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5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5" r:id="rId3"/>
    <p:sldMasterId id="2147483674" r:id="rId4"/>
    <p:sldMasterId id="2147483692" r:id="rId5"/>
    <p:sldMasterId id="2147483696" r:id="rId6"/>
    <p:sldMasterId id="2147483705" r:id="rId7"/>
    <p:sldMasterId id="2147483711" r:id="rId8"/>
    <p:sldMasterId id="2147483725" r:id="rId9"/>
    <p:sldMasterId id="2147483759" r:id="rId10"/>
    <p:sldMasterId id="2147483766" r:id="rId11"/>
    <p:sldMasterId id="2147483793" r:id="rId12"/>
  </p:sldMasterIdLst>
  <p:notesMasterIdLst>
    <p:notesMasterId r:id="rId78"/>
  </p:notesMasterIdLst>
  <p:sldIdLst>
    <p:sldId id="2145706648" r:id="rId13"/>
    <p:sldId id="276" r:id="rId14"/>
    <p:sldId id="462" r:id="rId15"/>
    <p:sldId id="2147468392" r:id="rId16"/>
    <p:sldId id="2147468393" r:id="rId17"/>
    <p:sldId id="2147468394" r:id="rId18"/>
    <p:sldId id="2147468395" r:id="rId19"/>
    <p:sldId id="2147468396" r:id="rId20"/>
    <p:sldId id="2147471040" r:id="rId21"/>
    <p:sldId id="2147468380" r:id="rId22"/>
    <p:sldId id="365" r:id="rId23"/>
    <p:sldId id="2135716175" r:id="rId24"/>
    <p:sldId id="391" r:id="rId25"/>
    <p:sldId id="379" r:id="rId26"/>
    <p:sldId id="380" r:id="rId27"/>
    <p:sldId id="386" r:id="rId28"/>
    <p:sldId id="2124817884" r:id="rId29"/>
    <p:sldId id="2147468389" r:id="rId30"/>
    <p:sldId id="401" r:id="rId31"/>
    <p:sldId id="2147468382" r:id="rId32"/>
    <p:sldId id="267" r:id="rId33"/>
    <p:sldId id="325" r:id="rId34"/>
    <p:sldId id="328" r:id="rId35"/>
    <p:sldId id="322" r:id="rId36"/>
    <p:sldId id="2147468377" r:id="rId37"/>
    <p:sldId id="2214" r:id="rId38"/>
    <p:sldId id="2147468350" r:id="rId39"/>
    <p:sldId id="2145706641" r:id="rId40"/>
    <p:sldId id="1993219001" r:id="rId41"/>
    <p:sldId id="259" r:id="rId42"/>
    <p:sldId id="2147468272" r:id="rId43"/>
    <p:sldId id="2147468276" r:id="rId44"/>
    <p:sldId id="2147468273" r:id="rId45"/>
    <p:sldId id="2145706643" r:id="rId46"/>
    <p:sldId id="310" r:id="rId47"/>
    <p:sldId id="2147468365" r:id="rId48"/>
    <p:sldId id="2147468376" r:id="rId49"/>
    <p:sldId id="2147468383" r:id="rId50"/>
    <p:sldId id="1409" r:id="rId51"/>
    <p:sldId id="1410" r:id="rId52"/>
    <p:sldId id="2145706617" r:id="rId53"/>
    <p:sldId id="2147471036" r:id="rId54"/>
    <p:sldId id="2147471037" r:id="rId55"/>
    <p:sldId id="2147468385" r:id="rId56"/>
    <p:sldId id="2141411701" r:id="rId57"/>
    <p:sldId id="2141411709" r:id="rId58"/>
    <p:sldId id="2147468390" r:id="rId59"/>
    <p:sldId id="2141411708" r:id="rId60"/>
    <p:sldId id="2145706653" r:id="rId61"/>
    <p:sldId id="2145706490" r:id="rId62"/>
    <p:sldId id="2147468346" r:id="rId63"/>
    <p:sldId id="2147468360" r:id="rId64"/>
    <p:sldId id="2146846954" r:id="rId65"/>
    <p:sldId id="2146846955" r:id="rId66"/>
    <p:sldId id="2146846956" r:id="rId67"/>
    <p:sldId id="2147468391" r:id="rId68"/>
    <p:sldId id="2147471034" r:id="rId69"/>
    <p:sldId id="2147471041" r:id="rId70"/>
    <p:sldId id="2147471042" r:id="rId71"/>
    <p:sldId id="2146846960" r:id="rId72"/>
    <p:sldId id="2147471043" r:id="rId73"/>
    <p:sldId id="2147471044" r:id="rId74"/>
    <p:sldId id="2147471045" r:id="rId75"/>
    <p:sldId id="2147471038" r:id="rId76"/>
    <p:sldId id="2147471046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McCully" initials="MM" lastIdx="1" clrIdx="0">
    <p:extLst>
      <p:ext uri="{19B8F6BF-5375-455C-9EA6-DF929625EA0E}">
        <p15:presenceInfo xmlns:p15="http://schemas.microsoft.com/office/powerpoint/2012/main" userId="S::michelle.mccully@immunocore.com::9afeeb39-0a2f-4ae8-8052-f46ad4b3ad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2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4"/>
    <p:restoredTop sz="94830"/>
  </p:normalViewPr>
  <p:slideViewPr>
    <p:cSldViewPr snapToGrid="0">
      <p:cViewPr varScale="1">
        <p:scale>
          <a:sx n="117" d="100"/>
          <a:sy n="11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customXml" Target="../customXml/item1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presProps" Target="presProps.xml"/><Relationship Id="rId85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86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61" Type="http://schemas.openxmlformats.org/officeDocument/2006/relationships/slide" Target="slides/slide49.xml"/><Relationship Id="rId8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D5-1648-83A3-AE207AFBAE4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D5-1648-83A3-AE207AFBAE4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BD5-1648-83A3-AE207AFBAE4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BD5-1648-83A3-AE207AFBAE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Sheet1!$C$2:$C$5</c:f>
                <c:numCache>
                  <c:formatCode>General</c:formatCode>
                  <c:ptCount val="4"/>
                  <c:pt idx="0">
                    <c:v>0.16900000000000001</c:v>
                  </c:pt>
                  <c:pt idx="1">
                    <c:v>0.21</c:v>
                  </c:pt>
                  <c:pt idx="2">
                    <c:v>9.1999999999999998E-2</c:v>
                  </c:pt>
                  <c:pt idx="3">
                    <c:v>9.4E-2</c:v>
                  </c:pt>
                </c:numCache>
              </c:numRef>
            </c:plus>
            <c:minus>
              <c:numRef>
                <c:f>Sheet1!$D$2:$D$5</c:f>
                <c:numCache>
                  <c:formatCode>General</c:formatCode>
                  <c:ptCount val="4"/>
                  <c:pt idx="0">
                    <c:v>0.17599999999999999</c:v>
                  </c:pt>
                  <c:pt idx="1">
                    <c:v>0.216</c:v>
                  </c:pt>
                  <c:pt idx="2">
                    <c:v>9.6000000000000002E-2</c:v>
                  </c:pt>
                  <c:pt idx="3">
                    <c:v>9.6000000000000002E-2</c:v>
                  </c:pt>
                </c:numCache>
              </c:numRef>
            </c:minus>
            <c:spPr>
              <a:noFill/>
              <a:ln w="2857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4"/>
                <c:pt idx="0">
                  <c:v>Arm D - IO</c:v>
                </c:pt>
                <c:pt idx="1">
                  <c:v>Arm C - TT</c:v>
                </c:pt>
                <c:pt idx="2">
                  <c:v>Arm B - TT</c:v>
                </c:pt>
                <c:pt idx="3">
                  <c:v>Arm A - IO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</c:v>
                </c:pt>
                <c:pt idx="1">
                  <c:v>0.48</c:v>
                </c:pt>
                <c:pt idx="2">
                  <c:v>0.43</c:v>
                </c:pt>
                <c:pt idx="3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D5-1648-83A3-AE207AFBAE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2"/>
        <c:axId val="214512544"/>
        <c:axId val="377958256"/>
      </c:barChart>
      <c:catAx>
        <c:axId val="214512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7958256"/>
        <c:crosses val="autoZero"/>
        <c:auto val="1"/>
        <c:lblAlgn val="ctr"/>
        <c:lblOffset val="100"/>
        <c:noMultiLvlLbl val="0"/>
      </c:catAx>
      <c:valAx>
        <c:axId val="37795825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dk1">
                <a:shade val="95000"/>
                <a:satMod val="10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51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 b="1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NIV</a:t>
            </a:r>
            <a:r>
              <a:rPr lang="en-US" baseline="0" dirty="0">
                <a:solidFill>
                  <a:schemeClr val="tx1"/>
                </a:solidFill>
              </a:rPr>
              <a:t>O + RELA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baseline="0" dirty="0">
                <a:solidFill>
                  <a:schemeClr val="tx1"/>
                </a:solidFill>
              </a:rPr>
              <a:t>(n = 355)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1529852971073367"/>
          <c:y val="9.5174549988311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3D6F1"/>
            </a:solidFill>
            <a:ln>
              <a:solidFill>
                <a:srgbClr val="33D6F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3D6F1"/>
              </a:solidFill>
              <a:ln>
                <a:solidFill>
                  <a:srgbClr val="33D6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B6-4F5F-A684-28E1B02CDC06}"/>
              </c:ext>
            </c:extLst>
          </c:dPt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SD</c:v>
                </c:pt>
                <c:pt idx="2">
                  <c:v>PD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B6-4F5F-A684-28E1B02CDC0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33D6F1"/>
            </a:solidFill>
            <a:ln>
              <a:solidFill>
                <a:srgbClr val="33D6F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33D6F1"/>
                </a:fgClr>
                <a:bgClr>
                  <a:schemeClr val="bg1"/>
                </a:bgClr>
              </a:pattFill>
              <a:ln>
                <a:solidFill>
                  <a:srgbClr val="33D6F1"/>
                </a:solidFill>
                <a:prstDash val="lgDashDot"/>
                <a:beve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795-4530-8323-DA2838DBE88E}"/>
              </c:ext>
            </c:extLst>
          </c:dPt>
          <c:dPt>
            <c:idx val="1"/>
            <c:invertIfNegative val="0"/>
            <c:bubble3D val="0"/>
            <c:spPr>
              <a:solidFill>
                <a:srgbClr val="33D6F1"/>
              </a:solidFill>
              <a:ln>
                <a:solidFill>
                  <a:srgbClr val="33D6F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5B6-4F5F-A684-28E1B02CDC06}"/>
              </c:ext>
            </c:extLst>
          </c:dPt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SD</c:v>
                </c:pt>
                <c:pt idx="2">
                  <c:v>PD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18</c:v>
                </c:pt>
                <c:pt idx="1">
                  <c:v>16.100000000000001</c:v>
                </c:pt>
                <c:pt idx="2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B6-4F5F-A684-28E1B02CDC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67686784"/>
        <c:axId val="1167685952"/>
      </c:barChart>
      <c:catAx>
        <c:axId val="116768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685952"/>
        <c:crosses val="autoZero"/>
        <c:auto val="1"/>
        <c:lblAlgn val="ctr"/>
        <c:lblOffset val="100"/>
        <c:noMultiLvlLbl val="0"/>
      </c:catAx>
      <c:valAx>
        <c:axId val="116768595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Response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68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NIV</a:t>
            </a:r>
            <a:r>
              <a:rPr lang="en-US" baseline="0" dirty="0">
                <a:solidFill>
                  <a:schemeClr val="tx1"/>
                </a:solidFill>
              </a:rPr>
              <a:t>O</a:t>
            </a:r>
          </a:p>
          <a:p>
            <a:pPr>
              <a:defRPr>
                <a:solidFill>
                  <a:schemeClr val="tx1"/>
                </a:solidFill>
              </a:defRPr>
            </a:pPr>
            <a:r>
              <a:rPr lang="en-US" baseline="0" dirty="0">
                <a:solidFill>
                  <a:schemeClr val="tx1"/>
                </a:solidFill>
              </a:rPr>
              <a:t>(n = 359)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9284664438280823"/>
          <c:y val="8.3501466868567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DCE9B"/>
            </a:solidFill>
            <a:ln>
              <a:solidFill>
                <a:srgbClr val="1DCE9B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1DCE9B"/>
              </a:solidFill>
              <a:ln>
                <a:solidFill>
                  <a:srgbClr val="1DCE9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27-48C3-975D-7908F8BE7530}"/>
              </c:ext>
            </c:extLst>
          </c:dPt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SD</c:v>
                </c:pt>
                <c:pt idx="2">
                  <c:v>PD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27-48C3-975D-7908F8BE75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1DCE9B"/>
            </a:solidFill>
            <a:ln>
              <a:solidFill>
                <a:srgbClr val="1DCE9B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1DCE9B"/>
                </a:fgClr>
                <a:bgClr>
                  <a:schemeClr val="bg1"/>
                </a:bgClr>
              </a:pattFill>
              <a:ln>
                <a:solidFill>
                  <a:srgbClr val="1DCE9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74F-45DF-9065-24B5F03B9C14}"/>
              </c:ext>
            </c:extLst>
          </c:dPt>
          <c:dPt>
            <c:idx val="1"/>
            <c:invertIfNegative val="0"/>
            <c:bubble3D val="0"/>
            <c:spPr>
              <a:solidFill>
                <a:srgbClr val="1DCE9B"/>
              </a:solidFill>
              <a:ln>
                <a:solidFill>
                  <a:srgbClr val="1DCE9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C27-48C3-975D-7908F8BE7530}"/>
              </c:ext>
            </c:extLst>
          </c:dPt>
          <c:cat>
            <c:strRef>
              <c:f>Sheet1!$A$2:$A$4</c:f>
              <c:strCache>
                <c:ptCount val="3"/>
                <c:pt idx="0">
                  <c:v>ORR</c:v>
                </c:pt>
                <c:pt idx="1">
                  <c:v>SD</c:v>
                </c:pt>
                <c:pt idx="2">
                  <c:v>PD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17.5</c:v>
                </c:pt>
                <c:pt idx="1">
                  <c:v>15.9</c:v>
                </c:pt>
                <c:pt idx="2">
                  <c:v>41.8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27-48C3-975D-7908F8BE75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67686784"/>
        <c:axId val="1167685952"/>
      </c:barChart>
      <c:catAx>
        <c:axId val="1167686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685952"/>
        <c:crosses val="autoZero"/>
        <c:auto val="1"/>
        <c:lblAlgn val="ctr"/>
        <c:lblOffset val="100"/>
        <c:noMultiLvlLbl val="0"/>
      </c:catAx>
      <c:valAx>
        <c:axId val="116768595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Response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68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2T10:49:25.781" idx="1">
    <p:pos x="10" y="10"/>
    <p:text>[@Yuan Yuan] Can you do a full QC data check for this presentation before we send to Mark.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22B57-7763-5742-B6FE-B15659D1371F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4347-FFE3-1346-9B25-D8508BC65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36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636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3228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42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21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94347-FFE3-1346-9B25-D8508BC65E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619356-1F40-DA49-A051-3CF82DD8B3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00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94347-FFE3-1346-9B25-D8508BC65E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68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230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A0C7C3-BBA7-4F85-8E34-66FCAAAEA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57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94347-FFE3-1346-9B25-D8508BC65E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14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Key Points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/>
              <a:t>While antibody-based therapeutics can only target proteins expressed on the cell surface which represents ~10% of the proteome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/>
              <a:t>TCR based therapeutics, such as the soluble TCR bispecific</a:t>
            </a:r>
            <a:r>
              <a:rPr lang="en-US"/>
              <a:t>, </a:t>
            </a:r>
            <a:r>
              <a:rPr lang="en-US" b="0"/>
              <a:t>tebentafusp, can target any intra-cellular protein that is processed and presented by HLA molecules.</a:t>
            </a:r>
            <a:r>
              <a:rPr lang="en-US"/>
              <a:t> </a:t>
            </a:r>
            <a:endParaRPr lang="en-US" b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/>
              <a:t>This represent &gt;90% of the proteome.</a:t>
            </a:r>
            <a:endParaRPr lang="en-US" b="0">
              <a:cs typeface="Calibri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/>
              <a:t>Reason this is important is that most solid tumor specific proteins are only found inside the cell</a:t>
            </a:r>
            <a:endParaRPr lang="en-US" b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89F45-FA8C-4BF7-884E-4CDB4BFFEB6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1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17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5288" y="692150"/>
            <a:ext cx="6157912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70E7FA-1659-4724-B04D-9C5482A442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90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23C7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402AC4-7D61-4AB2-846F-5EB6EE62E503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047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DE735-002B-0D47-AE1D-E3308BECE2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37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94347-FFE3-1346-9B25-D8508BC65E9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9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17743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0E7FA-1659-4724-B04D-9C5482A442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1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692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8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649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3263"/>
            <a:ext cx="6257925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4953F-501C-498F-811F-52E153962CB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81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007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D9E9D-93A9-4E6A-8E42-DC0055A852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5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4A00-A626-C1CA-377D-4DA4CDF9F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D12D1-EBA7-0E79-CD4F-87C752EFE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D60AB-B231-E7BF-25BD-293F5556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CA8A0-4175-8354-2CF8-A6AFC98C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BA0CD-2F67-11A3-9089-7A157ED0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9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0AD2A-27EF-55D5-5A54-EC2A39E9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39250-506F-7243-4F73-7851691DB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419C3-4ED0-2536-2349-118B994C7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B919D-4338-3D48-7343-FC0B74408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CDB96-E607-7341-61A7-6825A8FC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585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5641" y="365127"/>
            <a:ext cx="10747943" cy="464683"/>
          </a:xfrm>
          <a:prstGeom prst="rect">
            <a:avLst/>
          </a:prstGeom>
        </p:spPr>
        <p:txBody>
          <a:bodyPr/>
          <a:lstStyle>
            <a:lvl1pPr>
              <a:defRPr sz="2198" b="1" cap="all" baseline="0">
                <a:latin typeface="Avenir Heavy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1232901" y="172972"/>
            <a:ext cx="959100" cy="78299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99" b="1" i="0" baseline="0">
                <a:latin typeface="Avenir Black" charset="0"/>
                <a:ea typeface="Avenir Black" charset="0"/>
                <a:cs typeface="Avenir Black" charset="0"/>
              </a:defRPr>
            </a:lvl1pPr>
            <a:lvl2pPr marL="456664" indent="0">
              <a:buNone/>
              <a:defRPr sz="1599" b="0" i="0" baseline="0">
                <a:latin typeface="Avenir" charset="0"/>
                <a:ea typeface="Avenir" charset="0"/>
                <a:cs typeface="Avenir" charset="0"/>
              </a:defRPr>
            </a:lvl2pPr>
            <a:lvl3pPr marL="913326" indent="0">
              <a:buNone/>
              <a:defRPr sz="1599" b="0" i="0" baseline="0">
                <a:latin typeface="Avenir" charset="0"/>
                <a:ea typeface="Avenir" charset="0"/>
                <a:cs typeface="Avenir" charset="0"/>
              </a:defRPr>
            </a:lvl3pPr>
            <a:lvl4pPr marL="1369989" indent="0">
              <a:buNone/>
              <a:defRPr sz="1599" b="0" i="0" baseline="0">
                <a:latin typeface="Avenir" charset="0"/>
                <a:ea typeface="Avenir" charset="0"/>
                <a:cs typeface="Avenir" charset="0"/>
              </a:defRPr>
            </a:lvl4pPr>
            <a:lvl5pPr marL="1826651" indent="0">
              <a:buNone/>
              <a:defRPr sz="1599" b="0" i="0" baseline="0">
                <a:latin typeface="Avenir" charset="0"/>
                <a:ea typeface="Avenir" charset="0"/>
                <a:cs typeface="Avenir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6029326"/>
            <a:ext cx="12192001" cy="828675"/>
          </a:xfrm>
          <a:prstGeom prst="rect">
            <a:avLst/>
          </a:prstGeom>
          <a:gradFill flip="none" rotWithShape="1">
            <a:gsLst>
              <a:gs pos="50000">
                <a:schemeClr val="tx1">
                  <a:lumMod val="75000"/>
                </a:schemeClr>
              </a:gs>
              <a:gs pos="100000">
                <a:schemeClr val="tx1">
                  <a:lumMod val="60000"/>
                  <a:lumOff val="4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99">
              <a:solidFill>
                <a:srgbClr val="1E294A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60" y="6157914"/>
            <a:ext cx="2982219" cy="577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9FA5D-A70B-DA4C-8C0F-63AD9046FA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80" y="5980545"/>
            <a:ext cx="1566589" cy="9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051"/>
      </p:ext>
    </p:extLst>
  </p:cSld>
  <p:clrMapOvr>
    <a:masterClrMapping/>
  </p:clrMapOvr>
  <p:transition spd="slow"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73347980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7171861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3BC0D7-7437-4D55-84A2-2052BBDAC1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8758249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606772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B26C48-41DF-1D40-9372-D214F57130D3}"/>
              </a:ext>
            </a:extLst>
          </p:cNvPr>
          <p:cNvSpPr/>
          <p:nvPr userDrawn="1"/>
        </p:nvSpPr>
        <p:spPr>
          <a:xfrm rot="5400000">
            <a:off x="6034497" y="-6060624"/>
            <a:ext cx="123008" cy="121920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347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 </a:t>
            </a:r>
            <a:r>
              <a:rPr lang="pl-PL"/>
              <a:t>(max. 2 lines, align to left, keep font size: 22pt)</a:t>
            </a:r>
            <a:endParaRPr lang="en-GB"/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4DCA22A4-8636-43D6-AF75-7FA6A3381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551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83B31-29AD-1108-3F41-FC471130A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34843-FE62-0D2A-0EEB-D714ED07F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2D893-ED7E-6575-F0EB-6F5D5393A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2A604-7CF1-E0A0-F8AE-44016AC1F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0AE9-28D7-A93A-715B-255AFD3DA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49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3C642-6722-3361-2116-C8F25438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A8185-3E66-1CD7-D5AC-3ABE36F7B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92B46-7579-2BBC-6133-8A8EAF04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9A3AC-DB80-374C-272C-EAB828DD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169A4-6ABD-33B3-5F2C-7C3E36CF5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68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443-A67E-F69F-2B51-1C5464CD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56E58-F018-8B32-A623-430940F75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BD74C-2124-9B67-D9A6-1E40AB46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F04CB-A665-0928-E1E1-41E01DF90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5EC06-5C47-C3A4-5526-0F6838DE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39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0AA70-23D0-EED4-FF2F-521898A282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EE97FD-4652-2510-12A6-F501E9E8E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FAA2-638E-8AC4-5C5A-EB4AA6C8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0E17-07B6-5D95-3951-27BB2AC6C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CEA6A-2A8B-93AA-5FC3-321725F6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31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FAE9-80BA-66E4-187B-A5ADCF6E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A2A6-E119-1A17-5BCF-DA3294E960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05BA0-7CBA-6154-AADA-5C3D98836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33B57-785F-3E27-66D5-63E653D2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FAF6D-FC7A-A81E-6A90-3AD98ABC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05D34-8337-2484-AA0D-26731DBB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58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AA89-372A-46C5-0909-AF3022AD7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F4C47-A9DD-B18F-A13A-67CDFA559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D7C07-034E-AE27-1DF9-3F30D71C3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08E9E-1F5E-010E-9599-5E17ED7CC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CDBE7-2E08-5E84-50A4-88A88FFEF7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3B4B1A-DEB6-E739-B0AB-E1F7A1F5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C4E90-DD3F-9BCF-ABE6-682CDE3B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6353AC-9F44-26AF-E4A7-C2F97C9C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541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214F-51E1-348E-D1EA-3ABC5F846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41CBDC-857B-636A-5B42-1099A9E0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22B44-8439-EAA5-366E-0A33AC6E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B1979B-8FDD-0B18-DD91-A7730BFB0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022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FD013-F738-7C33-0501-9D8F50C8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8B93B1-F89C-3EDA-130A-8AA66054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43EF4-BACA-D3E5-2B20-BAFFDFAD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86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81A26-4AE8-ABB1-ED1F-3A008340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020C7-7F04-34D0-4009-82395A994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63DA2-B5B5-E3F8-DA56-333D53FD8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2170B-03C1-CBEC-0DD8-0C9ABA047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AFC782-F26D-C99C-A47F-C86419EB3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0A7E5-0701-2924-245C-0B8E6F631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502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7C16-9489-292B-82E2-46257385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4C2E64-FD35-C5CD-6F44-95F237291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E2212-2547-F6F7-2B1B-82F0A44EF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98151-FDBA-B28C-4C64-3F8711772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66A17-AC90-F940-53CE-E4D8B2E2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9A4D5-7DC7-354E-A680-C132254FA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910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1DCF7-DB39-2910-077C-83BBD7663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9C96D-4639-A401-E987-797841ED7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19FE-8565-1633-157D-D80815E6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04EF-DC38-4C92-DBFD-80DFA2008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E0A7B-6316-D4DE-A090-74C91C84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809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6702D-D77B-F617-6218-A44C40A88B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8A5DC4-A70C-4A1A-23B7-0B8DA1C11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FE124-C04D-8765-85A8-1C0CAAEB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4B042-4FF8-5D23-48C6-A7B5EA9D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2756-DA91-F3D0-16C2-BDA8CE92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123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Presentation" userDrawn="1">
  <p:cSld name="1_Title Presentation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592BF07-3FC1-4EB4-AE2E-69A798927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001" y="615519"/>
            <a:ext cx="2624471" cy="528000"/>
          </a:xfrm>
          <a:prstGeom prst="rect">
            <a:avLst/>
          </a:prstGeom>
        </p:spPr>
      </p:pic>
      <p:pic>
        <p:nvPicPr>
          <p:cNvPr id="8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EC8C176-BA7F-4561-B1F0-DBD81F54D5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5987" b="3696"/>
          <a:stretch/>
        </p:blipFill>
        <p:spPr>
          <a:xfrm>
            <a:off x="7193280" y="192674"/>
            <a:ext cx="4998720" cy="6665327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FD46E52-FF66-4403-A46F-CC79558F435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4418" y="1984889"/>
            <a:ext cx="6104332" cy="10436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267" b="1" i="0">
                <a:solidFill>
                  <a:srgbClr val="2867A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Title of the presentation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98FF270-290D-497B-871A-6ADB099AB04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24418" y="3028508"/>
            <a:ext cx="6104332" cy="5338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133" b="0" i="0">
                <a:solidFill>
                  <a:srgbClr val="0030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Subtitle of the presentation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518978F-F373-430B-85CD-7F1D9672255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24419" y="479799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rgbClr val="00305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GB" dirty="0"/>
              <a:t>Name of the speaker</a:t>
            </a:r>
          </a:p>
          <a:p>
            <a:pPr lvl="0"/>
            <a:r>
              <a:rPr lang="en-GB" dirty="0"/>
              <a:t>Position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DF40534-86AB-4408-9234-40E0777315E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24419" y="5525730"/>
            <a:ext cx="6104331" cy="62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2867AE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CH" dirty="0"/>
              <a:t>City Nation, Date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558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7">
          <p15:clr>
            <a:srgbClr val="FBAE40"/>
          </p15:clr>
        </p15:guide>
        <p15:guide id="2" pos="295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 Narrow" panose="020B060602020203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 Narrow" panose="020B0606020202030204" pitchFamily="34" charset="0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dirty="0"/>
              <a:t>Dr Omid Hamid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11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645920"/>
            <a:ext cx="11314558" cy="45336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29768" y="1103151"/>
            <a:ext cx="11324082" cy="3943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buNone/>
              <a:defRPr lang="en-US" sz="1800" kern="1200" spc="-5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BB3E1-715A-4AA7-8223-4C136466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27" y="52974"/>
            <a:ext cx="10899597" cy="134223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3759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645920"/>
            <a:ext cx="11314558" cy="4533693"/>
          </a:xfrm>
          <a:prstGeom prst="rect">
            <a:avLst/>
          </a:prstGeom>
        </p:spPr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  <a:lvl2pPr>
              <a:defRPr>
                <a:latin typeface="Bierstadt" panose="020B0004020202020204" pitchFamily="34" charset="0"/>
              </a:defRPr>
            </a:lvl2pPr>
            <a:lvl3pPr>
              <a:defRPr>
                <a:latin typeface="Bierstadt" panose="020B0004020202020204" pitchFamily="34" charset="0"/>
              </a:defRPr>
            </a:lvl3pPr>
            <a:lvl4pPr>
              <a:defRPr>
                <a:latin typeface="Bierstadt" panose="020B0004020202020204" pitchFamily="34" charset="0"/>
              </a:defRPr>
            </a:lvl4pPr>
            <a:lvl5pPr>
              <a:defRPr>
                <a:latin typeface="Bierstadt" panose="020B00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BB3E1-715A-4AA7-8223-4C136466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91" y="66189"/>
            <a:ext cx="10515600" cy="1325563"/>
          </a:xfrm>
        </p:spPr>
        <p:txBody>
          <a:bodyPr>
            <a:normAutofit/>
          </a:bodyPr>
          <a:lstStyle>
            <a:lvl1pPr>
              <a:defRPr sz="3100" b="1">
                <a:solidFill>
                  <a:srgbClr val="272B68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93406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12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299631" y="6144261"/>
            <a:ext cx="9144000" cy="281517"/>
          </a:xfr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dirty="0"/>
              <a:t>Click to Edit Source or Abbreviations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7C38C-85E6-4682-A86B-92738783AA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lIns="0"/>
          <a:lstStyle/>
          <a:p>
            <a:fld id="{00C8626A-F11A-494B-8C5F-173F7614DE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221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9737600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00" y="1396800"/>
            <a:ext cx="11433600" cy="46224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1911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DED229-FF74-4A62-88C2-BBB1F4AD10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65818" y="0"/>
            <a:ext cx="2526183" cy="249283"/>
          </a:xfrm>
        </p:spPr>
        <p:txBody>
          <a:bodyPr lIns="72000" tIns="61200" rIns="100800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Study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0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00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00" y="1396800"/>
            <a:ext cx="11433600" cy="46224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6767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787905" y="31591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725" y="2586379"/>
            <a:ext cx="10674676" cy="65703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7725" y="4093218"/>
            <a:ext cx="10674676" cy="295465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133" b="0" i="0" cap="none" baseline="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96" y="5071677"/>
            <a:ext cx="12189389" cy="1789499"/>
          </a:xfrm>
          <a:custGeom>
            <a:avLst/>
            <a:gdLst>
              <a:gd name="connsiteX0" fmla="*/ 0 w 9142413"/>
              <a:gd name="connsiteY0" fmla="*/ 0 h 1360841"/>
              <a:gd name="connsiteX1" fmla="*/ 9142413 w 9142413"/>
              <a:gd name="connsiteY1" fmla="*/ 0 h 1360841"/>
              <a:gd name="connsiteX2" fmla="*/ 9142413 w 9142413"/>
              <a:gd name="connsiteY2" fmla="*/ 1360841 h 1360841"/>
              <a:gd name="connsiteX3" fmla="*/ 0 w 9142413"/>
              <a:gd name="connsiteY3" fmla="*/ 1360841 h 1360841"/>
              <a:gd name="connsiteX4" fmla="*/ 0 w 9142413"/>
              <a:gd name="connsiteY4" fmla="*/ 0 h 1360841"/>
              <a:gd name="connsiteX0" fmla="*/ 0 w 9142413"/>
              <a:gd name="connsiteY0" fmla="*/ 0 h 1360841"/>
              <a:gd name="connsiteX1" fmla="*/ 702469 w 9142413"/>
              <a:gd name="connsiteY1" fmla="*/ 1147 h 1360841"/>
              <a:gd name="connsiteX2" fmla="*/ 9142413 w 9142413"/>
              <a:gd name="connsiteY2" fmla="*/ 0 h 1360841"/>
              <a:gd name="connsiteX3" fmla="*/ 9142413 w 9142413"/>
              <a:gd name="connsiteY3" fmla="*/ 1360841 h 1360841"/>
              <a:gd name="connsiteX4" fmla="*/ 0 w 9142413"/>
              <a:gd name="connsiteY4" fmla="*/ 1360841 h 1360841"/>
              <a:gd name="connsiteX5" fmla="*/ 0 w 9142413"/>
              <a:gd name="connsiteY5" fmla="*/ 0 h 1360841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966788 w 9142413"/>
              <a:gd name="connsiteY2" fmla="*/ 0 h 1362075"/>
              <a:gd name="connsiteX3" fmla="*/ 9142413 w 9142413"/>
              <a:gd name="connsiteY3" fmla="*/ 1234 h 1362075"/>
              <a:gd name="connsiteX4" fmla="*/ 9142413 w 9142413"/>
              <a:gd name="connsiteY4" fmla="*/ 1362075 h 1362075"/>
              <a:gd name="connsiteX5" fmla="*/ 0 w 9142413"/>
              <a:gd name="connsiteY5" fmla="*/ 1362075 h 1362075"/>
              <a:gd name="connsiteX6" fmla="*/ 0 w 9142413"/>
              <a:gd name="connsiteY6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38200 w 9142413"/>
              <a:gd name="connsiteY2" fmla="*/ 2381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40506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9186"/>
              <a:gd name="connsiteY0" fmla="*/ 28327 h 1362075"/>
              <a:gd name="connsiteX1" fmla="*/ 709242 w 9149186"/>
              <a:gd name="connsiteY1" fmla="*/ 2381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8327 h 1362075"/>
              <a:gd name="connsiteX1" fmla="*/ 688922 w 9149186"/>
              <a:gd name="connsiteY1" fmla="*/ 29475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7093 h 1360841"/>
              <a:gd name="connsiteX1" fmla="*/ 688922 w 9149186"/>
              <a:gd name="connsiteY1" fmla="*/ 28241 h 1360841"/>
              <a:gd name="connsiteX2" fmla="*/ 849735 w 9149186"/>
              <a:gd name="connsiteY2" fmla="*/ 234510 h 1360841"/>
              <a:gd name="connsiteX3" fmla="*/ 953241 w 9149186"/>
              <a:gd name="connsiteY3" fmla="*/ 25860 h 1360841"/>
              <a:gd name="connsiteX4" fmla="*/ 9149186 w 9149186"/>
              <a:gd name="connsiteY4" fmla="*/ 0 h 1360841"/>
              <a:gd name="connsiteX5" fmla="*/ 9149186 w 9149186"/>
              <a:gd name="connsiteY5" fmla="*/ 1360841 h 1360841"/>
              <a:gd name="connsiteX6" fmla="*/ 6773 w 9149186"/>
              <a:gd name="connsiteY6" fmla="*/ 1360841 h 1360841"/>
              <a:gd name="connsiteX7" fmla="*/ 0 w 9149186"/>
              <a:gd name="connsiteY7" fmla="*/ 27093 h 136084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49735 w 9149186"/>
              <a:gd name="connsiteY2" fmla="*/ 208650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15868 w 9149186"/>
              <a:gd name="connsiteY2" fmla="*/ 235743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3193 w 9142854"/>
              <a:gd name="connsiteY0" fmla="*/ 5995 h 1334981"/>
              <a:gd name="connsiteX1" fmla="*/ 682590 w 9142854"/>
              <a:gd name="connsiteY1" fmla="*/ 2381 h 1334981"/>
              <a:gd name="connsiteX2" fmla="*/ 809536 w 9142854"/>
              <a:gd name="connsiteY2" fmla="*/ 235743 h 1334981"/>
              <a:gd name="connsiteX3" fmla="*/ 946909 w 9142854"/>
              <a:gd name="connsiteY3" fmla="*/ 0 h 1334981"/>
              <a:gd name="connsiteX4" fmla="*/ 9142854 w 9142854"/>
              <a:gd name="connsiteY4" fmla="*/ 1233 h 1334981"/>
              <a:gd name="connsiteX5" fmla="*/ 9142854 w 9142854"/>
              <a:gd name="connsiteY5" fmla="*/ 1334981 h 1334981"/>
              <a:gd name="connsiteX6" fmla="*/ 441 w 9142854"/>
              <a:gd name="connsiteY6" fmla="*/ 1334981 h 1334981"/>
              <a:gd name="connsiteX7" fmla="*/ 3193 w 9142854"/>
              <a:gd name="connsiteY7" fmla="*/ 5995 h 1334981"/>
              <a:gd name="connsiteX0" fmla="*/ 982 w 9143024"/>
              <a:gd name="connsiteY0" fmla="*/ 0 h 1338511"/>
              <a:gd name="connsiteX1" fmla="*/ 682760 w 9143024"/>
              <a:gd name="connsiteY1" fmla="*/ 5911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9706 w 9143024"/>
              <a:gd name="connsiteY2" fmla="*/ 242887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000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1329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947079 w 9143024"/>
              <a:gd name="connsiteY4" fmla="*/ 0 h 1339743"/>
              <a:gd name="connsiteX5" fmla="*/ 9143024 w 9143024"/>
              <a:gd name="connsiteY5" fmla="*/ 1233 h 1339743"/>
              <a:gd name="connsiteX6" fmla="*/ 9143024 w 9143024"/>
              <a:gd name="connsiteY6" fmla="*/ 1339743 h 1339743"/>
              <a:gd name="connsiteX7" fmla="*/ 611 w 9143024"/>
              <a:gd name="connsiteY7" fmla="*/ 1339743 h 1339743"/>
              <a:gd name="connsiteX8" fmla="*/ 982 w 9143024"/>
              <a:gd name="connsiteY8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36430 w 9143024"/>
              <a:gd name="connsiteY4" fmla="*/ 199124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55468 w 9143024"/>
              <a:gd name="connsiteY2" fmla="*/ 232462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8589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2562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121073 w 9142042"/>
              <a:gd name="connsiteY8" fmla="*/ 1215918 h 1339743"/>
              <a:gd name="connsiteX9" fmla="*/ 0 w 9142042"/>
              <a:gd name="connsiteY9" fmla="*/ 1232 h 1339743"/>
              <a:gd name="connsiteX0" fmla="*/ 982 w 9143024"/>
              <a:gd name="connsiteY0" fmla="*/ 1232 h 1342124"/>
              <a:gd name="connsiteX1" fmla="*/ 668473 w 9143024"/>
              <a:gd name="connsiteY1" fmla="*/ 0 h 1342124"/>
              <a:gd name="connsiteX2" fmla="*/ 764993 w 9143024"/>
              <a:gd name="connsiteY2" fmla="*/ 201506 h 1342124"/>
              <a:gd name="connsiteX3" fmla="*/ 804943 w 9143024"/>
              <a:gd name="connsiteY3" fmla="*/ 242886 h 1342124"/>
              <a:gd name="connsiteX4" fmla="*/ 843574 w 9143024"/>
              <a:gd name="connsiteY4" fmla="*/ 199125 h 1342124"/>
              <a:gd name="connsiteX5" fmla="*/ 947079 w 9143024"/>
              <a:gd name="connsiteY5" fmla="*/ 0 h 1342124"/>
              <a:gd name="connsiteX6" fmla="*/ 9143024 w 9143024"/>
              <a:gd name="connsiteY6" fmla="*/ 1233 h 1342124"/>
              <a:gd name="connsiteX7" fmla="*/ 9143024 w 9143024"/>
              <a:gd name="connsiteY7" fmla="*/ 1339743 h 1342124"/>
              <a:gd name="connsiteX8" fmla="*/ 611 w 9143024"/>
              <a:gd name="connsiteY8" fmla="*/ 1342124 h 1342124"/>
              <a:gd name="connsiteX9" fmla="*/ 982 w 9143024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97260 w 9142042"/>
              <a:gd name="connsiteY8" fmla="*/ 1177817 h 1339743"/>
              <a:gd name="connsiteX9" fmla="*/ 0 w 9142042"/>
              <a:gd name="connsiteY9" fmla="*/ 1232 h 1339743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042" h="1342124">
                <a:moveTo>
                  <a:pt x="0" y="1232"/>
                </a:moveTo>
                <a:lnTo>
                  <a:pt x="667491" y="0"/>
                </a:lnTo>
                <a:cubicBezTo>
                  <a:pt x="720213" y="108785"/>
                  <a:pt x="750791" y="175313"/>
                  <a:pt x="764011" y="201506"/>
                </a:cubicBezTo>
                <a:cubicBezTo>
                  <a:pt x="777231" y="227699"/>
                  <a:pt x="783720" y="243371"/>
                  <a:pt x="803961" y="242886"/>
                </a:cubicBezTo>
                <a:cubicBezTo>
                  <a:pt x="814677" y="242629"/>
                  <a:pt x="828428" y="227700"/>
                  <a:pt x="842592" y="199125"/>
                </a:cubicBezTo>
                <a:cubicBezTo>
                  <a:pt x="856756" y="170550"/>
                  <a:pt x="880877" y="123469"/>
                  <a:pt x="946097" y="0"/>
                </a:cubicBezTo>
                <a:lnTo>
                  <a:pt x="9142042" y="1233"/>
                </a:lnTo>
                <a:lnTo>
                  <a:pt x="9142042" y="1339743"/>
                </a:lnTo>
                <a:lnTo>
                  <a:pt x="2010" y="1342124"/>
                </a:lnTo>
                <a:cubicBezTo>
                  <a:pt x="-247" y="945166"/>
                  <a:pt x="2258" y="445815"/>
                  <a:pt x="0" y="1232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75968" y="576205"/>
            <a:ext cx="4906433" cy="387735"/>
          </a:xfrm>
        </p:spPr>
        <p:txBody>
          <a:bodyPr anchor="ctr" anchorCtr="0">
            <a:sp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02647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05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4363" y="6642556"/>
            <a:ext cx="108632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5" y="126553"/>
            <a:ext cx="9385679" cy="1100365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0683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430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2846920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290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684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579669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9" y="1274618"/>
            <a:ext cx="10752667" cy="506522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94" indent="-251994">
              <a:defRPr/>
            </a:lvl2pPr>
            <a:lvl3pPr marL="503987" indent="-251994">
              <a:defRPr/>
            </a:lvl3pPr>
            <a:lvl4pPr marL="755981" indent="-251994">
              <a:defRPr/>
            </a:lvl4pPr>
            <a:lvl5pPr marL="1007975" indent="-251994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324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5">
            <a:extLst>
              <a:ext uri="{FF2B5EF4-FFF2-40B4-BE49-F238E27FC236}">
                <a16:creationId xmlns:a16="http://schemas.microsoft.com/office/drawing/2014/main" id="{193A5A00-0F17-4F7D-ABD0-3A366099C346}"/>
              </a:ext>
            </a:extLst>
          </p:cNvPr>
          <p:cNvSpPr>
            <a:spLocks/>
          </p:cNvSpPr>
          <p:nvPr userDrawn="1"/>
        </p:nvSpPr>
        <p:spPr bwMode="auto">
          <a:xfrm>
            <a:off x="9213851" y="-3174"/>
            <a:ext cx="2974975" cy="3405188"/>
          </a:xfrm>
          <a:custGeom>
            <a:avLst/>
            <a:gdLst>
              <a:gd name="T0" fmla="*/ 1874 w 1874"/>
              <a:gd name="T1" fmla="*/ 0 h 2145"/>
              <a:gd name="T2" fmla="*/ 0 w 1874"/>
              <a:gd name="T3" fmla="*/ 0 h 2145"/>
              <a:gd name="T4" fmla="*/ 1874 w 1874"/>
              <a:gd name="T5" fmla="*/ 2145 h 2145"/>
              <a:gd name="T6" fmla="*/ 1874 w 1874"/>
              <a:gd name="T7" fmla="*/ 0 h 2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74" h="2145">
                <a:moveTo>
                  <a:pt x="1874" y="0"/>
                </a:moveTo>
                <a:lnTo>
                  <a:pt x="0" y="0"/>
                </a:lnTo>
                <a:lnTo>
                  <a:pt x="1874" y="2145"/>
                </a:lnTo>
                <a:lnTo>
                  <a:pt x="1874" y="0"/>
                </a:lnTo>
                <a:close/>
              </a:path>
            </a:pathLst>
          </a:custGeom>
          <a:solidFill>
            <a:srgbClr val="00243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+mj-lt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AB186B-BB7A-4C1F-A073-5F254013EB0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1328400" cy="6858000"/>
          </a:xfrm>
          <a:custGeom>
            <a:avLst/>
            <a:gdLst>
              <a:gd name="connsiteX0" fmla="*/ 0 w 11328400"/>
              <a:gd name="connsiteY0" fmla="*/ 0 h 6858000"/>
              <a:gd name="connsiteX1" fmla="*/ 5318125 w 11328400"/>
              <a:gd name="connsiteY1" fmla="*/ 0 h 6858000"/>
              <a:gd name="connsiteX2" fmla="*/ 11328400 w 11328400"/>
              <a:gd name="connsiteY2" fmla="*/ 6858000 h 6858000"/>
              <a:gd name="connsiteX3" fmla="*/ 1353976 w 11328400"/>
              <a:gd name="connsiteY3" fmla="*/ 6858000 h 6858000"/>
              <a:gd name="connsiteX4" fmla="*/ 0 w 11328400"/>
              <a:gd name="connsiteY4" fmla="*/ 53073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8400" h="6858000">
                <a:moveTo>
                  <a:pt x="0" y="0"/>
                </a:moveTo>
                <a:lnTo>
                  <a:pt x="5318125" y="0"/>
                </a:lnTo>
                <a:lnTo>
                  <a:pt x="11328400" y="6858000"/>
                </a:lnTo>
                <a:lnTo>
                  <a:pt x="1353976" y="6858000"/>
                </a:lnTo>
                <a:lnTo>
                  <a:pt x="0" y="5307376"/>
                </a:lnTo>
                <a:close/>
              </a:path>
            </a:pathLst>
          </a:custGeom>
          <a:solidFill>
            <a:srgbClr val="0021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dirty="0">
              <a:latin typeface="+mj-lt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D20D298-9E2D-4812-9581-A7D5B30DFE20}"/>
              </a:ext>
            </a:extLst>
          </p:cNvPr>
          <p:cNvSpPr>
            <a:spLocks/>
          </p:cNvSpPr>
          <p:nvPr userDrawn="1"/>
        </p:nvSpPr>
        <p:spPr bwMode="auto">
          <a:xfrm>
            <a:off x="8775701" y="-6351"/>
            <a:ext cx="3416300" cy="3911600"/>
          </a:xfrm>
          <a:custGeom>
            <a:avLst/>
            <a:gdLst>
              <a:gd name="T0" fmla="*/ 278 w 2152"/>
              <a:gd name="T1" fmla="*/ 0 h 2464"/>
              <a:gd name="T2" fmla="*/ 0 w 2152"/>
              <a:gd name="T3" fmla="*/ 0 h 2464"/>
              <a:gd name="T4" fmla="*/ 2152 w 2152"/>
              <a:gd name="T5" fmla="*/ 2464 h 2464"/>
              <a:gd name="T6" fmla="*/ 2152 w 2152"/>
              <a:gd name="T7" fmla="*/ 2145 h 2464"/>
              <a:gd name="T8" fmla="*/ 278 w 2152"/>
              <a:gd name="T9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2" h="2464">
                <a:moveTo>
                  <a:pt x="278" y="0"/>
                </a:moveTo>
                <a:lnTo>
                  <a:pt x="0" y="0"/>
                </a:lnTo>
                <a:lnTo>
                  <a:pt x="2152" y="2464"/>
                </a:lnTo>
                <a:lnTo>
                  <a:pt x="2152" y="2145"/>
                </a:lnTo>
                <a:lnTo>
                  <a:pt x="27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+mj-lt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F211988-4A90-496F-83F5-3A54C560EA93}"/>
              </a:ext>
            </a:extLst>
          </p:cNvPr>
          <p:cNvSpPr>
            <a:spLocks/>
          </p:cNvSpPr>
          <p:nvPr userDrawn="1"/>
        </p:nvSpPr>
        <p:spPr bwMode="auto">
          <a:xfrm>
            <a:off x="0" y="5306585"/>
            <a:ext cx="1354667" cy="1551416"/>
          </a:xfrm>
          <a:custGeom>
            <a:avLst/>
            <a:gdLst>
              <a:gd name="T0" fmla="*/ 0 w 840"/>
              <a:gd name="T1" fmla="*/ 0 h 962"/>
              <a:gd name="T2" fmla="*/ 0 w 840"/>
              <a:gd name="T3" fmla="*/ 962 h 962"/>
              <a:gd name="T4" fmla="*/ 0 w 840"/>
              <a:gd name="T5" fmla="*/ 962 h 962"/>
              <a:gd name="T6" fmla="*/ 840 w 840"/>
              <a:gd name="T7" fmla="*/ 962 h 962"/>
              <a:gd name="T8" fmla="*/ 0 w 840"/>
              <a:gd name="T9" fmla="*/ 0 h 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0" h="962">
                <a:moveTo>
                  <a:pt x="0" y="0"/>
                </a:moveTo>
                <a:lnTo>
                  <a:pt x="0" y="962"/>
                </a:lnTo>
                <a:lnTo>
                  <a:pt x="0" y="962"/>
                </a:lnTo>
                <a:lnTo>
                  <a:pt x="840" y="96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latin typeface="+mj-lt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7AEB87E3-A71F-4154-BD83-3525F8DB6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614" y="504825"/>
            <a:ext cx="1354668" cy="6138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9F280A-7526-47A9-86AA-0CECBDC1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51838"/>
            <a:ext cx="6495144" cy="1618905"/>
          </a:xfrm>
        </p:spPr>
        <p:txBody>
          <a:bodyPr wrap="square" anchor="t" anchorCtr="0">
            <a:spAutoFit/>
          </a:bodyPr>
          <a:lstStyle>
            <a:lvl1pPr>
              <a:defRPr sz="5400" b="1"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2E770-A5BD-4006-A5BD-93A9C8B42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0C8626A-F11A-494B-8C5F-173F7614DE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52E9E-C023-4FB7-A93E-EAD66AF5DE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© 2021, Iovance Biotherapeutics, Inc</a:t>
            </a:r>
          </a:p>
        </p:txBody>
      </p:sp>
    </p:spTree>
    <p:extLst>
      <p:ext uri="{BB962C8B-B14F-4D97-AF65-F5344CB8AC3E}">
        <p14:creationId xmlns:p14="http://schemas.microsoft.com/office/powerpoint/2010/main" val="4406822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22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1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1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8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2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48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EditPoints="1"/>
          </p:cNvSpPr>
          <p:nvPr userDrawn="1"/>
        </p:nvSpPr>
        <p:spPr bwMode="auto">
          <a:xfrm>
            <a:off x="787905" y="315918"/>
            <a:ext cx="2013840" cy="879415"/>
          </a:xfrm>
          <a:custGeom>
            <a:avLst/>
            <a:gdLst>
              <a:gd name="T0" fmla="*/ 32 w 511"/>
              <a:gd name="T1" fmla="*/ 39 h 221"/>
              <a:gd name="T2" fmla="*/ 106 w 511"/>
              <a:gd name="T3" fmla="*/ 0 h 221"/>
              <a:gd name="T4" fmla="*/ 188 w 511"/>
              <a:gd name="T5" fmla="*/ 44 h 221"/>
              <a:gd name="T6" fmla="*/ 139 w 511"/>
              <a:gd name="T7" fmla="*/ 208 h 221"/>
              <a:gd name="T8" fmla="*/ 161 w 511"/>
              <a:gd name="T9" fmla="*/ 194 h 221"/>
              <a:gd name="T10" fmla="*/ 2 w 511"/>
              <a:gd name="T11" fmla="*/ 101 h 221"/>
              <a:gd name="T12" fmla="*/ 91 w 511"/>
              <a:gd name="T13" fmla="*/ 70 h 221"/>
              <a:gd name="T14" fmla="*/ 123 w 511"/>
              <a:gd name="T15" fmla="*/ 108 h 221"/>
              <a:gd name="T16" fmla="*/ 208 w 511"/>
              <a:gd name="T17" fmla="*/ 70 h 221"/>
              <a:gd name="T18" fmla="*/ 73 w 511"/>
              <a:gd name="T19" fmla="*/ 70 h 221"/>
              <a:gd name="T20" fmla="*/ 53 w 511"/>
              <a:gd name="T21" fmla="*/ 96 h 221"/>
              <a:gd name="T22" fmla="*/ 54 w 511"/>
              <a:gd name="T23" fmla="*/ 70 h 221"/>
              <a:gd name="T24" fmla="*/ 144 w 511"/>
              <a:gd name="T25" fmla="*/ 70 h 221"/>
              <a:gd name="T26" fmla="*/ 175 w 511"/>
              <a:gd name="T27" fmla="*/ 70 h 221"/>
              <a:gd name="T28" fmla="*/ 267 w 511"/>
              <a:gd name="T29" fmla="*/ 206 h 221"/>
              <a:gd name="T30" fmla="*/ 267 w 511"/>
              <a:gd name="T31" fmla="*/ 193 h 221"/>
              <a:gd name="T32" fmla="*/ 259 w 511"/>
              <a:gd name="T33" fmla="*/ 199 h 221"/>
              <a:gd name="T34" fmla="*/ 416 w 511"/>
              <a:gd name="T35" fmla="*/ 92 h 221"/>
              <a:gd name="T36" fmla="*/ 402 w 511"/>
              <a:gd name="T37" fmla="*/ 86 h 221"/>
              <a:gd name="T38" fmla="*/ 402 w 511"/>
              <a:gd name="T39" fmla="*/ 123 h 221"/>
              <a:gd name="T40" fmla="*/ 397 w 511"/>
              <a:gd name="T41" fmla="*/ 184 h 221"/>
              <a:gd name="T42" fmla="*/ 373 w 511"/>
              <a:gd name="T43" fmla="*/ 152 h 221"/>
              <a:gd name="T44" fmla="*/ 511 w 511"/>
              <a:gd name="T45" fmla="*/ 124 h 221"/>
              <a:gd name="T46" fmla="*/ 511 w 511"/>
              <a:gd name="T47" fmla="*/ 111 h 221"/>
              <a:gd name="T48" fmla="*/ 503 w 511"/>
              <a:gd name="T49" fmla="*/ 117 h 221"/>
              <a:gd name="T50" fmla="*/ 487 w 511"/>
              <a:gd name="T51" fmla="*/ 105 h 221"/>
              <a:gd name="T52" fmla="*/ 450 w 511"/>
              <a:gd name="T53" fmla="*/ 98 h 221"/>
              <a:gd name="T54" fmla="*/ 443 w 511"/>
              <a:gd name="T55" fmla="*/ 87 h 221"/>
              <a:gd name="T56" fmla="*/ 366 w 511"/>
              <a:gd name="T57" fmla="*/ 169 h 221"/>
              <a:gd name="T58" fmla="*/ 365 w 511"/>
              <a:gd name="T59" fmla="*/ 205 h 221"/>
              <a:gd name="T60" fmla="*/ 343 w 511"/>
              <a:gd name="T61" fmla="*/ 203 h 221"/>
              <a:gd name="T62" fmla="*/ 343 w 511"/>
              <a:gd name="T63" fmla="*/ 156 h 221"/>
              <a:gd name="T64" fmla="*/ 318 w 511"/>
              <a:gd name="T65" fmla="*/ 133 h 221"/>
              <a:gd name="T66" fmla="*/ 294 w 511"/>
              <a:gd name="T67" fmla="*/ 133 h 221"/>
              <a:gd name="T68" fmla="*/ 332 w 511"/>
              <a:gd name="T69" fmla="*/ 98 h 221"/>
              <a:gd name="T70" fmla="*/ 271 w 511"/>
              <a:gd name="T71" fmla="*/ 103 h 221"/>
              <a:gd name="T72" fmla="*/ 249 w 511"/>
              <a:gd name="T73" fmla="*/ 94 h 221"/>
              <a:gd name="T74" fmla="*/ 286 w 511"/>
              <a:gd name="T75" fmla="*/ 132 h 221"/>
              <a:gd name="T76" fmla="*/ 261 w 511"/>
              <a:gd name="T77" fmla="*/ 119 h 221"/>
              <a:gd name="T78" fmla="*/ 311 w 511"/>
              <a:gd name="T79" fmla="*/ 215 h 221"/>
              <a:gd name="T80" fmla="*/ 272 w 511"/>
              <a:gd name="T81" fmla="*/ 203 h 221"/>
              <a:gd name="T82" fmla="*/ 280 w 511"/>
              <a:gd name="T83" fmla="*/ 184 h 221"/>
              <a:gd name="T84" fmla="*/ 309 w 511"/>
              <a:gd name="T85" fmla="*/ 203 h 221"/>
              <a:gd name="T86" fmla="*/ 296 w 511"/>
              <a:gd name="T87" fmla="*/ 201 h 221"/>
              <a:gd name="T88" fmla="*/ 318 w 511"/>
              <a:gd name="T89" fmla="*/ 215 h 221"/>
              <a:gd name="T90" fmla="*/ 208 w 511"/>
              <a:gd name="T91" fmla="*/ 215 h 221"/>
              <a:gd name="T92" fmla="*/ 174 w 511"/>
              <a:gd name="T93" fmla="*/ 153 h 221"/>
              <a:gd name="T94" fmla="*/ 342 w 511"/>
              <a:gd name="T95" fmla="*/ 130 h 221"/>
              <a:gd name="T96" fmla="*/ 370 w 511"/>
              <a:gd name="T97" fmla="*/ 90 h 221"/>
              <a:gd name="T98" fmla="*/ 374 w 511"/>
              <a:gd name="T99" fmla="*/ 98 h 221"/>
              <a:gd name="T100" fmla="*/ 354 w 511"/>
              <a:gd name="T101" fmla="*/ 122 h 221"/>
              <a:gd name="T102" fmla="*/ 342 w 511"/>
              <a:gd name="T103" fmla="*/ 130 h 221"/>
              <a:gd name="T104" fmla="*/ 352 w 511"/>
              <a:gd name="T105" fmla="*/ 103 h 221"/>
              <a:gd name="T106" fmla="*/ 351 w 511"/>
              <a:gd name="T107" fmla="*/ 133 h 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1" h="221">
                <a:moveTo>
                  <a:pt x="188" y="44"/>
                </a:moveTo>
                <a:cubicBezTo>
                  <a:pt x="188" y="44"/>
                  <a:pt x="187" y="44"/>
                  <a:pt x="186" y="43"/>
                </a:cubicBezTo>
                <a:cubicBezTo>
                  <a:pt x="185" y="42"/>
                  <a:pt x="179" y="36"/>
                  <a:pt x="169" y="30"/>
                </a:cubicBezTo>
                <a:cubicBezTo>
                  <a:pt x="159" y="24"/>
                  <a:pt x="137" y="13"/>
                  <a:pt x="107" y="13"/>
                </a:cubicBezTo>
                <a:cubicBezTo>
                  <a:pt x="71" y="13"/>
                  <a:pt x="47" y="27"/>
                  <a:pt x="32" y="39"/>
                </a:cubicBezTo>
                <a:cubicBezTo>
                  <a:pt x="18" y="51"/>
                  <a:pt x="11" y="65"/>
                  <a:pt x="11" y="66"/>
                </a:cubicBezTo>
                <a:cubicBezTo>
                  <a:pt x="11" y="66"/>
                  <a:pt x="11" y="66"/>
                  <a:pt x="10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1" y="65"/>
                  <a:pt x="17" y="49"/>
                  <a:pt x="30" y="35"/>
                </a:cubicBezTo>
                <a:cubicBezTo>
                  <a:pt x="43" y="20"/>
                  <a:pt x="69" y="0"/>
                  <a:pt x="106" y="0"/>
                </a:cubicBezTo>
                <a:cubicBezTo>
                  <a:pt x="142" y="0"/>
                  <a:pt x="165" y="19"/>
                  <a:pt x="173" y="26"/>
                </a:cubicBezTo>
                <a:cubicBezTo>
                  <a:pt x="180" y="33"/>
                  <a:pt x="186" y="41"/>
                  <a:pt x="187" y="42"/>
                </a:cubicBezTo>
                <a:cubicBezTo>
                  <a:pt x="188" y="43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ubicBezTo>
                  <a:pt x="188" y="44"/>
                  <a:pt x="188" y="44"/>
                  <a:pt x="188" y="44"/>
                </a:cubicBezTo>
                <a:close/>
                <a:moveTo>
                  <a:pt x="1" y="101"/>
                </a:moveTo>
                <a:cubicBezTo>
                  <a:pt x="1" y="101"/>
                  <a:pt x="1" y="101"/>
                  <a:pt x="1" y="102"/>
                </a:cubicBezTo>
                <a:cubicBezTo>
                  <a:pt x="1" y="103"/>
                  <a:pt x="0" y="117"/>
                  <a:pt x="3" y="134"/>
                </a:cubicBezTo>
                <a:cubicBezTo>
                  <a:pt x="8" y="157"/>
                  <a:pt x="22" y="186"/>
                  <a:pt x="54" y="203"/>
                </a:cubicBezTo>
                <a:cubicBezTo>
                  <a:pt x="87" y="221"/>
                  <a:pt x="120" y="216"/>
                  <a:pt x="139" y="208"/>
                </a:cubicBezTo>
                <a:cubicBezTo>
                  <a:pt x="153" y="202"/>
                  <a:pt x="157" y="198"/>
                  <a:pt x="159" y="196"/>
                </a:cubicBezTo>
                <a:cubicBezTo>
                  <a:pt x="160" y="196"/>
                  <a:pt x="161" y="195"/>
                  <a:pt x="161" y="195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2" y="194"/>
                </a:cubicBezTo>
                <a:cubicBezTo>
                  <a:pt x="162" y="194"/>
                  <a:pt x="162" y="194"/>
                  <a:pt x="161" y="194"/>
                </a:cubicBezTo>
                <a:cubicBezTo>
                  <a:pt x="160" y="195"/>
                  <a:pt x="146" y="201"/>
                  <a:pt x="129" y="203"/>
                </a:cubicBezTo>
                <a:cubicBezTo>
                  <a:pt x="111" y="205"/>
                  <a:pt x="87" y="204"/>
                  <a:pt x="62" y="191"/>
                </a:cubicBezTo>
                <a:cubicBezTo>
                  <a:pt x="36" y="178"/>
                  <a:pt x="19" y="158"/>
                  <a:pt x="10" y="139"/>
                </a:cubicBezTo>
                <a:cubicBezTo>
                  <a:pt x="1" y="120"/>
                  <a:pt x="2" y="103"/>
                  <a:pt x="2" y="102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2" y="101"/>
                  <a:pt x="2" y="101"/>
                </a:cubicBezTo>
                <a:cubicBezTo>
                  <a:pt x="2" y="101"/>
                  <a:pt x="1" y="101"/>
                  <a:pt x="1" y="101"/>
                </a:cubicBezTo>
                <a:close/>
                <a:moveTo>
                  <a:pt x="108" y="133"/>
                </a:moveTo>
                <a:cubicBezTo>
                  <a:pt x="108" y="108"/>
                  <a:pt x="108" y="108"/>
                  <a:pt x="108" y="108"/>
                </a:cubicBezTo>
                <a:cubicBezTo>
                  <a:pt x="91" y="70"/>
                  <a:pt x="91" y="70"/>
                  <a:pt x="91" y="70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27" y="70"/>
                  <a:pt x="127" y="70"/>
                  <a:pt x="127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23" y="108"/>
                  <a:pt x="123" y="108"/>
                  <a:pt x="123" y="108"/>
                </a:cubicBezTo>
                <a:cubicBezTo>
                  <a:pt x="123" y="133"/>
                  <a:pt x="123" y="133"/>
                  <a:pt x="123" y="133"/>
                </a:cubicBezTo>
                <a:lnTo>
                  <a:pt x="108" y="133"/>
                </a:lnTo>
                <a:close/>
                <a:moveTo>
                  <a:pt x="241" y="133"/>
                </a:moveTo>
                <a:cubicBezTo>
                  <a:pt x="208" y="133"/>
                  <a:pt x="208" y="133"/>
                  <a:pt x="208" y="133"/>
                </a:cubicBezTo>
                <a:cubicBezTo>
                  <a:pt x="208" y="70"/>
                  <a:pt x="208" y="70"/>
                  <a:pt x="208" y="70"/>
                </a:cubicBezTo>
                <a:cubicBezTo>
                  <a:pt x="222" y="70"/>
                  <a:pt x="222" y="70"/>
                  <a:pt x="222" y="70"/>
                </a:cubicBezTo>
                <a:cubicBezTo>
                  <a:pt x="222" y="121"/>
                  <a:pt x="222" y="121"/>
                  <a:pt x="222" y="121"/>
                </a:cubicBezTo>
                <a:cubicBezTo>
                  <a:pt x="241" y="121"/>
                  <a:pt x="241" y="121"/>
                  <a:pt x="241" y="121"/>
                </a:cubicBezTo>
                <a:lnTo>
                  <a:pt x="241" y="133"/>
                </a:lnTo>
                <a:close/>
                <a:moveTo>
                  <a:pt x="73" y="70"/>
                </a:moveTo>
                <a:cubicBezTo>
                  <a:pt x="86" y="70"/>
                  <a:pt x="86" y="70"/>
                  <a:pt x="86" y="70"/>
                </a:cubicBezTo>
                <a:cubicBezTo>
                  <a:pt x="86" y="133"/>
                  <a:pt x="86" y="133"/>
                  <a:pt x="86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3"/>
                  <a:pt x="73" y="133"/>
                  <a:pt x="73" y="133"/>
                </a:cubicBezTo>
                <a:cubicBezTo>
                  <a:pt x="73" y="131"/>
                  <a:pt x="57" y="104"/>
                  <a:pt x="53" y="96"/>
                </a:cubicBezTo>
                <a:cubicBezTo>
                  <a:pt x="53" y="133"/>
                  <a:pt x="53" y="133"/>
                  <a:pt x="53" y="133"/>
                </a:cubicBezTo>
                <a:cubicBezTo>
                  <a:pt x="40" y="133"/>
                  <a:pt x="40" y="133"/>
                  <a:pt x="40" y="133"/>
                </a:cubicBezTo>
                <a:cubicBezTo>
                  <a:pt x="40" y="70"/>
                  <a:pt x="40" y="70"/>
                  <a:pt x="40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4" y="70"/>
                  <a:pt x="54" y="70"/>
                  <a:pt x="54" y="70"/>
                </a:cubicBezTo>
                <a:cubicBezTo>
                  <a:pt x="55" y="71"/>
                  <a:pt x="69" y="97"/>
                  <a:pt x="73" y="106"/>
                </a:cubicBezTo>
                <a:lnTo>
                  <a:pt x="73" y="70"/>
                </a:lnTo>
                <a:close/>
                <a:moveTo>
                  <a:pt x="166" y="134"/>
                </a:moveTo>
                <a:cubicBezTo>
                  <a:pt x="152" y="134"/>
                  <a:pt x="144" y="126"/>
                  <a:pt x="144" y="111"/>
                </a:cubicBezTo>
                <a:cubicBezTo>
                  <a:pt x="144" y="70"/>
                  <a:pt x="144" y="70"/>
                  <a:pt x="144" y="70"/>
                </a:cubicBezTo>
                <a:cubicBezTo>
                  <a:pt x="158" y="70"/>
                  <a:pt x="158" y="70"/>
                  <a:pt x="158" y="70"/>
                </a:cubicBezTo>
                <a:cubicBezTo>
                  <a:pt x="158" y="110"/>
                  <a:pt x="158" y="110"/>
                  <a:pt x="158" y="110"/>
                </a:cubicBezTo>
                <a:cubicBezTo>
                  <a:pt x="158" y="119"/>
                  <a:pt x="161" y="122"/>
                  <a:pt x="167" y="122"/>
                </a:cubicBezTo>
                <a:cubicBezTo>
                  <a:pt x="172" y="122"/>
                  <a:pt x="175" y="118"/>
                  <a:pt x="175" y="110"/>
                </a:cubicBezTo>
                <a:cubicBezTo>
                  <a:pt x="175" y="70"/>
                  <a:pt x="175" y="70"/>
                  <a:pt x="175" y="70"/>
                </a:cubicBezTo>
                <a:cubicBezTo>
                  <a:pt x="188" y="70"/>
                  <a:pt x="188" y="70"/>
                  <a:pt x="188" y="70"/>
                </a:cubicBezTo>
                <a:cubicBezTo>
                  <a:pt x="188" y="111"/>
                  <a:pt x="188" y="111"/>
                  <a:pt x="188" y="111"/>
                </a:cubicBezTo>
                <a:cubicBezTo>
                  <a:pt x="188" y="126"/>
                  <a:pt x="181" y="134"/>
                  <a:pt x="166" y="134"/>
                </a:cubicBezTo>
                <a:close/>
                <a:moveTo>
                  <a:pt x="259" y="199"/>
                </a:moveTo>
                <a:cubicBezTo>
                  <a:pt x="267" y="206"/>
                  <a:pt x="267" y="206"/>
                  <a:pt x="267" y="206"/>
                </a:cubicBezTo>
                <a:cubicBezTo>
                  <a:pt x="267" y="206"/>
                  <a:pt x="267" y="206"/>
                  <a:pt x="267" y="206"/>
                </a:cubicBezTo>
                <a:cubicBezTo>
                  <a:pt x="263" y="213"/>
                  <a:pt x="257" y="216"/>
                  <a:pt x="249" y="216"/>
                </a:cubicBezTo>
                <a:cubicBezTo>
                  <a:pt x="236" y="216"/>
                  <a:pt x="229" y="207"/>
                  <a:pt x="229" y="192"/>
                </a:cubicBezTo>
                <a:cubicBezTo>
                  <a:pt x="229" y="174"/>
                  <a:pt x="239" y="168"/>
                  <a:pt x="249" y="168"/>
                </a:cubicBezTo>
                <a:cubicBezTo>
                  <a:pt x="261" y="168"/>
                  <a:pt x="267" y="177"/>
                  <a:pt x="267" y="193"/>
                </a:cubicBezTo>
                <a:cubicBezTo>
                  <a:pt x="267" y="196"/>
                  <a:pt x="267" y="196"/>
                  <a:pt x="267" y="196"/>
                </a:cubicBezTo>
                <a:cubicBezTo>
                  <a:pt x="242" y="196"/>
                  <a:pt x="242" y="196"/>
                  <a:pt x="242" y="196"/>
                </a:cubicBezTo>
                <a:cubicBezTo>
                  <a:pt x="243" y="202"/>
                  <a:pt x="245" y="205"/>
                  <a:pt x="250" y="205"/>
                </a:cubicBezTo>
                <a:cubicBezTo>
                  <a:pt x="254" y="205"/>
                  <a:pt x="257" y="202"/>
                  <a:pt x="259" y="200"/>
                </a:cubicBezTo>
                <a:lnTo>
                  <a:pt x="259" y="199"/>
                </a:lnTo>
                <a:close/>
                <a:moveTo>
                  <a:pt x="242" y="187"/>
                </a:moveTo>
                <a:cubicBezTo>
                  <a:pt x="255" y="187"/>
                  <a:pt x="255" y="187"/>
                  <a:pt x="255" y="187"/>
                </a:cubicBezTo>
                <a:cubicBezTo>
                  <a:pt x="254" y="179"/>
                  <a:pt x="250" y="179"/>
                  <a:pt x="249" y="179"/>
                </a:cubicBezTo>
                <a:cubicBezTo>
                  <a:pt x="245" y="179"/>
                  <a:pt x="243" y="182"/>
                  <a:pt x="242" y="187"/>
                </a:cubicBezTo>
                <a:close/>
                <a:moveTo>
                  <a:pt x="416" y="92"/>
                </a:moveTo>
                <a:cubicBezTo>
                  <a:pt x="420" y="96"/>
                  <a:pt x="422" y="102"/>
                  <a:pt x="422" y="110"/>
                </a:cubicBezTo>
                <a:cubicBezTo>
                  <a:pt x="422" y="128"/>
                  <a:pt x="412" y="134"/>
                  <a:pt x="402" y="134"/>
                </a:cubicBezTo>
                <a:cubicBezTo>
                  <a:pt x="392" y="134"/>
                  <a:pt x="382" y="128"/>
                  <a:pt x="382" y="110"/>
                </a:cubicBezTo>
                <a:cubicBezTo>
                  <a:pt x="382" y="102"/>
                  <a:pt x="384" y="96"/>
                  <a:pt x="388" y="92"/>
                </a:cubicBezTo>
                <a:cubicBezTo>
                  <a:pt x="392" y="88"/>
                  <a:pt x="396" y="86"/>
                  <a:pt x="402" y="86"/>
                </a:cubicBezTo>
                <a:cubicBezTo>
                  <a:pt x="408" y="86"/>
                  <a:pt x="413" y="88"/>
                  <a:pt x="416" y="92"/>
                </a:cubicBezTo>
                <a:close/>
                <a:moveTo>
                  <a:pt x="409" y="110"/>
                </a:moveTo>
                <a:cubicBezTo>
                  <a:pt x="409" y="99"/>
                  <a:pt x="405" y="97"/>
                  <a:pt x="402" y="97"/>
                </a:cubicBezTo>
                <a:cubicBezTo>
                  <a:pt x="398" y="97"/>
                  <a:pt x="396" y="101"/>
                  <a:pt x="396" y="110"/>
                </a:cubicBezTo>
                <a:cubicBezTo>
                  <a:pt x="396" y="122"/>
                  <a:pt x="399" y="123"/>
                  <a:pt x="402" y="123"/>
                </a:cubicBezTo>
                <a:cubicBezTo>
                  <a:pt x="407" y="123"/>
                  <a:pt x="409" y="119"/>
                  <a:pt x="409" y="110"/>
                </a:cubicBezTo>
                <a:close/>
                <a:moveTo>
                  <a:pt x="410" y="180"/>
                </a:moveTo>
                <a:cubicBezTo>
                  <a:pt x="410" y="215"/>
                  <a:pt x="410" y="215"/>
                  <a:pt x="410" y="215"/>
                </a:cubicBezTo>
                <a:cubicBezTo>
                  <a:pt x="397" y="215"/>
                  <a:pt x="397" y="215"/>
                  <a:pt x="397" y="215"/>
                </a:cubicBezTo>
                <a:cubicBezTo>
                  <a:pt x="397" y="184"/>
                  <a:pt x="397" y="184"/>
                  <a:pt x="397" y="184"/>
                </a:cubicBezTo>
                <a:cubicBezTo>
                  <a:pt x="397" y="180"/>
                  <a:pt x="395" y="180"/>
                  <a:pt x="393" y="180"/>
                </a:cubicBezTo>
                <a:cubicBezTo>
                  <a:pt x="391" y="180"/>
                  <a:pt x="389" y="181"/>
                  <a:pt x="386" y="183"/>
                </a:cubicBezTo>
                <a:cubicBezTo>
                  <a:pt x="386" y="215"/>
                  <a:pt x="386" y="215"/>
                  <a:pt x="386" y="215"/>
                </a:cubicBezTo>
                <a:cubicBezTo>
                  <a:pt x="373" y="215"/>
                  <a:pt x="373" y="215"/>
                  <a:pt x="373" y="215"/>
                </a:cubicBezTo>
                <a:cubicBezTo>
                  <a:pt x="373" y="152"/>
                  <a:pt x="373" y="152"/>
                  <a:pt x="373" y="152"/>
                </a:cubicBezTo>
                <a:cubicBezTo>
                  <a:pt x="386" y="150"/>
                  <a:pt x="386" y="150"/>
                  <a:pt x="386" y="150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9" y="171"/>
                  <a:pt x="393" y="168"/>
                  <a:pt x="399" y="168"/>
                </a:cubicBezTo>
                <a:cubicBezTo>
                  <a:pt x="406" y="168"/>
                  <a:pt x="410" y="172"/>
                  <a:pt x="410" y="180"/>
                </a:cubicBezTo>
                <a:close/>
                <a:moveTo>
                  <a:pt x="511" y="124"/>
                </a:moveTo>
                <a:cubicBezTo>
                  <a:pt x="511" y="124"/>
                  <a:pt x="511" y="124"/>
                  <a:pt x="511" y="124"/>
                </a:cubicBezTo>
                <a:cubicBezTo>
                  <a:pt x="507" y="131"/>
                  <a:pt x="501" y="134"/>
                  <a:pt x="493" y="134"/>
                </a:cubicBezTo>
                <a:cubicBezTo>
                  <a:pt x="480" y="134"/>
                  <a:pt x="473" y="125"/>
                  <a:pt x="473" y="110"/>
                </a:cubicBezTo>
                <a:cubicBezTo>
                  <a:pt x="473" y="92"/>
                  <a:pt x="484" y="86"/>
                  <a:pt x="493" y="86"/>
                </a:cubicBezTo>
                <a:cubicBezTo>
                  <a:pt x="505" y="86"/>
                  <a:pt x="511" y="95"/>
                  <a:pt x="511" y="111"/>
                </a:cubicBezTo>
                <a:cubicBezTo>
                  <a:pt x="511" y="114"/>
                  <a:pt x="511" y="114"/>
                  <a:pt x="511" y="114"/>
                </a:cubicBezTo>
                <a:cubicBezTo>
                  <a:pt x="486" y="114"/>
                  <a:pt x="486" y="114"/>
                  <a:pt x="486" y="114"/>
                </a:cubicBezTo>
                <a:cubicBezTo>
                  <a:pt x="487" y="120"/>
                  <a:pt x="489" y="123"/>
                  <a:pt x="494" y="123"/>
                </a:cubicBezTo>
                <a:cubicBezTo>
                  <a:pt x="498" y="123"/>
                  <a:pt x="501" y="120"/>
                  <a:pt x="503" y="118"/>
                </a:cubicBezTo>
                <a:cubicBezTo>
                  <a:pt x="503" y="117"/>
                  <a:pt x="503" y="117"/>
                  <a:pt x="503" y="117"/>
                </a:cubicBezTo>
                <a:lnTo>
                  <a:pt x="511" y="124"/>
                </a:lnTo>
                <a:close/>
                <a:moveTo>
                  <a:pt x="487" y="105"/>
                </a:moveTo>
                <a:cubicBezTo>
                  <a:pt x="499" y="105"/>
                  <a:pt x="499" y="105"/>
                  <a:pt x="499" y="105"/>
                </a:cubicBezTo>
                <a:cubicBezTo>
                  <a:pt x="498" y="97"/>
                  <a:pt x="494" y="97"/>
                  <a:pt x="493" y="97"/>
                </a:cubicBezTo>
                <a:cubicBezTo>
                  <a:pt x="489" y="97"/>
                  <a:pt x="487" y="100"/>
                  <a:pt x="487" y="105"/>
                </a:cubicBezTo>
                <a:close/>
                <a:moveTo>
                  <a:pt x="467" y="98"/>
                </a:moveTo>
                <a:cubicBezTo>
                  <a:pt x="467" y="133"/>
                  <a:pt x="467" y="133"/>
                  <a:pt x="467" y="133"/>
                </a:cubicBezTo>
                <a:cubicBezTo>
                  <a:pt x="453" y="133"/>
                  <a:pt x="453" y="133"/>
                  <a:pt x="453" y="133"/>
                </a:cubicBezTo>
                <a:cubicBezTo>
                  <a:pt x="453" y="102"/>
                  <a:pt x="453" y="102"/>
                  <a:pt x="453" y="102"/>
                </a:cubicBezTo>
                <a:cubicBezTo>
                  <a:pt x="453" y="98"/>
                  <a:pt x="452" y="98"/>
                  <a:pt x="450" y="98"/>
                </a:cubicBezTo>
                <a:cubicBezTo>
                  <a:pt x="448" y="98"/>
                  <a:pt x="445" y="99"/>
                  <a:pt x="443" y="102"/>
                </a:cubicBezTo>
                <a:cubicBezTo>
                  <a:pt x="443" y="133"/>
                  <a:pt x="443" y="133"/>
                  <a:pt x="443" y="133"/>
                </a:cubicBezTo>
                <a:cubicBezTo>
                  <a:pt x="429" y="133"/>
                  <a:pt x="429" y="133"/>
                  <a:pt x="429" y="133"/>
                </a:cubicBezTo>
                <a:cubicBezTo>
                  <a:pt x="429" y="87"/>
                  <a:pt x="429" y="87"/>
                  <a:pt x="429" y="87"/>
                </a:cubicBezTo>
                <a:cubicBezTo>
                  <a:pt x="443" y="87"/>
                  <a:pt x="443" y="87"/>
                  <a:pt x="443" y="87"/>
                </a:cubicBezTo>
                <a:cubicBezTo>
                  <a:pt x="443" y="92"/>
                  <a:pt x="443" y="92"/>
                  <a:pt x="443" y="92"/>
                </a:cubicBezTo>
                <a:cubicBezTo>
                  <a:pt x="445" y="89"/>
                  <a:pt x="450" y="86"/>
                  <a:pt x="455" y="86"/>
                </a:cubicBezTo>
                <a:cubicBezTo>
                  <a:pt x="463" y="86"/>
                  <a:pt x="467" y="90"/>
                  <a:pt x="467" y="98"/>
                </a:cubicBezTo>
                <a:close/>
                <a:moveTo>
                  <a:pt x="357" y="169"/>
                </a:moveTo>
                <a:cubicBezTo>
                  <a:pt x="366" y="169"/>
                  <a:pt x="366" y="169"/>
                  <a:pt x="366" y="169"/>
                </a:cubicBezTo>
                <a:cubicBezTo>
                  <a:pt x="366" y="179"/>
                  <a:pt x="366" y="179"/>
                  <a:pt x="366" y="179"/>
                </a:cubicBezTo>
                <a:cubicBezTo>
                  <a:pt x="357" y="179"/>
                  <a:pt x="357" y="179"/>
                  <a:pt x="357" y="179"/>
                </a:cubicBezTo>
                <a:cubicBezTo>
                  <a:pt x="357" y="200"/>
                  <a:pt x="357" y="200"/>
                  <a:pt x="357" y="200"/>
                </a:cubicBezTo>
                <a:cubicBezTo>
                  <a:pt x="357" y="204"/>
                  <a:pt x="358" y="205"/>
                  <a:pt x="361" y="205"/>
                </a:cubicBezTo>
                <a:cubicBezTo>
                  <a:pt x="363" y="205"/>
                  <a:pt x="364" y="205"/>
                  <a:pt x="365" y="205"/>
                </a:cubicBezTo>
                <a:cubicBezTo>
                  <a:pt x="366" y="204"/>
                  <a:pt x="366" y="204"/>
                  <a:pt x="366" y="204"/>
                </a:cubicBezTo>
                <a:cubicBezTo>
                  <a:pt x="366" y="215"/>
                  <a:pt x="366" y="215"/>
                  <a:pt x="366" y="215"/>
                </a:cubicBezTo>
                <a:cubicBezTo>
                  <a:pt x="365" y="215"/>
                  <a:pt x="365" y="215"/>
                  <a:pt x="365" y="215"/>
                </a:cubicBezTo>
                <a:cubicBezTo>
                  <a:pt x="364" y="215"/>
                  <a:pt x="360" y="215"/>
                  <a:pt x="357" y="215"/>
                </a:cubicBezTo>
                <a:cubicBezTo>
                  <a:pt x="347" y="215"/>
                  <a:pt x="343" y="212"/>
                  <a:pt x="343" y="203"/>
                </a:cubicBezTo>
                <a:cubicBezTo>
                  <a:pt x="343" y="179"/>
                  <a:pt x="343" y="179"/>
                  <a:pt x="343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69"/>
                  <a:pt x="337" y="169"/>
                  <a:pt x="337" y="169"/>
                </a:cubicBezTo>
                <a:cubicBezTo>
                  <a:pt x="343" y="169"/>
                  <a:pt x="343" y="169"/>
                  <a:pt x="343" y="169"/>
                </a:cubicBezTo>
                <a:cubicBezTo>
                  <a:pt x="343" y="156"/>
                  <a:pt x="343" y="156"/>
                  <a:pt x="343" y="156"/>
                </a:cubicBezTo>
                <a:cubicBezTo>
                  <a:pt x="357" y="154"/>
                  <a:pt x="357" y="154"/>
                  <a:pt x="357" y="154"/>
                </a:cubicBezTo>
                <a:lnTo>
                  <a:pt x="357" y="169"/>
                </a:lnTo>
                <a:close/>
                <a:moveTo>
                  <a:pt x="332" y="98"/>
                </a:moveTo>
                <a:cubicBezTo>
                  <a:pt x="332" y="133"/>
                  <a:pt x="332" y="133"/>
                  <a:pt x="332" y="133"/>
                </a:cubicBezTo>
                <a:cubicBezTo>
                  <a:pt x="318" y="133"/>
                  <a:pt x="318" y="133"/>
                  <a:pt x="318" y="133"/>
                </a:cubicBezTo>
                <a:cubicBezTo>
                  <a:pt x="318" y="102"/>
                  <a:pt x="318" y="102"/>
                  <a:pt x="318" y="102"/>
                </a:cubicBezTo>
                <a:cubicBezTo>
                  <a:pt x="318" y="98"/>
                  <a:pt x="316" y="98"/>
                  <a:pt x="315" y="98"/>
                </a:cubicBezTo>
                <a:cubicBezTo>
                  <a:pt x="313" y="98"/>
                  <a:pt x="310" y="99"/>
                  <a:pt x="307" y="102"/>
                </a:cubicBezTo>
                <a:cubicBezTo>
                  <a:pt x="307" y="133"/>
                  <a:pt x="307" y="133"/>
                  <a:pt x="307" y="133"/>
                </a:cubicBezTo>
                <a:cubicBezTo>
                  <a:pt x="294" y="133"/>
                  <a:pt x="294" y="133"/>
                  <a:pt x="294" y="133"/>
                </a:cubicBezTo>
                <a:cubicBezTo>
                  <a:pt x="294" y="87"/>
                  <a:pt x="294" y="87"/>
                  <a:pt x="294" y="87"/>
                </a:cubicBezTo>
                <a:cubicBezTo>
                  <a:pt x="307" y="87"/>
                  <a:pt x="307" y="87"/>
                  <a:pt x="307" y="87"/>
                </a:cubicBezTo>
                <a:cubicBezTo>
                  <a:pt x="307" y="92"/>
                  <a:pt x="307" y="92"/>
                  <a:pt x="307" y="92"/>
                </a:cubicBezTo>
                <a:cubicBezTo>
                  <a:pt x="310" y="89"/>
                  <a:pt x="315" y="86"/>
                  <a:pt x="320" y="86"/>
                </a:cubicBezTo>
                <a:cubicBezTo>
                  <a:pt x="328" y="86"/>
                  <a:pt x="332" y="90"/>
                  <a:pt x="332" y="98"/>
                </a:cubicBezTo>
                <a:close/>
                <a:moveTo>
                  <a:pt x="272" y="132"/>
                </a:moveTo>
                <a:cubicBezTo>
                  <a:pt x="272" y="131"/>
                  <a:pt x="271" y="130"/>
                  <a:pt x="271" y="128"/>
                </a:cubicBezTo>
                <a:cubicBezTo>
                  <a:pt x="268" y="132"/>
                  <a:pt x="264" y="133"/>
                  <a:pt x="259" y="133"/>
                </a:cubicBezTo>
                <a:cubicBezTo>
                  <a:pt x="251" y="133"/>
                  <a:pt x="247" y="129"/>
                  <a:pt x="247" y="121"/>
                </a:cubicBezTo>
                <a:cubicBezTo>
                  <a:pt x="247" y="112"/>
                  <a:pt x="255" y="106"/>
                  <a:pt x="271" y="103"/>
                </a:cubicBezTo>
                <a:cubicBezTo>
                  <a:pt x="271" y="102"/>
                  <a:pt x="271" y="102"/>
                  <a:pt x="271" y="102"/>
                </a:cubicBezTo>
                <a:cubicBezTo>
                  <a:pt x="271" y="98"/>
                  <a:pt x="270" y="97"/>
                  <a:pt x="267" y="97"/>
                </a:cubicBezTo>
                <a:cubicBezTo>
                  <a:pt x="263" y="97"/>
                  <a:pt x="258" y="100"/>
                  <a:pt x="256" y="102"/>
                </a:cubicBezTo>
                <a:cubicBezTo>
                  <a:pt x="255" y="102"/>
                  <a:pt x="255" y="102"/>
                  <a:pt x="255" y="102"/>
                </a:cubicBezTo>
                <a:cubicBezTo>
                  <a:pt x="249" y="94"/>
                  <a:pt x="249" y="94"/>
                  <a:pt x="249" y="94"/>
                </a:cubicBezTo>
                <a:cubicBezTo>
                  <a:pt x="249" y="93"/>
                  <a:pt x="249" y="93"/>
                  <a:pt x="249" y="93"/>
                </a:cubicBezTo>
                <a:cubicBezTo>
                  <a:pt x="255" y="89"/>
                  <a:pt x="262" y="86"/>
                  <a:pt x="270" y="86"/>
                </a:cubicBezTo>
                <a:cubicBezTo>
                  <a:pt x="280" y="86"/>
                  <a:pt x="285" y="91"/>
                  <a:pt x="285" y="102"/>
                </a:cubicBezTo>
                <a:cubicBezTo>
                  <a:pt x="285" y="121"/>
                  <a:pt x="285" y="121"/>
                  <a:pt x="285" y="121"/>
                </a:cubicBezTo>
                <a:cubicBezTo>
                  <a:pt x="285" y="127"/>
                  <a:pt x="285" y="130"/>
                  <a:pt x="286" y="132"/>
                </a:cubicBezTo>
                <a:cubicBezTo>
                  <a:pt x="286" y="133"/>
                  <a:pt x="286" y="133"/>
                  <a:pt x="286" y="133"/>
                </a:cubicBezTo>
                <a:cubicBezTo>
                  <a:pt x="272" y="133"/>
                  <a:pt x="272" y="133"/>
                  <a:pt x="272" y="133"/>
                </a:cubicBezTo>
                <a:lnTo>
                  <a:pt x="272" y="132"/>
                </a:lnTo>
                <a:close/>
                <a:moveTo>
                  <a:pt x="271" y="111"/>
                </a:moveTo>
                <a:cubicBezTo>
                  <a:pt x="262" y="113"/>
                  <a:pt x="261" y="116"/>
                  <a:pt x="261" y="119"/>
                </a:cubicBezTo>
                <a:cubicBezTo>
                  <a:pt x="261" y="121"/>
                  <a:pt x="262" y="123"/>
                  <a:pt x="264" y="123"/>
                </a:cubicBezTo>
                <a:cubicBezTo>
                  <a:pt x="267" y="123"/>
                  <a:pt x="269" y="122"/>
                  <a:pt x="271" y="120"/>
                </a:cubicBezTo>
                <a:lnTo>
                  <a:pt x="271" y="111"/>
                </a:lnTo>
                <a:close/>
                <a:moveTo>
                  <a:pt x="310" y="214"/>
                </a:moveTo>
                <a:cubicBezTo>
                  <a:pt x="311" y="215"/>
                  <a:pt x="311" y="215"/>
                  <a:pt x="311" y="215"/>
                </a:cubicBezTo>
                <a:cubicBezTo>
                  <a:pt x="297" y="215"/>
                  <a:pt x="297" y="215"/>
                  <a:pt x="297" y="215"/>
                </a:cubicBezTo>
                <a:cubicBezTo>
                  <a:pt x="297" y="214"/>
                  <a:pt x="297" y="214"/>
                  <a:pt x="297" y="214"/>
                </a:cubicBezTo>
                <a:cubicBezTo>
                  <a:pt x="296" y="213"/>
                  <a:pt x="296" y="212"/>
                  <a:pt x="296" y="210"/>
                </a:cubicBezTo>
                <a:cubicBezTo>
                  <a:pt x="293" y="214"/>
                  <a:pt x="289" y="215"/>
                  <a:pt x="283" y="215"/>
                </a:cubicBezTo>
                <a:cubicBezTo>
                  <a:pt x="276" y="215"/>
                  <a:pt x="272" y="211"/>
                  <a:pt x="272" y="203"/>
                </a:cubicBezTo>
                <a:cubicBezTo>
                  <a:pt x="272" y="194"/>
                  <a:pt x="280" y="188"/>
                  <a:pt x="296" y="185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296" y="180"/>
                  <a:pt x="295" y="179"/>
                  <a:pt x="292" y="179"/>
                </a:cubicBezTo>
                <a:cubicBezTo>
                  <a:pt x="287" y="179"/>
                  <a:pt x="283" y="182"/>
                  <a:pt x="280" y="184"/>
                </a:cubicBezTo>
                <a:cubicBezTo>
                  <a:pt x="280" y="184"/>
                  <a:pt x="280" y="184"/>
                  <a:pt x="280" y="184"/>
                </a:cubicBezTo>
                <a:cubicBezTo>
                  <a:pt x="273" y="176"/>
                  <a:pt x="273" y="176"/>
                  <a:pt x="273" y="176"/>
                </a:cubicBezTo>
                <a:cubicBezTo>
                  <a:pt x="274" y="175"/>
                  <a:pt x="274" y="175"/>
                  <a:pt x="274" y="175"/>
                </a:cubicBezTo>
                <a:cubicBezTo>
                  <a:pt x="279" y="171"/>
                  <a:pt x="286" y="168"/>
                  <a:pt x="294" y="168"/>
                </a:cubicBezTo>
                <a:cubicBezTo>
                  <a:pt x="305" y="168"/>
                  <a:pt x="309" y="173"/>
                  <a:pt x="309" y="183"/>
                </a:cubicBezTo>
                <a:cubicBezTo>
                  <a:pt x="309" y="203"/>
                  <a:pt x="309" y="203"/>
                  <a:pt x="309" y="203"/>
                </a:cubicBezTo>
                <a:cubicBezTo>
                  <a:pt x="309" y="209"/>
                  <a:pt x="310" y="212"/>
                  <a:pt x="310" y="214"/>
                </a:cubicBezTo>
                <a:close/>
                <a:moveTo>
                  <a:pt x="296" y="193"/>
                </a:moveTo>
                <a:cubicBezTo>
                  <a:pt x="286" y="195"/>
                  <a:pt x="285" y="198"/>
                  <a:pt x="285" y="201"/>
                </a:cubicBezTo>
                <a:cubicBezTo>
                  <a:pt x="285" y="203"/>
                  <a:pt x="286" y="205"/>
                  <a:pt x="289" y="205"/>
                </a:cubicBezTo>
                <a:cubicBezTo>
                  <a:pt x="291" y="205"/>
                  <a:pt x="294" y="204"/>
                  <a:pt x="296" y="201"/>
                </a:cubicBezTo>
                <a:lnTo>
                  <a:pt x="296" y="193"/>
                </a:lnTo>
                <a:close/>
                <a:moveTo>
                  <a:pt x="318" y="159"/>
                </a:moveTo>
                <a:cubicBezTo>
                  <a:pt x="332" y="157"/>
                  <a:pt x="332" y="157"/>
                  <a:pt x="332" y="157"/>
                </a:cubicBezTo>
                <a:cubicBezTo>
                  <a:pt x="332" y="215"/>
                  <a:pt x="332" y="215"/>
                  <a:pt x="332" y="215"/>
                </a:cubicBezTo>
                <a:cubicBezTo>
                  <a:pt x="318" y="215"/>
                  <a:pt x="318" y="215"/>
                  <a:pt x="318" y="215"/>
                </a:cubicBezTo>
                <a:lnTo>
                  <a:pt x="318" y="159"/>
                </a:lnTo>
                <a:close/>
                <a:moveTo>
                  <a:pt x="208" y="153"/>
                </a:moveTo>
                <a:cubicBezTo>
                  <a:pt x="222" y="153"/>
                  <a:pt x="222" y="153"/>
                  <a:pt x="222" y="153"/>
                </a:cubicBezTo>
                <a:cubicBezTo>
                  <a:pt x="222" y="215"/>
                  <a:pt x="222" y="215"/>
                  <a:pt x="222" y="215"/>
                </a:cubicBezTo>
                <a:cubicBezTo>
                  <a:pt x="208" y="215"/>
                  <a:pt x="208" y="215"/>
                  <a:pt x="208" y="215"/>
                </a:cubicBezTo>
                <a:cubicBezTo>
                  <a:pt x="208" y="188"/>
                  <a:pt x="208" y="188"/>
                  <a:pt x="208" y="188"/>
                </a:cubicBezTo>
                <a:cubicBezTo>
                  <a:pt x="188" y="188"/>
                  <a:pt x="188" y="188"/>
                  <a:pt x="188" y="188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74" y="215"/>
                  <a:pt x="174" y="215"/>
                  <a:pt x="174" y="215"/>
                </a:cubicBezTo>
                <a:cubicBezTo>
                  <a:pt x="174" y="153"/>
                  <a:pt x="174" y="153"/>
                  <a:pt x="174" y="153"/>
                </a:cubicBezTo>
                <a:cubicBezTo>
                  <a:pt x="188" y="153"/>
                  <a:pt x="188" y="153"/>
                  <a:pt x="188" y="153"/>
                </a:cubicBezTo>
                <a:cubicBezTo>
                  <a:pt x="188" y="176"/>
                  <a:pt x="188" y="176"/>
                  <a:pt x="188" y="176"/>
                </a:cubicBezTo>
                <a:cubicBezTo>
                  <a:pt x="208" y="176"/>
                  <a:pt x="208" y="176"/>
                  <a:pt x="208" y="176"/>
                </a:cubicBezTo>
                <a:lnTo>
                  <a:pt x="208" y="153"/>
                </a:lnTo>
                <a:close/>
                <a:moveTo>
                  <a:pt x="342" y="130"/>
                </a:moveTo>
                <a:cubicBezTo>
                  <a:pt x="340" y="129"/>
                  <a:pt x="339" y="127"/>
                  <a:pt x="339" y="124"/>
                </a:cubicBezTo>
                <a:cubicBezTo>
                  <a:pt x="339" y="122"/>
                  <a:pt x="341" y="118"/>
                  <a:pt x="345" y="116"/>
                </a:cubicBezTo>
                <a:cubicBezTo>
                  <a:pt x="341" y="113"/>
                  <a:pt x="339" y="108"/>
                  <a:pt x="339" y="103"/>
                </a:cubicBezTo>
                <a:cubicBezTo>
                  <a:pt x="339" y="93"/>
                  <a:pt x="346" y="86"/>
                  <a:pt x="357" y="86"/>
                </a:cubicBezTo>
                <a:cubicBezTo>
                  <a:pt x="362" y="86"/>
                  <a:pt x="367" y="88"/>
                  <a:pt x="370" y="90"/>
                </a:cubicBezTo>
                <a:cubicBezTo>
                  <a:pt x="372" y="88"/>
                  <a:pt x="376" y="86"/>
                  <a:pt x="379" y="86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0" y="98"/>
                  <a:pt x="380" y="98"/>
                  <a:pt x="380" y="98"/>
                </a:cubicBezTo>
                <a:cubicBezTo>
                  <a:pt x="379" y="98"/>
                  <a:pt x="379" y="98"/>
                  <a:pt x="379" y="98"/>
                </a:cubicBezTo>
                <a:cubicBezTo>
                  <a:pt x="378" y="98"/>
                  <a:pt x="376" y="98"/>
                  <a:pt x="374" y="98"/>
                </a:cubicBezTo>
                <a:cubicBezTo>
                  <a:pt x="375" y="100"/>
                  <a:pt x="375" y="101"/>
                  <a:pt x="375" y="103"/>
                </a:cubicBezTo>
                <a:cubicBezTo>
                  <a:pt x="375" y="113"/>
                  <a:pt x="368" y="120"/>
                  <a:pt x="357" y="120"/>
                </a:cubicBezTo>
                <a:cubicBezTo>
                  <a:pt x="355" y="120"/>
                  <a:pt x="353" y="119"/>
                  <a:pt x="351" y="119"/>
                </a:cubicBezTo>
                <a:cubicBezTo>
                  <a:pt x="351" y="120"/>
                  <a:pt x="351" y="120"/>
                  <a:pt x="351" y="120"/>
                </a:cubicBezTo>
                <a:cubicBezTo>
                  <a:pt x="351" y="121"/>
                  <a:pt x="351" y="122"/>
                  <a:pt x="354" y="122"/>
                </a:cubicBezTo>
                <a:cubicBezTo>
                  <a:pt x="360" y="123"/>
                  <a:pt x="360" y="123"/>
                  <a:pt x="360" y="123"/>
                </a:cubicBezTo>
                <a:cubicBezTo>
                  <a:pt x="374" y="124"/>
                  <a:pt x="379" y="127"/>
                  <a:pt x="379" y="135"/>
                </a:cubicBezTo>
                <a:cubicBezTo>
                  <a:pt x="379" y="144"/>
                  <a:pt x="370" y="149"/>
                  <a:pt x="356" y="149"/>
                </a:cubicBezTo>
                <a:cubicBezTo>
                  <a:pt x="342" y="149"/>
                  <a:pt x="336" y="146"/>
                  <a:pt x="336" y="139"/>
                </a:cubicBezTo>
                <a:cubicBezTo>
                  <a:pt x="336" y="135"/>
                  <a:pt x="338" y="132"/>
                  <a:pt x="342" y="130"/>
                </a:cubicBezTo>
                <a:close/>
                <a:moveTo>
                  <a:pt x="352" y="103"/>
                </a:moveTo>
                <a:cubicBezTo>
                  <a:pt x="352" y="106"/>
                  <a:pt x="352" y="111"/>
                  <a:pt x="357" y="111"/>
                </a:cubicBezTo>
                <a:cubicBezTo>
                  <a:pt x="360" y="111"/>
                  <a:pt x="362" y="108"/>
                  <a:pt x="362" y="103"/>
                </a:cubicBezTo>
                <a:cubicBezTo>
                  <a:pt x="362" y="100"/>
                  <a:pt x="361" y="96"/>
                  <a:pt x="357" y="96"/>
                </a:cubicBezTo>
                <a:cubicBezTo>
                  <a:pt x="352" y="96"/>
                  <a:pt x="352" y="101"/>
                  <a:pt x="352" y="103"/>
                </a:cubicBezTo>
                <a:close/>
                <a:moveTo>
                  <a:pt x="348" y="137"/>
                </a:moveTo>
                <a:cubicBezTo>
                  <a:pt x="348" y="140"/>
                  <a:pt x="350" y="142"/>
                  <a:pt x="357" y="142"/>
                </a:cubicBezTo>
                <a:cubicBezTo>
                  <a:pt x="363" y="142"/>
                  <a:pt x="366" y="140"/>
                  <a:pt x="366" y="137"/>
                </a:cubicBezTo>
                <a:cubicBezTo>
                  <a:pt x="366" y="135"/>
                  <a:pt x="366" y="134"/>
                  <a:pt x="358" y="134"/>
                </a:cubicBezTo>
                <a:cubicBezTo>
                  <a:pt x="351" y="133"/>
                  <a:pt x="351" y="133"/>
                  <a:pt x="351" y="133"/>
                </a:cubicBezTo>
                <a:cubicBezTo>
                  <a:pt x="351" y="133"/>
                  <a:pt x="350" y="133"/>
                  <a:pt x="350" y="133"/>
                </a:cubicBezTo>
                <a:cubicBezTo>
                  <a:pt x="349" y="134"/>
                  <a:pt x="348" y="136"/>
                  <a:pt x="348" y="1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725" y="2586379"/>
            <a:ext cx="10674676" cy="657039"/>
          </a:xfrm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ct val="83000"/>
              </a:lnSpc>
              <a:defRPr sz="5067"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7725" y="4093218"/>
            <a:ext cx="10674676" cy="295465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None/>
              <a:defRPr sz="2133" b="0" i="0" cap="none" baseline="0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496" y="5071677"/>
            <a:ext cx="12189389" cy="1789499"/>
          </a:xfrm>
          <a:custGeom>
            <a:avLst/>
            <a:gdLst>
              <a:gd name="connsiteX0" fmla="*/ 0 w 9142413"/>
              <a:gd name="connsiteY0" fmla="*/ 0 h 1360841"/>
              <a:gd name="connsiteX1" fmla="*/ 9142413 w 9142413"/>
              <a:gd name="connsiteY1" fmla="*/ 0 h 1360841"/>
              <a:gd name="connsiteX2" fmla="*/ 9142413 w 9142413"/>
              <a:gd name="connsiteY2" fmla="*/ 1360841 h 1360841"/>
              <a:gd name="connsiteX3" fmla="*/ 0 w 9142413"/>
              <a:gd name="connsiteY3" fmla="*/ 1360841 h 1360841"/>
              <a:gd name="connsiteX4" fmla="*/ 0 w 9142413"/>
              <a:gd name="connsiteY4" fmla="*/ 0 h 1360841"/>
              <a:gd name="connsiteX0" fmla="*/ 0 w 9142413"/>
              <a:gd name="connsiteY0" fmla="*/ 0 h 1360841"/>
              <a:gd name="connsiteX1" fmla="*/ 702469 w 9142413"/>
              <a:gd name="connsiteY1" fmla="*/ 1147 h 1360841"/>
              <a:gd name="connsiteX2" fmla="*/ 9142413 w 9142413"/>
              <a:gd name="connsiteY2" fmla="*/ 0 h 1360841"/>
              <a:gd name="connsiteX3" fmla="*/ 9142413 w 9142413"/>
              <a:gd name="connsiteY3" fmla="*/ 1360841 h 1360841"/>
              <a:gd name="connsiteX4" fmla="*/ 0 w 9142413"/>
              <a:gd name="connsiteY4" fmla="*/ 1360841 h 1360841"/>
              <a:gd name="connsiteX5" fmla="*/ 0 w 9142413"/>
              <a:gd name="connsiteY5" fmla="*/ 0 h 1360841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966788 w 9142413"/>
              <a:gd name="connsiteY2" fmla="*/ 0 h 1362075"/>
              <a:gd name="connsiteX3" fmla="*/ 9142413 w 9142413"/>
              <a:gd name="connsiteY3" fmla="*/ 1234 h 1362075"/>
              <a:gd name="connsiteX4" fmla="*/ 9142413 w 9142413"/>
              <a:gd name="connsiteY4" fmla="*/ 1362075 h 1362075"/>
              <a:gd name="connsiteX5" fmla="*/ 0 w 9142413"/>
              <a:gd name="connsiteY5" fmla="*/ 1362075 h 1362075"/>
              <a:gd name="connsiteX6" fmla="*/ 0 w 9142413"/>
              <a:gd name="connsiteY6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38200 w 9142413"/>
              <a:gd name="connsiteY2" fmla="*/ 2381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40506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26294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2413"/>
              <a:gd name="connsiteY0" fmla="*/ 1234 h 1362075"/>
              <a:gd name="connsiteX1" fmla="*/ 702469 w 9142413"/>
              <a:gd name="connsiteY1" fmla="*/ 2381 h 1362075"/>
              <a:gd name="connsiteX2" fmla="*/ 842962 w 9142413"/>
              <a:gd name="connsiteY2" fmla="*/ 235744 h 1362075"/>
              <a:gd name="connsiteX3" fmla="*/ 966788 w 9142413"/>
              <a:gd name="connsiteY3" fmla="*/ 0 h 1362075"/>
              <a:gd name="connsiteX4" fmla="*/ 9142413 w 9142413"/>
              <a:gd name="connsiteY4" fmla="*/ 1234 h 1362075"/>
              <a:gd name="connsiteX5" fmla="*/ 9142413 w 9142413"/>
              <a:gd name="connsiteY5" fmla="*/ 1362075 h 1362075"/>
              <a:gd name="connsiteX6" fmla="*/ 0 w 9142413"/>
              <a:gd name="connsiteY6" fmla="*/ 1362075 h 1362075"/>
              <a:gd name="connsiteX7" fmla="*/ 0 w 9142413"/>
              <a:gd name="connsiteY7" fmla="*/ 1234 h 1362075"/>
              <a:gd name="connsiteX0" fmla="*/ 0 w 9149186"/>
              <a:gd name="connsiteY0" fmla="*/ 28327 h 1362075"/>
              <a:gd name="connsiteX1" fmla="*/ 709242 w 9149186"/>
              <a:gd name="connsiteY1" fmla="*/ 2381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8327 h 1362075"/>
              <a:gd name="connsiteX1" fmla="*/ 688922 w 9149186"/>
              <a:gd name="connsiteY1" fmla="*/ 29475 h 1362075"/>
              <a:gd name="connsiteX2" fmla="*/ 849735 w 9149186"/>
              <a:gd name="connsiteY2" fmla="*/ 235744 h 1362075"/>
              <a:gd name="connsiteX3" fmla="*/ 973561 w 9149186"/>
              <a:gd name="connsiteY3" fmla="*/ 0 h 1362075"/>
              <a:gd name="connsiteX4" fmla="*/ 9149186 w 9149186"/>
              <a:gd name="connsiteY4" fmla="*/ 1234 h 1362075"/>
              <a:gd name="connsiteX5" fmla="*/ 9149186 w 9149186"/>
              <a:gd name="connsiteY5" fmla="*/ 1362075 h 1362075"/>
              <a:gd name="connsiteX6" fmla="*/ 6773 w 9149186"/>
              <a:gd name="connsiteY6" fmla="*/ 1362075 h 1362075"/>
              <a:gd name="connsiteX7" fmla="*/ 0 w 9149186"/>
              <a:gd name="connsiteY7" fmla="*/ 28327 h 1362075"/>
              <a:gd name="connsiteX0" fmla="*/ 0 w 9149186"/>
              <a:gd name="connsiteY0" fmla="*/ 27093 h 1360841"/>
              <a:gd name="connsiteX1" fmla="*/ 688922 w 9149186"/>
              <a:gd name="connsiteY1" fmla="*/ 28241 h 1360841"/>
              <a:gd name="connsiteX2" fmla="*/ 849735 w 9149186"/>
              <a:gd name="connsiteY2" fmla="*/ 234510 h 1360841"/>
              <a:gd name="connsiteX3" fmla="*/ 953241 w 9149186"/>
              <a:gd name="connsiteY3" fmla="*/ 25860 h 1360841"/>
              <a:gd name="connsiteX4" fmla="*/ 9149186 w 9149186"/>
              <a:gd name="connsiteY4" fmla="*/ 0 h 1360841"/>
              <a:gd name="connsiteX5" fmla="*/ 9149186 w 9149186"/>
              <a:gd name="connsiteY5" fmla="*/ 1360841 h 1360841"/>
              <a:gd name="connsiteX6" fmla="*/ 6773 w 9149186"/>
              <a:gd name="connsiteY6" fmla="*/ 1360841 h 1360841"/>
              <a:gd name="connsiteX7" fmla="*/ 0 w 9149186"/>
              <a:gd name="connsiteY7" fmla="*/ 27093 h 136084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49735 w 9149186"/>
              <a:gd name="connsiteY2" fmla="*/ 208650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0 w 9149186"/>
              <a:gd name="connsiteY0" fmla="*/ 1233 h 1334981"/>
              <a:gd name="connsiteX1" fmla="*/ 688922 w 9149186"/>
              <a:gd name="connsiteY1" fmla="*/ 2381 h 1334981"/>
              <a:gd name="connsiteX2" fmla="*/ 815868 w 9149186"/>
              <a:gd name="connsiteY2" fmla="*/ 235743 h 1334981"/>
              <a:gd name="connsiteX3" fmla="*/ 953241 w 9149186"/>
              <a:gd name="connsiteY3" fmla="*/ 0 h 1334981"/>
              <a:gd name="connsiteX4" fmla="*/ 9149186 w 9149186"/>
              <a:gd name="connsiteY4" fmla="*/ 1233 h 1334981"/>
              <a:gd name="connsiteX5" fmla="*/ 9149186 w 9149186"/>
              <a:gd name="connsiteY5" fmla="*/ 1334981 h 1334981"/>
              <a:gd name="connsiteX6" fmla="*/ 6773 w 9149186"/>
              <a:gd name="connsiteY6" fmla="*/ 1334981 h 1334981"/>
              <a:gd name="connsiteX7" fmla="*/ 0 w 9149186"/>
              <a:gd name="connsiteY7" fmla="*/ 1233 h 1334981"/>
              <a:gd name="connsiteX0" fmla="*/ 3193 w 9142854"/>
              <a:gd name="connsiteY0" fmla="*/ 5995 h 1334981"/>
              <a:gd name="connsiteX1" fmla="*/ 682590 w 9142854"/>
              <a:gd name="connsiteY1" fmla="*/ 2381 h 1334981"/>
              <a:gd name="connsiteX2" fmla="*/ 809536 w 9142854"/>
              <a:gd name="connsiteY2" fmla="*/ 235743 h 1334981"/>
              <a:gd name="connsiteX3" fmla="*/ 946909 w 9142854"/>
              <a:gd name="connsiteY3" fmla="*/ 0 h 1334981"/>
              <a:gd name="connsiteX4" fmla="*/ 9142854 w 9142854"/>
              <a:gd name="connsiteY4" fmla="*/ 1233 h 1334981"/>
              <a:gd name="connsiteX5" fmla="*/ 9142854 w 9142854"/>
              <a:gd name="connsiteY5" fmla="*/ 1334981 h 1334981"/>
              <a:gd name="connsiteX6" fmla="*/ 441 w 9142854"/>
              <a:gd name="connsiteY6" fmla="*/ 1334981 h 1334981"/>
              <a:gd name="connsiteX7" fmla="*/ 3193 w 9142854"/>
              <a:gd name="connsiteY7" fmla="*/ 5995 h 1334981"/>
              <a:gd name="connsiteX0" fmla="*/ 982 w 9143024"/>
              <a:gd name="connsiteY0" fmla="*/ 0 h 1338511"/>
              <a:gd name="connsiteX1" fmla="*/ 682760 w 9143024"/>
              <a:gd name="connsiteY1" fmla="*/ 5911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0 h 1338511"/>
              <a:gd name="connsiteX1" fmla="*/ 673235 w 9143024"/>
              <a:gd name="connsiteY1" fmla="*/ 1149 h 1338511"/>
              <a:gd name="connsiteX2" fmla="*/ 809706 w 9143024"/>
              <a:gd name="connsiteY2" fmla="*/ 239273 h 1338511"/>
              <a:gd name="connsiteX3" fmla="*/ 947079 w 9143024"/>
              <a:gd name="connsiteY3" fmla="*/ 3530 h 1338511"/>
              <a:gd name="connsiteX4" fmla="*/ 9143024 w 9143024"/>
              <a:gd name="connsiteY4" fmla="*/ 4763 h 1338511"/>
              <a:gd name="connsiteX5" fmla="*/ 9143024 w 9143024"/>
              <a:gd name="connsiteY5" fmla="*/ 1338511 h 1338511"/>
              <a:gd name="connsiteX6" fmla="*/ 611 w 9143024"/>
              <a:gd name="connsiteY6" fmla="*/ 1338511 h 1338511"/>
              <a:gd name="connsiteX7" fmla="*/ 982 w 9143024"/>
              <a:gd name="connsiteY7" fmla="*/ 0 h 1338511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9706 w 9143024"/>
              <a:gd name="connsiteY2" fmla="*/ 242887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000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73235 w 9143024"/>
              <a:gd name="connsiteY1" fmla="*/ 4763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1329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0181 w 9143024"/>
              <a:gd name="connsiteY2" fmla="*/ 238124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8377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3614 h 1342125"/>
              <a:gd name="connsiteX1" fmla="*/ 668473 w 9143024"/>
              <a:gd name="connsiteY1" fmla="*/ 2382 h 1342125"/>
              <a:gd name="connsiteX2" fmla="*/ 804944 w 9143024"/>
              <a:gd name="connsiteY2" fmla="*/ 247649 h 1342125"/>
              <a:gd name="connsiteX3" fmla="*/ 937554 w 9143024"/>
              <a:gd name="connsiteY3" fmla="*/ 0 h 1342125"/>
              <a:gd name="connsiteX4" fmla="*/ 9143024 w 9143024"/>
              <a:gd name="connsiteY4" fmla="*/ 3615 h 1342125"/>
              <a:gd name="connsiteX5" fmla="*/ 9143024 w 9143024"/>
              <a:gd name="connsiteY5" fmla="*/ 1342125 h 1342125"/>
              <a:gd name="connsiteX6" fmla="*/ 611 w 9143024"/>
              <a:gd name="connsiteY6" fmla="*/ 1342125 h 1342125"/>
              <a:gd name="connsiteX7" fmla="*/ 982 w 9143024"/>
              <a:gd name="connsiteY7" fmla="*/ 3614 h 1342125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804944 w 9143024"/>
              <a:gd name="connsiteY2" fmla="*/ 245267 h 1339743"/>
              <a:gd name="connsiteX3" fmla="*/ 947079 w 9143024"/>
              <a:gd name="connsiteY3" fmla="*/ 0 h 1339743"/>
              <a:gd name="connsiteX4" fmla="*/ 9143024 w 9143024"/>
              <a:gd name="connsiteY4" fmla="*/ 1233 h 1339743"/>
              <a:gd name="connsiteX5" fmla="*/ 9143024 w 9143024"/>
              <a:gd name="connsiteY5" fmla="*/ 1339743 h 1339743"/>
              <a:gd name="connsiteX6" fmla="*/ 611 w 9143024"/>
              <a:gd name="connsiteY6" fmla="*/ 1339743 h 1339743"/>
              <a:gd name="connsiteX7" fmla="*/ 982 w 9143024"/>
              <a:gd name="connsiteY7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947079 w 9143024"/>
              <a:gd name="connsiteY4" fmla="*/ 0 h 1339743"/>
              <a:gd name="connsiteX5" fmla="*/ 9143024 w 9143024"/>
              <a:gd name="connsiteY5" fmla="*/ 1233 h 1339743"/>
              <a:gd name="connsiteX6" fmla="*/ 9143024 w 9143024"/>
              <a:gd name="connsiteY6" fmla="*/ 1339743 h 1339743"/>
              <a:gd name="connsiteX7" fmla="*/ 611 w 9143024"/>
              <a:gd name="connsiteY7" fmla="*/ 1339743 h 1339743"/>
              <a:gd name="connsiteX8" fmla="*/ 982 w 9143024"/>
              <a:gd name="connsiteY8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36430 w 9143024"/>
              <a:gd name="connsiteY4" fmla="*/ 199124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3574 w 9143024"/>
              <a:gd name="connsiteY4" fmla="*/ 213412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0230 w 9143024"/>
              <a:gd name="connsiteY2" fmla="*/ 211031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8337 w 9143024"/>
              <a:gd name="connsiteY4" fmla="*/ 203887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206268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7374 w 9143024"/>
              <a:gd name="connsiteY2" fmla="*/ 199124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55468 w 9143024"/>
              <a:gd name="connsiteY2" fmla="*/ 232462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85894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797800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2562 w 9143024"/>
              <a:gd name="connsiteY3" fmla="*/ 245267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982 w 9143024"/>
              <a:gd name="connsiteY0" fmla="*/ 1232 h 1339743"/>
              <a:gd name="connsiteX1" fmla="*/ 668473 w 9143024"/>
              <a:gd name="connsiteY1" fmla="*/ 0 h 1339743"/>
              <a:gd name="connsiteX2" fmla="*/ 764993 w 9143024"/>
              <a:gd name="connsiteY2" fmla="*/ 201506 h 1339743"/>
              <a:gd name="connsiteX3" fmla="*/ 804943 w 9143024"/>
              <a:gd name="connsiteY3" fmla="*/ 242886 h 1339743"/>
              <a:gd name="connsiteX4" fmla="*/ 843574 w 9143024"/>
              <a:gd name="connsiteY4" fmla="*/ 199125 h 1339743"/>
              <a:gd name="connsiteX5" fmla="*/ 947079 w 9143024"/>
              <a:gd name="connsiteY5" fmla="*/ 0 h 1339743"/>
              <a:gd name="connsiteX6" fmla="*/ 9143024 w 9143024"/>
              <a:gd name="connsiteY6" fmla="*/ 1233 h 1339743"/>
              <a:gd name="connsiteX7" fmla="*/ 9143024 w 9143024"/>
              <a:gd name="connsiteY7" fmla="*/ 1339743 h 1339743"/>
              <a:gd name="connsiteX8" fmla="*/ 611 w 9143024"/>
              <a:gd name="connsiteY8" fmla="*/ 1339743 h 1339743"/>
              <a:gd name="connsiteX9" fmla="*/ 982 w 9143024"/>
              <a:gd name="connsiteY9" fmla="*/ 1232 h 1339743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121073 w 9142042"/>
              <a:gd name="connsiteY8" fmla="*/ 1215918 h 1339743"/>
              <a:gd name="connsiteX9" fmla="*/ 0 w 9142042"/>
              <a:gd name="connsiteY9" fmla="*/ 1232 h 1339743"/>
              <a:gd name="connsiteX0" fmla="*/ 982 w 9143024"/>
              <a:gd name="connsiteY0" fmla="*/ 1232 h 1342124"/>
              <a:gd name="connsiteX1" fmla="*/ 668473 w 9143024"/>
              <a:gd name="connsiteY1" fmla="*/ 0 h 1342124"/>
              <a:gd name="connsiteX2" fmla="*/ 764993 w 9143024"/>
              <a:gd name="connsiteY2" fmla="*/ 201506 h 1342124"/>
              <a:gd name="connsiteX3" fmla="*/ 804943 w 9143024"/>
              <a:gd name="connsiteY3" fmla="*/ 242886 h 1342124"/>
              <a:gd name="connsiteX4" fmla="*/ 843574 w 9143024"/>
              <a:gd name="connsiteY4" fmla="*/ 199125 h 1342124"/>
              <a:gd name="connsiteX5" fmla="*/ 947079 w 9143024"/>
              <a:gd name="connsiteY5" fmla="*/ 0 h 1342124"/>
              <a:gd name="connsiteX6" fmla="*/ 9143024 w 9143024"/>
              <a:gd name="connsiteY6" fmla="*/ 1233 h 1342124"/>
              <a:gd name="connsiteX7" fmla="*/ 9143024 w 9143024"/>
              <a:gd name="connsiteY7" fmla="*/ 1339743 h 1342124"/>
              <a:gd name="connsiteX8" fmla="*/ 611 w 9143024"/>
              <a:gd name="connsiteY8" fmla="*/ 1342124 h 1342124"/>
              <a:gd name="connsiteX9" fmla="*/ 982 w 9143024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371 w 9142413"/>
              <a:gd name="connsiteY0" fmla="*/ 1232 h 1342124"/>
              <a:gd name="connsiteX1" fmla="*/ 667862 w 9142413"/>
              <a:gd name="connsiteY1" fmla="*/ 0 h 1342124"/>
              <a:gd name="connsiteX2" fmla="*/ 764382 w 9142413"/>
              <a:gd name="connsiteY2" fmla="*/ 201506 h 1342124"/>
              <a:gd name="connsiteX3" fmla="*/ 804332 w 9142413"/>
              <a:gd name="connsiteY3" fmla="*/ 242886 h 1342124"/>
              <a:gd name="connsiteX4" fmla="*/ 842963 w 9142413"/>
              <a:gd name="connsiteY4" fmla="*/ 199125 h 1342124"/>
              <a:gd name="connsiteX5" fmla="*/ 946468 w 9142413"/>
              <a:gd name="connsiteY5" fmla="*/ 0 h 1342124"/>
              <a:gd name="connsiteX6" fmla="*/ 9142413 w 9142413"/>
              <a:gd name="connsiteY6" fmla="*/ 1233 h 1342124"/>
              <a:gd name="connsiteX7" fmla="*/ 9142413 w 9142413"/>
              <a:gd name="connsiteY7" fmla="*/ 1339743 h 1342124"/>
              <a:gd name="connsiteX8" fmla="*/ 0 w 9142413"/>
              <a:gd name="connsiteY8" fmla="*/ 1342124 h 1342124"/>
              <a:gd name="connsiteX9" fmla="*/ 371 w 9142413"/>
              <a:gd name="connsiteY9" fmla="*/ 1232 h 1342124"/>
              <a:gd name="connsiteX0" fmla="*/ 0 w 9142042"/>
              <a:gd name="connsiteY0" fmla="*/ 1232 h 1339743"/>
              <a:gd name="connsiteX1" fmla="*/ 667491 w 9142042"/>
              <a:gd name="connsiteY1" fmla="*/ 0 h 1339743"/>
              <a:gd name="connsiteX2" fmla="*/ 764011 w 9142042"/>
              <a:gd name="connsiteY2" fmla="*/ 201506 h 1339743"/>
              <a:gd name="connsiteX3" fmla="*/ 803961 w 9142042"/>
              <a:gd name="connsiteY3" fmla="*/ 242886 h 1339743"/>
              <a:gd name="connsiteX4" fmla="*/ 842592 w 9142042"/>
              <a:gd name="connsiteY4" fmla="*/ 199125 h 1339743"/>
              <a:gd name="connsiteX5" fmla="*/ 946097 w 9142042"/>
              <a:gd name="connsiteY5" fmla="*/ 0 h 1339743"/>
              <a:gd name="connsiteX6" fmla="*/ 9142042 w 9142042"/>
              <a:gd name="connsiteY6" fmla="*/ 1233 h 1339743"/>
              <a:gd name="connsiteX7" fmla="*/ 9142042 w 9142042"/>
              <a:gd name="connsiteY7" fmla="*/ 1339743 h 1339743"/>
              <a:gd name="connsiteX8" fmla="*/ 97260 w 9142042"/>
              <a:gd name="connsiteY8" fmla="*/ 1177817 h 1339743"/>
              <a:gd name="connsiteX9" fmla="*/ 0 w 9142042"/>
              <a:gd name="connsiteY9" fmla="*/ 1232 h 1339743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  <a:gd name="connsiteX0" fmla="*/ 0 w 9142042"/>
              <a:gd name="connsiteY0" fmla="*/ 1232 h 1342124"/>
              <a:gd name="connsiteX1" fmla="*/ 667491 w 9142042"/>
              <a:gd name="connsiteY1" fmla="*/ 0 h 1342124"/>
              <a:gd name="connsiteX2" fmla="*/ 764011 w 9142042"/>
              <a:gd name="connsiteY2" fmla="*/ 201506 h 1342124"/>
              <a:gd name="connsiteX3" fmla="*/ 803961 w 9142042"/>
              <a:gd name="connsiteY3" fmla="*/ 242886 h 1342124"/>
              <a:gd name="connsiteX4" fmla="*/ 842592 w 9142042"/>
              <a:gd name="connsiteY4" fmla="*/ 199125 h 1342124"/>
              <a:gd name="connsiteX5" fmla="*/ 946097 w 9142042"/>
              <a:gd name="connsiteY5" fmla="*/ 0 h 1342124"/>
              <a:gd name="connsiteX6" fmla="*/ 9142042 w 9142042"/>
              <a:gd name="connsiteY6" fmla="*/ 1233 h 1342124"/>
              <a:gd name="connsiteX7" fmla="*/ 9142042 w 9142042"/>
              <a:gd name="connsiteY7" fmla="*/ 1339743 h 1342124"/>
              <a:gd name="connsiteX8" fmla="*/ 2010 w 9142042"/>
              <a:gd name="connsiteY8" fmla="*/ 1342124 h 1342124"/>
              <a:gd name="connsiteX9" fmla="*/ 0 w 9142042"/>
              <a:gd name="connsiteY9" fmla="*/ 1232 h 134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2042" h="1342124">
                <a:moveTo>
                  <a:pt x="0" y="1232"/>
                </a:moveTo>
                <a:lnTo>
                  <a:pt x="667491" y="0"/>
                </a:lnTo>
                <a:cubicBezTo>
                  <a:pt x="720213" y="108785"/>
                  <a:pt x="750791" y="175313"/>
                  <a:pt x="764011" y="201506"/>
                </a:cubicBezTo>
                <a:cubicBezTo>
                  <a:pt x="777231" y="227699"/>
                  <a:pt x="783720" y="243371"/>
                  <a:pt x="803961" y="242886"/>
                </a:cubicBezTo>
                <a:cubicBezTo>
                  <a:pt x="814677" y="242629"/>
                  <a:pt x="828428" y="227700"/>
                  <a:pt x="842592" y="199125"/>
                </a:cubicBezTo>
                <a:cubicBezTo>
                  <a:pt x="856756" y="170550"/>
                  <a:pt x="880877" y="123469"/>
                  <a:pt x="946097" y="0"/>
                </a:cubicBezTo>
                <a:lnTo>
                  <a:pt x="9142042" y="1233"/>
                </a:lnTo>
                <a:lnTo>
                  <a:pt x="9142042" y="1339743"/>
                </a:lnTo>
                <a:lnTo>
                  <a:pt x="2010" y="1342124"/>
                </a:lnTo>
                <a:cubicBezTo>
                  <a:pt x="-247" y="945166"/>
                  <a:pt x="2258" y="445815"/>
                  <a:pt x="0" y="1232"/>
                </a:cubicBezTo>
                <a:close/>
              </a:path>
            </a:pathLst>
          </a:cu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75968" y="576205"/>
            <a:ext cx="4906433" cy="387735"/>
          </a:xfrm>
        </p:spPr>
        <p:txBody>
          <a:bodyPr anchor="ctr" anchorCtr="0">
            <a:spAutoFit/>
          </a:bodyPr>
          <a:lstStyle>
            <a:lvl1pPr marL="0" indent="0" algn="r">
              <a:buNone/>
              <a:defRPr sz="2133">
                <a:solidFill>
                  <a:schemeClr val="bg1"/>
                </a:solidFill>
              </a:defRPr>
            </a:lvl1pPr>
            <a:lvl2pPr marL="30691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4565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63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36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6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22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400212919"/>
      </p:ext>
    </p:extLst>
  </p:cSld>
  <p:clrMapOvr>
    <a:masterClrMapping/>
  </p:clrMapOvr>
  <p:transition spd="slow" advClick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89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9400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897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2" y="6163056"/>
            <a:ext cx="11082528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05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fld id="{BFA19188-CCD0-4FFB-8DFB-60D3E72DC0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4363" y="6642556"/>
            <a:ext cx="1086327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b="0" i="0" dirty="0">
                <a:solidFill>
                  <a:srgbClr val="7F7F7F"/>
                </a:solidFill>
                <a:latin typeface="Franklin Gothic Book" panose="020B0503020102020204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D173B-A9C0-FA44-834F-7AEED303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5" y="126553"/>
            <a:ext cx="9385679" cy="1100365"/>
          </a:xfrm>
        </p:spPr>
        <p:txBody>
          <a:bodyPr/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83115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69992"/>
            <a:ext cx="9093600" cy="832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380B395-49EC-42CA-AC4A-5F0DB7D7E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6903" y="6401953"/>
            <a:ext cx="11176168" cy="231923"/>
          </a:xfrm>
        </p:spPr>
        <p:txBody>
          <a:bodyPr wrap="square" lIns="0" tIns="46800" rIns="90000" bIns="0" anchor="b">
            <a:spAutoFit/>
          </a:bodyPr>
          <a:lstStyle>
            <a:lvl1pPr marL="0" indent="0">
              <a:buFontTx/>
              <a:buNone/>
              <a:defRPr sz="1200"/>
            </a:lvl1pPr>
            <a:lvl2pPr marL="182563" indent="0">
              <a:buFontTx/>
              <a:buNone/>
              <a:defRPr sz="1400"/>
            </a:lvl2pPr>
            <a:lvl3pPr marL="357187" indent="0">
              <a:buFontTx/>
              <a:buNone/>
              <a:defRPr sz="1400"/>
            </a:lvl3pPr>
            <a:lvl4pPr marL="536575" indent="0">
              <a:buFontTx/>
              <a:buNone/>
              <a:defRPr sz="1400"/>
            </a:lvl4pPr>
            <a:lvl5pPr marL="712788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[reference]</a:t>
            </a:r>
          </a:p>
        </p:txBody>
      </p:sp>
    </p:spTree>
    <p:extLst>
      <p:ext uri="{BB962C8B-B14F-4D97-AF65-F5344CB8AC3E}">
        <p14:creationId xmlns:p14="http://schemas.microsoft.com/office/powerpoint/2010/main" val="189880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5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834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382031"/>
            <a:ext cx="3001282" cy="85075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C5C70-076B-40B0-85B6-B1E116EB5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6328508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7" y="6527256"/>
            <a:ext cx="4058674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85282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90957"/>
            <a:ext cx="2233785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76464429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9E96A-14F9-0CFF-11A4-8F98BD20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ACAAD-53BB-022A-85D0-115B7078A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8D0EC-9E10-93AB-61C1-47ADBA21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78600-A821-8096-51E5-0AF09B0A4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B86FC-EAB5-8BD1-29CC-86A50771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9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805234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39606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810812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19B24D6-92C3-543E-FA46-5D736A805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379" y="230038"/>
            <a:ext cx="1818736" cy="690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227E1A-DC4B-FCBD-DDF8-3FCABDB5D5A3}"/>
              </a:ext>
            </a:extLst>
          </p:cNvPr>
          <p:cNvSpPr txBox="1"/>
          <p:nvPr userDrawn="1"/>
        </p:nvSpPr>
        <p:spPr>
          <a:xfrm>
            <a:off x="186905" y="6218749"/>
            <a:ext cx="73324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This activity is provided by PRIME Education. There is no fee to participate.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This activity is supported by an educational grant from </a:t>
            </a:r>
            <a:r>
              <a:rPr lang="en-US" sz="1500" dirty="0" err="1">
                <a:solidFill>
                  <a:schemeClr val="bg1"/>
                </a:solidFill>
              </a:rPr>
              <a:t>Iovance</a:t>
            </a:r>
            <a:r>
              <a:rPr lang="en-US" sz="1500" dirty="0">
                <a:solidFill>
                  <a:schemeClr val="bg1"/>
                </a:solidFill>
              </a:rPr>
              <a:t> Biotherapeutics.</a:t>
            </a:r>
          </a:p>
        </p:txBody>
      </p:sp>
    </p:spTree>
    <p:extLst>
      <p:ext uri="{BB962C8B-B14F-4D97-AF65-F5344CB8AC3E}">
        <p14:creationId xmlns:p14="http://schemas.microsoft.com/office/powerpoint/2010/main" val="463556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025" y="1628952"/>
            <a:ext cx="5181865" cy="1362604"/>
          </a:xfrm>
        </p:spPr>
        <p:txBody>
          <a:bodyPr anchor="t">
            <a:normAutofit/>
          </a:bodyPr>
          <a:lstStyle>
            <a:lvl1pPr algn="ctr">
              <a:defRPr sz="3333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134" y="3866445"/>
            <a:ext cx="4631533" cy="828538"/>
          </a:xfrm>
        </p:spPr>
        <p:txBody>
          <a:bodyPr anchor="b"/>
          <a:lstStyle>
            <a:lvl1pPr marL="0" indent="0" algn="ctr">
              <a:buNone/>
              <a:defRPr sz="1667">
                <a:solidFill>
                  <a:srgbClr val="FF0000"/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5533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998" y="1303847"/>
            <a:ext cx="11404005" cy="431714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7" y="6550224"/>
            <a:ext cx="78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500" smtClean="0"/>
              <a:pPr algn="r"/>
              <a:t>‹#›</a:t>
            </a:fld>
            <a:endParaRPr lang="en-US" sz="1667" dirty="0"/>
          </a:p>
        </p:txBody>
      </p:sp>
    </p:spTree>
    <p:extLst>
      <p:ext uri="{BB962C8B-B14F-4D97-AF65-F5344CB8AC3E}">
        <p14:creationId xmlns:p14="http://schemas.microsoft.com/office/powerpoint/2010/main" val="55219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948" y="1313750"/>
            <a:ext cx="5562600" cy="437651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8145" y="1313750"/>
            <a:ext cx="5562600" cy="4376510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8" y="6174950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129730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844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2333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844" y="1957167"/>
            <a:ext cx="5562600" cy="3951553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3271" y="1316875"/>
            <a:ext cx="5562600" cy="640292"/>
          </a:xfrm>
        </p:spPr>
        <p:txBody>
          <a:bodyPr anchor="b">
            <a:normAutofit/>
          </a:bodyPr>
          <a:lstStyle>
            <a:lvl1pPr marL="0" indent="0">
              <a:buNone/>
              <a:defRPr sz="2333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3271" y="1957167"/>
            <a:ext cx="5562600" cy="3951553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8" y="6174950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10207" y="6550224"/>
            <a:ext cx="78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500" smtClean="0"/>
              <a:pPr algn="r"/>
              <a:t>‹#›</a:t>
            </a:fld>
            <a:endParaRPr lang="en-US" sz="1667" dirty="0"/>
          </a:p>
        </p:txBody>
      </p:sp>
    </p:spTree>
    <p:extLst>
      <p:ext uri="{BB962C8B-B14F-4D97-AF65-F5344CB8AC3E}">
        <p14:creationId xmlns:p14="http://schemas.microsoft.com/office/powerpoint/2010/main" val="426683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8" y="6174950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410207" y="6550224"/>
            <a:ext cx="78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500" smtClean="0"/>
              <a:pPr algn="r"/>
              <a:t>‹#›</a:t>
            </a:fld>
            <a:endParaRPr lang="en-US" sz="1667" dirty="0"/>
          </a:p>
        </p:txBody>
      </p:sp>
    </p:spTree>
    <p:extLst>
      <p:ext uri="{BB962C8B-B14F-4D97-AF65-F5344CB8AC3E}">
        <p14:creationId xmlns:p14="http://schemas.microsoft.com/office/powerpoint/2010/main" val="474257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401A9-D14F-4A24-BF40-5264EEB63DE9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F6AB7-A9FB-4F2D-8760-1FB9B13EF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728A-80BB-B1EE-B3C3-C03E558C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93376-F4A4-69E1-D84E-0953847B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52CDC-560A-3F5F-F8DF-5BB724FD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92AFD-57AA-415F-1D2E-5E7FE24B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6F027-E2DE-DF2E-7C21-44DA95C7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87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40BC1-E031-5A4E-C924-72F238EB0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E1783-CF37-3415-49C6-29EF4140E0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76D36-EAB9-B3D0-4EF5-9B281573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22690-CF74-FF9A-9A6E-5CA15726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3B94F-64E3-DA13-2C1E-192956E1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873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1661A-14D1-468F-262D-AE110DE4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00B6E-C4F2-52F8-77E2-50DFF3EB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1F4B7-EC7A-901D-615D-68CAA538F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BB95-2FC5-8A6E-5A0E-F5B08BE70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112B1-7F27-8F5D-4409-6B00667F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57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14E5-65D8-5331-6A16-13D707C0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CF8E0-4A12-D918-989D-0DEB4520A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6AB42-D1CD-4F7F-D55C-47E67D69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5329-2663-3A3F-32D5-E9A0D25E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66C7-B51D-4DF5-4393-C0E137B6E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3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6D06-5912-7FF2-0A9D-3FD3234A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3E571-1D70-B07C-8AD1-9EA58DBA3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A60F3A-A75E-FF90-84AD-BD459DE1F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79563-A007-8089-9A83-518C2115F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6800C-628A-7C6B-4E84-25B0C1577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9F7C5-5ADF-7D18-2D11-7F57576AF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81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E6DD9-5556-627A-9AC9-3111B16C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D5A8E-39F7-A121-B34F-B8F68A48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880C2-09C8-4C22-D326-75BB112AA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D4A37-8469-A521-05F8-8E6BDC99D2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243B0E-60FE-5F9E-581B-233600356B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475E5-82E2-9E46-2A37-12B95AD1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179C2B-722B-CCED-A23D-8FAAB05B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454FC7-0F62-06AF-D22D-37BD3D22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94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5519-944D-A168-8025-2D81761F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213545-BBB5-123E-9837-A0ACFABF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92EC5-AA97-6B6B-4BB9-E51F6452A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B99F1-1DD5-CA30-9DE0-3E87D4AD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36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3B2F98-91BF-8BFC-D06F-060A9AB1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A5F23-56CF-351F-6ECA-372A5F7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6FF49-CA31-E428-F280-F12DFB20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40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33911-9F7F-A998-5F46-73D438E2B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9D5C3-4426-176F-3839-C45607B7E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8BFF3-0E98-6A71-51A0-489F98896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46046-0D34-C402-FD5F-1A4198FC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8F065-A347-491E-548A-084008AE2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480C0-0798-E64B-39EA-B37ECE48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969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68BB1-B9C3-0DE3-06FF-03A97812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1DEAA0-4668-5E90-915C-428B9544C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B26DF-C33A-EEA6-E320-6959585E9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06F73-0C6E-A4C5-7A34-5324AB632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C7DFC-D2F1-7EB8-CDD4-4F293EA7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D6617-15A7-A0E0-0164-071D680C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21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6CE9-1ABF-E2B7-F514-ADD35CD5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5AC60-75AA-2F66-7C21-E9114091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9127-6B37-DEA5-52C6-20EB7CE23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C543D-F748-C5A3-0C69-7E4F5A2B6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31BDA-786C-87CA-CF92-F1AE58DE6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32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B204-EF98-A76F-3C0C-922A5820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22832-F957-4220-5176-B008F8188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8342C-46AC-2F5F-E368-13D25EDB6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4C2EE-F35D-7FDB-6914-37626908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18F89-8FE6-21D8-00E7-87E38351F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C41176-2D8E-7DE9-071C-63EBA177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3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CF4B7B-AA6E-2A73-5458-4E0FD6A50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7E8FD-D986-085F-EC25-99560643E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57A7A-6E22-47FD-6AB2-D5FCFEC1A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7836D-B064-59FB-6CD7-0747FE40D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B0B7B-EEFC-32B6-5E00-6219A026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28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ree Content" userDrawn="1">
  <p:cSld name="7_Free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86A28A-1E29-4258-9FEB-29F0B81D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2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645920"/>
            <a:ext cx="11314558" cy="4533693"/>
          </a:xfrm>
          <a:prstGeom prst="rect">
            <a:avLst/>
          </a:prstGeom>
        </p:spPr>
        <p:txBody>
          <a:bodyPr/>
          <a:lstStyle>
            <a:lvl1pPr>
              <a:defRPr>
                <a:latin typeface="Bierstadt" panose="020B0004020202020204" pitchFamily="34" charset="0"/>
              </a:defRPr>
            </a:lvl1pPr>
            <a:lvl2pPr>
              <a:defRPr>
                <a:latin typeface="Bierstadt" panose="020B0004020202020204" pitchFamily="34" charset="0"/>
              </a:defRPr>
            </a:lvl2pPr>
            <a:lvl3pPr>
              <a:defRPr>
                <a:latin typeface="Bierstadt" panose="020B0004020202020204" pitchFamily="34" charset="0"/>
              </a:defRPr>
            </a:lvl3pPr>
            <a:lvl4pPr>
              <a:defRPr>
                <a:latin typeface="Bierstadt" panose="020B0004020202020204" pitchFamily="34" charset="0"/>
              </a:defRPr>
            </a:lvl4pPr>
            <a:lvl5pPr>
              <a:defRPr>
                <a:latin typeface="Bierstadt" panose="020B00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BB3E1-715A-4AA7-8223-4C136466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91" y="66189"/>
            <a:ext cx="10515600" cy="1325563"/>
          </a:xfrm>
        </p:spPr>
        <p:txBody>
          <a:bodyPr>
            <a:normAutofit/>
          </a:bodyPr>
          <a:lstStyle>
            <a:lvl1pPr>
              <a:defRPr sz="3100" b="1">
                <a:solidFill>
                  <a:srgbClr val="272B68"/>
                </a:solidFill>
                <a:latin typeface="Bierstadt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9173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  <p15:guide id="2" pos="31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0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4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 Narrow" panose="020B0606020202030204" pitchFamily="34" charset="0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 Narrow" panose="020B0606020202030204" pitchFamily="34" charset="0"/>
              <a:buNone/>
              <a:tabLst/>
              <a:defRPr/>
            </a:pP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 dirty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 dirty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 Narrow" panose="020B0606020202030204" pitchFamily="34" charset="0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 Narrow" panose="020B0606020202030204" pitchFamily="34" charset="0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 Narrow" panose="020B0606020202030204" pitchFamily="34" charset="0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dirty="0"/>
              <a:t>Dr Omid Hamid</a:t>
            </a:r>
            <a:endParaRPr lang="en-C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87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3998" y="6174950"/>
            <a:ext cx="11201655" cy="435429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207" y="6550224"/>
            <a:ext cx="781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32DEC785-F459-40EE-916E-4E467132826C}" type="slidenum">
              <a:rPr lang="en-US" sz="1500" smtClean="0"/>
              <a:pPr algn="r"/>
              <a:t>‹#›</a:t>
            </a:fld>
            <a:endParaRPr lang="en-US" sz="1667" dirty="0"/>
          </a:p>
        </p:txBody>
      </p:sp>
    </p:spTree>
    <p:extLst>
      <p:ext uri="{BB962C8B-B14F-4D97-AF65-F5344CB8AC3E}">
        <p14:creationId xmlns:p14="http://schemas.microsoft.com/office/powerpoint/2010/main" val="931359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299631" y="6144261"/>
            <a:ext cx="9144000" cy="281517"/>
          </a:xfr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dirty="0"/>
              <a:t>Click to Edit Source or Abbreviations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7C38C-85E6-4682-A86B-92738783AA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lIns="0"/>
          <a:lstStyle/>
          <a:p>
            <a:fld id="{00C8626A-F11A-494B-8C5F-173F7614DE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48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1" y="188987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6038" rIns="9144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3200" b="0" dirty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1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>
                <a:solidFill>
                  <a:srgbClr val="BE2BBB"/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marL="0" indent="0" algn="r">
              <a:buNone/>
              <a:defRPr sz="1400" b="0">
                <a:solidFill>
                  <a:srgbClr val="433F3F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1" y="3916150"/>
            <a:ext cx="10363200" cy="353043"/>
          </a:xfrm>
        </p:spPr>
        <p:txBody>
          <a:bodyPr/>
          <a:lstStyle>
            <a:lvl1pPr marL="0" indent="0">
              <a:buNone/>
              <a:defRPr sz="1600">
                <a:solidFill>
                  <a:srgbClr val="433F3F"/>
                </a:solidFill>
              </a:defRPr>
            </a:lvl1pPr>
            <a:lvl2pPr marL="0" indent="0">
              <a:spcAft>
                <a:spcPts val="0"/>
              </a:spcAft>
              <a:buNone/>
              <a:defRPr sz="16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539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00BB-562D-104D-96D2-0A63548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433F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CF23-467C-E84B-9ED0-3F6C920E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1365252"/>
            <a:ext cx="11459633" cy="4986867"/>
          </a:xfrm>
        </p:spPr>
        <p:txBody>
          <a:bodyPr/>
          <a:lstStyle>
            <a:lvl1pPr marL="228600" indent="-228600">
              <a:spcBef>
                <a:spcPts val="1200"/>
              </a:spcBef>
              <a:buClr>
                <a:schemeClr val="tx1"/>
              </a:buClr>
              <a:defRPr sz="2400">
                <a:solidFill>
                  <a:srgbClr val="433F3F"/>
                </a:solidFill>
              </a:defRPr>
            </a:lvl1pPr>
            <a:lvl3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3pPr>
            <a:lvl4pPr marL="685800">
              <a:buClr>
                <a:schemeClr val="tx1"/>
              </a:buClr>
              <a:defRPr sz="2000">
                <a:solidFill>
                  <a:srgbClr val="433F3F"/>
                </a:solidFill>
              </a:defRPr>
            </a:lvl4pPr>
            <a:lvl5pPr>
              <a:buClr>
                <a:schemeClr val="tx1"/>
              </a:buClr>
              <a:defRPr sz="2000">
                <a:solidFill>
                  <a:srgbClr val="433F3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0E4CC-FB03-544E-8E87-7CDCD6CEC11A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b="1" dirty="0">
                <a:solidFill>
                  <a:srgbClr val="BE2BBB"/>
                </a:solidFill>
              </a:rPr>
              <a:t>RELA</a:t>
            </a:r>
            <a:r>
              <a:rPr lang="en-US" sz="1066" dirty="0">
                <a:solidFill>
                  <a:srgbClr val="433F3F"/>
                </a:solidFill>
              </a:rPr>
              <a:t>TIVITY-047</a:t>
            </a:r>
          </a:p>
        </p:txBody>
      </p:sp>
    </p:spTree>
    <p:extLst>
      <p:ext uri="{BB962C8B-B14F-4D97-AF65-F5344CB8AC3E}">
        <p14:creationId xmlns:p14="http://schemas.microsoft.com/office/powerpoint/2010/main" val="3899115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02D12-915F-E644-BDEF-FAFA51975EF4}"/>
              </a:ext>
            </a:extLst>
          </p:cNvPr>
          <p:cNvSpPr txBox="1"/>
          <p:nvPr userDrawn="1"/>
        </p:nvSpPr>
        <p:spPr>
          <a:xfrm>
            <a:off x="9286088" y="0"/>
            <a:ext cx="2905914" cy="2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8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6" b="1" dirty="0">
                <a:solidFill>
                  <a:srgbClr val="BE2BBB"/>
                </a:solidFill>
              </a:rPr>
              <a:t>RELA</a:t>
            </a:r>
            <a:r>
              <a:rPr lang="en-US" sz="1066" dirty="0">
                <a:solidFill>
                  <a:srgbClr val="433F3F"/>
                </a:solidFill>
              </a:rPr>
              <a:t>TIVITY-047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596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DC7F-25BF-AC3B-8F25-5EE68B45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01021-F59C-5938-26C5-CAC31D60C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4C8447-88A5-2171-AEBE-3AEF2A4AA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CB739-DAA3-6365-21B6-3AF7382C24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B994B-F222-57C3-BA95-84F9B40A5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5F0886-2E35-16ED-8BDB-4746DA034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BC46B-3381-398B-26CF-F54D01D2F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443C3-AE6C-007B-460A-591BAE94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83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90957"/>
            <a:ext cx="2233785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56147390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35300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1651996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616702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299631" y="6144261"/>
            <a:ext cx="9144000" cy="281517"/>
          </a:xfrm>
        </p:spPr>
        <p:txBody>
          <a:bodyPr l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US" dirty="0"/>
              <a:t>Click to Edit Source or Abbreviations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7C38C-85E6-4682-A86B-92738783AA3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lIns="0"/>
          <a:lstStyle/>
          <a:p>
            <a:fld id="{00C8626A-F11A-494B-8C5F-173F7614DE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408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54786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50" b="1" i="0">
                <a:solidFill>
                  <a:srgbClr val="B7969A"/>
                </a:solidFill>
                <a:latin typeface="Arial"/>
                <a:cs typeface="Arial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50"/>
              </a:spcBef>
            </a:pPr>
            <a:r>
              <a:rPr dirty="0"/>
              <a:t>CELL</a:t>
            </a:r>
            <a:r>
              <a:rPr spc="-15" dirty="0"/>
              <a:t> </a:t>
            </a:r>
            <a:r>
              <a:rPr spc="-10" dirty="0"/>
              <a:t>THERAPY</a:t>
            </a:r>
            <a:r>
              <a:rPr spc="500" dirty="0"/>
              <a:t> </a:t>
            </a:r>
            <a:r>
              <a:rPr dirty="0"/>
              <a:t>WORKING</a:t>
            </a:r>
            <a:r>
              <a:rPr spc="-35" dirty="0"/>
              <a:t> </a:t>
            </a:r>
            <a:r>
              <a:rPr spc="-10" dirty="0"/>
              <a:t>GROUP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922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76804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65C60-FB71-DF97-86C3-B564D40EF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A5761-23D1-B698-5A8A-488B44EF4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AFFD-604B-3F5A-F7BE-C92E8BBE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E056-2D34-554B-BC28-5926B56158FA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3D57E-E96E-119A-4BA4-58C077952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539C9-AABC-A72E-B6A9-1FFEDA042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EBE0-43D2-4841-B7D4-3AB4B31C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63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7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3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44953" y="6402717"/>
            <a:ext cx="6005160" cy="184666"/>
          </a:xfrm>
          <a:prstGeom prst="rect">
            <a:avLst/>
          </a:prstGeom>
          <a:noFill/>
        </p:spPr>
        <p:txBody>
          <a:bodyPr wrap="square" lIns="0" tIns="0" rIns="120000" b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1200" b="0" i="0">
                <a:solidFill>
                  <a:srgbClr val="D79D41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1200" b="0" i="0">
              <a:solidFill>
                <a:srgbClr val="D79D4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3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33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360388" y="6340049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200" b="1" i="0" u="none" strike="noStrike" cap="none">
                <a:solidFill>
                  <a:srgbClr val="D79D4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1219170" marR="0" lvl="1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8754" marR="0" lvl="2" indent="-440256" algn="l" rtl="0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8339" marR="0" lvl="3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7924" marR="0" lvl="4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7509" marR="0" lvl="5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7093" marR="0" lvl="6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6678" marR="0" lvl="7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6263" marR="0" lvl="8" indent="-44025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3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/>
              <a:t>John B.A.G. Haanen</a:t>
            </a: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CB9-6489-4CA7-B0F4-BE2F567B79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6225715"/>
            <a:ext cx="1659092" cy="33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1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Speaker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FB3A7-0AD3-4819-9FFB-85C98D4281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1" y="490957"/>
            <a:ext cx="2233782" cy="632905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D14182-7338-E24A-A336-65D15A265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43963336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15932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4111-657B-37DC-6272-AD8BE2E8D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507CA-A1FD-B7AF-7CA7-259D1B1F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8B5FC-FDFA-7345-2ECD-821275D0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56D2DD-E017-4EF9-9FD7-3E4116495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045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CB67DAE-E1EF-8040-9240-16BFD8EDA7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972356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609FE5-2F18-684C-97F3-2F85F052DB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24404" y="6271847"/>
            <a:ext cx="5852160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2557"/>
                </a:solidFill>
              </a:defRPr>
            </a:lvl1pPr>
            <a:lvl2pPr>
              <a:defRPr sz="900">
                <a:solidFill>
                  <a:srgbClr val="002557"/>
                </a:solidFill>
              </a:defRPr>
            </a:lvl2pPr>
            <a:lvl3pPr>
              <a:defRPr sz="900">
                <a:solidFill>
                  <a:srgbClr val="002557"/>
                </a:solidFill>
              </a:defRPr>
            </a:lvl3pPr>
            <a:lvl4pPr>
              <a:defRPr sz="900">
                <a:solidFill>
                  <a:srgbClr val="002557"/>
                </a:solidFill>
              </a:defRPr>
            </a:lvl4pPr>
            <a:lvl5pPr>
              <a:defRPr sz="900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5723656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0500"/>
            <a:ext cx="12209319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2" y="1219200"/>
            <a:ext cx="11447319" cy="4906433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spcBef>
                <a:spcPts val="0"/>
              </a:spcBef>
              <a:spcAft>
                <a:spcPts val="1000"/>
              </a:spcAft>
              <a:defRPr sz="2667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2133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70036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ref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0500"/>
            <a:ext cx="12209319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2" y="1219200"/>
            <a:ext cx="11447319" cy="4906433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spcBef>
                <a:spcPts val="0"/>
              </a:spcBef>
              <a:spcAft>
                <a:spcPts val="1000"/>
              </a:spcAft>
              <a:defRPr sz="2667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2133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2927" y="6219826"/>
            <a:ext cx="11445394" cy="266404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067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8991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220500"/>
            <a:ext cx="11447319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0464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ref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220500"/>
            <a:ext cx="11447319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2927" y="6230408"/>
            <a:ext cx="11445394" cy="268224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067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7049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4117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ref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2927" y="6230408"/>
            <a:ext cx="11445394" cy="268224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067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6144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/>
          <a:stretch/>
        </p:blipFill>
        <p:spPr bwMode="grayWhite">
          <a:xfrm>
            <a:off x="0" y="3405192"/>
            <a:ext cx="12192000" cy="3452813"/>
          </a:xfrm>
          <a:prstGeom prst="rect">
            <a:avLst/>
          </a:prstGeom>
        </p:spPr>
      </p:pic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1876567"/>
            <a:ext cx="11430000" cy="1143000"/>
          </a:xfrm>
          <a:prstGeom prst="rect">
            <a:avLst/>
          </a:prstGeom>
        </p:spPr>
        <p:txBody>
          <a:bodyPr lIns="114286" tIns="57144" rIns="114286" bIns="57144" anchor="b"/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81000" y="3669443"/>
            <a:ext cx="11430000" cy="1752600"/>
          </a:xfrm>
          <a:prstGeom prst="rect">
            <a:avLst/>
          </a:prstGeom>
        </p:spPr>
        <p:txBody>
          <a:bodyPr lIns="115068" tIns="57536" rIns="115068" bIns="57536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3416955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321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26344"/>
            <a:ext cx="5632720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66109"/>
            <a:ext cx="5632720" cy="4502846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226344"/>
            <a:ext cx="5634933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866109"/>
            <a:ext cx="5634933" cy="4502846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9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643B1-C9E9-AEE8-7AFB-D67CF9C6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7C9DBA-D105-3741-91D6-48A35840E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8E761-02CA-6BFE-F7B1-83646322A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616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+ ref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26344"/>
            <a:ext cx="5632720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66109"/>
            <a:ext cx="5632720" cy="4259525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226344"/>
            <a:ext cx="5634933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866109"/>
            <a:ext cx="5634933" cy="4259525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2927" y="6230408"/>
            <a:ext cx="11445394" cy="268224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067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849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226344"/>
            <a:ext cx="5632720" cy="5176731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226344"/>
            <a:ext cx="5634933" cy="5176731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225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ref +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226345"/>
            <a:ext cx="5632720" cy="4899289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226345"/>
            <a:ext cx="5634933" cy="4899289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spcBef>
                <a:spcPts val="0"/>
              </a:spcBef>
              <a:spcAft>
                <a:spcPts val="400"/>
              </a:spcAft>
              <a:defRPr sz="2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00"/>
              </a:spcAft>
              <a:defRPr sz="2133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400"/>
              </a:spcAft>
              <a:defRPr sz="1867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400"/>
              </a:spcAft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544733"/>
            <a:ext cx="11445394" cy="208197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933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82927" y="6230408"/>
            <a:ext cx="11445394" cy="268224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067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4328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0500"/>
            <a:ext cx="12209319" cy="8382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2" y="1219200"/>
            <a:ext cx="11447319" cy="5181600"/>
          </a:xfrm>
          <a:prstGeom prst="rect">
            <a:avLst/>
          </a:prstGeom>
        </p:spPr>
        <p:txBody>
          <a:bodyPr lIns="114286" tIns="57144" rIns="114286" bIns="57144"/>
          <a:lstStyle>
            <a:lvl1pPr>
              <a:spcBef>
                <a:spcPts val="0"/>
              </a:spcBef>
              <a:spcAft>
                <a:spcPts val="1000"/>
              </a:spcAft>
              <a:defRPr sz="2667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1000"/>
              </a:spcAft>
              <a:defRPr sz="24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1000"/>
              </a:spcAft>
              <a:defRPr sz="2133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10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496845"/>
            <a:ext cx="11445394" cy="25608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2964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1" y="226471"/>
            <a:ext cx="12174681" cy="851707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26344"/>
            <a:ext cx="5632720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66109"/>
            <a:ext cx="5632720" cy="4502846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867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6" y="1226344"/>
            <a:ext cx="5634933" cy="63976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23940" indent="0">
              <a:buNone/>
              <a:defRPr sz="1867" b="1"/>
            </a:lvl2pPr>
            <a:lvl3pPr marL="847873" indent="0">
              <a:buNone/>
              <a:defRPr sz="1667" b="1"/>
            </a:lvl3pPr>
            <a:lvl4pPr marL="1271811" indent="0">
              <a:buNone/>
              <a:defRPr sz="1533" b="1"/>
            </a:lvl4pPr>
            <a:lvl5pPr marL="1695747" indent="0">
              <a:buNone/>
              <a:defRPr sz="1533" b="1"/>
            </a:lvl5pPr>
            <a:lvl6pPr marL="2119685" indent="0">
              <a:buNone/>
              <a:defRPr sz="1533" b="1"/>
            </a:lvl6pPr>
            <a:lvl7pPr marL="2543619" indent="0">
              <a:buNone/>
              <a:defRPr sz="1533" b="1"/>
            </a:lvl7pPr>
            <a:lvl8pPr marL="2967559" indent="0">
              <a:buNone/>
              <a:defRPr sz="1533" b="1"/>
            </a:lvl8pPr>
            <a:lvl9pPr marL="3391492" indent="0">
              <a:buNone/>
              <a:defRPr sz="15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6" y="1866109"/>
            <a:ext cx="5634933" cy="4502846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1867">
                <a:solidFill>
                  <a:schemeClr val="bg1"/>
                </a:solidFill>
              </a:defRPr>
            </a:lvl2pPr>
            <a:lvl3pPr>
              <a:defRPr sz="1867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533"/>
            </a:lvl6pPr>
            <a:lvl7pPr>
              <a:defRPr sz="1533"/>
            </a:lvl7pPr>
            <a:lvl8pPr>
              <a:defRPr sz="1533"/>
            </a:lvl8pPr>
            <a:lvl9pPr>
              <a:defRPr sz="15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2927" y="6496845"/>
            <a:ext cx="11445394" cy="256085"/>
          </a:xfrm>
          <a:prstGeom prst="rect">
            <a:avLst/>
          </a:prstGeom>
        </p:spPr>
        <p:txBody>
          <a:bodyPr lIns="114300" tIns="57150" rIns="114300" bIns="57150" anchor="b"/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380974" indent="0">
              <a:buNone/>
              <a:defRPr sz="1000">
                <a:solidFill>
                  <a:schemeClr val="bg1"/>
                </a:solidFill>
              </a:defRPr>
            </a:lvl2pPr>
            <a:lvl3pPr marL="761948" indent="0">
              <a:buNone/>
              <a:defRPr sz="1000">
                <a:solidFill>
                  <a:schemeClr val="bg1"/>
                </a:solidFill>
              </a:defRPr>
            </a:lvl3pPr>
            <a:lvl4pPr marL="1142922" indent="0">
              <a:buNone/>
              <a:defRPr sz="1000">
                <a:solidFill>
                  <a:schemeClr val="bg1"/>
                </a:solidFill>
              </a:defRPr>
            </a:lvl4pPr>
            <a:lvl5pPr marL="1523898" indent="0"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48076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872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04289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6"/>
            <a:ext cx="3382963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658151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599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961416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" y="1535089"/>
            <a:ext cx="3383279" cy="5044579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599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8"/>
            <a:ext cx="12191999" cy="45286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998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E21ECE-359D-9947-90D5-809C1F7659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2" y="6429669"/>
            <a:ext cx="880871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714829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66E4-E64F-6226-49D9-226A65BE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80EB6-58E8-A711-D14C-F15BD1309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41C2D-169A-2F5D-DA3D-FED408B08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2C645-8E9B-0541-FD50-D265194E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D56FA-BCAF-5C2A-8942-8A54652F8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89C4B-5FF5-8714-65CE-12B14FAE2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286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2" y="1081908"/>
            <a:ext cx="3383279" cy="5776093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599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8"/>
            <a:ext cx="8808720" cy="45286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998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70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199"/>
              </a:spcBef>
              <a:spcAft>
                <a:spcPts val="1199"/>
              </a:spcAft>
              <a:defRPr/>
            </a:lvl1pPr>
            <a:lvl2pPr marL="251767" indent="-251767">
              <a:defRPr/>
            </a:lvl2pPr>
            <a:lvl3pPr marL="503534" indent="-251767">
              <a:defRPr/>
            </a:lvl3pPr>
            <a:lvl4pPr marL="755301" indent="-251767">
              <a:defRPr/>
            </a:lvl4pPr>
            <a:lvl5pPr marL="1007068" indent="-251767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DA772A9-6EA4-6A46-8469-8A3932BE86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82689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9" y="1274619"/>
            <a:ext cx="10752667" cy="5065221"/>
          </a:xfrm>
          <a:prstGeom prst="rect">
            <a:avLst/>
          </a:prstGeom>
        </p:spPr>
        <p:txBody>
          <a:bodyPr/>
          <a:lstStyle>
            <a:lvl1pPr>
              <a:spcBef>
                <a:spcPts val="1199"/>
              </a:spcBef>
              <a:spcAft>
                <a:spcPts val="1199"/>
              </a:spcAft>
              <a:defRPr/>
            </a:lvl1pPr>
            <a:lvl2pPr marL="251767" indent="-251767">
              <a:defRPr/>
            </a:lvl2pPr>
            <a:lvl3pPr marL="503534" indent="-251767">
              <a:defRPr/>
            </a:lvl3pPr>
            <a:lvl4pPr marL="755301" indent="-251767">
              <a:defRPr/>
            </a:lvl4pPr>
            <a:lvl5pPr marL="1007068" indent="-251767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E9CC95-E514-CF1A-A940-04291DD60D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74971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6500A-AFB2-BF47-BDE3-CEDDA3BD0A4D}" type="datetimeFigureOut">
              <a:rPr lang="en-US"/>
              <a:pPr>
                <a:defRPr/>
              </a:pPr>
              <a:t>8/10/23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181CC-F2B3-8F48-A51C-B95894F5C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494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1081908"/>
            <a:ext cx="12191999" cy="45286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1998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6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529CD-DDE1-F510-15E4-D5A10B96FC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" y="6443316"/>
            <a:ext cx="12191999" cy="278204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599"/>
              </a:spcAft>
              <a:defRPr sz="1099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91368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4"/>
          </a:xfr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4"/>
          </a:xfrm>
        </p:spPr>
        <p:txBody>
          <a:bodyPr/>
          <a:lstStyle>
            <a:lvl1pPr>
              <a:defRPr sz="2797"/>
            </a:lvl1pPr>
            <a:lvl2pPr>
              <a:defRPr sz="2398"/>
            </a:lvl2pPr>
            <a:lvl3pPr>
              <a:defRPr sz="1998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6500A-AFB2-BF47-BDE3-CEDDA3BD0A4D}" type="datetimeFigureOut">
              <a:rPr lang="en-US"/>
              <a:pPr>
                <a:defRPr/>
              </a:pPr>
              <a:t>8/10/23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5356B-093A-9F43-9C57-C44E6A92D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38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6500A-AFB2-BF47-BDE3-CEDDA3BD0A4D}" type="datetimeFigureOut">
              <a:rPr lang="en-US"/>
              <a:pPr>
                <a:defRPr/>
              </a:pPr>
              <a:t>8/10/23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5B2F-1DFE-3642-B3DF-39CB662D8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062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2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399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95D4A-3CC5-4C27-823A-CAA475AFD2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000" y="1396800"/>
            <a:ext cx="11433600" cy="46224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03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2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5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9" y="2"/>
            <a:ext cx="2526183" cy="249282"/>
          </a:xfrm>
        </p:spPr>
        <p:txBody>
          <a:bodyPr/>
          <a:lstStyle>
            <a:lvl1pPr algn="r">
              <a:defRPr sz="1066"/>
            </a:lvl1pPr>
          </a:lstStyle>
          <a:p>
            <a:pPr lvl="0"/>
            <a:r>
              <a:rPr lang="en-US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16004255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3" y="1397000"/>
            <a:ext cx="11435077" cy="462280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55790" indent="-255790">
              <a:buFont typeface="Arial" panose="020B0604020202020204" pitchFamily="34" charset="0"/>
              <a:buChar char="•"/>
              <a:defRPr/>
            </a:lvl2pPr>
            <a:lvl3pPr marL="755186" indent="-341051">
              <a:buFont typeface="Arial" panose="020B0604020202020204" pitchFamily="34" charset="0"/>
              <a:buChar char="–"/>
              <a:defRPr/>
            </a:lvl3pPr>
            <a:lvl4pPr marL="1181501" indent="-267969">
              <a:buFont typeface="Arial" panose="020B0604020202020204" pitchFamily="34" charset="0"/>
              <a:buChar char="•"/>
              <a:defRPr/>
            </a:lvl4pPr>
            <a:lvl5pPr marL="1607815" indent="-304510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34443" y="6413122"/>
            <a:ext cx="66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65" smtClean="0"/>
            </a:lvl1pPr>
          </a:lstStyle>
          <a:p>
            <a:fld id="{AF1AFCDA-ABCC-4704-AB71-48FDE4F2FA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9" y="2"/>
            <a:ext cx="2526183" cy="249282"/>
          </a:xfrm>
        </p:spPr>
        <p:txBody>
          <a:bodyPr/>
          <a:lstStyle>
            <a:lvl1pPr algn="r">
              <a:defRPr sz="1066"/>
            </a:lvl1pPr>
          </a:lstStyle>
          <a:p>
            <a:pPr lvl="0"/>
            <a:r>
              <a:rPr lang="en-US"/>
              <a:t>Study Name</a:t>
            </a:r>
          </a:p>
        </p:txBody>
      </p:sp>
    </p:spTree>
    <p:extLst>
      <p:ext uri="{BB962C8B-B14F-4D97-AF65-F5344CB8AC3E}">
        <p14:creationId xmlns:p14="http://schemas.microsoft.com/office/powerpoint/2010/main" val="62018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65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84739-9D64-424F-7E6F-CC2E6382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4BB0C1-AA24-31AB-B9E2-333144CD19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2126A-3CE0-72BE-E13C-B28CE893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3C784-5566-E8D1-6D5A-FD8DCBCD4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EC808-C7BF-7AB8-9DE4-AC97B50C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3D5C6-1421-E3A9-3418-99C2150D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954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800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4DD77F0-297C-2C44-A012-B741AF397B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9505" y="6271848"/>
            <a:ext cx="4832327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99">
                <a:solidFill>
                  <a:srgbClr val="002557"/>
                </a:solidFill>
              </a:defRPr>
            </a:lvl1pPr>
            <a:lvl2pPr>
              <a:defRPr sz="899">
                <a:solidFill>
                  <a:srgbClr val="002557"/>
                </a:solidFill>
              </a:defRPr>
            </a:lvl2pPr>
            <a:lvl3pPr>
              <a:defRPr sz="899">
                <a:solidFill>
                  <a:srgbClr val="002557"/>
                </a:solidFill>
              </a:defRPr>
            </a:lvl3pPr>
            <a:lvl4pPr>
              <a:defRPr sz="899">
                <a:solidFill>
                  <a:srgbClr val="002557"/>
                </a:solidFill>
              </a:defRPr>
            </a:lvl4pPr>
            <a:lvl5pPr>
              <a:defRPr sz="899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222748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ED98D6B-2C63-4224-A272-42ABD1BDC9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9505" y="6271848"/>
            <a:ext cx="4832327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99">
                <a:solidFill>
                  <a:srgbClr val="002557"/>
                </a:solidFill>
              </a:defRPr>
            </a:lvl1pPr>
            <a:lvl2pPr>
              <a:defRPr sz="899">
                <a:solidFill>
                  <a:srgbClr val="002557"/>
                </a:solidFill>
              </a:defRPr>
            </a:lvl2pPr>
            <a:lvl3pPr>
              <a:defRPr sz="899">
                <a:solidFill>
                  <a:srgbClr val="002557"/>
                </a:solidFill>
              </a:defRPr>
            </a:lvl3pPr>
            <a:lvl4pPr>
              <a:defRPr sz="899">
                <a:solidFill>
                  <a:srgbClr val="002557"/>
                </a:solidFill>
              </a:defRPr>
            </a:lvl4pPr>
            <a:lvl5pPr>
              <a:defRPr sz="899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4428863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479999" y="1222992"/>
            <a:ext cx="11213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664" b="0" i="0" u="none" strike="noStrike" cap="none">
                <a:solidFill>
                  <a:srgbClr val="05416B"/>
                </a:solidFill>
                <a:latin typeface="Proxima Nova Rg" panose="02000506030000020004" charset="0"/>
                <a:ea typeface="Proxima Nova Rg" panose="02000506030000020004" charset="0"/>
                <a:cs typeface="Proxima Nova Rg" panose="0200050603000002000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1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2131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664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2">
            <a:alphaModFix/>
          </a:blip>
          <a:srcRect t="-2312"/>
          <a:stretch/>
        </p:blipFill>
        <p:spPr>
          <a:xfrm>
            <a:off x="624433" y="6101501"/>
            <a:ext cx="1544264" cy="3408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5816601" y="6271934"/>
            <a:ext cx="6005160" cy="369075"/>
          </a:xfrm>
          <a:prstGeom prst="rect">
            <a:avLst/>
          </a:prstGeom>
          <a:noFill/>
        </p:spPr>
        <p:txBody>
          <a:bodyPr wrap="square" lIns="0" tIns="0" rIns="119889" bIns="0" rtlCol="0">
            <a:spAutoFit/>
          </a:bodyPr>
          <a:lstStyle/>
          <a:p>
            <a:pPr marL="0" marR="0" lvl="0" indent="0" algn="r" defTabSz="1218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99" b="0" i="0">
                <a:solidFill>
                  <a:srgbClr val="D1A769"/>
                </a:solidFill>
                <a:effectLst/>
                <a:latin typeface="Proxima Nova Rg" panose="02000506030000020004" charset="0"/>
              </a:rPr>
              <a:t>Content of this presentation is copyright</a:t>
            </a:r>
            <a:r>
              <a:rPr lang="en-CH" sz="1199" b="0" i="0">
                <a:solidFill>
                  <a:srgbClr val="D1A769"/>
                </a:solidFill>
                <a:effectLst/>
                <a:latin typeface="Proxima Nova Rg" panose="02000506030000020004" charset="0"/>
              </a:rPr>
              <a:t> </a:t>
            </a:r>
            <a:r>
              <a:rPr lang="en-US" sz="1199" b="0" i="0">
                <a:solidFill>
                  <a:srgbClr val="D1A769"/>
                </a:solidFill>
                <a:effectLst/>
                <a:latin typeface="Proxima Nova Rg" panose="02000506030000020004" charset="0"/>
              </a:rPr>
              <a:t>and responsibility of the author. Permission is required for re-use</a:t>
            </a:r>
            <a:r>
              <a:rPr lang="en-CH" sz="1199" b="0" i="0">
                <a:solidFill>
                  <a:srgbClr val="D1A769"/>
                </a:solidFill>
                <a:effectLst/>
                <a:latin typeface="Proxima Nova Rg" panose="02000506030000020004" charset="0"/>
              </a:rPr>
              <a:t>.</a:t>
            </a:r>
            <a:endParaRPr lang="en-US" sz="1199" b="0" i="0">
              <a:solidFill>
                <a:srgbClr val="D1A769"/>
              </a:solidFill>
              <a:effectLst/>
              <a:latin typeface="Proxima Nova Rg" panose="0200050603000002000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79999" y="646992"/>
            <a:ext cx="1121302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3730" b="1" i="0" u="none" strike="noStrike" cap="none">
                <a:solidFill>
                  <a:srgbClr val="05416B"/>
                </a:solidFill>
                <a:latin typeface="Proxima Nova Rg" panose="02000506030000020004" charset="0"/>
                <a:ea typeface="Proxima Nova Rg" panose="02000506030000020004" charset="0"/>
                <a:cs typeface="Proxima Nova Rg" panose="02000506030000020004" charset="0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328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9667" y="2152433"/>
            <a:ext cx="112132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021" marR="0" lvl="0" indent="-304510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2131" b="0" i="0" u="none" strike="noStrike" cap="none">
                <a:solidFill>
                  <a:srgbClr val="05416B"/>
                </a:solidFill>
                <a:latin typeface="Proxima Nova Rg" panose="02000506030000020004" charset="0"/>
                <a:ea typeface="Proxima Nova Rg" panose="02000506030000020004" charset="0"/>
                <a:cs typeface="Proxima Nova Rg" panose="02000506030000020004" charset="0"/>
                <a:sym typeface="Arial Narrow"/>
              </a:defRPr>
            </a:lvl1pPr>
            <a:lvl2pPr marL="1218043" marR="0" lvl="1" indent="-439849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7063" marR="0" lvl="2" indent="-439849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6083" marR="0" lvl="3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5105" marR="0" lvl="4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4126" marR="0" lvl="5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3146" marR="0" lvl="6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2168" marR="0" lvl="7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1188" marR="0" lvl="8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2522432" y="6215765"/>
            <a:ext cx="3201037" cy="24083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609021" marR="0" lvl="0" indent="-304510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199" b="1" i="0" u="none" strike="noStrike" cap="none">
                <a:solidFill>
                  <a:srgbClr val="D1A769"/>
                </a:solidFill>
                <a:latin typeface="Proxima Nova Rg" panose="02000506030000020004" charset="0"/>
                <a:ea typeface="Proxima Nova Rg" panose="02000506030000020004" charset="0"/>
                <a:cs typeface="Proxima Nova Rg" panose="02000506030000020004" charset="0"/>
                <a:sym typeface="Arial Narrow"/>
              </a:defRPr>
            </a:lvl1pPr>
            <a:lvl2pPr marL="1218043" marR="0" lvl="1" indent="-439849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827063" marR="0" lvl="2" indent="-439849" algn="l" rtl="0">
              <a:lnSpc>
                <a:spcPct val="100000"/>
              </a:lnSpc>
              <a:spcBef>
                <a:spcPts val="426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2436083" marR="0" lvl="3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3045105" marR="0" lvl="4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3654126" marR="0" lvl="5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4263146" marR="0" lvl="6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4872168" marR="0" lvl="7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5481188" marR="0" lvl="8" indent="-43984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2131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3685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>
          <p15:clr>
            <a:srgbClr val="FBAE40"/>
          </p15:clr>
        </p15:guide>
        <p15:guide id="2" orient="horz" pos="2890">
          <p15:clr>
            <a:srgbClr val="FBAE40"/>
          </p15:clr>
        </p15:guide>
        <p15:guide id="3" orient="horz" pos="302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4815A195-87CB-774C-B61C-D787188FA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7" t="5548" r="79289" b="83339"/>
          <a:stretch/>
        </p:blipFill>
        <p:spPr>
          <a:xfrm>
            <a:off x="352976" y="172257"/>
            <a:ext cx="2764085" cy="1016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BC44D-45C6-4246-9EF2-A1FCFBD3E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81468" y="459511"/>
            <a:ext cx="8303173" cy="508084"/>
          </a:xfrm>
          <a:prstGeom prst="rect">
            <a:avLst/>
          </a:prstGeom>
        </p:spPr>
        <p:txBody>
          <a:bodyPr/>
          <a:lstStyle>
            <a:lvl1pPr>
              <a:defRPr sz="3197" b="1" i="0">
                <a:solidFill>
                  <a:srgbClr val="418E97"/>
                </a:solidFill>
                <a:latin typeface="Proxima Nova Rg" panose="02000506030000020004" charset="0"/>
              </a:defRPr>
            </a:lvl1pPr>
          </a:lstStyle>
          <a:p>
            <a:pPr lvl="0"/>
            <a:r>
              <a:rPr lang="en-GB"/>
              <a:t>Click here to enter Title of the slide </a:t>
            </a:r>
            <a:endParaRPr lang="x-non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FEC4C-98CC-4743-A283-E1DA617074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399" y="996846"/>
            <a:ext cx="11261596" cy="508084"/>
          </a:xfrm>
          <a:prstGeom prst="rect">
            <a:avLst/>
          </a:prstGeom>
        </p:spPr>
        <p:txBody>
          <a:bodyPr/>
          <a:lstStyle>
            <a:lvl1pPr>
              <a:defRPr sz="2531" b="0" i="0">
                <a:solidFill>
                  <a:srgbClr val="418E97"/>
                </a:solidFill>
                <a:latin typeface="Proxima Nova Rg" panose="02000506030000020004" charset="0"/>
              </a:defRPr>
            </a:lvl1pPr>
          </a:lstStyle>
          <a:p>
            <a:pPr lvl="0"/>
            <a:r>
              <a:rPr lang="en-GB"/>
              <a:t>Click here to enter Subtitle of the slide </a:t>
            </a:r>
            <a:endParaRPr lang="x-non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99EA5EC-FAA6-466C-9643-7D653C1235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3399" y="1777730"/>
            <a:ext cx="11261596" cy="4620764"/>
          </a:xfrm>
          <a:prstGeom prst="rect">
            <a:avLst/>
          </a:prstGeom>
        </p:spPr>
        <p:txBody>
          <a:bodyPr/>
          <a:lstStyle>
            <a:lvl1pPr>
              <a:defRPr sz="2131"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 Rg" panose="02000506030000020004" charset="0"/>
              </a:defRPr>
            </a:lvl1pPr>
          </a:lstStyle>
          <a:p>
            <a:pPr lvl="0"/>
            <a:r>
              <a:rPr lang="en-GB"/>
              <a:t>Click here to Insert body text 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49765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SMO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DC76-04F8-4475-968D-45A417C24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172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55152C-69A0-4910-84E5-7CCFB6FDE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826" y="1778208"/>
            <a:ext cx="11304343" cy="43228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073B2-628F-4B45-A5CE-4E53E3379D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959" y="919013"/>
            <a:ext cx="11218211" cy="500012"/>
          </a:xfrm>
        </p:spPr>
        <p:txBody>
          <a:bodyPr/>
          <a:lstStyle>
            <a:lvl1pPr>
              <a:defRPr>
                <a:solidFill>
                  <a:srgbClr val="418E97"/>
                </a:solidFill>
              </a:defRPr>
            </a:lvl1pPr>
          </a:lstStyle>
          <a:p>
            <a:pPr lvl="0"/>
            <a:r>
              <a:rPr lang="en-US"/>
              <a:t>Click here to enter Subtitle of the slide</a:t>
            </a:r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E9D7E2-A00D-4E86-9E82-5B1267CC19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055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341939-600B-4FD3-A505-665DAC390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99">
                <a:solidFill>
                  <a:srgbClr val="002557"/>
                </a:solidFill>
              </a:defRPr>
            </a:lvl1pPr>
            <a:lvl2pPr>
              <a:defRPr sz="899">
                <a:solidFill>
                  <a:srgbClr val="002557"/>
                </a:solidFill>
              </a:defRPr>
            </a:lvl2pPr>
            <a:lvl3pPr>
              <a:defRPr sz="899">
                <a:solidFill>
                  <a:srgbClr val="002557"/>
                </a:solidFill>
              </a:defRPr>
            </a:lvl3pPr>
            <a:lvl4pPr>
              <a:defRPr sz="899">
                <a:solidFill>
                  <a:srgbClr val="002557"/>
                </a:solidFill>
              </a:defRPr>
            </a:lvl4pPr>
            <a:lvl5pPr>
              <a:defRPr sz="899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486873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-1297512" y="4"/>
            <a:ext cx="184541" cy="26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46" tIns="45676" rIns="91346" bIns="45676">
            <a:spAutoFit/>
          </a:bodyPr>
          <a:lstStyle>
            <a:lvl1pPr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MT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endParaRPr lang="en-US" sz="1099" b="1">
              <a:solidFill>
                <a:srgbClr val="FFFFFF"/>
              </a:solidFill>
              <a:latin typeface="Proxima Nova Rg" panose="02000506030000020004" charset="0"/>
              <a:cs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09600" y="3886200"/>
            <a:ext cx="10972800" cy="1752600"/>
          </a:xfrm>
        </p:spPr>
        <p:txBody>
          <a:bodyPr lIns="0" tIns="0" rIns="0" bIns="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3810459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DE4C4-3121-0240-916F-770D0F019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C0C1B0-E157-4D48-9D03-E9D66479D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1D963-3D2A-B74D-90F0-B7A89CFE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69D8-3D5D-C542-A0C5-A4DAC254B2D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68FA5-F62A-5646-AC8B-B73DDEF8E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92B3B-F971-D743-85FC-5610FA5B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9D169-C039-094E-9D2B-9A27F4F9E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12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800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46096" y="6527258"/>
            <a:ext cx="4058675" cy="330743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99">
                <a:solidFill>
                  <a:srgbClr val="002557"/>
                </a:solidFill>
              </a:defRPr>
            </a:lvl1pPr>
            <a:lvl2pPr>
              <a:defRPr sz="899">
                <a:solidFill>
                  <a:srgbClr val="002557"/>
                </a:solidFill>
              </a:defRPr>
            </a:lvl2pPr>
            <a:lvl3pPr>
              <a:defRPr sz="899">
                <a:solidFill>
                  <a:srgbClr val="002557"/>
                </a:solidFill>
              </a:defRPr>
            </a:lvl3pPr>
            <a:lvl4pPr>
              <a:defRPr sz="899">
                <a:solidFill>
                  <a:srgbClr val="002557"/>
                </a:solidFill>
              </a:defRPr>
            </a:lvl4pPr>
            <a:lvl5pPr>
              <a:defRPr sz="899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41541496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3" y="1397000"/>
            <a:ext cx="11435077" cy="462280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255790" indent="-255790">
              <a:buFont typeface="Arial" panose="020B0604020202020204" pitchFamily="34" charset="0"/>
              <a:buChar char="•"/>
              <a:defRPr/>
            </a:lvl2pPr>
            <a:lvl3pPr marL="755186" indent="-341051">
              <a:buFont typeface="Arial" panose="020B0604020202020204" pitchFamily="34" charset="0"/>
              <a:buChar char="–"/>
              <a:defRPr/>
            </a:lvl3pPr>
            <a:lvl4pPr marL="1181501" indent="-267969">
              <a:buFont typeface="Arial" panose="020B0604020202020204" pitchFamily="34" charset="0"/>
              <a:buChar char="•"/>
              <a:defRPr/>
            </a:lvl4pPr>
            <a:lvl5pPr marL="1607815" indent="-304510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65819" y="2"/>
            <a:ext cx="2526183" cy="249282"/>
          </a:xfrm>
        </p:spPr>
        <p:txBody>
          <a:bodyPr/>
          <a:lstStyle>
            <a:lvl1pPr algn="r">
              <a:defRPr sz="1066"/>
            </a:lvl1pPr>
          </a:lstStyle>
          <a:p>
            <a:pPr lvl="0"/>
            <a:r>
              <a:rPr lang="en-US" dirty="0"/>
              <a:t>Study Name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077200" y="6491818"/>
            <a:ext cx="4114800" cy="366184"/>
          </a:xfrm>
        </p:spPr>
        <p:txBody>
          <a:bodyPr/>
          <a:lstStyle>
            <a:lvl1pPr>
              <a:defRPr sz="1066"/>
            </a:lvl1pPr>
          </a:lstStyle>
          <a:p>
            <a:r>
              <a:rPr lang="en-US"/>
              <a:t>PRESENTED BY GV LONG AT SMR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36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0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05.xml"/><Relationship Id="rId10" Type="http://schemas.openxmlformats.org/officeDocument/2006/relationships/image" Target="../media/image17.emf"/><Relationship Id="rId4" Type="http://schemas.openxmlformats.org/officeDocument/2006/relationships/slideLayout" Target="../slideLayouts/slideLayout104.xml"/><Relationship Id="rId9" Type="http://schemas.openxmlformats.org/officeDocument/2006/relationships/oleObject" Target="../embeddings/oleObject1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image" Target="../media/image23.png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ags" Target="../tags/tag1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1452C-9DE6-85D5-3AC4-AB2534D7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679BDA-6912-3939-097A-178024B21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4E35-557E-AA60-19EA-7E6ABCE5A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A024D-E5F7-2441-9CB0-AB4D6A07396C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21426-54D8-9814-1312-0B09F85AA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37B5D-51AF-B43B-C79A-ED0A8DE94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18349-E197-EE4B-9457-42EED6ECC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2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0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E868063F-3628-4106-B7F8-108333EA9C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4819574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395" imgH="394" progId="TCLayout.ActiveDocument.1">
                  <p:embed/>
                </p:oleObj>
              </mc:Choice>
              <mc:Fallback>
                <p:oleObj name="think-cell Slide" r:id="rId9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E868063F-3628-4106-B7F8-108333EA9C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861975E-2E34-FF48-89AA-FF16CEB5C4A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23000"/>
            <a:ext cx="12192000" cy="635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3441700" y="640013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695EFF-8D6F-4CD2-81A2-3428EDA477EC}"/>
              </a:ext>
            </a:extLst>
          </p:cNvPr>
          <p:cNvCxnSpPr/>
          <p:nvPr userDrawn="1"/>
        </p:nvCxnSpPr>
        <p:spPr>
          <a:xfrm>
            <a:off x="-109330" y="6211956"/>
            <a:ext cx="12473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8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CB6E4-7C51-046C-CD6E-9B690BE4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2DB84-C297-D09A-5AA9-32AE2170E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73496-6607-52B3-9506-3AE4A637A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5D295-6B98-ED47-B3B9-89AA578A4264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719DB-B5C4-1AF2-A800-0ECE5420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922F2-93F1-F976-CCBC-E5DCA96CA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F3CF-DDEE-7A47-8531-DCC9105D7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2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1" r:id="rId24"/>
    <p:sldLayoutId id="214748379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7013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16053"/>
            <a:ext cx="10972800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44805" y="193229"/>
            <a:ext cx="11367770" cy="804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6238560"/>
            <a:ext cx="12198067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201353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378">
          <p15:clr>
            <a:srgbClr val="F26B43"/>
          </p15:clr>
        </p15:guide>
        <p15:guide id="3" orient="horz" pos="468">
          <p15:clr>
            <a:srgbClr val="F26B43"/>
          </p15:clr>
        </p15:guide>
        <p15:guide id="4" pos="279">
          <p15:clr>
            <a:srgbClr val="F26B43"/>
          </p15:clr>
        </p15:guide>
        <p15:guide id="5" orient="horz" pos="38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998" y="1303847"/>
            <a:ext cx="11404005" cy="4317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073877" y="6617803"/>
            <a:ext cx="2828236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917" b="0" dirty="0">
                <a:solidFill>
                  <a:srgbClr val="000000"/>
                </a:solidFill>
              </a:rPr>
              <a:t>© 2023 PRIME</a:t>
            </a:r>
            <a:r>
              <a:rPr lang="en-US" sz="917" b="0" baseline="30000" dirty="0">
                <a:solidFill>
                  <a:srgbClr val="000000"/>
                </a:solidFill>
              </a:rPr>
              <a:t>® </a:t>
            </a:r>
            <a:r>
              <a:rPr lang="en-US" sz="917" b="0" dirty="0">
                <a:solidFill>
                  <a:srgbClr val="000000"/>
                </a:solidFill>
              </a:rPr>
              <a:t>Education, LLC. All Rights Reserved.</a:t>
            </a:r>
            <a:endParaRPr lang="en-US" sz="917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1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xStyles>
    <p:titleStyle>
      <a:lvl1pPr algn="ctr" defTabSz="761970" rtl="0" eaLnBrk="1" latinLnBrk="0" hangingPunct="1">
        <a:spcBef>
          <a:spcPct val="0"/>
        </a:spcBef>
        <a:buNone/>
        <a:defRPr sz="36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6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Clr>
          <a:schemeClr val="tx1"/>
        </a:buClr>
        <a:buFont typeface="Wingdings" panose="05000000000000000000" pitchFamily="2" charset="2"/>
        <a:buChar char="§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54FF74-5747-5DCB-C20D-E5CEC493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B2CF0-8EBE-C76B-F89C-828EF23CB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CCA72-FB50-F0E7-82E5-9AEC36786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88D75-81D1-094A-ADC3-9C60C8D5E361}" type="datetimeFigureOut">
              <a:rPr lang="en-US" smtClean="0"/>
              <a:t>8/10/23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04065-F664-4373-3FCE-B5C6B82A7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D1542-EBFE-EE2E-F04B-C3FE2D725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1B4B7-BB27-9640-812D-4E6F2F5CD7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365252"/>
            <a:ext cx="11457939" cy="4654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9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1" y="846799"/>
            <a:ext cx="11459633" cy="0"/>
          </a:xfrm>
          <a:prstGeom prst="line">
            <a:avLst/>
          </a:prstGeom>
          <a:ln w="28575">
            <a:solidFill>
              <a:srgbClr val="BE2B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5"/>
    </p:custDataLst>
    <p:extLst>
      <p:ext uri="{BB962C8B-B14F-4D97-AF65-F5344CB8AC3E}">
        <p14:creationId xmlns:p14="http://schemas.microsoft.com/office/powerpoint/2010/main" val="306981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hf hdr="0" ftr="0" dt="0"/>
  <p:txStyles>
    <p:titleStyle>
      <a:lvl1pPr algn="l" defTabSz="1218895" rtl="0" eaLnBrk="1" latinLnBrk="0" hangingPunct="1">
        <a:lnSpc>
          <a:spcPct val="90000"/>
        </a:lnSpc>
        <a:spcBef>
          <a:spcPct val="0"/>
        </a:spcBef>
        <a:buNone/>
        <a:defRPr lang="en-US"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4" indent="-304724" algn="l" defTabSz="1218895" rtl="0" eaLnBrk="1" latinLnBrk="0" hangingPunct="1">
        <a:lnSpc>
          <a:spcPct val="100000"/>
        </a:lnSpc>
        <a:spcBef>
          <a:spcPts val="16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tabLst/>
        <a:defRPr lang="en-US" sz="2666" b="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228600" indent="-228600" algn="l" defTabSz="1218895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Trebuchet MS" panose="020B0603020202020204" pitchFamily="34" charset="0"/>
        <a:buChar char="—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Wingdings" pitchFamily="2" charset="2"/>
        <a:buChar char="§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1218895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tabLst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0">
          <p15:clr>
            <a:srgbClr val="F26B43"/>
          </p15:clr>
        </p15:guide>
        <p15:guide id="2" pos="224">
          <p15:clr>
            <a:srgbClr val="F26B43"/>
          </p15:clr>
        </p15:guide>
        <p15:guide id="3" pos="744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" y="6238560"/>
            <a:ext cx="12198067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409577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Wingdings" panose="05000000000000000000" pitchFamily="2" charset="2"/>
        <a:buChar char="§"/>
        <a:defRPr lang="en-US" sz="24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Courier New" panose="02070309020205020404" pitchFamily="49" charset="0"/>
        <a:buChar char="o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lang="en-US" sz="1800" kern="1200" dirty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823C6C-73E3-42A3-83A3-6A4C934D23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" y="6238560"/>
            <a:ext cx="12198050" cy="628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4D898-A908-4F9B-8BFC-D0A350053FE5}"/>
              </a:ext>
            </a:extLst>
          </p:cNvPr>
          <p:cNvSpPr txBox="1"/>
          <p:nvPr userDrawn="1"/>
        </p:nvSpPr>
        <p:spPr>
          <a:xfrm>
            <a:off x="2659934" y="6446454"/>
            <a:ext cx="69654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</p:spTree>
    <p:extLst>
      <p:ext uri="{BB962C8B-B14F-4D97-AF65-F5344CB8AC3E}">
        <p14:creationId xmlns:p14="http://schemas.microsoft.com/office/powerpoint/2010/main" val="12349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8764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8764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White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380974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0" indent="-285730" algn="l" defTabSz="3809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084" indent="-238109" algn="l" defTabSz="380974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36" indent="-190488" algn="l" defTabSz="380974" rtl="0" eaLnBrk="1" latinLnBrk="0" hangingPunct="1">
        <a:spcBef>
          <a:spcPct val="20000"/>
        </a:spcBef>
        <a:buFont typeface="Arial"/>
        <a:buChar char="•"/>
        <a:defRPr sz="20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10" indent="-190488" algn="l" defTabSz="380974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386" indent="-190488" algn="l" defTabSz="380974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360" indent="-190488" algn="l" defTabSz="380974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334" indent="-190488" algn="l" defTabSz="380974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10" indent="-190488" algn="l" defTabSz="380974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284" indent="-190488" algn="l" defTabSz="380974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1pPr>
      <a:lvl2pPr marL="380974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61950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3pPr>
      <a:lvl4pPr marL="1142924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4pPr>
      <a:lvl5pPr marL="1523898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5pPr>
      <a:lvl6pPr marL="1904872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6pPr>
      <a:lvl7pPr marL="2285848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7pPr>
      <a:lvl8pPr marL="2666822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8pPr>
      <a:lvl9pPr marL="3047796" algn="l" defTabSz="380974" rtl="0" eaLnBrk="1" latinLnBrk="0" hangingPunct="1">
        <a:defRPr sz="15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9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1"/>
            <a:ext cx="11161776" cy="4716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7"/>
            <a:ext cx="10863276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899" b="0" i="0">
                <a:solidFill>
                  <a:srgbClr val="7F7F7F"/>
                </a:solidFill>
                <a:latin typeface="Proxima Nova Rg" panose="02000506030000020004" pitchFamily="2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243675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</p:sldLayoutIdLst>
  <p:txStyles>
    <p:titleStyle>
      <a:lvl1pPr algn="l" defTabSz="913554" rtl="0" eaLnBrk="1" latinLnBrk="0" hangingPunct="1">
        <a:lnSpc>
          <a:spcPct val="100000"/>
        </a:lnSpc>
        <a:spcBef>
          <a:spcPct val="0"/>
        </a:spcBef>
        <a:buNone/>
        <a:defRPr sz="3597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3554" rtl="0" eaLnBrk="1" latinLnBrk="0" hangingPunct="1">
        <a:lnSpc>
          <a:spcPct val="120000"/>
        </a:lnSpc>
        <a:spcBef>
          <a:spcPts val="0"/>
        </a:spcBef>
        <a:spcAft>
          <a:spcPts val="1798"/>
        </a:spcAft>
        <a:buFontTx/>
        <a:buNone/>
        <a:defRPr sz="1998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59667" indent="-179834" algn="l" defTabSz="913554" rtl="0" eaLnBrk="1" latinLnBrk="0" hangingPunct="1">
        <a:lnSpc>
          <a:spcPct val="120000"/>
        </a:lnSpc>
        <a:spcBef>
          <a:spcPts val="0"/>
        </a:spcBef>
        <a:spcAft>
          <a:spcPts val="599"/>
        </a:spcAft>
        <a:buClr>
          <a:schemeClr val="accent6"/>
        </a:buClr>
        <a:buFont typeface="Wingdings" panose="05000000000000000000" pitchFamily="2" charset="2"/>
        <a:buChar char="§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539501" indent="-179834" algn="l" defTabSz="913554" rtl="0" eaLnBrk="1" latinLnBrk="0" hangingPunct="1">
        <a:lnSpc>
          <a:spcPct val="120000"/>
        </a:lnSpc>
        <a:spcBef>
          <a:spcPts val="0"/>
        </a:spcBef>
        <a:spcAft>
          <a:spcPts val="599"/>
        </a:spcAft>
        <a:buClr>
          <a:srgbClr val="FFC000"/>
        </a:buClr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719334" indent="-179834" algn="l" defTabSz="913554" rtl="0" eaLnBrk="1" latinLnBrk="0" hangingPunct="1">
        <a:lnSpc>
          <a:spcPct val="120000"/>
        </a:lnSpc>
        <a:spcBef>
          <a:spcPts val="0"/>
        </a:spcBef>
        <a:spcAft>
          <a:spcPts val="599"/>
        </a:spcAft>
        <a:buClr>
          <a:schemeClr val="accent2"/>
        </a:buClr>
        <a:buFont typeface="Proxima Nova Rg" panose="02000506030000020004" pitchFamily="50" charset="0"/>
        <a:buChar char="-"/>
        <a:defRPr sz="1599" kern="1200">
          <a:solidFill>
            <a:schemeClr val="tx1"/>
          </a:solidFill>
          <a:latin typeface="+mn-lt"/>
          <a:ea typeface="+mn-ea"/>
          <a:cs typeface="+mn-cs"/>
        </a:defRPr>
      </a:lvl4pPr>
      <a:lvl5pPr marL="899168" indent="-179834" algn="l" defTabSz="913554" rtl="0" eaLnBrk="1" latinLnBrk="0" hangingPunct="1">
        <a:lnSpc>
          <a:spcPct val="120000"/>
        </a:lnSpc>
        <a:spcBef>
          <a:spcPts val="0"/>
        </a:spcBef>
        <a:spcAft>
          <a:spcPts val="599"/>
        </a:spcAft>
        <a:buClr>
          <a:schemeClr val="accent2"/>
        </a:buClr>
        <a:buFont typeface="Arial" panose="020B0604020202020204" pitchFamily="34" charset="0"/>
        <a:buChar char="•"/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2.xml"/><Relationship Id="rId1" Type="http://schemas.openxmlformats.org/officeDocument/2006/relationships/tags" Target="../tags/tag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6" Type="http://schemas.openxmlformats.org/officeDocument/2006/relationships/comments" Target="../comments/comment1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emf"/><Relationship Id="rId10" Type="http://schemas.openxmlformats.org/officeDocument/2006/relationships/image" Target="../media/image89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5D202E9A-1E20-136E-3E93-7765AA68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22" b="-2"/>
          <a:stretch/>
        </p:blipFill>
        <p:spPr>
          <a:xfrm>
            <a:off x="16626" y="5052832"/>
            <a:ext cx="3358342" cy="1805168"/>
          </a:xfrm>
          <a:prstGeom prst="rect">
            <a:avLst/>
          </a:prstGeom>
        </p:spPr>
      </p:pic>
      <p:pic>
        <p:nvPicPr>
          <p:cNvPr id="6" name="Picture 5" descr="A picture containing sky, outdoor, scene, way&#10;&#10;Description generated with very high confidence">
            <a:extLst>
              <a:ext uri="{FF2B5EF4-FFF2-40B4-BE49-F238E27FC236}">
                <a16:creationId xmlns:a16="http://schemas.microsoft.com/office/drawing/2014/main" id="{F8951438-2116-C0A2-EBB9-1825787EE2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0" r="-2" b="-2"/>
          <a:stretch/>
        </p:blipFill>
        <p:spPr>
          <a:xfrm>
            <a:off x="8794098" y="5052832"/>
            <a:ext cx="3397902" cy="1807400"/>
          </a:xfrm>
          <a:prstGeom prst="rect">
            <a:avLst/>
          </a:prstGeom>
        </p:spPr>
      </p:pic>
      <p:pic>
        <p:nvPicPr>
          <p:cNvPr id="7" name="Picture 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35975D6-6917-1113-C168-FFD023E45F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r="-2435"/>
          <a:stretch/>
        </p:blipFill>
        <p:spPr>
          <a:xfrm>
            <a:off x="3179467" y="5352089"/>
            <a:ext cx="3898972" cy="99929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3BE6BB5-2F4B-77BF-D754-C74403D2A7F5}"/>
              </a:ext>
            </a:extLst>
          </p:cNvPr>
          <p:cNvSpPr txBox="1">
            <a:spLocks/>
          </p:cNvSpPr>
          <p:nvPr/>
        </p:nvSpPr>
        <p:spPr>
          <a:xfrm>
            <a:off x="-15330" y="2717872"/>
            <a:ext cx="12175374" cy="180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dirty="0">
                <a:solidFill>
                  <a:srgbClr val="000090"/>
                </a:solidFill>
                <a:latin typeface="Georgia"/>
              </a:rPr>
              <a:t>Omid Hamid MD </a:t>
            </a:r>
          </a:p>
          <a:p>
            <a:pPr marL="0" indent="0" algn="ctr">
              <a:buNone/>
            </a:pPr>
            <a:r>
              <a:rPr lang="en-US" sz="1900" dirty="0">
                <a:solidFill>
                  <a:srgbClr val="000090"/>
                </a:solidFill>
                <a:latin typeface="Georgia"/>
              </a:rPr>
              <a:t>Chief, Translational Research/Immuno-Oncology, Co-Director, Cutaneous Malignancies,</a:t>
            </a:r>
          </a:p>
          <a:p>
            <a:pPr marL="0" indent="0" algn="ctr">
              <a:buNone/>
            </a:pPr>
            <a:r>
              <a:rPr lang="en-US" sz="1900" dirty="0">
                <a:solidFill>
                  <a:srgbClr val="000090"/>
                </a:solidFill>
                <a:latin typeface="Georgia"/>
              </a:rPr>
              <a:t>The Angeles Clinic &amp; Research Institute, A Cedars Sinai Affiliate</a:t>
            </a:r>
          </a:p>
          <a:p>
            <a:pPr marL="0" indent="0" algn="ctr">
              <a:buNone/>
            </a:pPr>
            <a:r>
              <a:rPr lang="en-US" sz="1900" dirty="0">
                <a:solidFill>
                  <a:srgbClr val="FF0000"/>
                </a:solidFill>
                <a:latin typeface="Georgia"/>
              </a:rPr>
              <a:t>@</a:t>
            </a:r>
            <a:r>
              <a:rPr lang="en-US" sz="1900" dirty="0" err="1">
                <a:solidFill>
                  <a:srgbClr val="FF0000"/>
                </a:solidFill>
                <a:latin typeface="Georgia"/>
              </a:rPr>
              <a:t>OmidHamidMD</a:t>
            </a:r>
            <a:r>
              <a:rPr lang="en-US" sz="1900" dirty="0">
                <a:solidFill>
                  <a:srgbClr val="FF0000"/>
                </a:solidFill>
                <a:latin typeface="Georgia"/>
              </a:rPr>
              <a:t>  • </a:t>
            </a:r>
            <a:r>
              <a:rPr lang="en-US" sz="1900" dirty="0" err="1">
                <a:solidFill>
                  <a:srgbClr val="FF0000"/>
                </a:solidFill>
                <a:latin typeface="Georgia"/>
              </a:rPr>
              <a:t>ohamid@theangelesclinic.org</a:t>
            </a:r>
            <a:r>
              <a:rPr lang="en-US" sz="1900" dirty="0">
                <a:solidFill>
                  <a:srgbClr val="FF0000"/>
                </a:solidFill>
                <a:latin typeface="Georgia"/>
              </a:rPr>
              <a:t> 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9CC17-18D4-2649-99CB-88646FEE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542"/>
            <a:ext cx="12160044" cy="1771993"/>
          </a:xfrm>
        </p:spPr>
        <p:txBody>
          <a:bodyPr>
            <a:normAutofit/>
          </a:bodyPr>
          <a:lstStyle/>
          <a:p>
            <a:pPr algn="ctr"/>
            <a:r>
              <a:rPr lang="en-US" sz="5400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Georgia" panose="02040502050405020303" pitchFamily="18" charset="0"/>
              </a:rPr>
              <a:t>Research To Practice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Research To Practice | LinkedIn">
            <a:extLst>
              <a:ext uri="{FF2B5EF4-FFF2-40B4-BE49-F238E27FC236}">
                <a16:creationId xmlns:a16="http://schemas.microsoft.com/office/drawing/2014/main" id="{4B586F0F-11A2-2E45-A628-F94083D4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103" y="7048468"/>
            <a:ext cx="1563716" cy="15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earch To Practice - Apps on Google Play">
            <a:extLst>
              <a:ext uri="{FF2B5EF4-FFF2-40B4-BE49-F238E27FC236}">
                <a16:creationId xmlns:a16="http://schemas.microsoft.com/office/drawing/2014/main" id="{6C385647-342C-B4A5-A760-5874D9511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14" y="5080512"/>
            <a:ext cx="1681239" cy="1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41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376678-DA66-E8B3-32D3-3CE9F86B9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99" y="2928333"/>
            <a:ext cx="8512001" cy="3858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EE64F-92C6-C539-2AE9-25829DB3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014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1F779A-89BF-DEB4-8659-50028086F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04" y="1014010"/>
            <a:ext cx="9989589" cy="2168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319D8-2D27-89EF-EE76-97ABBD208930}"/>
              </a:ext>
            </a:extLst>
          </p:cNvPr>
          <p:cNvSpPr txBox="1"/>
          <p:nvPr/>
        </p:nvSpPr>
        <p:spPr>
          <a:xfrm>
            <a:off x="10692679" y="6331680"/>
            <a:ext cx="1534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Wolchok</a:t>
            </a:r>
            <a:r>
              <a:rPr lang="en-US" sz="1200" dirty="0"/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ASCO 2023;</a:t>
            </a:r>
          </a:p>
          <a:p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Abstract 9542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5803C7-8381-E72A-8B73-8F6AE4D7C42B}"/>
              </a:ext>
            </a:extLst>
          </p:cNvPr>
          <p:cNvSpPr/>
          <p:nvPr/>
        </p:nvSpPr>
        <p:spPr>
          <a:xfrm>
            <a:off x="5519936" y="44624"/>
            <a:ext cx="164592" cy="91440"/>
          </a:xfrm>
          <a:prstGeom prst="rect">
            <a:avLst/>
          </a:prstGeom>
          <a:solidFill>
            <a:srgbClr val="B43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0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097" y="1189465"/>
            <a:ext cx="10360501" cy="1470025"/>
          </a:xfrm>
        </p:spPr>
        <p:txBody>
          <a:bodyPr vert="horz" wrap="square" lIns="91440" tIns="60944" rIns="12189" bIns="46038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Nivolumab (NIVO) plus relatlimab (RELA) vs NIVO in previously untreated metastatic or unresectable melanoma: 2-year results from RELATIVITY-047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097" y="2851283"/>
            <a:ext cx="10360501" cy="1291393"/>
          </a:xfrm>
        </p:spPr>
        <p:txBody>
          <a:bodyPr/>
          <a:lstStyle/>
          <a:p>
            <a:r>
              <a:rPr lang="en-US" sz="1800" u="sng" dirty="0"/>
              <a:t>Hussein A. Tawbi</a:t>
            </a:r>
            <a:r>
              <a:rPr lang="en-US" sz="1800" dirty="0"/>
              <a:t>,</a:t>
            </a:r>
            <a:r>
              <a:rPr lang="en-US" sz="1800" baseline="30000" dirty="0"/>
              <a:t>1</a:t>
            </a:r>
            <a:r>
              <a:rPr lang="en-US" sz="1800" dirty="0"/>
              <a:t> F. Stephen Hodi,</a:t>
            </a:r>
            <a:r>
              <a:rPr lang="en-US" sz="1800" baseline="30000" dirty="0"/>
              <a:t>2</a:t>
            </a:r>
            <a:r>
              <a:rPr lang="en-US" sz="1800" dirty="0"/>
              <a:t> Evan J. Lipson,</a:t>
            </a:r>
            <a:r>
              <a:rPr lang="en-US" sz="1800" baseline="30000" dirty="0"/>
              <a:t>3</a:t>
            </a:r>
            <a:r>
              <a:rPr lang="en-US" sz="1800" dirty="0"/>
              <a:t> Dirk Schadendorf,</a:t>
            </a:r>
            <a:r>
              <a:rPr lang="en-US" sz="1800" baseline="30000" dirty="0"/>
              <a:t>4 </a:t>
            </a:r>
            <a:r>
              <a:rPr lang="en-US" sz="1800" dirty="0"/>
              <a:t>Paolo Antonio Ascierto,</a:t>
            </a:r>
            <a:r>
              <a:rPr lang="en-US" sz="1800" baseline="30000" dirty="0"/>
              <a:t>5</a:t>
            </a:r>
            <a:r>
              <a:rPr lang="en-US" sz="1800" dirty="0"/>
              <a:t> Luis Matamala,</a:t>
            </a:r>
            <a:r>
              <a:rPr lang="en-US" sz="1800" baseline="30000" dirty="0"/>
              <a:t>6</a:t>
            </a:r>
            <a:r>
              <a:rPr lang="en-US" sz="1800" dirty="0"/>
              <a:t> Erika Castillo Gutiérrez,</a:t>
            </a:r>
            <a:r>
              <a:rPr lang="en-US" sz="1800" baseline="30000" dirty="0"/>
              <a:t>7</a:t>
            </a:r>
            <a:r>
              <a:rPr lang="en-US" sz="1800" dirty="0"/>
              <a:t> Piotr Rutkowski,</a:t>
            </a:r>
            <a:r>
              <a:rPr lang="en-US" sz="1800" baseline="30000" dirty="0"/>
              <a:t>8</a:t>
            </a:r>
            <a:r>
              <a:rPr lang="en-US" sz="1800" dirty="0"/>
              <a:t> Helen Gogas,</a:t>
            </a:r>
            <a:r>
              <a:rPr lang="en-US" sz="1800" baseline="30000" dirty="0"/>
              <a:t>9 </a:t>
            </a:r>
            <a:r>
              <a:rPr lang="en-US" sz="1800" dirty="0"/>
              <a:t>Christopher D. Lao,</a:t>
            </a:r>
            <a:r>
              <a:rPr lang="en-US" sz="1800" baseline="30000" dirty="0"/>
              <a:t>10</a:t>
            </a:r>
            <a:r>
              <a:rPr lang="en-US" sz="1800" dirty="0"/>
              <a:t> Juliana Janoski De Menezes,</a:t>
            </a:r>
            <a:r>
              <a:rPr lang="en-US" sz="1800" baseline="30000" dirty="0"/>
              <a:t>11</a:t>
            </a:r>
            <a:r>
              <a:rPr lang="en-US" sz="1800" dirty="0"/>
              <a:t> Stéphane Dalle,</a:t>
            </a:r>
            <a:r>
              <a:rPr lang="en-US" sz="1800" baseline="30000" dirty="0"/>
              <a:t>12</a:t>
            </a:r>
            <a:r>
              <a:rPr lang="en-US" sz="1800" dirty="0"/>
              <a:t> Ana Maria Arance,</a:t>
            </a:r>
            <a:r>
              <a:rPr lang="en-US" sz="1800" baseline="30000" dirty="0"/>
              <a:t>13</a:t>
            </a:r>
            <a:r>
              <a:rPr lang="en-US" sz="1800" dirty="0"/>
              <a:t> Jean-Jacques Grob,</a:t>
            </a:r>
            <a:r>
              <a:rPr lang="en-US" sz="1800" baseline="30000" dirty="0"/>
              <a:t>14 </a:t>
            </a:r>
            <a:br>
              <a:rPr lang="en-US" sz="1800" baseline="30000" dirty="0"/>
            </a:br>
            <a:r>
              <a:rPr lang="en-US" sz="1800" dirty="0"/>
              <a:t>Barbara Ratto,</a:t>
            </a:r>
            <a:r>
              <a:rPr lang="en-US" sz="1800" baseline="30000" dirty="0"/>
              <a:t>15</a:t>
            </a:r>
            <a:r>
              <a:rPr lang="en-US" sz="1800" dirty="0"/>
              <a:t> Saima Rodriguez,</a:t>
            </a:r>
            <a:r>
              <a:rPr lang="en-US" sz="1800" baseline="30000" dirty="0"/>
              <a:t>15</a:t>
            </a:r>
            <a:r>
              <a:rPr lang="en-US" sz="1800" dirty="0"/>
              <a:t> Yuanfang Xu,</a:t>
            </a:r>
            <a:r>
              <a:rPr lang="en-US" sz="1800" baseline="30000" dirty="0"/>
              <a:t>15</a:t>
            </a:r>
            <a:r>
              <a:rPr lang="en-US" sz="1800" dirty="0"/>
              <a:t> Peter Wang,</a:t>
            </a:r>
            <a:r>
              <a:rPr lang="en-US" sz="1800" baseline="30000" dirty="0"/>
              <a:t>15</a:t>
            </a:r>
            <a:r>
              <a:rPr lang="en-US" sz="1800" dirty="0"/>
              <a:t> Sonia Dolfi,</a:t>
            </a:r>
            <a:r>
              <a:rPr lang="en-US" sz="1800" baseline="30000" dirty="0"/>
              <a:t>15</a:t>
            </a:r>
            <a:r>
              <a:rPr lang="en-US" sz="1800" dirty="0"/>
              <a:t> Georgina V. Long</a:t>
            </a:r>
            <a:r>
              <a:rPr lang="en-US" sz="1800" baseline="30000" dirty="0"/>
              <a:t>16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57097" y="4359429"/>
            <a:ext cx="10360501" cy="353043"/>
          </a:xfrm>
        </p:spPr>
        <p:txBody>
          <a:bodyPr/>
          <a:lstStyle/>
          <a:p>
            <a:r>
              <a:rPr lang="en-US" sz="1200" baseline="30000" dirty="0">
                <a:ea typeface="Yu Mincho" panose="02020400000000000000" pitchFamily="18" charset="-128"/>
                <a:cs typeface="Times New Roman" panose="02020603050405020304" pitchFamily="18" charset="0"/>
              </a:rPr>
              <a:t>1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The University of Texas MD Anderson Cancer Center, Houston, TX;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Dana-Farber Cancer Institute, Boston, MA;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Bloomberg-Kimmel Institute for Cancer Immunotherapy, Johns Hopkins Sidney Kimmel Comprehensive Cancer Center, Baltimore, MD;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4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University of Essen and the German Cancer Consortium, Essen, Germany;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Istituto Nazionale dei Tumori IRCCS "Fondazione G. Pascale", Naples, Italy;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6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Instituto Oncológico Fundación Arturo López Pérez and Department of Oncology, Instituto Nacional del Cáncer, Santiago, Chile;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7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FAICIC Clinical Research, Veracruz, Mexico;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8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Maria Skłodowska-Curie National Research Institute of Oncology, Warsaw, Poland;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9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National and Kapodistrian University of Athens, Athens, Greece;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10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Michigan Medicine, Rogel Cancer Center, University of Michigan, Ann Arbor, MI;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11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Hospital Nossa Senhora da Conceição, Porto Alegre, Brazil;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Hospices Civils de Lyon, Cancer Research Center of Lyon, Pierre-Bénite, France;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13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Hospital Clinic Barcelona and IDIBAPS, Barcelona, Spain;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14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Aix-Marseille University, CHU Timone, Marseille, France;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Bristol Myers Squibb, Princeton, NJ; </a:t>
            </a:r>
            <a:r>
              <a:rPr lang="en-US" sz="1200" baseline="300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16</a:t>
            </a:r>
            <a:r>
              <a:rPr lang="en-US" sz="1200" dirty="0">
                <a:solidFill>
                  <a:srgbClr val="000000"/>
                </a:solidFill>
                <a:ea typeface="Yu Mincho" panose="02020400000000000000" pitchFamily="18" charset="-128"/>
                <a:cs typeface="Times New Roman" panose="02020603050405020304" pitchFamily="18" charset="0"/>
              </a:rPr>
              <a:t>Melanoma Institute Australia, The University of Sydney, Royal North Shore and Mater Hospitals, Sydney, NSW, Australia</a:t>
            </a:r>
            <a:endParaRPr lang="en-US" sz="1200" dirty="0"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62731" y="6494798"/>
            <a:ext cx="4484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987"/>
            <a:r>
              <a:rPr lang="en-GB" sz="1600" i="1" dirty="0">
                <a:solidFill>
                  <a:srgbClr val="433F3F"/>
                </a:solidFill>
                <a:latin typeface="Trebuchet MS" panose="020B0603020202020204"/>
              </a:rPr>
              <a:t>Abstract number 9502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730BAA-05E0-A69A-4423-2F1CDA12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24" y="241563"/>
            <a:ext cx="2926080" cy="858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676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design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1"/>
          </p:nvPr>
        </p:nvSpPr>
        <p:spPr>
          <a:xfrm>
            <a:off x="357097" y="1029155"/>
            <a:ext cx="11456649" cy="415498"/>
          </a:xfrm>
        </p:spPr>
        <p:txBody>
          <a:bodyPr/>
          <a:lstStyle/>
          <a:p>
            <a:pPr lvl="1"/>
            <a:r>
              <a:rPr lang="en-US" dirty="0">
                <a:solidFill>
                  <a:schemeClr val="accent1"/>
                </a:solidFill>
              </a:rPr>
              <a:t>RELA</a:t>
            </a:r>
            <a:r>
              <a:rPr lang="en-US" dirty="0">
                <a:solidFill>
                  <a:srgbClr val="433F3F"/>
                </a:solidFill>
              </a:rPr>
              <a:t>TIVITY-047 is a global, randomized, double-blind, phase 2/3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F9191D-2CEB-44B6-9FBF-7767E75631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0" y="5946952"/>
            <a:ext cx="10953128" cy="692497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="1" dirty="0">
                <a:solidFill>
                  <a:schemeClr val="accent1"/>
                </a:solidFill>
                <a:latin typeface="Trebuchet MS" panose="020B0603020202020204"/>
              </a:rPr>
              <a:t>RELA</a:t>
            </a:r>
            <a:r>
              <a:rPr lang="en-US" sz="1000" dirty="0">
                <a:latin typeface="Trebuchet MS" panose="020B0603020202020204"/>
              </a:rPr>
              <a:t>TIVITY-047 (</a:t>
            </a:r>
            <a:r>
              <a:rPr lang="en-US" sz="1000" dirty="0">
                <a:cs typeface="Trebuchet MS"/>
              </a:rPr>
              <a:t>NCT03470922).</a:t>
            </a:r>
            <a:br>
              <a:rPr lang="en-US" sz="1000" dirty="0">
                <a:cs typeface="Trebuchet MS"/>
              </a:rPr>
            </a:br>
            <a:r>
              <a:rPr lang="en-US" sz="1000" baseline="30000" dirty="0"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F</a:t>
            </a:r>
            <a:r>
              <a:rPr lang="en-US" sz="1000" dirty="0">
                <a:latin typeface="Trebuchet MS" panose="020B0603020202020204"/>
              </a:rPr>
              <a:t>irst tumor assessment (RECIST v1.1) was performed 12 weeks after randomization, every 8 weeks up to 52 weeks, and then every 12 weeks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. </a:t>
            </a:r>
            <a:r>
              <a:rPr lang="en-US" sz="1000" baseline="30000" dirty="0">
                <a:latin typeface="Trebuchet MS" panose="020B0603020202020204"/>
              </a:rPr>
              <a:t>b</a:t>
            </a:r>
            <a:r>
              <a:rPr lang="en-US" sz="1000" dirty="0">
                <a:latin typeface="Trebuchet MS" panose="020B0603020202020204"/>
              </a:rPr>
              <a:t>OS boundary for statistical significance was</a:t>
            </a:r>
            <a:br>
              <a:rPr lang="en-US" sz="1000" dirty="0">
                <a:latin typeface="Trebuchet MS" panose="020B0603020202020204"/>
              </a:rPr>
            </a:br>
            <a:r>
              <a:rPr lang="en-US" sz="1000" dirty="0">
                <a:latin typeface="Trebuchet MS" panose="020B0603020202020204"/>
              </a:rPr>
              <a:t> </a:t>
            </a:r>
            <a:r>
              <a:rPr lang="en-US" sz="1000" i="1" dirty="0">
                <a:latin typeface="Trebuchet MS" panose="020B0603020202020204"/>
              </a:rPr>
              <a:t>P</a:t>
            </a:r>
            <a:r>
              <a:rPr lang="en-US" sz="1000" dirty="0">
                <a:latin typeface="Trebuchet MS" panose="020B0603020202020204"/>
              </a:rPr>
              <a:t> &lt; 0.04302 (2-sided) analyzed at 69% power; target HR, 0.75. </a:t>
            </a:r>
            <a:r>
              <a:rPr lang="en-US" sz="1000" baseline="30000" dirty="0">
                <a:latin typeface="Trebuchet MS" panose="020B0603020202020204" pitchFamily="34" charset="0"/>
                <a:cs typeface="Arial" panose="020B0604020202020204" pitchFamily="34" charset="0"/>
              </a:rPr>
              <a:t>c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ORR could not be formally tested and was descriptively analyzed. </a:t>
            </a:r>
            <a:r>
              <a:rPr lang="en-US" sz="1000" baseline="30000" dirty="0">
                <a:latin typeface="Trebuchet MS" panose="020B0603020202020204" pitchFamily="34" charset="0"/>
                <a:cs typeface="Arial" panose="020B0604020202020204" pitchFamily="34" charset="0"/>
              </a:rPr>
              <a:t>d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LAG-3 expression on immune cells (1%) was determined by an analytically validated IHC assay (Labcorp, Burlington, NC, USA). </a:t>
            </a:r>
            <a:r>
              <a:rPr lang="en-US" sz="1000" baseline="30000" dirty="0">
                <a:latin typeface="Trebuchet MS" panose="020B0603020202020204" pitchFamily="34" charset="0"/>
                <a:cs typeface="Arial" panose="020B0604020202020204" pitchFamily="34" charset="0"/>
              </a:rPr>
              <a:t>e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PD-L1 expression on tumor cells (1%) was determined by a validated Agilent Dako PD-L1 IHC 28-8 pharmDx test (Agilent, Santa Clara, CA, USA). </a:t>
            </a:r>
            <a:r>
              <a:rPr lang="en-US" sz="1000" baseline="30000" dirty="0">
                <a:latin typeface="Trebuchet MS" panose="020B0603020202020204" pitchFamily="34" charset="0"/>
                <a:cs typeface="Arial" panose="020B0604020202020204" pitchFamily="34" charset="0"/>
              </a:rPr>
              <a:t>f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Minimum potential follow-up was defined as the time from last patient randomized to last patient, last visit.</a:t>
            </a: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3FF88CEE-CEDB-48CF-A337-2864C363711D}"/>
              </a:ext>
            </a:extLst>
          </p:cNvPr>
          <p:cNvSpPr txBox="1">
            <a:spLocks/>
          </p:cNvSpPr>
          <p:nvPr/>
        </p:nvSpPr>
        <p:spPr>
          <a:xfrm>
            <a:off x="3841076" y="1712947"/>
            <a:ext cx="4574706" cy="612744"/>
          </a:xfrm>
          <a:prstGeom prst="rect">
            <a:avLst/>
          </a:prstGeom>
          <a:solidFill>
            <a:srgbClr val="33D6F1"/>
          </a:solidFill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pPr marL="1693" algn="ctr" defTabSz="1219170">
              <a:lnSpc>
                <a:spcPts val="1900"/>
              </a:lnSpc>
              <a:defRPr/>
            </a:pPr>
            <a:r>
              <a:rPr lang="en-US" sz="1600" b="1" dirty="0">
                <a:solidFill>
                  <a:srgbClr val="433F3F"/>
                </a:solidFill>
                <a:cs typeface="Trebuchet MS"/>
              </a:rPr>
              <a:t>NIVO 480 mg + RELA 160 mg </a:t>
            </a:r>
          </a:p>
          <a:p>
            <a:pPr marL="1693" algn="ctr" defTabSz="1219170">
              <a:lnSpc>
                <a:spcPts val="1900"/>
              </a:lnSpc>
              <a:defRPr/>
            </a:pPr>
            <a:r>
              <a:rPr lang="en-US" sz="1600" b="1" dirty="0">
                <a:solidFill>
                  <a:srgbClr val="433F3F"/>
                </a:solidFill>
                <a:cs typeface="Trebuchet MS"/>
              </a:rPr>
              <a:t>FDC 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IV Q4W</a:t>
            </a:r>
            <a:endParaRPr lang="en-US" sz="1600" b="1" dirty="0">
              <a:solidFill>
                <a:srgbClr val="433F3F"/>
              </a:solidFill>
              <a:cs typeface="Trebuchet MS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C7EF2F76-F638-471E-95E5-0354D5CA0A2C}"/>
              </a:ext>
            </a:extLst>
          </p:cNvPr>
          <p:cNvSpPr txBox="1"/>
          <p:nvPr/>
        </p:nvSpPr>
        <p:spPr>
          <a:xfrm>
            <a:off x="3841077" y="2531660"/>
            <a:ext cx="4574705" cy="612648"/>
          </a:xfrm>
          <a:prstGeom prst="rect">
            <a:avLst/>
          </a:prstGeom>
          <a:solidFill>
            <a:srgbClr val="1DCE9B"/>
          </a:solidFill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pPr marL="847" algn="ctr" defTabSz="1219170">
              <a:lnSpc>
                <a:spcPts val="1813"/>
              </a:lnSpc>
              <a:defRPr/>
            </a:pP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NIVO 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480 mg IV Q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4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W</a:t>
            </a: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3AA61ACD-37E7-4AB5-924A-D079378336A0}"/>
              </a:ext>
            </a:extLst>
          </p:cNvPr>
          <p:cNvSpPr txBox="1"/>
          <p:nvPr/>
        </p:nvSpPr>
        <p:spPr>
          <a:xfrm>
            <a:off x="8899807" y="1546611"/>
            <a:ext cx="2889504" cy="1764792"/>
          </a:xfrm>
          <a:prstGeom prst="rect">
            <a:avLst/>
          </a:prstGeom>
          <a:solidFill>
            <a:srgbClr val="EDE7E7"/>
          </a:solidFill>
        </p:spPr>
        <p:txBody>
          <a:bodyPr vert="horz" wrap="square" lIns="182880" tIns="144000" rIns="182880" bIns="144000" rtlCol="0" anchor="ctr">
            <a:noAutofit/>
          </a:bodyPr>
          <a:lstStyle/>
          <a:p>
            <a:pPr defTabSz="121917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b="1" dirty="0">
                <a:solidFill>
                  <a:srgbClr val="433F3F"/>
                </a:solidFill>
                <a:cs typeface="Trebuchet MS"/>
              </a:rPr>
              <a:t>P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r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mar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y</a:t>
            </a:r>
            <a:r>
              <a:rPr lang="en-US" sz="1600" b="1" spc="33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en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d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po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n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t </a:t>
            </a:r>
          </a:p>
          <a:p>
            <a:pPr marL="164592" indent="-164592" defTabSz="121917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7" dirty="0">
                <a:solidFill>
                  <a:srgbClr val="433F3F"/>
                </a:solidFill>
                <a:cs typeface="Trebuchet MS"/>
              </a:rPr>
              <a:t>PFS</a:t>
            </a:r>
            <a:r>
              <a:rPr lang="en-US" sz="1600" spc="-7" baseline="30000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spc="-7" dirty="0">
                <a:solidFill>
                  <a:srgbClr val="433F3F"/>
                </a:solidFill>
                <a:cs typeface="Trebuchet MS"/>
              </a:rPr>
              <a:t>by BICR</a:t>
            </a:r>
            <a:r>
              <a:rPr lang="en-US" sz="1600" spc="-7" baseline="30000" dirty="0">
                <a:solidFill>
                  <a:srgbClr val="433F3F"/>
                </a:solidFill>
                <a:cs typeface="Trebuchet MS"/>
              </a:rPr>
              <a:t>a</a:t>
            </a:r>
            <a:endParaRPr lang="en-US" sz="1600" b="1" spc="-7" baseline="30000" dirty="0">
              <a:solidFill>
                <a:srgbClr val="433F3F"/>
              </a:solidFill>
              <a:cs typeface="Trebuchet MS"/>
            </a:endParaRPr>
          </a:p>
          <a:p>
            <a:pPr defTabSz="121917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Second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a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r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y</a:t>
            </a:r>
            <a:r>
              <a:rPr lang="en-US" sz="1600" b="1" spc="13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en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d</a:t>
            </a:r>
            <a:r>
              <a:rPr lang="en-US" sz="1600" b="1" dirty="0">
                <a:solidFill>
                  <a:srgbClr val="433F3F"/>
                </a:solidFill>
                <a:cs typeface="Trebuchet MS"/>
              </a:rPr>
              <a:t>po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n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ts</a:t>
            </a:r>
            <a:endParaRPr lang="en-US" sz="1600" b="1" dirty="0">
              <a:solidFill>
                <a:srgbClr val="433F3F"/>
              </a:solidFill>
              <a:cs typeface="Trebuchet MS"/>
            </a:endParaRPr>
          </a:p>
          <a:p>
            <a:pPr marL="164592" indent="-164592" defTabSz="1219170">
              <a:spcBef>
                <a:spcPts val="300"/>
              </a:spcBef>
              <a:spcAft>
                <a:spcPts val="300"/>
              </a:spcAft>
              <a:buClr>
                <a:srgbClr val="585353"/>
              </a:buClr>
              <a:buFont typeface="Arial"/>
              <a:buChar char="•"/>
              <a:tabLst>
                <a:tab pos="228600" algn="l"/>
              </a:tabLst>
              <a:defRPr/>
            </a:pPr>
            <a:r>
              <a:rPr lang="en-US" sz="1600" dirty="0">
                <a:solidFill>
                  <a:srgbClr val="433F3F"/>
                </a:solidFill>
                <a:cs typeface="Trebuchet MS"/>
              </a:rPr>
              <a:t>OS</a:t>
            </a:r>
            <a:r>
              <a:rPr lang="en-US" sz="1600" baseline="30000" dirty="0">
                <a:solidFill>
                  <a:srgbClr val="433F3F"/>
                </a:solidFill>
                <a:cs typeface="Trebuchet MS"/>
              </a:rPr>
              <a:t>b</a:t>
            </a:r>
            <a:r>
              <a:rPr lang="en-US" sz="1600" dirty="0">
                <a:solidFill>
                  <a:srgbClr val="433F3F"/>
                </a:solidFill>
                <a:cs typeface="Trebuchet MS"/>
              </a:rPr>
              <a:t> </a:t>
            </a:r>
          </a:p>
          <a:p>
            <a:pPr marL="164592" indent="-164592" defTabSz="1219170">
              <a:spcBef>
                <a:spcPts val="300"/>
              </a:spcBef>
              <a:spcAft>
                <a:spcPts val="300"/>
              </a:spcAft>
              <a:buClr>
                <a:srgbClr val="585353"/>
              </a:buClr>
              <a:buFont typeface="Arial"/>
              <a:buChar char="•"/>
              <a:tabLst>
                <a:tab pos="228600" algn="l"/>
              </a:tabLst>
              <a:defRPr/>
            </a:pPr>
            <a:r>
              <a:rPr lang="en-US" sz="1600" dirty="0">
                <a:solidFill>
                  <a:srgbClr val="433F3F"/>
                </a:solidFill>
                <a:cs typeface="Trebuchet MS"/>
              </a:rPr>
              <a:t>ORR by BICR</a:t>
            </a:r>
            <a:r>
              <a:rPr lang="en-US" sz="1600" baseline="30000" dirty="0">
                <a:solidFill>
                  <a:srgbClr val="433F3F"/>
                </a:solidFill>
                <a:cs typeface="Trebuchet MS"/>
              </a:rPr>
              <a:t>c</a:t>
            </a:r>
            <a:r>
              <a:rPr lang="en-US" sz="1600" dirty="0">
                <a:solidFill>
                  <a:srgbClr val="433F3F"/>
                </a:solidFill>
                <a:cs typeface="Trebuchet MS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08233A-5DEF-4552-96A7-29020B2DF60F}"/>
              </a:ext>
            </a:extLst>
          </p:cNvPr>
          <p:cNvSpPr txBox="1"/>
          <p:nvPr/>
        </p:nvSpPr>
        <p:spPr>
          <a:xfrm>
            <a:off x="2649505" y="3386475"/>
            <a:ext cx="6963702" cy="661395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 defTabSz="1219170">
              <a:spcBef>
                <a:spcPts val="200"/>
              </a:spcBef>
              <a:spcAft>
                <a:spcPts val="200"/>
              </a:spcAft>
              <a:buClr>
                <a:srgbClr val="585353"/>
              </a:buClr>
              <a:defRPr/>
            </a:pPr>
            <a:r>
              <a:rPr lang="en-US" sz="1600" b="1" dirty="0">
                <a:solidFill>
                  <a:srgbClr val="433F3F"/>
                </a:solidFill>
              </a:rPr>
              <a:t>Stratified by</a:t>
            </a:r>
            <a:r>
              <a:rPr lang="en-US" sz="1600" dirty="0">
                <a:solidFill>
                  <a:srgbClr val="433F3F"/>
                </a:solidFill>
              </a:rPr>
              <a:t>: </a:t>
            </a:r>
            <a:r>
              <a:rPr lang="en-US" sz="1600" spc="-13" dirty="0">
                <a:solidFill>
                  <a:srgbClr val="433F3F"/>
                </a:solidFill>
                <a:cs typeface="Trebuchet MS"/>
              </a:rPr>
              <a:t>LAG-3,</a:t>
            </a:r>
            <a:r>
              <a:rPr lang="en-US" sz="1600" spc="-13" baseline="30000" dirty="0">
                <a:solidFill>
                  <a:srgbClr val="433F3F"/>
                </a:solidFill>
                <a:cs typeface="Trebuchet MS"/>
              </a:rPr>
              <a:t>d</a:t>
            </a:r>
            <a:r>
              <a:rPr lang="en-US" sz="1600" spc="-13" dirty="0">
                <a:solidFill>
                  <a:srgbClr val="433F3F"/>
                </a:solidFill>
                <a:cs typeface="Trebuchet MS"/>
              </a:rPr>
              <a:t> PD-L1,</a:t>
            </a:r>
            <a:r>
              <a:rPr lang="en-US" sz="1600" spc="-13" baseline="30000" dirty="0">
                <a:solidFill>
                  <a:srgbClr val="433F3F"/>
                </a:solidFill>
                <a:cs typeface="Trebuchet MS"/>
              </a:rPr>
              <a:t>e</a:t>
            </a:r>
            <a:r>
              <a:rPr lang="en-US" sz="1600" spc="-13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i="1" spc="-13" dirty="0">
                <a:solidFill>
                  <a:srgbClr val="433F3F"/>
                </a:solidFill>
                <a:cs typeface="Trebuchet MS"/>
              </a:rPr>
              <a:t>BRAF, </a:t>
            </a:r>
            <a:r>
              <a:rPr lang="en-US" sz="1600" spc="-13" dirty="0">
                <a:solidFill>
                  <a:srgbClr val="433F3F"/>
                </a:solidFill>
                <a:cs typeface="Trebuchet MS"/>
              </a:rPr>
              <a:t>and AJCC v8 M stage</a:t>
            </a:r>
          </a:p>
          <a:p>
            <a:pPr algn="ctr" defTabSz="1219170">
              <a:spcBef>
                <a:spcPts val="200"/>
              </a:spcBef>
              <a:spcAft>
                <a:spcPts val="200"/>
              </a:spcAft>
              <a:buClr>
                <a:srgbClr val="585353"/>
              </a:buClr>
              <a:defRPr/>
            </a:pP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Endpoints were tested in hierarchy: </a:t>
            </a:r>
            <a:r>
              <a:rPr lang="en-US" sz="1600" spc="-13" dirty="0">
                <a:solidFill>
                  <a:srgbClr val="433F3F"/>
                </a:solidFill>
                <a:cs typeface="Trebuchet MS"/>
              </a:rPr>
              <a:t>PFS </a:t>
            </a:r>
            <a:r>
              <a:rPr lang="en-US" sz="1600" spc="-13" dirty="0">
                <a:solidFill>
                  <a:srgbClr val="433F3F"/>
                </a:solidFill>
                <a:cs typeface="Trebuchet MS"/>
                <a:sym typeface="Wingdings" panose="05000000000000000000" pitchFamily="2" charset="2"/>
              </a:rPr>
              <a:t> OS  ORR</a:t>
            </a:r>
            <a:endParaRPr lang="en-US" sz="1600" dirty="0">
              <a:solidFill>
                <a:srgbClr val="433F3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B9A96C-5D60-0906-4E20-8D1BA94E81DF}"/>
              </a:ext>
            </a:extLst>
          </p:cNvPr>
          <p:cNvSpPr/>
          <p:nvPr/>
        </p:nvSpPr>
        <p:spPr>
          <a:xfrm>
            <a:off x="839140" y="4148818"/>
            <a:ext cx="9844014" cy="16870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 dirty="0"/>
          </a:p>
        </p:txBody>
      </p:sp>
      <p:graphicFrame>
        <p:nvGraphicFramePr>
          <p:cNvPr id="3" name="Table 49">
            <a:extLst>
              <a:ext uri="{FF2B5EF4-FFF2-40B4-BE49-F238E27FC236}">
                <a16:creationId xmlns:a16="http://schemas.microsoft.com/office/drawing/2014/main" id="{2B247E04-68DA-FBC7-6ECA-50830711FCC3}"/>
              </a:ext>
            </a:extLst>
          </p:cNvPr>
          <p:cNvGraphicFramePr>
            <a:graphicFrameLocks noGrp="1"/>
          </p:cNvGraphicFramePr>
          <p:nvPr/>
        </p:nvGraphicFramePr>
        <p:xfrm>
          <a:off x="966563" y="4275265"/>
          <a:ext cx="9589168" cy="15996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0199">
                  <a:extLst>
                    <a:ext uri="{9D8B030D-6E8A-4147-A177-3AD203B41FA5}">
                      <a16:colId xmlns:a16="http://schemas.microsoft.com/office/drawing/2014/main" val="848079448"/>
                    </a:ext>
                  </a:extLst>
                </a:gridCol>
                <a:gridCol w="1871780">
                  <a:extLst>
                    <a:ext uri="{9D8B030D-6E8A-4147-A177-3AD203B41FA5}">
                      <a16:colId xmlns:a16="http://schemas.microsoft.com/office/drawing/2014/main" val="278377716"/>
                    </a:ext>
                  </a:extLst>
                </a:gridCol>
                <a:gridCol w="2755231">
                  <a:extLst>
                    <a:ext uri="{9D8B030D-6E8A-4147-A177-3AD203B41FA5}">
                      <a16:colId xmlns:a16="http://schemas.microsoft.com/office/drawing/2014/main" val="1405453252"/>
                    </a:ext>
                  </a:extLst>
                </a:gridCol>
                <a:gridCol w="3031958">
                  <a:extLst>
                    <a:ext uri="{9D8B030D-6E8A-4147-A177-3AD203B41FA5}">
                      <a16:colId xmlns:a16="http://schemas.microsoft.com/office/drawing/2014/main" val="580186999"/>
                    </a:ext>
                  </a:extLst>
                </a:gridCol>
              </a:tblGrid>
              <a:tr h="18265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Database 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BE2BBB"/>
                          </a:solidFill>
                        </a:rPr>
                        <a:t>March 9,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BE2BBB"/>
                          </a:solidFill>
                        </a:rPr>
                        <a:t>October 28,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rgbClr val="BE2BBB"/>
                          </a:solidFill>
                        </a:rPr>
                        <a:t>October 27,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767760"/>
                  </a:ext>
                </a:extLst>
              </a:tr>
              <a:tr h="18265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Min. follow-up</a:t>
                      </a:r>
                      <a:r>
                        <a:rPr lang="en-US" sz="1500" b="1" baseline="30000" dirty="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1.3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8.7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21.0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147425"/>
                  </a:ext>
                </a:extLst>
              </a:tr>
              <a:tr h="18265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Median follow-up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13.2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19.3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25.3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922040"/>
                  </a:ext>
                </a:extLst>
              </a:tr>
              <a:tr h="639541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chemeClr val="tx1"/>
                          </a:solidFill>
                        </a:rPr>
                        <a:t>Endpoint(s)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PFS per BICR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OS, ORR per BICR, and updated PFS per BICR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433F3F"/>
                          </a:solidFill>
                        </a:rPr>
                        <a:t>Updated PFS per BICR, OS, and ORR per BICR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830442"/>
                  </a:ext>
                </a:extLst>
              </a:tr>
            </a:tbl>
          </a:graphicData>
        </a:graphic>
      </p:graphicFrame>
      <p:sp>
        <p:nvSpPr>
          <p:cNvPr id="4" name="Arrow: Down 3">
            <a:extLst>
              <a:ext uri="{FF2B5EF4-FFF2-40B4-BE49-F238E27FC236}">
                <a16:creationId xmlns:a16="http://schemas.microsoft.com/office/drawing/2014/main" id="{9517C0D5-CD37-2AD6-176F-6B0BA90C3652}"/>
              </a:ext>
            </a:extLst>
          </p:cNvPr>
          <p:cNvSpPr/>
          <p:nvPr/>
        </p:nvSpPr>
        <p:spPr>
          <a:xfrm rot="16200000">
            <a:off x="10433477" y="4241509"/>
            <a:ext cx="1129473" cy="1420892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522C04-B519-9AFC-FB0E-39EB3F8607DE}"/>
              </a:ext>
            </a:extLst>
          </p:cNvPr>
          <p:cNvSpPr/>
          <p:nvPr/>
        </p:nvSpPr>
        <p:spPr>
          <a:xfrm>
            <a:off x="7507289" y="4148482"/>
            <a:ext cx="3175866" cy="168737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 dirty="0">
              <a:noFill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B8AD1F-9E2E-CAA7-A58B-D3378B97BF77}"/>
              </a:ext>
            </a:extLst>
          </p:cNvPr>
          <p:cNvGrpSpPr/>
          <p:nvPr/>
        </p:nvGrpSpPr>
        <p:grpSpPr>
          <a:xfrm>
            <a:off x="3565848" y="1943799"/>
            <a:ext cx="255210" cy="969169"/>
            <a:chOff x="3564260" y="1991423"/>
            <a:chExt cx="255210" cy="96916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0E9F49-619B-4D0A-9BCA-9067FA8314AD}"/>
                </a:ext>
              </a:extLst>
            </p:cNvPr>
            <p:cNvCxnSpPr>
              <a:cxnSpLocks/>
            </p:cNvCxnSpPr>
            <p:nvPr/>
          </p:nvCxnSpPr>
          <p:spPr>
            <a:xfrm>
              <a:off x="3564260" y="1991423"/>
              <a:ext cx="0" cy="969169"/>
            </a:xfrm>
            <a:prstGeom prst="line">
              <a:avLst/>
            </a:prstGeom>
            <a:ln w="285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6E3A574-D590-4A8A-B473-936271C6E333}"/>
                </a:ext>
              </a:extLst>
            </p:cNvPr>
            <p:cNvCxnSpPr/>
            <p:nvPr/>
          </p:nvCxnSpPr>
          <p:spPr>
            <a:xfrm>
              <a:off x="3564260" y="2003364"/>
              <a:ext cx="25521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AC45AF9-317B-8D55-2D19-67593154D2A3}"/>
                </a:ext>
              </a:extLst>
            </p:cNvPr>
            <p:cNvCxnSpPr/>
            <p:nvPr/>
          </p:nvCxnSpPr>
          <p:spPr>
            <a:xfrm>
              <a:off x="3564260" y="2947892"/>
              <a:ext cx="25521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3501EAC-794D-4E2A-A722-0155913DE612}"/>
              </a:ext>
            </a:extLst>
          </p:cNvPr>
          <p:cNvCxnSpPr>
            <a:cxnSpLocks/>
          </p:cNvCxnSpPr>
          <p:nvPr/>
        </p:nvCxnSpPr>
        <p:spPr>
          <a:xfrm flipH="1">
            <a:off x="2913797" y="2430174"/>
            <a:ext cx="695325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10">
            <a:extLst>
              <a:ext uri="{FF2B5EF4-FFF2-40B4-BE49-F238E27FC236}">
                <a16:creationId xmlns:a16="http://schemas.microsoft.com/office/drawing/2014/main" id="{DE5BB59A-8926-46F5-86EB-4FB223F64B53}"/>
              </a:ext>
            </a:extLst>
          </p:cNvPr>
          <p:cNvSpPr txBox="1"/>
          <p:nvPr/>
        </p:nvSpPr>
        <p:spPr>
          <a:xfrm>
            <a:off x="357097" y="1546612"/>
            <a:ext cx="2889661" cy="1767127"/>
          </a:xfrm>
          <a:prstGeom prst="rect">
            <a:avLst/>
          </a:prstGeom>
          <a:solidFill>
            <a:srgbClr val="EDE7E7"/>
          </a:solidFill>
        </p:spPr>
        <p:txBody>
          <a:bodyPr vert="horz" wrap="square" lIns="182880" tIns="144000" rIns="182880" bIns="144000" rtlCol="0" anchor="ctr" anchorCtr="0">
            <a:noAutofit/>
          </a:bodyPr>
          <a:lstStyle/>
          <a:p>
            <a:pPr defTabSz="1219170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Ke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y</a:t>
            </a:r>
            <a:r>
              <a:rPr lang="en-US" sz="1600" b="1" spc="7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e</a:t>
            </a: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l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igi</a:t>
            </a: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b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l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ty</a:t>
            </a:r>
            <a:r>
              <a:rPr lang="en-US" sz="1600" b="1" spc="40" dirty="0">
                <a:solidFill>
                  <a:srgbClr val="433F3F"/>
                </a:solidFill>
                <a:cs typeface="Trebuchet MS"/>
              </a:rPr>
              <a:t> </a:t>
            </a: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cr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</a:t>
            </a:r>
            <a:r>
              <a:rPr lang="en-US" sz="1600" b="1" spc="-13" dirty="0">
                <a:solidFill>
                  <a:srgbClr val="433F3F"/>
                </a:solidFill>
                <a:cs typeface="Trebuchet MS"/>
              </a:rPr>
              <a:t>te</a:t>
            </a:r>
            <a:r>
              <a:rPr lang="en-US" sz="1600" b="1" spc="-20" dirty="0">
                <a:solidFill>
                  <a:srgbClr val="433F3F"/>
                </a:solidFill>
                <a:cs typeface="Trebuchet MS"/>
              </a:rPr>
              <a:t>r</a:t>
            </a:r>
            <a:r>
              <a:rPr lang="en-US" sz="1600" b="1" spc="-7" dirty="0">
                <a:solidFill>
                  <a:srgbClr val="433F3F"/>
                </a:solidFill>
                <a:cs typeface="Trebuchet MS"/>
              </a:rPr>
              <a:t>ia</a:t>
            </a:r>
            <a:endParaRPr lang="en-US" sz="1600" dirty="0">
              <a:solidFill>
                <a:srgbClr val="433F3F"/>
              </a:solidFill>
              <a:cs typeface="Trebuchet MS"/>
            </a:endParaRPr>
          </a:p>
          <a:p>
            <a:pPr marL="164592" indent="-164592" defTabSz="1219170">
              <a:spcBef>
                <a:spcPts val="200"/>
              </a:spcBef>
              <a:spcAft>
                <a:spcPts val="200"/>
              </a:spcAft>
              <a:buClr>
                <a:srgbClr val="585353"/>
              </a:buClr>
              <a:buFont typeface="Arial"/>
              <a:buChar char="•"/>
              <a:defRPr/>
            </a:pPr>
            <a:r>
              <a:rPr lang="en-US" sz="1600" spc="-7" dirty="0">
                <a:solidFill>
                  <a:srgbClr val="433F3F"/>
                </a:solidFill>
                <a:cs typeface="Trebuchet MS"/>
              </a:rPr>
              <a:t>Previously untreated, unresectable, or </a:t>
            </a:r>
            <a:br>
              <a:rPr lang="en-US" sz="1600" spc="-7" dirty="0">
                <a:solidFill>
                  <a:srgbClr val="433F3F"/>
                </a:solidFill>
                <a:cs typeface="Trebuchet MS"/>
              </a:rPr>
            </a:br>
            <a:r>
              <a:rPr lang="en-US" sz="1600" spc="-7" dirty="0">
                <a:solidFill>
                  <a:srgbClr val="433F3F"/>
                </a:solidFill>
                <a:cs typeface="Trebuchet MS"/>
              </a:rPr>
              <a:t>metastatic melanoma</a:t>
            </a:r>
            <a:endParaRPr lang="en-US" sz="1600" spc="-7" baseline="30000" dirty="0">
              <a:solidFill>
                <a:srgbClr val="433F3F"/>
              </a:solidFill>
              <a:cs typeface="Trebuchet MS"/>
            </a:endParaRPr>
          </a:p>
          <a:p>
            <a:pPr marL="164592" indent="-164592" defTabSz="1219170">
              <a:spcBef>
                <a:spcPts val="200"/>
              </a:spcBef>
              <a:spcAft>
                <a:spcPts val="200"/>
              </a:spcAft>
              <a:buClr>
                <a:srgbClr val="585353"/>
              </a:buClr>
              <a:buFont typeface="Arial"/>
              <a:buChar char="•"/>
              <a:tabLst>
                <a:tab pos="276853" algn="l"/>
              </a:tabLst>
              <a:defRPr/>
            </a:pPr>
            <a:r>
              <a:rPr lang="en-US" sz="1600" spc="-7" dirty="0">
                <a:solidFill>
                  <a:srgbClr val="433F3F"/>
                </a:solidFill>
                <a:cs typeface="Trebuchet MS"/>
              </a:rPr>
              <a:t>ECOG PS 0–1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A0DBAFD-9A0A-4CC1-B513-F180BC33FF36}"/>
              </a:ext>
            </a:extLst>
          </p:cNvPr>
          <p:cNvSpPr/>
          <p:nvPr/>
        </p:nvSpPr>
        <p:spPr>
          <a:xfrm>
            <a:off x="3357051" y="2213056"/>
            <a:ext cx="417596" cy="4342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E6008-1385-FC5E-C53D-24B1A4EB1487}"/>
              </a:ext>
            </a:extLst>
          </p:cNvPr>
          <p:cNvSpPr txBox="1"/>
          <p:nvPr/>
        </p:nvSpPr>
        <p:spPr>
          <a:xfrm>
            <a:off x="3310640" y="2206308"/>
            <a:ext cx="510419" cy="3467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433F3F"/>
                </a:solidFill>
              </a:rPr>
              <a:t>R 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433F3F"/>
                </a:solidFill>
              </a:rPr>
              <a:t>1:1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4E65E-62B3-D927-FDB0-B36DF0D6A0EB}"/>
              </a:ext>
            </a:extLst>
          </p:cNvPr>
          <p:cNvSpPr txBox="1"/>
          <p:nvPr/>
        </p:nvSpPr>
        <p:spPr>
          <a:xfrm>
            <a:off x="9613207" y="6542583"/>
            <a:ext cx="230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Tawbi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2023;Abstract 9502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8900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33F3F"/>
                </a:solidFill>
              </a:rPr>
              <a:t>Best overall response per BICR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6138F5A-ED76-C247-9744-F48E6F6F0507}"/>
              </a:ext>
            </a:extLst>
          </p:cNvPr>
          <p:cNvGraphicFramePr/>
          <p:nvPr/>
        </p:nvGraphicFramePr>
        <p:xfrm>
          <a:off x="407630" y="1161745"/>
          <a:ext cx="5568156" cy="379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901BBA5-9481-B3A4-4172-FF7D87DA7BD9}"/>
              </a:ext>
            </a:extLst>
          </p:cNvPr>
          <p:cNvGraphicFramePr/>
          <p:nvPr/>
        </p:nvGraphicFramePr>
        <p:xfrm>
          <a:off x="6198843" y="1161744"/>
          <a:ext cx="5568156" cy="379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6D7E8B8-E1AE-8E0E-5A86-28122A127EFE}"/>
              </a:ext>
            </a:extLst>
          </p:cNvPr>
          <p:cNvSpPr txBox="1"/>
          <p:nvPr/>
        </p:nvSpPr>
        <p:spPr>
          <a:xfrm>
            <a:off x="951056" y="2777824"/>
            <a:ext cx="1906339" cy="3236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44% 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(95% CI, 38</a:t>
            </a:r>
            <a:r>
              <a:rPr lang="en-US" sz="1000" dirty="0">
                <a:cs typeface="Arial" panose="020B0604020202020204" pitchFamily="34" charset="0"/>
              </a:rPr>
              <a:t>–</a:t>
            </a:r>
            <a:r>
              <a:rPr lang="en-US" sz="1000" dirty="0"/>
              <a:t>49)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CB3533-7EF8-0628-B75D-6526F669EEEE}"/>
              </a:ext>
            </a:extLst>
          </p:cNvPr>
          <p:cNvSpPr txBox="1"/>
          <p:nvPr/>
        </p:nvSpPr>
        <p:spPr>
          <a:xfrm>
            <a:off x="2135797" y="3373801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CR: 18%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64)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5E815D-78B6-B5BE-C9FE-66DA6BCB99A3}"/>
              </a:ext>
            </a:extLst>
          </p:cNvPr>
          <p:cNvSpPr txBox="1"/>
          <p:nvPr/>
        </p:nvSpPr>
        <p:spPr>
          <a:xfrm>
            <a:off x="2135797" y="4178445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PR: 26%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91)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C18CEF-ED55-9F90-9B79-2FAF4DED28D0}"/>
              </a:ext>
            </a:extLst>
          </p:cNvPr>
          <p:cNvSpPr txBox="1"/>
          <p:nvPr/>
        </p:nvSpPr>
        <p:spPr>
          <a:xfrm>
            <a:off x="3043459" y="3732272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16%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57)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F77062-6B84-FAEA-4875-5521322685E0}"/>
              </a:ext>
            </a:extLst>
          </p:cNvPr>
          <p:cNvSpPr txBox="1"/>
          <p:nvPr/>
        </p:nvSpPr>
        <p:spPr>
          <a:xfrm>
            <a:off x="4619075" y="3214016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31%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109)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E3ADC-DD7A-2A56-C845-883006A59909}"/>
              </a:ext>
            </a:extLst>
          </p:cNvPr>
          <p:cNvSpPr txBox="1"/>
          <p:nvPr/>
        </p:nvSpPr>
        <p:spPr>
          <a:xfrm>
            <a:off x="6720668" y="3121988"/>
            <a:ext cx="1966570" cy="3644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34% 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(95% CI, 29</a:t>
            </a:r>
            <a:r>
              <a:rPr lang="en-US" sz="1000" dirty="0">
                <a:cs typeface="Arial" panose="020B0604020202020204" pitchFamily="34" charset="0"/>
              </a:rPr>
              <a:t>–</a:t>
            </a:r>
            <a:r>
              <a:rPr lang="en-US" sz="1000" dirty="0"/>
              <a:t>39)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54A15-212B-D49D-43D9-D9115520C128}"/>
              </a:ext>
            </a:extLst>
          </p:cNvPr>
          <p:cNvSpPr txBox="1"/>
          <p:nvPr/>
        </p:nvSpPr>
        <p:spPr>
          <a:xfrm>
            <a:off x="8809940" y="3732271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16%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57)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9C432-362F-6AF0-F65E-FBFD6ACAB3EB}"/>
              </a:ext>
            </a:extLst>
          </p:cNvPr>
          <p:cNvSpPr txBox="1"/>
          <p:nvPr/>
        </p:nvSpPr>
        <p:spPr>
          <a:xfrm>
            <a:off x="7917646" y="3695214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CR: 18%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63)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564A15-1907-62E4-C5AF-9BBEB1F7414A}"/>
              </a:ext>
            </a:extLst>
          </p:cNvPr>
          <p:cNvSpPr txBox="1"/>
          <p:nvPr/>
        </p:nvSpPr>
        <p:spPr>
          <a:xfrm>
            <a:off x="7917646" y="4178445"/>
            <a:ext cx="907662" cy="4519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PR: 16%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58)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624ED1-8290-DD81-9061-A063D0890348}"/>
              </a:ext>
            </a:extLst>
          </p:cNvPr>
          <p:cNvSpPr txBox="1"/>
          <p:nvPr/>
        </p:nvSpPr>
        <p:spPr>
          <a:xfrm>
            <a:off x="10425416" y="2879108"/>
            <a:ext cx="907662" cy="2141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000" dirty="0"/>
              <a:t>42%</a:t>
            </a:r>
          </a:p>
          <a:p>
            <a:pPr algn="ctr">
              <a:lnSpc>
                <a:spcPct val="100000"/>
              </a:lnSpc>
            </a:pPr>
            <a:r>
              <a:rPr lang="en-US" sz="1000" dirty="0"/>
              <a:t>(n = 150)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E938B-3AAA-C3F4-F2DB-A3467D3952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0" y="6362450"/>
            <a:ext cx="10953128" cy="27699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="1" dirty="0">
                <a:solidFill>
                  <a:schemeClr val="accent1"/>
                </a:solidFill>
                <a:latin typeface="Trebuchet MS" panose="020B0603020202020204"/>
              </a:rPr>
              <a:t>RELA</a:t>
            </a:r>
            <a:r>
              <a:rPr lang="en-US" sz="1000" dirty="0">
                <a:latin typeface="Trebuchet MS" panose="020B0603020202020204"/>
              </a:rPr>
              <a:t>TIVITY-047 (</a:t>
            </a:r>
            <a:r>
              <a:rPr lang="en-US" sz="1000" dirty="0">
                <a:cs typeface="Trebuchet MS"/>
              </a:rPr>
              <a:t>NCT03470922). Median follow-up: 25.3 months.</a:t>
            </a:r>
            <a:r>
              <a:rPr lang="en-US" sz="1000" dirty="0">
                <a:cs typeface="Arial" panose="020B0604020202020204" pitchFamily="34" charset="0"/>
              </a:rPr>
              <a:t> </a:t>
            </a:r>
            <a:br>
              <a:rPr lang="en-US" sz="1000" dirty="0">
                <a:cs typeface="Arial" panose="020B0604020202020204" pitchFamily="34" charset="0"/>
              </a:rPr>
            </a:br>
            <a:r>
              <a:rPr lang="en-US" sz="1000" dirty="0">
                <a:cs typeface="Arial" panose="020B0604020202020204" pitchFamily="34" charset="0"/>
              </a:rPr>
              <a:t>Descriptive analysis. </a:t>
            </a:r>
            <a:r>
              <a:rPr lang="en-US" sz="1000" dirty="0">
                <a:latin typeface="Trebuchet MS" panose="020B0603020202020204" pitchFamily="34" charset="0"/>
                <a:cs typeface="Arial" panose="020B0604020202020204" pitchFamily="34" charset="0"/>
              </a:rPr>
              <a:t>26 patients (7.3%) in the NIVO + RELA arm and 26 patients (7.2%) in the NIVO arm were classified as unable to determine. </a:t>
            </a:r>
            <a:endParaRPr lang="en-US" sz="1000" strike="sngStrike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66AB90-CC44-FC67-6870-12DEB16432F3}"/>
              </a:ext>
            </a:extLst>
          </p:cNvPr>
          <p:cNvSpPr txBox="1">
            <a:spLocks/>
          </p:cNvSpPr>
          <p:nvPr/>
        </p:nvSpPr>
        <p:spPr>
          <a:xfrm>
            <a:off x="342741" y="690209"/>
            <a:ext cx="11432099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 defTabSz="12188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Updated secondary endpoint</a:t>
            </a:r>
            <a:endParaRPr lang="en-US" sz="2400" i="1" dirty="0">
              <a:solidFill>
                <a:srgbClr val="433F3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5680DF-57D2-9146-EB7B-ED9BC05E5CC7}"/>
              </a:ext>
            </a:extLst>
          </p:cNvPr>
          <p:cNvSpPr txBox="1">
            <a:spLocks/>
          </p:cNvSpPr>
          <p:nvPr/>
        </p:nvSpPr>
        <p:spPr>
          <a:xfrm>
            <a:off x="357097" y="5060952"/>
            <a:ext cx="11456649" cy="894446"/>
          </a:xfrm>
          <a:prstGeom prst="rect">
            <a:avLst/>
          </a:prstGeom>
        </p:spPr>
        <p:txBody>
          <a:bodyPr/>
          <a:lstStyle>
            <a:lvl1pPr marL="304724" indent="-304724" algn="l" defTabSz="1218895" rtl="0" eaLnBrk="1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/>
              <a:defRPr lang="en-US" sz="2666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1218895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Trebuchet MS" panose="020B0603020202020204" pitchFamily="34" charset="0"/>
              <a:buChar char="—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218895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tabLst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NIVO + RELA vs NIVO ORR difference of 9.8% (95% CI, 2.8</a:t>
            </a:r>
            <a:r>
              <a:rPr lang="en-US" sz="2000" dirty="0">
                <a:latin typeface="Trebuchet MS" panose="020B0603020202020204" pitchFamily="34" charset="0"/>
              </a:rPr>
              <a:t>–</a:t>
            </a:r>
            <a:r>
              <a:rPr lang="en-US" sz="2000" dirty="0"/>
              <a:t>16.8)</a:t>
            </a:r>
          </a:p>
          <a:p>
            <a:pPr lvl="1"/>
            <a:r>
              <a:rPr lang="en-US" sz="2000" dirty="0"/>
              <a:t>Median duration of response was not reached in both the NIVO + RELA (NR [95% CI, 39.4–NA]) and NIVO (NR [95% CI, 39.8–NA]) arms</a:t>
            </a:r>
            <a:endParaRPr lang="en-US" sz="2000" strike="sngStrik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3BE5D-A279-FEF4-23DE-0FCD2954B407}"/>
              </a:ext>
            </a:extLst>
          </p:cNvPr>
          <p:cNvSpPr/>
          <p:nvPr/>
        </p:nvSpPr>
        <p:spPr>
          <a:xfrm>
            <a:off x="2311709" y="4142730"/>
            <a:ext cx="568738" cy="3888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A2857A-9A19-B3D2-C58F-29B95E6CF5F2}"/>
              </a:ext>
            </a:extLst>
          </p:cNvPr>
          <p:cNvSpPr/>
          <p:nvPr/>
        </p:nvSpPr>
        <p:spPr>
          <a:xfrm>
            <a:off x="8103132" y="4140896"/>
            <a:ext cx="566928" cy="38888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7B3EB-AE57-6807-C57F-6B04F041893C}"/>
              </a:ext>
            </a:extLst>
          </p:cNvPr>
          <p:cNvSpPr txBox="1"/>
          <p:nvPr/>
        </p:nvSpPr>
        <p:spPr>
          <a:xfrm>
            <a:off x="9397609" y="6500949"/>
            <a:ext cx="230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Tawbi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2023;Abstract 9502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112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PFS by </a:t>
            </a:r>
            <a:r>
              <a:rPr lang="en-US" dirty="0">
                <a:solidFill>
                  <a:srgbClr val="433F3F"/>
                </a:solidFill>
              </a:rPr>
              <a:t>BICR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1D782-1DB3-71B0-1613-3FDB9EA15272}"/>
              </a:ext>
            </a:extLst>
          </p:cNvPr>
          <p:cNvSpPr txBox="1"/>
          <p:nvPr/>
        </p:nvSpPr>
        <p:spPr>
          <a:xfrm>
            <a:off x="1414803" y="5518833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25E09-5D03-325C-55E0-31C5B1E387E0}"/>
              </a:ext>
            </a:extLst>
          </p:cNvPr>
          <p:cNvSpPr txBox="1"/>
          <p:nvPr/>
        </p:nvSpPr>
        <p:spPr>
          <a:xfrm>
            <a:off x="1954271" y="571583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31C6D7-70EE-B8B7-D698-6110B0C99695}"/>
              </a:ext>
            </a:extLst>
          </p:cNvPr>
          <p:cNvSpPr txBox="1"/>
          <p:nvPr/>
        </p:nvSpPr>
        <p:spPr>
          <a:xfrm>
            <a:off x="1566992" y="5290058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No. at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77D16-A497-EE6B-E65A-BF0459A24ED0}"/>
              </a:ext>
            </a:extLst>
          </p:cNvPr>
          <p:cNvSpPr txBox="1"/>
          <p:nvPr/>
        </p:nvSpPr>
        <p:spPr>
          <a:xfrm>
            <a:off x="5976849" y="5175698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433F3F"/>
                </a:solidFill>
                <a:latin typeface="+mj-lt"/>
              </a:rPr>
              <a:t>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38745-39C6-7877-5B34-DEE5DAB56638}"/>
              </a:ext>
            </a:extLst>
          </p:cNvPr>
          <p:cNvSpPr txBox="1"/>
          <p:nvPr/>
        </p:nvSpPr>
        <p:spPr>
          <a:xfrm>
            <a:off x="2523416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3D83E-FF29-6FF4-B0F2-08FD43800984}"/>
              </a:ext>
            </a:extLst>
          </p:cNvPr>
          <p:cNvSpPr txBox="1"/>
          <p:nvPr/>
        </p:nvSpPr>
        <p:spPr>
          <a:xfrm>
            <a:off x="2963483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B52AD-4596-6035-0848-67B3B8ECC6E8}"/>
              </a:ext>
            </a:extLst>
          </p:cNvPr>
          <p:cNvSpPr txBox="1"/>
          <p:nvPr/>
        </p:nvSpPr>
        <p:spPr>
          <a:xfrm>
            <a:off x="3410765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9F8DDD-5305-889B-A258-04D6B3EF7EA9}"/>
              </a:ext>
            </a:extLst>
          </p:cNvPr>
          <p:cNvSpPr txBox="1"/>
          <p:nvPr/>
        </p:nvSpPr>
        <p:spPr>
          <a:xfrm>
            <a:off x="4234914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7CA3DF-46D0-BC7C-9A50-513E7DB78128}"/>
              </a:ext>
            </a:extLst>
          </p:cNvPr>
          <p:cNvSpPr txBox="1"/>
          <p:nvPr/>
        </p:nvSpPr>
        <p:spPr>
          <a:xfrm>
            <a:off x="5129351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4064B-35C2-A2E5-D046-947CB49384BF}"/>
              </a:ext>
            </a:extLst>
          </p:cNvPr>
          <p:cNvSpPr txBox="1"/>
          <p:nvPr/>
        </p:nvSpPr>
        <p:spPr>
          <a:xfrm>
            <a:off x="6016699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A9A4-1985-003B-FC9E-2BD27E4B4A3D}"/>
              </a:ext>
            </a:extLst>
          </p:cNvPr>
          <p:cNvSpPr txBox="1"/>
          <p:nvPr/>
        </p:nvSpPr>
        <p:spPr>
          <a:xfrm>
            <a:off x="6896960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9F4D2-E688-23EC-D090-3BC4742DA6F2}"/>
              </a:ext>
            </a:extLst>
          </p:cNvPr>
          <p:cNvSpPr txBox="1"/>
          <p:nvPr/>
        </p:nvSpPr>
        <p:spPr>
          <a:xfrm>
            <a:off x="7777347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7DA37B-BDEE-8B24-975C-EB9030782EE2}"/>
              </a:ext>
            </a:extLst>
          </p:cNvPr>
          <p:cNvSpPr txBox="1"/>
          <p:nvPr/>
        </p:nvSpPr>
        <p:spPr>
          <a:xfrm>
            <a:off x="9552044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9DF82-15F5-B318-BE7E-F3D2C4588B4F}"/>
              </a:ext>
            </a:extLst>
          </p:cNvPr>
          <p:cNvSpPr txBox="1"/>
          <p:nvPr/>
        </p:nvSpPr>
        <p:spPr>
          <a:xfrm>
            <a:off x="3850959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81424B-4CBE-C562-0FB0-FB2ED66BD540}"/>
              </a:ext>
            </a:extLst>
          </p:cNvPr>
          <p:cNvSpPr txBox="1"/>
          <p:nvPr/>
        </p:nvSpPr>
        <p:spPr>
          <a:xfrm>
            <a:off x="4682069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D0610-A0CE-40D2-3C94-D74A656DA837}"/>
              </a:ext>
            </a:extLst>
          </p:cNvPr>
          <p:cNvSpPr txBox="1"/>
          <p:nvPr/>
        </p:nvSpPr>
        <p:spPr>
          <a:xfrm>
            <a:off x="5569544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1E3464-BDC8-243D-4310-445ADCFB1944}"/>
              </a:ext>
            </a:extLst>
          </p:cNvPr>
          <p:cNvSpPr txBox="1"/>
          <p:nvPr/>
        </p:nvSpPr>
        <p:spPr>
          <a:xfrm>
            <a:off x="6456893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5634C1-81BA-EFD9-7C49-8859E406D207}"/>
              </a:ext>
            </a:extLst>
          </p:cNvPr>
          <p:cNvSpPr txBox="1"/>
          <p:nvPr/>
        </p:nvSpPr>
        <p:spPr>
          <a:xfrm>
            <a:off x="7337153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924D84-1D58-8E79-C82F-696472F1B951}"/>
              </a:ext>
            </a:extLst>
          </p:cNvPr>
          <p:cNvSpPr txBox="1"/>
          <p:nvPr/>
        </p:nvSpPr>
        <p:spPr>
          <a:xfrm>
            <a:off x="8224502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32EA82-B0E1-7F4E-7F9B-9EFFC86D21F7}"/>
              </a:ext>
            </a:extLst>
          </p:cNvPr>
          <p:cNvSpPr txBox="1"/>
          <p:nvPr/>
        </p:nvSpPr>
        <p:spPr>
          <a:xfrm>
            <a:off x="9111977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89CD72-A40A-104A-034F-A93ED9C49C26}"/>
              </a:ext>
            </a:extLst>
          </p:cNvPr>
          <p:cNvSpPr txBox="1"/>
          <p:nvPr/>
        </p:nvSpPr>
        <p:spPr>
          <a:xfrm>
            <a:off x="8664696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C0DE40-21A4-DA1F-9F8B-CA8399303D9E}"/>
              </a:ext>
            </a:extLst>
          </p:cNvPr>
          <p:cNvSpPr txBox="1"/>
          <p:nvPr/>
        </p:nvSpPr>
        <p:spPr>
          <a:xfrm rot="16200000">
            <a:off x="1394860" y="3154668"/>
            <a:ext cx="883576" cy="338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1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PFS (%)</a:t>
            </a:r>
          </a:p>
        </p:txBody>
      </p:sp>
      <p:grpSp>
        <p:nvGrpSpPr>
          <p:cNvPr id="26" name="Graphic 7">
            <a:extLst>
              <a:ext uri="{FF2B5EF4-FFF2-40B4-BE49-F238E27FC236}">
                <a16:creationId xmlns:a16="http://schemas.microsoft.com/office/drawing/2014/main" id="{30CE7B64-8533-6879-6023-C04A5DFEE0BE}"/>
              </a:ext>
            </a:extLst>
          </p:cNvPr>
          <p:cNvGrpSpPr/>
          <p:nvPr/>
        </p:nvGrpSpPr>
        <p:grpSpPr>
          <a:xfrm>
            <a:off x="2083662" y="1683851"/>
            <a:ext cx="506870" cy="3274507"/>
            <a:chOff x="2082074" y="1779100"/>
            <a:chExt cx="506870" cy="3274507"/>
          </a:xfrm>
          <a:solidFill>
            <a:srgbClr val="433F3F"/>
          </a:solidFill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1CC1C9-586A-AA11-4C73-35159C3D5AE4}"/>
                </a:ext>
              </a:extLst>
            </p:cNvPr>
            <p:cNvSpPr txBox="1"/>
            <p:nvPr/>
          </p:nvSpPr>
          <p:spPr>
            <a:xfrm>
              <a:off x="2181732" y="236629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B7AFB2-CBDA-02C0-19EA-ABEDD30EA616}"/>
                </a:ext>
              </a:extLst>
            </p:cNvPr>
            <p:cNvSpPr txBox="1"/>
            <p:nvPr/>
          </p:nvSpPr>
          <p:spPr>
            <a:xfrm>
              <a:off x="2181732" y="295348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CFE372-C22C-B5DB-4BCC-5A25A3C7723E}"/>
                </a:ext>
              </a:extLst>
            </p:cNvPr>
            <p:cNvSpPr txBox="1"/>
            <p:nvPr/>
          </p:nvSpPr>
          <p:spPr>
            <a:xfrm>
              <a:off x="2181732" y="354067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7E9777-FF6E-1E7B-E320-866243128499}"/>
                </a:ext>
              </a:extLst>
            </p:cNvPr>
            <p:cNvSpPr txBox="1"/>
            <p:nvPr/>
          </p:nvSpPr>
          <p:spPr>
            <a:xfrm>
              <a:off x="2181732" y="412786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9734C2D-8650-2118-6DA8-6B4DB470B53D}"/>
                </a:ext>
              </a:extLst>
            </p:cNvPr>
            <p:cNvSpPr txBox="1"/>
            <p:nvPr/>
          </p:nvSpPr>
          <p:spPr>
            <a:xfrm>
              <a:off x="2294084" y="4715053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895ADD-77C3-D67D-A62E-1CCC41407CF2}"/>
                </a:ext>
              </a:extLst>
            </p:cNvPr>
            <p:cNvSpPr txBox="1"/>
            <p:nvPr/>
          </p:nvSpPr>
          <p:spPr>
            <a:xfrm>
              <a:off x="2082074" y="1779100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100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0C02A12-68A5-4997-1E49-100760577FF0}"/>
              </a:ext>
            </a:extLst>
          </p:cNvPr>
          <p:cNvSpPr txBox="1"/>
          <p:nvPr/>
        </p:nvSpPr>
        <p:spPr>
          <a:xfrm>
            <a:off x="10178866" y="3551291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7264B-1406-5B3C-FBCD-1DB8024519EB}"/>
              </a:ext>
            </a:extLst>
          </p:cNvPr>
          <p:cNvSpPr txBox="1"/>
          <p:nvPr/>
        </p:nvSpPr>
        <p:spPr>
          <a:xfrm>
            <a:off x="10178866" y="4086154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grpSp>
        <p:nvGrpSpPr>
          <p:cNvPr id="35" name="Graphic 3325">
            <a:extLst>
              <a:ext uri="{FF2B5EF4-FFF2-40B4-BE49-F238E27FC236}">
                <a16:creationId xmlns:a16="http://schemas.microsoft.com/office/drawing/2014/main" id="{F8A1C757-C575-1F7D-526E-4A2E99A396ED}"/>
              </a:ext>
            </a:extLst>
          </p:cNvPr>
          <p:cNvGrpSpPr/>
          <p:nvPr/>
        </p:nvGrpSpPr>
        <p:grpSpPr>
          <a:xfrm>
            <a:off x="2573639" y="1859976"/>
            <a:ext cx="7619663" cy="3033760"/>
            <a:chOff x="2572050" y="1955226"/>
            <a:chExt cx="7619663" cy="3033760"/>
          </a:xfrm>
          <a:noFill/>
        </p:grpSpPr>
        <p:sp>
          <p:nvSpPr>
            <p:cNvPr id="36" name="Freeform 861">
              <a:extLst>
                <a:ext uri="{FF2B5EF4-FFF2-40B4-BE49-F238E27FC236}">
                  <a16:creationId xmlns:a16="http://schemas.microsoft.com/office/drawing/2014/main" id="{4CEAEC01-6D83-5C5B-8349-5FE92D124E6A}"/>
                </a:ext>
              </a:extLst>
            </p:cNvPr>
            <p:cNvSpPr/>
            <p:nvPr/>
          </p:nvSpPr>
          <p:spPr>
            <a:xfrm>
              <a:off x="2572050" y="19552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862">
              <a:extLst>
                <a:ext uri="{FF2B5EF4-FFF2-40B4-BE49-F238E27FC236}">
                  <a16:creationId xmlns:a16="http://schemas.microsoft.com/office/drawing/2014/main" id="{88A3CDFD-B559-94CE-966B-D32A51A5125E}"/>
                </a:ext>
              </a:extLst>
            </p:cNvPr>
            <p:cNvSpPr/>
            <p:nvPr/>
          </p:nvSpPr>
          <p:spPr>
            <a:xfrm>
              <a:off x="2572050" y="2541649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863">
              <a:extLst>
                <a:ext uri="{FF2B5EF4-FFF2-40B4-BE49-F238E27FC236}">
                  <a16:creationId xmlns:a16="http://schemas.microsoft.com/office/drawing/2014/main" id="{45D1D455-903B-0C46-8767-F183856F2B96}"/>
                </a:ext>
              </a:extLst>
            </p:cNvPr>
            <p:cNvSpPr/>
            <p:nvPr/>
          </p:nvSpPr>
          <p:spPr>
            <a:xfrm>
              <a:off x="2572050" y="3134314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864">
              <a:extLst>
                <a:ext uri="{FF2B5EF4-FFF2-40B4-BE49-F238E27FC236}">
                  <a16:creationId xmlns:a16="http://schemas.microsoft.com/office/drawing/2014/main" id="{C51510C0-3F07-9A77-2089-F272BC81B146}"/>
                </a:ext>
              </a:extLst>
            </p:cNvPr>
            <p:cNvSpPr/>
            <p:nvPr/>
          </p:nvSpPr>
          <p:spPr>
            <a:xfrm>
              <a:off x="2572050" y="3720738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865">
              <a:extLst>
                <a:ext uri="{FF2B5EF4-FFF2-40B4-BE49-F238E27FC236}">
                  <a16:creationId xmlns:a16="http://schemas.microsoft.com/office/drawing/2014/main" id="{E7114088-7C1C-EAE0-1701-348C448CA4E1}"/>
                </a:ext>
              </a:extLst>
            </p:cNvPr>
            <p:cNvSpPr/>
            <p:nvPr/>
          </p:nvSpPr>
          <p:spPr>
            <a:xfrm>
              <a:off x="2572050" y="4313402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866">
              <a:extLst>
                <a:ext uri="{FF2B5EF4-FFF2-40B4-BE49-F238E27FC236}">
                  <a16:creationId xmlns:a16="http://schemas.microsoft.com/office/drawing/2014/main" id="{CB391447-58FB-93DC-7D77-AA9AA448A618}"/>
                </a:ext>
              </a:extLst>
            </p:cNvPr>
            <p:cNvSpPr/>
            <p:nvPr/>
          </p:nvSpPr>
          <p:spPr>
            <a:xfrm>
              <a:off x="2572050" y="48998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2" name="Graphic 3325">
              <a:extLst>
                <a:ext uri="{FF2B5EF4-FFF2-40B4-BE49-F238E27FC236}">
                  <a16:creationId xmlns:a16="http://schemas.microsoft.com/office/drawing/2014/main" id="{F8893AA4-8A71-7CF4-55F3-C8CBA6D5F457}"/>
                </a:ext>
              </a:extLst>
            </p:cNvPr>
            <p:cNvGrpSpPr/>
            <p:nvPr/>
          </p:nvGrpSpPr>
          <p:grpSpPr>
            <a:xfrm>
              <a:off x="2667657" y="4899826"/>
              <a:ext cx="7524055" cy="89160"/>
              <a:chOff x="2667657" y="4899826"/>
              <a:chExt cx="7524055" cy="89160"/>
            </a:xfrm>
          </p:grpSpPr>
          <p:sp>
            <p:nvSpPr>
              <p:cNvPr id="46" name="Freeform 871">
                <a:extLst>
                  <a:ext uri="{FF2B5EF4-FFF2-40B4-BE49-F238E27FC236}">
                    <a16:creationId xmlns:a16="http://schemas.microsoft.com/office/drawing/2014/main" id="{D67620A7-3BC9-5D2A-11AD-61F969FE619C}"/>
                  </a:ext>
                </a:extLst>
              </p:cNvPr>
              <p:cNvSpPr/>
              <p:nvPr/>
            </p:nvSpPr>
            <p:spPr>
              <a:xfrm>
                <a:off x="1019171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 872">
                <a:extLst>
                  <a:ext uri="{FF2B5EF4-FFF2-40B4-BE49-F238E27FC236}">
                    <a16:creationId xmlns:a16="http://schemas.microsoft.com/office/drawing/2014/main" id="{9BFC113A-BF16-022F-0B61-4511029E819E}"/>
                  </a:ext>
                </a:extLst>
              </p:cNvPr>
              <p:cNvSpPr/>
              <p:nvPr/>
            </p:nvSpPr>
            <p:spPr>
              <a:xfrm>
                <a:off x="974911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 873">
                <a:extLst>
                  <a:ext uri="{FF2B5EF4-FFF2-40B4-BE49-F238E27FC236}">
                    <a16:creationId xmlns:a16="http://schemas.microsoft.com/office/drawing/2014/main" id="{48ED96BC-E0C8-A050-2098-C5A22A04694F}"/>
                  </a:ext>
                </a:extLst>
              </p:cNvPr>
              <p:cNvSpPr/>
              <p:nvPr/>
            </p:nvSpPr>
            <p:spPr>
              <a:xfrm>
                <a:off x="930651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874">
                <a:extLst>
                  <a:ext uri="{FF2B5EF4-FFF2-40B4-BE49-F238E27FC236}">
                    <a16:creationId xmlns:a16="http://schemas.microsoft.com/office/drawing/2014/main" id="{E56A593B-21D6-6765-CC1D-C9E9C6754BAB}"/>
                  </a:ext>
                </a:extLst>
              </p:cNvPr>
              <p:cNvSpPr/>
              <p:nvPr/>
            </p:nvSpPr>
            <p:spPr>
              <a:xfrm>
                <a:off x="886391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875">
                <a:extLst>
                  <a:ext uri="{FF2B5EF4-FFF2-40B4-BE49-F238E27FC236}">
                    <a16:creationId xmlns:a16="http://schemas.microsoft.com/office/drawing/2014/main" id="{BA54D139-2B92-6EB5-5EC6-66DDFC6C1C1B}"/>
                  </a:ext>
                </a:extLst>
              </p:cNvPr>
              <p:cNvSpPr/>
              <p:nvPr/>
            </p:nvSpPr>
            <p:spPr>
              <a:xfrm>
                <a:off x="842131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876">
                <a:extLst>
                  <a:ext uri="{FF2B5EF4-FFF2-40B4-BE49-F238E27FC236}">
                    <a16:creationId xmlns:a16="http://schemas.microsoft.com/office/drawing/2014/main" id="{2B8E9627-B226-AB29-EB18-49E09CE1E6C3}"/>
                  </a:ext>
                </a:extLst>
              </p:cNvPr>
              <p:cNvSpPr/>
              <p:nvPr/>
            </p:nvSpPr>
            <p:spPr>
              <a:xfrm>
                <a:off x="7978718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877">
                <a:extLst>
                  <a:ext uri="{FF2B5EF4-FFF2-40B4-BE49-F238E27FC236}">
                    <a16:creationId xmlns:a16="http://schemas.microsoft.com/office/drawing/2014/main" id="{7E372FA8-BE73-9B95-E8F2-40C99E53E3ED}"/>
                  </a:ext>
                </a:extLst>
              </p:cNvPr>
              <p:cNvSpPr/>
              <p:nvPr/>
            </p:nvSpPr>
            <p:spPr>
              <a:xfrm>
                <a:off x="753611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878">
                <a:extLst>
                  <a:ext uri="{FF2B5EF4-FFF2-40B4-BE49-F238E27FC236}">
                    <a16:creationId xmlns:a16="http://schemas.microsoft.com/office/drawing/2014/main" id="{67B60901-0911-6BB9-EE4D-BE9244A3C7ED}"/>
                  </a:ext>
                </a:extLst>
              </p:cNvPr>
              <p:cNvSpPr/>
              <p:nvPr/>
            </p:nvSpPr>
            <p:spPr>
              <a:xfrm>
                <a:off x="709352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879">
                <a:extLst>
                  <a:ext uri="{FF2B5EF4-FFF2-40B4-BE49-F238E27FC236}">
                    <a16:creationId xmlns:a16="http://schemas.microsoft.com/office/drawing/2014/main" id="{991ACF18-F427-92E0-8ADB-386855F18972}"/>
                  </a:ext>
                </a:extLst>
              </p:cNvPr>
              <p:cNvSpPr/>
              <p:nvPr/>
            </p:nvSpPr>
            <p:spPr>
              <a:xfrm>
                <a:off x="665092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880">
                <a:extLst>
                  <a:ext uri="{FF2B5EF4-FFF2-40B4-BE49-F238E27FC236}">
                    <a16:creationId xmlns:a16="http://schemas.microsoft.com/office/drawing/2014/main" id="{573FFD06-5FC6-1A97-4DDD-67B262515F91}"/>
                  </a:ext>
                </a:extLst>
              </p:cNvPr>
              <p:cNvSpPr/>
              <p:nvPr/>
            </p:nvSpPr>
            <p:spPr>
              <a:xfrm>
                <a:off x="620844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881">
                <a:extLst>
                  <a:ext uri="{FF2B5EF4-FFF2-40B4-BE49-F238E27FC236}">
                    <a16:creationId xmlns:a16="http://schemas.microsoft.com/office/drawing/2014/main" id="{FD805182-28AB-196E-AD78-88663605ECAA}"/>
                  </a:ext>
                </a:extLst>
              </p:cNvPr>
              <p:cNvSpPr/>
              <p:nvPr/>
            </p:nvSpPr>
            <p:spPr>
              <a:xfrm>
                <a:off x="576585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882">
                <a:extLst>
                  <a:ext uri="{FF2B5EF4-FFF2-40B4-BE49-F238E27FC236}">
                    <a16:creationId xmlns:a16="http://schemas.microsoft.com/office/drawing/2014/main" id="{0AD096AC-C1BD-783E-CCCE-26EF0F30B4A3}"/>
                  </a:ext>
                </a:extLst>
              </p:cNvPr>
              <p:cNvSpPr/>
              <p:nvPr/>
            </p:nvSpPr>
            <p:spPr>
              <a:xfrm>
                <a:off x="532325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883">
                <a:extLst>
                  <a:ext uri="{FF2B5EF4-FFF2-40B4-BE49-F238E27FC236}">
                    <a16:creationId xmlns:a16="http://schemas.microsoft.com/office/drawing/2014/main" id="{7E6FB097-0788-2CC0-FBAF-868180715A4A}"/>
                  </a:ext>
                </a:extLst>
              </p:cNvPr>
              <p:cNvSpPr/>
              <p:nvPr/>
            </p:nvSpPr>
            <p:spPr>
              <a:xfrm>
                <a:off x="4880652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884">
                <a:extLst>
                  <a:ext uri="{FF2B5EF4-FFF2-40B4-BE49-F238E27FC236}">
                    <a16:creationId xmlns:a16="http://schemas.microsoft.com/office/drawing/2014/main" id="{11263A8F-BA90-189D-C9F9-A00B73967057}"/>
                  </a:ext>
                </a:extLst>
              </p:cNvPr>
              <p:cNvSpPr/>
              <p:nvPr/>
            </p:nvSpPr>
            <p:spPr>
              <a:xfrm>
                <a:off x="443805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887">
                <a:extLst>
                  <a:ext uri="{FF2B5EF4-FFF2-40B4-BE49-F238E27FC236}">
                    <a16:creationId xmlns:a16="http://schemas.microsoft.com/office/drawing/2014/main" id="{C8C94912-A919-EA98-0B88-F4165AC52C7D}"/>
                  </a:ext>
                </a:extLst>
              </p:cNvPr>
              <p:cNvSpPr/>
              <p:nvPr/>
            </p:nvSpPr>
            <p:spPr>
              <a:xfrm>
                <a:off x="399545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888">
                <a:extLst>
                  <a:ext uri="{FF2B5EF4-FFF2-40B4-BE49-F238E27FC236}">
                    <a16:creationId xmlns:a16="http://schemas.microsoft.com/office/drawing/2014/main" id="{17D6278A-2AC9-CACF-632F-3F15D8396FAF}"/>
                  </a:ext>
                </a:extLst>
              </p:cNvPr>
              <p:cNvSpPr/>
              <p:nvPr/>
            </p:nvSpPr>
            <p:spPr>
              <a:xfrm>
                <a:off x="355285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889">
                <a:extLst>
                  <a:ext uri="{FF2B5EF4-FFF2-40B4-BE49-F238E27FC236}">
                    <a16:creationId xmlns:a16="http://schemas.microsoft.com/office/drawing/2014/main" id="{B4BADF97-A9A2-2A6A-2FA9-2210F38163B1}"/>
                  </a:ext>
                </a:extLst>
              </p:cNvPr>
              <p:cNvSpPr/>
              <p:nvPr/>
            </p:nvSpPr>
            <p:spPr>
              <a:xfrm>
                <a:off x="311025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890">
                <a:extLst>
                  <a:ext uri="{FF2B5EF4-FFF2-40B4-BE49-F238E27FC236}">
                    <a16:creationId xmlns:a16="http://schemas.microsoft.com/office/drawing/2014/main" id="{172E23E7-7DEC-28F8-F92F-884D5090B9A7}"/>
                  </a:ext>
                </a:extLst>
              </p:cNvPr>
              <p:cNvSpPr/>
              <p:nvPr/>
            </p:nvSpPr>
            <p:spPr>
              <a:xfrm>
                <a:off x="266765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3" name="Freeform 868">
              <a:extLst>
                <a:ext uri="{FF2B5EF4-FFF2-40B4-BE49-F238E27FC236}">
                  <a16:creationId xmlns:a16="http://schemas.microsoft.com/office/drawing/2014/main" id="{69B6A1E8-F71F-6557-9503-A2A4EDB732F8}"/>
                </a:ext>
              </a:extLst>
            </p:cNvPr>
            <p:cNvSpPr/>
            <p:nvPr/>
          </p:nvSpPr>
          <p:spPr>
            <a:xfrm>
              <a:off x="2667657" y="1955226"/>
              <a:ext cx="7524056" cy="2944600"/>
            </a:xfrm>
            <a:custGeom>
              <a:avLst/>
              <a:gdLst>
                <a:gd name="connsiteX0" fmla="*/ 0 w 7524056"/>
                <a:gd name="connsiteY0" fmla="*/ 0 h 2944600"/>
                <a:gd name="connsiteX1" fmla="*/ 0 w 7524056"/>
                <a:gd name="connsiteY1" fmla="*/ 2944600 h 2944600"/>
                <a:gd name="connsiteX2" fmla="*/ 7524056 w 7524056"/>
                <a:gd name="connsiteY2" fmla="*/ 2944600 h 29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24056" h="2944600">
                  <a:moveTo>
                    <a:pt x="0" y="0"/>
                  </a:moveTo>
                  <a:lnTo>
                    <a:pt x="0" y="2944600"/>
                  </a:lnTo>
                  <a:lnTo>
                    <a:pt x="7524056" y="2944600"/>
                  </a:lnTo>
                </a:path>
              </a:pathLst>
            </a:custGeom>
            <a:noFill/>
            <a:ln w="12743" cap="sq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869">
              <a:extLst>
                <a:ext uri="{FF2B5EF4-FFF2-40B4-BE49-F238E27FC236}">
                  <a16:creationId xmlns:a16="http://schemas.microsoft.com/office/drawing/2014/main" id="{6139ED93-E58E-77AD-23B1-49B6D89EB3B9}"/>
                </a:ext>
              </a:extLst>
            </p:cNvPr>
            <p:cNvSpPr/>
            <p:nvPr/>
          </p:nvSpPr>
          <p:spPr>
            <a:xfrm>
              <a:off x="4438436" y="3462016"/>
              <a:ext cx="12747" cy="1444752"/>
            </a:xfrm>
            <a:custGeom>
              <a:avLst/>
              <a:gdLst>
                <a:gd name="connsiteX0" fmla="*/ 0 w 12747"/>
                <a:gd name="connsiteY0" fmla="*/ 2390020 h 2390019"/>
                <a:gd name="connsiteX1" fmla="*/ 0 w 12747"/>
                <a:gd name="connsiteY1" fmla="*/ 0 h 239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7" h="2390019">
                  <a:moveTo>
                    <a:pt x="0" y="239002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433F3F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870">
              <a:extLst>
                <a:ext uri="{FF2B5EF4-FFF2-40B4-BE49-F238E27FC236}">
                  <a16:creationId xmlns:a16="http://schemas.microsoft.com/office/drawing/2014/main" id="{09672BD4-B615-769B-10D1-F4A45A59C9EF}"/>
                </a:ext>
              </a:extLst>
            </p:cNvPr>
            <p:cNvSpPr/>
            <p:nvPr/>
          </p:nvSpPr>
          <p:spPr>
            <a:xfrm>
              <a:off x="6208577" y="3751466"/>
              <a:ext cx="12747" cy="1143000"/>
            </a:xfrm>
            <a:custGeom>
              <a:avLst/>
              <a:gdLst>
                <a:gd name="connsiteX0" fmla="*/ 0 w 12747"/>
                <a:gd name="connsiteY0" fmla="*/ 2000514 h 2000514"/>
                <a:gd name="connsiteX1" fmla="*/ 0 w 12747"/>
                <a:gd name="connsiteY1" fmla="*/ 0 h 200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7" h="2000514">
                  <a:moveTo>
                    <a:pt x="0" y="2000514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433F3F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C140478-0D59-0E38-2605-CBA55CE04062}"/>
              </a:ext>
            </a:extLst>
          </p:cNvPr>
          <p:cNvSpPr txBox="1"/>
          <p:nvPr/>
        </p:nvSpPr>
        <p:spPr>
          <a:xfrm>
            <a:off x="9991525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51</a:t>
            </a:r>
          </a:p>
        </p:txBody>
      </p:sp>
      <p:sp>
        <p:nvSpPr>
          <p:cNvPr id="65" name="Rectangle 66">
            <a:extLst>
              <a:ext uri="{FF2B5EF4-FFF2-40B4-BE49-F238E27FC236}">
                <a16:creationId xmlns:a16="http://schemas.microsoft.com/office/drawing/2014/main" id="{05367225-B15A-2774-FD0C-C31B95359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801" y="2947396"/>
            <a:ext cx="2152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48%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43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53)</a:t>
            </a:r>
            <a:endParaRPr lang="en-US" altLang="en-US" sz="1600" dirty="0">
              <a:solidFill>
                <a:srgbClr val="33D6F1"/>
              </a:solidFill>
              <a:latin typeface="+mn-lt"/>
            </a:endParaRPr>
          </a:p>
        </p:txBody>
      </p:sp>
      <p:sp>
        <p:nvSpPr>
          <p:cNvPr id="66" name="Rectangle 66">
            <a:extLst>
              <a:ext uri="{FF2B5EF4-FFF2-40B4-BE49-F238E27FC236}">
                <a16:creationId xmlns:a16="http://schemas.microsoft.com/office/drawing/2014/main" id="{FFCF5F76-A24E-73BA-83B3-4B18FD99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393" y="3833097"/>
            <a:ext cx="19255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37%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32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42</a:t>
            </a:r>
            <a:r>
              <a:rPr lang="en-US" altLang="en-US" sz="1600" dirty="0">
                <a:solidFill>
                  <a:srgbClr val="1DCE9B"/>
                </a:solidFill>
                <a:latin typeface="+mn-lt"/>
              </a:rPr>
              <a:t>)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82421D0-1B27-0D84-9615-172EF2A8E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560" y="3249141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38%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33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–4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4)</a:t>
            </a:r>
          </a:p>
        </p:txBody>
      </p:sp>
      <p:sp>
        <p:nvSpPr>
          <p:cNvPr id="68" name="Rectangle 66">
            <a:extLst>
              <a:ext uri="{FF2B5EF4-FFF2-40B4-BE49-F238E27FC236}">
                <a16:creationId xmlns:a16="http://schemas.microsoft.com/office/drawing/2014/main" id="{4B9F8D7F-FA55-8B22-F39C-66F894C00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085" y="4045681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31%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26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36)</a:t>
            </a: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753512CB-6312-A0DB-C969-1F0941E9A4DB}"/>
              </a:ext>
            </a:extLst>
          </p:cNvPr>
          <p:cNvGrpSpPr/>
          <p:nvPr/>
        </p:nvGrpSpPr>
        <p:grpSpPr>
          <a:xfrm>
            <a:off x="2734929" y="1904800"/>
            <a:ext cx="7443216" cy="2194325"/>
            <a:chOff x="2733341" y="1904799"/>
            <a:chExt cx="7443216" cy="2194325"/>
          </a:xfrm>
        </p:grpSpPr>
        <p:sp>
          <p:nvSpPr>
            <p:cNvPr id="71" name="Freeform 899">
              <a:extLst>
                <a:ext uri="{FF2B5EF4-FFF2-40B4-BE49-F238E27FC236}">
                  <a16:creationId xmlns:a16="http://schemas.microsoft.com/office/drawing/2014/main" id="{027606D9-32CA-1992-ECED-6E6F4E30BF84}"/>
                </a:ext>
              </a:extLst>
            </p:cNvPr>
            <p:cNvSpPr/>
            <p:nvPr/>
          </p:nvSpPr>
          <p:spPr>
            <a:xfrm>
              <a:off x="2733341" y="1904799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900">
              <a:extLst>
                <a:ext uri="{FF2B5EF4-FFF2-40B4-BE49-F238E27FC236}">
                  <a16:creationId xmlns:a16="http://schemas.microsoft.com/office/drawing/2014/main" id="{62301EDF-A43A-4924-DC6E-8D681847CB37}"/>
                </a:ext>
              </a:extLst>
            </p:cNvPr>
            <p:cNvSpPr/>
            <p:nvPr/>
          </p:nvSpPr>
          <p:spPr>
            <a:xfrm>
              <a:off x="3039840" y="2542962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901">
              <a:extLst>
                <a:ext uri="{FF2B5EF4-FFF2-40B4-BE49-F238E27FC236}">
                  <a16:creationId xmlns:a16="http://schemas.microsoft.com/office/drawing/2014/main" id="{7009C640-6AAB-A8D0-3C9C-FA2646F36411}"/>
                </a:ext>
              </a:extLst>
            </p:cNvPr>
            <p:cNvSpPr/>
            <p:nvPr/>
          </p:nvSpPr>
          <p:spPr>
            <a:xfrm>
              <a:off x="3092813" y="3085745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902">
              <a:extLst>
                <a:ext uri="{FF2B5EF4-FFF2-40B4-BE49-F238E27FC236}">
                  <a16:creationId xmlns:a16="http://schemas.microsoft.com/office/drawing/2014/main" id="{7266708C-12E8-33B2-301E-CF765EA8A0BA}"/>
                </a:ext>
              </a:extLst>
            </p:cNvPr>
            <p:cNvSpPr/>
            <p:nvPr/>
          </p:nvSpPr>
          <p:spPr>
            <a:xfrm>
              <a:off x="3066442" y="3059689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903">
              <a:extLst>
                <a:ext uri="{FF2B5EF4-FFF2-40B4-BE49-F238E27FC236}">
                  <a16:creationId xmlns:a16="http://schemas.microsoft.com/office/drawing/2014/main" id="{98624B2C-6820-049A-8972-51FA48DB0349}"/>
                </a:ext>
              </a:extLst>
            </p:cNvPr>
            <p:cNvSpPr/>
            <p:nvPr/>
          </p:nvSpPr>
          <p:spPr>
            <a:xfrm>
              <a:off x="3058115" y="2905556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904">
              <a:extLst>
                <a:ext uri="{FF2B5EF4-FFF2-40B4-BE49-F238E27FC236}">
                  <a16:creationId xmlns:a16="http://schemas.microsoft.com/office/drawing/2014/main" id="{D6C09FC4-A222-FE87-D26E-4224DF7C20E8}"/>
                </a:ext>
              </a:extLst>
            </p:cNvPr>
            <p:cNvSpPr/>
            <p:nvPr/>
          </p:nvSpPr>
          <p:spPr>
            <a:xfrm>
              <a:off x="3045854" y="266882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905">
              <a:extLst>
                <a:ext uri="{FF2B5EF4-FFF2-40B4-BE49-F238E27FC236}">
                  <a16:creationId xmlns:a16="http://schemas.microsoft.com/office/drawing/2014/main" id="{C4A948BE-B426-0664-348A-BE481C184303}"/>
                </a:ext>
              </a:extLst>
            </p:cNvPr>
            <p:cNvSpPr/>
            <p:nvPr/>
          </p:nvSpPr>
          <p:spPr>
            <a:xfrm>
              <a:off x="3460611" y="3415643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906">
              <a:extLst>
                <a:ext uri="{FF2B5EF4-FFF2-40B4-BE49-F238E27FC236}">
                  <a16:creationId xmlns:a16="http://schemas.microsoft.com/office/drawing/2014/main" id="{C805D982-2328-9F6B-2C28-80F8AA52353C}"/>
                </a:ext>
              </a:extLst>
            </p:cNvPr>
            <p:cNvSpPr/>
            <p:nvPr/>
          </p:nvSpPr>
          <p:spPr>
            <a:xfrm>
              <a:off x="3572802" y="344588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907">
              <a:extLst>
                <a:ext uri="{FF2B5EF4-FFF2-40B4-BE49-F238E27FC236}">
                  <a16:creationId xmlns:a16="http://schemas.microsoft.com/office/drawing/2014/main" id="{4DAE55C1-3692-F4ED-CDAC-E6B08B809EE1}"/>
                </a:ext>
              </a:extLst>
            </p:cNvPr>
            <p:cNvSpPr/>
            <p:nvPr/>
          </p:nvSpPr>
          <p:spPr>
            <a:xfrm>
              <a:off x="3617908" y="3480788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908">
              <a:extLst>
                <a:ext uri="{FF2B5EF4-FFF2-40B4-BE49-F238E27FC236}">
                  <a16:creationId xmlns:a16="http://schemas.microsoft.com/office/drawing/2014/main" id="{B2C9C2E3-BF17-F730-F118-1E304CD1A983}"/>
                </a:ext>
              </a:extLst>
            </p:cNvPr>
            <p:cNvSpPr/>
            <p:nvPr/>
          </p:nvSpPr>
          <p:spPr>
            <a:xfrm>
              <a:off x="3593390" y="3461367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909">
              <a:extLst>
                <a:ext uri="{FF2B5EF4-FFF2-40B4-BE49-F238E27FC236}">
                  <a16:creationId xmlns:a16="http://schemas.microsoft.com/office/drawing/2014/main" id="{A26379AC-E664-6EF2-4D8D-B3760E2F5411}"/>
                </a:ext>
              </a:extLst>
            </p:cNvPr>
            <p:cNvSpPr/>
            <p:nvPr/>
          </p:nvSpPr>
          <p:spPr>
            <a:xfrm>
              <a:off x="3823321" y="3529952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911">
              <a:extLst>
                <a:ext uri="{FF2B5EF4-FFF2-40B4-BE49-F238E27FC236}">
                  <a16:creationId xmlns:a16="http://schemas.microsoft.com/office/drawing/2014/main" id="{9EDEA1FD-693C-D1BD-A02E-018508FF84D7}"/>
                </a:ext>
              </a:extLst>
            </p:cNvPr>
            <p:cNvSpPr/>
            <p:nvPr/>
          </p:nvSpPr>
          <p:spPr>
            <a:xfrm>
              <a:off x="3871436" y="3562892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912">
              <a:extLst>
                <a:ext uri="{FF2B5EF4-FFF2-40B4-BE49-F238E27FC236}">
                  <a16:creationId xmlns:a16="http://schemas.microsoft.com/office/drawing/2014/main" id="{E9793296-C312-E44F-4275-C4D271E015D6}"/>
                </a:ext>
              </a:extLst>
            </p:cNvPr>
            <p:cNvSpPr/>
            <p:nvPr/>
          </p:nvSpPr>
          <p:spPr>
            <a:xfrm>
              <a:off x="4125195" y="3614557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913">
              <a:extLst>
                <a:ext uri="{FF2B5EF4-FFF2-40B4-BE49-F238E27FC236}">
                  <a16:creationId xmlns:a16="http://schemas.microsoft.com/office/drawing/2014/main" id="{99B3BB49-F4E8-74FB-9E8B-ABECEA4205A1}"/>
                </a:ext>
              </a:extLst>
            </p:cNvPr>
            <p:cNvSpPr/>
            <p:nvPr/>
          </p:nvSpPr>
          <p:spPr>
            <a:xfrm>
              <a:off x="4166137" y="3630783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914">
              <a:extLst>
                <a:ext uri="{FF2B5EF4-FFF2-40B4-BE49-F238E27FC236}">
                  <a16:creationId xmlns:a16="http://schemas.microsoft.com/office/drawing/2014/main" id="{CCEFAF2B-3ECE-A022-047D-6C3AF3094B76}"/>
                </a:ext>
              </a:extLst>
            </p:cNvPr>
            <p:cNvSpPr/>
            <p:nvPr/>
          </p:nvSpPr>
          <p:spPr>
            <a:xfrm>
              <a:off x="4818690" y="3723172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915">
              <a:extLst>
                <a:ext uri="{FF2B5EF4-FFF2-40B4-BE49-F238E27FC236}">
                  <a16:creationId xmlns:a16="http://schemas.microsoft.com/office/drawing/2014/main" id="{D49B5AB6-FAF6-164E-DC75-B3F68826820A}"/>
                </a:ext>
              </a:extLst>
            </p:cNvPr>
            <p:cNvSpPr/>
            <p:nvPr/>
          </p:nvSpPr>
          <p:spPr>
            <a:xfrm>
              <a:off x="5227896" y="3762749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916">
              <a:extLst>
                <a:ext uri="{FF2B5EF4-FFF2-40B4-BE49-F238E27FC236}">
                  <a16:creationId xmlns:a16="http://schemas.microsoft.com/office/drawing/2014/main" id="{C6CD0FC0-975B-847C-4520-F6FD0C93C186}"/>
                </a:ext>
              </a:extLst>
            </p:cNvPr>
            <p:cNvSpPr/>
            <p:nvPr/>
          </p:nvSpPr>
          <p:spPr>
            <a:xfrm>
              <a:off x="5381491" y="3802861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917">
              <a:extLst>
                <a:ext uri="{FF2B5EF4-FFF2-40B4-BE49-F238E27FC236}">
                  <a16:creationId xmlns:a16="http://schemas.microsoft.com/office/drawing/2014/main" id="{C56A5DC2-39F2-0440-06E1-BCE61FFCCEE2}"/>
                </a:ext>
              </a:extLst>
            </p:cNvPr>
            <p:cNvSpPr/>
            <p:nvPr/>
          </p:nvSpPr>
          <p:spPr>
            <a:xfrm>
              <a:off x="5634325" y="382695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918">
              <a:extLst>
                <a:ext uri="{FF2B5EF4-FFF2-40B4-BE49-F238E27FC236}">
                  <a16:creationId xmlns:a16="http://schemas.microsoft.com/office/drawing/2014/main" id="{1A765DE7-A3AB-292D-EA52-5A6EDD2DAF06}"/>
                </a:ext>
              </a:extLst>
            </p:cNvPr>
            <p:cNvSpPr/>
            <p:nvPr/>
          </p:nvSpPr>
          <p:spPr>
            <a:xfrm>
              <a:off x="5661620" y="3836539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919">
              <a:extLst>
                <a:ext uri="{FF2B5EF4-FFF2-40B4-BE49-F238E27FC236}">
                  <a16:creationId xmlns:a16="http://schemas.microsoft.com/office/drawing/2014/main" id="{5E367AED-91D8-E099-E281-41AAB9BD81A1}"/>
                </a:ext>
              </a:extLst>
            </p:cNvPr>
            <p:cNvSpPr/>
            <p:nvPr/>
          </p:nvSpPr>
          <p:spPr>
            <a:xfrm>
              <a:off x="5999810" y="3843421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920">
              <a:extLst>
                <a:ext uri="{FF2B5EF4-FFF2-40B4-BE49-F238E27FC236}">
                  <a16:creationId xmlns:a16="http://schemas.microsoft.com/office/drawing/2014/main" id="{D9035E28-C7CE-2965-7DE3-E3B963E14C79}"/>
                </a:ext>
              </a:extLst>
            </p:cNvPr>
            <p:cNvSpPr/>
            <p:nvPr/>
          </p:nvSpPr>
          <p:spPr>
            <a:xfrm>
              <a:off x="6029650" y="3843421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921">
              <a:extLst>
                <a:ext uri="{FF2B5EF4-FFF2-40B4-BE49-F238E27FC236}">
                  <a16:creationId xmlns:a16="http://schemas.microsoft.com/office/drawing/2014/main" id="{A981CD4F-791D-217C-31BA-CD94F9FB4016}"/>
                </a:ext>
              </a:extLst>
            </p:cNvPr>
            <p:cNvSpPr/>
            <p:nvPr/>
          </p:nvSpPr>
          <p:spPr>
            <a:xfrm>
              <a:off x="6062497" y="385497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922">
              <a:extLst>
                <a:ext uri="{FF2B5EF4-FFF2-40B4-BE49-F238E27FC236}">
                  <a16:creationId xmlns:a16="http://schemas.microsoft.com/office/drawing/2014/main" id="{DBD0AA79-0733-F57A-B3C5-FDA349312FEB}"/>
                </a:ext>
              </a:extLst>
            </p:cNvPr>
            <p:cNvSpPr/>
            <p:nvPr/>
          </p:nvSpPr>
          <p:spPr>
            <a:xfrm>
              <a:off x="6104367" y="385497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923">
              <a:extLst>
                <a:ext uri="{FF2B5EF4-FFF2-40B4-BE49-F238E27FC236}">
                  <a16:creationId xmlns:a16="http://schemas.microsoft.com/office/drawing/2014/main" id="{D23FDA7E-E689-86D0-40DC-B5BAA505C1EE}"/>
                </a:ext>
              </a:extLst>
            </p:cNvPr>
            <p:cNvSpPr/>
            <p:nvPr/>
          </p:nvSpPr>
          <p:spPr>
            <a:xfrm>
              <a:off x="6189723" y="386132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924">
              <a:extLst>
                <a:ext uri="{FF2B5EF4-FFF2-40B4-BE49-F238E27FC236}">
                  <a16:creationId xmlns:a16="http://schemas.microsoft.com/office/drawing/2014/main" id="{392C0A9F-D30C-E287-B5B4-010E86058845}"/>
                </a:ext>
              </a:extLst>
            </p:cNvPr>
            <p:cNvSpPr/>
            <p:nvPr/>
          </p:nvSpPr>
          <p:spPr>
            <a:xfrm>
              <a:off x="6414336" y="3877858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925">
              <a:extLst>
                <a:ext uri="{FF2B5EF4-FFF2-40B4-BE49-F238E27FC236}">
                  <a16:creationId xmlns:a16="http://schemas.microsoft.com/office/drawing/2014/main" id="{E8937859-18F8-A012-A433-9BAC1D04A730}"/>
                </a:ext>
              </a:extLst>
            </p:cNvPr>
            <p:cNvSpPr/>
            <p:nvPr/>
          </p:nvSpPr>
          <p:spPr>
            <a:xfrm>
              <a:off x="6447876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926">
              <a:extLst>
                <a:ext uri="{FF2B5EF4-FFF2-40B4-BE49-F238E27FC236}">
                  <a16:creationId xmlns:a16="http://schemas.microsoft.com/office/drawing/2014/main" id="{1A5AD5DD-82EA-EA43-48D0-B392F27906E8}"/>
                </a:ext>
              </a:extLst>
            </p:cNvPr>
            <p:cNvSpPr/>
            <p:nvPr/>
          </p:nvSpPr>
          <p:spPr>
            <a:xfrm>
              <a:off x="6483269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927">
              <a:extLst>
                <a:ext uri="{FF2B5EF4-FFF2-40B4-BE49-F238E27FC236}">
                  <a16:creationId xmlns:a16="http://schemas.microsoft.com/office/drawing/2014/main" id="{C24FFAAE-F871-07EC-B8B2-9B76D324F719}"/>
                </a:ext>
              </a:extLst>
            </p:cNvPr>
            <p:cNvSpPr/>
            <p:nvPr/>
          </p:nvSpPr>
          <p:spPr>
            <a:xfrm>
              <a:off x="6773344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928">
              <a:extLst>
                <a:ext uri="{FF2B5EF4-FFF2-40B4-BE49-F238E27FC236}">
                  <a16:creationId xmlns:a16="http://schemas.microsoft.com/office/drawing/2014/main" id="{B756FFA8-D4C8-A9F0-61E9-38297249CB1A}"/>
                </a:ext>
              </a:extLst>
            </p:cNvPr>
            <p:cNvSpPr/>
            <p:nvPr/>
          </p:nvSpPr>
          <p:spPr>
            <a:xfrm>
              <a:off x="6854305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929">
              <a:extLst>
                <a:ext uri="{FF2B5EF4-FFF2-40B4-BE49-F238E27FC236}">
                  <a16:creationId xmlns:a16="http://schemas.microsoft.com/office/drawing/2014/main" id="{B77B62C9-EB16-0554-67E9-F1E637A6AF9A}"/>
                </a:ext>
              </a:extLst>
            </p:cNvPr>
            <p:cNvSpPr/>
            <p:nvPr/>
          </p:nvSpPr>
          <p:spPr>
            <a:xfrm>
              <a:off x="6877900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930">
              <a:extLst>
                <a:ext uri="{FF2B5EF4-FFF2-40B4-BE49-F238E27FC236}">
                  <a16:creationId xmlns:a16="http://schemas.microsoft.com/office/drawing/2014/main" id="{C1BCC816-D539-D198-138E-3B787A792341}"/>
                </a:ext>
              </a:extLst>
            </p:cNvPr>
            <p:cNvSpPr/>
            <p:nvPr/>
          </p:nvSpPr>
          <p:spPr>
            <a:xfrm>
              <a:off x="6901495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931">
              <a:extLst>
                <a:ext uri="{FF2B5EF4-FFF2-40B4-BE49-F238E27FC236}">
                  <a16:creationId xmlns:a16="http://schemas.microsoft.com/office/drawing/2014/main" id="{C5EF8905-BAA2-2A19-D77C-C5003D440F06}"/>
                </a:ext>
              </a:extLst>
            </p:cNvPr>
            <p:cNvSpPr/>
            <p:nvPr/>
          </p:nvSpPr>
          <p:spPr>
            <a:xfrm>
              <a:off x="6925088" y="3900904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932">
              <a:extLst>
                <a:ext uri="{FF2B5EF4-FFF2-40B4-BE49-F238E27FC236}">
                  <a16:creationId xmlns:a16="http://schemas.microsoft.com/office/drawing/2014/main" id="{7D753DF0-9FAD-9701-EB8B-05F8DC655183}"/>
                </a:ext>
              </a:extLst>
            </p:cNvPr>
            <p:cNvSpPr/>
            <p:nvPr/>
          </p:nvSpPr>
          <p:spPr>
            <a:xfrm>
              <a:off x="7118936" y="392651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933">
              <a:extLst>
                <a:ext uri="{FF2B5EF4-FFF2-40B4-BE49-F238E27FC236}">
                  <a16:creationId xmlns:a16="http://schemas.microsoft.com/office/drawing/2014/main" id="{39210534-3831-0594-DBD3-D355BC36A10B}"/>
                </a:ext>
              </a:extLst>
            </p:cNvPr>
            <p:cNvSpPr/>
            <p:nvPr/>
          </p:nvSpPr>
          <p:spPr>
            <a:xfrm>
              <a:off x="7234363" y="392651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934">
              <a:extLst>
                <a:ext uri="{FF2B5EF4-FFF2-40B4-BE49-F238E27FC236}">
                  <a16:creationId xmlns:a16="http://schemas.microsoft.com/office/drawing/2014/main" id="{FABF2DD0-2259-283C-F6F1-342FE36B026F}"/>
                </a:ext>
              </a:extLst>
            </p:cNvPr>
            <p:cNvSpPr/>
            <p:nvPr/>
          </p:nvSpPr>
          <p:spPr>
            <a:xfrm>
              <a:off x="7267905" y="392651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935">
              <a:extLst>
                <a:ext uri="{FF2B5EF4-FFF2-40B4-BE49-F238E27FC236}">
                  <a16:creationId xmlns:a16="http://schemas.microsoft.com/office/drawing/2014/main" id="{B23FB1E0-5CF2-212F-5F6F-C45A3D50A2FF}"/>
                </a:ext>
              </a:extLst>
            </p:cNvPr>
            <p:cNvSpPr/>
            <p:nvPr/>
          </p:nvSpPr>
          <p:spPr>
            <a:xfrm>
              <a:off x="7301678" y="392651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936">
              <a:extLst>
                <a:ext uri="{FF2B5EF4-FFF2-40B4-BE49-F238E27FC236}">
                  <a16:creationId xmlns:a16="http://schemas.microsoft.com/office/drawing/2014/main" id="{F21F89BE-52D8-7827-44C9-B20B745DDCF8}"/>
                </a:ext>
              </a:extLst>
            </p:cNvPr>
            <p:cNvSpPr/>
            <p:nvPr/>
          </p:nvSpPr>
          <p:spPr>
            <a:xfrm>
              <a:off x="7335219" y="392651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937">
              <a:extLst>
                <a:ext uri="{FF2B5EF4-FFF2-40B4-BE49-F238E27FC236}">
                  <a16:creationId xmlns:a16="http://schemas.microsoft.com/office/drawing/2014/main" id="{0C440AFE-9B65-3ED7-9C74-B26C00BC4B6C}"/>
                </a:ext>
              </a:extLst>
            </p:cNvPr>
            <p:cNvSpPr/>
            <p:nvPr/>
          </p:nvSpPr>
          <p:spPr>
            <a:xfrm>
              <a:off x="7648890" y="3960435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939">
              <a:extLst>
                <a:ext uri="{FF2B5EF4-FFF2-40B4-BE49-F238E27FC236}">
                  <a16:creationId xmlns:a16="http://schemas.microsoft.com/office/drawing/2014/main" id="{039E0EEA-1139-723F-9E36-254390DDF28B}"/>
                </a:ext>
              </a:extLst>
            </p:cNvPr>
            <p:cNvSpPr/>
            <p:nvPr/>
          </p:nvSpPr>
          <p:spPr>
            <a:xfrm>
              <a:off x="7726151" y="3960435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940">
              <a:extLst>
                <a:ext uri="{FF2B5EF4-FFF2-40B4-BE49-F238E27FC236}">
                  <a16:creationId xmlns:a16="http://schemas.microsoft.com/office/drawing/2014/main" id="{99BADBA5-5E92-D193-BC46-DF2CB142361A}"/>
                </a:ext>
              </a:extLst>
            </p:cNvPr>
            <p:cNvSpPr/>
            <p:nvPr/>
          </p:nvSpPr>
          <p:spPr>
            <a:xfrm>
              <a:off x="8641713" y="4019186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941">
              <a:extLst>
                <a:ext uri="{FF2B5EF4-FFF2-40B4-BE49-F238E27FC236}">
                  <a16:creationId xmlns:a16="http://schemas.microsoft.com/office/drawing/2014/main" id="{8E574FA5-6B9C-47C8-4822-D3756977C7D5}"/>
                </a:ext>
              </a:extLst>
            </p:cNvPr>
            <p:cNvSpPr/>
            <p:nvPr/>
          </p:nvSpPr>
          <p:spPr>
            <a:xfrm>
              <a:off x="8691678" y="4019186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942">
              <a:extLst>
                <a:ext uri="{FF2B5EF4-FFF2-40B4-BE49-F238E27FC236}">
                  <a16:creationId xmlns:a16="http://schemas.microsoft.com/office/drawing/2014/main" id="{5796E208-F04A-D124-B9E7-429247E4EF69}"/>
                </a:ext>
              </a:extLst>
            </p:cNvPr>
            <p:cNvSpPr/>
            <p:nvPr/>
          </p:nvSpPr>
          <p:spPr>
            <a:xfrm>
              <a:off x="8862623" y="4019186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943">
              <a:extLst>
                <a:ext uri="{FF2B5EF4-FFF2-40B4-BE49-F238E27FC236}">
                  <a16:creationId xmlns:a16="http://schemas.microsoft.com/office/drawing/2014/main" id="{49E2FF0F-A0AE-A24B-D757-3F40ED206EEB}"/>
                </a:ext>
              </a:extLst>
            </p:cNvPr>
            <p:cNvSpPr/>
            <p:nvPr/>
          </p:nvSpPr>
          <p:spPr>
            <a:xfrm>
              <a:off x="8894314" y="4019186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944">
              <a:extLst>
                <a:ext uri="{FF2B5EF4-FFF2-40B4-BE49-F238E27FC236}">
                  <a16:creationId xmlns:a16="http://schemas.microsoft.com/office/drawing/2014/main" id="{DB233493-4F05-0099-EE15-44E4068AC253}"/>
                </a:ext>
              </a:extLst>
            </p:cNvPr>
            <p:cNvSpPr/>
            <p:nvPr/>
          </p:nvSpPr>
          <p:spPr>
            <a:xfrm>
              <a:off x="8923462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945">
              <a:extLst>
                <a:ext uri="{FF2B5EF4-FFF2-40B4-BE49-F238E27FC236}">
                  <a16:creationId xmlns:a16="http://schemas.microsoft.com/office/drawing/2014/main" id="{DBFC53F8-A189-7A74-E9A2-0D999D201000}"/>
                </a:ext>
              </a:extLst>
            </p:cNvPr>
            <p:cNvSpPr/>
            <p:nvPr/>
          </p:nvSpPr>
          <p:spPr>
            <a:xfrm>
              <a:off x="8954458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946">
              <a:extLst>
                <a:ext uri="{FF2B5EF4-FFF2-40B4-BE49-F238E27FC236}">
                  <a16:creationId xmlns:a16="http://schemas.microsoft.com/office/drawing/2014/main" id="{716275CF-85B9-2E8A-D687-3601B22F09A5}"/>
                </a:ext>
              </a:extLst>
            </p:cNvPr>
            <p:cNvSpPr/>
            <p:nvPr/>
          </p:nvSpPr>
          <p:spPr>
            <a:xfrm>
              <a:off x="9221632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947">
              <a:extLst>
                <a:ext uri="{FF2B5EF4-FFF2-40B4-BE49-F238E27FC236}">
                  <a16:creationId xmlns:a16="http://schemas.microsoft.com/office/drawing/2014/main" id="{F4EA44A4-AC37-2D18-DE01-DD5363342110}"/>
                </a:ext>
              </a:extLst>
            </p:cNvPr>
            <p:cNvSpPr/>
            <p:nvPr/>
          </p:nvSpPr>
          <p:spPr>
            <a:xfrm>
              <a:off x="9239906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948">
              <a:extLst>
                <a:ext uri="{FF2B5EF4-FFF2-40B4-BE49-F238E27FC236}">
                  <a16:creationId xmlns:a16="http://schemas.microsoft.com/office/drawing/2014/main" id="{9873A3DC-4FCE-E25C-0A97-372A0BBE5C6A}"/>
                </a:ext>
              </a:extLst>
            </p:cNvPr>
            <p:cNvSpPr/>
            <p:nvPr/>
          </p:nvSpPr>
          <p:spPr>
            <a:xfrm>
              <a:off x="9277150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951">
              <a:extLst>
                <a:ext uri="{FF2B5EF4-FFF2-40B4-BE49-F238E27FC236}">
                  <a16:creationId xmlns:a16="http://schemas.microsoft.com/office/drawing/2014/main" id="{CC87DBF8-03A7-E620-C39C-194E6F3F5F3E}"/>
                </a:ext>
              </a:extLst>
            </p:cNvPr>
            <p:cNvSpPr/>
            <p:nvPr/>
          </p:nvSpPr>
          <p:spPr>
            <a:xfrm>
              <a:off x="9308841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952">
              <a:extLst>
                <a:ext uri="{FF2B5EF4-FFF2-40B4-BE49-F238E27FC236}">
                  <a16:creationId xmlns:a16="http://schemas.microsoft.com/office/drawing/2014/main" id="{47399CEF-30E1-C5F6-7681-2523775BA654}"/>
                </a:ext>
              </a:extLst>
            </p:cNvPr>
            <p:cNvSpPr/>
            <p:nvPr/>
          </p:nvSpPr>
          <p:spPr>
            <a:xfrm>
              <a:off x="9374303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953">
              <a:extLst>
                <a:ext uri="{FF2B5EF4-FFF2-40B4-BE49-F238E27FC236}">
                  <a16:creationId xmlns:a16="http://schemas.microsoft.com/office/drawing/2014/main" id="{D2F8B197-781D-08E1-7BC0-3C8E73893EAB}"/>
                </a:ext>
              </a:extLst>
            </p:cNvPr>
            <p:cNvSpPr/>
            <p:nvPr/>
          </p:nvSpPr>
          <p:spPr>
            <a:xfrm>
              <a:off x="9493433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954">
              <a:extLst>
                <a:ext uri="{FF2B5EF4-FFF2-40B4-BE49-F238E27FC236}">
                  <a16:creationId xmlns:a16="http://schemas.microsoft.com/office/drawing/2014/main" id="{7972D13B-DC82-FA87-428E-1C7FED9CA437}"/>
                </a:ext>
              </a:extLst>
            </p:cNvPr>
            <p:cNvSpPr/>
            <p:nvPr/>
          </p:nvSpPr>
          <p:spPr>
            <a:xfrm>
              <a:off x="9703472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955">
              <a:extLst>
                <a:ext uri="{FF2B5EF4-FFF2-40B4-BE49-F238E27FC236}">
                  <a16:creationId xmlns:a16="http://schemas.microsoft.com/office/drawing/2014/main" id="{4082B318-BF1D-57B8-9E48-19626BE9ED08}"/>
                </a:ext>
              </a:extLst>
            </p:cNvPr>
            <p:cNvSpPr/>
            <p:nvPr/>
          </p:nvSpPr>
          <p:spPr>
            <a:xfrm>
              <a:off x="9734470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956">
              <a:extLst>
                <a:ext uri="{FF2B5EF4-FFF2-40B4-BE49-F238E27FC236}">
                  <a16:creationId xmlns:a16="http://schemas.microsoft.com/office/drawing/2014/main" id="{A9263D2E-3CE6-E48F-0577-0E12BF8A2DA2}"/>
                </a:ext>
              </a:extLst>
            </p:cNvPr>
            <p:cNvSpPr/>
            <p:nvPr/>
          </p:nvSpPr>
          <p:spPr>
            <a:xfrm>
              <a:off x="9769860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957">
              <a:extLst>
                <a:ext uri="{FF2B5EF4-FFF2-40B4-BE49-F238E27FC236}">
                  <a16:creationId xmlns:a16="http://schemas.microsoft.com/office/drawing/2014/main" id="{51EE28AD-E93B-EB14-34C8-B0676211CD87}"/>
                </a:ext>
              </a:extLst>
            </p:cNvPr>
            <p:cNvSpPr/>
            <p:nvPr/>
          </p:nvSpPr>
          <p:spPr>
            <a:xfrm>
              <a:off x="10121699" y="4044260"/>
              <a:ext cx="54858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26" name="Freeform 958">
            <a:extLst>
              <a:ext uri="{FF2B5EF4-FFF2-40B4-BE49-F238E27FC236}">
                <a16:creationId xmlns:a16="http://schemas.microsoft.com/office/drawing/2014/main" id="{8F2F054A-AAD9-01D7-D5F5-9110F6CBFD0A}"/>
              </a:ext>
            </a:extLst>
          </p:cNvPr>
          <p:cNvSpPr/>
          <p:nvPr/>
        </p:nvSpPr>
        <p:spPr>
          <a:xfrm>
            <a:off x="2671463" y="1855308"/>
            <a:ext cx="7487426" cy="2217347"/>
          </a:xfrm>
          <a:custGeom>
            <a:avLst/>
            <a:gdLst>
              <a:gd name="connsiteX0" fmla="*/ 0 w 4125497"/>
              <a:gd name="connsiteY0" fmla="*/ 0 h 1148632"/>
              <a:gd name="connsiteX1" fmla="*/ 21160 w 4125497"/>
              <a:gd name="connsiteY1" fmla="*/ 0 h 1148632"/>
              <a:gd name="connsiteX2" fmla="*/ 21160 w 4125497"/>
              <a:gd name="connsiteY2" fmla="*/ 26997 h 1148632"/>
              <a:gd name="connsiteX3" fmla="*/ 32249 w 4125497"/>
              <a:gd name="connsiteY3" fmla="*/ 26997 h 1148632"/>
              <a:gd name="connsiteX4" fmla="*/ 32249 w 4125497"/>
              <a:gd name="connsiteY4" fmla="*/ 34892 h 1148632"/>
              <a:gd name="connsiteX5" fmla="*/ 47545 w 4125497"/>
              <a:gd name="connsiteY5" fmla="*/ 34892 h 1148632"/>
              <a:gd name="connsiteX6" fmla="*/ 47545 w 4125497"/>
              <a:gd name="connsiteY6" fmla="*/ 48136 h 1148632"/>
              <a:gd name="connsiteX7" fmla="*/ 56086 w 4125497"/>
              <a:gd name="connsiteY7" fmla="*/ 48136 h 1148632"/>
              <a:gd name="connsiteX8" fmla="*/ 56086 w 4125497"/>
              <a:gd name="connsiteY8" fmla="*/ 55521 h 1148632"/>
              <a:gd name="connsiteX9" fmla="*/ 63989 w 4125497"/>
              <a:gd name="connsiteY9" fmla="*/ 55521 h 1148632"/>
              <a:gd name="connsiteX10" fmla="*/ 63989 w 4125497"/>
              <a:gd name="connsiteY10" fmla="*/ 67619 h 1148632"/>
              <a:gd name="connsiteX11" fmla="*/ 71892 w 4125497"/>
              <a:gd name="connsiteY11" fmla="*/ 67619 h 1148632"/>
              <a:gd name="connsiteX12" fmla="*/ 71892 w 4125497"/>
              <a:gd name="connsiteY12" fmla="*/ 73986 h 1148632"/>
              <a:gd name="connsiteX13" fmla="*/ 76736 w 4125497"/>
              <a:gd name="connsiteY13" fmla="*/ 73986 h 1148632"/>
              <a:gd name="connsiteX14" fmla="*/ 76736 w 4125497"/>
              <a:gd name="connsiteY14" fmla="*/ 80863 h 1148632"/>
              <a:gd name="connsiteX15" fmla="*/ 82472 w 4125497"/>
              <a:gd name="connsiteY15" fmla="*/ 80863 h 1148632"/>
              <a:gd name="connsiteX16" fmla="*/ 82472 w 4125497"/>
              <a:gd name="connsiteY16" fmla="*/ 85574 h 1148632"/>
              <a:gd name="connsiteX17" fmla="*/ 93051 w 4125497"/>
              <a:gd name="connsiteY17" fmla="*/ 85574 h 1148632"/>
              <a:gd name="connsiteX18" fmla="*/ 93051 w 4125497"/>
              <a:gd name="connsiteY18" fmla="*/ 94616 h 1148632"/>
              <a:gd name="connsiteX19" fmla="*/ 105798 w 4125497"/>
              <a:gd name="connsiteY19" fmla="*/ 94616 h 1148632"/>
              <a:gd name="connsiteX20" fmla="*/ 105798 w 4125497"/>
              <a:gd name="connsiteY20" fmla="*/ 112571 h 1148632"/>
              <a:gd name="connsiteX21" fmla="*/ 118418 w 4125497"/>
              <a:gd name="connsiteY21" fmla="*/ 112571 h 1148632"/>
              <a:gd name="connsiteX22" fmla="*/ 118418 w 4125497"/>
              <a:gd name="connsiteY22" fmla="*/ 125305 h 1148632"/>
              <a:gd name="connsiteX23" fmla="*/ 124281 w 4125497"/>
              <a:gd name="connsiteY23" fmla="*/ 125305 h 1148632"/>
              <a:gd name="connsiteX24" fmla="*/ 124281 w 4125497"/>
              <a:gd name="connsiteY24" fmla="*/ 145808 h 1148632"/>
              <a:gd name="connsiteX25" fmla="*/ 134351 w 4125497"/>
              <a:gd name="connsiteY25" fmla="*/ 145808 h 1148632"/>
              <a:gd name="connsiteX26" fmla="*/ 134351 w 4125497"/>
              <a:gd name="connsiteY26" fmla="*/ 154849 h 1148632"/>
              <a:gd name="connsiteX27" fmla="*/ 141744 w 4125497"/>
              <a:gd name="connsiteY27" fmla="*/ 154849 h 1148632"/>
              <a:gd name="connsiteX28" fmla="*/ 141744 w 4125497"/>
              <a:gd name="connsiteY28" fmla="*/ 162744 h 1148632"/>
              <a:gd name="connsiteX29" fmla="*/ 149647 w 4125497"/>
              <a:gd name="connsiteY29" fmla="*/ 162744 h 1148632"/>
              <a:gd name="connsiteX30" fmla="*/ 149647 w 4125497"/>
              <a:gd name="connsiteY30" fmla="*/ 184392 h 1148632"/>
              <a:gd name="connsiteX31" fmla="*/ 156021 w 4125497"/>
              <a:gd name="connsiteY31" fmla="*/ 184392 h 1148632"/>
              <a:gd name="connsiteX32" fmla="*/ 156021 w 4125497"/>
              <a:gd name="connsiteY32" fmla="*/ 200820 h 1148632"/>
              <a:gd name="connsiteX33" fmla="*/ 168130 w 4125497"/>
              <a:gd name="connsiteY33" fmla="*/ 200820 h 1148632"/>
              <a:gd name="connsiteX34" fmla="*/ 168130 w 4125497"/>
              <a:gd name="connsiteY34" fmla="*/ 211389 h 1148632"/>
              <a:gd name="connsiteX35" fmla="*/ 179857 w 4125497"/>
              <a:gd name="connsiteY35" fmla="*/ 211389 h 1148632"/>
              <a:gd name="connsiteX36" fmla="*/ 179857 w 4125497"/>
              <a:gd name="connsiteY36" fmla="*/ 228326 h 1148632"/>
              <a:gd name="connsiteX37" fmla="*/ 192986 w 4125497"/>
              <a:gd name="connsiteY37" fmla="*/ 228326 h 1148632"/>
              <a:gd name="connsiteX38" fmla="*/ 192986 w 4125497"/>
              <a:gd name="connsiteY38" fmla="*/ 246281 h 1148632"/>
              <a:gd name="connsiteX39" fmla="*/ 200379 w 4125497"/>
              <a:gd name="connsiteY39" fmla="*/ 246281 h 1148632"/>
              <a:gd name="connsiteX40" fmla="*/ 200379 w 4125497"/>
              <a:gd name="connsiteY40" fmla="*/ 260543 h 1148632"/>
              <a:gd name="connsiteX41" fmla="*/ 205223 w 4125497"/>
              <a:gd name="connsiteY41" fmla="*/ 260543 h 1148632"/>
              <a:gd name="connsiteX42" fmla="*/ 205223 w 4125497"/>
              <a:gd name="connsiteY42" fmla="*/ 285375 h 1148632"/>
              <a:gd name="connsiteX43" fmla="*/ 211597 w 4125497"/>
              <a:gd name="connsiteY43" fmla="*/ 285375 h 1148632"/>
              <a:gd name="connsiteX44" fmla="*/ 211597 w 4125497"/>
              <a:gd name="connsiteY44" fmla="*/ 359361 h 1148632"/>
              <a:gd name="connsiteX45" fmla="*/ 217843 w 4125497"/>
              <a:gd name="connsiteY45" fmla="*/ 359361 h 1148632"/>
              <a:gd name="connsiteX46" fmla="*/ 217843 w 4125497"/>
              <a:gd name="connsiteY46" fmla="*/ 435894 h 1148632"/>
              <a:gd name="connsiteX47" fmla="*/ 222176 w 4125497"/>
              <a:gd name="connsiteY47" fmla="*/ 435894 h 1148632"/>
              <a:gd name="connsiteX48" fmla="*/ 222176 w 4125497"/>
              <a:gd name="connsiteY48" fmla="*/ 492944 h 1148632"/>
              <a:gd name="connsiteX49" fmla="*/ 228932 w 4125497"/>
              <a:gd name="connsiteY49" fmla="*/ 492944 h 1148632"/>
              <a:gd name="connsiteX50" fmla="*/ 228932 w 4125497"/>
              <a:gd name="connsiteY50" fmla="*/ 596474 h 1148632"/>
              <a:gd name="connsiteX51" fmla="*/ 233776 w 4125497"/>
              <a:gd name="connsiteY51" fmla="*/ 596474 h 1148632"/>
              <a:gd name="connsiteX52" fmla="*/ 233776 w 4125497"/>
              <a:gd name="connsiteY52" fmla="*/ 630347 h 1148632"/>
              <a:gd name="connsiteX53" fmla="*/ 244866 w 4125497"/>
              <a:gd name="connsiteY53" fmla="*/ 630347 h 1148632"/>
              <a:gd name="connsiteX54" fmla="*/ 244866 w 4125497"/>
              <a:gd name="connsiteY54" fmla="*/ 653523 h 1148632"/>
              <a:gd name="connsiteX55" fmla="*/ 255955 w 4125497"/>
              <a:gd name="connsiteY55" fmla="*/ 653523 h 1148632"/>
              <a:gd name="connsiteX56" fmla="*/ 255955 w 4125497"/>
              <a:gd name="connsiteY56" fmla="*/ 659891 h 1148632"/>
              <a:gd name="connsiteX57" fmla="*/ 268065 w 4125497"/>
              <a:gd name="connsiteY57" fmla="*/ 659891 h 1148632"/>
              <a:gd name="connsiteX58" fmla="*/ 268065 w 4125497"/>
              <a:gd name="connsiteY58" fmla="*/ 667276 h 1148632"/>
              <a:gd name="connsiteX59" fmla="*/ 281322 w 4125497"/>
              <a:gd name="connsiteY59" fmla="*/ 667276 h 1148632"/>
              <a:gd name="connsiteX60" fmla="*/ 281322 w 4125497"/>
              <a:gd name="connsiteY60" fmla="*/ 678992 h 1148632"/>
              <a:gd name="connsiteX61" fmla="*/ 290882 w 4125497"/>
              <a:gd name="connsiteY61" fmla="*/ 678992 h 1148632"/>
              <a:gd name="connsiteX62" fmla="*/ 290882 w 4125497"/>
              <a:gd name="connsiteY62" fmla="*/ 686378 h 1148632"/>
              <a:gd name="connsiteX63" fmla="*/ 318415 w 4125497"/>
              <a:gd name="connsiteY63" fmla="*/ 686378 h 1148632"/>
              <a:gd name="connsiteX64" fmla="*/ 318415 w 4125497"/>
              <a:gd name="connsiteY64" fmla="*/ 696438 h 1148632"/>
              <a:gd name="connsiteX65" fmla="*/ 328357 w 4125497"/>
              <a:gd name="connsiteY65" fmla="*/ 696438 h 1148632"/>
              <a:gd name="connsiteX66" fmla="*/ 328357 w 4125497"/>
              <a:gd name="connsiteY66" fmla="*/ 703824 h 1148632"/>
              <a:gd name="connsiteX67" fmla="*/ 350154 w 4125497"/>
              <a:gd name="connsiteY67" fmla="*/ 703824 h 1148632"/>
              <a:gd name="connsiteX68" fmla="*/ 350154 w 4125497"/>
              <a:gd name="connsiteY68" fmla="*/ 712738 h 1148632"/>
              <a:gd name="connsiteX69" fmla="*/ 361244 w 4125497"/>
              <a:gd name="connsiteY69" fmla="*/ 712738 h 1148632"/>
              <a:gd name="connsiteX70" fmla="*/ 361244 w 4125497"/>
              <a:gd name="connsiteY70" fmla="*/ 724963 h 1148632"/>
              <a:gd name="connsiteX71" fmla="*/ 371314 w 4125497"/>
              <a:gd name="connsiteY71" fmla="*/ 724963 h 1148632"/>
              <a:gd name="connsiteX72" fmla="*/ 371314 w 4125497"/>
              <a:gd name="connsiteY72" fmla="*/ 770934 h 1148632"/>
              <a:gd name="connsiteX73" fmla="*/ 380237 w 4125497"/>
              <a:gd name="connsiteY73" fmla="*/ 770934 h 1148632"/>
              <a:gd name="connsiteX74" fmla="*/ 380237 w 4125497"/>
              <a:gd name="connsiteY74" fmla="*/ 793091 h 1148632"/>
              <a:gd name="connsiteX75" fmla="*/ 390307 w 4125497"/>
              <a:gd name="connsiteY75" fmla="*/ 793091 h 1148632"/>
              <a:gd name="connsiteX76" fmla="*/ 390307 w 4125497"/>
              <a:gd name="connsiteY76" fmla="*/ 800477 h 1148632"/>
              <a:gd name="connsiteX77" fmla="*/ 399229 w 4125497"/>
              <a:gd name="connsiteY77" fmla="*/ 800477 h 1148632"/>
              <a:gd name="connsiteX78" fmla="*/ 399229 w 4125497"/>
              <a:gd name="connsiteY78" fmla="*/ 808372 h 1148632"/>
              <a:gd name="connsiteX79" fmla="*/ 413506 w 4125497"/>
              <a:gd name="connsiteY79" fmla="*/ 808372 h 1148632"/>
              <a:gd name="connsiteX80" fmla="*/ 413506 w 4125497"/>
              <a:gd name="connsiteY80" fmla="*/ 813721 h 1148632"/>
              <a:gd name="connsiteX81" fmla="*/ 436323 w 4125497"/>
              <a:gd name="connsiteY81" fmla="*/ 813721 h 1148632"/>
              <a:gd name="connsiteX82" fmla="*/ 436323 w 4125497"/>
              <a:gd name="connsiteY82" fmla="*/ 821107 h 1148632"/>
              <a:gd name="connsiteX83" fmla="*/ 453786 w 4125497"/>
              <a:gd name="connsiteY83" fmla="*/ 821107 h 1148632"/>
              <a:gd name="connsiteX84" fmla="*/ 453786 w 4125497"/>
              <a:gd name="connsiteY84" fmla="*/ 828492 h 1148632"/>
              <a:gd name="connsiteX85" fmla="*/ 501331 w 4125497"/>
              <a:gd name="connsiteY85" fmla="*/ 828492 h 1148632"/>
              <a:gd name="connsiteX86" fmla="*/ 501331 w 4125497"/>
              <a:gd name="connsiteY86" fmla="*/ 833713 h 1148632"/>
              <a:gd name="connsiteX87" fmla="*/ 526187 w 4125497"/>
              <a:gd name="connsiteY87" fmla="*/ 833713 h 1148632"/>
              <a:gd name="connsiteX88" fmla="*/ 526187 w 4125497"/>
              <a:gd name="connsiteY88" fmla="*/ 845938 h 1148632"/>
              <a:gd name="connsiteX89" fmla="*/ 537787 w 4125497"/>
              <a:gd name="connsiteY89" fmla="*/ 845938 h 1148632"/>
              <a:gd name="connsiteX90" fmla="*/ 537787 w 4125497"/>
              <a:gd name="connsiteY90" fmla="*/ 867587 h 1148632"/>
              <a:gd name="connsiteX91" fmla="*/ 619239 w 4125497"/>
              <a:gd name="connsiteY91" fmla="*/ 867587 h 1148632"/>
              <a:gd name="connsiteX92" fmla="*/ 619239 w 4125497"/>
              <a:gd name="connsiteY92" fmla="*/ 873317 h 1148632"/>
              <a:gd name="connsiteX93" fmla="*/ 656332 w 4125497"/>
              <a:gd name="connsiteY93" fmla="*/ 873317 h 1148632"/>
              <a:gd name="connsiteX94" fmla="*/ 656332 w 4125497"/>
              <a:gd name="connsiteY94" fmla="*/ 889235 h 1148632"/>
              <a:gd name="connsiteX95" fmla="*/ 672648 w 4125497"/>
              <a:gd name="connsiteY95" fmla="*/ 889235 h 1148632"/>
              <a:gd name="connsiteX96" fmla="*/ 672648 w 4125497"/>
              <a:gd name="connsiteY96" fmla="*/ 900314 h 1148632"/>
              <a:gd name="connsiteX97" fmla="*/ 691768 w 4125497"/>
              <a:gd name="connsiteY97" fmla="*/ 900314 h 1148632"/>
              <a:gd name="connsiteX98" fmla="*/ 691768 w 4125497"/>
              <a:gd name="connsiteY98" fmla="*/ 905535 h 1148632"/>
              <a:gd name="connsiteX99" fmla="*/ 702858 w 4125497"/>
              <a:gd name="connsiteY99" fmla="*/ 905535 h 1148632"/>
              <a:gd name="connsiteX100" fmla="*/ 702858 w 4125497"/>
              <a:gd name="connsiteY100" fmla="*/ 910374 h 1148632"/>
              <a:gd name="connsiteX101" fmla="*/ 749384 w 4125497"/>
              <a:gd name="connsiteY101" fmla="*/ 910374 h 1148632"/>
              <a:gd name="connsiteX102" fmla="*/ 749384 w 4125497"/>
              <a:gd name="connsiteY102" fmla="*/ 916104 h 1148632"/>
              <a:gd name="connsiteX103" fmla="*/ 819746 w 4125497"/>
              <a:gd name="connsiteY103" fmla="*/ 916104 h 1148632"/>
              <a:gd name="connsiteX104" fmla="*/ 819746 w 4125497"/>
              <a:gd name="connsiteY104" fmla="*/ 924636 h 1148632"/>
              <a:gd name="connsiteX105" fmla="*/ 829816 w 4125497"/>
              <a:gd name="connsiteY105" fmla="*/ 924636 h 1148632"/>
              <a:gd name="connsiteX106" fmla="*/ 829816 w 4125497"/>
              <a:gd name="connsiteY106" fmla="*/ 934187 h 1148632"/>
              <a:gd name="connsiteX107" fmla="*/ 851995 w 4125497"/>
              <a:gd name="connsiteY107" fmla="*/ 934187 h 1148632"/>
              <a:gd name="connsiteX108" fmla="*/ 851995 w 4125497"/>
              <a:gd name="connsiteY108" fmla="*/ 939917 h 1148632"/>
              <a:gd name="connsiteX109" fmla="*/ 898521 w 4125497"/>
              <a:gd name="connsiteY109" fmla="*/ 939917 h 1148632"/>
              <a:gd name="connsiteX110" fmla="*/ 898521 w 4125497"/>
              <a:gd name="connsiteY110" fmla="*/ 945266 h 1148632"/>
              <a:gd name="connsiteX111" fmla="*/ 965697 w 4125497"/>
              <a:gd name="connsiteY111" fmla="*/ 945266 h 1148632"/>
              <a:gd name="connsiteX112" fmla="*/ 965697 w 4125497"/>
              <a:gd name="connsiteY112" fmla="*/ 952142 h 1148632"/>
              <a:gd name="connsiteX113" fmla="*/ 995779 w 4125497"/>
              <a:gd name="connsiteY113" fmla="*/ 952142 h 1148632"/>
              <a:gd name="connsiteX114" fmla="*/ 995779 w 4125497"/>
              <a:gd name="connsiteY114" fmla="*/ 957363 h 1148632"/>
              <a:gd name="connsiteX115" fmla="*/ 1124267 w 4125497"/>
              <a:gd name="connsiteY115" fmla="*/ 957363 h 1148632"/>
              <a:gd name="connsiteX116" fmla="*/ 1124267 w 4125497"/>
              <a:gd name="connsiteY116" fmla="*/ 963221 h 1148632"/>
              <a:gd name="connsiteX117" fmla="*/ 1172450 w 4125497"/>
              <a:gd name="connsiteY117" fmla="*/ 963221 h 1148632"/>
              <a:gd name="connsiteX118" fmla="*/ 1172450 w 4125497"/>
              <a:gd name="connsiteY118" fmla="*/ 969588 h 1148632"/>
              <a:gd name="connsiteX119" fmla="*/ 1200492 w 4125497"/>
              <a:gd name="connsiteY119" fmla="*/ 969588 h 1148632"/>
              <a:gd name="connsiteX120" fmla="*/ 1200492 w 4125497"/>
              <a:gd name="connsiteY120" fmla="*/ 989581 h 1148632"/>
              <a:gd name="connsiteX121" fmla="*/ 1424199 w 4125497"/>
              <a:gd name="connsiteY121" fmla="*/ 989581 h 1148632"/>
              <a:gd name="connsiteX122" fmla="*/ 1424199 w 4125497"/>
              <a:gd name="connsiteY122" fmla="*/ 1010211 h 1148632"/>
              <a:gd name="connsiteX123" fmla="*/ 1455428 w 4125497"/>
              <a:gd name="connsiteY123" fmla="*/ 1010211 h 1148632"/>
              <a:gd name="connsiteX124" fmla="*/ 1455428 w 4125497"/>
              <a:gd name="connsiteY124" fmla="*/ 1022945 h 1148632"/>
              <a:gd name="connsiteX125" fmla="*/ 1534713 w 4125497"/>
              <a:gd name="connsiteY125" fmla="*/ 1022945 h 1148632"/>
              <a:gd name="connsiteX126" fmla="*/ 1534713 w 4125497"/>
              <a:gd name="connsiteY126" fmla="*/ 1028675 h 1148632"/>
              <a:gd name="connsiteX127" fmla="*/ 1602399 w 4125497"/>
              <a:gd name="connsiteY127" fmla="*/ 1028675 h 1148632"/>
              <a:gd name="connsiteX128" fmla="*/ 1602399 w 4125497"/>
              <a:gd name="connsiteY128" fmla="*/ 1033514 h 1148632"/>
              <a:gd name="connsiteX129" fmla="*/ 1658994 w 4125497"/>
              <a:gd name="connsiteY129" fmla="*/ 1033514 h 1148632"/>
              <a:gd name="connsiteX130" fmla="*/ 1658994 w 4125497"/>
              <a:gd name="connsiteY130" fmla="*/ 1043447 h 1148632"/>
              <a:gd name="connsiteX131" fmla="*/ 1882700 w 4125497"/>
              <a:gd name="connsiteY131" fmla="*/ 1043447 h 1148632"/>
              <a:gd name="connsiteX132" fmla="*/ 1882700 w 4125497"/>
              <a:gd name="connsiteY132" fmla="*/ 1052488 h 1148632"/>
              <a:gd name="connsiteX133" fmla="*/ 1964152 w 4125497"/>
              <a:gd name="connsiteY133" fmla="*/ 1052488 h 1148632"/>
              <a:gd name="connsiteX134" fmla="*/ 1964152 w 4125497"/>
              <a:gd name="connsiteY134" fmla="*/ 1060893 h 1148632"/>
              <a:gd name="connsiteX135" fmla="*/ 2099523 w 4125497"/>
              <a:gd name="connsiteY135" fmla="*/ 1060893 h 1148632"/>
              <a:gd name="connsiteX136" fmla="*/ 2099523 w 4125497"/>
              <a:gd name="connsiteY136" fmla="*/ 1073118 h 1148632"/>
              <a:gd name="connsiteX137" fmla="*/ 2365549 w 4125497"/>
              <a:gd name="connsiteY137" fmla="*/ 1073118 h 1148632"/>
              <a:gd name="connsiteX138" fmla="*/ 2365549 w 4125497"/>
              <a:gd name="connsiteY138" fmla="*/ 1087380 h 1148632"/>
              <a:gd name="connsiteX139" fmla="*/ 2662804 w 4125497"/>
              <a:gd name="connsiteY139" fmla="*/ 1087380 h 1148632"/>
              <a:gd name="connsiteX140" fmla="*/ 2662804 w 4125497"/>
              <a:gd name="connsiteY140" fmla="*/ 1094766 h 1148632"/>
              <a:gd name="connsiteX141" fmla="*/ 2718252 w 4125497"/>
              <a:gd name="connsiteY141" fmla="*/ 1094766 h 1148632"/>
              <a:gd name="connsiteX142" fmla="*/ 2718252 w 4125497"/>
              <a:gd name="connsiteY142" fmla="*/ 1104190 h 1148632"/>
              <a:gd name="connsiteX143" fmla="*/ 2991671 w 4125497"/>
              <a:gd name="connsiteY143" fmla="*/ 1104190 h 1148632"/>
              <a:gd name="connsiteX144" fmla="*/ 2991671 w 4125497"/>
              <a:gd name="connsiteY144" fmla="*/ 1113740 h 1148632"/>
              <a:gd name="connsiteX145" fmla="*/ 3005437 w 4125497"/>
              <a:gd name="connsiteY145" fmla="*/ 1113740 h 1148632"/>
              <a:gd name="connsiteX146" fmla="*/ 3005437 w 4125497"/>
              <a:gd name="connsiteY146" fmla="*/ 1125329 h 1148632"/>
              <a:gd name="connsiteX147" fmla="*/ 3236537 w 4125497"/>
              <a:gd name="connsiteY147" fmla="*/ 1125329 h 1148632"/>
              <a:gd name="connsiteX148" fmla="*/ 3236537 w 4125497"/>
              <a:gd name="connsiteY148" fmla="*/ 1135389 h 1148632"/>
              <a:gd name="connsiteX149" fmla="*/ 3449663 w 4125497"/>
              <a:gd name="connsiteY149" fmla="*/ 1135389 h 1148632"/>
              <a:gd name="connsiteX150" fmla="*/ 3449663 w 4125497"/>
              <a:gd name="connsiteY150" fmla="*/ 1148632 h 1148632"/>
              <a:gd name="connsiteX151" fmla="*/ 4125497 w 4125497"/>
              <a:gd name="connsiteY151" fmla="*/ 1148632 h 1148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125497" h="1148632">
                <a:moveTo>
                  <a:pt x="0" y="0"/>
                </a:moveTo>
                <a:lnTo>
                  <a:pt x="21160" y="0"/>
                </a:lnTo>
                <a:lnTo>
                  <a:pt x="21160" y="26997"/>
                </a:lnTo>
                <a:lnTo>
                  <a:pt x="32249" y="26997"/>
                </a:lnTo>
                <a:lnTo>
                  <a:pt x="32249" y="34892"/>
                </a:lnTo>
                <a:lnTo>
                  <a:pt x="47545" y="34892"/>
                </a:lnTo>
                <a:lnTo>
                  <a:pt x="47545" y="48136"/>
                </a:lnTo>
                <a:lnTo>
                  <a:pt x="56086" y="48136"/>
                </a:lnTo>
                <a:lnTo>
                  <a:pt x="56086" y="55521"/>
                </a:lnTo>
                <a:lnTo>
                  <a:pt x="63989" y="55521"/>
                </a:lnTo>
                <a:lnTo>
                  <a:pt x="63989" y="67619"/>
                </a:lnTo>
                <a:lnTo>
                  <a:pt x="71892" y="67619"/>
                </a:lnTo>
                <a:lnTo>
                  <a:pt x="71892" y="73986"/>
                </a:lnTo>
                <a:lnTo>
                  <a:pt x="76736" y="73986"/>
                </a:lnTo>
                <a:lnTo>
                  <a:pt x="76736" y="80863"/>
                </a:lnTo>
                <a:lnTo>
                  <a:pt x="82472" y="80863"/>
                </a:lnTo>
                <a:lnTo>
                  <a:pt x="82472" y="85574"/>
                </a:lnTo>
                <a:lnTo>
                  <a:pt x="93051" y="85574"/>
                </a:lnTo>
                <a:lnTo>
                  <a:pt x="93051" y="94616"/>
                </a:lnTo>
                <a:lnTo>
                  <a:pt x="105798" y="94616"/>
                </a:lnTo>
                <a:lnTo>
                  <a:pt x="105798" y="112571"/>
                </a:lnTo>
                <a:lnTo>
                  <a:pt x="118418" y="112571"/>
                </a:lnTo>
                <a:lnTo>
                  <a:pt x="118418" y="125305"/>
                </a:lnTo>
                <a:lnTo>
                  <a:pt x="124281" y="125305"/>
                </a:lnTo>
                <a:lnTo>
                  <a:pt x="124281" y="145808"/>
                </a:lnTo>
                <a:lnTo>
                  <a:pt x="134351" y="145808"/>
                </a:lnTo>
                <a:lnTo>
                  <a:pt x="134351" y="154849"/>
                </a:lnTo>
                <a:lnTo>
                  <a:pt x="141744" y="154849"/>
                </a:lnTo>
                <a:lnTo>
                  <a:pt x="141744" y="162744"/>
                </a:lnTo>
                <a:lnTo>
                  <a:pt x="149647" y="162744"/>
                </a:lnTo>
                <a:lnTo>
                  <a:pt x="149647" y="184392"/>
                </a:lnTo>
                <a:lnTo>
                  <a:pt x="156021" y="184392"/>
                </a:lnTo>
                <a:lnTo>
                  <a:pt x="156021" y="200820"/>
                </a:lnTo>
                <a:lnTo>
                  <a:pt x="168130" y="200820"/>
                </a:lnTo>
                <a:lnTo>
                  <a:pt x="168130" y="211389"/>
                </a:lnTo>
                <a:lnTo>
                  <a:pt x="179857" y="211389"/>
                </a:lnTo>
                <a:lnTo>
                  <a:pt x="179857" y="228326"/>
                </a:lnTo>
                <a:lnTo>
                  <a:pt x="192986" y="228326"/>
                </a:lnTo>
                <a:lnTo>
                  <a:pt x="192986" y="246281"/>
                </a:lnTo>
                <a:lnTo>
                  <a:pt x="200379" y="246281"/>
                </a:lnTo>
                <a:lnTo>
                  <a:pt x="200379" y="260543"/>
                </a:lnTo>
                <a:lnTo>
                  <a:pt x="205223" y="260543"/>
                </a:lnTo>
                <a:lnTo>
                  <a:pt x="205223" y="285375"/>
                </a:lnTo>
                <a:lnTo>
                  <a:pt x="211597" y="285375"/>
                </a:lnTo>
                <a:lnTo>
                  <a:pt x="211597" y="359361"/>
                </a:lnTo>
                <a:lnTo>
                  <a:pt x="217843" y="359361"/>
                </a:lnTo>
                <a:lnTo>
                  <a:pt x="217843" y="435894"/>
                </a:lnTo>
                <a:lnTo>
                  <a:pt x="222176" y="435894"/>
                </a:lnTo>
                <a:lnTo>
                  <a:pt x="222176" y="492944"/>
                </a:lnTo>
                <a:lnTo>
                  <a:pt x="228932" y="492944"/>
                </a:lnTo>
                <a:lnTo>
                  <a:pt x="228932" y="596474"/>
                </a:lnTo>
                <a:lnTo>
                  <a:pt x="233776" y="596474"/>
                </a:lnTo>
                <a:lnTo>
                  <a:pt x="233776" y="630347"/>
                </a:lnTo>
                <a:lnTo>
                  <a:pt x="244866" y="630347"/>
                </a:lnTo>
                <a:lnTo>
                  <a:pt x="244866" y="653523"/>
                </a:lnTo>
                <a:lnTo>
                  <a:pt x="255955" y="653523"/>
                </a:lnTo>
                <a:lnTo>
                  <a:pt x="255955" y="659891"/>
                </a:lnTo>
                <a:lnTo>
                  <a:pt x="268065" y="659891"/>
                </a:lnTo>
                <a:lnTo>
                  <a:pt x="268065" y="667276"/>
                </a:lnTo>
                <a:lnTo>
                  <a:pt x="281322" y="667276"/>
                </a:lnTo>
                <a:lnTo>
                  <a:pt x="281322" y="678992"/>
                </a:lnTo>
                <a:lnTo>
                  <a:pt x="290882" y="678992"/>
                </a:lnTo>
                <a:lnTo>
                  <a:pt x="290882" y="686378"/>
                </a:lnTo>
                <a:lnTo>
                  <a:pt x="318415" y="686378"/>
                </a:lnTo>
                <a:lnTo>
                  <a:pt x="318415" y="696438"/>
                </a:lnTo>
                <a:lnTo>
                  <a:pt x="328357" y="696438"/>
                </a:lnTo>
                <a:lnTo>
                  <a:pt x="328357" y="703824"/>
                </a:lnTo>
                <a:lnTo>
                  <a:pt x="350154" y="703824"/>
                </a:lnTo>
                <a:lnTo>
                  <a:pt x="350154" y="712738"/>
                </a:lnTo>
                <a:lnTo>
                  <a:pt x="361244" y="712738"/>
                </a:lnTo>
                <a:lnTo>
                  <a:pt x="361244" y="724963"/>
                </a:lnTo>
                <a:lnTo>
                  <a:pt x="371314" y="724963"/>
                </a:lnTo>
                <a:lnTo>
                  <a:pt x="371314" y="770934"/>
                </a:lnTo>
                <a:lnTo>
                  <a:pt x="380237" y="770934"/>
                </a:lnTo>
                <a:lnTo>
                  <a:pt x="380237" y="793091"/>
                </a:lnTo>
                <a:lnTo>
                  <a:pt x="390307" y="793091"/>
                </a:lnTo>
                <a:lnTo>
                  <a:pt x="390307" y="800477"/>
                </a:lnTo>
                <a:lnTo>
                  <a:pt x="399229" y="800477"/>
                </a:lnTo>
                <a:lnTo>
                  <a:pt x="399229" y="808372"/>
                </a:lnTo>
                <a:lnTo>
                  <a:pt x="413506" y="808372"/>
                </a:lnTo>
                <a:lnTo>
                  <a:pt x="413506" y="813721"/>
                </a:lnTo>
                <a:lnTo>
                  <a:pt x="436323" y="813721"/>
                </a:lnTo>
                <a:lnTo>
                  <a:pt x="436323" y="821107"/>
                </a:lnTo>
                <a:lnTo>
                  <a:pt x="453786" y="821107"/>
                </a:lnTo>
                <a:lnTo>
                  <a:pt x="453786" y="828492"/>
                </a:lnTo>
                <a:lnTo>
                  <a:pt x="501331" y="828492"/>
                </a:lnTo>
                <a:lnTo>
                  <a:pt x="501331" y="833713"/>
                </a:lnTo>
                <a:lnTo>
                  <a:pt x="526187" y="833713"/>
                </a:lnTo>
                <a:lnTo>
                  <a:pt x="526187" y="845938"/>
                </a:lnTo>
                <a:lnTo>
                  <a:pt x="537787" y="845938"/>
                </a:lnTo>
                <a:lnTo>
                  <a:pt x="537787" y="867587"/>
                </a:lnTo>
                <a:lnTo>
                  <a:pt x="619239" y="867587"/>
                </a:lnTo>
                <a:lnTo>
                  <a:pt x="619239" y="873317"/>
                </a:lnTo>
                <a:lnTo>
                  <a:pt x="656332" y="873317"/>
                </a:lnTo>
                <a:lnTo>
                  <a:pt x="656332" y="889235"/>
                </a:lnTo>
                <a:lnTo>
                  <a:pt x="672648" y="889235"/>
                </a:lnTo>
                <a:lnTo>
                  <a:pt x="672648" y="900314"/>
                </a:lnTo>
                <a:lnTo>
                  <a:pt x="691768" y="900314"/>
                </a:lnTo>
                <a:lnTo>
                  <a:pt x="691768" y="905535"/>
                </a:lnTo>
                <a:lnTo>
                  <a:pt x="702858" y="905535"/>
                </a:lnTo>
                <a:lnTo>
                  <a:pt x="702858" y="910374"/>
                </a:lnTo>
                <a:lnTo>
                  <a:pt x="749384" y="910374"/>
                </a:lnTo>
                <a:lnTo>
                  <a:pt x="749384" y="916104"/>
                </a:lnTo>
                <a:lnTo>
                  <a:pt x="819746" y="916104"/>
                </a:lnTo>
                <a:lnTo>
                  <a:pt x="819746" y="924636"/>
                </a:lnTo>
                <a:lnTo>
                  <a:pt x="829816" y="924636"/>
                </a:lnTo>
                <a:lnTo>
                  <a:pt x="829816" y="934187"/>
                </a:lnTo>
                <a:lnTo>
                  <a:pt x="851995" y="934187"/>
                </a:lnTo>
                <a:lnTo>
                  <a:pt x="851995" y="939917"/>
                </a:lnTo>
                <a:lnTo>
                  <a:pt x="898521" y="939917"/>
                </a:lnTo>
                <a:lnTo>
                  <a:pt x="898521" y="945266"/>
                </a:lnTo>
                <a:lnTo>
                  <a:pt x="965697" y="945266"/>
                </a:lnTo>
                <a:lnTo>
                  <a:pt x="965697" y="952142"/>
                </a:lnTo>
                <a:lnTo>
                  <a:pt x="995779" y="952142"/>
                </a:lnTo>
                <a:lnTo>
                  <a:pt x="995779" y="957363"/>
                </a:lnTo>
                <a:lnTo>
                  <a:pt x="1124267" y="957363"/>
                </a:lnTo>
                <a:lnTo>
                  <a:pt x="1124267" y="963221"/>
                </a:lnTo>
                <a:lnTo>
                  <a:pt x="1172450" y="963221"/>
                </a:lnTo>
                <a:lnTo>
                  <a:pt x="1172450" y="969588"/>
                </a:lnTo>
                <a:lnTo>
                  <a:pt x="1200492" y="969588"/>
                </a:lnTo>
                <a:lnTo>
                  <a:pt x="1200492" y="989581"/>
                </a:lnTo>
                <a:lnTo>
                  <a:pt x="1424199" y="989581"/>
                </a:lnTo>
                <a:lnTo>
                  <a:pt x="1424199" y="1010211"/>
                </a:lnTo>
                <a:lnTo>
                  <a:pt x="1455428" y="1010211"/>
                </a:lnTo>
                <a:lnTo>
                  <a:pt x="1455428" y="1022945"/>
                </a:lnTo>
                <a:lnTo>
                  <a:pt x="1534713" y="1022945"/>
                </a:lnTo>
                <a:lnTo>
                  <a:pt x="1534713" y="1028675"/>
                </a:lnTo>
                <a:lnTo>
                  <a:pt x="1602399" y="1028675"/>
                </a:lnTo>
                <a:lnTo>
                  <a:pt x="1602399" y="1033514"/>
                </a:lnTo>
                <a:lnTo>
                  <a:pt x="1658994" y="1033514"/>
                </a:lnTo>
                <a:lnTo>
                  <a:pt x="1658994" y="1043447"/>
                </a:lnTo>
                <a:lnTo>
                  <a:pt x="1882700" y="1043447"/>
                </a:lnTo>
                <a:lnTo>
                  <a:pt x="1882700" y="1052488"/>
                </a:lnTo>
                <a:lnTo>
                  <a:pt x="1964152" y="1052488"/>
                </a:lnTo>
                <a:lnTo>
                  <a:pt x="1964152" y="1060893"/>
                </a:lnTo>
                <a:lnTo>
                  <a:pt x="2099523" y="1060893"/>
                </a:lnTo>
                <a:lnTo>
                  <a:pt x="2099523" y="1073118"/>
                </a:lnTo>
                <a:lnTo>
                  <a:pt x="2365549" y="1073118"/>
                </a:lnTo>
                <a:lnTo>
                  <a:pt x="2365549" y="1087380"/>
                </a:lnTo>
                <a:lnTo>
                  <a:pt x="2662804" y="1087380"/>
                </a:lnTo>
                <a:lnTo>
                  <a:pt x="2662804" y="1094766"/>
                </a:lnTo>
                <a:lnTo>
                  <a:pt x="2718252" y="1094766"/>
                </a:lnTo>
                <a:lnTo>
                  <a:pt x="2718252" y="1104190"/>
                </a:lnTo>
                <a:lnTo>
                  <a:pt x="2991671" y="1104190"/>
                </a:lnTo>
                <a:lnTo>
                  <a:pt x="2991671" y="1113740"/>
                </a:lnTo>
                <a:lnTo>
                  <a:pt x="3005437" y="1113740"/>
                </a:lnTo>
                <a:lnTo>
                  <a:pt x="3005437" y="1125329"/>
                </a:lnTo>
                <a:lnTo>
                  <a:pt x="3236537" y="1125329"/>
                </a:lnTo>
                <a:lnTo>
                  <a:pt x="3236537" y="1135389"/>
                </a:lnTo>
                <a:lnTo>
                  <a:pt x="3449663" y="1135389"/>
                </a:lnTo>
                <a:lnTo>
                  <a:pt x="3449663" y="1148632"/>
                </a:lnTo>
                <a:lnTo>
                  <a:pt x="4125497" y="1148632"/>
                </a:lnTo>
              </a:path>
            </a:pathLst>
          </a:custGeom>
          <a:noFill/>
          <a:ln w="12700" cap="flat">
            <a:solidFill>
              <a:srgbClr val="1DCE9B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6B490618-553D-1E18-1DA8-8240C1EF7015}"/>
              </a:ext>
            </a:extLst>
          </p:cNvPr>
          <p:cNvGrpSpPr/>
          <p:nvPr/>
        </p:nvGrpSpPr>
        <p:grpSpPr>
          <a:xfrm>
            <a:off x="2638820" y="1830861"/>
            <a:ext cx="7537831" cy="2137743"/>
            <a:chOff x="2637231" y="1830860"/>
            <a:chExt cx="7537831" cy="2137743"/>
          </a:xfrm>
        </p:grpSpPr>
        <p:sp>
          <p:nvSpPr>
            <p:cNvPr id="128" name="Freeform 959">
              <a:extLst>
                <a:ext uri="{FF2B5EF4-FFF2-40B4-BE49-F238E27FC236}">
                  <a16:creationId xmlns:a16="http://schemas.microsoft.com/office/drawing/2014/main" id="{D296379D-F9FF-A9BA-CFFF-085E26E38A5C}"/>
                </a:ext>
              </a:extLst>
            </p:cNvPr>
            <p:cNvSpPr/>
            <p:nvPr/>
          </p:nvSpPr>
          <p:spPr>
            <a:xfrm>
              <a:off x="2637231" y="1830860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960">
              <a:extLst>
                <a:ext uri="{FF2B5EF4-FFF2-40B4-BE49-F238E27FC236}">
                  <a16:creationId xmlns:a16="http://schemas.microsoft.com/office/drawing/2014/main" id="{321EE348-A191-03A7-EC9B-8CB380DDBB38}"/>
                </a:ext>
              </a:extLst>
            </p:cNvPr>
            <p:cNvSpPr/>
            <p:nvPr/>
          </p:nvSpPr>
          <p:spPr>
            <a:xfrm>
              <a:off x="2909929" y="208246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961">
              <a:extLst>
                <a:ext uri="{FF2B5EF4-FFF2-40B4-BE49-F238E27FC236}">
                  <a16:creationId xmlns:a16="http://schemas.microsoft.com/office/drawing/2014/main" id="{A0091C6F-3CC9-ACB1-B047-A8BF46D3025E}"/>
                </a:ext>
              </a:extLst>
            </p:cNvPr>
            <p:cNvSpPr/>
            <p:nvPr/>
          </p:nvSpPr>
          <p:spPr>
            <a:xfrm>
              <a:off x="2948851" y="215104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962">
              <a:extLst>
                <a:ext uri="{FF2B5EF4-FFF2-40B4-BE49-F238E27FC236}">
                  <a16:creationId xmlns:a16="http://schemas.microsoft.com/office/drawing/2014/main" id="{1DC9300F-9D40-A916-39FF-A4064331850D}"/>
                </a:ext>
              </a:extLst>
            </p:cNvPr>
            <p:cNvSpPr/>
            <p:nvPr/>
          </p:nvSpPr>
          <p:spPr>
            <a:xfrm>
              <a:off x="3009933" y="226107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963">
              <a:extLst>
                <a:ext uri="{FF2B5EF4-FFF2-40B4-BE49-F238E27FC236}">
                  <a16:creationId xmlns:a16="http://schemas.microsoft.com/office/drawing/2014/main" id="{989D3716-798A-5A6C-5212-B84694314A22}"/>
                </a:ext>
              </a:extLst>
            </p:cNvPr>
            <p:cNvSpPr/>
            <p:nvPr/>
          </p:nvSpPr>
          <p:spPr>
            <a:xfrm>
              <a:off x="3018036" y="233482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964">
              <a:extLst>
                <a:ext uri="{FF2B5EF4-FFF2-40B4-BE49-F238E27FC236}">
                  <a16:creationId xmlns:a16="http://schemas.microsoft.com/office/drawing/2014/main" id="{A9CB83B1-8315-6988-7A69-EE2914FEBE0F}"/>
                </a:ext>
              </a:extLst>
            </p:cNvPr>
            <p:cNvSpPr/>
            <p:nvPr/>
          </p:nvSpPr>
          <p:spPr>
            <a:xfrm>
              <a:off x="3035860" y="2422092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965">
              <a:extLst>
                <a:ext uri="{FF2B5EF4-FFF2-40B4-BE49-F238E27FC236}">
                  <a16:creationId xmlns:a16="http://schemas.microsoft.com/office/drawing/2014/main" id="{55464F78-0A88-9A0B-B39D-312C02C6CB29}"/>
                </a:ext>
              </a:extLst>
            </p:cNvPr>
            <p:cNvSpPr/>
            <p:nvPr/>
          </p:nvSpPr>
          <p:spPr>
            <a:xfrm>
              <a:off x="3056761" y="266865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966">
              <a:extLst>
                <a:ext uri="{FF2B5EF4-FFF2-40B4-BE49-F238E27FC236}">
                  <a16:creationId xmlns:a16="http://schemas.microsoft.com/office/drawing/2014/main" id="{F08F81F5-59C8-9318-6977-48A129CE9850}"/>
                </a:ext>
              </a:extLst>
            </p:cNvPr>
            <p:cNvSpPr/>
            <p:nvPr/>
          </p:nvSpPr>
          <p:spPr>
            <a:xfrm>
              <a:off x="3051899" y="274240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967">
              <a:extLst>
                <a:ext uri="{FF2B5EF4-FFF2-40B4-BE49-F238E27FC236}">
                  <a16:creationId xmlns:a16="http://schemas.microsoft.com/office/drawing/2014/main" id="{7392DA38-549B-14D3-2EBF-7C63475FE3BC}"/>
                </a:ext>
              </a:extLst>
            </p:cNvPr>
            <p:cNvSpPr/>
            <p:nvPr/>
          </p:nvSpPr>
          <p:spPr>
            <a:xfrm>
              <a:off x="3064863" y="278861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 968">
              <a:extLst>
                <a:ext uri="{FF2B5EF4-FFF2-40B4-BE49-F238E27FC236}">
                  <a16:creationId xmlns:a16="http://schemas.microsoft.com/office/drawing/2014/main" id="{B9DB3256-F8C7-E2F7-7E75-B6E0EA53E553}"/>
                </a:ext>
              </a:extLst>
            </p:cNvPr>
            <p:cNvSpPr/>
            <p:nvPr/>
          </p:nvSpPr>
          <p:spPr>
            <a:xfrm>
              <a:off x="3171547" y="2877606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 969">
              <a:extLst>
                <a:ext uri="{FF2B5EF4-FFF2-40B4-BE49-F238E27FC236}">
                  <a16:creationId xmlns:a16="http://schemas.microsoft.com/office/drawing/2014/main" id="{7A80893F-8EFE-9DEC-8179-16F5310A5CD3}"/>
                </a:ext>
              </a:extLst>
            </p:cNvPr>
            <p:cNvSpPr/>
            <p:nvPr/>
          </p:nvSpPr>
          <p:spPr>
            <a:xfrm>
              <a:off x="3303598" y="292234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 970">
              <a:extLst>
                <a:ext uri="{FF2B5EF4-FFF2-40B4-BE49-F238E27FC236}">
                  <a16:creationId xmlns:a16="http://schemas.microsoft.com/office/drawing/2014/main" id="{341C8F80-6B3E-E978-CC80-EAB7DB3E61FB}"/>
                </a:ext>
              </a:extLst>
            </p:cNvPr>
            <p:cNvSpPr/>
            <p:nvPr/>
          </p:nvSpPr>
          <p:spPr>
            <a:xfrm>
              <a:off x="3311701" y="2959958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 971">
              <a:extLst>
                <a:ext uri="{FF2B5EF4-FFF2-40B4-BE49-F238E27FC236}">
                  <a16:creationId xmlns:a16="http://schemas.microsoft.com/office/drawing/2014/main" id="{3C14C2D3-EFFB-FE1C-0650-3581EEB552EB}"/>
                </a:ext>
              </a:extLst>
            </p:cNvPr>
            <p:cNvSpPr/>
            <p:nvPr/>
          </p:nvSpPr>
          <p:spPr>
            <a:xfrm>
              <a:off x="3569813" y="308827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 972">
              <a:extLst>
                <a:ext uri="{FF2B5EF4-FFF2-40B4-BE49-F238E27FC236}">
                  <a16:creationId xmlns:a16="http://schemas.microsoft.com/office/drawing/2014/main" id="{C6531B66-F22E-7BFC-4143-E537DA6DF33C}"/>
                </a:ext>
              </a:extLst>
            </p:cNvPr>
            <p:cNvSpPr/>
            <p:nvPr/>
          </p:nvSpPr>
          <p:spPr>
            <a:xfrm>
              <a:off x="3729544" y="318730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 973">
              <a:extLst>
                <a:ext uri="{FF2B5EF4-FFF2-40B4-BE49-F238E27FC236}">
                  <a16:creationId xmlns:a16="http://schemas.microsoft.com/office/drawing/2014/main" id="{37C6D11B-58BE-2AEB-9D9D-2266AB623334}"/>
                </a:ext>
              </a:extLst>
            </p:cNvPr>
            <p:cNvSpPr/>
            <p:nvPr/>
          </p:nvSpPr>
          <p:spPr>
            <a:xfrm>
              <a:off x="3773064" y="318730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 974">
              <a:extLst>
                <a:ext uri="{FF2B5EF4-FFF2-40B4-BE49-F238E27FC236}">
                  <a16:creationId xmlns:a16="http://schemas.microsoft.com/office/drawing/2014/main" id="{8856CA19-EA1D-1E49-7D9E-E87FC510410A}"/>
                </a:ext>
              </a:extLst>
            </p:cNvPr>
            <p:cNvSpPr/>
            <p:nvPr/>
          </p:nvSpPr>
          <p:spPr>
            <a:xfrm>
              <a:off x="3858487" y="318730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 975">
              <a:extLst>
                <a:ext uri="{FF2B5EF4-FFF2-40B4-BE49-F238E27FC236}">
                  <a16:creationId xmlns:a16="http://schemas.microsoft.com/office/drawing/2014/main" id="{5F34A356-0EB1-C062-894C-2B0B573C940D}"/>
                </a:ext>
              </a:extLst>
            </p:cNvPr>
            <p:cNvSpPr/>
            <p:nvPr/>
          </p:nvSpPr>
          <p:spPr>
            <a:xfrm>
              <a:off x="3877931" y="321114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 976">
              <a:extLst>
                <a:ext uri="{FF2B5EF4-FFF2-40B4-BE49-F238E27FC236}">
                  <a16:creationId xmlns:a16="http://schemas.microsoft.com/office/drawing/2014/main" id="{376CA14C-79B3-3ECF-0964-2E1E3987EB20}"/>
                </a:ext>
              </a:extLst>
            </p:cNvPr>
            <p:cNvSpPr/>
            <p:nvPr/>
          </p:nvSpPr>
          <p:spPr>
            <a:xfrm>
              <a:off x="3597131" y="3148261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 977">
              <a:extLst>
                <a:ext uri="{FF2B5EF4-FFF2-40B4-BE49-F238E27FC236}">
                  <a16:creationId xmlns:a16="http://schemas.microsoft.com/office/drawing/2014/main" id="{B8999A4C-2F1C-DACD-9D08-4A3715A6F37C}"/>
                </a:ext>
              </a:extLst>
            </p:cNvPr>
            <p:cNvSpPr/>
            <p:nvPr/>
          </p:nvSpPr>
          <p:spPr>
            <a:xfrm>
              <a:off x="4129366" y="327338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 978">
              <a:extLst>
                <a:ext uri="{FF2B5EF4-FFF2-40B4-BE49-F238E27FC236}">
                  <a16:creationId xmlns:a16="http://schemas.microsoft.com/office/drawing/2014/main" id="{1B289A71-8643-CA11-7313-B18A4A66BD62}"/>
                </a:ext>
              </a:extLst>
            </p:cNvPr>
            <p:cNvSpPr/>
            <p:nvPr/>
          </p:nvSpPr>
          <p:spPr>
            <a:xfrm>
              <a:off x="4159923" y="3309276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 980">
              <a:extLst>
                <a:ext uri="{FF2B5EF4-FFF2-40B4-BE49-F238E27FC236}">
                  <a16:creationId xmlns:a16="http://schemas.microsoft.com/office/drawing/2014/main" id="{FB43DD07-D6A7-BFCC-E09B-2279F7820690}"/>
                </a:ext>
              </a:extLst>
            </p:cNvPr>
            <p:cNvSpPr/>
            <p:nvPr/>
          </p:nvSpPr>
          <p:spPr>
            <a:xfrm>
              <a:off x="4176128" y="3326484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 983">
              <a:extLst>
                <a:ext uri="{FF2B5EF4-FFF2-40B4-BE49-F238E27FC236}">
                  <a16:creationId xmlns:a16="http://schemas.microsoft.com/office/drawing/2014/main" id="{90EEDA28-A60A-983B-DF14-901439B80E0F}"/>
                </a:ext>
              </a:extLst>
            </p:cNvPr>
            <p:cNvSpPr/>
            <p:nvPr/>
          </p:nvSpPr>
          <p:spPr>
            <a:xfrm>
              <a:off x="4387480" y="333508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 984">
              <a:extLst>
                <a:ext uri="{FF2B5EF4-FFF2-40B4-BE49-F238E27FC236}">
                  <a16:creationId xmlns:a16="http://schemas.microsoft.com/office/drawing/2014/main" id="{8BE10D4E-31DD-0EDE-9CF7-C184FFB18CC0}"/>
                </a:ext>
              </a:extLst>
            </p:cNvPr>
            <p:cNvSpPr/>
            <p:nvPr/>
          </p:nvSpPr>
          <p:spPr>
            <a:xfrm>
              <a:off x="4413176" y="3374420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 985">
              <a:extLst>
                <a:ext uri="{FF2B5EF4-FFF2-40B4-BE49-F238E27FC236}">
                  <a16:creationId xmlns:a16="http://schemas.microsoft.com/office/drawing/2014/main" id="{D5C74FE2-11E3-11AA-FF4B-350CADC7872D}"/>
                </a:ext>
              </a:extLst>
            </p:cNvPr>
            <p:cNvSpPr/>
            <p:nvPr/>
          </p:nvSpPr>
          <p:spPr>
            <a:xfrm>
              <a:off x="4592352" y="3401952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 986">
              <a:extLst>
                <a:ext uri="{FF2B5EF4-FFF2-40B4-BE49-F238E27FC236}">
                  <a16:creationId xmlns:a16="http://schemas.microsoft.com/office/drawing/2014/main" id="{84B3FB2D-AEEF-D8F9-A299-44B2D4D525FB}"/>
                </a:ext>
              </a:extLst>
            </p:cNvPr>
            <p:cNvSpPr/>
            <p:nvPr/>
          </p:nvSpPr>
          <p:spPr>
            <a:xfrm>
              <a:off x="4822918" y="3460214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 987">
              <a:extLst>
                <a:ext uri="{FF2B5EF4-FFF2-40B4-BE49-F238E27FC236}">
                  <a16:creationId xmlns:a16="http://schemas.microsoft.com/office/drawing/2014/main" id="{2D08ACF0-3D73-C532-900A-EE6CBC87C1BA}"/>
                </a:ext>
              </a:extLst>
            </p:cNvPr>
            <p:cNvSpPr/>
            <p:nvPr/>
          </p:nvSpPr>
          <p:spPr>
            <a:xfrm>
              <a:off x="5239471" y="3502984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 988">
              <a:extLst>
                <a:ext uri="{FF2B5EF4-FFF2-40B4-BE49-F238E27FC236}">
                  <a16:creationId xmlns:a16="http://schemas.microsoft.com/office/drawing/2014/main" id="{DC49F401-CD05-31D8-E371-6D5CCFFD52DC}"/>
                </a:ext>
              </a:extLst>
            </p:cNvPr>
            <p:cNvSpPr/>
            <p:nvPr/>
          </p:nvSpPr>
          <p:spPr>
            <a:xfrm>
              <a:off x="5291093" y="3502984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 989">
              <a:extLst>
                <a:ext uri="{FF2B5EF4-FFF2-40B4-BE49-F238E27FC236}">
                  <a16:creationId xmlns:a16="http://schemas.microsoft.com/office/drawing/2014/main" id="{86BDC471-CFB1-5D4E-AEBF-C436EC5B28C3}"/>
                </a:ext>
              </a:extLst>
            </p:cNvPr>
            <p:cNvSpPr/>
            <p:nvPr/>
          </p:nvSpPr>
          <p:spPr>
            <a:xfrm>
              <a:off x="5150578" y="3485776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 991">
              <a:extLst>
                <a:ext uri="{FF2B5EF4-FFF2-40B4-BE49-F238E27FC236}">
                  <a16:creationId xmlns:a16="http://schemas.microsoft.com/office/drawing/2014/main" id="{AD151E2C-F9A7-CC0D-61F8-AF9893815FE7}"/>
                </a:ext>
              </a:extLst>
            </p:cNvPr>
            <p:cNvSpPr/>
            <p:nvPr/>
          </p:nvSpPr>
          <p:spPr>
            <a:xfrm>
              <a:off x="5626527" y="353887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 2894">
              <a:extLst>
                <a:ext uri="{FF2B5EF4-FFF2-40B4-BE49-F238E27FC236}">
                  <a16:creationId xmlns:a16="http://schemas.microsoft.com/office/drawing/2014/main" id="{1FCC17B5-AD3C-300A-9BD4-9355ECD0EB90}"/>
                </a:ext>
              </a:extLst>
            </p:cNvPr>
            <p:cNvSpPr/>
            <p:nvPr/>
          </p:nvSpPr>
          <p:spPr>
            <a:xfrm>
              <a:off x="5679770" y="3579931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 2895">
              <a:extLst>
                <a:ext uri="{FF2B5EF4-FFF2-40B4-BE49-F238E27FC236}">
                  <a16:creationId xmlns:a16="http://schemas.microsoft.com/office/drawing/2014/main" id="{36189BC9-9C5A-759D-5E87-4C6B04876E54}"/>
                </a:ext>
              </a:extLst>
            </p:cNvPr>
            <p:cNvSpPr/>
            <p:nvPr/>
          </p:nvSpPr>
          <p:spPr>
            <a:xfrm>
              <a:off x="5731392" y="3579931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 2896">
              <a:extLst>
                <a:ext uri="{FF2B5EF4-FFF2-40B4-BE49-F238E27FC236}">
                  <a16:creationId xmlns:a16="http://schemas.microsoft.com/office/drawing/2014/main" id="{8166A31E-13B6-664E-8628-07EAD070387F}"/>
                </a:ext>
              </a:extLst>
            </p:cNvPr>
            <p:cNvSpPr/>
            <p:nvPr/>
          </p:nvSpPr>
          <p:spPr>
            <a:xfrm>
              <a:off x="5644351" y="3566408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 2897">
              <a:extLst>
                <a:ext uri="{FF2B5EF4-FFF2-40B4-BE49-F238E27FC236}">
                  <a16:creationId xmlns:a16="http://schemas.microsoft.com/office/drawing/2014/main" id="{90EC15E4-8949-802C-B9FC-AA415D4A2D89}"/>
                </a:ext>
              </a:extLst>
            </p:cNvPr>
            <p:cNvSpPr/>
            <p:nvPr/>
          </p:nvSpPr>
          <p:spPr>
            <a:xfrm>
              <a:off x="5989508" y="359197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 2898">
              <a:extLst>
                <a:ext uri="{FF2B5EF4-FFF2-40B4-BE49-F238E27FC236}">
                  <a16:creationId xmlns:a16="http://schemas.microsoft.com/office/drawing/2014/main" id="{C5778F9F-F211-2E58-4F55-71F80423A22E}"/>
                </a:ext>
              </a:extLst>
            </p:cNvPr>
            <p:cNvSpPr/>
            <p:nvPr/>
          </p:nvSpPr>
          <p:spPr>
            <a:xfrm>
              <a:off x="6016823" y="359197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 2899">
              <a:extLst>
                <a:ext uri="{FF2B5EF4-FFF2-40B4-BE49-F238E27FC236}">
                  <a16:creationId xmlns:a16="http://schemas.microsoft.com/office/drawing/2014/main" id="{1701922E-6A79-159A-A11A-A91AF3116E29}"/>
                </a:ext>
              </a:extLst>
            </p:cNvPr>
            <p:cNvSpPr/>
            <p:nvPr/>
          </p:nvSpPr>
          <p:spPr>
            <a:xfrm>
              <a:off x="6042750" y="3600581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 2900">
              <a:extLst>
                <a:ext uri="{FF2B5EF4-FFF2-40B4-BE49-F238E27FC236}">
                  <a16:creationId xmlns:a16="http://schemas.microsoft.com/office/drawing/2014/main" id="{3DA6729E-AA8A-FDBD-EBBF-E522826BBFF0}"/>
                </a:ext>
              </a:extLst>
            </p:cNvPr>
            <p:cNvSpPr/>
            <p:nvPr/>
          </p:nvSpPr>
          <p:spPr>
            <a:xfrm>
              <a:off x="6071688" y="3600581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 2901">
              <a:extLst>
                <a:ext uri="{FF2B5EF4-FFF2-40B4-BE49-F238E27FC236}">
                  <a16:creationId xmlns:a16="http://schemas.microsoft.com/office/drawing/2014/main" id="{4D1AD69A-0C9C-0618-6077-26FD04B0E16A}"/>
                </a:ext>
              </a:extLst>
            </p:cNvPr>
            <p:cNvSpPr/>
            <p:nvPr/>
          </p:nvSpPr>
          <p:spPr>
            <a:xfrm>
              <a:off x="6411980" y="3667445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 2902">
              <a:extLst>
                <a:ext uri="{FF2B5EF4-FFF2-40B4-BE49-F238E27FC236}">
                  <a16:creationId xmlns:a16="http://schemas.microsoft.com/office/drawing/2014/main" id="{41DA5236-17A4-7EB1-B85B-050F45FAE56D}"/>
                </a:ext>
              </a:extLst>
            </p:cNvPr>
            <p:cNvSpPr/>
            <p:nvPr/>
          </p:nvSpPr>
          <p:spPr>
            <a:xfrm>
              <a:off x="6434667" y="367604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 2903">
              <a:extLst>
                <a:ext uri="{FF2B5EF4-FFF2-40B4-BE49-F238E27FC236}">
                  <a16:creationId xmlns:a16="http://schemas.microsoft.com/office/drawing/2014/main" id="{48843C04-881D-F3F0-FB66-4C8F184D80B1}"/>
                </a:ext>
              </a:extLst>
            </p:cNvPr>
            <p:cNvSpPr/>
            <p:nvPr/>
          </p:nvSpPr>
          <p:spPr>
            <a:xfrm>
              <a:off x="6455733" y="367924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 2904">
              <a:extLst>
                <a:ext uri="{FF2B5EF4-FFF2-40B4-BE49-F238E27FC236}">
                  <a16:creationId xmlns:a16="http://schemas.microsoft.com/office/drawing/2014/main" id="{AEB0EF9A-7F6D-F321-DC1B-A76AD735E8B9}"/>
                </a:ext>
              </a:extLst>
            </p:cNvPr>
            <p:cNvSpPr/>
            <p:nvPr/>
          </p:nvSpPr>
          <p:spPr>
            <a:xfrm>
              <a:off x="6731440" y="372054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 2905">
              <a:extLst>
                <a:ext uri="{FF2B5EF4-FFF2-40B4-BE49-F238E27FC236}">
                  <a16:creationId xmlns:a16="http://schemas.microsoft.com/office/drawing/2014/main" id="{62E837C7-2E9D-089F-5EBD-4B371429E017}"/>
                </a:ext>
              </a:extLst>
            </p:cNvPr>
            <p:cNvSpPr/>
            <p:nvPr/>
          </p:nvSpPr>
          <p:spPr>
            <a:xfrm>
              <a:off x="6833064" y="3735784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 2906">
              <a:extLst>
                <a:ext uri="{FF2B5EF4-FFF2-40B4-BE49-F238E27FC236}">
                  <a16:creationId xmlns:a16="http://schemas.microsoft.com/office/drawing/2014/main" id="{62BF509F-6CFE-FF67-C7D0-76129C5C6456}"/>
                </a:ext>
              </a:extLst>
            </p:cNvPr>
            <p:cNvSpPr/>
            <p:nvPr/>
          </p:nvSpPr>
          <p:spPr>
            <a:xfrm>
              <a:off x="6884689" y="3740946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 2907">
              <a:extLst>
                <a:ext uri="{FF2B5EF4-FFF2-40B4-BE49-F238E27FC236}">
                  <a16:creationId xmlns:a16="http://schemas.microsoft.com/office/drawing/2014/main" id="{63109810-69A1-7611-0B60-80BD46D10B20}"/>
                </a:ext>
              </a:extLst>
            </p:cNvPr>
            <p:cNvSpPr/>
            <p:nvPr/>
          </p:nvSpPr>
          <p:spPr>
            <a:xfrm>
              <a:off x="6971730" y="375696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 2908">
              <a:extLst>
                <a:ext uri="{FF2B5EF4-FFF2-40B4-BE49-F238E27FC236}">
                  <a16:creationId xmlns:a16="http://schemas.microsoft.com/office/drawing/2014/main" id="{E22CC631-D39A-C994-CB2F-98052F7BA393}"/>
                </a:ext>
              </a:extLst>
            </p:cNvPr>
            <p:cNvSpPr/>
            <p:nvPr/>
          </p:nvSpPr>
          <p:spPr>
            <a:xfrm>
              <a:off x="7018491" y="375696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 2909">
              <a:extLst>
                <a:ext uri="{FF2B5EF4-FFF2-40B4-BE49-F238E27FC236}">
                  <a16:creationId xmlns:a16="http://schemas.microsoft.com/office/drawing/2014/main" id="{23D141A7-6E24-4EEC-A240-9159754CAFE9}"/>
                </a:ext>
              </a:extLst>
            </p:cNvPr>
            <p:cNvSpPr/>
            <p:nvPr/>
          </p:nvSpPr>
          <p:spPr>
            <a:xfrm>
              <a:off x="6858993" y="3744388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 2910">
              <a:extLst>
                <a:ext uri="{FF2B5EF4-FFF2-40B4-BE49-F238E27FC236}">
                  <a16:creationId xmlns:a16="http://schemas.microsoft.com/office/drawing/2014/main" id="{8D0A1E76-6DDB-A573-E2F2-603BD9E26B23}"/>
                </a:ext>
              </a:extLst>
            </p:cNvPr>
            <p:cNvSpPr/>
            <p:nvPr/>
          </p:nvSpPr>
          <p:spPr>
            <a:xfrm>
              <a:off x="7149285" y="375696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 2911">
              <a:extLst>
                <a:ext uri="{FF2B5EF4-FFF2-40B4-BE49-F238E27FC236}">
                  <a16:creationId xmlns:a16="http://schemas.microsoft.com/office/drawing/2014/main" id="{6481869D-76A2-CF95-9269-41E6F4B287DA}"/>
                </a:ext>
              </a:extLst>
            </p:cNvPr>
            <p:cNvSpPr/>
            <p:nvPr/>
          </p:nvSpPr>
          <p:spPr>
            <a:xfrm>
              <a:off x="7223361" y="376728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 2912">
              <a:extLst>
                <a:ext uri="{FF2B5EF4-FFF2-40B4-BE49-F238E27FC236}">
                  <a16:creationId xmlns:a16="http://schemas.microsoft.com/office/drawing/2014/main" id="{7504EE57-21CF-BEFC-A5D7-3FDD47F926E4}"/>
                </a:ext>
              </a:extLst>
            </p:cNvPr>
            <p:cNvSpPr/>
            <p:nvPr/>
          </p:nvSpPr>
          <p:spPr>
            <a:xfrm>
              <a:off x="7254152" y="376728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 2913">
              <a:extLst>
                <a:ext uri="{FF2B5EF4-FFF2-40B4-BE49-F238E27FC236}">
                  <a16:creationId xmlns:a16="http://schemas.microsoft.com/office/drawing/2014/main" id="{D4C70228-17E1-4E03-02DA-0D5E1EFC500D}"/>
                </a:ext>
              </a:extLst>
            </p:cNvPr>
            <p:cNvSpPr/>
            <p:nvPr/>
          </p:nvSpPr>
          <p:spPr>
            <a:xfrm>
              <a:off x="7268502" y="3777613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 2914">
              <a:extLst>
                <a:ext uri="{FF2B5EF4-FFF2-40B4-BE49-F238E27FC236}">
                  <a16:creationId xmlns:a16="http://schemas.microsoft.com/office/drawing/2014/main" id="{E05EB456-5960-C7DA-37C2-B12EF0764BDC}"/>
                </a:ext>
              </a:extLst>
            </p:cNvPr>
            <p:cNvSpPr/>
            <p:nvPr/>
          </p:nvSpPr>
          <p:spPr>
            <a:xfrm>
              <a:off x="7623382" y="3857468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 2915">
              <a:extLst>
                <a:ext uri="{FF2B5EF4-FFF2-40B4-BE49-F238E27FC236}">
                  <a16:creationId xmlns:a16="http://schemas.microsoft.com/office/drawing/2014/main" id="{E178821C-3105-C2E9-365E-CE856AFC89C6}"/>
                </a:ext>
              </a:extLst>
            </p:cNvPr>
            <p:cNvSpPr/>
            <p:nvPr/>
          </p:nvSpPr>
          <p:spPr>
            <a:xfrm>
              <a:off x="7723387" y="3857468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 2916">
              <a:extLst>
                <a:ext uri="{FF2B5EF4-FFF2-40B4-BE49-F238E27FC236}">
                  <a16:creationId xmlns:a16="http://schemas.microsoft.com/office/drawing/2014/main" id="{74652162-6BC3-BD11-F100-B6DE8A9E3528}"/>
                </a:ext>
              </a:extLst>
            </p:cNvPr>
            <p:cNvSpPr/>
            <p:nvPr/>
          </p:nvSpPr>
          <p:spPr>
            <a:xfrm>
              <a:off x="8529546" y="389333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 2917">
              <a:extLst>
                <a:ext uri="{FF2B5EF4-FFF2-40B4-BE49-F238E27FC236}">
                  <a16:creationId xmlns:a16="http://schemas.microsoft.com/office/drawing/2014/main" id="{815AB0AD-09BB-21F2-74E5-D00F29FA1646}"/>
                </a:ext>
              </a:extLst>
            </p:cNvPr>
            <p:cNvSpPr/>
            <p:nvPr/>
          </p:nvSpPr>
          <p:spPr>
            <a:xfrm>
              <a:off x="8563343" y="389333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 2918">
              <a:extLst>
                <a:ext uri="{FF2B5EF4-FFF2-40B4-BE49-F238E27FC236}">
                  <a16:creationId xmlns:a16="http://schemas.microsoft.com/office/drawing/2014/main" id="{FD9D4590-D2FB-F435-230F-C45170F58E62}"/>
                </a:ext>
              </a:extLst>
            </p:cNvPr>
            <p:cNvSpPr/>
            <p:nvPr/>
          </p:nvSpPr>
          <p:spPr>
            <a:xfrm>
              <a:off x="8598993" y="389333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 2919">
              <a:extLst>
                <a:ext uri="{FF2B5EF4-FFF2-40B4-BE49-F238E27FC236}">
                  <a16:creationId xmlns:a16="http://schemas.microsoft.com/office/drawing/2014/main" id="{9DD1E3BB-BEC9-246C-70AE-7F0E698EBB6E}"/>
                </a:ext>
              </a:extLst>
            </p:cNvPr>
            <p:cNvSpPr/>
            <p:nvPr/>
          </p:nvSpPr>
          <p:spPr>
            <a:xfrm>
              <a:off x="8682793" y="3893337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 2920">
              <a:extLst>
                <a:ext uri="{FF2B5EF4-FFF2-40B4-BE49-F238E27FC236}">
                  <a16:creationId xmlns:a16="http://schemas.microsoft.com/office/drawing/2014/main" id="{E76A42EF-D652-0BB2-4437-4B0FE5B8B729}"/>
                </a:ext>
              </a:extLst>
            </p:cNvPr>
            <p:cNvSpPr/>
            <p:nvPr/>
          </p:nvSpPr>
          <p:spPr>
            <a:xfrm>
              <a:off x="8878205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 2921">
              <a:extLst>
                <a:ext uri="{FF2B5EF4-FFF2-40B4-BE49-F238E27FC236}">
                  <a16:creationId xmlns:a16="http://schemas.microsoft.com/office/drawing/2014/main" id="{D1E24BAD-F14F-E72E-CFE4-4994CCF946E4}"/>
                </a:ext>
              </a:extLst>
            </p:cNvPr>
            <p:cNvSpPr/>
            <p:nvPr/>
          </p:nvSpPr>
          <p:spPr>
            <a:xfrm>
              <a:off x="8905520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 2922">
              <a:extLst>
                <a:ext uri="{FF2B5EF4-FFF2-40B4-BE49-F238E27FC236}">
                  <a16:creationId xmlns:a16="http://schemas.microsoft.com/office/drawing/2014/main" id="{10AA7FB4-4676-5E5C-5D6B-A3138DD6098B}"/>
                </a:ext>
              </a:extLst>
            </p:cNvPr>
            <p:cNvSpPr/>
            <p:nvPr/>
          </p:nvSpPr>
          <p:spPr>
            <a:xfrm>
              <a:off x="8926587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 2923">
              <a:extLst>
                <a:ext uri="{FF2B5EF4-FFF2-40B4-BE49-F238E27FC236}">
                  <a16:creationId xmlns:a16="http://schemas.microsoft.com/office/drawing/2014/main" id="{7AE32C66-D3C7-6432-0996-B1CAE1EB9766}"/>
                </a:ext>
              </a:extLst>
            </p:cNvPr>
            <p:cNvSpPr/>
            <p:nvPr/>
          </p:nvSpPr>
          <p:spPr>
            <a:xfrm>
              <a:off x="8947421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 2924">
              <a:extLst>
                <a:ext uri="{FF2B5EF4-FFF2-40B4-BE49-F238E27FC236}">
                  <a16:creationId xmlns:a16="http://schemas.microsoft.com/office/drawing/2014/main" id="{2A14741B-82A7-7F59-C214-FAD09BFBDB39}"/>
                </a:ext>
              </a:extLst>
            </p:cNvPr>
            <p:cNvSpPr/>
            <p:nvPr/>
          </p:nvSpPr>
          <p:spPr>
            <a:xfrm>
              <a:off x="9026592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 2925">
              <a:extLst>
                <a:ext uri="{FF2B5EF4-FFF2-40B4-BE49-F238E27FC236}">
                  <a16:creationId xmlns:a16="http://schemas.microsoft.com/office/drawing/2014/main" id="{FAA33592-A0C8-C94C-C37B-15CF81CF0455}"/>
                </a:ext>
              </a:extLst>
            </p:cNvPr>
            <p:cNvSpPr/>
            <p:nvPr/>
          </p:nvSpPr>
          <p:spPr>
            <a:xfrm>
              <a:off x="9087937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 2926">
              <a:extLst>
                <a:ext uri="{FF2B5EF4-FFF2-40B4-BE49-F238E27FC236}">
                  <a16:creationId xmlns:a16="http://schemas.microsoft.com/office/drawing/2014/main" id="{D4255689-81EA-A3D5-DFA7-CDF0D52227A8}"/>
                </a:ext>
              </a:extLst>
            </p:cNvPr>
            <p:cNvSpPr/>
            <p:nvPr/>
          </p:nvSpPr>
          <p:spPr>
            <a:xfrm>
              <a:off x="9153913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 2927">
              <a:extLst>
                <a:ext uri="{FF2B5EF4-FFF2-40B4-BE49-F238E27FC236}">
                  <a16:creationId xmlns:a16="http://schemas.microsoft.com/office/drawing/2014/main" id="{51B791E4-16F7-8A5D-B9DE-53A89BD298B7}"/>
                </a:ext>
              </a:extLst>
            </p:cNvPr>
            <p:cNvSpPr/>
            <p:nvPr/>
          </p:nvSpPr>
          <p:spPr>
            <a:xfrm>
              <a:off x="9273364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 2928">
              <a:extLst>
                <a:ext uri="{FF2B5EF4-FFF2-40B4-BE49-F238E27FC236}">
                  <a16:creationId xmlns:a16="http://schemas.microsoft.com/office/drawing/2014/main" id="{A366E264-4CC0-CE78-01D1-5F2A37C01BC2}"/>
                </a:ext>
              </a:extLst>
            </p:cNvPr>
            <p:cNvSpPr/>
            <p:nvPr/>
          </p:nvSpPr>
          <p:spPr>
            <a:xfrm>
              <a:off x="9294428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 2929">
              <a:extLst>
                <a:ext uri="{FF2B5EF4-FFF2-40B4-BE49-F238E27FC236}">
                  <a16:creationId xmlns:a16="http://schemas.microsoft.com/office/drawing/2014/main" id="{4FED7E5A-26C1-F84A-88A2-F947AC1DE59F}"/>
                </a:ext>
              </a:extLst>
            </p:cNvPr>
            <p:cNvSpPr/>
            <p:nvPr/>
          </p:nvSpPr>
          <p:spPr>
            <a:xfrm>
              <a:off x="9315263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 2930">
              <a:extLst>
                <a:ext uri="{FF2B5EF4-FFF2-40B4-BE49-F238E27FC236}">
                  <a16:creationId xmlns:a16="http://schemas.microsoft.com/office/drawing/2014/main" id="{841E7AEE-A5CF-B266-3468-848398067A04}"/>
                </a:ext>
              </a:extLst>
            </p:cNvPr>
            <p:cNvSpPr/>
            <p:nvPr/>
          </p:nvSpPr>
          <p:spPr>
            <a:xfrm>
              <a:off x="9336329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 2931">
              <a:extLst>
                <a:ext uri="{FF2B5EF4-FFF2-40B4-BE49-F238E27FC236}">
                  <a16:creationId xmlns:a16="http://schemas.microsoft.com/office/drawing/2014/main" id="{21389E61-0E50-63F2-0F78-962F6B6989DB}"/>
                </a:ext>
              </a:extLst>
            </p:cNvPr>
            <p:cNvSpPr/>
            <p:nvPr/>
          </p:nvSpPr>
          <p:spPr>
            <a:xfrm>
              <a:off x="9444435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 2932">
              <a:extLst>
                <a:ext uri="{FF2B5EF4-FFF2-40B4-BE49-F238E27FC236}">
                  <a16:creationId xmlns:a16="http://schemas.microsoft.com/office/drawing/2014/main" id="{CB654931-4E05-2087-F454-ED67D728FDD7}"/>
                </a:ext>
              </a:extLst>
            </p:cNvPr>
            <p:cNvSpPr/>
            <p:nvPr/>
          </p:nvSpPr>
          <p:spPr>
            <a:xfrm>
              <a:off x="10120163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 2933">
              <a:extLst>
                <a:ext uri="{FF2B5EF4-FFF2-40B4-BE49-F238E27FC236}">
                  <a16:creationId xmlns:a16="http://schemas.microsoft.com/office/drawing/2014/main" id="{1E7FEAE6-1E7A-831F-EBC7-9BEC9BBECD99}"/>
                </a:ext>
              </a:extLst>
            </p:cNvPr>
            <p:cNvSpPr/>
            <p:nvPr/>
          </p:nvSpPr>
          <p:spPr>
            <a:xfrm>
              <a:off x="9889596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 2934">
              <a:extLst>
                <a:ext uri="{FF2B5EF4-FFF2-40B4-BE49-F238E27FC236}">
                  <a16:creationId xmlns:a16="http://schemas.microsoft.com/office/drawing/2014/main" id="{9A597998-0B4F-CECC-C564-9F887A6420B4}"/>
                </a:ext>
              </a:extLst>
            </p:cNvPr>
            <p:cNvSpPr/>
            <p:nvPr/>
          </p:nvSpPr>
          <p:spPr>
            <a:xfrm>
              <a:off x="9750933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 2935">
              <a:extLst>
                <a:ext uri="{FF2B5EF4-FFF2-40B4-BE49-F238E27FC236}">
                  <a16:creationId xmlns:a16="http://schemas.microsoft.com/office/drawing/2014/main" id="{A87752E3-D345-EE9D-B482-61BDC0403A9C}"/>
                </a:ext>
              </a:extLst>
            </p:cNvPr>
            <p:cNvSpPr/>
            <p:nvPr/>
          </p:nvSpPr>
          <p:spPr>
            <a:xfrm>
              <a:off x="9729866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 2936">
              <a:extLst>
                <a:ext uri="{FF2B5EF4-FFF2-40B4-BE49-F238E27FC236}">
                  <a16:creationId xmlns:a16="http://schemas.microsoft.com/office/drawing/2014/main" id="{59DC0E4B-E63C-2A67-9784-7CD5A23810B1}"/>
                </a:ext>
              </a:extLst>
            </p:cNvPr>
            <p:cNvSpPr/>
            <p:nvPr/>
          </p:nvSpPr>
          <p:spPr>
            <a:xfrm>
              <a:off x="9708801" y="3913739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 2937">
              <a:extLst>
                <a:ext uri="{FF2B5EF4-FFF2-40B4-BE49-F238E27FC236}">
                  <a16:creationId xmlns:a16="http://schemas.microsoft.com/office/drawing/2014/main" id="{DF662C8A-E27C-0582-8E50-FA27A69B1DDC}"/>
                </a:ext>
              </a:extLst>
            </p:cNvPr>
            <p:cNvSpPr/>
            <p:nvPr/>
          </p:nvSpPr>
          <p:spPr>
            <a:xfrm>
              <a:off x="7329850" y="3804902"/>
              <a:ext cx="54899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1" name="Freeform 2938">
            <a:extLst>
              <a:ext uri="{FF2B5EF4-FFF2-40B4-BE49-F238E27FC236}">
                <a16:creationId xmlns:a16="http://schemas.microsoft.com/office/drawing/2014/main" id="{98D0E8BF-2E6C-79A8-97FB-6E6A4E6A5A94}"/>
              </a:ext>
            </a:extLst>
          </p:cNvPr>
          <p:cNvSpPr/>
          <p:nvPr/>
        </p:nvSpPr>
        <p:spPr>
          <a:xfrm>
            <a:off x="2670538" y="1853588"/>
            <a:ext cx="7483261" cy="2090501"/>
          </a:xfrm>
          <a:custGeom>
            <a:avLst/>
            <a:gdLst>
              <a:gd name="connsiteX0" fmla="*/ 0 w 4123202"/>
              <a:gd name="connsiteY0" fmla="*/ 0 h 1082923"/>
              <a:gd name="connsiteX1" fmla="*/ 22817 w 4123202"/>
              <a:gd name="connsiteY1" fmla="*/ 0 h 1082923"/>
              <a:gd name="connsiteX2" fmla="*/ 22817 w 4123202"/>
              <a:gd name="connsiteY2" fmla="*/ 13753 h 1082923"/>
              <a:gd name="connsiteX3" fmla="*/ 36456 w 4123202"/>
              <a:gd name="connsiteY3" fmla="*/ 13753 h 1082923"/>
              <a:gd name="connsiteX4" fmla="*/ 36456 w 4123202"/>
              <a:gd name="connsiteY4" fmla="*/ 21521 h 1082923"/>
              <a:gd name="connsiteX5" fmla="*/ 48693 w 4123202"/>
              <a:gd name="connsiteY5" fmla="*/ 21521 h 1082923"/>
              <a:gd name="connsiteX6" fmla="*/ 48693 w 4123202"/>
              <a:gd name="connsiteY6" fmla="*/ 36038 h 1082923"/>
              <a:gd name="connsiteX7" fmla="*/ 58508 w 4123202"/>
              <a:gd name="connsiteY7" fmla="*/ 36038 h 1082923"/>
              <a:gd name="connsiteX8" fmla="*/ 58508 w 4123202"/>
              <a:gd name="connsiteY8" fmla="*/ 43169 h 1082923"/>
              <a:gd name="connsiteX9" fmla="*/ 65901 w 4123202"/>
              <a:gd name="connsiteY9" fmla="*/ 43169 h 1082923"/>
              <a:gd name="connsiteX10" fmla="*/ 65901 w 4123202"/>
              <a:gd name="connsiteY10" fmla="*/ 51701 h 1082923"/>
              <a:gd name="connsiteX11" fmla="*/ 76481 w 4123202"/>
              <a:gd name="connsiteY11" fmla="*/ 51701 h 1082923"/>
              <a:gd name="connsiteX12" fmla="*/ 76481 w 4123202"/>
              <a:gd name="connsiteY12" fmla="*/ 61125 h 1082923"/>
              <a:gd name="connsiteX13" fmla="*/ 91012 w 4123202"/>
              <a:gd name="connsiteY13" fmla="*/ 61125 h 1082923"/>
              <a:gd name="connsiteX14" fmla="*/ 91012 w 4123202"/>
              <a:gd name="connsiteY14" fmla="*/ 67746 h 1082923"/>
              <a:gd name="connsiteX15" fmla="*/ 101974 w 4123202"/>
              <a:gd name="connsiteY15" fmla="*/ 67746 h 1082923"/>
              <a:gd name="connsiteX16" fmla="*/ 101974 w 4123202"/>
              <a:gd name="connsiteY16" fmla="*/ 89267 h 1082923"/>
              <a:gd name="connsiteX17" fmla="*/ 115231 w 4123202"/>
              <a:gd name="connsiteY17" fmla="*/ 89267 h 1082923"/>
              <a:gd name="connsiteX18" fmla="*/ 115231 w 4123202"/>
              <a:gd name="connsiteY18" fmla="*/ 103784 h 1082923"/>
              <a:gd name="connsiteX19" fmla="*/ 125046 w 4123202"/>
              <a:gd name="connsiteY19" fmla="*/ 103784 h 1082923"/>
              <a:gd name="connsiteX20" fmla="*/ 125046 w 4123202"/>
              <a:gd name="connsiteY20" fmla="*/ 110024 h 1082923"/>
              <a:gd name="connsiteX21" fmla="*/ 134479 w 4123202"/>
              <a:gd name="connsiteY21" fmla="*/ 110024 h 1082923"/>
              <a:gd name="connsiteX22" fmla="*/ 134479 w 4123202"/>
              <a:gd name="connsiteY22" fmla="*/ 121485 h 1082923"/>
              <a:gd name="connsiteX23" fmla="*/ 150540 w 4123202"/>
              <a:gd name="connsiteY23" fmla="*/ 121485 h 1082923"/>
              <a:gd name="connsiteX24" fmla="*/ 150540 w 4123202"/>
              <a:gd name="connsiteY24" fmla="*/ 150774 h 1082923"/>
              <a:gd name="connsiteX25" fmla="*/ 163541 w 4123202"/>
              <a:gd name="connsiteY25" fmla="*/ 150774 h 1082923"/>
              <a:gd name="connsiteX26" fmla="*/ 163541 w 4123202"/>
              <a:gd name="connsiteY26" fmla="*/ 156632 h 1082923"/>
              <a:gd name="connsiteX27" fmla="*/ 168640 w 4123202"/>
              <a:gd name="connsiteY27" fmla="*/ 156632 h 1082923"/>
              <a:gd name="connsiteX28" fmla="*/ 168640 w 4123202"/>
              <a:gd name="connsiteY28" fmla="*/ 168475 h 1082923"/>
              <a:gd name="connsiteX29" fmla="*/ 176033 w 4123202"/>
              <a:gd name="connsiteY29" fmla="*/ 168475 h 1082923"/>
              <a:gd name="connsiteX30" fmla="*/ 176033 w 4123202"/>
              <a:gd name="connsiteY30" fmla="*/ 179426 h 1082923"/>
              <a:gd name="connsiteX31" fmla="*/ 182661 w 4123202"/>
              <a:gd name="connsiteY31" fmla="*/ 179426 h 1082923"/>
              <a:gd name="connsiteX32" fmla="*/ 182661 w 4123202"/>
              <a:gd name="connsiteY32" fmla="*/ 188849 h 1082923"/>
              <a:gd name="connsiteX33" fmla="*/ 190182 w 4123202"/>
              <a:gd name="connsiteY33" fmla="*/ 188849 h 1082923"/>
              <a:gd name="connsiteX34" fmla="*/ 190182 w 4123202"/>
              <a:gd name="connsiteY34" fmla="*/ 201329 h 1082923"/>
              <a:gd name="connsiteX35" fmla="*/ 196810 w 4123202"/>
              <a:gd name="connsiteY35" fmla="*/ 201329 h 1082923"/>
              <a:gd name="connsiteX36" fmla="*/ 196810 w 4123202"/>
              <a:gd name="connsiteY36" fmla="*/ 207569 h 1082923"/>
              <a:gd name="connsiteX37" fmla="*/ 205478 w 4123202"/>
              <a:gd name="connsiteY37" fmla="*/ 207569 h 1082923"/>
              <a:gd name="connsiteX38" fmla="*/ 205478 w 4123202"/>
              <a:gd name="connsiteY38" fmla="*/ 226798 h 1082923"/>
              <a:gd name="connsiteX39" fmla="*/ 210959 w 4123202"/>
              <a:gd name="connsiteY39" fmla="*/ 226798 h 1082923"/>
              <a:gd name="connsiteX40" fmla="*/ 210959 w 4123202"/>
              <a:gd name="connsiteY40" fmla="*/ 266401 h 1082923"/>
              <a:gd name="connsiteX41" fmla="*/ 217205 w 4123202"/>
              <a:gd name="connsiteY41" fmla="*/ 266401 h 1082923"/>
              <a:gd name="connsiteX42" fmla="*/ 217205 w 4123202"/>
              <a:gd name="connsiteY42" fmla="*/ 310971 h 1082923"/>
              <a:gd name="connsiteX43" fmla="*/ 223451 w 4123202"/>
              <a:gd name="connsiteY43" fmla="*/ 310971 h 1082923"/>
              <a:gd name="connsiteX44" fmla="*/ 223451 w 4123202"/>
              <a:gd name="connsiteY44" fmla="*/ 376807 h 1082923"/>
              <a:gd name="connsiteX45" fmla="*/ 230972 w 4123202"/>
              <a:gd name="connsiteY45" fmla="*/ 376807 h 1082923"/>
              <a:gd name="connsiteX46" fmla="*/ 230972 w 4123202"/>
              <a:gd name="connsiteY46" fmla="*/ 482884 h 1082923"/>
              <a:gd name="connsiteX47" fmla="*/ 230972 w 4123202"/>
              <a:gd name="connsiteY47" fmla="*/ 497401 h 1082923"/>
              <a:gd name="connsiteX48" fmla="*/ 244993 w 4123202"/>
              <a:gd name="connsiteY48" fmla="*/ 497401 h 1082923"/>
              <a:gd name="connsiteX49" fmla="*/ 244993 w 4123202"/>
              <a:gd name="connsiteY49" fmla="*/ 522870 h 1082923"/>
              <a:gd name="connsiteX50" fmla="*/ 255191 w 4123202"/>
              <a:gd name="connsiteY50" fmla="*/ 522870 h 1082923"/>
              <a:gd name="connsiteX51" fmla="*/ 255191 w 4123202"/>
              <a:gd name="connsiteY51" fmla="*/ 532293 h 1082923"/>
              <a:gd name="connsiteX52" fmla="*/ 260672 w 4123202"/>
              <a:gd name="connsiteY52" fmla="*/ 532293 h 1082923"/>
              <a:gd name="connsiteX53" fmla="*/ 260672 w 4123202"/>
              <a:gd name="connsiteY53" fmla="*/ 539297 h 1082923"/>
              <a:gd name="connsiteX54" fmla="*/ 272909 w 4123202"/>
              <a:gd name="connsiteY54" fmla="*/ 539297 h 1082923"/>
              <a:gd name="connsiteX55" fmla="*/ 272909 w 4123202"/>
              <a:gd name="connsiteY55" fmla="*/ 543627 h 1082923"/>
              <a:gd name="connsiteX56" fmla="*/ 308982 w 4123202"/>
              <a:gd name="connsiteY56" fmla="*/ 543627 h 1082923"/>
              <a:gd name="connsiteX57" fmla="*/ 308982 w 4123202"/>
              <a:gd name="connsiteY57" fmla="*/ 550630 h 1082923"/>
              <a:gd name="connsiteX58" fmla="*/ 325808 w 4123202"/>
              <a:gd name="connsiteY58" fmla="*/ 550630 h 1082923"/>
              <a:gd name="connsiteX59" fmla="*/ 325808 w 4123202"/>
              <a:gd name="connsiteY59" fmla="*/ 554196 h 1082923"/>
              <a:gd name="connsiteX60" fmla="*/ 346203 w 4123202"/>
              <a:gd name="connsiteY60" fmla="*/ 554196 h 1082923"/>
              <a:gd name="connsiteX61" fmla="*/ 346203 w 4123202"/>
              <a:gd name="connsiteY61" fmla="*/ 559290 h 1082923"/>
              <a:gd name="connsiteX62" fmla="*/ 358695 w 4123202"/>
              <a:gd name="connsiteY62" fmla="*/ 559290 h 1082923"/>
              <a:gd name="connsiteX63" fmla="*/ 358695 w 4123202"/>
              <a:gd name="connsiteY63" fmla="*/ 567058 h 1082923"/>
              <a:gd name="connsiteX64" fmla="*/ 373991 w 4123202"/>
              <a:gd name="connsiteY64" fmla="*/ 567058 h 1082923"/>
              <a:gd name="connsiteX65" fmla="*/ 373991 w 4123202"/>
              <a:gd name="connsiteY65" fmla="*/ 594946 h 1082923"/>
              <a:gd name="connsiteX66" fmla="*/ 387757 w 4123202"/>
              <a:gd name="connsiteY66" fmla="*/ 594946 h 1082923"/>
              <a:gd name="connsiteX67" fmla="*/ 387757 w 4123202"/>
              <a:gd name="connsiteY67" fmla="*/ 609463 h 1082923"/>
              <a:gd name="connsiteX68" fmla="*/ 396808 w 4123202"/>
              <a:gd name="connsiteY68" fmla="*/ 609463 h 1082923"/>
              <a:gd name="connsiteX69" fmla="*/ 396808 w 4123202"/>
              <a:gd name="connsiteY69" fmla="*/ 618759 h 1082923"/>
              <a:gd name="connsiteX70" fmla="*/ 416692 w 4123202"/>
              <a:gd name="connsiteY70" fmla="*/ 618759 h 1082923"/>
              <a:gd name="connsiteX71" fmla="*/ 416692 w 4123202"/>
              <a:gd name="connsiteY71" fmla="*/ 624744 h 1082923"/>
              <a:gd name="connsiteX72" fmla="*/ 425360 w 4123202"/>
              <a:gd name="connsiteY72" fmla="*/ 624744 h 1082923"/>
              <a:gd name="connsiteX73" fmla="*/ 425360 w 4123202"/>
              <a:gd name="connsiteY73" fmla="*/ 628564 h 1082923"/>
              <a:gd name="connsiteX74" fmla="*/ 433646 w 4123202"/>
              <a:gd name="connsiteY74" fmla="*/ 628564 h 1082923"/>
              <a:gd name="connsiteX75" fmla="*/ 433646 w 4123202"/>
              <a:gd name="connsiteY75" fmla="*/ 632130 h 1082923"/>
              <a:gd name="connsiteX76" fmla="*/ 452384 w 4123202"/>
              <a:gd name="connsiteY76" fmla="*/ 632130 h 1082923"/>
              <a:gd name="connsiteX77" fmla="*/ 452384 w 4123202"/>
              <a:gd name="connsiteY77" fmla="*/ 636459 h 1082923"/>
              <a:gd name="connsiteX78" fmla="*/ 471631 w 4123202"/>
              <a:gd name="connsiteY78" fmla="*/ 636459 h 1082923"/>
              <a:gd name="connsiteX79" fmla="*/ 471631 w 4123202"/>
              <a:gd name="connsiteY79" fmla="*/ 643081 h 1082923"/>
              <a:gd name="connsiteX80" fmla="*/ 492791 w 4123202"/>
              <a:gd name="connsiteY80" fmla="*/ 643081 h 1082923"/>
              <a:gd name="connsiteX81" fmla="*/ 492791 w 4123202"/>
              <a:gd name="connsiteY81" fmla="*/ 648557 h 1082923"/>
              <a:gd name="connsiteX82" fmla="*/ 509999 w 4123202"/>
              <a:gd name="connsiteY82" fmla="*/ 648557 h 1082923"/>
              <a:gd name="connsiteX83" fmla="*/ 509999 w 4123202"/>
              <a:gd name="connsiteY83" fmla="*/ 654797 h 1082923"/>
              <a:gd name="connsiteX84" fmla="*/ 516372 w 4123202"/>
              <a:gd name="connsiteY84" fmla="*/ 654797 h 1082923"/>
              <a:gd name="connsiteX85" fmla="*/ 516372 w 4123202"/>
              <a:gd name="connsiteY85" fmla="*/ 669696 h 1082923"/>
              <a:gd name="connsiteX86" fmla="*/ 526570 w 4123202"/>
              <a:gd name="connsiteY86" fmla="*/ 669696 h 1082923"/>
              <a:gd name="connsiteX87" fmla="*/ 526570 w 4123202"/>
              <a:gd name="connsiteY87" fmla="*/ 685741 h 1082923"/>
              <a:gd name="connsiteX88" fmla="*/ 543396 w 4123202"/>
              <a:gd name="connsiteY88" fmla="*/ 685741 h 1082923"/>
              <a:gd name="connsiteX89" fmla="*/ 543396 w 4123202"/>
              <a:gd name="connsiteY89" fmla="*/ 694782 h 1082923"/>
              <a:gd name="connsiteX90" fmla="*/ 550024 w 4123202"/>
              <a:gd name="connsiteY90" fmla="*/ 694782 h 1082923"/>
              <a:gd name="connsiteX91" fmla="*/ 550024 w 4123202"/>
              <a:gd name="connsiteY91" fmla="*/ 698730 h 1082923"/>
              <a:gd name="connsiteX92" fmla="*/ 559456 w 4123202"/>
              <a:gd name="connsiteY92" fmla="*/ 698730 h 1082923"/>
              <a:gd name="connsiteX93" fmla="*/ 559456 w 4123202"/>
              <a:gd name="connsiteY93" fmla="*/ 704588 h 1082923"/>
              <a:gd name="connsiteX94" fmla="*/ 673540 w 4123202"/>
              <a:gd name="connsiteY94" fmla="*/ 704588 h 1082923"/>
              <a:gd name="connsiteX95" fmla="*/ 673540 w 4123202"/>
              <a:gd name="connsiteY95" fmla="*/ 711974 h 1082923"/>
              <a:gd name="connsiteX96" fmla="*/ 680933 w 4123202"/>
              <a:gd name="connsiteY96" fmla="*/ 711974 h 1082923"/>
              <a:gd name="connsiteX97" fmla="*/ 680933 w 4123202"/>
              <a:gd name="connsiteY97" fmla="*/ 717449 h 1082923"/>
              <a:gd name="connsiteX98" fmla="*/ 803685 w 4123202"/>
              <a:gd name="connsiteY98" fmla="*/ 717449 h 1082923"/>
              <a:gd name="connsiteX99" fmla="*/ 803685 w 4123202"/>
              <a:gd name="connsiteY99" fmla="*/ 722925 h 1082923"/>
              <a:gd name="connsiteX100" fmla="*/ 812735 w 4123202"/>
              <a:gd name="connsiteY100" fmla="*/ 722925 h 1082923"/>
              <a:gd name="connsiteX101" fmla="*/ 812735 w 4123202"/>
              <a:gd name="connsiteY101" fmla="*/ 726491 h 1082923"/>
              <a:gd name="connsiteX102" fmla="*/ 820128 w 4123202"/>
              <a:gd name="connsiteY102" fmla="*/ 726491 h 1082923"/>
              <a:gd name="connsiteX103" fmla="*/ 820128 w 4123202"/>
              <a:gd name="connsiteY103" fmla="*/ 751577 h 1082923"/>
              <a:gd name="connsiteX104" fmla="*/ 825992 w 4123202"/>
              <a:gd name="connsiteY104" fmla="*/ 751577 h 1082923"/>
              <a:gd name="connsiteX105" fmla="*/ 825992 w 4123202"/>
              <a:gd name="connsiteY105" fmla="*/ 766094 h 1082923"/>
              <a:gd name="connsiteX106" fmla="*/ 831473 w 4123202"/>
              <a:gd name="connsiteY106" fmla="*/ 766094 h 1082923"/>
              <a:gd name="connsiteX107" fmla="*/ 831473 w 4123202"/>
              <a:gd name="connsiteY107" fmla="*/ 770424 h 1082923"/>
              <a:gd name="connsiteX108" fmla="*/ 841288 w 4123202"/>
              <a:gd name="connsiteY108" fmla="*/ 770424 h 1082923"/>
              <a:gd name="connsiteX109" fmla="*/ 841288 w 4123202"/>
              <a:gd name="connsiteY109" fmla="*/ 777046 h 1082923"/>
              <a:gd name="connsiteX110" fmla="*/ 865634 w 4123202"/>
              <a:gd name="connsiteY110" fmla="*/ 777046 h 1082923"/>
              <a:gd name="connsiteX111" fmla="*/ 865634 w 4123202"/>
              <a:gd name="connsiteY111" fmla="*/ 781758 h 1082923"/>
              <a:gd name="connsiteX112" fmla="*/ 962382 w 4123202"/>
              <a:gd name="connsiteY112" fmla="*/ 781758 h 1082923"/>
              <a:gd name="connsiteX113" fmla="*/ 962382 w 4123202"/>
              <a:gd name="connsiteY113" fmla="*/ 787233 h 1082923"/>
              <a:gd name="connsiteX114" fmla="*/ 973472 w 4123202"/>
              <a:gd name="connsiteY114" fmla="*/ 787233 h 1082923"/>
              <a:gd name="connsiteX115" fmla="*/ 973472 w 4123202"/>
              <a:gd name="connsiteY115" fmla="*/ 797421 h 1082923"/>
              <a:gd name="connsiteX116" fmla="*/ 992975 w 4123202"/>
              <a:gd name="connsiteY116" fmla="*/ 797421 h 1082923"/>
              <a:gd name="connsiteX117" fmla="*/ 992975 w 4123202"/>
              <a:gd name="connsiteY117" fmla="*/ 805189 h 1082923"/>
              <a:gd name="connsiteX118" fmla="*/ 1020508 w 4123202"/>
              <a:gd name="connsiteY118" fmla="*/ 805189 h 1082923"/>
              <a:gd name="connsiteX119" fmla="*/ 1020508 w 4123202"/>
              <a:gd name="connsiteY119" fmla="*/ 811428 h 1082923"/>
              <a:gd name="connsiteX120" fmla="*/ 1034912 w 4123202"/>
              <a:gd name="connsiteY120" fmla="*/ 811428 h 1082923"/>
              <a:gd name="connsiteX121" fmla="*/ 1034912 w 4123202"/>
              <a:gd name="connsiteY121" fmla="*/ 817414 h 1082923"/>
              <a:gd name="connsiteX122" fmla="*/ 1114579 w 4123202"/>
              <a:gd name="connsiteY122" fmla="*/ 817414 h 1082923"/>
              <a:gd name="connsiteX123" fmla="*/ 1114579 w 4123202"/>
              <a:gd name="connsiteY123" fmla="*/ 820852 h 1082923"/>
              <a:gd name="connsiteX124" fmla="*/ 1133317 w 4123202"/>
              <a:gd name="connsiteY124" fmla="*/ 820852 h 1082923"/>
              <a:gd name="connsiteX125" fmla="*/ 1133317 w 4123202"/>
              <a:gd name="connsiteY125" fmla="*/ 831421 h 1082923"/>
              <a:gd name="connsiteX126" fmla="*/ 1202022 w 4123202"/>
              <a:gd name="connsiteY126" fmla="*/ 831421 h 1082923"/>
              <a:gd name="connsiteX127" fmla="*/ 1202022 w 4123202"/>
              <a:gd name="connsiteY127" fmla="*/ 847976 h 1082923"/>
              <a:gd name="connsiteX128" fmla="*/ 1256451 w 4123202"/>
              <a:gd name="connsiteY128" fmla="*/ 847976 h 1082923"/>
              <a:gd name="connsiteX129" fmla="*/ 1256451 w 4123202"/>
              <a:gd name="connsiteY129" fmla="*/ 852178 h 1082923"/>
              <a:gd name="connsiteX130" fmla="*/ 1283474 w 4123202"/>
              <a:gd name="connsiteY130" fmla="*/ 852178 h 1082923"/>
              <a:gd name="connsiteX131" fmla="*/ 1283474 w 4123202"/>
              <a:gd name="connsiteY131" fmla="*/ 856508 h 1082923"/>
              <a:gd name="connsiteX132" fmla="*/ 1378310 w 4123202"/>
              <a:gd name="connsiteY132" fmla="*/ 856508 h 1082923"/>
              <a:gd name="connsiteX133" fmla="*/ 1378310 w 4123202"/>
              <a:gd name="connsiteY133" fmla="*/ 862366 h 1082923"/>
              <a:gd name="connsiteX134" fmla="*/ 1435543 w 4123202"/>
              <a:gd name="connsiteY134" fmla="*/ 862366 h 1082923"/>
              <a:gd name="connsiteX135" fmla="*/ 1435543 w 4123202"/>
              <a:gd name="connsiteY135" fmla="*/ 869115 h 1082923"/>
              <a:gd name="connsiteX136" fmla="*/ 1469322 w 4123202"/>
              <a:gd name="connsiteY136" fmla="*/ 869115 h 1082923"/>
              <a:gd name="connsiteX137" fmla="*/ 1469322 w 4123202"/>
              <a:gd name="connsiteY137" fmla="*/ 873317 h 1082923"/>
              <a:gd name="connsiteX138" fmla="*/ 1489717 w 4123202"/>
              <a:gd name="connsiteY138" fmla="*/ 873317 h 1082923"/>
              <a:gd name="connsiteX139" fmla="*/ 1489717 w 4123202"/>
              <a:gd name="connsiteY139" fmla="*/ 878411 h 1082923"/>
              <a:gd name="connsiteX140" fmla="*/ 1592456 w 4123202"/>
              <a:gd name="connsiteY140" fmla="*/ 878411 h 1082923"/>
              <a:gd name="connsiteX141" fmla="*/ 1592456 w 4123202"/>
              <a:gd name="connsiteY141" fmla="*/ 883505 h 1082923"/>
              <a:gd name="connsiteX142" fmla="*/ 1600232 w 4123202"/>
              <a:gd name="connsiteY142" fmla="*/ 883505 h 1082923"/>
              <a:gd name="connsiteX143" fmla="*/ 1600232 w 4123202"/>
              <a:gd name="connsiteY143" fmla="*/ 887834 h 1082923"/>
              <a:gd name="connsiteX144" fmla="*/ 1653131 w 4123202"/>
              <a:gd name="connsiteY144" fmla="*/ 887834 h 1082923"/>
              <a:gd name="connsiteX145" fmla="*/ 1653131 w 4123202"/>
              <a:gd name="connsiteY145" fmla="*/ 898404 h 1082923"/>
              <a:gd name="connsiteX146" fmla="*/ 1668427 w 4123202"/>
              <a:gd name="connsiteY146" fmla="*/ 898404 h 1082923"/>
              <a:gd name="connsiteX147" fmla="*/ 1668427 w 4123202"/>
              <a:gd name="connsiteY147" fmla="*/ 911393 h 1082923"/>
              <a:gd name="connsiteX148" fmla="*/ 1825595 w 4123202"/>
              <a:gd name="connsiteY148" fmla="*/ 911393 h 1082923"/>
              <a:gd name="connsiteX149" fmla="*/ 1825595 w 4123202"/>
              <a:gd name="connsiteY149" fmla="*/ 915722 h 1082923"/>
              <a:gd name="connsiteX150" fmla="*/ 1875817 w 4123202"/>
              <a:gd name="connsiteY150" fmla="*/ 915722 h 1082923"/>
              <a:gd name="connsiteX151" fmla="*/ 1875817 w 4123202"/>
              <a:gd name="connsiteY151" fmla="*/ 922726 h 1082923"/>
              <a:gd name="connsiteX152" fmla="*/ 1934580 w 4123202"/>
              <a:gd name="connsiteY152" fmla="*/ 922726 h 1082923"/>
              <a:gd name="connsiteX153" fmla="*/ 1934580 w 4123202"/>
              <a:gd name="connsiteY153" fmla="*/ 934060 h 1082923"/>
              <a:gd name="connsiteX154" fmla="*/ 1967212 w 4123202"/>
              <a:gd name="connsiteY154" fmla="*/ 934060 h 1082923"/>
              <a:gd name="connsiteX155" fmla="*/ 1967212 w 4123202"/>
              <a:gd name="connsiteY155" fmla="*/ 940681 h 1082923"/>
              <a:gd name="connsiteX156" fmla="*/ 2031838 w 4123202"/>
              <a:gd name="connsiteY156" fmla="*/ 940681 h 1082923"/>
              <a:gd name="connsiteX157" fmla="*/ 2031838 w 4123202"/>
              <a:gd name="connsiteY157" fmla="*/ 948577 h 1082923"/>
              <a:gd name="connsiteX158" fmla="*/ 2063960 w 4123202"/>
              <a:gd name="connsiteY158" fmla="*/ 948577 h 1082923"/>
              <a:gd name="connsiteX159" fmla="*/ 2083972 w 4123202"/>
              <a:gd name="connsiteY159" fmla="*/ 948577 h 1082923"/>
              <a:gd name="connsiteX160" fmla="*/ 2083972 w 4123202"/>
              <a:gd name="connsiteY160" fmla="*/ 955581 h 1082923"/>
              <a:gd name="connsiteX161" fmla="*/ 2099268 w 4123202"/>
              <a:gd name="connsiteY161" fmla="*/ 955581 h 1082923"/>
              <a:gd name="connsiteX162" fmla="*/ 2099268 w 4123202"/>
              <a:gd name="connsiteY162" fmla="*/ 961056 h 1082923"/>
              <a:gd name="connsiteX163" fmla="*/ 2161218 w 4123202"/>
              <a:gd name="connsiteY163" fmla="*/ 961056 h 1082923"/>
              <a:gd name="connsiteX164" fmla="*/ 2161218 w 4123202"/>
              <a:gd name="connsiteY164" fmla="*/ 965768 h 1082923"/>
              <a:gd name="connsiteX165" fmla="*/ 2173709 w 4123202"/>
              <a:gd name="connsiteY165" fmla="*/ 965768 h 1082923"/>
              <a:gd name="connsiteX166" fmla="*/ 2173709 w 4123202"/>
              <a:gd name="connsiteY166" fmla="*/ 974045 h 1082923"/>
              <a:gd name="connsiteX167" fmla="*/ 2207106 w 4123202"/>
              <a:gd name="connsiteY167" fmla="*/ 974045 h 1082923"/>
              <a:gd name="connsiteX168" fmla="*/ 2207106 w 4123202"/>
              <a:gd name="connsiteY168" fmla="*/ 981049 h 1082923"/>
              <a:gd name="connsiteX169" fmla="*/ 2266251 w 4123202"/>
              <a:gd name="connsiteY169" fmla="*/ 981049 h 1082923"/>
              <a:gd name="connsiteX170" fmla="*/ 2266251 w 4123202"/>
              <a:gd name="connsiteY170" fmla="*/ 989326 h 1082923"/>
              <a:gd name="connsiteX171" fmla="*/ 2338016 w 4123202"/>
              <a:gd name="connsiteY171" fmla="*/ 989326 h 1082923"/>
              <a:gd name="connsiteX172" fmla="*/ 2338016 w 4123202"/>
              <a:gd name="connsiteY172" fmla="*/ 995184 h 1082923"/>
              <a:gd name="connsiteX173" fmla="*/ 2390150 w 4123202"/>
              <a:gd name="connsiteY173" fmla="*/ 995184 h 1082923"/>
              <a:gd name="connsiteX174" fmla="*/ 2390150 w 4123202"/>
              <a:gd name="connsiteY174" fmla="*/ 1001424 h 1082923"/>
              <a:gd name="connsiteX175" fmla="*/ 2519912 w 4123202"/>
              <a:gd name="connsiteY175" fmla="*/ 1001424 h 1082923"/>
              <a:gd name="connsiteX176" fmla="*/ 2519912 w 4123202"/>
              <a:gd name="connsiteY176" fmla="*/ 1011229 h 1082923"/>
              <a:gd name="connsiteX177" fmla="*/ 2549357 w 4123202"/>
              <a:gd name="connsiteY177" fmla="*/ 1011229 h 1082923"/>
              <a:gd name="connsiteX178" fmla="*/ 2564654 w 4123202"/>
              <a:gd name="connsiteY178" fmla="*/ 1011229 h 1082923"/>
              <a:gd name="connsiteX179" fmla="*/ 2564654 w 4123202"/>
              <a:gd name="connsiteY179" fmla="*/ 1025746 h 1082923"/>
              <a:gd name="connsiteX180" fmla="*/ 2646870 w 4123202"/>
              <a:gd name="connsiteY180" fmla="*/ 1025746 h 1082923"/>
              <a:gd name="connsiteX181" fmla="*/ 2646870 w 4123202"/>
              <a:gd name="connsiteY181" fmla="*/ 1035934 h 1082923"/>
              <a:gd name="connsiteX182" fmla="*/ 2705378 w 4123202"/>
              <a:gd name="connsiteY182" fmla="*/ 1035934 h 1082923"/>
              <a:gd name="connsiteX183" fmla="*/ 2705378 w 4123202"/>
              <a:gd name="connsiteY183" fmla="*/ 1053507 h 1082923"/>
              <a:gd name="connsiteX184" fmla="*/ 3206709 w 4123202"/>
              <a:gd name="connsiteY184" fmla="*/ 1053507 h 1082923"/>
              <a:gd name="connsiteX185" fmla="*/ 3206709 w 4123202"/>
              <a:gd name="connsiteY185" fmla="*/ 1061020 h 1082923"/>
              <a:gd name="connsiteX186" fmla="*/ 3247117 w 4123202"/>
              <a:gd name="connsiteY186" fmla="*/ 1061020 h 1082923"/>
              <a:gd name="connsiteX187" fmla="*/ 3247117 w 4123202"/>
              <a:gd name="connsiteY187" fmla="*/ 1072354 h 1082923"/>
              <a:gd name="connsiteX188" fmla="*/ 3434494 w 4123202"/>
              <a:gd name="connsiteY188" fmla="*/ 1072354 h 1082923"/>
              <a:gd name="connsiteX189" fmla="*/ 3434494 w 4123202"/>
              <a:gd name="connsiteY189" fmla="*/ 1082923 h 1082923"/>
              <a:gd name="connsiteX190" fmla="*/ 4123203 w 4123202"/>
              <a:gd name="connsiteY190" fmla="*/ 1082923 h 108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4123202" h="1082923">
                <a:moveTo>
                  <a:pt x="0" y="0"/>
                </a:moveTo>
                <a:lnTo>
                  <a:pt x="22817" y="0"/>
                </a:lnTo>
                <a:lnTo>
                  <a:pt x="22817" y="13753"/>
                </a:lnTo>
                <a:lnTo>
                  <a:pt x="36456" y="13753"/>
                </a:lnTo>
                <a:lnTo>
                  <a:pt x="36456" y="21521"/>
                </a:lnTo>
                <a:lnTo>
                  <a:pt x="48693" y="21521"/>
                </a:lnTo>
                <a:lnTo>
                  <a:pt x="48693" y="36038"/>
                </a:lnTo>
                <a:lnTo>
                  <a:pt x="58508" y="36038"/>
                </a:lnTo>
                <a:lnTo>
                  <a:pt x="58508" y="43169"/>
                </a:lnTo>
                <a:lnTo>
                  <a:pt x="65901" y="43169"/>
                </a:lnTo>
                <a:lnTo>
                  <a:pt x="65901" y="51701"/>
                </a:lnTo>
                <a:lnTo>
                  <a:pt x="76481" y="51701"/>
                </a:lnTo>
                <a:lnTo>
                  <a:pt x="76481" y="61125"/>
                </a:lnTo>
                <a:lnTo>
                  <a:pt x="91012" y="61125"/>
                </a:lnTo>
                <a:lnTo>
                  <a:pt x="91012" y="67746"/>
                </a:lnTo>
                <a:lnTo>
                  <a:pt x="101974" y="67746"/>
                </a:lnTo>
                <a:lnTo>
                  <a:pt x="101974" y="89267"/>
                </a:lnTo>
                <a:lnTo>
                  <a:pt x="115231" y="89267"/>
                </a:lnTo>
                <a:lnTo>
                  <a:pt x="115231" y="103784"/>
                </a:lnTo>
                <a:lnTo>
                  <a:pt x="125046" y="103784"/>
                </a:lnTo>
                <a:lnTo>
                  <a:pt x="125046" y="110024"/>
                </a:lnTo>
                <a:lnTo>
                  <a:pt x="134479" y="110024"/>
                </a:lnTo>
                <a:lnTo>
                  <a:pt x="134479" y="121485"/>
                </a:lnTo>
                <a:lnTo>
                  <a:pt x="150540" y="121485"/>
                </a:lnTo>
                <a:lnTo>
                  <a:pt x="150540" y="150774"/>
                </a:lnTo>
                <a:lnTo>
                  <a:pt x="163541" y="150774"/>
                </a:lnTo>
                <a:lnTo>
                  <a:pt x="163541" y="156632"/>
                </a:lnTo>
                <a:lnTo>
                  <a:pt x="168640" y="156632"/>
                </a:lnTo>
                <a:lnTo>
                  <a:pt x="168640" y="168475"/>
                </a:lnTo>
                <a:lnTo>
                  <a:pt x="176033" y="168475"/>
                </a:lnTo>
                <a:lnTo>
                  <a:pt x="176033" y="179426"/>
                </a:lnTo>
                <a:lnTo>
                  <a:pt x="182661" y="179426"/>
                </a:lnTo>
                <a:lnTo>
                  <a:pt x="182661" y="188849"/>
                </a:lnTo>
                <a:lnTo>
                  <a:pt x="190182" y="188849"/>
                </a:lnTo>
                <a:lnTo>
                  <a:pt x="190182" y="201329"/>
                </a:lnTo>
                <a:lnTo>
                  <a:pt x="196810" y="201329"/>
                </a:lnTo>
                <a:lnTo>
                  <a:pt x="196810" y="207569"/>
                </a:lnTo>
                <a:lnTo>
                  <a:pt x="205478" y="207569"/>
                </a:lnTo>
                <a:lnTo>
                  <a:pt x="205478" y="226798"/>
                </a:lnTo>
                <a:lnTo>
                  <a:pt x="210959" y="226798"/>
                </a:lnTo>
                <a:lnTo>
                  <a:pt x="210959" y="266401"/>
                </a:lnTo>
                <a:lnTo>
                  <a:pt x="217205" y="266401"/>
                </a:lnTo>
                <a:lnTo>
                  <a:pt x="217205" y="310971"/>
                </a:lnTo>
                <a:lnTo>
                  <a:pt x="223451" y="310971"/>
                </a:lnTo>
                <a:lnTo>
                  <a:pt x="223451" y="376807"/>
                </a:lnTo>
                <a:lnTo>
                  <a:pt x="230972" y="376807"/>
                </a:lnTo>
                <a:lnTo>
                  <a:pt x="230972" y="482884"/>
                </a:lnTo>
                <a:lnTo>
                  <a:pt x="230972" y="497401"/>
                </a:lnTo>
                <a:lnTo>
                  <a:pt x="244993" y="497401"/>
                </a:lnTo>
                <a:lnTo>
                  <a:pt x="244993" y="522870"/>
                </a:lnTo>
                <a:lnTo>
                  <a:pt x="255191" y="522870"/>
                </a:lnTo>
                <a:lnTo>
                  <a:pt x="255191" y="532293"/>
                </a:lnTo>
                <a:lnTo>
                  <a:pt x="260672" y="532293"/>
                </a:lnTo>
                <a:lnTo>
                  <a:pt x="260672" y="539297"/>
                </a:lnTo>
                <a:lnTo>
                  <a:pt x="272909" y="539297"/>
                </a:lnTo>
                <a:lnTo>
                  <a:pt x="272909" y="543627"/>
                </a:lnTo>
                <a:lnTo>
                  <a:pt x="308982" y="543627"/>
                </a:lnTo>
                <a:lnTo>
                  <a:pt x="308982" y="550630"/>
                </a:lnTo>
                <a:lnTo>
                  <a:pt x="325808" y="550630"/>
                </a:lnTo>
                <a:lnTo>
                  <a:pt x="325808" y="554196"/>
                </a:lnTo>
                <a:lnTo>
                  <a:pt x="346203" y="554196"/>
                </a:lnTo>
                <a:lnTo>
                  <a:pt x="346203" y="559290"/>
                </a:lnTo>
                <a:lnTo>
                  <a:pt x="358695" y="559290"/>
                </a:lnTo>
                <a:lnTo>
                  <a:pt x="358695" y="567058"/>
                </a:lnTo>
                <a:lnTo>
                  <a:pt x="373991" y="567058"/>
                </a:lnTo>
                <a:lnTo>
                  <a:pt x="373991" y="594946"/>
                </a:lnTo>
                <a:lnTo>
                  <a:pt x="387757" y="594946"/>
                </a:lnTo>
                <a:lnTo>
                  <a:pt x="387757" y="609463"/>
                </a:lnTo>
                <a:lnTo>
                  <a:pt x="396808" y="609463"/>
                </a:lnTo>
                <a:lnTo>
                  <a:pt x="396808" y="618759"/>
                </a:lnTo>
                <a:lnTo>
                  <a:pt x="416692" y="618759"/>
                </a:lnTo>
                <a:lnTo>
                  <a:pt x="416692" y="624744"/>
                </a:lnTo>
                <a:lnTo>
                  <a:pt x="425360" y="624744"/>
                </a:lnTo>
                <a:lnTo>
                  <a:pt x="425360" y="628564"/>
                </a:lnTo>
                <a:lnTo>
                  <a:pt x="433646" y="628564"/>
                </a:lnTo>
                <a:lnTo>
                  <a:pt x="433646" y="632130"/>
                </a:lnTo>
                <a:lnTo>
                  <a:pt x="452384" y="632130"/>
                </a:lnTo>
                <a:lnTo>
                  <a:pt x="452384" y="636459"/>
                </a:lnTo>
                <a:lnTo>
                  <a:pt x="471631" y="636459"/>
                </a:lnTo>
                <a:lnTo>
                  <a:pt x="471631" y="643081"/>
                </a:lnTo>
                <a:lnTo>
                  <a:pt x="492791" y="643081"/>
                </a:lnTo>
                <a:lnTo>
                  <a:pt x="492791" y="648557"/>
                </a:lnTo>
                <a:lnTo>
                  <a:pt x="509999" y="648557"/>
                </a:lnTo>
                <a:lnTo>
                  <a:pt x="509999" y="654797"/>
                </a:lnTo>
                <a:lnTo>
                  <a:pt x="516372" y="654797"/>
                </a:lnTo>
                <a:lnTo>
                  <a:pt x="516372" y="669696"/>
                </a:lnTo>
                <a:lnTo>
                  <a:pt x="526570" y="669696"/>
                </a:lnTo>
                <a:lnTo>
                  <a:pt x="526570" y="685741"/>
                </a:lnTo>
                <a:lnTo>
                  <a:pt x="543396" y="685741"/>
                </a:lnTo>
                <a:lnTo>
                  <a:pt x="543396" y="694782"/>
                </a:lnTo>
                <a:lnTo>
                  <a:pt x="550024" y="694782"/>
                </a:lnTo>
                <a:lnTo>
                  <a:pt x="550024" y="698730"/>
                </a:lnTo>
                <a:lnTo>
                  <a:pt x="559456" y="698730"/>
                </a:lnTo>
                <a:lnTo>
                  <a:pt x="559456" y="704588"/>
                </a:lnTo>
                <a:lnTo>
                  <a:pt x="673540" y="704588"/>
                </a:lnTo>
                <a:lnTo>
                  <a:pt x="673540" y="711974"/>
                </a:lnTo>
                <a:lnTo>
                  <a:pt x="680933" y="711974"/>
                </a:lnTo>
                <a:lnTo>
                  <a:pt x="680933" y="717449"/>
                </a:lnTo>
                <a:lnTo>
                  <a:pt x="803685" y="717449"/>
                </a:lnTo>
                <a:lnTo>
                  <a:pt x="803685" y="722925"/>
                </a:lnTo>
                <a:lnTo>
                  <a:pt x="812735" y="722925"/>
                </a:lnTo>
                <a:lnTo>
                  <a:pt x="812735" y="726491"/>
                </a:lnTo>
                <a:lnTo>
                  <a:pt x="820128" y="726491"/>
                </a:lnTo>
                <a:lnTo>
                  <a:pt x="820128" y="751577"/>
                </a:lnTo>
                <a:lnTo>
                  <a:pt x="825992" y="751577"/>
                </a:lnTo>
                <a:lnTo>
                  <a:pt x="825992" y="766094"/>
                </a:lnTo>
                <a:lnTo>
                  <a:pt x="831473" y="766094"/>
                </a:lnTo>
                <a:lnTo>
                  <a:pt x="831473" y="770424"/>
                </a:lnTo>
                <a:lnTo>
                  <a:pt x="841288" y="770424"/>
                </a:lnTo>
                <a:lnTo>
                  <a:pt x="841288" y="777046"/>
                </a:lnTo>
                <a:lnTo>
                  <a:pt x="865634" y="777046"/>
                </a:lnTo>
                <a:lnTo>
                  <a:pt x="865634" y="781758"/>
                </a:lnTo>
                <a:lnTo>
                  <a:pt x="962382" y="781758"/>
                </a:lnTo>
                <a:lnTo>
                  <a:pt x="962382" y="787233"/>
                </a:lnTo>
                <a:lnTo>
                  <a:pt x="973472" y="787233"/>
                </a:lnTo>
                <a:lnTo>
                  <a:pt x="973472" y="797421"/>
                </a:lnTo>
                <a:lnTo>
                  <a:pt x="992975" y="797421"/>
                </a:lnTo>
                <a:lnTo>
                  <a:pt x="992975" y="805189"/>
                </a:lnTo>
                <a:lnTo>
                  <a:pt x="1020508" y="805189"/>
                </a:lnTo>
                <a:lnTo>
                  <a:pt x="1020508" y="811428"/>
                </a:lnTo>
                <a:lnTo>
                  <a:pt x="1034912" y="811428"/>
                </a:lnTo>
                <a:lnTo>
                  <a:pt x="1034912" y="817414"/>
                </a:lnTo>
                <a:lnTo>
                  <a:pt x="1114579" y="817414"/>
                </a:lnTo>
                <a:lnTo>
                  <a:pt x="1114579" y="820852"/>
                </a:lnTo>
                <a:lnTo>
                  <a:pt x="1133317" y="820852"/>
                </a:lnTo>
                <a:lnTo>
                  <a:pt x="1133317" y="831421"/>
                </a:lnTo>
                <a:lnTo>
                  <a:pt x="1202022" y="831421"/>
                </a:lnTo>
                <a:lnTo>
                  <a:pt x="1202022" y="847976"/>
                </a:lnTo>
                <a:lnTo>
                  <a:pt x="1256451" y="847976"/>
                </a:lnTo>
                <a:lnTo>
                  <a:pt x="1256451" y="852178"/>
                </a:lnTo>
                <a:lnTo>
                  <a:pt x="1283474" y="852178"/>
                </a:lnTo>
                <a:lnTo>
                  <a:pt x="1283474" y="856508"/>
                </a:lnTo>
                <a:lnTo>
                  <a:pt x="1378310" y="856508"/>
                </a:lnTo>
                <a:lnTo>
                  <a:pt x="1378310" y="862366"/>
                </a:lnTo>
                <a:lnTo>
                  <a:pt x="1435543" y="862366"/>
                </a:lnTo>
                <a:lnTo>
                  <a:pt x="1435543" y="869115"/>
                </a:lnTo>
                <a:lnTo>
                  <a:pt x="1469322" y="869115"/>
                </a:lnTo>
                <a:lnTo>
                  <a:pt x="1469322" y="873317"/>
                </a:lnTo>
                <a:lnTo>
                  <a:pt x="1489717" y="873317"/>
                </a:lnTo>
                <a:lnTo>
                  <a:pt x="1489717" y="878411"/>
                </a:lnTo>
                <a:lnTo>
                  <a:pt x="1592456" y="878411"/>
                </a:lnTo>
                <a:lnTo>
                  <a:pt x="1592456" y="883505"/>
                </a:lnTo>
                <a:lnTo>
                  <a:pt x="1600232" y="883505"/>
                </a:lnTo>
                <a:lnTo>
                  <a:pt x="1600232" y="887834"/>
                </a:lnTo>
                <a:lnTo>
                  <a:pt x="1653131" y="887834"/>
                </a:lnTo>
                <a:lnTo>
                  <a:pt x="1653131" y="898404"/>
                </a:lnTo>
                <a:lnTo>
                  <a:pt x="1668427" y="898404"/>
                </a:lnTo>
                <a:lnTo>
                  <a:pt x="1668427" y="911393"/>
                </a:lnTo>
                <a:lnTo>
                  <a:pt x="1825595" y="911393"/>
                </a:lnTo>
                <a:lnTo>
                  <a:pt x="1825595" y="915722"/>
                </a:lnTo>
                <a:lnTo>
                  <a:pt x="1875817" y="915722"/>
                </a:lnTo>
                <a:lnTo>
                  <a:pt x="1875817" y="922726"/>
                </a:lnTo>
                <a:lnTo>
                  <a:pt x="1934580" y="922726"/>
                </a:lnTo>
                <a:lnTo>
                  <a:pt x="1934580" y="934060"/>
                </a:lnTo>
                <a:lnTo>
                  <a:pt x="1967212" y="934060"/>
                </a:lnTo>
                <a:lnTo>
                  <a:pt x="1967212" y="940681"/>
                </a:lnTo>
                <a:lnTo>
                  <a:pt x="2031838" y="940681"/>
                </a:lnTo>
                <a:lnTo>
                  <a:pt x="2031838" y="948577"/>
                </a:lnTo>
                <a:lnTo>
                  <a:pt x="2063960" y="948577"/>
                </a:lnTo>
                <a:lnTo>
                  <a:pt x="2083972" y="948577"/>
                </a:lnTo>
                <a:lnTo>
                  <a:pt x="2083972" y="955581"/>
                </a:lnTo>
                <a:lnTo>
                  <a:pt x="2099268" y="955581"/>
                </a:lnTo>
                <a:lnTo>
                  <a:pt x="2099268" y="961056"/>
                </a:lnTo>
                <a:lnTo>
                  <a:pt x="2161218" y="961056"/>
                </a:lnTo>
                <a:lnTo>
                  <a:pt x="2161218" y="965768"/>
                </a:lnTo>
                <a:lnTo>
                  <a:pt x="2173709" y="965768"/>
                </a:lnTo>
                <a:lnTo>
                  <a:pt x="2173709" y="974045"/>
                </a:lnTo>
                <a:lnTo>
                  <a:pt x="2207106" y="974045"/>
                </a:lnTo>
                <a:lnTo>
                  <a:pt x="2207106" y="981049"/>
                </a:lnTo>
                <a:lnTo>
                  <a:pt x="2266251" y="981049"/>
                </a:lnTo>
                <a:lnTo>
                  <a:pt x="2266251" y="989326"/>
                </a:lnTo>
                <a:lnTo>
                  <a:pt x="2338016" y="989326"/>
                </a:lnTo>
                <a:lnTo>
                  <a:pt x="2338016" y="995184"/>
                </a:lnTo>
                <a:lnTo>
                  <a:pt x="2390150" y="995184"/>
                </a:lnTo>
                <a:lnTo>
                  <a:pt x="2390150" y="1001424"/>
                </a:lnTo>
                <a:lnTo>
                  <a:pt x="2519912" y="1001424"/>
                </a:lnTo>
                <a:lnTo>
                  <a:pt x="2519912" y="1011229"/>
                </a:lnTo>
                <a:lnTo>
                  <a:pt x="2549357" y="1011229"/>
                </a:lnTo>
                <a:lnTo>
                  <a:pt x="2564654" y="1011229"/>
                </a:lnTo>
                <a:lnTo>
                  <a:pt x="2564654" y="1025746"/>
                </a:lnTo>
                <a:lnTo>
                  <a:pt x="2646870" y="1025746"/>
                </a:lnTo>
                <a:lnTo>
                  <a:pt x="2646870" y="1035934"/>
                </a:lnTo>
                <a:lnTo>
                  <a:pt x="2705378" y="1035934"/>
                </a:lnTo>
                <a:lnTo>
                  <a:pt x="2705378" y="1053507"/>
                </a:lnTo>
                <a:lnTo>
                  <a:pt x="3206709" y="1053507"/>
                </a:lnTo>
                <a:lnTo>
                  <a:pt x="3206709" y="1061020"/>
                </a:lnTo>
                <a:lnTo>
                  <a:pt x="3247117" y="1061020"/>
                </a:lnTo>
                <a:lnTo>
                  <a:pt x="3247117" y="1072354"/>
                </a:lnTo>
                <a:lnTo>
                  <a:pt x="3434494" y="1072354"/>
                </a:lnTo>
                <a:lnTo>
                  <a:pt x="3434494" y="1082923"/>
                </a:lnTo>
                <a:lnTo>
                  <a:pt x="4123203" y="1082923"/>
                </a:lnTo>
              </a:path>
            </a:pathLst>
          </a:custGeom>
          <a:noFill/>
          <a:ln w="12700" cap="flat">
            <a:solidFill>
              <a:srgbClr val="33D6F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EB1C8E2E-3748-C720-9CD7-CC344315E927}"/>
              </a:ext>
            </a:extLst>
          </p:cNvPr>
          <p:cNvGrpSpPr/>
          <p:nvPr/>
        </p:nvGrpSpPr>
        <p:grpSpPr>
          <a:xfrm>
            <a:off x="2543391" y="5563282"/>
            <a:ext cx="7706592" cy="184666"/>
            <a:chOff x="2541803" y="5614082"/>
            <a:chExt cx="7706592" cy="184666"/>
          </a:xfrm>
        </p:grpSpPr>
        <p:sp>
          <p:nvSpPr>
            <p:cNvPr id="203" name="Rectangle 66">
              <a:extLst>
                <a:ext uri="{FF2B5EF4-FFF2-40B4-BE49-F238E27FC236}">
                  <a16:creationId xmlns:a16="http://schemas.microsoft.com/office/drawing/2014/main" id="{3D427933-5FEC-0463-D8D8-CD611E07D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803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355</a:t>
              </a:r>
            </a:p>
          </p:txBody>
        </p:sp>
        <p:sp>
          <p:nvSpPr>
            <p:cNvPr id="204" name="Rectangle 66">
              <a:extLst>
                <a:ext uri="{FF2B5EF4-FFF2-40B4-BE49-F238E27FC236}">
                  <a16:creationId xmlns:a16="http://schemas.microsoft.com/office/drawing/2014/main" id="{8DC02135-E545-CEAD-B42C-5E710671A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9127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49</a:t>
              </a:r>
            </a:p>
          </p:txBody>
        </p:sp>
        <p:sp>
          <p:nvSpPr>
            <p:cNvPr id="205" name="Rectangle 66">
              <a:extLst>
                <a:ext uri="{FF2B5EF4-FFF2-40B4-BE49-F238E27FC236}">
                  <a16:creationId xmlns:a16="http://schemas.microsoft.com/office/drawing/2014/main" id="{39A63030-0AC9-98F6-038C-9466E1453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214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221</a:t>
              </a:r>
            </a:p>
          </p:txBody>
        </p:sp>
        <p:sp>
          <p:nvSpPr>
            <p:cNvPr id="206" name="Rectangle 66">
              <a:extLst>
                <a:ext uri="{FF2B5EF4-FFF2-40B4-BE49-F238E27FC236}">
                  <a16:creationId xmlns:a16="http://schemas.microsoft.com/office/drawing/2014/main" id="{91F5FDD2-A691-7200-7246-4FDA1B207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392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188</a:t>
              </a:r>
            </a:p>
          </p:txBody>
        </p:sp>
        <p:sp>
          <p:nvSpPr>
            <p:cNvPr id="207" name="Rectangle 66">
              <a:extLst>
                <a:ext uri="{FF2B5EF4-FFF2-40B4-BE49-F238E27FC236}">
                  <a16:creationId xmlns:a16="http://schemas.microsoft.com/office/drawing/2014/main" id="{EF22570C-733E-FBD2-BDE8-7E5CAD161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4573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165</a:t>
              </a:r>
            </a:p>
          </p:txBody>
        </p:sp>
        <p:sp>
          <p:nvSpPr>
            <p:cNvPr id="208" name="Rectangle 66">
              <a:extLst>
                <a:ext uri="{FF2B5EF4-FFF2-40B4-BE49-F238E27FC236}">
                  <a16:creationId xmlns:a16="http://schemas.microsoft.com/office/drawing/2014/main" id="{7D7AAFAD-9271-5E38-BCD8-B03207B18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752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144</a:t>
              </a:r>
            </a:p>
          </p:txBody>
        </p:sp>
        <p:sp>
          <p:nvSpPr>
            <p:cNvPr id="209" name="Rectangle 66">
              <a:extLst>
                <a:ext uri="{FF2B5EF4-FFF2-40B4-BE49-F238E27FC236}">
                  <a16:creationId xmlns:a16="http://schemas.microsoft.com/office/drawing/2014/main" id="{5B6A13D2-8B09-BC2B-0EAA-4B532E2C4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404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130</a:t>
              </a:r>
            </a:p>
          </p:txBody>
        </p:sp>
        <p:sp>
          <p:nvSpPr>
            <p:cNvPr id="210" name="Rectangle 66">
              <a:extLst>
                <a:ext uri="{FF2B5EF4-FFF2-40B4-BE49-F238E27FC236}">
                  <a16:creationId xmlns:a16="http://schemas.microsoft.com/office/drawing/2014/main" id="{80A5A299-5DA9-49A5-496C-50C377680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586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123</a:t>
              </a:r>
            </a:p>
          </p:txBody>
        </p:sp>
        <p:sp>
          <p:nvSpPr>
            <p:cNvPr id="211" name="Rectangle 66">
              <a:extLst>
                <a:ext uri="{FF2B5EF4-FFF2-40B4-BE49-F238E27FC236}">
                  <a16:creationId xmlns:a16="http://schemas.microsoft.com/office/drawing/2014/main" id="{B4BF7AE5-381E-4026-8C89-331B15F5B9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7763" y="561408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108</a:t>
              </a:r>
            </a:p>
          </p:txBody>
        </p:sp>
        <p:sp>
          <p:nvSpPr>
            <p:cNvPr id="212" name="Rectangle 66">
              <a:extLst>
                <a:ext uri="{FF2B5EF4-FFF2-40B4-BE49-F238E27FC236}">
                  <a16:creationId xmlns:a16="http://schemas.microsoft.com/office/drawing/2014/main" id="{2C1879AE-6516-D053-5890-325EF13CA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011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92</a:t>
              </a:r>
            </a:p>
          </p:txBody>
        </p:sp>
        <p:sp>
          <p:nvSpPr>
            <p:cNvPr id="213" name="Rectangle 66">
              <a:extLst>
                <a:ext uri="{FF2B5EF4-FFF2-40B4-BE49-F238E27FC236}">
                  <a16:creationId xmlns:a16="http://schemas.microsoft.com/office/drawing/2014/main" id="{025E5F89-9E37-1B52-AC59-5730EF45C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93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82</a:t>
              </a:r>
            </a:p>
          </p:txBody>
        </p:sp>
        <p:sp>
          <p:nvSpPr>
            <p:cNvPr id="214" name="Rectangle 66">
              <a:extLst>
                <a:ext uri="{FF2B5EF4-FFF2-40B4-BE49-F238E27FC236}">
                  <a16:creationId xmlns:a16="http://schemas.microsoft.com/office/drawing/2014/main" id="{A5EEB68C-F818-25F4-84A6-B435B99FC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6370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70</a:t>
              </a:r>
            </a:p>
          </p:txBody>
        </p:sp>
        <p:sp>
          <p:nvSpPr>
            <p:cNvPr id="215" name="Rectangle 66">
              <a:extLst>
                <a:ext uri="{FF2B5EF4-FFF2-40B4-BE49-F238E27FC236}">
                  <a16:creationId xmlns:a16="http://schemas.microsoft.com/office/drawing/2014/main" id="{046B869E-A390-4E83-B8A0-78C0C8DC1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6779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53</a:t>
              </a:r>
            </a:p>
          </p:txBody>
        </p:sp>
        <p:sp>
          <p:nvSpPr>
            <p:cNvPr id="216" name="Rectangle 66">
              <a:extLst>
                <a:ext uri="{FF2B5EF4-FFF2-40B4-BE49-F238E27FC236}">
                  <a16:creationId xmlns:a16="http://schemas.microsoft.com/office/drawing/2014/main" id="{C4DC503C-574B-167F-6B0C-EE671CF02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7192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49</a:t>
              </a:r>
            </a:p>
          </p:txBody>
        </p:sp>
        <p:sp>
          <p:nvSpPr>
            <p:cNvPr id="217" name="Rectangle 66">
              <a:extLst>
                <a:ext uri="{FF2B5EF4-FFF2-40B4-BE49-F238E27FC236}">
                  <a16:creationId xmlns:a16="http://schemas.microsoft.com/office/drawing/2014/main" id="{BE36889B-F2A9-AA45-B926-11C90FFF9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245" y="5614082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0</a:t>
              </a:r>
            </a:p>
          </p:txBody>
        </p:sp>
        <p:sp>
          <p:nvSpPr>
            <p:cNvPr id="218" name="Rectangle 66">
              <a:extLst>
                <a:ext uri="{FF2B5EF4-FFF2-40B4-BE49-F238E27FC236}">
                  <a16:creationId xmlns:a16="http://schemas.microsoft.com/office/drawing/2014/main" id="{19052EA6-EB69-0BAA-1EAB-2E22186F2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5413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43</a:t>
              </a:r>
            </a:p>
          </p:txBody>
        </p:sp>
        <p:sp>
          <p:nvSpPr>
            <p:cNvPr id="219" name="Rectangle 66">
              <a:extLst>
                <a:ext uri="{FF2B5EF4-FFF2-40B4-BE49-F238E27FC236}">
                  <a16:creationId xmlns:a16="http://schemas.microsoft.com/office/drawing/2014/main" id="{D5AE60DC-3C2C-6EEA-D2C3-6A411A9C4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5822" y="561408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23</a:t>
              </a:r>
            </a:p>
          </p:txBody>
        </p:sp>
        <p:sp>
          <p:nvSpPr>
            <p:cNvPr id="220" name="Rectangle 66">
              <a:extLst>
                <a:ext uri="{FF2B5EF4-FFF2-40B4-BE49-F238E27FC236}">
                  <a16:creationId xmlns:a16="http://schemas.microsoft.com/office/drawing/2014/main" id="{E7BFD089-0BB5-2DBE-0281-714F6A6A0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309" y="5614082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A7CA240F-193E-5FA2-057A-0DF9BD3DDD21}"/>
              </a:ext>
            </a:extLst>
          </p:cNvPr>
          <p:cNvGrpSpPr/>
          <p:nvPr/>
        </p:nvGrpSpPr>
        <p:grpSpPr>
          <a:xfrm>
            <a:off x="2543393" y="5763459"/>
            <a:ext cx="7706588" cy="184666"/>
            <a:chOff x="2541805" y="5858709"/>
            <a:chExt cx="7706588" cy="184666"/>
          </a:xfrm>
        </p:grpSpPr>
        <p:sp>
          <p:nvSpPr>
            <p:cNvPr id="222" name="Rectangle 66">
              <a:extLst>
                <a:ext uri="{FF2B5EF4-FFF2-40B4-BE49-F238E27FC236}">
                  <a16:creationId xmlns:a16="http://schemas.microsoft.com/office/drawing/2014/main" id="{6A89F99F-1330-0B5E-298E-84DE35034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805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359</a:t>
              </a:r>
            </a:p>
          </p:txBody>
        </p:sp>
        <p:sp>
          <p:nvSpPr>
            <p:cNvPr id="223" name="Rectangle 66">
              <a:extLst>
                <a:ext uri="{FF2B5EF4-FFF2-40B4-BE49-F238E27FC236}">
                  <a16:creationId xmlns:a16="http://schemas.microsoft.com/office/drawing/2014/main" id="{598C2E33-2CE8-F353-206E-B9BBF04CE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9126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39</a:t>
              </a:r>
            </a:p>
          </p:txBody>
        </p:sp>
        <p:sp>
          <p:nvSpPr>
            <p:cNvPr id="224" name="Rectangle 66">
              <a:extLst>
                <a:ext uri="{FF2B5EF4-FFF2-40B4-BE49-F238E27FC236}">
                  <a16:creationId xmlns:a16="http://schemas.microsoft.com/office/drawing/2014/main" id="{87FA93B4-EB88-367C-6027-F681D4006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219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194</a:t>
              </a:r>
            </a:p>
          </p:txBody>
        </p:sp>
        <p:sp>
          <p:nvSpPr>
            <p:cNvPr id="225" name="Rectangle 66">
              <a:extLst>
                <a:ext uri="{FF2B5EF4-FFF2-40B4-BE49-F238E27FC236}">
                  <a16:creationId xmlns:a16="http://schemas.microsoft.com/office/drawing/2014/main" id="{9301221C-7E40-642B-33DD-5F62A3B6F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8400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152</a:t>
              </a:r>
            </a:p>
          </p:txBody>
        </p:sp>
        <p:sp>
          <p:nvSpPr>
            <p:cNvPr id="226" name="Rectangle 66">
              <a:extLst>
                <a:ext uri="{FF2B5EF4-FFF2-40B4-BE49-F238E27FC236}">
                  <a16:creationId xmlns:a16="http://schemas.microsoft.com/office/drawing/2014/main" id="{C17FEB71-3EB0-77DD-890E-68196C509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4577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128</a:t>
              </a:r>
            </a:p>
          </p:txBody>
        </p:sp>
        <p:sp>
          <p:nvSpPr>
            <p:cNvPr id="227" name="Rectangle 66">
              <a:extLst>
                <a:ext uri="{FF2B5EF4-FFF2-40B4-BE49-F238E27FC236}">
                  <a16:creationId xmlns:a16="http://schemas.microsoft.com/office/drawing/2014/main" id="{8F41CB2A-3ADD-2374-A4AC-9081BDDDB4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755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116</a:t>
              </a:r>
            </a:p>
          </p:txBody>
        </p:sp>
        <p:sp>
          <p:nvSpPr>
            <p:cNvPr id="228" name="Rectangle 66">
              <a:extLst>
                <a:ext uri="{FF2B5EF4-FFF2-40B4-BE49-F238E27FC236}">
                  <a16:creationId xmlns:a16="http://schemas.microsoft.com/office/drawing/2014/main" id="{F9DE3E26-423A-1887-1E4D-70DEE03F2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404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109</a:t>
              </a:r>
            </a:p>
          </p:txBody>
        </p:sp>
        <p:sp>
          <p:nvSpPr>
            <p:cNvPr id="229" name="Rectangle 66">
              <a:extLst>
                <a:ext uri="{FF2B5EF4-FFF2-40B4-BE49-F238E27FC236}">
                  <a16:creationId xmlns:a16="http://schemas.microsoft.com/office/drawing/2014/main" id="{E4B94973-69A3-DDE7-E467-795FECAEC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1586" y="5858709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101</a:t>
              </a:r>
            </a:p>
          </p:txBody>
        </p:sp>
        <p:sp>
          <p:nvSpPr>
            <p:cNvPr id="230" name="Rectangle 66">
              <a:extLst>
                <a:ext uri="{FF2B5EF4-FFF2-40B4-BE49-F238E27FC236}">
                  <a16:creationId xmlns:a16="http://schemas.microsoft.com/office/drawing/2014/main" id="{CA8EC830-7B4F-27ED-4D36-8FC1FDD8B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7838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89</a:t>
              </a:r>
            </a:p>
          </p:txBody>
        </p:sp>
        <p:sp>
          <p:nvSpPr>
            <p:cNvPr id="231" name="Rectangle 66">
              <a:extLst>
                <a:ext uri="{FF2B5EF4-FFF2-40B4-BE49-F238E27FC236}">
                  <a16:creationId xmlns:a16="http://schemas.microsoft.com/office/drawing/2014/main" id="{25C83EC2-7FC0-59C4-E5B9-E8D30116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015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76</a:t>
              </a:r>
            </a:p>
          </p:txBody>
        </p:sp>
        <p:sp>
          <p:nvSpPr>
            <p:cNvPr id="232" name="Rectangle 66">
              <a:extLst>
                <a:ext uri="{FF2B5EF4-FFF2-40B4-BE49-F238E27FC236}">
                  <a16:creationId xmlns:a16="http://schemas.microsoft.com/office/drawing/2014/main" id="{944441CB-C216-040B-5CF8-4D1B34359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193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68</a:t>
              </a:r>
            </a:p>
          </p:txBody>
        </p:sp>
        <p:sp>
          <p:nvSpPr>
            <p:cNvPr id="233" name="Rectangle 66">
              <a:extLst>
                <a:ext uri="{FF2B5EF4-FFF2-40B4-BE49-F238E27FC236}">
                  <a16:creationId xmlns:a16="http://schemas.microsoft.com/office/drawing/2014/main" id="{ABF900BF-9498-38E2-594C-2F0FC4875A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6370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56</a:t>
              </a:r>
            </a:p>
          </p:txBody>
        </p:sp>
        <p:sp>
          <p:nvSpPr>
            <p:cNvPr id="234" name="Rectangle 66">
              <a:extLst>
                <a:ext uri="{FF2B5EF4-FFF2-40B4-BE49-F238E27FC236}">
                  <a16:creationId xmlns:a16="http://schemas.microsoft.com/office/drawing/2014/main" id="{CB753474-450A-7510-0B92-26C829862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6779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44</a:t>
              </a:r>
            </a:p>
          </p:txBody>
        </p:sp>
        <p:sp>
          <p:nvSpPr>
            <p:cNvPr id="235" name="Rectangle 66">
              <a:extLst>
                <a:ext uri="{FF2B5EF4-FFF2-40B4-BE49-F238E27FC236}">
                  <a16:creationId xmlns:a16="http://schemas.microsoft.com/office/drawing/2014/main" id="{21A31506-722F-1986-1B8C-3827CC4DC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7194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41</a:t>
              </a:r>
            </a:p>
          </p:txBody>
        </p:sp>
        <p:sp>
          <p:nvSpPr>
            <p:cNvPr id="236" name="Rectangle 66">
              <a:extLst>
                <a:ext uri="{FF2B5EF4-FFF2-40B4-BE49-F238E27FC236}">
                  <a16:creationId xmlns:a16="http://schemas.microsoft.com/office/drawing/2014/main" id="{858BC336-2066-D8CC-6322-8457D562D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8243" y="5858709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0</a:t>
              </a:r>
            </a:p>
          </p:txBody>
        </p:sp>
        <p:sp>
          <p:nvSpPr>
            <p:cNvPr id="237" name="Rectangle 66">
              <a:extLst>
                <a:ext uri="{FF2B5EF4-FFF2-40B4-BE49-F238E27FC236}">
                  <a16:creationId xmlns:a16="http://schemas.microsoft.com/office/drawing/2014/main" id="{B88D0BFD-D4D6-275D-1819-EC3462C6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5413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35</a:t>
              </a:r>
            </a:p>
          </p:txBody>
        </p:sp>
        <p:sp>
          <p:nvSpPr>
            <p:cNvPr id="238" name="Rectangle 66">
              <a:extLst>
                <a:ext uri="{FF2B5EF4-FFF2-40B4-BE49-F238E27FC236}">
                  <a16:creationId xmlns:a16="http://schemas.microsoft.com/office/drawing/2014/main" id="{325ED07E-5358-4FA8-83F0-6FCE8766C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5822" y="5858709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17</a:t>
              </a:r>
            </a:p>
          </p:txBody>
        </p:sp>
        <p:sp>
          <p:nvSpPr>
            <p:cNvPr id="239" name="Rectangle 66">
              <a:extLst>
                <a:ext uri="{FF2B5EF4-FFF2-40B4-BE49-F238E27FC236}">
                  <a16:creationId xmlns:a16="http://schemas.microsoft.com/office/drawing/2014/main" id="{8231A07A-3735-3A8E-89F2-E6800D817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6311" y="5858709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</a:t>
              </a:r>
            </a:p>
          </p:txBody>
        </p:sp>
      </p:grpSp>
      <p:sp>
        <p:nvSpPr>
          <p:cNvPr id="241" name="Freeform 870">
            <a:extLst>
              <a:ext uri="{FF2B5EF4-FFF2-40B4-BE49-F238E27FC236}">
                <a16:creationId xmlns:a16="http://schemas.microsoft.com/office/drawing/2014/main" id="{12F0AFD1-CFB2-8AA7-6357-FD0C4E6D4D45}"/>
              </a:ext>
            </a:extLst>
          </p:cNvPr>
          <p:cNvSpPr/>
          <p:nvPr/>
        </p:nvSpPr>
        <p:spPr>
          <a:xfrm flipH="1">
            <a:off x="7928897" y="3893784"/>
            <a:ext cx="50757" cy="906912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C2225936-5650-59D6-692B-3399BC388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81" y="3481440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31%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25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36)</a:t>
            </a:r>
          </a:p>
        </p:txBody>
      </p:sp>
      <p:sp>
        <p:nvSpPr>
          <p:cNvPr id="243" name="Rectangle 66">
            <a:extLst>
              <a:ext uri="{FF2B5EF4-FFF2-40B4-BE49-F238E27FC236}">
                <a16:creationId xmlns:a16="http://schemas.microsoft.com/office/drawing/2014/main" id="{E8863975-732F-487F-EEC4-A287ED2B9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916" y="4138862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27%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22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32)</a:t>
            </a:r>
          </a:p>
        </p:txBody>
      </p:sp>
      <p:graphicFrame>
        <p:nvGraphicFramePr>
          <p:cNvPr id="244" name="Table 243">
            <a:extLst>
              <a:ext uri="{FF2B5EF4-FFF2-40B4-BE49-F238E27FC236}">
                <a16:creationId xmlns:a16="http://schemas.microsoft.com/office/drawing/2014/main" id="{2F9E96A2-4F44-8A54-2ED0-D02A5B785C0F}"/>
              </a:ext>
            </a:extLst>
          </p:cNvPr>
          <p:cNvGraphicFramePr>
            <a:graphicFrameLocks noGrp="1"/>
          </p:cNvGraphicFramePr>
          <p:nvPr/>
        </p:nvGraphicFramePr>
        <p:xfrm>
          <a:off x="6973125" y="1227362"/>
          <a:ext cx="3439885" cy="127663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97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NIVO + RELA</a:t>
                      </a:r>
                      <a:b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(n = 355)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D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NIVO </a:t>
                      </a:r>
                      <a:b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</a:b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(n = 359)</a:t>
                      </a:r>
                      <a:endParaRPr lang="en-GB" sz="1400" b="1" dirty="0">
                        <a:solidFill>
                          <a:srgbClr val="443534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CE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3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mPFS, mo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10.2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4.6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0" baseline="0" dirty="0">
                          <a:solidFill>
                            <a:srgbClr val="433F3F"/>
                          </a:solidFill>
                          <a:latin typeface="+mn-lt"/>
                        </a:rPr>
                        <a:t>(95% CI)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(6.5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14.8)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(3.5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6.5)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93178"/>
                  </a:ext>
                </a:extLst>
              </a:tr>
              <a:tr h="355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HR (95% CI)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0.81 (0.67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0.97)</a:t>
                      </a:r>
                    </a:p>
                  </a:txBody>
                  <a:tcPr marL="106872" marR="106872" marT="40077" marB="400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5" name="TextBox 244">
            <a:extLst>
              <a:ext uri="{FF2B5EF4-FFF2-40B4-BE49-F238E27FC236}">
                <a16:creationId xmlns:a16="http://schemas.microsoft.com/office/drawing/2014/main" id="{B33AD82E-9FD2-4A61-B751-671319480DA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1" y="6219493"/>
            <a:ext cx="10953128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="1" dirty="0">
                <a:solidFill>
                  <a:schemeClr val="accent1"/>
                </a:solidFill>
                <a:latin typeface="Trebuchet MS" panose="020B0603020202020204"/>
              </a:rPr>
              <a:t>RELA</a:t>
            </a:r>
            <a:r>
              <a:rPr lang="en-US" sz="1000" dirty="0">
                <a:latin typeface="Trebuchet MS" panose="020B0603020202020204"/>
              </a:rPr>
              <a:t>TIVITY-047 (</a:t>
            </a:r>
            <a:r>
              <a:rPr lang="en-US" sz="1000" dirty="0">
                <a:cs typeface="Trebuchet MS"/>
              </a:rPr>
              <a:t>NCT03470922). Median follow-up: 25.3 months.</a:t>
            </a:r>
            <a:br>
              <a:rPr lang="en-US" sz="1000" dirty="0">
                <a:latin typeface="Trebuchet MS" panose="020B0603020202020204"/>
              </a:rPr>
            </a:br>
            <a:r>
              <a:rPr lang="en-US" sz="1000" dirty="0">
                <a:latin typeface="Trebuchet MS" panose="020B0603020202020204"/>
              </a:rPr>
              <a:t>Descriptive analysis. Statistical model for HR: stratified Cox proportional hazard model. Stratified by LAG-3, </a:t>
            </a:r>
            <a:r>
              <a:rPr lang="en-US" sz="1000" i="1" dirty="0">
                <a:latin typeface="Trebuchet MS" panose="020B0603020202020204"/>
              </a:rPr>
              <a:t>BRAF</a:t>
            </a:r>
            <a:r>
              <a:rPr lang="en-US" sz="1000" dirty="0">
                <a:latin typeface="Trebuchet MS" panose="020B0603020202020204"/>
              </a:rPr>
              <a:t> mutation status, and AJCC M stage. PD-L1 was removed from stratification because it led to subgroups with &lt; 10 patients.</a:t>
            </a:r>
            <a:endParaRPr lang="en-US" sz="1000" strike="sngStrike" dirty="0">
              <a:solidFill>
                <a:srgbClr val="FF0000"/>
              </a:solidFill>
              <a:highlight>
                <a:srgbClr val="FFFF00"/>
              </a:highlight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B7B1AB-DF3C-9095-72B2-3189FC5D4918}"/>
              </a:ext>
            </a:extLst>
          </p:cNvPr>
          <p:cNvSpPr txBox="1">
            <a:spLocks/>
          </p:cNvSpPr>
          <p:nvPr/>
        </p:nvSpPr>
        <p:spPr>
          <a:xfrm>
            <a:off x="342741" y="690209"/>
            <a:ext cx="11432099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 defTabSz="12188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Updated primary endpoint</a:t>
            </a:r>
            <a:endParaRPr lang="en-US" sz="2400" i="1" dirty="0">
              <a:solidFill>
                <a:srgbClr val="433F3F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8B8E49-5853-A4DF-1E31-50379704F0FC}"/>
              </a:ext>
            </a:extLst>
          </p:cNvPr>
          <p:cNvSpPr txBox="1"/>
          <p:nvPr/>
        </p:nvSpPr>
        <p:spPr>
          <a:xfrm>
            <a:off x="9397609" y="6500949"/>
            <a:ext cx="230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Tawbi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2023;Abstract 9502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503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Freeform 870">
            <a:extLst>
              <a:ext uri="{FF2B5EF4-FFF2-40B4-BE49-F238E27FC236}">
                <a16:creationId xmlns:a16="http://schemas.microsoft.com/office/drawing/2014/main" id="{6A7D55FC-07A5-7D94-A2AF-1AEF73B14D2E}"/>
              </a:ext>
            </a:extLst>
          </p:cNvPr>
          <p:cNvSpPr/>
          <p:nvPr/>
        </p:nvSpPr>
        <p:spPr>
          <a:xfrm flipH="1">
            <a:off x="9704450" y="3257552"/>
            <a:ext cx="45719" cy="1544767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33F3F"/>
                </a:solidFill>
              </a:rPr>
              <a:t>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8612FD-19D7-4AF5-F031-FEB6C4A7033E}"/>
              </a:ext>
            </a:extLst>
          </p:cNvPr>
          <p:cNvSpPr txBox="1"/>
          <p:nvPr/>
        </p:nvSpPr>
        <p:spPr>
          <a:xfrm>
            <a:off x="1414803" y="5518833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32936-8E23-AB8F-C482-37D55350C898}"/>
              </a:ext>
            </a:extLst>
          </p:cNvPr>
          <p:cNvSpPr txBox="1"/>
          <p:nvPr/>
        </p:nvSpPr>
        <p:spPr>
          <a:xfrm>
            <a:off x="1954271" y="571583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FB66FD-3429-EF88-4D74-171EA2AD2E95}"/>
              </a:ext>
            </a:extLst>
          </p:cNvPr>
          <p:cNvSpPr txBox="1"/>
          <p:nvPr/>
        </p:nvSpPr>
        <p:spPr>
          <a:xfrm>
            <a:off x="1566992" y="5290058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No. at risk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B9941-ED81-740E-FD33-499D5A7BF491}"/>
              </a:ext>
            </a:extLst>
          </p:cNvPr>
          <p:cNvSpPr txBox="1"/>
          <p:nvPr/>
        </p:nvSpPr>
        <p:spPr>
          <a:xfrm>
            <a:off x="5976849" y="5175698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433F3F"/>
                </a:solidFill>
                <a:latin typeface="+mj-lt"/>
              </a:rPr>
              <a:t>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A7082-BD9D-1BE9-96AA-987B28B87C41}"/>
              </a:ext>
            </a:extLst>
          </p:cNvPr>
          <p:cNvSpPr txBox="1"/>
          <p:nvPr/>
        </p:nvSpPr>
        <p:spPr>
          <a:xfrm>
            <a:off x="2523416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61178-5733-7F8A-7BD9-5FB99E3F89CB}"/>
              </a:ext>
            </a:extLst>
          </p:cNvPr>
          <p:cNvSpPr txBox="1"/>
          <p:nvPr/>
        </p:nvSpPr>
        <p:spPr>
          <a:xfrm>
            <a:off x="2963483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BA5BD-BE2B-07EA-BB6A-FBFC88F4DE1B}"/>
              </a:ext>
            </a:extLst>
          </p:cNvPr>
          <p:cNvSpPr txBox="1"/>
          <p:nvPr/>
        </p:nvSpPr>
        <p:spPr>
          <a:xfrm>
            <a:off x="3410765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0D705-6A63-4B40-6809-BA424D0912B8}"/>
              </a:ext>
            </a:extLst>
          </p:cNvPr>
          <p:cNvSpPr txBox="1"/>
          <p:nvPr/>
        </p:nvSpPr>
        <p:spPr>
          <a:xfrm>
            <a:off x="4234914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AF6ED-A693-545A-6C82-A7117F4F206C}"/>
              </a:ext>
            </a:extLst>
          </p:cNvPr>
          <p:cNvSpPr txBox="1"/>
          <p:nvPr/>
        </p:nvSpPr>
        <p:spPr>
          <a:xfrm>
            <a:off x="5129351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512EB-CE93-72DA-A496-8D1229E35ABC}"/>
              </a:ext>
            </a:extLst>
          </p:cNvPr>
          <p:cNvSpPr txBox="1"/>
          <p:nvPr/>
        </p:nvSpPr>
        <p:spPr>
          <a:xfrm>
            <a:off x="6016699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A4540-15BB-2150-52E8-6AB92A50A4A5}"/>
              </a:ext>
            </a:extLst>
          </p:cNvPr>
          <p:cNvSpPr txBox="1"/>
          <p:nvPr/>
        </p:nvSpPr>
        <p:spPr>
          <a:xfrm>
            <a:off x="6896960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AAEF7A-E81F-7D75-EAE7-278B069081D9}"/>
              </a:ext>
            </a:extLst>
          </p:cNvPr>
          <p:cNvSpPr txBox="1"/>
          <p:nvPr/>
        </p:nvSpPr>
        <p:spPr>
          <a:xfrm>
            <a:off x="7777347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438458-5CF9-2B81-5048-1225F8261AA2}"/>
              </a:ext>
            </a:extLst>
          </p:cNvPr>
          <p:cNvSpPr txBox="1"/>
          <p:nvPr/>
        </p:nvSpPr>
        <p:spPr>
          <a:xfrm>
            <a:off x="9552044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F1B60F-F717-54CB-BEEB-188F5211EEE0}"/>
              </a:ext>
            </a:extLst>
          </p:cNvPr>
          <p:cNvSpPr txBox="1"/>
          <p:nvPr/>
        </p:nvSpPr>
        <p:spPr>
          <a:xfrm>
            <a:off x="3850959" y="489611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A30A81-89A8-AF76-03A5-8526AF6FEC8D}"/>
              </a:ext>
            </a:extLst>
          </p:cNvPr>
          <p:cNvSpPr txBox="1"/>
          <p:nvPr/>
        </p:nvSpPr>
        <p:spPr>
          <a:xfrm>
            <a:off x="4682069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36D161-6240-A23D-754E-BF533FBF0A49}"/>
              </a:ext>
            </a:extLst>
          </p:cNvPr>
          <p:cNvSpPr txBox="1"/>
          <p:nvPr/>
        </p:nvSpPr>
        <p:spPr>
          <a:xfrm>
            <a:off x="5569544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413688-624B-2FB5-8825-9A4C0E97BBD8}"/>
              </a:ext>
            </a:extLst>
          </p:cNvPr>
          <p:cNvSpPr txBox="1"/>
          <p:nvPr/>
        </p:nvSpPr>
        <p:spPr>
          <a:xfrm>
            <a:off x="6456893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F2EB43-A673-6FC7-ACA8-474ED4FDF4E6}"/>
              </a:ext>
            </a:extLst>
          </p:cNvPr>
          <p:cNvSpPr txBox="1"/>
          <p:nvPr/>
        </p:nvSpPr>
        <p:spPr>
          <a:xfrm>
            <a:off x="7337153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273F64-BB35-785A-2F73-41912F519BE9}"/>
              </a:ext>
            </a:extLst>
          </p:cNvPr>
          <p:cNvSpPr txBox="1"/>
          <p:nvPr/>
        </p:nvSpPr>
        <p:spPr>
          <a:xfrm>
            <a:off x="8224502" y="489611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347C60-5EEB-375A-D485-01D7662BE46C}"/>
              </a:ext>
            </a:extLst>
          </p:cNvPr>
          <p:cNvSpPr txBox="1"/>
          <p:nvPr/>
        </p:nvSpPr>
        <p:spPr>
          <a:xfrm>
            <a:off x="9111977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B140FF-D7E4-41D4-837A-127075DB842F}"/>
              </a:ext>
            </a:extLst>
          </p:cNvPr>
          <p:cNvSpPr txBox="1"/>
          <p:nvPr/>
        </p:nvSpPr>
        <p:spPr>
          <a:xfrm>
            <a:off x="8664696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2395EF-BADC-3930-00F0-8E60B9C81C52}"/>
              </a:ext>
            </a:extLst>
          </p:cNvPr>
          <p:cNvSpPr txBox="1"/>
          <p:nvPr/>
        </p:nvSpPr>
        <p:spPr>
          <a:xfrm rot="16200000">
            <a:off x="1442950" y="3154668"/>
            <a:ext cx="787396" cy="338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1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OS (%)</a:t>
            </a:r>
          </a:p>
        </p:txBody>
      </p:sp>
      <p:grpSp>
        <p:nvGrpSpPr>
          <p:cNvPr id="27" name="Graphic 7">
            <a:extLst>
              <a:ext uri="{FF2B5EF4-FFF2-40B4-BE49-F238E27FC236}">
                <a16:creationId xmlns:a16="http://schemas.microsoft.com/office/drawing/2014/main" id="{75A1B13F-E863-4FFC-03F1-249784DA4CCC}"/>
              </a:ext>
            </a:extLst>
          </p:cNvPr>
          <p:cNvGrpSpPr/>
          <p:nvPr/>
        </p:nvGrpSpPr>
        <p:grpSpPr>
          <a:xfrm>
            <a:off x="2083662" y="1683851"/>
            <a:ext cx="506870" cy="3274507"/>
            <a:chOff x="2082074" y="1779100"/>
            <a:chExt cx="506870" cy="3274507"/>
          </a:xfrm>
          <a:solidFill>
            <a:srgbClr val="433F3F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1FB6526-AC96-56CF-3BDD-1F0ABC10D2FC}"/>
                </a:ext>
              </a:extLst>
            </p:cNvPr>
            <p:cNvSpPr txBox="1"/>
            <p:nvPr/>
          </p:nvSpPr>
          <p:spPr>
            <a:xfrm>
              <a:off x="2181732" y="236629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91B06F-4C83-28BC-22FA-911508B353AD}"/>
                </a:ext>
              </a:extLst>
            </p:cNvPr>
            <p:cNvSpPr txBox="1"/>
            <p:nvPr/>
          </p:nvSpPr>
          <p:spPr>
            <a:xfrm>
              <a:off x="2181732" y="295348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FC51DC-9221-1D2F-44E9-A0519DFF0012}"/>
                </a:ext>
              </a:extLst>
            </p:cNvPr>
            <p:cNvSpPr txBox="1"/>
            <p:nvPr/>
          </p:nvSpPr>
          <p:spPr>
            <a:xfrm>
              <a:off x="2181732" y="354067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981490-8898-61CD-742C-A9B664688C8F}"/>
                </a:ext>
              </a:extLst>
            </p:cNvPr>
            <p:cNvSpPr txBox="1"/>
            <p:nvPr/>
          </p:nvSpPr>
          <p:spPr>
            <a:xfrm>
              <a:off x="2181732" y="412786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661B607-639E-B5D3-229A-D119A6AAAD48}"/>
                </a:ext>
              </a:extLst>
            </p:cNvPr>
            <p:cNvSpPr txBox="1"/>
            <p:nvPr/>
          </p:nvSpPr>
          <p:spPr>
            <a:xfrm>
              <a:off x="2294084" y="4715053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407E3FA-67F6-E616-F3A0-2877797EB9E7}"/>
                </a:ext>
              </a:extLst>
            </p:cNvPr>
            <p:cNvSpPr txBox="1"/>
            <p:nvPr/>
          </p:nvSpPr>
          <p:spPr>
            <a:xfrm>
              <a:off x="2082074" y="1779100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100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8436D71-8B76-A6F8-5187-842C1E175824}"/>
              </a:ext>
            </a:extLst>
          </p:cNvPr>
          <p:cNvSpPr txBox="1"/>
          <p:nvPr/>
        </p:nvSpPr>
        <p:spPr>
          <a:xfrm>
            <a:off x="10385925" y="2720189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E108CE3-8268-B1D5-D371-73885E8103EC}"/>
              </a:ext>
            </a:extLst>
          </p:cNvPr>
          <p:cNvSpPr txBox="1"/>
          <p:nvPr/>
        </p:nvSpPr>
        <p:spPr>
          <a:xfrm>
            <a:off x="10385925" y="3451831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grpSp>
        <p:nvGrpSpPr>
          <p:cNvPr id="37" name="Graphic 3325">
            <a:extLst>
              <a:ext uri="{FF2B5EF4-FFF2-40B4-BE49-F238E27FC236}">
                <a16:creationId xmlns:a16="http://schemas.microsoft.com/office/drawing/2014/main" id="{190ED14B-6BC9-1EC9-7FC7-66FD759EDF45}"/>
              </a:ext>
            </a:extLst>
          </p:cNvPr>
          <p:cNvGrpSpPr/>
          <p:nvPr/>
        </p:nvGrpSpPr>
        <p:grpSpPr>
          <a:xfrm>
            <a:off x="2573639" y="1859976"/>
            <a:ext cx="7619663" cy="3033760"/>
            <a:chOff x="2572050" y="1955226"/>
            <a:chExt cx="7619663" cy="3033760"/>
          </a:xfrm>
          <a:noFill/>
        </p:grpSpPr>
        <p:sp>
          <p:nvSpPr>
            <p:cNvPr id="38" name="Freeform 3319">
              <a:extLst>
                <a:ext uri="{FF2B5EF4-FFF2-40B4-BE49-F238E27FC236}">
                  <a16:creationId xmlns:a16="http://schemas.microsoft.com/office/drawing/2014/main" id="{C0A6CB5A-F8C3-E57F-0932-BC9F65EAFD1A}"/>
                </a:ext>
              </a:extLst>
            </p:cNvPr>
            <p:cNvSpPr/>
            <p:nvPr/>
          </p:nvSpPr>
          <p:spPr>
            <a:xfrm>
              <a:off x="2572050" y="19552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320">
              <a:extLst>
                <a:ext uri="{FF2B5EF4-FFF2-40B4-BE49-F238E27FC236}">
                  <a16:creationId xmlns:a16="http://schemas.microsoft.com/office/drawing/2014/main" id="{33784DB1-CFD2-FDEB-1DF3-C4C1B0DEC05E}"/>
                </a:ext>
              </a:extLst>
            </p:cNvPr>
            <p:cNvSpPr/>
            <p:nvPr/>
          </p:nvSpPr>
          <p:spPr>
            <a:xfrm>
              <a:off x="2572050" y="2541649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321">
              <a:extLst>
                <a:ext uri="{FF2B5EF4-FFF2-40B4-BE49-F238E27FC236}">
                  <a16:creationId xmlns:a16="http://schemas.microsoft.com/office/drawing/2014/main" id="{EB554B31-8792-16DA-CEAE-06CA07950CC5}"/>
                </a:ext>
              </a:extLst>
            </p:cNvPr>
            <p:cNvSpPr/>
            <p:nvPr/>
          </p:nvSpPr>
          <p:spPr>
            <a:xfrm>
              <a:off x="2572050" y="3134314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3322">
              <a:extLst>
                <a:ext uri="{FF2B5EF4-FFF2-40B4-BE49-F238E27FC236}">
                  <a16:creationId xmlns:a16="http://schemas.microsoft.com/office/drawing/2014/main" id="{2CC1939D-AF77-EEB3-E26A-249E2EF8E780}"/>
                </a:ext>
              </a:extLst>
            </p:cNvPr>
            <p:cNvSpPr/>
            <p:nvPr/>
          </p:nvSpPr>
          <p:spPr>
            <a:xfrm>
              <a:off x="2572050" y="3720738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3323">
              <a:extLst>
                <a:ext uri="{FF2B5EF4-FFF2-40B4-BE49-F238E27FC236}">
                  <a16:creationId xmlns:a16="http://schemas.microsoft.com/office/drawing/2014/main" id="{A46ADFB9-1091-270B-0BE4-067ABF6661E6}"/>
                </a:ext>
              </a:extLst>
            </p:cNvPr>
            <p:cNvSpPr/>
            <p:nvPr/>
          </p:nvSpPr>
          <p:spPr>
            <a:xfrm>
              <a:off x="2572050" y="4313402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3324">
              <a:extLst>
                <a:ext uri="{FF2B5EF4-FFF2-40B4-BE49-F238E27FC236}">
                  <a16:creationId xmlns:a16="http://schemas.microsoft.com/office/drawing/2014/main" id="{C96D1F92-7322-E37B-9A06-81D6D996F257}"/>
                </a:ext>
              </a:extLst>
            </p:cNvPr>
            <p:cNvSpPr/>
            <p:nvPr/>
          </p:nvSpPr>
          <p:spPr>
            <a:xfrm>
              <a:off x="2572050" y="48998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4" name="Graphic 3325">
              <a:extLst>
                <a:ext uri="{FF2B5EF4-FFF2-40B4-BE49-F238E27FC236}">
                  <a16:creationId xmlns:a16="http://schemas.microsoft.com/office/drawing/2014/main" id="{8E887D29-35BA-7E4A-26AE-489B29DFA614}"/>
                </a:ext>
              </a:extLst>
            </p:cNvPr>
            <p:cNvGrpSpPr/>
            <p:nvPr/>
          </p:nvGrpSpPr>
          <p:grpSpPr>
            <a:xfrm>
              <a:off x="2667657" y="4899826"/>
              <a:ext cx="7524055" cy="89160"/>
              <a:chOff x="2667657" y="4899826"/>
              <a:chExt cx="7524055" cy="89160"/>
            </a:xfrm>
          </p:grpSpPr>
          <p:sp>
            <p:nvSpPr>
              <p:cNvPr id="48" name="Freeform 3329">
                <a:extLst>
                  <a:ext uri="{FF2B5EF4-FFF2-40B4-BE49-F238E27FC236}">
                    <a16:creationId xmlns:a16="http://schemas.microsoft.com/office/drawing/2014/main" id="{DF7B57F4-AA75-7074-BDF0-2E06461B241A}"/>
                  </a:ext>
                </a:extLst>
              </p:cNvPr>
              <p:cNvSpPr/>
              <p:nvPr/>
            </p:nvSpPr>
            <p:spPr>
              <a:xfrm>
                <a:off x="1019171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3331">
                <a:extLst>
                  <a:ext uri="{FF2B5EF4-FFF2-40B4-BE49-F238E27FC236}">
                    <a16:creationId xmlns:a16="http://schemas.microsoft.com/office/drawing/2014/main" id="{525B522F-AC07-036F-A0B0-240F2638A196}"/>
                  </a:ext>
                </a:extLst>
              </p:cNvPr>
              <p:cNvSpPr/>
              <p:nvPr/>
            </p:nvSpPr>
            <p:spPr>
              <a:xfrm>
                <a:off x="974911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3332">
                <a:extLst>
                  <a:ext uri="{FF2B5EF4-FFF2-40B4-BE49-F238E27FC236}">
                    <a16:creationId xmlns:a16="http://schemas.microsoft.com/office/drawing/2014/main" id="{61C54203-0E16-47C8-852D-DE335E16C780}"/>
                  </a:ext>
                </a:extLst>
              </p:cNvPr>
              <p:cNvSpPr/>
              <p:nvPr/>
            </p:nvSpPr>
            <p:spPr>
              <a:xfrm>
                <a:off x="930651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6271">
                <a:extLst>
                  <a:ext uri="{FF2B5EF4-FFF2-40B4-BE49-F238E27FC236}">
                    <a16:creationId xmlns:a16="http://schemas.microsoft.com/office/drawing/2014/main" id="{49592B4B-A74D-D4DC-5B28-2F3E6F2B9B96}"/>
                  </a:ext>
                </a:extLst>
              </p:cNvPr>
              <p:cNvSpPr/>
              <p:nvPr/>
            </p:nvSpPr>
            <p:spPr>
              <a:xfrm>
                <a:off x="886391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6272">
                <a:extLst>
                  <a:ext uri="{FF2B5EF4-FFF2-40B4-BE49-F238E27FC236}">
                    <a16:creationId xmlns:a16="http://schemas.microsoft.com/office/drawing/2014/main" id="{88A4E420-AB0D-1CF3-9DE7-7702205BBA8F}"/>
                  </a:ext>
                </a:extLst>
              </p:cNvPr>
              <p:cNvSpPr/>
              <p:nvPr/>
            </p:nvSpPr>
            <p:spPr>
              <a:xfrm>
                <a:off x="842131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6273">
                <a:extLst>
                  <a:ext uri="{FF2B5EF4-FFF2-40B4-BE49-F238E27FC236}">
                    <a16:creationId xmlns:a16="http://schemas.microsoft.com/office/drawing/2014/main" id="{2901737C-F1C6-C647-1331-AD69CF479A3B}"/>
                  </a:ext>
                </a:extLst>
              </p:cNvPr>
              <p:cNvSpPr/>
              <p:nvPr/>
            </p:nvSpPr>
            <p:spPr>
              <a:xfrm>
                <a:off x="7978718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6274">
                <a:extLst>
                  <a:ext uri="{FF2B5EF4-FFF2-40B4-BE49-F238E27FC236}">
                    <a16:creationId xmlns:a16="http://schemas.microsoft.com/office/drawing/2014/main" id="{59ADF116-2967-334E-17FE-5D6E9F857E1B}"/>
                  </a:ext>
                </a:extLst>
              </p:cNvPr>
              <p:cNvSpPr/>
              <p:nvPr/>
            </p:nvSpPr>
            <p:spPr>
              <a:xfrm>
                <a:off x="753611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6275">
                <a:extLst>
                  <a:ext uri="{FF2B5EF4-FFF2-40B4-BE49-F238E27FC236}">
                    <a16:creationId xmlns:a16="http://schemas.microsoft.com/office/drawing/2014/main" id="{A4110452-6F5D-169E-9D6D-1102333ACD58}"/>
                  </a:ext>
                </a:extLst>
              </p:cNvPr>
              <p:cNvSpPr/>
              <p:nvPr/>
            </p:nvSpPr>
            <p:spPr>
              <a:xfrm>
                <a:off x="709352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6276">
                <a:extLst>
                  <a:ext uri="{FF2B5EF4-FFF2-40B4-BE49-F238E27FC236}">
                    <a16:creationId xmlns:a16="http://schemas.microsoft.com/office/drawing/2014/main" id="{6CB63FC2-2DC4-5F05-8EE6-D89F641B7C95}"/>
                  </a:ext>
                </a:extLst>
              </p:cNvPr>
              <p:cNvSpPr/>
              <p:nvPr/>
            </p:nvSpPr>
            <p:spPr>
              <a:xfrm>
                <a:off x="665092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6277">
                <a:extLst>
                  <a:ext uri="{FF2B5EF4-FFF2-40B4-BE49-F238E27FC236}">
                    <a16:creationId xmlns:a16="http://schemas.microsoft.com/office/drawing/2014/main" id="{3A11A0AD-668E-F6E6-4D5B-8C465D13C8ED}"/>
                  </a:ext>
                </a:extLst>
              </p:cNvPr>
              <p:cNvSpPr/>
              <p:nvPr/>
            </p:nvSpPr>
            <p:spPr>
              <a:xfrm>
                <a:off x="620844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6278">
                <a:extLst>
                  <a:ext uri="{FF2B5EF4-FFF2-40B4-BE49-F238E27FC236}">
                    <a16:creationId xmlns:a16="http://schemas.microsoft.com/office/drawing/2014/main" id="{BEC9DF76-E9D8-E4D9-C3A7-B1F89E23B7FE}"/>
                  </a:ext>
                </a:extLst>
              </p:cNvPr>
              <p:cNvSpPr/>
              <p:nvPr/>
            </p:nvSpPr>
            <p:spPr>
              <a:xfrm>
                <a:off x="576585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6279">
                <a:extLst>
                  <a:ext uri="{FF2B5EF4-FFF2-40B4-BE49-F238E27FC236}">
                    <a16:creationId xmlns:a16="http://schemas.microsoft.com/office/drawing/2014/main" id="{CF16CA10-388D-7053-C608-9A40F5040DC0}"/>
                  </a:ext>
                </a:extLst>
              </p:cNvPr>
              <p:cNvSpPr/>
              <p:nvPr/>
            </p:nvSpPr>
            <p:spPr>
              <a:xfrm>
                <a:off x="532325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6280">
                <a:extLst>
                  <a:ext uri="{FF2B5EF4-FFF2-40B4-BE49-F238E27FC236}">
                    <a16:creationId xmlns:a16="http://schemas.microsoft.com/office/drawing/2014/main" id="{C4FAEC60-D6BD-F6C0-0F72-01317CD95248}"/>
                  </a:ext>
                </a:extLst>
              </p:cNvPr>
              <p:cNvSpPr/>
              <p:nvPr/>
            </p:nvSpPr>
            <p:spPr>
              <a:xfrm>
                <a:off x="4880652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6281">
                <a:extLst>
                  <a:ext uri="{FF2B5EF4-FFF2-40B4-BE49-F238E27FC236}">
                    <a16:creationId xmlns:a16="http://schemas.microsoft.com/office/drawing/2014/main" id="{33114C46-F062-E1EE-7928-741B30491C21}"/>
                  </a:ext>
                </a:extLst>
              </p:cNvPr>
              <p:cNvSpPr/>
              <p:nvPr/>
            </p:nvSpPr>
            <p:spPr>
              <a:xfrm>
                <a:off x="443805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6282">
                <a:extLst>
                  <a:ext uri="{FF2B5EF4-FFF2-40B4-BE49-F238E27FC236}">
                    <a16:creationId xmlns:a16="http://schemas.microsoft.com/office/drawing/2014/main" id="{9258E01C-0FB7-6E42-BB30-FFE83036BCF8}"/>
                  </a:ext>
                </a:extLst>
              </p:cNvPr>
              <p:cNvSpPr/>
              <p:nvPr/>
            </p:nvSpPr>
            <p:spPr>
              <a:xfrm>
                <a:off x="399545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6283">
                <a:extLst>
                  <a:ext uri="{FF2B5EF4-FFF2-40B4-BE49-F238E27FC236}">
                    <a16:creationId xmlns:a16="http://schemas.microsoft.com/office/drawing/2014/main" id="{3A36C17B-7536-FC3C-49E5-CE4A51B84FEA}"/>
                  </a:ext>
                </a:extLst>
              </p:cNvPr>
              <p:cNvSpPr/>
              <p:nvPr/>
            </p:nvSpPr>
            <p:spPr>
              <a:xfrm>
                <a:off x="355285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 6284">
                <a:extLst>
                  <a:ext uri="{FF2B5EF4-FFF2-40B4-BE49-F238E27FC236}">
                    <a16:creationId xmlns:a16="http://schemas.microsoft.com/office/drawing/2014/main" id="{32C19C12-6983-66C8-4049-23718FECDA1B}"/>
                  </a:ext>
                </a:extLst>
              </p:cNvPr>
              <p:cNvSpPr/>
              <p:nvPr/>
            </p:nvSpPr>
            <p:spPr>
              <a:xfrm>
                <a:off x="311025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 6285">
                <a:extLst>
                  <a:ext uri="{FF2B5EF4-FFF2-40B4-BE49-F238E27FC236}">
                    <a16:creationId xmlns:a16="http://schemas.microsoft.com/office/drawing/2014/main" id="{59002962-3DB5-F8BB-FD91-10552BBE1DFB}"/>
                  </a:ext>
                </a:extLst>
              </p:cNvPr>
              <p:cNvSpPr/>
              <p:nvPr/>
            </p:nvSpPr>
            <p:spPr>
              <a:xfrm>
                <a:off x="266765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45" name="Freeform 3326">
              <a:extLst>
                <a:ext uri="{FF2B5EF4-FFF2-40B4-BE49-F238E27FC236}">
                  <a16:creationId xmlns:a16="http://schemas.microsoft.com/office/drawing/2014/main" id="{83EBBAD3-0801-3E56-5956-EBAFDEAA5646}"/>
                </a:ext>
              </a:extLst>
            </p:cNvPr>
            <p:cNvSpPr/>
            <p:nvPr/>
          </p:nvSpPr>
          <p:spPr>
            <a:xfrm>
              <a:off x="2667657" y="1955226"/>
              <a:ext cx="7524056" cy="2944600"/>
            </a:xfrm>
            <a:custGeom>
              <a:avLst/>
              <a:gdLst>
                <a:gd name="connsiteX0" fmla="*/ 0 w 7524056"/>
                <a:gd name="connsiteY0" fmla="*/ 0 h 2944600"/>
                <a:gd name="connsiteX1" fmla="*/ 0 w 7524056"/>
                <a:gd name="connsiteY1" fmla="*/ 2944600 h 2944600"/>
                <a:gd name="connsiteX2" fmla="*/ 7524056 w 7524056"/>
                <a:gd name="connsiteY2" fmla="*/ 2944600 h 29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24056" h="2944600">
                  <a:moveTo>
                    <a:pt x="0" y="0"/>
                  </a:moveTo>
                  <a:lnTo>
                    <a:pt x="0" y="2944600"/>
                  </a:lnTo>
                  <a:lnTo>
                    <a:pt x="7524056" y="2944600"/>
                  </a:lnTo>
                </a:path>
              </a:pathLst>
            </a:custGeom>
            <a:noFill/>
            <a:ln w="12743" cap="sq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3327">
              <a:extLst>
                <a:ext uri="{FF2B5EF4-FFF2-40B4-BE49-F238E27FC236}">
                  <a16:creationId xmlns:a16="http://schemas.microsoft.com/office/drawing/2014/main" id="{6EA5FAD9-F43D-2965-831D-3BA71205372B}"/>
                </a:ext>
              </a:extLst>
            </p:cNvPr>
            <p:cNvSpPr/>
            <p:nvPr/>
          </p:nvSpPr>
          <p:spPr>
            <a:xfrm>
              <a:off x="4438436" y="2643006"/>
              <a:ext cx="12747" cy="2258568"/>
            </a:xfrm>
            <a:custGeom>
              <a:avLst/>
              <a:gdLst>
                <a:gd name="connsiteX0" fmla="*/ 0 w 12747"/>
                <a:gd name="connsiteY0" fmla="*/ 2390020 h 2390019"/>
                <a:gd name="connsiteX1" fmla="*/ 0 w 12747"/>
                <a:gd name="connsiteY1" fmla="*/ 0 h 239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7" h="2390019">
                  <a:moveTo>
                    <a:pt x="0" y="2390020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433F3F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3328">
              <a:extLst>
                <a:ext uri="{FF2B5EF4-FFF2-40B4-BE49-F238E27FC236}">
                  <a16:creationId xmlns:a16="http://schemas.microsoft.com/office/drawing/2014/main" id="{B391D657-C33A-39B1-E4F8-056F2B89B725}"/>
                </a:ext>
              </a:extLst>
            </p:cNvPr>
            <p:cNvSpPr/>
            <p:nvPr/>
          </p:nvSpPr>
          <p:spPr>
            <a:xfrm>
              <a:off x="6208577" y="3090112"/>
              <a:ext cx="12747" cy="1810512"/>
            </a:xfrm>
            <a:custGeom>
              <a:avLst/>
              <a:gdLst>
                <a:gd name="connsiteX0" fmla="*/ 0 w 12747"/>
                <a:gd name="connsiteY0" fmla="*/ 2000514 h 2000514"/>
                <a:gd name="connsiteX1" fmla="*/ 0 w 12747"/>
                <a:gd name="connsiteY1" fmla="*/ 0 h 2000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47" h="2000514">
                  <a:moveTo>
                    <a:pt x="0" y="2000514"/>
                  </a:moveTo>
                  <a:lnTo>
                    <a:pt x="0" y="0"/>
                  </a:lnTo>
                </a:path>
              </a:pathLst>
            </a:custGeom>
            <a:ln w="12700" cap="flat">
              <a:solidFill>
                <a:srgbClr val="433F3F"/>
              </a:solidFill>
              <a:prstDash val="dash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EEE9A3F-45A3-FD11-611D-CF8055C27170}"/>
              </a:ext>
            </a:extLst>
          </p:cNvPr>
          <p:cNvSpPr txBox="1"/>
          <p:nvPr/>
        </p:nvSpPr>
        <p:spPr>
          <a:xfrm>
            <a:off x="9991525" y="488975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51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428ED17-4141-6DDC-636B-A371F0324D8F}"/>
              </a:ext>
            </a:extLst>
          </p:cNvPr>
          <p:cNvGrpSpPr/>
          <p:nvPr/>
        </p:nvGrpSpPr>
        <p:grpSpPr>
          <a:xfrm>
            <a:off x="2676439" y="1860452"/>
            <a:ext cx="7521438" cy="1728138"/>
            <a:chOff x="2674851" y="1860452"/>
            <a:chExt cx="7521438" cy="1728138"/>
          </a:xfrm>
        </p:grpSpPr>
        <p:sp>
          <p:nvSpPr>
            <p:cNvPr id="72" name="Freeform 973">
              <a:extLst>
                <a:ext uri="{FF2B5EF4-FFF2-40B4-BE49-F238E27FC236}">
                  <a16:creationId xmlns:a16="http://schemas.microsoft.com/office/drawing/2014/main" id="{FC5F67EC-DB4F-574E-8894-2590403831F4}"/>
                </a:ext>
              </a:extLst>
            </p:cNvPr>
            <p:cNvSpPr/>
            <p:nvPr/>
          </p:nvSpPr>
          <p:spPr>
            <a:xfrm>
              <a:off x="2907311" y="196963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974">
              <a:extLst>
                <a:ext uri="{FF2B5EF4-FFF2-40B4-BE49-F238E27FC236}">
                  <a16:creationId xmlns:a16="http://schemas.microsoft.com/office/drawing/2014/main" id="{66A9B977-29A8-F8CB-F35C-2EAD14374395}"/>
                </a:ext>
              </a:extLst>
            </p:cNvPr>
            <p:cNvSpPr/>
            <p:nvPr/>
          </p:nvSpPr>
          <p:spPr>
            <a:xfrm>
              <a:off x="3002512" y="201461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975">
              <a:extLst>
                <a:ext uri="{FF2B5EF4-FFF2-40B4-BE49-F238E27FC236}">
                  <a16:creationId xmlns:a16="http://schemas.microsoft.com/office/drawing/2014/main" id="{6F7D96FD-DD48-3B80-5975-1F88F2442C24}"/>
                </a:ext>
              </a:extLst>
            </p:cNvPr>
            <p:cNvSpPr/>
            <p:nvPr/>
          </p:nvSpPr>
          <p:spPr>
            <a:xfrm>
              <a:off x="3180669" y="214448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976">
              <a:extLst>
                <a:ext uri="{FF2B5EF4-FFF2-40B4-BE49-F238E27FC236}">
                  <a16:creationId xmlns:a16="http://schemas.microsoft.com/office/drawing/2014/main" id="{700277AB-DA33-03D8-1FEE-023893D6F3A9}"/>
                </a:ext>
              </a:extLst>
            </p:cNvPr>
            <p:cNvSpPr/>
            <p:nvPr/>
          </p:nvSpPr>
          <p:spPr>
            <a:xfrm>
              <a:off x="4107273" y="256181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977">
              <a:extLst>
                <a:ext uri="{FF2B5EF4-FFF2-40B4-BE49-F238E27FC236}">
                  <a16:creationId xmlns:a16="http://schemas.microsoft.com/office/drawing/2014/main" id="{47CF55FA-075D-678B-41C7-034B45CD0121}"/>
                </a:ext>
              </a:extLst>
            </p:cNvPr>
            <p:cNvSpPr/>
            <p:nvPr/>
          </p:nvSpPr>
          <p:spPr>
            <a:xfrm>
              <a:off x="4331414" y="264809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978">
              <a:extLst>
                <a:ext uri="{FF2B5EF4-FFF2-40B4-BE49-F238E27FC236}">
                  <a16:creationId xmlns:a16="http://schemas.microsoft.com/office/drawing/2014/main" id="{080AA837-4B4E-8924-FD3B-C496331541FE}"/>
                </a:ext>
              </a:extLst>
            </p:cNvPr>
            <p:cNvSpPr/>
            <p:nvPr/>
          </p:nvSpPr>
          <p:spPr>
            <a:xfrm>
              <a:off x="2674851" y="1860452"/>
              <a:ext cx="7494393" cy="1702423"/>
            </a:xfrm>
            <a:custGeom>
              <a:avLst/>
              <a:gdLst>
                <a:gd name="connsiteX0" fmla="*/ 0 w 4134165"/>
                <a:gd name="connsiteY0" fmla="*/ 0 h 880320"/>
                <a:gd name="connsiteX1" fmla="*/ 8540 w 4134165"/>
                <a:gd name="connsiteY1" fmla="*/ 0 h 880320"/>
                <a:gd name="connsiteX2" fmla="*/ 8540 w 4134165"/>
                <a:gd name="connsiteY2" fmla="*/ 5603 h 880320"/>
                <a:gd name="connsiteX3" fmla="*/ 23327 w 4134165"/>
                <a:gd name="connsiteY3" fmla="*/ 5603 h 880320"/>
                <a:gd name="connsiteX4" fmla="*/ 23327 w 4134165"/>
                <a:gd name="connsiteY4" fmla="*/ 9423 h 880320"/>
                <a:gd name="connsiteX5" fmla="*/ 37985 w 4134165"/>
                <a:gd name="connsiteY5" fmla="*/ 9423 h 880320"/>
                <a:gd name="connsiteX6" fmla="*/ 37985 w 4134165"/>
                <a:gd name="connsiteY6" fmla="*/ 12480 h 880320"/>
                <a:gd name="connsiteX7" fmla="*/ 62204 w 4134165"/>
                <a:gd name="connsiteY7" fmla="*/ 12480 h 880320"/>
                <a:gd name="connsiteX8" fmla="*/ 62204 w 4134165"/>
                <a:gd name="connsiteY8" fmla="*/ 16809 h 880320"/>
                <a:gd name="connsiteX9" fmla="*/ 80560 w 4134165"/>
                <a:gd name="connsiteY9" fmla="*/ 16809 h 880320"/>
                <a:gd name="connsiteX10" fmla="*/ 80560 w 4134165"/>
                <a:gd name="connsiteY10" fmla="*/ 27761 h 880320"/>
                <a:gd name="connsiteX11" fmla="*/ 120202 w 4134165"/>
                <a:gd name="connsiteY11" fmla="*/ 27761 h 880320"/>
                <a:gd name="connsiteX12" fmla="*/ 120202 w 4134165"/>
                <a:gd name="connsiteY12" fmla="*/ 36293 h 880320"/>
                <a:gd name="connsiteX13" fmla="*/ 128233 w 4134165"/>
                <a:gd name="connsiteY13" fmla="*/ 36293 h 880320"/>
                <a:gd name="connsiteX14" fmla="*/ 128233 w 4134165"/>
                <a:gd name="connsiteY14" fmla="*/ 67619 h 880320"/>
                <a:gd name="connsiteX15" fmla="*/ 157295 w 4134165"/>
                <a:gd name="connsiteY15" fmla="*/ 67619 h 880320"/>
                <a:gd name="connsiteX16" fmla="*/ 157295 w 4134165"/>
                <a:gd name="connsiteY16" fmla="*/ 79971 h 880320"/>
                <a:gd name="connsiteX17" fmla="*/ 172209 w 4134165"/>
                <a:gd name="connsiteY17" fmla="*/ 79971 h 880320"/>
                <a:gd name="connsiteX18" fmla="*/ 172209 w 4134165"/>
                <a:gd name="connsiteY18" fmla="*/ 95762 h 880320"/>
                <a:gd name="connsiteX19" fmla="*/ 211214 w 4134165"/>
                <a:gd name="connsiteY19" fmla="*/ 95762 h 880320"/>
                <a:gd name="connsiteX20" fmla="*/ 211214 w 4134165"/>
                <a:gd name="connsiteY20" fmla="*/ 115500 h 880320"/>
                <a:gd name="connsiteX21" fmla="*/ 242571 w 4134165"/>
                <a:gd name="connsiteY21" fmla="*/ 115500 h 880320"/>
                <a:gd name="connsiteX22" fmla="*/ 242571 w 4134165"/>
                <a:gd name="connsiteY22" fmla="*/ 144916 h 880320"/>
                <a:gd name="connsiteX23" fmla="*/ 273164 w 4134165"/>
                <a:gd name="connsiteY23" fmla="*/ 144916 h 880320"/>
                <a:gd name="connsiteX24" fmla="*/ 273164 w 4134165"/>
                <a:gd name="connsiteY24" fmla="*/ 161089 h 880320"/>
                <a:gd name="connsiteX25" fmla="*/ 339447 w 4134165"/>
                <a:gd name="connsiteY25" fmla="*/ 161089 h 880320"/>
                <a:gd name="connsiteX26" fmla="*/ 339447 w 4134165"/>
                <a:gd name="connsiteY26" fmla="*/ 174842 h 880320"/>
                <a:gd name="connsiteX27" fmla="*/ 351046 w 4134165"/>
                <a:gd name="connsiteY27" fmla="*/ 174842 h 880320"/>
                <a:gd name="connsiteX28" fmla="*/ 351046 w 4134165"/>
                <a:gd name="connsiteY28" fmla="*/ 182610 h 880320"/>
                <a:gd name="connsiteX29" fmla="*/ 368000 w 4134165"/>
                <a:gd name="connsiteY29" fmla="*/ 182610 h 880320"/>
                <a:gd name="connsiteX30" fmla="*/ 368000 w 4134165"/>
                <a:gd name="connsiteY30" fmla="*/ 186430 h 880320"/>
                <a:gd name="connsiteX31" fmla="*/ 379854 w 4134165"/>
                <a:gd name="connsiteY31" fmla="*/ 186430 h 880320"/>
                <a:gd name="connsiteX32" fmla="*/ 379854 w 4134165"/>
                <a:gd name="connsiteY32" fmla="*/ 194070 h 880320"/>
                <a:gd name="connsiteX33" fmla="*/ 406877 w 4134165"/>
                <a:gd name="connsiteY33" fmla="*/ 194070 h 880320"/>
                <a:gd name="connsiteX34" fmla="*/ 406877 w 4134165"/>
                <a:gd name="connsiteY34" fmla="*/ 203494 h 880320"/>
                <a:gd name="connsiteX35" fmla="*/ 443206 w 4134165"/>
                <a:gd name="connsiteY35" fmla="*/ 203494 h 880320"/>
                <a:gd name="connsiteX36" fmla="*/ 443206 w 4134165"/>
                <a:gd name="connsiteY36" fmla="*/ 215846 h 880320"/>
                <a:gd name="connsiteX37" fmla="*/ 456335 w 4134165"/>
                <a:gd name="connsiteY37" fmla="*/ 215846 h 880320"/>
                <a:gd name="connsiteX38" fmla="*/ 456335 w 4134165"/>
                <a:gd name="connsiteY38" fmla="*/ 230618 h 880320"/>
                <a:gd name="connsiteX39" fmla="*/ 468189 w 4134165"/>
                <a:gd name="connsiteY39" fmla="*/ 230618 h 880320"/>
                <a:gd name="connsiteX40" fmla="*/ 468189 w 4134165"/>
                <a:gd name="connsiteY40" fmla="*/ 238640 h 880320"/>
                <a:gd name="connsiteX41" fmla="*/ 484760 w 4134165"/>
                <a:gd name="connsiteY41" fmla="*/ 238640 h 880320"/>
                <a:gd name="connsiteX42" fmla="*/ 484760 w 4134165"/>
                <a:gd name="connsiteY42" fmla="*/ 246281 h 880320"/>
                <a:gd name="connsiteX43" fmla="*/ 492918 w 4134165"/>
                <a:gd name="connsiteY43" fmla="*/ 246281 h 880320"/>
                <a:gd name="connsiteX44" fmla="*/ 492918 w 4134165"/>
                <a:gd name="connsiteY44" fmla="*/ 256468 h 880320"/>
                <a:gd name="connsiteX45" fmla="*/ 505920 w 4134165"/>
                <a:gd name="connsiteY45" fmla="*/ 256468 h 880320"/>
                <a:gd name="connsiteX46" fmla="*/ 505920 w 4134165"/>
                <a:gd name="connsiteY46" fmla="*/ 267420 h 880320"/>
                <a:gd name="connsiteX47" fmla="*/ 542758 w 4134165"/>
                <a:gd name="connsiteY47" fmla="*/ 267420 h 880320"/>
                <a:gd name="connsiteX48" fmla="*/ 542758 w 4134165"/>
                <a:gd name="connsiteY48" fmla="*/ 274551 h 880320"/>
                <a:gd name="connsiteX49" fmla="*/ 556780 w 4134165"/>
                <a:gd name="connsiteY49" fmla="*/ 274551 h 880320"/>
                <a:gd name="connsiteX50" fmla="*/ 556780 w 4134165"/>
                <a:gd name="connsiteY50" fmla="*/ 281428 h 880320"/>
                <a:gd name="connsiteX51" fmla="*/ 575517 w 4134165"/>
                <a:gd name="connsiteY51" fmla="*/ 281428 h 880320"/>
                <a:gd name="connsiteX52" fmla="*/ 575517 w 4134165"/>
                <a:gd name="connsiteY52" fmla="*/ 289450 h 880320"/>
                <a:gd name="connsiteX53" fmla="*/ 597442 w 4134165"/>
                <a:gd name="connsiteY53" fmla="*/ 289450 h 880320"/>
                <a:gd name="connsiteX54" fmla="*/ 597442 w 4134165"/>
                <a:gd name="connsiteY54" fmla="*/ 294162 h 880320"/>
                <a:gd name="connsiteX55" fmla="*/ 610698 w 4134165"/>
                <a:gd name="connsiteY55" fmla="*/ 294162 h 880320"/>
                <a:gd name="connsiteX56" fmla="*/ 610698 w 4134165"/>
                <a:gd name="connsiteY56" fmla="*/ 304859 h 880320"/>
                <a:gd name="connsiteX57" fmla="*/ 643968 w 4134165"/>
                <a:gd name="connsiteY57" fmla="*/ 304859 h 880320"/>
                <a:gd name="connsiteX58" fmla="*/ 643968 w 4134165"/>
                <a:gd name="connsiteY58" fmla="*/ 309570 h 880320"/>
                <a:gd name="connsiteX59" fmla="*/ 658244 w 4134165"/>
                <a:gd name="connsiteY59" fmla="*/ 309570 h 880320"/>
                <a:gd name="connsiteX60" fmla="*/ 658244 w 4134165"/>
                <a:gd name="connsiteY60" fmla="*/ 314409 h 880320"/>
                <a:gd name="connsiteX61" fmla="*/ 673413 w 4134165"/>
                <a:gd name="connsiteY61" fmla="*/ 314409 h 880320"/>
                <a:gd name="connsiteX62" fmla="*/ 673413 w 4134165"/>
                <a:gd name="connsiteY62" fmla="*/ 324342 h 880320"/>
                <a:gd name="connsiteX63" fmla="*/ 692406 w 4134165"/>
                <a:gd name="connsiteY63" fmla="*/ 324342 h 880320"/>
                <a:gd name="connsiteX64" fmla="*/ 692406 w 4134165"/>
                <a:gd name="connsiteY64" fmla="*/ 333384 h 880320"/>
                <a:gd name="connsiteX65" fmla="*/ 727841 w 4134165"/>
                <a:gd name="connsiteY65" fmla="*/ 333384 h 880320"/>
                <a:gd name="connsiteX66" fmla="*/ 727841 w 4134165"/>
                <a:gd name="connsiteY66" fmla="*/ 340260 h 880320"/>
                <a:gd name="connsiteX67" fmla="*/ 737784 w 4134165"/>
                <a:gd name="connsiteY67" fmla="*/ 340260 h 880320"/>
                <a:gd name="connsiteX68" fmla="*/ 737784 w 4134165"/>
                <a:gd name="connsiteY68" fmla="*/ 352358 h 880320"/>
                <a:gd name="connsiteX69" fmla="*/ 758434 w 4134165"/>
                <a:gd name="connsiteY69" fmla="*/ 352358 h 880320"/>
                <a:gd name="connsiteX70" fmla="*/ 758434 w 4134165"/>
                <a:gd name="connsiteY70" fmla="*/ 360126 h 880320"/>
                <a:gd name="connsiteX71" fmla="*/ 776024 w 4134165"/>
                <a:gd name="connsiteY71" fmla="*/ 360126 h 880320"/>
                <a:gd name="connsiteX72" fmla="*/ 776024 w 4134165"/>
                <a:gd name="connsiteY72" fmla="*/ 365601 h 880320"/>
                <a:gd name="connsiteX73" fmla="*/ 790301 w 4134165"/>
                <a:gd name="connsiteY73" fmla="*/ 365601 h 880320"/>
                <a:gd name="connsiteX74" fmla="*/ 790301 w 4134165"/>
                <a:gd name="connsiteY74" fmla="*/ 376298 h 880320"/>
                <a:gd name="connsiteX75" fmla="*/ 816814 w 4134165"/>
                <a:gd name="connsiteY75" fmla="*/ 376298 h 880320"/>
                <a:gd name="connsiteX76" fmla="*/ 816814 w 4134165"/>
                <a:gd name="connsiteY76" fmla="*/ 390815 h 880320"/>
                <a:gd name="connsiteX77" fmla="*/ 837718 w 4134165"/>
                <a:gd name="connsiteY77" fmla="*/ 390815 h 880320"/>
                <a:gd name="connsiteX78" fmla="*/ 837718 w 4134165"/>
                <a:gd name="connsiteY78" fmla="*/ 397437 h 880320"/>
                <a:gd name="connsiteX79" fmla="*/ 850338 w 4134165"/>
                <a:gd name="connsiteY79" fmla="*/ 397437 h 880320"/>
                <a:gd name="connsiteX80" fmla="*/ 850338 w 4134165"/>
                <a:gd name="connsiteY80" fmla="*/ 404823 h 880320"/>
                <a:gd name="connsiteX81" fmla="*/ 889344 w 4134165"/>
                <a:gd name="connsiteY81" fmla="*/ 404823 h 880320"/>
                <a:gd name="connsiteX82" fmla="*/ 889344 w 4134165"/>
                <a:gd name="connsiteY82" fmla="*/ 413355 h 880320"/>
                <a:gd name="connsiteX83" fmla="*/ 902600 w 4134165"/>
                <a:gd name="connsiteY83" fmla="*/ 413355 h 880320"/>
                <a:gd name="connsiteX84" fmla="*/ 902600 w 4134165"/>
                <a:gd name="connsiteY84" fmla="*/ 418958 h 880320"/>
                <a:gd name="connsiteX85" fmla="*/ 924907 w 4134165"/>
                <a:gd name="connsiteY85" fmla="*/ 418958 h 880320"/>
                <a:gd name="connsiteX86" fmla="*/ 924907 w 4134165"/>
                <a:gd name="connsiteY86" fmla="*/ 423797 h 880320"/>
                <a:gd name="connsiteX87" fmla="*/ 964804 w 4134165"/>
                <a:gd name="connsiteY87" fmla="*/ 423797 h 880320"/>
                <a:gd name="connsiteX88" fmla="*/ 964804 w 4134165"/>
                <a:gd name="connsiteY88" fmla="*/ 440351 h 880320"/>
                <a:gd name="connsiteX89" fmla="*/ 985326 w 4134165"/>
                <a:gd name="connsiteY89" fmla="*/ 440351 h 880320"/>
                <a:gd name="connsiteX90" fmla="*/ 985326 w 4134165"/>
                <a:gd name="connsiteY90" fmla="*/ 446082 h 880320"/>
                <a:gd name="connsiteX91" fmla="*/ 1000240 w 4134165"/>
                <a:gd name="connsiteY91" fmla="*/ 446082 h 880320"/>
                <a:gd name="connsiteX92" fmla="*/ 1000240 w 4134165"/>
                <a:gd name="connsiteY92" fmla="*/ 452958 h 880320"/>
                <a:gd name="connsiteX93" fmla="*/ 1025861 w 4134165"/>
                <a:gd name="connsiteY93" fmla="*/ 452958 h 880320"/>
                <a:gd name="connsiteX94" fmla="*/ 1025861 w 4134165"/>
                <a:gd name="connsiteY94" fmla="*/ 457925 h 880320"/>
                <a:gd name="connsiteX95" fmla="*/ 1060278 w 4134165"/>
                <a:gd name="connsiteY95" fmla="*/ 457925 h 880320"/>
                <a:gd name="connsiteX96" fmla="*/ 1060278 w 4134165"/>
                <a:gd name="connsiteY96" fmla="*/ 462891 h 880320"/>
                <a:gd name="connsiteX97" fmla="*/ 1112157 w 4134165"/>
                <a:gd name="connsiteY97" fmla="*/ 462891 h 880320"/>
                <a:gd name="connsiteX98" fmla="*/ 1112157 w 4134165"/>
                <a:gd name="connsiteY98" fmla="*/ 471423 h 880320"/>
                <a:gd name="connsiteX99" fmla="*/ 1125159 w 4134165"/>
                <a:gd name="connsiteY99" fmla="*/ 471423 h 880320"/>
                <a:gd name="connsiteX100" fmla="*/ 1125159 w 4134165"/>
                <a:gd name="connsiteY100" fmla="*/ 479955 h 880320"/>
                <a:gd name="connsiteX101" fmla="*/ 1149887 w 4134165"/>
                <a:gd name="connsiteY101" fmla="*/ 479955 h 880320"/>
                <a:gd name="connsiteX102" fmla="*/ 1149887 w 4134165"/>
                <a:gd name="connsiteY102" fmla="*/ 487341 h 880320"/>
                <a:gd name="connsiteX103" fmla="*/ 1159830 w 4134165"/>
                <a:gd name="connsiteY103" fmla="*/ 487341 h 880320"/>
                <a:gd name="connsiteX104" fmla="*/ 1159830 w 4134165"/>
                <a:gd name="connsiteY104" fmla="*/ 491161 h 880320"/>
                <a:gd name="connsiteX105" fmla="*/ 1195011 w 4134165"/>
                <a:gd name="connsiteY105" fmla="*/ 491161 h 880320"/>
                <a:gd name="connsiteX106" fmla="*/ 1195011 w 4134165"/>
                <a:gd name="connsiteY106" fmla="*/ 499948 h 880320"/>
                <a:gd name="connsiteX107" fmla="*/ 1232104 w 4134165"/>
                <a:gd name="connsiteY107" fmla="*/ 499948 h 880320"/>
                <a:gd name="connsiteX108" fmla="*/ 1232104 w 4134165"/>
                <a:gd name="connsiteY108" fmla="*/ 510645 h 880320"/>
                <a:gd name="connsiteX109" fmla="*/ 1286024 w 4134165"/>
                <a:gd name="connsiteY109" fmla="*/ 510645 h 880320"/>
                <a:gd name="connsiteX110" fmla="*/ 1286024 w 4134165"/>
                <a:gd name="connsiteY110" fmla="*/ 512937 h 880320"/>
                <a:gd name="connsiteX111" fmla="*/ 1310497 w 4134165"/>
                <a:gd name="connsiteY111" fmla="*/ 512937 h 880320"/>
                <a:gd name="connsiteX112" fmla="*/ 1310497 w 4134165"/>
                <a:gd name="connsiteY112" fmla="*/ 521469 h 880320"/>
                <a:gd name="connsiteX113" fmla="*/ 1332294 w 4134165"/>
                <a:gd name="connsiteY113" fmla="*/ 521469 h 880320"/>
                <a:gd name="connsiteX114" fmla="*/ 1332294 w 4134165"/>
                <a:gd name="connsiteY114" fmla="*/ 526690 h 880320"/>
                <a:gd name="connsiteX115" fmla="*/ 1358170 w 4134165"/>
                <a:gd name="connsiteY115" fmla="*/ 526690 h 880320"/>
                <a:gd name="connsiteX116" fmla="*/ 1358170 w 4134165"/>
                <a:gd name="connsiteY116" fmla="*/ 538788 h 880320"/>
                <a:gd name="connsiteX117" fmla="*/ 1380477 w 4134165"/>
                <a:gd name="connsiteY117" fmla="*/ 538788 h 880320"/>
                <a:gd name="connsiteX118" fmla="*/ 1380477 w 4134165"/>
                <a:gd name="connsiteY118" fmla="*/ 545282 h 880320"/>
                <a:gd name="connsiteX119" fmla="*/ 1392586 w 4134165"/>
                <a:gd name="connsiteY119" fmla="*/ 545282 h 880320"/>
                <a:gd name="connsiteX120" fmla="*/ 1392586 w 4134165"/>
                <a:gd name="connsiteY120" fmla="*/ 551394 h 880320"/>
                <a:gd name="connsiteX121" fmla="*/ 1413491 w 4134165"/>
                <a:gd name="connsiteY121" fmla="*/ 551394 h 880320"/>
                <a:gd name="connsiteX122" fmla="*/ 1413491 w 4134165"/>
                <a:gd name="connsiteY122" fmla="*/ 557380 h 880320"/>
                <a:gd name="connsiteX123" fmla="*/ 1438475 w 4134165"/>
                <a:gd name="connsiteY123" fmla="*/ 557380 h 880320"/>
                <a:gd name="connsiteX124" fmla="*/ 1438475 w 4134165"/>
                <a:gd name="connsiteY124" fmla="*/ 561837 h 880320"/>
                <a:gd name="connsiteX125" fmla="*/ 1467665 w 4134165"/>
                <a:gd name="connsiteY125" fmla="*/ 561837 h 880320"/>
                <a:gd name="connsiteX126" fmla="*/ 1467665 w 4134165"/>
                <a:gd name="connsiteY126" fmla="*/ 568713 h 880320"/>
                <a:gd name="connsiteX127" fmla="*/ 1490991 w 4134165"/>
                <a:gd name="connsiteY127" fmla="*/ 568713 h 880320"/>
                <a:gd name="connsiteX128" fmla="*/ 1490991 w 4134165"/>
                <a:gd name="connsiteY128" fmla="*/ 573679 h 880320"/>
                <a:gd name="connsiteX129" fmla="*/ 1519927 w 4134165"/>
                <a:gd name="connsiteY129" fmla="*/ 573679 h 880320"/>
                <a:gd name="connsiteX130" fmla="*/ 1519927 w 4134165"/>
                <a:gd name="connsiteY130" fmla="*/ 583230 h 880320"/>
                <a:gd name="connsiteX131" fmla="*/ 1533056 w 4134165"/>
                <a:gd name="connsiteY131" fmla="*/ 583230 h 880320"/>
                <a:gd name="connsiteX132" fmla="*/ 1533056 w 4134165"/>
                <a:gd name="connsiteY132" fmla="*/ 586541 h 880320"/>
                <a:gd name="connsiteX133" fmla="*/ 1550774 w 4134165"/>
                <a:gd name="connsiteY133" fmla="*/ 586541 h 880320"/>
                <a:gd name="connsiteX134" fmla="*/ 1550774 w 4134165"/>
                <a:gd name="connsiteY134" fmla="*/ 590998 h 880320"/>
                <a:gd name="connsiteX135" fmla="*/ 1585063 w 4134165"/>
                <a:gd name="connsiteY135" fmla="*/ 590998 h 880320"/>
                <a:gd name="connsiteX136" fmla="*/ 1585063 w 4134165"/>
                <a:gd name="connsiteY136" fmla="*/ 594818 h 880320"/>
                <a:gd name="connsiteX137" fmla="*/ 1591691 w 4134165"/>
                <a:gd name="connsiteY137" fmla="*/ 594818 h 880320"/>
                <a:gd name="connsiteX138" fmla="*/ 1591691 w 4134165"/>
                <a:gd name="connsiteY138" fmla="*/ 598893 h 880320"/>
                <a:gd name="connsiteX139" fmla="*/ 1624195 w 4134165"/>
                <a:gd name="connsiteY139" fmla="*/ 598893 h 880320"/>
                <a:gd name="connsiteX140" fmla="*/ 1624195 w 4134165"/>
                <a:gd name="connsiteY140" fmla="*/ 605260 h 880320"/>
                <a:gd name="connsiteX141" fmla="*/ 1645355 w 4134165"/>
                <a:gd name="connsiteY141" fmla="*/ 605260 h 880320"/>
                <a:gd name="connsiteX142" fmla="*/ 1645355 w 4134165"/>
                <a:gd name="connsiteY142" fmla="*/ 609335 h 880320"/>
                <a:gd name="connsiteX143" fmla="*/ 1700676 w 4134165"/>
                <a:gd name="connsiteY143" fmla="*/ 609335 h 880320"/>
                <a:gd name="connsiteX144" fmla="*/ 1700676 w 4134165"/>
                <a:gd name="connsiteY144" fmla="*/ 614811 h 880320"/>
                <a:gd name="connsiteX145" fmla="*/ 1760586 w 4134165"/>
                <a:gd name="connsiteY145" fmla="*/ 614811 h 880320"/>
                <a:gd name="connsiteX146" fmla="*/ 1760586 w 4134165"/>
                <a:gd name="connsiteY146" fmla="*/ 621942 h 880320"/>
                <a:gd name="connsiteX147" fmla="*/ 1798826 w 4134165"/>
                <a:gd name="connsiteY147" fmla="*/ 621942 h 880320"/>
                <a:gd name="connsiteX148" fmla="*/ 1798826 w 4134165"/>
                <a:gd name="connsiteY148" fmla="*/ 626145 h 880320"/>
                <a:gd name="connsiteX149" fmla="*/ 1840891 w 4134165"/>
                <a:gd name="connsiteY149" fmla="*/ 626145 h 880320"/>
                <a:gd name="connsiteX150" fmla="*/ 1840891 w 4134165"/>
                <a:gd name="connsiteY150" fmla="*/ 631620 h 880320"/>
                <a:gd name="connsiteX151" fmla="*/ 1919029 w 4134165"/>
                <a:gd name="connsiteY151" fmla="*/ 631620 h 880320"/>
                <a:gd name="connsiteX152" fmla="*/ 1919029 w 4134165"/>
                <a:gd name="connsiteY152" fmla="*/ 642063 h 880320"/>
                <a:gd name="connsiteX153" fmla="*/ 1953190 w 4134165"/>
                <a:gd name="connsiteY153" fmla="*/ 642063 h 880320"/>
                <a:gd name="connsiteX154" fmla="*/ 1953190 w 4134165"/>
                <a:gd name="connsiteY154" fmla="*/ 645373 h 880320"/>
                <a:gd name="connsiteX155" fmla="*/ 1980978 w 4134165"/>
                <a:gd name="connsiteY155" fmla="*/ 645373 h 880320"/>
                <a:gd name="connsiteX156" fmla="*/ 1980978 w 4134165"/>
                <a:gd name="connsiteY156" fmla="*/ 650849 h 880320"/>
                <a:gd name="connsiteX157" fmla="*/ 2003285 w 4134165"/>
                <a:gd name="connsiteY157" fmla="*/ 650849 h 880320"/>
                <a:gd name="connsiteX158" fmla="*/ 2003285 w 4134165"/>
                <a:gd name="connsiteY158" fmla="*/ 661801 h 880320"/>
                <a:gd name="connsiteX159" fmla="*/ 2025847 w 4134165"/>
                <a:gd name="connsiteY159" fmla="*/ 661801 h 880320"/>
                <a:gd name="connsiteX160" fmla="*/ 2025847 w 4134165"/>
                <a:gd name="connsiteY160" fmla="*/ 670587 h 880320"/>
                <a:gd name="connsiteX161" fmla="*/ 2048409 w 4134165"/>
                <a:gd name="connsiteY161" fmla="*/ 670587 h 880320"/>
                <a:gd name="connsiteX162" fmla="*/ 2048409 w 4134165"/>
                <a:gd name="connsiteY162" fmla="*/ 681411 h 880320"/>
                <a:gd name="connsiteX163" fmla="*/ 2084355 w 4134165"/>
                <a:gd name="connsiteY163" fmla="*/ 681411 h 880320"/>
                <a:gd name="connsiteX164" fmla="*/ 2084355 w 4134165"/>
                <a:gd name="connsiteY164" fmla="*/ 689561 h 880320"/>
                <a:gd name="connsiteX165" fmla="*/ 2105005 w 4134165"/>
                <a:gd name="connsiteY165" fmla="*/ 689561 h 880320"/>
                <a:gd name="connsiteX166" fmla="*/ 2105005 w 4134165"/>
                <a:gd name="connsiteY166" fmla="*/ 694018 h 880320"/>
                <a:gd name="connsiteX167" fmla="*/ 2202645 w 4134165"/>
                <a:gd name="connsiteY167" fmla="*/ 694018 h 880320"/>
                <a:gd name="connsiteX168" fmla="*/ 2202645 w 4134165"/>
                <a:gd name="connsiteY168" fmla="*/ 699239 h 880320"/>
                <a:gd name="connsiteX169" fmla="*/ 2226864 w 4134165"/>
                <a:gd name="connsiteY169" fmla="*/ 699239 h 880320"/>
                <a:gd name="connsiteX170" fmla="*/ 2226864 w 4134165"/>
                <a:gd name="connsiteY170" fmla="*/ 704461 h 880320"/>
                <a:gd name="connsiteX171" fmla="*/ 2273389 w 4134165"/>
                <a:gd name="connsiteY171" fmla="*/ 704461 h 880320"/>
                <a:gd name="connsiteX172" fmla="*/ 2273389 w 4134165"/>
                <a:gd name="connsiteY172" fmla="*/ 709427 h 880320"/>
                <a:gd name="connsiteX173" fmla="*/ 2321317 w 4134165"/>
                <a:gd name="connsiteY173" fmla="*/ 709427 h 880320"/>
                <a:gd name="connsiteX174" fmla="*/ 2321317 w 4134165"/>
                <a:gd name="connsiteY174" fmla="*/ 718214 h 880320"/>
                <a:gd name="connsiteX175" fmla="*/ 2401877 w 4134165"/>
                <a:gd name="connsiteY175" fmla="*/ 718214 h 880320"/>
                <a:gd name="connsiteX176" fmla="*/ 2401877 w 4134165"/>
                <a:gd name="connsiteY176" fmla="*/ 727000 h 880320"/>
                <a:gd name="connsiteX177" fmla="*/ 2555603 w 4134165"/>
                <a:gd name="connsiteY177" fmla="*/ 727000 h 880320"/>
                <a:gd name="connsiteX178" fmla="*/ 2572429 w 4134165"/>
                <a:gd name="connsiteY178" fmla="*/ 727000 h 880320"/>
                <a:gd name="connsiteX179" fmla="*/ 2572429 w 4134165"/>
                <a:gd name="connsiteY179" fmla="*/ 734641 h 880320"/>
                <a:gd name="connsiteX180" fmla="*/ 2594226 w 4134165"/>
                <a:gd name="connsiteY180" fmla="*/ 734641 h 880320"/>
                <a:gd name="connsiteX181" fmla="*/ 2594226 w 4134165"/>
                <a:gd name="connsiteY181" fmla="*/ 747630 h 880320"/>
                <a:gd name="connsiteX182" fmla="*/ 2626093 w 4134165"/>
                <a:gd name="connsiteY182" fmla="*/ 747630 h 880320"/>
                <a:gd name="connsiteX183" fmla="*/ 2626093 w 4134165"/>
                <a:gd name="connsiteY183" fmla="*/ 754252 h 880320"/>
                <a:gd name="connsiteX184" fmla="*/ 2651714 w 4134165"/>
                <a:gd name="connsiteY184" fmla="*/ 754252 h 880320"/>
                <a:gd name="connsiteX185" fmla="*/ 2651714 w 4134165"/>
                <a:gd name="connsiteY185" fmla="*/ 762401 h 880320"/>
                <a:gd name="connsiteX186" fmla="*/ 2680522 w 4134165"/>
                <a:gd name="connsiteY186" fmla="*/ 762401 h 880320"/>
                <a:gd name="connsiteX187" fmla="*/ 2680522 w 4134165"/>
                <a:gd name="connsiteY187" fmla="*/ 767623 h 880320"/>
                <a:gd name="connsiteX188" fmla="*/ 2697603 w 4134165"/>
                <a:gd name="connsiteY188" fmla="*/ 767623 h 880320"/>
                <a:gd name="connsiteX189" fmla="*/ 2697603 w 4134165"/>
                <a:gd name="connsiteY189" fmla="*/ 775900 h 880320"/>
                <a:gd name="connsiteX190" fmla="*/ 2774338 w 4134165"/>
                <a:gd name="connsiteY190" fmla="*/ 775900 h 880320"/>
                <a:gd name="connsiteX191" fmla="*/ 2774338 w 4134165"/>
                <a:gd name="connsiteY191" fmla="*/ 781121 h 880320"/>
                <a:gd name="connsiteX192" fmla="*/ 2822011 w 4134165"/>
                <a:gd name="connsiteY192" fmla="*/ 781121 h 880320"/>
                <a:gd name="connsiteX193" fmla="*/ 2822011 w 4134165"/>
                <a:gd name="connsiteY193" fmla="*/ 789653 h 880320"/>
                <a:gd name="connsiteX194" fmla="*/ 2992563 w 4134165"/>
                <a:gd name="connsiteY194" fmla="*/ 789653 h 880320"/>
                <a:gd name="connsiteX195" fmla="*/ 2992563 w 4134165"/>
                <a:gd name="connsiteY195" fmla="*/ 796784 h 880320"/>
                <a:gd name="connsiteX196" fmla="*/ 3222515 w 4134165"/>
                <a:gd name="connsiteY196" fmla="*/ 796784 h 880320"/>
                <a:gd name="connsiteX197" fmla="*/ 3222515 w 4134165"/>
                <a:gd name="connsiteY197" fmla="*/ 801750 h 880320"/>
                <a:gd name="connsiteX198" fmla="*/ 3277581 w 4134165"/>
                <a:gd name="connsiteY198" fmla="*/ 801750 h 880320"/>
                <a:gd name="connsiteX199" fmla="*/ 3277581 w 4134165"/>
                <a:gd name="connsiteY199" fmla="*/ 811046 h 880320"/>
                <a:gd name="connsiteX200" fmla="*/ 3409001 w 4134165"/>
                <a:gd name="connsiteY200" fmla="*/ 811046 h 880320"/>
                <a:gd name="connsiteX201" fmla="*/ 3409001 w 4134165"/>
                <a:gd name="connsiteY201" fmla="*/ 818560 h 880320"/>
                <a:gd name="connsiteX202" fmla="*/ 3448898 w 4134165"/>
                <a:gd name="connsiteY202" fmla="*/ 818560 h 880320"/>
                <a:gd name="connsiteX203" fmla="*/ 3448898 w 4134165"/>
                <a:gd name="connsiteY203" fmla="*/ 839699 h 880320"/>
                <a:gd name="connsiteX204" fmla="*/ 3617793 w 4134165"/>
                <a:gd name="connsiteY204" fmla="*/ 839699 h 880320"/>
                <a:gd name="connsiteX205" fmla="*/ 3617793 w 4134165"/>
                <a:gd name="connsiteY205" fmla="*/ 847339 h 880320"/>
                <a:gd name="connsiteX206" fmla="*/ 3723973 w 4134165"/>
                <a:gd name="connsiteY206" fmla="*/ 847339 h 880320"/>
                <a:gd name="connsiteX207" fmla="*/ 3723973 w 4134165"/>
                <a:gd name="connsiteY207" fmla="*/ 863639 h 880320"/>
                <a:gd name="connsiteX208" fmla="*/ 3794719 w 4134165"/>
                <a:gd name="connsiteY208" fmla="*/ 863639 h 880320"/>
                <a:gd name="connsiteX209" fmla="*/ 3794719 w 4134165"/>
                <a:gd name="connsiteY209" fmla="*/ 880321 h 880320"/>
                <a:gd name="connsiteX210" fmla="*/ 4134166 w 4134165"/>
                <a:gd name="connsiteY210" fmla="*/ 880321 h 88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4134165" h="880320">
                  <a:moveTo>
                    <a:pt x="0" y="0"/>
                  </a:moveTo>
                  <a:lnTo>
                    <a:pt x="8540" y="0"/>
                  </a:lnTo>
                  <a:lnTo>
                    <a:pt x="8540" y="5603"/>
                  </a:lnTo>
                  <a:lnTo>
                    <a:pt x="23327" y="5603"/>
                  </a:lnTo>
                  <a:lnTo>
                    <a:pt x="23327" y="9423"/>
                  </a:lnTo>
                  <a:lnTo>
                    <a:pt x="37985" y="9423"/>
                  </a:lnTo>
                  <a:lnTo>
                    <a:pt x="37985" y="12480"/>
                  </a:lnTo>
                  <a:lnTo>
                    <a:pt x="62204" y="12480"/>
                  </a:lnTo>
                  <a:lnTo>
                    <a:pt x="62204" y="16809"/>
                  </a:lnTo>
                  <a:lnTo>
                    <a:pt x="80560" y="16809"/>
                  </a:lnTo>
                  <a:lnTo>
                    <a:pt x="80560" y="27761"/>
                  </a:lnTo>
                  <a:lnTo>
                    <a:pt x="120202" y="27761"/>
                  </a:lnTo>
                  <a:lnTo>
                    <a:pt x="120202" y="36293"/>
                  </a:lnTo>
                  <a:lnTo>
                    <a:pt x="128233" y="36293"/>
                  </a:lnTo>
                  <a:lnTo>
                    <a:pt x="128233" y="67619"/>
                  </a:lnTo>
                  <a:lnTo>
                    <a:pt x="157295" y="67619"/>
                  </a:lnTo>
                  <a:lnTo>
                    <a:pt x="157295" y="79971"/>
                  </a:lnTo>
                  <a:lnTo>
                    <a:pt x="172209" y="79971"/>
                  </a:lnTo>
                  <a:lnTo>
                    <a:pt x="172209" y="95762"/>
                  </a:lnTo>
                  <a:lnTo>
                    <a:pt x="211214" y="95762"/>
                  </a:lnTo>
                  <a:lnTo>
                    <a:pt x="211214" y="115500"/>
                  </a:lnTo>
                  <a:lnTo>
                    <a:pt x="242571" y="115500"/>
                  </a:lnTo>
                  <a:lnTo>
                    <a:pt x="242571" y="144916"/>
                  </a:lnTo>
                  <a:lnTo>
                    <a:pt x="273164" y="144916"/>
                  </a:lnTo>
                  <a:lnTo>
                    <a:pt x="273164" y="161089"/>
                  </a:lnTo>
                  <a:lnTo>
                    <a:pt x="339447" y="161089"/>
                  </a:lnTo>
                  <a:lnTo>
                    <a:pt x="339447" y="174842"/>
                  </a:lnTo>
                  <a:lnTo>
                    <a:pt x="351046" y="174842"/>
                  </a:lnTo>
                  <a:lnTo>
                    <a:pt x="351046" y="182610"/>
                  </a:lnTo>
                  <a:lnTo>
                    <a:pt x="368000" y="182610"/>
                  </a:lnTo>
                  <a:lnTo>
                    <a:pt x="368000" y="186430"/>
                  </a:lnTo>
                  <a:lnTo>
                    <a:pt x="379854" y="186430"/>
                  </a:lnTo>
                  <a:lnTo>
                    <a:pt x="379854" y="194070"/>
                  </a:lnTo>
                  <a:lnTo>
                    <a:pt x="406877" y="194070"/>
                  </a:lnTo>
                  <a:lnTo>
                    <a:pt x="406877" y="203494"/>
                  </a:lnTo>
                  <a:lnTo>
                    <a:pt x="443206" y="203494"/>
                  </a:lnTo>
                  <a:lnTo>
                    <a:pt x="443206" y="215846"/>
                  </a:lnTo>
                  <a:lnTo>
                    <a:pt x="456335" y="215846"/>
                  </a:lnTo>
                  <a:lnTo>
                    <a:pt x="456335" y="230618"/>
                  </a:lnTo>
                  <a:lnTo>
                    <a:pt x="468189" y="230618"/>
                  </a:lnTo>
                  <a:lnTo>
                    <a:pt x="468189" y="238640"/>
                  </a:lnTo>
                  <a:lnTo>
                    <a:pt x="484760" y="238640"/>
                  </a:lnTo>
                  <a:lnTo>
                    <a:pt x="484760" y="246281"/>
                  </a:lnTo>
                  <a:lnTo>
                    <a:pt x="492918" y="246281"/>
                  </a:lnTo>
                  <a:lnTo>
                    <a:pt x="492918" y="256468"/>
                  </a:lnTo>
                  <a:lnTo>
                    <a:pt x="505920" y="256468"/>
                  </a:lnTo>
                  <a:lnTo>
                    <a:pt x="505920" y="267420"/>
                  </a:lnTo>
                  <a:lnTo>
                    <a:pt x="542758" y="267420"/>
                  </a:lnTo>
                  <a:lnTo>
                    <a:pt x="542758" y="274551"/>
                  </a:lnTo>
                  <a:lnTo>
                    <a:pt x="556780" y="274551"/>
                  </a:lnTo>
                  <a:lnTo>
                    <a:pt x="556780" y="281428"/>
                  </a:lnTo>
                  <a:lnTo>
                    <a:pt x="575517" y="281428"/>
                  </a:lnTo>
                  <a:lnTo>
                    <a:pt x="575517" y="289450"/>
                  </a:lnTo>
                  <a:lnTo>
                    <a:pt x="597442" y="289450"/>
                  </a:lnTo>
                  <a:lnTo>
                    <a:pt x="597442" y="294162"/>
                  </a:lnTo>
                  <a:lnTo>
                    <a:pt x="610698" y="294162"/>
                  </a:lnTo>
                  <a:lnTo>
                    <a:pt x="610698" y="304859"/>
                  </a:lnTo>
                  <a:lnTo>
                    <a:pt x="643968" y="304859"/>
                  </a:lnTo>
                  <a:lnTo>
                    <a:pt x="643968" y="309570"/>
                  </a:lnTo>
                  <a:lnTo>
                    <a:pt x="658244" y="309570"/>
                  </a:lnTo>
                  <a:lnTo>
                    <a:pt x="658244" y="314409"/>
                  </a:lnTo>
                  <a:lnTo>
                    <a:pt x="673413" y="314409"/>
                  </a:lnTo>
                  <a:lnTo>
                    <a:pt x="673413" y="324342"/>
                  </a:lnTo>
                  <a:lnTo>
                    <a:pt x="692406" y="324342"/>
                  </a:lnTo>
                  <a:lnTo>
                    <a:pt x="692406" y="333384"/>
                  </a:lnTo>
                  <a:lnTo>
                    <a:pt x="727841" y="333384"/>
                  </a:lnTo>
                  <a:lnTo>
                    <a:pt x="727841" y="340260"/>
                  </a:lnTo>
                  <a:lnTo>
                    <a:pt x="737784" y="340260"/>
                  </a:lnTo>
                  <a:lnTo>
                    <a:pt x="737784" y="352358"/>
                  </a:lnTo>
                  <a:lnTo>
                    <a:pt x="758434" y="352358"/>
                  </a:lnTo>
                  <a:lnTo>
                    <a:pt x="758434" y="360126"/>
                  </a:lnTo>
                  <a:lnTo>
                    <a:pt x="776024" y="360126"/>
                  </a:lnTo>
                  <a:lnTo>
                    <a:pt x="776024" y="365601"/>
                  </a:lnTo>
                  <a:lnTo>
                    <a:pt x="790301" y="365601"/>
                  </a:lnTo>
                  <a:lnTo>
                    <a:pt x="790301" y="376298"/>
                  </a:lnTo>
                  <a:lnTo>
                    <a:pt x="816814" y="376298"/>
                  </a:lnTo>
                  <a:lnTo>
                    <a:pt x="816814" y="390815"/>
                  </a:lnTo>
                  <a:lnTo>
                    <a:pt x="837718" y="390815"/>
                  </a:lnTo>
                  <a:lnTo>
                    <a:pt x="837718" y="397437"/>
                  </a:lnTo>
                  <a:lnTo>
                    <a:pt x="850338" y="397437"/>
                  </a:lnTo>
                  <a:lnTo>
                    <a:pt x="850338" y="404823"/>
                  </a:lnTo>
                  <a:lnTo>
                    <a:pt x="889344" y="404823"/>
                  </a:lnTo>
                  <a:lnTo>
                    <a:pt x="889344" y="413355"/>
                  </a:lnTo>
                  <a:lnTo>
                    <a:pt x="902600" y="413355"/>
                  </a:lnTo>
                  <a:lnTo>
                    <a:pt x="902600" y="418958"/>
                  </a:lnTo>
                  <a:lnTo>
                    <a:pt x="924907" y="418958"/>
                  </a:lnTo>
                  <a:lnTo>
                    <a:pt x="924907" y="423797"/>
                  </a:lnTo>
                  <a:lnTo>
                    <a:pt x="964804" y="423797"/>
                  </a:lnTo>
                  <a:lnTo>
                    <a:pt x="964804" y="440351"/>
                  </a:lnTo>
                  <a:lnTo>
                    <a:pt x="985326" y="440351"/>
                  </a:lnTo>
                  <a:lnTo>
                    <a:pt x="985326" y="446082"/>
                  </a:lnTo>
                  <a:lnTo>
                    <a:pt x="1000240" y="446082"/>
                  </a:lnTo>
                  <a:lnTo>
                    <a:pt x="1000240" y="452958"/>
                  </a:lnTo>
                  <a:lnTo>
                    <a:pt x="1025861" y="452958"/>
                  </a:lnTo>
                  <a:lnTo>
                    <a:pt x="1025861" y="457925"/>
                  </a:lnTo>
                  <a:lnTo>
                    <a:pt x="1060278" y="457925"/>
                  </a:lnTo>
                  <a:lnTo>
                    <a:pt x="1060278" y="462891"/>
                  </a:lnTo>
                  <a:lnTo>
                    <a:pt x="1112157" y="462891"/>
                  </a:lnTo>
                  <a:lnTo>
                    <a:pt x="1112157" y="471423"/>
                  </a:lnTo>
                  <a:lnTo>
                    <a:pt x="1125159" y="471423"/>
                  </a:lnTo>
                  <a:lnTo>
                    <a:pt x="1125159" y="479955"/>
                  </a:lnTo>
                  <a:lnTo>
                    <a:pt x="1149887" y="479955"/>
                  </a:lnTo>
                  <a:lnTo>
                    <a:pt x="1149887" y="487341"/>
                  </a:lnTo>
                  <a:lnTo>
                    <a:pt x="1159830" y="487341"/>
                  </a:lnTo>
                  <a:lnTo>
                    <a:pt x="1159830" y="491161"/>
                  </a:lnTo>
                  <a:lnTo>
                    <a:pt x="1195011" y="491161"/>
                  </a:lnTo>
                  <a:lnTo>
                    <a:pt x="1195011" y="499948"/>
                  </a:lnTo>
                  <a:lnTo>
                    <a:pt x="1232104" y="499948"/>
                  </a:lnTo>
                  <a:lnTo>
                    <a:pt x="1232104" y="510645"/>
                  </a:lnTo>
                  <a:lnTo>
                    <a:pt x="1286024" y="510645"/>
                  </a:lnTo>
                  <a:lnTo>
                    <a:pt x="1286024" y="512937"/>
                  </a:lnTo>
                  <a:lnTo>
                    <a:pt x="1310497" y="512937"/>
                  </a:lnTo>
                  <a:lnTo>
                    <a:pt x="1310497" y="521469"/>
                  </a:lnTo>
                  <a:lnTo>
                    <a:pt x="1332294" y="521469"/>
                  </a:lnTo>
                  <a:lnTo>
                    <a:pt x="1332294" y="526690"/>
                  </a:lnTo>
                  <a:lnTo>
                    <a:pt x="1358170" y="526690"/>
                  </a:lnTo>
                  <a:lnTo>
                    <a:pt x="1358170" y="538788"/>
                  </a:lnTo>
                  <a:lnTo>
                    <a:pt x="1380477" y="538788"/>
                  </a:lnTo>
                  <a:lnTo>
                    <a:pt x="1380477" y="545282"/>
                  </a:lnTo>
                  <a:lnTo>
                    <a:pt x="1392586" y="545282"/>
                  </a:lnTo>
                  <a:lnTo>
                    <a:pt x="1392586" y="551394"/>
                  </a:lnTo>
                  <a:lnTo>
                    <a:pt x="1413491" y="551394"/>
                  </a:lnTo>
                  <a:lnTo>
                    <a:pt x="1413491" y="557380"/>
                  </a:lnTo>
                  <a:lnTo>
                    <a:pt x="1438475" y="557380"/>
                  </a:lnTo>
                  <a:lnTo>
                    <a:pt x="1438475" y="561837"/>
                  </a:lnTo>
                  <a:lnTo>
                    <a:pt x="1467665" y="561837"/>
                  </a:lnTo>
                  <a:lnTo>
                    <a:pt x="1467665" y="568713"/>
                  </a:lnTo>
                  <a:lnTo>
                    <a:pt x="1490991" y="568713"/>
                  </a:lnTo>
                  <a:lnTo>
                    <a:pt x="1490991" y="573679"/>
                  </a:lnTo>
                  <a:lnTo>
                    <a:pt x="1519927" y="573679"/>
                  </a:lnTo>
                  <a:lnTo>
                    <a:pt x="1519927" y="583230"/>
                  </a:lnTo>
                  <a:lnTo>
                    <a:pt x="1533056" y="583230"/>
                  </a:lnTo>
                  <a:lnTo>
                    <a:pt x="1533056" y="586541"/>
                  </a:lnTo>
                  <a:lnTo>
                    <a:pt x="1550774" y="586541"/>
                  </a:lnTo>
                  <a:lnTo>
                    <a:pt x="1550774" y="590998"/>
                  </a:lnTo>
                  <a:lnTo>
                    <a:pt x="1585063" y="590998"/>
                  </a:lnTo>
                  <a:lnTo>
                    <a:pt x="1585063" y="594818"/>
                  </a:lnTo>
                  <a:lnTo>
                    <a:pt x="1591691" y="594818"/>
                  </a:lnTo>
                  <a:lnTo>
                    <a:pt x="1591691" y="598893"/>
                  </a:lnTo>
                  <a:lnTo>
                    <a:pt x="1624195" y="598893"/>
                  </a:lnTo>
                  <a:lnTo>
                    <a:pt x="1624195" y="605260"/>
                  </a:lnTo>
                  <a:lnTo>
                    <a:pt x="1645355" y="605260"/>
                  </a:lnTo>
                  <a:lnTo>
                    <a:pt x="1645355" y="609335"/>
                  </a:lnTo>
                  <a:lnTo>
                    <a:pt x="1700676" y="609335"/>
                  </a:lnTo>
                  <a:lnTo>
                    <a:pt x="1700676" y="614811"/>
                  </a:lnTo>
                  <a:lnTo>
                    <a:pt x="1760586" y="614811"/>
                  </a:lnTo>
                  <a:lnTo>
                    <a:pt x="1760586" y="621942"/>
                  </a:lnTo>
                  <a:lnTo>
                    <a:pt x="1798826" y="621942"/>
                  </a:lnTo>
                  <a:lnTo>
                    <a:pt x="1798826" y="626145"/>
                  </a:lnTo>
                  <a:lnTo>
                    <a:pt x="1840891" y="626145"/>
                  </a:lnTo>
                  <a:lnTo>
                    <a:pt x="1840891" y="631620"/>
                  </a:lnTo>
                  <a:lnTo>
                    <a:pt x="1919029" y="631620"/>
                  </a:lnTo>
                  <a:lnTo>
                    <a:pt x="1919029" y="642063"/>
                  </a:lnTo>
                  <a:lnTo>
                    <a:pt x="1953190" y="642063"/>
                  </a:lnTo>
                  <a:lnTo>
                    <a:pt x="1953190" y="645373"/>
                  </a:lnTo>
                  <a:lnTo>
                    <a:pt x="1980978" y="645373"/>
                  </a:lnTo>
                  <a:lnTo>
                    <a:pt x="1980978" y="650849"/>
                  </a:lnTo>
                  <a:lnTo>
                    <a:pt x="2003285" y="650849"/>
                  </a:lnTo>
                  <a:lnTo>
                    <a:pt x="2003285" y="661801"/>
                  </a:lnTo>
                  <a:lnTo>
                    <a:pt x="2025847" y="661801"/>
                  </a:lnTo>
                  <a:lnTo>
                    <a:pt x="2025847" y="670587"/>
                  </a:lnTo>
                  <a:lnTo>
                    <a:pt x="2048409" y="670587"/>
                  </a:lnTo>
                  <a:lnTo>
                    <a:pt x="2048409" y="681411"/>
                  </a:lnTo>
                  <a:lnTo>
                    <a:pt x="2084355" y="681411"/>
                  </a:lnTo>
                  <a:lnTo>
                    <a:pt x="2084355" y="689561"/>
                  </a:lnTo>
                  <a:lnTo>
                    <a:pt x="2105005" y="689561"/>
                  </a:lnTo>
                  <a:lnTo>
                    <a:pt x="2105005" y="694018"/>
                  </a:lnTo>
                  <a:lnTo>
                    <a:pt x="2202645" y="694018"/>
                  </a:lnTo>
                  <a:lnTo>
                    <a:pt x="2202645" y="699239"/>
                  </a:lnTo>
                  <a:lnTo>
                    <a:pt x="2226864" y="699239"/>
                  </a:lnTo>
                  <a:lnTo>
                    <a:pt x="2226864" y="704461"/>
                  </a:lnTo>
                  <a:lnTo>
                    <a:pt x="2273389" y="704461"/>
                  </a:lnTo>
                  <a:lnTo>
                    <a:pt x="2273389" y="709427"/>
                  </a:lnTo>
                  <a:lnTo>
                    <a:pt x="2321317" y="709427"/>
                  </a:lnTo>
                  <a:lnTo>
                    <a:pt x="2321317" y="718214"/>
                  </a:lnTo>
                  <a:lnTo>
                    <a:pt x="2401877" y="718214"/>
                  </a:lnTo>
                  <a:lnTo>
                    <a:pt x="2401877" y="727000"/>
                  </a:lnTo>
                  <a:lnTo>
                    <a:pt x="2555603" y="727000"/>
                  </a:lnTo>
                  <a:lnTo>
                    <a:pt x="2572429" y="727000"/>
                  </a:lnTo>
                  <a:lnTo>
                    <a:pt x="2572429" y="734641"/>
                  </a:lnTo>
                  <a:lnTo>
                    <a:pt x="2594226" y="734641"/>
                  </a:lnTo>
                  <a:lnTo>
                    <a:pt x="2594226" y="747630"/>
                  </a:lnTo>
                  <a:lnTo>
                    <a:pt x="2626093" y="747630"/>
                  </a:lnTo>
                  <a:lnTo>
                    <a:pt x="2626093" y="754252"/>
                  </a:lnTo>
                  <a:lnTo>
                    <a:pt x="2651714" y="754252"/>
                  </a:lnTo>
                  <a:lnTo>
                    <a:pt x="2651714" y="762401"/>
                  </a:lnTo>
                  <a:lnTo>
                    <a:pt x="2680522" y="762401"/>
                  </a:lnTo>
                  <a:lnTo>
                    <a:pt x="2680522" y="767623"/>
                  </a:lnTo>
                  <a:lnTo>
                    <a:pt x="2697603" y="767623"/>
                  </a:lnTo>
                  <a:lnTo>
                    <a:pt x="2697603" y="775900"/>
                  </a:lnTo>
                  <a:lnTo>
                    <a:pt x="2774338" y="775900"/>
                  </a:lnTo>
                  <a:lnTo>
                    <a:pt x="2774338" y="781121"/>
                  </a:lnTo>
                  <a:lnTo>
                    <a:pt x="2822011" y="781121"/>
                  </a:lnTo>
                  <a:lnTo>
                    <a:pt x="2822011" y="789653"/>
                  </a:lnTo>
                  <a:lnTo>
                    <a:pt x="2992563" y="789653"/>
                  </a:lnTo>
                  <a:lnTo>
                    <a:pt x="2992563" y="796784"/>
                  </a:lnTo>
                  <a:lnTo>
                    <a:pt x="3222515" y="796784"/>
                  </a:lnTo>
                  <a:lnTo>
                    <a:pt x="3222515" y="801750"/>
                  </a:lnTo>
                  <a:lnTo>
                    <a:pt x="3277581" y="801750"/>
                  </a:lnTo>
                  <a:lnTo>
                    <a:pt x="3277581" y="811046"/>
                  </a:lnTo>
                  <a:lnTo>
                    <a:pt x="3409001" y="811046"/>
                  </a:lnTo>
                  <a:lnTo>
                    <a:pt x="3409001" y="818560"/>
                  </a:lnTo>
                  <a:lnTo>
                    <a:pt x="3448898" y="818560"/>
                  </a:lnTo>
                  <a:lnTo>
                    <a:pt x="3448898" y="839699"/>
                  </a:lnTo>
                  <a:lnTo>
                    <a:pt x="3617793" y="839699"/>
                  </a:lnTo>
                  <a:lnTo>
                    <a:pt x="3617793" y="847339"/>
                  </a:lnTo>
                  <a:lnTo>
                    <a:pt x="3723973" y="847339"/>
                  </a:lnTo>
                  <a:lnTo>
                    <a:pt x="3723973" y="863639"/>
                  </a:lnTo>
                  <a:lnTo>
                    <a:pt x="3794719" y="863639"/>
                  </a:lnTo>
                  <a:lnTo>
                    <a:pt x="3794719" y="880321"/>
                  </a:lnTo>
                  <a:lnTo>
                    <a:pt x="4134166" y="880321"/>
                  </a:lnTo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980">
              <a:extLst>
                <a:ext uri="{FF2B5EF4-FFF2-40B4-BE49-F238E27FC236}">
                  <a16:creationId xmlns:a16="http://schemas.microsoft.com/office/drawing/2014/main" id="{EC9C1139-6B9B-527D-E6C0-9ADAB354B47F}"/>
                </a:ext>
              </a:extLst>
            </p:cNvPr>
            <p:cNvSpPr/>
            <p:nvPr/>
          </p:nvSpPr>
          <p:spPr>
            <a:xfrm>
              <a:off x="5706066" y="300796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983">
              <a:extLst>
                <a:ext uri="{FF2B5EF4-FFF2-40B4-BE49-F238E27FC236}">
                  <a16:creationId xmlns:a16="http://schemas.microsoft.com/office/drawing/2014/main" id="{C52DEFEF-3131-E210-C90A-7F15B567A577}"/>
                </a:ext>
              </a:extLst>
            </p:cNvPr>
            <p:cNvSpPr/>
            <p:nvPr/>
          </p:nvSpPr>
          <p:spPr>
            <a:xfrm>
              <a:off x="5749047" y="301757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984">
              <a:extLst>
                <a:ext uri="{FF2B5EF4-FFF2-40B4-BE49-F238E27FC236}">
                  <a16:creationId xmlns:a16="http://schemas.microsoft.com/office/drawing/2014/main" id="{0469637F-B8C4-8229-9753-B40540C8E00C}"/>
                </a:ext>
              </a:extLst>
            </p:cNvPr>
            <p:cNvSpPr/>
            <p:nvPr/>
          </p:nvSpPr>
          <p:spPr>
            <a:xfrm>
              <a:off x="5783940" y="30197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985">
              <a:extLst>
                <a:ext uri="{FF2B5EF4-FFF2-40B4-BE49-F238E27FC236}">
                  <a16:creationId xmlns:a16="http://schemas.microsoft.com/office/drawing/2014/main" id="{0CB31189-4563-F975-EA49-86FA5CBE0599}"/>
                </a:ext>
              </a:extLst>
            </p:cNvPr>
            <p:cNvSpPr/>
            <p:nvPr/>
          </p:nvSpPr>
          <p:spPr>
            <a:xfrm>
              <a:off x="5838012" y="30229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986">
              <a:extLst>
                <a:ext uri="{FF2B5EF4-FFF2-40B4-BE49-F238E27FC236}">
                  <a16:creationId xmlns:a16="http://schemas.microsoft.com/office/drawing/2014/main" id="{39394F45-7649-F15D-29CA-CD463B97CC04}"/>
                </a:ext>
              </a:extLst>
            </p:cNvPr>
            <p:cNvSpPr/>
            <p:nvPr/>
          </p:nvSpPr>
          <p:spPr>
            <a:xfrm>
              <a:off x="5892082" y="303358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987">
              <a:extLst>
                <a:ext uri="{FF2B5EF4-FFF2-40B4-BE49-F238E27FC236}">
                  <a16:creationId xmlns:a16="http://schemas.microsoft.com/office/drawing/2014/main" id="{1964C60B-0E5D-D68E-4C36-BFEE444812A3}"/>
                </a:ext>
              </a:extLst>
            </p:cNvPr>
            <p:cNvSpPr/>
            <p:nvPr/>
          </p:nvSpPr>
          <p:spPr>
            <a:xfrm>
              <a:off x="5942224" y="304219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988">
              <a:extLst>
                <a:ext uri="{FF2B5EF4-FFF2-40B4-BE49-F238E27FC236}">
                  <a16:creationId xmlns:a16="http://schemas.microsoft.com/office/drawing/2014/main" id="{6D157143-B80B-69E0-5498-27BDECAF15FC}"/>
                </a:ext>
              </a:extLst>
            </p:cNvPr>
            <p:cNvSpPr/>
            <p:nvPr/>
          </p:nvSpPr>
          <p:spPr>
            <a:xfrm>
              <a:off x="5981277" y="304860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989">
              <a:extLst>
                <a:ext uri="{FF2B5EF4-FFF2-40B4-BE49-F238E27FC236}">
                  <a16:creationId xmlns:a16="http://schemas.microsoft.com/office/drawing/2014/main" id="{C5016172-5E4C-F10D-0F97-50D634E90FE8}"/>
                </a:ext>
              </a:extLst>
            </p:cNvPr>
            <p:cNvSpPr/>
            <p:nvPr/>
          </p:nvSpPr>
          <p:spPr>
            <a:xfrm>
              <a:off x="5999301" y="304860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991">
              <a:extLst>
                <a:ext uri="{FF2B5EF4-FFF2-40B4-BE49-F238E27FC236}">
                  <a16:creationId xmlns:a16="http://schemas.microsoft.com/office/drawing/2014/main" id="{C73BEE5C-DCBE-D7D0-91F4-908F127559A0}"/>
                </a:ext>
              </a:extLst>
            </p:cNvPr>
            <p:cNvSpPr/>
            <p:nvPr/>
          </p:nvSpPr>
          <p:spPr>
            <a:xfrm>
              <a:off x="6017324" y="304859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2894">
              <a:extLst>
                <a:ext uri="{FF2B5EF4-FFF2-40B4-BE49-F238E27FC236}">
                  <a16:creationId xmlns:a16="http://schemas.microsoft.com/office/drawing/2014/main" id="{4B1DEDB1-3AC7-8C63-8EDE-719246D45B35}"/>
                </a:ext>
              </a:extLst>
            </p:cNvPr>
            <p:cNvSpPr/>
            <p:nvPr/>
          </p:nvSpPr>
          <p:spPr>
            <a:xfrm>
              <a:off x="6080177" y="305376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2895">
              <a:extLst>
                <a:ext uri="{FF2B5EF4-FFF2-40B4-BE49-F238E27FC236}">
                  <a16:creationId xmlns:a16="http://schemas.microsoft.com/office/drawing/2014/main" id="{B05591F4-4110-07EF-9048-A2250048DCE9}"/>
                </a:ext>
              </a:extLst>
            </p:cNvPr>
            <p:cNvSpPr/>
            <p:nvPr/>
          </p:nvSpPr>
          <p:spPr>
            <a:xfrm>
              <a:off x="6132402" y="306780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 2896">
              <a:extLst>
                <a:ext uri="{FF2B5EF4-FFF2-40B4-BE49-F238E27FC236}">
                  <a16:creationId xmlns:a16="http://schemas.microsoft.com/office/drawing/2014/main" id="{D32A266D-DC44-CCDE-7D0D-7F12B789FEE8}"/>
                </a:ext>
              </a:extLst>
            </p:cNvPr>
            <p:cNvSpPr/>
            <p:nvPr/>
          </p:nvSpPr>
          <p:spPr>
            <a:xfrm>
              <a:off x="6215871" y="308255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 2897">
              <a:extLst>
                <a:ext uri="{FF2B5EF4-FFF2-40B4-BE49-F238E27FC236}">
                  <a16:creationId xmlns:a16="http://schemas.microsoft.com/office/drawing/2014/main" id="{67DB002B-0E88-E112-8DB2-67D9A7147EC0}"/>
                </a:ext>
              </a:extLst>
            </p:cNvPr>
            <p:cNvSpPr/>
            <p:nvPr/>
          </p:nvSpPr>
          <p:spPr>
            <a:xfrm>
              <a:off x="6254924" y="309339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 2898">
              <a:extLst>
                <a:ext uri="{FF2B5EF4-FFF2-40B4-BE49-F238E27FC236}">
                  <a16:creationId xmlns:a16="http://schemas.microsoft.com/office/drawing/2014/main" id="{AF1EED08-44CA-8A5C-F562-6B7EBD29E4B9}"/>
                </a:ext>
              </a:extLst>
            </p:cNvPr>
            <p:cNvSpPr/>
            <p:nvPr/>
          </p:nvSpPr>
          <p:spPr>
            <a:xfrm>
              <a:off x="6290969" y="310619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 2899">
              <a:extLst>
                <a:ext uri="{FF2B5EF4-FFF2-40B4-BE49-F238E27FC236}">
                  <a16:creationId xmlns:a16="http://schemas.microsoft.com/office/drawing/2014/main" id="{F91D54EF-EB8C-1C88-7BCA-0C8F0A40EED4}"/>
                </a:ext>
              </a:extLst>
            </p:cNvPr>
            <p:cNvSpPr/>
            <p:nvPr/>
          </p:nvSpPr>
          <p:spPr>
            <a:xfrm>
              <a:off x="6332100" y="312958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 2900">
              <a:extLst>
                <a:ext uri="{FF2B5EF4-FFF2-40B4-BE49-F238E27FC236}">
                  <a16:creationId xmlns:a16="http://schemas.microsoft.com/office/drawing/2014/main" id="{4B91D82E-02C4-3609-7A15-12E640C0B3F7}"/>
                </a:ext>
              </a:extLst>
            </p:cNvPr>
            <p:cNvSpPr/>
            <p:nvPr/>
          </p:nvSpPr>
          <p:spPr>
            <a:xfrm>
              <a:off x="6372074" y="313598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 2901">
              <a:extLst>
                <a:ext uri="{FF2B5EF4-FFF2-40B4-BE49-F238E27FC236}">
                  <a16:creationId xmlns:a16="http://schemas.microsoft.com/office/drawing/2014/main" id="{69B644CB-C0CE-F866-B919-27C95F6CC38C}"/>
                </a:ext>
              </a:extLst>
            </p:cNvPr>
            <p:cNvSpPr/>
            <p:nvPr/>
          </p:nvSpPr>
          <p:spPr>
            <a:xfrm>
              <a:off x="6418985" y="315397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 2902">
              <a:extLst>
                <a:ext uri="{FF2B5EF4-FFF2-40B4-BE49-F238E27FC236}">
                  <a16:creationId xmlns:a16="http://schemas.microsoft.com/office/drawing/2014/main" id="{762ED299-2F36-620A-CFB8-C5139BFA422B}"/>
                </a:ext>
              </a:extLst>
            </p:cNvPr>
            <p:cNvSpPr/>
            <p:nvPr/>
          </p:nvSpPr>
          <p:spPr>
            <a:xfrm>
              <a:off x="6553650" y="316803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 2903">
              <a:extLst>
                <a:ext uri="{FF2B5EF4-FFF2-40B4-BE49-F238E27FC236}">
                  <a16:creationId xmlns:a16="http://schemas.microsoft.com/office/drawing/2014/main" id="{8BE62E09-E293-15B3-6871-6003051A64FD}"/>
                </a:ext>
              </a:extLst>
            </p:cNvPr>
            <p:cNvSpPr/>
            <p:nvPr/>
          </p:nvSpPr>
          <p:spPr>
            <a:xfrm>
              <a:off x="6578607" y="316803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 2904">
              <a:extLst>
                <a:ext uri="{FF2B5EF4-FFF2-40B4-BE49-F238E27FC236}">
                  <a16:creationId xmlns:a16="http://schemas.microsoft.com/office/drawing/2014/main" id="{7F714328-3809-0538-132B-E853C7F1E0D0}"/>
                </a:ext>
              </a:extLst>
            </p:cNvPr>
            <p:cNvSpPr/>
            <p:nvPr/>
          </p:nvSpPr>
          <p:spPr>
            <a:xfrm>
              <a:off x="6699688" y="319143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 2905">
              <a:extLst>
                <a:ext uri="{FF2B5EF4-FFF2-40B4-BE49-F238E27FC236}">
                  <a16:creationId xmlns:a16="http://schemas.microsoft.com/office/drawing/2014/main" id="{34966C81-8ECD-C5A9-C23B-E9A00744BBAA}"/>
                </a:ext>
              </a:extLst>
            </p:cNvPr>
            <p:cNvSpPr/>
            <p:nvPr/>
          </p:nvSpPr>
          <p:spPr>
            <a:xfrm>
              <a:off x="6848322" y="321696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 2906">
              <a:extLst>
                <a:ext uri="{FF2B5EF4-FFF2-40B4-BE49-F238E27FC236}">
                  <a16:creationId xmlns:a16="http://schemas.microsoft.com/office/drawing/2014/main" id="{8EFDA933-D0CF-1C0A-35E1-1C9EB42CC959}"/>
                </a:ext>
              </a:extLst>
            </p:cNvPr>
            <p:cNvSpPr/>
            <p:nvPr/>
          </p:nvSpPr>
          <p:spPr>
            <a:xfrm>
              <a:off x="6871428" y="321696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 2907">
              <a:extLst>
                <a:ext uri="{FF2B5EF4-FFF2-40B4-BE49-F238E27FC236}">
                  <a16:creationId xmlns:a16="http://schemas.microsoft.com/office/drawing/2014/main" id="{D0FBE476-41FB-5857-ADD7-98200A1DD6B3}"/>
                </a:ext>
              </a:extLst>
            </p:cNvPr>
            <p:cNvSpPr/>
            <p:nvPr/>
          </p:nvSpPr>
          <p:spPr>
            <a:xfrm>
              <a:off x="6894537" y="321696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 2908">
              <a:extLst>
                <a:ext uri="{FF2B5EF4-FFF2-40B4-BE49-F238E27FC236}">
                  <a16:creationId xmlns:a16="http://schemas.microsoft.com/office/drawing/2014/main" id="{6A476F44-0FCD-5199-3662-7D7A4DD1B1FB}"/>
                </a:ext>
              </a:extLst>
            </p:cNvPr>
            <p:cNvSpPr/>
            <p:nvPr/>
          </p:nvSpPr>
          <p:spPr>
            <a:xfrm>
              <a:off x="6917413" y="321696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 2909">
              <a:extLst>
                <a:ext uri="{FF2B5EF4-FFF2-40B4-BE49-F238E27FC236}">
                  <a16:creationId xmlns:a16="http://schemas.microsoft.com/office/drawing/2014/main" id="{428F300B-9167-4FA0-65F7-ADFFBD33A33C}"/>
                </a:ext>
              </a:extLst>
            </p:cNvPr>
            <p:cNvSpPr/>
            <p:nvPr/>
          </p:nvSpPr>
          <p:spPr>
            <a:xfrm>
              <a:off x="6940519" y="32169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 2910">
              <a:extLst>
                <a:ext uri="{FF2B5EF4-FFF2-40B4-BE49-F238E27FC236}">
                  <a16:creationId xmlns:a16="http://schemas.microsoft.com/office/drawing/2014/main" id="{D360C1B1-4880-5303-20B5-EB7897F69ABE}"/>
                </a:ext>
              </a:extLst>
            </p:cNvPr>
            <p:cNvSpPr/>
            <p:nvPr/>
          </p:nvSpPr>
          <p:spPr>
            <a:xfrm>
              <a:off x="7026993" y="32383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 2911">
              <a:extLst>
                <a:ext uri="{FF2B5EF4-FFF2-40B4-BE49-F238E27FC236}">
                  <a16:creationId xmlns:a16="http://schemas.microsoft.com/office/drawing/2014/main" id="{0AD8086A-E8B7-76D9-70E3-83150C40109C}"/>
                </a:ext>
              </a:extLst>
            </p:cNvPr>
            <p:cNvSpPr/>
            <p:nvPr/>
          </p:nvSpPr>
          <p:spPr>
            <a:xfrm>
              <a:off x="7072052" y="32383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 2912">
              <a:extLst>
                <a:ext uri="{FF2B5EF4-FFF2-40B4-BE49-F238E27FC236}">
                  <a16:creationId xmlns:a16="http://schemas.microsoft.com/office/drawing/2014/main" id="{97DB509B-07B2-2E42-019E-53C68C221401}"/>
                </a:ext>
              </a:extLst>
            </p:cNvPr>
            <p:cNvSpPr/>
            <p:nvPr/>
          </p:nvSpPr>
          <p:spPr>
            <a:xfrm>
              <a:off x="7117112" y="32383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 2913">
              <a:extLst>
                <a:ext uri="{FF2B5EF4-FFF2-40B4-BE49-F238E27FC236}">
                  <a16:creationId xmlns:a16="http://schemas.microsoft.com/office/drawing/2014/main" id="{F4BA032E-2044-5B23-2EAB-F100F705CBD1}"/>
                </a:ext>
              </a:extLst>
            </p:cNvPr>
            <p:cNvSpPr/>
            <p:nvPr/>
          </p:nvSpPr>
          <p:spPr>
            <a:xfrm>
              <a:off x="7162168" y="323837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 2914">
              <a:extLst>
                <a:ext uri="{FF2B5EF4-FFF2-40B4-BE49-F238E27FC236}">
                  <a16:creationId xmlns:a16="http://schemas.microsoft.com/office/drawing/2014/main" id="{03C5CF52-8C97-61F8-740A-B259DDAE5AB0}"/>
                </a:ext>
              </a:extLst>
            </p:cNvPr>
            <p:cNvSpPr/>
            <p:nvPr/>
          </p:nvSpPr>
          <p:spPr>
            <a:xfrm>
              <a:off x="7207230" y="323837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2915">
              <a:extLst>
                <a:ext uri="{FF2B5EF4-FFF2-40B4-BE49-F238E27FC236}">
                  <a16:creationId xmlns:a16="http://schemas.microsoft.com/office/drawing/2014/main" id="{4D9560E9-FA0E-9AB7-0E49-1B21277A84F5}"/>
                </a:ext>
              </a:extLst>
            </p:cNvPr>
            <p:cNvSpPr/>
            <p:nvPr/>
          </p:nvSpPr>
          <p:spPr>
            <a:xfrm>
              <a:off x="7277242" y="323838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2916">
              <a:extLst>
                <a:ext uri="{FF2B5EF4-FFF2-40B4-BE49-F238E27FC236}">
                  <a16:creationId xmlns:a16="http://schemas.microsoft.com/office/drawing/2014/main" id="{416DF915-6D56-B27B-6564-5C5DA513FD8A}"/>
                </a:ext>
              </a:extLst>
            </p:cNvPr>
            <p:cNvSpPr/>
            <p:nvPr/>
          </p:nvSpPr>
          <p:spPr>
            <a:xfrm>
              <a:off x="7319295" y="325315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2917">
              <a:extLst>
                <a:ext uri="{FF2B5EF4-FFF2-40B4-BE49-F238E27FC236}">
                  <a16:creationId xmlns:a16="http://schemas.microsoft.com/office/drawing/2014/main" id="{95859C17-1116-9F9F-9C99-4A4EC0C18881}"/>
                </a:ext>
              </a:extLst>
            </p:cNvPr>
            <p:cNvSpPr/>
            <p:nvPr/>
          </p:nvSpPr>
          <p:spPr>
            <a:xfrm>
              <a:off x="7351412" y="326916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2918">
              <a:extLst>
                <a:ext uri="{FF2B5EF4-FFF2-40B4-BE49-F238E27FC236}">
                  <a16:creationId xmlns:a16="http://schemas.microsoft.com/office/drawing/2014/main" id="{EBD65FAB-2292-2596-9675-3CB4E903DC81}"/>
                </a:ext>
              </a:extLst>
            </p:cNvPr>
            <p:cNvSpPr/>
            <p:nvPr/>
          </p:nvSpPr>
          <p:spPr>
            <a:xfrm>
              <a:off x="7393241" y="328197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2919">
              <a:extLst>
                <a:ext uri="{FF2B5EF4-FFF2-40B4-BE49-F238E27FC236}">
                  <a16:creationId xmlns:a16="http://schemas.microsoft.com/office/drawing/2014/main" id="{5EBB6B51-C472-83B6-679F-6184CCE7ADC3}"/>
                </a:ext>
              </a:extLst>
            </p:cNvPr>
            <p:cNvSpPr/>
            <p:nvPr/>
          </p:nvSpPr>
          <p:spPr>
            <a:xfrm>
              <a:off x="7439454" y="329700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2920">
              <a:extLst>
                <a:ext uri="{FF2B5EF4-FFF2-40B4-BE49-F238E27FC236}">
                  <a16:creationId xmlns:a16="http://schemas.microsoft.com/office/drawing/2014/main" id="{660A420C-3CC9-7719-955A-667352987E3A}"/>
                </a:ext>
              </a:extLst>
            </p:cNvPr>
            <p:cNvSpPr/>
            <p:nvPr/>
          </p:nvSpPr>
          <p:spPr>
            <a:xfrm>
              <a:off x="7510392" y="331178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2921">
              <a:extLst>
                <a:ext uri="{FF2B5EF4-FFF2-40B4-BE49-F238E27FC236}">
                  <a16:creationId xmlns:a16="http://schemas.microsoft.com/office/drawing/2014/main" id="{59A97AB9-65F3-7A75-E7A4-BF51C6BA6B92}"/>
                </a:ext>
              </a:extLst>
            </p:cNvPr>
            <p:cNvSpPr/>
            <p:nvPr/>
          </p:nvSpPr>
          <p:spPr>
            <a:xfrm>
              <a:off x="7596584" y="33341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2922">
              <a:extLst>
                <a:ext uri="{FF2B5EF4-FFF2-40B4-BE49-F238E27FC236}">
                  <a16:creationId xmlns:a16="http://schemas.microsoft.com/office/drawing/2014/main" id="{1A2E4AC9-630A-AFD4-55C0-6C8A33A07323}"/>
                </a:ext>
              </a:extLst>
            </p:cNvPr>
            <p:cNvSpPr/>
            <p:nvPr/>
          </p:nvSpPr>
          <p:spPr>
            <a:xfrm>
              <a:off x="7625469" y="33341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2923">
              <a:extLst>
                <a:ext uri="{FF2B5EF4-FFF2-40B4-BE49-F238E27FC236}">
                  <a16:creationId xmlns:a16="http://schemas.microsoft.com/office/drawing/2014/main" id="{F824B46B-722E-B29E-E20A-E051DBEB66B7}"/>
                </a:ext>
              </a:extLst>
            </p:cNvPr>
            <p:cNvSpPr/>
            <p:nvPr/>
          </p:nvSpPr>
          <p:spPr>
            <a:xfrm>
              <a:off x="7646495" y="33341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2924">
              <a:extLst>
                <a:ext uri="{FF2B5EF4-FFF2-40B4-BE49-F238E27FC236}">
                  <a16:creationId xmlns:a16="http://schemas.microsoft.com/office/drawing/2014/main" id="{37577C55-ECA4-3223-E7FD-0842797E237A}"/>
                </a:ext>
              </a:extLst>
            </p:cNvPr>
            <p:cNvSpPr/>
            <p:nvPr/>
          </p:nvSpPr>
          <p:spPr>
            <a:xfrm>
              <a:off x="7667524" y="333419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2925">
              <a:extLst>
                <a:ext uri="{FF2B5EF4-FFF2-40B4-BE49-F238E27FC236}">
                  <a16:creationId xmlns:a16="http://schemas.microsoft.com/office/drawing/2014/main" id="{8D2EE26A-A58E-443D-73EC-18A06BCEBDA2}"/>
                </a:ext>
              </a:extLst>
            </p:cNvPr>
            <p:cNvSpPr/>
            <p:nvPr/>
          </p:nvSpPr>
          <p:spPr>
            <a:xfrm>
              <a:off x="8169879" y="33716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2926">
              <a:extLst>
                <a:ext uri="{FF2B5EF4-FFF2-40B4-BE49-F238E27FC236}">
                  <a16:creationId xmlns:a16="http://schemas.microsoft.com/office/drawing/2014/main" id="{5F3FC3AB-7EB9-8CD6-DF35-7FE76DA0BB64}"/>
                </a:ext>
              </a:extLst>
            </p:cNvPr>
            <p:cNvSpPr/>
            <p:nvPr/>
          </p:nvSpPr>
          <p:spPr>
            <a:xfrm>
              <a:off x="8586274" y="338348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2927">
              <a:extLst>
                <a:ext uri="{FF2B5EF4-FFF2-40B4-BE49-F238E27FC236}">
                  <a16:creationId xmlns:a16="http://schemas.microsoft.com/office/drawing/2014/main" id="{64D1122B-898C-BCF0-54AB-62FB1A9693E4}"/>
                </a:ext>
              </a:extLst>
            </p:cNvPr>
            <p:cNvSpPr/>
            <p:nvPr/>
          </p:nvSpPr>
          <p:spPr>
            <a:xfrm>
              <a:off x="8825441" y="341009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2928">
              <a:extLst>
                <a:ext uri="{FF2B5EF4-FFF2-40B4-BE49-F238E27FC236}">
                  <a16:creationId xmlns:a16="http://schemas.microsoft.com/office/drawing/2014/main" id="{2C5B2AB9-C538-0678-44E3-7FD2E2AE022C}"/>
                </a:ext>
              </a:extLst>
            </p:cNvPr>
            <p:cNvSpPr/>
            <p:nvPr/>
          </p:nvSpPr>
          <p:spPr>
            <a:xfrm>
              <a:off x="8862417" y="341010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2929">
              <a:extLst>
                <a:ext uri="{FF2B5EF4-FFF2-40B4-BE49-F238E27FC236}">
                  <a16:creationId xmlns:a16="http://schemas.microsoft.com/office/drawing/2014/main" id="{CF505E60-1E52-71A8-9571-05DAF9DB1B56}"/>
                </a:ext>
              </a:extLst>
            </p:cNvPr>
            <p:cNvSpPr/>
            <p:nvPr/>
          </p:nvSpPr>
          <p:spPr>
            <a:xfrm>
              <a:off x="8945426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2930">
              <a:extLst>
                <a:ext uri="{FF2B5EF4-FFF2-40B4-BE49-F238E27FC236}">
                  <a16:creationId xmlns:a16="http://schemas.microsoft.com/office/drawing/2014/main" id="{6A5B425E-BC70-58FC-1933-91D6E33A77EE}"/>
                </a:ext>
              </a:extLst>
            </p:cNvPr>
            <p:cNvSpPr/>
            <p:nvPr/>
          </p:nvSpPr>
          <p:spPr>
            <a:xfrm>
              <a:off x="8972458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2931">
              <a:extLst>
                <a:ext uri="{FF2B5EF4-FFF2-40B4-BE49-F238E27FC236}">
                  <a16:creationId xmlns:a16="http://schemas.microsoft.com/office/drawing/2014/main" id="{DBB9C379-C484-CD54-9ECA-9FA8CC99CF81}"/>
                </a:ext>
              </a:extLst>
            </p:cNvPr>
            <p:cNvSpPr/>
            <p:nvPr/>
          </p:nvSpPr>
          <p:spPr>
            <a:xfrm>
              <a:off x="8999492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2932">
              <a:extLst>
                <a:ext uri="{FF2B5EF4-FFF2-40B4-BE49-F238E27FC236}">
                  <a16:creationId xmlns:a16="http://schemas.microsoft.com/office/drawing/2014/main" id="{C053B3BF-35FE-9C1A-45B1-157B73CE575B}"/>
                </a:ext>
              </a:extLst>
            </p:cNvPr>
            <p:cNvSpPr/>
            <p:nvPr/>
          </p:nvSpPr>
          <p:spPr>
            <a:xfrm>
              <a:off x="9026527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2933">
              <a:extLst>
                <a:ext uri="{FF2B5EF4-FFF2-40B4-BE49-F238E27FC236}">
                  <a16:creationId xmlns:a16="http://schemas.microsoft.com/office/drawing/2014/main" id="{B5909EBB-6123-C45D-5764-A07A721ED492}"/>
                </a:ext>
              </a:extLst>
            </p:cNvPr>
            <p:cNvSpPr/>
            <p:nvPr/>
          </p:nvSpPr>
          <p:spPr>
            <a:xfrm>
              <a:off x="9053552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2934">
              <a:extLst>
                <a:ext uri="{FF2B5EF4-FFF2-40B4-BE49-F238E27FC236}">
                  <a16:creationId xmlns:a16="http://schemas.microsoft.com/office/drawing/2014/main" id="{8A1EB785-0BC8-0009-D69A-D2B2F0800402}"/>
                </a:ext>
              </a:extLst>
            </p:cNvPr>
            <p:cNvSpPr/>
            <p:nvPr/>
          </p:nvSpPr>
          <p:spPr>
            <a:xfrm>
              <a:off x="9080593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2935">
              <a:extLst>
                <a:ext uri="{FF2B5EF4-FFF2-40B4-BE49-F238E27FC236}">
                  <a16:creationId xmlns:a16="http://schemas.microsoft.com/office/drawing/2014/main" id="{4332541A-DA31-6BBE-F713-E82BA6129253}"/>
                </a:ext>
              </a:extLst>
            </p:cNvPr>
            <p:cNvSpPr/>
            <p:nvPr/>
          </p:nvSpPr>
          <p:spPr>
            <a:xfrm>
              <a:off x="9107622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2936">
              <a:extLst>
                <a:ext uri="{FF2B5EF4-FFF2-40B4-BE49-F238E27FC236}">
                  <a16:creationId xmlns:a16="http://schemas.microsoft.com/office/drawing/2014/main" id="{0B1A7518-72B2-186D-269A-1B7DE5038DC7}"/>
                </a:ext>
              </a:extLst>
            </p:cNvPr>
            <p:cNvSpPr/>
            <p:nvPr/>
          </p:nvSpPr>
          <p:spPr>
            <a:xfrm>
              <a:off x="9134431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2937">
              <a:extLst>
                <a:ext uri="{FF2B5EF4-FFF2-40B4-BE49-F238E27FC236}">
                  <a16:creationId xmlns:a16="http://schemas.microsoft.com/office/drawing/2014/main" id="{A751A1E8-50B3-10A3-493B-96F7E0B6B85D}"/>
                </a:ext>
              </a:extLst>
            </p:cNvPr>
            <p:cNvSpPr/>
            <p:nvPr/>
          </p:nvSpPr>
          <p:spPr>
            <a:xfrm>
              <a:off x="9161471" y="345585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2938">
              <a:extLst>
                <a:ext uri="{FF2B5EF4-FFF2-40B4-BE49-F238E27FC236}">
                  <a16:creationId xmlns:a16="http://schemas.microsoft.com/office/drawing/2014/main" id="{294196BE-CD27-81FD-EF63-347237FE36D8}"/>
                </a:ext>
              </a:extLst>
            </p:cNvPr>
            <p:cNvSpPr/>
            <p:nvPr/>
          </p:nvSpPr>
          <p:spPr>
            <a:xfrm>
              <a:off x="9188500" y="345584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2939">
              <a:extLst>
                <a:ext uri="{FF2B5EF4-FFF2-40B4-BE49-F238E27FC236}">
                  <a16:creationId xmlns:a16="http://schemas.microsoft.com/office/drawing/2014/main" id="{D4E0129A-F44B-9A8A-6881-AA91C5640948}"/>
                </a:ext>
              </a:extLst>
            </p:cNvPr>
            <p:cNvSpPr/>
            <p:nvPr/>
          </p:nvSpPr>
          <p:spPr>
            <a:xfrm>
              <a:off x="9239575" y="347185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2940">
              <a:extLst>
                <a:ext uri="{FF2B5EF4-FFF2-40B4-BE49-F238E27FC236}">
                  <a16:creationId xmlns:a16="http://schemas.microsoft.com/office/drawing/2014/main" id="{CFA5384B-A4D8-C099-E6AA-85E70551497B}"/>
                </a:ext>
              </a:extLst>
            </p:cNvPr>
            <p:cNvSpPr/>
            <p:nvPr/>
          </p:nvSpPr>
          <p:spPr>
            <a:xfrm>
              <a:off x="9270779" y="347185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2941">
              <a:extLst>
                <a:ext uri="{FF2B5EF4-FFF2-40B4-BE49-F238E27FC236}">
                  <a16:creationId xmlns:a16="http://schemas.microsoft.com/office/drawing/2014/main" id="{8A802F16-B29F-6A60-F0CB-D2E519C86A6E}"/>
                </a:ext>
              </a:extLst>
            </p:cNvPr>
            <p:cNvSpPr/>
            <p:nvPr/>
          </p:nvSpPr>
          <p:spPr>
            <a:xfrm>
              <a:off x="9301730" y="347185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2942">
              <a:extLst>
                <a:ext uri="{FF2B5EF4-FFF2-40B4-BE49-F238E27FC236}">
                  <a16:creationId xmlns:a16="http://schemas.microsoft.com/office/drawing/2014/main" id="{77505F5E-D374-835E-E288-5B804DCDB09A}"/>
                </a:ext>
              </a:extLst>
            </p:cNvPr>
            <p:cNvSpPr/>
            <p:nvPr/>
          </p:nvSpPr>
          <p:spPr>
            <a:xfrm>
              <a:off x="9332693" y="347183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1134">
              <a:extLst>
                <a:ext uri="{FF2B5EF4-FFF2-40B4-BE49-F238E27FC236}">
                  <a16:creationId xmlns:a16="http://schemas.microsoft.com/office/drawing/2014/main" id="{3FBE98EE-B402-629E-E63D-565D1267C9A6}"/>
                </a:ext>
              </a:extLst>
            </p:cNvPr>
            <p:cNvSpPr/>
            <p:nvPr/>
          </p:nvSpPr>
          <p:spPr>
            <a:xfrm>
              <a:off x="9363659" y="347185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 3007">
              <a:extLst>
                <a:ext uri="{FF2B5EF4-FFF2-40B4-BE49-F238E27FC236}">
                  <a16:creationId xmlns:a16="http://schemas.microsoft.com/office/drawing/2014/main" id="{E4111448-9C83-6AF6-16E2-018BBE0E097A}"/>
                </a:ext>
              </a:extLst>
            </p:cNvPr>
            <p:cNvSpPr/>
            <p:nvPr/>
          </p:nvSpPr>
          <p:spPr>
            <a:xfrm>
              <a:off x="9405705" y="35038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 3008">
              <a:extLst>
                <a:ext uri="{FF2B5EF4-FFF2-40B4-BE49-F238E27FC236}">
                  <a16:creationId xmlns:a16="http://schemas.microsoft.com/office/drawing/2014/main" id="{17E4384F-4D18-015E-3D9C-81A3EA73F581}"/>
                </a:ext>
              </a:extLst>
            </p:cNvPr>
            <p:cNvSpPr/>
            <p:nvPr/>
          </p:nvSpPr>
          <p:spPr>
            <a:xfrm>
              <a:off x="9433667" y="35038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 3009">
              <a:extLst>
                <a:ext uri="{FF2B5EF4-FFF2-40B4-BE49-F238E27FC236}">
                  <a16:creationId xmlns:a16="http://schemas.microsoft.com/office/drawing/2014/main" id="{757E5E31-9058-2580-A106-9CDBFA4E2BED}"/>
                </a:ext>
              </a:extLst>
            </p:cNvPr>
            <p:cNvSpPr/>
            <p:nvPr/>
          </p:nvSpPr>
          <p:spPr>
            <a:xfrm>
              <a:off x="9461847" y="350385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 3010">
              <a:extLst>
                <a:ext uri="{FF2B5EF4-FFF2-40B4-BE49-F238E27FC236}">
                  <a16:creationId xmlns:a16="http://schemas.microsoft.com/office/drawing/2014/main" id="{2896553B-1130-9354-9A8C-A70BDC13E509}"/>
                </a:ext>
              </a:extLst>
            </p:cNvPr>
            <p:cNvSpPr/>
            <p:nvPr/>
          </p:nvSpPr>
          <p:spPr>
            <a:xfrm>
              <a:off x="9489799" y="350388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 3011">
              <a:extLst>
                <a:ext uri="{FF2B5EF4-FFF2-40B4-BE49-F238E27FC236}">
                  <a16:creationId xmlns:a16="http://schemas.microsoft.com/office/drawing/2014/main" id="{02A9F44C-DDEF-3CFD-98FC-944A30C0A58C}"/>
                </a:ext>
              </a:extLst>
            </p:cNvPr>
            <p:cNvSpPr/>
            <p:nvPr/>
          </p:nvSpPr>
          <p:spPr>
            <a:xfrm>
              <a:off x="9517772" y="350389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 3012">
              <a:extLst>
                <a:ext uri="{FF2B5EF4-FFF2-40B4-BE49-F238E27FC236}">
                  <a16:creationId xmlns:a16="http://schemas.microsoft.com/office/drawing/2014/main" id="{881A62B8-9A96-7239-2007-AE8694D6F997}"/>
                </a:ext>
              </a:extLst>
            </p:cNvPr>
            <p:cNvSpPr/>
            <p:nvPr/>
          </p:nvSpPr>
          <p:spPr>
            <a:xfrm>
              <a:off x="9559821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 3013">
              <a:extLst>
                <a:ext uri="{FF2B5EF4-FFF2-40B4-BE49-F238E27FC236}">
                  <a16:creationId xmlns:a16="http://schemas.microsoft.com/office/drawing/2014/main" id="{C5CA4AF3-14CF-0082-4648-584633FF921F}"/>
                </a:ext>
              </a:extLst>
            </p:cNvPr>
            <p:cNvSpPr/>
            <p:nvPr/>
          </p:nvSpPr>
          <p:spPr>
            <a:xfrm>
              <a:off x="9590796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 3014">
              <a:extLst>
                <a:ext uri="{FF2B5EF4-FFF2-40B4-BE49-F238E27FC236}">
                  <a16:creationId xmlns:a16="http://schemas.microsoft.com/office/drawing/2014/main" id="{4322BA23-EE4B-060F-4F37-4766238479B3}"/>
                </a:ext>
              </a:extLst>
            </p:cNvPr>
            <p:cNvSpPr/>
            <p:nvPr/>
          </p:nvSpPr>
          <p:spPr>
            <a:xfrm>
              <a:off x="9622000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 3015">
              <a:extLst>
                <a:ext uri="{FF2B5EF4-FFF2-40B4-BE49-F238E27FC236}">
                  <a16:creationId xmlns:a16="http://schemas.microsoft.com/office/drawing/2014/main" id="{80A60574-AD1D-6FDD-6114-1F9EDBA7E8B1}"/>
                </a:ext>
              </a:extLst>
            </p:cNvPr>
            <p:cNvSpPr/>
            <p:nvPr/>
          </p:nvSpPr>
          <p:spPr>
            <a:xfrm>
              <a:off x="9652970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 3016">
              <a:extLst>
                <a:ext uri="{FF2B5EF4-FFF2-40B4-BE49-F238E27FC236}">
                  <a16:creationId xmlns:a16="http://schemas.microsoft.com/office/drawing/2014/main" id="{C688BBD8-802F-F92A-CC35-D5D53F47E143}"/>
                </a:ext>
              </a:extLst>
            </p:cNvPr>
            <p:cNvSpPr/>
            <p:nvPr/>
          </p:nvSpPr>
          <p:spPr>
            <a:xfrm>
              <a:off x="9683949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 3017">
              <a:extLst>
                <a:ext uri="{FF2B5EF4-FFF2-40B4-BE49-F238E27FC236}">
                  <a16:creationId xmlns:a16="http://schemas.microsoft.com/office/drawing/2014/main" id="{9FDFCA5E-C394-AFDF-ED0F-7DBDDAAAF7E6}"/>
                </a:ext>
              </a:extLst>
            </p:cNvPr>
            <p:cNvSpPr/>
            <p:nvPr/>
          </p:nvSpPr>
          <p:spPr>
            <a:xfrm>
              <a:off x="9715161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 3018">
              <a:extLst>
                <a:ext uri="{FF2B5EF4-FFF2-40B4-BE49-F238E27FC236}">
                  <a16:creationId xmlns:a16="http://schemas.microsoft.com/office/drawing/2014/main" id="{C8AD09FC-5C4B-1429-7D1D-0AC2EAEBDC34}"/>
                </a:ext>
              </a:extLst>
            </p:cNvPr>
            <p:cNvSpPr/>
            <p:nvPr/>
          </p:nvSpPr>
          <p:spPr>
            <a:xfrm>
              <a:off x="9756058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 3019">
              <a:extLst>
                <a:ext uri="{FF2B5EF4-FFF2-40B4-BE49-F238E27FC236}">
                  <a16:creationId xmlns:a16="http://schemas.microsoft.com/office/drawing/2014/main" id="{8D5D0DE6-3B3C-C7E0-3C49-2C2C9C8296F4}"/>
                </a:ext>
              </a:extLst>
            </p:cNvPr>
            <p:cNvSpPr/>
            <p:nvPr/>
          </p:nvSpPr>
          <p:spPr>
            <a:xfrm>
              <a:off x="9783092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 3020">
              <a:extLst>
                <a:ext uri="{FF2B5EF4-FFF2-40B4-BE49-F238E27FC236}">
                  <a16:creationId xmlns:a16="http://schemas.microsoft.com/office/drawing/2014/main" id="{7ECE9525-8D9A-113A-FD81-ABDAC92E511E}"/>
                </a:ext>
              </a:extLst>
            </p:cNvPr>
            <p:cNvSpPr/>
            <p:nvPr/>
          </p:nvSpPr>
          <p:spPr>
            <a:xfrm>
              <a:off x="9818213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 3021">
              <a:extLst>
                <a:ext uri="{FF2B5EF4-FFF2-40B4-BE49-F238E27FC236}">
                  <a16:creationId xmlns:a16="http://schemas.microsoft.com/office/drawing/2014/main" id="{422098BA-C363-9256-35D1-03B15A2006F2}"/>
                </a:ext>
              </a:extLst>
            </p:cNvPr>
            <p:cNvSpPr/>
            <p:nvPr/>
          </p:nvSpPr>
          <p:spPr>
            <a:xfrm>
              <a:off x="9845267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 3022">
              <a:extLst>
                <a:ext uri="{FF2B5EF4-FFF2-40B4-BE49-F238E27FC236}">
                  <a16:creationId xmlns:a16="http://schemas.microsoft.com/office/drawing/2014/main" id="{494B0820-2B9D-0ABB-9CA0-CF1124384379}"/>
                </a:ext>
              </a:extLst>
            </p:cNvPr>
            <p:cNvSpPr/>
            <p:nvPr/>
          </p:nvSpPr>
          <p:spPr>
            <a:xfrm>
              <a:off x="9905093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 3023">
              <a:extLst>
                <a:ext uri="{FF2B5EF4-FFF2-40B4-BE49-F238E27FC236}">
                  <a16:creationId xmlns:a16="http://schemas.microsoft.com/office/drawing/2014/main" id="{C0ED83F9-D1AE-115B-927A-E9A38C448EE9}"/>
                </a:ext>
              </a:extLst>
            </p:cNvPr>
            <p:cNvSpPr/>
            <p:nvPr/>
          </p:nvSpPr>
          <p:spPr>
            <a:xfrm>
              <a:off x="9941111" y="35336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 3024">
              <a:extLst>
                <a:ext uri="{FF2B5EF4-FFF2-40B4-BE49-F238E27FC236}">
                  <a16:creationId xmlns:a16="http://schemas.microsoft.com/office/drawing/2014/main" id="{0FB3D3C0-DCA2-C8F4-A563-478E0C80FB85}"/>
                </a:ext>
              </a:extLst>
            </p:cNvPr>
            <p:cNvSpPr/>
            <p:nvPr/>
          </p:nvSpPr>
          <p:spPr>
            <a:xfrm>
              <a:off x="9977168" y="353372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 3025">
              <a:extLst>
                <a:ext uri="{FF2B5EF4-FFF2-40B4-BE49-F238E27FC236}">
                  <a16:creationId xmlns:a16="http://schemas.microsoft.com/office/drawing/2014/main" id="{CF46861C-D7B8-0557-A680-3CC8FE88BACD}"/>
                </a:ext>
              </a:extLst>
            </p:cNvPr>
            <p:cNvSpPr/>
            <p:nvPr/>
          </p:nvSpPr>
          <p:spPr>
            <a:xfrm>
              <a:off x="10013230" y="353371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 3026">
              <a:extLst>
                <a:ext uri="{FF2B5EF4-FFF2-40B4-BE49-F238E27FC236}">
                  <a16:creationId xmlns:a16="http://schemas.microsoft.com/office/drawing/2014/main" id="{96E02AF8-AB32-2A12-F74F-8861220B7C04}"/>
                </a:ext>
              </a:extLst>
            </p:cNvPr>
            <p:cNvSpPr/>
            <p:nvPr/>
          </p:nvSpPr>
          <p:spPr>
            <a:xfrm>
              <a:off x="10097282" y="353368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 3027">
              <a:extLst>
                <a:ext uri="{FF2B5EF4-FFF2-40B4-BE49-F238E27FC236}">
                  <a16:creationId xmlns:a16="http://schemas.microsoft.com/office/drawing/2014/main" id="{FC8E5BB9-1AF2-068B-2C9C-25B4F223ADB0}"/>
                </a:ext>
              </a:extLst>
            </p:cNvPr>
            <p:cNvSpPr/>
            <p:nvPr/>
          </p:nvSpPr>
          <p:spPr>
            <a:xfrm>
              <a:off x="10141425" y="353367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9" name="Freeform 873">
            <a:extLst>
              <a:ext uri="{FF2B5EF4-FFF2-40B4-BE49-F238E27FC236}">
                <a16:creationId xmlns:a16="http://schemas.microsoft.com/office/drawing/2014/main" id="{AD523394-9198-C018-0F3B-08F7851A5722}"/>
              </a:ext>
            </a:extLst>
          </p:cNvPr>
          <p:cNvSpPr/>
          <p:nvPr/>
        </p:nvSpPr>
        <p:spPr>
          <a:xfrm>
            <a:off x="2675977" y="1860209"/>
            <a:ext cx="7584050" cy="1436951"/>
          </a:xfrm>
          <a:custGeom>
            <a:avLst/>
            <a:gdLst>
              <a:gd name="connsiteX0" fmla="*/ 0 w 4183623"/>
              <a:gd name="connsiteY0" fmla="*/ 0 h 743045"/>
              <a:gd name="connsiteX1" fmla="*/ 21287 w 4183623"/>
              <a:gd name="connsiteY1" fmla="*/ 0 h 743045"/>
              <a:gd name="connsiteX2" fmla="*/ 21287 w 4183623"/>
              <a:gd name="connsiteY2" fmla="*/ 7131 h 743045"/>
              <a:gd name="connsiteX3" fmla="*/ 57616 w 4183623"/>
              <a:gd name="connsiteY3" fmla="*/ 7131 h 743045"/>
              <a:gd name="connsiteX4" fmla="*/ 57616 w 4183623"/>
              <a:gd name="connsiteY4" fmla="*/ 14262 h 743045"/>
              <a:gd name="connsiteX5" fmla="*/ 75079 w 4183623"/>
              <a:gd name="connsiteY5" fmla="*/ 14262 h 743045"/>
              <a:gd name="connsiteX6" fmla="*/ 75079 w 4183623"/>
              <a:gd name="connsiteY6" fmla="*/ 19483 h 743045"/>
              <a:gd name="connsiteX7" fmla="*/ 102229 w 4183623"/>
              <a:gd name="connsiteY7" fmla="*/ 19483 h 743045"/>
              <a:gd name="connsiteX8" fmla="*/ 102229 w 4183623"/>
              <a:gd name="connsiteY8" fmla="*/ 26615 h 743045"/>
              <a:gd name="connsiteX9" fmla="*/ 124154 w 4183623"/>
              <a:gd name="connsiteY9" fmla="*/ 26615 h 743045"/>
              <a:gd name="connsiteX10" fmla="*/ 124154 w 4183623"/>
              <a:gd name="connsiteY10" fmla="*/ 33619 h 743045"/>
              <a:gd name="connsiteX11" fmla="*/ 136518 w 4183623"/>
              <a:gd name="connsiteY11" fmla="*/ 33619 h 743045"/>
              <a:gd name="connsiteX12" fmla="*/ 136518 w 4183623"/>
              <a:gd name="connsiteY12" fmla="*/ 38840 h 743045"/>
              <a:gd name="connsiteX13" fmla="*/ 150667 w 4183623"/>
              <a:gd name="connsiteY13" fmla="*/ 38840 h 743045"/>
              <a:gd name="connsiteX14" fmla="*/ 150667 w 4183623"/>
              <a:gd name="connsiteY14" fmla="*/ 44061 h 743045"/>
              <a:gd name="connsiteX15" fmla="*/ 178710 w 4183623"/>
              <a:gd name="connsiteY15" fmla="*/ 44061 h 743045"/>
              <a:gd name="connsiteX16" fmla="*/ 178710 w 4183623"/>
              <a:gd name="connsiteY16" fmla="*/ 52338 h 743045"/>
              <a:gd name="connsiteX17" fmla="*/ 191457 w 4183623"/>
              <a:gd name="connsiteY17" fmla="*/ 52338 h 743045"/>
              <a:gd name="connsiteX18" fmla="*/ 191457 w 4183623"/>
              <a:gd name="connsiteY18" fmla="*/ 63417 h 743045"/>
              <a:gd name="connsiteX19" fmla="*/ 198086 w 4183623"/>
              <a:gd name="connsiteY19" fmla="*/ 63417 h 743045"/>
              <a:gd name="connsiteX20" fmla="*/ 198086 w 4183623"/>
              <a:gd name="connsiteY20" fmla="*/ 71821 h 743045"/>
              <a:gd name="connsiteX21" fmla="*/ 209940 w 4183623"/>
              <a:gd name="connsiteY21" fmla="*/ 71821 h 743045"/>
              <a:gd name="connsiteX22" fmla="*/ 209940 w 4183623"/>
              <a:gd name="connsiteY22" fmla="*/ 81627 h 743045"/>
              <a:gd name="connsiteX23" fmla="*/ 222176 w 4183623"/>
              <a:gd name="connsiteY23" fmla="*/ 81627 h 743045"/>
              <a:gd name="connsiteX24" fmla="*/ 222176 w 4183623"/>
              <a:gd name="connsiteY24" fmla="*/ 86466 h 743045"/>
              <a:gd name="connsiteX25" fmla="*/ 243591 w 4183623"/>
              <a:gd name="connsiteY25" fmla="*/ 86466 h 743045"/>
              <a:gd name="connsiteX26" fmla="*/ 243591 w 4183623"/>
              <a:gd name="connsiteY26" fmla="*/ 90286 h 743045"/>
              <a:gd name="connsiteX27" fmla="*/ 262966 w 4183623"/>
              <a:gd name="connsiteY27" fmla="*/ 90286 h 743045"/>
              <a:gd name="connsiteX28" fmla="*/ 262966 w 4183623"/>
              <a:gd name="connsiteY28" fmla="*/ 96908 h 743045"/>
              <a:gd name="connsiteX29" fmla="*/ 266918 w 4183623"/>
              <a:gd name="connsiteY29" fmla="*/ 96908 h 743045"/>
              <a:gd name="connsiteX30" fmla="*/ 266918 w 4183623"/>
              <a:gd name="connsiteY30" fmla="*/ 103020 h 743045"/>
              <a:gd name="connsiteX31" fmla="*/ 285528 w 4183623"/>
              <a:gd name="connsiteY31" fmla="*/ 103020 h 743045"/>
              <a:gd name="connsiteX32" fmla="*/ 285528 w 4183623"/>
              <a:gd name="connsiteY32" fmla="*/ 107859 h 743045"/>
              <a:gd name="connsiteX33" fmla="*/ 315228 w 4183623"/>
              <a:gd name="connsiteY33" fmla="*/ 107859 h 743045"/>
              <a:gd name="connsiteX34" fmla="*/ 315228 w 4183623"/>
              <a:gd name="connsiteY34" fmla="*/ 119448 h 743045"/>
              <a:gd name="connsiteX35" fmla="*/ 320454 w 4183623"/>
              <a:gd name="connsiteY35" fmla="*/ 119448 h 743045"/>
              <a:gd name="connsiteX36" fmla="*/ 320454 w 4183623"/>
              <a:gd name="connsiteY36" fmla="*/ 124923 h 743045"/>
              <a:gd name="connsiteX37" fmla="*/ 328357 w 4183623"/>
              <a:gd name="connsiteY37" fmla="*/ 124923 h 743045"/>
              <a:gd name="connsiteX38" fmla="*/ 328357 w 4183623"/>
              <a:gd name="connsiteY38" fmla="*/ 131036 h 743045"/>
              <a:gd name="connsiteX39" fmla="*/ 347733 w 4183623"/>
              <a:gd name="connsiteY39" fmla="*/ 131036 h 743045"/>
              <a:gd name="connsiteX40" fmla="*/ 347733 w 4183623"/>
              <a:gd name="connsiteY40" fmla="*/ 143770 h 743045"/>
              <a:gd name="connsiteX41" fmla="*/ 368510 w 4183623"/>
              <a:gd name="connsiteY41" fmla="*/ 143770 h 743045"/>
              <a:gd name="connsiteX42" fmla="*/ 368510 w 4183623"/>
              <a:gd name="connsiteY42" fmla="*/ 150137 h 743045"/>
              <a:gd name="connsiteX43" fmla="*/ 396808 w 4183623"/>
              <a:gd name="connsiteY43" fmla="*/ 150137 h 743045"/>
              <a:gd name="connsiteX44" fmla="*/ 396808 w 4183623"/>
              <a:gd name="connsiteY44" fmla="*/ 156759 h 743045"/>
              <a:gd name="connsiteX45" fmla="*/ 415673 w 4183623"/>
              <a:gd name="connsiteY45" fmla="*/ 156759 h 743045"/>
              <a:gd name="connsiteX46" fmla="*/ 415673 w 4183623"/>
              <a:gd name="connsiteY46" fmla="*/ 164527 h 743045"/>
              <a:gd name="connsiteX47" fmla="*/ 424341 w 4183623"/>
              <a:gd name="connsiteY47" fmla="*/ 164527 h 743045"/>
              <a:gd name="connsiteX48" fmla="*/ 424341 w 4183623"/>
              <a:gd name="connsiteY48" fmla="*/ 173823 h 743045"/>
              <a:gd name="connsiteX49" fmla="*/ 433263 w 4183623"/>
              <a:gd name="connsiteY49" fmla="*/ 173823 h 743045"/>
              <a:gd name="connsiteX50" fmla="*/ 433263 w 4183623"/>
              <a:gd name="connsiteY50" fmla="*/ 186175 h 743045"/>
              <a:gd name="connsiteX51" fmla="*/ 442314 w 4183623"/>
              <a:gd name="connsiteY51" fmla="*/ 186175 h 743045"/>
              <a:gd name="connsiteX52" fmla="*/ 442314 w 4183623"/>
              <a:gd name="connsiteY52" fmla="*/ 190250 h 743045"/>
              <a:gd name="connsiteX53" fmla="*/ 452383 w 4183623"/>
              <a:gd name="connsiteY53" fmla="*/ 190250 h 743045"/>
              <a:gd name="connsiteX54" fmla="*/ 452383 w 4183623"/>
              <a:gd name="connsiteY54" fmla="*/ 197763 h 743045"/>
              <a:gd name="connsiteX55" fmla="*/ 463091 w 4183623"/>
              <a:gd name="connsiteY55" fmla="*/ 197763 h 743045"/>
              <a:gd name="connsiteX56" fmla="*/ 463091 w 4183623"/>
              <a:gd name="connsiteY56" fmla="*/ 202348 h 743045"/>
              <a:gd name="connsiteX57" fmla="*/ 480426 w 4183623"/>
              <a:gd name="connsiteY57" fmla="*/ 202348 h 743045"/>
              <a:gd name="connsiteX58" fmla="*/ 480426 w 4183623"/>
              <a:gd name="connsiteY58" fmla="*/ 207059 h 743045"/>
              <a:gd name="connsiteX59" fmla="*/ 488585 w 4183623"/>
              <a:gd name="connsiteY59" fmla="*/ 207059 h 743045"/>
              <a:gd name="connsiteX60" fmla="*/ 488585 w 4183623"/>
              <a:gd name="connsiteY60" fmla="*/ 211644 h 743045"/>
              <a:gd name="connsiteX61" fmla="*/ 499291 w 4183623"/>
              <a:gd name="connsiteY61" fmla="*/ 211644 h 743045"/>
              <a:gd name="connsiteX62" fmla="*/ 499291 w 4183623"/>
              <a:gd name="connsiteY62" fmla="*/ 215082 h 743045"/>
              <a:gd name="connsiteX63" fmla="*/ 521598 w 4183623"/>
              <a:gd name="connsiteY63" fmla="*/ 215082 h 743045"/>
              <a:gd name="connsiteX64" fmla="*/ 521598 w 4183623"/>
              <a:gd name="connsiteY64" fmla="*/ 220303 h 743045"/>
              <a:gd name="connsiteX65" fmla="*/ 527590 w 4183623"/>
              <a:gd name="connsiteY65" fmla="*/ 220303 h 743045"/>
              <a:gd name="connsiteX66" fmla="*/ 527590 w 4183623"/>
              <a:gd name="connsiteY66" fmla="*/ 224123 h 743045"/>
              <a:gd name="connsiteX67" fmla="*/ 533454 w 4183623"/>
              <a:gd name="connsiteY67" fmla="*/ 224123 h 743045"/>
              <a:gd name="connsiteX68" fmla="*/ 533454 w 4183623"/>
              <a:gd name="connsiteY68" fmla="*/ 234183 h 743045"/>
              <a:gd name="connsiteX69" fmla="*/ 538552 w 4183623"/>
              <a:gd name="connsiteY69" fmla="*/ 234183 h 743045"/>
              <a:gd name="connsiteX70" fmla="*/ 538552 w 4183623"/>
              <a:gd name="connsiteY70" fmla="*/ 238258 h 743045"/>
              <a:gd name="connsiteX71" fmla="*/ 551299 w 4183623"/>
              <a:gd name="connsiteY71" fmla="*/ 238258 h 743045"/>
              <a:gd name="connsiteX72" fmla="*/ 551299 w 4183623"/>
              <a:gd name="connsiteY72" fmla="*/ 244626 h 743045"/>
              <a:gd name="connsiteX73" fmla="*/ 558819 w 4183623"/>
              <a:gd name="connsiteY73" fmla="*/ 244626 h 743045"/>
              <a:gd name="connsiteX74" fmla="*/ 558819 w 4183623"/>
              <a:gd name="connsiteY74" fmla="*/ 247427 h 743045"/>
              <a:gd name="connsiteX75" fmla="*/ 570164 w 4183623"/>
              <a:gd name="connsiteY75" fmla="*/ 247427 h 743045"/>
              <a:gd name="connsiteX76" fmla="*/ 570164 w 4183623"/>
              <a:gd name="connsiteY76" fmla="*/ 253794 h 743045"/>
              <a:gd name="connsiteX77" fmla="*/ 593236 w 4183623"/>
              <a:gd name="connsiteY77" fmla="*/ 253794 h 743045"/>
              <a:gd name="connsiteX78" fmla="*/ 593236 w 4183623"/>
              <a:gd name="connsiteY78" fmla="*/ 262836 h 743045"/>
              <a:gd name="connsiteX79" fmla="*/ 616180 w 4183623"/>
              <a:gd name="connsiteY79" fmla="*/ 262836 h 743045"/>
              <a:gd name="connsiteX80" fmla="*/ 616180 w 4183623"/>
              <a:gd name="connsiteY80" fmla="*/ 267420 h 743045"/>
              <a:gd name="connsiteX81" fmla="*/ 623318 w 4183623"/>
              <a:gd name="connsiteY81" fmla="*/ 267420 h 743045"/>
              <a:gd name="connsiteX82" fmla="*/ 623318 w 4183623"/>
              <a:gd name="connsiteY82" fmla="*/ 271495 h 743045"/>
              <a:gd name="connsiteX83" fmla="*/ 647410 w 4183623"/>
              <a:gd name="connsiteY83" fmla="*/ 271495 h 743045"/>
              <a:gd name="connsiteX84" fmla="*/ 647410 w 4183623"/>
              <a:gd name="connsiteY84" fmla="*/ 277225 h 743045"/>
              <a:gd name="connsiteX85" fmla="*/ 682718 w 4183623"/>
              <a:gd name="connsiteY85" fmla="*/ 277225 h 743045"/>
              <a:gd name="connsiteX86" fmla="*/ 682718 w 4183623"/>
              <a:gd name="connsiteY86" fmla="*/ 285375 h 743045"/>
              <a:gd name="connsiteX87" fmla="*/ 741098 w 4183623"/>
              <a:gd name="connsiteY87" fmla="*/ 285375 h 743045"/>
              <a:gd name="connsiteX88" fmla="*/ 741098 w 4183623"/>
              <a:gd name="connsiteY88" fmla="*/ 291106 h 743045"/>
              <a:gd name="connsiteX89" fmla="*/ 748619 w 4183623"/>
              <a:gd name="connsiteY89" fmla="*/ 291106 h 743045"/>
              <a:gd name="connsiteX90" fmla="*/ 748619 w 4183623"/>
              <a:gd name="connsiteY90" fmla="*/ 293398 h 743045"/>
              <a:gd name="connsiteX91" fmla="*/ 764807 w 4183623"/>
              <a:gd name="connsiteY91" fmla="*/ 293398 h 743045"/>
              <a:gd name="connsiteX92" fmla="*/ 764807 w 4183623"/>
              <a:gd name="connsiteY92" fmla="*/ 298364 h 743045"/>
              <a:gd name="connsiteX93" fmla="*/ 781378 w 4183623"/>
              <a:gd name="connsiteY93" fmla="*/ 298364 h 743045"/>
              <a:gd name="connsiteX94" fmla="*/ 781378 w 4183623"/>
              <a:gd name="connsiteY94" fmla="*/ 302694 h 743045"/>
              <a:gd name="connsiteX95" fmla="*/ 787369 w 4183623"/>
              <a:gd name="connsiteY95" fmla="*/ 302694 h 743045"/>
              <a:gd name="connsiteX96" fmla="*/ 787369 w 4183623"/>
              <a:gd name="connsiteY96" fmla="*/ 306387 h 743045"/>
              <a:gd name="connsiteX97" fmla="*/ 805087 w 4183623"/>
              <a:gd name="connsiteY97" fmla="*/ 306387 h 743045"/>
              <a:gd name="connsiteX98" fmla="*/ 805087 w 4183623"/>
              <a:gd name="connsiteY98" fmla="*/ 312245 h 743045"/>
              <a:gd name="connsiteX99" fmla="*/ 817707 w 4183623"/>
              <a:gd name="connsiteY99" fmla="*/ 312245 h 743045"/>
              <a:gd name="connsiteX100" fmla="*/ 817707 w 4183623"/>
              <a:gd name="connsiteY100" fmla="*/ 316574 h 743045"/>
              <a:gd name="connsiteX101" fmla="*/ 829052 w 4183623"/>
              <a:gd name="connsiteY101" fmla="*/ 316574 h 743045"/>
              <a:gd name="connsiteX102" fmla="*/ 829052 w 4183623"/>
              <a:gd name="connsiteY102" fmla="*/ 320013 h 743045"/>
              <a:gd name="connsiteX103" fmla="*/ 840651 w 4183623"/>
              <a:gd name="connsiteY103" fmla="*/ 320013 h 743045"/>
              <a:gd name="connsiteX104" fmla="*/ 840651 w 4183623"/>
              <a:gd name="connsiteY104" fmla="*/ 323451 h 743045"/>
              <a:gd name="connsiteX105" fmla="*/ 868948 w 4183623"/>
              <a:gd name="connsiteY105" fmla="*/ 323451 h 743045"/>
              <a:gd name="connsiteX106" fmla="*/ 868948 w 4183623"/>
              <a:gd name="connsiteY106" fmla="*/ 328162 h 743045"/>
              <a:gd name="connsiteX107" fmla="*/ 877106 w 4183623"/>
              <a:gd name="connsiteY107" fmla="*/ 328162 h 743045"/>
              <a:gd name="connsiteX108" fmla="*/ 877106 w 4183623"/>
              <a:gd name="connsiteY108" fmla="*/ 338477 h 743045"/>
              <a:gd name="connsiteX109" fmla="*/ 884627 w 4183623"/>
              <a:gd name="connsiteY109" fmla="*/ 338477 h 743045"/>
              <a:gd name="connsiteX110" fmla="*/ 884627 w 4183623"/>
              <a:gd name="connsiteY110" fmla="*/ 341151 h 743045"/>
              <a:gd name="connsiteX111" fmla="*/ 894952 w 4183623"/>
              <a:gd name="connsiteY111" fmla="*/ 341151 h 743045"/>
              <a:gd name="connsiteX112" fmla="*/ 894952 w 4183623"/>
              <a:gd name="connsiteY112" fmla="*/ 345099 h 743045"/>
              <a:gd name="connsiteX113" fmla="*/ 901070 w 4183623"/>
              <a:gd name="connsiteY113" fmla="*/ 345099 h 743045"/>
              <a:gd name="connsiteX114" fmla="*/ 901070 w 4183623"/>
              <a:gd name="connsiteY114" fmla="*/ 350065 h 743045"/>
              <a:gd name="connsiteX115" fmla="*/ 917896 w 4183623"/>
              <a:gd name="connsiteY115" fmla="*/ 350065 h 743045"/>
              <a:gd name="connsiteX116" fmla="*/ 917896 w 4183623"/>
              <a:gd name="connsiteY116" fmla="*/ 353886 h 743045"/>
              <a:gd name="connsiteX117" fmla="*/ 971050 w 4183623"/>
              <a:gd name="connsiteY117" fmla="*/ 353886 h 743045"/>
              <a:gd name="connsiteX118" fmla="*/ 971050 w 4183623"/>
              <a:gd name="connsiteY118" fmla="*/ 356687 h 743045"/>
              <a:gd name="connsiteX119" fmla="*/ 1025224 w 4183623"/>
              <a:gd name="connsiteY119" fmla="*/ 356687 h 743045"/>
              <a:gd name="connsiteX120" fmla="*/ 1025224 w 4183623"/>
              <a:gd name="connsiteY120" fmla="*/ 366875 h 743045"/>
              <a:gd name="connsiteX121" fmla="*/ 1036824 w 4183623"/>
              <a:gd name="connsiteY121" fmla="*/ 366875 h 743045"/>
              <a:gd name="connsiteX122" fmla="*/ 1036824 w 4183623"/>
              <a:gd name="connsiteY122" fmla="*/ 370313 h 743045"/>
              <a:gd name="connsiteX123" fmla="*/ 1059640 w 4183623"/>
              <a:gd name="connsiteY123" fmla="*/ 370313 h 743045"/>
              <a:gd name="connsiteX124" fmla="*/ 1059640 w 4183623"/>
              <a:gd name="connsiteY124" fmla="*/ 374388 h 743045"/>
              <a:gd name="connsiteX125" fmla="*/ 1071240 w 4183623"/>
              <a:gd name="connsiteY125" fmla="*/ 374388 h 743045"/>
              <a:gd name="connsiteX126" fmla="*/ 1071240 w 4183623"/>
              <a:gd name="connsiteY126" fmla="*/ 378972 h 743045"/>
              <a:gd name="connsiteX127" fmla="*/ 1117766 w 4183623"/>
              <a:gd name="connsiteY127" fmla="*/ 378972 h 743045"/>
              <a:gd name="connsiteX128" fmla="*/ 1117766 w 4183623"/>
              <a:gd name="connsiteY128" fmla="*/ 393999 h 743045"/>
              <a:gd name="connsiteX129" fmla="*/ 1142495 w 4183623"/>
              <a:gd name="connsiteY129" fmla="*/ 393999 h 743045"/>
              <a:gd name="connsiteX130" fmla="*/ 1142495 w 4183623"/>
              <a:gd name="connsiteY130" fmla="*/ 397055 h 743045"/>
              <a:gd name="connsiteX131" fmla="*/ 1166331 w 4183623"/>
              <a:gd name="connsiteY131" fmla="*/ 397055 h 743045"/>
              <a:gd name="connsiteX132" fmla="*/ 1166331 w 4183623"/>
              <a:gd name="connsiteY132" fmla="*/ 401003 h 743045"/>
              <a:gd name="connsiteX133" fmla="*/ 1177931 w 4183623"/>
              <a:gd name="connsiteY133" fmla="*/ 401003 h 743045"/>
              <a:gd name="connsiteX134" fmla="*/ 1177931 w 4183623"/>
              <a:gd name="connsiteY134" fmla="*/ 405714 h 743045"/>
              <a:gd name="connsiteX135" fmla="*/ 1196031 w 4183623"/>
              <a:gd name="connsiteY135" fmla="*/ 405714 h 743045"/>
              <a:gd name="connsiteX136" fmla="*/ 1196031 w 4183623"/>
              <a:gd name="connsiteY136" fmla="*/ 410299 h 743045"/>
              <a:gd name="connsiteX137" fmla="*/ 1237076 w 4183623"/>
              <a:gd name="connsiteY137" fmla="*/ 410299 h 743045"/>
              <a:gd name="connsiteX138" fmla="*/ 1237076 w 4183623"/>
              <a:gd name="connsiteY138" fmla="*/ 415520 h 743045"/>
              <a:gd name="connsiteX139" fmla="*/ 1254794 w 4183623"/>
              <a:gd name="connsiteY139" fmla="*/ 415520 h 743045"/>
              <a:gd name="connsiteX140" fmla="*/ 1254794 w 4183623"/>
              <a:gd name="connsiteY140" fmla="*/ 426726 h 743045"/>
              <a:gd name="connsiteX141" fmla="*/ 1280543 w 4183623"/>
              <a:gd name="connsiteY141" fmla="*/ 426726 h 743045"/>
              <a:gd name="connsiteX142" fmla="*/ 1280543 w 4183623"/>
              <a:gd name="connsiteY142" fmla="*/ 433857 h 743045"/>
              <a:gd name="connsiteX143" fmla="*/ 1289975 w 4183623"/>
              <a:gd name="connsiteY143" fmla="*/ 433857 h 743045"/>
              <a:gd name="connsiteX144" fmla="*/ 1289975 w 4183623"/>
              <a:gd name="connsiteY144" fmla="*/ 441498 h 743045"/>
              <a:gd name="connsiteX145" fmla="*/ 1314576 w 4183623"/>
              <a:gd name="connsiteY145" fmla="*/ 441498 h 743045"/>
              <a:gd name="connsiteX146" fmla="*/ 1314576 w 4183623"/>
              <a:gd name="connsiteY146" fmla="*/ 444936 h 743045"/>
              <a:gd name="connsiteX147" fmla="*/ 1344276 w 4183623"/>
              <a:gd name="connsiteY147" fmla="*/ 444936 h 743045"/>
              <a:gd name="connsiteX148" fmla="*/ 1344276 w 4183623"/>
              <a:gd name="connsiteY148" fmla="*/ 449266 h 743045"/>
              <a:gd name="connsiteX149" fmla="*/ 1380222 w 4183623"/>
              <a:gd name="connsiteY149" fmla="*/ 449266 h 743045"/>
              <a:gd name="connsiteX150" fmla="*/ 1380222 w 4183623"/>
              <a:gd name="connsiteY150" fmla="*/ 453722 h 743045"/>
              <a:gd name="connsiteX151" fmla="*/ 1391567 w 4183623"/>
              <a:gd name="connsiteY151" fmla="*/ 453722 h 743045"/>
              <a:gd name="connsiteX152" fmla="*/ 1391567 w 4183623"/>
              <a:gd name="connsiteY152" fmla="*/ 457670 h 743045"/>
              <a:gd name="connsiteX153" fmla="*/ 1397048 w 4183623"/>
              <a:gd name="connsiteY153" fmla="*/ 457670 h 743045"/>
              <a:gd name="connsiteX154" fmla="*/ 1397048 w 4183623"/>
              <a:gd name="connsiteY154" fmla="*/ 462764 h 743045"/>
              <a:gd name="connsiteX155" fmla="*/ 1426238 w 4183623"/>
              <a:gd name="connsiteY155" fmla="*/ 462764 h 743045"/>
              <a:gd name="connsiteX156" fmla="*/ 1426238 w 4183623"/>
              <a:gd name="connsiteY156" fmla="*/ 467730 h 743045"/>
              <a:gd name="connsiteX157" fmla="*/ 1449947 w 4183623"/>
              <a:gd name="connsiteY157" fmla="*/ 467730 h 743045"/>
              <a:gd name="connsiteX158" fmla="*/ 1449947 w 4183623"/>
              <a:gd name="connsiteY158" fmla="*/ 475116 h 743045"/>
              <a:gd name="connsiteX159" fmla="*/ 1479264 w 4183623"/>
              <a:gd name="connsiteY159" fmla="*/ 475116 h 743045"/>
              <a:gd name="connsiteX160" fmla="*/ 1479264 w 4183623"/>
              <a:gd name="connsiteY160" fmla="*/ 484030 h 743045"/>
              <a:gd name="connsiteX161" fmla="*/ 1485893 w 4183623"/>
              <a:gd name="connsiteY161" fmla="*/ 484030 h 743045"/>
              <a:gd name="connsiteX162" fmla="*/ 1485893 w 4183623"/>
              <a:gd name="connsiteY162" fmla="*/ 489506 h 743045"/>
              <a:gd name="connsiteX163" fmla="*/ 1534458 w 4183623"/>
              <a:gd name="connsiteY163" fmla="*/ 489506 h 743045"/>
              <a:gd name="connsiteX164" fmla="*/ 1534458 w 4183623"/>
              <a:gd name="connsiteY164" fmla="*/ 499439 h 743045"/>
              <a:gd name="connsiteX165" fmla="*/ 1574865 w 4183623"/>
              <a:gd name="connsiteY165" fmla="*/ 499439 h 743045"/>
              <a:gd name="connsiteX166" fmla="*/ 1574865 w 4183623"/>
              <a:gd name="connsiteY166" fmla="*/ 505296 h 743045"/>
              <a:gd name="connsiteX167" fmla="*/ 1616420 w 4183623"/>
              <a:gd name="connsiteY167" fmla="*/ 505296 h 743045"/>
              <a:gd name="connsiteX168" fmla="*/ 1616420 w 4183623"/>
              <a:gd name="connsiteY168" fmla="*/ 512555 h 743045"/>
              <a:gd name="connsiteX169" fmla="*/ 1653640 w 4183623"/>
              <a:gd name="connsiteY169" fmla="*/ 512555 h 743045"/>
              <a:gd name="connsiteX170" fmla="*/ 1653640 w 4183623"/>
              <a:gd name="connsiteY170" fmla="*/ 518031 h 743045"/>
              <a:gd name="connsiteX171" fmla="*/ 1671104 w 4183623"/>
              <a:gd name="connsiteY171" fmla="*/ 518031 h 743045"/>
              <a:gd name="connsiteX172" fmla="*/ 1671104 w 4183623"/>
              <a:gd name="connsiteY172" fmla="*/ 522615 h 743045"/>
              <a:gd name="connsiteX173" fmla="*/ 1683086 w 4183623"/>
              <a:gd name="connsiteY173" fmla="*/ 522615 h 743045"/>
              <a:gd name="connsiteX174" fmla="*/ 1683086 w 4183623"/>
              <a:gd name="connsiteY174" fmla="*/ 527327 h 743045"/>
              <a:gd name="connsiteX175" fmla="*/ 1697617 w 4183623"/>
              <a:gd name="connsiteY175" fmla="*/ 527327 h 743045"/>
              <a:gd name="connsiteX176" fmla="*/ 1697617 w 4183623"/>
              <a:gd name="connsiteY176" fmla="*/ 538405 h 743045"/>
              <a:gd name="connsiteX177" fmla="*/ 1727700 w 4183623"/>
              <a:gd name="connsiteY177" fmla="*/ 538405 h 743045"/>
              <a:gd name="connsiteX178" fmla="*/ 1727700 w 4183623"/>
              <a:gd name="connsiteY178" fmla="*/ 547702 h 743045"/>
              <a:gd name="connsiteX179" fmla="*/ 1745545 w 4183623"/>
              <a:gd name="connsiteY179" fmla="*/ 547702 h 743045"/>
              <a:gd name="connsiteX180" fmla="*/ 1745545 w 4183623"/>
              <a:gd name="connsiteY180" fmla="*/ 553814 h 743045"/>
              <a:gd name="connsiteX181" fmla="*/ 1758801 w 4183623"/>
              <a:gd name="connsiteY181" fmla="*/ 553814 h 743045"/>
              <a:gd name="connsiteX182" fmla="*/ 1758801 w 4183623"/>
              <a:gd name="connsiteY182" fmla="*/ 560563 h 743045"/>
              <a:gd name="connsiteX183" fmla="*/ 1783658 w 4183623"/>
              <a:gd name="connsiteY183" fmla="*/ 560563 h 743045"/>
              <a:gd name="connsiteX184" fmla="*/ 1783658 w 4183623"/>
              <a:gd name="connsiteY184" fmla="*/ 563619 h 743045"/>
              <a:gd name="connsiteX185" fmla="*/ 1856442 w 4183623"/>
              <a:gd name="connsiteY185" fmla="*/ 563619 h 743045"/>
              <a:gd name="connsiteX186" fmla="*/ 1856442 w 4183623"/>
              <a:gd name="connsiteY186" fmla="*/ 572279 h 743045"/>
              <a:gd name="connsiteX187" fmla="*/ 1884613 w 4183623"/>
              <a:gd name="connsiteY187" fmla="*/ 572279 h 743045"/>
              <a:gd name="connsiteX188" fmla="*/ 1884613 w 4183623"/>
              <a:gd name="connsiteY188" fmla="*/ 578901 h 743045"/>
              <a:gd name="connsiteX189" fmla="*/ 1911763 w 4183623"/>
              <a:gd name="connsiteY189" fmla="*/ 578901 h 743045"/>
              <a:gd name="connsiteX190" fmla="*/ 1911763 w 4183623"/>
              <a:gd name="connsiteY190" fmla="*/ 587560 h 743045"/>
              <a:gd name="connsiteX191" fmla="*/ 1993598 w 4183623"/>
              <a:gd name="connsiteY191" fmla="*/ 587560 h 743045"/>
              <a:gd name="connsiteX192" fmla="*/ 1993598 w 4183623"/>
              <a:gd name="connsiteY192" fmla="*/ 604496 h 743045"/>
              <a:gd name="connsiteX193" fmla="*/ 2044585 w 4183623"/>
              <a:gd name="connsiteY193" fmla="*/ 604496 h 743045"/>
              <a:gd name="connsiteX194" fmla="*/ 2044585 w 4183623"/>
              <a:gd name="connsiteY194" fmla="*/ 610100 h 743045"/>
              <a:gd name="connsiteX195" fmla="*/ 2087542 w 4183623"/>
              <a:gd name="connsiteY195" fmla="*/ 610100 h 743045"/>
              <a:gd name="connsiteX196" fmla="*/ 2087542 w 4183623"/>
              <a:gd name="connsiteY196" fmla="*/ 615193 h 743045"/>
              <a:gd name="connsiteX197" fmla="*/ 2130626 w 4183623"/>
              <a:gd name="connsiteY197" fmla="*/ 615193 h 743045"/>
              <a:gd name="connsiteX198" fmla="*/ 2130626 w 4183623"/>
              <a:gd name="connsiteY198" fmla="*/ 619141 h 743045"/>
              <a:gd name="connsiteX199" fmla="*/ 2151658 w 4183623"/>
              <a:gd name="connsiteY199" fmla="*/ 619141 h 743045"/>
              <a:gd name="connsiteX200" fmla="*/ 2151658 w 4183623"/>
              <a:gd name="connsiteY200" fmla="*/ 621815 h 743045"/>
              <a:gd name="connsiteX201" fmla="*/ 2230815 w 4183623"/>
              <a:gd name="connsiteY201" fmla="*/ 621815 h 743045"/>
              <a:gd name="connsiteX202" fmla="*/ 2230815 w 4183623"/>
              <a:gd name="connsiteY202" fmla="*/ 625763 h 743045"/>
              <a:gd name="connsiteX203" fmla="*/ 2243945 w 4183623"/>
              <a:gd name="connsiteY203" fmla="*/ 625763 h 743045"/>
              <a:gd name="connsiteX204" fmla="*/ 2243945 w 4183623"/>
              <a:gd name="connsiteY204" fmla="*/ 630474 h 743045"/>
              <a:gd name="connsiteX205" fmla="*/ 2266124 w 4183623"/>
              <a:gd name="connsiteY205" fmla="*/ 630474 h 743045"/>
              <a:gd name="connsiteX206" fmla="*/ 2266124 w 4183623"/>
              <a:gd name="connsiteY206" fmla="*/ 636205 h 743045"/>
              <a:gd name="connsiteX207" fmla="*/ 2301305 w 4183623"/>
              <a:gd name="connsiteY207" fmla="*/ 636205 h 743045"/>
              <a:gd name="connsiteX208" fmla="*/ 2301305 w 4183623"/>
              <a:gd name="connsiteY208" fmla="*/ 641553 h 743045"/>
              <a:gd name="connsiteX209" fmla="*/ 2378678 w 4183623"/>
              <a:gd name="connsiteY209" fmla="*/ 641553 h 743045"/>
              <a:gd name="connsiteX210" fmla="*/ 2378678 w 4183623"/>
              <a:gd name="connsiteY210" fmla="*/ 652250 h 743045"/>
              <a:gd name="connsiteX211" fmla="*/ 2400858 w 4183623"/>
              <a:gd name="connsiteY211" fmla="*/ 652250 h 743045"/>
              <a:gd name="connsiteX212" fmla="*/ 2400858 w 4183623"/>
              <a:gd name="connsiteY212" fmla="*/ 660782 h 743045"/>
              <a:gd name="connsiteX213" fmla="*/ 2426096 w 4183623"/>
              <a:gd name="connsiteY213" fmla="*/ 660782 h 743045"/>
              <a:gd name="connsiteX214" fmla="*/ 2426096 w 4183623"/>
              <a:gd name="connsiteY214" fmla="*/ 668805 h 743045"/>
              <a:gd name="connsiteX215" fmla="*/ 2465229 w 4183623"/>
              <a:gd name="connsiteY215" fmla="*/ 668805 h 743045"/>
              <a:gd name="connsiteX216" fmla="*/ 2465229 w 4183623"/>
              <a:gd name="connsiteY216" fmla="*/ 672497 h 743045"/>
              <a:gd name="connsiteX217" fmla="*/ 2512902 w 4183623"/>
              <a:gd name="connsiteY217" fmla="*/ 672497 h 743045"/>
              <a:gd name="connsiteX218" fmla="*/ 2512902 w 4183623"/>
              <a:gd name="connsiteY218" fmla="*/ 678101 h 743045"/>
              <a:gd name="connsiteX219" fmla="*/ 2554201 w 4183623"/>
              <a:gd name="connsiteY219" fmla="*/ 678101 h 743045"/>
              <a:gd name="connsiteX220" fmla="*/ 2554201 w 4183623"/>
              <a:gd name="connsiteY220" fmla="*/ 684850 h 743045"/>
              <a:gd name="connsiteX221" fmla="*/ 2607865 w 4183623"/>
              <a:gd name="connsiteY221" fmla="*/ 684850 h 743045"/>
              <a:gd name="connsiteX222" fmla="*/ 2607865 w 4183623"/>
              <a:gd name="connsiteY222" fmla="*/ 691472 h 743045"/>
              <a:gd name="connsiteX223" fmla="*/ 2767200 w 4183623"/>
              <a:gd name="connsiteY223" fmla="*/ 691472 h 743045"/>
              <a:gd name="connsiteX224" fmla="*/ 2767200 w 4183623"/>
              <a:gd name="connsiteY224" fmla="*/ 696311 h 743045"/>
              <a:gd name="connsiteX225" fmla="*/ 2780839 w 4183623"/>
              <a:gd name="connsiteY225" fmla="*/ 696311 h 743045"/>
              <a:gd name="connsiteX226" fmla="*/ 2780839 w 4183623"/>
              <a:gd name="connsiteY226" fmla="*/ 703314 h 743045"/>
              <a:gd name="connsiteX227" fmla="*/ 3005310 w 4183623"/>
              <a:gd name="connsiteY227" fmla="*/ 703314 h 743045"/>
              <a:gd name="connsiteX228" fmla="*/ 3005310 w 4183623"/>
              <a:gd name="connsiteY228" fmla="*/ 709045 h 743045"/>
              <a:gd name="connsiteX229" fmla="*/ 3011556 w 4183623"/>
              <a:gd name="connsiteY229" fmla="*/ 709045 h 743045"/>
              <a:gd name="connsiteX230" fmla="*/ 3011556 w 4183623"/>
              <a:gd name="connsiteY230" fmla="*/ 717322 h 743045"/>
              <a:gd name="connsiteX231" fmla="*/ 3110216 w 4183623"/>
              <a:gd name="connsiteY231" fmla="*/ 717322 h 743045"/>
              <a:gd name="connsiteX232" fmla="*/ 3110216 w 4183623"/>
              <a:gd name="connsiteY232" fmla="*/ 725345 h 743045"/>
              <a:gd name="connsiteX233" fmla="*/ 3142720 w 4183623"/>
              <a:gd name="connsiteY233" fmla="*/ 725345 h 743045"/>
              <a:gd name="connsiteX234" fmla="*/ 3142720 w 4183623"/>
              <a:gd name="connsiteY234" fmla="*/ 729802 h 743045"/>
              <a:gd name="connsiteX235" fmla="*/ 3424552 w 4183623"/>
              <a:gd name="connsiteY235" fmla="*/ 729802 h 743045"/>
              <a:gd name="connsiteX236" fmla="*/ 3424552 w 4183623"/>
              <a:gd name="connsiteY236" fmla="*/ 733495 h 743045"/>
              <a:gd name="connsiteX237" fmla="*/ 3496061 w 4183623"/>
              <a:gd name="connsiteY237" fmla="*/ 733495 h 743045"/>
              <a:gd name="connsiteX238" fmla="*/ 3496061 w 4183623"/>
              <a:gd name="connsiteY238" fmla="*/ 743045 h 743045"/>
              <a:gd name="connsiteX239" fmla="*/ 4183623 w 4183623"/>
              <a:gd name="connsiteY239" fmla="*/ 743045 h 74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4183623" h="743045">
                <a:moveTo>
                  <a:pt x="0" y="0"/>
                </a:moveTo>
                <a:lnTo>
                  <a:pt x="21287" y="0"/>
                </a:lnTo>
                <a:lnTo>
                  <a:pt x="21287" y="7131"/>
                </a:lnTo>
                <a:lnTo>
                  <a:pt x="57616" y="7131"/>
                </a:lnTo>
                <a:lnTo>
                  <a:pt x="57616" y="14262"/>
                </a:lnTo>
                <a:lnTo>
                  <a:pt x="75079" y="14262"/>
                </a:lnTo>
                <a:lnTo>
                  <a:pt x="75079" y="19483"/>
                </a:lnTo>
                <a:lnTo>
                  <a:pt x="102229" y="19483"/>
                </a:lnTo>
                <a:lnTo>
                  <a:pt x="102229" y="26615"/>
                </a:lnTo>
                <a:lnTo>
                  <a:pt x="124154" y="26615"/>
                </a:lnTo>
                <a:lnTo>
                  <a:pt x="124154" y="33619"/>
                </a:lnTo>
                <a:lnTo>
                  <a:pt x="136518" y="33619"/>
                </a:lnTo>
                <a:lnTo>
                  <a:pt x="136518" y="38840"/>
                </a:lnTo>
                <a:lnTo>
                  <a:pt x="150667" y="38840"/>
                </a:lnTo>
                <a:lnTo>
                  <a:pt x="150667" y="44061"/>
                </a:lnTo>
                <a:lnTo>
                  <a:pt x="178710" y="44061"/>
                </a:lnTo>
                <a:lnTo>
                  <a:pt x="178710" y="52338"/>
                </a:lnTo>
                <a:lnTo>
                  <a:pt x="191457" y="52338"/>
                </a:lnTo>
                <a:lnTo>
                  <a:pt x="191457" y="63417"/>
                </a:lnTo>
                <a:lnTo>
                  <a:pt x="198086" y="63417"/>
                </a:lnTo>
                <a:lnTo>
                  <a:pt x="198086" y="71821"/>
                </a:lnTo>
                <a:lnTo>
                  <a:pt x="209940" y="71821"/>
                </a:lnTo>
                <a:lnTo>
                  <a:pt x="209940" y="81627"/>
                </a:lnTo>
                <a:lnTo>
                  <a:pt x="222176" y="81627"/>
                </a:lnTo>
                <a:lnTo>
                  <a:pt x="222176" y="86466"/>
                </a:lnTo>
                <a:lnTo>
                  <a:pt x="243591" y="86466"/>
                </a:lnTo>
                <a:lnTo>
                  <a:pt x="243591" y="90286"/>
                </a:lnTo>
                <a:lnTo>
                  <a:pt x="262966" y="90286"/>
                </a:lnTo>
                <a:lnTo>
                  <a:pt x="262966" y="96908"/>
                </a:lnTo>
                <a:lnTo>
                  <a:pt x="266918" y="96908"/>
                </a:lnTo>
                <a:lnTo>
                  <a:pt x="266918" y="103020"/>
                </a:lnTo>
                <a:lnTo>
                  <a:pt x="285528" y="103020"/>
                </a:lnTo>
                <a:lnTo>
                  <a:pt x="285528" y="107859"/>
                </a:lnTo>
                <a:lnTo>
                  <a:pt x="315228" y="107859"/>
                </a:lnTo>
                <a:lnTo>
                  <a:pt x="315228" y="119448"/>
                </a:lnTo>
                <a:lnTo>
                  <a:pt x="320454" y="119448"/>
                </a:lnTo>
                <a:lnTo>
                  <a:pt x="320454" y="124923"/>
                </a:lnTo>
                <a:lnTo>
                  <a:pt x="328357" y="124923"/>
                </a:lnTo>
                <a:lnTo>
                  <a:pt x="328357" y="131036"/>
                </a:lnTo>
                <a:lnTo>
                  <a:pt x="347733" y="131036"/>
                </a:lnTo>
                <a:lnTo>
                  <a:pt x="347733" y="143770"/>
                </a:lnTo>
                <a:lnTo>
                  <a:pt x="368510" y="143770"/>
                </a:lnTo>
                <a:lnTo>
                  <a:pt x="368510" y="150137"/>
                </a:lnTo>
                <a:lnTo>
                  <a:pt x="396808" y="150137"/>
                </a:lnTo>
                <a:lnTo>
                  <a:pt x="396808" y="156759"/>
                </a:lnTo>
                <a:lnTo>
                  <a:pt x="415673" y="156759"/>
                </a:lnTo>
                <a:lnTo>
                  <a:pt x="415673" y="164527"/>
                </a:lnTo>
                <a:lnTo>
                  <a:pt x="424341" y="164527"/>
                </a:lnTo>
                <a:lnTo>
                  <a:pt x="424341" y="173823"/>
                </a:lnTo>
                <a:lnTo>
                  <a:pt x="433263" y="173823"/>
                </a:lnTo>
                <a:lnTo>
                  <a:pt x="433263" y="186175"/>
                </a:lnTo>
                <a:lnTo>
                  <a:pt x="442314" y="186175"/>
                </a:lnTo>
                <a:lnTo>
                  <a:pt x="442314" y="190250"/>
                </a:lnTo>
                <a:lnTo>
                  <a:pt x="452383" y="190250"/>
                </a:lnTo>
                <a:lnTo>
                  <a:pt x="452383" y="197763"/>
                </a:lnTo>
                <a:lnTo>
                  <a:pt x="463091" y="197763"/>
                </a:lnTo>
                <a:lnTo>
                  <a:pt x="463091" y="202348"/>
                </a:lnTo>
                <a:lnTo>
                  <a:pt x="480426" y="202348"/>
                </a:lnTo>
                <a:lnTo>
                  <a:pt x="480426" y="207059"/>
                </a:lnTo>
                <a:lnTo>
                  <a:pt x="488585" y="207059"/>
                </a:lnTo>
                <a:lnTo>
                  <a:pt x="488585" y="211644"/>
                </a:lnTo>
                <a:lnTo>
                  <a:pt x="499291" y="211644"/>
                </a:lnTo>
                <a:lnTo>
                  <a:pt x="499291" y="215082"/>
                </a:lnTo>
                <a:lnTo>
                  <a:pt x="521598" y="215082"/>
                </a:lnTo>
                <a:lnTo>
                  <a:pt x="521598" y="220303"/>
                </a:lnTo>
                <a:lnTo>
                  <a:pt x="527590" y="220303"/>
                </a:lnTo>
                <a:lnTo>
                  <a:pt x="527590" y="224123"/>
                </a:lnTo>
                <a:lnTo>
                  <a:pt x="533454" y="224123"/>
                </a:lnTo>
                <a:lnTo>
                  <a:pt x="533454" y="234183"/>
                </a:lnTo>
                <a:lnTo>
                  <a:pt x="538552" y="234183"/>
                </a:lnTo>
                <a:lnTo>
                  <a:pt x="538552" y="238258"/>
                </a:lnTo>
                <a:lnTo>
                  <a:pt x="551299" y="238258"/>
                </a:lnTo>
                <a:lnTo>
                  <a:pt x="551299" y="244626"/>
                </a:lnTo>
                <a:lnTo>
                  <a:pt x="558819" y="244626"/>
                </a:lnTo>
                <a:lnTo>
                  <a:pt x="558819" y="247427"/>
                </a:lnTo>
                <a:lnTo>
                  <a:pt x="570164" y="247427"/>
                </a:lnTo>
                <a:lnTo>
                  <a:pt x="570164" y="253794"/>
                </a:lnTo>
                <a:lnTo>
                  <a:pt x="593236" y="253794"/>
                </a:lnTo>
                <a:lnTo>
                  <a:pt x="593236" y="262836"/>
                </a:lnTo>
                <a:lnTo>
                  <a:pt x="616180" y="262836"/>
                </a:lnTo>
                <a:lnTo>
                  <a:pt x="616180" y="267420"/>
                </a:lnTo>
                <a:lnTo>
                  <a:pt x="623318" y="267420"/>
                </a:lnTo>
                <a:lnTo>
                  <a:pt x="623318" y="271495"/>
                </a:lnTo>
                <a:lnTo>
                  <a:pt x="647410" y="271495"/>
                </a:lnTo>
                <a:lnTo>
                  <a:pt x="647410" y="277225"/>
                </a:lnTo>
                <a:lnTo>
                  <a:pt x="682718" y="277225"/>
                </a:lnTo>
                <a:lnTo>
                  <a:pt x="682718" y="285375"/>
                </a:lnTo>
                <a:lnTo>
                  <a:pt x="741098" y="285375"/>
                </a:lnTo>
                <a:lnTo>
                  <a:pt x="741098" y="291106"/>
                </a:lnTo>
                <a:lnTo>
                  <a:pt x="748619" y="291106"/>
                </a:lnTo>
                <a:lnTo>
                  <a:pt x="748619" y="293398"/>
                </a:lnTo>
                <a:lnTo>
                  <a:pt x="764807" y="293398"/>
                </a:lnTo>
                <a:lnTo>
                  <a:pt x="764807" y="298364"/>
                </a:lnTo>
                <a:lnTo>
                  <a:pt x="781378" y="298364"/>
                </a:lnTo>
                <a:lnTo>
                  <a:pt x="781378" y="302694"/>
                </a:lnTo>
                <a:lnTo>
                  <a:pt x="787369" y="302694"/>
                </a:lnTo>
                <a:lnTo>
                  <a:pt x="787369" y="306387"/>
                </a:lnTo>
                <a:lnTo>
                  <a:pt x="805087" y="306387"/>
                </a:lnTo>
                <a:lnTo>
                  <a:pt x="805087" y="312245"/>
                </a:lnTo>
                <a:lnTo>
                  <a:pt x="817707" y="312245"/>
                </a:lnTo>
                <a:lnTo>
                  <a:pt x="817707" y="316574"/>
                </a:lnTo>
                <a:lnTo>
                  <a:pt x="829052" y="316574"/>
                </a:lnTo>
                <a:lnTo>
                  <a:pt x="829052" y="320013"/>
                </a:lnTo>
                <a:lnTo>
                  <a:pt x="840651" y="320013"/>
                </a:lnTo>
                <a:lnTo>
                  <a:pt x="840651" y="323451"/>
                </a:lnTo>
                <a:lnTo>
                  <a:pt x="868948" y="323451"/>
                </a:lnTo>
                <a:lnTo>
                  <a:pt x="868948" y="328162"/>
                </a:lnTo>
                <a:lnTo>
                  <a:pt x="877106" y="328162"/>
                </a:lnTo>
                <a:lnTo>
                  <a:pt x="877106" y="338477"/>
                </a:lnTo>
                <a:lnTo>
                  <a:pt x="884627" y="338477"/>
                </a:lnTo>
                <a:lnTo>
                  <a:pt x="884627" y="341151"/>
                </a:lnTo>
                <a:lnTo>
                  <a:pt x="894952" y="341151"/>
                </a:lnTo>
                <a:lnTo>
                  <a:pt x="894952" y="345099"/>
                </a:lnTo>
                <a:lnTo>
                  <a:pt x="901070" y="345099"/>
                </a:lnTo>
                <a:lnTo>
                  <a:pt x="901070" y="350065"/>
                </a:lnTo>
                <a:lnTo>
                  <a:pt x="917896" y="350065"/>
                </a:lnTo>
                <a:lnTo>
                  <a:pt x="917896" y="353886"/>
                </a:lnTo>
                <a:lnTo>
                  <a:pt x="971050" y="353886"/>
                </a:lnTo>
                <a:lnTo>
                  <a:pt x="971050" y="356687"/>
                </a:lnTo>
                <a:lnTo>
                  <a:pt x="1025224" y="356687"/>
                </a:lnTo>
                <a:lnTo>
                  <a:pt x="1025224" y="366875"/>
                </a:lnTo>
                <a:lnTo>
                  <a:pt x="1036824" y="366875"/>
                </a:lnTo>
                <a:lnTo>
                  <a:pt x="1036824" y="370313"/>
                </a:lnTo>
                <a:lnTo>
                  <a:pt x="1059640" y="370313"/>
                </a:lnTo>
                <a:lnTo>
                  <a:pt x="1059640" y="374388"/>
                </a:lnTo>
                <a:lnTo>
                  <a:pt x="1071240" y="374388"/>
                </a:lnTo>
                <a:lnTo>
                  <a:pt x="1071240" y="378972"/>
                </a:lnTo>
                <a:lnTo>
                  <a:pt x="1117766" y="378972"/>
                </a:lnTo>
                <a:lnTo>
                  <a:pt x="1117766" y="393999"/>
                </a:lnTo>
                <a:lnTo>
                  <a:pt x="1142495" y="393999"/>
                </a:lnTo>
                <a:lnTo>
                  <a:pt x="1142495" y="397055"/>
                </a:lnTo>
                <a:lnTo>
                  <a:pt x="1166331" y="397055"/>
                </a:lnTo>
                <a:lnTo>
                  <a:pt x="1166331" y="401003"/>
                </a:lnTo>
                <a:lnTo>
                  <a:pt x="1177931" y="401003"/>
                </a:lnTo>
                <a:lnTo>
                  <a:pt x="1177931" y="405714"/>
                </a:lnTo>
                <a:lnTo>
                  <a:pt x="1196031" y="405714"/>
                </a:lnTo>
                <a:lnTo>
                  <a:pt x="1196031" y="410299"/>
                </a:lnTo>
                <a:lnTo>
                  <a:pt x="1237076" y="410299"/>
                </a:lnTo>
                <a:lnTo>
                  <a:pt x="1237076" y="415520"/>
                </a:lnTo>
                <a:lnTo>
                  <a:pt x="1254794" y="415520"/>
                </a:lnTo>
                <a:lnTo>
                  <a:pt x="1254794" y="426726"/>
                </a:lnTo>
                <a:lnTo>
                  <a:pt x="1280543" y="426726"/>
                </a:lnTo>
                <a:lnTo>
                  <a:pt x="1280543" y="433857"/>
                </a:lnTo>
                <a:lnTo>
                  <a:pt x="1289975" y="433857"/>
                </a:lnTo>
                <a:lnTo>
                  <a:pt x="1289975" y="441498"/>
                </a:lnTo>
                <a:lnTo>
                  <a:pt x="1314576" y="441498"/>
                </a:lnTo>
                <a:lnTo>
                  <a:pt x="1314576" y="444936"/>
                </a:lnTo>
                <a:lnTo>
                  <a:pt x="1344276" y="444936"/>
                </a:lnTo>
                <a:lnTo>
                  <a:pt x="1344276" y="449266"/>
                </a:lnTo>
                <a:lnTo>
                  <a:pt x="1380222" y="449266"/>
                </a:lnTo>
                <a:lnTo>
                  <a:pt x="1380222" y="453722"/>
                </a:lnTo>
                <a:lnTo>
                  <a:pt x="1391567" y="453722"/>
                </a:lnTo>
                <a:lnTo>
                  <a:pt x="1391567" y="457670"/>
                </a:lnTo>
                <a:lnTo>
                  <a:pt x="1397048" y="457670"/>
                </a:lnTo>
                <a:lnTo>
                  <a:pt x="1397048" y="462764"/>
                </a:lnTo>
                <a:lnTo>
                  <a:pt x="1426238" y="462764"/>
                </a:lnTo>
                <a:lnTo>
                  <a:pt x="1426238" y="467730"/>
                </a:lnTo>
                <a:lnTo>
                  <a:pt x="1449947" y="467730"/>
                </a:lnTo>
                <a:lnTo>
                  <a:pt x="1449947" y="475116"/>
                </a:lnTo>
                <a:lnTo>
                  <a:pt x="1479264" y="475116"/>
                </a:lnTo>
                <a:lnTo>
                  <a:pt x="1479264" y="484030"/>
                </a:lnTo>
                <a:lnTo>
                  <a:pt x="1485893" y="484030"/>
                </a:lnTo>
                <a:lnTo>
                  <a:pt x="1485893" y="489506"/>
                </a:lnTo>
                <a:lnTo>
                  <a:pt x="1534458" y="489506"/>
                </a:lnTo>
                <a:lnTo>
                  <a:pt x="1534458" y="499439"/>
                </a:lnTo>
                <a:lnTo>
                  <a:pt x="1574865" y="499439"/>
                </a:lnTo>
                <a:lnTo>
                  <a:pt x="1574865" y="505296"/>
                </a:lnTo>
                <a:lnTo>
                  <a:pt x="1616420" y="505296"/>
                </a:lnTo>
                <a:lnTo>
                  <a:pt x="1616420" y="512555"/>
                </a:lnTo>
                <a:lnTo>
                  <a:pt x="1653640" y="512555"/>
                </a:lnTo>
                <a:lnTo>
                  <a:pt x="1653640" y="518031"/>
                </a:lnTo>
                <a:lnTo>
                  <a:pt x="1671104" y="518031"/>
                </a:lnTo>
                <a:lnTo>
                  <a:pt x="1671104" y="522615"/>
                </a:lnTo>
                <a:lnTo>
                  <a:pt x="1683086" y="522615"/>
                </a:lnTo>
                <a:lnTo>
                  <a:pt x="1683086" y="527327"/>
                </a:lnTo>
                <a:lnTo>
                  <a:pt x="1697617" y="527327"/>
                </a:lnTo>
                <a:lnTo>
                  <a:pt x="1697617" y="538405"/>
                </a:lnTo>
                <a:lnTo>
                  <a:pt x="1727700" y="538405"/>
                </a:lnTo>
                <a:lnTo>
                  <a:pt x="1727700" y="547702"/>
                </a:lnTo>
                <a:lnTo>
                  <a:pt x="1745545" y="547702"/>
                </a:lnTo>
                <a:lnTo>
                  <a:pt x="1745545" y="553814"/>
                </a:lnTo>
                <a:lnTo>
                  <a:pt x="1758801" y="553814"/>
                </a:lnTo>
                <a:lnTo>
                  <a:pt x="1758801" y="560563"/>
                </a:lnTo>
                <a:lnTo>
                  <a:pt x="1783658" y="560563"/>
                </a:lnTo>
                <a:lnTo>
                  <a:pt x="1783658" y="563619"/>
                </a:lnTo>
                <a:lnTo>
                  <a:pt x="1856442" y="563619"/>
                </a:lnTo>
                <a:lnTo>
                  <a:pt x="1856442" y="572279"/>
                </a:lnTo>
                <a:lnTo>
                  <a:pt x="1884613" y="572279"/>
                </a:lnTo>
                <a:lnTo>
                  <a:pt x="1884613" y="578901"/>
                </a:lnTo>
                <a:lnTo>
                  <a:pt x="1911763" y="578901"/>
                </a:lnTo>
                <a:lnTo>
                  <a:pt x="1911763" y="587560"/>
                </a:lnTo>
                <a:lnTo>
                  <a:pt x="1993598" y="587560"/>
                </a:lnTo>
                <a:lnTo>
                  <a:pt x="1993598" y="604496"/>
                </a:lnTo>
                <a:lnTo>
                  <a:pt x="2044585" y="604496"/>
                </a:lnTo>
                <a:lnTo>
                  <a:pt x="2044585" y="610100"/>
                </a:lnTo>
                <a:lnTo>
                  <a:pt x="2087542" y="610100"/>
                </a:lnTo>
                <a:lnTo>
                  <a:pt x="2087542" y="615193"/>
                </a:lnTo>
                <a:lnTo>
                  <a:pt x="2130626" y="615193"/>
                </a:lnTo>
                <a:lnTo>
                  <a:pt x="2130626" y="619141"/>
                </a:lnTo>
                <a:lnTo>
                  <a:pt x="2151658" y="619141"/>
                </a:lnTo>
                <a:lnTo>
                  <a:pt x="2151658" y="621815"/>
                </a:lnTo>
                <a:lnTo>
                  <a:pt x="2230815" y="621815"/>
                </a:lnTo>
                <a:lnTo>
                  <a:pt x="2230815" y="625763"/>
                </a:lnTo>
                <a:lnTo>
                  <a:pt x="2243945" y="625763"/>
                </a:lnTo>
                <a:lnTo>
                  <a:pt x="2243945" y="630474"/>
                </a:lnTo>
                <a:lnTo>
                  <a:pt x="2266124" y="630474"/>
                </a:lnTo>
                <a:lnTo>
                  <a:pt x="2266124" y="636205"/>
                </a:lnTo>
                <a:lnTo>
                  <a:pt x="2301305" y="636205"/>
                </a:lnTo>
                <a:lnTo>
                  <a:pt x="2301305" y="641553"/>
                </a:lnTo>
                <a:lnTo>
                  <a:pt x="2378678" y="641553"/>
                </a:lnTo>
                <a:lnTo>
                  <a:pt x="2378678" y="652250"/>
                </a:lnTo>
                <a:lnTo>
                  <a:pt x="2400858" y="652250"/>
                </a:lnTo>
                <a:lnTo>
                  <a:pt x="2400858" y="660782"/>
                </a:lnTo>
                <a:lnTo>
                  <a:pt x="2426096" y="660782"/>
                </a:lnTo>
                <a:lnTo>
                  <a:pt x="2426096" y="668805"/>
                </a:lnTo>
                <a:lnTo>
                  <a:pt x="2465229" y="668805"/>
                </a:lnTo>
                <a:lnTo>
                  <a:pt x="2465229" y="672497"/>
                </a:lnTo>
                <a:lnTo>
                  <a:pt x="2512902" y="672497"/>
                </a:lnTo>
                <a:lnTo>
                  <a:pt x="2512902" y="678101"/>
                </a:lnTo>
                <a:lnTo>
                  <a:pt x="2554201" y="678101"/>
                </a:lnTo>
                <a:lnTo>
                  <a:pt x="2554201" y="684850"/>
                </a:lnTo>
                <a:lnTo>
                  <a:pt x="2607865" y="684850"/>
                </a:lnTo>
                <a:lnTo>
                  <a:pt x="2607865" y="691472"/>
                </a:lnTo>
                <a:lnTo>
                  <a:pt x="2767200" y="691472"/>
                </a:lnTo>
                <a:lnTo>
                  <a:pt x="2767200" y="696311"/>
                </a:lnTo>
                <a:lnTo>
                  <a:pt x="2780839" y="696311"/>
                </a:lnTo>
                <a:lnTo>
                  <a:pt x="2780839" y="703314"/>
                </a:lnTo>
                <a:lnTo>
                  <a:pt x="3005310" y="703314"/>
                </a:lnTo>
                <a:lnTo>
                  <a:pt x="3005310" y="709045"/>
                </a:lnTo>
                <a:lnTo>
                  <a:pt x="3011556" y="709045"/>
                </a:lnTo>
                <a:lnTo>
                  <a:pt x="3011556" y="717322"/>
                </a:lnTo>
                <a:lnTo>
                  <a:pt x="3110216" y="717322"/>
                </a:lnTo>
                <a:lnTo>
                  <a:pt x="3110216" y="725345"/>
                </a:lnTo>
                <a:lnTo>
                  <a:pt x="3142720" y="725345"/>
                </a:lnTo>
                <a:lnTo>
                  <a:pt x="3142720" y="729802"/>
                </a:lnTo>
                <a:lnTo>
                  <a:pt x="3424552" y="729802"/>
                </a:lnTo>
                <a:lnTo>
                  <a:pt x="3424552" y="733495"/>
                </a:lnTo>
                <a:lnTo>
                  <a:pt x="3496061" y="733495"/>
                </a:lnTo>
                <a:lnTo>
                  <a:pt x="3496061" y="743045"/>
                </a:lnTo>
                <a:lnTo>
                  <a:pt x="4183623" y="743045"/>
                </a:lnTo>
              </a:path>
            </a:pathLst>
          </a:custGeom>
          <a:noFill/>
          <a:ln w="12744" cap="flat">
            <a:solidFill>
              <a:srgbClr val="33D6F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AB59773-E0D8-2062-330F-3E225D58A3BF}"/>
              </a:ext>
            </a:extLst>
          </p:cNvPr>
          <p:cNvGrpSpPr/>
          <p:nvPr/>
        </p:nvGrpSpPr>
        <p:grpSpPr>
          <a:xfrm>
            <a:off x="2834494" y="1876796"/>
            <a:ext cx="7449365" cy="1448226"/>
            <a:chOff x="2832905" y="1876796"/>
            <a:chExt cx="7449365" cy="1448226"/>
          </a:xfrm>
        </p:grpSpPr>
        <p:sp>
          <p:nvSpPr>
            <p:cNvPr id="160" name="Freeform 874">
              <a:extLst>
                <a:ext uri="{FF2B5EF4-FFF2-40B4-BE49-F238E27FC236}">
                  <a16:creationId xmlns:a16="http://schemas.microsoft.com/office/drawing/2014/main" id="{A7003B42-82CC-FBD4-4B7C-53D33039FBD0}"/>
                </a:ext>
              </a:extLst>
            </p:cNvPr>
            <p:cNvSpPr/>
            <p:nvPr/>
          </p:nvSpPr>
          <p:spPr>
            <a:xfrm>
              <a:off x="2832905" y="187679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 875">
              <a:extLst>
                <a:ext uri="{FF2B5EF4-FFF2-40B4-BE49-F238E27FC236}">
                  <a16:creationId xmlns:a16="http://schemas.microsoft.com/office/drawing/2014/main" id="{AABB432A-482E-0760-4480-1CF21FE2A4C7}"/>
                </a:ext>
              </a:extLst>
            </p:cNvPr>
            <p:cNvSpPr/>
            <p:nvPr/>
          </p:nvSpPr>
          <p:spPr>
            <a:xfrm>
              <a:off x="3138615" y="202775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 876">
              <a:extLst>
                <a:ext uri="{FF2B5EF4-FFF2-40B4-BE49-F238E27FC236}">
                  <a16:creationId xmlns:a16="http://schemas.microsoft.com/office/drawing/2014/main" id="{386A18B7-391E-71CC-068E-AAA1B649CAE6}"/>
                </a:ext>
              </a:extLst>
            </p:cNvPr>
            <p:cNvSpPr/>
            <p:nvPr/>
          </p:nvSpPr>
          <p:spPr>
            <a:xfrm>
              <a:off x="3230119" y="207085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 877">
              <a:extLst>
                <a:ext uri="{FF2B5EF4-FFF2-40B4-BE49-F238E27FC236}">
                  <a16:creationId xmlns:a16="http://schemas.microsoft.com/office/drawing/2014/main" id="{8C6C72C4-5D63-AE43-38B7-D34DB56939A6}"/>
                </a:ext>
              </a:extLst>
            </p:cNvPr>
            <p:cNvSpPr/>
            <p:nvPr/>
          </p:nvSpPr>
          <p:spPr>
            <a:xfrm>
              <a:off x="4975184" y="267789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 878">
              <a:extLst>
                <a:ext uri="{FF2B5EF4-FFF2-40B4-BE49-F238E27FC236}">
                  <a16:creationId xmlns:a16="http://schemas.microsoft.com/office/drawing/2014/main" id="{6DB1D5F6-1A9C-BC30-243E-4C22A81F21F8}"/>
                </a:ext>
              </a:extLst>
            </p:cNvPr>
            <p:cNvSpPr/>
            <p:nvPr/>
          </p:nvSpPr>
          <p:spPr>
            <a:xfrm>
              <a:off x="5229364" y="273108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 879">
              <a:extLst>
                <a:ext uri="{FF2B5EF4-FFF2-40B4-BE49-F238E27FC236}">
                  <a16:creationId xmlns:a16="http://schemas.microsoft.com/office/drawing/2014/main" id="{99B99DFF-E461-3C61-143A-40DEA29A0D2D}"/>
                </a:ext>
              </a:extLst>
            </p:cNvPr>
            <p:cNvSpPr/>
            <p:nvPr/>
          </p:nvSpPr>
          <p:spPr>
            <a:xfrm>
              <a:off x="5648991" y="283180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 880">
              <a:extLst>
                <a:ext uri="{FF2B5EF4-FFF2-40B4-BE49-F238E27FC236}">
                  <a16:creationId xmlns:a16="http://schemas.microsoft.com/office/drawing/2014/main" id="{97B0C85D-277A-D15E-0DC9-010091A62A07}"/>
                </a:ext>
              </a:extLst>
            </p:cNvPr>
            <p:cNvSpPr/>
            <p:nvPr/>
          </p:nvSpPr>
          <p:spPr>
            <a:xfrm>
              <a:off x="5758752" y="288524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 881">
              <a:extLst>
                <a:ext uri="{FF2B5EF4-FFF2-40B4-BE49-F238E27FC236}">
                  <a16:creationId xmlns:a16="http://schemas.microsoft.com/office/drawing/2014/main" id="{0E95980F-11B4-7D3A-DB13-8784FE4A07FD}"/>
                </a:ext>
              </a:extLst>
            </p:cNvPr>
            <p:cNvSpPr/>
            <p:nvPr/>
          </p:nvSpPr>
          <p:spPr>
            <a:xfrm>
              <a:off x="5804505" y="2900023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 882">
              <a:extLst>
                <a:ext uri="{FF2B5EF4-FFF2-40B4-BE49-F238E27FC236}">
                  <a16:creationId xmlns:a16="http://schemas.microsoft.com/office/drawing/2014/main" id="{F1429F96-6FC2-B422-5011-5E0CE7A5ADFA}"/>
                </a:ext>
              </a:extLst>
            </p:cNvPr>
            <p:cNvSpPr/>
            <p:nvPr/>
          </p:nvSpPr>
          <p:spPr>
            <a:xfrm>
              <a:off x="5847715" y="291036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 883">
              <a:extLst>
                <a:ext uri="{FF2B5EF4-FFF2-40B4-BE49-F238E27FC236}">
                  <a16:creationId xmlns:a16="http://schemas.microsoft.com/office/drawing/2014/main" id="{A0BF20C8-99DB-826C-B26A-69525A95F92E}"/>
                </a:ext>
              </a:extLst>
            </p:cNvPr>
            <p:cNvSpPr/>
            <p:nvPr/>
          </p:nvSpPr>
          <p:spPr>
            <a:xfrm>
              <a:off x="5932520" y="292218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 884">
              <a:extLst>
                <a:ext uri="{FF2B5EF4-FFF2-40B4-BE49-F238E27FC236}">
                  <a16:creationId xmlns:a16="http://schemas.microsoft.com/office/drawing/2014/main" id="{0A5A5D0F-5B64-64EC-ECCC-FCCF39C30E21}"/>
                </a:ext>
              </a:extLst>
            </p:cNvPr>
            <p:cNvSpPr/>
            <p:nvPr/>
          </p:nvSpPr>
          <p:spPr>
            <a:xfrm>
              <a:off x="5967180" y="292809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 887">
              <a:extLst>
                <a:ext uri="{FF2B5EF4-FFF2-40B4-BE49-F238E27FC236}">
                  <a16:creationId xmlns:a16="http://schemas.microsoft.com/office/drawing/2014/main" id="{A2F5B132-DC7A-64BF-E405-0319B848B7DB}"/>
                </a:ext>
              </a:extLst>
            </p:cNvPr>
            <p:cNvSpPr/>
            <p:nvPr/>
          </p:nvSpPr>
          <p:spPr>
            <a:xfrm>
              <a:off x="6010160" y="293548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 888">
              <a:extLst>
                <a:ext uri="{FF2B5EF4-FFF2-40B4-BE49-F238E27FC236}">
                  <a16:creationId xmlns:a16="http://schemas.microsoft.com/office/drawing/2014/main" id="{303AB2CD-80B8-6082-A3DD-B4BB0CCD4523}"/>
                </a:ext>
              </a:extLst>
            </p:cNvPr>
            <p:cNvSpPr/>
            <p:nvPr/>
          </p:nvSpPr>
          <p:spPr>
            <a:xfrm>
              <a:off x="6042279" y="294582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 889">
              <a:extLst>
                <a:ext uri="{FF2B5EF4-FFF2-40B4-BE49-F238E27FC236}">
                  <a16:creationId xmlns:a16="http://schemas.microsoft.com/office/drawing/2014/main" id="{516DD237-44E4-A42B-A3BC-3035A624FF03}"/>
                </a:ext>
              </a:extLst>
            </p:cNvPr>
            <p:cNvSpPr/>
            <p:nvPr/>
          </p:nvSpPr>
          <p:spPr>
            <a:xfrm>
              <a:off x="6090806" y="295469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 890">
              <a:extLst>
                <a:ext uri="{FF2B5EF4-FFF2-40B4-BE49-F238E27FC236}">
                  <a16:creationId xmlns:a16="http://schemas.microsoft.com/office/drawing/2014/main" id="{CE7AC889-AD3F-7AC8-9021-C34116C9CAE4}"/>
                </a:ext>
              </a:extLst>
            </p:cNvPr>
            <p:cNvSpPr/>
            <p:nvPr/>
          </p:nvSpPr>
          <p:spPr>
            <a:xfrm>
              <a:off x="6146263" y="296503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 891">
              <a:extLst>
                <a:ext uri="{FF2B5EF4-FFF2-40B4-BE49-F238E27FC236}">
                  <a16:creationId xmlns:a16="http://schemas.microsoft.com/office/drawing/2014/main" id="{BDCAF60D-9013-15FB-B5B6-5E6F58DEE68C}"/>
                </a:ext>
              </a:extLst>
            </p:cNvPr>
            <p:cNvSpPr/>
            <p:nvPr/>
          </p:nvSpPr>
          <p:spPr>
            <a:xfrm>
              <a:off x="6175608" y="296503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 892">
              <a:extLst>
                <a:ext uri="{FF2B5EF4-FFF2-40B4-BE49-F238E27FC236}">
                  <a16:creationId xmlns:a16="http://schemas.microsoft.com/office/drawing/2014/main" id="{D999D0E2-01D3-DBF8-2EB6-059C64751D1E}"/>
                </a:ext>
              </a:extLst>
            </p:cNvPr>
            <p:cNvSpPr/>
            <p:nvPr/>
          </p:nvSpPr>
          <p:spPr>
            <a:xfrm>
              <a:off x="6304777" y="300074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 893">
              <a:extLst>
                <a:ext uri="{FF2B5EF4-FFF2-40B4-BE49-F238E27FC236}">
                  <a16:creationId xmlns:a16="http://schemas.microsoft.com/office/drawing/2014/main" id="{998AD5D5-EC7B-D381-2D5D-DC690B259EC0}"/>
                </a:ext>
              </a:extLst>
            </p:cNvPr>
            <p:cNvSpPr/>
            <p:nvPr/>
          </p:nvSpPr>
          <p:spPr>
            <a:xfrm>
              <a:off x="6326962" y="300813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 894">
              <a:extLst>
                <a:ext uri="{FF2B5EF4-FFF2-40B4-BE49-F238E27FC236}">
                  <a16:creationId xmlns:a16="http://schemas.microsoft.com/office/drawing/2014/main" id="{AD68C0BC-0F6F-0079-AC31-B3764CF616AA}"/>
                </a:ext>
              </a:extLst>
            </p:cNvPr>
            <p:cNvSpPr/>
            <p:nvPr/>
          </p:nvSpPr>
          <p:spPr>
            <a:xfrm>
              <a:off x="6427015" y="30184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 895">
              <a:extLst>
                <a:ext uri="{FF2B5EF4-FFF2-40B4-BE49-F238E27FC236}">
                  <a16:creationId xmlns:a16="http://schemas.microsoft.com/office/drawing/2014/main" id="{FFF954CE-A541-0129-72CD-C8E6B75FE7CF}"/>
                </a:ext>
              </a:extLst>
            </p:cNvPr>
            <p:cNvSpPr/>
            <p:nvPr/>
          </p:nvSpPr>
          <p:spPr>
            <a:xfrm>
              <a:off x="6543707" y="303325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 896">
              <a:extLst>
                <a:ext uri="{FF2B5EF4-FFF2-40B4-BE49-F238E27FC236}">
                  <a16:creationId xmlns:a16="http://schemas.microsoft.com/office/drawing/2014/main" id="{67C024BA-AA9E-A464-F3EC-943135D4D891}"/>
                </a:ext>
              </a:extLst>
            </p:cNvPr>
            <p:cNvSpPr/>
            <p:nvPr/>
          </p:nvSpPr>
          <p:spPr>
            <a:xfrm>
              <a:off x="6600783" y="303325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 897">
              <a:extLst>
                <a:ext uri="{FF2B5EF4-FFF2-40B4-BE49-F238E27FC236}">
                  <a16:creationId xmlns:a16="http://schemas.microsoft.com/office/drawing/2014/main" id="{BB2DBAD6-EB3C-40F1-61BA-9829D40D5DDE}"/>
                </a:ext>
              </a:extLst>
            </p:cNvPr>
            <p:cNvSpPr/>
            <p:nvPr/>
          </p:nvSpPr>
          <p:spPr>
            <a:xfrm>
              <a:off x="6772931" y="305837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 898">
              <a:extLst>
                <a:ext uri="{FF2B5EF4-FFF2-40B4-BE49-F238E27FC236}">
                  <a16:creationId xmlns:a16="http://schemas.microsoft.com/office/drawing/2014/main" id="{EF08736E-8BFE-CB92-1B8C-6FF5AC839F8C}"/>
                </a:ext>
              </a:extLst>
            </p:cNvPr>
            <p:cNvSpPr/>
            <p:nvPr/>
          </p:nvSpPr>
          <p:spPr>
            <a:xfrm>
              <a:off x="6832781" y="306723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 899">
              <a:extLst>
                <a:ext uri="{FF2B5EF4-FFF2-40B4-BE49-F238E27FC236}">
                  <a16:creationId xmlns:a16="http://schemas.microsoft.com/office/drawing/2014/main" id="{FBE592D6-5A25-1891-6198-6B16F7520D9B}"/>
                </a:ext>
              </a:extLst>
            </p:cNvPr>
            <p:cNvSpPr/>
            <p:nvPr/>
          </p:nvSpPr>
          <p:spPr>
            <a:xfrm>
              <a:off x="6922898" y="307166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 900">
              <a:extLst>
                <a:ext uri="{FF2B5EF4-FFF2-40B4-BE49-F238E27FC236}">
                  <a16:creationId xmlns:a16="http://schemas.microsoft.com/office/drawing/2014/main" id="{63ED4C68-2EE2-021A-4439-5AD47A0F3F89}"/>
                </a:ext>
              </a:extLst>
            </p:cNvPr>
            <p:cNvSpPr/>
            <p:nvPr/>
          </p:nvSpPr>
          <p:spPr>
            <a:xfrm>
              <a:off x="6956404" y="308496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 901">
              <a:extLst>
                <a:ext uri="{FF2B5EF4-FFF2-40B4-BE49-F238E27FC236}">
                  <a16:creationId xmlns:a16="http://schemas.microsoft.com/office/drawing/2014/main" id="{41B19222-A518-3515-D3F0-309D978938C7}"/>
                </a:ext>
              </a:extLst>
            </p:cNvPr>
            <p:cNvSpPr/>
            <p:nvPr/>
          </p:nvSpPr>
          <p:spPr>
            <a:xfrm>
              <a:off x="6985519" y="31041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 902">
              <a:extLst>
                <a:ext uri="{FF2B5EF4-FFF2-40B4-BE49-F238E27FC236}">
                  <a16:creationId xmlns:a16="http://schemas.microsoft.com/office/drawing/2014/main" id="{96671B86-E7FF-1804-4FD7-8D89B45000F9}"/>
                </a:ext>
              </a:extLst>
            </p:cNvPr>
            <p:cNvSpPr/>
            <p:nvPr/>
          </p:nvSpPr>
          <p:spPr>
            <a:xfrm>
              <a:off x="7042363" y="3117721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 903">
              <a:extLst>
                <a:ext uri="{FF2B5EF4-FFF2-40B4-BE49-F238E27FC236}">
                  <a16:creationId xmlns:a16="http://schemas.microsoft.com/office/drawing/2014/main" id="{63F22E10-1F16-9E10-A051-A7F6C88B4B9B}"/>
                </a:ext>
              </a:extLst>
            </p:cNvPr>
            <p:cNvSpPr/>
            <p:nvPr/>
          </p:nvSpPr>
          <p:spPr>
            <a:xfrm>
              <a:off x="7082801" y="312658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 904">
              <a:extLst>
                <a:ext uri="{FF2B5EF4-FFF2-40B4-BE49-F238E27FC236}">
                  <a16:creationId xmlns:a16="http://schemas.microsoft.com/office/drawing/2014/main" id="{EB9330BE-BFC5-322D-80F8-A702D0A7C9E0}"/>
                </a:ext>
              </a:extLst>
            </p:cNvPr>
            <p:cNvSpPr/>
            <p:nvPr/>
          </p:nvSpPr>
          <p:spPr>
            <a:xfrm>
              <a:off x="7132713" y="3132497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 905">
              <a:extLst>
                <a:ext uri="{FF2B5EF4-FFF2-40B4-BE49-F238E27FC236}">
                  <a16:creationId xmlns:a16="http://schemas.microsoft.com/office/drawing/2014/main" id="{30FC00D3-0F79-C592-E9FC-68BF2A985D78}"/>
                </a:ext>
              </a:extLst>
            </p:cNvPr>
            <p:cNvSpPr/>
            <p:nvPr/>
          </p:nvSpPr>
          <p:spPr>
            <a:xfrm>
              <a:off x="7188402" y="3135452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 906">
              <a:extLst>
                <a:ext uri="{FF2B5EF4-FFF2-40B4-BE49-F238E27FC236}">
                  <a16:creationId xmlns:a16="http://schemas.microsoft.com/office/drawing/2014/main" id="{6B5B55AC-CDBC-4988-B8B8-B0F5C000F07B}"/>
                </a:ext>
              </a:extLst>
            </p:cNvPr>
            <p:cNvSpPr/>
            <p:nvPr/>
          </p:nvSpPr>
          <p:spPr>
            <a:xfrm>
              <a:off x="7229995" y="31457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 907">
              <a:extLst>
                <a:ext uri="{FF2B5EF4-FFF2-40B4-BE49-F238E27FC236}">
                  <a16:creationId xmlns:a16="http://schemas.microsoft.com/office/drawing/2014/main" id="{52128BBF-2D55-21A4-D021-FDE2E235C0EC}"/>
                </a:ext>
              </a:extLst>
            </p:cNvPr>
            <p:cNvSpPr/>
            <p:nvPr/>
          </p:nvSpPr>
          <p:spPr>
            <a:xfrm>
              <a:off x="7268816" y="3145795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 908">
              <a:extLst>
                <a:ext uri="{FF2B5EF4-FFF2-40B4-BE49-F238E27FC236}">
                  <a16:creationId xmlns:a16="http://schemas.microsoft.com/office/drawing/2014/main" id="{5B2BF071-E0BD-E1E0-8DA9-E34BAC5FA241}"/>
                </a:ext>
              </a:extLst>
            </p:cNvPr>
            <p:cNvSpPr/>
            <p:nvPr/>
          </p:nvSpPr>
          <p:spPr>
            <a:xfrm>
              <a:off x="7317571" y="314875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 909">
              <a:extLst>
                <a:ext uri="{FF2B5EF4-FFF2-40B4-BE49-F238E27FC236}">
                  <a16:creationId xmlns:a16="http://schemas.microsoft.com/office/drawing/2014/main" id="{F59A2FBD-4205-7388-E435-C5B4CB6E63D7}"/>
                </a:ext>
              </a:extLst>
            </p:cNvPr>
            <p:cNvSpPr/>
            <p:nvPr/>
          </p:nvSpPr>
          <p:spPr>
            <a:xfrm>
              <a:off x="7377188" y="316352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 911">
              <a:extLst>
                <a:ext uri="{FF2B5EF4-FFF2-40B4-BE49-F238E27FC236}">
                  <a16:creationId xmlns:a16="http://schemas.microsoft.com/office/drawing/2014/main" id="{6E7A92D9-F579-1B1F-8724-5AE909BA1F71}"/>
                </a:ext>
              </a:extLst>
            </p:cNvPr>
            <p:cNvSpPr/>
            <p:nvPr/>
          </p:nvSpPr>
          <p:spPr>
            <a:xfrm>
              <a:off x="7409307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 912">
              <a:extLst>
                <a:ext uri="{FF2B5EF4-FFF2-40B4-BE49-F238E27FC236}">
                  <a16:creationId xmlns:a16="http://schemas.microsoft.com/office/drawing/2014/main" id="{FC17A94F-6470-EA77-E53B-78D9ADA14A2F}"/>
                </a:ext>
              </a:extLst>
            </p:cNvPr>
            <p:cNvSpPr/>
            <p:nvPr/>
          </p:nvSpPr>
          <p:spPr>
            <a:xfrm>
              <a:off x="7434262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 913">
              <a:extLst>
                <a:ext uri="{FF2B5EF4-FFF2-40B4-BE49-F238E27FC236}">
                  <a16:creationId xmlns:a16="http://schemas.microsoft.com/office/drawing/2014/main" id="{49FE6F4D-5523-FD12-D6FF-44EC5D178FDD}"/>
                </a:ext>
              </a:extLst>
            </p:cNvPr>
            <p:cNvSpPr/>
            <p:nvPr/>
          </p:nvSpPr>
          <p:spPr>
            <a:xfrm>
              <a:off x="7459219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 914">
              <a:extLst>
                <a:ext uri="{FF2B5EF4-FFF2-40B4-BE49-F238E27FC236}">
                  <a16:creationId xmlns:a16="http://schemas.microsoft.com/office/drawing/2014/main" id="{D422DC43-0FDA-8318-E130-6F7056C64F56}"/>
                </a:ext>
              </a:extLst>
            </p:cNvPr>
            <p:cNvSpPr/>
            <p:nvPr/>
          </p:nvSpPr>
          <p:spPr>
            <a:xfrm>
              <a:off x="7484176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 915">
              <a:extLst>
                <a:ext uri="{FF2B5EF4-FFF2-40B4-BE49-F238E27FC236}">
                  <a16:creationId xmlns:a16="http://schemas.microsoft.com/office/drawing/2014/main" id="{ADBB8CAB-BC5F-2573-147F-993DB5F6EBB5}"/>
                </a:ext>
              </a:extLst>
            </p:cNvPr>
            <p:cNvSpPr/>
            <p:nvPr/>
          </p:nvSpPr>
          <p:spPr>
            <a:xfrm>
              <a:off x="7509361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 916">
              <a:extLst>
                <a:ext uri="{FF2B5EF4-FFF2-40B4-BE49-F238E27FC236}">
                  <a16:creationId xmlns:a16="http://schemas.microsoft.com/office/drawing/2014/main" id="{AAB567C6-CD92-6688-55B1-D38F60DD5E31}"/>
                </a:ext>
              </a:extLst>
            </p:cNvPr>
            <p:cNvSpPr/>
            <p:nvPr/>
          </p:nvSpPr>
          <p:spPr>
            <a:xfrm>
              <a:off x="7534318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0" name="Freeform 917">
              <a:extLst>
                <a:ext uri="{FF2B5EF4-FFF2-40B4-BE49-F238E27FC236}">
                  <a16:creationId xmlns:a16="http://schemas.microsoft.com/office/drawing/2014/main" id="{011F3E85-83FB-C182-80DC-FA8628725E8C}"/>
                </a:ext>
              </a:extLst>
            </p:cNvPr>
            <p:cNvSpPr/>
            <p:nvPr/>
          </p:nvSpPr>
          <p:spPr>
            <a:xfrm>
              <a:off x="7559274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1" name="Freeform 918">
              <a:extLst>
                <a:ext uri="{FF2B5EF4-FFF2-40B4-BE49-F238E27FC236}">
                  <a16:creationId xmlns:a16="http://schemas.microsoft.com/office/drawing/2014/main" id="{F203126B-8625-5353-820D-2FB9AFBB8E22}"/>
                </a:ext>
              </a:extLst>
            </p:cNvPr>
            <p:cNvSpPr/>
            <p:nvPr/>
          </p:nvSpPr>
          <p:spPr>
            <a:xfrm>
              <a:off x="7623281" y="3169876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 919">
              <a:extLst>
                <a:ext uri="{FF2B5EF4-FFF2-40B4-BE49-F238E27FC236}">
                  <a16:creationId xmlns:a16="http://schemas.microsoft.com/office/drawing/2014/main" id="{425BCF84-3B6E-0C90-37E0-DD8531E5844D}"/>
                </a:ext>
              </a:extLst>
            </p:cNvPr>
            <p:cNvSpPr/>
            <p:nvPr/>
          </p:nvSpPr>
          <p:spPr>
            <a:xfrm>
              <a:off x="7998313" y="3191600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 920">
              <a:extLst>
                <a:ext uri="{FF2B5EF4-FFF2-40B4-BE49-F238E27FC236}">
                  <a16:creationId xmlns:a16="http://schemas.microsoft.com/office/drawing/2014/main" id="{5B236B9B-FD26-6A3D-CB3D-43D95470A742}"/>
                </a:ext>
              </a:extLst>
            </p:cNvPr>
            <p:cNvSpPr/>
            <p:nvPr/>
          </p:nvSpPr>
          <p:spPr>
            <a:xfrm>
              <a:off x="8317885" y="323912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 921">
              <a:extLst>
                <a:ext uri="{FF2B5EF4-FFF2-40B4-BE49-F238E27FC236}">
                  <a16:creationId xmlns:a16="http://schemas.microsoft.com/office/drawing/2014/main" id="{1CEC9D5F-3603-955A-FB01-0E7BDE4EF031}"/>
                </a:ext>
              </a:extLst>
            </p:cNvPr>
            <p:cNvSpPr/>
            <p:nvPr/>
          </p:nvSpPr>
          <p:spPr>
            <a:xfrm>
              <a:off x="8629142" y="324230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 922">
              <a:extLst>
                <a:ext uri="{FF2B5EF4-FFF2-40B4-BE49-F238E27FC236}">
                  <a16:creationId xmlns:a16="http://schemas.microsoft.com/office/drawing/2014/main" id="{4F76500A-CF12-34E5-D70F-14E1E0B7A119}"/>
                </a:ext>
              </a:extLst>
            </p:cNvPr>
            <p:cNvSpPr/>
            <p:nvPr/>
          </p:nvSpPr>
          <p:spPr>
            <a:xfrm>
              <a:off x="8744447" y="3242304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 923">
              <a:extLst>
                <a:ext uri="{FF2B5EF4-FFF2-40B4-BE49-F238E27FC236}">
                  <a16:creationId xmlns:a16="http://schemas.microsoft.com/office/drawing/2014/main" id="{87BDEB98-A0E2-1070-8391-464ECE564D62}"/>
                </a:ext>
              </a:extLst>
            </p:cNvPr>
            <p:cNvSpPr/>
            <p:nvPr/>
          </p:nvSpPr>
          <p:spPr>
            <a:xfrm>
              <a:off x="8858367" y="3250949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 924">
              <a:extLst>
                <a:ext uri="{FF2B5EF4-FFF2-40B4-BE49-F238E27FC236}">
                  <a16:creationId xmlns:a16="http://schemas.microsoft.com/office/drawing/2014/main" id="{085DD721-3709-828F-1D5F-366E38348A3F}"/>
                </a:ext>
              </a:extLst>
            </p:cNvPr>
            <p:cNvSpPr/>
            <p:nvPr/>
          </p:nvSpPr>
          <p:spPr>
            <a:xfrm>
              <a:off x="8920756" y="325242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 925">
              <a:extLst>
                <a:ext uri="{FF2B5EF4-FFF2-40B4-BE49-F238E27FC236}">
                  <a16:creationId xmlns:a16="http://schemas.microsoft.com/office/drawing/2014/main" id="{D5225BDD-B6A3-4FC9-1AFF-D09F49AAA1F4}"/>
                </a:ext>
              </a:extLst>
            </p:cNvPr>
            <p:cNvSpPr/>
            <p:nvPr/>
          </p:nvSpPr>
          <p:spPr>
            <a:xfrm>
              <a:off x="8944326" y="325833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 926">
              <a:extLst>
                <a:ext uri="{FF2B5EF4-FFF2-40B4-BE49-F238E27FC236}">
                  <a16:creationId xmlns:a16="http://schemas.microsoft.com/office/drawing/2014/main" id="{2A6F0E0D-312B-D7F9-8664-894FBE7E4990}"/>
                </a:ext>
              </a:extLst>
            </p:cNvPr>
            <p:cNvSpPr/>
            <p:nvPr/>
          </p:nvSpPr>
          <p:spPr>
            <a:xfrm>
              <a:off x="8968126" y="326424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 927">
              <a:extLst>
                <a:ext uri="{FF2B5EF4-FFF2-40B4-BE49-F238E27FC236}">
                  <a16:creationId xmlns:a16="http://schemas.microsoft.com/office/drawing/2014/main" id="{572575C8-71C1-A5EA-B24C-F7A07FB76E6A}"/>
                </a:ext>
              </a:extLst>
            </p:cNvPr>
            <p:cNvSpPr/>
            <p:nvPr/>
          </p:nvSpPr>
          <p:spPr>
            <a:xfrm>
              <a:off x="8991696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 928">
              <a:extLst>
                <a:ext uri="{FF2B5EF4-FFF2-40B4-BE49-F238E27FC236}">
                  <a16:creationId xmlns:a16="http://schemas.microsoft.com/office/drawing/2014/main" id="{FF0C2AD4-D274-0220-00BF-E32C12D1572B}"/>
                </a:ext>
              </a:extLst>
            </p:cNvPr>
            <p:cNvSpPr/>
            <p:nvPr/>
          </p:nvSpPr>
          <p:spPr>
            <a:xfrm>
              <a:off x="901665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 929">
              <a:extLst>
                <a:ext uri="{FF2B5EF4-FFF2-40B4-BE49-F238E27FC236}">
                  <a16:creationId xmlns:a16="http://schemas.microsoft.com/office/drawing/2014/main" id="{1B5D5979-B036-2E60-E08A-8C883A210636}"/>
                </a:ext>
              </a:extLst>
            </p:cNvPr>
            <p:cNvSpPr/>
            <p:nvPr/>
          </p:nvSpPr>
          <p:spPr>
            <a:xfrm>
              <a:off x="904160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 930">
              <a:extLst>
                <a:ext uri="{FF2B5EF4-FFF2-40B4-BE49-F238E27FC236}">
                  <a16:creationId xmlns:a16="http://schemas.microsoft.com/office/drawing/2014/main" id="{36D49238-137F-A1C7-449A-FC42E528CF33}"/>
                </a:ext>
              </a:extLst>
            </p:cNvPr>
            <p:cNvSpPr/>
            <p:nvPr/>
          </p:nvSpPr>
          <p:spPr>
            <a:xfrm>
              <a:off x="9066794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 931">
              <a:extLst>
                <a:ext uri="{FF2B5EF4-FFF2-40B4-BE49-F238E27FC236}">
                  <a16:creationId xmlns:a16="http://schemas.microsoft.com/office/drawing/2014/main" id="{36FFC523-7197-2EEA-7F0F-3AA549BE3F62}"/>
                </a:ext>
              </a:extLst>
            </p:cNvPr>
            <p:cNvSpPr/>
            <p:nvPr/>
          </p:nvSpPr>
          <p:spPr>
            <a:xfrm>
              <a:off x="9091751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 932">
              <a:extLst>
                <a:ext uri="{FF2B5EF4-FFF2-40B4-BE49-F238E27FC236}">
                  <a16:creationId xmlns:a16="http://schemas.microsoft.com/office/drawing/2014/main" id="{E04133E6-E400-3758-AAC5-F255713EABE4}"/>
                </a:ext>
              </a:extLst>
            </p:cNvPr>
            <p:cNvSpPr/>
            <p:nvPr/>
          </p:nvSpPr>
          <p:spPr>
            <a:xfrm>
              <a:off x="9116706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 933">
              <a:extLst>
                <a:ext uri="{FF2B5EF4-FFF2-40B4-BE49-F238E27FC236}">
                  <a16:creationId xmlns:a16="http://schemas.microsoft.com/office/drawing/2014/main" id="{95005EBF-BF18-95BB-9B90-6D2BC72B57AC}"/>
                </a:ext>
              </a:extLst>
            </p:cNvPr>
            <p:cNvSpPr/>
            <p:nvPr/>
          </p:nvSpPr>
          <p:spPr>
            <a:xfrm>
              <a:off x="914166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 934">
              <a:extLst>
                <a:ext uri="{FF2B5EF4-FFF2-40B4-BE49-F238E27FC236}">
                  <a16:creationId xmlns:a16="http://schemas.microsoft.com/office/drawing/2014/main" id="{F64E7C3F-51B0-8BBF-7DDE-C47FC7FE26A6}"/>
                </a:ext>
              </a:extLst>
            </p:cNvPr>
            <p:cNvSpPr/>
            <p:nvPr/>
          </p:nvSpPr>
          <p:spPr>
            <a:xfrm>
              <a:off x="916661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 935">
              <a:extLst>
                <a:ext uri="{FF2B5EF4-FFF2-40B4-BE49-F238E27FC236}">
                  <a16:creationId xmlns:a16="http://schemas.microsoft.com/office/drawing/2014/main" id="{41318237-F46B-4F4E-C991-1FCC98F3EB74}"/>
                </a:ext>
              </a:extLst>
            </p:cNvPr>
            <p:cNvSpPr/>
            <p:nvPr/>
          </p:nvSpPr>
          <p:spPr>
            <a:xfrm>
              <a:off x="9191805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 936">
              <a:extLst>
                <a:ext uri="{FF2B5EF4-FFF2-40B4-BE49-F238E27FC236}">
                  <a16:creationId xmlns:a16="http://schemas.microsoft.com/office/drawing/2014/main" id="{8F011EE0-9D62-17F7-738C-8F6D423E14E6}"/>
                </a:ext>
              </a:extLst>
            </p:cNvPr>
            <p:cNvSpPr/>
            <p:nvPr/>
          </p:nvSpPr>
          <p:spPr>
            <a:xfrm>
              <a:off x="9216762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 937">
              <a:extLst>
                <a:ext uri="{FF2B5EF4-FFF2-40B4-BE49-F238E27FC236}">
                  <a16:creationId xmlns:a16="http://schemas.microsoft.com/office/drawing/2014/main" id="{213F3ECC-03B5-1452-A9F6-0D9FC8737FED}"/>
                </a:ext>
              </a:extLst>
            </p:cNvPr>
            <p:cNvSpPr/>
            <p:nvPr/>
          </p:nvSpPr>
          <p:spPr>
            <a:xfrm>
              <a:off x="9241716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 939">
              <a:extLst>
                <a:ext uri="{FF2B5EF4-FFF2-40B4-BE49-F238E27FC236}">
                  <a16:creationId xmlns:a16="http://schemas.microsoft.com/office/drawing/2014/main" id="{69726BC2-EECC-052E-8516-5E1BB3C74E38}"/>
                </a:ext>
              </a:extLst>
            </p:cNvPr>
            <p:cNvSpPr/>
            <p:nvPr/>
          </p:nvSpPr>
          <p:spPr>
            <a:xfrm>
              <a:off x="926667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 940">
              <a:extLst>
                <a:ext uri="{FF2B5EF4-FFF2-40B4-BE49-F238E27FC236}">
                  <a16:creationId xmlns:a16="http://schemas.microsoft.com/office/drawing/2014/main" id="{72472828-9A44-ADC0-A240-315F9F1C619B}"/>
                </a:ext>
              </a:extLst>
            </p:cNvPr>
            <p:cNvSpPr/>
            <p:nvPr/>
          </p:nvSpPr>
          <p:spPr>
            <a:xfrm>
              <a:off x="9291860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 941">
              <a:extLst>
                <a:ext uri="{FF2B5EF4-FFF2-40B4-BE49-F238E27FC236}">
                  <a16:creationId xmlns:a16="http://schemas.microsoft.com/office/drawing/2014/main" id="{8B066A89-8373-B6AC-E8C0-471BC540A7DD}"/>
                </a:ext>
              </a:extLst>
            </p:cNvPr>
            <p:cNvSpPr/>
            <p:nvPr/>
          </p:nvSpPr>
          <p:spPr>
            <a:xfrm>
              <a:off x="9316815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 942">
              <a:extLst>
                <a:ext uri="{FF2B5EF4-FFF2-40B4-BE49-F238E27FC236}">
                  <a16:creationId xmlns:a16="http://schemas.microsoft.com/office/drawing/2014/main" id="{5FD4A004-FED4-F12E-B1F4-98D6934D10EE}"/>
                </a:ext>
              </a:extLst>
            </p:cNvPr>
            <p:cNvSpPr/>
            <p:nvPr/>
          </p:nvSpPr>
          <p:spPr>
            <a:xfrm>
              <a:off x="9341772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 943">
              <a:extLst>
                <a:ext uri="{FF2B5EF4-FFF2-40B4-BE49-F238E27FC236}">
                  <a16:creationId xmlns:a16="http://schemas.microsoft.com/office/drawing/2014/main" id="{FE691CAF-FE0F-9C1C-DB66-5424DAAD9C95}"/>
                </a:ext>
              </a:extLst>
            </p:cNvPr>
            <p:cNvSpPr/>
            <p:nvPr/>
          </p:nvSpPr>
          <p:spPr>
            <a:xfrm>
              <a:off x="9366727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 944">
              <a:extLst>
                <a:ext uri="{FF2B5EF4-FFF2-40B4-BE49-F238E27FC236}">
                  <a16:creationId xmlns:a16="http://schemas.microsoft.com/office/drawing/2014/main" id="{939C3022-38F2-BB53-85DB-51B92A01780A}"/>
                </a:ext>
              </a:extLst>
            </p:cNvPr>
            <p:cNvSpPr/>
            <p:nvPr/>
          </p:nvSpPr>
          <p:spPr>
            <a:xfrm>
              <a:off x="9391684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 945">
              <a:extLst>
                <a:ext uri="{FF2B5EF4-FFF2-40B4-BE49-F238E27FC236}">
                  <a16:creationId xmlns:a16="http://schemas.microsoft.com/office/drawing/2014/main" id="{AF5E27BC-9BB3-28F0-F238-3BAAC53D7A57}"/>
                </a:ext>
              </a:extLst>
            </p:cNvPr>
            <p:cNvSpPr/>
            <p:nvPr/>
          </p:nvSpPr>
          <p:spPr>
            <a:xfrm>
              <a:off x="9416871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 946">
              <a:extLst>
                <a:ext uri="{FF2B5EF4-FFF2-40B4-BE49-F238E27FC236}">
                  <a16:creationId xmlns:a16="http://schemas.microsoft.com/office/drawing/2014/main" id="{6944E787-0A8B-F93B-A4A9-748AF8F9D4C9}"/>
                </a:ext>
              </a:extLst>
            </p:cNvPr>
            <p:cNvSpPr/>
            <p:nvPr/>
          </p:nvSpPr>
          <p:spPr>
            <a:xfrm>
              <a:off x="9441825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 947">
              <a:extLst>
                <a:ext uri="{FF2B5EF4-FFF2-40B4-BE49-F238E27FC236}">
                  <a16:creationId xmlns:a16="http://schemas.microsoft.com/office/drawing/2014/main" id="{99F250E3-7FB1-CDEF-B1C9-4EFDDABDA585}"/>
                </a:ext>
              </a:extLst>
            </p:cNvPr>
            <p:cNvSpPr/>
            <p:nvPr/>
          </p:nvSpPr>
          <p:spPr>
            <a:xfrm>
              <a:off x="9466782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 948">
              <a:extLst>
                <a:ext uri="{FF2B5EF4-FFF2-40B4-BE49-F238E27FC236}">
                  <a16:creationId xmlns:a16="http://schemas.microsoft.com/office/drawing/2014/main" id="{44C3B8F8-F77E-3ED8-8C8F-B43C8DF4909B}"/>
                </a:ext>
              </a:extLst>
            </p:cNvPr>
            <p:cNvSpPr/>
            <p:nvPr/>
          </p:nvSpPr>
          <p:spPr>
            <a:xfrm>
              <a:off x="9491739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 951">
              <a:extLst>
                <a:ext uri="{FF2B5EF4-FFF2-40B4-BE49-F238E27FC236}">
                  <a16:creationId xmlns:a16="http://schemas.microsoft.com/office/drawing/2014/main" id="{26325E23-CA84-A55D-7214-F66A1CFA6376}"/>
                </a:ext>
              </a:extLst>
            </p:cNvPr>
            <p:cNvSpPr/>
            <p:nvPr/>
          </p:nvSpPr>
          <p:spPr>
            <a:xfrm>
              <a:off x="9516924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 952">
              <a:extLst>
                <a:ext uri="{FF2B5EF4-FFF2-40B4-BE49-F238E27FC236}">
                  <a16:creationId xmlns:a16="http://schemas.microsoft.com/office/drawing/2014/main" id="{9A40C425-992A-31FD-E1E0-5857FFA1E9F4}"/>
                </a:ext>
              </a:extLst>
            </p:cNvPr>
            <p:cNvSpPr/>
            <p:nvPr/>
          </p:nvSpPr>
          <p:spPr>
            <a:xfrm>
              <a:off x="9541881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 953">
              <a:extLst>
                <a:ext uri="{FF2B5EF4-FFF2-40B4-BE49-F238E27FC236}">
                  <a16:creationId xmlns:a16="http://schemas.microsoft.com/office/drawing/2014/main" id="{1213D876-A186-755C-D126-E2F7DC8A7BFB}"/>
                </a:ext>
              </a:extLst>
            </p:cNvPr>
            <p:cNvSpPr/>
            <p:nvPr/>
          </p:nvSpPr>
          <p:spPr>
            <a:xfrm>
              <a:off x="956683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 954">
              <a:extLst>
                <a:ext uri="{FF2B5EF4-FFF2-40B4-BE49-F238E27FC236}">
                  <a16:creationId xmlns:a16="http://schemas.microsoft.com/office/drawing/2014/main" id="{223465FA-5E46-B675-BE1F-553480AE2455}"/>
                </a:ext>
              </a:extLst>
            </p:cNvPr>
            <p:cNvSpPr/>
            <p:nvPr/>
          </p:nvSpPr>
          <p:spPr>
            <a:xfrm>
              <a:off x="959179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 955">
              <a:extLst>
                <a:ext uri="{FF2B5EF4-FFF2-40B4-BE49-F238E27FC236}">
                  <a16:creationId xmlns:a16="http://schemas.microsoft.com/office/drawing/2014/main" id="{8D1DD945-1ACD-872B-BBD5-FE6262DB4B31}"/>
                </a:ext>
              </a:extLst>
            </p:cNvPr>
            <p:cNvSpPr/>
            <p:nvPr/>
          </p:nvSpPr>
          <p:spPr>
            <a:xfrm>
              <a:off x="9616747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 956">
              <a:extLst>
                <a:ext uri="{FF2B5EF4-FFF2-40B4-BE49-F238E27FC236}">
                  <a16:creationId xmlns:a16="http://schemas.microsoft.com/office/drawing/2014/main" id="{76AC0209-0CCE-534B-8DD3-DED86BCB4098}"/>
                </a:ext>
              </a:extLst>
            </p:cNvPr>
            <p:cNvSpPr/>
            <p:nvPr/>
          </p:nvSpPr>
          <p:spPr>
            <a:xfrm>
              <a:off x="9641936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 957">
              <a:extLst>
                <a:ext uri="{FF2B5EF4-FFF2-40B4-BE49-F238E27FC236}">
                  <a16:creationId xmlns:a16="http://schemas.microsoft.com/office/drawing/2014/main" id="{0EB94F3D-C894-583B-F511-CD88B3014DAD}"/>
                </a:ext>
              </a:extLst>
            </p:cNvPr>
            <p:cNvSpPr/>
            <p:nvPr/>
          </p:nvSpPr>
          <p:spPr>
            <a:xfrm>
              <a:off x="9666891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 958">
              <a:extLst>
                <a:ext uri="{FF2B5EF4-FFF2-40B4-BE49-F238E27FC236}">
                  <a16:creationId xmlns:a16="http://schemas.microsoft.com/office/drawing/2014/main" id="{D406EBAA-D048-A3A4-60DE-4089F1B2F77F}"/>
                </a:ext>
              </a:extLst>
            </p:cNvPr>
            <p:cNvSpPr/>
            <p:nvPr/>
          </p:nvSpPr>
          <p:spPr>
            <a:xfrm>
              <a:off x="969184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 2870">
              <a:extLst>
                <a:ext uri="{FF2B5EF4-FFF2-40B4-BE49-F238E27FC236}">
                  <a16:creationId xmlns:a16="http://schemas.microsoft.com/office/drawing/2014/main" id="{0DAF1291-5B98-D2C9-1B8A-D91DE9610829}"/>
                </a:ext>
              </a:extLst>
            </p:cNvPr>
            <p:cNvSpPr/>
            <p:nvPr/>
          </p:nvSpPr>
          <p:spPr>
            <a:xfrm>
              <a:off x="971680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 959">
              <a:extLst>
                <a:ext uri="{FF2B5EF4-FFF2-40B4-BE49-F238E27FC236}">
                  <a16:creationId xmlns:a16="http://schemas.microsoft.com/office/drawing/2014/main" id="{50FF4A57-7E6E-086A-5CAD-9BB02AF13688}"/>
                </a:ext>
              </a:extLst>
            </p:cNvPr>
            <p:cNvSpPr/>
            <p:nvPr/>
          </p:nvSpPr>
          <p:spPr>
            <a:xfrm>
              <a:off x="9741990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 960">
              <a:extLst>
                <a:ext uri="{FF2B5EF4-FFF2-40B4-BE49-F238E27FC236}">
                  <a16:creationId xmlns:a16="http://schemas.microsoft.com/office/drawing/2014/main" id="{4B8E9577-D0CA-7BEC-3524-B07AC86DE1FD}"/>
                </a:ext>
              </a:extLst>
            </p:cNvPr>
            <p:cNvSpPr/>
            <p:nvPr/>
          </p:nvSpPr>
          <p:spPr>
            <a:xfrm>
              <a:off x="9766947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 961">
              <a:extLst>
                <a:ext uri="{FF2B5EF4-FFF2-40B4-BE49-F238E27FC236}">
                  <a16:creationId xmlns:a16="http://schemas.microsoft.com/office/drawing/2014/main" id="{DD402D39-2C22-46AA-8CE6-881E79E902B7}"/>
                </a:ext>
              </a:extLst>
            </p:cNvPr>
            <p:cNvSpPr/>
            <p:nvPr/>
          </p:nvSpPr>
          <p:spPr>
            <a:xfrm>
              <a:off x="9791901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 962">
              <a:extLst>
                <a:ext uri="{FF2B5EF4-FFF2-40B4-BE49-F238E27FC236}">
                  <a16:creationId xmlns:a16="http://schemas.microsoft.com/office/drawing/2014/main" id="{DFD80C45-E1B1-9C9C-4E10-830F9D2102F9}"/>
                </a:ext>
              </a:extLst>
            </p:cNvPr>
            <p:cNvSpPr/>
            <p:nvPr/>
          </p:nvSpPr>
          <p:spPr>
            <a:xfrm>
              <a:off x="981685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 963">
              <a:extLst>
                <a:ext uri="{FF2B5EF4-FFF2-40B4-BE49-F238E27FC236}">
                  <a16:creationId xmlns:a16="http://schemas.microsoft.com/office/drawing/2014/main" id="{FB1439E4-90AB-27EA-1533-E426CC9939E8}"/>
                </a:ext>
              </a:extLst>
            </p:cNvPr>
            <p:cNvSpPr/>
            <p:nvPr/>
          </p:nvSpPr>
          <p:spPr>
            <a:xfrm>
              <a:off x="984181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 964">
              <a:extLst>
                <a:ext uri="{FF2B5EF4-FFF2-40B4-BE49-F238E27FC236}">
                  <a16:creationId xmlns:a16="http://schemas.microsoft.com/office/drawing/2014/main" id="{9BFFA8A5-B106-E860-F1BF-4088C08FCA76}"/>
                </a:ext>
              </a:extLst>
            </p:cNvPr>
            <p:cNvSpPr/>
            <p:nvPr/>
          </p:nvSpPr>
          <p:spPr>
            <a:xfrm>
              <a:off x="9867000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 965">
              <a:extLst>
                <a:ext uri="{FF2B5EF4-FFF2-40B4-BE49-F238E27FC236}">
                  <a16:creationId xmlns:a16="http://schemas.microsoft.com/office/drawing/2014/main" id="{A4ED38CE-C7A9-C4CF-A93F-64F4FDAEAAFC}"/>
                </a:ext>
              </a:extLst>
            </p:cNvPr>
            <p:cNvSpPr/>
            <p:nvPr/>
          </p:nvSpPr>
          <p:spPr>
            <a:xfrm>
              <a:off x="9891957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 966">
              <a:extLst>
                <a:ext uri="{FF2B5EF4-FFF2-40B4-BE49-F238E27FC236}">
                  <a16:creationId xmlns:a16="http://schemas.microsoft.com/office/drawing/2014/main" id="{822DC58E-959F-CB37-9408-C2273AA54C88}"/>
                </a:ext>
              </a:extLst>
            </p:cNvPr>
            <p:cNvSpPr/>
            <p:nvPr/>
          </p:nvSpPr>
          <p:spPr>
            <a:xfrm>
              <a:off x="9985078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 967">
              <a:extLst>
                <a:ext uri="{FF2B5EF4-FFF2-40B4-BE49-F238E27FC236}">
                  <a16:creationId xmlns:a16="http://schemas.microsoft.com/office/drawing/2014/main" id="{BAE62F09-590C-4AC4-A028-3BC07D8331D1}"/>
                </a:ext>
              </a:extLst>
            </p:cNvPr>
            <p:cNvSpPr/>
            <p:nvPr/>
          </p:nvSpPr>
          <p:spPr>
            <a:xfrm>
              <a:off x="10011422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 968">
              <a:extLst>
                <a:ext uri="{FF2B5EF4-FFF2-40B4-BE49-F238E27FC236}">
                  <a16:creationId xmlns:a16="http://schemas.microsoft.com/office/drawing/2014/main" id="{952CA2D4-FDFC-2EC6-7AE4-EA1B9BF6BBBD}"/>
                </a:ext>
              </a:extLst>
            </p:cNvPr>
            <p:cNvSpPr/>
            <p:nvPr/>
          </p:nvSpPr>
          <p:spPr>
            <a:xfrm>
              <a:off x="10037764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 969">
              <a:extLst>
                <a:ext uri="{FF2B5EF4-FFF2-40B4-BE49-F238E27FC236}">
                  <a16:creationId xmlns:a16="http://schemas.microsoft.com/office/drawing/2014/main" id="{4D4E16EA-B76C-A2E6-C264-162E9FBF193A}"/>
                </a:ext>
              </a:extLst>
            </p:cNvPr>
            <p:cNvSpPr/>
            <p:nvPr/>
          </p:nvSpPr>
          <p:spPr>
            <a:xfrm>
              <a:off x="10064105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 970">
              <a:extLst>
                <a:ext uri="{FF2B5EF4-FFF2-40B4-BE49-F238E27FC236}">
                  <a16:creationId xmlns:a16="http://schemas.microsoft.com/office/drawing/2014/main" id="{9B5F2713-6D80-9A2F-A18B-5488110EB73E}"/>
                </a:ext>
              </a:extLst>
            </p:cNvPr>
            <p:cNvSpPr/>
            <p:nvPr/>
          </p:nvSpPr>
          <p:spPr>
            <a:xfrm>
              <a:off x="10090679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 971">
              <a:extLst>
                <a:ext uri="{FF2B5EF4-FFF2-40B4-BE49-F238E27FC236}">
                  <a16:creationId xmlns:a16="http://schemas.microsoft.com/office/drawing/2014/main" id="{ADBD6096-101A-1D18-C277-164DD7707463}"/>
                </a:ext>
              </a:extLst>
            </p:cNvPr>
            <p:cNvSpPr/>
            <p:nvPr/>
          </p:nvSpPr>
          <p:spPr>
            <a:xfrm>
              <a:off x="10117023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2" y="50682"/>
                    <a:pt x="25494" y="50682"/>
                  </a:cubicBezTo>
                  <a:cubicBezTo>
                    <a:pt x="11344" y="50682"/>
                    <a:pt x="0" y="39349"/>
                    <a:pt x="0" y="25341"/>
                  </a:cubicBezTo>
                  <a:cubicBezTo>
                    <a:pt x="0" y="11334"/>
                    <a:pt x="11344" y="0"/>
                    <a:pt x="25494" y="0"/>
                  </a:cubicBezTo>
                  <a:cubicBezTo>
                    <a:pt x="39642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 972">
              <a:extLst>
                <a:ext uri="{FF2B5EF4-FFF2-40B4-BE49-F238E27FC236}">
                  <a16:creationId xmlns:a16="http://schemas.microsoft.com/office/drawing/2014/main" id="{FCD46524-1931-E793-DC34-AB3A05542D2C}"/>
                </a:ext>
              </a:extLst>
            </p:cNvPr>
            <p:cNvSpPr/>
            <p:nvPr/>
          </p:nvSpPr>
          <p:spPr>
            <a:xfrm>
              <a:off x="10227406" y="3270158"/>
              <a:ext cx="54864" cy="54864"/>
            </a:xfrm>
            <a:custGeom>
              <a:avLst/>
              <a:gdLst>
                <a:gd name="connsiteX0" fmla="*/ 50987 w 50987"/>
                <a:gd name="connsiteY0" fmla="*/ 25341 h 50682"/>
                <a:gd name="connsiteX1" fmla="*/ 25494 w 50987"/>
                <a:gd name="connsiteY1" fmla="*/ 50682 h 50682"/>
                <a:gd name="connsiteX2" fmla="*/ 0 w 50987"/>
                <a:gd name="connsiteY2" fmla="*/ 25341 h 50682"/>
                <a:gd name="connsiteX3" fmla="*/ 25494 w 50987"/>
                <a:gd name="connsiteY3" fmla="*/ 0 h 50682"/>
                <a:gd name="connsiteX4" fmla="*/ 50987 w 50987"/>
                <a:gd name="connsiteY4" fmla="*/ 25341 h 50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87" h="50682">
                  <a:moveTo>
                    <a:pt x="50987" y="25341"/>
                  </a:moveTo>
                  <a:cubicBezTo>
                    <a:pt x="50987" y="39349"/>
                    <a:pt x="39643" y="50682"/>
                    <a:pt x="25494" y="50682"/>
                  </a:cubicBezTo>
                  <a:cubicBezTo>
                    <a:pt x="11345" y="50682"/>
                    <a:pt x="0" y="39349"/>
                    <a:pt x="0" y="25341"/>
                  </a:cubicBezTo>
                  <a:cubicBezTo>
                    <a:pt x="0" y="11334"/>
                    <a:pt x="11345" y="0"/>
                    <a:pt x="25494" y="0"/>
                  </a:cubicBezTo>
                  <a:cubicBezTo>
                    <a:pt x="39643" y="0"/>
                    <a:pt x="50987" y="11334"/>
                    <a:pt x="50987" y="25341"/>
                  </a:cubicBezTo>
                  <a:close/>
                </a:path>
              </a:pathLst>
            </a:custGeom>
            <a:noFill/>
            <a:ln w="12744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F050717-DFB7-9F2F-A5A4-3256BC8025C8}"/>
              </a:ext>
            </a:extLst>
          </p:cNvPr>
          <p:cNvGrpSpPr/>
          <p:nvPr/>
        </p:nvGrpSpPr>
        <p:grpSpPr>
          <a:xfrm>
            <a:off x="2547653" y="5564886"/>
            <a:ext cx="7697776" cy="184666"/>
            <a:chOff x="2546065" y="5763892"/>
            <a:chExt cx="7697776" cy="184666"/>
          </a:xfrm>
        </p:grpSpPr>
        <p:sp>
          <p:nvSpPr>
            <p:cNvPr id="255" name="Rectangle 66">
              <a:extLst>
                <a:ext uri="{FF2B5EF4-FFF2-40B4-BE49-F238E27FC236}">
                  <a16:creationId xmlns:a16="http://schemas.microsoft.com/office/drawing/2014/main" id="{EB73AC45-61A9-E740-04AA-14A1FA5CC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065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355</a:t>
              </a:r>
            </a:p>
          </p:txBody>
        </p:sp>
        <p:sp>
          <p:nvSpPr>
            <p:cNvPr id="256" name="Rectangle 66">
              <a:extLst>
                <a:ext uri="{FF2B5EF4-FFF2-40B4-BE49-F238E27FC236}">
                  <a16:creationId xmlns:a16="http://schemas.microsoft.com/office/drawing/2014/main" id="{C02331F3-F4A5-0C25-14CB-B3C691082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6566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122</a:t>
              </a:r>
            </a:p>
          </p:txBody>
        </p:sp>
        <p:sp>
          <p:nvSpPr>
            <p:cNvPr id="257" name="Rectangle 66">
              <a:extLst>
                <a:ext uri="{FF2B5EF4-FFF2-40B4-BE49-F238E27FC236}">
                  <a16:creationId xmlns:a16="http://schemas.microsoft.com/office/drawing/2014/main" id="{5114948F-0B3C-5745-2B8B-AC993B3E0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962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334</a:t>
              </a:r>
            </a:p>
          </p:txBody>
        </p:sp>
        <p:sp>
          <p:nvSpPr>
            <p:cNvPr id="258" name="Rectangle 66">
              <a:extLst>
                <a:ext uri="{FF2B5EF4-FFF2-40B4-BE49-F238E27FC236}">
                  <a16:creationId xmlns:a16="http://schemas.microsoft.com/office/drawing/2014/main" id="{6641FF74-1559-25D1-79C8-694AFBA62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1619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305</a:t>
              </a:r>
            </a:p>
          </p:txBody>
        </p:sp>
        <p:sp>
          <p:nvSpPr>
            <p:cNvPr id="259" name="Rectangle 66">
              <a:extLst>
                <a:ext uri="{FF2B5EF4-FFF2-40B4-BE49-F238E27FC236}">
                  <a16:creationId xmlns:a16="http://schemas.microsoft.com/office/drawing/2014/main" id="{F5FBFAFE-7F39-23F6-DD1F-A41A3834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278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287</a:t>
              </a:r>
            </a:p>
          </p:txBody>
        </p:sp>
        <p:sp>
          <p:nvSpPr>
            <p:cNvPr id="260" name="Rectangle 66">
              <a:extLst>
                <a:ext uri="{FF2B5EF4-FFF2-40B4-BE49-F238E27FC236}">
                  <a16:creationId xmlns:a16="http://schemas.microsoft.com/office/drawing/2014/main" id="{0F3877D1-EAF7-07A7-309B-925446B2A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936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270</a:t>
              </a:r>
            </a:p>
          </p:txBody>
        </p:sp>
        <p:sp>
          <p:nvSpPr>
            <p:cNvPr id="261" name="Rectangle 66">
              <a:extLst>
                <a:ext uri="{FF2B5EF4-FFF2-40B4-BE49-F238E27FC236}">
                  <a16:creationId xmlns:a16="http://schemas.microsoft.com/office/drawing/2014/main" id="{D0FEABFF-7910-357C-FD4D-6A1720DC4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080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258</a:t>
              </a:r>
            </a:p>
          </p:txBody>
        </p:sp>
        <p:sp>
          <p:nvSpPr>
            <p:cNvPr id="262" name="Rectangle 66">
              <a:extLst>
                <a:ext uri="{FF2B5EF4-FFF2-40B4-BE49-F238E27FC236}">
                  <a16:creationId xmlns:a16="http://schemas.microsoft.com/office/drawing/2014/main" id="{3E31AB38-4E3E-C95F-46B4-49A22CE87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741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241</a:t>
              </a:r>
            </a:p>
          </p:txBody>
        </p:sp>
        <p:sp>
          <p:nvSpPr>
            <p:cNvPr id="263" name="Rectangle 66">
              <a:extLst>
                <a:ext uri="{FF2B5EF4-FFF2-40B4-BE49-F238E27FC236}">
                  <a16:creationId xmlns:a16="http://schemas.microsoft.com/office/drawing/2014/main" id="{07DA164B-7DF5-3C69-D291-4A7C1F751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397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226</a:t>
              </a:r>
            </a:p>
          </p:txBody>
        </p:sp>
        <p:sp>
          <p:nvSpPr>
            <p:cNvPr id="264" name="Rectangle 66">
              <a:extLst>
                <a:ext uri="{FF2B5EF4-FFF2-40B4-BE49-F238E27FC236}">
                  <a16:creationId xmlns:a16="http://schemas.microsoft.com/office/drawing/2014/main" id="{D5199176-8A1E-54F5-DED1-8BE835ED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049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197</a:t>
              </a:r>
            </a:p>
          </p:txBody>
        </p:sp>
        <p:sp>
          <p:nvSpPr>
            <p:cNvPr id="265" name="Rectangle 66">
              <a:extLst>
                <a:ext uri="{FF2B5EF4-FFF2-40B4-BE49-F238E27FC236}">
                  <a16:creationId xmlns:a16="http://schemas.microsoft.com/office/drawing/2014/main" id="{7A96A859-B4AF-5607-B395-EB9EC9DB5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710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179</a:t>
              </a:r>
            </a:p>
          </p:txBody>
        </p:sp>
        <p:sp>
          <p:nvSpPr>
            <p:cNvPr id="266" name="Rectangle 66">
              <a:extLst>
                <a:ext uri="{FF2B5EF4-FFF2-40B4-BE49-F238E27FC236}">
                  <a16:creationId xmlns:a16="http://schemas.microsoft.com/office/drawing/2014/main" id="{16E76848-A454-B7F5-9D99-FA71861AC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5366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160</a:t>
              </a:r>
            </a:p>
          </p:txBody>
        </p:sp>
        <p:sp>
          <p:nvSpPr>
            <p:cNvPr id="267" name="Rectangle 66">
              <a:extLst>
                <a:ext uri="{FF2B5EF4-FFF2-40B4-BE49-F238E27FC236}">
                  <a16:creationId xmlns:a16="http://schemas.microsoft.com/office/drawing/2014/main" id="{BDB4FE5F-DB8C-2B8B-E518-B71106C71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5260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136</a:t>
              </a:r>
            </a:p>
          </p:txBody>
        </p:sp>
        <p:sp>
          <p:nvSpPr>
            <p:cNvPr id="268" name="Rectangle 66">
              <a:extLst>
                <a:ext uri="{FF2B5EF4-FFF2-40B4-BE49-F238E27FC236}">
                  <a16:creationId xmlns:a16="http://schemas.microsoft.com/office/drawing/2014/main" id="{B91D495F-4BBA-3CB9-642A-5DC514AC4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5159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128</a:t>
              </a:r>
            </a:p>
          </p:txBody>
        </p:sp>
        <p:sp>
          <p:nvSpPr>
            <p:cNvPr id="269" name="Rectangle 66">
              <a:extLst>
                <a:ext uri="{FF2B5EF4-FFF2-40B4-BE49-F238E27FC236}">
                  <a16:creationId xmlns:a16="http://schemas.microsoft.com/office/drawing/2014/main" id="{51CEEA22-213D-C4C7-1C61-E8ED5AA99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3691" y="5763892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</a:t>
              </a:r>
            </a:p>
          </p:txBody>
        </p:sp>
        <p:sp>
          <p:nvSpPr>
            <p:cNvPr id="270" name="Rectangle 66">
              <a:extLst>
                <a:ext uri="{FF2B5EF4-FFF2-40B4-BE49-F238E27FC236}">
                  <a16:creationId xmlns:a16="http://schemas.microsoft.com/office/drawing/2014/main" id="{FD10F956-0188-49C3-A01A-1F10B6214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342" y="57638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120</a:t>
              </a:r>
            </a:p>
          </p:txBody>
        </p:sp>
        <p:sp>
          <p:nvSpPr>
            <p:cNvPr id="271" name="Rectangle 66">
              <a:extLst>
                <a:ext uri="{FF2B5EF4-FFF2-40B4-BE49-F238E27FC236}">
                  <a16:creationId xmlns:a16="http://schemas.microsoft.com/office/drawing/2014/main" id="{777F6F6B-E8BB-567A-41FF-EB84C8708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2311" y="576389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78</a:t>
              </a:r>
            </a:p>
          </p:txBody>
        </p:sp>
        <p:sp>
          <p:nvSpPr>
            <p:cNvPr id="272" name="Rectangle 66">
              <a:extLst>
                <a:ext uri="{FF2B5EF4-FFF2-40B4-BE49-F238E27FC236}">
                  <a16:creationId xmlns:a16="http://schemas.microsoft.com/office/drawing/2014/main" id="{67BA7819-4031-7A3D-9C95-43EBA4B2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2209" y="576389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26</a:t>
              </a: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0E46192-3DEF-E9FC-CF58-91564BE5E176}"/>
              </a:ext>
            </a:extLst>
          </p:cNvPr>
          <p:cNvGrpSpPr/>
          <p:nvPr/>
        </p:nvGrpSpPr>
        <p:grpSpPr>
          <a:xfrm>
            <a:off x="2547656" y="5766054"/>
            <a:ext cx="7697773" cy="184666"/>
            <a:chOff x="2546067" y="6037592"/>
            <a:chExt cx="7697773" cy="184666"/>
          </a:xfrm>
        </p:grpSpPr>
        <p:sp>
          <p:nvSpPr>
            <p:cNvPr id="274" name="Rectangle 66">
              <a:extLst>
                <a:ext uri="{FF2B5EF4-FFF2-40B4-BE49-F238E27FC236}">
                  <a16:creationId xmlns:a16="http://schemas.microsoft.com/office/drawing/2014/main" id="{32607C28-2155-D0DB-D5B1-95AE97F96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067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359</a:t>
              </a:r>
            </a:p>
          </p:txBody>
        </p:sp>
        <p:sp>
          <p:nvSpPr>
            <p:cNvPr id="275" name="Rectangle 66">
              <a:extLst>
                <a:ext uri="{FF2B5EF4-FFF2-40B4-BE49-F238E27FC236}">
                  <a16:creationId xmlns:a16="http://schemas.microsoft.com/office/drawing/2014/main" id="{A415C3C1-CB23-A0B1-7359-F85193120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6565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104</a:t>
              </a:r>
            </a:p>
          </p:txBody>
        </p:sp>
        <p:sp>
          <p:nvSpPr>
            <p:cNvPr id="276" name="Rectangle 66">
              <a:extLst>
                <a:ext uri="{FF2B5EF4-FFF2-40B4-BE49-F238E27FC236}">
                  <a16:creationId xmlns:a16="http://schemas.microsoft.com/office/drawing/2014/main" id="{6A9BB38D-9879-B9F1-84A7-8F318D3CF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967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329</a:t>
              </a:r>
            </a:p>
          </p:txBody>
        </p:sp>
        <p:sp>
          <p:nvSpPr>
            <p:cNvPr id="277" name="Rectangle 66">
              <a:extLst>
                <a:ext uri="{FF2B5EF4-FFF2-40B4-BE49-F238E27FC236}">
                  <a16:creationId xmlns:a16="http://schemas.microsoft.com/office/drawing/2014/main" id="{FF84D0D0-D788-083C-D4B9-E1F02194D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1626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301</a:t>
              </a:r>
            </a:p>
          </p:txBody>
        </p:sp>
        <p:sp>
          <p:nvSpPr>
            <p:cNvPr id="278" name="Rectangle 66">
              <a:extLst>
                <a:ext uri="{FF2B5EF4-FFF2-40B4-BE49-F238E27FC236}">
                  <a16:creationId xmlns:a16="http://schemas.microsoft.com/office/drawing/2014/main" id="{497C6147-FD38-AFBD-6EDC-E5BF6A43F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7282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278</a:t>
              </a:r>
            </a:p>
          </p:txBody>
        </p:sp>
        <p:sp>
          <p:nvSpPr>
            <p:cNvPr id="279" name="Rectangle 66">
              <a:extLst>
                <a:ext uri="{FF2B5EF4-FFF2-40B4-BE49-F238E27FC236}">
                  <a16:creationId xmlns:a16="http://schemas.microsoft.com/office/drawing/2014/main" id="{189EB0A7-0644-3449-784B-7DCFCDD1C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939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253</a:t>
              </a:r>
            </a:p>
          </p:txBody>
        </p:sp>
        <p:sp>
          <p:nvSpPr>
            <p:cNvPr id="280" name="Rectangle 66">
              <a:extLst>
                <a:ext uri="{FF2B5EF4-FFF2-40B4-BE49-F238E27FC236}">
                  <a16:creationId xmlns:a16="http://schemas.microsoft.com/office/drawing/2014/main" id="{ED2B69B4-CC9E-5BBA-B436-91A72B47F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7080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238</a:t>
              </a:r>
            </a:p>
          </p:txBody>
        </p:sp>
        <p:sp>
          <p:nvSpPr>
            <p:cNvPr id="281" name="Rectangle 66">
              <a:extLst>
                <a:ext uri="{FF2B5EF4-FFF2-40B4-BE49-F238E27FC236}">
                  <a16:creationId xmlns:a16="http://schemas.microsoft.com/office/drawing/2014/main" id="{51EAC398-FC0B-1936-4AAB-BBB949BE5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2741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224</a:t>
              </a:r>
            </a:p>
          </p:txBody>
        </p:sp>
        <p:sp>
          <p:nvSpPr>
            <p:cNvPr id="282" name="Rectangle 66">
              <a:extLst>
                <a:ext uri="{FF2B5EF4-FFF2-40B4-BE49-F238E27FC236}">
                  <a16:creationId xmlns:a16="http://schemas.microsoft.com/office/drawing/2014/main" id="{CBE4B7B7-C49D-8579-4295-8FF9F17F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8397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211</a:t>
              </a:r>
            </a:p>
          </p:txBody>
        </p:sp>
        <p:sp>
          <p:nvSpPr>
            <p:cNvPr id="283" name="Rectangle 66">
              <a:extLst>
                <a:ext uri="{FF2B5EF4-FFF2-40B4-BE49-F238E27FC236}">
                  <a16:creationId xmlns:a16="http://schemas.microsoft.com/office/drawing/2014/main" id="{EDF1B34C-E0C8-FD99-3E5E-3D37D65D9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053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185</a:t>
              </a:r>
            </a:p>
          </p:txBody>
        </p:sp>
        <p:sp>
          <p:nvSpPr>
            <p:cNvPr id="284" name="Rectangle 66">
              <a:extLst>
                <a:ext uri="{FF2B5EF4-FFF2-40B4-BE49-F238E27FC236}">
                  <a16:creationId xmlns:a16="http://schemas.microsoft.com/office/drawing/2014/main" id="{52780AF0-885C-C3E1-00CE-1D12DE03E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39710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162</a:t>
              </a:r>
            </a:p>
          </p:txBody>
        </p:sp>
        <p:sp>
          <p:nvSpPr>
            <p:cNvPr id="285" name="Rectangle 66">
              <a:extLst>
                <a:ext uri="{FF2B5EF4-FFF2-40B4-BE49-F238E27FC236}">
                  <a16:creationId xmlns:a16="http://schemas.microsoft.com/office/drawing/2014/main" id="{58452F52-85B5-B3B0-473B-901858704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5366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144</a:t>
              </a:r>
            </a:p>
          </p:txBody>
        </p:sp>
        <p:sp>
          <p:nvSpPr>
            <p:cNvPr id="286" name="Rectangle 66">
              <a:extLst>
                <a:ext uri="{FF2B5EF4-FFF2-40B4-BE49-F238E27FC236}">
                  <a16:creationId xmlns:a16="http://schemas.microsoft.com/office/drawing/2014/main" id="{8485EC72-EDE3-3D16-EC49-E3967603CC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5260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118</a:t>
              </a:r>
            </a:p>
          </p:txBody>
        </p:sp>
        <p:sp>
          <p:nvSpPr>
            <p:cNvPr id="287" name="Rectangle 66">
              <a:extLst>
                <a:ext uri="{FF2B5EF4-FFF2-40B4-BE49-F238E27FC236}">
                  <a16:creationId xmlns:a16="http://schemas.microsoft.com/office/drawing/2014/main" id="{0CD53492-15FE-9318-4E2F-ABBBD56D4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65160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106</a:t>
              </a:r>
            </a:p>
          </p:txBody>
        </p:sp>
        <p:sp>
          <p:nvSpPr>
            <p:cNvPr id="288" name="Rectangle 66">
              <a:extLst>
                <a:ext uri="{FF2B5EF4-FFF2-40B4-BE49-F238E27FC236}">
                  <a16:creationId xmlns:a16="http://schemas.microsoft.com/office/drawing/2014/main" id="{C2721468-5F7E-10D4-A870-78BC4C844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3690" y="6037592"/>
              <a:ext cx="80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0</a:t>
              </a:r>
            </a:p>
          </p:txBody>
        </p:sp>
        <p:sp>
          <p:nvSpPr>
            <p:cNvPr id="289" name="Rectangle 66">
              <a:extLst>
                <a:ext uri="{FF2B5EF4-FFF2-40B4-BE49-F238E27FC236}">
                  <a16:creationId xmlns:a16="http://schemas.microsoft.com/office/drawing/2014/main" id="{A3BDBCF8-2AF4-F35C-1F7B-5CE535335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2342" y="6037592"/>
              <a:ext cx="2404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100</a:t>
              </a:r>
            </a:p>
          </p:txBody>
        </p:sp>
        <p:sp>
          <p:nvSpPr>
            <p:cNvPr id="290" name="Rectangle 66">
              <a:extLst>
                <a:ext uri="{FF2B5EF4-FFF2-40B4-BE49-F238E27FC236}">
                  <a16:creationId xmlns:a16="http://schemas.microsoft.com/office/drawing/2014/main" id="{DA587DFD-B42A-5A6B-FFA2-303416B2E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2311" y="603759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64</a:t>
              </a:r>
            </a:p>
          </p:txBody>
        </p:sp>
        <p:sp>
          <p:nvSpPr>
            <p:cNvPr id="291" name="Rectangle 66">
              <a:extLst>
                <a:ext uri="{FF2B5EF4-FFF2-40B4-BE49-F238E27FC236}">
                  <a16:creationId xmlns:a16="http://schemas.microsoft.com/office/drawing/2014/main" id="{34500F3E-0BE3-3A1D-F44F-586DF0784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2211" y="6037592"/>
              <a:ext cx="160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defRPr/>
              </a:pPr>
              <a:r>
                <a:rPr lang="en-US" altLang="en-US" sz="1200" dirty="0">
                  <a:latin typeface="Trebuchet MS" panose="020B0603020202020204" pitchFamily="34" charset="0"/>
                </a:rPr>
                <a:t>17</a:t>
              </a:r>
            </a:p>
          </p:txBody>
        </p:sp>
      </p:grpSp>
      <p:graphicFrame>
        <p:nvGraphicFramePr>
          <p:cNvPr id="293" name="Table 292">
            <a:extLst>
              <a:ext uri="{FF2B5EF4-FFF2-40B4-BE49-F238E27FC236}">
                <a16:creationId xmlns:a16="http://schemas.microsoft.com/office/drawing/2014/main" id="{1AF97E00-4E7F-3F47-8BD9-F8002CF01493}"/>
              </a:ext>
            </a:extLst>
          </p:cNvPr>
          <p:cNvGraphicFramePr>
            <a:graphicFrameLocks noGrp="1"/>
          </p:cNvGraphicFramePr>
          <p:nvPr/>
        </p:nvGraphicFramePr>
        <p:xfrm>
          <a:off x="7175274" y="1227083"/>
          <a:ext cx="3439885" cy="127663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97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NIVO + RELA</a:t>
                      </a:r>
                      <a:b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(n = 355)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D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NIVO </a:t>
                      </a:r>
                      <a:b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</a:b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(n = 359)</a:t>
                      </a:r>
                      <a:endParaRPr lang="en-GB" sz="1400" b="1" dirty="0">
                        <a:solidFill>
                          <a:srgbClr val="443534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CE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3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mOS, mo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NR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33.2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0" baseline="0" dirty="0">
                          <a:solidFill>
                            <a:srgbClr val="433F3F"/>
                          </a:solidFill>
                          <a:latin typeface="+mn-lt"/>
                        </a:rPr>
                        <a:t>(95% CI)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(31.5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NA)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(25.2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45.8)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93178"/>
                  </a:ext>
                </a:extLst>
              </a:tr>
              <a:tr h="355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HR (95% CI)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0.82 (0.67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1.02)</a:t>
                      </a:r>
                    </a:p>
                  </a:txBody>
                  <a:tcPr marL="0" marR="0" marT="0" marB="108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1" name="Rectangle 66">
            <a:extLst>
              <a:ext uri="{FF2B5EF4-FFF2-40B4-BE49-F238E27FC236}">
                <a16:creationId xmlns:a16="http://schemas.microsoft.com/office/drawing/2014/main" id="{7091F7A2-E6AA-47CE-F7EA-F8C3B8077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801" y="2085004"/>
            <a:ext cx="2152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77%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72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81)</a:t>
            </a:r>
            <a:endParaRPr lang="en-US" altLang="en-US" sz="1600" dirty="0">
              <a:solidFill>
                <a:srgbClr val="33D6F1"/>
              </a:solidFill>
              <a:latin typeface="+mn-lt"/>
            </a:endParaRPr>
          </a:p>
        </p:txBody>
      </p:sp>
      <p:sp>
        <p:nvSpPr>
          <p:cNvPr id="302" name="Rectangle 66">
            <a:extLst>
              <a:ext uri="{FF2B5EF4-FFF2-40B4-BE49-F238E27FC236}">
                <a16:creationId xmlns:a16="http://schemas.microsoft.com/office/drawing/2014/main" id="{B363D802-7D41-B3C0-499D-37108F502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674" y="3036269"/>
            <a:ext cx="19255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72%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67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76</a:t>
            </a:r>
            <a:r>
              <a:rPr lang="en-US" altLang="en-US" sz="1600" dirty="0">
                <a:solidFill>
                  <a:srgbClr val="1DCE9B"/>
                </a:solidFill>
                <a:latin typeface="+mn-lt"/>
              </a:rPr>
              <a:t>)</a:t>
            </a: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6E810DEB-C519-9A73-4C4C-C6A93C035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560" y="2520605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62%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56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67)</a:t>
            </a:r>
          </a:p>
        </p:txBody>
      </p:sp>
      <p:sp>
        <p:nvSpPr>
          <p:cNvPr id="304" name="Rectangle 66">
            <a:extLst>
              <a:ext uri="{FF2B5EF4-FFF2-40B4-BE49-F238E27FC236}">
                <a16:creationId xmlns:a16="http://schemas.microsoft.com/office/drawing/2014/main" id="{B4AC3FAD-2D80-65D3-E0D5-3298BC262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071" y="3385979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58%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53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63)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E0579E2-8F3E-4689-EFE1-61EC23E36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81" y="2752904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54%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49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59)</a:t>
            </a:r>
          </a:p>
        </p:txBody>
      </p:sp>
      <p:sp>
        <p:nvSpPr>
          <p:cNvPr id="306" name="Rectangle 66">
            <a:extLst>
              <a:ext uri="{FF2B5EF4-FFF2-40B4-BE49-F238E27FC236}">
                <a16:creationId xmlns:a16="http://schemas.microsoft.com/office/drawing/2014/main" id="{0EDA99F9-05E8-F186-A1E0-70B641474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161" y="3533042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48%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43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54)</a:t>
            </a:r>
          </a:p>
        </p:txBody>
      </p:sp>
      <p:sp>
        <p:nvSpPr>
          <p:cNvPr id="307" name="Freeform 870">
            <a:extLst>
              <a:ext uri="{FF2B5EF4-FFF2-40B4-BE49-F238E27FC236}">
                <a16:creationId xmlns:a16="http://schemas.microsoft.com/office/drawing/2014/main" id="{16AC0C1E-B8F3-316E-5E5B-EC0D438A3D6D}"/>
              </a:ext>
            </a:extLst>
          </p:cNvPr>
          <p:cNvSpPr/>
          <p:nvPr/>
        </p:nvSpPr>
        <p:spPr>
          <a:xfrm flipH="1">
            <a:off x="7933760" y="3255930"/>
            <a:ext cx="45719" cy="1544767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03C74AE2-3AED-3389-A00F-24F35F23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572" y="2895575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52%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46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57)</a:t>
            </a:r>
          </a:p>
        </p:txBody>
      </p:sp>
      <p:sp>
        <p:nvSpPr>
          <p:cNvPr id="310" name="Rectangle 66">
            <a:extLst>
              <a:ext uri="{FF2B5EF4-FFF2-40B4-BE49-F238E27FC236}">
                <a16:creationId xmlns:a16="http://schemas.microsoft.com/office/drawing/2014/main" id="{27C1FDE0-74F8-8ADE-FBBA-6845F1205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9544" y="3680763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42%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36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49)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229165FD-A258-458F-90E1-F00D3389EE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0" y="6223950"/>
            <a:ext cx="10953128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="1" dirty="0">
                <a:solidFill>
                  <a:schemeClr val="accent1"/>
                </a:solidFill>
                <a:latin typeface="Trebuchet MS" panose="020B0603020202020204"/>
              </a:rPr>
              <a:t>RELA</a:t>
            </a:r>
            <a:r>
              <a:rPr lang="en-US" sz="1000" dirty="0">
                <a:latin typeface="Trebuchet MS" panose="020B0603020202020204"/>
              </a:rPr>
              <a:t>TIVITY-047 (</a:t>
            </a:r>
            <a:r>
              <a:rPr lang="en-US" sz="1000" dirty="0">
                <a:cs typeface="Trebuchet MS"/>
              </a:rPr>
              <a:t>NCT03470922). Median follow-up: 25.3 months.</a:t>
            </a:r>
            <a:br>
              <a:rPr lang="en-US" sz="1000" dirty="0">
                <a:latin typeface="Trebuchet MS" panose="020B0603020202020204"/>
              </a:rPr>
            </a:br>
            <a:r>
              <a:rPr lang="en-US" sz="1000" dirty="0">
                <a:latin typeface="Trebuchet MS" panose="020B0603020202020204"/>
              </a:rPr>
              <a:t>Descriptive analysis. Statistical model for HR: stratified Cox proportional hazard model. Stratified by LAG-3, </a:t>
            </a:r>
            <a:r>
              <a:rPr lang="en-US" sz="1000" i="1" dirty="0">
                <a:latin typeface="Trebuchet MS" panose="020B0603020202020204"/>
              </a:rPr>
              <a:t>BRAF</a:t>
            </a:r>
            <a:r>
              <a:rPr lang="en-US" sz="1000" dirty="0">
                <a:latin typeface="Trebuchet MS" panose="020B0603020202020204"/>
              </a:rPr>
              <a:t> mutation status, and AJCC M stage. PD-L1 was removed from stratification because it led to subgroups with &lt; 10 patients.</a:t>
            </a:r>
            <a:endParaRPr lang="en-US" sz="1000" strike="sngStrike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633234-94E5-6AA3-AEFC-4CFD55435AC8}"/>
              </a:ext>
            </a:extLst>
          </p:cNvPr>
          <p:cNvSpPr txBox="1">
            <a:spLocks/>
          </p:cNvSpPr>
          <p:nvPr/>
        </p:nvSpPr>
        <p:spPr>
          <a:xfrm>
            <a:off x="342741" y="690209"/>
            <a:ext cx="11432099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 defTabSz="12188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Updated secondary endpoint</a:t>
            </a:r>
            <a:endParaRPr lang="en-US" sz="2400" i="1" dirty="0">
              <a:solidFill>
                <a:srgbClr val="433F3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4AFA7-3D8A-B916-AC84-B65FBA2EF510}"/>
              </a:ext>
            </a:extLst>
          </p:cNvPr>
          <p:cNvSpPr txBox="1"/>
          <p:nvPr/>
        </p:nvSpPr>
        <p:spPr>
          <a:xfrm>
            <a:off x="9397609" y="6500949"/>
            <a:ext cx="230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Tawbi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2023;Abstract 9502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247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Freeform 870">
            <a:extLst>
              <a:ext uri="{FF2B5EF4-FFF2-40B4-BE49-F238E27FC236}">
                <a16:creationId xmlns:a16="http://schemas.microsoft.com/office/drawing/2014/main" id="{A97A1F76-9725-F48A-F68B-B6556AE85DF9}"/>
              </a:ext>
            </a:extLst>
          </p:cNvPr>
          <p:cNvSpPr/>
          <p:nvPr/>
        </p:nvSpPr>
        <p:spPr>
          <a:xfrm flipH="1">
            <a:off x="9647747" y="3529782"/>
            <a:ext cx="104615" cy="1279662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5" name="Freeform 870">
            <a:extLst>
              <a:ext uri="{FF2B5EF4-FFF2-40B4-BE49-F238E27FC236}">
                <a16:creationId xmlns:a16="http://schemas.microsoft.com/office/drawing/2014/main" id="{45435D31-A030-38B1-C0A2-F857172DD686}"/>
              </a:ext>
            </a:extLst>
          </p:cNvPr>
          <p:cNvSpPr/>
          <p:nvPr/>
        </p:nvSpPr>
        <p:spPr>
          <a:xfrm flipH="1">
            <a:off x="7890978" y="3465894"/>
            <a:ext cx="91314" cy="1335782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9" name="Freeform 3328">
            <a:extLst>
              <a:ext uri="{FF2B5EF4-FFF2-40B4-BE49-F238E27FC236}">
                <a16:creationId xmlns:a16="http://schemas.microsoft.com/office/drawing/2014/main" id="{B2BF69AA-C063-9620-FCB9-1489D018BB13}"/>
              </a:ext>
            </a:extLst>
          </p:cNvPr>
          <p:cNvSpPr/>
          <p:nvPr/>
        </p:nvSpPr>
        <p:spPr>
          <a:xfrm flipH="1">
            <a:off x="6164608" y="3237294"/>
            <a:ext cx="45719" cy="1569060"/>
          </a:xfrm>
          <a:custGeom>
            <a:avLst/>
            <a:gdLst>
              <a:gd name="connsiteX0" fmla="*/ 0 w 12747"/>
              <a:gd name="connsiteY0" fmla="*/ 2000514 h 2000514"/>
              <a:gd name="connsiteX1" fmla="*/ 0 w 12747"/>
              <a:gd name="connsiteY1" fmla="*/ 0 h 200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000514">
                <a:moveTo>
                  <a:pt x="0" y="2000514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Progression-free survival 2 (PFS2)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D8CEB-6F27-4BC0-B2CF-DB085644047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79950" y="6223950"/>
            <a:ext cx="10953128" cy="415498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533"/>
              </a:spcBef>
            </a:pPr>
            <a:r>
              <a:rPr lang="en-US" sz="1000" b="1" dirty="0">
                <a:solidFill>
                  <a:schemeClr val="accent1"/>
                </a:solidFill>
                <a:latin typeface="Trebuchet MS" panose="020B0603020202020204"/>
              </a:rPr>
              <a:t>RELA</a:t>
            </a:r>
            <a:r>
              <a:rPr lang="en-US" sz="1000" dirty="0">
                <a:latin typeface="Trebuchet MS" panose="020B0603020202020204"/>
              </a:rPr>
              <a:t>TIVITY-047 (</a:t>
            </a:r>
            <a:r>
              <a:rPr lang="en-US" sz="1000" dirty="0">
                <a:cs typeface="Trebuchet MS"/>
              </a:rPr>
              <a:t>NCT03470922). Median follow-up: 25.3 months.</a:t>
            </a:r>
            <a:br>
              <a:rPr lang="en-US" sz="1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rgbClr val="433F3F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Progression-free survival 2 (PFS2) was an exploratory analysis and defined as the time from randomization to progression date after the next line of therapy, per investigator assessment, or to death from any cause.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5F3F2-E1D6-96CE-2B57-7799905C1CAE}"/>
              </a:ext>
            </a:extLst>
          </p:cNvPr>
          <p:cNvSpPr txBox="1"/>
          <p:nvPr/>
        </p:nvSpPr>
        <p:spPr>
          <a:xfrm>
            <a:off x="1414803" y="5519813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27A51-8434-CB51-457B-EC62C3503C68}"/>
              </a:ext>
            </a:extLst>
          </p:cNvPr>
          <p:cNvSpPr txBox="1"/>
          <p:nvPr/>
        </p:nvSpPr>
        <p:spPr>
          <a:xfrm>
            <a:off x="1954271" y="5716815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FE8D0-8A57-7706-D3C4-646053F87293}"/>
              </a:ext>
            </a:extLst>
          </p:cNvPr>
          <p:cNvSpPr txBox="1"/>
          <p:nvPr/>
        </p:nvSpPr>
        <p:spPr>
          <a:xfrm>
            <a:off x="1566992" y="5291038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No. at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8A36A-409F-A1D9-7BE8-12F836C3A081}"/>
              </a:ext>
            </a:extLst>
          </p:cNvPr>
          <p:cNvSpPr txBox="1"/>
          <p:nvPr/>
        </p:nvSpPr>
        <p:spPr>
          <a:xfrm>
            <a:off x="5976849" y="5176678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433F3F"/>
                </a:solidFill>
                <a:latin typeface="+mj-lt"/>
              </a:rPr>
              <a:t>Months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63A73-0830-6628-2D09-6826F5F0BE22}"/>
              </a:ext>
            </a:extLst>
          </p:cNvPr>
          <p:cNvSpPr txBox="1"/>
          <p:nvPr/>
        </p:nvSpPr>
        <p:spPr>
          <a:xfrm>
            <a:off x="2455623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355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6A3D7-2432-DDBB-275E-D8B38E6E3117}"/>
              </a:ext>
            </a:extLst>
          </p:cNvPr>
          <p:cNvSpPr txBox="1"/>
          <p:nvPr/>
        </p:nvSpPr>
        <p:spPr>
          <a:xfrm>
            <a:off x="2895817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332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8D345-196A-2EC3-4CCE-B2AD74CC5586}"/>
              </a:ext>
            </a:extLst>
          </p:cNvPr>
          <p:cNvSpPr txBox="1"/>
          <p:nvPr/>
        </p:nvSpPr>
        <p:spPr>
          <a:xfrm>
            <a:off x="3342972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49F01-0A49-8129-9894-702C51E9F519}"/>
              </a:ext>
            </a:extLst>
          </p:cNvPr>
          <p:cNvSpPr txBox="1"/>
          <p:nvPr/>
        </p:nvSpPr>
        <p:spPr>
          <a:xfrm>
            <a:off x="3783166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D85B3-3AAF-D6BF-3C00-9B490FFDD2F5}"/>
              </a:ext>
            </a:extLst>
          </p:cNvPr>
          <p:cNvSpPr txBox="1"/>
          <p:nvPr/>
        </p:nvSpPr>
        <p:spPr>
          <a:xfrm>
            <a:off x="4223232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249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CBA13-19C9-8882-634A-5BD0C7EEB369}"/>
              </a:ext>
            </a:extLst>
          </p:cNvPr>
          <p:cNvSpPr txBox="1"/>
          <p:nvPr/>
        </p:nvSpPr>
        <p:spPr>
          <a:xfrm>
            <a:off x="4670514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0793F-B670-C369-58C0-38E130B4A385}"/>
              </a:ext>
            </a:extLst>
          </p:cNvPr>
          <p:cNvSpPr txBox="1"/>
          <p:nvPr/>
        </p:nvSpPr>
        <p:spPr>
          <a:xfrm>
            <a:off x="5117796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DF661B-FAB5-203F-D341-6AB559DD085D}"/>
              </a:ext>
            </a:extLst>
          </p:cNvPr>
          <p:cNvSpPr txBox="1"/>
          <p:nvPr/>
        </p:nvSpPr>
        <p:spPr>
          <a:xfrm>
            <a:off x="5557862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86854-4059-2786-F3F1-3DA041E124A1}"/>
              </a:ext>
            </a:extLst>
          </p:cNvPr>
          <p:cNvSpPr txBox="1"/>
          <p:nvPr/>
        </p:nvSpPr>
        <p:spPr>
          <a:xfrm>
            <a:off x="6005144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172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7C3B9D-97FE-D5F3-9D1C-1E5A12026C7F}"/>
              </a:ext>
            </a:extLst>
          </p:cNvPr>
          <p:cNvSpPr txBox="1"/>
          <p:nvPr/>
        </p:nvSpPr>
        <p:spPr>
          <a:xfrm>
            <a:off x="6445338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154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64EE3-01D5-9AD1-FEA9-3C5B8CE20C9A}"/>
              </a:ext>
            </a:extLst>
          </p:cNvPr>
          <p:cNvSpPr txBox="1"/>
          <p:nvPr/>
        </p:nvSpPr>
        <p:spPr>
          <a:xfrm>
            <a:off x="6885405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C75A40-0344-FBE2-7574-363BED19F957}"/>
              </a:ext>
            </a:extLst>
          </p:cNvPr>
          <p:cNvSpPr txBox="1"/>
          <p:nvPr/>
        </p:nvSpPr>
        <p:spPr>
          <a:xfrm>
            <a:off x="7325598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BBF1B1-50F5-92A3-6F2A-5E23DD6A82D6}"/>
              </a:ext>
            </a:extLst>
          </p:cNvPr>
          <p:cNvSpPr txBox="1"/>
          <p:nvPr/>
        </p:nvSpPr>
        <p:spPr>
          <a:xfrm>
            <a:off x="7765665" y="5519813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106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75B775-D602-1FD8-7093-602064FD8710}"/>
              </a:ext>
            </a:extLst>
          </p:cNvPr>
          <p:cNvSpPr txBox="1"/>
          <p:nvPr/>
        </p:nvSpPr>
        <p:spPr>
          <a:xfrm>
            <a:off x="9582468" y="5519813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917B21-B30D-273D-A12E-78C06302553D}"/>
              </a:ext>
            </a:extLst>
          </p:cNvPr>
          <p:cNvSpPr txBox="1"/>
          <p:nvPr/>
        </p:nvSpPr>
        <p:spPr>
          <a:xfrm>
            <a:off x="9142274" y="5519813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62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8C47CD-B62A-C3A5-3413-B69129A0C162}"/>
              </a:ext>
            </a:extLst>
          </p:cNvPr>
          <p:cNvSpPr txBox="1"/>
          <p:nvPr/>
        </p:nvSpPr>
        <p:spPr>
          <a:xfrm>
            <a:off x="8253022" y="5519813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99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1721E3-95D6-127E-608B-1486D34FDB86}"/>
              </a:ext>
            </a:extLst>
          </p:cNvPr>
          <p:cNvSpPr txBox="1"/>
          <p:nvPr/>
        </p:nvSpPr>
        <p:spPr>
          <a:xfrm>
            <a:off x="8694993" y="5519813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96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4E54B4-6A9C-FB55-F888-274167520B77}"/>
              </a:ext>
            </a:extLst>
          </p:cNvPr>
          <p:cNvSpPr txBox="1"/>
          <p:nvPr/>
        </p:nvSpPr>
        <p:spPr>
          <a:xfrm>
            <a:off x="2455623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359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13FB59-DB0A-C22D-434F-8EF1720AE42B}"/>
              </a:ext>
            </a:extLst>
          </p:cNvPr>
          <p:cNvSpPr txBox="1"/>
          <p:nvPr/>
        </p:nvSpPr>
        <p:spPr>
          <a:xfrm>
            <a:off x="2895817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329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F0E815-281B-D64B-4C98-60578AC3DC5D}"/>
              </a:ext>
            </a:extLst>
          </p:cNvPr>
          <p:cNvSpPr txBox="1"/>
          <p:nvPr/>
        </p:nvSpPr>
        <p:spPr>
          <a:xfrm>
            <a:off x="3342972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291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959C13-5AC4-4A37-95E3-C7D22BF00C9E}"/>
              </a:ext>
            </a:extLst>
          </p:cNvPr>
          <p:cNvSpPr txBox="1"/>
          <p:nvPr/>
        </p:nvSpPr>
        <p:spPr>
          <a:xfrm>
            <a:off x="3783166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246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DB798A-B0E4-9409-11CE-78E8C6576594}"/>
              </a:ext>
            </a:extLst>
          </p:cNvPr>
          <p:cNvSpPr txBox="1"/>
          <p:nvPr/>
        </p:nvSpPr>
        <p:spPr>
          <a:xfrm>
            <a:off x="4223232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219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C3E927-79BE-A610-3F5B-7AB81CE4BC49}"/>
              </a:ext>
            </a:extLst>
          </p:cNvPr>
          <p:cNvSpPr txBox="1"/>
          <p:nvPr/>
        </p:nvSpPr>
        <p:spPr>
          <a:xfrm>
            <a:off x="4670514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A06EA2-BEAC-2F4A-13C3-5CC8D59D7A9F}"/>
              </a:ext>
            </a:extLst>
          </p:cNvPr>
          <p:cNvSpPr txBox="1"/>
          <p:nvPr/>
        </p:nvSpPr>
        <p:spPr>
          <a:xfrm>
            <a:off x="5117796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187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DAA978-BF64-E5E3-0D05-30F13EEC28D7}"/>
              </a:ext>
            </a:extLst>
          </p:cNvPr>
          <p:cNvSpPr txBox="1"/>
          <p:nvPr/>
        </p:nvSpPr>
        <p:spPr>
          <a:xfrm>
            <a:off x="5557862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173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9F6FD5-3A00-31D9-3586-8ED693DB19BC}"/>
              </a:ext>
            </a:extLst>
          </p:cNvPr>
          <p:cNvSpPr txBox="1"/>
          <p:nvPr/>
        </p:nvSpPr>
        <p:spPr>
          <a:xfrm>
            <a:off x="6005144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144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7CE8E-E2FA-A56A-A997-43B3CBF1C487}"/>
              </a:ext>
            </a:extLst>
          </p:cNvPr>
          <p:cNvSpPr txBox="1"/>
          <p:nvPr/>
        </p:nvSpPr>
        <p:spPr>
          <a:xfrm>
            <a:off x="6445338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122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29AB09-D666-F2E3-FAE1-664CBF8D14AC}"/>
              </a:ext>
            </a:extLst>
          </p:cNvPr>
          <p:cNvSpPr txBox="1"/>
          <p:nvPr/>
        </p:nvSpPr>
        <p:spPr>
          <a:xfrm>
            <a:off x="6885405" y="5716815"/>
            <a:ext cx="425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105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FC381E-C4A1-EF6A-DFC3-FF0FEFC719F5}"/>
              </a:ext>
            </a:extLst>
          </p:cNvPr>
          <p:cNvSpPr txBox="1"/>
          <p:nvPr/>
        </p:nvSpPr>
        <p:spPr>
          <a:xfrm>
            <a:off x="7365673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87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EC6293-5BEE-07FB-DD15-32B42F5A78EB}"/>
              </a:ext>
            </a:extLst>
          </p:cNvPr>
          <p:cNvSpPr txBox="1"/>
          <p:nvPr/>
        </p:nvSpPr>
        <p:spPr>
          <a:xfrm>
            <a:off x="7807643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77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1BE756-5101-2D8B-458E-A97D8F7864E4}"/>
              </a:ext>
            </a:extLst>
          </p:cNvPr>
          <p:cNvSpPr txBox="1"/>
          <p:nvPr/>
        </p:nvSpPr>
        <p:spPr>
          <a:xfrm>
            <a:off x="9582468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13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75AFBF3-16F2-E270-EDE4-5561587B0C0D}"/>
              </a:ext>
            </a:extLst>
          </p:cNvPr>
          <p:cNvSpPr txBox="1"/>
          <p:nvPr/>
        </p:nvSpPr>
        <p:spPr>
          <a:xfrm>
            <a:off x="9142274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49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A3EBDA-8B6D-E275-9816-87800E0C3B17}"/>
              </a:ext>
            </a:extLst>
          </p:cNvPr>
          <p:cNvSpPr txBox="1"/>
          <p:nvPr/>
        </p:nvSpPr>
        <p:spPr>
          <a:xfrm>
            <a:off x="8254925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75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03D4A4-93CB-875C-282D-8A7A8EE8FE22}"/>
              </a:ext>
            </a:extLst>
          </p:cNvPr>
          <p:cNvSpPr txBox="1"/>
          <p:nvPr/>
        </p:nvSpPr>
        <p:spPr>
          <a:xfrm>
            <a:off x="8694992" y="5716815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73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13FBE0-5646-94CB-8CB1-73F702A18592}"/>
              </a:ext>
            </a:extLst>
          </p:cNvPr>
          <p:cNvSpPr txBox="1"/>
          <p:nvPr/>
        </p:nvSpPr>
        <p:spPr>
          <a:xfrm>
            <a:off x="2523416" y="489709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E48E04-7932-D030-0BC6-ECB5EC9D4570}"/>
              </a:ext>
            </a:extLst>
          </p:cNvPr>
          <p:cNvSpPr txBox="1"/>
          <p:nvPr/>
        </p:nvSpPr>
        <p:spPr>
          <a:xfrm>
            <a:off x="2963483" y="489709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C0C82F-FD49-1602-B31C-4DFE0D4326EB}"/>
              </a:ext>
            </a:extLst>
          </p:cNvPr>
          <p:cNvSpPr txBox="1"/>
          <p:nvPr/>
        </p:nvSpPr>
        <p:spPr>
          <a:xfrm>
            <a:off x="3410765" y="489709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B46714-1450-B2D1-11B0-5029B21DBF97}"/>
              </a:ext>
            </a:extLst>
          </p:cNvPr>
          <p:cNvSpPr txBox="1"/>
          <p:nvPr/>
        </p:nvSpPr>
        <p:spPr>
          <a:xfrm>
            <a:off x="4234914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DD91B5-FA93-71AC-3534-CF3C22D5962A}"/>
              </a:ext>
            </a:extLst>
          </p:cNvPr>
          <p:cNvSpPr txBox="1"/>
          <p:nvPr/>
        </p:nvSpPr>
        <p:spPr>
          <a:xfrm>
            <a:off x="5129351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FF3742-A5E9-E462-84BB-6BD89493C715}"/>
              </a:ext>
            </a:extLst>
          </p:cNvPr>
          <p:cNvSpPr txBox="1"/>
          <p:nvPr/>
        </p:nvSpPr>
        <p:spPr>
          <a:xfrm>
            <a:off x="6016699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6BA2EF-A122-1AFB-2F0C-A319C7F43537}"/>
              </a:ext>
            </a:extLst>
          </p:cNvPr>
          <p:cNvSpPr txBox="1"/>
          <p:nvPr/>
        </p:nvSpPr>
        <p:spPr>
          <a:xfrm>
            <a:off x="6896960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16E33F-1B83-8BC3-DAD3-0EEAB1DADB50}"/>
              </a:ext>
            </a:extLst>
          </p:cNvPr>
          <p:cNvSpPr txBox="1"/>
          <p:nvPr/>
        </p:nvSpPr>
        <p:spPr>
          <a:xfrm>
            <a:off x="7777347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E3EEFF-61EE-F821-3DC9-B20261945601}"/>
              </a:ext>
            </a:extLst>
          </p:cNvPr>
          <p:cNvSpPr txBox="1"/>
          <p:nvPr/>
        </p:nvSpPr>
        <p:spPr>
          <a:xfrm>
            <a:off x="9552044" y="489073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0EF056A-2427-965F-16CA-2BC4ED1CA247}"/>
              </a:ext>
            </a:extLst>
          </p:cNvPr>
          <p:cNvSpPr txBox="1"/>
          <p:nvPr/>
        </p:nvSpPr>
        <p:spPr>
          <a:xfrm>
            <a:off x="3850959" y="4897093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F3AFB2-D42C-F3CF-5AB6-F4484DFF55EA}"/>
              </a:ext>
            </a:extLst>
          </p:cNvPr>
          <p:cNvSpPr txBox="1"/>
          <p:nvPr/>
        </p:nvSpPr>
        <p:spPr>
          <a:xfrm>
            <a:off x="4682069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15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44901E-6F0B-DC83-0E4C-B6175A5513CE}"/>
              </a:ext>
            </a:extLst>
          </p:cNvPr>
          <p:cNvSpPr txBox="1"/>
          <p:nvPr/>
        </p:nvSpPr>
        <p:spPr>
          <a:xfrm>
            <a:off x="5569544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3BE9B6F-0A96-BADF-1AA3-AD26B77E4D25}"/>
              </a:ext>
            </a:extLst>
          </p:cNvPr>
          <p:cNvSpPr txBox="1"/>
          <p:nvPr/>
        </p:nvSpPr>
        <p:spPr>
          <a:xfrm>
            <a:off x="6456893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27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FDA49C8-92C7-2F77-80A4-232D8A87AC26}"/>
              </a:ext>
            </a:extLst>
          </p:cNvPr>
          <p:cNvSpPr txBox="1"/>
          <p:nvPr/>
        </p:nvSpPr>
        <p:spPr>
          <a:xfrm>
            <a:off x="7337153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E23FDE-F90B-40B3-0308-E3FC10647126}"/>
              </a:ext>
            </a:extLst>
          </p:cNvPr>
          <p:cNvSpPr txBox="1"/>
          <p:nvPr/>
        </p:nvSpPr>
        <p:spPr>
          <a:xfrm>
            <a:off x="8224502" y="4897093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39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DB6AE0-943A-BFB2-86EE-F0D034C62143}"/>
              </a:ext>
            </a:extLst>
          </p:cNvPr>
          <p:cNvSpPr txBox="1"/>
          <p:nvPr/>
        </p:nvSpPr>
        <p:spPr>
          <a:xfrm>
            <a:off x="9111977" y="489073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3C85520-E639-24EC-4585-29871BA3E06F}"/>
              </a:ext>
            </a:extLst>
          </p:cNvPr>
          <p:cNvSpPr txBox="1"/>
          <p:nvPr/>
        </p:nvSpPr>
        <p:spPr>
          <a:xfrm>
            <a:off x="8664696" y="489073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42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CDD001-1F6A-6552-0376-DA107BAD503D}"/>
              </a:ext>
            </a:extLst>
          </p:cNvPr>
          <p:cNvSpPr txBox="1"/>
          <p:nvPr/>
        </p:nvSpPr>
        <p:spPr>
          <a:xfrm rot="16200000">
            <a:off x="1334749" y="3155648"/>
            <a:ext cx="1003801" cy="338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1" b="1" dirty="0">
                <a:ln/>
                <a:solidFill>
                  <a:srgbClr val="433F3F"/>
                </a:solidFill>
                <a:latin typeface="+mj-lt"/>
                <a:sym typeface="TrebuchetMS-Bold"/>
                <a:rtl val="0"/>
              </a:rPr>
              <a:t>PFS2 (%)</a:t>
            </a:r>
          </a:p>
        </p:txBody>
      </p:sp>
      <p:grpSp>
        <p:nvGrpSpPr>
          <p:cNvPr id="60" name="Graphic 7">
            <a:extLst>
              <a:ext uri="{FF2B5EF4-FFF2-40B4-BE49-F238E27FC236}">
                <a16:creationId xmlns:a16="http://schemas.microsoft.com/office/drawing/2014/main" id="{BB84E3E1-A540-D737-6D3F-2658FE3EC9F4}"/>
              </a:ext>
            </a:extLst>
          </p:cNvPr>
          <p:cNvGrpSpPr/>
          <p:nvPr/>
        </p:nvGrpSpPr>
        <p:grpSpPr>
          <a:xfrm>
            <a:off x="2083662" y="1684831"/>
            <a:ext cx="506870" cy="3274507"/>
            <a:chOff x="2082074" y="1779100"/>
            <a:chExt cx="506870" cy="3274507"/>
          </a:xfrm>
          <a:solidFill>
            <a:srgbClr val="433F3F"/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6DFE2B3-C3F1-9CFD-5D8D-FDFA247F2B90}"/>
                </a:ext>
              </a:extLst>
            </p:cNvPr>
            <p:cNvSpPr txBox="1"/>
            <p:nvPr/>
          </p:nvSpPr>
          <p:spPr>
            <a:xfrm>
              <a:off x="2181732" y="236629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80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1C13CE-AFB6-DACE-E1CA-1C3D4C405391}"/>
                </a:ext>
              </a:extLst>
            </p:cNvPr>
            <p:cNvSpPr txBox="1"/>
            <p:nvPr/>
          </p:nvSpPr>
          <p:spPr>
            <a:xfrm>
              <a:off x="2181732" y="2953481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60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3CF9F7C-3DCC-6B40-5FFA-824AF13B4211}"/>
                </a:ext>
              </a:extLst>
            </p:cNvPr>
            <p:cNvSpPr txBox="1"/>
            <p:nvPr/>
          </p:nvSpPr>
          <p:spPr>
            <a:xfrm>
              <a:off x="2181732" y="354067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78B0C75-C4CF-3349-1E73-0AA8A59E9971}"/>
                </a:ext>
              </a:extLst>
            </p:cNvPr>
            <p:cNvSpPr txBox="1"/>
            <p:nvPr/>
          </p:nvSpPr>
          <p:spPr>
            <a:xfrm>
              <a:off x="2181732" y="4127862"/>
              <a:ext cx="3994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20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E3F9B3B-CBB6-CF45-63E5-56D4CE9D74E2}"/>
                </a:ext>
              </a:extLst>
            </p:cNvPr>
            <p:cNvSpPr txBox="1"/>
            <p:nvPr/>
          </p:nvSpPr>
          <p:spPr>
            <a:xfrm>
              <a:off x="2294084" y="4715053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EB4A8F5-C808-009C-193B-84A51B62E7E2}"/>
                </a:ext>
              </a:extLst>
            </p:cNvPr>
            <p:cNvSpPr txBox="1"/>
            <p:nvPr/>
          </p:nvSpPr>
          <p:spPr>
            <a:xfrm>
              <a:off x="2082074" y="1779100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n/>
                  <a:solidFill>
                    <a:srgbClr val="433F3F"/>
                  </a:solidFill>
                  <a:latin typeface="+mj-lt"/>
                  <a:sym typeface="TrebuchetMS"/>
                  <a:rtl val="0"/>
                </a:rPr>
                <a:t>100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77CB2671-D51C-836D-3718-303EE491666A}"/>
              </a:ext>
            </a:extLst>
          </p:cNvPr>
          <p:cNvSpPr txBox="1"/>
          <p:nvPr/>
        </p:nvSpPr>
        <p:spPr>
          <a:xfrm>
            <a:off x="10770278" y="2951284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n/>
                <a:solidFill>
                  <a:srgbClr val="33D6F1"/>
                </a:solidFill>
                <a:latin typeface="+mj-lt"/>
                <a:sym typeface="TrebuchetMS-Bold"/>
                <a:rtl val="0"/>
              </a:rPr>
              <a:t>NIVO + RELA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A374853-EB23-A9D6-9810-6EE559CB96AF}"/>
              </a:ext>
            </a:extLst>
          </p:cNvPr>
          <p:cNvSpPr txBox="1"/>
          <p:nvPr/>
        </p:nvSpPr>
        <p:spPr>
          <a:xfrm>
            <a:off x="10770278" y="3494149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n/>
                <a:solidFill>
                  <a:srgbClr val="1DCE9B"/>
                </a:solidFill>
                <a:latin typeface="+mj-lt"/>
                <a:sym typeface="TrebuchetMS-Bold"/>
                <a:rtl val="0"/>
              </a:rPr>
              <a:t>NIVO</a:t>
            </a:r>
          </a:p>
        </p:txBody>
      </p:sp>
      <p:grpSp>
        <p:nvGrpSpPr>
          <p:cNvPr id="70" name="Graphic 3325">
            <a:extLst>
              <a:ext uri="{FF2B5EF4-FFF2-40B4-BE49-F238E27FC236}">
                <a16:creationId xmlns:a16="http://schemas.microsoft.com/office/drawing/2014/main" id="{F57DF86F-8B55-1B63-F8F0-8AAD2F8194AD}"/>
              </a:ext>
            </a:extLst>
          </p:cNvPr>
          <p:cNvGrpSpPr/>
          <p:nvPr/>
        </p:nvGrpSpPr>
        <p:grpSpPr>
          <a:xfrm>
            <a:off x="2573639" y="1860956"/>
            <a:ext cx="7619663" cy="3033760"/>
            <a:chOff x="2572050" y="1955226"/>
            <a:chExt cx="7619663" cy="3033760"/>
          </a:xfrm>
          <a:noFill/>
        </p:grpSpPr>
        <p:sp>
          <p:nvSpPr>
            <p:cNvPr id="71" name="Freeform 904">
              <a:extLst>
                <a:ext uri="{FF2B5EF4-FFF2-40B4-BE49-F238E27FC236}">
                  <a16:creationId xmlns:a16="http://schemas.microsoft.com/office/drawing/2014/main" id="{8EBA881D-1A25-3A22-DAEA-F37905E660D0}"/>
                </a:ext>
              </a:extLst>
            </p:cNvPr>
            <p:cNvSpPr/>
            <p:nvPr/>
          </p:nvSpPr>
          <p:spPr>
            <a:xfrm>
              <a:off x="2572050" y="19552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905">
              <a:extLst>
                <a:ext uri="{FF2B5EF4-FFF2-40B4-BE49-F238E27FC236}">
                  <a16:creationId xmlns:a16="http://schemas.microsoft.com/office/drawing/2014/main" id="{449B4356-0179-D158-6F70-D0BDFF78C295}"/>
                </a:ext>
              </a:extLst>
            </p:cNvPr>
            <p:cNvSpPr/>
            <p:nvPr/>
          </p:nvSpPr>
          <p:spPr>
            <a:xfrm>
              <a:off x="2572050" y="2541649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906">
              <a:extLst>
                <a:ext uri="{FF2B5EF4-FFF2-40B4-BE49-F238E27FC236}">
                  <a16:creationId xmlns:a16="http://schemas.microsoft.com/office/drawing/2014/main" id="{DA06F7F3-0236-3E72-B00F-F77E7A73FD5C}"/>
                </a:ext>
              </a:extLst>
            </p:cNvPr>
            <p:cNvSpPr/>
            <p:nvPr/>
          </p:nvSpPr>
          <p:spPr>
            <a:xfrm>
              <a:off x="2572050" y="3134314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907">
              <a:extLst>
                <a:ext uri="{FF2B5EF4-FFF2-40B4-BE49-F238E27FC236}">
                  <a16:creationId xmlns:a16="http://schemas.microsoft.com/office/drawing/2014/main" id="{23C2E5C3-E5B6-16F1-1F08-A0CF19B1EBB4}"/>
                </a:ext>
              </a:extLst>
            </p:cNvPr>
            <p:cNvSpPr/>
            <p:nvPr/>
          </p:nvSpPr>
          <p:spPr>
            <a:xfrm>
              <a:off x="2572050" y="3720738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908">
              <a:extLst>
                <a:ext uri="{FF2B5EF4-FFF2-40B4-BE49-F238E27FC236}">
                  <a16:creationId xmlns:a16="http://schemas.microsoft.com/office/drawing/2014/main" id="{86FCFA5B-058F-A988-2591-91C695AE2330}"/>
                </a:ext>
              </a:extLst>
            </p:cNvPr>
            <p:cNvSpPr/>
            <p:nvPr/>
          </p:nvSpPr>
          <p:spPr>
            <a:xfrm>
              <a:off x="2572050" y="4313402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909">
              <a:extLst>
                <a:ext uri="{FF2B5EF4-FFF2-40B4-BE49-F238E27FC236}">
                  <a16:creationId xmlns:a16="http://schemas.microsoft.com/office/drawing/2014/main" id="{6C834277-4340-E961-9545-EAAE05BB20E1}"/>
                </a:ext>
              </a:extLst>
            </p:cNvPr>
            <p:cNvSpPr/>
            <p:nvPr/>
          </p:nvSpPr>
          <p:spPr>
            <a:xfrm>
              <a:off x="2572050" y="4899826"/>
              <a:ext cx="100961" cy="12737"/>
            </a:xfrm>
            <a:custGeom>
              <a:avLst/>
              <a:gdLst>
                <a:gd name="connsiteX0" fmla="*/ 0 w 100961"/>
                <a:gd name="connsiteY0" fmla="*/ 0 h 12737"/>
                <a:gd name="connsiteX1" fmla="*/ 100961 w 100961"/>
                <a:gd name="connsiteY1" fmla="*/ 0 h 1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961" h="12737">
                  <a:moveTo>
                    <a:pt x="0" y="0"/>
                  </a:moveTo>
                  <a:lnTo>
                    <a:pt x="100961" y="0"/>
                  </a:lnTo>
                </a:path>
              </a:pathLst>
            </a:custGeom>
            <a:ln w="12743" cap="flat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77" name="Graphic 3325">
              <a:extLst>
                <a:ext uri="{FF2B5EF4-FFF2-40B4-BE49-F238E27FC236}">
                  <a16:creationId xmlns:a16="http://schemas.microsoft.com/office/drawing/2014/main" id="{0093E82A-DA52-B99A-A0C0-EBE720B8127F}"/>
                </a:ext>
              </a:extLst>
            </p:cNvPr>
            <p:cNvGrpSpPr/>
            <p:nvPr/>
          </p:nvGrpSpPr>
          <p:grpSpPr>
            <a:xfrm>
              <a:off x="2667657" y="4899826"/>
              <a:ext cx="7524055" cy="89160"/>
              <a:chOff x="2667657" y="4899826"/>
              <a:chExt cx="7524055" cy="89160"/>
            </a:xfrm>
          </p:grpSpPr>
          <p:sp>
            <p:nvSpPr>
              <p:cNvPr id="81" name="Freeform 915">
                <a:extLst>
                  <a:ext uri="{FF2B5EF4-FFF2-40B4-BE49-F238E27FC236}">
                    <a16:creationId xmlns:a16="http://schemas.microsoft.com/office/drawing/2014/main" id="{F638AF80-F803-D308-6E58-3DAF3A96242D}"/>
                  </a:ext>
                </a:extLst>
              </p:cNvPr>
              <p:cNvSpPr/>
              <p:nvPr/>
            </p:nvSpPr>
            <p:spPr>
              <a:xfrm>
                <a:off x="1019171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 916">
                <a:extLst>
                  <a:ext uri="{FF2B5EF4-FFF2-40B4-BE49-F238E27FC236}">
                    <a16:creationId xmlns:a16="http://schemas.microsoft.com/office/drawing/2014/main" id="{15BE1DBF-F1A6-CC2F-EF7C-F723C21D868A}"/>
                  </a:ext>
                </a:extLst>
              </p:cNvPr>
              <p:cNvSpPr/>
              <p:nvPr/>
            </p:nvSpPr>
            <p:spPr>
              <a:xfrm>
                <a:off x="974911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 917">
                <a:extLst>
                  <a:ext uri="{FF2B5EF4-FFF2-40B4-BE49-F238E27FC236}">
                    <a16:creationId xmlns:a16="http://schemas.microsoft.com/office/drawing/2014/main" id="{0B1AEB32-4B05-76A5-C344-1FBC4F9A713B}"/>
                  </a:ext>
                </a:extLst>
              </p:cNvPr>
              <p:cNvSpPr/>
              <p:nvPr/>
            </p:nvSpPr>
            <p:spPr>
              <a:xfrm>
                <a:off x="930651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 918">
                <a:extLst>
                  <a:ext uri="{FF2B5EF4-FFF2-40B4-BE49-F238E27FC236}">
                    <a16:creationId xmlns:a16="http://schemas.microsoft.com/office/drawing/2014/main" id="{8F256396-5E0A-BACB-1A16-98EABC0C2EC8}"/>
                  </a:ext>
                </a:extLst>
              </p:cNvPr>
              <p:cNvSpPr/>
              <p:nvPr/>
            </p:nvSpPr>
            <p:spPr>
              <a:xfrm>
                <a:off x="886391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 919">
                <a:extLst>
                  <a:ext uri="{FF2B5EF4-FFF2-40B4-BE49-F238E27FC236}">
                    <a16:creationId xmlns:a16="http://schemas.microsoft.com/office/drawing/2014/main" id="{CEB67556-38D5-B671-D9BE-86EE77EBF797}"/>
                  </a:ext>
                </a:extLst>
              </p:cNvPr>
              <p:cNvSpPr/>
              <p:nvPr/>
            </p:nvSpPr>
            <p:spPr>
              <a:xfrm>
                <a:off x="842131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 920">
                <a:extLst>
                  <a:ext uri="{FF2B5EF4-FFF2-40B4-BE49-F238E27FC236}">
                    <a16:creationId xmlns:a16="http://schemas.microsoft.com/office/drawing/2014/main" id="{17C45588-D0AC-2B8E-FE07-6208252B3B40}"/>
                  </a:ext>
                </a:extLst>
              </p:cNvPr>
              <p:cNvSpPr/>
              <p:nvPr/>
            </p:nvSpPr>
            <p:spPr>
              <a:xfrm>
                <a:off x="7978718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 921">
                <a:extLst>
                  <a:ext uri="{FF2B5EF4-FFF2-40B4-BE49-F238E27FC236}">
                    <a16:creationId xmlns:a16="http://schemas.microsoft.com/office/drawing/2014/main" id="{D8B2E266-6368-0D10-1A9A-A1FB0423BF28}"/>
                  </a:ext>
                </a:extLst>
              </p:cNvPr>
              <p:cNvSpPr/>
              <p:nvPr/>
            </p:nvSpPr>
            <p:spPr>
              <a:xfrm>
                <a:off x="753611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 922">
                <a:extLst>
                  <a:ext uri="{FF2B5EF4-FFF2-40B4-BE49-F238E27FC236}">
                    <a16:creationId xmlns:a16="http://schemas.microsoft.com/office/drawing/2014/main" id="{679D9E84-7CC7-9F32-9D9E-E0218301FEFA}"/>
                  </a:ext>
                </a:extLst>
              </p:cNvPr>
              <p:cNvSpPr/>
              <p:nvPr/>
            </p:nvSpPr>
            <p:spPr>
              <a:xfrm>
                <a:off x="709352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 923">
                <a:extLst>
                  <a:ext uri="{FF2B5EF4-FFF2-40B4-BE49-F238E27FC236}">
                    <a16:creationId xmlns:a16="http://schemas.microsoft.com/office/drawing/2014/main" id="{040B761A-F865-7788-1C7A-4BF96C3FF634}"/>
                  </a:ext>
                </a:extLst>
              </p:cNvPr>
              <p:cNvSpPr/>
              <p:nvPr/>
            </p:nvSpPr>
            <p:spPr>
              <a:xfrm>
                <a:off x="665092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 924">
                <a:extLst>
                  <a:ext uri="{FF2B5EF4-FFF2-40B4-BE49-F238E27FC236}">
                    <a16:creationId xmlns:a16="http://schemas.microsoft.com/office/drawing/2014/main" id="{3ECF707D-92E3-81C7-4F31-70C25EA1200D}"/>
                  </a:ext>
                </a:extLst>
              </p:cNvPr>
              <p:cNvSpPr/>
              <p:nvPr/>
            </p:nvSpPr>
            <p:spPr>
              <a:xfrm>
                <a:off x="6208449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925">
                <a:extLst>
                  <a:ext uri="{FF2B5EF4-FFF2-40B4-BE49-F238E27FC236}">
                    <a16:creationId xmlns:a16="http://schemas.microsoft.com/office/drawing/2014/main" id="{67DC4143-E790-CC9E-22F7-FC569EADAA08}"/>
                  </a:ext>
                </a:extLst>
              </p:cNvPr>
              <p:cNvSpPr/>
              <p:nvPr/>
            </p:nvSpPr>
            <p:spPr>
              <a:xfrm>
                <a:off x="5765850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 926">
                <a:extLst>
                  <a:ext uri="{FF2B5EF4-FFF2-40B4-BE49-F238E27FC236}">
                    <a16:creationId xmlns:a16="http://schemas.microsoft.com/office/drawing/2014/main" id="{1AE7F22F-6E1B-1A7E-C6E9-E3368A1B5213}"/>
                  </a:ext>
                </a:extLst>
              </p:cNvPr>
              <p:cNvSpPr/>
              <p:nvPr/>
            </p:nvSpPr>
            <p:spPr>
              <a:xfrm>
                <a:off x="5323251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 927">
                <a:extLst>
                  <a:ext uri="{FF2B5EF4-FFF2-40B4-BE49-F238E27FC236}">
                    <a16:creationId xmlns:a16="http://schemas.microsoft.com/office/drawing/2014/main" id="{527BBDB3-EF8A-EC1E-7E01-F8DF39195C21}"/>
                  </a:ext>
                </a:extLst>
              </p:cNvPr>
              <p:cNvSpPr/>
              <p:nvPr/>
            </p:nvSpPr>
            <p:spPr>
              <a:xfrm>
                <a:off x="4880652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 928">
                <a:extLst>
                  <a:ext uri="{FF2B5EF4-FFF2-40B4-BE49-F238E27FC236}">
                    <a16:creationId xmlns:a16="http://schemas.microsoft.com/office/drawing/2014/main" id="{8FD895C7-B054-2FF6-62DF-B030780D11F1}"/>
                  </a:ext>
                </a:extLst>
              </p:cNvPr>
              <p:cNvSpPr/>
              <p:nvPr/>
            </p:nvSpPr>
            <p:spPr>
              <a:xfrm>
                <a:off x="4438053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 929">
                <a:extLst>
                  <a:ext uri="{FF2B5EF4-FFF2-40B4-BE49-F238E27FC236}">
                    <a16:creationId xmlns:a16="http://schemas.microsoft.com/office/drawing/2014/main" id="{E496716D-E036-5AB5-6863-3920CEE15531}"/>
                  </a:ext>
                </a:extLst>
              </p:cNvPr>
              <p:cNvSpPr/>
              <p:nvPr/>
            </p:nvSpPr>
            <p:spPr>
              <a:xfrm>
                <a:off x="3995454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 930">
                <a:extLst>
                  <a:ext uri="{FF2B5EF4-FFF2-40B4-BE49-F238E27FC236}">
                    <a16:creationId xmlns:a16="http://schemas.microsoft.com/office/drawing/2014/main" id="{7AFDFC47-FEA3-75C9-45E6-E9BA6DF21715}"/>
                  </a:ext>
                </a:extLst>
              </p:cNvPr>
              <p:cNvSpPr/>
              <p:nvPr/>
            </p:nvSpPr>
            <p:spPr>
              <a:xfrm>
                <a:off x="3552855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 931">
                <a:extLst>
                  <a:ext uri="{FF2B5EF4-FFF2-40B4-BE49-F238E27FC236}">
                    <a16:creationId xmlns:a16="http://schemas.microsoft.com/office/drawing/2014/main" id="{1D5E8FCD-15BA-E20D-EEBE-645348877D67}"/>
                  </a:ext>
                </a:extLst>
              </p:cNvPr>
              <p:cNvSpPr/>
              <p:nvPr/>
            </p:nvSpPr>
            <p:spPr>
              <a:xfrm>
                <a:off x="3110256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 932">
                <a:extLst>
                  <a:ext uri="{FF2B5EF4-FFF2-40B4-BE49-F238E27FC236}">
                    <a16:creationId xmlns:a16="http://schemas.microsoft.com/office/drawing/2014/main" id="{C36A1A99-002D-BEEC-B1EC-E6E3B54EA975}"/>
                  </a:ext>
                </a:extLst>
              </p:cNvPr>
              <p:cNvSpPr/>
              <p:nvPr/>
            </p:nvSpPr>
            <p:spPr>
              <a:xfrm>
                <a:off x="2667657" y="4899826"/>
                <a:ext cx="12747" cy="89160"/>
              </a:xfrm>
              <a:custGeom>
                <a:avLst/>
                <a:gdLst>
                  <a:gd name="connsiteX0" fmla="*/ 0 w 12747"/>
                  <a:gd name="connsiteY0" fmla="*/ 89161 h 89160"/>
                  <a:gd name="connsiteX1" fmla="*/ 0 w 12747"/>
                  <a:gd name="connsiteY1" fmla="*/ 0 h 89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747" h="89160">
                    <a:moveTo>
                      <a:pt x="0" y="89161"/>
                    </a:moveTo>
                    <a:lnTo>
                      <a:pt x="0" y="0"/>
                    </a:lnTo>
                  </a:path>
                </a:pathLst>
              </a:custGeom>
              <a:ln w="12743" cap="flat">
                <a:solidFill>
                  <a:srgbClr val="433F3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78" name="Freeform 912">
              <a:extLst>
                <a:ext uri="{FF2B5EF4-FFF2-40B4-BE49-F238E27FC236}">
                  <a16:creationId xmlns:a16="http://schemas.microsoft.com/office/drawing/2014/main" id="{9EB35450-86C8-A14E-1869-CBCD9BC58BEF}"/>
                </a:ext>
              </a:extLst>
            </p:cNvPr>
            <p:cNvSpPr/>
            <p:nvPr/>
          </p:nvSpPr>
          <p:spPr>
            <a:xfrm>
              <a:off x="2667657" y="1955226"/>
              <a:ext cx="7524056" cy="2944600"/>
            </a:xfrm>
            <a:custGeom>
              <a:avLst/>
              <a:gdLst>
                <a:gd name="connsiteX0" fmla="*/ 0 w 7524056"/>
                <a:gd name="connsiteY0" fmla="*/ 0 h 2944600"/>
                <a:gd name="connsiteX1" fmla="*/ 0 w 7524056"/>
                <a:gd name="connsiteY1" fmla="*/ 2944600 h 2944600"/>
                <a:gd name="connsiteX2" fmla="*/ 7524056 w 7524056"/>
                <a:gd name="connsiteY2" fmla="*/ 2944600 h 29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24056" h="2944600">
                  <a:moveTo>
                    <a:pt x="0" y="0"/>
                  </a:moveTo>
                  <a:lnTo>
                    <a:pt x="0" y="2944600"/>
                  </a:lnTo>
                  <a:lnTo>
                    <a:pt x="7524056" y="2944600"/>
                  </a:lnTo>
                </a:path>
              </a:pathLst>
            </a:custGeom>
            <a:noFill/>
            <a:ln w="12743" cap="sq">
              <a:solidFill>
                <a:srgbClr val="433F3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2F9918C3-6F77-D073-8C7D-2B327E6ADD04}"/>
              </a:ext>
            </a:extLst>
          </p:cNvPr>
          <p:cNvSpPr txBox="1"/>
          <p:nvPr/>
        </p:nvSpPr>
        <p:spPr>
          <a:xfrm>
            <a:off x="10062024" y="5519813"/>
            <a:ext cx="264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93ADE48-F883-A463-9033-579CD38191C9}"/>
              </a:ext>
            </a:extLst>
          </p:cNvPr>
          <p:cNvSpPr txBox="1"/>
          <p:nvPr/>
        </p:nvSpPr>
        <p:spPr>
          <a:xfrm>
            <a:off x="10062024" y="5716815"/>
            <a:ext cx="264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/>
                <a:latin typeface="+mj-lt"/>
                <a:sym typeface="TrebuchetMS"/>
                <a:rtl val="0"/>
              </a:rPr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CB1F90D-5B36-D201-48F1-ABCA9E7D4176}"/>
              </a:ext>
            </a:extLst>
          </p:cNvPr>
          <p:cNvSpPr txBox="1"/>
          <p:nvPr/>
        </p:nvSpPr>
        <p:spPr>
          <a:xfrm>
            <a:off x="9991525" y="4890738"/>
            <a:ext cx="399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n/>
                <a:solidFill>
                  <a:srgbClr val="433F3F"/>
                </a:solidFill>
                <a:latin typeface="+mj-lt"/>
                <a:sym typeface="TrebuchetMS"/>
                <a:rtl val="0"/>
              </a:rPr>
              <a:t>51</a:t>
            </a:r>
          </a:p>
        </p:txBody>
      </p:sp>
      <p:grpSp>
        <p:nvGrpSpPr>
          <p:cNvPr id="106" name="Graphic 934">
            <a:extLst>
              <a:ext uri="{FF2B5EF4-FFF2-40B4-BE49-F238E27FC236}">
                <a16:creationId xmlns:a16="http://schemas.microsoft.com/office/drawing/2014/main" id="{07C3AF9D-B041-32B6-DDE5-0AED282D7050}"/>
              </a:ext>
            </a:extLst>
          </p:cNvPr>
          <p:cNvGrpSpPr/>
          <p:nvPr/>
        </p:nvGrpSpPr>
        <p:grpSpPr>
          <a:xfrm>
            <a:off x="2671445" y="1863620"/>
            <a:ext cx="7535424" cy="1953379"/>
            <a:chOff x="2669857" y="1964239"/>
            <a:chExt cx="7535424" cy="1953379"/>
          </a:xfrm>
          <a:noFill/>
        </p:grpSpPr>
        <p:sp>
          <p:nvSpPr>
            <p:cNvPr id="107" name="Freeform 2218">
              <a:extLst>
                <a:ext uri="{FF2B5EF4-FFF2-40B4-BE49-F238E27FC236}">
                  <a16:creationId xmlns:a16="http://schemas.microsoft.com/office/drawing/2014/main" id="{105A4289-D6C7-84CF-1E09-E3E88428F414}"/>
                </a:ext>
              </a:extLst>
            </p:cNvPr>
            <p:cNvSpPr/>
            <p:nvPr/>
          </p:nvSpPr>
          <p:spPr>
            <a:xfrm>
              <a:off x="2929171" y="205726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 2219">
              <a:extLst>
                <a:ext uri="{FF2B5EF4-FFF2-40B4-BE49-F238E27FC236}">
                  <a16:creationId xmlns:a16="http://schemas.microsoft.com/office/drawing/2014/main" id="{F3EE8CE1-747F-7F0F-B699-6BB35B874482}"/>
                </a:ext>
              </a:extLst>
            </p:cNvPr>
            <p:cNvSpPr/>
            <p:nvPr/>
          </p:nvSpPr>
          <p:spPr>
            <a:xfrm>
              <a:off x="3023989" y="212178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 2220">
              <a:extLst>
                <a:ext uri="{FF2B5EF4-FFF2-40B4-BE49-F238E27FC236}">
                  <a16:creationId xmlns:a16="http://schemas.microsoft.com/office/drawing/2014/main" id="{86D4E11A-62EB-9E5C-C516-E6FF62D262FD}"/>
                </a:ext>
              </a:extLst>
            </p:cNvPr>
            <p:cNvSpPr/>
            <p:nvPr/>
          </p:nvSpPr>
          <p:spPr>
            <a:xfrm>
              <a:off x="3198567" y="223873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 2221">
              <a:extLst>
                <a:ext uri="{FF2B5EF4-FFF2-40B4-BE49-F238E27FC236}">
                  <a16:creationId xmlns:a16="http://schemas.microsoft.com/office/drawing/2014/main" id="{3D4EC5A1-BD9E-6B3F-9BA7-E24E014223EF}"/>
                </a:ext>
              </a:extLst>
            </p:cNvPr>
            <p:cNvSpPr/>
            <p:nvPr/>
          </p:nvSpPr>
          <p:spPr>
            <a:xfrm>
              <a:off x="2669857" y="1964239"/>
              <a:ext cx="7501478" cy="1921438"/>
            </a:xfrm>
            <a:custGeom>
              <a:avLst/>
              <a:gdLst>
                <a:gd name="connsiteX0" fmla="*/ 0 w 7501478"/>
                <a:gd name="connsiteY0" fmla="*/ 0 h 1921438"/>
                <a:gd name="connsiteX1" fmla="*/ 78739 w 7501478"/>
                <a:gd name="connsiteY1" fmla="*/ 0 h 1921438"/>
                <a:gd name="connsiteX2" fmla="*/ 78739 w 7501478"/>
                <a:gd name="connsiteY2" fmla="*/ 9035 h 1921438"/>
                <a:gd name="connsiteX3" fmla="*/ 118044 w 7501478"/>
                <a:gd name="connsiteY3" fmla="*/ 9035 h 1921438"/>
                <a:gd name="connsiteX4" fmla="*/ 118044 w 7501478"/>
                <a:gd name="connsiteY4" fmla="*/ 18834 h 1921438"/>
                <a:gd name="connsiteX5" fmla="*/ 139101 w 7501478"/>
                <a:gd name="connsiteY5" fmla="*/ 18834 h 1921438"/>
                <a:gd name="connsiteX6" fmla="*/ 139101 w 7501478"/>
                <a:gd name="connsiteY6" fmla="*/ 23797 h 1921438"/>
                <a:gd name="connsiteX7" fmla="*/ 171515 w 7501478"/>
                <a:gd name="connsiteY7" fmla="*/ 23797 h 1921438"/>
                <a:gd name="connsiteX8" fmla="*/ 171515 w 7501478"/>
                <a:gd name="connsiteY8" fmla="*/ 36395 h 1921438"/>
                <a:gd name="connsiteX9" fmla="*/ 226262 w 7501478"/>
                <a:gd name="connsiteY9" fmla="*/ 36395 h 1921438"/>
                <a:gd name="connsiteX10" fmla="*/ 226262 w 7501478"/>
                <a:gd name="connsiteY10" fmla="*/ 51793 h 1921438"/>
                <a:gd name="connsiteX11" fmla="*/ 243873 w 7501478"/>
                <a:gd name="connsiteY11" fmla="*/ 51793 h 1921438"/>
                <a:gd name="connsiteX12" fmla="*/ 243873 w 7501478"/>
                <a:gd name="connsiteY12" fmla="*/ 119748 h 1921438"/>
                <a:gd name="connsiteX13" fmla="*/ 294408 w 7501478"/>
                <a:gd name="connsiteY13" fmla="*/ 119748 h 1921438"/>
                <a:gd name="connsiteX14" fmla="*/ 294408 w 7501478"/>
                <a:gd name="connsiteY14" fmla="*/ 139473 h 1921438"/>
                <a:gd name="connsiteX15" fmla="*/ 312019 w 7501478"/>
                <a:gd name="connsiteY15" fmla="*/ 139473 h 1921438"/>
                <a:gd name="connsiteX16" fmla="*/ 312019 w 7501478"/>
                <a:gd name="connsiteY16" fmla="*/ 150671 h 1921438"/>
                <a:gd name="connsiteX17" fmla="*/ 331034 w 7501478"/>
                <a:gd name="connsiteY17" fmla="*/ 150671 h 1921438"/>
                <a:gd name="connsiteX18" fmla="*/ 331034 w 7501478"/>
                <a:gd name="connsiteY18" fmla="*/ 173704 h 1921438"/>
                <a:gd name="connsiteX19" fmla="*/ 364724 w 7501478"/>
                <a:gd name="connsiteY19" fmla="*/ 173704 h 1921438"/>
                <a:gd name="connsiteX20" fmla="*/ 364724 w 7501478"/>
                <a:gd name="connsiteY20" fmla="*/ 185030 h 1921438"/>
                <a:gd name="connsiteX21" fmla="*/ 389992 w 7501478"/>
                <a:gd name="connsiteY21" fmla="*/ 185030 h 1921438"/>
                <a:gd name="connsiteX22" fmla="*/ 389992 w 7501478"/>
                <a:gd name="connsiteY22" fmla="*/ 213027 h 1921438"/>
                <a:gd name="connsiteX23" fmla="*/ 449716 w 7501478"/>
                <a:gd name="connsiteY23" fmla="*/ 213027 h 1921438"/>
                <a:gd name="connsiteX24" fmla="*/ 449716 w 7501478"/>
                <a:gd name="connsiteY24" fmla="*/ 266219 h 1921438"/>
                <a:gd name="connsiteX25" fmla="*/ 505994 w 7501478"/>
                <a:gd name="connsiteY25" fmla="*/ 266219 h 1921438"/>
                <a:gd name="connsiteX26" fmla="*/ 505994 w 7501478"/>
                <a:gd name="connsiteY26" fmla="*/ 300579 h 1921438"/>
                <a:gd name="connsiteX27" fmla="*/ 560741 w 7501478"/>
                <a:gd name="connsiteY27" fmla="*/ 300579 h 1921438"/>
                <a:gd name="connsiteX28" fmla="*/ 560741 w 7501478"/>
                <a:gd name="connsiteY28" fmla="*/ 325139 h 1921438"/>
                <a:gd name="connsiteX29" fmla="*/ 619062 w 7501478"/>
                <a:gd name="connsiteY29" fmla="*/ 325139 h 1921438"/>
                <a:gd name="connsiteX30" fmla="*/ 619062 w 7501478"/>
                <a:gd name="connsiteY30" fmla="*/ 359498 h 1921438"/>
                <a:gd name="connsiteX31" fmla="*/ 639480 w 7501478"/>
                <a:gd name="connsiteY31" fmla="*/ 359498 h 1921438"/>
                <a:gd name="connsiteX32" fmla="*/ 639480 w 7501478"/>
                <a:gd name="connsiteY32" fmla="*/ 383295 h 1921438"/>
                <a:gd name="connsiteX33" fmla="*/ 676744 w 7501478"/>
                <a:gd name="connsiteY33" fmla="*/ 383295 h 1921438"/>
                <a:gd name="connsiteX34" fmla="*/ 676744 w 7501478"/>
                <a:gd name="connsiteY34" fmla="*/ 402256 h 1921438"/>
                <a:gd name="connsiteX35" fmla="*/ 689378 w 7501478"/>
                <a:gd name="connsiteY35" fmla="*/ 402256 h 1921438"/>
                <a:gd name="connsiteX36" fmla="*/ 689378 w 7501478"/>
                <a:gd name="connsiteY36" fmla="*/ 425289 h 1921438"/>
                <a:gd name="connsiteX37" fmla="*/ 730852 w 7501478"/>
                <a:gd name="connsiteY37" fmla="*/ 425289 h 1921438"/>
                <a:gd name="connsiteX38" fmla="*/ 730852 w 7501478"/>
                <a:gd name="connsiteY38" fmla="*/ 436488 h 1921438"/>
                <a:gd name="connsiteX39" fmla="*/ 763139 w 7501478"/>
                <a:gd name="connsiteY39" fmla="*/ 436488 h 1921438"/>
                <a:gd name="connsiteX40" fmla="*/ 763139 w 7501478"/>
                <a:gd name="connsiteY40" fmla="*/ 453413 h 1921438"/>
                <a:gd name="connsiteX41" fmla="*/ 798999 w 7501478"/>
                <a:gd name="connsiteY41" fmla="*/ 453413 h 1921438"/>
                <a:gd name="connsiteX42" fmla="*/ 798999 w 7501478"/>
                <a:gd name="connsiteY42" fmla="*/ 461048 h 1921438"/>
                <a:gd name="connsiteX43" fmla="*/ 827840 w 7501478"/>
                <a:gd name="connsiteY43" fmla="*/ 461048 h 1921438"/>
                <a:gd name="connsiteX44" fmla="*/ 827840 w 7501478"/>
                <a:gd name="connsiteY44" fmla="*/ 474410 h 1921438"/>
                <a:gd name="connsiteX45" fmla="*/ 839070 w 7501478"/>
                <a:gd name="connsiteY45" fmla="*/ 474410 h 1921438"/>
                <a:gd name="connsiteX46" fmla="*/ 839070 w 7501478"/>
                <a:gd name="connsiteY46" fmla="*/ 501007 h 1921438"/>
                <a:gd name="connsiteX47" fmla="*/ 860127 w 7501478"/>
                <a:gd name="connsiteY47" fmla="*/ 501007 h 1921438"/>
                <a:gd name="connsiteX48" fmla="*/ 860127 w 7501478"/>
                <a:gd name="connsiteY48" fmla="*/ 520604 h 1921438"/>
                <a:gd name="connsiteX49" fmla="*/ 881949 w 7501478"/>
                <a:gd name="connsiteY49" fmla="*/ 520604 h 1921438"/>
                <a:gd name="connsiteX50" fmla="*/ 881949 w 7501478"/>
                <a:gd name="connsiteY50" fmla="*/ 535366 h 1921438"/>
                <a:gd name="connsiteX51" fmla="*/ 904409 w 7501478"/>
                <a:gd name="connsiteY51" fmla="*/ 535366 h 1921438"/>
                <a:gd name="connsiteX52" fmla="*/ 904409 w 7501478"/>
                <a:gd name="connsiteY52" fmla="*/ 573924 h 1921438"/>
                <a:gd name="connsiteX53" fmla="*/ 917681 w 7501478"/>
                <a:gd name="connsiteY53" fmla="*/ 573924 h 1921438"/>
                <a:gd name="connsiteX54" fmla="*/ 917681 w 7501478"/>
                <a:gd name="connsiteY54" fmla="*/ 589959 h 1921438"/>
                <a:gd name="connsiteX55" fmla="*/ 960560 w 7501478"/>
                <a:gd name="connsiteY55" fmla="*/ 589959 h 1921438"/>
                <a:gd name="connsiteX56" fmla="*/ 960560 w 7501478"/>
                <a:gd name="connsiteY56" fmla="*/ 597721 h 1921438"/>
                <a:gd name="connsiteX57" fmla="*/ 987997 w 7501478"/>
                <a:gd name="connsiteY57" fmla="*/ 597721 h 1921438"/>
                <a:gd name="connsiteX58" fmla="*/ 987997 w 7501478"/>
                <a:gd name="connsiteY58" fmla="*/ 607520 h 1921438"/>
                <a:gd name="connsiteX59" fmla="*/ 1008416 w 7501478"/>
                <a:gd name="connsiteY59" fmla="*/ 607520 h 1921438"/>
                <a:gd name="connsiteX60" fmla="*/ 1008416 w 7501478"/>
                <a:gd name="connsiteY60" fmla="*/ 639080 h 1921438"/>
                <a:gd name="connsiteX61" fmla="*/ 1043510 w 7501478"/>
                <a:gd name="connsiteY61" fmla="*/ 639080 h 1921438"/>
                <a:gd name="connsiteX62" fmla="*/ 1043510 w 7501478"/>
                <a:gd name="connsiteY62" fmla="*/ 670639 h 1921438"/>
                <a:gd name="connsiteX63" fmla="*/ 1058313 w 7501478"/>
                <a:gd name="connsiteY63" fmla="*/ 670639 h 1921438"/>
                <a:gd name="connsiteX64" fmla="*/ 1058313 w 7501478"/>
                <a:gd name="connsiteY64" fmla="*/ 688073 h 1921438"/>
                <a:gd name="connsiteX65" fmla="*/ 1075796 w 7501478"/>
                <a:gd name="connsiteY65" fmla="*/ 688073 h 1921438"/>
                <a:gd name="connsiteX66" fmla="*/ 1075796 w 7501478"/>
                <a:gd name="connsiteY66" fmla="*/ 703471 h 1921438"/>
                <a:gd name="connsiteX67" fmla="*/ 1092769 w 7501478"/>
                <a:gd name="connsiteY67" fmla="*/ 703471 h 1921438"/>
                <a:gd name="connsiteX68" fmla="*/ 1092769 w 7501478"/>
                <a:gd name="connsiteY68" fmla="*/ 718233 h 1921438"/>
                <a:gd name="connsiteX69" fmla="*/ 1106041 w 7501478"/>
                <a:gd name="connsiteY69" fmla="*/ 718233 h 1921438"/>
                <a:gd name="connsiteX70" fmla="*/ 1106041 w 7501478"/>
                <a:gd name="connsiteY70" fmla="*/ 729431 h 1921438"/>
                <a:gd name="connsiteX71" fmla="*/ 1121483 w 7501478"/>
                <a:gd name="connsiteY71" fmla="*/ 729431 h 1921438"/>
                <a:gd name="connsiteX72" fmla="*/ 1121483 w 7501478"/>
                <a:gd name="connsiteY72" fmla="*/ 740630 h 1921438"/>
                <a:gd name="connsiteX73" fmla="*/ 1135520 w 7501478"/>
                <a:gd name="connsiteY73" fmla="*/ 740630 h 1921438"/>
                <a:gd name="connsiteX74" fmla="*/ 1135520 w 7501478"/>
                <a:gd name="connsiteY74" fmla="*/ 752592 h 1921438"/>
                <a:gd name="connsiteX75" fmla="*/ 1153131 w 7501478"/>
                <a:gd name="connsiteY75" fmla="*/ 752592 h 1921438"/>
                <a:gd name="connsiteX76" fmla="*/ 1153131 w 7501478"/>
                <a:gd name="connsiteY76" fmla="*/ 775752 h 1921438"/>
                <a:gd name="connsiteX77" fmla="*/ 1173550 w 7501478"/>
                <a:gd name="connsiteY77" fmla="*/ 775752 h 1921438"/>
                <a:gd name="connsiteX78" fmla="*/ 1173550 w 7501478"/>
                <a:gd name="connsiteY78" fmla="*/ 796750 h 1921438"/>
                <a:gd name="connsiteX79" fmla="*/ 1194606 w 7501478"/>
                <a:gd name="connsiteY79" fmla="*/ 796750 h 1921438"/>
                <a:gd name="connsiteX80" fmla="*/ 1194606 w 7501478"/>
                <a:gd name="connsiteY80" fmla="*/ 813547 h 1921438"/>
                <a:gd name="connsiteX81" fmla="*/ 1215025 w 7501478"/>
                <a:gd name="connsiteY81" fmla="*/ 813547 h 1921438"/>
                <a:gd name="connsiteX82" fmla="*/ 1215025 w 7501478"/>
                <a:gd name="connsiteY82" fmla="*/ 831745 h 1921438"/>
                <a:gd name="connsiteX83" fmla="*/ 1229062 w 7501478"/>
                <a:gd name="connsiteY83" fmla="*/ 831745 h 1921438"/>
                <a:gd name="connsiteX84" fmla="*/ 1229062 w 7501478"/>
                <a:gd name="connsiteY84" fmla="*/ 859741 h 1921438"/>
                <a:gd name="connsiteX85" fmla="*/ 1250119 w 7501478"/>
                <a:gd name="connsiteY85" fmla="*/ 859741 h 1921438"/>
                <a:gd name="connsiteX86" fmla="*/ 1250119 w 7501478"/>
                <a:gd name="connsiteY86" fmla="*/ 868904 h 1921438"/>
                <a:gd name="connsiteX87" fmla="*/ 1268368 w 7501478"/>
                <a:gd name="connsiteY87" fmla="*/ 868904 h 1921438"/>
                <a:gd name="connsiteX88" fmla="*/ 1268368 w 7501478"/>
                <a:gd name="connsiteY88" fmla="*/ 880102 h 1921438"/>
                <a:gd name="connsiteX89" fmla="*/ 1290190 w 7501478"/>
                <a:gd name="connsiteY89" fmla="*/ 880102 h 1921438"/>
                <a:gd name="connsiteX90" fmla="*/ 1290190 w 7501478"/>
                <a:gd name="connsiteY90" fmla="*/ 890665 h 1921438"/>
                <a:gd name="connsiteX91" fmla="*/ 1303462 w 7501478"/>
                <a:gd name="connsiteY91" fmla="*/ 890665 h 1921438"/>
                <a:gd name="connsiteX92" fmla="*/ 1303462 w 7501478"/>
                <a:gd name="connsiteY92" fmla="*/ 899700 h 1921438"/>
                <a:gd name="connsiteX93" fmla="*/ 1326688 w 7501478"/>
                <a:gd name="connsiteY93" fmla="*/ 899700 h 1921438"/>
                <a:gd name="connsiteX94" fmla="*/ 1326688 w 7501478"/>
                <a:gd name="connsiteY94" fmla="*/ 907462 h 1921438"/>
                <a:gd name="connsiteX95" fmla="*/ 1344299 w 7501478"/>
                <a:gd name="connsiteY95" fmla="*/ 907462 h 1921438"/>
                <a:gd name="connsiteX96" fmla="*/ 1344299 w 7501478"/>
                <a:gd name="connsiteY96" fmla="*/ 917261 h 1921438"/>
                <a:gd name="connsiteX97" fmla="*/ 1361910 w 7501478"/>
                <a:gd name="connsiteY97" fmla="*/ 917261 h 1921438"/>
                <a:gd name="connsiteX98" fmla="*/ 1361910 w 7501478"/>
                <a:gd name="connsiteY98" fmla="*/ 931896 h 1921438"/>
                <a:gd name="connsiteX99" fmla="*/ 1404023 w 7501478"/>
                <a:gd name="connsiteY99" fmla="*/ 931896 h 1921438"/>
                <a:gd name="connsiteX100" fmla="*/ 1404023 w 7501478"/>
                <a:gd name="connsiteY100" fmla="*/ 939022 h 1921438"/>
                <a:gd name="connsiteX101" fmla="*/ 1429291 w 7501478"/>
                <a:gd name="connsiteY101" fmla="*/ 939022 h 1921438"/>
                <a:gd name="connsiteX102" fmla="*/ 1429291 w 7501478"/>
                <a:gd name="connsiteY102" fmla="*/ 961419 h 1921438"/>
                <a:gd name="connsiteX103" fmla="*/ 1474977 w 7501478"/>
                <a:gd name="connsiteY103" fmla="*/ 961419 h 1921438"/>
                <a:gd name="connsiteX104" fmla="*/ 1474977 w 7501478"/>
                <a:gd name="connsiteY104" fmla="*/ 980253 h 1921438"/>
                <a:gd name="connsiteX105" fmla="*/ 1496033 w 7501478"/>
                <a:gd name="connsiteY105" fmla="*/ 980253 h 1921438"/>
                <a:gd name="connsiteX106" fmla="*/ 1496033 w 7501478"/>
                <a:gd name="connsiteY106" fmla="*/ 997814 h 1921438"/>
                <a:gd name="connsiteX107" fmla="*/ 1530490 w 7501478"/>
                <a:gd name="connsiteY107" fmla="*/ 997814 h 1921438"/>
                <a:gd name="connsiteX108" fmla="*/ 1530490 w 7501478"/>
                <a:gd name="connsiteY108" fmla="*/ 1007613 h 1921438"/>
                <a:gd name="connsiteX109" fmla="*/ 1562776 w 7501478"/>
                <a:gd name="connsiteY109" fmla="*/ 1007613 h 1921438"/>
                <a:gd name="connsiteX110" fmla="*/ 1562776 w 7501478"/>
                <a:gd name="connsiteY110" fmla="*/ 1017412 h 1921438"/>
                <a:gd name="connsiteX111" fmla="*/ 1622500 w 7501478"/>
                <a:gd name="connsiteY111" fmla="*/ 1017412 h 1921438"/>
                <a:gd name="connsiteX112" fmla="*/ 1622500 w 7501478"/>
                <a:gd name="connsiteY112" fmla="*/ 1037773 h 1921438"/>
                <a:gd name="connsiteX113" fmla="*/ 1636666 w 7501478"/>
                <a:gd name="connsiteY113" fmla="*/ 1037773 h 1921438"/>
                <a:gd name="connsiteX114" fmla="*/ 1636666 w 7501478"/>
                <a:gd name="connsiteY114" fmla="*/ 1049735 h 1921438"/>
                <a:gd name="connsiteX115" fmla="*/ 1663337 w 7501478"/>
                <a:gd name="connsiteY115" fmla="*/ 1049735 h 1921438"/>
                <a:gd name="connsiteX116" fmla="*/ 1663337 w 7501478"/>
                <a:gd name="connsiteY116" fmla="*/ 1062333 h 1921438"/>
                <a:gd name="connsiteX117" fmla="*/ 1678013 w 7501478"/>
                <a:gd name="connsiteY117" fmla="*/ 1062333 h 1921438"/>
                <a:gd name="connsiteX118" fmla="*/ 1678013 w 7501478"/>
                <a:gd name="connsiteY118" fmla="*/ 1069332 h 1921438"/>
                <a:gd name="connsiteX119" fmla="*/ 1693582 w 7501478"/>
                <a:gd name="connsiteY119" fmla="*/ 1069332 h 1921438"/>
                <a:gd name="connsiteX120" fmla="*/ 1693582 w 7501478"/>
                <a:gd name="connsiteY120" fmla="*/ 1077731 h 1921438"/>
                <a:gd name="connsiteX121" fmla="*/ 1711831 w 7501478"/>
                <a:gd name="connsiteY121" fmla="*/ 1077731 h 1921438"/>
                <a:gd name="connsiteX122" fmla="*/ 1711831 w 7501478"/>
                <a:gd name="connsiteY122" fmla="*/ 1097965 h 1921438"/>
                <a:gd name="connsiteX123" fmla="*/ 1742714 w 7501478"/>
                <a:gd name="connsiteY123" fmla="*/ 1097965 h 1921438"/>
                <a:gd name="connsiteX124" fmla="*/ 1742714 w 7501478"/>
                <a:gd name="connsiteY124" fmla="*/ 1104327 h 1921438"/>
                <a:gd name="connsiteX125" fmla="*/ 1772193 w 7501478"/>
                <a:gd name="connsiteY125" fmla="*/ 1104327 h 1921438"/>
                <a:gd name="connsiteX126" fmla="*/ 1772193 w 7501478"/>
                <a:gd name="connsiteY126" fmla="*/ 1112090 h 1921438"/>
                <a:gd name="connsiteX127" fmla="*/ 1817879 w 7501478"/>
                <a:gd name="connsiteY127" fmla="*/ 1112090 h 1921438"/>
                <a:gd name="connsiteX128" fmla="*/ 1817879 w 7501478"/>
                <a:gd name="connsiteY128" fmla="*/ 1118326 h 1921438"/>
                <a:gd name="connsiteX129" fmla="*/ 1849528 w 7501478"/>
                <a:gd name="connsiteY129" fmla="*/ 1118326 h 1921438"/>
                <a:gd name="connsiteX130" fmla="*/ 1849528 w 7501478"/>
                <a:gd name="connsiteY130" fmla="*/ 1130288 h 1921438"/>
                <a:gd name="connsiteX131" fmla="*/ 1868542 w 7501478"/>
                <a:gd name="connsiteY131" fmla="*/ 1130288 h 1921438"/>
                <a:gd name="connsiteX132" fmla="*/ 1868542 w 7501478"/>
                <a:gd name="connsiteY132" fmla="*/ 1143522 h 1921438"/>
                <a:gd name="connsiteX133" fmla="*/ 1912825 w 7501478"/>
                <a:gd name="connsiteY133" fmla="*/ 1143522 h 1921438"/>
                <a:gd name="connsiteX134" fmla="*/ 1912825 w 7501478"/>
                <a:gd name="connsiteY134" fmla="*/ 1151921 h 1921438"/>
                <a:gd name="connsiteX135" fmla="*/ 1952768 w 7501478"/>
                <a:gd name="connsiteY135" fmla="*/ 1151921 h 1921438"/>
                <a:gd name="connsiteX136" fmla="*/ 1952768 w 7501478"/>
                <a:gd name="connsiteY136" fmla="*/ 1162483 h 1921438"/>
                <a:gd name="connsiteX137" fmla="*/ 1967572 w 7501478"/>
                <a:gd name="connsiteY137" fmla="*/ 1162483 h 1921438"/>
                <a:gd name="connsiteX138" fmla="*/ 1967572 w 7501478"/>
                <a:gd name="connsiteY138" fmla="*/ 1170246 h 1921438"/>
                <a:gd name="connsiteX139" fmla="*/ 2032911 w 7501478"/>
                <a:gd name="connsiteY139" fmla="*/ 1170246 h 1921438"/>
                <a:gd name="connsiteX140" fmla="*/ 2032911 w 7501478"/>
                <a:gd name="connsiteY140" fmla="*/ 1178645 h 1921438"/>
                <a:gd name="connsiteX141" fmla="*/ 2072982 w 7501478"/>
                <a:gd name="connsiteY141" fmla="*/ 1178645 h 1921438"/>
                <a:gd name="connsiteX142" fmla="*/ 2072982 w 7501478"/>
                <a:gd name="connsiteY142" fmla="*/ 1187680 h 1921438"/>
                <a:gd name="connsiteX143" fmla="*/ 2095442 w 7501478"/>
                <a:gd name="connsiteY143" fmla="*/ 1187680 h 1921438"/>
                <a:gd name="connsiteX144" fmla="*/ 2095442 w 7501478"/>
                <a:gd name="connsiteY144" fmla="*/ 1197479 h 1921438"/>
                <a:gd name="connsiteX145" fmla="*/ 2110884 w 7501478"/>
                <a:gd name="connsiteY145" fmla="*/ 1197479 h 1921438"/>
                <a:gd name="connsiteX146" fmla="*/ 2110884 w 7501478"/>
                <a:gd name="connsiteY146" fmla="*/ 1208805 h 1921438"/>
                <a:gd name="connsiteX147" fmla="*/ 2123645 w 7501478"/>
                <a:gd name="connsiteY147" fmla="*/ 1208805 h 1921438"/>
                <a:gd name="connsiteX148" fmla="*/ 2123645 w 7501478"/>
                <a:gd name="connsiteY148" fmla="*/ 1218603 h 1921438"/>
                <a:gd name="connsiteX149" fmla="*/ 2163589 w 7501478"/>
                <a:gd name="connsiteY149" fmla="*/ 1218603 h 1921438"/>
                <a:gd name="connsiteX150" fmla="*/ 2163589 w 7501478"/>
                <a:gd name="connsiteY150" fmla="*/ 1235401 h 1921438"/>
                <a:gd name="connsiteX151" fmla="*/ 2176988 w 7501478"/>
                <a:gd name="connsiteY151" fmla="*/ 1235401 h 1921438"/>
                <a:gd name="connsiteX152" fmla="*/ 2176988 w 7501478"/>
                <a:gd name="connsiteY152" fmla="*/ 1242400 h 1921438"/>
                <a:gd name="connsiteX153" fmla="*/ 2218463 w 7501478"/>
                <a:gd name="connsiteY153" fmla="*/ 1242400 h 1921438"/>
                <a:gd name="connsiteX154" fmla="*/ 2218463 w 7501478"/>
                <a:gd name="connsiteY154" fmla="*/ 1255635 h 1921438"/>
                <a:gd name="connsiteX155" fmla="*/ 2264149 w 7501478"/>
                <a:gd name="connsiteY155" fmla="*/ 1255635 h 1921438"/>
                <a:gd name="connsiteX156" fmla="*/ 2264149 w 7501478"/>
                <a:gd name="connsiteY156" fmla="*/ 1266961 h 1921438"/>
                <a:gd name="connsiteX157" fmla="*/ 2276018 w 7501478"/>
                <a:gd name="connsiteY157" fmla="*/ 1266961 h 1921438"/>
                <a:gd name="connsiteX158" fmla="*/ 2276018 w 7501478"/>
                <a:gd name="connsiteY158" fmla="*/ 1274596 h 1921438"/>
                <a:gd name="connsiteX159" fmla="*/ 2285206 w 7501478"/>
                <a:gd name="connsiteY159" fmla="*/ 1274596 h 1921438"/>
                <a:gd name="connsiteX160" fmla="*/ 2285206 w 7501478"/>
                <a:gd name="connsiteY160" fmla="*/ 1281595 h 1921438"/>
                <a:gd name="connsiteX161" fmla="*/ 2316089 w 7501478"/>
                <a:gd name="connsiteY161" fmla="*/ 1281595 h 1921438"/>
                <a:gd name="connsiteX162" fmla="*/ 2316089 w 7501478"/>
                <a:gd name="connsiteY162" fmla="*/ 1295593 h 1921438"/>
                <a:gd name="connsiteX163" fmla="*/ 2337911 w 7501478"/>
                <a:gd name="connsiteY163" fmla="*/ 1295593 h 1921438"/>
                <a:gd name="connsiteX164" fmla="*/ 2337911 w 7501478"/>
                <a:gd name="connsiteY164" fmla="*/ 1303992 h 1921438"/>
                <a:gd name="connsiteX165" fmla="*/ 2389213 w 7501478"/>
                <a:gd name="connsiteY165" fmla="*/ 1303992 h 1921438"/>
                <a:gd name="connsiteX166" fmla="*/ 2389213 w 7501478"/>
                <a:gd name="connsiteY166" fmla="*/ 1327153 h 1921438"/>
                <a:gd name="connsiteX167" fmla="*/ 2413842 w 7501478"/>
                <a:gd name="connsiteY167" fmla="*/ 1327153 h 1921438"/>
                <a:gd name="connsiteX168" fmla="*/ 2413842 w 7501478"/>
                <a:gd name="connsiteY168" fmla="*/ 1336951 h 1921438"/>
                <a:gd name="connsiteX169" fmla="*/ 2478415 w 7501478"/>
                <a:gd name="connsiteY169" fmla="*/ 1336951 h 1921438"/>
                <a:gd name="connsiteX170" fmla="*/ 2478415 w 7501478"/>
                <a:gd name="connsiteY170" fmla="*/ 1354513 h 1921438"/>
                <a:gd name="connsiteX171" fmla="*/ 2515041 w 7501478"/>
                <a:gd name="connsiteY171" fmla="*/ 1354513 h 1921438"/>
                <a:gd name="connsiteX172" fmla="*/ 2515041 w 7501478"/>
                <a:gd name="connsiteY172" fmla="*/ 1369911 h 1921438"/>
                <a:gd name="connsiteX173" fmla="*/ 2574765 w 7501478"/>
                <a:gd name="connsiteY173" fmla="*/ 1369911 h 1921438"/>
                <a:gd name="connsiteX174" fmla="*/ 2574765 w 7501478"/>
                <a:gd name="connsiteY174" fmla="*/ 1376910 h 1921438"/>
                <a:gd name="connsiteX175" fmla="*/ 2661926 w 7501478"/>
                <a:gd name="connsiteY175" fmla="*/ 1376910 h 1921438"/>
                <a:gd name="connsiteX176" fmla="*/ 2661926 w 7501478"/>
                <a:gd name="connsiteY176" fmla="*/ 1384672 h 1921438"/>
                <a:gd name="connsiteX177" fmla="*/ 2683621 w 7501478"/>
                <a:gd name="connsiteY177" fmla="*/ 1384672 h 1921438"/>
                <a:gd name="connsiteX178" fmla="*/ 2683621 w 7501478"/>
                <a:gd name="connsiteY178" fmla="*/ 1398671 h 1921438"/>
                <a:gd name="connsiteX179" fmla="*/ 2704677 w 7501478"/>
                <a:gd name="connsiteY179" fmla="*/ 1398671 h 1921438"/>
                <a:gd name="connsiteX180" fmla="*/ 2704677 w 7501478"/>
                <a:gd name="connsiteY180" fmla="*/ 1406306 h 1921438"/>
                <a:gd name="connsiteX181" fmla="*/ 2718843 w 7501478"/>
                <a:gd name="connsiteY181" fmla="*/ 1406306 h 1921438"/>
                <a:gd name="connsiteX182" fmla="*/ 2718843 w 7501478"/>
                <a:gd name="connsiteY182" fmla="*/ 1411905 h 1921438"/>
                <a:gd name="connsiteX183" fmla="*/ 2787627 w 7501478"/>
                <a:gd name="connsiteY183" fmla="*/ 1411905 h 1921438"/>
                <a:gd name="connsiteX184" fmla="*/ 2787627 w 7501478"/>
                <a:gd name="connsiteY184" fmla="*/ 1428067 h 1921438"/>
                <a:gd name="connsiteX185" fmla="*/ 2800261 w 7501478"/>
                <a:gd name="connsiteY185" fmla="*/ 1428067 h 1921438"/>
                <a:gd name="connsiteX186" fmla="*/ 2800261 w 7501478"/>
                <a:gd name="connsiteY186" fmla="*/ 1437229 h 1921438"/>
                <a:gd name="connsiteX187" fmla="*/ 2834079 w 7501478"/>
                <a:gd name="connsiteY187" fmla="*/ 1437229 h 1921438"/>
                <a:gd name="connsiteX188" fmla="*/ 2834079 w 7501478"/>
                <a:gd name="connsiteY188" fmla="*/ 1447664 h 1921438"/>
                <a:gd name="connsiteX189" fmla="*/ 2890230 w 7501478"/>
                <a:gd name="connsiteY189" fmla="*/ 1447664 h 1921438"/>
                <a:gd name="connsiteX190" fmla="*/ 2890230 w 7501478"/>
                <a:gd name="connsiteY190" fmla="*/ 1454663 h 1921438"/>
                <a:gd name="connsiteX191" fmla="*/ 2961184 w 7501478"/>
                <a:gd name="connsiteY191" fmla="*/ 1454663 h 1921438"/>
                <a:gd name="connsiteX192" fmla="*/ 2961184 w 7501478"/>
                <a:gd name="connsiteY192" fmla="*/ 1463062 h 1921438"/>
                <a:gd name="connsiteX193" fmla="*/ 2974584 w 7501478"/>
                <a:gd name="connsiteY193" fmla="*/ 1463062 h 1921438"/>
                <a:gd name="connsiteX194" fmla="*/ 2974584 w 7501478"/>
                <a:gd name="connsiteY194" fmla="*/ 1470825 h 1921438"/>
                <a:gd name="connsiteX195" fmla="*/ 3006870 w 7501478"/>
                <a:gd name="connsiteY195" fmla="*/ 1470825 h 1921438"/>
                <a:gd name="connsiteX196" fmla="*/ 3006870 w 7501478"/>
                <a:gd name="connsiteY196" fmla="*/ 1479987 h 1921438"/>
                <a:gd name="connsiteX197" fmla="*/ 3102454 w 7501478"/>
                <a:gd name="connsiteY197" fmla="*/ 1479987 h 1921438"/>
                <a:gd name="connsiteX198" fmla="*/ 3102454 w 7501478"/>
                <a:gd name="connsiteY198" fmla="*/ 1491185 h 1921438"/>
                <a:gd name="connsiteX199" fmla="*/ 3141121 w 7501478"/>
                <a:gd name="connsiteY199" fmla="*/ 1491185 h 1921438"/>
                <a:gd name="connsiteX200" fmla="*/ 3141121 w 7501478"/>
                <a:gd name="connsiteY200" fmla="*/ 1507220 h 1921438"/>
                <a:gd name="connsiteX201" fmla="*/ 3179789 w 7501478"/>
                <a:gd name="connsiteY201" fmla="*/ 1507220 h 1921438"/>
                <a:gd name="connsiteX202" fmla="*/ 3179789 w 7501478"/>
                <a:gd name="connsiteY202" fmla="*/ 1517782 h 1921438"/>
                <a:gd name="connsiteX203" fmla="*/ 3219860 w 7501478"/>
                <a:gd name="connsiteY203" fmla="*/ 1517782 h 1921438"/>
                <a:gd name="connsiteX204" fmla="*/ 3219860 w 7501478"/>
                <a:gd name="connsiteY204" fmla="*/ 1529617 h 1921438"/>
                <a:gd name="connsiteX205" fmla="*/ 3283795 w 7501478"/>
                <a:gd name="connsiteY205" fmla="*/ 1529617 h 1921438"/>
                <a:gd name="connsiteX206" fmla="*/ 3283795 w 7501478"/>
                <a:gd name="connsiteY206" fmla="*/ 1537379 h 1921438"/>
                <a:gd name="connsiteX207" fmla="*/ 3479812 w 7501478"/>
                <a:gd name="connsiteY207" fmla="*/ 1537379 h 1921438"/>
                <a:gd name="connsiteX208" fmla="*/ 3479812 w 7501478"/>
                <a:gd name="connsiteY208" fmla="*/ 1557740 h 1921438"/>
                <a:gd name="connsiteX209" fmla="*/ 3506484 w 7501478"/>
                <a:gd name="connsiteY209" fmla="*/ 1557740 h 1921438"/>
                <a:gd name="connsiteX210" fmla="*/ 3506484 w 7501478"/>
                <a:gd name="connsiteY210" fmla="*/ 1573138 h 1921438"/>
                <a:gd name="connsiteX211" fmla="*/ 3525498 w 7501478"/>
                <a:gd name="connsiteY211" fmla="*/ 1573138 h 1921438"/>
                <a:gd name="connsiteX212" fmla="*/ 3525498 w 7501478"/>
                <a:gd name="connsiteY212" fmla="*/ 1592736 h 1921438"/>
                <a:gd name="connsiteX213" fmla="*/ 3567612 w 7501478"/>
                <a:gd name="connsiteY213" fmla="*/ 1592736 h 1921438"/>
                <a:gd name="connsiteX214" fmla="*/ 3567612 w 7501478"/>
                <a:gd name="connsiteY214" fmla="*/ 1602534 h 1921438"/>
                <a:gd name="connsiteX215" fmla="*/ 3611256 w 7501478"/>
                <a:gd name="connsiteY215" fmla="*/ 1602534 h 1921438"/>
                <a:gd name="connsiteX216" fmla="*/ 3611256 w 7501478"/>
                <a:gd name="connsiteY216" fmla="*/ 1618696 h 1921438"/>
                <a:gd name="connsiteX217" fmla="*/ 3682848 w 7501478"/>
                <a:gd name="connsiteY217" fmla="*/ 1618696 h 1921438"/>
                <a:gd name="connsiteX218" fmla="*/ 3682848 w 7501478"/>
                <a:gd name="connsiteY218" fmla="*/ 1638294 h 1921438"/>
                <a:gd name="connsiteX219" fmla="*/ 3729938 w 7501478"/>
                <a:gd name="connsiteY219" fmla="*/ 1638294 h 1921438"/>
                <a:gd name="connsiteX220" fmla="*/ 3729938 w 7501478"/>
                <a:gd name="connsiteY220" fmla="*/ 1659291 h 1921438"/>
                <a:gd name="connsiteX221" fmla="*/ 3765160 w 7501478"/>
                <a:gd name="connsiteY221" fmla="*/ 1659291 h 1921438"/>
                <a:gd name="connsiteX222" fmla="*/ 3765160 w 7501478"/>
                <a:gd name="connsiteY222" fmla="*/ 1674052 h 1921438"/>
                <a:gd name="connsiteX223" fmla="*/ 3837518 w 7501478"/>
                <a:gd name="connsiteY223" fmla="*/ 1674052 h 1921438"/>
                <a:gd name="connsiteX224" fmla="*/ 3837518 w 7501478"/>
                <a:gd name="connsiteY224" fmla="*/ 1682451 h 1921438"/>
                <a:gd name="connsiteX225" fmla="*/ 3878993 w 7501478"/>
                <a:gd name="connsiteY225" fmla="*/ 1682451 h 1921438"/>
                <a:gd name="connsiteX226" fmla="*/ 3878993 w 7501478"/>
                <a:gd name="connsiteY226" fmla="*/ 1691486 h 1921438"/>
                <a:gd name="connsiteX227" fmla="*/ 4025878 w 7501478"/>
                <a:gd name="connsiteY227" fmla="*/ 1691486 h 1921438"/>
                <a:gd name="connsiteX228" fmla="*/ 4025878 w 7501478"/>
                <a:gd name="connsiteY228" fmla="*/ 1709811 h 1921438"/>
                <a:gd name="connsiteX229" fmla="*/ 4064545 w 7501478"/>
                <a:gd name="connsiteY229" fmla="*/ 1709811 h 1921438"/>
                <a:gd name="connsiteX230" fmla="*/ 4064545 w 7501478"/>
                <a:gd name="connsiteY230" fmla="*/ 1719610 h 1921438"/>
                <a:gd name="connsiteX231" fmla="*/ 4254181 w 7501478"/>
                <a:gd name="connsiteY231" fmla="*/ 1719610 h 1921438"/>
                <a:gd name="connsiteX232" fmla="*/ 4254181 w 7501478"/>
                <a:gd name="connsiteY232" fmla="*/ 1734244 h 1921438"/>
                <a:gd name="connsiteX233" fmla="*/ 4319520 w 7501478"/>
                <a:gd name="connsiteY233" fmla="*/ 1734244 h 1921438"/>
                <a:gd name="connsiteX234" fmla="*/ 4319520 w 7501478"/>
                <a:gd name="connsiteY234" fmla="*/ 1742007 h 1921438"/>
                <a:gd name="connsiteX235" fmla="*/ 4357550 w 7501478"/>
                <a:gd name="connsiteY235" fmla="*/ 1742007 h 1921438"/>
                <a:gd name="connsiteX236" fmla="*/ 4357550 w 7501478"/>
                <a:gd name="connsiteY236" fmla="*/ 1753206 h 1921438"/>
                <a:gd name="connsiteX237" fmla="*/ 4408086 w 7501478"/>
                <a:gd name="connsiteY237" fmla="*/ 1753206 h 1921438"/>
                <a:gd name="connsiteX238" fmla="*/ 4408086 w 7501478"/>
                <a:gd name="connsiteY238" fmla="*/ 1766568 h 1921438"/>
                <a:gd name="connsiteX239" fmla="*/ 4526895 w 7501478"/>
                <a:gd name="connsiteY239" fmla="*/ 1766568 h 1921438"/>
                <a:gd name="connsiteX240" fmla="*/ 4526895 w 7501478"/>
                <a:gd name="connsiteY240" fmla="*/ 1777766 h 1921438"/>
                <a:gd name="connsiteX241" fmla="*/ 4610483 w 7501478"/>
                <a:gd name="connsiteY241" fmla="*/ 1777766 h 1921438"/>
                <a:gd name="connsiteX242" fmla="*/ 4610483 w 7501478"/>
                <a:gd name="connsiteY242" fmla="*/ 1789601 h 1921438"/>
                <a:gd name="connsiteX243" fmla="*/ 4729931 w 7501478"/>
                <a:gd name="connsiteY243" fmla="*/ 1789601 h 1921438"/>
                <a:gd name="connsiteX244" fmla="*/ 4729931 w 7501478"/>
                <a:gd name="connsiteY244" fmla="*/ 1800927 h 1921438"/>
                <a:gd name="connsiteX245" fmla="*/ 4785443 w 7501478"/>
                <a:gd name="connsiteY245" fmla="*/ 1800927 h 1921438"/>
                <a:gd name="connsiteX246" fmla="*/ 4785443 w 7501478"/>
                <a:gd name="connsiteY246" fmla="*/ 1812761 h 1921438"/>
                <a:gd name="connsiteX247" fmla="*/ 4901446 w 7501478"/>
                <a:gd name="connsiteY247" fmla="*/ 1812761 h 1921438"/>
                <a:gd name="connsiteX248" fmla="*/ 4901446 w 7501478"/>
                <a:gd name="connsiteY248" fmla="*/ 1849920 h 1921438"/>
                <a:gd name="connsiteX249" fmla="*/ 5011068 w 7501478"/>
                <a:gd name="connsiteY249" fmla="*/ 1849920 h 1921438"/>
                <a:gd name="connsiteX250" fmla="*/ 5011068 w 7501478"/>
                <a:gd name="connsiteY250" fmla="*/ 1864682 h 1921438"/>
                <a:gd name="connsiteX251" fmla="*/ 5447384 w 7501478"/>
                <a:gd name="connsiteY251" fmla="*/ 1864682 h 1921438"/>
                <a:gd name="connsiteX252" fmla="*/ 5447384 w 7501478"/>
                <a:gd name="connsiteY252" fmla="*/ 1879316 h 1921438"/>
                <a:gd name="connsiteX253" fmla="*/ 5670200 w 7501478"/>
                <a:gd name="connsiteY253" fmla="*/ 1879316 h 1921438"/>
                <a:gd name="connsiteX254" fmla="*/ 5670200 w 7501478"/>
                <a:gd name="connsiteY254" fmla="*/ 1894078 h 1921438"/>
                <a:gd name="connsiteX255" fmla="*/ 5859198 w 7501478"/>
                <a:gd name="connsiteY255" fmla="*/ 1894078 h 1921438"/>
                <a:gd name="connsiteX256" fmla="*/ 5859198 w 7501478"/>
                <a:gd name="connsiteY256" fmla="*/ 1908076 h 1921438"/>
                <a:gd name="connsiteX257" fmla="*/ 5924537 w 7501478"/>
                <a:gd name="connsiteY257" fmla="*/ 1908076 h 1921438"/>
                <a:gd name="connsiteX258" fmla="*/ 5924537 w 7501478"/>
                <a:gd name="connsiteY258" fmla="*/ 1921438 h 1921438"/>
                <a:gd name="connsiteX259" fmla="*/ 7501478 w 7501478"/>
                <a:gd name="connsiteY259" fmla="*/ 1921438 h 192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</a:cxnLst>
              <a:rect l="l" t="t" r="r" b="b"/>
              <a:pathLst>
                <a:path w="7501478" h="1921438">
                  <a:moveTo>
                    <a:pt x="0" y="0"/>
                  </a:moveTo>
                  <a:lnTo>
                    <a:pt x="78739" y="0"/>
                  </a:lnTo>
                  <a:lnTo>
                    <a:pt x="78739" y="9035"/>
                  </a:lnTo>
                  <a:lnTo>
                    <a:pt x="118044" y="9035"/>
                  </a:lnTo>
                  <a:lnTo>
                    <a:pt x="118044" y="18834"/>
                  </a:lnTo>
                  <a:lnTo>
                    <a:pt x="139101" y="18834"/>
                  </a:lnTo>
                  <a:lnTo>
                    <a:pt x="139101" y="23797"/>
                  </a:lnTo>
                  <a:lnTo>
                    <a:pt x="171515" y="23797"/>
                  </a:lnTo>
                  <a:lnTo>
                    <a:pt x="171515" y="36395"/>
                  </a:lnTo>
                  <a:lnTo>
                    <a:pt x="226262" y="36395"/>
                  </a:lnTo>
                  <a:lnTo>
                    <a:pt x="226262" y="51793"/>
                  </a:lnTo>
                  <a:lnTo>
                    <a:pt x="243873" y="51793"/>
                  </a:lnTo>
                  <a:lnTo>
                    <a:pt x="243873" y="119748"/>
                  </a:lnTo>
                  <a:lnTo>
                    <a:pt x="294408" y="119748"/>
                  </a:lnTo>
                  <a:lnTo>
                    <a:pt x="294408" y="139473"/>
                  </a:lnTo>
                  <a:lnTo>
                    <a:pt x="312019" y="139473"/>
                  </a:lnTo>
                  <a:lnTo>
                    <a:pt x="312019" y="150671"/>
                  </a:lnTo>
                  <a:lnTo>
                    <a:pt x="331034" y="150671"/>
                  </a:lnTo>
                  <a:lnTo>
                    <a:pt x="331034" y="173704"/>
                  </a:lnTo>
                  <a:lnTo>
                    <a:pt x="364724" y="173704"/>
                  </a:lnTo>
                  <a:lnTo>
                    <a:pt x="364724" y="185030"/>
                  </a:lnTo>
                  <a:lnTo>
                    <a:pt x="389992" y="185030"/>
                  </a:lnTo>
                  <a:lnTo>
                    <a:pt x="389992" y="213027"/>
                  </a:lnTo>
                  <a:lnTo>
                    <a:pt x="449716" y="213027"/>
                  </a:lnTo>
                  <a:lnTo>
                    <a:pt x="449716" y="266219"/>
                  </a:lnTo>
                  <a:lnTo>
                    <a:pt x="505994" y="266219"/>
                  </a:lnTo>
                  <a:lnTo>
                    <a:pt x="505994" y="300579"/>
                  </a:lnTo>
                  <a:lnTo>
                    <a:pt x="560741" y="300579"/>
                  </a:lnTo>
                  <a:lnTo>
                    <a:pt x="560741" y="325139"/>
                  </a:lnTo>
                  <a:lnTo>
                    <a:pt x="619062" y="325139"/>
                  </a:lnTo>
                  <a:lnTo>
                    <a:pt x="619062" y="359498"/>
                  </a:lnTo>
                  <a:lnTo>
                    <a:pt x="639480" y="359498"/>
                  </a:lnTo>
                  <a:lnTo>
                    <a:pt x="639480" y="383295"/>
                  </a:lnTo>
                  <a:lnTo>
                    <a:pt x="676744" y="383295"/>
                  </a:lnTo>
                  <a:lnTo>
                    <a:pt x="676744" y="402256"/>
                  </a:lnTo>
                  <a:lnTo>
                    <a:pt x="689378" y="402256"/>
                  </a:lnTo>
                  <a:lnTo>
                    <a:pt x="689378" y="425289"/>
                  </a:lnTo>
                  <a:lnTo>
                    <a:pt x="730852" y="425289"/>
                  </a:lnTo>
                  <a:lnTo>
                    <a:pt x="730852" y="436488"/>
                  </a:lnTo>
                  <a:lnTo>
                    <a:pt x="763139" y="436488"/>
                  </a:lnTo>
                  <a:lnTo>
                    <a:pt x="763139" y="453413"/>
                  </a:lnTo>
                  <a:lnTo>
                    <a:pt x="798999" y="453413"/>
                  </a:lnTo>
                  <a:lnTo>
                    <a:pt x="798999" y="461048"/>
                  </a:lnTo>
                  <a:lnTo>
                    <a:pt x="827840" y="461048"/>
                  </a:lnTo>
                  <a:lnTo>
                    <a:pt x="827840" y="474410"/>
                  </a:lnTo>
                  <a:lnTo>
                    <a:pt x="839070" y="474410"/>
                  </a:lnTo>
                  <a:lnTo>
                    <a:pt x="839070" y="501007"/>
                  </a:lnTo>
                  <a:lnTo>
                    <a:pt x="860127" y="501007"/>
                  </a:lnTo>
                  <a:lnTo>
                    <a:pt x="860127" y="520604"/>
                  </a:lnTo>
                  <a:lnTo>
                    <a:pt x="881949" y="520604"/>
                  </a:lnTo>
                  <a:lnTo>
                    <a:pt x="881949" y="535366"/>
                  </a:lnTo>
                  <a:lnTo>
                    <a:pt x="904409" y="535366"/>
                  </a:lnTo>
                  <a:lnTo>
                    <a:pt x="904409" y="573924"/>
                  </a:lnTo>
                  <a:lnTo>
                    <a:pt x="917681" y="573924"/>
                  </a:lnTo>
                  <a:lnTo>
                    <a:pt x="917681" y="589959"/>
                  </a:lnTo>
                  <a:lnTo>
                    <a:pt x="960560" y="589959"/>
                  </a:lnTo>
                  <a:lnTo>
                    <a:pt x="960560" y="597721"/>
                  </a:lnTo>
                  <a:lnTo>
                    <a:pt x="987997" y="597721"/>
                  </a:lnTo>
                  <a:lnTo>
                    <a:pt x="987997" y="607520"/>
                  </a:lnTo>
                  <a:lnTo>
                    <a:pt x="1008416" y="607520"/>
                  </a:lnTo>
                  <a:lnTo>
                    <a:pt x="1008416" y="639080"/>
                  </a:lnTo>
                  <a:lnTo>
                    <a:pt x="1043510" y="639080"/>
                  </a:lnTo>
                  <a:lnTo>
                    <a:pt x="1043510" y="670639"/>
                  </a:lnTo>
                  <a:lnTo>
                    <a:pt x="1058313" y="670639"/>
                  </a:lnTo>
                  <a:lnTo>
                    <a:pt x="1058313" y="688073"/>
                  </a:lnTo>
                  <a:lnTo>
                    <a:pt x="1075796" y="688073"/>
                  </a:lnTo>
                  <a:lnTo>
                    <a:pt x="1075796" y="703471"/>
                  </a:lnTo>
                  <a:lnTo>
                    <a:pt x="1092769" y="703471"/>
                  </a:lnTo>
                  <a:lnTo>
                    <a:pt x="1092769" y="718233"/>
                  </a:lnTo>
                  <a:lnTo>
                    <a:pt x="1106041" y="718233"/>
                  </a:lnTo>
                  <a:lnTo>
                    <a:pt x="1106041" y="729431"/>
                  </a:lnTo>
                  <a:lnTo>
                    <a:pt x="1121483" y="729431"/>
                  </a:lnTo>
                  <a:lnTo>
                    <a:pt x="1121483" y="740630"/>
                  </a:lnTo>
                  <a:lnTo>
                    <a:pt x="1135520" y="740630"/>
                  </a:lnTo>
                  <a:lnTo>
                    <a:pt x="1135520" y="752592"/>
                  </a:lnTo>
                  <a:lnTo>
                    <a:pt x="1153131" y="752592"/>
                  </a:lnTo>
                  <a:lnTo>
                    <a:pt x="1153131" y="775752"/>
                  </a:lnTo>
                  <a:lnTo>
                    <a:pt x="1173550" y="775752"/>
                  </a:lnTo>
                  <a:lnTo>
                    <a:pt x="1173550" y="796750"/>
                  </a:lnTo>
                  <a:lnTo>
                    <a:pt x="1194606" y="796750"/>
                  </a:lnTo>
                  <a:lnTo>
                    <a:pt x="1194606" y="813547"/>
                  </a:lnTo>
                  <a:lnTo>
                    <a:pt x="1215025" y="813547"/>
                  </a:lnTo>
                  <a:lnTo>
                    <a:pt x="1215025" y="831745"/>
                  </a:lnTo>
                  <a:lnTo>
                    <a:pt x="1229062" y="831745"/>
                  </a:lnTo>
                  <a:lnTo>
                    <a:pt x="1229062" y="859741"/>
                  </a:lnTo>
                  <a:lnTo>
                    <a:pt x="1250119" y="859741"/>
                  </a:lnTo>
                  <a:lnTo>
                    <a:pt x="1250119" y="868904"/>
                  </a:lnTo>
                  <a:lnTo>
                    <a:pt x="1268368" y="868904"/>
                  </a:lnTo>
                  <a:lnTo>
                    <a:pt x="1268368" y="880102"/>
                  </a:lnTo>
                  <a:lnTo>
                    <a:pt x="1290190" y="880102"/>
                  </a:lnTo>
                  <a:lnTo>
                    <a:pt x="1290190" y="890665"/>
                  </a:lnTo>
                  <a:lnTo>
                    <a:pt x="1303462" y="890665"/>
                  </a:lnTo>
                  <a:lnTo>
                    <a:pt x="1303462" y="899700"/>
                  </a:lnTo>
                  <a:lnTo>
                    <a:pt x="1326688" y="899700"/>
                  </a:lnTo>
                  <a:lnTo>
                    <a:pt x="1326688" y="907462"/>
                  </a:lnTo>
                  <a:lnTo>
                    <a:pt x="1344299" y="907462"/>
                  </a:lnTo>
                  <a:lnTo>
                    <a:pt x="1344299" y="917261"/>
                  </a:lnTo>
                  <a:lnTo>
                    <a:pt x="1361910" y="917261"/>
                  </a:lnTo>
                  <a:lnTo>
                    <a:pt x="1361910" y="931896"/>
                  </a:lnTo>
                  <a:lnTo>
                    <a:pt x="1404023" y="931896"/>
                  </a:lnTo>
                  <a:lnTo>
                    <a:pt x="1404023" y="939022"/>
                  </a:lnTo>
                  <a:lnTo>
                    <a:pt x="1429291" y="939022"/>
                  </a:lnTo>
                  <a:lnTo>
                    <a:pt x="1429291" y="961419"/>
                  </a:lnTo>
                  <a:lnTo>
                    <a:pt x="1474977" y="961419"/>
                  </a:lnTo>
                  <a:lnTo>
                    <a:pt x="1474977" y="980253"/>
                  </a:lnTo>
                  <a:lnTo>
                    <a:pt x="1496033" y="980253"/>
                  </a:lnTo>
                  <a:lnTo>
                    <a:pt x="1496033" y="997814"/>
                  </a:lnTo>
                  <a:lnTo>
                    <a:pt x="1530490" y="997814"/>
                  </a:lnTo>
                  <a:lnTo>
                    <a:pt x="1530490" y="1007613"/>
                  </a:lnTo>
                  <a:lnTo>
                    <a:pt x="1562776" y="1007613"/>
                  </a:lnTo>
                  <a:lnTo>
                    <a:pt x="1562776" y="1017412"/>
                  </a:lnTo>
                  <a:lnTo>
                    <a:pt x="1622500" y="1017412"/>
                  </a:lnTo>
                  <a:lnTo>
                    <a:pt x="1622500" y="1037773"/>
                  </a:lnTo>
                  <a:lnTo>
                    <a:pt x="1636666" y="1037773"/>
                  </a:lnTo>
                  <a:lnTo>
                    <a:pt x="1636666" y="1049735"/>
                  </a:lnTo>
                  <a:lnTo>
                    <a:pt x="1663337" y="1049735"/>
                  </a:lnTo>
                  <a:lnTo>
                    <a:pt x="1663337" y="1062333"/>
                  </a:lnTo>
                  <a:lnTo>
                    <a:pt x="1678013" y="1062333"/>
                  </a:lnTo>
                  <a:lnTo>
                    <a:pt x="1678013" y="1069332"/>
                  </a:lnTo>
                  <a:lnTo>
                    <a:pt x="1693582" y="1069332"/>
                  </a:lnTo>
                  <a:lnTo>
                    <a:pt x="1693582" y="1077731"/>
                  </a:lnTo>
                  <a:lnTo>
                    <a:pt x="1711831" y="1077731"/>
                  </a:lnTo>
                  <a:lnTo>
                    <a:pt x="1711831" y="1097965"/>
                  </a:lnTo>
                  <a:lnTo>
                    <a:pt x="1742714" y="1097965"/>
                  </a:lnTo>
                  <a:lnTo>
                    <a:pt x="1742714" y="1104327"/>
                  </a:lnTo>
                  <a:lnTo>
                    <a:pt x="1772193" y="1104327"/>
                  </a:lnTo>
                  <a:lnTo>
                    <a:pt x="1772193" y="1112090"/>
                  </a:lnTo>
                  <a:lnTo>
                    <a:pt x="1817879" y="1112090"/>
                  </a:lnTo>
                  <a:lnTo>
                    <a:pt x="1817879" y="1118326"/>
                  </a:lnTo>
                  <a:lnTo>
                    <a:pt x="1849528" y="1118326"/>
                  </a:lnTo>
                  <a:lnTo>
                    <a:pt x="1849528" y="1130288"/>
                  </a:lnTo>
                  <a:lnTo>
                    <a:pt x="1868542" y="1130288"/>
                  </a:lnTo>
                  <a:lnTo>
                    <a:pt x="1868542" y="1143522"/>
                  </a:lnTo>
                  <a:lnTo>
                    <a:pt x="1912825" y="1143522"/>
                  </a:lnTo>
                  <a:lnTo>
                    <a:pt x="1912825" y="1151921"/>
                  </a:lnTo>
                  <a:lnTo>
                    <a:pt x="1952768" y="1151921"/>
                  </a:lnTo>
                  <a:lnTo>
                    <a:pt x="1952768" y="1162483"/>
                  </a:lnTo>
                  <a:lnTo>
                    <a:pt x="1967572" y="1162483"/>
                  </a:lnTo>
                  <a:lnTo>
                    <a:pt x="1967572" y="1170246"/>
                  </a:lnTo>
                  <a:lnTo>
                    <a:pt x="2032911" y="1170246"/>
                  </a:lnTo>
                  <a:lnTo>
                    <a:pt x="2032911" y="1178645"/>
                  </a:lnTo>
                  <a:lnTo>
                    <a:pt x="2072982" y="1178645"/>
                  </a:lnTo>
                  <a:lnTo>
                    <a:pt x="2072982" y="1187680"/>
                  </a:lnTo>
                  <a:lnTo>
                    <a:pt x="2095442" y="1187680"/>
                  </a:lnTo>
                  <a:lnTo>
                    <a:pt x="2095442" y="1197479"/>
                  </a:lnTo>
                  <a:lnTo>
                    <a:pt x="2110884" y="1197479"/>
                  </a:lnTo>
                  <a:lnTo>
                    <a:pt x="2110884" y="1208805"/>
                  </a:lnTo>
                  <a:lnTo>
                    <a:pt x="2123645" y="1208805"/>
                  </a:lnTo>
                  <a:lnTo>
                    <a:pt x="2123645" y="1218603"/>
                  </a:lnTo>
                  <a:lnTo>
                    <a:pt x="2163589" y="1218603"/>
                  </a:lnTo>
                  <a:lnTo>
                    <a:pt x="2163589" y="1235401"/>
                  </a:lnTo>
                  <a:lnTo>
                    <a:pt x="2176988" y="1235401"/>
                  </a:lnTo>
                  <a:lnTo>
                    <a:pt x="2176988" y="1242400"/>
                  </a:lnTo>
                  <a:lnTo>
                    <a:pt x="2218463" y="1242400"/>
                  </a:lnTo>
                  <a:lnTo>
                    <a:pt x="2218463" y="1255635"/>
                  </a:lnTo>
                  <a:lnTo>
                    <a:pt x="2264149" y="1255635"/>
                  </a:lnTo>
                  <a:lnTo>
                    <a:pt x="2264149" y="1266961"/>
                  </a:lnTo>
                  <a:lnTo>
                    <a:pt x="2276018" y="1266961"/>
                  </a:lnTo>
                  <a:lnTo>
                    <a:pt x="2276018" y="1274596"/>
                  </a:lnTo>
                  <a:lnTo>
                    <a:pt x="2285206" y="1274596"/>
                  </a:lnTo>
                  <a:lnTo>
                    <a:pt x="2285206" y="1281595"/>
                  </a:lnTo>
                  <a:lnTo>
                    <a:pt x="2316089" y="1281595"/>
                  </a:lnTo>
                  <a:lnTo>
                    <a:pt x="2316089" y="1295593"/>
                  </a:lnTo>
                  <a:lnTo>
                    <a:pt x="2337911" y="1295593"/>
                  </a:lnTo>
                  <a:lnTo>
                    <a:pt x="2337911" y="1303992"/>
                  </a:lnTo>
                  <a:lnTo>
                    <a:pt x="2389213" y="1303992"/>
                  </a:lnTo>
                  <a:lnTo>
                    <a:pt x="2389213" y="1327153"/>
                  </a:lnTo>
                  <a:lnTo>
                    <a:pt x="2413842" y="1327153"/>
                  </a:lnTo>
                  <a:lnTo>
                    <a:pt x="2413842" y="1336951"/>
                  </a:lnTo>
                  <a:lnTo>
                    <a:pt x="2478415" y="1336951"/>
                  </a:lnTo>
                  <a:lnTo>
                    <a:pt x="2478415" y="1354513"/>
                  </a:lnTo>
                  <a:lnTo>
                    <a:pt x="2515041" y="1354513"/>
                  </a:lnTo>
                  <a:lnTo>
                    <a:pt x="2515041" y="1369911"/>
                  </a:lnTo>
                  <a:lnTo>
                    <a:pt x="2574765" y="1369911"/>
                  </a:lnTo>
                  <a:lnTo>
                    <a:pt x="2574765" y="1376910"/>
                  </a:lnTo>
                  <a:lnTo>
                    <a:pt x="2661926" y="1376910"/>
                  </a:lnTo>
                  <a:lnTo>
                    <a:pt x="2661926" y="1384672"/>
                  </a:lnTo>
                  <a:lnTo>
                    <a:pt x="2683621" y="1384672"/>
                  </a:lnTo>
                  <a:lnTo>
                    <a:pt x="2683621" y="1398671"/>
                  </a:lnTo>
                  <a:lnTo>
                    <a:pt x="2704677" y="1398671"/>
                  </a:lnTo>
                  <a:lnTo>
                    <a:pt x="2704677" y="1406306"/>
                  </a:lnTo>
                  <a:lnTo>
                    <a:pt x="2718843" y="1406306"/>
                  </a:lnTo>
                  <a:lnTo>
                    <a:pt x="2718843" y="1411905"/>
                  </a:lnTo>
                  <a:lnTo>
                    <a:pt x="2787627" y="1411905"/>
                  </a:lnTo>
                  <a:lnTo>
                    <a:pt x="2787627" y="1428067"/>
                  </a:lnTo>
                  <a:lnTo>
                    <a:pt x="2800261" y="1428067"/>
                  </a:lnTo>
                  <a:lnTo>
                    <a:pt x="2800261" y="1437229"/>
                  </a:lnTo>
                  <a:lnTo>
                    <a:pt x="2834079" y="1437229"/>
                  </a:lnTo>
                  <a:lnTo>
                    <a:pt x="2834079" y="1447664"/>
                  </a:lnTo>
                  <a:lnTo>
                    <a:pt x="2890230" y="1447664"/>
                  </a:lnTo>
                  <a:lnTo>
                    <a:pt x="2890230" y="1454663"/>
                  </a:lnTo>
                  <a:lnTo>
                    <a:pt x="2961184" y="1454663"/>
                  </a:lnTo>
                  <a:lnTo>
                    <a:pt x="2961184" y="1463062"/>
                  </a:lnTo>
                  <a:lnTo>
                    <a:pt x="2974584" y="1463062"/>
                  </a:lnTo>
                  <a:lnTo>
                    <a:pt x="2974584" y="1470825"/>
                  </a:lnTo>
                  <a:lnTo>
                    <a:pt x="3006870" y="1470825"/>
                  </a:lnTo>
                  <a:lnTo>
                    <a:pt x="3006870" y="1479987"/>
                  </a:lnTo>
                  <a:lnTo>
                    <a:pt x="3102454" y="1479987"/>
                  </a:lnTo>
                  <a:lnTo>
                    <a:pt x="3102454" y="1491185"/>
                  </a:lnTo>
                  <a:lnTo>
                    <a:pt x="3141121" y="1491185"/>
                  </a:lnTo>
                  <a:lnTo>
                    <a:pt x="3141121" y="1507220"/>
                  </a:lnTo>
                  <a:lnTo>
                    <a:pt x="3179789" y="1507220"/>
                  </a:lnTo>
                  <a:lnTo>
                    <a:pt x="3179789" y="1517782"/>
                  </a:lnTo>
                  <a:lnTo>
                    <a:pt x="3219860" y="1517782"/>
                  </a:lnTo>
                  <a:lnTo>
                    <a:pt x="3219860" y="1529617"/>
                  </a:lnTo>
                  <a:lnTo>
                    <a:pt x="3283795" y="1529617"/>
                  </a:lnTo>
                  <a:lnTo>
                    <a:pt x="3283795" y="1537379"/>
                  </a:lnTo>
                  <a:lnTo>
                    <a:pt x="3479812" y="1537379"/>
                  </a:lnTo>
                  <a:lnTo>
                    <a:pt x="3479812" y="1557740"/>
                  </a:lnTo>
                  <a:lnTo>
                    <a:pt x="3506484" y="1557740"/>
                  </a:lnTo>
                  <a:lnTo>
                    <a:pt x="3506484" y="1573138"/>
                  </a:lnTo>
                  <a:lnTo>
                    <a:pt x="3525498" y="1573138"/>
                  </a:lnTo>
                  <a:lnTo>
                    <a:pt x="3525498" y="1592736"/>
                  </a:lnTo>
                  <a:lnTo>
                    <a:pt x="3567612" y="1592736"/>
                  </a:lnTo>
                  <a:lnTo>
                    <a:pt x="3567612" y="1602534"/>
                  </a:lnTo>
                  <a:lnTo>
                    <a:pt x="3611256" y="1602534"/>
                  </a:lnTo>
                  <a:lnTo>
                    <a:pt x="3611256" y="1618696"/>
                  </a:lnTo>
                  <a:lnTo>
                    <a:pt x="3682848" y="1618696"/>
                  </a:lnTo>
                  <a:lnTo>
                    <a:pt x="3682848" y="1638294"/>
                  </a:lnTo>
                  <a:lnTo>
                    <a:pt x="3729938" y="1638294"/>
                  </a:lnTo>
                  <a:lnTo>
                    <a:pt x="3729938" y="1659291"/>
                  </a:lnTo>
                  <a:lnTo>
                    <a:pt x="3765160" y="1659291"/>
                  </a:lnTo>
                  <a:lnTo>
                    <a:pt x="3765160" y="1674052"/>
                  </a:lnTo>
                  <a:lnTo>
                    <a:pt x="3837518" y="1674052"/>
                  </a:lnTo>
                  <a:lnTo>
                    <a:pt x="3837518" y="1682451"/>
                  </a:lnTo>
                  <a:lnTo>
                    <a:pt x="3878993" y="1682451"/>
                  </a:lnTo>
                  <a:lnTo>
                    <a:pt x="3878993" y="1691486"/>
                  </a:lnTo>
                  <a:lnTo>
                    <a:pt x="4025878" y="1691486"/>
                  </a:lnTo>
                  <a:lnTo>
                    <a:pt x="4025878" y="1709811"/>
                  </a:lnTo>
                  <a:lnTo>
                    <a:pt x="4064545" y="1709811"/>
                  </a:lnTo>
                  <a:lnTo>
                    <a:pt x="4064545" y="1719610"/>
                  </a:lnTo>
                  <a:lnTo>
                    <a:pt x="4254181" y="1719610"/>
                  </a:lnTo>
                  <a:lnTo>
                    <a:pt x="4254181" y="1734244"/>
                  </a:lnTo>
                  <a:lnTo>
                    <a:pt x="4319520" y="1734244"/>
                  </a:lnTo>
                  <a:lnTo>
                    <a:pt x="4319520" y="1742007"/>
                  </a:lnTo>
                  <a:lnTo>
                    <a:pt x="4357550" y="1742007"/>
                  </a:lnTo>
                  <a:lnTo>
                    <a:pt x="4357550" y="1753206"/>
                  </a:lnTo>
                  <a:lnTo>
                    <a:pt x="4408086" y="1753206"/>
                  </a:lnTo>
                  <a:lnTo>
                    <a:pt x="4408086" y="1766568"/>
                  </a:lnTo>
                  <a:lnTo>
                    <a:pt x="4526895" y="1766568"/>
                  </a:lnTo>
                  <a:lnTo>
                    <a:pt x="4526895" y="1777766"/>
                  </a:lnTo>
                  <a:lnTo>
                    <a:pt x="4610483" y="1777766"/>
                  </a:lnTo>
                  <a:lnTo>
                    <a:pt x="4610483" y="1789601"/>
                  </a:lnTo>
                  <a:lnTo>
                    <a:pt x="4729931" y="1789601"/>
                  </a:lnTo>
                  <a:lnTo>
                    <a:pt x="4729931" y="1800927"/>
                  </a:lnTo>
                  <a:lnTo>
                    <a:pt x="4785443" y="1800927"/>
                  </a:lnTo>
                  <a:lnTo>
                    <a:pt x="4785443" y="1812761"/>
                  </a:lnTo>
                  <a:lnTo>
                    <a:pt x="4901446" y="1812761"/>
                  </a:lnTo>
                  <a:lnTo>
                    <a:pt x="4901446" y="1849920"/>
                  </a:lnTo>
                  <a:lnTo>
                    <a:pt x="5011068" y="1849920"/>
                  </a:lnTo>
                  <a:lnTo>
                    <a:pt x="5011068" y="1864682"/>
                  </a:lnTo>
                  <a:lnTo>
                    <a:pt x="5447384" y="1864682"/>
                  </a:lnTo>
                  <a:lnTo>
                    <a:pt x="5447384" y="1879316"/>
                  </a:lnTo>
                  <a:lnTo>
                    <a:pt x="5670200" y="1879316"/>
                  </a:lnTo>
                  <a:lnTo>
                    <a:pt x="5670200" y="1894078"/>
                  </a:lnTo>
                  <a:lnTo>
                    <a:pt x="5859198" y="1894078"/>
                  </a:lnTo>
                  <a:lnTo>
                    <a:pt x="5859198" y="1908076"/>
                  </a:lnTo>
                  <a:lnTo>
                    <a:pt x="5924537" y="1908076"/>
                  </a:lnTo>
                  <a:lnTo>
                    <a:pt x="5924537" y="1921438"/>
                  </a:lnTo>
                  <a:lnTo>
                    <a:pt x="7501478" y="1921438"/>
                  </a:lnTo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 2222">
              <a:extLst>
                <a:ext uri="{FF2B5EF4-FFF2-40B4-BE49-F238E27FC236}">
                  <a16:creationId xmlns:a16="http://schemas.microsoft.com/office/drawing/2014/main" id="{A69C26FE-0512-2B92-F28A-6A5DBC99B675}"/>
                </a:ext>
              </a:extLst>
            </p:cNvPr>
            <p:cNvSpPr/>
            <p:nvPr/>
          </p:nvSpPr>
          <p:spPr>
            <a:xfrm>
              <a:off x="4353230" y="302580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 2223">
              <a:extLst>
                <a:ext uri="{FF2B5EF4-FFF2-40B4-BE49-F238E27FC236}">
                  <a16:creationId xmlns:a16="http://schemas.microsoft.com/office/drawing/2014/main" id="{0365BCD3-DD22-D303-A6FE-F06972CE0843}"/>
                </a:ext>
              </a:extLst>
            </p:cNvPr>
            <p:cNvSpPr/>
            <p:nvPr/>
          </p:nvSpPr>
          <p:spPr>
            <a:xfrm>
              <a:off x="4136411" y="292845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 2224">
              <a:extLst>
                <a:ext uri="{FF2B5EF4-FFF2-40B4-BE49-F238E27FC236}">
                  <a16:creationId xmlns:a16="http://schemas.microsoft.com/office/drawing/2014/main" id="{9E4994FB-A2CE-7C85-3ADC-8E582B07C973}"/>
                </a:ext>
              </a:extLst>
            </p:cNvPr>
            <p:cNvSpPr/>
            <p:nvPr/>
          </p:nvSpPr>
          <p:spPr>
            <a:xfrm>
              <a:off x="5736068" y="342106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 2225">
              <a:extLst>
                <a:ext uri="{FF2B5EF4-FFF2-40B4-BE49-F238E27FC236}">
                  <a16:creationId xmlns:a16="http://schemas.microsoft.com/office/drawing/2014/main" id="{7BB9697C-8C7F-E2DD-F85B-EE2780983093}"/>
                </a:ext>
              </a:extLst>
            </p:cNvPr>
            <p:cNvSpPr/>
            <p:nvPr/>
          </p:nvSpPr>
          <p:spPr>
            <a:xfrm>
              <a:off x="5783031" y="34359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 2226">
              <a:extLst>
                <a:ext uri="{FF2B5EF4-FFF2-40B4-BE49-F238E27FC236}">
                  <a16:creationId xmlns:a16="http://schemas.microsoft.com/office/drawing/2014/main" id="{12B29171-DEA7-B742-11AC-C74DD83E1827}"/>
                </a:ext>
              </a:extLst>
            </p:cNvPr>
            <p:cNvSpPr/>
            <p:nvPr/>
          </p:nvSpPr>
          <p:spPr>
            <a:xfrm>
              <a:off x="5759549" y="342755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 2227">
              <a:extLst>
                <a:ext uri="{FF2B5EF4-FFF2-40B4-BE49-F238E27FC236}">
                  <a16:creationId xmlns:a16="http://schemas.microsoft.com/office/drawing/2014/main" id="{0753C9A5-CA5E-865A-005E-F2BC3F7A153D}"/>
                </a:ext>
              </a:extLst>
            </p:cNvPr>
            <p:cNvSpPr/>
            <p:nvPr/>
          </p:nvSpPr>
          <p:spPr>
            <a:xfrm>
              <a:off x="5823357" y="344906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 2228">
              <a:extLst>
                <a:ext uri="{FF2B5EF4-FFF2-40B4-BE49-F238E27FC236}">
                  <a16:creationId xmlns:a16="http://schemas.microsoft.com/office/drawing/2014/main" id="{A1170019-5B2F-DC3C-2E85-765656A27952}"/>
                </a:ext>
              </a:extLst>
            </p:cNvPr>
            <p:cNvSpPr/>
            <p:nvPr/>
          </p:nvSpPr>
          <p:spPr>
            <a:xfrm>
              <a:off x="5869299" y="345847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 2229">
              <a:extLst>
                <a:ext uri="{FF2B5EF4-FFF2-40B4-BE49-F238E27FC236}">
                  <a16:creationId xmlns:a16="http://schemas.microsoft.com/office/drawing/2014/main" id="{813F7D96-5A72-C7DC-6C0E-60C17A5F6966}"/>
                </a:ext>
              </a:extLst>
            </p:cNvPr>
            <p:cNvSpPr/>
            <p:nvPr/>
          </p:nvSpPr>
          <p:spPr>
            <a:xfrm>
              <a:off x="5891886" y="346776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 2230">
              <a:extLst>
                <a:ext uri="{FF2B5EF4-FFF2-40B4-BE49-F238E27FC236}">
                  <a16:creationId xmlns:a16="http://schemas.microsoft.com/office/drawing/2014/main" id="{EDE3A865-540C-9D17-099A-2EBC097FE5A9}"/>
                </a:ext>
              </a:extLst>
            </p:cNvPr>
            <p:cNvSpPr/>
            <p:nvPr/>
          </p:nvSpPr>
          <p:spPr>
            <a:xfrm>
              <a:off x="5938721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 2231">
              <a:extLst>
                <a:ext uri="{FF2B5EF4-FFF2-40B4-BE49-F238E27FC236}">
                  <a16:creationId xmlns:a16="http://schemas.microsoft.com/office/drawing/2014/main" id="{58549B3F-75ED-3EB0-0771-C0150F23E37F}"/>
                </a:ext>
              </a:extLst>
            </p:cNvPr>
            <p:cNvSpPr/>
            <p:nvPr/>
          </p:nvSpPr>
          <p:spPr>
            <a:xfrm>
              <a:off x="5961309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 2232">
              <a:extLst>
                <a:ext uri="{FF2B5EF4-FFF2-40B4-BE49-F238E27FC236}">
                  <a16:creationId xmlns:a16="http://schemas.microsoft.com/office/drawing/2014/main" id="{05D84CA7-A05C-C914-4572-6D61363E3476}"/>
                </a:ext>
              </a:extLst>
            </p:cNvPr>
            <p:cNvSpPr/>
            <p:nvPr/>
          </p:nvSpPr>
          <p:spPr>
            <a:xfrm>
              <a:off x="5983769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 2233">
              <a:extLst>
                <a:ext uri="{FF2B5EF4-FFF2-40B4-BE49-F238E27FC236}">
                  <a16:creationId xmlns:a16="http://schemas.microsoft.com/office/drawing/2014/main" id="{2458A1B6-DDA3-8F6B-45E7-ABE71292F5CD}"/>
                </a:ext>
              </a:extLst>
            </p:cNvPr>
            <p:cNvSpPr/>
            <p:nvPr/>
          </p:nvSpPr>
          <p:spPr>
            <a:xfrm>
              <a:off x="6006357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 2234">
              <a:extLst>
                <a:ext uri="{FF2B5EF4-FFF2-40B4-BE49-F238E27FC236}">
                  <a16:creationId xmlns:a16="http://schemas.microsoft.com/office/drawing/2014/main" id="{F64A746C-E3EF-9EA7-5E95-9CAA0D804A4D}"/>
                </a:ext>
              </a:extLst>
            </p:cNvPr>
            <p:cNvSpPr/>
            <p:nvPr/>
          </p:nvSpPr>
          <p:spPr>
            <a:xfrm>
              <a:off x="6063529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 2235">
              <a:extLst>
                <a:ext uri="{FF2B5EF4-FFF2-40B4-BE49-F238E27FC236}">
                  <a16:creationId xmlns:a16="http://schemas.microsoft.com/office/drawing/2014/main" id="{3E2B8FED-97C2-04B7-EB2D-BB5071C4D430}"/>
                </a:ext>
              </a:extLst>
            </p:cNvPr>
            <p:cNvSpPr/>
            <p:nvPr/>
          </p:nvSpPr>
          <p:spPr>
            <a:xfrm>
              <a:off x="6086117" y="34743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 2236">
              <a:extLst>
                <a:ext uri="{FF2B5EF4-FFF2-40B4-BE49-F238E27FC236}">
                  <a16:creationId xmlns:a16="http://schemas.microsoft.com/office/drawing/2014/main" id="{29374662-C4AE-6956-C6A5-8F5E872542D7}"/>
                </a:ext>
              </a:extLst>
            </p:cNvPr>
            <p:cNvSpPr/>
            <p:nvPr/>
          </p:nvSpPr>
          <p:spPr>
            <a:xfrm>
              <a:off x="6122742" y="348189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 2237">
              <a:extLst>
                <a:ext uri="{FF2B5EF4-FFF2-40B4-BE49-F238E27FC236}">
                  <a16:creationId xmlns:a16="http://schemas.microsoft.com/office/drawing/2014/main" id="{A840FB88-F2EF-B9D3-E8F4-B2EEF01E61DA}"/>
                </a:ext>
              </a:extLst>
            </p:cNvPr>
            <p:cNvSpPr/>
            <p:nvPr/>
          </p:nvSpPr>
          <p:spPr>
            <a:xfrm>
              <a:off x="6434251" y="360825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 2238">
              <a:extLst>
                <a:ext uri="{FF2B5EF4-FFF2-40B4-BE49-F238E27FC236}">
                  <a16:creationId xmlns:a16="http://schemas.microsoft.com/office/drawing/2014/main" id="{19176006-DCF2-8899-109C-5332D5B6246D}"/>
                </a:ext>
              </a:extLst>
            </p:cNvPr>
            <p:cNvSpPr/>
            <p:nvPr/>
          </p:nvSpPr>
          <p:spPr>
            <a:xfrm>
              <a:off x="6585347" y="362696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 2239">
              <a:extLst>
                <a:ext uri="{FF2B5EF4-FFF2-40B4-BE49-F238E27FC236}">
                  <a16:creationId xmlns:a16="http://schemas.microsoft.com/office/drawing/2014/main" id="{DDE8D8B4-748A-CB34-51D0-2A24CE1651ED}"/>
                </a:ext>
              </a:extLst>
            </p:cNvPr>
            <p:cNvSpPr/>
            <p:nvPr/>
          </p:nvSpPr>
          <p:spPr>
            <a:xfrm>
              <a:off x="6624781" y="362696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 2240">
              <a:extLst>
                <a:ext uri="{FF2B5EF4-FFF2-40B4-BE49-F238E27FC236}">
                  <a16:creationId xmlns:a16="http://schemas.microsoft.com/office/drawing/2014/main" id="{FC573B18-9DF6-148F-7B18-D12687897F8B}"/>
                </a:ext>
              </a:extLst>
            </p:cNvPr>
            <p:cNvSpPr/>
            <p:nvPr/>
          </p:nvSpPr>
          <p:spPr>
            <a:xfrm>
              <a:off x="6731850" y="365496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 2241">
              <a:extLst>
                <a:ext uri="{FF2B5EF4-FFF2-40B4-BE49-F238E27FC236}">
                  <a16:creationId xmlns:a16="http://schemas.microsoft.com/office/drawing/2014/main" id="{CC072E53-2B50-ADAF-5F5C-77103BC3269D}"/>
                </a:ext>
              </a:extLst>
            </p:cNvPr>
            <p:cNvSpPr/>
            <p:nvPr/>
          </p:nvSpPr>
          <p:spPr>
            <a:xfrm>
              <a:off x="6881926" y="366616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 2242">
              <a:extLst>
                <a:ext uri="{FF2B5EF4-FFF2-40B4-BE49-F238E27FC236}">
                  <a16:creationId xmlns:a16="http://schemas.microsoft.com/office/drawing/2014/main" id="{73BD9C15-4CF1-73B7-4B7C-C84F13F28176}"/>
                </a:ext>
              </a:extLst>
            </p:cNvPr>
            <p:cNvSpPr/>
            <p:nvPr/>
          </p:nvSpPr>
          <p:spPr>
            <a:xfrm>
              <a:off x="6898898" y="366616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 2243">
              <a:extLst>
                <a:ext uri="{FF2B5EF4-FFF2-40B4-BE49-F238E27FC236}">
                  <a16:creationId xmlns:a16="http://schemas.microsoft.com/office/drawing/2014/main" id="{D9182E65-93BA-2355-32A7-6FA314DA61FB}"/>
                </a:ext>
              </a:extLst>
            </p:cNvPr>
            <p:cNvSpPr/>
            <p:nvPr/>
          </p:nvSpPr>
          <p:spPr>
            <a:xfrm>
              <a:off x="6915743" y="366616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 2244">
              <a:extLst>
                <a:ext uri="{FF2B5EF4-FFF2-40B4-BE49-F238E27FC236}">
                  <a16:creationId xmlns:a16="http://schemas.microsoft.com/office/drawing/2014/main" id="{85788A28-B48C-8417-FE32-86D8D948FE2A}"/>
                </a:ext>
              </a:extLst>
            </p:cNvPr>
            <p:cNvSpPr/>
            <p:nvPr/>
          </p:nvSpPr>
          <p:spPr>
            <a:xfrm>
              <a:off x="6932589" y="366616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 2245">
              <a:extLst>
                <a:ext uri="{FF2B5EF4-FFF2-40B4-BE49-F238E27FC236}">
                  <a16:creationId xmlns:a16="http://schemas.microsoft.com/office/drawing/2014/main" id="{D949EB62-D8B2-F3B3-21FD-35456E192CFF}"/>
                </a:ext>
              </a:extLst>
            </p:cNvPr>
            <p:cNvSpPr/>
            <p:nvPr/>
          </p:nvSpPr>
          <p:spPr>
            <a:xfrm>
              <a:off x="6949561" y="366616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 2246">
              <a:extLst>
                <a:ext uri="{FF2B5EF4-FFF2-40B4-BE49-F238E27FC236}">
                  <a16:creationId xmlns:a16="http://schemas.microsoft.com/office/drawing/2014/main" id="{84F88036-A486-4D98-3728-B8487DC4DF5D}"/>
                </a:ext>
              </a:extLst>
            </p:cNvPr>
            <p:cNvSpPr/>
            <p:nvPr/>
          </p:nvSpPr>
          <p:spPr>
            <a:xfrm>
              <a:off x="7047059" y="369899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 2247">
              <a:extLst>
                <a:ext uri="{FF2B5EF4-FFF2-40B4-BE49-F238E27FC236}">
                  <a16:creationId xmlns:a16="http://schemas.microsoft.com/office/drawing/2014/main" id="{0BF2E1E0-7577-DB1B-4482-61174601FB11}"/>
                </a:ext>
              </a:extLst>
            </p:cNvPr>
            <p:cNvSpPr/>
            <p:nvPr/>
          </p:nvSpPr>
          <p:spPr>
            <a:xfrm>
              <a:off x="7111888" y="369899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 2248">
              <a:extLst>
                <a:ext uri="{FF2B5EF4-FFF2-40B4-BE49-F238E27FC236}">
                  <a16:creationId xmlns:a16="http://schemas.microsoft.com/office/drawing/2014/main" id="{EAA2601C-3FFF-4DE1-BCD1-0E406533C55F}"/>
                </a:ext>
              </a:extLst>
            </p:cNvPr>
            <p:cNvSpPr/>
            <p:nvPr/>
          </p:nvSpPr>
          <p:spPr>
            <a:xfrm>
              <a:off x="7129754" y="369899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 2249">
              <a:extLst>
                <a:ext uri="{FF2B5EF4-FFF2-40B4-BE49-F238E27FC236}">
                  <a16:creationId xmlns:a16="http://schemas.microsoft.com/office/drawing/2014/main" id="{8D276A2D-34F8-985D-C2FB-6833321B1654}"/>
                </a:ext>
              </a:extLst>
            </p:cNvPr>
            <p:cNvSpPr/>
            <p:nvPr/>
          </p:nvSpPr>
          <p:spPr>
            <a:xfrm>
              <a:off x="7202878" y="371019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 2250">
              <a:extLst>
                <a:ext uri="{FF2B5EF4-FFF2-40B4-BE49-F238E27FC236}">
                  <a16:creationId xmlns:a16="http://schemas.microsoft.com/office/drawing/2014/main" id="{5E4C2F56-1B4B-593C-87CB-3D9F72CF4FDC}"/>
                </a:ext>
              </a:extLst>
            </p:cNvPr>
            <p:cNvSpPr/>
            <p:nvPr/>
          </p:nvSpPr>
          <p:spPr>
            <a:xfrm>
              <a:off x="7242311" y="3718590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 2251">
              <a:extLst>
                <a:ext uri="{FF2B5EF4-FFF2-40B4-BE49-F238E27FC236}">
                  <a16:creationId xmlns:a16="http://schemas.microsoft.com/office/drawing/2014/main" id="{033844A0-7AE8-C531-609A-AF7E38103FBF}"/>
                </a:ext>
              </a:extLst>
            </p:cNvPr>
            <p:cNvSpPr/>
            <p:nvPr/>
          </p:nvSpPr>
          <p:spPr>
            <a:xfrm>
              <a:off x="7284552" y="372329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 2252">
              <a:extLst>
                <a:ext uri="{FF2B5EF4-FFF2-40B4-BE49-F238E27FC236}">
                  <a16:creationId xmlns:a16="http://schemas.microsoft.com/office/drawing/2014/main" id="{01E5C6D4-B98A-2A87-D325-8E43DA6CBB49}"/>
                </a:ext>
              </a:extLst>
            </p:cNvPr>
            <p:cNvSpPr/>
            <p:nvPr/>
          </p:nvSpPr>
          <p:spPr>
            <a:xfrm>
              <a:off x="7337129" y="372329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 2253">
              <a:extLst>
                <a:ext uri="{FF2B5EF4-FFF2-40B4-BE49-F238E27FC236}">
                  <a16:creationId xmlns:a16="http://schemas.microsoft.com/office/drawing/2014/main" id="{AA321BCB-A3E0-25D0-C988-DDFD37699B87}"/>
                </a:ext>
              </a:extLst>
            </p:cNvPr>
            <p:cNvSpPr/>
            <p:nvPr/>
          </p:nvSpPr>
          <p:spPr>
            <a:xfrm>
              <a:off x="7358696" y="372329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 2254">
              <a:extLst>
                <a:ext uri="{FF2B5EF4-FFF2-40B4-BE49-F238E27FC236}">
                  <a16:creationId xmlns:a16="http://schemas.microsoft.com/office/drawing/2014/main" id="{276D567B-CDC6-84D7-7F58-8CC9EF391427}"/>
                </a:ext>
              </a:extLst>
            </p:cNvPr>
            <p:cNvSpPr/>
            <p:nvPr/>
          </p:nvSpPr>
          <p:spPr>
            <a:xfrm>
              <a:off x="7377455" y="373551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 2255">
              <a:extLst>
                <a:ext uri="{FF2B5EF4-FFF2-40B4-BE49-F238E27FC236}">
                  <a16:creationId xmlns:a16="http://schemas.microsoft.com/office/drawing/2014/main" id="{AEC0DF0F-B4F6-E48D-3999-4DF537506A6C}"/>
                </a:ext>
              </a:extLst>
            </p:cNvPr>
            <p:cNvSpPr/>
            <p:nvPr/>
          </p:nvSpPr>
          <p:spPr>
            <a:xfrm>
              <a:off x="7397235" y="373551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 2256">
              <a:extLst>
                <a:ext uri="{FF2B5EF4-FFF2-40B4-BE49-F238E27FC236}">
                  <a16:creationId xmlns:a16="http://schemas.microsoft.com/office/drawing/2014/main" id="{F40E0F48-1EEC-3430-2A64-8B3A22F4E865}"/>
                </a:ext>
              </a:extLst>
            </p:cNvPr>
            <p:cNvSpPr/>
            <p:nvPr/>
          </p:nvSpPr>
          <p:spPr>
            <a:xfrm>
              <a:off x="7446878" y="374862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 2257">
              <a:extLst>
                <a:ext uri="{FF2B5EF4-FFF2-40B4-BE49-F238E27FC236}">
                  <a16:creationId xmlns:a16="http://schemas.microsoft.com/office/drawing/2014/main" id="{962E839F-088C-D8C0-1339-4E4715508E43}"/>
                </a:ext>
              </a:extLst>
            </p:cNvPr>
            <p:cNvSpPr/>
            <p:nvPr/>
          </p:nvSpPr>
          <p:spPr>
            <a:xfrm>
              <a:off x="7467552" y="374862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 2258">
              <a:extLst>
                <a:ext uri="{FF2B5EF4-FFF2-40B4-BE49-F238E27FC236}">
                  <a16:creationId xmlns:a16="http://schemas.microsoft.com/office/drawing/2014/main" id="{EE314D82-9681-B2E6-18BD-D4177771BF75}"/>
                </a:ext>
              </a:extLst>
            </p:cNvPr>
            <p:cNvSpPr/>
            <p:nvPr/>
          </p:nvSpPr>
          <p:spPr>
            <a:xfrm>
              <a:off x="7488225" y="374862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 2259">
              <a:extLst>
                <a:ext uri="{FF2B5EF4-FFF2-40B4-BE49-F238E27FC236}">
                  <a16:creationId xmlns:a16="http://schemas.microsoft.com/office/drawing/2014/main" id="{26243C67-AF5F-D344-5E38-B5ED45AEA2FF}"/>
                </a:ext>
              </a:extLst>
            </p:cNvPr>
            <p:cNvSpPr/>
            <p:nvPr/>
          </p:nvSpPr>
          <p:spPr>
            <a:xfrm>
              <a:off x="7543611" y="3764530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 2260">
              <a:extLst>
                <a:ext uri="{FF2B5EF4-FFF2-40B4-BE49-F238E27FC236}">
                  <a16:creationId xmlns:a16="http://schemas.microsoft.com/office/drawing/2014/main" id="{094AFD58-3503-8DCF-5A2C-33E9CCEDB99C}"/>
                </a:ext>
              </a:extLst>
            </p:cNvPr>
            <p:cNvSpPr/>
            <p:nvPr/>
          </p:nvSpPr>
          <p:spPr>
            <a:xfrm>
              <a:off x="7552926" y="378794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 2261">
              <a:extLst>
                <a:ext uri="{FF2B5EF4-FFF2-40B4-BE49-F238E27FC236}">
                  <a16:creationId xmlns:a16="http://schemas.microsoft.com/office/drawing/2014/main" id="{1A97E5AD-8A26-D362-8E1C-941D4C26CB2F}"/>
                </a:ext>
              </a:extLst>
            </p:cNvPr>
            <p:cNvSpPr/>
            <p:nvPr/>
          </p:nvSpPr>
          <p:spPr>
            <a:xfrm>
              <a:off x="7573600" y="378794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 2262">
              <a:extLst>
                <a:ext uri="{FF2B5EF4-FFF2-40B4-BE49-F238E27FC236}">
                  <a16:creationId xmlns:a16="http://schemas.microsoft.com/office/drawing/2014/main" id="{4069BF08-CEA2-D1E5-48E1-95BE6C7DE5D1}"/>
                </a:ext>
              </a:extLst>
            </p:cNvPr>
            <p:cNvSpPr/>
            <p:nvPr/>
          </p:nvSpPr>
          <p:spPr>
            <a:xfrm>
              <a:off x="7594273" y="378794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 2263">
              <a:extLst>
                <a:ext uri="{FF2B5EF4-FFF2-40B4-BE49-F238E27FC236}">
                  <a16:creationId xmlns:a16="http://schemas.microsoft.com/office/drawing/2014/main" id="{B07DE312-B3AE-E5AC-BF57-75D2D75F243F}"/>
                </a:ext>
              </a:extLst>
            </p:cNvPr>
            <p:cNvSpPr/>
            <p:nvPr/>
          </p:nvSpPr>
          <p:spPr>
            <a:xfrm>
              <a:off x="7614947" y="378794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 2264">
              <a:extLst>
                <a:ext uri="{FF2B5EF4-FFF2-40B4-BE49-F238E27FC236}">
                  <a16:creationId xmlns:a16="http://schemas.microsoft.com/office/drawing/2014/main" id="{2DB5A4C0-8795-72B1-A34C-E32750D12B6D}"/>
                </a:ext>
              </a:extLst>
            </p:cNvPr>
            <p:cNvSpPr/>
            <p:nvPr/>
          </p:nvSpPr>
          <p:spPr>
            <a:xfrm>
              <a:off x="7652466" y="378794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 2265">
              <a:extLst>
                <a:ext uri="{FF2B5EF4-FFF2-40B4-BE49-F238E27FC236}">
                  <a16:creationId xmlns:a16="http://schemas.microsoft.com/office/drawing/2014/main" id="{8F1D898F-DAE8-2CE3-BC14-25E10E42E33D}"/>
                </a:ext>
              </a:extLst>
            </p:cNvPr>
            <p:cNvSpPr/>
            <p:nvPr/>
          </p:nvSpPr>
          <p:spPr>
            <a:xfrm>
              <a:off x="6379887" y="359324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 2266">
              <a:extLst>
                <a:ext uri="{FF2B5EF4-FFF2-40B4-BE49-F238E27FC236}">
                  <a16:creationId xmlns:a16="http://schemas.microsoft.com/office/drawing/2014/main" id="{E2026D59-7C89-4003-F78C-4429C4BE1A63}"/>
                </a:ext>
              </a:extLst>
            </p:cNvPr>
            <p:cNvSpPr/>
            <p:nvPr/>
          </p:nvSpPr>
          <p:spPr>
            <a:xfrm>
              <a:off x="6341347" y="357631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 2267">
              <a:extLst>
                <a:ext uri="{FF2B5EF4-FFF2-40B4-BE49-F238E27FC236}">
                  <a16:creationId xmlns:a16="http://schemas.microsoft.com/office/drawing/2014/main" id="{0476E091-1499-0A94-1BC5-461FADD2F407}"/>
                </a:ext>
              </a:extLst>
            </p:cNvPr>
            <p:cNvSpPr/>
            <p:nvPr/>
          </p:nvSpPr>
          <p:spPr>
            <a:xfrm>
              <a:off x="6301021" y="356041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 2268">
              <a:extLst>
                <a:ext uri="{FF2B5EF4-FFF2-40B4-BE49-F238E27FC236}">
                  <a16:creationId xmlns:a16="http://schemas.microsoft.com/office/drawing/2014/main" id="{426ED58A-7CD1-E2E6-15CB-44ACB29053DC}"/>
                </a:ext>
              </a:extLst>
            </p:cNvPr>
            <p:cNvSpPr/>
            <p:nvPr/>
          </p:nvSpPr>
          <p:spPr>
            <a:xfrm>
              <a:off x="6266309" y="354552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 2269">
              <a:extLst>
                <a:ext uri="{FF2B5EF4-FFF2-40B4-BE49-F238E27FC236}">
                  <a16:creationId xmlns:a16="http://schemas.microsoft.com/office/drawing/2014/main" id="{295D5DDF-B759-4C83-9834-E4C3527402AA}"/>
                </a:ext>
              </a:extLst>
            </p:cNvPr>
            <p:cNvSpPr/>
            <p:nvPr/>
          </p:nvSpPr>
          <p:spPr>
            <a:xfrm>
              <a:off x="6202502" y="353521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 2270">
              <a:extLst>
                <a:ext uri="{FF2B5EF4-FFF2-40B4-BE49-F238E27FC236}">
                  <a16:creationId xmlns:a16="http://schemas.microsoft.com/office/drawing/2014/main" id="{0D81CD7C-0F43-0ABE-C268-0D436DD87513}"/>
                </a:ext>
              </a:extLst>
            </p:cNvPr>
            <p:cNvSpPr/>
            <p:nvPr/>
          </p:nvSpPr>
          <p:spPr>
            <a:xfrm>
              <a:off x="6163069" y="3528597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 2271">
              <a:extLst>
                <a:ext uri="{FF2B5EF4-FFF2-40B4-BE49-F238E27FC236}">
                  <a16:creationId xmlns:a16="http://schemas.microsoft.com/office/drawing/2014/main" id="{8A9AB90A-534D-DDD1-7F7A-5A65FF4494A2}"/>
                </a:ext>
              </a:extLst>
            </p:cNvPr>
            <p:cNvSpPr/>
            <p:nvPr/>
          </p:nvSpPr>
          <p:spPr>
            <a:xfrm>
              <a:off x="8853708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 2272">
              <a:extLst>
                <a:ext uri="{FF2B5EF4-FFF2-40B4-BE49-F238E27FC236}">
                  <a16:creationId xmlns:a16="http://schemas.microsoft.com/office/drawing/2014/main" id="{F139A4C2-3536-5D8F-6F8D-25D80ED5943A}"/>
                </a:ext>
              </a:extLst>
            </p:cNvPr>
            <p:cNvSpPr/>
            <p:nvPr/>
          </p:nvSpPr>
          <p:spPr>
            <a:xfrm>
              <a:off x="8872468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 2273">
              <a:extLst>
                <a:ext uri="{FF2B5EF4-FFF2-40B4-BE49-F238E27FC236}">
                  <a16:creationId xmlns:a16="http://schemas.microsoft.com/office/drawing/2014/main" id="{E9ABF518-49D0-0744-6B1D-462BE7225AFC}"/>
                </a:ext>
              </a:extLst>
            </p:cNvPr>
            <p:cNvSpPr/>
            <p:nvPr/>
          </p:nvSpPr>
          <p:spPr>
            <a:xfrm>
              <a:off x="8973794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 2274">
              <a:extLst>
                <a:ext uri="{FF2B5EF4-FFF2-40B4-BE49-F238E27FC236}">
                  <a16:creationId xmlns:a16="http://schemas.microsoft.com/office/drawing/2014/main" id="{E92DAEF5-43F1-3901-9390-7ABC7FD21ED8}"/>
                </a:ext>
              </a:extLst>
            </p:cNvPr>
            <p:cNvSpPr/>
            <p:nvPr/>
          </p:nvSpPr>
          <p:spPr>
            <a:xfrm>
              <a:off x="8995488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 2275">
              <a:extLst>
                <a:ext uri="{FF2B5EF4-FFF2-40B4-BE49-F238E27FC236}">
                  <a16:creationId xmlns:a16="http://schemas.microsoft.com/office/drawing/2014/main" id="{B07199B7-2E4C-1443-FDEB-5A080EDD7265}"/>
                </a:ext>
              </a:extLst>
            </p:cNvPr>
            <p:cNvSpPr/>
            <p:nvPr/>
          </p:nvSpPr>
          <p:spPr>
            <a:xfrm>
              <a:off x="9045131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 2276">
              <a:extLst>
                <a:ext uri="{FF2B5EF4-FFF2-40B4-BE49-F238E27FC236}">
                  <a16:creationId xmlns:a16="http://schemas.microsoft.com/office/drawing/2014/main" id="{C8CB7E87-F854-81A8-B008-A936D0C1DF29}"/>
                </a:ext>
              </a:extLst>
            </p:cNvPr>
            <p:cNvSpPr/>
            <p:nvPr/>
          </p:nvSpPr>
          <p:spPr>
            <a:xfrm>
              <a:off x="9054574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 2277">
              <a:extLst>
                <a:ext uri="{FF2B5EF4-FFF2-40B4-BE49-F238E27FC236}">
                  <a16:creationId xmlns:a16="http://schemas.microsoft.com/office/drawing/2014/main" id="{23F9D20D-6D9B-41E4-8C46-1C06D7F49D18}"/>
                </a:ext>
              </a:extLst>
            </p:cNvPr>
            <p:cNvSpPr/>
            <p:nvPr/>
          </p:nvSpPr>
          <p:spPr>
            <a:xfrm>
              <a:off x="9096815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 2278">
              <a:extLst>
                <a:ext uri="{FF2B5EF4-FFF2-40B4-BE49-F238E27FC236}">
                  <a16:creationId xmlns:a16="http://schemas.microsoft.com/office/drawing/2014/main" id="{26B32829-2BDD-7B60-8470-2B1CFC3FD7D8}"/>
                </a:ext>
              </a:extLst>
            </p:cNvPr>
            <p:cNvSpPr/>
            <p:nvPr/>
          </p:nvSpPr>
          <p:spPr>
            <a:xfrm>
              <a:off x="9113660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 2279">
              <a:extLst>
                <a:ext uri="{FF2B5EF4-FFF2-40B4-BE49-F238E27FC236}">
                  <a16:creationId xmlns:a16="http://schemas.microsoft.com/office/drawing/2014/main" id="{8E8FFD73-3ACA-2A68-11BD-B47CE30FCDF5}"/>
                </a:ext>
              </a:extLst>
            </p:cNvPr>
            <p:cNvSpPr/>
            <p:nvPr/>
          </p:nvSpPr>
          <p:spPr>
            <a:xfrm>
              <a:off x="9130633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 2280">
              <a:extLst>
                <a:ext uri="{FF2B5EF4-FFF2-40B4-BE49-F238E27FC236}">
                  <a16:creationId xmlns:a16="http://schemas.microsoft.com/office/drawing/2014/main" id="{05E5E035-90C6-6002-CB19-9ADB9176BFC1}"/>
                </a:ext>
              </a:extLst>
            </p:cNvPr>
            <p:cNvSpPr/>
            <p:nvPr/>
          </p:nvSpPr>
          <p:spPr>
            <a:xfrm>
              <a:off x="9147479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 2281">
              <a:extLst>
                <a:ext uri="{FF2B5EF4-FFF2-40B4-BE49-F238E27FC236}">
                  <a16:creationId xmlns:a16="http://schemas.microsoft.com/office/drawing/2014/main" id="{71B80B14-BC2E-05C8-927A-19FA3F045C2D}"/>
                </a:ext>
              </a:extLst>
            </p:cNvPr>
            <p:cNvSpPr/>
            <p:nvPr/>
          </p:nvSpPr>
          <p:spPr>
            <a:xfrm>
              <a:off x="9164324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 2282">
              <a:extLst>
                <a:ext uri="{FF2B5EF4-FFF2-40B4-BE49-F238E27FC236}">
                  <a16:creationId xmlns:a16="http://schemas.microsoft.com/office/drawing/2014/main" id="{8D24FA65-5E95-9513-4094-5C00E5E1325D}"/>
                </a:ext>
              </a:extLst>
            </p:cNvPr>
            <p:cNvSpPr/>
            <p:nvPr/>
          </p:nvSpPr>
          <p:spPr>
            <a:xfrm>
              <a:off x="9181296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 2283">
              <a:extLst>
                <a:ext uri="{FF2B5EF4-FFF2-40B4-BE49-F238E27FC236}">
                  <a16:creationId xmlns:a16="http://schemas.microsoft.com/office/drawing/2014/main" id="{9F283626-AA8E-A663-F7E6-561E50EA6883}"/>
                </a:ext>
              </a:extLst>
            </p:cNvPr>
            <p:cNvSpPr/>
            <p:nvPr/>
          </p:nvSpPr>
          <p:spPr>
            <a:xfrm>
              <a:off x="9198141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 2284">
              <a:extLst>
                <a:ext uri="{FF2B5EF4-FFF2-40B4-BE49-F238E27FC236}">
                  <a16:creationId xmlns:a16="http://schemas.microsoft.com/office/drawing/2014/main" id="{488845D3-BD3B-3F16-9F39-996BC9733D52}"/>
                </a:ext>
              </a:extLst>
            </p:cNvPr>
            <p:cNvSpPr/>
            <p:nvPr/>
          </p:nvSpPr>
          <p:spPr>
            <a:xfrm>
              <a:off x="9268585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 2285">
              <a:extLst>
                <a:ext uri="{FF2B5EF4-FFF2-40B4-BE49-F238E27FC236}">
                  <a16:creationId xmlns:a16="http://schemas.microsoft.com/office/drawing/2014/main" id="{9C0B1926-17D5-BEC8-F4AE-8159FBCE737B}"/>
                </a:ext>
              </a:extLst>
            </p:cNvPr>
            <p:cNvSpPr/>
            <p:nvPr/>
          </p:nvSpPr>
          <p:spPr>
            <a:xfrm>
              <a:off x="9278922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 2286">
              <a:extLst>
                <a:ext uri="{FF2B5EF4-FFF2-40B4-BE49-F238E27FC236}">
                  <a16:creationId xmlns:a16="http://schemas.microsoft.com/office/drawing/2014/main" id="{6B4FDC49-E1A1-6B65-9142-3A948D016B7B}"/>
                </a:ext>
              </a:extLst>
            </p:cNvPr>
            <p:cNvSpPr/>
            <p:nvPr/>
          </p:nvSpPr>
          <p:spPr>
            <a:xfrm>
              <a:off x="9304190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 2287">
              <a:extLst>
                <a:ext uri="{FF2B5EF4-FFF2-40B4-BE49-F238E27FC236}">
                  <a16:creationId xmlns:a16="http://schemas.microsoft.com/office/drawing/2014/main" id="{9D3A4538-8949-2A58-5C5F-429B27883290}"/>
                </a:ext>
              </a:extLst>
            </p:cNvPr>
            <p:cNvSpPr/>
            <p:nvPr/>
          </p:nvSpPr>
          <p:spPr>
            <a:xfrm>
              <a:off x="9314526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 2288">
              <a:extLst>
                <a:ext uri="{FF2B5EF4-FFF2-40B4-BE49-F238E27FC236}">
                  <a16:creationId xmlns:a16="http://schemas.microsoft.com/office/drawing/2014/main" id="{836EB0E6-7418-F1F0-DB4C-E7E789DAA871}"/>
                </a:ext>
              </a:extLst>
            </p:cNvPr>
            <p:cNvSpPr/>
            <p:nvPr/>
          </p:nvSpPr>
          <p:spPr>
            <a:xfrm>
              <a:off x="9375527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 2289">
              <a:extLst>
                <a:ext uri="{FF2B5EF4-FFF2-40B4-BE49-F238E27FC236}">
                  <a16:creationId xmlns:a16="http://schemas.microsoft.com/office/drawing/2014/main" id="{02C18351-5BCB-8311-E863-BE11E9A9D726}"/>
                </a:ext>
              </a:extLst>
            </p:cNvPr>
            <p:cNvSpPr/>
            <p:nvPr/>
          </p:nvSpPr>
          <p:spPr>
            <a:xfrm>
              <a:off x="9392372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 2290">
              <a:extLst>
                <a:ext uri="{FF2B5EF4-FFF2-40B4-BE49-F238E27FC236}">
                  <a16:creationId xmlns:a16="http://schemas.microsoft.com/office/drawing/2014/main" id="{DAE71C6C-E51B-938A-99B7-0B0041DBA081}"/>
                </a:ext>
              </a:extLst>
            </p:cNvPr>
            <p:cNvSpPr/>
            <p:nvPr/>
          </p:nvSpPr>
          <p:spPr>
            <a:xfrm>
              <a:off x="9409345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 2291">
              <a:extLst>
                <a:ext uri="{FF2B5EF4-FFF2-40B4-BE49-F238E27FC236}">
                  <a16:creationId xmlns:a16="http://schemas.microsoft.com/office/drawing/2014/main" id="{68278E0C-5155-2763-6FE7-2F741B7CC95D}"/>
                </a:ext>
              </a:extLst>
            </p:cNvPr>
            <p:cNvSpPr/>
            <p:nvPr/>
          </p:nvSpPr>
          <p:spPr>
            <a:xfrm>
              <a:off x="9426190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 2292">
              <a:extLst>
                <a:ext uri="{FF2B5EF4-FFF2-40B4-BE49-F238E27FC236}">
                  <a16:creationId xmlns:a16="http://schemas.microsoft.com/office/drawing/2014/main" id="{F1545164-8353-2899-A140-AF88C0B89874}"/>
                </a:ext>
              </a:extLst>
            </p:cNvPr>
            <p:cNvSpPr/>
            <p:nvPr/>
          </p:nvSpPr>
          <p:spPr>
            <a:xfrm>
              <a:off x="9443035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 2293">
              <a:extLst>
                <a:ext uri="{FF2B5EF4-FFF2-40B4-BE49-F238E27FC236}">
                  <a16:creationId xmlns:a16="http://schemas.microsoft.com/office/drawing/2014/main" id="{CBF0114A-5860-70D8-3B97-E9873FDBBEEA}"/>
                </a:ext>
              </a:extLst>
            </p:cNvPr>
            <p:cNvSpPr/>
            <p:nvPr/>
          </p:nvSpPr>
          <p:spPr>
            <a:xfrm>
              <a:off x="9460008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 2294">
              <a:extLst>
                <a:ext uri="{FF2B5EF4-FFF2-40B4-BE49-F238E27FC236}">
                  <a16:creationId xmlns:a16="http://schemas.microsoft.com/office/drawing/2014/main" id="{35B6F096-4C6A-F06F-375D-7B2937EC4135}"/>
                </a:ext>
              </a:extLst>
            </p:cNvPr>
            <p:cNvSpPr/>
            <p:nvPr/>
          </p:nvSpPr>
          <p:spPr>
            <a:xfrm>
              <a:off x="9476853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 2295">
              <a:extLst>
                <a:ext uri="{FF2B5EF4-FFF2-40B4-BE49-F238E27FC236}">
                  <a16:creationId xmlns:a16="http://schemas.microsoft.com/office/drawing/2014/main" id="{CD726682-5C30-3C49-CA69-73BA6014B7A0}"/>
                </a:ext>
              </a:extLst>
            </p:cNvPr>
            <p:cNvSpPr/>
            <p:nvPr/>
          </p:nvSpPr>
          <p:spPr>
            <a:xfrm>
              <a:off x="9493826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 2296">
              <a:extLst>
                <a:ext uri="{FF2B5EF4-FFF2-40B4-BE49-F238E27FC236}">
                  <a16:creationId xmlns:a16="http://schemas.microsoft.com/office/drawing/2014/main" id="{0156A8A9-93E9-EAD7-6D6A-A608A7EB6F92}"/>
                </a:ext>
              </a:extLst>
            </p:cNvPr>
            <p:cNvSpPr/>
            <p:nvPr/>
          </p:nvSpPr>
          <p:spPr>
            <a:xfrm>
              <a:off x="9568864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 2297">
              <a:extLst>
                <a:ext uri="{FF2B5EF4-FFF2-40B4-BE49-F238E27FC236}">
                  <a16:creationId xmlns:a16="http://schemas.microsoft.com/office/drawing/2014/main" id="{9EEEBF9C-0BE8-977C-FD11-0F09DD19790E}"/>
                </a:ext>
              </a:extLst>
            </p:cNvPr>
            <p:cNvSpPr/>
            <p:nvPr/>
          </p:nvSpPr>
          <p:spPr>
            <a:xfrm>
              <a:off x="9583923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 2298">
              <a:extLst>
                <a:ext uri="{FF2B5EF4-FFF2-40B4-BE49-F238E27FC236}">
                  <a16:creationId xmlns:a16="http://schemas.microsoft.com/office/drawing/2014/main" id="{8F4C2516-46C6-84B8-3783-BC519611F8C9}"/>
                </a:ext>
              </a:extLst>
            </p:cNvPr>
            <p:cNvSpPr/>
            <p:nvPr/>
          </p:nvSpPr>
          <p:spPr>
            <a:xfrm>
              <a:off x="9600768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 2299">
              <a:extLst>
                <a:ext uri="{FF2B5EF4-FFF2-40B4-BE49-F238E27FC236}">
                  <a16:creationId xmlns:a16="http://schemas.microsoft.com/office/drawing/2014/main" id="{9D913D69-49CF-C5A3-C166-BFD4159AB2E9}"/>
                </a:ext>
              </a:extLst>
            </p:cNvPr>
            <p:cNvSpPr/>
            <p:nvPr/>
          </p:nvSpPr>
          <p:spPr>
            <a:xfrm>
              <a:off x="9647730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 2300">
              <a:extLst>
                <a:ext uri="{FF2B5EF4-FFF2-40B4-BE49-F238E27FC236}">
                  <a16:creationId xmlns:a16="http://schemas.microsoft.com/office/drawing/2014/main" id="{46606FC3-7676-62E2-BDDD-A4FAF37A90E8}"/>
                </a:ext>
              </a:extLst>
            </p:cNvPr>
            <p:cNvSpPr/>
            <p:nvPr/>
          </p:nvSpPr>
          <p:spPr>
            <a:xfrm>
              <a:off x="9669297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 2301">
              <a:extLst>
                <a:ext uri="{FF2B5EF4-FFF2-40B4-BE49-F238E27FC236}">
                  <a16:creationId xmlns:a16="http://schemas.microsoft.com/office/drawing/2014/main" id="{DC23EB0E-1DC4-B814-48BA-C9F55323FE9A}"/>
                </a:ext>
              </a:extLst>
            </p:cNvPr>
            <p:cNvSpPr/>
            <p:nvPr/>
          </p:nvSpPr>
          <p:spPr>
            <a:xfrm>
              <a:off x="9713324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 2302">
              <a:extLst>
                <a:ext uri="{FF2B5EF4-FFF2-40B4-BE49-F238E27FC236}">
                  <a16:creationId xmlns:a16="http://schemas.microsoft.com/office/drawing/2014/main" id="{70D47280-974A-2BED-1D59-8F9025173327}"/>
                </a:ext>
              </a:extLst>
            </p:cNvPr>
            <p:cNvSpPr/>
            <p:nvPr/>
          </p:nvSpPr>
          <p:spPr>
            <a:xfrm>
              <a:off x="9733998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 2303">
              <a:extLst>
                <a:ext uri="{FF2B5EF4-FFF2-40B4-BE49-F238E27FC236}">
                  <a16:creationId xmlns:a16="http://schemas.microsoft.com/office/drawing/2014/main" id="{FCB52E9E-EBBE-33BB-8016-313627132D9F}"/>
                </a:ext>
              </a:extLst>
            </p:cNvPr>
            <p:cNvSpPr/>
            <p:nvPr/>
          </p:nvSpPr>
          <p:spPr>
            <a:xfrm>
              <a:off x="9754672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 2304">
              <a:extLst>
                <a:ext uri="{FF2B5EF4-FFF2-40B4-BE49-F238E27FC236}">
                  <a16:creationId xmlns:a16="http://schemas.microsoft.com/office/drawing/2014/main" id="{5B73A88C-268C-70B2-522D-58C75BA11674}"/>
                </a:ext>
              </a:extLst>
            </p:cNvPr>
            <p:cNvSpPr/>
            <p:nvPr/>
          </p:nvSpPr>
          <p:spPr>
            <a:xfrm>
              <a:off x="9799720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 2305">
              <a:extLst>
                <a:ext uri="{FF2B5EF4-FFF2-40B4-BE49-F238E27FC236}">
                  <a16:creationId xmlns:a16="http://schemas.microsoft.com/office/drawing/2014/main" id="{58A40D30-7BE8-F7EF-2B04-5C8F6D908D20}"/>
                </a:ext>
              </a:extLst>
            </p:cNvPr>
            <p:cNvSpPr/>
            <p:nvPr/>
          </p:nvSpPr>
          <p:spPr>
            <a:xfrm>
              <a:off x="9835324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 2306">
              <a:extLst>
                <a:ext uri="{FF2B5EF4-FFF2-40B4-BE49-F238E27FC236}">
                  <a16:creationId xmlns:a16="http://schemas.microsoft.com/office/drawing/2014/main" id="{63A115F2-1D40-B848-107B-3D9DF0C3B04E}"/>
                </a:ext>
              </a:extLst>
            </p:cNvPr>
            <p:cNvSpPr/>
            <p:nvPr/>
          </p:nvSpPr>
          <p:spPr>
            <a:xfrm>
              <a:off x="9925421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 2307">
              <a:extLst>
                <a:ext uri="{FF2B5EF4-FFF2-40B4-BE49-F238E27FC236}">
                  <a16:creationId xmlns:a16="http://schemas.microsoft.com/office/drawing/2014/main" id="{CED05301-9463-FCCE-F833-BEF6304E86C7}"/>
                </a:ext>
              </a:extLst>
            </p:cNvPr>
            <p:cNvSpPr/>
            <p:nvPr/>
          </p:nvSpPr>
          <p:spPr>
            <a:xfrm>
              <a:off x="9955538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 2308">
              <a:extLst>
                <a:ext uri="{FF2B5EF4-FFF2-40B4-BE49-F238E27FC236}">
                  <a16:creationId xmlns:a16="http://schemas.microsoft.com/office/drawing/2014/main" id="{C2D30B94-A472-6FF6-2308-E90C2D7EEF4A}"/>
                </a:ext>
              </a:extLst>
            </p:cNvPr>
            <p:cNvSpPr/>
            <p:nvPr/>
          </p:nvSpPr>
          <p:spPr>
            <a:xfrm>
              <a:off x="9988335" y="385806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8" name="Freeform 2309">
              <a:extLst>
                <a:ext uri="{FF2B5EF4-FFF2-40B4-BE49-F238E27FC236}">
                  <a16:creationId xmlns:a16="http://schemas.microsoft.com/office/drawing/2014/main" id="{3CFC2D24-CB2F-508B-ACD4-8E2CA81A4C31}"/>
                </a:ext>
              </a:extLst>
            </p:cNvPr>
            <p:cNvSpPr/>
            <p:nvPr/>
          </p:nvSpPr>
          <p:spPr>
            <a:xfrm>
              <a:off x="10123480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9" name="Freeform 2310">
              <a:extLst>
                <a:ext uri="{FF2B5EF4-FFF2-40B4-BE49-F238E27FC236}">
                  <a16:creationId xmlns:a16="http://schemas.microsoft.com/office/drawing/2014/main" id="{4E240C9A-49EC-AC49-F0B9-DA81E41494A1}"/>
                </a:ext>
              </a:extLst>
            </p:cNvPr>
            <p:cNvSpPr/>
            <p:nvPr/>
          </p:nvSpPr>
          <p:spPr>
            <a:xfrm>
              <a:off x="10145047" y="3858063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1DCE9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00" name="Graphic 934">
            <a:extLst>
              <a:ext uri="{FF2B5EF4-FFF2-40B4-BE49-F238E27FC236}">
                <a16:creationId xmlns:a16="http://schemas.microsoft.com/office/drawing/2014/main" id="{E7D0018C-7DB5-FB2F-9174-0046F60CD0C0}"/>
              </a:ext>
            </a:extLst>
          </p:cNvPr>
          <p:cNvGrpSpPr/>
          <p:nvPr/>
        </p:nvGrpSpPr>
        <p:grpSpPr>
          <a:xfrm>
            <a:off x="2671957" y="1862347"/>
            <a:ext cx="7641599" cy="1726990"/>
            <a:chOff x="2670368" y="1962967"/>
            <a:chExt cx="7641599" cy="1726990"/>
          </a:xfrm>
          <a:noFill/>
        </p:grpSpPr>
        <p:sp>
          <p:nvSpPr>
            <p:cNvPr id="201" name="Freeform 2312">
              <a:extLst>
                <a:ext uri="{FF2B5EF4-FFF2-40B4-BE49-F238E27FC236}">
                  <a16:creationId xmlns:a16="http://schemas.microsoft.com/office/drawing/2014/main" id="{1CD8EF93-4982-625D-BDD8-06CEC3786FEA}"/>
                </a:ext>
              </a:extLst>
            </p:cNvPr>
            <p:cNvSpPr/>
            <p:nvPr/>
          </p:nvSpPr>
          <p:spPr>
            <a:xfrm>
              <a:off x="2862173" y="197174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2" name="Freeform 2313">
              <a:extLst>
                <a:ext uri="{FF2B5EF4-FFF2-40B4-BE49-F238E27FC236}">
                  <a16:creationId xmlns:a16="http://schemas.microsoft.com/office/drawing/2014/main" id="{E145A458-98B8-95FB-8E79-9B581BFA6B97}"/>
                </a:ext>
              </a:extLst>
            </p:cNvPr>
            <p:cNvSpPr/>
            <p:nvPr/>
          </p:nvSpPr>
          <p:spPr>
            <a:xfrm>
              <a:off x="3165004" y="2137180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3" name="Freeform 2314">
              <a:extLst>
                <a:ext uri="{FF2B5EF4-FFF2-40B4-BE49-F238E27FC236}">
                  <a16:creationId xmlns:a16="http://schemas.microsoft.com/office/drawing/2014/main" id="{E741D4E6-5704-100E-20A6-E29D193AE37D}"/>
                </a:ext>
              </a:extLst>
            </p:cNvPr>
            <p:cNvSpPr/>
            <p:nvPr/>
          </p:nvSpPr>
          <p:spPr>
            <a:xfrm>
              <a:off x="3247189" y="2193427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4" name="Freeform 2315">
              <a:extLst>
                <a:ext uri="{FF2B5EF4-FFF2-40B4-BE49-F238E27FC236}">
                  <a16:creationId xmlns:a16="http://schemas.microsoft.com/office/drawing/2014/main" id="{72671BD1-033F-E4F0-0C78-869F04C6CC00}"/>
                </a:ext>
              </a:extLst>
            </p:cNvPr>
            <p:cNvSpPr/>
            <p:nvPr/>
          </p:nvSpPr>
          <p:spPr>
            <a:xfrm>
              <a:off x="7433351" y="3503146"/>
              <a:ext cx="2848244" cy="156906"/>
            </a:xfrm>
            <a:custGeom>
              <a:avLst/>
              <a:gdLst>
                <a:gd name="connsiteX0" fmla="*/ 0 w 2848244"/>
                <a:gd name="connsiteY0" fmla="*/ 0 h 156906"/>
                <a:gd name="connsiteX1" fmla="*/ 0 w 2848244"/>
                <a:gd name="connsiteY1" fmla="*/ 11835 h 156906"/>
                <a:gd name="connsiteX2" fmla="*/ 53599 w 2848244"/>
                <a:gd name="connsiteY2" fmla="*/ 11835 h 156906"/>
                <a:gd name="connsiteX3" fmla="*/ 53599 w 2848244"/>
                <a:gd name="connsiteY3" fmla="*/ 28251 h 156906"/>
                <a:gd name="connsiteX4" fmla="*/ 257783 w 2848244"/>
                <a:gd name="connsiteY4" fmla="*/ 28251 h 156906"/>
                <a:gd name="connsiteX5" fmla="*/ 257783 w 2848244"/>
                <a:gd name="connsiteY5" fmla="*/ 38177 h 156906"/>
                <a:gd name="connsiteX6" fmla="*/ 288921 w 2848244"/>
                <a:gd name="connsiteY6" fmla="*/ 38177 h 156906"/>
                <a:gd name="connsiteX7" fmla="*/ 288921 w 2848244"/>
                <a:gd name="connsiteY7" fmla="*/ 52684 h 156906"/>
                <a:gd name="connsiteX8" fmla="*/ 579756 w 2848244"/>
                <a:gd name="connsiteY8" fmla="*/ 52684 h 156906"/>
                <a:gd name="connsiteX9" fmla="*/ 579756 w 2848244"/>
                <a:gd name="connsiteY9" fmla="*/ 64519 h 156906"/>
                <a:gd name="connsiteX10" fmla="*/ 633992 w 2848244"/>
                <a:gd name="connsiteY10" fmla="*/ 64519 h 156906"/>
                <a:gd name="connsiteX11" fmla="*/ 633992 w 2848244"/>
                <a:gd name="connsiteY11" fmla="*/ 74445 h 156906"/>
                <a:gd name="connsiteX12" fmla="*/ 711327 w 2848244"/>
                <a:gd name="connsiteY12" fmla="*/ 74445 h 156906"/>
                <a:gd name="connsiteX13" fmla="*/ 711327 w 2848244"/>
                <a:gd name="connsiteY13" fmla="*/ 88316 h 156906"/>
                <a:gd name="connsiteX14" fmla="*/ 743742 w 2848244"/>
                <a:gd name="connsiteY14" fmla="*/ 88316 h 156906"/>
                <a:gd name="connsiteX15" fmla="*/ 743742 w 2848244"/>
                <a:gd name="connsiteY15" fmla="*/ 100787 h 156906"/>
                <a:gd name="connsiteX16" fmla="*/ 997058 w 2848244"/>
                <a:gd name="connsiteY16" fmla="*/ 100787 h 156906"/>
                <a:gd name="connsiteX17" fmla="*/ 997058 w 2848244"/>
                <a:gd name="connsiteY17" fmla="*/ 114658 h 156906"/>
                <a:gd name="connsiteX18" fmla="*/ 1092897 w 2848244"/>
                <a:gd name="connsiteY18" fmla="*/ 114658 h 156906"/>
                <a:gd name="connsiteX19" fmla="*/ 1092897 w 2848244"/>
                <a:gd name="connsiteY19" fmla="*/ 126492 h 156906"/>
                <a:gd name="connsiteX20" fmla="*/ 1454558 w 2848244"/>
                <a:gd name="connsiteY20" fmla="*/ 126492 h 156906"/>
                <a:gd name="connsiteX21" fmla="*/ 1454558 w 2848244"/>
                <a:gd name="connsiteY21" fmla="*/ 140364 h 156906"/>
                <a:gd name="connsiteX22" fmla="*/ 1575538 w 2848244"/>
                <a:gd name="connsiteY22" fmla="*/ 140364 h 156906"/>
                <a:gd name="connsiteX23" fmla="*/ 1575538 w 2848244"/>
                <a:gd name="connsiteY23" fmla="*/ 156907 h 156906"/>
                <a:gd name="connsiteX24" fmla="*/ 2848244 w 2848244"/>
                <a:gd name="connsiteY24" fmla="*/ 156907 h 15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848244" h="156906">
                  <a:moveTo>
                    <a:pt x="0" y="0"/>
                  </a:moveTo>
                  <a:lnTo>
                    <a:pt x="0" y="11835"/>
                  </a:lnTo>
                  <a:lnTo>
                    <a:pt x="53599" y="11835"/>
                  </a:lnTo>
                  <a:lnTo>
                    <a:pt x="53599" y="28251"/>
                  </a:lnTo>
                  <a:lnTo>
                    <a:pt x="257783" y="28251"/>
                  </a:lnTo>
                  <a:lnTo>
                    <a:pt x="257783" y="38177"/>
                  </a:lnTo>
                  <a:lnTo>
                    <a:pt x="288921" y="38177"/>
                  </a:lnTo>
                  <a:lnTo>
                    <a:pt x="288921" y="52684"/>
                  </a:lnTo>
                  <a:lnTo>
                    <a:pt x="579756" y="52684"/>
                  </a:lnTo>
                  <a:lnTo>
                    <a:pt x="579756" y="64519"/>
                  </a:lnTo>
                  <a:lnTo>
                    <a:pt x="633992" y="64519"/>
                  </a:lnTo>
                  <a:lnTo>
                    <a:pt x="633992" y="74445"/>
                  </a:lnTo>
                  <a:lnTo>
                    <a:pt x="711327" y="74445"/>
                  </a:lnTo>
                  <a:lnTo>
                    <a:pt x="711327" y="88316"/>
                  </a:lnTo>
                  <a:lnTo>
                    <a:pt x="743742" y="88316"/>
                  </a:lnTo>
                  <a:lnTo>
                    <a:pt x="743742" y="100787"/>
                  </a:lnTo>
                  <a:lnTo>
                    <a:pt x="997058" y="100787"/>
                  </a:lnTo>
                  <a:lnTo>
                    <a:pt x="997058" y="114658"/>
                  </a:lnTo>
                  <a:lnTo>
                    <a:pt x="1092897" y="114658"/>
                  </a:lnTo>
                  <a:lnTo>
                    <a:pt x="1092897" y="126492"/>
                  </a:lnTo>
                  <a:lnTo>
                    <a:pt x="1454558" y="126492"/>
                  </a:lnTo>
                  <a:lnTo>
                    <a:pt x="1454558" y="140364"/>
                  </a:lnTo>
                  <a:lnTo>
                    <a:pt x="1575538" y="140364"/>
                  </a:lnTo>
                  <a:lnTo>
                    <a:pt x="1575538" y="156907"/>
                  </a:lnTo>
                  <a:lnTo>
                    <a:pt x="2848244" y="156907"/>
                  </a:lnTo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5" name="Freeform 2316">
              <a:extLst>
                <a:ext uri="{FF2B5EF4-FFF2-40B4-BE49-F238E27FC236}">
                  <a16:creationId xmlns:a16="http://schemas.microsoft.com/office/drawing/2014/main" id="{06790662-4BFD-DAFF-7DEC-1B5053FC9354}"/>
                </a:ext>
              </a:extLst>
            </p:cNvPr>
            <p:cNvSpPr/>
            <p:nvPr/>
          </p:nvSpPr>
          <p:spPr>
            <a:xfrm>
              <a:off x="2670368" y="1962967"/>
              <a:ext cx="4767832" cy="1542724"/>
            </a:xfrm>
            <a:custGeom>
              <a:avLst/>
              <a:gdLst>
                <a:gd name="connsiteX0" fmla="*/ 0 w 4767832"/>
                <a:gd name="connsiteY0" fmla="*/ 0 h 1542724"/>
                <a:gd name="connsiteX1" fmla="*/ 60234 w 4767832"/>
                <a:gd name="connsiteY1" fmla="*/ 0 h 1542724"/>
                <a:gd name="connsiteX2" fmla="*/ 60234 w 4767832"/>
                <a:gd name="connsiteY2" fmla="*/ 7254 h 1542724"/>
                <a:gd name="connsiteX3" fmla="*/ 105155 w 4767832"/>
                <a:gd name="connsiteY3" fmla="*/ 7254 h 1542724"/>
                <a:gd name="connsiteX4" fmla="*/ 105155 w 4767832"/>
                <a:gd name="connsiteY4" fmla="*/ 13235 h 1542724"/>
                <a:gd name="connsiteX5" fmla="*/ 128253 w 4767832"/>
                <a:gd name="connsiteY5" fmla="*/ 13235 h 1542724"/>
                <a:gd name="connsiteX6" fmla="*/ 128253 w 4767832"/>
                <a:gd name="connsiteY6" fmla="*/ 23797 h 1542724"/>
                <a:gd name="connsiteX7" fmla="*/ 200356 w 4767832"/>
                <a:gd name="connsiteY7" fmla="*/ 23797 h 1542724"/>
                <a:gd name="connsiteX8" fmla="*/ 200356 w 4767832"/>
                <a:gd name="connsiteY8" fmla="*/ 36904 h 1542724"/>
                <a:gd name="connsiteX9" fmla="*/ 226134 w 4767832"/>
                <a:gd name="connsiteY9" fmla="*/ 36904 h 1542724"/>
                <a:gd name="connsiteX10" fmla="*/ 226134 w 4767832"/>
                <a:gd name="connsiteY10" fmla="*/ 52048 h 1542724"/>
                <a:gd name="connsiteX11" fmla="*/ 256634 w 4767832"/>
                <a:gd name="connsiteY11" fmla="*/ 52048 h 1542724"/>
                <a:gd name="connsiteX12" fmla="*/ 256634 w 4767832"/>
                <a:gd name="connsiteY12" fmla="*/ 64010 h 1542724"/>
                <a:gd name="connsiteX13" fmla="*/ 278329 w 4767832"/>
                <a:gd name="connsiteY13" fmla="*/ 64010 h 1542724"/>
                <a:gd name="connsiteX14" fmla="*/ 278329 w 4767832"/>
                <a:gd name="connsiteY14" fmla="*/ 73172 h 1542724"/>
                <a:gd name="connsiteX15" fmla="*/ 330013 w 4767832"/>
                <a:gd name="connsiteY15" fmla="*/ 73172 h 1542724"/>
                <a:gd name="connsiteX16" fmla="*/ 330013 w 4767832"/>
                <a:gd name="connsiteY16" fmla="*/ 90988 h 1542724"/>
                <a:gd name="connsiteX17" fmla="*/ 351835 w 4767832"/>
                <a:gd name="connsiteY17" fmla="*/ 90988 h 1542724"/>
                <a:gd name="connsiteX18" fmla="*/ 351835 w 4767832"/>
                <a:gd name="connsiteY18" fmla="*/ 110840 h 1542724"/>
                <a:gd name="connsiteX19" fmla="*/ 363065 w 4767832"/>
                <a:gd name="connsiteY19" fmla="*/ 110840 h 1542724"/>
                <a:gd name="connsiteX20" fmla="*/ 363065 w 4767832"/>
                <a:gd name="connsiteY20" fmla="*/ 139854 h 1542724"/>
                <a:gd name="connsiteX21" fmla="*/ 380804 w 4767832"/>
                <a:gd name="connsiteY21" fmla="*/ 139854 h 1542724"/>
                <a:gd name="connsiteX22" fmla="*/ 380804 w 4767832"/>
                <a:gd name="connsiteY22" fmla="*/ 156270 h 1542724"/>
                <a:gd name="connsiteX23" fmla="*/ 412580 w 4767832"/>
                <a:gd name="connsiteY23" fmla="*/ 156270 h 1542724"/>
                <a:gd name="connsiteX24" fmla="*/ 412580 w 4767832"/>
                <a:gd name="connsiteY24" fmla="*/ 165560 h 1542724"/>
                <a:gd name="connsiteX25" fmla="*/ 453544 w 4767832"/>
                <a:gd name="connsiteY25" fmla="*/ 165560 h 1542724"/>
                <a:gd name="connsiteX26" fmla="*/ 453544 w 4767832"/>
                <a:gd name="connsiteY26" fmla="*/ 179304 h 1542724"/>
                <a:gd name="connsiteX27" fmla="*/ 484683 w 4767832"/>
                <a:gd name="connsiteY27" fmla="*/ 179304 h 1542724"/>
                <a:gd name="connsiteX28" fmla="*/ 484683 w 4767832"/>
                <a:gd name="connsiteY28" fmla="*/ 197756 h 1542724"/>
                <a:gd name="connsiteX29" fmla="*/ 507143 w 4767832"/>
                <a:gd name="connsiteY29" fmla="*/ 197756 h 1542724"/>
                <a:gd name="connsiteX30" fmla="*/ 507143 w 4767832"/>
                <a:gd name="connsiteY30" fmla="*/ 206409 h 1542724"/>
                <a:gd name="connsiteX31" fmla="*/ 525647 w 4767832"/>
                <a:gd name="connsiteY31" fmla="*/ 206409 h 1542724"/>
                <a:gd name="connsiteX32" fmla="*/ 525647 w 4767832"/>
                <a:gd name="connsiteY32" fmla="*/ 219517 h 1542724"/>
                <a:gd name="connsiteX33" fmla="*/ 566612 w 4767832"/>
                <a:gd name="connsiteY33" fmla="*/ 219517 h 1542724"/>
                <a:gd name="connsiteX34" fmla="*/ 566612 w 4767832"/>
                <a:gd name="connsiteY34" fmla="*/ 228806 h 1542724"/>
                <a:gd name="connsiteX35" fmla="*/ 587796 w 4767832"/>
                <a:gd name="connsiteY35" fmla="*/ 228806 h 1542724"/>
                <a:gd name="connsiteX36" fmla="*/ 587796 w 4767832"/>
                <a:gd name="connsiteY36" fmla="*/ 259729 h 1542724"/>
                <a:gd name="connsiteX37" fmla="*/ 611660 w 4767832"/>
                <a:gd name="connsiteY37" fmla="*/ 259729 h 1542724"/>
                <a:gd name="connsiteX38" fmla="*/ 611660 w 4767832"/>
                <a:gd name="connsiteY38" fmla="*/ 272328 h 1542724"/>
                <a:gd name="connsiteX39" fmla="*/ 640756 w 4767832"/>
                <a:gd name="connsiteY39" fmla="*/ 272328 h 1542724"/>
                <a:gd name="connsiteX40" fmla="*/ 640756 w 4767832"/>
                <a:gd name="connsiteY40" fmla="*/ 296761 h 1542724"/>
                <a:gd name="connsiteX41" fmla="*/ 675084 w 4767832"/>
                <a:gd name="connsiteY41" fmla="*/ 296761 h 1542724"/>
                <a:gd name="connsiteX42" fmla="*/ 675084 w 4767832"/>
                <a:gd name="connsiteY42" fmla="*/ 313813 h 1542724"/>
                <a:gd name="connsiteX43" fmla="*/ 688357 w 4767832"/>
                <a:gd name="connsiteY43" fmla="*/ 313813 h 1542724"/>
                <a:gd name="connsiteX44" fmla="*/ 688357 w 4767832"/>
                <a:gd name="connsiteY44" fmla="*/ 333029 h 1542724"/>
                <a:gd name="connsiteX45" fmla="*/ 731235 w 4767832"/>
                <a:gd name="connsiteY45" fmla="*/ 333029 h 1542724"/>
                <a:gd name="connsiteX46" fmla="*/ 731235 w 4767832"/>
                <a:gd name="connsiteY46" fmla="*/ 342828 h 1542724"/>
                <a:gd name="connsiteX47" fmla="*/ 742465 w 4767832"/>
                <a:gd name="connsiteY47" fmla="*/ 342828 h 1542724"/>
                <a:gd name="connsiteX48" fmla="*/ 742465 w 4767832"/>
                <a:gd name="connsiteY48" fmla="*/ 351481 h 1542724"/>
                <a:gd name="connsiteX49" fmla="*/ 751143 w 4767832"/>
                <a:gd name="connsiteY49" fmla="*/ 351481 h 1542724"/>
                <a:gd name="connsiteX50" fmla="*/ 751143 w 4767832"/>
                <a:gd name="connsiteY50" fmla="*/ 360643 h 1542724"/>
                <a:gd name="connsiteX51" fmla="*/ 763649 w 4767832"/>
                <a:gd name="connsiteY51" fmla="*/ 360643 h 1542724"/>
                <a:gd name="connsiteX52" fmla="*/ 763649 w 4767832"/>
                <a:gd name="connsiteY52" fmla="*/ 366624 h 1542724"/>
                <a:gd name="connsiteX53" fmla="*/ 772965 w 4767832"/>
                <a:gd name="connsiteY53" fmla="*/ 366624 h 1542724"/>
                <a:gd name="connsiteX54" fmla="*/ 772965 w 4767832"/>
                <a:gd name="connsiteY54" fmla="*/ 392330 h 1542724"/>
                <a:gd name="connsiteX55" fmla="*/ 785472 w 4767832"/>
                <a:gd name="connsiteY55" fmla="*/ 392330 h 1542724"/>
                <a:gd name="connsiteX56" fmla="*/ 785472 w 4767832"/>
                <a:gd name="connsiteY56" fmla="*/ 408110 h 1542724"/>
                <a:gd name="connsiteX57" fmla="*/ 802062 w 4767832"/>
                <a:gd name="connsiteY57" fmla="*/ 408110 h 1542724"/>
                <a:gd name="connsiteX58" fmla="*/ 802062 w 4767832"/>
                <a:gd name="connsiteY58" fmla="*/ 429871 h 1542724"/>
                <a:gd name="connsiteX59" fmla="*/ 811250 w 4767832"/>
                <a:gd name="connsiteY59" fmla="*/ 429871 h 1542724"/>
                <a:gd name="connsiteX60" fmla="*/ 811250 w 4767832"/>
                <a:gd name="connsiteY60" fmla="*/ 458249 h 1542724"/>
                <a:gd name="connsiteX61" fmla="*/ 829116 w 4767832"/>
                <a:gd name="connsiteY61" fmla="*/ 458249 h 1542724"/>
                <a:gd name="connsiteX62" fmla="*/ 829116 w 4767832"/>
                <a:gd name="connsiteY62" fmla="*/ 473392 h 1542724"/>
                <a:gd name="connsiteX63" fmla="*/ 873399 w 4767832"/>
                <a:gd name="connsiteY63" fmla="*/ 473392 h 1542724"/>
                <a:gd name="connsiteX64" fmla="*/ 873399 w 4767832"/>
                <a:gd name="connsiteY64" fmla="*/ 489172 h 1542724"/>
                <a:gd name="connsiteX65" fmla="*/ 891265 w 4767832"/>
                <a:gd name="connsiteY65" fmla="*/ 489172 h 1542724"/>
                <a:gd name="connsiteX66" fmla="*/ 891265 w 4767832"/>
                <a:gd name="connsiteY66" fmla="*/ 504443 h 1542724"/>
                <a:gd name="connsiteX67" fmla="*/ 914363 w 4767832"/>
                <a:gd name="connsiteY67" fmla="*/ 504443 h 1542724"/>
                <a:gd name="connsiteX68" fmla="*/ 914363 w 4767832"/>
                <a:gd name="connsiteY68" fmla="*/ 518823 h 1542724"/>
                <a:gd name="connsiteX69" fmla="*/ 947415 w 4767832"/>
                <a:gd name="connsiteY69" fmla="*/ 518823 h 1542724"/>
                <a:gd name="connsiteX70" fmla="*/ 947415 w 4767832"/>
                <a:gd name="connsiteY70" fmla="*/ 536638 h 1542724"/>
                <a:gd name="connsiteX71" fmla="*/ 961963 w 4767832"/>
                <a:gd name="connsiteY71" fmla="*/ 536638 h 1542724"/>
                <a:gd name="connsiteX72" fmla="*/ 961963 w 4767832"/>
                <a:gd name="connsiteY72" fmla="*/ 545928 h 1542724"/>
                <a:gd name="connsiteX73" fmla="*/ 979192 w 4767832"/>
                <a:gd name="connsiteY73" fmla="*/ 545928 h 1542724"/>
                <a:gd name="connsiteX74" fmla="*/ 979192 w 4767832"/>
                <a:gd name="connsiteY74" fmla="*/ 565017 h 1542724"/>
                <a:gd name="connsiteX75" fmla="*/ 1018880 w 4767832"/>
                <a:gd name="connsiteY75" fmla="*/ 565017 h 1542724"/>
                <a:gd name="connsiteX76" fmla="*/ 1018880 w 4767832"/>
                <a:gd name="connsiteY76" fmla="*/ 580796 h 1542724"/>
                <a:gd name="connsiteX77" fmla="*/ 1045296 w 4767832"/>
                <a:gd name="connsiteY77" fmla="*/ 580796 h 1542724"/>
                <a:gd name="connsiteX78" fmla="*/ 1045296 w 4767832"/>
                <a:gd name="connsiteY78" fmla="*/ 588813 h 1542724"/>
                <a:gd name="connsiteX79" fmla="*/ 1067119 w 4767832"/>
                <a:gd name="connsiteY79" fmla="*/ 588813 h 1542724"/>
                <a:gd name="connsiteX80" fmla="*/ 1067119 w 4767832"/>
                <a:gd name="connsiteY80" fmla="*/ 599376 h 1542724"/>
                <a:gd name="connsiteX81" fmla="*/ 1099533 w 4767832"/>
                <a:gd name="connsiteY81" fmla="*/ 599376 h 1542724"/>
                <a:gd name="connsiteX82" fmla="*/ 1099533 w 4767832"/>
                <a:gd name="connsiteY82" fmla="*/ 609174 h 1542724"/>
                <a:gd name="connsiteX83" fmla="*/ 1139859 w 4767832"/>
                <a:gd name="connsiteY83" fmla="*/ 609174 h 1542724"/>
                <a:gd name="connsiteX84" fmla="*/ 1139859 w 4767832"/>
                <a:gd name="connsiteY84" fmla="*/ 634880 h 1542724"/>
                <a:gd name="connsiteX85" fmla="*/ 1206602 w 4767832"/>
                <a:gd name="connsiteY85" fmla="*/ 634880 h 1542724"/>
                <a:gd name="connsiteX86" fmla="*/ 1206602 w 4767832"/>
                <a:gd name="connsiteY86" fmla="*/ 641497 h 1542724"/>
                <a:gd name="connsiteX87" fmla="*/ 1223830 w 4767832"/>
                <a:gd name="connsiteY87" fmla="*/ 641497 h 1542724"/>
                <a:gd name="connsiteX88" fmla="*/ 1223830 w 4767832"/>
                <a:gd name="connsiteY88" fmla="*/ 663258 h 1542724"/>
                <a:gd name="connsiteX89" fmla="*/ 1272707 w 4767832"/>
                <a:gd name="connsiteY89" fmla="*/ 663258 h 1542724"/>
                <a:gd name="connsiteX90" fmla="*/ 1272707 w 4767832"/>
                <a:gd name="connsiteY90" fmla="*/ 673184 h 1542724"/>
                <a:gd name="connsiteX91" fmla="*/ 1305759 w 4767832"/>
                <a:gd name="connsiteY91" fmla="*/ 673184 h 1542724"/>
                <a:gd name="connsiteX92" fmla="*/ 1305759 w 4767832"/>
                <a:gd name="connsiteY92" fmla="*/ 681074 h 1542724"/>
                <a:gd name="connsiteX93" fmla="*/ 1332941 w 4767832"/>
                <a:gd name="connsiteY93" fmla="*/ 681074 h 1542724"/>
                <a:gd name="connsiteX94" fmla="*/ 1332941 w 4767832"/>
                <a:gd name="connsiteY94" fmla="*/ 693545 h 1542724"/>
                <a:gd name="connsiteX95" fmla="*/ 1355401 w 4767832"/>
                <a:gd name="connsiteY95" fmla="*/ 693545 h 1542724"/>
                <a:gd name="connsiteX96" fmla="*/ 1355401 w 4767832"/>
                <a:gd name="connsiteY96" fmla="*/ 706780 h 1542724"/>
                <a:gd name="connsiteX97" fmla="*/ 1377861 w 4767832"/>
                <a:gd name="connsiteY97" fmla="*/ 706780 h 1542724"/>
                <a:gd name="connsiteX98" fmla="*/ 1377861 w 4767832"/>
                <a:gd name="connsiteY98" fmla="*/ 730577 h 1542724"/>
                <a:gd name="connsiteX99" fmla="*/ 1400960 w 4767832"/>
                <a:gd name="connsiteY99" fmla="*/ 730577 h 1542724"/>
                <a:gd name="connsiteX100" fmla="*/ 1400960 w 4767832"/>
                <a:gd name="connsiteY100" fmla="*/ 739103 h 1542724"/>
                <a:gd name="connsiteX101" fmla="*/ 1426100 w 4767832"/>
                <a:gd name="connsiteY101" fmla="*/ 739103 h 1542724"/>
                <a:gd name="connsiteX102" fmla="*/ 1426100 w 4767832"/>
                <a:gd name="connsiteY102" fmla="*/ 764172 h 1542724"/>
                <a:gd name="connsiteX103" fmla="*/ 1455196 w 4767832"/>
                <a:gd name="connsiteY103" fmla="*/ 764172 h 1542724"/>
                <a:gd name="connsiteX104" fmla="*/ 1455196 w 4767832"/>
                <a:gd name="connsiteY104" fmla="*/ 790514 h 1542724"/>
                <a:gd name="connsiteX105" fmla="*/ 1471148 w 4767832"/>
                <a:gd name="connsiteY105" fmla="*/ 790514 h 1542724"/>
                <a:gd name="connsiteX106" fmla="*/ 1471148 w 4767832"/>
                <a:gd name="connsiteY106" fmla="*/ 801713 h 1542724"/>
                <a:gd name="connsiteX107" fmla="*/ 1483655 w 4767832"/>
                <a:gd name="connsiteY107" fmla="*/ 801713 h 1542724"/>
                <a:gd name="connsiteX108" fmla="*/ 1483655 w 4767832"/>
                <a:gd name="connsiteY108" fmla="*/ 822201 h 1542724"/>
                <a:gd name="connsiteX109" fmla="*/ 1508795 w 4767832"/>
                <a:gd name="connsiteY109" fmla="*/ 822201 h 1542724"/>
                <a:gd name="connsiteX110" fmla="*/ 1508795 w 4767832"/>
                <a:gd name="connsiteY110" fmla="*/ 830727 h 1542724"/>
                <a:gd name="connsiteX111" fmla="*/ 1601316 w 4767832"/>
                <a:gd name="connsiteY111" fmla="*/ 830727 h 1542724"/>
                <a:gd name="connsiteX112" fmla="*/ 1601316 w 4767832"/>
                <a:gd name="connsiteY112" fmla="*/ 840653 h 1542724"/>
                <a:gd name="connsiteX113" fmla="*/ 1771299 w 4767832"/>
                <a:gd name="connsiteY113" fmla="*/ 840653 h 1542724"/>
                <a:gd name="connsiteX114" fmla="*/ 1771299 w 4767832"/>
                <a:gd name="connsiteY114" fmla="*/ 857705 h 1542724"/>
                <a:gd name="connsiteX115" fmla="*/ 1802310 w 4767832"/>
                <a:gd name="connsiteY115" fmla="*/ 857705 h 1542724"/>
                <a:gd name="connsiteX116" fmla="*/ 1802310 w 4767832"/>
                <a:gd name="connsiteY116" fmla="*/ 866359 h 1542724"/>
                <a:gd name="connsiteX117" fmla="*/ 1817496 w 4767832"/>
                <a:gd name="connsiteY117" fmla="*/ 866359 h 1542724"/>
                <a:gd name="connsiteX118" fmla="*/ 1817496 w 4767832"/>
                <a:gd name="connsiteY118" fmla="*/ 881502 h 1542724"/>
                <a:gd name="connsiteX119" fmla="*/ 1838042 w 4767832"/>
                <a:gd name="connsiteY119" fmla="*/ 881502 h 1542724"/>
                <a:gd name="connsiteX120" fmla="*/ 1838042 w 4767832"/>
                <a:gd name="connsiteY120" fmla="*/ 891428 h 1542724"/>
                <a:gd name="connsiteX121" fmla="*/ 1851952 w 4767832"/>
                <a:gd name="connsiteY121" fmla="*/ 891428 h 1542724"/>
                <a:gd name="connsiteX122" fmla="*/ 1851952 w 4767832"/>
                <a:gd name="connsiteY122" fmla="*/ 897282 h 1542724"/>
                <a:gd name="connsiteX123" fmla="*/ 1867138 w 4767832"/>
                <a:gd name="connsiteY123" fmla="*/ 897282 h 1542724"/>
                <a:gd name="connsiteX124" fmla="*/ 1867138 w 4767832"/>
                <a:gd name="connsiteY124" fmla="*/ 917134 h 1542724"/>
                <a:gd name="connsiteX125" fmla="*/ 1885005 w 4767832"/>
                <a:gd name="connsiteY125" fmla="*/ 917134 h 1542724"/>
                <a:gd name="connsiteX126" fmla="*/ 1885005 w 4767832"/>
                <a:gd name="connsiteY126" fmla="*/ 924387 h 1542724"/>
                <a:gd name="connsiteX127" fmla="*/ 1952385 w 4767832"/>
                <a:gd name="connsiteY127" fmla="*/ 924387 h 1542724"/>
                <a:gd name="connsiteX128" fmla="*/ 1952385 w 4767832"/>
                <a:gd name="connsiteY128" fmla="*/ 930878 h 1542724"/>
                <a:gd name="connsiteX129" fmla="*/ 2045672 w 4767832"/>
                <a:gd name="connsiteY129" fmla="*/ 930878 h 1542724"/>
                <a:gd name="connsiteX130" fmla="*/ 2045672 w 4767832"/>
                <a:gd name="connsiteY130" fmla="*/ 950729 h 1542724"/>
                <a:gd name="connsiteX131" fmla="*/ 2056264 w 4767832"/>
                <a:gd name="connsiteY131" fmla="*/ 950729 h 1542724"/>
                <a:gd name="connsiteX132" fmla="*/ 2056264 w 4767832"/>
                <a:gd name="connsiteY132" fmla="*/ 965237 h 1542724"/>
                <a:gd name="connsiteX133" fmla="*/ 2073364 w 4767832"/>
                <a:gd name="connsiteY133" fmla="*/ 965237 h 1542724"/>
                <a:gd name="connsiteX134" fmla="*/ 2073364 w 4767832"/>
                <a:gd name="connsiteY134" fmla="*/ 979107 h 1542724"/>
                <a:gd name="connsiteX135" fmla="*/ 2096591 w 4767832"/>
                <a:gd name="connsiteY135" fmla="*/ 979107 h 1542724"/>
                <a:gd name="connsiteX136" fmla="*/ 2096591 w 4767832"/>
                <a:gd name="connsiteY136" fmla="*/ 998196 h 1542724"/>
                <a:gd name="connsiteX137" fmla="*/ 2154017 w 4767832"/>
                <a:gd name="connsiteY137" fmla="*/ 998196 h 1542724"/>
                <a:gd name="connsiteX138" fmla="*/ 2154017 w 4767832"/>
                <a:gd name="connsiteY138" fmla="*/ 1006722 h 1542724"/>
                <a:gd name="connsiteX139" fmla="*/ 2175840 w 4767832"/>
                <a:gd name="connsiteY139" fmla="*/ 1006722 h 1542724"/>
                <a:gd name="connsiteX140" fmla="*/ 2175840 w 4767832"/>
                <a:gd name="connsiteY140" fmla="*/ 1016648 h 1542724"/>
                <a:gd name="connsiteX141" fmla="*/ 2239392 w 4767832"/>
                <a:gd name="connsiteY141" fmla="*/ 1016648 h 1542724"/>
                <a:gd name="connsiteX142" fmla="*/ 2239392 w 4767832"/>
                <a:gd name="connsiteY142" fmla="*/ 1031155 h 1542724"/>
                <a:gd name="connsiteX143" fmla="*/ 2252536 w 4767832"/>
                <a:gd name="connsiteY143" fmla="*/ 1031155 h 1542724"/>
                <a:gd name="connsiteX144" fmla="*/ 2252536 w 4767832"/>
                <a:gd name="connsiteY144" fmla="*/ 1041081 h 1542724"/>
                <a:gd name="connsiteX145" fmla="*/ 2280356 w 4767832"/>
                <a:gd name="connsiteY145" fmla="*/ 1041081 h 1542724"/>
                <a:gd name="connsiteX146" fmla="*/ 2280356 w 4767832"/>
                <a:gd name="connsiteY146" fmla="*/ 1063478 h 1542724"/>
                <a:gd name="connsiteX147" fmla="*/ 2298222 w 4767832"/>
                <a:gd name="connsiteY147" fmla="*/ 1063478 h 1542724"/>
                <a:gd name="connsiteX148" fmla="*/ 2298222 w 4767832"/>
                <a:gd name="connsiteY148" fmla="*/ 1075313 h 1542724"/>
                <a:gd name="connsiteX149" fmla="*/ 2324639 w 4767832"/>
                <a:gd name="connsiteY149" fmla="*/ 1075313 h 1542724"/>
                <a:gd name="connsiteX150" fmla="*/ 2324639 w 4767832"/>
                <a:gd name="connsiteY150" fmla="*/ 1086512 h 1542724"/>
                <a:gd name="connsiteX151" fmla="*/ 2347099 w 4767832"/>
                <a:gd name="connsiteY151" fmla="*/ 1086512 h 1542724"/>
                <a:gd name="connsiteX152" fmla="*/ 2347099 w 4767832"/>
                <a:gd name="connsiteY152" fmla="*/ 1100383 h 1542724"/>
                <a:gd name="connsiteX153" fmla="*/ 2392147 w 4767832"/>
                <a:gd name="connsiteY153" fmla="*/ 1100383 h 1542724"/>
                <a:gd name="connsiteX154" fmla="*/ 2392147 w 4767832"/>
                <a:gd name="connsiteY154" fmla="*/ 1114253 h 1542724"/>
                <a:gd name="connsiteX155" fmla="*/ 2434388 w 4767832"/>
                <a:gd name="connsiteY155" fmla="*/ 1114253 h 1542724"/>
                <a:gd name="connsiteX156" fmla="*/ 2434388 w 4767832"/>
                <a:gd name="connsiteY156" fmla="*/ 1122779 h 1542724"/>
                <a:gd name="connsiteX157" fmla="*/ 2454296 w 4767832"/>
                <a:gd name="connsiteY157" fmla="*/ 1122779 h 1542724"/>
                <a:gd name="connsiteX158" fmla="*/ 2454296 w 4767832"/>
                <a:gd name="connsiteY158" fmla="*/ 1136650 h 1542724"/>
                <a:gd name="connsiteX159" fmla="*/ 2491943 w 4767832"/>
                <a:gd name="connsiteY159" fmla="*/ 1136650 h 1542724"/>
                <a:gd name="connsiteX160" fmla="*/ 2491943 w 4767832"/>
                <a:gd name="connsiteY160" fmla="*/ 1142631 h 1542724"/>
                <a:gd name="connsiteX161" fmla="*/ 2541457 w 4767832"/>
                <a:gd name="connsiteY161" fmla="*/ 1142631 h 1542724"/>
                <a:gd name="connsiteX162" fmla="*/ 2541457 w 4767832"/>
                <a:gd name="connsiteY162" fmla="*/ 1149121 h 1542724"/>
                <a:gd name="connsiteX163" fmla="*/ 2570554 w 4767832"/>
                <a:gd name="connsiteY163" fmla="*/ 1149121 h 1542724"/>
                <a:gd name="connsiteX164" fmla="*/ 2570554 w 4767832"/>
                <a:gd name="connsiteY164" fmla="*/ 1159684 h 1542724"/>
                <a:gd name="connsiteX165" fmla="*/ 2595694 w 4767832"/>
                <a:gd name="connsiteY165" fmla="*/ 1159684 h 1542724"/>
                <a:gd name="connsiteX166" fmla="*/ 2595694 w 4767832"/>
                <a:gd name="connsiteY166" fmla="*/ 1168973 h 1542724"/>
                <a:gd name="connsiteX167" fmla="*/ 2655928 w 4767832"/>
                <a:gd name="connsiteY167" fmla="*/ 1168973 h 1542724"/>
                <a:gd name="connsiteX168" fmla="*/ 2655928 w 4767832"/>
                <a:gd name="connsiteY168" fmla="*/ 1175591 h 1542724"/>
                <a:gd name="connsiteX169" fmla="*/ 2704805 w 4767832"/>
                <a:gd name="connsiteY169" fmla="*/ 1175591 h 1542724"/>
                <a:gd name="connsiteX170" fmla="*/ 2704805 w 4767832"/>
                <a:gd name="connsiteY170" fmla="*/ 1191370 h 1542724"/>
                <a:gd name="connsiteX171" fmla="*/ 2733901 w 4767832"/>
                <a:gd name="connsiteY171" fmla="*/ 1191370 h 1542724"/>
                <a:gd name="connsiteX172" fmla="*/ 2733901 w 4767832"/>
                <a:gd name="connsiteY172" fmla="*/ 1199897 h 1542724"/>
                <a:gd name="connsiteX173" fmla="*/ 2747173 w 4767832"/>
                <a:gd name="connsiteY173" fmla="*/ 1199897 h 1542724"/>
                <a:gd name="connsiteX174" fmla="*/ 2747173 w 4767832"/>
                <a:gd name="connsiteY174" fmla="*/ 1207150 h 1542724"/>
                <a:gd name="connsiteX175" fmla="*/ 2768995 w 4767832"/>
                <a:gd name="connsiteY175" fmla="*/ 1207150 h 1542724"/>
                <a:gd name="connsiteX176" fmla="*/ 2768995 w 4767832"/>
                <a:gd name="connsiteY176" fmla="*/ 1219749 h 1542724"/>
                <a:gd name="connsiteX177" fmla="*/ 2844926 w 4767832"/>
                <a:gd name="connsiteY177" fmla="*/ 1219749 h 1542724"/>
                <a:gd name="connsiteX178" fmla="*/ 2844926 w 4767832"/>
                <a:gd name="connsiteY178" fmla="*/ 1228275 h 1542724"/>
                <a:gd name="connsiteX179" fmla="*/ 2961949 w 4767832"/>
                <a:gd name="connsiteY179" fmla="*/ 1228275 h 1542724"/>
                <a:gd name="connsiteX180" fmla="*/ 2961949 w 4767832"/>
                <a:gd name="connsiteY180" fmla="*/ 1236165 h 1542724"/>
                <a:gd name="connsiteX181" fmla="*/ 2997682 w 4767832"/>
                <a:gd name="connsiteY181" fmla="*/ 1236165 h 1542724"/>
                <a:gd name="connsiteX182" fmla="*/ 2997682 w 4767832"/>
                <a:gd name="connsiteY182" fmla="*/ 1246091 h 1542724"/>
                <a:gd name="connsiteX183" fmla="*/ 3024864 w 4767832"/>
                <a:gd name="connsiteY183" fmla="*/ 1246091 h 1542724"/>
                <a:gd name="connsiteX184" fmla="*/ 3024864 w 4767832"/>
                <a:gd name="connsiteY184" fmla="*/ 1259962 h 1542724"/>
                <a:gd name="connsiteX185" fmla="*/ 3067743 w 4767832"/>
                <a:gd name="connsiteY185" fmla="*/ 1259962 h 1542724"/>
                <a:gd name="connsiteX186" fmla="*/ 3067743 w 4767832"/>
                <a:gd name="connsiteY186" fmla="*/ 1277777 h 1542724"/>
                <a:gd name="connsiteX187" fmla="*/ 3124659 w 4767832"/>
                <a:gd name="connsiteY187" fmla="*/ 1277777 h 1542724"/>
                <a:gd name="connsiteX188" fmla="*/ 3124659 w 4767832"/>
                <a:gd name="connsiteY188" fmla="*/ 1292921 h 1542724"/>
                <a:gd name="connsiteX189" fmla="*/ 3166261 w 4767832"/>
                <a:gd name="connsiteY189" fmla="*/ 1292921 h 1542724"/>
                <a:gd name="connsiteX190" fmla="*/ 3166261 w 4767832"/>
                <a:gd name="connsiteY190" fmla="*/ 1304119 h 1542724"/>
                <a:gd name="connsiteX191" fmla="*/ 3295919 w 4767832"/>
                <a:gd name="connsiteY191" fmla="*/ 1304119 h 1542724"/>
                <a:gd name="connsiteX192" fmla="*/ 3295919 w 4767832"/>
                <a:gd name="connsiteY192" fmla="*/ 1312645 h 1542724"/>
                <a:gd name="connsiteX193" fmla="*/ 3415494 w 4767832"/>
                <a:gd name="connsiteY193" fmla="*/ 1312645 h 1542724"/>
                <a:gd name="connsiteX194" fmla="*/ 3415494 w 4767832"/>
                <a:gd name="connsiteY194" fmla="*/ 1330461 h 1542724"/>
                <a:gd name="connsiteX195" fmla="*/ 3512737 w 4767832"/>
                <a:gd name="connsiteY195" fmla="*/ 1330461 h 1542724"/>
                <a:gd name="connsiteX196" fmla="*/ 3512737 w 4767832"/>
                <a:gd name="connsiteY196" fmla="*/ 1358839 h 1542724"/>
                <a:gd name="connsiteX197" fmla="*/ 3596707 w 4767832"/>
                <a:gd name="connsiteY197" fmla="*/ 1358839 h 1542724"/>
                <a:gd name="connsiteX198" fmla="*/ 3596707 w 4767832"/>
                <a:gd name="connsiteY198" fmla="*/ 1371947 h 1542724"/>
                <a:gd name="connsiteX199" fmla="*/ 3648902 w 4767832"/>
                <a:gd name="connsiteY199" fmla="*/ 1371947 h 1542724"/>
                <a:gd name="connsiteX200" fmla="*/ 3648902 w 4767832"/>
                <a:gd name="connsiteY200" fmla="*/ 1387217 h 1542724"/>
                <a:gd name="connsiteX201" fmla="*/ 3705819 w 4767832"/>
                <a:gd name="connsiteY201" fmla="*/ 1387217 h 1542724"/>
                <a:gd name="connsiteX202" fmla="*/ 3705819 w 4767832"/>
                <a:gd name="connsiteY202" fmla="*/ 1397016 h 1542724"/>
                <a:gd name="connsiteX203" fmla="*/ 3812250 w 4767832"/>
                <a:gd name="connsiteY203" fmla="*/ 1397016 h 1542724"/>
                <a:gd name="connsiteX204" fmla="*/ 3812250 w 4767832"/>
                <a:gd name="connsiteY204" fmla="*/ 1413559 h 1542724"/>
                <a:gd name="connsiteX205" fmla="*/ 3886905 w 4767832"/>
                <a:gd name="connsiteY205" fmla="*/ 1413559 h 1542724"/>
                <a:gd name="connsiteX206" fmla="*/ 3886905 w 4767832"/>
                <a:gd name="connsiteY206" fmla="*/ 1431375 h 1542724"/>
                <a:gd name="connsiteX207" fmla="*/ 4035704 w 4767832"/>
                <a:gd name="connsiteY207" fmla="*/ 1431375 h 1542724"/>
                <a:gd name="connsiteX208" fmla="*/ 4035704 w 4767832"/>
                <a:gd name="connsiteY208" fmla="*/ 1440538 h 1542724"/>
                <a:gd name="connsiteX209" fmla="*/ 4083943 w 4767832"/>
                <a:gd name="connsiteY209" fmla="*/ 1440538 h 1542724"/>
                <a:gd name="connsiteX210" fmla="*/ 4083943 w 4767832"/>
                <a:gd name="connsiteY210" fmla="*/ 1449191 h 1542724"/>
                <a:gd name="connsiteX211" fmla="*/ 4152089 w 4767832"/>
                <a:gd name="connsiteY211" fmla="*/ 1449191 h 1542724"/>
                <a:gd name="connsiteX212" fmla="*/ 4152089 w 4767832"/>
                <a:gd name="connsiteY212" fmla="*/ 1459753 h 1542724"/>
                <a:gd name="connsiteX213" fmla="*/ 4207602 w 4767832"/>
                <a:gd name="connsiteY213" fmla="*/ 1459753 h 1542724"/>
                <a:gd name="connsiteX214" fmla="*/ 4207602 w 4767832"/>
                <a:gd name="connsiteY214" fmla="*/ 1470952 h 1542724"/>
                <a:gd name="connsiteX215" fmla="*/ 4279066 w 4767832"/>
                <a:gd name="connsiteY215" fmla="*/ 1470952 h 1542724"/>
                <a:gd name="connsiteX216" fmla="*/ 4279066 w 4767832"/>
                <a:gd name="connsiteY216" fmla="*/ 1479478 h 1542724"/>
                <a:gd name="connsiteX217" fmla="*/ 4352445 w 4767832"/>
                <a:gd name="connsiteY217" fmla="*/ 1479478 h 1542724"/>
                <a:gd name="connsiteX218" fmla="*/ 4352445 w 4767832"/>
                <a:gd name="connsiteY218" fmla="*/ 1491949 h 1542724"/>
                <a:gd name="connsiteX219" fmla="*/ 4385497 w 4767832"/>
                <a:gd name="connsiteY219" fmla="*/ 1491949 h 1542724"/>
                <a:gd name="connsiteX220" fmla="*/ 4385497 w 4767832"/>
                <a:gd name="connsiteY220" fmla="*/ 1517655 h 1542724"/>
                <a:gd name="connsiteX221" fmla="*/ 4437692 w 4767832"/>
                <a:gd name="connsiteY221" fmla="*/ 1517655 h 1542724"/>
                <a:gd name="connsiteX222" fmla="*/ 4437692 w 4767832"/>
                <a:gd name="connsiteY222" fmla="*/ 1542724 h 1542724"/>
                <a:gd name="connsiteX223" fmla="*/ 4767833 w 4767832"/>
                <a:gd name="connsiteY223" fmla="*/ 1542724 h 15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</a:cxnLst>
              <a:rect l="l" t="t" r="r" b="b"/>
              <a:pathLst>
                <a:path w="4767832" h="1542724">
                  <a:moveTo>
                    <a:pt x="0" y="0"/>
                  </a:moveTo>
                  <a:lnTo>
                    <a:pt x="60234" y="0"/>
                  </a:lnTo>
                  <a:lnTo>
                    <a:pt x="60234" y="7254"/>
                  </a:lnTo>
                  <a:lnTo>
                    <a:pt x="105155" y="7254"/>
                  </a:lnTo>
                  <a:lnTo>
                    <a:pt x="105155" y="13235"/>
                  </a:lnTo>
                  <a:lnTo>
                    <a:pt x="128253" y="13235"/>
                  </a:lnTo>
                  <a:lnTo>
                    <a:pt x="128253" y="23797"/>
                  </a:lnTo>
                  <a:lnTo>
                    <a:pt x="200356" y="23797"/>
                  </a:lnTo>
                  <a:lnTo>
                    <a:pt x="200356" y="36904"/>
                  </a:lnTo>
                  <a:lnTo>
                    <a:pt x="226134" y="36904"/>
                  </a:lnTo>
                  <a:lnTo>
                    <a:pt x="226134" y="52048"/>
                  </a:lnTo>
                  <a:lnTo>
                    <a:pt x="256634" y="52048"/>
                  </a:lnTo>
                  <a:lnTo>
                    <a:pt x="256634" y="64010"/>
                  </a:lnTo>
                  <a:lnTo>
                    <a:pt x="278329" y="64010"/>
                  </a:lnTo>
                  <a:lnTo>
                    <a:pt x="278329" y="73172"/>
                  </a:lnTo>
                  <a:lnTo>
                    <a:pt x="330013" y="73172"/>
                  </a:lnTo>
                  <a:lnTo>
                    <a:pt x="330013" y="90988"/>
                  </a:lnTo>
                  <a:lnTo>
                    <a:pt x="351835" y="90988"/>
                  </a:lnTo>
                  <a:lnTo>
                    <a:pt x="351835" y="110840"/>
                  </a:lnTo>
                  <a:lnTo>
                    <a:pt x="363065" y="110840"/>
                  </a:lnTo>
                  <a:lnTo>
                    <a:pt x="363065" y="139854"/>
                  </a:lnTo>
                  <a:lnTo>
                    <a:pt x="380804" y="139854"/>
                  </a:lnTo>
                  <a:lnTo>
                    <a:pt x="380804" y="156270"/>
                  </a:lnTo>
                  <a:lnTo>
                    <a:pt x="412580" y="156270"/>
                  </a:lnTo>
                  <a:lnTo>
                    <a:pt x="412580" y="165560"/>
                  </a:lnTo>
                  <a:lnTo>
                    <a:pt x="453544" y="165560"/>
                  </a:lnTo>
                  <a:lnTo>
                    <a:pt x="453544" y="179304"/>
                  </a:lnTo>
                  <a:lnTo>
                    <a:pt x="484683" y="179304"/>
                  </a:lnTo>
                  <a:lnTo>
                    <a:pt x="484683" y="197756"/>
                  </a:lnTo>
                  <a:lnTo>
                    <a:pt x="507143" y="197756"/>
                  </a:lnTo>
                  <a:lnTo>
                    <a:pt x="507143" y="206409"/>
                  </a:lnTo>
                  <a:lnTo>
                    <a:pt x="525647" y="206409"/>
                  </a:lnTo>
                  <a:lnTo>
                    <a:pt x="525647" y="219517"/>
                  </a:lnTo>
                  <a:lnTo>
                    <a:pt x="566612" y="219517"/>
                  </a:lnTo>
                  <a:lnTo>
                    <a:pt x="566612" y="228806"/>
                  </a:lnTo>
                  <a:lnTo>
                    <a:pt x="587796" y="228806"/>
                  </a:lnTo>
                  <a:lnTo>
                    <a:pt x="587796" y="259729"/>
                  </a:lnTo>
                  <a:lnTo>
                    <a:pt x="611660" y="259729"/>
                  </a:lnTo>
                  <a:lnTo>
                    <a:pt x="611660" y="272328"/>
                  </a:lnTo>
                  <a:lnTo>
                    <a:pt x="640756" y="272328"/>
                  </a:lnTo>
                  <a:lnTo>
                    <a:pt x="640756" y="296761"/>
                  </a:lnTo>
                  <a:lnTo>
                    <a:pt x="675084" y="296761"/>
                  </a:lnTo>
                  <a:lnTo>
                    <a:pt x="675084" y="313813"/>
                  </a:lnTo>
                  <a:lnTo>
                    <a:pt x="688357" y="313813"/>
                  </a:lnTo>
                  <a:lnTo>
                    <a:pt x="688357" y="333029"/>
                  </a:lnTo>
                  <a:lnTo>
                    <a:pt x="731235" y="333029"/>
                  </a:lnTo>
                  <a:lnTo>
                    <a:pt x="731235" y="342828"/>
                  </a:lnTo>
                  <a:lnTo>
                    <a:pt x="742465" y="342828"/>
                  </a:lnTo>
                  <a:lnTo>
                    <a:pt x="742465" y="351481"/>
                  </a:lnTo>
                  <a:lnTo>
                    <a:pt x="751143" y="351481"/>
                  </a:lnTo>
                  <a:lnTo>
                    <a:pt x="751143" y="360643"/>
                  </a:lnTo>
                  <a:lnTo>
                    <a:pt x="763649" y="360643"/>
                  </a:lnTo>
                  <a:lnTo>
                    <a:pt x="763649" y="366624"/>
                  </a:lnTo>
                  <a:lnTo>
                    <a:pt x="772965" y="366624"/>
                  </a:lnTo>
                  <a:lnTo>
                    <a:pt x="772965" y="392330"/>
                  </a:lnTo>
                  <a:lnTo>
                    <a:pt x="785472" y="392330"/>
                  </a:lnTo>
                  <a:lnTo>
                    <a:pt x="785472" y="408110"/>
                  </a:lnTo>
                  <a:lnTo>
                    <a:pt x="802062" y="408110"/>
                  </a:lnTo>
                  <a:lnTo>
                    <a:pt x="802062" y="429871"/>
                  </a:lnTo>
                  <a:lnTo>
                    <a:pt x="811250" y="429871"/>
                  </a:lnTo>
                  <a:lnTo>
                    <a:pt x="811250" y="458249"/>
                  </a:lnTo>
                  <a:lnTo>
                    <a:pt x="829116" y="458249"/>
                  </a:lnTo>
                  <a:lnTo>
                    <a:pt x="829116" y="473392"/>
                  </a:lnTo>
                  <a:lnTo>
                    <a:pt x="873399" y="473392"/>
                  </a:lnTo>
                  <a:lnTo>
                    <a:pt x="873399" y="489172"/>
                  </a:lnTo>
                  <a:lnTo>
                    <a:pt x="891265" y="489172"/>
                  </a:lnTo>
                  <a:lnTo>
                    <a:pt x="891265" y="504443"/>
                  </a:lnTo>
                  <a:lnTo>
                    <a:pt x="914363" y="504443"/>
                  </a:lnTo>
                  <a:lnTo>
                    <a:pt x="914363" y="518823"/>
                  </a:lnTo>
                  <a:lnTo>
                    <a:pt x="947415" y="518823"/>
                  </a:lnTo>
                  <a:lnTo>
                    <a:pt x="947415" y="536638"/>
                  </a:lnTo>
                  <a:lnTo>
                    <a:pt x="961963" y="536638"/>
                  </a:lnTo>
                  <a:lnTo>
                    <a:pt x="961963" y="545928"/>
                  </a:lnTo>
                  <a:lnTo>
                    <a:pt x="979192" y="545928"/>
                  </a:lnTo>
                  <a:lnTo>
                    <a:pt x="979192" y="565017"/>
                  </a:lnTo>
                  <a:lnTo>
                    <a:pt x="1018880" y="565017"/>
                  </a:lnTo>
                  <a:lnTo>
                    <a:pt x="1018880" y="580796"/>
                  </a:lnTo>
                  <a:lnTo>
                    <a:pt x="1045296" y="580796"/>
                  </a:lnTo>
                  <a:lnTo>
                    <a:pt x="1045296" y="588813"/>
                  </a:lnTo>
                  <a:lnTo>
                    <a:pt x="1067119" y="588813"/>
                  </a:lnTo>
                  <a:lnTo>
                    <a:pt x="1067119" y="599376"/>
                  </a:lnTo>
                  <a:lnTo>
                    <a:pt x="1099533" y="599376"/>
                  </a:lnTo>
                  <a:lnTo>
                    <a:pt x="1099533" y="609174"/>
                  </a:lnTo>
                  <a:lnTo>
                    <a:pt x="1139859" y="609174"/>
                  </a:lnTo>
                  <a:lnTo>
                    <a:pt x="1139859" y="634880"/>
                  </a:lnTo>
                  <a:lnTo>
                    <a:pt x="1206602" y="634880"/>
                  </a:lnTo>
                  <a:lnTo>
                    <a:pt x="1206602" y="641497"/>
                  </a:lnTo>
                  <a:lnTo>
                    <a:pt x="1223830" y="641497"/>
                  </a:lnTo>
                  <a:lnTo>
                    <a:pt x="1223830" y="663258"/>
                  </a:lnTo>
                  <a:lnTo>
                    <a:pt x="1272707" y="663258"/>
                  </a:lnTo>
                  <a:lnTo>
                    <a:pt x="1272707" y="673184"/>
                  </a:lnTo>
                  <a:lnTo>
                    <a:pt x="1305759" y="673184"/>
                  </a:lnTo>
                  <a:lnTo>
                    <a:pt x="1305759" y="681074"/>
                  </a:lnTo>
                  <a:lnTo>
                    <a:pt x="1332941" y="681074"/>
                  </a:lnTo>
                  <a:lnTo>
                    <a:pt x="1332941" y="693545"/>
                  </a:lnTo>
                  <a:lnTo>
                    <a:pt x="1355401" y="693545"/>
                  </a:lnTo>
                  <a:lnTo>
                    <a:pt x="1355401" y="706780"/>
                  </a:lnTo>
                  <a:lnTo>
                    <a:pt x="1377861" y="706780"/>
                  </a:lnTo>
                  <a:lnTo>
                    <a:pt x="1377861" y="730577"/>
                  </a:lnTo>
                  <a:lnTo>
                    <a:pt x="1400960" y="730577"/>
                  </a:lnTo>
                  <a:lnTo>
                    <a:pt x="1400960" y="739103"/>
                  </a:lnTo>
                  <a:lnTo>
                    <a:pt x="1426100" y="739103"/>
                  </a:lnTo>
                  <a:lnTo>
                    <a:pt x="1426100" y="764172"/>
                  </a:lnTo>
                  <a:lnTo>
                    <a:pt x="1455196" y="764172"/>
                  </a:lnTo>
                  <a:lnTo>
                    <a:pt x="1455196" y="790514"/>
                  </a:lnTo>
                  <a:lnTo>
                    <a:pt x="1471148" y="790514"/>
                  </a:lnTo>
                  <a:lnTo>
                    <a:pt x="1471148" y="801713"/>
                  </a:lnTo>
                  <a:lnTo>
                    <a:pt x="1483655" y="801713"/>
                  </a:lnTo>
                  <a:lnTo>
                    <a:pt x="1483655" y="822201"/>
                  </a:lnTo>
                  <a:lnTo>
                    <a:pt x="1508795" y="822201"/>
                  </a:lnTo>
                  <a:lnTo>
                    <a:pt x="1508795" y="830727"/>
                  </a:lnTo>
                  <a:lnTo>
                    <a:pt x="1601316" y="830727"/>
                  </a:lnTo>
                  <a:lnTo>
                    <a:pt x="1601316" y="840653"/>
                  </a:lnTo>
                  <a:lnTo>
                    <a:pt x="1771299" y="840653"/>
                  </a:lnTo>
                  <a:lnTo>
                    <a:pt x="1771299" y="857705"/>
                  </a:lnTo>
                  <a:lnTo>
                    <a:pt x="1802310" y="857705"/>
                  </a:lnTo>
                  <a:lnTo>
                    <a:pt x="1802310" y="866359"/>
                  </a:lnTo>
                  <a:lnTo>
                    <a:pt x="1817496" y="866359"/>
                  </a:lnTo>
                  <a:lnTo>
                    <a:pt x="1817496" y="881502"/>
                  </a:lnTo>
                  <a:lnTo>
                    <a:pt x="1838042" y="881502"/>
                  </a:lnTo>
                  <a:lnTo>
                    <a:pt x="1838042" y="891428"/>
                  </a:lnTo>
                  <a:lnTo>
                    <a:pt x="1851952" y="891428"/>
                  </a:lnTo>
                  <a:lnTo>
                    <a:pt x="1851952" y="897282"/>
                  </a:lnTo>
                  <a:lnTo>
                    <a:pt x="1867138" y="897282"/>
                  </a:lnTo>
                  <a:lnTo>
                    <a:pt x="1867138" y="917134"/>
                  </a:lnTo>
                  <a:lnTo>
                    <a:pt x="1885005" y="917134"/>
                  </a:lnTo>
                  <a:lnTo>
                    <a:pt x="1885005" y="924387"/>
                  </a:lnTo>
                  <a:lnTo>
                    <a:pt x="1952385" y="924387"/>
                  </a:lnTo>
                  <a:lnTo>
                    <a:pt x="1952385" y="930878"/>
                  </a:lnTo>
                  <a:lnTo>
                    <a:pt x="2045672" y="930878"/>
                  </a:lnTo>
                  <a:lnTo>
                    <a:pt x="2045672" y="950729"/>
                  </a:lnTo>
                  <a:lnTo>
                    <a:pt x="2056264" y="950729"/>
                  </a:lnTo>
                  <a:lnTo>
                    <a:pt x="2056264" y="965237"/>
                  </a:lnTo>
                  <a:lnTo>
                    <a:pt x="2073364" y="965237"/>
                  </a:lnTo>
                  <a:lnTo>
                    <a:pt x="2073364" y="979107"/>
                  </a:lnTo>
                  <a:lnTo>
                    <a:pt x="2096591" y="979107"/>
                  </a:lnTo>
                  <a:lnTo>
                    <a:pt x="2096591" y="998196"/>
                  </a:lnTo>
                  <a:lnTo>
                    <a:pt x="2154017" y="998196"/>
                  </a:lnTo>
                  <a:lnTo>
                    <a:pt x="2154017" y="1006722"/>
                  </a:lnTo>
                  <a:lnTo>
                    <a:pt x="2175840" y="1006722"/>
                  </a:lnTo>
                  <a:lnTo>
                    <a:pt x="2175840" y="1016648"/>
                  </a:lnTo>
                  <a:lnTo>
                    <a:pt x="2239392" y="1016648"/>
                  </a:lnTo>
                  <a:lnTo>
                    <a:pt x="2239392" y="1031155"/>
                  </a:lnTo>
                  <a:lnTo>
                    <a:pt x="2252536" y="1031155"/>
                  </a:lnTo>
                  <a:lnTo>
                    <a:pt x="2252536" y="1041081"/>
                  </a:lnTo>
                  <a:lnTo>
                    <a:pt x="2280356" y="1041081"/>
                  </a:lnTo>
                  <a:lnTo>
                    <a:pt x="2280356" y="1063478"/>
                  </a:lnTo>
                  <a:lnTo>
                    <a:pt x="2298222" y="1063478"/>
                  </a:lnTo>
                  <a:lnTo>
                    <a:pt x="2298222" y="1075313"/>
                  </a:lnTo>
                  <a:lnTo>
                    <a:pt x="2324639" y="1075313"/>
                  </a:lnTo>
                  <a:lnTo>
                    <a:pt x="2324639" y="1086512"/>
                  </a:lnTo>
                  <a:lnTo>
                    <a:pt x="2347099" y="1086512"/>
                  </a:lnTo>
                  <a:lnTo>
                    <a:pt x="2347099" y="1100383"/>
                  </a:lnTo>
                  <a:lnTo>
                    <a:pt x="2392147" y="1100383"/>
                  </a:lnTo>
                  <a:lnTo>
                    <a:pt x="2392147" y="1114253"/>
                  </a:lnTo>
                  <a:lnTo>
                    <a:pt x="2434388" y="1114253"/>
                  </a:lnTo>
                  <a:lnTo>
                    <a:pt x="2434388" y="1122779"/>
                  </a:lnTo>
                  <a:lnTo>
                    <a:pt x="2454296" y="1122779"/>
                  </a:lnTo>
                  <a:lnTo>
                    <a:pt x="2454296" y="1136650"/>
                  </a:lnTo>
                  <a:lnTo>
                    <a:pt x="2491943" y="1136650"/>
                  </a:lnTo>
                  <a:lnTo>
                    <a:pt x="2491943" y="1142631"/>
                  </a:lnTo>
                  <a:lnTo>
                    <a:pt x="2541457" y="1142631"/>
                  </a:lnTo>
                  <a:lnTo>
                    <a:pt x="2541457" y="1149121"/>
                  </a:lnTo>
                  <a:lnTo>
                    <a:pt x="2570554" y="1149121"/>
                  </a:lnTo>
                  <a:lnTo>
                    <a:pt x="2570554" y="1159684"/>
                  </a:lnTo>
                  <a:lnTo>
                    <a:pt x="2595694" y="1159684"/>
                  </a:lnTo>
                  <a:lnTo>
                    <a:pt x="2595694" y="1168973"/>
                  </a:lnTo>
                  <a:lnTo>
                    <a:pt x="2655928" y="1168973"/>
                  </a:lnTo>
                  <a:lnTo>
                    <a:pt x="2655928" y="1175591"/>
                  </a:lnTo>
                  <a:lnTo>
                    <a:pt x="2704805" y="1175591"/>
                  </a:lnTo>
                  <a:lnTo>
                    <a:pt x="2704805" y="1191370"/>
                  </a:lnTo>
                  <a:lnTo>
                    <a:pt x="2733901" y="1191370"/>
                  </a:lnTo>
                  <a:lnTo>
                    <a:pt x="2733901" y="1199897"/>
                  </a:lnTo>
                  <a:lnTo>
                    <a:pt x="2747173" y="1199897"/>
                  </a:lnTo>
                  <a:lnTo>
                    <a:pt x="2747173" y="1207150"/>
                  </a:lnTo>
                  <a:lnTo>
                    <a:pt x="2768995" y="1207150"/>
                  </a:lnTo>
                  <a:lnTo>
                    <a:pt x="2768995" y="1219749"/>
                  </a:lnTo>
                  <a:lnTo>
                    <a:pt x="2844926" y="1219749"/>
                  </a:lnTo>
                  <a:lnTo>
                    <a:pt x="2844926" y="1228275"/>
                  </a:lnTo>
                  <a:lnTo>
                    <a:pt x="2961949" y="1228275"/>
                  </a:lnTo>
                  <a:lnTo>
                    <a:pt x="2961949" y="1236165"/>
                  </a:lnTo>
                  <a:lnTo>
                    <a:pt x="2997682" y="1236165"/>
                  </a:lnTo>
                  <a:lnTo>
                    <a:pt x="2997682" y="1246091"/>
                  </a:lnTo>
                  <a:lnTo>
                    <a:pt x="3024864" y="1246091"/>
                  </a:lnTo>
                  <a:lnTo>
                    <a:pt x="3024864" y="1259962"/>
                  </a:lnTo>
                  <a:lnTo>
                    <a:pt x="3067743" y="1259962"/>
                  </a:lnTo>
                  <a:lnTo>
                    <a:pt x="3067743" y="1277777"/>
                  </a:lnTo>
                  <a:lnTo>
                    <a:pt x="3124659" y="1277777"/>
                  </a:lnTo>
                  <a:lnTo>
                    <a:pt x="3124659" y="1292921"/>
                  </a:lnTo>
                  <a:lnTo>
                    <a:pt x="3166261" y="1292921"/>
                  </a:lnTo>
                  <a:lnTo>
                    <a:pt x="3166261" y="1304119"/>
                  </a:lnTo>
                  <a:lnTo>
                    <a:pt x="3295919" y="1304119"/>
                  </a:lnTo>
                  <a:lnTo>
                    <a:pt x="3295919" y="1312645"/>
                  </a:lnTo>
                  <a:lnTo>
                    <a:pt x="3415494" y="1312645"/>
                  </a:lnTo>
                  <a:lnTo>
                    <a:pt x="3415494" y="1330461"/>
                  </a:lnTo>
                  <a:lnTo>
                    <a:pt x="3512737" y="1330461"/>
                  </a:lnTo>
                  <a:lnTo>
                    <a:pt x="3512737" y="1358839"/>
                  </a:lnTo>
                  <a:lnTo>
                    <a:pt x="3596707" y="1358839"/>
                  </a:lnTo>
                  <a:lnTo>
                    <a:pt x="3596707" y="1371947"/>
                  </a:lnTo>
                  <a:lnTo>
                    <a:pt x="3648902" y="1371947"/>
                  </a:lnTo>
                  <a:lnTo>
                    <a:pt x="3648902" y="1387217"/>
                  </a:lnTo>
                  <a:lnTo>
                    <a:pt x="3705819" y="1387217"/>
                  </a:lnTo>
                  <a:lnTo>
                    <a:pt x="3705819" y="1397016"/>
                  </a:lnTo>
                  <a:lnTo>
                    <a:pt x="3812250" y="1397016"/>
                  </a:lnTo>
                  <a:lnTo>
                    <a:pt x="3812250" y="1413559"/>
                  </a:lnTo>
                  <a:lnTo>
                    <a:pt x="3886905" y="1413559"/>
                  </a:lnTo>
                  <a:lnTo>
                    <a:pt x="3886905" y="1431375"/>
                  </a:lnTo>
                  <a:lnTo>
                    <a:pt x="4035704" y="1431375"/>
                  </a:lnTo>
                  <a:lnTo>
                    <a:pt x="4035704" y="1440538"/>
                  </a:lnTo>
                  <a:lnTo>
                    <a:pt x="4083943" y="1440538"/>
                  </a:lnTo>
                  <a:lnTo>
                    <a:pt x="4083943" y="1449191"/>
                  </a:lnTo>
                  <a:lnTo>
                    <a:pt x="4152089" y="1449191"/>
                  </a:lnTo>
                  <a:lnTo>
                    <a:pt x="4152089" y="1459753"/>
                  </a:lnTo>
                  <a:lnTo>
                    <a:pt x="4207602" y="1459753"/>
                  </a:lnTo>
                  <a:lnTo>
                    <a:pt x="4207602" y="1470952"/>
                  </a:lnTo>
                  <a:lnTo>
                    <a:pt x="4279066" y="1470952"/>
                  </a:lnTo>
                  <a:lnTo>
                    <a:pt x="4279066" y="1479478"/>
                  </a:lnTo>
                  <a:lnTo>
                    <a:pt x="4352445" y="1479478"/>
                  </a:lnTo>
                  <a:lnTo>
                    <a:pt x="4352445" y="1491949"/>
                  </a:lnTo>
                  <a:lnTo>
                    <a:pt x="4385497" y="1491949"/>
                  </a:lnTo>
                  <a:lnTo>
                    <a:pt x="4385497" y="1517655"/>
                  </a:lnTo>
                  <a:lnTo>
                    <a:pt x="4437692" y="1517655"/>
                  </a:lnTo>
                  <a:lnTo>
                    <a:pt x="4437692" y="1542724"/>
                  </a:lnTo>
                  <a:lnTo>
                    <a:pt x="4767833" y="1542724"/>
                  </a:lnTo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6" name="Freeform 2317">
              <a:extLst>
                <a:ext uri="{FF2B5EF4-FFF2-40B4-BE49-F238E27FC236}">
                  <a16:creationId xmlns:a16="http://schemas.microsoft.com/office/drawing/2014/main" id="{8AE13918-98E5-B064-3CC4-C7A907EECCC7}"/>
                </a:ext>
              </a:extLst>
            </p:cNvPr>
            <p:cNvSpPr/>
            <p:nvPr/>
          </p:nvSpPr>
          <p:spPr>
            <a:xfrm>
              <a:off x="5003301" y="303293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7" name="Freeform 2318">
              <a:extLst>
                <a:ext uri="{FF2B5EF4-FFF2-40B4-BE49-F238E27FC236}">
                  <a16:creationId xmlns:a16="http://schemas.microsoft.com/office/drawing/2014/main" id="{AFFF1BD9-6095-47D1-D0A1-367D48867059}"/>
                </a:ext>
              </a:extLst>
            </p:cNvPr>
            <p:cNvSpPr/>
            <p:nvPr/>
          </p:nvSpPr>
          <p:spPr>
            <a:xfrm>
              <a:off x="5242580" y="310190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8" name="Freeform 2319">
              <a:extLst>
                <a:ext uri="{FF2B5EF4-FFF2-40B4-BE49-F238E27FC236}">
                  <a16:creationId xmlns:a16="http://schemas.microsoft.com/office/drawing/2014/main" id="{B9A69C6B-7B14-92E7-198E-20D3A2EC726F}"/>
                </a:ext>
              </a:extLst>
            </p:cNvPr>
            <p:cNvSpPr/>
            <p:nvPr/>
          </p:nvSpPr>
          <p:spPr>
            <a:xfrm>
              <a:off x="5677365" y="3186660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9" name="Freeform 2320">
              <a:extLst>
                <a:ext uri="{FF2B5EF4-FFF2-40B4-BE49-F238E27FC236}">
                  <a16:creationId xmlns:a16="http://schemas.microsoft.com/office/drawing/2014/main" id="{F9603F17-6F08-52A7-53D5-F4FD3804DD30}"/>
                </a:ext>
              </a:extLst>
            </p:cNvPr>
            <p:cNvSpPr/>
            <p:nvPr/>
          </p:nvSpPr>
          <p:spPr>
            <a:xfrm>
              <a:off x="5789156" y="322776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0" name="Freeform 2321">
              <a:extLst>
                <a:ext uri="{FF2B5EF4-FFF2-40B4-BE49-F238E27FC236}">
                  <a16:creationId xmlns:a16="http://schemas.microsoft.com/office/drawing/2014/main" id="{B0A737F3-21F8-5BD1-87BC-623AC17EBDC4}"/>
                </a:ext>
              </a:extLst>
            </p:cNvPr>
            <p:cNvSpPr/>
            <p:nvPr/>
          </p:nvSpPr>
          <p:spPr>
            <a:xfrm>
              <a:off x="5802428" y="322776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1" name="Freeform 2322">
              <a:extLst>
                <a:ext uri="{FF2B5EF4-FFF2-40B4-BE49-F238E27FC236}">
                  <a16:creationId xmlns:a16="http://schemas.microsoft.com/office/drawing/2014/main" id="{A793194B-EB34-6C53-4A73-2129DAE2597C}"/>
                </a:ext>
              </a:extLst>
            </p:cNvPr>
            <p:cNvSpPr/>
            <p:nvPr/>
          </p:nvSpPr>
          <p:spPr>
            <a:xfrm>
              <a:off x="5854240" y="323845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2" name="Freeform 2323">
              <a:extLst>
                <a:ext uri="{FF2B5EF4-FFF2-40B4-BE49-F238E27FC236}">
                  <a16:creationId xmlns:a16="http://schemas.microsoft.com/office/drawing/2014/main" id="{495843D8-D4E6-0E20-8609-64BB71C88048}"/>
                </a:ext>
              </a:extLst>
            </p:cNvPr>
            <p:cNvSpPr/>
            <p:nvPr/>
          </p:nvSpPr>
          <p:spPr>
            <a:xfrm>
              <a:off x="5980579" y="324507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3" name="Freeform 2324">
              <a:extLst>
                <a:ext uri="{FF2B5EF4-FFF2-40B4-BE49-F238E27FC236}">
                  <a16:creationId xmlns:a16="http://schemas.microsoft.com/office/drawing/2014/main" id="{C4C0E64E-BDEF-96BC-401A-2EF6E917F61B}"/>
                </a:ext>
              </a:extLst>
            </p:cNvPr>
            <p:cNvSpPr/>
            <p:nvPr/>
          </p:nvSpPr>
          <p:spPr>
            <a:xfrm>
              <a:off x="6044387" y="326097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4" name="Freeform 2325">
              <a:extLst>
                <a:ext uri="{FF2B5EF4-FFF2-40B4-BE49-F238E27FC236}">
                  <a16:creationId xmlns:a16="http://schemas.microsoft.com/office/drawing/2014/main" id="{37F86876-486F-8DB6-FD4D-D38A1971AA1F}"/>
                </a:ext>
              </a:extLst>
            </p:cNvPr>
            <p:cNvSpPr/>
            <p:nvPr/>
          </p:nvSpPr>
          <p:spPr>
            <a:xfrm>
              <a:off x="6056383" y="326097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5" name="Freeform 2326">
              <a:extLst>
                <a:ext uri="{FF2B5EF4-FFF2-40B4-BE49-F238E27FC236}">
                  <a16:creationId xmlns:a16="http://schemas.microsoft.com/office/drawing/2014/main" id="{6CEC94AE-8E3B-2EC8-F85C-1F0C0EE9B932}"/>
                </a:ext>
              </a:extLst>
            </p:cNvPr>
            <p:cNvSpPr/>
            <p:nvPr/>
          </p:nvSpPr>
          <p:spPr>
            <a:xfrm>
              <a:off x="6113554" y="3264923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6" name="Freeform 2327">
              <a:extLst>
                <a:ext uri="{FF2B5EF4-FFF2-40B4-BE49-F238E27FC236}">
                  <a16:creationId xmlns:a16="http://schemas.microsoft.com/office/drawing/2014/main" id="{B90B7E50-E15E-5BD7-1673-287F90BD317B}"/>
                </a:ext>
              </a:extLst>
            </p:cNvPr>
            <p:cNvSpPr/>
            <p:nvPr/>
          </p:nvSpPr>
          <p:spPr>
            <a:xfrm>
              <a:off x="6154774" y="328617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7" name="Freeform 2328">
              <a:extLst>
                <a:ext uri="{FF2B5EF4-FFF2-40B4-BE49-F238E27FC236}">
                  <a16:creationId xmlns:a16="http://schemas.microsoft.com/office/drawing/2014/main" id="{ACAF863E-C423-3C9F-0B69-C4D7B4923285}"/>
                </a:ext>
              </a:extLst>
            </p:cNvPr>
            <p:cNvSpPr/>
            <p:nvPr/>
          </p:nvSpPr>
          <p:spPr>
            <a:xfrm>
              <a:off x="6177362" y="329546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8" name="Freeform 2329">
              <a:extLst>
                <a:ext uri="{FF2B5EF4-FFF2-40B4-BE49-F238E27FC236}">
                  <a16:creationId xmlns:a16="http://schemas.microsoft.com/office/drawing/2014/main" id="{94292132-C00D-4AA3-0311-9B9A04629089}"/>
                </a:ext>
              </a:extLst>
            </p:cNvPr>
            <p:cNvSpPr/>
            <p:nvPr/>
          </p:nvSpPr>
          <p:spPr>
            <a:xfrm>
              <a:off x="6193313" y="329546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9" name="Freeform 2330">
              <a:extLst>
                <a:ext uri="{FF2B5EF4-FFF2-40B4-BE49-F238E27FC236}">
                  <a16:creationId xmlns:a16="http://schemas.microsoft.com/office/drawing/2014/main" id="{BB2A0EB6-16E3-3AB1-D1E8-2ED3549E8830}"/>
                </a:ext>
              </a:extLst>
            </p:cNvPr>
            <p:cNvSpPr/>
            <p:nvPr/>
          </p:nvSpPr>
          <p:spPr>
            <a:xfrm>
              <a:off x="6331649" y="331658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0" name="Freeform 2331">
              <a:extLst>
                <a:ext uri="{FF2B5EF4-FFF2-40B4-BE49-F238E27FC236}">
                  <a16:creationId xmlns:a16="http://schemas.microsoft.com/office/drawing/2014/main" id="{A038BAC6-6AF3-3F11-44AA-409806F19B5C}"/>
                </a:ext>
              </a:extLst>
            </p:cNvPr>
            <p:cNvSpPr/>
            <p:nvPr/>
          </p:nvSpPr>
          <p:spPr>
            <a:xfrm>
              <a:off x="6350153" y="333249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1" name="Freeform 2332">
              <a:extLst>
                <a:ext uri="{FF2B5EF4-FFF2-40B4-BE49-F238E27FC236}">
                  <a16:creationId xmlns:a16="http://schemas.microsoft.com/office/drawing/2014/main" id="{5C0390DC-152A-1726-9F33-3C43057E346A}"/>
                </a:ext>
              </a:extLst>
            </p:cNvPr>
            <p:cNvSpPr/>
            <p:nvPr/>
          </p:nvSpPr>
          <p:spPr>
            <a:xfrm>
              <a:off x="6455180" y="334445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2" name="Freeform 2333">
              <a:extLst>
                <a:ext uri="{FF2B5EF4-FFF2-40B4-BE49-F238E27FC236}">
                  <a16:creationId xmlns:a16="http://schemas.microsoft.com/office/drawing/2014/main" id="{2C55DC7F-0FEC-117B-A2B3-3FBF7DDA712F}"/>
                </a:ext>
              </a:extLst>
            </p:cNvPr>
            <p:cNvSpPr/>
            <p:nvPr/>
          </p:nvSpPr>
          <p:spPr>
            <a:xfrm>
              <a:off x="6574883" y="3363037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 2334">
              <a:extLst>
                <a:ext uri="{FF2B5EF4-FFF2-40B4-BE49-F238E27FC236}">
                  <a16:creationId xmlns:a16="http://schemas.microsoft.com/office/drawing/2014/main" id="{6E1F26F7-D01F-5440-28CA-FED9D7AAAAA1}"/>
                </a:ext>
              </a:extLst>
            </p:cNvPr>
            <p:cNvSpPr/>
            <p:nvPr/>
          </p:nvSpPr>
          <p:spPr>
            <a:xfrm>
              <a:off x="6614827" y="3363037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4" name="Freeform 2335">
              <a:extLst>
                <a:ext uri="{FF2B5EF4-FFF2-40B4-BE49-F238E27FC236}">
                  <a16:creationId xmlns:a16="http://schemas.microsoft.com/office/drawing/2014/main" id="{A63A68F1-DBED-E369-7FCA-7665FFAB3D89}"/>
                </a:ext>
              </a:extLst>
            </p:cNvPr>
            <p:cNvSpPr/>
            <p:nvPr/>
          </p:nvSpPr>
          <p:spPr>
            <a:xfrm>
              <a:off x="6815565" y="339357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5" name="Freeform 2336">
              <a:extLst>
                <a:ext uri="{FF2B5EF4-FFF2-40B4-BE49-F238E27FC236}">
                  <a16:creationId xmlns:a16="http://schemas.microsoft.com/office/drawing/2014/main" id="{5F2E33ED-0CE9-0CE8-DD93-2CF5A60D9513}"/>
                </a:ext>
              </a:extLst>
            </p:cNvPr>
            <p:cNvSpPr/>
            <p:nvPr/>
          </p:nvSpPr>
          <p:spPr>
            <a:xfrm>
              <a:off x="6864825" y="3404141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6" name="Freeform 2337">
              <a:extLst>
                <a:ext uri="{FF2B5EF4-FFF2-40B4-BE49-F238E27FC236}">
                  <a16:creationId xmlns:a16="http://schemas.microsoft.com/office/drawing/2014/main" id="{D7A02D27-99E0-02AE-E4F3-B0306567A0FA}"/>
                </a:ext>
              </a:extLst>
            </p:cNvPr>
            <p:cNvSpPr/>
            <p:nvPr/>
          </p:nvSpPr>
          <p:spPr>
            <a:xfrm>
              <a:off x="6936928" y="3409486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7" name="Freeform 2338">
              <a:extLst>
                <a:ext uri="{FF2B5EF4-FFF2-40B4-BE49-F238E27FC236}">
                  <a16:creationId xmlns:a16="http://schemas.microsoft.com/office/drawing/2014/main" id="{5A3E84E1-0037-AEE2-C41C-AB41E0B73F7A}"/>
                </a:ext>
              </a:extLst>
            </p:cNvPr>
            <p:cNvSpPr/>
            <p:nvPr/>
          </p:nvSpPr>
          <p:spPr>
            <a:xfrm>
              <a:off x="6957856" y="3409486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8" name="Freeform 2339">
              <a:extLst>
                <a:ext uri="{FF2B5EF4-FFF2-40B4-BE49-F238E27FC236}">
                  <a16:creationId xmlns:a16="http://schemas.microsoft.com/office/drawing/2014/main" id="{2EB3D071-032B-AC62-7827-AC8291C26FD7}"/>
                </a:ext>
              </a:extLst>
            </p:cNvPr>
            <p:cNvSpPr/>
            <p:nvPr/>
          </p:nvSpPr>
          <p:spPr>
            <a:xfrm>
              <a:off x="6997672" y="342004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9" name="Freeform 2340">
              <a:extLst>
                <a:ext uri="{FF2B5EF4-FFF2-40B4-BE49-F238E27FC236}">
                  <a16:creationId xmlns:a16="http://schemas.microsoft.com/office/drawing/2014/main" id="{2A5AB49F-F7C2-C7BD-6DEB-0D209F11E082}"/>
                </a:ext>
              </a:extLst>
            </p:cNvPr>
            <p:cNvSpPr/>
            <p:nvPr/>
          </p:nvSpPr>
          <p:spPr>
            <a:xfrm>
              <a:off x="7023068" y="3431119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0" name="Freeform 2341">
              <a:extLst>
                <a:ext uri="{FF2B5EF4-FFF2-40B4-BE49-F238E27FC236}">
                  <a16:creationId xmlns:a16="http://schemas.microsoft.com/office/drawing/2014/main" id="{8CDEDB57-B829-43E3-CB25-7077CF37E2BF}"/>
                </a:ext>
              </a:extLst>
            </p:cNvPr>
            <p:cNvSpPr/>
            <p:nvPr/>
          </p:nvSpPr>
          <p:spPr>
            <a:xfrm>
              <a:off x="7073476" y="3455807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1" name="Freeform 2342">
              <a:extLst>
                <a:ext uri="{FF2B5EF4-FFF2-40B4-BE49-F238E27FC236}">
                  <a16:creationId xmlns:a16="http://schemas.microsoft.com/office/drawing/2014/main" id="{08C9E698-D2FF-5273-E0CB-9FE03DAA28E6}"/>
                </a:ext>
              </a:extLst>
            </p:cNvPr>
            <p:cNvSpPr/>
            <p:nvPr/>
          </p:nvSpPr>
          <p:spPr>
            <a:xfrm>
              <a:off x="7108315" y="346687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2" name="Freeform 2343">
              <a:extLst>
                <a:ext uri="{FF2B5EF4-FFF2-40B4-BE49-F238E27FC236}">
                  <a16:creationId xmlns:a16="http://schemas.microsoft.com/office/drawing/2014/main" id="{29912FE4-29B5-E1F5-234D-AEB10523F7B5}"/>
                </a:ext>
              </a:extLst>
            </p:cNvPr>
            <p:cNvSpPr/>
            <p:nvPr/>
          </p:nvSpPr>
          <p:spPr>
            <a:xfrm>
              <a:off x="7130520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3" name="Freeform 2344">
              <a:extLst>
                <a:ext uri="{FF2B5EF4-FFF2-40B4-BE49-F238E27FC236}">
                  <a16:creationId xmlns:a16="http://schemas.microsoft.com/office/drawing/2014/main" id="{97CD9188-E3D2-D328-8F99-BABC4D98AB3F}"/>
                </a:ext>
              </a:extLst>
            </p:cNvPr>
            <p:cNvSpPr/>
            <p:nvPr/>
          </p:nvSpPr>
          <p:spPr>
            <a:xfrm>
              <a:off x="7146344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4" name="Freeform 2345">
              <a:extLst>
                <a:ext uri="{FF2B5EF4-FFF2-40B4-BE49-F238E27FC236}">
                  <a16:creationId xmlns:a16="http://schemas.microsoft.com/office/drawing/2014/main" id="{2C0F434C-37A2-D0E9-BF66-486D99DF0EAF}"/>
                </a:ext>
              </a:extLst>
            </p:cNvPr>
            <p:cNvSpPr/>
            <p:nvPr/>
          </p:nvSpPr>
          <p:spPr>
            <a:xfrm>
              <a:off x="7162168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5" name="Freeform 2346">
              <a:extLst>
                <a:ext uri="{FF2B5EF4-FFF2-40B4-BE49-F238E27FC236}">
                  <a16:creationId xmlns:a16="http://schemas.microsoft.com/office/drawing/2014/main" id="{91D4A029-6A3B-AB73-D8C3-08D9562C2EB9}"/>
                </a:ext>
              </a:extLst>
            </p:cNvPr>
            <p:cNvSpPr/>
            <p:nvPr/>
          </p:nvSpPr>
          <p:spPr>
            <a:xfrm>
              <a:off x="7178120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6" name="Freeform 2347">
              <a:extLst>
                <a:ext uri="{FF2B5EF4-FFF2-40B4-BE49-F238E27FC236}">
                  <a16:creationId xmlns:a16="http://schemas.microsoft.com/office/drawing/2014/main" id="{483A9565-EA41-010D-6601-4D4AB7898A0A}"/>
                </a:ext>
              </a:extLst>
            </p:cNvPr>
            <p:cNvSpPr/>
            <p:nvPr/>
          </p:nvSpPr>
          <p:spPr>
            <a:xfrm>
              <a:off x="7193944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7" name="Freeform 2348">
              <a:extLst>
                <a:ext uri="{FF2B5EF4-FFF2-40B4-BE49-F238E27FC236}">
                  <a16:creationId xmlns:a16="http://schemas.microsoft.com/office/drawing/2014/main" id="{F630437E-116B-7A72-F3C0-C9542C1BF421}"/>
                </a:ext>
              </a:extLst>
            </p:cNvPr>
            <p:cNvSpPr/>
            <p:nvPr/>
          </p:nvSpPr>
          <p:spPr>
            <a:xfrm>
              <a:off x="7209769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8" name="Freeform 2349">
              <a:extLst>
                <a:ext uri="{FF2B5EF4-FFF2-40B4-BE49-F238E27FC236}">
                  <a16:creationId xmlns:a16="http://schemas.microsoft.com/office/drawing/2014/main" id="{425AABB0-19C2-CF89-58C2-F4F58A45F317}"/>
                </a:ext>
              </a:extLst>
            </p:cNvPr>
            <p:cNvSpPr/>
            <p:nvPr/>
          </p:nvSpPr>
          <p:spPr>
            <a:xfrm>
              <a:off x="7225593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9" name="Freeform 2350">
              <a:extLst>
                <a:ext uri="{FF2B5EF4-FFF2-40B4-BE49-F238E27FC236}">
                  <a16:creationId xmlns:a16="http://schemas.microsoft.com/office/drawing/2014/main" id="{5D90BC9F-89B0-3D41-93C7-61967EB226D1}"/>
                </a:ext>
              </a:extLst>
            </p:cNvPr>
            <p:cNvSpPr/>
            <p:nvPr/>
          </p:nvSpPr>
          <p:spPr>
            <a:xfrm>
              <a:off x="7241418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0" name="Freeform 2351">
              <a:extLst>
                <a:ext uri="{FF2B5EF4-FFF2-40B4-BE49-F238E27FC236}">
                  <a16:creationId xmlns:a16="http://schemas.microsoft.com/office/drawing/2014/main" id="{1FB7F67E-84BC-43EB-AD4B-F75A22CC0BA1}"/>
                </a:ext>
              </a:extLst>
            </p:cNvPr>
            <p:cNvSpPr/>
            <p:nvPr/>
          </p:nvSpPr>
          <p:spPr>
            <a:xfrm>
              <a:off x="7257242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1" name="Freeform 2352">
              <a:extLst>
                <a:ext uri="{FF2B5EF4-FFF2-40B4-BE49-F238E27FC236}">
                  <a16:creationId xmlns:a16="http://schemas.microsoft.com/office/drawing/2014/main" id="{DD828E7B-6D4D-072A-1168-C64C75D8EA37}"/>
                </a:ext>
              </a:extLst>
            </p:cNvPr>
            <p:cNvSpPr/>
            <p:nvPr/>
          </p:nvSpPr>
          <p:spPr>
            <a:xfrm>
              <a:off x="7273066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2" name="Freeform 2353">
              <a:extLst>
                <a:ext uri="{FF2B5EF4-FFF2-40B4-BE49-F238E27FC236}">
                  <a16:creationId xmlns:a16="http://schemas.microsoft.com/office/drawing/2014/main" id="{76CB4D56-5CEA-9DB7-2440-52EBF8D43F1B}"/>
                </a:ext>
              </a:extLst>
            </p:cNvPr>
            <p:cNvSpPr/>
            <p:nvPr/>
          </p:nvSpPr>
          <p:spPr>
            <a:xfrm>
              <a:off x="7288890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3" name="Freeform 2354">
              <a:extLst>
                <a:ext uri="{FF2B5EF4-FFF2-40B4-BE49-F238E27FC236}">
                  <a16:creationId xmlns:a16="http://schemas.microsoft.com/office/drawing/2014/main" id="{A73F9873-8E12-0D1C-4445-0FE2B6DB4047}"/>
                </a:ext>
              </a:extLst>
            </p:cNvPr>
            <p:cNvSpPr/>
            <p:nvPr/>
          </p:nvSpPr>
          <p:spPr>
            <a:xfrm>
              <a:off x="7304842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4" name="Freeform 2355">
              <a:extLst>
                <a:ext uri="{FF2B5EF4-FFF2-40B4-BE49-F238E27FC236}">
                  <a16:creationId xmlns:a16="http://schemas.microsoft.com/office/drawing/2014/main" id="{E3B10A66-B2CB-70AF-065A-1E60514B058F}"/>
                </a:ext>
              </a:extLst>
            </p:cNvPr>
            <p:cNvSpPr/>
            <p:nvPr/>
          </p:nvSpPr>
          <p:spPr>
            <a:xfrm>
              <a:off x="7320666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5" name="Freeform 2356">
              <a:extLst>
                <a:ext uri="{FF2B5EF4-FFF2-40B4-BE49-F238E27FC236}">
                  <a16:creationId xmlns:a16="http://schemas.microsoft.com/office/drawing/2014/main" id="{7D672D19-C574-1DD9-CBF7-735EAA69D327}"/>
                </a:ext>
              </a:extLst>
            </p:cNvPr>
            <p:cNvSpPr/>
            <p:nvPr/>
          </p:nvSpPr>
          <p:spPr>
            <a:xfrm>
              <a:off x="7336490" y="3474768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6" name="Freeform 2357">
              <a:extLst>
                <a:ext uri="{FF2B5EF4-FFF2-40B4-BE49-F238E27FC236}">
                  <a16:creationId xmlns:a16="http://schemas.microsoft.com/office/drawing/2014/main" id="{3F5D1B56-EBE5-28B5-EA4B-283FE9FBE5F8}"/>
                </a:ext>
              </a:extLst>
            </p:cNvPr>
            <p:cNvSpPr/>
            <p:nvPr/>
          </p:nvSpPr>
          <p:spPr>
            <a:xfrm>
              <a:off x="7352315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7" name="Freeform 2358">
              <a:extLst>
                <a:ext uri="{FF2B5EF4-FFF2-40B4-BE49-F238E27FC236}">
                  <a16:creationId xmlns:a16="http://schemas.microsoft.com/office/drawing/2014/main" id="{B2428BA0-A423-2400-3C52-C3F646982AAB}"/>
                </a:ext>
              </a:extLst>
            </p:cNvPr>
            <p:cNvSpPr/>
            <p:nvPr/>
          </p:nvSpPr>
          <p:spPr>
            <a:xfrm>
              <a:off x="7368140" y="3474768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8" name="Freeform 2359">
              <a:extLst>
                <a:ext uri="{FF2B5EF4-FFF2-40B4-BE49-F238E27FC236}">
                  <a16:creationId xmlns:a16="http://schemas.microsoft.com/office/drawing/2014/main" id="{1C808451-BF0E-825E-2B64-AF95AFDC36C0}"/>
                </a:ext>
              </a:extLst>
            </p:cNvPr>
            <p:cNvSpPr/>
            <p:nvPr/>
          </p:nvSpPr>
          <p:spPr>
            <a:xfrm>
              <a:off x="7421993" y="3485076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9" name="Freeform 2360">
              <a:extLst>
                <a:ext uri="{FF2B5EF4-FFF2-40B4-BE49-F238E27FC236}">
                  <a16:creationId xmlns:a16="http://schemas.microsoft.com/office/drawing/2014/main" id="{9EB10D83-79DA-67F7-F920-8EB3A494D8F9}"/>
                </a:ext>
              </a:extLst>
            </p:cNvPr>
            <p:cNvSpPr/>
            <p:nvPr/>
          </p:nvSpPr>
          <p:spPr>
            <a:xfrm>
              <a:off x="7467935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0" name="Freeform 2361">
              <a:extLst>
                <a:ext uri="{FF2B5EF4-FFF2-40B4-BE49-F238E27FC236}">
                  <a16:creationId xmlns:a16="http://schemas.microsoft.com/office/drawing/2014/main" id="{EE6CE400-546C-3C27-E6E4-32210E7C9DD9}"/>
                </a:ext>
              </a:extLst>
            </p:cNvPr>
            <p:cNvSpPr/>
            <p:nvPr/>
          </p:nvSpPr>
          <p:spPr>
            <a:xfrm>
              <a:off x="7485290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1" name="Freeform 2362">
              <a:extLst>
                <a:ext uri="{FF2B5EF4-FFF2-40B4-BE49-F238E27FC236}">
                  <a16:creationId xmlns:a16="http://schemas.microsoft.com/office/drawing/2014/main" id="{16D129BD-2FD3-20BE-3165-E392DA9F26FF}"/>
                </a:ext>
              </a:extLst>
            </p:cNvPr>
            <p:cNvSpPr/>
            <p:nvPr/>
          </p:nvSpPr>
          <p:spPr>
            <a:xfrm>
              <a:off x="7502773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2" name="Freeform 2363">
              <a:extLst>
                <a:ext uri="{FF2B5EF4-FFF2-40B4-BE49-F238E27FC236}">
                  <a16:creationId xmlns:a16="http://schemas.microsoft.com/office/drawing/2014/main" id="{406A4708-E3FC-3E6C-0DFA-63AFE050DB9E}"/>
                </a:ext>
              </a:extLst>
            </p:cNvPr>
            <p:cNvSpPr/>
            <p:nvPr/>
          </p:nvSpPr>
          <p:spPr>
            <a:xfrm>
              <a:off x="7520257" y="350085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3" name="Freeform 2364">
              <a:extLst>
                <a:ext uri="{FF2B5EF4-FFF2-40B4-BE49-F238E27FC236}">
                  <a16:creationId xmlns:a16="http://schemas.microsoft.com/office/drawing/2014/main" id="{F3530009-0286-D0AB-351E-5F7FFDEEA8B8}"/>
                </a:ext>
              </a:extLst>
            </p:cNvPr>
            <p:cNvSpPr/>
            <p:nvPr/>
          </p:nvSpPr>
          <p:spPr>
            <a:xfrm>
              <a:off x="7537612" y="350085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4" name="Freeform 2365">
              <a:extLst>
                <a:ext uri="{FF2B5EF4-FFF2-40B4-BE49-F238E27FC236}">
                  <a16:creationId xmlns:a16="http://schemas.microsoft.com/office/drawing/2014/main" id="{DE304661-EFC0-75EF-4734-19C087A01016}"/>
                </a:ext>
              </a:extLst>
            </p:cNvPr>
            <p:cNvSpPr/>
            <p:nvPr/>
          </p:nvSpPr>
          <p:spPr>
            <a:xfrm>
              <a:off x="7555095" y="350085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5" name="Freeform 2366">
              <a:extLst>
                <a:ext uri="{FF2B5EF4-FFF2-40B4-BE49-F238E27FC236}">
                  <a16:creationId xmlns:a16="http://schemas.microsoft.com/office/drawing/2014/main" id="{DB23A01B-E6A8-94E0-DFD7-26CE9D9F7F9D}"/>
                </a:ext>
              </a:extLst>
            </p:cNvPr>
            <p:cNvSpPr/>
            <p:nvPr/>
          </p:nvSpPr>
          <p:spPr>
            <a:xfrm>
              <a:off x="7572452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6" name="Freeform 2367">
              <a:extLst>
                <a:ext uri="{FF2B5EF4-FFF2-40B4-BE49-F238E27FC236}">
                  <a16:creationId xmlns:a16="http://schemas.microsoft.com/office/drawing/2014/main" id="{A7C28CA3-6A03-3579-C63E-F46CCA91A4AC}"/>
                </a:ext>
              </a:extLst>
            </p:cNvPr>
            <p:cNvSpPr/>
            <p:nvPr/>
          </p:nvSpPr>
          <p:spPr>
            <a:xfrm>
              <a:off x="7589935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7" name="Freeform 2368">
              <a:extLst>
                <a:ext uri="{FF2B5EF4-FFF2-40B4-BE49-F238E27FC236}">
                  <a16:creationId xmlns:a16="http://schemas.microsoft.com/office/drawing/2014/main" id="{A9EE5FBE-E8CC-1586-6359-E1BD9FBEEE84}"/>
                </a:ext>
              </a:extLst>
            </p:cNvPr>
            <p:cNvSpPr/>
            <p:nvPr/>
          </p:nvSpPr>
          <p:spPr>
            <a:xfrm>
              <a:off x="7607290" y="3500855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8" name="Freeform 2369">
              <a:extLst>
                <a:ext uri="{FF2B5EF4-FFF2-40B4-BE49-F238E27FC236}">
                  <a16:creationId xmlns:a16="http://schemas.microsoft.com/office/drawing/2014/main" id="{425B0DDE-4435-83E7-35C7-3E002616684D}"/>
                </a:ext>
              </a:extLst>
            </p:cNvPr>
            <p:cNvSpPr/>
            <p:nvPr/>
          </p:nvSpPr>
          <p:spPr>
            <a:xfrm>
              <a:off x="7653997" y="3500855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9" name="Freeform 2370">
              <a:extLst>
                <a:ext uri="{FF2B5EF4-FFF2-40B4-BE49-F238E27FC236}">
                  <a16:creationId xmlns:a16="http://schemas.microsoft.com/office/drawing/2014/main" id="{A7E53DA7-DF7C-25A9-DC80-B7422217B8C9}"/>
                </a:ext>
              </a:extLst>
            </p:cNvPr>
            <p:cNvSpPr/>
            <p:nvPr/>
          </p:nvSpPr>
          <p:spPr>
            <a:xfrm>
              <a:off x="8035823" y="3538014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0" name="Freeform 2371">
              <a:extLst>
                <a:ext uri="{FF2B5EF4-FFF2-40B4-BE49-F238E27FC236}">
                  <a16:creationId xmlns:a16="http://schemas.microsoft.com/office/drawing/2014/main" id="{F29FE74C-DF6F-8A94-7410-E85A8CD2E136}"/>
                </a:ext>
              </a:extLst>
            </p:cNvPr>
            <p:cNvSpPr/>
            <p:nvPr/>
          </p:nvSpPr>
          <p:spPr>
            <a:xfrm>
              <a:off x="8351032" y="357428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1" name="Freeform 2372">
              <a:extLst>
                <a:ext uri="{FF2B5EF4-FFF2-40B4-BE49-F238E27FC236}">
                  <a16:creationId xmlns:a16="http://schemas.microsoft.com/office/drawing/2014/main" id="{69AF64BF-D1D1-9FB7-E3A1-40C2C5719C13}"/>
                </a:ext>
              </a:extLst>
            </p:cNvPr>
            <p:cNvSpPr/>
            <p:nvPr/>
          </p:nvSpPr>
          <p:spPr>
            <a:xfrm>
              <a:off x="8665348" y="3600370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2" name="Freeform 2373">
              <a:extLst>
                <a:ext uri="{FF2B5EF4-FFF2-40B4-BE49-F238E27FC236}">
                  <a16:creationId xmlns:a16="http://schemas.microsoft.com/office/drawing/2014/main" id="{42C8E10D-147D-6857-BE5A-98A3373FC45D}"/>
                </a:ext>
              </a:extLst>
            </p:cNvPr>
            <p:cNvSpPr/>
            <p:nvPr/>
          </p:nvSpPr>
          <p:spPr>
            <a:xfrm>
              <a:off x="8779436" y="3600370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3" name="Freeform 2374">
              <a:extLst>
                <a:ext uri="{FF2B5EF4-FFF2-40B4-BE49-F238E27FC236}">
                  <a16:creationId xmlns:a16="http://schemas.microsoft.com/office/drawing/2014/main" id="{EFC99020-7781-0FC9-A1DC-B86BD18410F5}"/>
                </a:ext>
              </a:extLst>
            </p:cNvPr>
            <p:cNvSpPr/>
            <p:nvPr/>
          </p:nvSpPr>
          <p:spPr>
            <a:xfrm>
              <a:off x="8898246" y="3613859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4" name="Freeform 2375">
              <a:extLst>
                <a:ext uri="{FF2B5EF4-FFF2-40B4-BE49-F238E27FC236}">
                  <a16:creationId xmlns:a16="http://schemas.microsoft.com/office/drawing/2014/main" id="{7DEE40D6-7592-535A-AAD1-AF068F1018B2}"/>
                </a:ext>
              </a:extLst>
            </p:cNvPr>
            <p:cNvSpPr/>
            <p:nvPr/>
          </p:nvSpPr>
          <p:spPr>
            <a:xfrm>
              <a:off x="8974305" y="3613859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5" name="Freeform 2376">
              <a:extLst>
                <a:ext uri="{FF2B5EF4-FFF2-40B4-BE49-F238E27FC236}">
                  <a16:creationId xmlns:a16="http://schemas.microsoft.com/office/drawing/2014/main" id="{706EA62C-361A-B981-99B5-EB1D7F11F511}"/>
                </a:ext>
              </a:extLst>
            </p:cNvPr>
            <p:cNvSpPr/>
            <p:nvPr/>
          </p:nvSpPr>
          <p:spPr>
            <a:xfrm>
              <a:off x="9001997" y="3621749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6" name="Freeform 2377">
              <a:extLst>
                <a:ext uri="{FF2B5EF4-FFF2-40B4-BE49-F238E27FC236}">
                  <a16:creationId xmlns:a16="http://schemas.microsoft.com/office/drawing/2014/main" id="{8B14C85C-0297-45F7-0596-945FD9182E2C}"/>
                </a:ext>
              </a:extLst>
            </p:cNvPr>
            <p:cNvSpPr/>
            <p:nvPr/>
          </p:nvSpPr>
          <p:spPr>
            <a:xfrm>
              <a:off x="901067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7" name="Freeform 2378">
              <a:extLst>
                <a:ext uri="{FF2B5EF4-FFF2-40B4-BE49-F238E27FC236}">
                  <a16:creationId xmlns:a16="http://schemas.microsoft.com/office/drawing/2014/main" id="{A5674E5D-9BEB-F8A5-D846-917DA13AC622}"/>
                </a:ext>
              </a:extLst>
            </p:cNvPr>
            <p:cNvSpPr/>
            <p:nvPr/>
          </p:nvSpPr>
          <p:spPr>
            <a:xfrm>
              <a:off x="9021777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8" name="Freeform 2379">
              <a:extLst>
                <a:ext uri="{FF2B5EF4-FFF2-40B4-BE49-F238E27FC236}">
                  <a16:creationId xmlns:a16="http://schemas.microsoft.com/office/drawing/2014/main" id="{E438D089-C4B0-15EB-375F-8A5BDCF6659D}"/>
                </a:ext>
              </a:extLst>
            </p:cNvPr>
            <p:cNvSpPr/>
            <p:nvPr/>
          </p:nvSpPr>
          <p:spPr>
            <a:xfrm>
              <a:off x="9032880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9" name="Freeform 2380">
              <a:extLst>
                <a:ext uri="{FF2B5EF4-FFF2-40B4-BE49-F238E27FC236}">
                  <a16:creationId xmlns:a16="http://schemas.microsoft.com/office/drawing/2014/main" id="{147A9177-A74B-DD01-8446-F3EC56EF6501}"/>
                </a:ext>
              </a:extLst>
            </p:cNvPr>
            <p:cNvSpPr/>
            <p:nvPr/>
          </p:nvSpPr>
          <p:spPr>
            <a:xfrm>
              <a:off x="9043983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0" name="Freeform 2381">
              <a:extLst>
                <a:ext uri="{FF2B5EF4-FFF2-40B4-BE49-F238E27FC236}">
                  <a16:creationId xmlns:a16="http://schemas.microsoft.com/office/drawing/2014/main" id="{65B25951-E1EA-A4AC-682B-4601D5A9A6FD}"/>
                </a:ext>
              </a:extLst>
            </p:cNvPr>
            <p:cNvSpPr/>
            <p:nvPr/>
          </p:nvSpPr>
          <p:spPr>
            <a:xfrm>
              <a:off x="9055085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1" name="Freeform 2382">
              <a:extLst>
                <a:ext uri="{FF2B5EF4-FFF2-40B4-BE49-F238E27FC236}">
                  <a16:creationId xmlns:a16="http://schemas.microsoft.com/office/drawing/2014/main" id="{245E4D91-7614-862B-B75D-F4328E60BB91}"/>
                </a:ext>
              </a:extLst>
            </p:cNvPr>
            <p:cNvSpPr/>
            <p:nvPr/>
          </p:nvSpPr>
          <p:spPr>
            <a:xfrm>
              <a:off x="906618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2" name="Freeform 2383">
              <a:extLst>
                <a:ext uri="{FF2B5EF4-FFF2-40B4-BE49-F238E27FC236}">
                  <a16:creationId xmlns:a16="http://schemas.microsoft.com/office/drawing/2014/main" id="{D16E7331-A4D2-5705-F8AC-4F22C3B1D038}"/>
                </a:ext>
              </a:extLst>
            </p:cNvPr>
            <p:cNvSpPr/>
            <p:nvPr/>
          </p:nvSpPr>
          <p:spPr>
            <a:xfrm>
              <a:off x="907716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3" name="Freeform 2384">
              <a:extLst>
                <a:ext uri="{FF2B5EF4-FFF2-40B4-BE49-F238E27FC236}">
                  <a16:creationId xmlns:a16="http://schemas.microsoft.com/office/drawing/2014/main" id="{046CB565-4FD2-9691-ACC5-0D4EC27764A0}"/>
                </a:ext>
              </a:extLst>
            </p:cNvPr>
            <p:cNvSpPr/>
            <p:nvPr/>
          </p:nvSpPr>
          <p:spPr>
            <a:xfrm>
              <a:off x="908826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4" name="Freeform 2385">
              <a:extLst>
                <a:ext uri="{FF2B5EF4-FFF2-40B4-BE49-F238E27FC236}">
                  <a16:creationId xmlns:a16="http://schemas.microsoft.com/office/drawing/2014/main" id="{FE540939-1680-FF9E-C14B-2EEFC8E95991}"/>
                </a:ext>
              </a:extLst>
            </p:cNvPr>
            <p:cNvSpPr/>
            <p:nvPr/>
          </p:nvSpPr>
          <p:spPr>
            <a:xfrm>
              <a:off x="9099367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5" name="Freeform 2386">
              <a:extLst>
                <a:ext uri="{FF2B5EF4-FFF2-40B4-BE49-F238E27FC236}">
                  <a16:creationId xmlns:a16="http://schemas.microsoft.com/office/drawing/2014/main" id="{6AB223CF-D234-C95D-4E13-765875761917}"/>
                </a:ext>
              </a:extLst>
            </p:cNvPr>
            <p:cNvSpPr/>
            <p:nvPr/>
          </p:nvSpPr>
          <p:spPr>
            <a:xfrm>
              <a:off x="911047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6" name="Freeform 2387">
              <a:extLst>
                <a:ext uri="{FF2B5EF4-FFF2-40B4-BE49-F238E27FC236}">
                  <a16:creationId xmlns:a16="http://schemas.microsoft.com/office/drawing/2014/main" id="{5A333DBC-E41C-D32E-2E5F-6CD34EAC31CC}"/>
                </a:ext>
              </a:extLst>
            </p:cNvPr>
            <p:cNvSpPr/>
            <p:nvPr/>
          </p:nvSpPr>
          <p:spPr>
            <a:xfrm>
              <a:off x="912157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7" name="Freeform 2388">
              <a:extLst>
                <a:ext uri="{FF2B5EF4-FFF2-40B4-BE49-F238E27FC236}">
                  <a16:creationId xmlns:a16="http://schemas.microsoft.com/office/drawing/2014/main" id="{AF611E3B-D7EB-4A85-AB1F-536AFBAF0DAB}"/>
                </a:ext>
              </a:extLst>
            </p:cNvPr>
            <p:cNvSpPr/>
            <p:nvPr/>
          </p:nvSpPr>
          <p:spPr>
            <a:xfrm>
              <a:off x="913267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8" name="Freeform 2389">
              <a:extLst>
                <a:ext uri="{FF2B5EF4-FFF2-40B4-BE49-F238E27FC236}">
                  <a16:creationId xmlns:a16="http://schemas.microsoft.com/office/drawing/2014/main" id="{A6ADD43D-915B-8738-8E46-A5A6FB989552}"/>
                </a:ext>
              </a:extLst>
            </p:cNvPr>
            <p:cNvSpPr/>
            <p:nvPr/>
          </p:nvSpPr>
          <p:spPr>
            <a:xfrm>
              <a:off x="914377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9" name="Freeform 2390">
              <a:extLst>
                <a:ext uri="{FF2B5EF4-FFF2-40B4-BE49-F238E27FC236}">
                  <a16:creationId xmlns:a16="http://schemas.microsoft.com/office/drawing/2014/main" id="{E56E1881-21FD-0C1B-7AD8-CB989594EC9D}"/>
                </a:ext>
              </a:extLst>
            </p:cNvPr>
            <p:cNvSpPr/>
            <p:nvPr/>
          </p:nvSpPr>
          <p:spPr>
            <a:xfrm>
              <a:off x="9154880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0" name="Freeform 2391">
              <a:extLst>
                <a:ext uri="{FF2B5EF4-FFF2-40B4-BE49-F238E27FC236}">
                  <a16:creationId xmlns:a16="http://schemas.microsoft.com/office/drawing/2014/main" id="{8090E7A7-58D8-6FA0-0E4E-92C21C50BB9C}"/>
                </a:ext>
              </a:extLst>
            </p:cNvPr>
            <p:cNvSpPr/>
            <p:nvPr/>
          </p:nvSpPr>
          <p:spPr>
            <a:xfrm>
              <a:off x="9165983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1" name="Freeform 2392">
              <a:extLst>
                <a:ext uri="{FF2B5EF4-FFF2-40B4-BE49-F238E27FC236}">
                  <a16:creationId xmlns:a16="http://schemas.microsoft.com/office/drawing/2014/main" id="{BCA2BF0B-A94A-D985-2B2C-6A28E9D17B5E}"/>
                </a:ext>
              </a:extLst>
            </p:cNvPr>
            <p:cNvSpPr/>
            <p:nvPr/>
          </p:nvSpPr>
          <p:spPr>
            <a:xfrm>
              <a:off x="917695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2" name="Freeform 2393">
              <a:extLst>
                <a:ext uri="{FF2B5EF4-FFF2-40B4-BE49-F238E27FC236}">
                  <a16:creationId xmlns:a16="http://schemas.microsoft.com/office/drawing/2014/main" id="{80532B98-D3F0-0B3D-18BA-9976A34CAA3A}"/>
                </a:ext>
              </a:extLst>
            </p:cNvPr>
            <p:cNvSpPr/>
            <p:nvPr/>
          </p:nvSpPr>
          <p:spPr>
            <a:xfrm>
              <a:off x="9188060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3" name="Freeform 2394">
              <a:extLst>
                <a:ext uri="{FF2B5EF4-FFF2-40B4-BE49-F238E27FC236}">
                  <a16:creationId xmlns:a16="http://schemas.microsoft.com/office/drawing/2014/main" id="{1A2605F7-F4E5-F4C9-E4A3-701EC436FE88}"/>
                </a:ext>
              </a:extLst>
            </p:cNvPr>
            <p:cNvSpPr/>
            <p:nvPr/>
          </p:nvSpPr>
          <p:spPr>
            <a:xfrm>
              <a:off x="9199163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4" name="Freeform 2395">
              <a:extLst>
                <a:ext uri="{FF2B5EF4-FFF2-40B4-BE49-F238E27FC236}">
                  <a16:creationId xmlns:a16="http://schemas.microsoft.com/office/drawing/2014/main" id="{BE8680F6-9BA4-A321-9428-13059AE5987B}"/>
                </a:ext>
              </a:extLst>
            </p:cNvPr>
            <p:cNvSpPr/>
            <p:nvPr/>
          </p:nvSpPr>
          <p:spPr>
            <a:xfrm>
              <a:off x="921026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5" name="Freeform 2396">
              <a:extLst>
                <a:ext uri="{FF2B5EF4-FFF2-40B4-BE49-F238E27FC236}">
                  <a16:creationId xmlns:a16="http://schemas.microsoft.com/office/drawing/2014/main" id="{AC99DE8A-D169-D7B9-44E8-7E0517AF3CFF}"/>
                </a:ext>
              </a:extLst>
            </p:cNvPr>
            <p:cNvSpPr/>
            <p:nvPr/>
          </p:nvSpPr>
          <p:spPr>
            <a:xfrm>
              <a:off x="9221368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6" name="Freeform 2397">
              <a:extLst>
                <a:ext uri="{FF2B5EF4-FFF2-40B4-BE49-F238E27FC236}">
                  <a16:creationId xmlns:a16="http://schemas.microsoft.com/office/drawing/2014/main" id="{C7B0E6DF-1C15-0E53-9274-B305F89BB866}"/>
                </a:ext>
              </a:extLst>
            </p:cNvPr>
            <p:cNvSpPr/>
            <p:nvPr/>
          </p:nvSpPr>
          <p:spPr>
            <a:xfrm>
              <a:off x="923247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7" name="Freeform 2398">
              <a:extLst>
                <a:ext uri="{FF2B5EF4-FFF2-40B4-BE49-F238E27FC236}">
                  <a16:creationId xmlns:a16="http://schemas.microsoft.com/office/drawing/2014/main" id="{FDA40019-BB08-44E2-BBB6-61F4198DE503}"/>
                </a:ext>
              </a:extLst>
            </p:cNvPr>
            <p:cNvSpPr/>
            <p:nvPr/>
          </p:nvSpPr>
          <p:spPr>
            <a:xfrm>
              <a:off x="924357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8" name="Freeform 2399">
              <a:extLst>
                <a:ext uri="{FF2B5EF4-FFF2-40B4-BE49-F238E27FC236}">
                  <a16:creationId xmlns:a16="http://schemas.microsoft.com/office/drawing/2014/main" id="{122D28A9-41DA-BF4D-C846-C4086207358C}"/>
                </a:ext>
              </a:extLst>
            </p:cNvPr>
            <p:cNvSpPr/>
            <p:nvPr/>
          </p:nvSpPr>
          <p:spPr>
            <a:xfrm>
              <a:off x="925467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9" name="Freeform 2400">
              <a:extLst>
                <a:ext uri="{FF2B5EF4-FFF2-40B4-BE49-F238E27FC236}">
                  <a16:creationId xmlns:a16="http://schemas.microsoft.com/office/drawing/2014/main" id="{85A4E2BA-543D-A8E7-CDD5-84A9144FFD78}"/>
                </a:ext>
              </a:extLst>
            </p:cNvPr>
            <p:cNvSpPr/>
            <p:nvPr/>
          </p:nvSpPr>
          <p:spPr>
            <a:xfrm>
              <a:off x="926577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0" name="Freeform 2401">
              <a:extLst>
                <a:ext uri="{FF2B5EF4-FFF2-40B4-BE49-F238E27FC236}">
                  <a16:creationId xmlns:a16="http://schemas.microsoft.com/office/drawing/2014/main" id="{769BB543-23DA-D8F4-4B45-58C7313AC509}"/>
                </a:ext>
              </a:extLst>
            </p:cNvPr>
            <p:cNvSpPr/>
            <p:nvPr/>
          </p:nvSpPr>
          <p:spPr>
            <a:xfrm>
              <a:off x="9276753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1" name="Freeform 2402">
              <a:extLst>
                <a:ext uri="{FF2B5EF4-FFF2-40B4-BE49-F238E27FC236}">
                  <a16:creationId xmlns:a16="http://schemas.microsoft.com/office/drawing/2014/main" id="{88AB7069-B2E2-DF93-773F-4A6111420D47}"/>
                </a:ext>
              </a:extLst>
            </p:cNvPr>
            <p:cNvSpPr/>
            <p:nvPr/>
          </p:nvSpPr>
          <p:spPr>
            <a:xfrm>
              <a:off x="9287855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2" name="Freeform 2403">
              <a:extLst>
                <a:ext uri="{FF2B5EF4-FFF2-40B4-BE49-F238E27FC236}">
                  <a16:creationId xmlns:a16="http://schemas.microsoft.com/office/drawing/2014/main" id="{9F282FAC-A2CB-FBA3-46FE-7FDA4E773509}"/>
                </a:ext>
              </a:extLst>
            </p:cNvPr>
            <p:cNvSpPr/>
            <p:nvPr/>
          </p:nvSpPr>
          <p:spPr>
            <a:xfrm>
              <a:off x="929895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3" name="Freeform 2404">
              <a:extLst>
                <a:ext uri="{FF2B5EF4-FFF2-40B4-BE49-F238E27FC236}">
                  <a16:creationId xmlns:a16="http://schemas.microsoft.com/office/drawing/2014/main" id="{FB0F1EA1-FEEE-8F9B-E77F-D69204BB36E4}"/>
                </a:ext>
              </a:extLst>
            </p:cNvPr>
            <p:cNvSpPr/>
            <p:nvPr/>
          </p:nvSpPr>
          <p:spPr>
            <a:xfrm>
              <a:off x="931006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4" name="Freeform 2405">
              <a:extLst>
                <a:ext uri="{FF2B5EF4-FFF2-40B4-BE49-F238E27FC236}">
                  <a16:creationId xmlns:a16="http://schemas.microsoft.com/office/drawing/2014/main" id="{6CAFED57-0CA7-6073-7EAD-0E530DDEA745}"/>
                </a:ext>
              </a:extLst>
            </p:cNvPr>
            <p:cNvSpPr/>
            <p:nvPr/>
          </p:nvSpPr>
          <p:spPr>
            <a:xfrm>
              <a:off x="9321163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5" name="Freeform 2406">
              <a:extLst>
                <a:ext uri="{FF2B5EF4-FFF2-40B4-BE49-F238E27FC236}">
                  <a16:creationId xmlns:a16="http://schemas.microsoft.com/office/drawing/2014/main" id="{C01E4E08-751A-D814-20EE-D1729D00E441}"/>
                </a:ext>
              </a:extLst>
            </p:cNvPr>
            <p:cNvSpPr/>
            <p:nvPr/>
          </p:nvSpPr>
          <p:spPr>
            <a:xfrm>
              <a:off x="933226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6" name="Freeform 2407">
              <a:extLst>
                <a:ext uri="{FF2B5EF4-FFF2-40B4-BE49-F238E27FC236}">
                  <a16:creationId xmlns:a16="http://schemas.microsoft.com/office/drawing/2014/main" id="{CDA7FC2C-C47C-8A1A-BC06-AAC00217A3DF}"/>
                </a:ext>
              </a:extLst>
            </p:cNvPr>
            <p:cNvSpPr/>
            <p:nvPr/>
          </p:nvSpPr>
          <p:spPr>
            <a:xfrm>
              <a:off x="9343368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7" name="Freeform 2408">
              <a:extLst>
                <a:ext uri="{FF2B5EF4-FFF2-40B4-BE49-F238E27FC236}">
                  <a16:creationId xmlns:a16="http://schemas.microsoft.com/office/drawing/2014/main" id="{A1AE5BBE-0880-8E53-82AF-C28E5B9BD4B0}"/>
                </a:ext>
              </a:extLst>
            </p:cNvPr>
            <p:cNvSpPr/>
            <p:nvPr/>
          </p:nvSpPr>
          <p:spPr>
            <a:xfrm>
              <a:off x="935447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8" name="Freeform 2409">
              <a:extLst>
                <a:ext uri="{FF2B5EF4-FFF2-40B4-BE49-F238E27FC236}">
                  <a16:creationId xmlns:a16="http://schemas.microsoft.com/office/drawing/2014/main" id="{E2134796-5648-4DD7-BFD8-6D8F4AA6DFB5}"/>
                </a:ext>
              </a:extLst>
            </p:cNvPr>
            <p:cNvSpPr/>
            <p:nvPr/>
          </p:nvSpPr>
          <p:spPr>
            <a:xfrm>
              <a:off x="9365446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9" name="Freeform 2410">
              <a:extLst>
                <a:ext uri="{FF2B5EF4-FFF2-40B4-BE49-F238E27FC236}">
                  <a16:creationId xmlns:a16="http://schemas.microsoft.com/office/drawing/2014/main" id="{192FB312-04F0-96B5-8F64-BA54284AF737}"/>
                </a:ext>
              </a:extLst>
            </p:cNvPr>
            <p:cNvSpPr/>
            <p:nvPr/>
          </p:nvSpPr>
          <p:spPr>
            <a:xfrm>
              <a:off x="937654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0" name="Freeform 2411">
              <a:extLst>
                <a:ext uri="{FF2B5EF4-FFF2-40B4-BE49-F238E27FC236}">
                  <a16:creationId xmlns:a16="http://schemas.microsoft.com/office/drawing/2014/main" id="{B17B8EB4-1C57-E232-DCBD-E1D3FCC5A549}"/>
                </a:ext>
              </a:extLst>
            </p:cNvPr>
            <p:cNvSpPr/>
            <p:nvPr/>
          </p:nvSpPr>
          <p:spPr>
            <a:xfrm>
              <a:off x="9387651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1" name="Freeform 2412">
              <a:extLst>
                <a:ext uri="{FF2B5EF4-FFF2-40B4-BE49-F238E27FC236}">
                  <a16:creationId xmlns:a16="http://schemas.microsoft.com/office/drawing/2014/main" id="{1D7FD896-1EEF-5AD3-E8EF-968F5E9C39E5}"/>
                </a:ext>
              </a:extLst>
            </p:cNvPr>
            <p:cNvSpPr/>
            <p:nvPr/>
          </p:nvSpPr>
          <p:spPr>
            <a:xfrm>
              <a:off x="9398753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2" name="Freeform 2413">
              <a:extLst>
                <a:ext uri="{FF2B5EF4-FFF2-40B4-BE49-F238E27FC236}">
                  <a16:creationId xmlns:a16="http://schemas.microsoft.com/office/drawing/2014/main" id="{9DA94944-FE3D-DB3D-EE4B-402AE2A031E7}"/>
                </a:ext>
              </a:extLst>
            </p:cNvPr>
            <p:cNvSpPr/>
            <p:nvPr/>
          </p:nvSpPr>
          <p:spPr>
            <a:xfrm>
              <a:off x="9409855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3" name="Freeform 2414">
              <a:extLst>
                <a:ext uri="{FF2B5EF4-FFF2-40B4-BE49-F238E27FC236}">
                  <a16:creationId xmlns:a16="http://schemas.microsoft.com/office/drawing/2014/main" id="{166CBBE2-A29C-31EA-BC36-2238A029562E}"/>
                </a:ext>
              </a:extLst>
            </p:cNvPr>
            <p:cNvSpPr/>
            <p:nvPr/>
          </p:nvSpPr>
          <p:spPr>
            <a:xfrm>
              <a:off x="942095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4" name="Freeform 2415">
              <a:extLst>
                <a:ext uri="{FF2B5EF4-FFF2-40B4-BE49-F238E27FC236}">
                  <a16:creationId xmlns:a16="http://schemas.microsoft.com/office/drawing/2014/main" id="{C6D4993A-993B-8827-C4B2-BDDABC87050B}"/>
                </a:ext>
              </a:extLst>
            </p:cNvPr>
            <p:cNvSpPr/>
            <p:nvPr/>
          </p:nvSpPr>
          <p:spPr>
            <a:xfrm>
              <a:off x="943206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5" name="Freeform 2416">
              <a:extLst>
                <a:ext uri="{FF2B5EF4-FFF2-40B4-BE49-F238E27FC236}">
                  <a16:creationId xmlns:a16="http://schemas.microsoft.com/office/drawing/2014/main" id="{08016C1A-C81C-3B6D-0CCB-29757F78112C}"/>
                </a:ext>
              </a:extLst>
            </p:cNvPr>
            <p:cNvSpPr/>
            <p:nvPr/>
          </p:nvSpPr>
          <p:spPr>
            <a:xfrm>
              <a:off x="9443163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6" name="Freeform 2417">
              <a:extLst>
                <a:ext uri="{FF2B5EF4-FFF2-40B4-BE49-F238E27FC236}">
                  <a16:creationId xmlns:a16="http://schemas.microsoft.com/office/drawing/2014/main" id="{8C246712-1759-184A-6FDF-FF469577CDC5}"/>
                </a:ext>
              </a:extLst>
            </p:cNvPr>
            <p:cNvSpPr/>
            <p:nvPr/>
          </p:nvSpPr>
          <p:spPr>
            <a:xfrm>
              <a:off x="945426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7" name="Freeform 2418">
              <a:extLst>
                <a:ext uri="{FF2B5EF4-FFF2-40B4-BE49-F238E27FC236}">
                  <a16:creationId xmlns:a16="http://schemas.microsoft.com/office/drawing/2014/main" id="{AA7443B2-4DC8-F33B-C833-56747CF662AA}"/>
                </a:ext>
              </a:extLst>
            </p:cNvPr>
            <p:cNvSpPr/>
            <p:nvPr/>
          </p:nvSpPr>
          <p:spPr>
            <a:xfrm>
              <a:off x="9465240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8" name="Freeform 2419">
              <a:extLst>
                <a:ext uri="{FF2B5EF4-FFF2-40B4-BE49-F238E27FC236}">
                  <a16:creationId xmlns:a16="http://schemas.microsoft.com/office/drawing/2014/main" id="{03219416-B21A-C92E-8455-64083591EA3F}"/>
                </a:ext>
              </a:extLst>
            </p:cNvPr>
            <p:cNvSpPr/>
            <p:nvPr/>
          </p:nvSpPr>
          <p:spPr>
            <a:xfrm>
              <a:off x="9526240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9" name="Freeform 2420">
              <a:extLst>
                <a:ext uri="{FF2B5EF4-FFF2-40B4-BE49-F238E27FC236}">
                  <a16:creationId xmlns:a16="http://schemas.microsoft.com/office/drawing/2014/main" id="{FD5F4B25-A45B-53ED-EBE2-8476E0283CF0}"/>
                </a:ext>
              </a:extLst>
            </p:cNvPr>
            <p:cNvSpPr/>
            <p:nvPr/>
          </p:nvSpPr>
          <p:spPr>
            <a:xfrm>
              <a:off x="9539768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0" name="Freeform 2421">
              <a:extLst>
                <a:ext uri="{FF2B5EF4-FFF2-40B4-BE49-F238E27FC236}">
                  <a16:creationId xmlns:a16="http://schemas.microsoft.com/office/drawing/2014/main" id="{6FCAC215-CC23-DDA1-495B-1AFBD43BC210}"/>
                </a:ext>
              </a:extLst>
            </p:cNvPr>
            <p:cNvSpPr/>
            <p:nvPr/>
          </p:nvSpPr>
          <p:spPr>
            <a:xfrm>
              <a:off x="9553167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1" name="Freeform 2422">
              <a:extLst>
                <a:ext uri="{FF2B5EF4-FFF2-40B4-BE49-F238E27FC236}">
                  <a16:creationId xmlns:a16="http://schemas.microsoft.com/office/drawing/2014/main" id="{45B92E75-9C7B-BDD8-1D0C-F7ED125BC2F3}"/>
                </a:ext>
              </a:extLst>
            </p:cNvPr>
            <p:cNvSpPr/>
            <p:nvPr/>
          </p:nvSpPr>
          <p:spPr>
            <a:xfrm>
              <a:off x="9566694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2" name="Freeform 2423">
              <a:extLst>
                <a:ext uri="{FF2B5EF4-FFF2-40B4-BE49-F238E27FC236}">
                  <a16:creationId xmlns:a16="http://schemas.microsoft.com/office/drawing/2014/main" id="{6F084F97-6E96-ED35-92A4-38282AF8BF6B}"/>
                </a:ext>
              </a:extLst>
            </p:cNvPr>
            <p:cNvSpPr/>
            <p:nvPr/>
          </p:nvSpPr>
          <p:spPr>
            <a:xfrm>
              <a:off x="9580094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3" name="Freeform 2424">
              <a:extLst>
                <a:ext uri="{FF2B5EF4-FFF2-40B4-BE49-F238E27FC236}">
                  <a16:creationId xmlns:a16="http://schemas.microsoft.com/office/drawing/2014/main" id="{E5AAAC3E-AC7E-4114-F91F-9D0182193791}"/>
                </a:ext>
              </a:extLst>
            </p:cNvPr>
            <p:cNvSpPr/>
            <p:nvPr/>
          </p:nvSpPr>
          <p:spPr>
            <a:xfrm>
              <a:off x="9593622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4" name="Freeform 2425">
              <a:extLst>
                <a:ext uri="{FF2B5EF4-FFF2-40B4-BE49-F238E27FC236}">
                  <a16:creationId xmlns:a16="http://schemas.microsoft.com/office/drawing/2014/main" id="{20F6AA81-2495-B17F-BB2E-72C6225CCF50}"/>
                </a:ext>
              </a:extLst>
            </p:cNvPr>
            <p:cNvSpPr/>
            <p:nvPr/>
          </p:nvSpPr>
          <p:spPr>
            <a:xfrm>
              <a:off x="9607021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5" name="Freeform 2426">
              <a:extLst>
                <a:ext uri="{FF2B5EF4-FFF2-40B4-BE49-F238E27FC236}">
                  <a16:creationId xmlns:a16="http://schemas.microsoft.com/office/drawing/2014/main" id="{AC34CF66-34B1-3881-D40C-0CDA365F9919}"/>
                </a:ext>
              </a:extLst>
            </p:cNvPr>
            <p:cNvSpPr/>
            <p:nvPr/>
          </p:nvSpPr>
          <p:spPr>
            <a:xfrm>
              <a:off x="962054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6" name="Freeform 2427">
              <a:extLst>
                <a:ext uri="{FF2B5EF4-FFF2-40B4-BE49-F238E27FC236}">
                  <a16:creationId xmlns:a16="http://schemas.microsoft.com/office/drawing/2014/main" id="{D2FC1640-99FA-F6C5-3F7B-05D5B2CEE9B3}"/>
                </a:ext>
              </a:extLst>
            </p:cNvPr>
            <p:cNvSpPr/>
            <p:nvPr/>
          </p:nvSpPr>
          <p:spPr>
            <a:xfrm>
              <a:off x="963394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7" name="Freeform 2428">
              <a:extLst>
                <a:ext uri="{FF2B5EF4-FFF2-40B4-BE49-F238E27FC236}">
                  <a16:creationId xmlns:a16="http://schemas.microsoft.com/office/drawing/2014/main" id="{09496A5B-BB60-FEB1-4D78-9EA0308474F2}"/>
                </a:ext>
              </a:extLst>
            </p:cNvPr>
            <p:cNvSpPr/>
            <p:nvPr/>
          </p:nvSpPr>
          <p:spPr>
            <a:xfrm>
              <a:off x="9647475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8" name="Freeform 2429">
              <a:extLst>
                <a:ext uri="{FF2B5EF4-FFF2-40B4-BE49-F238E27FC236}">
                  <a16:creationId xmlns:a16="http://schemas.microsoft.com/office/drawing/2014/main" id="{AF8AF3D0-FC0F-8D9A-1C0A-1ED98DD8147D}"/>
                </a:ext>
              </a:extLst>
            </p:cNvPr>
            <p:cNvSpPr/>
            <p:nvPr/>
          </p:nvSpPr>
          <p:spPr>
            <a:xfrm>
              <a:off x="9660874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9" name="Freeform 2430">
              <a:extLst>
                <a:ext uri="{FF2B5EF4-FFF2-40B4-BE49-F238E27FC236}">
                  <a16:creationId xmlns:a16="http://schemas.microsoft.com/office/drawing/2014/main" id="{130BE9A5-FD58-7A45-E06E-41A8394D28CF}"/>
                </a:ext>
              </a:extLst>
            </p:cNvPr>
            <p:cNvSpPr/>
            <p:nvPr/>
          </p:nvSpPr>
          <p:spPr>
            <a:xfrm>
              <a:off x="967440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0" name="Freeform 2431">
              <a:extLst>
                <a:ext uri="{FF2B5EF4-FFF2-40B4-BE49-F238E27FC236}">
                  <a16:creationId xmlns:a16="http://schemas.microsoft.com/office/drawing/2014/main" id="{422B3CF1-3464-C31D-819F-F23AB6DDFE95}"/>
                </a:ext>
              </a:extLst>
            </p:cNvPr>
            <p:cNvSpPr/>
            <p:nvPr/>
          </p:nvSpPr>
          <p:spPr>
            <a:xfrm>
              <a:off x="9687801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1" name="Freeform 2432">
              <a:extLst>
                <a:ext uri="{FF2B5EF4-FFF2-40B4-BE49-F238E27FC236}">
                  <a16:creationId xmlns:a16="http://schemas.microsoft.com/office/drawing/2014/main" id="{40473ED3-D49D-13F1-73CD-2308C32E4273}"/>
                </a:ext>
              </a:extLst>
            </p:cNvPr>
            <p:cNvSpPr/>
            <p:nvPr/>
          </p:nvSpPr>
          <p:spPr>
            <a:xfrm>
              <a:off x="9701328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2" name="Freeform 2433">
              <a:extLst>
                <a:ext uri="{FF2B5EF4-FFF2-40B4-BE49-F238E27FC236}">
                  <a16:creationId xmlns:a16="http://schemas.microsoft.com/office/drawing/2014/main" id="{A268B711-7B37-D5CF-7445-84FD2613FA0D}"/>
                </a:ext>
              </a:extLst>
            </p:cNvPr>
            <p:cNvSpPr/>
            <p:nvPr/>
          </p:nvSpPr>
          <p:spPr>
            <a:xfrm>
              <a:off x="9714728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3" name="Freeform 2434">
              <a:extLst>
                <a:ext uri="{FF2B5EF4-FFF2-40B4-BE49-F238E27FC236}">
                  <a16:creationId xmlns:a16="http://schemas.microsoft.com/office/drawing/2014/main" id="{A7BFE67E-479E-18BB-BD7E-90DF5392F5E1}"/>
                </a:ext>
              </a:extLst>
            </p:cNvPr>
            <p:cNvSpPr/>
            <p:nvPr/>
          </p:nvSpPr>
          <p:spPr>
            <a:xfrm>
              <a:off x="9728256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4" name="Freeform 2435">
              <a:extLst>
                <a:ext uri="{FF2B5EF4-FFF2-40B4-BE49-F238E27FC236}">
                  <a16:creationId xmlns:a16="http://schemas.microsoft.com/office/drawing/2014/main" id="{0895E908-F3D8-528F-D103-8AE1057EC6AA}"/>
                </a:ext>
              </a:extLst>
            </p:cNvPr>
            <p:cNvSpPr/>
            <p:nvPr/>
          </p:nvSpPr>
          <p:spPr>
            <a:xfrm>
              <a:off x="9741655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5" name="Freeform 2436">
              <a:extLst>
                <a:ext uri="{FF2B5EF4-FFF2-40B4-BE49-F238E27FC236}">
                  <a16:creationId xmlns:a16="http://schemas.microsoft.com/office/drawing/2014/main" id="{B4DEB117-8C31-3F84-9648-956D76A61713}"/>
                </a:ext>
              </a:extLst>
            </p:cNvPr>
            <p:cNvSpPr/>
            <p:nvPr/>
          </p:nvSpPr>
          <p:spPr>
            <a:xfrm>
              <a:off x="9755182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6" name="Freeform 2437">
              <a:extLst>
                <a:ext uri="{FF2B5EF4-FFF2-40B4-BE49-F238E27FC236}">
                  <a16:creationId xmlns:a16="http://schemas.microsoft.com/office/drawing/2014/main" id="{3A2B27B2-4051-7796-6169-4D19973ED1E3}"/>
                </a:ext>
              </a:extLst>
            </p:cNvPr>
            <p:cNvSpPr/>
            <p:nvPr/>
          </p:nvSpPr>
          <p:spPr>
            <a:xfrm>
              <a:off x="976858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7" name="Freeform 2438">
              <a:extLst>
                <a:ext uri="{FF2B5EF4-FFF2-40B4-BE49-F238E27FC236}">
                  <a16:creationId xmlns:a16="http://schemas.microsoft.com/office/drawing/2014/main" id="{AA8A5209-1B5C-48C5-2733-0ED5A04D0778}"/>
                </a:ext>
              </a:extLst>
            </p:cNvPr>
            <p:cNvSpPr/>
            <p:nvPr/>
          </p:nvSpPr>
          <p:spPr>
            <a:xfrm>
              <a:off x="9782109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8" name="Freeform 2439">
              <a:extLst>
                <a:ext uri="{FF2B5EF4-FFF2-40B4-BE49-F238E27FC236}">
                  <a16:creationId xmlns:a16="http://schemas.microsoft.com/office/drawing/2014/main" id="{3180C2E9-8821-2F24-CEA1-81307B7AD695}"/>
                </a:ext>
              </a:extLst>
            </p:cNvPr>
            <p:cNvSpPr/>
            <p:nvPr/>
          </p:nvSpPr>
          <p:spPr>
            <a:xfrm>
              <a:off x="9795508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9" name="Freeform 2440">
              <a:extLst>
                <a:ext uri="{FF2B5EF4-FFF2-40B4-BE49-F238E27FC236}">
                  <a16:creationId xmlns:a16="http://schemas.microsoft.com/office/drawing/2014/main" id="{A0114BE2-BEEA-A4AA-5DB5-53F7854CA604}"/>
                </a:ext>
              </a:extLst>
            </p:cNvPr>
            <p:cNvSpPr/>
            <p:nvPr/>
          </p:nvSpPr>
          <p:spPr>
            <a:xfrm>
              <a:off x="9809035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0" name="Freeform 2441">
              <a:extLst>
                <a:ext uri="{FF2B5EF4-FFF2-40B4-BE49-F238E27FC236}">
                  <a16:creationId xmlns:a16="http://schemas.microsoft.com/office/drawing/2014/main" id="{7158B456-A8E4-B28E-E87E-A1CCE5B4828D}"/>
                </a:ext>
              </a:extLst>
            </p:cNvPr>
            <p:cNvSpPr/>
            <p:nvPr/>
          </p:nvSpPr>
          <p:spPr>
            <a:xfrm>
              <a:off x="9822436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1" name="Freeform 2442">
              <a:extLst>
                <a:ext uri="{FF2B5EF4-FFF2-40B4-BE49-F238E27FC236}">
                  <a16:creationId xmlns:a16="http://schemas.microsoft.com/office/drawing/2014/main" id="{7FEF93ED-395D-0A3B-DA34-88DF64A81F60}"/>
                </a:ext>
              </a:extLst>
            </p:cNvPr>
            <p:cNvSpPr/>
            <p:nvPr/>
          </p:nvSpPr>
          <p:spPr>
            <a:xfrm>
              <a:off x="9835963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2" name="Freeform 2443">
              <a:extLst>
                <a:ext uri="{FF2B5EF4-FFF2-40B4-BE49-F238E27FC236}">
                  <a16:creationId xmlns:a16="http://schemas.microsoft.com/office/drawing/2014/main" id="{98D3F548-4F7C-ECB9-0AEE-4110903DEB82}"/>
                </a:ext>
              </a:extLst>
            </p:cNvPr>
            <p:cNvSpPr/>
            <p:nvPr/>
          </p:nvSpPr>
          <p:spPr>
            <a:xfrm>
              <a:off x="9849362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3" name="Freeform 2444">
              <a:extLst>
                <a:ext uri="{FF2B5EF4-FFF2-40B4-BE49-F238E27FC236}">
                  <a16:creationId xmlns:a16="http://schemas.microsoft.com/office/drawing/2014/main" id="{888639CA-B366-9348-FA62-243B7DC66761}"/>
                </a:ext>
              </a:extLst>
            </p:cNvPr>
            <p:cNvSpPr/>
            <p:nvPr/>
          </p:nvSpPr>
          <p:spPr>
            <a:xfrm>
              <a:off x="9862889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4" name="Freeform 2445">
              <a:extLst>
                <a:ext uri="{FF2B5EF4-FFF2-40B4-BE49-F238E27FC236}">
                  <a16:creationId xmlns:a16="http://schemas.microsoft.com/office/drawing/2014/main" id="{881C58B4-F378-3125-E296-3F53D49FA156}"/>
                </a:ext>
              </a:extLst>
            </p:cNvPr>
            <p:cNvSpPr/>
            <p:nvPr/>
          </p:nvSpPr>
          <p:spPr>
            <a:xfrm>
              <a:off x="9876289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5" name="Freeform 2446">
              <a:extLst>
                <a:ext uri="{FF2B5EF4-FFF2-40B4-BE49-F238E27FC236}">
                  <a16:creationId xmlns:a16="http://schemas.microsoft.com/office/drawing/2014/main" id="{040A3629-88B8-9E46-3916-99098B89EFB9}"/>
                </a:ext>
              </a:extLst>
            </p:cNvPr>
            <p:cNvSpPr/>
            <p:nvPr/>
          </p:nvSpPr>
          <p:spPr>
            <a:xfrm>
              <a:off x="9889816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6" name="Freeform 2447">
              <a:extLst>
                <a:ext uri="{FF2B5EF4-FFF2-40B4-BE49-F238E27FC236}">
                  <a16:creationId xmlns:a16="http://schemas.microsoft.com/office/drawing/2014/main" id="{079A5DDB-8301-ABDC-8300-12FB60A468B3}"/>
                </a:ext>
              </a:extLst>
            </p:cNvPr>
            <p:cNvSpPr/>
            <p:nvPr/>
          </p:nvSpPr>
          <p:spPr>
            <a:xfrm>
              <a:off x="9903216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7" name="Freeform 2448">
              <a:extLst>
                <a:ext uri="{FF2B5EF4-FFF2-40B4-BE49-F238E27FC236}">
                  <a16:creationId xmlns:a16="http://schemas.microsoft.com/office/drawing/2014/main" id="{8CF52AB7-D037-E145-CB24-B400D4A9547C}"/>
                </a:ext>
              </a:extLst>
            </p:cNvPr>
            <p:cNvSpPr/>
            <p:nvPr/>
          </p:nvSpPr>
          <p:spPr>
            <a:xfrm>
              <a:off x="9916743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8" name="Freeform 2449">
              <a:extLst>
                <a:ext uri="{FF2B5EF4-FFF2-40B4-BE49-F238E27FC236}">
                  <a16:creationId xmlns:a16="http://schemas.microsoft.com/office/drawing/2014/main" id="{6321B205-DB30-7089-CBEF-10934E6524EC}"/>
                </a:ext>
              </a:extLst>
            </p:cNvPr>
            <p:cNvSpPr/>
            <p:nvPr/>
          </p:nvSpPr>
          <p:spPr>
            <a:xfrm>
              <a:off x="9942904" y="3630402"/>
              <a:ext cx="60234" cy="59555"/>
            </a:xfrm>
            <a:custGeom>
              <a:avLst/>
              <a:gdLst>
                <a:gd name="connsiteX0" fmla="*/ 60234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4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4" y="29778"/>
                  </a:moveTo>
                  <a:cubicBezTo>
                    <a:pt x="60234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4" y="13362"/>
                    <a:pt x="60234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9" name="Freeform 2450">
              <a:extLst>
                <a:ext uri="{FF2B5EF4-FFF2-40B4-BE49-F238E27FC236}">
                  <a16:creationId xmlns:a16="http://schemas.microsoft.com/office/drawing/2014/main" id="{A8F366B2-FB3D-780D-E1B3-1B8AC172F6B2}"/>
                </a:ext>
              </a:extLst>
            </p:cNvPr>
            <p:cNvSpPr/>
            <p:nvPr/>
          </p:nvSpPr>
          <p:spPr>
            <a:xfrm>
              <a:off x="10020494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0" name="Freeform 2451">
              <a:extLst>
                <a:ext uri="{FF2B5EF4-FFF2-40B4-BE49-F238E27FC236}">
                  <a16:creationId xmlns:a16="http://schemas.microsoft.com/office/drawing/2014/main" id="{937B7381-DBF3-DEA9-7D90-4CF888368B05}"/>
                </a:ext>
              </a:extLst>
            </p:cNvPr>
            <p:cNvSpPr/>
            <p:nvPr/>
          </p:nvSpPr>
          <p:spPr>
            <a:xfrm>
              <a:off x="10103572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7 w 60234"/>
                <a:gd name="connsiteY1" fmla="*/ 59556 h 59555"/>
                <a:gd name="connsiteX2" fmla="*/ 0 w 60234"/>
                <a:gd name="connsiteY2" fmla="*/ 29778 h 59555"/>
                <a:gd name="connsiteX3" fmla="*/ 30117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7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7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1" name="Freeform 2452">
              <a:extLst>
                <a:ext uri="{FF2B5EF4-FFF2-40B4-BE49-F238E27FC236}">
                  <a16:creationId xmlns:a16="http://schemas.microsoft.com/office/drawing/2014/main" id="{86F5EC52-B106-C747-4969-2FC614D25DAB}"/>
                </a:ext>
              </a:extLst>
            </p:cNvPr>
            <p:cNvSpPr/>
            <p:nvPr/>
          </p:nvSpPr>
          <p:spPr>
            <a:xfrm>
              <a:off x="10147981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2" name="Freeform 2453">
              <a:extLst>
                <a:ext uri="{FF2B5EF4-FFF2-40B4-BE49-F238E27FC236}">
                  <a16:creationId xmlns:a16="http://schemas.microsoft.com/office/drawing/2014/main" id="{FBA63BD7-096B-73A3-2ABA-ECB41569A524}"/>
                </a:ext>
              </a:extLst>
            </p:cNvPr>
            <p:cNvSpPr/>
            <p:nvPr/>
          </p:nvSpPr>
          <p:spPr>
            <a:xfrm>
              <a:off x="10236674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399" y="59556"/>
                    <a:pt x="0" y="46194"/>
                    <a:pt x="0" y="29778"/>
                  </a:cubicBezTo>
                  <a:cubicBezTo>
                    <a:pt x="0" y="13362"/>
                    <a:pt x="13399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3" name="Freeform 2454">
              <a:extLst>
                <a:ext uri="{FF2B5EF4-FFF2-40B4-BE49-F238E27FC236}">
                  <a16:creationId xmlns:a16="http://schemas.microsoft.com/office/drawing/2014/main" id="{2167D741-978A-5F5D-03B4-D179D2340708}"/>
                </a:ext>
              </a:extLst>
            </p:cNvPr>
            <p:cNvSpPr/>
            <p:nvPr/>
          </p:nvSpPr>
          <p:spPr>
            <a:xfrm>
              <a:off x="10251733" y="3630402"/>
              <a:ext cx="60234" cy="59555"/>
            </a:xfrm>
            <a:custGeom>
              <a:avLst/>
              <a:gdLst>
                <a:gd name="connsiteX0" fmla="*/ 60235 w 60234"/>
                <a:gd name="connsiteY0" fmla="*/ 29778 h 59555"/>
                <a:gd name="connsiteX1" fmla="*/ 30118 w 60234"/>
                <a:gd name="connsiteY1" fmla="*/ 59556 h 59555"/>
                <a:gd name="connsiteX2" fmla="*/ 0 w 60234"/>
                <a:gd name="connsiteY2" fmla="*/ 29778 h 59555"/>
                <a:gd name="connsiteX3" fmla="*/ 30118 w 60234"/>
                <a:gd name="connsiteY3" fmla="*/ 0 h 59555"/>
                <a:gd name="connsiteX4" fmla="*/ 60235 w 60234"/>
                <a:gd name="connsiteY4" fmla="*/ 29778 h 5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34" h="59555">
                  <a:moveTo>
                    <a:pt x="60235" y="29778"/>
                  </a:moveTo>
                  <a:cubicBezTo>
                    <a:pt x="60235" y="46194"/>
                    <a:pt x="46835" y="59556"/>
                    <a:pt x="30118" y="59556"/>
                  </a:cubicBezTo>
                  <a:cubicBezTo>
                    <a:pt x="13400" y="59556"/>
                    <a:pt x="0" y="46194"/>
                    <a:pt x="0" y="29778"/>
                  </a:cubicBezTo>
                  <a:cubicBezTo>
                    <a:pt x="0" y="13362"/>
                    <a:pt x="13400" y="0"/>
                    <a:pt x="30118" y="0"/>
                  </a:cubicBezTo>
                  <a:cubicBezTo>
                    <a:pt x="46835" y="0"/>
                    <a:pt x="60235" y="13362"/>
                    <a:pt x="60235" y="29778"/>
                  </a:cubicBezTo>
                  <a:close/>
                </a:path>
              </a:pathLst>
            </a:custGeom>
            <a:noFill/>
            <a:ln w="12755" cap="flat">
              <a:solidFill>
                <a:srgbClr val="33D6F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344" name="Table 343">
            <a:extLst>
              <a:ext uri="{FF2B5EF4-FFF2-40B4-BE49-F238E27FC236}">
                <a16:creationId xmlns:a16="http://schemas.microsoft.com/office/drawing/2014/main" id="{5EB02CE3-343D-097A-5316-129F0E964F12}"/>
              </a:ext>
            </a:extLst>
          </p:cNvPr>
          <p:cNvGraphicFramePr>
            <a:graphicFrameLocks noGrp="1"/>
          </p:cNvGraphicFramePr>
          <p:nvPr/>
        </p:nvGraphicFramePr>
        <p:xfrm>
          <a:off x="7175274" y="1227083"/>
          <a:ext cx="3439885" cy="1276630"/>
        </p:xfrm>
        <a:graphic>
          <a:graphicData uri="http://schemas.openxmlformats.org/drawingml/2006/table">
            <a:tbl>
              <a:tblPr firstRow="1">
                <a:tableStyleId>{69012ECD-51FC-41F1-AA8D-1B2483CD663E}</a:tableStyleId>
              </a:tblPr>
              <a:tblGrid>
                <a:gridCol w="979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0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426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GB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NIVO + RELA</a:t>
                      </a:r>
                      <a:b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GB" sz="1400" b="1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(n = 355)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D6F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NIVO </a:t>
                      </a:r>
                      <a:b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</a:br>
                      <a:r>
                        <a:rPr lang="en-GB" sz="1400" b="1" dirty="0">
                          <a:solidFill>
                            <a:srgbClr val="443534"/>
                          </a:solidFill>
                          <a:latin typeface="+mn-lt"/>
                        </a:rPr>
                        <a:t>(n = 359)</a:t>
                      </a:r>
                      <a:endParaRPr lang="en-GB" sz="1400" b="1" dirty="0">
                        <a:solidFill>
                          <a:srgbClr val="443534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CE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33F3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mPFS2, mo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28.4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20.1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0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US" sz="1400" b="0" baseline="0" dirty="0">
                          <a:solidFill>
                            <a:srgbClr val="433F3F"/>
                          </a:solidFill>
                          <a:latin typeface="+mn-lt"/>
                        </a:rPr>
                        <a:t>(95% CI)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(22.3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37.1)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(16.1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24.7)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93178"/>
                  </a:ext>
                </a:extLst>
              </a:tr>
              <a:tr h="3553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1400" b="0" dirty="0">
                          <a:solidFill>
                            <a:srgbClr val="433F3F"/>
                          </a:solidFill>
                          <a:latin typeface="+mn-lt"/>
                        </a:rPr>
                        <a:t>HR (95% CI)</a:t>
                      </a:r>
                    </a:p>
                  </a:txBody>
                  <a:tcPr marL="0" marR="0" marT="0" marB="1262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0.79 (0.65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  <a:r>
                        <a:rPr lang="en-US" sz="1400" b="0" kern="1200" dirty="0">
                          <a:solidFill>
                            <a:srgbClr val="433F3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0.96)</a:t>
                      </a:r>
                      <a:endParaRPr lang="en-GB" sz="1400" b="0" dirty="0">
                        <a:solidFill>
                          <a:srgbClr val="433F3F"/>
                        </a:solidFill>
                        <a:latin typeface="+mn-lt"/>
                      </a:endParaRPr>
                    </a:p>
                  </a:txBody>
                  <a:tcPr marL="106872" marR="106872" marT="40077" marB="4007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dirty="0">
                        <a:solidFill>
                          <a:schemeClr val="accent4"/>
                        </a:solidFill>
                        <a:latin typeface="+mn-lt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" name="Rectangle 66">
            <a:extLst>
              <a:ext uri="{FF2B5EF4-FFF2-40B4-BE49-F238E27FC236}">
                <a16:creationId xmlns:a16="http://schemas.microsoft.com/office/drawing/2014/main" id="{858B92B8-CB80-BDD5-4631-DF2197129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801" y="2312744"/>
            <a:ext cx="2152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71%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66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75)</a:t>
            </a:r>
            <a:endParaRPr lang="en-US" altLang="en-US" sz="1600" dirty="0">
              <a:solidFill>
                <a:srgbClr val="33D6F1"/>
              </a:solidFill>
              <a:latin typeface="+mn-lt"/>
            </a:endParaRPr>
          </a:p>
        </p:txBody>
      </p:sp>
      <p:sp>
        <p:nvSpPr>
          <p:cNvPr id="79" name="Rectangle 66">
            <a:extLst>
              <a:ext uri="{FF2B5EF4-FFF2-40B4-BE49-F238E27FC236}">
                <a16:creationId xmlns:a16="http://schemas.microsoft.com/office/drawing/2014/main" id="{52874A50-2E62-2EB5-9EDE-19E20CB5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41" y="3296621"/>
            <a:ext cx="1925592" cy="393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62%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57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67</a:t>
            </a:r>
            <a:r>
              <a:rPr lang="en-US" altLang="en-US" sz="1600" dirty="0">
                <a:solidFill>
                  <a:srgbClr val="1DCE9B"/>
                </a:solidFill>
                <a:latin typeface="+mn-lt"/>
              </a:rPr>
              <a:t>)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3363A5C-9B50-6172-0567-ECC9DF475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560" y="2799880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54%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48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59)</a:t>
            </a:r>
          </a:p>
        </p:txBody>
      </p:sp>
      <p:sp>
        <p:nvSpPr>
          <p:cNvPr id="102" name="Rectangle 66">
            <a:extLst>
              <a:ext uri="{FF2B5EF4-FFF2-40B4-BE49-F238E27FC236}">
                <a16:creationId xmlns:a16="http://schemas.microsoft.com/office/drawing/2014/main" id="{21F777DD-E870-9170-D684-127526794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5237" y="3636017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46%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40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51)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2FE17085-0295-C6C8-00F5-0BEDEF568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381" y="3032179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46%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40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51)</a:t>
            </a:r>
          </a:p>
        </p:txBody>
      </p:sp>
      <p:sp>
        <p:nvSpPr>
          <p:cNvPr id="104" name="Rectangle 66">
            <a:extLst>
              <a:ext uri="{FF2B5EF4-FFF2-40B4-BE49-F238E27FC236}">
                <a16:creationId xmlns:a16="http://schemas.microsoft.com/office/drawing/2014/main" id="{ED7B069E-9F11-9C2D-94A8-2F1D48D76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1005" y="3836995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36%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31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42)</a:t>
            </a:r>
          </a:p>
        </p:txBody>
      </p:sp>
      <p:sp>
        <p:nvSpPr>
          <p:cNvPr id="350" name="Freeform 3327">
            <a:extLst>
              <a:ext uri="{FF2B5EF4-FFF2-40B4-BE49-F238E27FC236}">
                <a16:creationId xmlns:a16="http://schemas.microsoft.com/office/drawing/2014/main" id="{B0547D59-DB61-06E6-3F33-C4A10845EE05}"/>
              </a:ext>
            </a:extLst>
          </p:cNvPr>
          <p:cNvSpPr/>
          <p:nvPr/>
        </p:nvSpPr>
        <p:spPr>
          <a:xfrm>
            <a:off x="4440401" y="2746366"/>
            <a:ext cx="45719" cy="2060938"/>
          </a:xfrm>
          <a:custGeom>
            <a:avLst/>
            <a:gdLst>
              <a:gd name="connsiteX0" fmla="*/ 0 w 12747"/>
              <a:gd name="connsiteY0" fmla="*/ 2390020 h 2390019"/>
              <a:gd name="connsiteX1" fmla="*/ 0 w 12747"/>
              <a:gd name="connsiteY1" fmla="*/ 0 h 239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47" h="2390019">
                <a:moveTo>
                  <a:pt x="0" y="2390020"/>
                </a:moveTo>
                <a:lnTo>
                  <a:pt x="0" y="0"/>
                </a:lnTo>
              </a:path>
            </a:pathLst>
          </a:custGeom>
          <a:ln w="12700" cap="flat">
            <a:solidFill>
              <a:srgbClr val="433F3F"/>
            </a:solidFill>
            <a:prstDash val="dash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6" name="Title 1">
            <a:extLst>
              <a:ext uri="{FF2B5EF4-FFF2-40B4-BE49-F238E27FC236}">
                <a16:creationId xmlns:a16="http://schemas.microsoft.com/office/drawing/2014/main" id="{272A3955-0C84-EA40-B2B2-8B43070425BE}"/>
              </a:ext>
            </a:extLst>
          </p:cNvPr>
          <p:cNvSpPr txBox="1">
            <a:spLocks/>
          </p:cNvSpPr>
          <p:nvPr/>
        </p:nvSpPr>
        <p:spPr>
          <a:xfrm>
            <a:off x="342741" y="690209"/>
            <a:ext cx="11432099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 defTabSz="121889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 dirty="0"/>
              <a:t>Investigator assessed</a:t>
            </a:r>
            <a:endParaRPr lang="en-US" sz="2400" i="1" dirty="0">
              <a:solidFill>
                <a:srgbClr val="433F3F"/>
              </a:solidFill>
            </a:endParaRPr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3A795A40-7EF2-AE2C-092E-61279584D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3813" y="3121258"/>
            <a:ext cx="18998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33D6F1"/>
                </a:solidFill>
                <a:latin typeface="+mn-lt"/>
              </a:rPr>
              <a:t>42%</a:t>
            </a:r>
            <a:br>
              <a:rPr lang="en-US" altLang="en-US" sz="1600" b="1" dirty="0">
                <a:solidFill>
                  <a:srgbClr val="33D6F1"/>
                </a:solidFill>
                <a:latin typeface="+mn-lt"/>
              </a:rPr>
            </a:b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(95% CI, 37</a:t>
            </a:r>
            <a:r>
              <a:rPr lang="en-US" altLang="en-US" sz="1400" dirty="0">
                <a:solidFill>
                  <a:srgbClr val="33D6F1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33D6F1"/>
                </a:solidFill>
                <a:latin typeface="+mn-lt"/>
              </a:rPr>
              <a:t>48)</a:t>
            </a:r>
          </a:p>
        </p:txBody>
      </p:sp>
      <p:sp>
        <p:nvSpPr>
          <p:cNvPr id="348" name="Rectangle 66">
            <a:extLst>
              <a:ext uri="{FF2B5EF4-FFF2-40B4-BE49-F238E27FC236}">
                <a16:creationId xmlns:a16="http://schemas.microsoft.com/office/drawing/2014/main" id="{A04C8B3B-7173-A0E9-B446-536CEA18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9538" y="3930209"/>
            <a:ext cx="1769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lnSpc>
                <a:spcPct val="80000"/>
              </a:lnSpc>
              <a:defRPr/>
            </a:pPr>
            <a:r>
              <a:rPr lang="en-US" altLang="en-US" sz="1600" b="1" dirty="0">
                <a:solidFill>
                  <a:srgbClr val="1DCE9B"/>
                </a:solidFill>
                <a:latin typeface="+mn-lt"/>
              </a:rPr>
              <a:t>35% </a:t>
            </a:r>
            <a:br>
              <a:rPr lang="en-US" altLang="en-US" sz="1600" b="1" dirty="0">
                <a:solidFill>
                  <a:srgbClr val="1DCE9B"/>
                </a:solidFill>
                <a:latin typeface="+mn-lt"/>
              </a:rPr>
            </a:b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(95% CI, 29</a:t>
            </a:r>
            <a:r>
              <a:rPr lang="en-US" altLang="en-US" sz="1400" dirty="0">
                <a:solidFill>
                  <a:srgbClr val="1DCE9B"/>
                </a:solidFill>
                <a:latin typeface="+mn-lt"/>
                <a:cs typeface="Arial" panose="020B0604020202020204" pitchFamily="34" charset="0"/>
              </a:rPr>
              <a:t>–</a:t>
            </a:r>
            <a:r>
              <a:rPr lang="en-US" altLang="en-US" sz="1400" dirty="0">
                <a:solidFill>
                  <a:srgbClr val="1DCE9B"/>
                </a:solidFill>
                <a:latin typeface="+mn-lt"/>
              </a:rPr>
              <a:t>40)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1EEFDD0D-A985-2F46-B674-D17361033EDD}"/>
              </a:ext>
            </a:extLst>
          </p:cNvPr>
          <p:cNvSpPr txBox="1"/>
          <p:nvPr/>
        </p:nvSpPr>
        <p:spPr>
          <a:xfrm>
            <a:off x="9397609" y="6500949"/>
            <a:ext cx="23090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Tawbi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2023;Abstract 9502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17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61AA-8AD7-D0E3-A173-E9B6C721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RELATIVITY-047: Subgroup Comparisons HR vs Nivolumab monotherapy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EB472-5338-A997-4FF3-875A86AFB0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1" y="6413340"/>
            <a:ext cx="12180720" cy="524297"/>
          </a:xfrm>
        </p:spPr>
        <p:txBody>
          <a:bodyPr/>
          <a:lstStyle/>
          <a:p>
            <a:r>
              <a:rPr lang="nb-NO" dirty="0">
                <a:ea typeface="+mn-lt"/>
                <a:cs typeface="+mn-lt"/>
              </a:rPr>
              <a:t>a. </a:t>
            </a:r>
            <a:r>
              <a:rPr lang="nb-NO" dirty="0" err="1">
                <a:ea typeface="+mn-lt"/>
                <a:cs typeface="+mn-lt"/>
              </a:rPr>
              <a:t>Tawbi</a:t>
            </a:r>
            <a:r>
              <a:rPr lang="nb-NO" dirty="0">
                <a:ea typeface="+mn-lt"/>
                <a:cs typeface="+mn-lt"/>
              </a:rPr>
              <a:t> HA, et al. N </a:t>
            </a:r>
            <a:r>
              <a:rPr lang="nb-NO" dirty="0" err="1">
                <a:ea typeface="+mn-lt"/>
                <a:cs typeface="+mn-lt"/>
              </a:rPr>
              <a:t>Engl</a:t>
            </a:r>
            <a:r>
              <a:rPr lang="nb-NO" dirty="0">
                <a:ea typeface="+mn-lt"/>
                <a:cs typeface="+mn-lt"/>
              </a:rPr>
              <a:t> J Med 2022;386:24–34. b: Long GV et al. </a:t>
            </a:r>
            <a:r>
              <a:rPr lang="en-US" dirty="0"/>
              <a:t>NEJM Evid 2023;2(4)</a:t>
            </a:r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FE50BDF-1838-8318-46C6-55E9C0F19114}"/>
              </a:ext>
            </a:extLst>
          </p:cNvPr>
          <p:cNvGraphicFramePr>
            <a:graphicFrameLocks noGrp="1"/>
          </p:cNvGraphicFramePr>
          <p:nvPr/>
        </p:nvGraphicFramePr>
        <p:xfrm>
          <a:off x="1645280" y="1645344"/>
          <a:ext cx="8901442" cy="3352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4876">
                  <a:extLst>
                    <a:ext uri="{9D8B030D-6E8A-4147-A177-3AD203B41FA5}">
                      <a16:colId xmlns:a16="http://schemas.microsoft.com/office/drawing/2014/main" val="718699100"/>
                    </a:ext>
                  </a:extLst>
                </a:gridCol>
                <a:gridCol w="1876275">
                  <a:extLst>
                    <a:ext uri="{9D8B030D-6E8A-4147-A177-3AD203B41FA5}">
                      <a16:colId xmlns:a16="http://schemas.microsoft.com/office/drawing/2014/main" val="307128421"/>
                    </a:ext>
                  </a:extLst>
                </a:gridCol>
                <a:gridCol w="2342885">
                  <a:extLst>
                    <a:ext uri="{9D8B030D-6E8A-4147-A177-3AD203B41FA5}">
                      <a16:colId xmlns:a16="http://schemas.microsoft.com/office/drawing/2014/main" val="1228469428"/>
                    </a:ext>
                  </a:extLst>
                </a:gridCol>
                <a:gridCol w="2247406">
                  <a:extLst>
                    <a:ext uri="{9D8B030D-6E8A-4147-A177-3AD203B41FA5}">
                      <a16:colId xmlns:a16="http://schemas.microsoft.com/office/drawing/2014/main" val="2044043594"/>
                    </a:ext>
                  </a:extLst>
                </a:gridCol>
              </a:tblGrid>
              <a:tr h="5176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CM 067</a:t>
                      </a:r>
                    </a:p>
                  </a:txBody>
                  <a:tcPr marL="91355" marR="91355" marT="45678" marB="45678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err="1"/>
                        <a:t>Rela</a:t>
                      </a:r>
                      <a:r>
                        <a:rPr lang="en-US" sz="2800"/>
                        <a:t> 047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85026"/>
                  </a:ext>
                </a:extLst>
              </a:tr>
              <a:tr h="9440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PFS </a:t>
                      </a:r>
                      <a:r>
                        <a:rPr lang="en-US" sz="2800" err="1">
                          <a:solidFill>
                            <a:schemeClr val="accent3"/>
                          </a:solidFill>
                        </a:rPr>
                        <a:t>Nivo</a:t>
                      </a: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en-US" sz="2800" err="1">
                          <a:solidFill>
                            <a:schemeClr val="accent3"/>
                          </a:solidFill>
                        </a:rPr>
                        <a:t>Ipi</a:t>
                      </a: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 vs </a:t>
                      </a:r>
                      <a:r>
                        <a:rPr lang="en-US" sz="2800" err="1">
                          <a:solidFill>
                            <a:schemeClr val="accent3"/>
                          </a:solidFill>
                        </a:rPr>
                        <a:t>Nivo</a:t>
                      </a: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 </a:t>
                      </a:r>
                      <a:br>
                        <a:rPr lang="en-US" sz="280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                          HR</a:t>
                      </a:r>
                    </a:p>
                  </a:txBody>
                  <a:tcPr marL="91355" marR="91355" marT="45678" marB="45678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PFS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Nivo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Ipi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 vs </a:t>
                      </a:r>
                      <a:r>
                        <a:rPr lang="en-US" err="1">
                          <a:solidFill>
                            <a:schemeClr val="tx1"/>
                          </a:solidFill>
                        </a:rPr>
                        <a:t>Nivo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 </a:t>
                      </a:r>
                      <a:br>
                        <a:rPr lang="en-US">
                          <a:solidFill>
                            <a:schemeClr val="tx1"/>
                          </a:solidFill>
                        </a:rPr>
                      </a:br>
                      <a:r>
                        <a:rPr lang="en-US">
                          <a:solidFill>
                            <a:schemeClr val="tx1"/>
                          </a:solidFill>
                        </a:rPr>
                        <a:t>HR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PFS </a:t>
                      </a:r>
                      <a:r>
                        <a:rPr lang="en-US" sz="2800" err="1">
                          <a:solidFill>
                            <a:schemeClr val="tx2"/>
                          </a:solidFill>
                        </a:rPr>
                        <a:t>Nivo</a:t>
                      </a: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800" err="1">
                          <a:solidFill>
                            <a:schemeClr val="tx2"/>
                          </a:solidFill>
                        </a:rPr>
                        <a:t>Rela</a:t>
                      </a: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 vs </a:t>
                      </a:r>
                      <a:r>
                        <a:rPr lang="en-US" sz="2800" err="1">
                          <a:solidFill>
                            <a:schemeClr val="tx2"/>
                          </a:solidFill>
                        </a:rPr>
                        <a:t>Nivo</a:t>
                      </a: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 </a:t>
                      </a:r>
                      <a:br>
                        <a:rPr lang="en-US" sz="2800">
                          <a:solidFill>
                            <a:schemeClr val="tx2"/>
                          </a:solidFill>
                        </a:rPr>
                      </a:b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                         HR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70C0"/>
                          </a:solidFill>
                        </a:rPr>
                        <a:t>PFS </a:t>
                      </a:r>
                      <a:r>
                        <a:rPr lang="en-US" err="1">
                          <a:solidFill>
                            <a:srgbClr val="0070C0"/>
                          </a:solidFill>
                        </a:rPr>
                        <a:t>Nivo</a:t>
                      </a:r>
                      <a:r>
                        <a:rPr lang="en-US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US" err="1">
                          <a:solidFill>
                            <a:srgbClr val="0070C0"/>
                          </a:solidFill>
                        </a:rPr>
                        <a:t>Rela</a:t>
                      </a:r>
                      <a:r>
                        <a:rPr lang="en-US">
                          <a:solidFill>
                            <a:srgbClr val="0070C0"/>
                          </a:solidFill>
                        </a:rPr>
                        <a:t> vs </a:t>
                      </a:r>
                      <a:r>
                        <a:rPr lang="en-US" err="1">
                          <a:solidFill>
                            <a:srgbClr val="0070C0"/>
                          </a:solidFill>
                        </a:rPr>
                        <a:t>Nivo</a:t>
                      </a:r>
                      <a:r>
                        <a:rPr lang="en-US">
                          <a:solidFill>
                            <a:srgbClr val="0070C0"/>
                          </a:solidFill>
                        </a:rPr>
                        <a:t> </a:t>
                      </a:r>
                      <a:br>
                        <a:rPr lang="en-US">
                          <a:solidFill>
                            <a:srgbClr val="0070C0"/>
                          </a:solidFill>
                        </a:rPr>
                      </a:br>
                      <a:r>
                        <a:rPr lang="en-US">
                          <a:solidFill>
                            <a:srgbClr val="0070C0"/>
                          </a:solidFill>
                        </a:rPr>
                        <a:t>HR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99918"/>
                  </a:ext>
                </a:extLst>
              </a:tr>
              <a:tr h="944006"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BRAF Mutant </a:t>
                      </a:r>
                      <a:br>
                        <a:rPr lang="en-US" sz="280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Wild Type    </a:t>
                      </a:r>
                    </a:p>
                  </a:txBody>
                  <a:tcPr marL="91355" marR="91355" marT="45678" marB="45678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0.59</a:t>
                      </a:r>
                      <a:br>
                        <a:rPr lang="en-US" sz="280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0.89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BRAF Mutant</a:t>
                      </a:r>
                    </a:p>
                    <a:p>
                      <a:pPr algn="r"/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Wild Type 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0.77</a:t>
                      </a:r>
                      <a:br>
                        <a:rPr lang="en-US" sz="2800">
                          <a:solidFill>
                            <a:schemeClr val="tx2"/>
                          </a:solidFill>
                        </a:rPr>
                      </a:b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0.78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384700"/>
                  </a:ext>
                </a:extLst>
              </a:tr>
              <a:tr h="94400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solidFill>
                            <a:schemeClr val="accent3"/>
                          </a:solidFill>
                        </a:rPr>
                        <a:t>PDL-1. ≥ 1%</a:t>
                      </a:r>
                      <a:br>
                        <a:rPr lang="en-US" sz="2800" dirty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accent3"/>
                          </a:solidFill>
                        </a:rPr>
                        <a:t>≤ 1% </a:t>
                      </a:r>
                    </a:p>
                  </a:txBody>
                  <a:tcPr marL="91355" marR="91355" marT="45678" marB="45678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0.90</a:t>
                      </a:r>
                      <a:br>
                        <a:rPr lang="en-US" sz="280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2800">
                          <a:solidFill>
                            <a:schemeClr val="accent3"/>
                          </a:solidFill>
                        </a:rPr>
                        <a:t>0.67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PDL-1. ≥ 1% </a:t>
                      </a:r>
                      <a:br>
                        <a:rPr lang="en-US" sz="2800">
                          <a:solidFill>
                            <a:schemeClr val="tx2"/>
                          </a:solidFill>
                        </a:rPr>
                      </a:br>
                      <a:r>
                        <a:rPr lang="en-US" sz="2800">
                          <a:solidFill>
                            <a:schemeClr val="tx2"/>
                          </a:solidFill>
                        </a:rPr>
                        <a:t>≤ 1%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0.96</a:t>
                      </a:r>
                      <a:br>
                        <a:rPr lang="en-US" sz="2800" dirty="0">
                          <a:solidFill>
                            <a:schemeClr val="tx2"/>
                          </a:solidFill>
                        </a:rPr>
                      </a:br>
                      <a:r>
                        <a:rPr lang="en-US" sz="2800" dirty="0">
                          <a:solidFill>
                            <a:schemeClr val="tx2"/>
                          </a:solidFill>
                        </a:rPr>
                        <a:t>0.68</a:t>
                      </a:r>
                    </a:p>
                  </a:txBody>
                  <a:tcPr marL="91355" marR="91355" marT="45678" marB="4567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8181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E2A87F2-789F-957B-1F7A-9566E1613F92}"/>
              </a:ext>
            </a:extLst>
          </p:cNvPr>
          <p:cNvSpPr txBox="1"/>
          <p:nvPr/>
        </p:nvSpPr>
        <p:spPr>
          <a:xfrm>
            <a:off x="8959272" y="1645344"/>
            <a:ext cx="396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a,b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22DDF3-D21C-B75C-ECA1-239750BA5027}"/>
              </a:ext>
            </a:extLst>
          </p:cNvPr>
          <p:cNvSpPr/>
          <p:nvPr/>
        </p:nvSpPr>
        <p:spPr>
          <a:xfrm>
            <a:off x="1287887" y="6684135"/>
            <a:ext cx="9813702" cy="17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17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54F53-02F4-6CFE-3BE0-73BF85AF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68580"/>
            <a:ext cx="11826240" cy="6652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BDA89E-6B88-ECB4-D139-AB74A0227781}"/>
              </a:ext>
            </a:extLst>
          </p:cNvPr>
          <p:cNvSpPr/>
          <p:nvPr/>
        </p:nvSpPr>
        <p:spPr>
          <a:xfrm>
            <a:off x="11680371" y="6346371"/>
            <a:ext cx="51162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5218" y="810685"/>
            <a:ext cx="9600382" cy="40216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OS by best overall response, 12-month landmark </a:t>
            </a:r>
            <a:r>
              <a:rPr lang="en-US" sz="3200" dirty="0" err="1">
                <a:solidFill>
                  <a:schemeClr val="tx2"/>
                </a:solidFill>
              </a:rPr>
              <a:t>analysis</a:t>
            </a:r>
            <a:r>
              <a:rPr lang="en-US" sz="3200" baseline="30000" dirty="0" err="1">
                <a:solidFill>
                  <a:schemeClr val="tx2"/>
                </a:solidFill>
              </a:rPr>
              <a:t>a</a:t>
            </a:r>
            <a:endParaRPr lang="en-US" sz="3200" baseline="30000" dirty="0">
              <a:solidFill>
                <a:schemeClr val="tx2"/>
              </a:solidFill>
            </a:endParaRPr>
          </a:p>
        </p:txBody>
      </p:sp>
      <p:sp>
        <p:nvSpPr>
          <p:cNvPr id="379" name="Rectangle 148">
            <a:extLst>
              <a:ext uri="{FF2B5EF4-FFF2-40B4-BE49-F238E27FC236}">
                <a16:creationId xmlns:a16="http://schemas.microsoft.com/office/drawing/2014/main" id="{BAF5E9AD-B775-EF40-AC40-5097F5C830A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151818" y="3485241"/>
            <a:ext cx="1869881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14323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OS (%)</a:t>
            </a:r>
          </a:p>
        </p:txBody>
      </p:sp>
      <p:sp>
        <p:nvSpPr>
          <p:cNvPr id="335" name="Freeform 5">
            <a:extLst>
              <a:ext uri="{FF2B5EF4-FFF2-40B4-BE49-F238E27FC236}">
                <a16:creationId xmlns:a16="http://schemas.microsoft.com/office/drawing/2014/main" id="{241C9993-5C1E-6646-8CEB-970C0BD0E64D}"/>
              </a:ext>
            </a:extLst>
          </p:cNvPr>
          <p:cNvSpPr>
            <a:spLocks/>
          </p:cNvSpPr>
          <p:nvPr/>
        </p:nvSpPr>
        <p:spPr bwMode="auto">
          <a:xfrm>
            <a:off x="1046995" y="2755298"/>
            <a:ext cx="3042156" cy="1604407"/>
          </a:xfrm>
          <a:custGeom>
            <a:avLst/>
            <a:gdLst>
              <a:gd name="T0" fmla="*/ 0 w 6772"/>
              <a:gd name="T1" fmla="*/ 0 h 2553"/>
              <a:gd name="T2" fmla="*/ 0 w 6772"/>
              <a:gd name="T3" fmla="*/ 0 h 2553"/>
              <a:gd name="T4" fmla="*/ 0 w 6772"/>
              <a:gd name="T5" fmla="*/ 2553 h 2553"/>
              <a:gd name="T6" fmla="*/ 6772 w 6772"/>
              <a:gd name="T7" fmla="*/ 2553 h 2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72" h="2553">
                <a:moveTo>
                  <a:pt x="0" y="0"/>
                </a:moveTo>
                <a:lnTo>
                  <a:pt x="0" y="0"/>
                </a:lnTo>
                <a:lnTo>
                  <a:pt x="0" y="2553"/>
                </a:lnTo>
                <a:lnTo>
                  <a:pt x="6772" y="2553"/>
                </a:ln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36" name="Freeform 6">
            <a:extLst>
              <a:ext uri="{FF2B5EF4-FFF2-40B4-BE49-F238E27FC236}">
                <a16:creationId xmlns:a16="http://schemas.microsoft.com/office/drawing/2014/main" id="{E87755F3-EBBF-0742-937D-80817A113514}"/>
              </a:ext>
            </a:extLst>
          </p:cNvPr>
          <p:cNvSpPr>
            <a:spLocks/>
          </p:cNvSpPr>
          <p:nvPr/>
        </p:nvSpPr>
        <p:spPr bwMode="auto">
          <a:xfrm>
            <a:off x="1016306" y="275529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37" name="Freeform 7">
            <a:extLst>
              <a:ext uri="{FF2B5EF4-FFF2-40B4-BE49-F238E27FC236}">
                <a16:creationId xmlns:a16="http://schemas.microsoft.com/office/drawing/2014/main" id="{D6A25A11-1F36-F844-ACFB-4B94DC425E36}"/>
              </a:ext>
            </a:extLst>
          </p:cNvPr>
          <p:cNvSpPr>
            <a:spLocks/>
          </p:cNvSpPr>
          <p:nvPr/>
        </p:nvSpPr>
        <p:spPr bwMode="auto">
          <a:xfrm>
            <a:off x="1016306" y="291647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38" name="Freeform 8">
            <a:extLst>
              <a:ext uri="{FF2B5EF4-FFF2-40B4-BE49-F238E27FC236}">
                <a16:creationId xmlns:a16="http://schemas.microsoft.com/office/drawing/2014/main" id="{4C0F355B-D240-734F-A8B9-926F520AD730}"/>
              </a:ext>
            </a:extLst>
          </p:cNvPr>
          <p:cNvSpPr>
            <a:spLocks/>
          </p:cNvSpPr>
          <p:nvPr/>
        </p:nvSpPr>
        <p:spPr bwMode="auto">
          <a:xfrm>
            <a:off x="1016306" y="307764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39" name="Freeform 9">
            <a:extLst>
              <a:ext uri="{FF2B5EF4-FFF2-40B4-BE49-F238E27FC236}">
                <a16:creationId xmlns:a16="http://schemas.microsoft.com/office/drawing/2014/main" id="{49D4FAAE-1379-724A-8001-2F4E2532CB8B}"/>
              </a:ext>
            </a:extLst>
          </p:cNvPr>
          <p:cNvSpPr>
            <a:spLocks/>
          </p:cNvSpPr>
          <p:nvPr/>
        </p:nvSpPr>
        <p:spPr bwMode="auto">
          <a:xfrm>
            <a:off x="1016306" y="3239864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0" name="Freeform 10">
            <a:extLst>
              <a:ext uri="{FF2B5EF4-FFF2-40B4-BE49-F238E27FC236}">
                <a16:creationId xmlns:a16="http://schemas.microsoft.com/office/drawing/2014/main" id="{E3C27C1C-1D12-734C-970A-B3FF5D3DDCE4}"/>
              </a:ext>
            </a:extLst>
          </p:cNvPr>
          <p:cNvSpPr>
            <a:spLocks/>
          </p:cNvSpPr>
          <p:nvPr/>
        </p:nvSpPr>
        <p:spPr bwMode="auto">
          <a:xfrm>
            <a:off x="1016306" y="339685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1" name="Freeform 11">
            <a:extLst>
              <a:ext uri="{FF2B5EF4-FFF2-40B4-BE49-F238E27FC236}">
                <a16:creationId xmlns:a16="http://schemas.microsoft.com/office/drawing/2014/main" id="{297BC0FD-26C2-3C41-87DC-BE5FCB7DBE67}"/>
              </a:ext>
            </a:extLst>
          </p:cNvPr>
          <p:cNvSpPr>
            <a:spLocks/>
          </p:cNvSpPr>
          <p:nvPr/>
        </p:nvSpPr>
        <p:spPr bwMode="auto">
          <a:xfrm>
            <a:off x="1016306" y="355697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2" name="Freeform 12">
            <a:extLst>
              <a:ext uri="{FF2B5EF4-FFF2-40B4-BE49-F238E27FC236}">
                <a16:creationId xmlns:a16="http://schemas.microsoft.com/office/drawing/2014/main" id="{83C372D6-C6E1-334C-91BC-78D74B6C7104}"/>
              </a:ext>
            </a:extLst>
          </p:cNvPr>
          <p:cNvSpPr>
            <a:spLocks/>
          </p:cNvSpPr>
          <p:nvPr/>
        </p:nvSpPr>
        <p:spPr bwMode="auto">
          <a:xfrm>
            <a:off x="1016306" y="371919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3" name="Freeform 13">
            <a:extLst>
              <a:ext uri="{FF2B5EF4-FFF2-40B4-BE49-F238E27FC236}">
                <a16:creationId xmlns:a16="http://schemas.microsoft.com/office/drawing/2014/main" id="{F8389B08-6DFB-404E-8002-F1252B70A67F}"/>
              </a:ext>
            </a:extLst>
          </p:cNvPr>
          <p:cNvSpPr>
            <a:spLocks/>
          </p:cNvSpPr>
          <p:nvPr/>
        </p:nvSpPr>
        <p:spPr bwMode="auto">
          <a:xfrm>
            <a:off x="1016306" y="3881416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4" name="Freeform 14">
            <a:extLst>
              <a:ext uri="{FF2B5EF4-FFF2-40B4-BE49-F238E27FC236}">
                <a16:creationId xmlns:a16="http://schemas.microsoft.com/office/drawing/2014/main" id="{8E94031C-511C-9341-925F-FE05A3A91508}"/>
              </a:ext>
            </a:extLst>
          </p:cNvPr>
          <p:cNvSpPr>
            <a:spLocks/>
          </p:cNvSpPr>
          <p:nvPr/>
        </p:nvSpPr>
        <p:spPr bwMode="auto">
          <a:xfrm>
            <a:off x="1016306" y="404258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5" name="Freeform 15">
            <a:extLst>
              <a:ext uri="{FF2B5EF4-FFF2-40B4-BE49-F238E27FC236}">
                <a16:creationId xmlns:a16="http://schemas.microsoft.com/office/drawing/2014/main" id="{2D65DD18-C76B-8C44-9768-9F40618737B0}"/>
              </a:ext>
            </a:extLst>
          </p:cNvPr>
          <p:cNvSpPr>
            <a:spLocks/>
          </p:cNvSpPr>
          <p:nvPr/>
        </p:nvSpPr>
        <p:spPr bwMode="auto">
          <a:xfrm>
            <a:off x="1016306" y="420376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6" name="Freeform 16">
            <a:extLst>
              <a:ext uri="{FF2B5EF4-FFF2-40B4-BE49-F238E27FC236}">
                <a16:creationId xmlns:a16="http://schemas.microsoft.com/office/drawing/2014/main" id="{95D91D5C-3E3F-A141-8343-D91E69DDC442}"/>
              </a:ext>
            </a:extLst>
          </p:cNvPr>
          <p:cNvSpPr>
            <a:spLocks/>
          </p:cNvSpPr>
          <p:nvPr/>
        </p:nvSpPr>
        <p:spPr bwMode="auto">
          <a:xfrm>
            <a:off x="1019299" y="4359703"/>
            <a:ext cx="29192" cy="0"/>
          </a:xfrm>
          <a:custGeom>
            <a:avLst/>
            <a:gdLst>
              <a:gd name="T0" fmla="*/ 65 w 65"/>
              <a:gd name="T1" fmla="*/ 65 w 65"/>
              <a:gd name="T2" fmla="*/ 0 w 6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5">
                <a:moveTo>
                  <a:pt x="65" y="0"/>
                </a:moveTo>
                <a:lnTo>
                  <a:pt x="65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7" name="Freeform 17">
            <a:extLst>
              <a:ext uri="{FF2B5EF4-FFF2-40B4-BE49-F238E27FC236}">
                <a16:creationId xmlns:a16="http://schemas.microsoft.com/office/drawing/2014/main" id="{2FEE2DD3-7641-E446-9B15-9F2FCE88FE6C}"/>
              </a:ext>
            </a:extLst>
          </p:cNvPr>
          <p:cNvSpPr>
            <a:spLocks/>
          </p:cNvSpPr>
          <p:nvPr/>
        </p:nvSpPr>
        <p:spPr bwMode="auto">
          <a:xfrm>
            <a:off x="104699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8" name="Freeform 18">
            <a:extLst>
              <a:ext uri="{FF2B5EF4-FFF2-40B4-BE49-F238E27FC236}">
                <a16:creationId xmlns:a16="http://schemas.microsoft.com/office/drawing/2014/main" id="{041B759E-8361-4542-8EE7-F07D685468B6}"/>
              </a:ext>
            </a:extLst>
          </p:cNvPr>
          <p:cNvSpPr>
            <a:spLocks/>
          </p:cNvSpPr>
          <p:nvPr/>
        </p:nvSpPr>
        <p:spPr bwMode="auto">
          <a:xfrm>
            <a:off x="1151896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49" name="Freeform 19">
            <a:extLst>
              <a:ext uri="{FF2B5EF4-FFF2-40B4-BE49-F238E27FC236}">
                <a16:creationId xmlns:a16="http://schemas.microsoft.com/office/drawing/2014/main" id="{85AAFD6F-E82C-E947-9826-716D043F0357}"/>
              </a:ext>
            </a:extLst>
          </p:cNvPr>
          <p:cNvSpPr>
            <a:spLocks/>
          </p:cNvSpPr>
          <p:nvPr/>
        </p:nvSpPr>
        <p:spPr bwMode="auto">
          <a:xfrm>
            <a:off x="125679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0" name="Freeform 20">
            <a:extLst>
              <a:ext uri="{FF2B5EF4-FFF2-40B4-BE49-F238E27FC236}">
                <a16:creationId xmlns:a16="http://schemas.microsoft.com/office/drawing/2014/main" id="{06AB57E1-4BEA-F043-8A5E-97FC8523B37C}"/>
              </a:ext>
            </a:extLst>
          </p:cNvPr>
          <p:cNvSpPr>
            <a:spLocks/>
          </p:cNvSpPr>
          <p:nvPr/>
        </p:nvSpPr>
        <p:spPr bwMode="auto">
          <a:xfrm>
            <a:off x="1361700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1" name="Freeform 21">
            <a:extLst>
              <a:ext uri="{FF2B5EF4-FFF2-40B4-BE49-F238E27FC236}">
                <a16:creationId xmlns:a16="http://schemas.microsoft.com/office/drawing/2014/main" id="{F83D9A8C-BFA0-694F-975B-8AF438AE87F3}"/>
              </a:ext>
            </a:extLst>
          </p:cNvPr>
          <p:cNvSpPr>
            <a:spLocks/>
          </p:cNvSpPr>
          <p:nvPr/>
        </p:nvSpPr>
        <p:spPr bwMode="auto">
          <a:xfrm>
            <a:off x="146660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2" name="Freeform 22">
            <a:extLst>
              <a:ext uri="{FF2B5EF4-FFF2-40B4-BE49-F238E27FC236}">
                <a16:creationId xmlns:a16="http://schemas.microsoft.com/office/drawing/2014/main" id="{446E02CE-9F24-1E4C-8FD1-6833D681649A}"/>
              </a:ext>
            </a:extLst>
          </p:cNvPr>
          <p:cNvSpPr>
            <a:spLocks/>
          </p:cNvSpPr>
          <p:nvPr/>
        </p:nvSpPr>
        <p:spPr bwMode="auto">
          <a:xfrm>
            <a:off x="157150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3" name="Freeform 23">
            <a:extLst>
              <a:ext uri="{FF2B5EF4-FFF2-40B4-BE49-F238E27FC236}">
                <a16:creationId xmlns:a16="http://schemas.microsoft.com/office/drawing/2014/main" id="{9A5FD6CC-0990-1F4F-B6DF-7149CEC212A7}"/>
              </a:ext>
            </a:extLst>
          </p:cNvPr>
          <p:cNvSpPr>
            <a:spLocks/>
          </p:cNvSpPr>
          <p:nvPr/>
        </p:nvSpPr>
        <p:spPr bwMode="auto">
          <a:xfrm>
            <a:off x="167640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4" name="Freeform 24">
            <a:extLst>
              <a:ext uri="{FF2B5EF4-FFF2-40B4-BE49-F238E27FC236}">
                <a16:creationId xmlns:a16="http://schemas.microsoft.com/office/drawing/2014/main" id="{2071BBB1-84D4-2A4A-97EA-A6455418E5B8}"/>
              </a:ext>
            </a:extLst>
          </p:cNvPr>
          <p:cNvSpPr>
            <a:spLocks/>
          </p:cNvSpPr>
          <p:nvPr/>
        </p:nvSpPr>
        <p:spPr bwMode="auto">
          <a:xfrm>
            <a:off x="178130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5" name="Freeform 25">
            <a:extLst>
              <a:ext uri="{FF2B5EF4-FFF2-40B4-BE49-F238E27FC236}">
                <a16:creationId xmlns:a16="http://schemas.microsoft.com/office/drawing/2014/main" id="{5B026EE1-E7A2-3645-A777-BADB375BCE19}"/>
              </a:ext>
            </a:extLst>
          </p:cNvPr>
          <p:cNvSpPr>
            <a:spLocks/>
          </p:cNvSpPr>
          <p:nvPr/>
        </p:nvSpPr>
        <p:spPr bwMode="auto">
          <a:xfrm>
            <a:off x="188621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6" name="Freeform 26">
            <a:extLst>
              <a:ext uri="{FF2B5EF4-FFF2-40B4-BE49-F238E27FC236}">
                <a16:creationId xmlns:a16="http://schemas.microsoft.com/office/drawing/2014/main" id="{9E3739A0-D5E0-BD4A-87A4-AB6E8A9F22E2}"/>
              </a:ext>
            </a:extLst>
          </p:cNvPr>
          <p:cNvSpPr>
            <a:spLocks/>
          </p:cNvSpPr>
          <p:nvPr/>
        </p:nvSpPr>
        <p:spPr bwMode="auto">
          <a:xfrm>
            <a:off x="199111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7" name="Freeform 27">
            <a:extLst>
              <a:ext uri="{FF2B5EF4-FFF2-40B4-BE49-F238E27FC236}">
                <a16:creationId xmlns:a16="http://schemas.microsoft.com/office/drawing/2014/main" id="{BEC97E61-B79E-2744-8ABB-BC4E0F793DA4}"/>
              </a:ext>
            </a:extLst>
          </p:cNvPr>
          <p:cNvSpPr>
            <a:spLocks/>
          </p:cNvSpPr>
          <p:nvPr/>
        </p:nvSpPr>
        <p:spPr bwMode="auto">
          <a:xfrm>
            <a:off x="209601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8" name="Freeform 28">
            <a:extLst>
              <a:ext uri="{FF2B5EF4-FFF2-40B4-BE49-F238E27FC236}">
                <a16:creationId xmlns:a16="http://schemas.microsoft.com/office/drawing/2014/main" id="{3226CDC5-6867-CA43-999D-03087AB258C7}"/>
              </a:ext>
            </a:extLst>
          </p:cNvPr>
          <p:cNvSpPr>
            <a:spLocks/>
          </p:cNvSpPr>
          <p:nvPr/>
        </p:nvSpPr>
        <p:spPr bwMode="auto">
          <a:xfrm>
            <a:off x="230581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59" name="Freeform 29">
            <a:extLst>
              <a:ext uri="{FF2B5EF4-FFF2-40B4-BE49-F238E27FC236}">
                <a16:creationId xmlns:a16="http://schemas.microsoft.com/office/drawing/2014/main" id="{C8FACC47-7410-3E4B-9751-E7AE246D707D}"/>
              </a:ext>
            </a:extLst>
          </p:cNvPr>
          <p:cNvSpPr>
            <a:spLocks/>
          </p:cNvSpPr>
          <p:nvPr/>
        </p:nvSpPr>
        <p:spPr bwMode="auto">
          <a:xfrm>
            <a:off x="2515624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0" name="Freeform 30">
            <a:extLst>
              <a:ext uri="{FF2B5EF4-FFF2-40B4-BE49-F238E27FC236}">
                <a16:creationId xmlns:a16="http://schemas.microsoft.com/office/drawing/2014/main" id="{26E311F7-5D94-CD4E-B4BD-F9B10024E16B}"/>
              </a:ext>
            </a:extLst>
          </p:cNvPr>
          <p:cNvSpPr>
            <a:spLocks/>
          </p:cNvSpPr>
          <p:nvPr/>
        </p:nvSpPr>
        <p:spPr bwMode="auto">
          <a:xfrm>
            <a:off x="2725428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1" name="Freeform 31">
            <a:extLst>
              <a:ext uri="{FF2B5EF4-FFF2-40B4-BE49-F238E27FC236}">
                <a16:creationId xmlns:a16="http://schemas.microsoft.com/office/drawing/2014/main" id="{07149B88-FF77-9B46-9860-2949F4757BEB}"/>
              </a:ext>
            </a:extLst>
          </p:cNvPr>
          <p:cNvSpPr>
            <a:spLocks/>
          </p:cNvSpPr>
          <p:nvPr/>
        </p:nvSpPr>
        <p:spPr bwMode="auto">
          <a:xfrm>
            <a:off x="2935232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2" name="Freeform 32">
            <a:extLst>
              <a:ext uri="{FF2B5EF4-FFF2-40B4-BE49-F238E27FC236}">
                <a16:creationId xmlns:a16="http://schemas.microsoft.com/office/drawing/2014/main" id="{B11B61F2-34BE-AF41-8027-580A96DBFCAE}"/>
              </a:ext>
            </a:extLst>
          </p:cNvPr>
          <p:cNvSpPr>
            <a:spLocks/>
          </p:cNvSpPr>
          <p:nvPr/>
        </p:nvSpPr>
        <p:spPr bwMode="auto">
          <a:xfrm>
            <a:off x="3145036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3" name="Freeform 33">
            <a:extLst>
              <a:ext uri="{FF2B5EF4-FFF2-40B4-BE49-F238E27FC236}">
                <a16:creationId xmlns:a16="http://schemas.microsoft.com/office/drawing/2014/main" id="{172BC4C7-B68E-B349-9B8B-A15E83A88D8E}"/>
              </a:ext>
            </a:extLst>
          </p:cNvPr>
          <p:cNvSpPr>
            <a:spLocks/>
          </p:cNvSpPr>
          <p:nvPr/>
        </p:nvSpPr>
        <p:spPr bwMode="auto">
          <a:xfrm>
            <a:off x="3354840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4" name="Freeform 34">
            <a:extLst>
              <a:ext uri="{FF2B5EF4-FFF2-40B4-BE49-F238E27FC236}">
                <a16:creationId xmlns:a16="http://schemas.microsoft.com/office/drawing/2014/main" id="{D23E46D2-2B4D-C449-9F38-F20882ED44F9}"/>
              </a:ext>
            </a:extLst>
          </p:cNvPr>
          <p:cNvSpPr>
            <a:spLocks/>
          </p:cNvSpPr>
          <p:nvPr/>
        </p:nvSpPr>
        <p:spPr bwMode="auto">
          <a:xfrm>
            <a:off x="356464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5" name="Freeform 35">
            <a:extLst>
              <a:ext uri="{FF2B5EF4-FFF2-40B4-BE49-F238E27FC236}">
                <a16:creationId xmlns:a16="http://schemas.microsoft.com/office/drawing/2014/main" id="{E8B80CB5-6C39-EA48-BC22-991A9ED6A176}"/>
              </a:ext>
            </a:extLst>
          </p:cNvPr>
          <p:cNvSpPr>
            <a:spLocks/>
          </p:cNvSpPr>
          <p:nvPr/>
        </p:nvSpPr>
        <p:spPr bwMode="auto">
          <a:xfrm>
            <a:off x="377444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6" name="Freeform 36">
            <a:extLst>
              <a:ext uri="{FF2B5EF4-FFF2-40B4-BE49-F238E27FC236}">
                <a16:creationId xmlns:a16="http://schemas.microsoft.com/office/drawing/2014/main" id="{92218B2C-EE0B-C745-8F10-2A5E099E0CBD}"/>
              </a:ext>
            </a:extLst>
          </p:cNvPr>
          <p:cNvSpPr>
            <a:spLocks/>
          </p:cNvSpPr>
          <p:nvPr/>
        </p:nvSpPr>
        <p:spPr bwMode="auto">
          <a:xfrm>
            <a:off x="408915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67" name="Rectangle 48">
            <a:extLst>
              <a:ext uri="{FF2B5EF4-FFF2-40B4-BE49-F238E27FC236}">
                <a16:creationId xmlns:a16="http://schemas.microsoft.com/office/drawing/2014/main" id="{4533DE89-A5F1-2846-91B3-D02C3D95C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2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0" name="Rectangle 194">
            <a:extLst>
              <a:ext uri="{FF2B5EF4-FFF2-40B4-BE49-F238E27FC236}">
                <a16:creationId xmlns:a16="http://schemas.microsoft.com/office/drawing/2014/main" id="{4B05939D-2807-DB43-B725-1B2FEB49A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247" y="4543903"/>
            <a:ext cx="3040959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Months</a:t>
            </a:r>
          </a:p>
        </p:txBody>
      </p:sp>
      <p:sp>
        <p:nvSpPr>
          <p:cNvPr id="381" name="Freeform 28">
            <a:extLst>
              <a:ext uri="{FF2B5EF4-FFF2-40B4-BE49-F238E27FC236}">
                <a16:creationId xmlns:a16="http://schemas.microsoft.com/office/drawing/2014/main" id="{EBA0A4F6-E593-B54B-B887-E4E2751309DC}"/>
              </a:ext>
            </a:extLst>
          </p:cNvPr>
          <p:cNvSpPr>
            <a:spLocks/>
          </p:cNvSpPr>
          <p:nvPr/>
        </p:nvSpPr>
        <p:spPr bwMode="auto">
          <a:xfrm>
            <a:off x="220091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2" name="Freeform 29">
            <a:extLst>
              <a:ext uri="{FF2B5EF4-FFF2-40B4-BE49-F238E27FC236}">
                <a16:creationId xmlns:a16="http://schemas.microsoft.com/office/drawing/2014/main" id="{8CAA6BD4-466E-484E-B8FF-8F30DEF5C4CF}"/>
              </a:ext>
            </a:extLst>
          </p:cNvPr>
          <p:cNvSpPr>
            <a:spLocks/>
          </p:cNvSpPr>
          <p:nvPr/>
        </p:nvSpPr>
        <p:spPr bwMode="auto">
          <a:xfrm>
            <a:off x="241072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3" name="Freeform 30">
            <a:extLst>
              <a:ext uri="{FF2B5EF4-FFF2-40B4-BE49-F238E27FC236}">
                <a16:creationId xmlns:a16="http://schemas.microsoft.com/office/drawing/2014/main" id="{0A63D153-8554-B34B-AEA6-86E7862052B3}"/>
              </a:ext>
            </a:extLst>
          </p:cNvPr>
          <p:cNvSpPr>
            <a:spLocks/>
          </p:cNvSpPr>
          <p:nvPr/>
        </p:nvSpPr>
        <p:spPr bwMode="auto">
          <a:xfrm>
            <a:off x="262052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4" name="Freeform 31">
            <a:extLst>
              <a:ext uri="{FF2B5EF4-FFF2-40B4-BE49-F238E27FC236}">
                <a16:creationId xmlns:a16="http://schemas.microsoft.com/office/drawing/2014/main" id="{022E747F-9BD5-2D44-BCD0-3D8D220CEACD}"/>
              </a:ext>
            </a:extLst>
          </p:cNvPr>
          <p:cNvSpPr>
            <a:spLocks/>
          </p:cNvSpPr>
          <p:nvPr/>
        </p:nvSpPr>
        <p:spPr bwMode="auto">
          <a:xfrm>
            <a:off x="283033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5" name="Freeform 32">
            <a:extLst>
              <a:ext uri="{FF2B5EF4-FFF2-40B4-BE49-F238E27FC236}">
                <a16:creationId xmlns:a16="http://schemas.microsoft.com/office/drawing/2014/main" id="{D56F2F44-2FD4-2249-8EA9-6CF51CC0E62A}"/>
              </a:ext>
            </a:extLst>
          </p:cNvPr>
          <p:cNvSpPr>
            <a:spLocks/>
          </p:cNvSpPr>
          <p:nvPr/>
        </p:nvSpPr>
        <p:spPr bwMode="auto">
          <a:xfrm>
            <a:off x="304013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6" name="Freeform 33">
            <a:extLst>
              <a:ext uri="{FF2B5EF4-FFF2-40B4-BE49-F238E27FC236}">
                <a16:creationId xmlns:a16="http://schemas.microsoft.com/office/drawing/2014/main" id="{6451A66E-388C-DE4B-B138-5BFBDB3F5652}"/>
              </a:ext>
            </a:extLst>
          </p:cNvPr>
          <p:cNvSpPr>
            <a:spLocks/>
          </p:cNvSpPr>
          <p:nvPr/>
        </p:nvSpPr>
        <p:spPr bwMode="auto">
          <a:xfrm>
            <a:off x="324993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7" name="Freeform 34">
            <a:extLst>
              <a:ext uri="{FF2B5EF4-FFF2-40B4-BE49-F238E27FC236}">
                <a16:creationId xmlns:a16="http://schemas.microsoft.com/office/drawing/2014/main" id="{FDCE6B07-BD28-CC42-A7CD-15C19F92DE38}"/>
              </a:ext>
            </a:extLst>
          </p:cNvPr>
          <p:cNvSpPr>
            <a:spLocks/>
          </p:cNvSpPr>
          <p:nvPr/>
        </p:nvSpPr>
        <p:spPr bwMode="auto">
          <a:xfrm>
            <a:off x="345974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8" name="Freeform 35">
            <a:extLst>
              <a:ext uri="{FF2B5EF4-FFF2-40B4-BE49-F238E27FC236}">
                <a16:creationId xmlns:a16="http://schemas.microsoft.com/office/drawing/2014/main" id="{477C744B-4743-A740-A5AB-E25C3A9C4029}"/>
              </a:ext>
            </a:extLst>
          </p:cNvPr>
          <p:cNvSpPr>
            <a:spLocks/>
          </p:cNvSpPr>
          <p:nvPr/>
        </p:nvSpPr>
        <p:spPr bwMode="auto">
          <a:xfrm>
            <a:off x="366954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89" name="Freeform 36">
            <a:extLst>
              <a:ext uri="{FF2B5EF4-FFF2-40B4-BE49-F238E27FC236}">
                <a16:creationId xmlns:a16="http://schemas.microsoft.com/office/drawing/2014/main" id="{D3369250-8ECA-724B-B46D-6B444B2A927D}"/>
              </a:ext>
            </a:extLst>
          </p:cNvPr>
          <p:cNvSpPr>
            <a:spLocks/>
          </p:cNvSpPr>
          <p:nvPr/>
        </p:nvSpPr>
        <p:spPr bwMode="auto">
          <a:xfrm>
            <a:off x="387935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391" name="Rectangle 48">
            <a:extLst>
              <a:ext uri="{FF2B5EF4-FFF2-40B4-BE49-F238E27FC236}">
                <a16:creationId xmlns:a16="http://schemas.microsoft.com/office/drawing/2014/main" id="{8F481343-62C3-E043-B180-029E24EEE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44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3" name="Rectangle 48">
            <a:extLst>
              <a:ext uri="{FF2B5EF4-FFF2-40B4-BE49-F238E27FC236}">
                <a16:creationId xmlns:a16="http://schemas.microsoft.com/office/drawing/2014/main" id="{D034A30B-3C42-2147-88A2-AD2D181D5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06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5" name="Rectangle 48">
            <a:extLst>
              <a:ext uri="{FF2B5EF4-FFF2-40B4-BE49-F238E27FC236}">
                <a16:creationId xmlns:a16="http://schemas.microsoft.com/office/drawing/2014/main" id="{9C9F6677-E7DB-314D-A910-46AE0A0F7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68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97" name="Rectangle 48">
            <a:extLst>
              <a:ext uri="{FF2B5EF4-FFF2-40B4-BE49-F238E27FC236}">
                <a16:creationId xmlns:a16="http://schemas.microsoft.com/office/drawing/2014/main" id="{A5BC822C-F5CD-3B4D-9E05-37A2EC17E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30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99" name="Rectangle 48">
            <a:extLst>
              <a:ext uri="{FF2B5EF4-FFF2-40B4-BE49-F238E27FC236}">
                <a16:creationId xmlns:a16="http://schemas.microsoft.com/office/drawing/2014/main" id="{8526FD86-4489-9243-B673-27845E52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927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01" name="Rectangle 48">
            <a:extLst>
              <a:ext uri="{FF2B5EF4-FFF2-40B4-BE49-F238E27FC236}">
                <a16:creationId xmlns:a16="http://schemas.microsoft.com/office/drawing/2014/main" id="{860C089E-EDBD-0144-9940-AA960A982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47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03" name="Rectangle 48">
            <a:extLst>
              <a:ext uri="{FF2B5EF4-FFF2-40B4-BE49-F238E27FC236}">
                <a16:creationId xmlns:a16="http://schemas.microsoft.com/office/drawing/2014/main" id="{8B383614-FB75-7B49-BA11-7D529695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68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05" name="Rectangle 48">
            <a:extLst>
              <a:ext uri="{FF2B5EF4-FFF2-40B4-BE49-F238E27FC236}">
                <a16:creationId xmlns:a16="http://schemas.microsoft.com/office/drawing/2014/main" id="{F795DE6D-5D72-7349-B05F-3BA9FCFFF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788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407" name="Rectangle 48">
            <a:extLst>
              <a:ext uri="{FF2B5EF4-FFF2-40B4-BE49-F238E27FC236}">
                <a16:creationId xmlns:a16="http://schemas.microsoft.com/office/drawing/2014/main" id="{68B433A8-F03B-0542-89ED-D868549F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408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09" name="Rectangle 48">
            <a:extLst>
              <a:ext uri="{FF2B5EF4-FFF2-40B4-BE49-F238E27FC236}">
                <a16:creationId xmlns:a16="http://schemas.microsoft.com/office/drawing/2014/main" id="{9E8A9340-1C51-4640-BB4C-81722F571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02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11" name="Rectangle 48">
            <a:extLst>
              <a:ext uri="{FF2B5EF4-FFF2-40B4-BE49-F238E27FC236}">
                <a16:creationId xmlns:a16="http://schemas.microsoft.com/office/drawing/2014/main" id="{61C2BCDF-A03C-5049-9268-0C22E9C04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4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413" name="Rectangle 48">
            <a:extLst>
              <a:ext uri="{FF2B5EF4-FFF2-40B4-BE49-F238E27FC236}">
                <a16:creationId xmlns:a16="http://schemas.microsoft.com/office/drawing/2014/main" id="{2E4948B8-00B9-A24F-80C3-751062C9F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26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415" name="Rectangle 48">
            <a:extLst>
              <a:ext uri="{FF2B5EF4-FFF2-40B4-BE49-F238E27FC236}">
                <a16:creationId xmlns:a16="http://schemas.microsoft.com/office/drawing/2014/main" id="{0B495D22-A2CA-E34A-BFFE-3040DC556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88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78</a:t>
            </a:r>
          </a:p>
        </p:txBody>
      </p: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12C888BF-A433-8C4A-90B9-52C9D99B74FF}"/>
              </a:ext>
            </a:extLst>
          </p:cNvPr>
          <p:cNvCxnSpPr>
            <a:cxnSpLocks/>
          </p:cNvCxnSpPr>
          <p:nvPr/>
        </p:nvCxnSpPr>
        <p:spPr>
          <a:xfrm flipV="1">
            <a:off x="3146411" y="2945397"/>
            <a:ext cx="0" cy="141373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Rectangle 327">
            <a:extLst>
              <a:ext uri="{FF2B5EF4-FFF2-40B4-BE49-F238E27FC236}">
                <a16:creationId xmlns:a16="http://schemas.microsoft.com/office/drawing/2014/main" id="{082E609C-FA61-174A-AE78-BFC3BF814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150" y="2915736"/>
            <a:ext cx="365485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CR 88%</a:t>
            </a:r>
          </a:p>
        </p:txBody>
      </p:sp>
      <p:sp>
        <p:nvSpPr>
          <p:cNvPr id="420" name="Rectangle 329">
            <a:extLst>
              <a:ext uri="{FF2B5EF4-FFF2-40B4-BE49-F238E27FC236}">
                <a16:creationId xmlns:a16="http://schemas.microsoft.com/office/drawing/2014/main" id="{DD5ECCFF-B846-5D4E-A014-1A23963BF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151" y="3582262"/>
            <a:ext cx="359073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SD 38%</a:t>
            </a:r>
          </a:p>
        </p:txBody>
      </p:sp>
      <p:sp>
        <p:nvSpPr>
          <p:cNvPr id="421" name="Rectangle 329">
            <a:extLst>
              <a:ext uri="{FF2B5EF4-FFF2-40B4-BE49-F238E27FC236}">
                <a16:creationId xmlns:a16="http://schemas.microsoft.com/office/drawing/2014/main" id="{28F1CCE7-5DF2-FF4D-AC16-795E4194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149" y="3121028"/>
            <a:ext cx="363882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PR 79%</a:t>
            </a:r>
          </a:p>
        </p:txBody>
      </p:sp>
      <p:sp>
        <p:nvSpPr>
          <p:cNvPr id="598" name="Freeform 36">
            <a:extLst>
              <a:ext uri="{FF2B5EF4-FFF2-40B4-BE49-F238E27FC236}">
                <a16:creationId xmlns:a16="http://schemas.microsoft.com/office/drawing/2014/main" id="{5A882ABF-54FC-E240-9FAD-D9C98167EDDD}"/>
              </a:ext>
            </a:extLst>
          </p:cNvPr>
          <p:cNvSpPr>
            <a:spLocks/>
          </p:cNvSpPr>
          <p:nvPr/>
        </p:nvSpPr>
        <p:spPr bwMode="auto">
          <a:xfrm>
            <a:off x="398425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99" name="Rectangle 48">
            <a:extLst>
              <a:ext uri="{FF2B5EF4-FFF2-40B4-BE49-F238E27FC236}">
                <a16:creationId xmlns:a16="http://schemas.microsoft.com/office/drawing/2014/main" id="{977C0E99-4E21-194D-ABB2-91BDEDD0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50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606" name="Rectangle 329">
            <a:extLst>
              <a:ext uri="{FF2B5EF4-FFF2-40B4-BE49-F238E27FC236}">
                <a16:creationId xmlns:a16="http://schemas.microsoft.com/office/drawing/2014/main" id="{53F75374-A6E6-A448-8B09-8A608D7F8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149" y="3829308"/>
            <a:ext cx="367088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PD 39%</a:t>
            </a:r>
          </a:p>
        </p:txBody>
      </p:sp>
      <p:grpSp>
        <p:nvGrpSpPr>
          <p:cNvPr id="1141" name="Group 1140">
            <a:extLst>
              <a:ext uri="{FF2B5EF4-FFF2-40B4-BE49-F238E27FC236}">
                <a16:creationId xmlns:a16="http://schemas.microsoft.com/office/drawing/2014/main" id="{72F9A82C-4030-9146-837A-95153E58420A}"/>
              </a:ext>
            </a:extLst>
          </p:cNvPr>
          <p:cNvGrpSpPr/>
          <p:nvPr/>
        </p:nvGrpSpPr>
        <p:grpSpPr>
          <a:xfrm>
            <a:off x="1046682" y="2757265"/>
            <a:ext cx="3036489" cy="1080633"/>
            <a:chOff x="12853752" y="4144127"/>
            <a:chExt cx="3238500" cy="1152525"/>
          </a:xfrm>
        </p:grpSpPr>
        <p:sp>
          <p:nvSpPr>
            <p:cNvPr id="744" name="Freeform 211">
              <a:extLst>
                <a:ext uri="{FF2B5EF4-FFF2-40B4-BE49-F238E27FC236}">
                  <a16:creationId xmlns:a16="http://schemas.microsoft.com/office/drawing/2014/main" id="{2895B12A-4A5B-4D31-A719-12A959A8E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3752" y="4144127"/>
              <a:ext cx="3149600" cy="303213"/>
            </a:xfrm>
            <a:custGeom>
              <a:avLst/>
              <a:gdLst>
                <a:gd name="T0" fmla="*/ 0 w 4145"/>
                <a:gd name="T1" fmla="*/ 0 h 400"/>
                <a:gd name="T2" fmla="*/ 705 w 4145"/>
                <a:gd name="T3" fmla="*/ 0 h 400"/>
                <a:gd name="T4" fmla="*/ 705 w 4145"/>
                <a:gd name="T5" fmla="*/ 65 h 400"/>
                <a:gd name="T6" fmla="*/ 1349 w 4145"/>
                <a:gd name="T7" fmla="*/ 65 h 400"/>
                <a:gd name="T8" fmla="*/ 1349 w 4145"/>
                <a:gd name="T9" fmla="*/ 131 h 400"/>
                <a:gd name="T10" fmla="*/ 1543 w 4145"/>
                <a:gd name="T11" fmla="*/ 131 h 400"/>
                <a:gd name="T12" fmla="*/ 1543 w 4145"/>
                <a:gd name="T13" fmla="*/ 198 h 400"/>
                <a:gd name="T14" fmla="*/ 1779 w 4145"/>
                <a:gd name="T15" fmla="*/ 198 h 400"/>
                <a:gd name="T16" fmla="*/ 1779 w 4145"/>
                <a:gd name="T17" fmla="*/ 264 h 400"/>
                <a:gd name="T18" fmla="*/ 3009 w 4145"/>
                <a:gd name="T19" fmla="*/ 264 h 400"/>
                <a:gd name="T20" fmla="*/ 3009 w 4145"/>
                <a:gd name="T21" fmla="*/ 400 h 400"/>
                <a:gd name="T22" fmla="*/ 4145 w 4145"/>
                <a:gd name="T2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45" h="400">
                  <a:moveTo>
                    <a:pt x="0" y="0"/>
                  </a:moveTo>
                  <a:lnTo>
                    <a:pt x="705" y="0"/>
                  </a:lnTo>
                  <a:lnTo>
                    <a:pt x="705" y="65"/>
                  </a:lnTo>
                  <a:lnTo>
                    <a:pt x="1349" y="65"/>
                  </a:lnTo>
                  <a:lnTo>
                    <a:pt x="1349" y="131"/>
                  </a:lnTo>
                  <a:lnTo>
                    <a:pt x="1543" y="131"/>
                  </a:lnTo>
                  <a:lnTo>
                    <a:pt x="1543" y="198"/>
                  </a:lnTo>
                  <a:lnTo>
                    <a:pt x="1779" y="198"/>
                  </a:lnTo>
                  <a:lnTo>
                    <a:pt x="1779" y="264"/>
                  </a:lnTo>
                  <a:lnTo>
                    <a:pt x="3009" y="264"/>
                  </a:lnTo>
                  <a:lnTo>
                    <a:pt x="3009" y="400"/>
                  </a:lnTo>
                  <a:lnTo>
                    <a:pt x="4145" y="400"/>
                  </a:lnTo>
                </a:path>
              </a:pathLst>
            </a:custGeom>
            <a:noFill/>
            <a:ln w="1270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45" name="Oval 212">
              <a:extLst>
                <a:ext uri="{FF2B5EF4-FFF2-40B4-BE49-F238E27FC236}">
                  <a16:creationId xmlns:a16="http://schemas.microsoft.com/office/drawing/2014/main" id="{583F5FFD-0EFE-44EE-8910-198065BC0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7952" y="4421939"/>
              <a:ext cx="52388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46" name="Oval 213">
              <a:extLst>
                <a:ext uri="{FF2B5EF4-FFF2-40B4-BE49-F238E27FC236}">
                  <a16:creationId xmlns:a16="http://schemas.microsoft.com/office/drawing/2014/main" id="{AABFAFA8-AB02-42E8-9510-BC85A0507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7952" y="4421939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47" name="Oval 214">
              <a:extLst>
                <a:ext uri="{FF2B5EF4-FFF2-40B4-BE49-F238E27FC236}">
                  <a16:creationId xmlns:a16="http://schemas.microsoft.com/office/drawing/2014/main" id="{D785CC9D-0930-4354-92ED-C95A31640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6040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48" name="Oval 215">
              <a:extLst>
                <a:ext uri="{FF2B5EF4-FFF2-40B4-BE49-F238E27FC236}">
                  <a16:creationId xmlns:a16="http://schemas.microsoft.com/office/drawing/2014/main" id="{07FE77B1-D5CB-4F2C-B4FF-9DFB703D5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6040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49" name="Oval 216">
              <a:extLst>
                <a:ext uri="{FF2B5EF4-FFF2-40B4-BE49-F238E27FC236}">
                  <a16:creationId xmlns:a16="http://schemas.microsoft.com/office/drawing/2014/main" id="{0130BA31-6B94-45F5-A2B9-59BEB1AE83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1752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0" name="Oval 217">
              <a:extLst>
                <a:ext uri="{FF2B5EF4-FFF2-40B4-BE49-F238E27FC236}">
                  <a16:creationId xmlns:a16="http://schemas.microsoft.com/office/drawing/2014/main" id="{CDBC3851-08AF-40D4-A499-20C46356F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1752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1" name="Oval 218">
              <a:extLst>
                <a:ext uri="{FF2B5EF4-FFF2-40B4-BE49-F238E27FC236}">
                  <a16:creationId xmlns:a16="http://schemas.microsoft.com/office/drawing/2014/main" id="{E7402516-4E3B-457F-8A9B-5ACFF7C42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9052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2" name="Oval 219">
              <a:extLst>
                <a:ext uri="{FF2B5EF4-FFF2-40B4-BE49-F238E27FC236}">
                  <a16:creationId xmlns:a16="http://schemas.microsoft.com/office/drawing/2014/main" id="{BCF48A43-43F0-46FC-8D50-B37B541AE1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9052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3" name="Oval 220">
              <a:extLst>
                <a:ext uri="{FF2B5EF4-FFF2-40B4-BE49-F238E27FC236}">
                  <a16:creationId xmlns:a16="http://schemas.microsoft.com/office/drawing/2014/main" id="{E061F790-14BC-4D17-B54B-105E57E21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352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4" name="Oval 221">
              <a:extLst>
                <a:ext uri="{FF2B5EF4-FFF2-40B4-BE49-F238E27FC236}">
                  <a16:creationId xmlns:a16="http://schemas.microsoft.com/office/drawing/2014/main" id="{CA5E12D8-1CBF-4E78-A22D-708822274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6352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5" name="Oval 222">
              <a:extLst>
                <a:ext uri="{FF2B5EF4-FFF2-40B4-BE49-F238E27FC236}">
                  <a16:creationId xmlns:a16="http://schemas.microsoft.com/office/drawing/2014/main" id="{7D80D62B-1E6C-4876-8628-730527ED2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2065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6" name="Oval 223">
              <a:extLst>
                <a:ext uri="{FF2B5EF4-FFF2-40B4-BE49-F238E27FC236}">
                  <a16:creationId xmlns:a16="http://schemas.microsoft.com/office/drawing/2014/main" id="{FDF02837-1908-4277-9F38-FC0812782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2065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7" name="Oval 224">
              <a:extLst>
                <a:ext uri="{FF2B5EF4-FFF2-40B4-BE49-F238E27FC236}">
                  <a16:creationId xmlns:a16="http://schemas.microsoft.com/office/drawing/2014/main" id="{0B84D1C8-B034-46A5-A137-DA78B3282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9365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8" name="Oval 225">
              <a:extLst>
                <a:ext uri="{FF2B5EF4-FFF2-40B4-BE49-F238E27FC236}">
                  <a16:creationId xmlns:a16="http://schemas.microsoft.com/office/drawing/2014/main" id="{CFD2C78B-84AE-4772-BB28-B70B0C431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9365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59" name="Oval 226">
              <a:extLst>
                <a:ext uri="{FF2B5EF4-FFF2-40B4-BE49-F238E27FC236}">
                  <a16:creationId xmlns:a16="http://schemas.microsoft.com/office/drawing/2014/main" id="{9A32BF1E-CE26-42E1-911B-C0BCE9AA2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6665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0" name="Oval 227">
              <a:extLst>
                <a:ext uri="{FF2B5EF4-FFF2-40B4-BE49-F238E27FC236}">
                  <a16:creationId xmlns:a16="http://schemas.microsoft.com/office/drawing/2014/main" id="{DC9182BA-2C5B-484D-8EA6-A96313318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6665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1" name="Oval 228">
              <a:extLst>
                <a:ext uri="{FF2B5EF4-FFF2-40B4-BE49-F238E27FC236}">
                  <a16:creationId xmlns:a16="http://schemas.microsoft.com/office/drawing/2014/main" id="{346B2E96-09C4-4BFE-9699-766EA99BD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3965" y="4421939"/>
              <a:ext cx="52388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2" name="Oval 229">
              <a:extLst>
                <a:ext uri="{FF2B5EF4-FFF2-40B4-BE49-F238E27FC236}">
                  <a16:creationId xmlns:a16="http://schemas.microsoft.com/office/drawing/2014/main" id="{C2EA3CC8-E4D2-4786-94AB-D7ED0C491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3965" y="4421939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3" name="Oval 230">
              <a:extLst>
                <a:ext uri="{FF2B5EF4-FFF2-40B4-BE49-F238E27FC236}">
                  <a16:creationId xmlns:a16="http://schemas.microsoft.com/office/drawing/2014/main" id="{320FE9CB-3237-4428-833E-E31C42419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9677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4" name="Oval 231">
              <a:extLst>
                <a:ext uri="{FF2B5EF4-FFF2-40B4-BE49-F238E27FC236}">
                  <a16:creationId xmlns:a16="http://schemas.microsoft.com/office/drawing/2014/main" id="{384165A9-6BA9-4704-8991-DC02E9B54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9677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5" name="Oval 232">
              <a:extLst>
                <a:ext uri="{FF2B5EF4-FFF2-40B4-BE49-F238E27FC236}">
                  <a16:creationId xmlns:a16="http://schemas.microsoft.com/office/drawing/2014/main" id="{D7E225A7-EEAC-4B12-9EB4-2A4825120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6977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6" name="Oval 233">
              <a:extLst>
                <a:ext uri="{FF2B5EF4-FFF2-40B4-BE49-F238E27FC236}">
                  <a16:creationId xmlns:a16="http://schemas.microsoft.com/office/drawing/2014/main" id="{CCBF676E-72BB-44F0-9100-E6D83ADAC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6977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7" name="Oval 234">
              <a:extLst>
                <a:ext uri="{FF2B5EF4-FFF2-40B4-BE49-F238E27FC236}">
                  <a16:creationId xmlns:a16="http://schemas.microsoft.com/office/drawing/2014/main" id="{11B83DAA-663E-46C6-B3BA-03973BEB8E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4277" y="4421939"/>
              <a:ext cx="52388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8" name="Oval 235">
              <a:extLst>
                <a:ext uri="{FF2B5EF4-FFF2-40B4-BE49-F238E27FC236}">
                  <a16:creationId xmlns:a16="http://schemas.microsoft.com/office/drawing/2014/main" id="{CF99F1DE-F23D-45A1-885F-804A4CAE7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4277" y="4421939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69" name="Oval 236">
              <a:extLst>
                <a:ext uri="{FF2B5EF4-FFF2-40B4-BE49-F238E27FC236}">
                  <a16:creationId xmlns:a16="http://schemas.microsoft.com/office/drawing/2014/main" id="{543F76A0-1AC9-43C8-B9FA-B16088D71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9990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0" name="Oval 237">
              <a:extLst>
                <a:ext uri="{FF2B5EF4-FFF2-40B4-BE49-F238E27FC236}">
                  <a16:creationId xmlns:a16="http://schemas.microsoft.com/office/drawing/2014/main" id="{48C9ED25-4A38-48F3-A80F-F0420E694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9990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1" name="Oval 238">
              <a:extLst>
                <a:ext uri="{FF2B5EF4-FFF2-40B4-BE49-F238E27FC236}">
                  <a16:creationId xmlns:a16="http://schemas.microsoft.com/office/drawing/2014/main" id="{3D92706C-3299-4BB9-9594-037749EDD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7290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2" name="Oval 239">
              <a:extLst>
                <a:ext uri="{FF2B5EF4-FFF2-40B4-BE49-F238E27FC236}">
                  <a16:creationId xmlns:a16="http://schemas.microsoft.com/office/drawing/2014/main" id="{8117F772-EE3F-4973-972F-6CEA8DBA6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57290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3" name="Oval 240">
              <a:extLst>
                <a:ext uri="{FF2B5EF4-FFF2-40B4-BE49-F238E27FC236}">
                  <a16:creationId xmlns:a16="http://schemas.microsoft.com/office/drawing/2014/main" id="{8EBA6D93-943E-47C9-AA7A-02ED71CB1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4590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4" name="Oval 241">
              <a:extLst>
                <a:ext uri="{FF2B5EF4-FFF2-40B4-BE49-F238E27FC236}">
                  <a16:creationId xmlns:a16="http://schemas.microsoft.com/office/drawing/2014/main" id="{BF74D5B6-F430-4E9D-B204-3A65A76C8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4590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5" name="Oval 242">
              <a:extLst>
                <a:ext uri="{FF2B5EF4-FFF2-40B4-BE49-F238E27FC236}">
                  <a16:creationId xmlns:a16="http://schemas.microsoft.com/office/drawing/2014/main" id="{BEA0FB42-4366-48AB-9848-00C7AE165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0302" y="4421939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6" name="Oval 243">
              <a:extLst>
                <a:ext uri="{FF2B5EF4-FFF2-40B4-BE49-F238E27FC236}">
                  <a16:creationId xmlns:a16="http://schemas.microsoft.com/office/drawing/2014/main" id="{22E66F0D-89D2-4151-8490-3AFCC30BA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30302" y="44219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7" name="Oval 244">
              <a:extLst>
                <a:ext uri="{FF2B5EF4-FFF2-40B4-BE49-F238E27FC236}">
                  <a16:creationId xmlns:a16="http://schemas.microsoft.com/office/drawing/2014/main" id="{99446210-71FB-417C-9FE6-7BD81CDBC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7340" y="4317164"/>
              <a:ext cx="53975" cy="53975"/>
            </a:xfrm>
            <a:prstGeom prst="ellipse">
              <a:avLst/>
            </a:prstGeom>
            <a:solidFill>
              <a:srgbClr val="BA44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8" name="Oval 245">
              <a:extLst>
                <a:ext uri="{FF2B5EF4-FFF2-40B4-BE49-F238E27FC236}">
                  <a16:creationId xmlns:a16="http://schemas.microsoft.com/office/drawing/2014/main" id="{8CAAAD37-7AA3-4204-85A4-1B2F39900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7340" y="43171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79" name="Freeform 246">
              <a:extLst>
                <a:ext uri="{FF2B5EF4-FFF2-40B4-BE49-F238E27FC236}">
                  <a16:creationId xmlns:a16="http://schemas.microsoft.com/office/drawing/2014/main" id="{CD4C1BB4-2B86-4AD4-9840-24A3348FA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3752" y="4144127"/>
              <a:ext cx="3213100" cy="409575"/>
            </a:xfrm>
            <a:custGeom>
              <a:avLst/>
              <a:gdLst>
                <a:gd name="T0" fmla="*/ 0 w 4229"/>
                <a:gd name="T1" fmla="*/ 0 h 539"/>
                <a:gd name="T2" fmla="*/ 742 w 4229"/>
                <a:gd name="T3" fmla="*/ 0 h 539"/>
                <a:gd name="T4" fmla="*/ 742 w 4229"/>
                <a:gd name="T5" fmla="*/ 28 h 539"/>
                <a:gd name="T6" fmla="*/ 770 w 4229"/>
                <a:gd name="T7" fmla="*/ 28 h 539"/>
                <a:gd name="T8" fmla="*/ 770 w 4229"/>
                <a:gd name="T9" fmla="*/ 48 h 539"/>
                <a:gd name="T10" fmla="*/ 825 w 4229"/>
                <a:gd name="T11" fmla="*/ 48 h 539"/>
                <a:gd name="T12" fmla="*/ 825 w 4229"/>
                <a:gd name="T13" fmla="*/ 81 h 539"/>
                <a:gd name="T14" fmla="*/ 862 w 4229"/>
                <a:gd name="T15" fmla="*/ 81 h 539"/>
                <a:gd name="T16" fmla="*/ 862 w 4229"/>
                <a:gd name="T17" fmla="*/ 99 h 539"/>
                <a:gd name="T18" fmla="*/ 875 w 4229"/>
                <a:gd name="T19" fmla="*/ 99 h 539"/>
                <a:gd name="T20" fmla="*/ 875 w 4229"/>
                <a:gd name="T21" fmla="*/ 115 h 539"/>
                <a:gd name="T22" fmla="*/ 925 w 4229"/>
                <a:gd name="T23" fmla="*/ 115 h 539"/>
                <a:gd name="T24" fmla="*/ 925 w 4229"/>
                <a:gd name="T25" fmla="*/ 146 h 539"/>
                <a:gd name="T26" fmla="*/ 948 w 4229"/>
                <a:gd name="T27" fmla="*/ 146 h 539"/>
                <a:gd name="T28" fmla="*/ 948 w 4229"/>
                <a:gd name="T29" fmla="*/ 168 h 539"/>
                <a:gd name="T30" fmla="*/ 988 w 4229"/>
                <a:gd name="T31" fmla="*/ 168 h 539"/>
                <a:gd name="T32" fmla="*/ 988 w 4229"/>
                <a:gd name="T33" fmla="*/ 200 h 539"/>
                <a:gd name="T34" fmla="*/ 1091 w 4229"/>
                <a:gd name="T35" fmla="*/ 200 h 539"/>
                <a:gd name="T36" fmla="*/ 1091 w 4229"/>
                <a:gd name="T37" fmla="*/ 217 h 539"/>
                <a:gd name="T38" fmla="*/ 1220 w 4229"/>
                <a:gd name="T39" fmla="*/ 217 h 539"/>
                <a:gd name="T40" fmla="*/ 1220 w 4229"/>
                <a:gd name="T41" fmla="*/ 234 h 539"/>
                <a:gd name="T42" fmla="*/ 1276 w 4229"/>
                <a:gd name="T43" fmla="*/ 234 h 539"/>
                <a:gd name="T44" fmla="*/ 1276 w 4229"/>
                <a:gd name="T45" fmla="*/ 249 h 539"/>
                <a:gd name="T46" fmla="*/ 1330 w 4229"/>
                <a:gd name="T47" fmla="*/ 249 h 539"/>
                <a:gd name="T48" fmla="*/ 1330 w 4229"/>
                <a:gd name="T49" fmla="*/ 266 h 539"/>
                <a:gd name="T50" fmla="*/ 1395 w 4229"/>
                <a:gd name="T51" fmla="*/ 266 h 539"/>
                <a:gd name="T52" fmla="*/ 1395 w 4229"/>
                <a:gd name="T53" fmla="*/ 285 h 539"/>
                <a:gd name="T54" fmla="*/ 1559 w 4229"/>
                <a:gd name="T55" fmla="*/ 285 h 539"/>
                <a:gd name="T56" fmla="*/ 1559 w 4229"/>
                <a:gd name="T57" fmla="*/ 301 h 539"/>
                <a:gd name="T58" fmla="*/ 1816 w 4229"/>
                <a:gd name="T59" fmla="*/ 301 h 539"/>
                <a:gd name="T60" fmla="*/ 1816 w 4229"/>
                <a:gd name="T61" fmla="*/ 320 h 539"/>
                <a:gd name="T62" fmla="*/ 1820 w 4229"/>
                <a:gd name="T63" fmla="*/ 320 h 539"/>
                <a:gd name="T64" fmla="*/ 1820 w 4229"/>
                <a:gd name="T65" fmla="*/ 350 h 539"/>
                <a:gd name="T66" fmla="*/ 1832 w 4229"/>
                <a:gd name="T67" fmla="*/ 350 h 539"/>
                <a:gd name="T68" fmla="*/ 1832 w 4229"/>
                <a:gd name="T69" fmla="*/ 368 h 539"/>
                <a:gd name="T70" fmla="*/ 1872 w 4229"/>
                <a:gd name="T71" fmla="*/ 368 h 539"/>
                <a:gd name="T72" fmla="*/ 1872 w 4229"/>
                <a:gd name="T73" fmla="*/ 385 h 539"/>
                <a:gd name="T74" fmla="*/ 1913 w 4229"/>
                <a:gd name="T75" fmla="*/ 385 h 539"/>
                <a:gd name="T76" fmla="*/ 1913 w 4229"/>
                <a:gd name="T77" fmla="*/ 401 h 539"/>
                <a:gd name="T78" fmla="*/ 2305 w 4229"/>
                <a:gd name="T79" fmla="*/ 401 h 539"/>
                <a:gd name="T80" fmla="*/ 2305 w 4229"/>
                <a:gd name="T81" fmla="*/ 417 h 539"/>
                <a:gd name="T82" fmla="*/ 2432 w 4229"/>
                <a:gd name="T83" fmla="*/ 417 h 539"/>
                <a:gd name="T84" fmla="*/ 2432 w 4229"/>
                <a:gd name="T85" fmla="*/ 435 h 539"/>
                <a:gd name="T86" fmla="*/ 2497 w 4229"/>
                <a:gd name="T87" fmla="*/ 435 h 539"/>
                <a:gd name="T88" fmla="*/ 2497 w 4229"/>
                <a:gd name="T89" fmla="*/ 452 h 539"/>
                <a:gd name="T90" fmla="*/ 2912 w 4229"/>
                <a:gd name="T91" fmla="*/ 452 h 539"/>
                <a:gd name="T92" fmla="*/ 2912 w 4229"/>
                <a:gd name="T93" fmla="*/ 470 h 539"/>
                <a:gd name="T94" fmla="*/ 3521 w 4229"/>
                <a:gd name="T95" fmla="*/ 470 h 539"/>
                <a:gd name="T96" fmla="*/ 3521 w 4229"/>
                <a:gd name="T97" fmla="*/ 504 h 539"/>
                <a:gd name="T98" fmla="*/ 3528 w 4229"/>
                <a:gd name="T99" fmla="*/ 504 h 539"/>
                <a:gd name="T100" fmla="*/ 3528 w 4229"/>
                <a:gd name="T101" fmla="*/ 520 h 539"/>
                <a:gd name="T102" fmla="*/ 3700 w 4229"/>
                <a:gd name="T103" fmla="*/ 520 h 539"/>
                <a:gd name="T104" fmla="*/ 3700 w 4229"/>
                <a:gd name="T105" fmla="*/ 539 h 539"/>
                <a:gd name="T106" fmla="*/ 4229 w 4229"/>
                <a:gd name="T107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29" h="539">
                  <a:moveTo>
                    <a:pt x="0" y="0"/>
                  </a:moveTo>
                  <a:lnTo>
                    <a:pt x="742" y="0"/>
                  </a:lnTo>
                  <a:lnTo>
                    <a:pt x="742" y="28"/>
                  </a:lnTo>
                  <a:lnTo>
                    <a:pt x="770" y="28"/>
                  </a:lnTo>
                  <a:lnTo>
                    <a:pt x="770" y="48"/>
                  </a:lnTo>
                  <a:lnTo>
                    <a:pt x="825" y="48"/>
                  </a:lnTo>
                  <a:lnTo>
                    <a:pt x="825" y="81"/>
                  </a:lnTo>
                  <a:lnTo>
                    <a:pt x="862" y="81"/>
                  </a:lnTo>
                  <a:lnTo>
                    <a:pt x="862" y="99"/>
                  </a:lnTo>
                  <a:lnTo>
                    <a:pt x="875" y="99"/>
                  </a:lnTo>
                  <a:lnTo>
                    <a:pt x="875" y="115"/>
                  </a:lnTo>
                  <a:lnTo>
                    <a:pt x="925" y="115"/>
                  </a:lnTo>
                  <a:lnTo>
                    <a:pt x="925" y="146"/>
                  </a:lnTo>
                  <a:lnTo>
                    <a:pt x="948" y="146"/>
                  </a:lnTo>
                  <a:lnTo>
                    <a:pt x="948" y="168"/>
                  </a:lnTo>
                  <a:lnTo>
                    <a:pt x="988" y="168"/>
                  </a:lnTo>
                  <a:lnTo>
                    <a:pt x="988" y="200"/>
                  </a:lnTo>
                  <a:lnTo>
                    <a:pt x="1091" y="200"/>
                  </a:lnTo>
                  <a:lnTo>
                    <a:pt x="1091" y="217"/>
                  </a:lnTo>
                  <a:lnTo>
                    <a:pt x="1220" y="217"/>
                  </a:lnTo>
                  <a:lnTo>
                    <a:pt x="1220" y="234"/>
                  </a:lnTo>
                  <a:lnTo>
                    <a:pt x="1276" y="234"/>
                  </a:lnTo>
                  <a:lnTo>
                    <a:pt x="1276" y="249"/>
                  </a:lnTo>
                  <a:lnTo>
                    <a:pt x="1330" y="249"/>
                  </a:lnTo>
                  <a:lnTo>
                    <a:pt x="1330" y="266"/>
                  </a:lnTo>
                  <a:lnTo>
                    <a:pt x="1395" y="266"/>
                  </a:lnTo>
                  <a:lnTo>
                    <a:pt x="1395" y="285"/>
                  </a:lnTo>
                  <a:lnTo>
                    <a:pt x="1559" y="285"/>
                  </a:lnTo>
                  <a:lnTo>
                    <a:pt x="1559" y="301"/>
                  </a:lnTo>
                  <a:lnTo>
                    <a:pt x="1816" y="301"/>
                  </a:lnTo>
                  <a:lnTo>
                    <a:pt x="1816" y="320"/>
                  </a:lnTo>
                  <a:lnTo>
                    <a:pt x="1820" y="320"/>
                  </a:lnTo>
                  <a:lnTo>
                    <a:pt x="1820" y="350"/>
                  </a:lnTo>
                  <a:lnTo>
                    <a:pt x="1832" y="350"/>
                  </a:lnTo>
                  <a:lnTo>
                    <a:pt x="1832" y="368"/>
                  </a:lnTo>
                  <a:lnTo>
                    <a:pt x="1872" y="368"/>
                  </a:lnTo>
                  <a:lnTo>
                    <a:pt x="1872" y="385"/>
                  </a:lnTo>
                  <a:lnTo>
                    <a:pt x="1913" y="385"/>
                  </a:lnTo>
                  <a:lnTo>
                    <a:pt x="1913" y="401"/>
                  </a:lnTo>
                  <a:lnTo>
                    <a:pt x="2305" y="401"/>
                  </a:lnTo>
                  <a:lnTo>
                    <a:pt x="2305" y="417"/>
                  </a:lnTo>
                  <a:lnTo>
                    <a:pt x="2432" y="417"/>
                  </a:lnTo>
                  <a:lnTo>
                    <a:pt x="2432" y="435"/>
                  </a:lnTo>
                  <a:lnTo>
                    <a:pt x="2497" y="435"/>
                  </a:lnTo>
                  <a:lnTo>
                    <a:pt x="2497" y="452"/>
                  </a:lnTo>
                  <a:lnTo>
                    <a:pt x="2912" y="452"/>
                  </a:lnTo>
                  <a:lnTo>
                    <a:pt x="2912" y="470"/>
                  </a:lnTo>
                  <a:lnTo>
                    <a:pt x="3521" y="470"/>
                  </a:lnTo>
                  <a:lnTo>
                    <a:pt x="3521" y="504"/>
                  </a:lnTo>
                  <a:lnTo>
                    <a:pt x="3528" y="504"/>
                  </a:lnTo>
                  <a:lnTo>
                    <a:pt x="3528" y="520"/>
                  </a:lnTo>
                  <a:lnTo>
                    <a:pt x="3700" y="520"/>
                  </a:lnTo>
                  <a:lnTo>
                    <a:pt x="3700" y="539"/>
                  </a:lnTo>
                  <a:lnTo>
                    <a:pt x="4229" y="539"/>
                  </a:lnTo>
                </a:path>
              </a:pathLst>
            </a:custGeom>
            <a:noFill/>
            <a:ln w="12700" cap="flat">
              <a:solidFill>
                <a:srgbClr val="BA4422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0" name="Oval 247">
              <a:extLst>
                <a:ext uri="{FF2B5EF4-FFF2-40B4-BE49-F238E27FC236}">
                  <a16:creationId xmlns:a16="http://schemas.microsoft.com/office/drawing/2014/main" id="{DB063C8E-7F9D-4A45-98E3-C02E7FC9D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827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1" name="Oval 248">
              <a:extLst>
                <a:ext uri="{FF2B5EF4-FFF2-40B4-BE49-F238E27FC236}">
                  <a16:creationId xmlns:a16="http://schemas.microsoft.com/office/drawing/2014/main" id="{009CB88F-3D05-4A71-9B36-4E16F3B50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652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2" name="Oval 249">
              <a:extLst>
                <a:ext uri="{FF2B5EF4-FFF2-40B4-BE49-F238E27FC236}">
                  <a16:creationId xmlns:a16="http://schemas.microsoft.com/office/drawing/2014/main" id="{787F13B4-D7D8-4B91-99D0-DFF4FBE5F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954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3" name="Oval 250">
              <a:extLst>
                <a:ext uri="{FF2B5EF4-FFF2-40B4-BE49-F238E27FC236}">
                  <a16:creationId xmlns:a16="http://schemas.microsoft.com/office/drawing/2014/main" id="{3CC4CC49-F240-40FC-AD49-5306EE1A6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430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4" name="Oval 251">
              <a:extLst>
                <a:ext uri="{FF2B5EF4-FFF2-40B4-BE49-F238E27FC236}">
                  <a16:creationId xmlns:a16="http://schemas.microsoft.com/office/drawing/2014/main" id="{61AD685D-214D-40A0-AE98-E2D9E45DC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7477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5" name="Oval 252">
              <a:extLst>
                <a:ext uri="{FF2B5EF4-FFF2-40B4-BE49-F238E27FC236}">
                  <a16:creationId xmlns:a16="http://schemas.microsoft.com/office/drawing/2014/main" id="{0CFA4F7E-BCAA-4BA2-942E-5D0A1FBC10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2077" y="452671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6" name="Oval 253">
              <a:extLst>
                <a:ext uri="{FF2B5EF4-FFF2-40B4-BE49-F238E27FC236}">
                  <a16:creationId xmlns:a16="http://schemas.microsoft.com/office/drawing/2014/main" id="{1511C35F-718D-434C-B49A-C91F23856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414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7" name="Oval 254">
              <a:extLst>
                <a:ext uri="{FF2B5EF4-FFF2-40B4-BE49-F238E27FC236}">
                  <a16:creationId xmlns:a16="http://schemas.microsoft.com/office/drawing/2014/main" id="{A779DD5C-DB84-40CD-884C-D6DF8E0BE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4620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8" name="Oval 255">
              <a:extLst>
                <a:ext uri="{FF2B5EF4-FFF2-40B4-BE49-F238E27FC236}">
                  <a16:creationId xmlns:a16="http://schemas.microsoft.com/office/drawing/2014/main" id="{DAED1389-5618-4818-B311-63A3317D2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985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89" name="Oval 256">
              <a:extLst>
                <a:ext uri="{FF2B5EF4-FFF2-40B4-BE49-F238E27FC236}">
                  <a16:creationId xmlns:a16="http://schemas.microsoft.com/office/drawing/2014/main" id="{AF0EA8A4-9E21-4201-986C-BB7F87EC0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19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0" name="Oval 257">
              <a:extLst>
                <a:ext uri="{FF2B5EF4-FFF2-40B4-BE49-F238E27FC236}">
                  <a16:creationId xmlns:a16="http://schemas.microsoft.com/office/drawing/2014/main" id="{033D092A-D177-4201-8D01-B09D2553A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397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1" name="Oval 258">
              <a:extLst>
                <a:ext uri="{FF2B5EF4-FFF2-40B4-BE49-F238E27FC236}">
                  <a16:creationId xmlns:a16="http://schemas.microsoft.com/office/drawing/2014/main" id="{46F736BC-6C8B-459F-8DB4-46E832582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604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2" name="Oval 259">
              <a:extLst>
                <a:ext uri="{FF2B5EF4-FFF2-40B4-BE49-F238E27FC236}">
                  <a16:creationId xmlns:a16="http://schemas.microsoft.com/office/drawing/2014/main" id="{69ED58E0-0D5D-45C5-ABEF-467FF2BF2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810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3" name="Oval 260">
              <a:extLst>
                <a:ext uri="{FF2B5EF4-FFF2-40B4-BE49-F238E27FC236}">
                  <a16:creationId xmlns:a16="http://schemas.microsoft.com/office/drawing/2014/main" id="{57174AD0-6C35-4007-8A44-F1A2BD038B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0175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4" name="Oval 261">
              <a:extLst>
                <a:ext uri="{FF2B5EF4-FFF2-40B4-BE49-F238E27FC236}">
                  <a16:creationId xmlns:a16="http://schemas.microsoft.com/office/drawing/2014/main" id="{D3C8B44D-76AA-4B75-B44D-EBF8A5D3E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38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5" name="Oval 262">
              <a:extLst>
                <a:ext uri="{FF2B5EF4-FFF2-40B4-BE49-F238E27FC236}">
                  <a16:creationId xmlns:a16="http://schemas.microsoft.com/office/drawing/2014/main" id="{F7157B0F-CE60-4CDD-8DC0-167DB10A22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7465" y="452671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6" name="Oval 263">
              <a:extLst>
                <a:ext uri="{FF2B5EF4-FFF2-40B4-BE49-F238E27FC236}">
                  <a16:creationId xmlns:a16="http://schemas.microsoft.com/office/drawing/2014/main" id="{25893FBE-5D74-4651-945E-56956FF33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9527" y="452671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7" name="Oval 264">
              <a:extLst>
                <a:ext uri="{FF2B5EF4-FFF2-40B4-BE49-F238E27FC236}">
                  <a16:creationId xmlns:a16="http://schemas.microsoft.com/office/drawing/2014/main" id="{CBF82714-1B3E-4AB6-9586-AE3F0D5C9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7159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8" name="Oval 265">
              <a:extLst>
                <a:ext uri="{FF2B5EF4-FFF2-40B4-BE49-F238E27FC236}">
                  <a16:creationId xmlns:a16="http://schemas.microsoft.com/office/drawing/2014/main" id="{F2BD49BC-8DE0-4FEC-96C7-65C514C05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365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99" name="Oval 266">
              <a:extLst>
                <a:ext uri="{FF2B5EF4-FFF2-40B4-BE49-F238E27FC236}">
                  <a16:creationId xmlns:a16="http://schemas.microsoft.com/office/drawing/2014/main" id="{644D84CE-E7B5-41DD-8732-88E80FE28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57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0" name="Oval 267">
              <a:extLst>
                <a:ext uri="{FF2B5EF4-FFF2-40B4-BE49-F238E27FC236}">
                  <a16:creationId xmlns:a16="http://schemas.microsoft.com/office/drawing/2014/main" id="{6B9CE8F1-801D-43C5-BF12-D95A77019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936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1" name="Oval 268">
              <a:extLst>
                <a:ext uri="{FF2B5EF4-FFF2-40B4-BE49-F238E27FC236}">
                  <a16:creationId xmlns:a16="http://schemas.microsoft.com/office/drawing/2014/main" id="{EECD7852-B1B7-4531-964A-32BA392E0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142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2" name="Oval 269">
              <a:extLst>
                <a:ext uri="{FF2B5EF4-FFF2-40B4-BE49-F238E27FC236}">
                  <a16:creationId xmlns:a16="http://schemas.microsoft.com/office/drawing/2014/main" id="{D05ABED9-D7DF-4304-90C9-0CC296EF0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3349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3" name="Oval 270">
              <a:extLst>
                <a:ext uri="{FF2B5EF4-FFF2-40B4-BE49-F238E27FC236}">
                  <a16:creationId xmlns:a16="http://schemas.microsoft.com/office/drawing/2014/main" id="{4693D633-3E6D-4D4C-A5DC-F8363C5C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555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4" name="Oval 271">
              <a:extLst>
                <a:ext uri="{FF2B5EF4-FFF2-40B4-BE49-F238E27FC236}">
                  <a16:creationId xmlns:a16="http://schemas.microsoft.com/office/drawing/2014/main" id="{3AFDD98A-EC3A-4C5E-B793-77BF8A155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176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5" name="Oval 272">
              <a:extLst>
                <a:ext uri="{FF2B5EF4-FFF2-40B4-BE49-F238E27FC236}">
                  <a16:creationId xmlns:a16="http://schemas.microsoft.com/office/drawing/2014/main" id="{05D5E7BF-6441-4AC6-873C-935C2D40B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1126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6" name="Oval 273">
              <a:extLst>
                <a:ext uri="{FF2B5EF4-FFF2-40B4-BE49-F238E27FC236}">
                  <a16:creationId xmlns:a16="http://schemas.microsoft.com/office/drawing/2014/main" id="{4E86135E-41C3-41A5-A0ED-44BA1273F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0332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7" name="Oval 274">
              <a:extLst>
                <a:ext uri="{FF2B5EF4-FFF2-40B4-BE49-F238E27FC236}">
                  <a16:creationId xmlns:a16="http://schemas.microsoft.com/office/drawing/2014/main" id="{C5F56E07-4BC8-4FB6-914F-E67F8F060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6977" y="452671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8" name="Oval 275">
              <a:extLst>
                <a:ext uri="{FF2B5EF4-FFF2-40B4-BE49-F238E27FC236}">
                  <a16:creationId xmlns:a16="http://schemas.microsoft.com/office/drawing/2014/main" id="{F1A0BB73-980B-4D9A-B542-1F928E0CB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904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09" name="Oval 276">
              <a:extLst>
                <a:ext uri="{FF2B5EF4-FFF2-40B4-BE49-F238E27FC236}">
                  <a16:creationId xmlns:a16="http://schemas.microsoft.com/office/drawing/2014/main" id="{30B2AC9A-4F8A-4D2A-8665-6BD5F8EFB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110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0" name="Oval 277">
              <a:extLst>
                <a:ext uri="{FF2B5EF4-FFF2-40B4-BE49-F238E27FC236}">
                  <a16:creationId xmlns:a16="http://schemas.microsoft.com/office/drawing/2014/main" id="{16FE95E5-7256-4D4C-AC3F-E35A93148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74752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1" name="Oval 278">
              <a:extLst>
                <a:ext uri="{FF2B5EF4-FFF2-40B4-BE49-F238E27FC236}">
                  <a16:creationId xmlns:a16="http://schemas.microsoft.com/office/drawing/2014/main" id="{FF73DE1C-4109-433F-ABD8-D5C703F80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668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2" name="Oval 279">
              <a:extLst>
                <a:ext uri="{FF2B5EF4-FFF2-40B4-BE49-F238E27FC236}">
                  <a16:creationId xmlns:a16="http://schemas.microsoft.com/office/drawing/2014/main" id="{E3E9992F-656D-4BBB-A5F3-0630F0F4C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44590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3" name="Oval 280">
              <a:extLst>
                <a:ext uri="{FF2B5EF4-FFF2-40B4-BE49-F238E27FC236}">
                  <a16:creationId xmlns:a16="http://schemas.microsoft.com/office/drawing/2014/main" id="{1B3AC75D-056C-4862-8DE2-78AD05CAB0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236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4" name="Oval 281">
              <a:extLst>
                <a:ext uri="{FF2B5EF4-FFF2-40B4-BE49-F238E27FC236}">
                  <a16:creationId xmlns:a16="http://schemas.microsoft.com/office/drawing/2014/main" id="{599A9044-C867-4048-9170-D9B9F0735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077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5" name="Oval 282">
              <a:extLst>
                <a:ext uri="{FF2B5EF4-FFF2-40B4-BE49-F238E27FC236}">
                  <a16:creationId xmlns:a16="http://schemas.microsoft.com/office/drawing/2014/main" id="{371CC405-5CAD-4FB7-A0E5-16D9DB617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16015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6" name="Oval 283">
              <a:extLst>
                <a:ext uri="{FF2B5EF4-FFF2-40B4-BE49-F238E27FC236}">
                  <a16:creationId xmlns:a16="http://schemas.microsoft.com/office/drawing/2014/main" id="{D36D475D-B23E-4182-BE5D-FF67846B2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8077" y="45267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7" name="Oval 284">
              <a:extLst>
                <a:ext uri="{FF2B5EF4-FFF2-40B4-BE49-F238E27FC236}">
                  <a16:creationId xmlns:a16="http://schemas.microsoft.com/office/drawing/2014/main" id="{6252CA12-D6C5-4AD7-907B-F5DD816B6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95352" y="44854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8" name="Oval 285">
              <a:extLst>
                <a:ext uri="{FF2B5EF4-FFF2-40B4-BE49-F238E27FC236}">
                  <a16:creationId xmlns:a16="http://schemas.microsoft.com/office/drawing/2014/main" id="{A264E197-02F5-4503-8BD5-71E8792F0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76290" y="4472739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19" name="Oval 286">
              <a:extLst>
                <a:ext uri="{FF2B5EF4-FFF2-40B4-BE49-F238E27FC236}">
                  <a16:creationId xmlns:a16="http://schemas.microsoft.com/office/drawing/2014/main" id="{09F97840-3D33-4D15-9ED1-9524BB352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0090" y="44727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0" name="Oval 287">
              <a:extLst>
                <a:ext uri="{FF2B5EF4-FFF2-40B4-BE49-F238E27FC236}">
                  <a16:creationId xmlns:a16="http://schemas.microsoft.com/office/drawing/2014/main" id="{32D5BEB4-57DC-42C9-B407-9274B3CA7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23840" y="4460039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1" name="Oval 288">
              <a:extLst>
                <a:ext uri="{FF2B5EF4-FFF2-40B4-BE49-F238E27FC236}">
                  <a16:creationId xmlns:a16="http://schemas.microsoft.com/office/drawing/2014/main" id="{C17F0543-8C2E-4E18-8DF1-FD6377635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76152" y="4409239"/>
              <a:ext cx="53975" cy="52388"/>
            </a:xfrm>
            <a:prstGeom prst="ellips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2" name="Freeform 289">
              <a:extLst>
                <a:ext uri="{FF2B5EF4-FFF2-40B4-BE49-F238E27FC236}">
                  <a16:creationId xmlns:a16="http://schemas.microsoft.com/office/drawing/2014/main" id="{46D008CE-7C78-43B9-BA9C-895F85369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3752" y="4144127"/>
              <a:ext cx="3065463" cy="1058863"/>
            </a:xfrm>
            <a:custGeom>
              <a:avLst/>
              <a:gdLst>
                <a:gd name="T0" fmla="*/ 0 w 4034"/>
                <a:gd name="T1" fmla="*/ 0 h 1393"/>
                <a:gd name="T2" fmla="*/ 724 w 4034"/>
                <a:gd name="T3" fmla="*/ 0 h 1393"/>
                <a:gd name="T4" fmla="*/ 724 w 4034"/>
                <a:gd name="T5" fmla="*/ 75 h 1393"/>
                <a:gd name="T6" fmla="*/ 743 w 4034"/>
                <a:gd name="T7" fmla="*/ 75 h 1393"/>
                <a:gd name="T8" fmla="*/ 743 w 4034"/>
                <a:gd name="T9" fmla="*/ 154 h 1393"/>
                <a:gd name="T10" fmla="*/ 884 w 4034"/>
                <a:gd name="T11" fmla="*/ 154 h 1393"/>
                <a:gd name="T12" fmla="*/ 884 w 4034"/>
                <a:gd name="T13" fmla="*/ 231 h 1393"/>
                <a:gd name="T14" fmla="*/ 888 w 4034"/>
                <a:gd name="T15" fmla="*/ 231 h 1393"/>
                <a:gd name="T16" fmla="*/ 888 w 4034"/>
                <a:gd name="T17" fmla="*/ 310 h 1393"/>
                <a:gd name="T18" fmla="*/ 960 w 4034"/>
                <a:gd name="T19" fmla="*/ 310 h 1393"/>
                <a:gd name="T20" fmla="*/ 960 w 4034"/>
                <a:gd name="T21" fmla="*/ 385 h 1393"/>
                <a:gd name="T22" fmla="*/ 1006 w 4034"/>
                <a:gd name="T23" fmla="*/ 385 h 1393"/>
                <a:gd name="T24" fmla="*/ 1006 w 4034"/>
                <a:gd name="T25" fmla="*/ 463 h 1393"/>
                <a:gd name="T26" fmla="*/ 1048 w 4034"/>
                <a:gd name="T27" fmla="*/ 463 h 1393"/>
                <a:gd name="T28" fmla="*/ 1048 w 4034"/>
                <a:gd name="T29" fmla="*/ 542 h 1393"/>
                <a:gd name="T30" fmla="*/ 1295 w 4034"/>
                <a:gd name="T31" fmla="*/ 542 h 1393"/>
                <a:gd name="T32" fmla="*/ 1295 w 4034"/>
                <a:gd name="T33" fmla="*/ 617 h 1393"/>
                <a:gd name="T34" fmla="*/ 1313 w 4034"/>
                <a:gd name="T35" fmla="*/ 617 h 1393"/>
                <a:gd name="T36" fmla="*/ 1313 w 4034"/>
                <a:gd name="T37" fmla="*/ 696 h 1393"/>
                <a:gd name="T38" fmla="*/ 1382 w 4034"/>
                <a:gd name="T39" fmla="*/ 696 h 1393"/>
                <a:gd name="T40" fmla="*/ 1382 w 4034"/>
                <a:gd name="T41" fmla="*/ 774 h 1393"/>
                <a:gd name="T42" fmla="*/ 1493 w 4034"/>
                <a:gd name="T43" fmla="*/ 774 h 1393"/>
                <a:gd name="T44" fmla="*/ 1493 w 4034"/>
                <a:gd name="T45" fmla="*/ 850 h 1393"/>
                <a:gd name="T46" fmla="*/ 1555 w 4034"/>
                <a:gd name="T47" fmla="*/ 850 h 1393"/>
                <a:gd name="T48" fmla="*/ 1555 w 4034"/>
                <a:gd name="T49" fmla="*/ 946 h 1393"/>
                <a:gd name="T50" fmla="*/ 1561 w 4034"/>
                <a:gd name="T51" fmla="*/ 946 h 1393"/>
                <a:gd name="T52" fmla="*/ 1561 w 4034"/>
                <a:gd name="T53" fmla="*/ 1006 h 1393"/>
                <a:gd name="T54" fmla="*/ 1705 w 4034"/>
                <a:gd name="T55" fmla="*/ 1006 h 1393"/>
                <a:gd name="T56" fmla="*/ 1705 w 4034"/>
                <a:gd name="T57" fmla="*/ 1084 h 1393"/>
                <a:gd name="T58" fmla="*/ 2084 w 4034"/>
                <a:gd name="T59" fmla="*/ 1084 h 1393"/>
                <a:gd name="T60" fmla="*/ 2084 w 4034"/>
                <a:gd name="T61" fmla="*/ 1180 h 1393"/>
                <a:gd name="T62" fmla="*/ 2097 w 4034"/>
                <a:gd name="T63" fmla="*/ 1180 h 1393"/>
                <a:gd name="T64" fmla="*/ 2097 w 4034"/>
                <a:gd name="T65" fmla="*/ 1238 h 1393"/>
                <a:gd name="T66" fmla="*/ 2152 w 4034"/>
                <a:gd name="T67" fmla="*/ 1238 h 1393"/>
                <a:gd name="T68" fmla="*/ 2152 w 4034"/>
                <a:gd name="T69" fmla="*/ 1318 h 1393"/>
                <a:gd name="T70" fmla="*/ 2485 w 4034"/>
                <a:gd name="T71" fmla="*/ 1318 h 1393"/>
                <a:gd name="T72" fmla="*/ 2485 w 4034"/>
                <a:gd name="T73" fmla="*/ 1393 h 1393"/>
                <a:gd name="T74" fmla="*/ 4034 w 4034"/>
                <a:gd name="T75" fmla="*/ 1393 h 1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034" h="1393">
                  <a:moveTo>
                    <a:pt x="0" y="0"/>
                  </a:moveTo>
                  <a:lnTo>
                    <a:pt x="724" y="0"/>
                  </a:lnTo>
                  <a:lnTo>
                    <a:pt x="724" y="75"/>
                  </a:lnTo>
                  <a:lnTo>
                    <a:pt x="743" y="75"/>
                  </a:lnTo>
                  <a:lnTo>
                    <a:pt x="743" y="154"/>
                  </a:lnTo>
                  <a:lnTo>
                    <a:pt x="884" y="154"/>
                  </a:lnTo>
                  <a:lnTo>
                    <a:pt x="884" y="231"/>
                  </a:lnTo>
                  <a:lnTo>
                    <a:pt x="888" y="231"/>
                  </a:lnTo>
                  <a:lnTo>
                    <a:pt x="888" y="310"/>
                  </a:lnTo>
                  <a:lnTo>
                    <a:pt x="960" y="310"/>
                  </a:lnTo>
                  <a:lnTo>
                    <a:pt x="960" y="385"/>
                  </a:lnTo>
                  <a:lnTo>
                    <a:pt x="1006" y="385"/>
                  </a:lnTo>
                  <a:lnTo>
                    <a:pt x="1006" y="463"/>
                  </a:lnTo>
                  <a:lnTo>
                    <a:pt x="1048" y="463"/>
                  </a:lnTo>
                  <a:lnTo>
                    <a:pt x="1048" y="542"/>
                  </a:lnTo>
                  <a:lnTo>
                    <a:pt x="1295" y="542"/>
                  </a:lnTo>
                  <a:lnTo>
                    <a:pt x="1295" y="617"/>
                  </a:lnTo>
                  <a:lnTo>
                    <a:pt x="1313" y="617"/>
                  </a:lnTo>
                  <a:lnTo>
                    <a:pt x="1313" y="696"/>
                  </a:lnTo>
                  <a:lnTo>
                    <a:pt x="1382" y="696"/>
                  </a:lnTo>
                  <a:lnTo>
                    <a:pt x="1382" y="774"/>
                  </a:lnTo>
                  <a:lnTo>
                    <a:pt x="1493" y="774"/>
                  </a:lnTo>
                  <a:lnTo>
                    <a:pt x="1493" y="850"/>
                  </a:lnTo>
                  <a:lnTo>
                    <a:pt x="1555" y="850"/>
                  </a:lnTo>
                  <a:lnTo>
                    <a:pt x="1555" y="946"/>
                  </a:lnTo>
                  <a:lnTo>
                    <a:pt x="1561" y="946"/>
                  </a:lnTo>
                  <a:lnTo>
                    <a:pt x="1561" y="1006"/>
                  </a:lnTo>
                  <a:lnTo>
                    <a:pt x="1705" y="1006"/>
                  </a:lnTo>
                  <a:lnTo>
                    <a:pt x="1705" y="1084"/>
                  </a:lnTo>
                  <a:lnTo>
                    <a:pt x="2084" y="1084"/>
                  </a:lnTo>
                  <a:lnTo>
                    <a:pt x="2084" y="1180"/>
                  </a:lnTo>
                  <a:lnTo>
                    <a:pt x="2097" y="1180"/>
                  </a:lnTo>
                  <a:lnTo>
                    <a:pt x="2097" y="1238"/>
                  </a:lnTo>
                  <a:lnTo>
                    <a:pt x="2152" y="1238"/>
                  </a:lnTo>
                  <a:lnTo>
                    <a:pt x="2152" y="1318"/>
                  </a:lnTo>
                  <a:lnTo>
                    <a:pt x="2485" y="1318"/>
                  </a:lnTo>
                  <a:lnTo>
                    <a:pt x="2485" y="1393"/>
                  </a:lnTo>
                  <a:lnTo>
                    <a:pt x="4034" y="1393"/>
                  </a:lnTo>
                </a:path>
              </a:pathLst>
            </a:custGeom>
            <a:noFill/>
            <a:ln w="12700" cap="flat">
              <a:solidFill>
                <a:srgbClr val="BA4422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3" name="Freeform 290">
              <a:extLst>
                <a:ext uri="{FF2B5EF4-FFF2-40B4-BE49-F238E27FC236}">
                  <a16:creationId xmlns:a16="http://schemas.microsoft.com/office/drawing/2014/main" id="{5E6865B9-C1EE-46C3-861C-581096FBE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3815" y="5176002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4" name="Freeform 291">
              <a:extLst>
                <a:ext uri="{FF2B5EF4-FFF2-40B4-BE49-F238E27FC236}">
                  <a16:creationId xmlns:a16="http://schemas.microsoft.com/office/drawing/2014/main" id="{93E2A678-AA80-4CAC-9E49-CF22B2FCE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7940" y="5176002"/>
              <a:ext cx="47625" cy="53975"/>
            </a:xfrm>
            <a:custGeom>
              <a:avLst/>
              <a:gdLst>
                <a:gd name="T0" fmla="*/ 63 w 63"/>
                <a:gd name="T1" fmla="*/ 71 h 71"/>
                <a:gd name="T2" fmla="*/ 0 w 63"/>
                <a:gd name="T3" fmla="*/ 71 h 71"/>
                <a:gd name="T4" fmla="*/ 31 w 63"/>
                <a:gd name="T5" fmla="*/ 0 h 71"/>
                <a:gd name="T6" fmla="*/ 63 w 63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0" y="71"/>
                  </a:lnTo>
                  <a:lnTo>
                    <a:pt x="31" y="0"/>
                  </a:lnTo>
                  <a:lnTo>
                    <a:pt x="63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5" name="Freeform 292">
              <a:extLst>
                <a:ext uri="{FF2B5EF4-FFF2-40B4-BE49-F238E27FC236}">
                  <a16:creationId xmlns:a16="http://schemas.microsoft.com/office/drawing/2014/main" id="{D05933AA-A476-4BE5-8D9D-F78E483AA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0477" y="5176002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6" name="Freeform 293">
              <a:extLst>
                <a:ext uri="{FF2B5EF4-FFF2-40B4-BE49-F238E27FC236}">
                  <a16:creationId xmlns:a16="http://schemas.microsoft.com/office/drawing/2014/main" id="{B904F17E-8BCB-45EA-AFF8-685B49FB3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1427" y="5176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7" name="Freeform 294">
              <a:extLst>
                <a:ext uri="{FF2B5EF4-FFF2-40B4-BE49-F238E27FC236}">
                  <a16:creationId xmlns:a16="http://schemas.microsoft.com/office/drawing/2014/main" id="{7C2A4B27-24A0-47DC-BE77-EAA2550E5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8252" y="5176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8" name="Freeform 295">
              <a:extLst>
                <a:ext uri="{FF2B5EF4-FFF2-40B4-BE49-F238E27FC236}">
                  <a16:creationId xmlns:a16="http://schemas.microsoft.com/office/drawing/2014/main" id="{3B4DEB27-3767-4157-9688-B58847B22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33490" y="5176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29" name="Freeform 296">
              <a:extLst>
                <a:ext uri="{FF2B5EF4-FFF2-40B4-BE49-F238E27FC236}">
                  <a16:creationId xmlns:a16="http://schemas.microsoft.com/office/drawing/2014/main" id="{25C40CF1-26FC-4BFF-A420-72996986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2377" y="5176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0" name="Freeform 297">
              <a:extLst>
                <a:ext uri="{FF2B5EF4-FFF2-40B4-BE49-F238E27FC236}">
                  <a16:creationId xmlns:a16="http://schemas.microsoft.com/office/drawing/2014/main" id="{63CBFCC4-D66E-4178-8DF6-42523F908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77927" y="5176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1" name="Freeform 298">
              <a:extLst>
                <a:ext uri="{FF2B5EF4-FFF2-40B4-BE49-F238E27FC236}">
                  <a16:creationId xmlns:a16="http://schemas.microsoft.com/office/drawing/2014/main" id="{E9AF21BF-AE3B-4BF7-9E7B-22EDA525EC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0465" y="5176002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2" name="Freeform 299">
              <a:extLst>
                <a:ext uri="{FF2B5EF4-FFF2-40B4-BE49-F238E27FC236}">
                  <a16:creationId xmlns:a16="http://schemas.microsoft.com/office/drawing/2014/main" id="{B4D01EA2-684A-4B38-BC19-E2DB87295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8240" y="5176002"/>
              <a:ext cx="47625" cy="53975"/>
            </a:xfrm>
            <a:custGeom>
              <a:avLst/>
              <a:gdLst>
                <a:gd name="T0" fmla="*/ 63 w 63"/>
                <a:gd name="T1" fmla="*/ 71 h 71"/>
                <a:gd name="T2" fmla="*/ 0 w 63"/>
                <a:gd name="T3" fmla="*/ 71 h 71"/>
                <a:gd name="T4" fmla="*/ 31 w 63"/>
                <a:gd name="T5" fmla="*/ 0 h 71"/>
                <a:gd name="T6" fmla="*/ 63 w 63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0" y="71"/>
                  </a:lnTo>
                  <a:lnTo>
                    <a:pt x="31" y="0"/>
                  </a:lnTo>
                  <a:lnTo>
                    <a:pt x="63" y="71"/>
                  </a:lnTo>
                  <a:close/>
                </a:path>
              </a:pathLst>
            </a:cu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3" name="Freeform 300">
              <a:extLst>
                <a:ext uri="{FF2B5EF4-FFF2-40B4-BE49-F238E27FC236}">
                  <a16:creationId xmlns:a16="http://schemas.microsoft.com/office/drawing/2014/main" id="{B0528C64-AB13-4169-B1ED-9469C7D61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3752" y="4144127"/>
              <a:ext cx="3065463" cy="1125538"/>
            </a:xfrm>
            <a:custGeom>
              <a:avLst/>
              <a:gdLst>
                <a:gd name="T0" fmla="*/ 0 w 4034"/>
                <a:gd name="T1" fmla="*/ 0 h 1482"/>
                <a:gd name="T2" fmla="*/ 593 w 4034"/>
                <a:gd name="T3" fmla="*/ 0 h 1482"/>
                <a:gd name="T4" fmla="*/ 593 w 4034"/>
                <a:gd name="T5" fmla="*/ 90 h 1482"/>
                <a:gd name="T6" fmla="*/ 611 w 4034"/>
                <a:gd name="T7" fmla="*/ 90 h 1482"/>
                <a:gd name="T8" fmla="*/ 611 w 4034"/>
                <a:gd name="T9" fmla="*/ 178 h 1482"/>
                <a:gd name="T10" fmla="*/ 733 w 4034"/>
                <a:gd name="T11" fmla="*/ 178 h 1482"/>
                <a:gd name="T12" fmla="*/ 733 w 4034"/>
                <a:gd name="T13" fmla="*/ 270 h 1482"/>
                <a:gd name="T14" fmla="*/ 783 w 4034"/>
                <a:gd name="T15" fmla="*/ 270 h 1482"/>
                <a:gd name="T16" fmla="*/ 783 w 4034"/>
                <a:gd name="T17" fmla="*/ 360 h 1482"/>
                <a:gd name="T18" fmla="*/ 841 w 4034"/>
                <a:gd name="T19" fmla="*/ 360 h 1482"/>
                <a:gd name="T20" fmla="*/ 841 w 4034"/>
                <a:gd name="T21" fmla="*/ 448 h 1482"/>
                <a:gd name="T22" fmla="*/ 853 w 4034"/>
                <a:gd name="T23" fmla="*/ 448 h 1482"/>
                <a:gd name="T24" fmla="*/ 853 w 4034"/>
                <a:gd name="T25" fmla="*/ 539 h 1482"/>
                <a:gd name="T26" fmla="*/ 862 w 4034"/>
                <a:gd name="T27" fmla="*/ 539 h 1482"/>
                <a:gd name="T28" fmla="*/ 862 w 4034"/>
                <a:gd name="T29" fmla="*/ 629 h 1482"/>
                <a:gd name="T30" fmla="*/ 1184 w 4034"/>
                <a:gd name="T31" fmla="*/ 629 h 1482"/>
                <a:gd name="T32" fmla="*/ 1184 w 4034"/>
                <a:gd name="T33" fmla="*/ 716 h 1482"/>
                <a:gd name="T34" fmla="*/ 1233 w 4034"/>
                <a:gd name="T35" fmla="*/ 716 h 1482"/>
                <a:gd name="T36" fmla="*/ 1233 w 4034"/>
                <a:gd name="T37" fmla="*/ 807 h 1482"/>
                <a:gd name="T38" fmla="*/ 1346 w 4034"/>
                <a:gd name="T39" fmla="*/ 807 h 1482"/>
                <a:gd name="T40" fmla="*/ 1346 w 4034"/>
                <a:gd name="T41" fmla="*/ 897 h 1482"/>
                <a:gd name="T42" fmla="*/ 1419 w 4034"/>
                <a:gd name="T43" fmla="*/ 897 h 1482"/>
                <a:gd name="T44" fmla="*/ 1419 w 4034"/>
                <a:gd name="T45" fmla="*/ 986 h 1482"/>
                <a:gd name="T46" fmla="*/ 1794 w 4034"/>
                <a:gd name="T47" fmla="*/ 986 h 1482"/>
                <a:gd name="T48" fmla="*/ 1794 w 4034"/>
                <a:gd name="T49" fmla="*/ 1084 h 1482"/>
                <a:gd name="T50" fmla="*/ 1922 w 4034"/>
                <a:gd name="T51" fmla="*/ 1084 h 1482"/>
                <a:gd name="T52" fmla="*/ 1922 w 4034"/>
                <a:gd name="T53" fmla="*/ 1159 h 1482"/>
                <a:gd name="T54" fmla="*/ 2063 w 4034"/>
                <a:gd name="T55" fmla="*/ 1159 h 1482"/>
                <a:gd name="T56" fmla="*/ 2063 w 4034"/>
                <a:gd name="T57" fmla="*/ 1230 h 1482"/>
                <a:gd name="T58" fmla="*/ 2097 w 4034"/>
                <a:gd name="T59" fmla="*/ 1230 h 1482"/>
                <a:gd name="T60" fmla="*/ 2097 w 4034"/>
                <a:gd name="T61" fmla="*/ 1277 h 1482"/>
                <a:gd name="T62" fmla="*/ 2107 w 4034"/>
                <a:gd name="T63" fmla="*/ 1277 h 1482"/>
                <a:gd name="T64" fmla="*/ 2107 w 4034"/>
                <a:gd name="T65" fmla="*/ 1373 h 1482"/>
                <a:gd name="T66" fmla="*/ 3228 w 4034"/>
                <a:gd name="T67" fmla="*/ 1373 h 1482"/>
                <a:gd name="T68" fmla="*/ 3228 w 4034"/>
                <a:gd name="T69" fmla="*/ 1482 h 1482"/>
                <a:gd name="T70" fmla="*/ 4034 w 4034"/>
                <a:gd name="T71" fmla="*/ 1482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34" h="1482">
                  <a:moveTo>
                    <a:pt x="0" y="0"/>
                  </a:moveTo>
                  <a:lnTo>
                    <a:pt x="593" y="0"/>
                  </a:lnTo>
                  <a:lnTo>
                    <a:pt x="593" y="90"/>
                  </a:lnTo>
                  <a:lnTo>
                    <a:pt x="611" y="90"/>
                  </a:lnTo>
                  <a:lnTo>
                    <a:pt x="611" y="178"/>
                  </a:lnTo>
                  <a:lnTo>
                    <a:pt x="733" y="178"/>
                  </a:lnTo>
                  <a:lnTo>
                    <a:pt x="733" y="270"/>
                  </a:lnTo>
                  <a:lnTo>
                    <a:pt x="783" y="270"/>
                  </a:lnTo>
                  <a:lnTo>
                    <a:pt x="783" y="360"/>
                  </a:lnTo>
                  <a:lnTo>
                    <a:pt x="841" y="360"/>
                  </a:lnTo>
                  <a:lnTo>
                    <a:pt x="841" y="448"/>
                  </a:lnTo>
                  <a:lnTo>
                    <a:pt x="853" y="448"/>
                  </a:lnTo>
                  <a:lnTo>
                    <a:pt x="853" y="539"/>
                  </a:lnTo>
                  <a:lnTo>
                    <a:pt x="862" y="539"/>
                  </a:lnTo>
                  <a:lnTo>
                    <a:pt x="862" y="629"/>
                  </a:lnTo>
                  <a:lnTo>
                    <a:pt x="1184" y="629"/>
                  </a:lnTo>
                  <a:lnTo>
                    <a:pt x="1184" y="716"/>
                  </a:lnTo>
                  <a:lnTo>
                    <a:pt x="1233" y="716"/>
                  </a:lnTo>
                  <a:lnTo>
                    <a:pt x="1233" y="807"/>
                  </a:lnTo>
                  <a:lnTo>
                    <a:pt x="1346" y="807"/>
                  </a:lnTo>
                  <a:lnTo>
                    <a:pt x="1346" y="897"/>
                  </a:lnTo>
                  <a:lnTo>
                    <a:pt x="1419" y="897"/>
                  </a:lnTo>
                  <a:lnTo>
                    <a:pt x="1419" y="986"/>
                  </a:lnTo>
                  <a:lnTo>
                    <a:pt x="1794" y="986"/>
                  </a:lnTo>
                  <a:lnTo>
                    <a:pt x="1794" y="1084"/>
                  </a:lnTo>
                  <a:lnTo>
                    <a:pt x="1922" y="1084"/>
                  </a:lnTo>
                  <a:lnTo>
                    <a:pt x="1922" y="1159"/>
                  </a:lnTo>
                  <a:lnTo>
                    <a:pt x="2063" y="1159"/>
                  </a:lnTo>
                  <a:lnTo>
                    <a:pt x="2063" y="1230"/>
                  </a:lnTo>
                  <a:lnTo>
                    <a:pt x="2097" y="1230"/>
                  </a:lnTo>
                  <a:lnTo>
                    <a:pt x="2097" y="1277"/>
                  </a:lnTo>
                  <a:lnTo>
                    <a:pt x="2107" y="1277"/>
                  </a:lnTo>
                  <a:lnTo>
                    <a:pt x="2107" y="1373"/>
                  </a:lnTo>
                  <a:lnTo>
                    <a:pt x="3228" y="1373"/>
                  </a:lnTo>
                  <a:lnTo>
                    <a:pt x="3228" y="1482"/>
                  </a:lnTo>
                  <a:lnTo>
                    <a:pt x="4034" y="1482"/>
                  </a:lnTo>
                </a:path>
              </a:pathLst>
            </a:custGeom>
            <a:noFill/>
            <a:ln w="12700" cap="flat">
              <a:solidFill>
                <a:srgbClr val="BA4422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4" name="Line 301">
              <a:extLst>
                <a:ext uri="{FF2B5EF4-FFF2-40B4-BE49-F238E27FC236}">
                  <a16:creationId xmlns:a16="http://schemas.microsoft.com/office/drawing/2014/main" id="{5C58F355-F172-4454-98A2-87C27E23A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17627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5" name="Line 302">
              <a:extLst>
                <a:ext uri="{FF2B5EF4-FFF2-40B4-BE49-F238E27FC236}">
                  <a16:creationId xmlns:a16="http://schemas.microsoft.com/office/drawing/2014/main" id="{B6C2F5D2-B9FE-4494-ABB4-981D96778B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93815" y="5256964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6" name="Line 303">
              <a:extLst>
                <a:ext uri="{FF2B5EF4-FFF2-40B4-BE49-F238E27FC236}">
                  <a16:creationId xmlns:a16="http://schemas.microsoft.com/office/drawing/2014/main" id="{62356DE3-1E26-4AEC-AEFE-1A2A21E25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93815" y="5256964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7" name="Line 304">
              <a:extLst>
                <a:ext uri="{FF2B5EF4-FFF2-40B4-BE49-F238E27FC236}">
                  <a16:creationId xmlns:a16="http://schemas.microsoft.com/office/drawing/2014/main" id="{F949F6F0-C548-40AA-ADDD-9E00D4F37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06515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8" name="Line 305">
              <a:extLst>
                <a:ext uri="{FF2B5EF4-FFF2-40B4-BE49-F238E27FC236}">
                  <a16:creationId xmlns:a16="http://schemas.microsoft.com/office/drawing/2014/main" id="{A7740B91-362F-4B5D-8750-E8FA619DA4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82702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39" name="Line 306">
              <a:extLst>
                <a:ext uri="{FF2B5EF4-FFF2-40B4-BE49-F238E27FC236}">
                  <a16:creationId xmlns:a16="http://schemas.microsoft.com/office/drawing/2014/main" id="{8757CA6E-1177-4BCC-AC33-B3B89A381D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82702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0" name="Line 307">
              <a:extLst>
                <a:ext uri="{FF2B5EF4-FFF2-40B4-BE49-F238E27FC236}">
                  <a16:creationId xmlns:a16="http://schemas.microsoft.com/office/drawing/2014/main" id="{6D1A178D-DD7A-44B6-B08F-CFAB44E86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77940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1" name="Line 308">
              <a:extLst>
                <a:ext uri="{FF2B5EF4-FFF2-40B4-BE49-F238E27FC236}">
                  <a16:creationId xmlns:a16="http://schemas.microsoft.com/office/drawing/2014/main" id="{AE1AFDC4-0BB1-4B48-A1DA-1389DE29C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54127" y="5256964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2" name="Line 309">
              <a:extLst>
                <a:ext uri="{FF2B5EF4-FFF2-40B4-BE49-F238E27FC236}">
                  <a16:creationId xmlns:a16="http://schemas.microsoft.com/office/drawing/2014/main" id="{2FE6277E-B877-4969-B485-3081AABA37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54127" y="5256964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3" name="Line 310">
              <a:extLst>
                <a:ext uri="{FF2B5EF4-FFF2-40B4-BE49-F238E27FC236}">
                  <a16:creationId xmlns:a16="http://schemas.microsoft.com/office/drawing/2014/main" id="{BBB8C293-CCC8-4EEF-A7CE-C9700E4C5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66827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4" name="Line 311">
              <a:extLst>
                <a:ext uri="{FF2B5EF4-FFF2-40B4-BE49-F238E27FC236}">
                  <a16:creationId xmlns:a16="http://schemas.microsoft.com/office/drawing/2014/main" id="{FEDED444-6310-48EF-AFDF-38092D5ECF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015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5" name="Line 312">
              <a:extLst>
                <a:ext uri="{FF2B5EF4-FFF2-40B4-BE49-F238E27FC236}">
                  <a16:creationId xmlns:a16="http://schemas.microsoft.com/office/drawing/2014/main" id="{65DC283A-C3BA-4749-9B00-6EBC7A19E0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43015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6" name="Line 313">
              <a:extLst>
                <a:ext uri="{FF2B5EF4-FFF2-40B4-BE49-F238E27FC236}">
                  <a16:creationId xmlns:a16="http://schemas.microsoft.com/office/drawing/2014/main" id="{04D8536F-F04E-49C8-90D2-EBDE7D0BB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3490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7" name="Line 314">
              <a:extLst>
                <a:ext uri="{FF2B5EF4-FFF2-40B4-BE49-F238E27FC236}">
                  <a16:creationId xmlns:a16="http://schemas.microsoft.com/office/drawing/2014/main" id="{7E557744-D240-4E23-B596-883C20C61D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11265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8" name="Line 315">
              <a:extLst>
                <a:ext uri="{FF2B5EF4-FFF2-40B4-BE49-F238E27FC236}">
                  <a16:creationId xmlns:a16="http://schemas.microsoft.com/office/drawing/2014/main" id="{ECF295EE-9BD0-4415-882C-5FE2687C2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811265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49" name="Line 316">
              <a:extLst>
                <a:ext uri="{FF2B5EF4-FFF2-40B4-BE49-F238E27FC236}">
                  <a16:creationId xmlns:a16="http://schemas.microsoft.com/office/drawing/2014/main" id="{D68721D5-ED45-4B44-BDEA-FD90770090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14440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0" name="Line 317">
              <a:extLst>
                <a:ext uri="{FF2B5EF4-FFF2-40B4-BE49-F238E27FC236}">
                  <a16:creationId xmlns:a16="http://schemas.microsoft.com/office/drawing/2014/main" id="{D3CC0C82-4C44-4419-B84E-51B58AA415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90627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1" name="Line 318">
              <a:extLst>
                <a:ext uri="{FF2B5EF4-FFF2-40B4-BE49-F238E27FC236}">
                  <a16:creationId xmlns:a16="http://schemas.microsoft.com/office/drawing/2014/main" id="{93ABC9BD-0748-48E9-84EE-FC9945B1E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790627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2" name="Line 319">
              <a:extLst>
                <a:ext uri="{FF2B5EF4-FFF2-40B4-BE49-F238E27FC236}">
                  <a16:creationId xmlns:a16="http://schemas.microsoft.com/office/drawing/2014/main" id="{52ADE6B6-78AE-409B-9D77-504116EF2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79515" y="524267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3" name="Line 320">
              <a:extLst>
                <a:ext uri="{FF2B5EF4-FFF2-40B4-BE49-F238E27FC236}">
                  <a16:creationId xmlns:a16="http://schemas.microsoft.com/office/drawing/2014/main" id="{65DFF26B-56D0-402C-98EA-C5B0DA8E1D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55702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4" name="Line 321">
              <a:extLst>
                <a:ext uri="{FF2B5EF4-FFF2-40B4-BE49-F238E27FC236}">
                  <a16:creationId xmlns:a16="http://schemas.microsoft.com/office/drawing/2014/main" id="{9525B7DE-C2CA-4C12-B49F-2A6D36CE1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755702" y="525696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5" name="Line 322">
              <a:extLst>
                <a:ext uri="{FF2B5EF4-FFF2-40B4-BE49-F238E27FC236}">
                  <a16:creationId xmlns:a16="http://schemas.microsoft.com/office/drawing/2014/main" id="{9CB0DE3D-5B5E-4649-BFF6-59D55854B1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36527" y="5160127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6" name="Line 323">
              <a:extLst>
                <a:ext uri="{FF2B5EF4-FFF2-40B4-BE49-F238E27FC236}">
                  <a16:creationId xmlns:a16="http://schemas.microsoft.com/office/drawing/2014/main" id="{D5FCA354-4FEC-4F0D-897F-02DB868790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12715" y="517441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7" name="Line 324">
              <a:extLst>
                <a:ext uri="{FF2B5EF4-FFF2-40B4-BE49-F238E27FC236}">
                  <a16:creationId xmlns:a16="http://schemas.microsoft.com/office/drawing/2014/main" id="{C37023B5-8586-464C-BCFD-FA5F0AA56A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712715" y="5174414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8" name="Line 325">
              <a:extLst>
                <a:ext uri="{FF2B5EF4-FFF2-40B4-BE49-F238E27FC236}">
                  <a16:creationId xmlns:a16="http://schemas.microsoft.com/office/drawing/2014/main" id="{0AF8E927-1715-4CED-BCD1-08DBBD3B6C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103115" y="4864852"/>
              <a:ext cx="0" cy="53975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59" name="Line 326">
              <a:extLst>
                <a:ext uri="{FF2B5EF4-FFF2-40B4-BE49-F238E27FC236}">
                  <a16:creationId xmlns:a16="http://schemas.microsoft.com/office/drawing/2014/main" id="{9D1DE705-50D9-4FCC-A862-CF0C1DCF1F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079302" y="4879139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0" name="Line 327">
              <a:extLst>
                <a:ext uri="{FF2B5EF4-FFF2-40B4-BE49-F238E27FC236}">
                  <a16:creationId xmlns:a16="http://schemas.microsoft.com/office/drawing/2014/main" id="{CDCCEEDA-4678-4C3E-9BED-456B55AA6A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4079302" y="4879139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BA442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175" name="Group 1174">
            <a:extLst>
              <a:ext uri="{FF2B5EF4-FFF2-40B4-BE49-F238E27FC236}">
                <a16:creationId xmlns:a16="http://schemas.microsoft.com/office/drawing/2014/main" id="{6E75A6B1-71DA-2741-AF3D-79273FD03C8C}"/>
              </a:ext>
            </a:extLst>
          </p:cNvPr>
          <p:cNvGrpSpPr/>
          <p:nvPr/>
        </p:nvGrpSpPr>
        <p:grpSpPr>
          <a:xfrm>
            <a:off x="836936" y="2705205"/>
            <a:ext cx="168316" cy="1735153"/>
            <a:chOff x="487061" y="1759632"/>
            <a:chExt cx="179514" cy="1850587"/>
          </a:xfrm>
        </p:grpSpPr>
        <p:sp>
          <p:nvSpPr>
            <p:cNvPr id="1176" name="Rectangle 39">
              <a:extLst>
                <a:ext uri="{FF2B5EF4-FFF2-40B4-BE49-F238E27FC236}">
                  <a16:creationId xmlns:a16="http://schemas.microsoft.com/office/drawing/2014/main" id="{E274B860-61ED-3149-B7F8-31B914738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61" y="1759632"/>
              <a:ext cx="179514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177" name="Rectangle 40">
              <a:extLst>
                <a:ext uri="{FF2B5EF4-FFF2-40B4-BE49-F238E27FC236}">
                  <a16:creationId xmlns:a16="http://schemas.microsoft.com/office/drawing/2014/main" id="{7CFC2EF2-41C7-1346-B69C-1F7BD40CC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1930837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90</a:t>
              </a:r>
            </a:p>
          </p:txBody>
        </p:sp>
        <p:sp>
          <p:nvSpPr>
            <p:cNvPr id="1178" name="Rectangle 41">
              <a:extLst>
                <a:ext uri="{FF2B5EF4-FFF2-40B4-BE49-F238E27FC236}">
                  <a16:creationId xmlns:a16="http://schemas.microsoft.com/office/drawing/2014/main" id="{BB2DF941-8B91-904B-ADB4-1116524D7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10203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179" name="Rectangle 42">
              <a:extLst>
                <a:ext uri="{FF2B5EF4-FFF2-40B4-BE49-F238E27FC236}">
                  <a16:creationId xmlns:a16="http://schemas.microsoft.com/office/drawing/2014/main" id="{E7F10ADB-C48F-4842-9E1C-8147AE4D8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273243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1180" name="Rectangle 43">
              <a:extLst>
                <a:ext uri="{FF2B5EF4-FFF2-40B4-BE49-F238E27FC236}">
                  <a16:creationId xmlns:a16="http://schemas.microsoft.com/office/drawing/2014/main" id="{FAC15817-1A88-5A47-835D-5FBFD1542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44444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181" name="Rectangle 44">
              <a:extLst>
                <a:ext uri="{FF2B5EF4-FFF2-40B4-BE49-F238E27FC236}">
                  <a16:creationId xmlns:a16="http://schemas.microsoft.com/office/drawing/2014/main" id="{13D3C801-5AE6-FE4A-9F71-57BDE3103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615650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182" name="Rectangle 45">
              <a:extLst>
                <a:ext uri="{FF2B5EF4-FFF2-40B4-BE49-F238E27FC236}">
                  <a16:creationId xmlns:a16="http://schemas.microsoft.com/office/drawing/2014/main" id="{96EB3BD3-2552-FB48-8128-456B16C50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786856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183" name="Rectangle 46">
              <a:extLst>
                <a:ext uri="{FF2B5EF4-FFF2-40B4-BE49-F238E27FC236}">
                  <a16:creationId xmlns:a16="http://schemas.microsoft.com/office/drawing/2014/main" id="{A79F7115-2ACE-9543-A15D-6918ABF78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958059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84" name="Rectangle 47">
              <a:extLst>
                <a:ext uri="{FF2B5EF4-FFF2-40B4-BE49-F238E27FC236}">
                  <a16:creationId xmlns:a16="http://schemas.microsoft.com/office/drawing/2014/main" id="{8DA71E05-4518-2849-A3E0-1F456500C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129264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185" name="Rectangle 48">
              <a:extLst>
                <a:ext uri="{FF2B5EF4-FFF2-40B4-BE49-F238E27FC236}">
                  <a16:creationId xmlns:a16="http://schemas.microsoft.com/office/drawing/2014/main" id="{1404C7BC-9C20-F045-A73B-3597B95E5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300465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186" name="Rectangle 49">
              <a:extLst>
                <a:ext uri="{FF2B5EF4-FFF2-40B4-BE49-F238E27FC236}">
                  <a16:creationId xmlns:a16="http://schemas.microsoft.com/office/drawing/2014/main" id="{64904D80-FB12-7E4A-85BD-D00D5CEDE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36" y="3471670"/>
              <a:ext cx="59839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0</a:t>
              </a:r>
            </a:p>
          </p:txBody>
        </p:sp>
      </p:grpSp>
      <p:cxnSp>
        <p:nvCxnSpPr>
          <p:cNvPr id="506" name="Straight Connector 505">
            <a:extLst>
              <a:ext uri="{FF2B5EF4-FFF2-40B4-BE49-F238E27FC236}">
                <a16:creationId xmlns:a16="http://schemas.microsoft.com/office/drawing/2014/main" id="{4E3BC0F0-F394-9740-A4E8-28A1129D480E}"/>
              </a:ext>
            </a:extLst>
          </p:cNvPr>
          <p:cNvCxnSpPr>
            <a:cxnSpLocks/>
          </p:cNvCxnSpPr>
          <p:nvPr/>
        </p:nvCxnSpPr>
        <p:spPr>
          <a:xfrm flipV="1">
            <a:off x="6810027" y="2965379"/>
            <a:ext cx="0" cy="138885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3" name="Freeform 5">
            <a:extLst>
              <a:ext uri="{FF2B5EF4-FFF2-40B4-BE49-F238E27FC236}">
                <a16:creationId xmlns:a16="http://schemas.microsoft.com/office/drawing/2014/main" id="{4636F6B9-769C-124F-A35A-D169B06FC3EC}"/>
              </a:ext>
            </a:extLst>
          </p:cNvPr>
          <p:cNvSpPr>
            <a:spLocks/>
          </p:cNvSpPr>
          <p:nvPr/>
        </p:nvSpPr>
        <p:spPr bwMode="auto">
          <a:xfrm>
            <a:off x="4712413" y="2755298"/>
            <a:ext cx="3042156" cy="1604407"/>
          </a:xfrm>
          <a:custGeom>
            <a:avLst/>
            <a:gdLst>
              <a:gd name="T0" fmla="*/ 0 w 6772"/>
              <a:gd name="T1" fmla="*/ 0 h 2553"/>
              <a:gd name="T2" fmla="*/ 0 w 6772"/>
              <a:gd name="T3" fmla="*/ 0 h 2553"/>
              <a:gd name="T4" fmla="*/ 0 w 6772"/>
              <a:gd name="T5" fmla="*/ 2553 h 2553"/>
              <a:gd name="T6" fmla="*/ 6772 w 6772"/>
              <a:gd name="T7" fmla="*/ 2553 h 2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72" h="2553">
                <a:moveTo>
                  <a:pt x="0" y="0"/>
                </a:moveTo>
                <a:lnTo>
                  <a:pt x="0" y="0"/>
                </a:lnTo>
                <a:lnTo>
                  <a:pt x="0" y="2553"/>
                </a:lnTo>
                <a:lnTo>
                  <a:pt x="6772" y="2553"/>
                </a:ln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4" name="Freeform 6">
            <a:extLst>
              <a:ext uri="{FF2B5EF4-FFF2-40B4-BE49-F238E27FC236}">
                <a16:creationId xmlns:a16="http://schemas.microsoft.com/office/drawing/2014/main" id="{4FDF9F49-FDDF-B54C-8299-C9B32301FF54}"/>
              </a:ext>
            </a:extLst>
          </p:cNvPr>
          <p:cNvSpPr>
            <a:spLocks/>
          </p:cNvSpPr>
          <p:nvPr/>
        </p:nvSpPr>
        <p:spPr bwMode="auto">
          <a:xfrm>
            <a:off x="4681723" y="275529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5" name="Freeform 7">
            <a:extLst>
              <a:ext uri="{FF2B5EF4-FFF2-40B4-BE49-F238E27FC236}">
                <a16:creationId xmlns:a16="http://schemas.microsoft.com/office/drawing/2014/main" id="{FC7522C5-90A5-BE41-9A0F-43C99E3EF5DE}"/>
              </a:ext>
            </a:extLst>
          </p:cNvPr>
          <p:cNvSpPr>
            <a:spLocks/>
          </p:cNvSpPr>
          <p:nvPr/>
        </p:nvSpPr>
        <p:spPr bwMode="auto">
          <a:xfrm>
            <a:off x="4681723" y="291647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6" name="Freeform 8">
            <a:extLst>
              <a:ext uri="{FF2B5EF4-FFF2-40B4-BE49-F238E27FC236}">
                <a16:creationId xmlns:a16="http://schemas.microsoft.com/office/drawing/2014/main" id="{864ABF59-DB67-5845-98AA-FBC6EFEAEAB9}"/>
              </a:ext>
            </a:extLst>
          </p:cNvPr>
          <p:cNvSpPr>
            <a:spLocks/>
          </p:cNvSpPr>
          <p:nvPr/>
        </p:nvSpPr>
        <p:spPr bwMode="auto">
          <a:xfrm>
            <a:off x="4681723" y="307764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7" name="Freeform 9">
            <a:extLst>
              <a:ext uri="{FF2B5EF4-FFF2-40B4-BE49-F238E27FC236}">
                <a16:creationId xmlns:a16="http://schemas.microsoft.com/office/drawing/2014/main" id="{8E3D9720-7917-424B-AEAE-D30F0577BE9C}"/>
              </a:ext>
            </a:extLst>
          </p:cNvPr>
          <p:cNvSpPr>
            <a:spLocks/>
          </p:cNvSpPr>
          <p:nvPr/>
        </p:nvSpPr>
        <p:spPr bwMode="auto">
          <a:xfrm>
            <a:off x="4681723" y="3239864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8" name="Freeform 10">
            <a:extLst>
              <a:ext uri="{FF2B5EF4-FFF2-40B4-BE49-F238E27FC236}">
                <a16:creationId xmlns:a16="http://schemas.microsoft.com/office/drawing/2014/main" id="{26C91F6E-AA79-3A41-BD30-04D77C7325FC}"/>
              </a:ext>
            </a:extLst>
          </p:cNvPr>
          <p:cNvSpPr>
            <a:spLocks/>
          </p:cNvSpPr>
          <p:nvPr/>
        </p:nvSpPr>
        <p:spPr bwMode="auto">
          <a:xfrm>
            <a:off x="4681723" y="339685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29" name="Freeform 11">
            <a:extLst>
              <a:ext uri="{FF2B5EF4-FFF2-40B4-BE49-F238E27FC236}">
                <a16:creationId xmlns:a16="http://schemas.microsoft.com/office/drawing/2014/main" id="{BC56637F-D06F-E74F-B3AD-5DE77EBCAAC6}"/>
              </a:ext>
            </a:extLst>
          </p:cNvPr>
          <p:cNvSpPr>
            <a:spLocks/>
          </p:cNvSpPr>
          <p:nvPr/>
        </p:nvSpPr>
        <p:spPr bwMode="auto">
          <a:xfrm>
            <a:off x="4681723" y="355697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0" name="Freeform 12">
            <a:extLst>
              <a:ext uri="{FF2B5EF4-FFF2-40B4-BE49-F238E27FC236}">
                <a16:creationId xmlns:a16="http://schemas.microsoft.com/office/drawing/2014/main" id="{992A8586-1E23-1048-A8A8-5E844704B981}"/>
              </a:ext>
            </a:extLst>
          </p:cNvPr>
          <p:cNvSpPr>
            <a:spLocks/>
          </p:cNvSpPr>
          <p:nvPr/>
        </p:nvSpPr>
        <p:spPr bwMode="auto">
          <a:xfrm>
            <a:off x="4681723" y="371919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1" name="Freeform 13">
            <a:extLst>
              <a:ext uri="{FF2B5EF4-FFF2-40B4-BE49-F238E27FC236}">
                <a16:creationId xmlns:a16="http://schemas.microsoft.com/office/drawing/2014/main" id="{DC3ECA6F-89A3-2A41-84CD-C5F8A1AADD1D}"/>
              </a:ext>
            </a:extLst>
          </p:cNvPr>
          <p:cNvSpPr>
            <a:spLocks/>
          </p:cNvSpPr>
          <p:nvPr/>
        </p:nvSpPr>
        <p:spPr bwMode="auto">
          <a:xfrm>
            <a:off x="4681723" y="3881416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2" name="Freeform 14">
            <a:extLst>
              <a:ext uri="{FF2B5EF4-FFF2-40B4-BE49-F238E27FC236}">
                <a16:creationId xmlns:a16="http://schemas.microsoft.com/office/drawing/2014/main" id="{D0E6A8D5-19FE-7F42-9837-230125C40F79}"/>
              </a:ext>
            </a:extLst>
          </p:cNvPr>
          <p:cNvSpPr>
            <a:spLocks/>
          </p:cNvSpPr>
          <p:nvPr/>
        </p:nvSpPr>
        <p:spPr bwMode="auto">
          <a:xfrm>
            <a:off x="4681723" y="404258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3" name="Freeform 15">
            <a:extLst>
              <a:ext uri="{FF2B5EF4-FFF2-40B4-BE49-F238E27FC236}">
                <a16:creationId xmlns:a16="http://schemas.microsoft.com/office/drawing/2014/main" id="{324837D3-E4CE-FE47-911E-F4FB1FA0BDBF}"/>
              </a:ext>
            </a:extLst>
          </p:cNvPr>
          <p:cNvSpPr>
            <a:spLocks/>
          </p:cNvSpPr>
          <p:nvPr/>
        </p:nvSpPr>
        <p:spPr bwMode="auto">
          <a:xfrm>
            <a:off x="4681723" y="420376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4" name="Freeform 16">
            <a:extLst>
              <a:ext uri="{FF2B5EF4-FFF2-40B4-BE49-F238E27FC236}">
                <a16:creationId xmlns:a16="http://schemas.microsoft.com/office/drawing/2014/main" id="{2A6A93BC-EBBD-5247-B3A7-3588A32D3396}"/>
              </a:ext>
            </a:extLst>
          </p:cNvPr>
          <p:cNvSpPr>
            <a:spLocks/>
          </p:cNvSpPr>
          <p:nvPr/>
        </p:nvSpPr>
        <p:spPr bwMode="auto">
          <a:xfrm>
            <a:off x="4684716" y="4359703"/>
            <a:ext cx="29192" cy="0"/>
          </a:xfrm>
          <a:custGeom>
            <a:avLst/>
            <a:gdLst>
              <a:gd name="T0" fmla="*/ 65 w 65"/>
              <a:gd name="T1" fmla="*/ 65 w 65"/>
              <a:gd name="T2" fmla="*/ 0 w 6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5">
                <a:moveTo>
                  <a:pt x="65" y="0"/>
                </a:moveTo>
                <a:lnTo>
                  <a:pt x="65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5" name="Freeform 17">
            <a:extLst>
              <a:ext uri="{FF2B5EF4-FFF2-40B4-BE49-F238E27FC236}">
                <a16:creationId xmlns:a16="http://schemas.microsoft.com/office/drawing/2014/main" id="{7E5B6CD5-A46E-294A-A74B-2E118E334266}"/>
              </a:ext>
            </a:extLst>
          </p:cNvPr>
          <p:cNvSpPr>
            <a:spLocks/>
          </p:cNvSpPr>
          <p:nvPr/>
        </p:nvSpPr>
        <p:spPr bwMode="auto">
          <a:xfrm>
            <a:off x="471241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6" name="Freeform 18">
            <a:extLst>
              <a:ext uri="{FF2B5EF4-FFF2-40B4-BE49-F238E27FC236}">
                <a16:creationId xmlns:a16="http://schemas.microsoft.com/office/drawing/2014/main" id="{B05AA180-1CBC-E64F-BF31-E347046D92A8}"/>
              </a:ext>
            </a:extLst>
          </p:cNvPr>
          <p:cNvSpPr>
            <a:spLocks/>
          </p:cNvSpPr>
          <p:nvPr/>
        </p:nvSpPr>
        <p:spPr bwMode="auto">
          <a:xfrm>
            <a:off x="481731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7" name="Freeform 19">
            <a:extLst>
              <a:ext uri="{FF2B5EF4-FFF2-40B4-BE49-F238E27FC236}">
                <a16:creationId xmlns:a16="http://schemas.microsoft.com/office/drawing/2014/main" id="{08CD5B38-E9B4-324B-8CF4-7493F522807A}"/>
              </a:ext>
            </a:extLst>
          </p:cNvPr>
          <p:cNvSpPr>
            <a:spLocks/>
          </p:cNvSpPr>
          <p:nvPr/>
        </p:nvSpPr>
        <p:spPr bwMode="auto">
          <a:xfrm>
            <a:off x="492221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8" name="Freeform 20">
            <a:extLst>
              <a:ext uri="{FF2B5EF4-FFF2-40B4-BE49-F238E27FC236}">
                <a16:creationId xmlns:a16="http://schemas.microsoft.com/office/drawing/2014/main" id="{C5BDE332-4424-C849-BC34-B4A05D5543EE}"/>
              </a:ext>
            </a:extLst>
          </p:cNvPr>
          <p:cNvSpPr>
            <a:spLocks/>
          </p:cNvSpPr>
          <p:nvPr/>
        </p:nvSpPr>
        <p:spPr bwMode="auto">
          <a:xfrm>
            <a:off x="502711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39" name="Freeform 21">
            <a:extLst>
              <a:ext uri="{FF2B5EF4-FFF2-40B4-BE49-F238E27FC236}">
                <a16:creationId xmlns:a16="http://schemas.microsoft.com/office/drawing/2014/main" id="{AF5BD123-E635-2548-9F19-732782969124}"/>
              </a:ext>
            </a:extLst>
          </p:cNvPr>
          <p:cNvSpPr>
            <a:spLocks/>
          </p:cNvSpPr>
          <p:nvPr/>
        </p:nvSpPr>
        <p:spPr bwMode="auto">
          <a:xfrm>
            <a:off x="513201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0" name="Freeform 22">
            <a:extLst>
              <a:ext uri="{FF2B5EF4-FFF2-40B4-BE49-F238E27FC236}">
                <a16:creationId xmlns:a16="http://schemas.microsoft.com/office/drawing/2014/main" id="{0E5CECD2-9686-9A43-A328-F58FC65BEB0D}"/>
              </a:ext>
            </a:extLst>
          </p:cNvPr>
          <p:cNvSpPr>
            <a:spLocks/>
          </p:cNvSpPr>
          <p:nvPr/>
        </p:nvSpPr>
        <p:spPr bwMode="auto">
          <a:xfrm>
            <a:off x="523692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1" name="Freeform 23">
            <a:extLst>
              <a:ext uri="{FF2B5EF4-FFF2-40B4-BE49-F238E27FC236}">
                <a16:creationId xmlns:a16="http://schemas.microsoft.com/office/drawing/2014/main" id="{A44A55F0-8427-6742-B70C-4AE97633D3B3}"/>
              </a:ext>
            </a:extLst>
          </p:cNvPr>
          <p:cNvSpPr>
            <a:spLocks/>
          </p:cNvSpPr>
          <p:nvPr/>
        </p:nvSpPr>
        <p:spPr bwMode="auto">
          <a:xfrm>
            <a:off x="5341824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2" name="Freeform 24">
            <a:extLst>
              <a:ext uri="{FF2B5EF4-FFF2-40B4-BE49-F238E27FC236}">
                <a16:creationId xmlns:a16="http://schemas.microsoft.com/office/drawing/2014/main" id="{0BA6C43D-7F5F-1545-8979-D14C2B7FF590}"/>
              </a:ext>
            </a:extLst>
          </p:cNvPr>
          <p:cNvSpPr>
            <a:spLocks/>
          </p:cNvSpPr>
          <p:nvPr/>
        </p:nvSpPr>
        <p:spPr bwMode="auto">
          <a:xfrm>
            <a:off x="544672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3" name="Freeform 25">
            <a:extLst>
              <a:ext uri="{FF2B5EF4-FFF2-40B4-BE49-F238E27FC236}">
                <a16:creationId xmlns:a16="http://schemas.microsoft.com/office/drawing/2014/main" id="{3329EBC1-EC24-E54A-857F-BE2F950D676A}"/>
              </a:ext>
            </a:extLst>
          </p:cNvPr>
          <p:cNvSpPr>
            <a:spLocks/>
          </p:cNvSpPr>
          <p:nvPr/>
        </p:nvSpPr>
        <p:spPr bwMode="auto">
          <a:xfrm>
            <a:off x="5551628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4" name="Freeform 26">
            <a:extLst>
              <a:ext uri="{FF2B5EF4-FFF2-40B4-BE49-F238E27FC236}">
                <a16:creationId xmlns:a16="http://schemas.microsoft.com/office/drawing/2014/main" id="{CE21144F-AF34-4E41-853B-B3D6EEBB55E8}"/>
              </a:ext>
            </a:extLst>
          </p:cNvPr>
          <p:cNvSpPr>
            <a:spLocks/>
          </p:cNvSpPr>
          <p:nvPr/>
        </p:nvSpPr>
        <p:spPr bwMode="auto">
          <a:xfrm>
            <a:off x="565653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5" name="Freeform 27">
            <a:extLst>
              <a:ext uri="{FF2B5EF4-FFF2-40B4-BE49-F238E27FC236}">
                <a16:creationId xmlns:a16="http://schemas.microsoft.com/office/drawing/2014/main" id="{5B597F2E-4F45-A64B-B2F8-FB3D1EE05CF5}"/>
              </a:ext>
            </a:extLst>
          </p:cNvPr>
          <p:cNvSpPr>
            <a:spLocks/>
          </p:cNvSpPr>
          <p:nvPr/>
        </p:nvSpPr>
        <p:spPr bwMode="auto">
          <a:xfrm>
            <a:off x="5761432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6" name="Freeform 28">
            <a:extLst>
              <a:ext uri="{FF2B5EF4-FFF2-40B4-BE49-F238E27FC236}">
                <a16:creationId xmlns:a16="http://schemas.microsoft.com/office/drawing/2014/main" id="{42FCAFA2-9952-F74F-A38D-9DE472BD1ACA}"/>
              </a:ext>
            </a:extLst>
          </p:cNvPr>
          <p:cNvSpPr>
            <a:spLocks/>
          </p:cNvSpPr>
          <p:nvPr/>
        </p:nvSpPr>
        <p:spPr bwMode="auto">
          <a:xfrm>
            <a:off x="5971236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7" name="Freeform 29">
            <a:extLst>
              <a:ext uri="{FF2B5EF4-FFF2-40B4-BE49-F238E27FC236}">
                <a16:creationId xmlns:a16="http://schemas.microsoft.com/office/drawing/2014/main" id="{2CC3B396-45A9-EC4A-B788-02DB0FF1D4BD}"/>
              </a:ext>
            </a:extLst>
          </p:cNvPr>
          <p:cNvSpPr>
            <a:spLocks/>
          </p:cNvSpPr>
          <p:nvPr/>
        </p:nvSpPr>
        <p:spPr bwMode="auto">
          <a:xfrm>
            <a:off x="618104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8" name="Freeform 30">
            <a:extLst>
              <a:ext uri="{FF2B5EF4-FFF2-40B4-BE49-F238E27FC236}">
                <a16:creationId xmlns:a16="http://schemas.microsoft.com/office/drawing/2014/main" id="{7E299FD6-50DF-C14D-A5F7-83606AC27D6D}"/>
              </a:ext>
            </a:extLst>
          </p:cNvPr>
          <p:cNvSpPr>
            <a:spLocks/>
          </p:cNvSpPr>
          <p:nvPr/>
        </p:nvSpPr>
        <p:spPr bwMode="auto">
          <a:xfrm>
            <a:off x="639084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49" name="Freeform 31">
            <a:extLst>
              <a:ext uri="{FF2B5EF4-FFF2-40B4-BE49-F238E27FC236}">
                <a16:creationId xmlns:a16="http://schemas.microsoft.com/office/drawing/2014/main" id="{6E1E384A-E311-CA45-8D2A-1B41B291DCB1}"/>
              </a:ext>
            </a:extLst>
          </p:cNvPr>
          <p:cNvSpPr>
            <a:spLocks/>
          </p:cNvSpPr>
          <p:nvPr/>
        </p:nvSpPr>
        <p:spPr bwMode="auto">
          <a:xfrm>
            <a:off x="660064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0" name="Freeform 32">
            <a:extLst>
              <a:ext uri="{FF2B5EF4-FFF2-40B4-BE49-F238E27FC236}">
                <a16:creationId xmlns:a16="http://schemas.microsoft.com/office/drawing/2014/main" id="{0B97AF18-BC21-2E4E-B245-158FC2F07FC1}"/>
              </a:ext>
            </a:extLst>
          </p:cNvPr>
          <p:cNvSpPr>
            <a:spLocks/>
          </p:cNvSpPr>
          <p:nvPr/>
        </p:nvSpPr>
        <p:spPr bwMode="auto">
          <a:xfrm>
            <a:off x="681045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1" name="Freeform 33">
            <a:extLst>
              <a:ext uri="{FF2B5EF4-FFF2-40B4-BE49-F238E27FC236}">
                <a16:creationId xmlns:a16="http://schemas.microsoft.com/office/drawing/2014/main" id="{73E41525-B4A5-1F4F-A3EC-99BE596EAE3F}"/>
              </a:ext>
            </a:extLst>
          </p:cNvPr>
          <p:cNvSpPr>
            <a:spLocks/>
          </p:cNvSpPr>
          <p:nvPr/>
        </p:nvSpPr>
        <p:spPr bwMode="auto">
          <a:xfrm>
            <a:off x="702025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2" name="Freeform 34">
            <a:extLst>
              <a:ext uri="{FF2B5EF4-FFF2-40B4-BE49-F238E27FC236}">
                <a16:creationId xmlns:a16="http://schemas.microsoft.com/office/drawing/2014/main" id="{6D3DABFA-CB95-384C-B2C3-883A06AC5691}"/>
              </a:ext>
            </a:extLst>
          </p:cNvPr>
          <p:cNvSpPr>
            <a:spLocks/>
          </p:cNvSpPr>
          <p:nvPr/>
        </p:nvSpPr>
        <p:spPr bwMode="auto">
          <a:xfrm>
            <a:off x="723006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3" name="Freeform 35">
            <a:extLst>
              <a:ext uri="{FF2B5EF4-FFF2-40B4-BE49-F238E27FC236}">
                <a16:creationId xmlns:a16="http://schemas.microsoft.com/office/drawing/2014/main" id="{5E4AA913-316E-9349-92A6-587C23ACC6E6}"/>
              </a:ext>
            </a:extLst>
          </p:cNvPr>
          <p:cNvSpPr>
            <a:spLocks/>
          </p:cNvSpPr>
          <p:nvPr/>
        </p:nvSpPr>
        <p:spPr bwMode="auto">
          <a:xfrm>
            <a:off x="743986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4" name="Freeform 36">
            <a:extLst>
              <a:ext uri="{FF2B5EF4-FFF2-40B4-BE49-F238E27FC236}">
                <a16:creationId xmlns:a16="http://schemas.microsoft.com/office/drawing/2014/main" id="{57698113-FDC7-4747-8194-05B33ADBE705}"/>
              </a:ext>
            </a:extLst>
          </p:cNvPr>
          <p:cNvSpPr>
            <a:spLocks/>
          </p:cNvSpPr>
          <p:nvPr/>
        </p:nvSpPr>
        <p:spPr bwMode="auto">
          <a:xfrm>
            <a:off x="775456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55" name="Rectangle 48">
            <a:extLst>
              <a:ext uri="{FF2B5EF4-FFF2-40B4-BE49-F238E27FC236}">
                <a16:creationId xmlns:a16="http://schemas.microsoft.com/office/drawing/2014/main" id="{01946B5E-CE04-5A46-A791-0E9950700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24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7" name="Rectangle 148">
            <a:extLst>
              <a:ext uri="{FF2B5EF4-FFF2-40B4-BE49-F238E27FC236}">
                <a16:creationId xmlns:a16="http://schemas.microsoft.com/office/drawing/2014/main" id="{5BF179E9-3D65-5245-ADB4-24B632B14C0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513600" y="3485241"/>
            <a:ext cx="1869881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14323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OS (%)</a:t>
            </a:r>
          </a:p>
        </p:txBody>
      </p:sp>
      <p:sp>
        <p:nvSpPr>
          <p:cNvPr id="468" name="Rectangle 194">
            <a:extLst>
              <a:ext uri="{FF2B5EF4-FFF2-40B4-BE49-F238E27FC236}">
                <a16:creationId xmlns:a16="http://schemas.microsoft.com/office/drawing/2014/main" id="{2F20F915-12C0-1145-A8A0-B6E4DC9CB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1663" y="4543903"/>
            <a:ext cx="3040959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Months</a:t>
            </a:r>
          </a:p>
        </p:txBody>
      </p:sp>
      <p:sp>
        <p:nvSpPr>
          <p:cNvPr id="469" name="Freeform 28">
            <a:extLst>
              <a:ext uri="{FF2B5EF4-FFF2-40B4-BE49-F238E27FC236}">
                <a16:creationId xmlns:a16="http://schemas.microsoft.com/office/drawing/2014/main" id="{49AD116B-A62E-6540-B15D-F5A069C26A4B}"/>
              </a:ext>
            </a:extLst>
          </p:cNvPr>
          <p:cNvSpPr>
            <a:spLocks/>
          </p:cNvSpPr>
          <p:nvPr/>
        </p:nvSpPr>
        <p:spPr bwMode="auto">
          <a:xfrm>
            <a:off x="586633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0" name="Freeform 29">
            <a:extLst>
              <a:ext uri="{FF2B5EF4-FFF2-40B4-BE49-F238E27FC236}">
                <a16:creationId xmlns:a16="http://schemas.microsoft.com/office/drawing/2014/main" id="{FB351594-4ABB-4940-A446-1179415B530D}"/>
              </a:ext>
            </a:extLst>
          </p:cNvPr>
          <p:cNvSpPr>
            <a:spLocks/>
          </p:cNvSpPr>
          <p:nvPr/>
        </p:nvSpPr>
        <p:spPr bwMode="auto">
          <a:xfrm>
            <a:off x="607613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1" name="Freeform 30">
            <a:extLst>
              <a:ext uri="{FF2B5EF4-FFF2-40B4-BE49-F238E27FC236}">
                <a16:creationId xmlns:a16="http://schemas.microsoft.com/office/drawing/2014/main" id="{0E9C4760-D829-9B45-A13C-113EB2D9896E}"/>
              </a:ext>
            </a:extLst>
          </p:cNvPr>
          <p:cNvSpPr>
            <a:spLocks/>
          </p:cNvSpPr>
          <p:nvPr/>
        </p:nvSpPr>
        <p:spPr bwMode="auto">
          <a:xfrm>
            <a:off x="628594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2" name="Freeform 31">
            <a:extLst>
              <a:ext uri="{FF2B5EF4-FFF2-40B4-BE49-F238E27FC236}">
                <a16:creationId xmlns:a16="http://schemas.microsoft.com/office/drawing/2014/main" id="{FAC0FA3C-1304-6D48-BC8C-309A803C7A16}"/>
              </a:ext>
            </a:extLst>
          </p:cNvPr>
          <p:cNvSpPr>
            <a:spLocks/>
          </p:cNvSpPr>
          <p:nvPr/>
        </p:nvSpPr>
        <p:spPr bwMode="auto">
          <a:xfrm>
            <a:off x="649574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3" name="Freeform 32">
            <a:extLst>
              <a:ext uri="{FF2B5EF4-FFF2-40B4-BE49-F238E27FC236}">
                <a16:creationId xmlns:a16="http://schemas.microsoft.com/office/drawing/2014/main" id="{D611D939-BC00-6D49-83D0-074E6A67106B}"/>
              </a:ext>
            </a:extLst>
          </p:cNvPr>
          <p:cNvSpPr>
            <a:spLocks/>
          </p:cNvSpPr>
          <p:nvPr/>
        </p:nvSpPr>
        <p:spPr bwMode="auto">
          <a:xfrm>
            <a:off x="670555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4" name="Freeform 33">
            <a:extLst>
              <a:ext uri="{FF2B5EF4-FFF2-40B4-BE49-F238E27FC236}">
                <a16:creationId xmlns:a16="http://schemas.microsoft.com/office/drawing/2014/main" id="{0E870C57-C66F-BD4D-8CDA-59E1EEEB40F6}"/>
              </a:ext>
            </a:extLst>
          </p:cNvPr>
          <p:cNvSpPr>
            <a:spLocks/>
          </p:cNvSpPr>
          <p:nvPr/>
        </p:nvSpPr>
        <p:spPr bwMode="auto">
          <a:xfrm>
            <a:off x="691535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5" name="Freeform 34">
            <a:extLst>
              <a:ext uri="{FF2B5EF4-FFF2-40B4-BE49-F238E27FC236}">
                <a16:creationId xmlns:a16="http://schemas.microsoft.com/office/drawing/2014/main" id="{3A834293-AF6A-5247-931D-D4964DAB1C92}"/>
              </a:ext>
            </a:extLst>
          </p:cNvPr>
          <p:cNvSpPr>
            <a:spLocks/>
          </p:cNvSpPr>
          <p:nvPr/>
        </p:nvSpPr>
        <p:spPr bwMode="auto">
          <a:xfrm>
            <a:off x="712515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6" name="Freeform 35">
            <a:extLst>
              <a:ext uri="{FF2B5EF4-FFF2-40B4-BE49-F238E27FC236}">
                <a16:creationId xmlns:a16="http://schemas.microsoft.com/office/drawing/2014/main" id="{E2E62C11-8ED1-814B-A6DF-A10F3024E62B}"/>
              </a:ext>
            </a:extLst>
          </p:cNvPr>
          <p:cNvSpPr>
            <a:spLocks/>
          </p:cNvSpPr>
          <p:nvPr/>
        </p:nvSpPr>
        <p:spPr bwMode="auto">
          <a:xfrm>
            <a:off x="733496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7" name="Freeform 36">
            <a:extLst>
              <a:ext uri="{FF2B5EF4-FFF2-40B4-BE49-F238E27FC236}">
                <a16:creationId xmlns:a16="http://schemas.microsoft.com/office/drawing/2014/main" id="{645BC368-7D00-BA47-96A6-1541DAB1ADF3}"/>
              </a:ext>
            </a:extLst>
          </p:cNvPr>
          <p:cNvSpPr>
            <a:spLocks/>
          </p:cNvSpPr>
          <p:nvPr/>
        </p:nvSpPr>
        <p:spPr bwMode="auto">
          <a:xfrm>
            <a:off x="7544768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479" name="Rectangle 48">
            <a:extLst>
              <a:ext uri="{FF2B5EF4-FFF2-40B4-BE49-F238E27FC236}">
                <a16:creationId xmlns:a16="http://schemas.microsoft.com/office/drawing/2014/main" id="{3A57F520-B6D0-034E-A27D-E60E3CAA6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86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1" name="Rectangle 48">
            <a:extLst>
              <a:ext uri="{FF2B5EF4-FFF2-40B4-BE49-F238E27FC236}">
                <a16:creationId xmlns:a16="http://schemas.microsoft.com/office/drawing/2014/main" id="{EED7512A-A86C-FF4B-96C7-5125B84B4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48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83" name="Rectangle 48">
            <a:extLst>
              <a:ext uri="{FF2B5EF4-FFF2-40B4-BE49-F238E27FC236}">
                <a16:creationId xmlns:a16="http://schemas.microsoft.com/office/drawing/2014/main" id="{47B1978C-B7E7-AD40-B00B-8A52B0D4E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103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85" name="Rectangle 48">
            <a:extLst>
              <a:ext uri="{FF2B5EF4-FFF2-40B4-BE49-F238E27FC236}">
                <a16:creationId xmlns:a16="http://schemas.microsoft.com/office/drawing/2014/main" id="{11D49BBB-8D48-024B-842E-C854F691A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723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87" name="Rectangle 48">
            <a:extLst>
              <a:ext uri="{FF2B5EF4-FFF2-40B4-BE49-F238E27FC236}">
                <a16:creationId xmlns:a16="http://schemas.microsoft.com/office/drawing/2014/main" id="{A4A97979-6BCE-5840-AB06-B7527BB4F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344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89" name="Rectangle 48">
            <a:extLst>
              <a:ext uri="{FF2B5EF4-FFF2-40B4-BE49-F238E27FC236}">
                <a16:creationId xmlns:a16="http://schemas.microsoft.com/office/drawing/2014/main" id="{9526EA63-DC8F-1548-ADB6-67EE02943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964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91" name="Rectangle 48">
            <a:extLst>
              <a:ext uri="{FF2B5EF4-FFF2-40B4-BE49-F238E27FC236}">
                <a16:creationId xmlns:a16="http://schemas.microsoft.com/office/drawing/2014/main" id="{CC93461D-BB49-2E40-9E06-A81D1685E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58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93" name="Rectangle 48">
            <a:extLst>
              <a:ext uri="{FF2B5EF4-FFF2-40B4-BE49-F238E27FC236}">
                <a16:creationId xmlns:a16="http://schemas.microsoft.com/office/drawing/2014/main" id="{DCD40096-3C35-6B47-BD59-DDFBB0ED9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20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495" name="Rectangle 48">
            <a:extLst>
              <a:ext uri="{FF2B5EF4-FFF2-40B4-BE49-F238E27FC236}">
                <a16:creationId xmlns:a16="http://schemas.microsoft.com/office/drawing/2014/main" id="{BE622F27-BF74-7346-BB8E-FEB499B4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82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97" name="Rectangle 48">
            <a:extLst>
              <a:ext uri="{FF2B5EF4-FFF2-40B4-BE49-F238E27FC236}">
                <a16:creationId xmlns:a16="http://schemas.microsoft.com/office/drawing/2014/main" id="{09AFCDC6-B19E-7340-ADA9-D01908B5E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44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99" name="Rectangle 48">
            <a:extLst>
              <a:ext uri="{FF2B5EF4-FFF2-40B4-BE49-F238E27FC236}">
                <a16:creationId xmlns:a16="http://schemas.microsoft.com/office/drawing/2014/main" id="{34FAC6D1-A972-CD45-BFB4-7226725E9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06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501" name="Rectangle 48">
            <a:extLst>
              <a:ext uri="{FF2B5EF4-FFF2-40B4-BE49-F238E27FC236}">
                <a16:creationId xmlns:a16="http://schemas.microsoft.com/office/drawing/2014/main" id="{678D214E-E96F-7B4F-BAC0-F0EA6D0BE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687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03" name="Rectangle 48">
            <a:extLst>
              <a:ext uri="{FF2B5EF4-FFF2-40B4-BE49-F238E27FC236}">
                <a16:creationId xmlns:a16="http://schemas.microsoft.com/office/drawing/2014/main" id="{CC478751-CD38-6246-9EB8-94245E8B7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307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507" name="Rectangle 327">
            <a:extLst>
              <a:ext uri="{FF2B5EF4-FFF2-40B4-BE49-F238E27FC236}">
                <a16:creationId xmlns:a16="http://schemas.microsoft.com/office/drawing/2014/main" id="{453B364C-A133-0C44-972E-2B65AC54B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568" y="2821022"/>
            <a:ext cx="365485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CR 87%</a:t>
            </a:r>
          </a:p>
        </p:txBody>
      </p:sp>
      <p:sp>
        <p:nvSpPr>
          <p:cNvPr id="508" name="Rectangle 329">
            <a:extLst>
              <a:ext uri="{FF2B5EF4-FFF2-40B4-BE49-F238E27FC236}">
                <a16:creationId xmlns:a16="http://schemas.microsoft.com/office/drawing/2014/main" id="{2D43A472-D054-974D-AB06-0272B0811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567" y="3499780"/>
            <a:ext cx="359073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SD 46%</a:t>
            </a:r>
          </a:p>
        </p:txBody>
      </p:sp>
      <p:sp>
        <p:nvSpPr>
          <p:cNvPr id="509" name="Rectangle 329">
            <a:extLst>
              <a:ext uri="{FF2B5EF4-FFF2-40B4-BE49-F238E27FC236}">
                <a16:creationId xmlns:a16="http://schemas.microsoft.com/office/drawing/2014/main" id="{FE97F033-3246-D644-A258-285C7B6B8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565" y="3229478"/>
            <a:ext cx="363882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PR 75%</a:t>
            </a:r>
          </a:p>
        </p:txBody>
      </p:sp>
      <p:sp>
        <p:nvSpPr>
          <p:cNvPr id="600" name="Freeform 36">
            <a:extLst>
              <a:ext uri="{FF2B5EF4-FFF2-40B4-BE49-F238E27FC236}">
                <a16:creationId xmlns:a16="http://schemas.microsoft.com/office/drawing/2014/main" id="{6AA81E40-21F1-284A-A397-92D17313D4E9}"/>
              </a:ext>
            </a:extLst>
          </p:cNvPr>
          <p:cNvSpPr>
            <a:spLocks/>
          </p:cNvSpPr>
          <p:nvPr/>
        </p:nvSpPr>
        <p:spPr bwMode="auto">
          <a:xfrm>
            <a:off x="764967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601" name="Rectangle 48">
            <a:extLst>
              <a:ext uri="{FF2B5EF4-FFF2-40B4-BE49-F238E27FC236}">
                <a16:creationId xmlns:a16="http://schemas.microsoft.com/office/drawing/2014/main" id="{399DC84E-5D3A-2A4D-8B25-A658AA247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927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605" name="Rectangle 329">
            <a:extLst>
              <a:ext uri="{FF2B5EF4-FFF2-40B4-BE49-F238E27FC236}">
                <a16:creationId xmlns:a16="http://schemas.microsoft.com/office/drawing/2014/main" id="{8DDC8822-3A13-4444-AD97-3FA1608F1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4567" y="3963317"/>
            <a:ext cx="367088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PD 28%</a:t>
            </a:r>
          </a:p>
        </p:txBody>
      </p:sp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174D48A3-4D0E-8C48-B1E3-DDEB59D92542}"/>
              </a:ext>
            </a:extLst>
          </p:cNvPr>
          <p:cNvGrpSpPr/>
          <p:nvPr/>
        </p:nvGrpSpPr>
        <p:grpSpPr>
          <a:xfrm>
            <a:off x="4711106" y="2757265"/>
            <a:ext cx="3000765" cy="1239900"/>
            <a:chOff x="16754240" y="4144127"/>
            <a:chExt cx="3200400" cy="1322388"/>
          </a:xfrm>
        </p:grpSpPr>
        <p:sp>
          <p:nvSpPr>
            <p:cNvPr id="861" name="Freeform 328">
              <a:extLst>
                <a:ext uri="{FF2B5EF4-FFF2-40B4-BE49-F238E27FC236}">
                  <a16:creationId xmlns:a16="http://schemas.microsoft.com/office/drawing/2014/main" id="{C400D7C3-E15A-4D52-B96A-05994D400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4240" y="4144127"/>
              <a:ext cx="3073400" cy="219075"/>
            </a:xfrm>
            <a:custGeom>
              <a:avLst/>
              <a:gdLst>
                <a:gd name="T0" fmla="*/ 0 w 4043"/>
                <a:gd name="T1" fmla="*/ 0 h 289"/>
                <a:gd name="T2" fmla="*/ 1586 w 4043"/>
                <a:gd name="T3" fmla="*/ 0 h 289"/>
                <a:gd name="T4" fmla="*/ 1586 w 4043"/>
                <a:gd name="T5" fmla="*/ 69 h 289"/>
                <a:gd name="T6" fmla="*/ 1863 w 4043"/>
                <a:gd name="T7" fmla="*/ 69 h 289"/>
                <a:gd name="T8" fmla="*/ 1863 w 4043"/>
                <a:gd name="T9" fmla="*/ 143 h 289"/>
                <a:gd name="T10" fmla="*/ 2375 w 4043"/>
                <a:gd name="T11" fmla="*/ 143 h 289"/>
                <a:gd name="T12" fmla="*/ 2375 w 4043"/>
                <a:gd name="T13" fmla="*/ 215 h 289"/>
                <a:gd name="T14" fmla="*/ 2606 w 4043"/>
                <a:gd name="T15" fmla="*/ 215 h 289"/>
                <a:gd name="T16" fmla="*/ 2606 w 4043"/>
                <a:gd name="T17" fmla="*/ 289 h 289"/>
                <a:gd name="T18" fmla="*/ 4043 w 4043"/>
                <a:gd name="T1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43" h="289">
                  <a:moveTo>
                    <a:pt x="0" y="0"/>
                  </a:moveTo>
                  <a:lnTo>
                    <a:pt x="1586" y="0"/>
                  </a:lnTo>
                  <a:lnTo>
                    <a:pt x="1586" y="69"/>
                  </a:lnTo>
                  <a:lnTo>
                    <a:pt x="1863" y="69"/>
                  </a:lnTo>
                  <a:lnTo>
                    <a:pt x="1863" y="143"/>
                  </a:lnTo>
                  <a:lnTo>
                    <a:pt x="2375" y="143"/>
                  </a:lnTo>
                  <a:lnTo>
                    <a:pt x="2375" y="215"/>
                  </a:lnTo>
                  <a:lnTo>
                    <a:pt x="2606" y="215"/>
                  </a:lnTo>
                  <a:lnTo>
                    <a:pt x="2606" y="289"/>
                  </a:lnTo>
                  <a:lnTo>
                    <a:pt x="4043" y="289"/>
                  </a:lnTo>
                </a:path>
              </a:pathLst>
            </a:custGeom>
            <a:noFill/>
            <a:ln w="1270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2" name="Oval 329">
              <a:extLst>
                <a:ext uri="{FF2B5EF4-FFF2-40B4-BE49-F238E27FC236}">
                  <a16:creationId xmlns:a16="http://schemas.microsoft.com/office/drawing/2014/main" id="{2E2C8BD3-AFB1-4076-8BD4-A5DA5BD37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0652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3" name="Oval 330">
              <a:extLst>
                <a:ext uri="{FF2B5EF4-FFF2-40B4-BE49-F238E27FC236}">
                  <a16:creationId xmlns:a16="http://schemas.microsoft.com/office/drawing/2014/main" id="{A3626F71-CB37-48E6-A3F7-A349A5EAD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0652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4" name="Oval 331">
              <a:extLst>
                <a:ext uri="{FF2B5EF4-FFF2-40B4-BE49-F238E27FC236}">
                  <a16:creationId xmlns:a16="http://schemas.microsoft.com/office/drawing/2014/main" id="{29482F71-49FF-4CC1-AB72-CCCB460B3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4777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5" name="Oval 332">
              <a:extLst>
                <a:ext uri="{FF2B5EF4-FFF2-40B4-BE49-F238E27FC236}">
                  <a16:creationId xmlns:a16="http://schemas.microsoft.com/office/drawing/2014/main" id="{9AEE23B8-BA9A-4507-B936-A77C3105C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4777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6" name="Oval 333">
              <a:extLst>
                <a:ext uri="{FF2B5EF4-FFF2-40B4-BE49-F238E27FC236}">
                  <a16:creationId xmlns:a16="http://schemas.microsoft.com/office/drawing/2014/main" id="{1A78062E-4D73-4721-9C5C-40B19AF20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7315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7" name="Oval 334">
              <a:extLst>
                <a:ext uri="{FF2B5EF4-FFF2-40B4-BE49-F238E27FC236}">
                  <a16:creationId xmlns:a16="http://schemas.microsoft.com/office/drawing/2014/main" id="{7AC9A9C4-33ED-4D7F-9011-06B63A1FF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7315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8" name="Oval 335">
              <a:extLst>
                <a:ext uri="{FF2B5EF4-FFF2-40B4-BE49-F238E27FC236}">
                  <a16:creationId xmlns:a16="http://schemas.microsoft.com/office/drawing/2014/main" id="{BBC170A7-169E-40A3-9092-CD89D0C00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6202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69" name="Oval 336">
              <a:extLst>
                <a:ext uri="{FF2B5EF4-FFF2-40B4-BE49-F238E27FC236}">
                  <a16:creationId xmlns:a16="http://schemas.microsoft.com/office/drawing/2014/main" id="{C36ED7CE-2761-4111-974F-D9C9E6B45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6202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0" name="Oval 337">
              <a:extLst>
                <a:ext uri="{FF2B5EF4-FFF2-40B4-BE49-F238E27FC236}">
                  <a16:creationId xmlns:a16="http://schemas.microsoft.com/office/drawing/2014/main" id="{F78A1196-17DF-4021-A9CF-184AEE111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5090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1" name="Oval 338">
              <a:extLst>
                <a:ext uri="{FF2B5EF4-FFF2-40B4-BE49-F238E27FC236}">
                  <a16:creationId xmlns:a16="http://schemas.microsoft.com/office/drawing/2014/main" id="{5DC17C28-D87E-4BA5-A093-D05EFD618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5090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2" name="Oval 339">
              <a:extLst>
                <a:ext uri="{FF2B5EF4-FFF2-40B4-BE49-F238E27FC236}">
                  <a16:creationId xmlns:a16="http://schemas.microsoft.com/office/drawing/2014/main" id="{537F94BF-6178-43CD-B147-02B69A19E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8102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3" name="Oval 340">
              <a:extLst>
                <a:ext uri="{FF2B5EF4-FFF2-40B4-BE49-F238E27FC236}">
                  <a16:creationId xmlns:a16="http://schemas.microsoft.com/office/drawing/2014/main" id="{C57D7FEA-253E-495A-80D2-93554D2FF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8102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4" name="Oval 341">
              <a:extLst>
                <a:ext uri="{FF2B5EF4-FFF2-40B4-BE49-F238E27FC236}">
                  <a16:creationId xmlns:a16="http://schemas.microsoft.com/office/drawing/2014/main" id="{AEE99879-CC72-4217-9ABD-46DF0AE74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8577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5" name="Oval 342">
              <a:extLst>
                <a:ext uri="{FF2B5EF4-FFF2-40B4-BE49-F238E27FC236}">
                  <a16:creationId xmlns:a16="http://schemas.microsoft.com/office/drawing/2014/main" id="{6301C254-3896-4B84-9CEA-2BAC14568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8577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6" name="Oval 343">
              <a:extLst>
                <a:ext uri="{FF2B5EF4-FFF2-40B4-BE49-F238E27FC236}">
                  <a16:creationId xmlns:a16="http://schemas.microsoft.com/office/drawing/2014/main" id="{1CB60E14-6CB4-4F2F-AF36-8771B7B5E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0640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7" name="Oval 344">
              <a:extLst>
                <a:ext uri="{FF2B5EF4-FFF2-40B4-BE49-F238E27FC236}">
                  <a16:creationId xmlns:a16="http://schemas.microsoft.com/office/drawing/2014/main" id="{BC5381FA-4381-4AAE-B44A-29961FA7B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0640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8" name="Oval 345">
              <a:extLst>
                <a:ext uri="{FF2B5EF4-FFF2-40B4-BE49-F238E27FC236}">
                  <a16:creationId xmlns:a16="http://schemas.microsoft.com/office/drawing/2014/main" id="{6E072DA1-D575-45B7-A488-127A8FC5E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5240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79" name="Oval 346">
              <a:extLst>
                <a:ext uri="{FF2B5EF4-FFF2-40B4-BE49-F238E27FC236}">
                  <a16:creationId xmlns:a16="http://schemas.microsoft.com/office/drawing/2014/main" id="{8E2BE5AE-0FDE-4B82-80F2-1669A82740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5240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0" name="Oval 347">
              <a:extLst>
                <a:ext uri="{FF2B5EF4-FFF2-40B4-BE49-F238E27FC236}">
                  <a16:creationId xmlns:a16="http://schemas.microsoft.com/office/drawing/2014/main" id="{B0156923-3B17-4386-9B97-C7A840A31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2065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1" name="Oval 348">
              <a:extLst>
                <a:ext uri="{FF2B5EF4-FFF2-40B4-BE49-F238E27FC236}">
                  <a16:creationId xmlns:a16="http://schemas.microsoft.com/office/drawing/2014/main" id="{48610DC9-E3BD-44CB-9C27-486712F1E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2065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2" name="Oval 349">
              <a:extLst>
                <a:ext uri="{FF2B5EF4-FFF2-40B4-BE49-F238E27FC236}">
                  <a16:creationId xmlns:a16="http://schemas.microsoft.com/office/drawing/2014/main" id="{D5C130D9-7C07-4C47-8F3A-D8003E188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9365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3" name="Oval 350">
              <a:extLst>
                <a:ext uri="{FF2B5EF4-FFF2-40B4-BE49-F238E27FC236}">
                  <a16:creationId xmlns:a16="http://schemas.microsoft.com/office/drawing/2014/main" id="{23F6DE62-8A4C-489E-8E09-37A14C2AC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9365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4" name="Oval 351">
              <a:extLst>
                <a:ext uri="{FF2B5EF4-FFF2-40B4-BE49-F238E27FC236}">
                  <a16:creationId xmlns:a16="http://schemas.microsoft.com/office/drawing/2014/main" id="{1F22A4D2-29B4-43A0-903A-9D3FD7C87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6665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5" name="Oval 352">
              <a:extLst>
                <a:ext uri="{FF2B5EF4-FFF2-40B4-BE49-F238E27FC236}">
                  <a16:creationId xmlns:a16="http://schemas.microsoft.com/office/drawing/2014/main" id="{12DA40E3-9CC7-45CE-8BE6-C43EF1AC7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6665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6" name="Oval 353">
              <a:extLst>
                <a:ext uri="{FF2B5EF4-FFF2-40B4-BE49-F238E27FC236}">
                  <a16:creationId xmlns:a16="http://schemas.microsoft.com/office/drawing/2014/main" id="{2B1F4C7E-88F1-4AB6-B0CF-563833DBB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0465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7" name="Oval 354">
              <a:extLst>
                <a:ext uri="{FF2B5EF4-FFF2-40B4-BE49-F238E27FC236}">
                  <a16:creationId xmlns:a16="http://schemas.microsoft.com/office/drawing/2014/main" id="{24F2E3C8-B7C8-4165-89CA-41D6412EE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70465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8" name="Oval 355">
              <a:extLst>
                <a:ext uri="{FF2B5EF4-FFF2-40B4-BE49-F238E27FC236}">
                  <a16:creationId xmlns:a16="http://schemas.microsoft.com/office/drawing/2014/main" id="{6B48A1BE-96EB-4CAD-94C5-46553F4A1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1227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89" name="Oval 356">
              <a:extLst>
                <a:ext uri="{FF2B5EF4-FFF2-40B4-BE49-F238E27FC236}">
                  <a16:creationId xmlns:a16="http://schemas.microsoft.com/office/drawing/2014/main" id="{9F9FC83F-EBB2-4073-8A4A-7469BE090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1227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0" name="Oval 357">
              <a:extLst>
                <a:ext uri="{FF2B5EF4-FFF2-40B4-BE49-F238E27FC236}">
                  <a16:creationId xmlns:a16="http://schemas.microsoft.com/office/drawing/2014/main" id="{08F56DB0-84D8-4DF3-B462-A86CB7A20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0577" y="4336214"/>
              <a:ext cx="53975" cy="53975"/>
            </a:xfrm>
            <a:prstGeom prst="ellipse">
              <a:avLst/>
            </a:prstGeom>
            <a:solidFill>
              <a:srgbClr val="1DCE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1" name="Oval 358">
              <a:extLst>
                <a:ext uri="{FF2B5EF4-FFF2-40B4-BE49-F238E27FC236}">
                  <a16:creationId xmlns:a16="http://schemas.microsoft.com/office/drawing/2014/main" id="{BCDF7832-F4B1-4E7A-A908-C17AB93D1C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0577" y="433621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2" name="Freeform 359">
              <a:extLst>
                <a:ext uri="{FF2B5EF4-FFF2-40B4-BE49-F238E27FC236}">
                  <a16:creationId xmlns:a16="http://schemas.microsoft.com/office/drawing/2014/main" id="{3217DE90-BAF9-455F-BB16-759A47ACC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4240" y="4144127"/>
              <a:ext cx="3173413" cy="492125"/>
            </a:xfrm>
            <a:custGeom>
              <a:avLst/>
              <a:gdLst>
                <a:gd name="T0" fmla="*/ 0 w 4175"/>
                <a:gd name="T1" fmla="*/ 0 h 648"/>
                <a:gd name="T2" fmla="*/ 646 w 4175"/>
                <a:gd name="T3" fmla="*/ 0 h 648"/>
                <a:gd name="T4" fmla="*/ 646 w 4175"/>
                <a:gd name="T5" fmla="*/ 20 h 648"/>
                <a:gd name="T6" fmla="*/ 704 w 4175"/>
                <a:gd name="T7" fmla="*/ 20 h 648"/>
                <a:gd name="T8" fmla="*/ 704 w 4175"/>
                <a:gd name="T9" fmla="*/ 44 h 648"/>
                <a:gd name="T10" fmla="*/ 739 w 4175"/>
                <a:gd name="T11" fmla="*/ 44 h 648"/>
                <a:gd name="T12" fmla="*/ 739 w 4175"/>
                <a:gd name="T13" fmla="*/ 64 h 648"/>
                <a:gd name="T14" fmla="*/ 783 w 4175"/>
                <a:gd name="T15" fmla="*/ 64 h 648"/>
                <a:gd name="T16" fmla="*/ 783 w 4175"/>
                <a:gd name="T17" fmla="*/ 106 h 648"/>
                <a:gd name="T18" fmla="*/ 849 w 4175"/>
                <a:gd name="T19" fmla="*/ 106 h 648"/>
                <a:gd name="T20" fmla="*/ 849 w 4175"/>
                <a:gd name="T21" fmla="*/ 129 h 648"/>
                <a:gd name="T22" fmla="*/ 855 w 4175"/>
                <a:gd name="T23" fmla="*/ 129 h 648"/>
                <a:gd name="T24" fmla="*/ 855 w 4175"/>
                <a:gd name="T25" fmla="*/ 149 h 648"/>
                <a:gd name="T26" fmla="*/ 920 w 4175"/>
                <a:gd name="T27" fmla="*/ 149 h 648"/>
                <a:gd name="T28" fmla="*/ 920 w 4175"/>
                <a:gd name="T29" fmla="*/ 171 h 648"/>
                <a:gd name="T30" fmla="*/ 1147 w 4175"/>
                <a:gd name="T31" fmla="*/ 171 h 648"/>
                <a:gd name="T32" fmla="*/ 1147 w 4175"/>
                <a:gd name="T33" fmla="*/ 193 h 648"/>
                <a:gd name="T34" fmla="*/ 1318 w 4175"/>
                <a:gd name="T35" fmla="*/ 193 h 648"/>
                <a:gd name="T36" fmla="*/ 1318 w 4175"/>
                <a:gd name="T37" fmla="*/ 214 h 648"/>
                <a:gd name="T38" fmla="*/ 1384 w 4175"/>
                <a:gd name="T39" fmla="*/ 214 h 648"/>
                <a:gd name="T40" fmla="*/ 1384 w 4175"/>
                <a:gd name="T41" fmla="*/ 236 h 648"/>
                <a:gd name="T42" fmla="*/ 1529 w 4175"/>
                <a:gd name="T43" fmla="*/ 236 h 648"/>
                <a:gd name="T44" fmla="*/ 1529 w 4175"/>
                <a:gd name="T45" fmla="*/ 263 h 648"/>
                <a:gd name="T46" fmla="*/ 1564 w 4175"/>
                <a:gd name="T47" fmla="*/ 263 h 648"/>
                <a:gd name="T48" fmla="*/ 1564 w 4175"/>
                <a:gd name="T49" fmla="*/ 279 h 648"/>
                <a:gd name="T50" fmla="*/ 1597 w 4175"/>
                <a:gd name="T51" fmla="*/ 279 h 648"/>
                <a:gd name="T52" fmla="*/ 1597 w 4175"/>
                <a:gd name="T53" fmla="*/ 301 h 648"/>
                <a:gd name="T54" fmla="*/ 1630 w 4175"/>
                <a:gd name="T55" fmla="*/ 301 h 648"/>
                <a:gd name="T56" fmla="*/ 1630 w 4175"/>
                <a:gd name="T57" fmla="*/ 320 h 648"/>
                <a:gd name="T58" fmla="*/ 1647 w 4175"/>
                <a:gd name="T59" fmla="*/ 320 h 648"/>
                <a:gd name="T60" fmla="*/ 1647 w 4175"/>
                <a:gd name="T61" fmla="*/ 343 h 648"/>
                <a:gd name="T62" fmla="*/ 1840 w 4175"/>
                <a:gd name="T63" fmla="*/ 343 h 648"/>
                <a:gd name="T64" fmla="*/ 1840 w 4175"/>
                <a:gd name="T65" fmla="*/ 364 h 648"/>
                <a:gd name="T66" fmla="*/ 1909 w 4175"/>
                <a:gd name="T67" fmla="*/ 364 h 648"/>
                <a:gd name="T68" fmla="*/ 1909 w 4175"/>
                <a:gd name="T69" fmla="*/ 387 h 648"/>
                <a:gd name="T70" fmla="*/ 1970 w 4175"/>
                <a:gd name="T71" fmla="*/ 387 h 648"/>
                <a:gd name="T72" fmla="*/ 1970 w 4175"/>
                <a:gd name="T73" fmla="*/ 409 h 648"/>
                <a:gd name="T74" fmla="*/ 2136 w 4175"/>
                <a:gd name="T75" fmla="*/ 409 h 648"/>
                <a:gd name="T76" fmla="*/ 2136 w 4175"/>
                <a:gd name="T77" fmla="*/ 431 h 648"/>
                <a:gd name="T78" fmla="*/ 2193 w 4175"/>
                <a:gd name="T79" fmla="*/ 431 h 648"/>
                <a:gd name="T80" fmla="*/ 2193 w 4175"/>
                <a:gd name="T81" fmla="*/ 450 h 648"/>
                <a:gd name="T82" fmla="*/ 2238 w 4175"/>
                <a:gd name="T83" fmla="*/ 450 h 648"/>
                <a:gd name="T84" fmla="*/ 2238 w 4175"/>
                <a:gd name="T85" fmla="*/ 475 h 648"/>
                <a:gd name="T86" fmla="*/ 2425 w 4175"/>
                <a:gd name="T87" fmla="*/ 475 h 648"/>
                <a:gd name="T88" fmla="*/ 2425 w 4175"/>
                <a:gd name="T89" fmla="*/ 496 h 648"/>
                <a:gd name="T90" fmla="*/ 2580 w 4175"/>
                <a:gd name="T91" fmla="*/ 496 h 648"/>
                <a:gd name="T92" fmla="*/ 2580 w 4175"/>
                <a:gd name="T93" fmla="*/ 517 h 648"/>
                <a:gd name="T94" fmla="*/ 2877 w 4175"/>
                <a:gd name="T95" fmla="*/ 517 h 648"/>
                <a:gd name="T96" fmla="*/ 2877 w 4175"/>
                <a:gd name="T97" fmla="*/ 538 h 648"/>
                <a:gd name="T98" fmla="*/ 2900 w 4175"/>
                <a:gd name="T99" fmla="*/ 538 h 648"/>
                <a:gd name="T100" fmla="*/ 2900 w 4175"/>
                <a:gd name="T101" fmla="*/ 561 h 648"/>
                <a:gd name="T102" fmla="*/ 2998 w 4175"/>
                <a:gd name="T103" fmla="*/ 561 h 648"/>
                <a:gd name="T104" fmla="*/ 2998 w 4175"/>
                <a:gd name="T105" fmla="*/ 583 h 648"/>
                <a:gd name="T106" fmla="*/ 3169 w 4175"/>
                <a:gd name="T107" fmla="*/ 583 h 648"/>
                <a:gd name="T108" fmla="*/ 3169 w 4175"/>
                <a:gd name="T109" fmla="*/ 607 h 648"/>
                <a:gd name="T110" fmla="*/ 3280 w 4175"/>
                <a:gd name="T111" fmla="*/ 607 h 648"/>
                <a:gd name="T112" fmla="*/ 3280 w 4175"/>
                <a:gd name="T113" fmla="*/ 628 h 648"/>
                <a:gd name="T114" fmla="*/ 3533 w 4175"/>
                <a:gd name="T115" fmla="*/ 628 h 648"/>
                <a:gd name="T116" fmla="*/ 3533 w 4175"/>
                <a:gd name="T117" fmla="*/ 648 h 648"/>
                <a:gd name="T118" fmla="*/ 4175 w 4175"/>
                <a:gd name="T119" fmla="*/ 64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175" h="648">
                  <a:moveTo>
                    <a:pt x="0" y="0"/>
                  </a:moveTo>
                  <a:lnTo>
                    <a:pt x="646" y="0"/>
                  </a:lnTo>
                  <a:lnTo>
                    <a:pt x="646" y="20"/>
                  </a:lnTo>
                  <a:lnTo>
                    <a:pt x="704" y="20"/>
                  </a:lnTo>
                  <a:lnTo>
                    <a:pt x="704" y="44"/>
                  </a:lnTo>
                  <a:lnTo>
                    <a:pt x="739" y="44"/>
                  </a:lnTo>
                  <a:lnTo>
                    <a:pt x="739" y="64"/>
                  </a:lnTo>
                  <a:lnTo>
                    <a:pt x="783" y="64"/>
                  </a:lnTo>
                  <a:lnTo>
                    <a:pt x="783" y="106"/>
                  </a:lnTo>
                  <a:lnTo>
                    <a:pt x="849" y="106"/>
                  </a:lnTo>
                  <a:lnTo>
                    <a:pt x="849" y="129"/>
                  </a:lnTo>
                  <a:lnTo>
                    <a:pt x="855" y="129"/>
                  </a:lnTo>
                  <a:lnTo>
                    <a:pt x="855" y="149"/>
                  </a:lnTo>
                  <a:lnTo>
                    <a:pt x="920" y="149"/>
                  </a:lnTo>
                  <a:lnTo>
                    <a:pt x="920" y="171"/>
                  </a:lnTo>
                  <a:lnTo>
                    <a:pt x="1147" y="171"/>
                  </a:lnTo>
                  <a:lnTo>
                    <a:pt x="1147" y="193"/>
                  </a:lnTo>
                  <a:lnTo>
                    <a:pt x="1318" y="193"/>
                  </a:lnTo>
                  <a:lnTo>
                    <a:pt x="1318" y="214"/>
                  </a:lnTo>
                  <a:lnTo>
                    <a:pt x="1384" y="214"/>
                  </a:lnTo>
                  <a:lnTo>
                    <a:pt x="1384" y="236"/>
                  </a:lnTo>
                  <a:lnTo>
                    <a:pt x="1529" y="236"/>
                  </a:lnTo>
                  <a:lnTo>
                    <a:pt x="1529" y="263"/>
                  </a:lnTo>
                  <a:lnTo>
                    <a:pt x="1564" y="263"/>
                  </a:lnTo>
                  <a:lnTo>
                    <a:pt x="1564" y="279"/>
                  </a:lnTo>
                  <a:lnTo>
                    <a:pt x="1597" y="279"/>
                  </a:lnTo>
                  <a:lnTo>
                    <a:pt x="1597" y="301"/>
                  </a:lnTo>
                  <a:lnTo>
                    <a:pt x="1630" y="301"/>
                  </a:lnTo>
                  <a:lnTo>
                    <a:pt x="1630" y="320"/>
                  </a:lnTo>
                  <a:lnTo>
                    <a:pt x="1647" y="320"/>
                  </a:lnTo>
                  <a:lnTo>
                    <a:pt x="1647" y="343"/>
                  </a:lnTo>
                  <a:lnTo>
                    <a:pt x="1840" y="343"/>
                  </a:lnTo>
                  <a:lnTo>
                    <a:pt x="1840" y="364"/>
                  </a:lnTo>
                  <a:lnTo>
                    <a:pt x="1909" y="364"/>
                  </a:lnTo>
                  <a:lnTo>
                    <a:pt x="1909" y="387"/>
                  </a:lnTo>
                  <a:lnTo>
                    <a:pt x="1970" y="387"/>
                  </a:lnTo>
                  <a:lnTo>
                    <a:pt x="1970" y="409"/>
                  </a:lnTo>
                  <a:lnTo>
                    <a:pt x="2136" y="409"/>
                  </a:lnTo>
                  <a:lnTo>
                    <a:pt x="2136" y="431"/>
                  </a:lnTo>
                  <a:lnTo>
                    <a:pt x="2193" y="431"/>
                  </a:lnTo>
                  <a:lnTo>
                    <a:pt x="2193" y="450"/>
                  </a:lnTo>
                  <a:lnTo>
                    <a:pt x="2238" y="450"/>
                  </a:lnTo>
                  <a:lnTo>
                    <a:pt x="2238" y="475"/>
                  </a:lnTo>
                  <a:lnTo>
                    <a:pt x="2425" y="475"/>
                  </a:lnTo>
                  <a:lnTo>
                    <a:pt x="2425" y="496"/>
                  </a:lnTo>
                  <a:lnTo>
                    <a:pt x="2580" y="496"/>
                  </a:lnTo>
                  <a:lnTo>
                    <a:pt x="2580" y="517"/>
                  </a:lnTo>
                  <a:lnTo>
                    <a:pt x="2877" y="517"/>
                  </a:lnTo>
                  <a:lnTo>
                    <a:pt x="2877" y="538"/>
                  </a:lnTo>
                  <a:lnTo>
                    <a:pt x="2900" y="538"/>
                  </a:lnTo>
                  <a:lnTo>
                    <a:pt x="2900" y="561"/>
                  </a:lnTo>
                  <a:lnTo>
                    <a:pt x="2998" y="561"/>
                  </a:lnTo>
                  <a:lnTo>
                    <a:pt x="2998" y="583"/>
                  </a:lnTo>
                  <a:lnTo>
                    <a:pt x="3169" y="583"/>
                  </a:lnTo>
                  <a:lnTo>
                    <a:pt x="3169" y="607"/>
                  </a:lnTo>
                  <a:lnTo>
                    <a:pt x="3280" y="607"/>
                  </a:lnTo>
                  <a:lnTo>
                    <a:pt x="3280" y="628"/>
                  </a:lnTo>
                  <a:lnTo>
                    <a:pt x="3533" y="628"/>
                  </a:lnTo>
                  <a:lnTo>
                    <a:pt x="3533" y="648"/>
                  </a:lnTo>
                  <a:lnTo>
                    <a:pt x="4175" y="648"/>
                  </a:lnTo>
                </a:path>
              </a:pathLst>
            </a:custGeom>
            <a:noFill/>
            <a:ln w="12700" cap="flat">
              <a:solidFill>
                <a:srgbClr val="1DCE9B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3" name="Oval 360">
              <a:extLst>
                <a:ext uri="{FF2B5EF4-FFF2-40B4-BE49-F238E27FC236}">
                  <a16:creationId xmlns:a16="http://schemas.microsoft.com/office/drawing/2014/main" id="{7B0E16F6-1D98-43B6-8CAA-D52A14604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06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4" name="Oval 361">
              <a:extLst>
                <a:ext uri="{FF2B5EF4-FFF2-40B4-BE49-F238E27FC236}">
                  <a16:creationId xmlns:a16="http://schemas.microsoft.com/office/drawing/2014/main" id="{6CBEA691-0544-4B72-92DD-C678F2ED6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7327" y="460926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5" name="Oval 362">
              <a:extLst>
                <a:ext uri="{FF2B5EF4-FFF2-40B4-BE49-F238E27FC236}">
                  <a16:creationId xmlns:a16="http://schemas.microsoft.com/office/drawing/2014/main" id="{783C37C0-C58B-47E6-B138-194E2328B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46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6" name="Oval 363">
              <a:extLst>
                <a:ext uri="{FF2B5EF4-FFF2-40B4-BE49-F238E27FC236}">
                  <a16:creationId xmlns:a16="http://schemas.microsoft.com/office/drawing/2014/main" id="{B60E87AD-ABE2-4EA8-8F60-0DE4EE834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66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7" name="Oval 364">
              <a:extLst>
                <a:ext uri="{FF2B5EF4-FFF2-40B4-BE49-F238E27FC236}">
                  <a16:creationId xmlns:a16="http://schemas.microsoft.com/office/drawing/2014/main" id="{B00C93CA-3AF3-403C-8988-8691F9E0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351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8" name="Oval 365">
              <a:extLst>
                <a:ext uri="{FF2B5EF4-FFF2-40B4-BE49-F238E27FC236}">
                  <a16:creationId xmlns:a16="http://schemas.microsoft.com/office/drawing/2014/main" id="{8C027DFF-F140-4907-B009-5D10E14AA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371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899" name="Oval 366">
              <a:extLst>
                <a:ext uri="{FF2B5EF4-FFF2-40B4-BE49-F238E27FC236}">
                  <a16:creationId xmlns:a16="http://schemas.microsoft.com/office/drawing/2014/main" id="{3462AC65-AEF3-4EE5-82BC-2736DB898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44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0" name="Oval 367">
              <a:extLst>
                <a:ext uri="{FF2B5EF4-FFF2-40B4-BE49-F238E27FC236}">
                  <a16:creationId xmlns:a16="http://schemas.microsoft.com/office/drawing/2014/main" id="{BB084F21-F810-43CB-BAA9-E9668805A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12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1" name="Oval 368">
              <a:extLst>
                <a:ext uri="{FF2B5EF4-FFF2-40B4-BE49-F238E27FC236}">
                  <a16:creationId xmlns:a16="http://schemas.microsoft.com/office/drawing/2014/main" id="{57B4BC00-722C-4033-A2A0-8736FF4D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65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2" name="Oval 369">
              <a:extLst>
                <a:ext uri="{FF2B5EF4-FFF2-40B4-BE49-F238E27FC236}">
                  <a16:creationId xmlns:a16="http://schemas.microsoft.com/office/drawing/2014/main" id="{3640CE56-B76D-4FDA-B873-78AEA2F5C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335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3" name="Oval 370">
              <a:extLst>
                <a:ext uri="{FF2B5EF4-FFF2-40B4-BE49-F238E27FC236}">
                  <a16:creationId xmlns:a16="http://schemas.microsoft.com/office/drawing/2014/main" id="{A4934AF2-B354-4483-AEA5-D8401A464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101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4" name="Oval 371">
              <a:extLst>
                <a:ext uri="{FF2B5EF4-FFF2-40B4-BE49-F238E27FC236}">
                  <a16:creationId xmlns:a16="http://schemas.microsoft.com/office/drawing/2014/main" id="{E902244A-4BC5-4919-8EB2-BEBB99AC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541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5" name="Oval 372">
              <a:extLst>
                <a:ext uri="{FF2B5EF4-FFF2-40B4-BE49-F238E27FC236}">
                  <a16:creationId xmlns:a16="http://schemas.microsoft.com/office/drawing/2014/main" id="{5E78B26E-98EB-4018-97EE-E834D2691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224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6" name="Oval 373">
              <a:extLst>
                <a:ext uri="{FF2B5EF4-FFF2-40B4-BE49-F238E27FC236}">
                  <a16:creationId xmlns:a16="http://schemas.microsoft.com/office/drawing/2014/main" id="{90530D56-FECB-4B91-9F50-109986C1B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74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7" name="Oval 374">
              <a:extLst>
                <a:ext uri="{FF2B5EF4-FFF2-40B4-BE49-F238E27FC236}">
                  <a16:creationId xmlns:a16="http://schemas.microsoft.com/office/drawing/2014/main" id="{DE0795C0-6FD1-4ECF-B001-BD4E4646E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430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8" name="Oval 375">
              <a:extLst>
                <a:ext uri="{FF2B5EF4-FFF2-40B4-BE49-F238E27FC236}">
                  <a16:creationId xmlns:a16="http://schemas.microsoft.com/office/drawing/2014/main" id="{9EAC0360-50F8-439A-A97F-C14B2E9DE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911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09" name="Oval 376">
              <a:extLst>
                <a:ext uri="{FF2B5EF4-FFF2-40B4-BE49-F238E27FC236}">
                  <a16:creationId xmlns:a16="http://schemas.microsoft.com/office/drawing/2014/main" id="{455AF5C4-CF8B-4249-B262-4DB7DC2A2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63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0" name="Oval 377">
              <a:extLst>
                <a:ext uri="{FF2B5EF4-FFF2-40B4-BE49-F238E27FC236}">
                  <a16:creationId xmlns:a16="http://schemas.microsoft.com/office/drawing/2014/main" id="{05AD56BC-8F21-4111-95B9-47484443F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831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1" name="Oval 378">
              <a:extLst>
                <a:ext uri="{FF2B5EF4-FFF2-40B4-BE49-F238E27FC236}">
                  <a16:creationId xmlns:a16="http://schemas.microsoft.com/office/drawing/2014/main" id="{A7885EE1-8E23-4E9B-BF4E-2837E98DE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84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2" name="Oval 379">
              <a:extLst>
                <a:ext uri="{FF2B5EF4-FFF2-40B4-BE49-F238E27FC236}">
                  <a16:creationId xmlns:a16="http://schemas.microsoft.com/office/drawing/2014/main" id="{C7F2277A-DE1B-4AA0-8BA7-C9EFC7268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525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3" name="Oval 380">
              <a:extLst>
                <a:ext uri="{FF2B5EF4-FFF2-40B4-BE49-F238E27FC236}">
                  <a16:creationId xmlns:a16="http://schemas.microsoft.com/office/drawing/2014/main" id="{E0542B99-1361-467F-8480-93B4CBB4A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720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4" name="Oval 381">
              <a:extLst>
                <a:ext uri="{FF2B5EF4-FFF2-40B4-BE49-F238E27FC236}">
                  <a16:creationId xmlns:a16="http://schemas.microsoft.com/office/drawing/2014/main" id="{12E70C18-CD3A-47C3-91E7-2198125DD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731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5" name="Oval 382">
              <a:extLst>
                <a:ext uri="{FF2B5EF4-FFF2-40B4-BE49-F238E27FC236}">
                  <a16:creationId xmlns:a16="http://schemas.microsoft.com/office/drawing/2014/main" id="{28CEC3AB-2E75-4691-86BB-DC6A25E22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6414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6" name="Oval 383">
              <a:extLst>
                <a:ext uri="{FF2B5EF4-FFF2-40B4-BE49-F238E27FC236}">
                  <a16:creationId xmlns:a16="http://schemas.microsoft.com/office/drawing/2014/main" id="{5C35894C-B105-464E-A71F-0C4A57D3E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93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7" name="Oval 384">
              <a:extLst>
                <a:ext uri="{FF2B5EF4-FFF2-40B4-BE49-F238E27FC236}">
                  <a16:creationId xmlns:a16="http://schemas.microsoft.com/office/drawing/2014/main" id="{0CAA11B8-DFC8-40F2-9C66-6668C6600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620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8" name="Oval 385">
              <a:extLst>
                <a:ext uri="{FF2B5EF4-FFF2-40B4-BE49-F238E27FC236}">
                  <a16:creationId xmlns:a16="http://schemas.microsoft.com/office/drawing/2014/main" id="{D716F50C-279B-416B-A2EE-73D41D967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30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19" name="Oval 386">
              <a:extLst>
                <a:ext uri="{FF2B5EF4-FFF2-40B4-BE49-F238E27FC236}">
                  <a16:creationId xmlns:a16="http://schemas.microsoft.com/office/drawing/2014/main" id="{40998D41-8681-4206-A2BD-4F7934C61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82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0" name="Oval 387">
              <a:extLst>
                <a:ext uri="{FF2B5EF4-FFF2-40B4-BE49-F238E27FC236}">
                  <a16:creationId xmlns:a16="http://schemas.microsoft.com/office/drawing/2014/main" id="{7D303D28-1831-4BFF-BE6B-A61745615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50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1" name="Oval 388">
              <a:extLst>
                <a:ext uri="{FF2B5EF4-FFF2-40B4-BE49-F238E27FC236}">
                  <a16:creationId xmlns:a16="http://schemas.microsoft.com/office/drawing/2014/main" id="{321C651A-A37E-49AB-8BFE-AE2305F1D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403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2" name="Oval 389">
              <a:extLst>
                <a:ext uri="{FF2B5EF4-FFF2-40B4-BE49-F238E27FC236}">
                  <a16:creationId xmlns:a16="http://schemas.microsoft.com/office/drawing/2014/main" id="{A96CF9B1-9C7E-44B3-A080-87E8AC9D7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715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3" name="Oval 390">
              <a:extLst>
                <a:ext uri="{FF2B5EF4-FFF2-40B4-BE49-F238E27FC236}">
                  <a16:creationId xmlns:a16="http://schemas.microsoft.com/office/drawing/2014/main" id="{A3EF5A0D-DFA6-4F38-B172-2C7E726DE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39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4" name="Oval 391">
              <a:extLst>
                <a:ext uri="{FF2B5EF4-FFF2-40B4-BE49-F238E27FC236}">
                  <a16:creationId xmlns:a16="http://schemas.microsoft.com/office/drawing/2014/main" id="{14916E83-6FAE-441F-8654-CF8AFC7E96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921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5" name="Oval 392">
              <a:extLst>
                <a:ext uri="{FF2B5EF4-FFF2-40B4-BE49-F238E27FC236}">
                  <a16:creationId xmlns:a16="http://schemas.microsoft.com/office/drawing/2014/main" id="{EBA08E7A-5594-4D30-9F4F-51C2079F1A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604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6" name="Oval 393">
              <a:extLst>
                <a:ext uri="{FF2B5EF4-FFF2-40B4-BE49-F238E27FC236}">
                  <a16:creationId xmlns:a16="http://schemas.microsoft.com/office/drawing/2014/main" id="{00866056-1FD5-4AB1-98FB-DAE230B13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12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7" name="Oval 394">
              <a:extLst>
                <a:ext uri="{FF2B5EF4-FFF2-40B4-BE49-F238E27FC236}">
                  <a16:creationId xmlns:a16="http://schemas.microsoft.com/office/drawing/2014/main" id="{63208C36-7361-464B-9C93-03C5DDDCA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810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8" name="Oval 395">
              <a:extLst>
                <a:ext uri="{FF2B5EF4-FFF2-40B4-BE49-F238E27FC236}">
                  <a16:creationId xmlns:a16="http://schemas.microsoft.com/office/drawing/2014/main" id="{C4703A59-5557-42A0-86C0-E7710EF57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49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29" name="Oval 396">
              <a:extLst>
                <a:ext uri="{FF2B5EF4-FFF2-40B4-BE49-F238E27FC236}">
                  <a16:creationId xmlns:a16="http://schemas.microsoft.com/office/drawing/2014/main" id="{642C67E5-1535-47D1-829A-1870E1ADA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1016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0" name="Oval 397">
              <a:extLst>
                <a:ext uri="{FF2B5EF4-FFF2-40B4-BE49-F238E27FC236}">
                  <a16:creationId xmlns:a16="http://schemas.microsoft.com/office/drawing/2014/main" id="{8C29E3B1-2E56-4440-AD3D-EFBE9FED1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69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1" name="Oval 398">
              <a:extLst>
                <a:ext uri="{FF2B5EF4-FFF2-40B4-BE49-F238E27FC236}">
                  <a16:creationId xmlns:a16="http://schemas.microsoft.com/office/drawing/2014/main" id="{150FC2EE-EADF-439B-BF29-BCA7FF9E5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022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2" name="Oval 399">
              <a:extLst>
                <a:ext uri="{FF2B5EF4-FFF2-40B4-BE49-F238E27FC236}">
                  <a16:creationId xmlns:a16="http://schemas.microsoft.com/office/drawing/2014/main" id="{C1D33988-303F-40DB-B504-4734EA43E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7302" y="460926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3" name="Oval 400">
              <a:extLst>
                <a:ext uri="{FF2B5EF4-FFF2-40B4-BE49-F238E27FC236}">
                  <a16:creationId xmlns:a16="http://schemas.microsoft.com/office/drawing/2014/main" id="{54A66259-890B-44EF-8FB7-F30B60730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095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4" name="Oval 401">
              <a:extLst>
                <a:ext uri="{FF2B5EF4-FFF2-40B4-BE49-F238E27FC236}">
                  <a16:creationId xmlns:a16="http://schemas.microsoft.com/office/drawing/2014/main" id="{3F9989BC-534A-4919-A76E-F4126AFE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3015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5" name="Oval 402">
              <a:extLst>
                <a:ext uri="{FF2B5EF4-FFF2-40B4-BE49-F238E27FC236}">
                  <a16:creationId xmlns:a16="http://schemas.microsoft.com/office/drawing/2014/main" id="{481DB255-6F9D-480C-B9A2-EBBB3410C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450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6" name="Oval 403">
              <a:extLst>
                <a:ext uri="{FF2B5EF4-FFF2-40B4-BE49-F238E27FC236}">
                  <a16:creationId xmlns:a16="http://schemas.microsoft.com/office/drawing/2014/main" id="{052277C3-967F-4604-84CC-0A76CFD00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387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7" name="Oval 404">
              <a:extLst>
                <a:ext uri="{FF2B5EF4-FFF2-40B4-BE49-F238E27FC236}">
                  <a16:creationId xmlns:a16="http://schemas.microsoft.com/office/drawing/2014/main" id="{5F76B3E1-0DE0-455F-B32E-38DB0AEFD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60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938" name="Oval 405">
              <a:extLst>
                <a:ext uri="{FF2B5EF4-FFF2-40B4-BE49-F238E27FC236}">
                  <a16:creationId xmlns:a16="http://schemas.microsoft.com/office/drawing/2014/main" id="{3108807B-3181-4A83-A454-80AEB438F9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16502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3" name="Oval 407">
              <a:extLst>
                <a:ext uri="{FF2B5EF4-FFF2-40B4-BE49-F238E27FC236}">
                  <a16:creationId xmlns:a16="http://schemas.microsoft.com/office/drawing/2014/main" id="{6A485170-6CEF-4C54-8561-673C1A589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1332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4" name="Oval 408">
              <a:extLst>
                <a:ext uri="{FF2B5EF4-FFF2-40B4-BE49-F238E27FC236}">
                  <a16:creationId xmlns:a16="http://schemas.microsoft.com/office/drawing/2014/main" id="{1D54B5CC-E8B9-419E-8B99-07416C02A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53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5" name="Oval 409">
              <a:extLst>
                <a:ext uri="{FF2B5EF4-FFF2-40B4-BE49-F238E27FC236}">
                  <a16:creationId xmlns:a16="http://schemas.microsoft.com/office/drawing/2014/main" id="{1F0A24DA-ACBB-43E6-B5E6-D49C89BAE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3477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6" name="Oval 410">
              <a:extLst>
                <a:ext uri="{FF2B5EF4-FFF2-40B4-BE49-F238E27FC236}">
                  <a16:creationId xmlns:a16="http://schemas.microsoft.com/office/drawing/2014/main" id="{E62C013E-F204-4E4E-856F-38DA6F7B3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5690" y="4609264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7" name="Oval 411">
              <a:extLst>
                <a:ext uri="{FF2B5EF4-FFF2-40B4-BE49-F238E27FC236}">
                  <a16:creationId xmlns:a16="http://schemas.microsoft.com/office/drawing/2014/main" id="{DA9DA6E1-3E0F-4546-BC1E-0B2C09AA7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51365" y="4575927"/>
              <a:ext cx="53975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8" name="Oval 412">
              <a:extLst>
                <a:ext uri="{FF2B5EF4-FFF2-40B4-BE49-F238E27FC236}">
                  <a16:creationId xmlns:a16="http://schemas.microsoft.com/office/drawing/2014/main" id="{EE3D65D5-4D98-45D6-A601-1F645824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9365" y="4444164"/>
              <a:ext cx="52388" cy="53975"/>
            </a:xfrm>
            <a:prstGeom prst="ellips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9" name="Freeform 413">
              <a:extLst>
                <a:ext uri="{FF2B5EF4-FFF2-40B4-BE49-F238E27FC236}">
                  <a16:creationId xmlns:a16="http://schemas.microsoft.com/office/drawing/2014/main" id="{F80B7F4E-64B7-4564-8073-6883D930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4240" y="4144127"/>
              <a:ext cx="3117850" cy="925513"/>
            </a:xfrm>
            <a:custGeom>
              <a:avLst/>
              <a:gdLst>
                <a:gd name="T0" fmla="*/ 0 w 4101"/>
                <a:gd name="T1" fmla="*/ 0 h 1217"/>
                <a:gd name="T2" fmla="*/ 621 w 4101"/>
                <a:gd name="T3" fmla="*/ 0 h 1217"/>
                <a:gd name="T4" fmla="*/ 621 w 4101"/>
                <a:gd name="T5" fmla="*/ 37 h 1217"/>
                <a:gd name="T6" fmla="*/ 631 w 4101"/>
                <a:gd name="T7" fmla="*/ 37 h 1217"/>
                <a:gd name="T8" fmla="*/ 631 w 4101"/>
                <a:gd name="T9" fmla="*/ 63 h 1217"/>
                <a:gd name="T10" fmla="*/ 716 w 4101"/>
                <a:gd name="T11" fmla="*/ 63 h 1217"/>
                <a:gd name="T12" fmla="*/ 716 w 4101"/>
                <a:gd name="T13" fmla="*/ 127 h 1217"/>
                <a:gd name="T14" fmla="*/ 735 w 4101"/>
                <a:gd name="T15" fmla="*/ 127 h 1217"/>
                <a:gd name="T16" fmla="*/ 735 w 4101"/>
                <a:gd name="T17" fmla="*/ 191 h 1217"/>
                <a:gd name="T18" fmla="*/ 780 w 4101"/>
                <a:gd name="T19" fmla="*/ 191 h 1217"/>
                <a:gd name="T20" fmla="*/ 780 w 4101"/>
                <a:gd name="T21" fmla="*/ 256 h 1217"/>
                <a:gd name="T22" fmla="*/ 883 w 4101"/>
                <a:gd name="T23" fmla="*/ 256 h 1217"/>
                <a:gd name="T24" fmla="*/ 883 w 4101"/>
                <a:gd name="T25" fmla="*/ 318 h 1217"/>
                <a:gd name="T26" fmla="*/ 953 w 4101"/>
                <a:gd name="T27" fmla="*/ 318 h 1217"/>
                <a:gd name="T28" fmla="*/ 953 w 4101"/>
                <a:gd name="T29" fmla="*/ 383 h 1217"/>
                <a:gd name="T30" fmla="*/ 961 w 4101"/>
                <a:gd name="T31" fmla="*/ 383 h 1217"/>
                <a:gd name="T32" fmla="*/ 961 w 4101"/>
                <a:gd name="T33" fmla="*/ 449 h 1217"/>
                <a:gd name="T34" fmla="*/ 972 w 4101"/>
                <a:gd name="T35" fmla="*/ 449 h 1217"/>
                <a:gd name="T36" fmla="*/ 972 w 4101"/>
                <a:gd name="T37" fmla="*/ 518 h 1217"/>
                <a:gd name="T38" fmla="*/ 991 w 4101"/>
                <a:gd name="T39" fmla="*/ 518 h 1217"/>
                <a:gd name="T40" fmla="*/ 991 w 4101"/>
                <a:gd name="T41" fmla="*/ 575 h 1217"/>
                <a:gd name="T42" fmla="*/ 1095 w 4101"/>
                <a:gd name="T43" fmla="*/ 575 h 1217"/>
                <a:gd name="T44" fmla="*/ 1095 w 4101"/>
                <a:gd name="T45" fmla="*/ 638 h 1217"/>
                <a:gd name="T46" fmla="*/ 1130 w 4101"/>
                <a:gd name="T47" fmla="*/ 638 h 1217"/>
                <a:gd name="T48" fmla="*/ 1130 w 4101"/>
                <a:gd name="T49" fmla="*/ 704 h 1217"/>
                <a:gd name="T50" fmla="*/ 1170 w 4101"/>
                <a:gd name="T51" fmla="*/ 704 h 1217"/>
                <a:gd name="T52" fmla="*/ 1170 w 4101"/>
                <a:gd name="T53" fmla="*/ 767 h 1217"/>
                <a:gd name="T54" fmla="*/ 1265 w 4101"/>
                <a:gd name="T55" fmla="*/ 767 h 1217"/>
                <a:gd name="T56" fmla="*/ 1265 w 4101"/>
                <a:gd name="T57" fmla="*/ 832 h 1217"/>
                <a:gd name="T58" fmla="*/ 1295 w 4101"/>
                <a:gd name="T59" fmla="*/ 832 h 1217"/>
                <a:gd name="T60" fmla="*/ 1295 w 4101"/>
                <a:gd name="T61" fmla="*/ 898 h 1217"/>
                <a:gd name="T62" fmla="*/ 1374 w 4101"/>
                <a:gd name="T63" fmla="*/ 898 h 1217"/>
                <a:gd name="T64" fmla="*/ 1374 w 4101"/>
                <a:gd name="T65" fmla="*/ 962 h 1217"/>
                <a:gd name="T66" fmla="*/ 1685 w 4101"/>
                <a:gd name="T67" fmla="*/ 962 h 1217"/>
                <a:gd name="T68" fmla="*/ 1685 w 4101"/>
                <a:gd name="T69" fmla="*/ 1023 h 1217"/>
                <a:gd name="T70" fmla="*/ 1716 w 4101"/>
                <a:gd name="T71" fmla="*/ 1023 h 1217"/>
                <a:gd name="T72" fmla="*/ 1716 w 4101"/>
                <a:gd name="T73" fmla="*/ 1092 h 1217"/>
                <a:gd name="T74" fmla="*/ 1751 w 4101"/>
                <a:gd name="T75" fmla="*/ 1092 h 1217"/>
                <a:gd name="T76" fmla="*/ 1751 w 4101"/>
                <a:gd name="T77" fmla="*/ 1154 h 1217"/>
                <a:gd name="T78" fmla="*/ 1808 w 4101"/>
                <a:gd name="T79" fmla="*/ 1154 h 1217"/>
                <a:gd name="T80" fmla="*/ 1808 w 4101"/>
                <a:gd name="T81" fmla="*/ 1217 h 1217"/>
                <a:gd name="T82" fmla="*/ 4101 w 4101"/>
                <a:gd name="T83" fmla="*/ 121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01" h="1217">
                  <a:moveTo>
                    <a:pt x="0" y="0"/>
                  </a:moveTo>
                  <a:lnTo>
                    <a:pt x="621" y="0"/>
                  </a:lnTo>
                  <a:lnTo>
                    <a:pt x="621" y="37"/>
                  </a:lnTo>
                  <a:lnTo>
                    <a:pt x="631" y="37"/>
                  </a:lnTo>
                  <a:lnTo>
                    <a:pt x="631" y="63"/>
                  </a:lnTo>
                  <a:lnTo>
                    <a:pt x="716" y="63"/>
                  </a:lnTo>
                  <a:lnTo>
                    <a:pt x="716" y="127"/>
                  </a:lnTo>
                  <a:lnTo>
                    <a:pt x="735" y="127"/>
                  </a:lnTo>
                  <a:lnTo>
                    <a:pt x="735" y="191"/>
                  </a:lnTo>
                  <a:lnTo>
                    <a:pt x="780" y="191"/>
                  </a:lnTo>
                  <a:lnTo>
                    <a:pt x="780" y="256"/>
                  </a:lnTo>
                  <a:lnTo>
                    <a:pt x="883" y="256"/>
                  </a:lnTo>
                  <a:lnTo>
                    <a:pt x="883" y="318"/>
                  </a:lnTo>
                  <a:lnTo>
                    <a:pt x="953" y="318"/>
                  </a:lnTo>
                  <a:lnTo>
                    <a:pt x="953" y="383"/>
                  </a:lnTo>
                  <a:lnTo>
                    <a:pt x="961" y="383"/>
                  </a:lnTo>
                  <a:lnTo>
                    <a:pt x="961" y="449"/>
                  </a:lnTo>
                  <a:lnTo>
                    <a:pt x="972" y="449"/>
                  </a:lnTo>
                  <a:lnTo>
                    <a:pt x="972" y="518"/>
                  </a:lnTo>
                  <a:lnTo>
                    <a:pt x="991" y="518"/>
                  </a:lnTo>
                  <a:lnTo>
                    <a:pt x="991" y="575"/>
                  </a:lnTo>
                  <a:lnTo>
                    <a:pt x="1095" y="575"/>
                  </a:lnTo>
                  <a:lnTo>
                    <a:pt x="1095" y="638"/>
                  </a:lnTo>
                  <a:lnTo>
                    <a:pt x="1130" y="638"/>
                  </a:lnTo>
                  <a:lnTo>
                    <a:pt x="1130" y="704"/>
                  </a:lnTo>
                  <a:lnTo>
                    <a:pt x="1170" y="704"/>
                  </a:lnTo>
                  <a:lnTo>
                    <a:pt x="1170" y="767"/>
                  </a:lnTo>
                  <a:lnTo>
                    <a:pt x="1265" y="767"/>
                  </a:lnTo>
                  <a:lnTo>
                    <a:pt x="1265" y="832"/>
                  </a:lnTo>
                  <a:lnTo>
                    <a:pt x="1295" y="832"/>
                  </a:lnTo>
                  <a:lnTo>
                    <a:pt x="1295" y="898"/>
                  </a:lnTo>
                  <a:lnTo>
                    <a:pt x="1374" y="898"/>
                  </a:lnTo>
                  <a:lnTo>
                    <a:pt x="1374" y="962"/>
                  </a:lnTo>
                  <a:lnTo>
                    <a:pt x="1685" y="962"/>
                  </a:lnTo>
                  <a:lnTo>
                    <a:pt x="1685" y="1023"/>
                  </a:lnTo>
                  <a:lnTo>
                    <a:pt x="1716" y="1023"/>
                  </a:lnTo>
                  <a:lnTo>
                    <a:pt x="1716" y="1092"/>
                  </a:lnTo>
                  <a:lnTo>
                    <a:pt x="1751" y="1092"/>
                  </a:lnTo>
                  <a:lnTo>
                    <a:pt x="1751" y="1154"/>
                  </a:lnTo>
                  <a:lnTo>
                    <a:pt x="1808" y="1154"/>
                  </a:lnTo>
                  <a:lnTo>
                    <a:pt x="1808" y="1217"/>
                  </a:lnTo>
                  <a:lnTo>
                    <a:pt x="4101" y="1217"/>
                  </a:lnTo>
                </a:path>
              </a:pathLst>
            </a:custGeom>
            <a:noFill/>
            <a:ln w="12700" cap="flat">
              <a:solidFill>
                <a:srgbClr val="1DCE9B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0" name="Freeform 414">
              <a:extLst>
                <a:ext uri="{FF2B5EF4-FFF2-40B4-BE49-F238E27FC236}">
                  <a16:creationId xmlns:a16="http://schemas.microsoft.com/office/drawing/2014/main" id="{DEF10A33-B91E-4EB5-BBAD-9FE7DCFF2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46690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1" name="Freeform 415">
              <a:extLst>
                <a:ext uri="{FF2B5EF4-FFF2-40B4-BE49-F238E27FC236}">
                  <a16:creationId xmlns:a16="http://schemas.microsoft.com/office/drawing/2014/main" id="{E1413D77-C0AD-46D7-AB7E-FB683856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2877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2" name="Freeform 416">
              <a:extLst>
                <a:ext uri="{FF2B5EF4-FFF2-40B4-BE49-F238E27FC236}">
                  <a16:creationId xmlns:a16="http://schemas.microsoft.com/office/drawing/2014/main" id="{F8583FE0-9C88-4BED-B37E-8615590A5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9065" y="5042652"/>
              <a:ext cx="47625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3" name="Freeform 417">
              <a:extLst>
                <a:ext uri="{FF2B5EF4-FFF2-40B4-BE49-F238E27FC236}">
                  <a16:creationId xmlns:a16="http://schemas.microsoft.com/office/drawing/2014/main" id="{18F105EB-9CA7-4E85-B7A9-81A4A195C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78427" y="5042652"/>
              <a:ext cx="47625" cy="52388"/>
            </a:xfrm>
            <a:custGeom>
              <a:avLst/>
              <a:gdLst>
                <a:gd name="T0" fmla="*/ 63 w 63"/>
                <a:gd name="T1" fmla="*/ 70 h 70"/>
                <a:gd name="T2" fmla="*/ 0 w 63"/>
                <a:gd name="T3" fmla="*/ 70 h 70"/>
                <a:gd name="T4" fmla="*/ 31 w 63"/>
                <a:gd name="T5" fmla="*/ 0 h 70"/>
                <a:gd name="T6" fmla="*/ 63 w 63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70">
                  <a:moveTo>
                    <a:pt x="63" y="70"/>
                  </a:moveTo>
                  <a:lnTo>
                    <a:pt x="0" y="70"/>
                  </a:lnTo>
                  <a:lnTo>
                    <a:pt x="31" y="0"/>
                  </a:lnTo>
                  <a:lnTo>
                    <a:pt x="63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4" name="Freeform 418">
              <a:extLst>
                <a:ext uri="{FF2B5EF4-FFF2-40B4-BE49-F238E27FC236}">
                  <a16:creationId xmlns:a16="http://schemas.microsoft.com/office/drawing/2014/main" id="{011E5FAD-4389-46C5-A94A-418694074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7315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510" name="Freeform 419">
              <a:extLst>
                <a:ext uri="{FF2B5EF4-FFF2-40B4-BE49-F238E27FC236}">
                  <a16:creationId xmlns:a16="http://schemas.microsoft.com/office/drawing/2014/main" id="{BFDABD2D-CE11-4A7B-96EC-AF6620474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2552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47" name="Freeform 420">
              <a:extLst>
                <a:ext uri="{FF2B5EF4-FFF2-40B4-BE49-F238E27FC236}">
                  <a16:creationId xmlns:a16="http://schemas.microsoft.com/office/drawing/2014/main" id="{9B2CDE37-F9C0-4D9D-A133-EB2CC9E5F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6202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49" name="Freeform 421">
              <a:extLst>
                <a:ext uri="{FF2B5EF4-FFF2-40B4-BE49-F238E27FC236}">
                  <a16:creationId xmlns:a16="http://schemas.microsoft.com/office/drawing/2014/main" id="{A36D039B-3979-4603-8E1A-11010A417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390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1" name="Freeform 422">
              <a:extLst>
                <a:ext uri="{FF2B5EF4-FFF2-40B4-BE49-F238E27FC236}">
                  <a16:creationId xmlns:a16="http://schemas.microsoft.com/office/drawing/2014/main" id="{31616CEA-11AD-44FA-A6F9-EFC22B855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24452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2" name="Freeform 423">
              <a:extLst>
                <a:ext uri="{FF2B5EF4-FFF2-40B4-BE49-F238E27FC236}">
                  <a16:creationId xmlns:a16="http://schemas.microsoft.com/office/drawing/2014/main" id="{80B641BF-17B2-4078-9BB9-77E3EC5F4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8577" y="5042652"/>
              <a:ext cx="47625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3" name="Freeform 424">
              <a:extLst>
                <a:ext uri="{FF2B5EF4-FFF2-40B4-BE49-F238E27FC236}">
                  <a16:creationId xmlns:a16="http://schemas.microsoft.com/office/drawing/2014/main" id="{41080AAC-D41E-4AFA-9B52-449589833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3815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5" name="Freeform 425">
              <a:extLst>
                <a:ext uri="{FF2B5EF4-FFF2-40B4-BE49-F238E27FC236}">
                  <a16:creationId xmlns:a16="http://schemas.microsoft.com/office/drawing/2014/main" id="{F070E94A-EFBB-4827-8CFA-F04C40D56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7940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6" name="Freeform 426">
              <a:extLst>
                <a:ext uri="{FF2B5EF4-FFF2-40B4-BE49-F238E27FC236}">
                  <a16:creationId xmlns:a16="http://schemas.microsoft.com/office/drawing/2014/main" id="{F7B0EBBD-5ACE-4149-BA91-15ACB40CA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4765" y="5042652"/>
              <a:ext cx="47625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7" name="Freeform 427">
              <a:extLst>
                <a:ext uri="{FF2B5EF4-FFF2-40B4-BE49-F238E27FC236}">
                  <a16:creationId xmlns:a16="http://schemas.microsoft.com/office/drawing/2014/main" id="{A21ED4BA-63F7-440E-8C4A-282B6DC09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4127" y="5042652"/>
              <a:ext cx="47625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158" name="Freeform 428">
              <a:extLst>
                <a:ext uri="{FF2B5EF4-FFF2-40B4-BE49-F238E27FC236}">
                  <a16:creationId xmlns:a16="http://schemas.microsoft.com/office/drawing/2014/main" id="{3D5CDE68-E38F-4879-95B1-0A7DAF66E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2040" y="5042652"/>
              <a:ext cx="49213" cy="52388"/>
            </a:xfrm>
            <a:custGeom>
              <a:avLst/>
              <a:gdLst>
                <a:gd name="T0" fmla="*/ 64 w 64"/>
                <a:gd name="T1" fmla="*/ 70 h 70"/>
                <a:gd name="T2" fmla="*/ 0 w 64"/>
                <a:gd name="T3" fmla="*/ 70 h 70"/>
                <a:gd name="T4" fmla="*/ 32 w 64"/>
                <a:gd name="T5" fmla="*/ 0 h 70"/>
                <a:gd name="T6" fmla="*/ 64 w 64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0">
                  <a:moveTo>
                    <a:pt x="64" y="70"/>
                  </a:moveTo>
                  <a:lnTo>
                    <a:pt x="0" y="70"/>
                  </a:lnTo>
                  <a:lnTo>
                    <a:pt x="32" y="0"/>
                  </a:lnTo>
                  <a:lnTo>
                    <a:pt x="64" y="70"/>
                  </a:lnTo>
                  <a:close/>
                </a:path>
              </a:pathLst>
            </a:cu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07" name="Freeform 429">
              <a:extLst>
                <a:ext uri="{FF2B5EF4-FFF2-40B4-BE49-F238E27FC236}">
                  <a16:creationId xmlns:a16="http://schemas.microsoft.com/office/drawing/2014/main" id="{EC007C1A-964E-4041-A717-2B237155F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4240" y="4144127"/>
              <a:ext cx="3124200" cy="1296988"/>
            </a:xfrm>
            <a:custGeom>
              <a:avLst/>
              <a:gdLst>
                <a:gd name="T0" fmla="*/ 613 w 4109"/>
                <a:gd name="T1" fmla="*/ 0 h 1707"/>
                <a:gd name="T2" fmla="*/ 631 w 4109"/>
                <a:gd name="T3" fmla="*/ 36 h 1707"/>
                <a:gd name="T4" fmla="*/ 636 w 4109"/>
                <a:gd name="T5" fmla="*/ 78 h 1707"/>
                <a:gd name="T6" fmla="*/ 640 w 4109"/>
                <a:gd name="T7" fmla="*/ 112 h 1707"/>
                <a:gd name="T8" fmla="*/ 643 w 4109"/>
                <a:gd name="T9" fmla="*/ 155 h 1707"/>
                <a:gd name="T10" fmla="*/ 688 w 4109"/>
                <a:gd name="T11" fmla="*/ 196 h 1707"/>
                <a:gd name="T12" fmla="*/ 705 w 4109"/>
                <a:gd name="T13" fmla="*/ 235 h 1707"/>
                <a:gd name="T14" fmla="*/ 724 w 4109"/>
                <a:gd name="T15" fmla="*/ 274 h 1707"/>
                <a:gd name="T16" fmla="*/ 789 w 4109"/>
                <a:gd name="T17" fmla="*/ 314 h 1707"/>
                <a:gd name="T18" fmla="*/ 793 w 4109"/>
                <a:gd name="T19" fmla="*/ 353 h 1707"/>
                <a:gd name="T20" fmla="*/ 796 w 4109"/>
                <a:gd name="T21" fmla="*/ 395 h 1707"/>
                <a:gd name="T22" fmla="*/ 811 w 4109"/>
                <a:gd name="T23" fmla="*/ 472 h 1707"/>
                <a:gd name="T24" fmla="*/ 816 w 4109"/>
                <a:gd name="T25" fmla="*/ 511 h 1707"/>
                <a:gd name="T26" fmla="*/ 825 w 4109"/>
                <a:gd name="T27" fmla="*/ 559 h 1707"/>
                <a:gd name="T28" fmla="*/ 838 w 4109"/>
                <a:gd name="T29" fmla="*/ 588 h 1707"/>
                <a:gd name="T30" fmla="*/ 895 w 4109"/>
                <a:gd name="T31" fmla="*/ 628 h 1707"/>
                <a:gd name="T32" fmla="*/ 939 w 4109"/>
                <a:gd name="T33" fmla="*/ 668 h 1707"/>
                <a:gd name="T34" fmla="*/ 944 w 4109"/>
                <a:gd name="T35" fmla="*/ 707 h 1707"/>
                <a:gd name="T36" fmla="*/ 993 w 4109"/>
                <a:gd name="T37" fmla="*/ 749 h 1707"/>
                <a:gd name="T38" fmla="*/ 1045 w 4109"/>
                <a:gd name="T39" fmla="*/ 785 h 1707"/>
                <a:gd name="T40" fmla="*/ 1063 w 4109"/>
                <a:gd name="T41" fmla="*/ 824 h 1707"/>
                <a:gd name="T42" fmla="*/ 1150 w 4109"/>
                <a:gd name="T43" fmla="*/ 866 h 1707"/>
                <a:gd name="T44" fmla="*/ 1168 w 4109"/>
                <a:gd name="T45" fmla="*/ 946 h 1707"/>
                <a:gd name="T46" fmla="*/ 1180 w 4109"/>
                <a:gd name="T47" fmla="*/ 981 h 1707"/>
                <a:gd name="T48" fmla="*/ 1309 w 4109"/>
                <a:gd name="T49" fmla="*/ 1023 h 1707"/>
                <a:gd name="T50" fmla="*/ 1383 w 4109"/>
                <a:gd name="T51" fmla="*/ 1101 h 1707"/>
                <a:gd name="T52" fmla="*/ 1425 w 4109"/>
                <a:gd name="T53" fmla="*/ 1142 h 1707"/>
                <a:gd name="T54" fmla="*/ 1541 w 4109"/>
                <a:gd name="T55" fmla="*/ 1179 h 1707"/>
                <a:gd name="T56" fmla="*/ 1552 w 4109"/>
                <a:gd name="T57" fmla="*/ 1225 h 1707"/>
                <a:gd name="T58" fmla="*/ 1575 w 4109"/>
                <a:gd name="T59" fmla="*/ 1257 h 1707"/>
                <a:gd name="T60" fmla="*/ 1759 w 4109"/>
                <a:gd name="T61" fmla="*/ 1299 h 1707"/>
                <a:gd name="T62" fmla="*/ 1766 w 4109"/>
                <a:gd name="T63" fmla="*/ 1338 h 1707"/>
                <a:gd name="T64" fmla="*/ 1791 w 4109"/>
                <a:gd name="T65" fmla="*/ 1377 h 1707"/>
                <a:gd name="T66" fmla="*/ 1805 w 4109"/>
                <a:gd name="T67" fmla="*/ 1417 h 1707"/>
                <a:gd name="T68" fmla="*/ 1810 w 4109"/>
                <a:gd name="T69" fmla="*/ 1445 h 1707"/>
                <a:gd name="T70" fmla="*/ 1963 w 4109"/>
                <a:gd name="T71" fmla="*/ 1458 h 1707"/>
                <a:gd name="T72" fmla="*/ 2000 w 4109"/>
                <a:gd name="T73" fmla="*/ 1498 h 1707"/>
                <a:gd name="T74" fmla="*/ 2017 w 4109"/>
                <a:gd name="T75" fmla="*/ 1537 h 1707"/>
                <a:gd name="T76" fmla="*/ 2809 w 4109"/>
                <a:gd name="T77" fmla="*/ 1582 h 1707"/>
                <a:gd name="T78" fmla="*/ 3016 w 4109"/>
                <a:gd name="T79" fmla="*/ 1624 h 1707"/>
                <a:gd name="T80" fmla="*/ 3461 w 4109"/>
                <a:gd name="T81" fmla="*/ 1663 h 1707"/>
                <a:gd name="T82" fmla="*/ 4109 w 4109"/>
                <a:gd name="T83" fmla="*/ 1707 h 1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09" h="1707">
                  <a:moveTo>
                    <a:pt x="0" y="0"/>
                  </a:moveTo>
                  <a:lnTo>
                    <a:pt x="613" y="0"/>
                  </a:lnTo>
                  <a:lnTo>
                    <a:pt x="613" y="36"/>
                  </a:lnTo>
                  <a:lnTo>
                    <a:pt x="631" y="36"/>
                  </a:lnTo>
                  <a:lnTo>
                    <a:pt x="631" y="78"/>
                  </a:lnTo>
                  <a:lnTo>
                    <a:pt x="636" y="78"/>
                  </a:lnTo>
                  <a:lnTo>
                    <a:pt x="636" y="112"/>
                  </a:lnTo>
                  <a:lnTo>
                    <a:pt x="640" y="112"/>
                  </a:lnTo>
                  <a:lnTo>
                    <a:pt x="640" y="155"/>
                  </a:lnTo>
                  <a:lnTo>
                    <a:pt x="643" y="155"/>
                  </a:lnTo>
                  <a:lnTo>
                    <a:pt x="643" y="196"/>
                  </a:lnTo>
                  <a:lnTo>
                    <a:pt x="688" y="196"/>
                  </a:lnTo>
                  <a:lnTo>
                    <a:pt x="688" y="235"/>
                  </a:lnTo>
                  <a:lnTo>
                    <a:pt x="705" y="235"/>
                  </a:lnTo>
                  <a:lnTo>
                    <a:pt x="705" y="274"/>
                  </a:lnTo>
                  <a:lnTo>
                    <a:pt x="724" y="274"/>
                  </a:lnTo>
                  <a:lnTo>
                    <a:pt x="724" y="314"/>
                  </a:lnTo>
                  <a:lnTo>
                    <a:pt x="789" y="314"/>
                  </a:lnTo>
                  <a:lnTo>
                    <a:pt x="789" y="353"/>
                  </a:lnTo>
                  <a:lnTo>
                    <a:pt x="793" y="353"/>
                  </a:lnTo>
                  <a:lnTo>
                    <a:pt x="793" y="395"/>
                  </a:lnTo>
                  <a:lnTo>
                    <a:pt x="796" y="395"/>
                  </a:lnTo>
                  <a:lnTo>
                    <a:pt x="796" y="472"/>
                  </a:lnTo>
                  <a:lnTo>
                    <a:pt x="811" y="472"/>
                  </a:lnTo>
                  <a:lnTo>
                    <a:pt x="811" y="511"/>
                  </a:lnTo>
                  <a:lnTo>
                    <a:pt x="816" y="511"/>
                  </a:lnTo>
                  <a:lnTo>
                    <a:pt x="816" y="559"/>
                  </a:lnTo>
                  <a:lnTo>
                    <a:pt x="825" y="559"/>
                  </a:lnTo>
                  <a:lnTo>
                    <a:pt x="825" y="588"/>
                  </a:lnTo>
                  <a:lnTo>
                    <a:pt x="838" y="588"/>
                  </a:lnTo>
                  <a:lnTo>
                    <a:pt x="838" y="628"/>
                  </a:lnTo>
                  <a:lnTo>
                    <a:pt x="895" y="628"/>
                  </a:lnTo>
                  <a:lnTo>
                    <a:pt x="895" y="668"/>
                  </a:lnTo>
                  <a:lnTo>
                    <a:pt x="939" y="668"/>
                  </a:lnTo>
                  <a:lnTo>
                    <a:pt x="939" y="707"/>
                  </a:lnTo>
                  <a:lnTo>
                    <a:pt x="944" y="707"/>
                  </a:lnTo>
                  <a:lnTo>
                    <a:pt x="944" y="749"/>
                  </a:lnTo>
                  <a:lnTo>
                    <a:pt x="993" y="749"/>
                  </a:lnTo>
                  <a:lnTo>
                    <a:pt x="993" y="785"/>
                  </a:lnTo>
                  <a:lnTo>
                    <a:pt x="1045" y="785"/>
                  </a:lnTo>
                  <a:lnTo>
                    <a:pt x="1045" y="824"/>
                  </a:lnTo>
                  <a:lnTo>
                    <a:pt x="1063" y="824"/>
                  </a:lnTo>
                  <a:lnTo>
                    <a:pt x="1063" y="866"/>
                  </a:lnTo>
                  <a:lnTo>
                    <a:pt x="1150" y="866"/>
                  </a:lnTo>
                  <a:lnTo>
                    <a:pt x="1150" y="946"/>
                  </a:lnTo>
                  <a:lnTo>
                    <a:pt x="1168" y="946"/>
                  </a:lnTo>
                  <a:lnTo>
                    <a:pt x="1168" y="981"/>
                  </a:lnTo>
                  <a:lnTo>
                    <a:pt x="1180" y="981"/>
                  </a:lnTo>
                  <a:lnTo>
                    <a:pt x="1180" y="1023"/>
                  </a:lnTo>
                  <a:lnTo>
                    <a:pt x="1309" y="1023"/>
                  </a:lnTo>
                  <a:lnTo>
                    <a:pt x="1309" y="1101"/>
                  </a:lnTo>
                  <a:lnTo>
                    <a:pt x="1383" y="1101"/>
                  </a:lnTo>
                  <a:lnTo>
                    <a:pt x="1383" y="1142"/>
                  </a:lnTo>
                  <a:lnTo>
                    <a:pt x="1425" y="1142"/>
                  </a:lnTo>
                  <a:lnTo>
                    <a:pt x="1425" y="1179"/>
                  </a:lnTo>
                  <a:lnTo>
                    <a:pt x="1541" y="1179"/>
                  </a:lnTo>
                  <a:lnTo>
                    <a:pt x="1541" y="1225"/>
                  </a:lnTo>
                  <a:lnTo>
                    <a:pt x="1552" y="1225"/>
                  </a:lnTo>
                  <a:lnTo>
                    <a:pt x="1552" y="1257"/>
                  </a:lnTo>
                  <a:lnTo>
                    <a:pt x="1575" y="1257"/>
                  </a:lnTo>
                  <a:lnTo>
                    <a:pt x="1575" y="1299"/>
                  </a:lnTo>
                  <a:lnTo>
                    <a:pt x="1759" y="1299"/>
                  </a:lnTo>
                  <a:lnTo>
                    <a:pt x="1759" y="1338"/>
                  </a:lnTo>
                  <a:lnTo>
                    <a:pt x="1766" y="1338"/>
                  </a:lnTo>
                  <a:lnTo>
                    <a:pt x="1766" y="1377"/>
                  </a:lnTo>
                  <a:lnTo>
                    <a:pt x="1791" y="1377"/>
                  </a:lnTo>
                  <a:lnTo>
                    <a:pt x="1791" y="1417"/>
                  </a:lnTo>
                  <a:lnTo>
                    <a:pt x="1805" y="1417"/>
                  </a:lnTo>
                  <a:lnTo>
                    <a:pt x="1805" y="1445"/>
                  </a:lnTo>
                  <a:lnTo>
                    <a:pt x="1810" y="1445"/>
                  </a:lnTo>
                  <a:lnTo>
                    <a:pt x="1810" y="1458"/>
                  </a:lnTo>
                  <a:lnTo>
                    <a:pt x="1963" y="1458"/>
                  </a:lnTo>
                  <a:lnTo>
                    <a:pt x="1963" y="1498"/>
                  </a:lnTo>
                  <a:lnTo>
                    <a:pt x="2000" y="1498"/>
                  </a:lnTo>
                  <a:lnTo>
                    <a:pt x="2000" y="1537"/>
                  </a:lnTo>
                  <a:lnTo>
                    <a:pt x="2017" y="1537"/>
                  </a:lnTo>
                  <a:lnTo>
                    <a:pt x="2017" y="1582"/>
                  </a:lnTo>
                  <a:lnTo>
                    <a:pt x="2809" y="1582"/>
                  </a:lnTo>
                  <a:lnTo>
                    <a:pt x="2809" y="1624"/>
                  </a:lnTo>
                  <a:lnTo>
                    <a:pt x="3016" y="1624"/>
                  </a:lnTo>
                  <a:lnTo>
                    <a:pt x="3016" y="1663"/>
                  </a:lnTo>
                  <a:lnTo>
                    <a:pt x="3461" y="1663"/>
                  </a:lnTo>
                  <a:lnTo>
                    <a:pt x="3461" y="1707"/>
                  </a:lnTo>
                  <a:lnTo>
                    <a:pt x="4109" y="1707"/>
                  </a:lnTo>
                </a:path>
              </a:pathLst>
            </a:custGeom>
            <a:noFill/>
            <a:ln w="12700" cap="flat">
              <a:solidFill>
                <a:srgbClr val="1DCE9B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08" name="Line 430">
              <a:extLst>
                <a:ext uri="{FF2B5EF4-FFF2-40B4-BE49-F238E27FC236}">
                  <a16:creationId xmlns:a16="http://schemas.microsoft.com/office/drawing/2014/main" id="{89AD168E-91AA-41A2-B736-308D2DFE9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8440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09" name="Line 431">
              <a:extLst>
                <a:ext uri="{FF2B5EF4-FFF2-40B4-BE49-F238E27FC236}">
                  <a16:creationId xmlns:a16="http://schemas.microsoft.com/office/drawing/2014/main" id="{CDCD42B6-BE3E-4BAB-B723-06E796C1DA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546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0" name="Line 432">
              <a:extLst>
                <a:ext uri="{FF2B5EF4-FFF2-40B4-BE49-F238E27FC236}">
                  <a16:creationId xmlns:a16="http://schemas.microsoft.com/office/drawing/2014/main" id="{AA23008A-CAF5-479E-BFD8-3475468D2A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546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1" name="Line 433">
              <a:extLst>
                <a:ext uri="{FF2B5EF4-FFF2-40B4-BE49-F238E27FC236}">
                  <a16:creationId xmlns:a16="http://schemas.microsoft.com/office/drawing/2014/main" id="{932447D9-184F-471E-BC32-D14A3F4A54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64152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2" name="Line 434">
              <a:extLst>
                <a:ext uri="{FF2B5EF4-FFF2-40B4-BE49-F238E27FC236}">
                  <a16:creationId xmlns:a16="http://schemas.microsoft.com/office/drawing/2014/main" id="{BF49DE66-EBE3-4F7F-82CC-89E938CDA2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03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3" name="Line 435">
              <a:extLst>
                <a:ext uri="{FF2B5EF4-FFF2-40B4-BE49-F238E27FC236}">
                  <a16:creationId xmlns:a16="http://schemas.microsoft.com/office/drawing/2014/main" id="{BE77C732-8EE2-47B5-9FAB-BB10257A2F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8403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4" name="Line 436">
              <a:extLst>
                <a:ext uri="{FF2B5EF4-FFF2-40B4-BE49-F238E27FC236}">
                  <a16:creationId xmlns:a16="http://schemas.microsoft.com/office/drawing/2014/main" id="{22063251-42A8-491A-94FE-395EE5211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1765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5" name="Line 437">
              <a:extLst>
                <a:ext uri="{FF2B5EF4-FFF2-40B4-BE49-F238E27FC236}">
                  <a16:creationId xmlns:a16="http://schemas.microsoft.com/office/drawing/2014/main" id="{992830B5-1C61-44F6-A35E-E75A2D7D5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895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6" name="Line 438">
              <a:extLst>
                <a:ext uri="{FF2B5EF4-FFF2-40B4-BE49-F238E27FC236}">
                  <a16:creationId xmlns:a16="http://schemas.microsoft.com/office/drawing/2014/main" id="{3A2544BD-F823-4E2A-9749-9D381ED4C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895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7" name="Line 439">
              <a:extLst>
                <a:ext uri="{FF2B5EF4-FFF2-40B4-BE49-F238E27FC236}">
                  <a16:creationId xmlns:a16="http://schemas.microsoft.com/office/drawing/2014/main" id="{5DD7BAF7-CA4C-4A6E-9032-ED18DCB05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89540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8" name="Line 440">
              <a:extLst>
                <a:ext uri="{FF2B5EF4-FFF2-40B4-BE49-F238E27FC236}">
                  <a16:creationId xmlns:a16="http://schemas.microsoft.com/office/drawing/2014/main" id="{388AD0D6-C8D0-4768-B636-B209461BF4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657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19" name="Line 441">
              <a:extLst>
                <a:ext uri="{FF2B5EF4-FFF2-40B4-BE49-F238E27FC236}">
                  <a16:creationId xmlns:a16="http://schemas.microsoft.com/office/drawing/2014/main" id="{72BA7AAF-0C81-47EE-9DA7-079DB0E61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657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0" name="Line 442">
              <a:extLst>
                <a:ext uri="{FF2B5EF4-FFF2-40B4-BE49-F238E27FC236}">
                  <a16:creationId xmlns:a16="http://schemas.microsoft.com/office/drawing/2014/main" id="{D567D3E1-80F4-4DFB-80D9-F1D6BD7B4F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73665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1" name="Line 443">
              <a:extLst>
                <a:ext uri="{FF2B5EF4-FFF2-40B4-BE49-F238E27FC236}">
                  <a16:creationId xmlns:a16="http://schemas.microsoft.com/office/drawing/2014/main" id="{402E1EDB-4272-4642-B1AB-2AB350523B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514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2" name="Line 444">
              <a:extLst>
                <a:ext uri="{FF2B5EF4-FFF2-40B4-BE49-F238E27FC236}">
                  <a16:creationId xmlns:a16="http://schemas.microsoft.com/office/drawing/2014/main" id="{FB2E9CA2-E86B-4F42-AF0B-4CFC178B93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51440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3" name="Line 445">
              <a:extLst>
                <a:ext uri="{FF2B5EF4-FFF2-40B4-BE49-F238E27FC236}">
                  <a16:creationId xmlns:a16="http://schemas.microsoft.com/office/drawing/2014/main" id="{7CFFEF9B-10BE-4553-B97B-B8DD6BB53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70490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4" name="Line 446">
              <a:extLst>
                <a:ext uri="{FF2B5EF4-FFF2-40B4-BE49-F238E27FC236}">
                  <a16:creationId xmlns:a16="http://schemas.microsoft.com/office/drawing/2014/main" id="{05C96FC0-CB18-436F-A441-5B714004E9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4667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5" name="Line 447">
              <a:extLst>
                <a:ext uri="{FF2B5EF4-FFF2-40B4-BE49-F238E27FC236}">
                  <a16:creationId xmlns:a16="http://schemas.microsoft.com/office/drawing/2014/main" id="{87B1D00E-6BB0-41DE-B8E1-DD3719747C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4667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6" name="Line 448">
              <a:extLst>
                <a:ext uri="{FF2B5EF4-FFF2-40B4-BE49-F238E27FC236}">
                  <a16:creationId xmlns:a16="http://schemas.microsoft.com/office/drawing/2014/main" id="{B8694ABB-BB12-4CF9-9DF5-1A1DED63C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51440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7" name="Line 449">
              <a:extLst>
                <a:ext uri="{FF2B5EF4-FFF2-40B4-BE49-F238E27FC236}">
                  <a16:creationId xmlns:a16="http://schemas.microsoft.com/office/drawing/2014/main" id="{2083F3D6-4C8B-4B94-8FB9-DB530D0B38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276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8" name="Line 450">
              <a:extLst>
                <a:ext uri="{FF2B5EF4-FFF2-40B4-BE49-F238E27FC236}">
                  <a16:creationId xmlns:a16="http://schemas.microsoft.com/office/drawing/2014/main" id="{A2153465-32CE-4266-85E4-D0148B05F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276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29" name="Line 451">
              <a:extLst>
                <a:ext uri="{FF2B5EF4-FFF2-40B4-BE49-F238E27FC236}">
                  <a16:creationId xmlns:a16="http://schemas.microsoft.com/office/drawing/2014/main" id="{AC93BAFA-8539-414A-A146-F920F917E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3977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0" name="Line 452">
              <a:extLst>
                <a:ext uri="{FF2B5EF4-FFF2-40B4-BE49-F238E27FC236}">
                  <a16:creationId xmlns:a16="http://schemas.microsoft.com/office/drawing/2014/main" id="{F8F47800-11E4-4899-9397-8A012B702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10165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1" name="Line 453">
              <a:extLst>
                <a:ext uri="{FF2B5EF4-FFF2-40B4-BE49-F238E27FC236}">
                  <a16:creationId xmlns:a16="http://schemas.microsoft.com/office/drawing/2014/main" id="{0BB018DF-0A8D-495F-B87C-05254286B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10165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2" name="Line 454">
              <a:extLst>
                <a:ext uri="{FF2B5EF4-FFF2-40B4-BE49-F238E27FC236}">
                  <a16:creationId xmlns:a16="http://schemas.microsoft.com/office/drawing/2014/main" id="{9C4651BE-7858-4035-9510-E8D5E770F6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24452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3" name="Line 455">
              <a:extLst>
                <a:ext uri="{FF2B5EF4-FFF2-40B4-BE49-F238E27FC236}">
                  <a16:creationId xmlns:a16="http://schemas.microsoft.com/office/drawing/2014/main" id="{D39C0186-2A7B-43EF-B81A-53EB4D370E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022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4" name="Line 456">
              <a:extLst>
                <a:ext uri="{FF2B5EF4-FFF2-40B4-BE49-F238E27FC236}">
                  <a16:creationId xmlns:a16="http://schemas.microsoft.com/office/drawing/2014/main" id="{CB9E04B6-B79C-460D-9CB1-9CB800FABD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70222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5" name="Line 457">
              <a:extLst>
                <a:ext uri="{FF2B5EF4-FFF2-40B4-BE49-F238E27FC236}">
                  <a16:creationId xmlns:a16="http://schemas.microsoft.com/office/drawing/2014/main" id="{DAA80A69-9221-4EE4-9B53-8804AAC0B6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19690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6" name="Line 458">
              <a:extLst>
                <a:ext uri="{FF2B5EF4-FFF2-40B4-BE49-F238E27FC236}">
                  <a16:creationId xmlns:a16="http://schemas.microsoft.com/office/drawing/2014/main" id="{5E3E72F6-7673-45F2-A484-3B0A0BA6D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9587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7" name="Line 459">
              <a:extLst>
                <a:ext uri="{FF2B5EF4-FFF2-40B4-BE49-F238E27FC236}">
                  <a16:creationId xmlns:a16="http://schemas.microsoft.com/office/drawing/2014/main" id="{7A437623-8473-41BD-B6BF-0E6119F6A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95877" y="5426827"/>
              <a:ext cx="46038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8" name="Line 460">
              <a:extLst>
                <a:ext uri="{FF2B5EF4-FFF2-40B4-BE49-F238E27FC236}">
                  <a16:creationId xmlns:a16="http://schemas.microsoft.com/office/drawing/2014/main" id="{F5F1B0E7-B506-4D1C-AA10-3E84F52BF1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14927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39" name="Line 461">
              <a:extLst>
                <a:ext uri="{FF2B5EF4-FFF2-40B4-BE49-F238E27FC236}">
                  <a16:creationId xmlns:a16="http://schemas.microsoft.com/office/drawing/2014/main" id="{13459606-AF3B-480B-89DD-9CF6956E1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91115" y="5426827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246" name="Line 462">
              <a:extLst>
                <a:ext uri="{FF2B5EF4-FFF2-40B4-BE49-F238E27FC236}">
                  <a16:creationId xmlns:a16="http://schemas.microsoft.com/office/drawing/2014/main" id="{4A0FC68A-4098-4BCA-A849-9677F8CAF9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91115" y="5426827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334" name="Line 463">
              <a:extLst>
                <a:ext uri="{FF2B5EF4-FFF2-40B4-BE49-F238E27FC236}">
                  <a16:creationId xmlns:a16="http://schemas.microsoft.com/office/drawing/2014/main" id="{3822F526-FD5A-46D4-A7E6-9015C4DEE7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70477" y="5414127"/>
              <a:ext cx="0" cy="523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422" name="Line 464">
              <a:extLst>
                <a:ext uri="{FF2B5EF4-FFF2-40B4-BE49-F238E27FC236}">
                  <a16:creationId xmlns:a16="http://schemas.microsoft.com/office/drawing/2014/main" id="{DBEB3C6A-5E0D-450F-9612-126DCD293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46665" y="5426827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0" name="Line 465">
              <a:extLst>
                <a:ext uri="{FF2B5EF4-FFF2-40B4-BE49-F238E27FC236}">
                  <a16:creationId xmlns:a16="http://schemas.microsoft.com/office/drawing/2014/main" id="{92B4332E-F018-4850-8046-CE5D29E6DB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46665" y="5426827"/>
              <a:ext cx="47625" cy="26988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1" name="Line 466">
              <a:extLst>
                <a:ext uri="{FF2B5EF4-FFF2-40B4-BE49-F238E27FC236}">
                  <a16:creationId xmlns:a16="http://schemas.microsoft.com/office/drawing/2014/main" id="{4FE942C5-EFE1-4923-8BE3-F4B7527EA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27427" y="5193464"/>
              <a:ext cx="0" cy="53975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2" name="Line 467">
              <a:extLst>
                <a:ext uri="{FF2B5EF4-FFF2-40B4-BE49-F238E27FC236}">
                  <a16:creationId xmlns:a16="http://schemas.microsoft.com/office/drawing/2014/main" id="{964FB607-7059-4E0E-BA1E-765E622F1E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05202" y="5207752"/>
              <a:ext cx="46038" cy="25400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3" name="Line 468">
              <a:extLst>
                <a:ext uri="{FF2B5EF4-FFF2-40B4-BE49-F238E27FC236}">
                  <a16:creationId xmlns:a16="http://schemas.microsoft.com/office/drawing/2014/main" id="{F1B769C4-23BA-45D3-8D91-FB53865BE7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105202" y="5207752"/>
              <a:ext cx="46038" cy="25400"/>
            </a:xfrm>
            <a:prstGeom prst="line">
              <a:avLst/>
            </a:prstGeom>
            <a:noFill/>
            <a:ln w="6350" cap="flat">
              <a:solidFill>
                <a:srgbClr val="1DCE9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187" name="Group 1186">
            <a:extLst>
              <a:ext uri="{FF2B5EF4-FFF2-40B4-BE49-F238E27FC236}">
                <a16:creationId xmlns:a16="http://schemas.microsoft.com/office/drawing/2014/main" id="{B30A1820-66F4-4243-ACAD-60431E3C448A}"/>
              </a:ext>
            </a:extLst>
          </p:cNvPr>
          <p:cNvGrpSpPr/>
          <p:nvPr/>
        </p:nvGrpSpPr>
        <p:grpSpPr>
          <a:xfrm>
            <a:off x="4497974" y="2705205"/>
            <a:ext cx="168316" cy="1735153"/>
            <a:chOff x="487061" y="1759632"/>
            <a:chExt cx="179514" cy="1850587"/>
          </a:xfrm>
        </p:grpSpPr>
        <p:sp>
          <p:nvSpPr>
            <p:cNvPr id="1188" name="Rectangle 39">
              <a:extLst>
                <a:ext uri="{FF2B5EF4-FFF2-40B4-BE49-F238E27FC236}">
                  <a16:creationId xmlns:a16="http://schemas.microsoft.com/office/drawing/2014/main" id="{F2324940-61AD-9E47-B39D-219E0AEC2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61" y="1759632"/>
              <a:ext cx="179514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189" name="Rectangle 40">
              <a:extLst>
                <a:ext uri="{FF2B5EF4-FFF2-40B4-BE49-F238E27FC236}">
                  <a16:creationId xmlns:a16="http://schemas.microsoft.com/office/drawing/2014/main" id="{EF821A73-F0AA-DE4E-B09E-A3680EEA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1930837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90</a:t>
              </a:r>
            </a:p>
          </p:txBody>
        </p:sp>
        <p:sp>
          <p:nvSpPr>
            <p:cNvPr id="1190" name="Rectangle 41">
              <a:extLst>
                <a:ext uri="{FF2B5EF4-FFF2-40B4-BE49-F238E27FC236}">
                  <a16:creationId xmlns:a16="http://schemas.microsoft.com/office/drawing/2014/main" id="{B413322F-BC1E-C74B-8E2D-FC6AF89E6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10203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191" name="Rectangle 42">
              <a:extLst>
                <a:ext uri="{FF2B5EF4-FFF2-40B4-BE49-F238E27FC236}">
                  <a16:creationId xmlns:a16="http://schemas.microsoft.com/office/drawing/2014/main" id="{87874172-739C-D941-A209-FCCF7FE0E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273243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1192" name="Rectangle 43">
              <a:extLst>
                <a:ext uri="{FF2B5EF4-FFF2-40B4-BE49-F238E27FC236}">
                  <a16:creationId xmlns:a16="http://schemas.microsoft.com/office/drawing/2014/main" id="{642EC2AE-2146-344C-AAA0-F5D7D033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44444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193" name="Rectangle 44">
              <a:extLst>
                <a:ext uri="{FF2B5EF4-FFF2-40B4-BE49-F238E27FC236}">
                  <a16:creationId xmlns:a16="http://schemas.microsoft.com/office/drawing/2014/main" id="{6461F74C-13F3-114D-83FF-A896814C7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615650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194" name="Rectangle 45">
              <a:extLst>
                <a:ext uri="{FF2B5EF4-FFF2-40B4-BE49-F238E27FC236}">
                  <a16:creationId xmlns:a16="http://schemas.microsoft.com/office/drawing/2014/main" id="{E7030475-39F1-FA46-98BA-682B1996A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786856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195" name="Rectangle 46">
              <a:extLst>
                <a:ext uri="{FF2B5EF4-FFF2-40B4-BE49-F238E27FC236}">
                  <a16:creationId xmlns:a16="http://schemas.microsoft.com/office/drawing/2014/main" id="{99BDBFCD-8D96-F445-9031-E1A032212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958059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96" name="Rectangle 47">
              <a:extLst>
                <a:ext uri="{FF2B5EF4-FFF2-40B4-BE49-F238E27FC236}">
                  <a16:creationId xmlns:a16="http://schemas.microsoft.com/office/drawing/2014/main" id="{CAD0530C-79AF-E148-BC68-D12B8DECE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129264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197" name="Rectangle 48">
              <a:extLst>
                <a:ext uri="{FF2B5EF4-FFF2-40B4-BE49-F238E27FC236}">
                  <a16:creationId xmlns:a16="http://schemas.microsoft.com/office/drawing/2014/main" id="{0B57B5EE-412A-444E-96FD-47B9F3F1ED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300465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198" name="Rectangle 49">
              <a:extLst>
                <a:ext uri="{FF2B5EF4-FFF2-40B4-BE49-F238E27FC236}">
                  <a16:creationId xmlns:a16="http://schemas.microsoft.com/office/drawing/2014/main" id="{083FE261-EB5D-5B46-9290-5CC99B0CA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36" y="3471670"/>
              <a:ext cx="59839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511" name="Freeform 5">
            <a:extLst>
              <a:ext uri="{FF2B5EF4-FFF2-40B4-BE49-F238E27FC236}">
                <a16:creationId xmlns:a16="http://schemas.microsoft.com/office/drawing/2014/main" id="{4A90C084-FDB5-2544-9561-45866FA98A84}"/>
              </a:ext>
            </a:extLst>
          </p:cNvPr>
          <p:cNvSpPr>
            <a:spLocks/>
          </p:cNvSpPr>
          <p:nvPr/>
        </p:nvSpPr>
        <p:spPr bwMode="auto">
          <a:xfrm>
            <a:off x="8377830" y="2755298"/>
            <a:ext cx="3042156" cy="1604407"/>
          </a:xfrm>
          <a:custGeom>
            <a:avLst/>
            <a:gdLst>
              <a:gd name="T0" fmla="*/ 0 w 6772"/>
              <a:gd name="T1" fmla="*/ 0 h 2553"/>
              <a:gd name="T2" fmla="*/ 0 w 6772"/>
              <a:gd name="T3" fmla="*/ 0 h 2553"/>
              <a:gd name="T4" fmla="*/ 0 w 6772"/>
              <a:gd name="T5" fmla="*/ 2553 h 2553"/>
              <a:gd name="T6" fmla="*/ 6772 w 6772"/>
              <a:gd name="T7" fmla="*/ 2553 h 2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72" h="2553">
                <a:moveTo>
                  <a:pt x="0" y="0"/>
                </a:moveTo>
                <a:lnTo>
                  <a:pt x="0" y="0"/>
                </a:lnTo>
                <a:lnTo>
                  <a:pt x="0" y="2553"/>
                </a:lnTo>
                <a:lnTo>
                  <a:pt x="6772" y="2553"/>
                </a:lnTo>
              </a:path>
            </a:pathLst>
          </a:custGeom>
          <a:noFill/>
          <a:ln w="12700" cap="sq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2" name="Freeform 6">
            <a:extLst>
              <a:ext uri="{FF2B5EF4-FFF2-40B4-BE49-F238E27FC236}">
                <a16:creationId xmlns:a16="http://schemas.microsoft.com/office/drawing/2014/main" id="{88CC65CE-847A-6C4E-87A3-8565434D19A6}"/>
              </a:ext>
            </a:extLst>
          </p:cNvPr>
          <p:cNvSpPr>
            <a:spLocks/>
          </p:cNvSpPr>
          <p:nvPr/>
        </p:nvSpPr>
        <p:spPr bwMode="auto">
          <a:xfrm>
            <a:off x="8347141" y="275529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3" name="Freeform 7">
            <a:extLst>
              <a:ext uri="{FF2B5EF4-FFF2-40B4-BE49-F238E27FC236}">
                <a16:creationId xmlns:a16="http://schemas.microsoft.com/office/drawing/2014/main" id="{79E65C5E-3BF8-034C-AA83-A4F1AB454C69}"/>
              </a:ext>
            </a:extLst>
          </p:cNvPr>
          <p:cNvSpPr>
            <a:spLocks/>
          </p:cNvSpPr>
          <p:nvPr/>
        </p:nvSpPr>
        <p:spPr bwMode="auto">
          <a:xfrm>
            <a:off x="8347141" y="291647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4" name="Freeform 8">
            <a:extLst>
              <a:ext uri="{FF2B5EF4-FFF2-40B4-BE49-F238E27FC236}">
                <a16:creationId xmlns:a16="http://schemas.microsoft.com/office/drawing/2014/main" id="{A59012F5-6627-5349-A0DF-D2C9A8D85BD8}"/>
              </a:ext>
            </a:extLst>
          </p:cNvPr>
          <p:cNvSpPr>
            <a:spLocks/>
          </p:cNvSpPr>
          <p:nvPr/>
        </p:nvSpPr>
        <p:spPr bwMode="auto">
          <a:xfrm>
            <a:off x="8347141" y="307764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5" name="Freeform 9">
            <a:extLst>
              <a:ext uri="{FF2B5EF4-FFF2-40B4-BE49-F238E27FC236}">
                <a16:creationId xmlns:a16="http://schemas.microsoft.com/office/drawing/2014/main" id="{8BAE6F53-1670-8845-87BD-E4C6A2607C1F}"/>
              </a:ext>
            </a:extLst>
          </p:cNvPr>
          <p:cNvSpPr>
            <a:spLocks/>
          </p:cNvSpPr>
          <p:nvPr/>
        </p:nvSpPr>
        <p:spPr bwMode="auto">
          <a:xfrm>
            <a:off x="8347141" y="3239864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6" name="Freeform 10">
            <a:extLst>
              <a:ext uri="{FF2B5EF4-FFF2-40B4-BE49-F238E27FC236}">
                <a16:creationId xmlns:a16="http://schemas.microsoft.com/office/drawing/2014/main" id="{1AB1FAA4-AD47-324E-82C9-9B5DA78AC216}"/>
              </a:ext>
            </a:extLst>
          </p:cNvPr>
          <p:cNvSpPr>
            <a:spLocks/>
          </p:cNvSpPr>
          <p:nvPr/>
        </p:nvSpPr>
        <p:spPr bwMode="auto">
          <a:xfrm>
            <a:off x="8347141" y="3396851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7" name="Freeform 11">
            <a:extLst>
              <a:ext uri="{FF2B5EF4-FFF2-40B4-BE49-F238E27FC236}">
                <a16:creationId xmlns:a16="http://schemas.microsoft.com/office/drawing/2014/main" id="{E52BB0EF-43F4-034B-B904-6E6BFB6586D0}"/>
              </a:ext>
            </a:extLst>
          </p:cNvPr>
          <p:cNvSpPr>
            <a:spLocks/>
          </p:cNvSpPr>
          <p:nvPr/>
        </p:nvSpPr>
        <p:spPr bwMode="auto">
          <a:xfrm>
            <a:off x="8347141" y="355697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8" name="Freeform 12">
            <a:extLst>
              <a:ext uri="{FF2B5EF4-FFF2-40B4-BE49-F238E27FC236}">
                <a16:creationId xmlns:a16="http://schemas.microsoft.com/office/drawing/2014/main" id="{412E4441-B894-EE43-B562-DBFD58F8D780}"/>
              </a:ext>
            </a:extLst>
          </p:cNvPr>
          <p:cNvSpPr>
            <a:spLocks/>
          </p:cNvSpPr>
          <p:nvPr/>
        </p:nvSpPr>
        <p:spPr bwMode="auto">
          <a:xfrm>
            <a:off x="8347141" y="3719197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19" name="Freeform 13">
            <a:extLst>
              <a:ext uri="{FF2B5EF4-FFF2-40B4-BE49-F238E27FC236}">
                <a16:creationId xmlns:a16="http://schemas.microsoft.com/office/drawing/2014/main" id="{B1E98825-3ADE-3944-9656-002238E4A5A4}"/>
              </a:ext>
            </a:extLst>
          </p:cNvPr>
          <p:cNvSpPr>
            <a:spLocks/>
          </p:cNvSpPr>
          <p:nvPr/>
        </p:nvSpPr>
        <p:spPr bwMode="auto">
          <a:xfrm>
            <a:off x="8347141" y="3881416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0" name="Freeform 14">
            <a:extLst>
              <a:ext uri="{FF2B5EF4-FFF2-40B4-BE49-F238E27FC236}">
                <a16:creationId xmlns:a16="http://schemas.microsoft.com/office/drawing/2014/main" id="{3F9CB409-1823-3047-A060-17F4AE95DE0A}"/>
              </a:ext>
            </a:extLst>
          </p:cNvPr>
          <p:cNvSpPr>
            <a:spLocks/>
          </p:cNvSpPr>
          <p:nvPr/>
        </p:nvSpPr>
        <p:spPr bwMode="auto">
          <a:xfrm>
            <a:off x="8347141" y="4042589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1" name="Freeform 15">
            <a:extLst>
              <a:ext uri="{FF2B5EF4-FFF2-40B4-BE49-F238E27FC236}">
                <a16:creationId xmlns:a16="http://schemas.microsoft.com/office/drawing/2014/main" id="{5A613FDF-B1F8-6342-9A61-612B3F96952D}"/>
              </a:ext>
            </a:extLst>
          </p:cNvPr>
          <p:cNvSpPr>
            <a:spLocks/>
          </p:cNvSpPr>
          <p:nvPr/>
        </p:nvSpPr>
        <p:spPr bwMode="auto">
          <a:xfrm>
            <a:off x="8347141" y="4203763"/>
            <a:ext cx="29940" cy="0"/>
          </a:xfrm>
          <a:custGeom>
            <a:avLst/>
            <a:gdLst>
              <a:gd name="T0" fmla="*/ 66 w 66"/>
              <a:gd name="T1" fmla="*/ 66 w 66"/>
              <a:gd name="T2" fmla="*/ 0 w 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6">
                <a:moveTo>
                  <a:pt x="66" y="0"/>
                </a:moveTo>
                <a:lnTo>
                  <a:pt x="66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2" name="Freeform 16">
            <a:extLst>
              <a:ext uri="{FF2B5EF4-FFF2-40B4-BE49-F238E27FC236}">
                <a16:creationId xmlns:a16="http://schemas.microsoft.com/office/drawing/2014/main" id="{665BFEB0-4E74-9F47-929C-E96B56996879}"/>
              </a:ext>
            </a:extLst>
          </p:cNvPr>
          <p:cNvSpPr>
            <a:spLocks/>
          </p:cNvSpPr>
          <p:nvPr/>
        </p:nvSpPr>
        <p:spPr bwMode="auto">
          <a:xfrm>
            <a:off x="8350133" y="4359703"/>
            <a:ext cx="29192" cy="0"/>
          </a:xfrm>
          <a:custGeom>
            <a:avLst/>
            <a:gdLst>
              <a:gd name="T0" fmla="*/ 65 w 65"/>
              <a:gd name="T1" fmla="*/ 65 w 65"/>
              <a:gd name="T2" fmla="*/ 0 w 6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5">
                <a:moveTo>
                  <a:pt x="65" y="0"/>
                </a:moveTo>
                <a:lnTo>
                  <a:pt x="65" y="0"/>
                </a:lnTo>
                <a:lnTo>
                  <a:pt x="0" y="0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3" name="Freeform 17">
            <a:extLst>
              <a:ext uri="{FF2B5EF4-FFF2-40B4-BE49-F238E27FC236}">
                <a16:creationId xmlns:a16="http://schemas.microsoft.com/office/drawing/2014/main" id="{8D213A39-BAD7-1D44-9020-CAAFF291421A}"/>
              </a:ext>
            </a:extLst>
          </p:cNvPr>
          <p:cNvSpPr>
            <a:spLocks/>
          </p:cNvSpPr>
          <p:nvPr/>
        </p:nvSpPr>
        <p:spPr bwMode="auto">
          <a:xfrm>
            <a:off x="837782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4" name="Freeform 18">
            <a:extLst>
              <a:ext uri="{FF2B5EF4-FFF2-40B4-BE49-F238E27FC236}">
                <a16:creationId xmlns:a16="http://schemas.microsoft.com/office/drawing/2014/main" id="{C7A5A41F-9254-2743-A3E2-9CD9A1AB2CBC}"/>
              </a:ext>
            </a:extLst>
          </p:cNvPr>
          <p:cNvSpPr>
            <a:spLocks/>
          </p:cNvSpPr>
          <p:nvPr/>
        </p:nvSpPr>
        <p:spPr bwMode="auto">
          <a:xfrm>
            <a:off x="848273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5" name="Freeform 19">
            <a:extLst>
              <a:ext uri="{FF2B5EF4-FFF2-40B4-BE49-F238E27FC236}">
                <a16:creationId xmlns:a16="http://schemas.microsoft.com/office/drawing/2014/main" id="{61A651C6-BE23-7543-8FD3-A147999EEDB7}"/>
              </a:ext>
            </a:extLst>
          </p:cNvPr>
          <p:cNvSpPr>
            <a:spLocks/>
          </p:cNvSpPr>
          <p:nvPr/>
        </p:nvSpPr>
        <p:spPr bwMode="auto">
          <a:xfrm>
            <a:off x="858763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6" name="Freeform 20">
            <a:extLst>
              <a:ext uri="{FF2B5EF4-FFF2-40B4-BE49-F238E27FC236}">
                <a16:creationId xmlns:a16="http://schemas.microsoft.com/office/drawing/2014/main" id="{14CF4AC2-56F7-3041-B907-E5BC863CDEA1}"/>
              </a:ext>
            </a:extLst>
          </p:cNvPr>
          <p:cNvSpPr>
            <a:spLocks/>
          </p:cNvSpPr>
          <p:nvPr/>
        </p:nvSpPr>
        <p:spPr bwMode="auto">
          <a:xfrm>
            <a:off x="869253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7" name="Freeform 21">
            <a:extLst>
              <a:ext uri="{FF2B5EF4-FFF2-40B4-BE49-F238E27FC236}">
                <a16:creationId xmlns:a16="http://schemas.microsoft.com/office/drawing/2014/main" id="{ABC032AA-EF3C-DC43-BA6E-2630E09F9E9E}"/>
              </a:ext>
            </a:extLst>
          </p:cNvPr>
          <p:cNvSpPr>
            <a:spLocks/>
          </p:cNvSpPr>
          <p:nvPr/>
        </p:nvSpPr>
        <p:spPr bwMode="auto">
          <a:xfrm>
            <a:off x="879743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8" name="Freeform 22">
            <a:extLst>
              <a:ext uri="{FF2B5EF4-FFF2-40B4-BE49-F238E27FC236}">
                <a16:creationId xmlns:a16="http://schemas.microsoft.com/office/drawing/2014/main" id="{AB70874C-0A9B-124A-8F8D-6D410C486140}"/>
              </a:ext>
            </a:extLst>
          </p:cNvPr>
          <p:cNvSpPr>
            <a:spLocks/>
          </p:cNvSpPr>
          <p:nvPr/>
        </p:nvSpPr>
        <p:spPr bwMode="auto">
          <a:xfrm>
            <a:off x="890233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29" name="Freeform 23">
            <a:extLst>
              <a:ext uri="{FF2B5EF4-FFF2-40B4-BE49-F238E27FC236}">
                <a16:creationId xmlns:a16="http://schemas.microsoft.com/office/drawing/2014/main" id="{9457165A-B9C1-A948-B295-E41A15D72ABD}"/>
              </a:ext>
            </a:extLst>
          </p:cNvPr>
          <p:cNvSpPr>
            <a:spLocks/>
          </p:cNvSpPr>
          <p:nvPr/>
        </p:nvSpPr>
        <p:spPr bwMode="auto">
          <a:xfrm>
            <a:off x="900724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0" name="Freeform 24">
            <a:extLst>
              <a:ext uri="{FF2B5EF4-FFF2-40B4-BE49-F238E27FC236}">
                <a16:creationId xmlns:a16="http://schemas.microsoft.com/office/drawing/2014/main" id="{F7C68EAA-7A63-F042-9767-6DA07431C9B9}"/>
              </a:ext>
            </a:extLst>
          </p:cNvPr>
          <p:cNvSpPr>
            <a:spLocks/>
          </p:cNvSpPr>
          <p:nvPr/>
        </p:nvSpPr>
        <p:spPr bwMode="auto">
          <a:xfrm>
            <a:off x="9112144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1" name="Freeform 25">
            <a:extLst>
              <a:ext uri="{FF2B5EF4-FFF2-40B4-BE49-F238E27FC236}">
                <a16:creationId xmlns:a16="http://schemas.microsoft.com/office/drawing/2014/main" id="{76DAD1DD-3041-F64F-A1A4-747CACA146F3}"/>
              </a:ext>
            </a:extLst>
          </p:cNvPr>
          <p:cNvSpPr>
            <a:spLocks/>
          </p:cNvSpPr>
          <p:nvPr/>
        </p:nvSpPr>
        <p:spPr bwMode="auto">
          <a:xfrm>
            <a:off x="921704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2" name="Freeform 26">
            <a:extLst>
              <a:ext uri="{FF2B5EF4-FFF2-40B4-BE49-F238E27FC236}">
                <a16:creationId xmlns:a16="http://schemas.microsoft.com/office/drawing/2014/main" id="{C0FB1DB6-6A6D-0540-A360-0A72602188C9}"/>
              </a:ext>
            </a:extLst>
          </p:cNvPr>
          <p:cNvSpPr>
            <a:spLocks/>
          </p:cNvSpPr>
          <p:nvPr/>
        </p:nvSpPr>
        <p:spPr bwMode="auto">
          <a:xfrm>
            <a:off x="9321948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3" name="Freeform 27">
            <a:extLst>
              <a:ext uri="{FF2B5EF4-FFF2-40B4-BE49-F238E27FC236}">
                <a16:creationId xmlns:a16="http://schemas.microsoft.com/office/drawing/2014/main" id="{D23D9431-1AF0-A446-8648-FE4644773453}"/>
              </a:ext>
            </a:extLst>
          </p:cNvPr>
          <p:cNvSpPr>
            <a:spLocks/>
          </p:cNvSpPr>
          <p:nvPr/>
        </p:nvSpPr>
        <p:spPr bwMode="auto">
          <a:xfrm>
            <a:off x="942685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4" name="Freeform 28">
            <a:extLst>
              <a:ext uri="{FF2B5EF4-FFF2-40B4-BE49-F238E27FC236}">
                <a16:creationId xmlns:a16="http://schemas.microsoft.com/office/drawing/2014/main" id="{1EAFD91F-D371-9B4B-82B7-F396177DE4B7}"/>
              </a:ext>
            </a:extLst>
          </p:cNvPr>
          <p:cNvSpPr>
            <a:spLocks/>
          </p:cNvSpPr>
          <p:nvPr/>
        </p:nvSpPr>
        <p:spPr bwMode="auto">
          <a:xfrm>
            <a:off x="963665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5" name="Freeform 29">
            <a:extLst>
              <a:ext uri="{FF2B5EF4-FFF2-40B4-BE49-F238E27FC236}">
                <a16:creationId xmlns:a16="http://schemas.microsoft.com/office/drawing/2014/main" id="{899B809B-7FFC-1D41-983D-54B1EC35EEF2}"/>
              </a:ext>
            </a:extLst>
          </p:cNvPr>
          <p:cNvSpPr>
            <a:spLocks/>
          </p:cNvSpPr>
          <p:nvPr/>
        </p:nvSpPr>
        <p:spPr bwMode="auto">
          <a:xfrm>
            <a:off x="984645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6" name="Freeform 30">
            <a:extLst>
              <a:ext uri="{FF2B5EF4-FFF2-40B4-BE49-F238E27FC236}">
                <a16:creationId xmlns:a16="http://schemas.microsoft.com/office/drawing/2014/main" id="{33E7882F-AD41-4441-9F9E-53A9BBA7C933}"/>
              </a:ext>
            </a:extLst>
          </p:cNvPr>
          <p:cNvSpPr>
            <a:spLocks/>
          </p:cNvSpPr>
          <p:nvPr/>
        </p:nvSpPr>
        <p:spPr bwMode="auto">
          <a:xfrm>
            <a:off x="1005626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7" name="Freeform 31">
            <a:extLst>
              <a:ext uri="{FF2B5EF4-FFF2-40B4-BE49-F238E27FC236}">
                <a16:creationId xmlns:a16="http://schemas.microsoft.com/office/drawing/2014/main" id="{5B23FD05-FFBA-7646-B41B-F0640102B85F}"/>
              </a:ext>
            </a:extLst>
          </p:cNvPr>
          <p:cNvSpPr>
            <a:spLocks/>
          </p:cNvSpPr>
          <p:nvPr/>
        </p:nvSpPr>
        <p:spPr bwMode="auto">
          <a:xfrm>
            <a:off x="1026606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8" name="Freeform 32">
            <a:extLst>
              <a:ext uri="{FF2B5EF4-FFF2-40B4-BE49-F238E27FC236}">
                <a16:creationId xmlns:a16="http://schemas.microsoft.com/office/drawing/2014/main" id="{403FE9F3-1E7F-0940-BA99-F8EA041B25FC}"/>
              </a:ext>
            </a:extLst>
          </p:cNvPr>
          <p:cNvSpPr>
            <a:spLocks/>
          </p:cNvSpPr>
          <p:nvPr/>
        </p:nvSpPr>
        <p:spPr bwMode="auto">
          <a:xfrm>
            <a:off x="1047587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39" name="Freeform 33">
            <a:extLst>
              <a:ext uri="{FF2B5EF4-FFF2-40B4-BE49-F238E27FC236}">
                <a16:creationId xmlns:a16="http://schemas.microsoft.com/office/drawing/2014/main" id="{5EC5E84F-C6D8-3D49-8869-4AA7BBCAE0D6}"/>
              </a:ext>
            </a:extLst>
          </p:cNvPr>
          <p:cNvSpPr>
            <a:spLocks/>
          </p:cNvSpPr>
          <p:nvPr/>
        </p:nvSpPr>
        <p:spPr bwMode="auto">
          <a:xfrm>
            <a:off x="1068567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40" name="Freeform 34">
            <a:extLst>
              <a:ext uri="{FF2B5EF4-FFF2-40B4-BE49-F238E27FC236}">
                <a16:creationId xmlns:a16="http://schemas.microsoft.com/office/drawing/2014/main" id="{1A78BD1F-4EF4-6C46-93F4-E9285153867F}"/>
              </a:ext>
            </a:extLst>
          </p:cNvPr>
          <p:cNvSpPr>
            <a:spLocks/>
          </p:cNvSpPr>
          <p:nvPr/>
        </p:nvSpPr>
        <p:spPr bwMode="auto">
          <a:xfrm>
            <a:off x="1089547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41" name="Freeform 35">
            <a:extLst>
              <a:ext uri="{FF2B5EF4-FFF2-40B4-BE49-F238E27FC236}">
                <a16:creationId xmlns:a16="http://schemas.microsoft.com/office/drawing/2014/main" id="{146AF684-6AE3-B240-A6C9-9DD311D69927}"/>
              </a:ext>
            </a:extLst>
          </p:cNvPr>
          <p:cNvSpPr>
            <a:spLocks/>
          </p:cNvSpPr>
          <p:nvPr/>
        </p:nvSpPr>
        <p:spPr bwMode="auto">
          <a:xfrm>
            <a:off x="1110528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42" name="Freeform 36">
            <a:extLst>
              <a:ext uri="{FF2B5EF4-FFF2-40B4-BE49-F238E27FC236}">
                <a16:creationId xmlns:a16="http://schemas.microsoft.com/office/drawing/2014/main" id="{2D2C7BC7-AC3D-B04E-A512-E7DCA96CC96D}"/>
              </a:ext>
            </a:extLst>
          </p:cNvPr>
          <p:cNvSpPr>
            <a:spLocks/>
          </p:cNvSpPr>
          <p:nvPr/>
        </p:nvSpPr>
        <p:spPr bwMode="auto">
          <a:xfrm>
            <a:off x="1141998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43" name="Rectangle 48">
            <a:extLst>
              <a:ext uri="{FF2B5EF4-FFF2-40B4-BE49-F238E27FC236}">
                <a16:creationId xmlns:a16="http://schemas.microsoft.com/office/drawing/2014/main" id="{B14D9CD1-0426-A64C-AB84-7A3B74986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659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55" name="Rectangle 148">
            <a:extLst>
              <a:ext uri="{FF2B5EF4-FFF2-40B4-BE49-F238E27FC236}">
                <a16:creationId xmlns:a16="http://schemas.microsoft.com/office/drawing/2014/main" id="{33A6A679-1833-6944-B167-28F3170FBFD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179017" y="3485241"/>
            <a:ext cx="1869881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14323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703020202090204" pitchFamily="34" charset="0"/>
                <a:cs typeface="Times New Roman" panose="02020603050405020304" pitchFamily="18" charset="0"/>
              </a:rPr>
              <a:t>OS (%)</a:t>
            </a:r>
          </a:p>
        </p:txBody>
      </p:sp>
      <p:sp>
        <p:nvSpPr>
          <p:cNvPr id="556" name="Rectangle 194">
            <a:extLst>
              <a:ext uri="{FF2B5EF4-FFF2-40B4-BE49-F238E27FC236}">
                <a16:creationId xmlns:a16="http://schemas.microsoft.com/office/drawing/2014/main" id="{3CB897A6-1EB3-FD4F-A58F-58823DFB7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062" y="4542806"/>
            <a:ext cx="3040959" cy="14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939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Months</a:t>
            </a:r>
          </a:p>
        </p:txBody>
      </p:sp>
      <p:sp>
        <p:nvSpPr>
          <p:cNvPr id="557" name="Freeform 28">
            <a:extLst>
              <a:ext uri="{FF2B5EF4-FFF2-40B4-BE49-F238E27FC236}">
                <a16:creationId xmlns:a16="http://schemas.microsoft.com/office/drawing/2014/main" id="{4199F849-B4AE-824C-A78A-8E8EA2C9B21C}"/>
              </a:ext>
            </a:extLst>
          </p:cNvPr>
          <p:cNvSpPr>
            <a:spLocks/>
          </p:cNvSpPr>
          <p:nvPr/>
        </p:nvSpPr>
        <p:spPr bwMode="auto">
          <a:xfrm>
            <a:off x="9531752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58" name="Freeform 29">
            <a:extLst>
              <a:ext uri="{FF2B5EF4-FFF2-40B4-BE49-F238E27FC236}">
                <a16:creationId xmlns:a16="http://schemas.microsoft.com/office/drawing/2014/main" id="{BC161D4E-554C-0F4A-9999-EF7A93001F74}"/>
              </a:ext>
            </a:extLst>
          </p:cNvPr>
          <p:cNvSpPr>
            <a:spLocks/>
          </p:cNvSpPr>
          <p:nvPr/>
        </p:nvSpPr>
        <p:spPr bwMode="auto">
          <a:xfrm>
            <a:off x="9741556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59" name="Freeform 30">
            <a:extLst>
              <a:ext uri="{FF2B5EF4-FFF2-40B4-BE49-F238E27FC236}">
                <a16:creationId xmlns:a16="http://schemas.microsoft.com/office/drawing/2014/main" id="{1CD54AB4-D8AF-DE46-831B-2F0AA1BDFD54}"/>
              </a:ext>
            </a:extLst>
          </p:cNvPr>
          <p:cNvSpPr>
            <a:spLocks/>
          </p:cNvSpPr>
          <p:nvPr/>
        </p:nvSpPr>
        <p:spPr bwMode="auto">
          <a:xfrm>
            <a:off x="9951360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0" name="Freeform 31">
            <a:extLst>
              <a:ext uri="{FF2B5EF4-FFF2-40B4-BE49-F238E27FC236}">
                <a16:creationId xmlns:a16="http://schemas.microsoft.com/office/drawing/2014/main" id="{1B6FAC04-D4AE-9F49-8D75-FC8E93E5E280}"/>
              </a:ext>
            </a:extLst>
          </p:cNvPr>
          <p:cNvSpPr>
            <a:spLocks/>
          </p:cNvSpPr>
          <p:nvPr/>
        </p:nvSpPr>
        <p:spPr bwMode="auto">
          <a:xfrm>
            <a:off x="1016116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1" name="Freeform 32">
            <a:extLst>
              <a:ext uri="{FF2B5EF4-FFF2-40B4-BE49-F238E27FC236}">
                <a16:creationId xmlns:a16="http://schemas.microsoft.com/office/drawing/2014/main" id="{81BECB5A-794E-2C40-8FDB-FFF446AB50C4}"/>
              </a:ext>
            </a:extLst>
          </p:cNvPr>
          <p:cNvSpPr>
            <a:spLocks/>
          </p:cNvSpPr>
          <p:nvPr/>
        </p:nvSpPr>
        <p:spPr bwMode="auto">
          <a:xfrm>
            <a:off x="10370969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2" name="Freeform 33">
            <a:extLst>
              <a:ext uri="{FF2B5EF4-FFF2-40B4-BE49-F238E27FC236}">
                <a16:creationId xmlns:a16="http://schemas.microsoft.com/office/drawing/2014/main" id="{1FF113BF-1FE8-BF4C-8C79-79101C7C4727}"/>
              </a:ext>
            </a:extLst>
          </p:cNvPr>
          <p:cNvSpPr>
            <a:spLocks/>
          </p:cNvSpPr>
          <p:nvPr/>
        </p:nvSpPr>
        <p:spPr bwMode="auto">
          <a:xfrm>
            <a:off x="10580773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3" name="Freeform 34">
            <a:extLst>
              <a:ext uri="{FF2B5EF4-FFF2-40B4-BE49-F238E27FC236}">
                <a16:creationId xmlns:a16="http://schemas.microsoft.com/office/drawing/2014/main" id="{B221EDB8-411C-AD40-AFF9-9CABC91A5D94}"/>
              </a:ext>
            </a:extLst>
          </p:cNvPr>
          <p:cNvSpPr>
            <a:spLocks/>
          </p:cNvSpPr>
          <p:nvPr/>
        </p:nvSpPr>
        <p:spPr bwMode="auto">
          <a:xfrm>
            <a:off x="10790577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4" name="Freeform 35">
            <a:extLst>
              <a:ext uri="{FF2B5EF4-FFF2-40B4-BE49-F238E27FC236}">
                <a16:creationId xmlns:a16="http://schemas.microsoft.com/office/drawing/2014/main" id="{511113EA-2DB1-DD4F-9552-A413962E3A0C}"/>
              </a:ext>
            </a:extLst>
          </p:cNvPr>
          <p:cNvSpPr>
            <a:spLocks/>
          </p:cNvSpPr>
          <p:nvPr/>
        </p:nvSpPr>
        <p:spPr bwMode="auto">
          <a:xfrm>
            <a:off x="11000381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5" name="Freeform 36">
            <a:extLst>
              <a:ext uri="{FF2B5EF4-FFF2-40B4-BE49-F238E27FC236}">
                <a16:creationId xmlns:a16="http://schemas.microsoft.com/office/drawing/2014/main" id="{33024814-A0C4-AA45-9255-D732D5A5CB16}"/>
              </a:ext>
            </a:extLst>
          </p:cNvPr>
          <p:cNvSpPr>
            <a:spLocks/>
          </p:cNvSpPr>
          <p:nvPr/>
        </p:nvSpPr>
        <p:spPr bwMode="auto">
          <a:xfrm>
            <a:off x="11210185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567" name="Rectangle 48">
            <a:extLst>
              <a:ext uri="{FF2B5EF4-FFF2-40B4-BE49-F238E27FC236}">
                <a16:creationId xmlns:a16="http://schemas.microsoft.com/office/drawing/2014/main" id="{19C960D3-AE93-BA4D-A104-AAB62680F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280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69" name="Rectangle 48">
            <a:extLst>
              <a:ext uri="{FF2B5EF4-FFF2-40B4-BE49-F238E27FC236}">
                <a16:creationId xmlns:a16="http://schemas.microsoft.com/office/drawing/2014/main" id="{735BA18A-C777-2A45-A799-8AD18AFEC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900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71" name="Rectangle 48">
            <a:extLst>
              <a:ext uri="{FF2B5EF4-FFF2-40B4-BE49-F238E27FC236}">
                <a16:creationId xmlns:a16="http://schemas.microsoft.com/office/drawing/2014/main" id="{1E0CA21E-37EC-DD42-B461-9E043A71A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2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73" name="Rectangle 48">
            <a:extLst>
              <a:ext uri="{FF2B5EF4-FFF2-40B4-BE49-F238E27FC236}">
                <a16:creationId xmlns:a16="http://schemas.microsoft.com/office/drawing/2014/main" id="{AF71E57D-EE44-B642-9B11-2117392FF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914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75" name="Rectangle 48">
            <a:extLst>
              <a:ext uri="{FF2B5EF4-FFF2-40B4-BE49-F238E27FC236}">
                <a16:creationId xmlns:a16="http://schemas.microsoft.com/office/drawing/2014/main" id="{83FBD781-3002-D44F-B343-585B52207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76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77" name="Rectangle 48">
            <a:extLst>
              <a:ext uri="{FF2B5EF4-FFF2-40B4-BE49-F238E27FC236}">
                <a16:creationId xmlns:a16="http://schemas.microsoft.com/office/drawing/2014/main" id="{4FA2AE02-90A9-044E-8808-B36F9FC9D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38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79" name="Rectangle 48">
            <a:extLst>
              <a:ext uri="{FF2B5EF4-FFF2-40B4-BE49-F238E27FC236}">
                <a16:creationId xmlns:a16="http://schemas.microsoft.com/office/drawing/2014/main" id="{5111B83E-8636-8F4A-A834-E01F8E309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8001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581" name="Rectangle 48">
            <a:extLst>
              <a:ext uri="{FF2B5EF4-FFF2-40B4-BE49-F238E27FC236}">
                <a16:creationId xmlns:a16="http://schemas.microsoft.com/office/drawing/2014/main" id="{68F0C55C-3A6F-B846-8138-B65EC5062F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7623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583" name="Rectangle 48">
            <a:extLst>
              <a:ext uri="{FF2B5EF4-FFF2-40B4-BE49-F238E27FC236}">
                <a16:creationId xmlns:a16="http://schemas.microsoft.com/office/drawing/2014/main" id="{077F6948-3626-B346-89A8-7034CB6F3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7243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585" name="Rectangle 48">
            <a:extLst>
              <a:ext uri="{FF2B5EF4-FFF2-40B4-BE49-F238E27FC236}">
                <a16:creationId xmlns:a16="http://schemas.microsoft.com/office/drawing/2014/main" id="{D6A54EAB-79A6-B442-93E9-1EE5CDAE9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6863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87" name="Rectangle 48">
            <a:extLst>
              <a:ext uri="{FF2B5EF4-FFF2-40B4-BE49-F238E27FC236}">
                <a16:creationId xmlns:a16="http://schemas.microsoft.com/office/drawing/2014/main" id="{381E4CCC-2E05-C348-99AE-3CDEEF810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6484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589" name="Rectangle 48">
            <a:extLst>
              <a:ext uri="{FF2B5EF4-FFF2-40B4-BE49-F238E27FC236}">
                <a16:creationId xmlns:a16="http://schemas.microsoft.com/office/drawing/2014/main" id="{8E02DED5-3AC1-0B42-988A-F68AB48A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104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91" name="Rectangle 48">
            <a:extLst>
              <a:ext uri="{FF2B5EF4-FFF2-40B4-BE49-F238E27FC236}">
                <a16:creationId xmlns:a16="http://schemas.microsoft.com/office/drawing/2014/main" id="{C58632DD-387F-7B40-ACA7-52B6F9844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72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78</a:t>
            </a:r>
          </a:p>
        </p:txBody>
      </p:sp>
      <p:cxnSp>
        <p:nvCxnSpPr>
          <p:cNvPr id="594" name="Straight Connector 593">
            <a:extLst>
              <a:ext uri="{FF2B5EF4-FFF2-40B4-BE49-F238E27FC236}">
                <a16:creationId xmlns:a16="http://schemas.microsoft.com/office/drawing/2014/main" id="{F2F86FD5-DC22-AE40-B86C-DF987B901ADC}"/>
              </a:ext>
            </a:extLst>
          </p:cNvPr>
          <p:cNvCxnSpPr>
            <a:cxnSpLocks/>
          </p:cNvCxnSpPr>
          <p:nvPr/>
        </p:nvCxnSpPr>
        <p:spPr>
          <a:xfrm flipV="1">
            <a:off x="10475445" y="3394072"/>
            <a:ext cx="4483" cy="96016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Rectangle 327">
            <a:extLst>
              <a:ext uri="{FF2B5EF4-FFF2-40B4-BE49-F238E27FC236}">
                <a16:creationId xmlns:a16="http://schemas.microsoft.com/office/drawing/2014/main" id="{B9D884B1-0BCB-9F4A-B636-3FE1961D5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984" y="3184428"/>
            <a:ext cx="363882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PR 66%</a:t>
            </a:r>
          </a:p>
        </p:txBody>
      </p:sp>
      <p:sp>
        <p:nvSpPr>
          <p:cNvPr id="596" name="Rectangle 329">
            <a:extLst>
              <a:ext uri="{FF2B5EF4-FFF2-40B4-BE49-F238E27FC236}">
                <a16:creationId xmlns:a16="http://schemas.microsoft.com/office/drawing/2014/main" id="{1084FA95-C039-0141-810A-D4288B655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985" y="3720840"/>
            <a:ext cx="359073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SD 38%</a:t>
            </a:r>
          </a:p>
        </p:txBody>
      </p:sp>
      <p:sp>
        <p:nvSpPr>
          <p:cNvPr id="597" name="Rectangle 329">
            <a:extLst>
              <a:ext uri="{FF2B5EF4-FFF2-40B4-BE49-F238E27FC236}">
                <a16:creationId xmlns:a16="http://schemas.microsoft.com/office/drawing/2014/main" id="{DFF8748F-B509-D948-9769-4060068D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985" y="3439842"/>
            <a:ext cx="365485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CR 63%</a:t>
            </a:r>
          </a:p>
        </p:txBody>
      </p:sp>
      <p:sp>
        <p:nvSpPr>
          <p:cNvPr id="602" name="Freeform 36">
            <a:extLst>
              <a:ext uri="{FF2B5EF4-FFF2-40B4-BE49-F238E27FC236}">
                <a16:creationId xmlns:a16="http://schemas.microsoft.com/office/drawing/2014/main" id="{0CE5CE87-7C36-B14D-AF54-F55DEB279BF8}"/>
              </a:ext>
            </a:extLst>
          </p:cNvPr>
          <p:cNvSpPr>
            <a:spLocks/>
          </p:cNvSpPr>
          <p:nvPr/>
        </p:nvSpPr>
        <p:spPr bwMode="auto">
          <a:xfrm>
            <a:off x="11315088" y="4362842"/>
            <a:ext cx="0" cy="30855"/>
          </a:xfrm>
          <a:custGeom>
            <a:avLst/>
            <a:gdLst>
              <a:gd name="T0" fmla="*/ 0 h 65"/>
              <a:gd name="T1" fmla="*/ 0 h 65"/>
              <a:gd name="T2" fmla="*/ 65 h 6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5">
                <a:moveTo>
                  <a:pt x="0" y="0"/>
                </a:moveTo>
                <a:lnTo>
                  <a:pt x="0" y="0"/>
                </a:lnTo>
                <a:lnTo>
                  <a:pt x="0" y="65"/>
                </a:lnTo>
              </a:path>
            </a:pathLst>
          </a:custGeom>
          <a:noFill/>
          <a:ln w="12700" cap="flat">
            <a:solidFill>
              <a:schemeClr val="tx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736" tIns="42868" rIns="85736" bIns="42868" numCol="1" anchor="t" anchorCtr="0" compatLnSpc="1">
            <a:prstTxWarp prst="textNoShape">
              <a:avLst/>
            </a:prstTxWarp>
          </a:bodyPr>
          <a:lstStyle/>
          <a:p>
            <a:pPr defTabSz="1143237">
              <a:defRPr/>
            </a:pPr>
            <a:endParaRPr lang="en-GB" sz="656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</p:txBody>
      </p:sp>
      <p:sp>
        <p:nvSpPr>
          <p:cNvPr id="603" name="Rectangle 48">
            <a:extLst>
              <a:ext uri="{FF2B5EF4-FFF2-40B4-BE49-F238E27FC236}">
                <a16:creationId xmlns:a16="http://schemas.microsoft.com/office/drawing/2014/main" id="{FB60F400-2C4F-4E4A-B9FB-5C009F227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5345" y="4398134"/>
            <a:ext cx="136539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844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604" name="Rectangle 329">
            <a:extLst>
              <a:ext uri="{FF2B5EF4-FFF2-40B4-BE49-F238E27FC236}">
                <a16:creationId xmlns:a16="http://schemas.microsoft.com/office/drawing/2014/main" id="{C7CC63FA-BE32-854E-9CBB-3B8900A9D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9984" y="4044953"/>
            <a:ext cx="367088" cy="129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57427">
              <a:defRPr/>
            </a:pPr>
            <a:r>
              <a:rPr lang="en-US" altLang="en-US" sz="844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PD 22%</a:t>
            </a:r>
          </a:p>
        </p:txBody>
      </p:sp>
      <p:grpSp>
        <p:nvGrpSpPr>
          <p:cNvPr id="1139" name="Group 1138">
            <a:extLst>
              <a:ext uri="{FF2B5EF4-FFF2-40B4-BE49-F238E27FC236}">
                <a16:creationId xmlns:a16="http://schemas.microsoft.com/office/drawing/2014/main" id="{3DB2F4F4-9F06-C641-AE7A-4A0CD2FE473E}"/>
              </a:ext>
            </a:extLst>
          </p:cNvPr>
          <p:cNvGrpSpPr/>
          <p:nvPr/>
        </p:nvGrpSpPr>
        <p:grpSpPr>
          <a:xfrm>
            <a:off x="8376300" y="2756991"/>
            <a:ext cx="3011184" cy="1289019"/>
            <a:chOff x="20656315" y="4144127"/>
            <a:chExt cx="3211512" cy="1374775"/>
          </a:xfrm>
        </p:grpSpPr>
        <p:sp>
          <p:nvSpPr>
            <p:cNvPr id="644" name="Freeform 469">
              <a:extLst>
                <a:ext uri="{FF2B5EF4-FFF2-40B4-BE49-F238E27FC236}">
                  <a16:creationId xmlns:a16="http://schemas.microsoft.com/office/drawing/2014/main" id="{47560DFA-6C0D-4365-B758-828B32231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6315" y="4144127"/>
              <a:ext cx="3184525" cy="854075"/>
            </a:xfrm>
            <a:custGeom>
              <a:avLst/>
              <a:gdLst>
                <a:gd name="T0" fmla="*/ 0 w 4190"/>
                <a:gd name="T1" fmla="*/ 0 h 1123"/>
                <a:gd name="T2" fmla="*/ 672 w 4190"/>
                <a:gd name="T3" fmla="*/ 0 h 1123"/>
                <a:gd name="T4" fmla="*/ 672 w 4190"/>
                <a:gd name="T5" fmla="*/ 281 h 1123"/>
                <a:gd name="T6" fmla="*/ 1033 w 4190"/>
                <a:gd name="T7" fmla="*/ 281 h 1123"/>
                <a:gd name="T8" fmla="*/ 1033 w 4190"/>
                <a:gd name="T9" fmla="*/ 560 h 1123"/>
                <a:gd name="T10" fmla="*/ 1779 w 4190"/>
                <a:gd name="T11" fmla="*/ 560 h 1123"/>
                <a:gd name="T12" fmla="*/ 1779 w 4190"/>
                <a:gd name="T13" fmla="*/ 841 h 1123"/>
                <a:gd name="T14" fmla="*/ 3026 w 4190"/>
                <a:gd name="T15" fmla="*/ 841 h 1123"/>
                <a:gd name="T16" fmla="*/ 3026 w 4190"/>
                <a:gd name="T17" fmla="*/ 1123 h 1123"/>
                <a:gd name="T18" fmla="*/ 4190 w 4190"/>
                <a:gd name="T19" fmla="*/ 1123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0" h="1123">
                  <a:moveTo>
                    <a:pt x="0" y="0"/>
                  </a:moveTo>
                  <a:lnTo>
                    <a:pt x="672" y="0"/>
                  </a:lnTo>
                  <a:lnTo>
                    <a:pt x="672" y="281"/>
                  </a:lnTo>
                  <a:lnTo>
                    <a:pt x="1033" y="281"/>
                  </a:lnTo>
                  <a:lnTo>
                    <a:pt x="1033" y="560"/>
                  </a:lnTo>
                  <a:lnTo>
                    <a:pt x="1779" y="560"/>
                  </a:lnTo>
                  <a:lnTo>
                    <a:pt x="1779" y="841"/>
                  </a:lnTo>
                  <a:lnTo>
                    <a:pt x="3026" y="841"/>
                  </a:lnTo>
                  <a:lnTo>
                    <a:pt x="3026" y="1123"/>
                  </a:lnTo>
                  <a:lnTo>
                    <a:pt x="4190" y="1123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5" name="Oval 470">
              <a:extLst>
                <a:ext uri="{FF2B5EF4-FFF2-40B4-BE49-F238E27FC236}">
                  <a16:creationId xmlns:a16="http://schemas.microsoft.com/office/drawing/2014/main" id="{08B5DC4B-3F32-4CB3-B22C-98B7E8F593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3852" y="4971214"/>
              <a:ext cx="53975" cy="539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6" name="Oval 471">
              <a:extLst>
                <a:ext uri="{FF2B5EF4-FFF2-40B4-BE49-F238E27FC236}">
                  <a16:creationId xmlns:a16="http://schemas.microsoft.com/office/drawing/2014/main" id="{633D6A3D-E8A3-4C36-9DB1-B8DB4BD13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3852" y="4971214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7" name="Oval 472">
              <a:extLst>
                <a:ext uri="{FF2B5EF4-FFF2-40B4-BE49-F238E27FC236}">
                  <a16:creationId xmlns:a16="http://schemas.microsoft.com/office/drawing/2014/main" id="{3D896992-F3F5-4E08-8EDE-869789F5F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5590" y="4971214"/>
              <a:ext cx="53975" cy="539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8" name="Oval 473">
              <a:extLst>
                <a:ext uri="{FF2B5EF4-FFF2-40B4-BE49-F238E27FC236}">
                  <a16:creationId xmlns:a16="http://schemas.microsoft.com/office/drawing/2014/main" id="{51957470-031B-49B1-B51E-15B887C7F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45590" y="4971214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49" name="Oval 474">
              <a:extLst>
                <a:ext uri="{FF2B5EF4-FFF2-40B4-BE49-F238E27FC236}">
                  <a16:creationId xmlns:a16="http://schemas.microsoft.com/office/drawing/2014/main" id="{EB069232-9F5A-41D8-874C-8902A2D1B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1927" y="4971214"/>
              <a:ext cx="53975" cy="53975"/>
            </a:xfrm>
            <a:prstGeom prst="ellipse">
              <a:avLst/>
            </a:prstGeom>
            <a:solidFill>
              <a:srgbClr val="A69F9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0" name="Oval 475">
              <a:extLst>
                <a:ext uri="{FF2B5EF4-FFF2-40B4-BE49-F238E27FC236}">
                  <a16:creationId xmlns:a16="http://schemas.microsoft.com/office/drawing/2014/main" id="{55D60D23-1F9A-4B50-A2B2-6348E2788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1927" y="4971214"/>
              <a:ext cx="53975" cy="53975"/>
            </a:xfrm>
            <a:prstGeom prst="ellipse">
              <a:avLst/>
            </a:prstGeom>
            <a:solidFill>
              <a:schemeClr val="tx1"/>
            </a:solidFill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1" name="Oval 476">
              <a:extLst>
                <a:ext uri="{FF2B5EF4-FFF2-40B4-BE49-F238E27FC236}">
                  <a16:creationId xmlns:a16="http://schemas.microsoft.com/office/drawing/2014/main" id="{25A820B5-EDD8-4AE3-964C-BEA3A5E93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1415" y="4971214"/>
              <a:ext cx="53975" cy="5397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2" name="Oval 477">
              <a:extLst>
                <a:ext uri="{FF2B5EF4-FFF2-40B4-BE49-F238E27FC236}">
                  <a16:creationId xmlns:a16="http://schemas.microsoft.com/office/drawing/2014/main" id="{6DA94048-6EF1-4A2E-BE9E-87A524C06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61415" y="4971214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3" name="Freeform 478">
              <a:extLst>
                <a:ext uri="{FF2B5EF4-FFF2-40B4-BE49-F238E27FC236}">
                  <a16:creationId xmlns:a16="http://schemas.microsoft.com/office/drawing/2014/main" id="{98798864-EA1B-4D41-93D8-14F01995AF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6315" y="4144127"/>
              <a:ext cx="3148013" cy="658813"/>
            </a:xfrm>
            <a:custGeom>
              <a:avLst/>
              <a:gdLst>
                <a:gd name="T0" fmla="*/ 0 w 4142"/>
                <a:gd name="T1" fmla="*/ 0 h 868"/>
                <a:gd name="T2" fmla="*/ 613 w 4142"/>
                <a:gd name="T3" fmla="*/ 0 h 868"/>
                <a:gd name="T4" fmla="*/ 613 w 4142"/>
                <a:gd name="T5" fmla="*/ 36 h 868"/>
                <a:gd name="T6" fmla="*/ 718 w 4142"/>
                <a:gd name="T7" fmla="*/ 36 h 868"/>
                <a:gd name="T8" fmla="*/ 718 w 4142"/>
                <a:gd name="T9" fmla="*/ 74 h 868"/>
                <a:gd name="T10" fmla="*/ 732 w 4142"/>
                <a:gd name="T11" fmla="*/ 74 h 868"/>
                <a:gd name="T12" fmla="*/ 732 w 4142"/>
                <a:gd name="T13" fmla="*/ 111 h 868"/>
                <a:gd name="T14" fmla="*/ 792 w 4142"/>
                <a:gd name="T15" fmla="*/ 111 h 868"/>
                <a:gd name="T16" fmla="*/ 792 w 4142"/>
                <a:gd name="T17" fmla="*/ 143 h 868"/>
                <a:gd name="T18" fmla="*/ 810 w 4142"/>
                <a:gd name="T19" fmla="*/ 143 h 868"/>
                <a:gd name="T20" fmla="*/ 810 w 4142"/>
                <a:gd name="T21" fmla="*/ 182 h 868"/>
                <a:gd name="T22" fmla="*/ 825 w 4142"/>
                <a:gd name="T23" fmla="*/ 182 h 868"/>
                <a:gd name="T24" fmla="*/ 825 w 4142"/>
                <a:gd name="T25" fmla="*/ 221 h 868"/>
                <a:gd name="T26" fmla="*/ 840 w 4142"/>
                <a:gd name="T27" fmla="*/ 221 h 868"/>
                <a:gd name="T28" fmla="*/ 840 w 4142"/>
                <a:gd name="T29" fmla="*/ 259 h 868"/>
                <a:gd name="T30" fmla="*/ 943 w 4142"/>
                <a:gd name="T31" fmla="*/ 259 h 868"/>
                <a:gd name="T32" fmla="*/ 943 w 4142"/>
                <a:gd name="T33" fmla="*/ 289 h 868"/>
                <a:gd name="T34" fmla="*/ 975 w 4142"/>
                <a:gd name="T35" fmla="*/ 289 h 868"/>
                <a:gd name="T36" fmla="*/ 975 w 4142"/>
                <a:gd name="T37" fmla="*/ 330 h 868"/>
                <a:gd name="T38" fmla="*/ 987 w 4142"/>
                <a:gd name="T39" fmla="*/ 330 h 868"/>
                <a:gd name="T40" fmla="*/ 987 w 4142"/>
                <a:gd name="T41" fmla="*/ 360 h 868"/>
                <a:gd name="T42" fmla="*/ 1082 w 4142"/>
                <a:gd name="T43" fmla="*/ 360 h 868"/>
                <a:gd name="T44" fmla="*/ 1082 w 4142"/>
                <a:gd name="T45" fmla="*/ 376 h 868"/>
                <a:gd name="T46" fmla="*/ 1099 w 4142"/>
                <a:gd name="T47" fmla="*/ 376 h 868"/>
                <a:gd name="T48" fmla="*/ 1099 w 4142"/>
                <a:gd name="T49" fmla="*/ 404 h 868"/>
                <a:gd name="T50" fmla="*/ 1260 w 4142"/>
                <a:gd name="T51" fmla="*/ 404 h 868"/>
                <a:gd name="T52" fmla="*/ 1260 w 4142"/>
                <a:gd name="T53" fmla="*/ 452 h 868"/>
                <a:gd name="T54" fmla="*/ 1466 w 4142"/>
                <a:gd name="T55" fmla="*/ 452 h 868"/>
                <a:gd name="T56" fmla="*/ 1466 w 4142"/>
                <a:gd name="T57" fmla="*/ 493 h 868"/>
                <a:gd name="T58" fmla="*/ 1482 w 4142"/>
                <a:gd name="T59" fmla="*/ 493 h 868"/>
                <a:gd name="T60" fmla="*/ 1482 w 4142"/>
                <a:gd name="T61" fmla="*/ 548 h 868"/>
                <a:gd name="T62" fmla="*/ 1516 w 4142"/>
                <a:gd name="T63" fmla="*/ 548 h 868"/>
                <a:gd name="T64" fmla="*/ 1516 w 4142"/>
                <a:gd name="T65" fmla="*/ 590 h 868"/>
                <a:gd name="T66" fmla="*/ 1640 w 4142"/>
                <a:gd name="T67" fmla="*/ 590 h 868"/>
                <a:gd name="T68" fmla="*/ 1640 w 4142"/>
                <a:gd name="T69" fmla="*/ 634 h 868"/>
                <a:gd name="T70" fmla="*/ 1836 w 4142"/>
                <a:gd name="T71" fmla="*/ 634 h 868"/>
                <a:gd name="T72" fmla="*/ 1836 w 4142"/>
                <a:gd name="T73" fmla="*/ 677 h 868"/>
                <a:gd name="T74" fmla="*/ 2064 w 4142"/>
                <a:gd name="T75" fmla="*/ 677 h 868"/>
                <a:gd name="T76" fmla="*/ 2064 w 4142"/>
                <a:gd name="T77" fmla="*/ 725 h 868"/>
                <a:gd name="T78" fmla="*/ 2451 w 4142"/>
                <a:gd name="T79" fmla="*/ 725 h 868"/>
                <a:gd name="T80" fmla="*/ 2451 w 4142"/>
                <a:gd name="T81" fmla="*/ 774 h 868"/>
                <a:gd name="T82" fmla="*/ 2957 w 4142"/>
                <a:gd name="T83" fmla="*/ 774 h 868"/>
                <a:gd name="T84" fmla="*/ 2957 w 4142"/>
                <a:gd name="T85" fmla="*/ 821 h 868"/>
                <a:gd name="T86" fmla="*/ 3247 w 4142"/>
                <a:gd name="T87" fmla="*/ 821 h 868"/>
                <a:gd name="T88" fmla="*/ 3247 w 4142"/>
                <a:gd name="T89" fmla="*/ 868 h 868"/>
                <a:gd name="T90" fmla="*/ 4142 w 4142"/>
                <a:gd name="T91" fmla="*/ 868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42" h="868">
                  <a:moveTo>
                    <a:pt x="0" y="0"/>
                  </a:moveTo>
                  <a:lnTo>
                    <a:pt x="613" y="0"/>
                  </a:lnTo>
                  <a:lnTo>
                    <a:pt x="613" y="36"/>
                  </a:lnTo>
                  <a:lnTo>
                    <a:pt x="718" y="36"/>
                  </a:lnTo>
                  <a:lnTo>
                    <a:pt x="718" y="74"/>
                  </a:lnTo>
                  <a:lnTo>
                    <a:pt x="732" y="74"/>
                  </a:lnTo>
                  <a:lnTo>
                    <a:pt x="732" y="111"/>
                  </a:lnTo>
                  <a:lnTo>
                    <a:pt x="792" y="111"/>
                  </a:lnTo>
                  <a:lnTo>
                    <a:pt x="792" y="143"/>
                  </a:lnTo>
                  <a:lnTo>
                    <a:pt x="810" y="143"/>
                  </a:lnTo>
                  <a:lnTo>
                    <a:pt x="810" y="182"/>
                  </a:lnTo>
                  <a:lnTo>
                    <a:pt x="825" y="182"/>
                  </a:lnTo>
                  <a:lnTo>
                    <a:pt x="825" y="221"/>
                  </a:lnTo>
                  <a:lnTo>
                    <a:pt x="840" y="221"/>
                  </a:lnTo>
                  <a:lnTo>
                    <a:pt x="840" y="259"/>
                  </a:lnTo>
                  <a:lnTo>
                    <a:pt x="943" y="259"/>
                  </a:lnTo>
                  <a:lnTo>
                    <a:pt x="943" y="289"/>
                  </a:lnTo>
                  <a:lnTo>
                    <a:pt x="975" y="289"/>
                  </a:lnTo>
                  <a:lnTo>
                    <a:pt x="975" y="330"/>
                  </a:lnTo>
                  <a:lnTo>
                    <a:pt x="987" y="330"/>
                  </a:lnTo>
                  <a:lnTo>
                    <a:pt x="987" y="360"/>
                  </a:lnTo>
                  <a:lnTo>
                    <a:pt x="1082" y="360"/>
                  </a:lnTo>
                  <a:lnTo>
                    <a:pt x="1082" y="376"/>
                  </a:lnTo>
                  <a:lnTo>
                    <a:pt x="1099" y="376"/>
                  </a:lnTo>
                  <a:lnTo>
                    <a:pt x="1099" y="404"/>
                  </a:lnTo>
                  <a:lnTo>
                    <a:pt x="1260" y="404"/>
                  </a:lnTo>
                  <a:lnTo>
                    <a:pt x="1260" y="452"/>
                  </a:lnTo>
                  <a:lnTo>
                    <a:pt x="1466" y="452"/>
                  </a:lnTo>
                  <a:lnTo>
                    <a:pt x="1466" y="493"/>
                  </a:lnTo>
                  <a:lnTo>
                    <a:pt x="1482" y="493"/>
                  </a:lnTo>
                  <a:lnTo>
                    <a:pt x="1482" y="548"/>
                  </a:lnTo>
                  <a:lnTo>
                    <a:pt x="1516" y="548"/>
                  </a:lnTo>
                  <a:lnTo>
                    <a:pt x="1516" y="590"/>
                  </a:lnTo>
                  <a:lnTo>
                    <a:pt x="1640" y="590"/>
                  </a:lnTo>
                  <a:lnTo>
                    <a:pt x="1640" y="634"/>
                  </a:lnTo>
                  <a:lnTo>
                    <a:pt x="1836" y="634"/>
                  </a:lnTo>
                  <a:lnTo>
                    <a:pt x="1836" y="677"/>
                  </a:lnTo>
                  <a:lnTo>
                    <a:pt x="2064" y="677"/>
                  </a:lnTo>
                  <a:lnTo>
                    <a:pt x="2064" y="725"/>
                  </a:lnTo>
                  <a:lnTo>
                    <a:pt x="2451" y="725"/>
                  </a:lnTo>
                  <a:lnTo>
                    <a:pt x="2451" y="774"/>
                  </a:lnTo>
                  <a:lnTo>
                    <a:pt x="2957" y="774"/>
                  </a:lnTo>
                  <a:lnTo>
                    <a:pt x="2957" y="821"/>
                  </a:lnTo>
                  <a:lnTo>
                    <a:pt x="3247" y="821"/>
                  </a:lnTo>
                  <a:lnTo>
                    <a:pt x="3247" y="868"/>
                  </a:lnTo>
                  <a:lnTo>
                    <a:pt x="4142" y="868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4" name="Oval 479">
              <a:extLst>
                <a:ext uri="{FF2B5EF4-FFF2-40B4-BE49-F238E27FC236}">
                  <a16:creationId xmlns:a16="http://schemas.microsoft.com/office/drawing/2014/main" id="{0ED908F3-9EF9-46C1-B473-C71E07584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734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5" name="Oval 480">
              <a:extLst>
                <a:ext uri="{FF2B5EF4-FFF2-40B4-BE49-F238E27FC236}">
                  <a16:creationId xmlns:a16="http://schemas.microsoft.com/office/drawing/2014/main" id="{C756CDAE-9481-434E-B0EA-B9F71546A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7099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6" name="Oval 481">
              <a:extLst>
                <a:ext uri="{FF2B5EF4-FFF2-40B4-BE49-F238E27FC236}">
                  <a16:creationId xmlns:a16="http://schemas.microsoft.com/office/drawing/2014/main" id="{6378F0D6-6DC6-4770-8BA3-B0A04BA65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9877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7" name="Oval 482">
              <a:extLst>
                <a:ext uri="{FF2B5EF4-FFF2-40B4-BE49-F238E27FC236}">
                  <a16:creationId xmlns:a16="http://schemas.microsoft.com/office/drawing/2014/main" id="{6363A230-A280-4CDA-9D93-423D244AA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67815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8" name="Oval 483">
              <a:extLst>
                <a:ext uri="{FF2B5EF4-FFF2-40B4-BE49-F238E27FC236}">
                  <a16:creationId xmlns:a16="http://schemas.microsoft.com/office/drawing/2014/main" id="{A22F6CA2-DAB0-4642-A7BF-6A9E4A9A7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035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59" name="Oval 484">
              <a:extLst>
                <a:ext uri="{FF2B5EF4-FFF2-40B4-BE49-F238E27FC236}">
                  <a16:creationId xmlns:a16="http://schemas.microsoft.com/office/drawing/2014/main" id="{50BC0E8E-8B6A-45C6-9B7C-B1D53EF32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3289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0" name="Oval 485">
              <a:extLst>
                <a:ext uri="{FF2B5EF4-FFF2-40B4-BE49-F238E27FC236}">
                  <a16:creationId xmlns:a16="http://schemas.microsoft.com/office/drawing/2014/main" id="{1D8D2ECD-072B-46D0-9597-58E8A03AC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59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1" name="Oval 486">
              <a:extLst>
                <a:ext uri="{FF2B5EF4-FFF2-40B4-BE49-F238E27FC236}">
                  <a16:creationId xmlns:a16="http://schemas.microsoft.com/office/drawing/2014/main" id="{075781CF-B081-43A1-B95C-544ED4143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2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2" name="Oval 487">
              <a:extLst>
                <a:ext uri="{FF2B5EF4-FFF2-40B4-BE49-F238E27FC236}">
                  <a16:creationId xmlns:a16="http://schemas.microsoft.com/office/drawing/2014/main" id="{74346F38-E4C2-450A-8F6C-CA5BB8E44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805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3" name="Oval 488">
              <a:extLst>
                <a:ext uri="{FF2B5EF4-FFF2-40B4-BE49-F238E27FC236}">
                  <a16:creationId xmlns:a16="http://schemas.microsoft.com/office/drawing/2014/main" id="{1DF8D46A-866B-48F8-975F-A483966E6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78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4" name="Oval 489">
              <a:extLst>
                <a:ext uri="{FF2B5EF4-FFF2-40B4-BE49-F238E27FC236}">
                  <a16:creationId xmlns:a16="http://schemas.microsoft.com/office/drawing/2014/main" id="{6EF3836F-1C98-4FB4-8645-FDC4FAFCE1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551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5" name="Oval 490">
              <a:extLst>
                <a:ext uri="{FF2B5EF4-FFF2-40B4-BE49-F238E27FC236}">
                  <a16:creationId xmlns:a16="http://schemas.microsoft.com/office/drawing/2014/main" id="{DD9631E8-D439-436A-8924-E630E4954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4240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6" name="Oval 491">
              <a:extLst>
                <a:ext uri="{FF2B5EF4-FFF2-40B4-BE49-F238E27FC236}">
                  <a16:creationId xmlns:a16="http://schemas.microsoft.com/office/drawing/2014/main" id="{D2DB1B90-D794-421D-9101-275AFF234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8115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7" name="Oval 492">
              <a:extLst>
                <a:ext uri="{FF2B5EF4-FFF2-40B4-BE49-F238E27FC236}">
                  <a16:creationId xmlns:a16="http://schemas.microsoft.com/office/drawing/2014/main" id="{146DA7AD-3F30-403D-B9DB-9AF6F990A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5415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8" name="Oval 493">
              <a:extLst>
                <a:ext uri="{FF2B5EF4-FFF2-40B4-BE49-F238E27FC236}">
                  <a16:creationId xmlns:a16="http://schemas.microsoft.com/office/drawing/2014/main" id="{742541F9-CCC3-4062-8E3F-BDE7A7DC6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2715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69" name="Oval 494">
              <a:extLst>
                <a:ext uri="{FF2B5EF4-FFF2-40B4-BE49-F238E27FC236}">
                  <a16:creationId xmlns:a16="http://schemas.microsoft.com/office/drawing/2014/main" id="{31F710CF-66C3-4DF1-9899-5F4DDE6DC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319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0" name="Oval 495">
              <a:extLst>
                <a:ext uri="{FF2B5EF4-FFF2-40B4-BE49-F238E27FC236}">
                  <a16:creationId xmlns:a16="http://schemas.microsoft.com/office/drawing/2014/main" id="{020871A0-11F3-48E3-8546-6683CD06C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85252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1" name="Oval 496">
              <a:extLst>
                <a:ext uri="{FF2B5EF4-FFF2-40B4-BE49-F238E27FC236}">
                  <a16:creationId xmlns:a16="http://schemas.microsoft.com/office/drawing/2014/main" id="{FEFF19BA-ABB5-4094-8F99-416EABF8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414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2" name="Oval 497">
              <a:extLst>
                <a:ext uri="{FF2B5EF4-FFF2-40B4-BE49-F238E27FC236}">
                  <a16:creationId xmlns:a16="http://schemas.microsoft.com/office/drawing/2014/main" id="{551BCA65-242C-4B37-A1FF-A5DC36A34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4874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3" name="Oval 498">
              <a:extLst>
                <a:ext uri="{FF2B5EF4-FFF2-40B4-BE49-F238E27FC236}">
                  <a16:creationId xmlns:a16="http://schemas.microsoft.com/office/drawing/2014/main" id="{B6DDCDCF-56DA-43F0-9F54-2B1B6420C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16990" y="477753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4" name="Oval 499">
              <a:extLst>
                <a:ext uri="{FF2B5EF4-FFF2-40B4-BE49-F238E27FC236}">
                  <a16:creationId xmlns:a16="http://schemas.microsoft.com/office/drawing/2014/main" id="{7046D640-4FD1-42F5-A1D6-6F86B32A5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0377" y="4706102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5" name="Oval 500">
              <a:extLst>
                <a:ext uri="{FF2B5EF4-FFF2-40B4-BE49-F238E27FC236}">
                  <a16:creationId xmlns:a16="http://schemas.microsoft.com/office/drawing/2014/main" id="{FC61B1EB-AEFE-45F1-A52F-7A8C29292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86690" y="4669589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6" name="Oval 501">
              <a:extLst>
                <a:ext uri="{FF2B5EF4-FFF2-40B4-BE49-F238E27FC236}">
                  <a16:creationId xmlns:a16="http://schemas.microsoft.com/office/drawing/2014/main" id="{8D832058-0221-48A9-8299-34A691A05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5465" y="4426702"/>
              <a:ext cx="53975" cy="53975"/>
            </a:xfrm>
            <a:prstGeom prst="ellips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7" name="Freeform 502">
              <a:extLst>
                <a:ext uri="{FF2B5EF4-FFF2-40B4-BE49-F238E27FC236}">
                  <a16:creationId xmlns:a16="http://schemas.microsoft.com/office/drawing/2014/main" id="{734FBDBE-22BE-47A1-9E11-55C8B9E74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6315" y="4144127"/>
              <a:ext cx="3165475" cy="1219200"/>
            </a:xfrm>
            <a:custGeom>
              <a:avLst/>
              <a:gdLst>
                <a:gd name="T0" fmla="*/ 613 w 4165"/>
                <a:gd name="T1" fmla="*/ 0 h 1604"/>
                <a:gd name="T2" fmla="*/ 687 w 4165"/>
                <a:gd name="T3" fmla="*/ 44 h 1604"/>
                <a:gd name="T4" fmla="*/ 842 w 4165"/>
                <a:gd name="T5" fmla="*/ 90 h 1604"/>
                <a:gd name="T6" fmla="*/ 868 w 4165"/>
                <a:gd name="T7" fmla="*/ 135 h 1604"/>
                <a:gd name="T8" fmla="*/ 908 w 4165"/>
                <a:gd name="T9" fmla="*/ 182 h 1604"/>
                <a:gd name="T10" fmla="*/ 917 w 4165"/>
                <a:gd name="T11" fmla="*/ 225 h 1604"/>
                <a:gd name="T12" fmla="*/ 943 w 4165"/>
                <a:gd name="T13" fmla="*/ 271 h 1604"/>
                <a:gd name="T14" fmla="*/ 975 w 4165"/>
                <a:gd name="T15" fmla="*/ 286 h 1604"/>
                <a:gd name="T16" fmla="*/ 987 w 4165"/>
                <a:gd name="T17" fmla="*/ 330 h 1604"/>
                <a:gd name="T18" fmla="*/ 1072 w 4165"/>
                <a:gd name="T19" fmla="*/ 371 h 1604"/>
                <a:gd name="T20" fmla="*/ 1103 w 4165"/>
                <a:gd name="T21" fmla="*/ 386 h 1604"/>
                <a:gd name="T22" fmla="*/ 1149 w 4165"/>
                <a:gd name="T23" fmla="*/ 445 h 1604"/>
                <a:gd name="T24" fmla="*/ 1244 w 4165"/>
                <a:gd name="T25" fmla="*/ 478 h 1604"/>
                <a:gd name="T26" fmla="*/ 1259 w 4165"/>
                <a:gd name="T27" fmla="*/ 515 h 1604"/>
                <a:gd name="T28" fmla="*/ 1280 w 4165"/>
                <a:gd name="T29" fmla="*/ 550 h 1604"/>
                <a:gd name="T30" fmla="*/ 1377 w 4165"/>
                <a:gd name="T31" fmla="*/ 591 h 1604"/>
                <a:gd name="T32" fmla="*/ 1386 w 4165"/>
                <a:gd name="T33" fmla="*/ 628 h 1604"/>
                <a:gd name="T34" fmla="*/ 1422 w 4165"/>
                <a:gd name="T35" fmla="*/ 667 h 1604"/>
                <a:gd name="T36" fmla="*/ 1440 w 4165"/>
                <a:gd name="T37" fmla="*/ 704 h 1604"/>
                <a:gd name="T38" fmla="*/ 1451 w 4165"/>
                <a:gd name="T39" fmla="*/ 776 h 1604"/>
                <a:gd name="T40" fmla="*/ 1612 w 4165"/>
                <a:gd name="T41" fmla="*/ 817 h 1604"/>
                <a:gd name="T42" fmla="*/ 1654 w 4165"/>
                <a:gd name="T43" fmla="*/ 854 h 1604"/>
                <a:gd name="T44" fmla="*/ 1663 w 4165"/>
                <a:gd name="T45" fmla="*/ 889 h 1604"/>
                <a:gd name="T46" fmla="*/ 1687 w 4165"/>
                <a:gd name="T47" fmla="*/ 929 h 1604"/>
                <a:gd name="T48" fmla="*/ 1831 w 4165"/>
                <a:gd name="T49" fmla="*/ 968 h 1604"/>
                <a:gd name="T50" fmla="*/ 1872 w 4165"/>
                <a:gd name="T51" fmla="*/ 1006 h 1604"/>
                <a:gd name="T52" fmla="*/ 2063 w 4165"/>
                <a:gd name="T53" fmla="*/ 1048 h 1604"/>
                <a:gd name="T54" fmla="*/ 2220 w 4165"/>
                <a:gd name="T55" fmla="*/ 1085 h 1604"/>
                <a:gd name="T56" fmla="*/ 2276 w 4165"/>
                <a:gd name="T57" fmla="*/ 1123 h 1604"/>
                <a:gd name="T58" fmla="*/ 2307 w 4165"/>
                <a:gd name="T59" fmla="*/ 1165 h 1604"/>
                <a:gd name="T60" fmla="*/ 2391 w 4165"/>
                <a:gd name="T61" fmla="*/ 1202 h 1604"/>
                <a:gd name="T62" fmla="*/ 2671 w 4165"/>
                <a:gd name="T63" fmla="*/ 1238 h 1604"/>
                <a:gd name="T64" fmla="*/ 2765 w 4165"/>
                <a:gd name="T65" fmla="*/ 1279 h 1604"/>
                <a:gd name="T66" fmla="*/ 2845 w 4165"/>
                <a:gd name="T67" fmla="*/ 1323 h 1604"/>
                <a:gd name="T68" fmla="*/ 2865 w 4165"/>
                <a:gd name="T69" fmla="*/ 1353 h 1604"/>
                <a:gd name="T70" fmla="*/ 2960 w 4165"/>
                <a:gd name="T71" fmla="*/ 1401 h 1604"/>
                <a:gd name="T72" fmla="*/ 2969 w 4165"/>
                <a:gd name="T73" fmla="*/ 1437 h 1604"/>
                <a:gd name="T74" fmla="*/ 3071 w 4165"/>
                <a:gd name="T75" fmla="*/ 1480 h 1604"/>
                <a:gd name="T76" fmla="*/ 3132 w 4165"/>
                <a:gd name="T77" fmla="*/ 1521 h 1604"/>
                <a:gd name="T78" fmla="*/ 3238 w 4165"/>
                <a:gd name="T79" fmla="*/ 1562 h 1604"/>
                <a:gd name="T80" fmla="*/ 4165 w 4165"/>
                <a:gd name="T81" fmla="*/ 1604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165" h="1604">
                  <a:moveTo>
                    <a:pt x="0" y="0"/>
                  </a:moveTo>
                  <a:lnTo>
                    <a:pt x="613" y="0"/>
                  </a:lnTo>
                  <a:lnTo>
                    <a:pt x="613" y="44"/>
                  </a:lnTo>
                  <a:lnTo>
                    <a:pt x="687" y="44"/>
                  </a:lnTo>
                  <a:lnTo>
                    <a:pt x="687" y="90"/>
                  </a:lnTo>
                  <a:lnTo>
                    <a:pt x="842" y="90"/>
                  </a:lnTo>
                  <a:lnTo>
                    <a:pt x="842" y="135"/>
                  </a:lnTo>
                  <a:lnTo>
                    <a:pt x="868" y="135"/>
                  </a:lnTo>
                  <a:lnTo>
                    <a:pt x="868" y="182"/>
                  </a:lnTo>
                  <a:lnTo>
                    <a:pt x="908" y="182"/>
                  </a:lnTo>
                  <a:lnTo>
                    <a:pt x="908" y="225"/>
                  </a:lnTo>
                  <a:lnTo>
                    <a:pt x="917" y="225"/>
                  </a:lnTo>
                  <a:lnTo>
                    <a:pt x="917" y="271"/>
                  </a:lnTo>
                  <a:lnTo>
                    <a:pt x="943" y="271"/>
                  </a:lnTo>
                  <a:lnTo>
                    <a:pt x="943" y="286"/>
                  </a:lnTo>
                  <a:lnTo>
                    <a:pt x="975" y="286"/>
                  </a:lnTo>
                  <a:lnTo>
                    <a:pt x="975" y="330"/>
                  </a:lnTo>
                  <a:lnTo>
                    <a:pt x="987" y="330"/>
                  </a:lnTo>
                  <a:lnTo>
                    <a:pt x="987" y="371"/>
                  </a:lnTo>
                  <a:lnTo>
                    <a:pt x="1072" y="371"/>
                  </a:lnTo>
                  <a:lnTo>
                    <a:pt x="1072" y="386"/>
                  </a:lnTo>
                  <a:lnTo>
                    <a:pt x="1103" y="386"/>
                  </a:lnTo>
                  <a:lnTo>
                    <a:pt x="1103" y="445"/>
                  </a:lnTo>
                  <a:lnTo>
                    <a:pt x="1149" y="445"/>
                  </a:lnTo>
                  <a:lnTo>
                    <a:pt x="1149" y="478"/>
                  </a:lnTo>
                  <a:lnTo>
                    <a:pt x="1244" y="478"/>
                  </a:lnTo>
                  <a:lnTo>
                    <a:pt x="1244" y="515"/>
                  </a:lnTo>
                  <a:lnTo>
                    <a:pt x="1259" y="515"/>
                  </a:lnTo>
                  <a:lnTo>
                    <a:pt x="1259" y="550"/>
                  </a:lnTo>
                  <a:lnTo>
                    <a:pt x="1280" y="550"/>
                  </a:lnTo>
                  <a:lnTo>
                    <a:pt x="1280" y="591"/>
                  </a:lnTo>
                  <a:lnTo>
                    <a:pt x="1377" y="591"/>
                  </a:lnTo>
                  <a:lnTo>
                    <a:pt x="1377" y="628"/>
                  </a:lnTo>
                  <a:lnTo>
                    <a:pt x="1386" y="628"/>
                  </a:lnTo>
                  <a:lnTo>
                    <a:pt x="1386" y="667"/>
                  </a:lnTo>
                  <a:lnTo>
                    <a:pt x="1422" y="667"/>
                  </a:lnTo>
                  <a:lnTo>
                    <a:pt x="1422" y="704"/>
                  </a:lnTo>
                  <a:lnTo>
                    <a:pt x="1440" y="704"/>
                  </a:lnTo>
                  <a:lnTo>
                    <a:pt x="1440" y="776"/>
                  </a:lnTo>
                  <a:lnTo>
                    <a:pt x="1451" y="776"/>
                  </a:lnTo>
                  <a:lnTo>
                    <a:pt x="1451" y="817"/>
                  </a:lnTo>
                  <a:lnTo>
                    <a:pt x="1612" y="817"/>
                  </a:lnTo>
                  <a:lnTo>
                    <a:pt x="1612" y="854"/>
                  </a:lnTo>
                  <a:lnTo>
                    <a:pt x="1654" y="854"/>
                  </a:lnTo>
                  <a:lnTo>
                    <a:pt x="1654" y="889"/>
                  </a:lnTo>
                  <a:lnTo>
                    <a:pt x="1663" y="889"/>
                  </a:lnTo>
                  <a:lnTo>
                    <a:pt x="1663" y="929"/>
                  </a:lnTo>
                  <a:lnTo>
                    <a:pt x="1687" y="929"/>
                  </a:lnTo>
                  <a:lnTo>
                    <a:pt x="1687" y="968"/>
                  </a:lnTo>
                  <a:lnTo>
                    <a:pt x="1831" y="968"/>
                  </a:lnTo>
                  <a:lnTo>
                    <a:pt x="1831" y="1006"/>
                  </a:lnTo>
                  <a:lnTo>
                    <a:pt x="1872" y="1006"/>
                  </a:lnTo>
                  <a:lnTo>
                    <a:pt x="1872" y="1048"/>
                  </a:lnTo>
                  <a:lnTo>
                    <a:pt x="2063" y="1048"/>
                  </a:lnTo>
                  <a:lnTo>
                    <a:pt x="2063" y="1085"/>
                  </a:lnTo>
                  <a:lnTo>
                    <a:pt x="2220" y="1085"/>
                  </a:lnTo>
                  <a:lnTo>
                    <a:pt x="2220" y="1123"/>
                  </a:lnTo>
                  <a:lnTo>
                    <a:pt x="2276" y="1123"/>
                  </a:lnTo>
                  <a:lnTo>
                    <a:pt x="2276" y="1165"/>
                  </a:lnTo>
                  <a:lnTo>
                    <a:pt x="2307" y="1165"/>
                  </a:lnTo>
                  <a:lnTo>
                    <a:pt x="2307" y="1202"/>
                  </a:lnTo>
                  <a:lnTo>
                    <a:pt x="2391" y="1202"/>
                  </a:lnTo>
                  <a:lnTo>
                    <a:pt x="2391" y="1238"/>
                  </a:lnTo>
                  <a:lnTo>
                    <a:pt x="2671" y="1238"/>
                  </a:lnTo>
                  <a:lnTo>
                    <a:pt x="2671" y="1279"/>
                  </a:lnTo>
                  <a:lnTo>
                    <a:pt x="2765" y="1279"/>
                  </a:lnTo>
                  <a:lnTo>
                    <a:pt x="2765" y="1323"/>
                  </a:lnTo>
                  <a:lnTo>
                    <a:pt x="2845" y="1323"/>
                  </a:lnTo>
                  <a:lnTo>
                    <a:pt x="2845" y="1353"/>
                  </a:lnTo>
                  <a:lnTo>
                    <a:pt x="2865" y="1353"/>
                  </a:lnTo>
                  <a:lnTo>
                    <a:pt x="2865" y="1401"/>
                  </a:lnTo>
                  <a:lnTo>
                    <a:pt x="2960" y="1401"/>
                  </a:lnTo>
                  <a:lnTo>
                    <a:pt x="2960" y="1437"/>
                  </a:lnTo>
                  <a:lnTo>
                    <a:pt x="2969" y="1437"/>
                  </a:lnTo>
                  <a:lnTo>
                    <a:pt x="2969" y="1480"/>
                  </a:lnTo>
                  <a:lnTo>
                    <a:pt x="3071" y="1480"/>
                  </a:lnTo>
                  <a:lnTo>
                    <a:pt x="3071" y="1521"/>
                  </a:lnTo>
                  <a:lnTo>
                    <a:pt x="3132" y="1521"/>
                  </a:lnTo>
                  <a:lnTo>
                    <a:pt x="3132" y="1562"/>
                  </a:lnTo>
                  <a:lnTo>
                    <a:pt x="3238" y="1562"/>
                  </a:lnTo>
                  <a:lnTo>
                    <a:pt x="3238" y="1604"/>
                  </a:lnTo>
                  <a:lnTo>
                    <a:pt x="4165" y="1604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8" name="Freeform 503">
              <a:extLst>
                <a:ext uri="{FF2B5EF4-FFF2-40B4-BE49-F238E27FC236}">
                  <a16:creationId xmlns:a16="http://schemas.microsoft.com/office/drawing/2014/main" id="{12FD6600-5843-4218-AA31-3E8218F1B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97977" y="5336339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79" name="Freeform 504">
              <a:extLst>
                <a:ext uri="{FF2B5EF4-FFF2-40B4-BE49-F238E27FC236}">
                  <a16:creationId xmlns:a16="http://schemas.microsoft.com/office/drawing/2014/main" id="{F28C724E-CD47-44A2-BD82-9966C90E4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40827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0" name="Freeform 505">
              <a:extLst>
                <a:ext uri="{FF2B5EF4-FFF2-40B4-BE49-F238E27FC236}">
                  <a16:creationId xmlns:a16="http://schemas.microsoft.com/office/drawing/2014/main" id="{87BF479C-6907-40BD-81D1-43D318F9B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890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1" name="Freeform 506">
              <a:extLst>
                <a:ext uri="{FF2B5EF4-FFF2-40B4-BE49-F238E27FC236}">
                  <a16:creationId xmlns:a16="http://schemas.microsoft.com/office/drawing/2014/main" id="{3E69F776-FB6E-4B07-8FFD-F9781EF12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7015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2" name="Freeform 507">
              <a:extLst>
                <a:ext uri="{FF2B5EF4-FFF2-40B4-BE49-F238E27FC236}">
                  <a16:creationId xmlns:a16="http://schemas.microsoft.com/office/drawing/2014/main" id="{3B18A856-A91E-4618-9067-9565B6BA9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3202" y="5336339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3" name="Freeform 508">
              <a:extLst>
                <a:ext uri="{FF2B5EF4-FFF2-40B4-BE49-F238E27FC236}">
                  <a16:creationId xmlns:a16="http://schemas.microsoft.com/office/drawing/2014/main" id="{207714BD-3FDB-4913-895F-D957AABE3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3677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4" name="Freeform 509">
              <a:extLst>
                <a:ext uri="{FF2B5EF4-FFF2-40B4-BE49-F238E27FC236}">
                  <a16:creationId xmlns:a16="http://schemas.microsoft.com/office/drawing/2014/main" id="{1B9CF9E6-1980-4E21-B6BB-C0D63A2ED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9390" y="5336339"/>
              <a:ext cx="47625" cy="53975"/>
            </a:xfrm>
            <a:custGeom>
              <a:avLst/>
              <a:gdLst>
                <a:gd name="T0" fmla="*/ 63 w 63"/>
                <a:gd name="T1" fmla="*/ 71 h 71"/>
                <a:gd name="T2" fmla="*/ 0 w 63"/>
                <a:gd name="T3" fmla="*/ 71 h 71"/>
                <a:gd name="T4" fmla="*/ 31 w 63"/>
                <a:gd name="T5" fmla="*/ 0 h 71"/>
                <a:gd name="T6" fmla="*/ 63 w 63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0" y="71"/>
                  </a:lnTo>
                  <a:lnTo>
                    <a:pt x="31" y="0"/>
                  </a:lnTo>
                  <a:lnTo>
                    <a:pt x="63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5" name="Freeform 510">
              <a:extLst>
                <a:ext uri="{FF2B5EF4-FFF2-40B4-BE49-F238E27FC236}">
                  <a16:creationId xmlns:a16="http://schemas.microsoft.com/office/drawing/2014/main" id="{FDBF3287-1F45-406A-86FF-950EE9B0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5890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6" name="Freeform 511">
              <a:extLst>
                <a:ext uri="{FF2B5EF4-FFF2-40B4-BE49-F238E27FC236}">
                  <a16:creationId xmlns:a16="http://schemas.microsoft.com/office/drawing/2014/main" id="{02420F34-4300-4DFC-8C8A-AE7A74EB7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7952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7" name="Freeform 512">
              <a:extLst>
                <a:ext uri="{FF2B5EF4-FFF2-40B4-BE49-F238E27FC236}">
                  <a16:creationId xmlns:a16="http://schemas.microsoft.com/office/drawing/2014/main" id="{730C0097-4886-4C4D-8D26-FCA3A8E4C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82077" y="5336339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8" name="Freeform 513">
              <a:extLst>
                <a:ext uri="{FF2B5EF4-FFF2-40B4-BE49-F238E27FC236}">
                  <a16:creationId xmlns:a16="http://schemas.microsoft.com/office/drawing/2014/main" id="{F8BEE6D4-A1E9-4806-94FC-AC86D8C6D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6202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89" name="Freeform 514">
              <a:extLst>
                <a:ext uri="{FF2B5EF4-FFF2-40B4-BE49-F238E27FC236}">
                  <a16:creationId xmlns:a16="http://schemas.microsoft.com/office/drawing/2014/main" id="{6610D856-46D5-4842-9405-B726C3830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2390" y="5336339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0" name="Freeform 515">
              <a:extLst>
                <a:ext uri="{FF2B5EF4-FFF2-40B4-BE49-F238E27FC236}">
                  <a16:creationId xmlns:a16="http://schemas.microsoft.com/office/drawing/2014/main" id="{8B3252ED-AFAA-4A57-8D14-A09CDC12A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96352" y="5336339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1" name="Freeform 516">
              <a:extLst>
                <a:ext uri="{FF2B5EF4-FFF2-40B4-BE49-F238E27FC236}">
                  <a16:creationId xmlns:a16="http://schemas.microsoft.com/office/drawing/2014/main" id="{4C634F00-CB40-4D02-B1F3-EAA1547E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6940" y="5336339"/>
              <a:ext cx="47625" cy="53975"/>
            </a:xfrm>
            <a:custGeom>
              <a:avLst/>
              <a:gdLst>
                <a:gd name="T0" fmla="*/ 63 w 63"/>
                <a:gd name="T1" fmla="*/ 71 h 71"/>
                <a:gd name="T2" fmla="*/ 0 w 63"/>
                <a:gd name="T3" fmla="*/ 71 h 71"/>
                <a:gd name="T4" fmla="*/ 31 w 63"/>
                <a:gd name="T5" fmla="*/ 0 h 71"/>
                <a:gd name="T6" fmla="*/ 63 w 63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71">
                  <a:moveTo>
                    <a:pt x="63" y="71"/>
                  </a:moveTo>
                  <a:lnTo>
                    <a:pt x="0" y="71"/>
                  </a:lnTo>
                  <a:lnTo>
                    <a:pt x="31" y="0"/>
                  </a:lnTo>
                  <a:lnTo>
                    <a:pt x="63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2" name="Freeform 517">
              <a:extLst>
                <a:ext uri="{FF2B5EF4-FFF2-40B4-BE49-F238E27FC236}">
                  <a16:creationId xmlns:a16="http://schemas.microsoft.com/office/drawing/2014/main" id="{677C2BCD-010C-4B64-BB10-6D79C532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2802" y="5303002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3" name="Freeform 518">
              <a:extLst>
                <a:ext uri="{FF2B5EF4-FFF2-40B4-BE49-F238E27FC236}">
                  <a16:creationId xmlns:a16="http://schemas.microsoft.com/office/drawing/2014/main" id="{63FA8764-61F1-4AD5-9769-C080A6E13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1002" y="5058527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4" name="Freeform 519">
              <a:extLst>
                <a:ext uri="{FF2B5EF4-FFF2-40B4-BE49-F238E27FC236}">
                  <a16:creationId xmlns:a16="http://schemas.microsoft.com/office/drawing/2014/main" id="{D42B36BF-0105-411C-B4EB-52801BC0B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1865" y="4768014"/>
              <a:ext cx="47625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5" name="Freeform 520">
              <a:extLst>
                <a:ext uri="{FF2B5EF4-FFF2-40B4-BE49-F238E27FC236}">
                  <a16:creationId xmlns:a16="http://schemas.microsoft.com/office/drawing/2014/main" id="{1584F124-8CE0-4087-B5A3-2A9A4DD46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7702" y="4537827"/>
              <a:ext cx="49213" cy="53975"/>
            </a:xfrm>
            <a:custGeom>
              <a:avLst/>
              <a:gdLst>
                <a:gd name="T0" fmla="*/ 64 w 64"/>
                <a:gd name="T1" fmla="*/ 71 h 71"/>
                <a:gd name="T2" fmla="*/ 0 w 64"/>
                <a:gd name="T3" fmla="*/ 71 h 71"/>
                <a:gd name="T4" fmla="*/ 32 w 64"/>
                <a:gd name="T5" fmla="*/ 0 h 71"/>
                <a:gd name="T6" fmla="*/ 64 w 64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64" y="71"/>
                  </a:moveTo>
                  <a:lnTo>
                    <a:pt x="0" y="71"/>
                  </a:lnTo>
                  <a:lnTo>
                    <a:pt x="32" y="0"/>
                  </a:lnTo>
                  <a:lnTo>
                    <a:pt x="64" y="71"/>
                  </a:lnTo>
                  <a:close/>
                </a:path>
              </a:pathLst>
            </a:cu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6" name="Freeform 521">
              <a:extLst>
                <a:ext uri="{FF2B5EF4-FFF2-40B4-BE49-F238E27FC236}">
                  <a16:creationId xmlns:a16="http://schemas.microsoft.com/office/drawing/2014/main" id="{9E179A86-F41B-4D1D-B193-75CDF4E96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6315" y="4144127"/>
              <a:ext cx="3168650" cy="1347788"/>
            </a:xfrm>
            <a:custGeom>
              <a:avLst/>
              <a:gdLst>
                <a:gd name="T0" fmla="*/ 592 w 4169"/>
                <a:gd name="T1" fmla="*/ 0 h 1774"/>
                <a:gd name="T2" fmla="*/ 595 w 4169"/>
                <a:gd name="T3" fmla="*/ 27 h 1774"/>
                <a:gd name="T4" fmla="*/ 601 w 4169"/>
                <a:gd name="T5" fmla="*/ 56 h 1774"/>
                <a:gd name="T6" fmla="*/ 606 w 4169"/>
                <a:gd name="T7" fmla="*/ 84 h 1774"/>
                <a:gd name="T8" fmla="*/ 609 w 4169"/>
                <a:gd name="T9" fmla="*/ 110 h 1774"/>
                <a:gd name="T10" fmla="*/ 618 w 4169"/>
                <a:gd name="T11" fmla="*/ 118 h 1774"/>
                <a:gd name="T12" fmla="*/ 620 w 4169"/>
                <a:gd name="T13" fmla="*/ 169 h 1774"/>
                <a:gd name="T14" fmla="*/ 629 w 4169"/>
                <a:gd name="T15" fmla="*/ 224 h 1774"/>
                <a:gd name="T16" fmla="*/ 643 w 4169"/>
                <a:gd name="T17" fmla="*/ 282 h 1774"/>
                <a:gd name="T18" fmla="*/ 669 w 4169"/>
                <a:gd name="T19" fmla="*/ 308 h 1774"/>
                <a:gd name="T20" fmla="*/ 692 w 4169"/>
                <a:gd name="T21" fmla="*/ 340 h 1774"/>
                <a:gd name="T22" fmla="*/ 708 w 4169"/>
                <a:gd name="T23" fmla="*/ 367 h 1774"/>
                <a:gd name="T24" fmla="*/ 723 w 4169"/>
                <a:gd name="T25" fmla="*/ 393 h 1774"/>
                <a:gd name="T26" fmla="*/ 738 w 4169"/>
                <a:gd name="T27" fmla="*/ 421 h 1774"/>
                <a:gd name="T28" fmla="*/ 781 w 4169"/>
                <a:gd name="T29" fmla="*/ 451 h 1774"/>
                <a:gd name="T30" fmla="*/ 796 w 4169"/>
                <a:gd name="T31" fmla="*/ 535 h 1774"/>
                <a:gd name="T32" fmla="*/ 811 w 4169"/>
                <a:gd name="T33" fmla="*/ 569 h 1774"/>
                <a:gd name="T34" fmla="*/ 814 w 4169"/>
                <a:gd name="T35" fmla="*/ 591 h 1774"/>
                <a:gd name="T36" fmla="*/ 824 w 4169"/>
                <a:gd name="T37" fmla="*/ 617 h 1774"/>
                <a:gd name="T38" fmla="*/ 840 w 4169"/>
                <a:gd name="T39" fmla="*/ 646 h 1774"/>
                <a:gd name="T40" fmla="*/ 853 w 4169"/>
                <a:gd name="T41" fmla="*/ 670 h 1774"/>
                <a:gd name="T42" fmla="*/ 867 w 4169"/>
                <a:gd name="T43" fmla="*/ 703 h 1774"/>
                <a:gd name="T44" fmla="*/ 876 w 4169"/>
                <a:gd name="T45" fmla="*/ 729 h 1774"/>
                <a:gd name="T46" fmla="*/ 885 w 4169"/>
                <a:gd name="T47" fmla="*/ 757 h 1774"/>
                <a:gd name="T48" fmla="*/ 888 w 4169"/>
                <a:gd name="T49" fmla="*/ 781 h 1774"/>
                <a:gd name="T50" fmla="*/ 895 w 4169"/>
                <a:gd name="T51" fmla="*/ 796 h 1774"/>
                <a:gd name="T52" fmla="*/ 902 w 4169"/>
                <a:gd name="T53" fmla="*/ 814 h 1774"/>
                <a:gd name="T54" fmla="*/ 906 w 4169"/>
                <a:gd name="T55" fmla="*/ 842 h 1774"/>
                <a:gd name="T56" fmla="*/ 909 w 4169"/>
                <a:gd name="T57" fmla="*/ 870 h 1774"/>
                <a:gd name="T58" fmla="*/ 917 w 4169"/>
                <a:gd name="T59" fmla="*/ 897 h 1774"/>
                <a:gd name="T60" fmla="*/ 976 w 4169"/>
                <a:gd name="T61" fmla="*/ 926 h 1774"/>
                <a:gd name="T62" fmla="*/ 988 w 4169"/>
                <a:gd name="T63" fmla="*/ 954 h 1774"/>
                <a:gd name="T64" fmla="*/ 1053 w 4169"/>
                <a:gd name="T65" fmla="*/ 1010 h 1774"/>
                <a:gd name="T66" fmla="*/ 1084 w 4169"/>
                <a:gd name="T67" fmla="*/ 1038 h 1774"/>
                <a:gd name="T68" fmla="*/ 1109 w 4169"/>
                <a:gd name="T69" fmla="*/ 1068 h 1774"/>
                <a:gd name="T70" fmla="*/ 1128 w 4169"/>
                <a:gd name="T71" fmla="*/ 1095 h 1774"/>
                <a:gd name="T72" fmla="*/ 1135 w 4169"/>
                <a:gd name="T73" fmla="*/ 1151 h 1774"/>
                <a:gd name="T74" fmla="*/ 1206 w 4169"/>
                <a:gd name="T75" fmla="*/ 1177 h 1774"/>
                <a:gd name="T76" fmla="*/ 1258 w 4169"/>
                <a:gd name="T77" fmla="*/ 1205 h 1774"/>
                <a:gd name="T78" fmla="*/ 1331 w 4169"/>
                <a:gd name="T79" fmla="*/ 1236 h 1774"/>
                <a:gd name="T80" fmla="*/ 1341 w 4169"/>
                <a:gd name="T81" fmla="*/ 1280 h 1774"/>
                <a:gd name="T82" fmla="*/ 1345 w 4169"/>
                <a:gd name="T83" fmla="*/ 1319 h 1774"/>
                <a:gd name="T84" fmla="*/ 1411 w 4169"/>
                <a:gd name="T85" fmla="*/ 1357 h 1774"/>
                <a:gd name="T86" fmla="*/ 1426 w 4169"/>
                <a:gd name="T87" fmla="*/ 1403 h 1774"/>
                <a:gd name="T88" fmla="*/ 1453 w 4169"/>
                <a:gd name="T89" fmla="*/ 1430 h 1774"/>
                <a:gd name="T90" fmla="*/ 1506 w 4169"/>
                <a:gd name="T91" fmla="*/ 1460 h 1774"/>
                <a:gd name="T92" fmla="*/ 1509 w 4169"/>
                <a:gd name="T93" fmla="*/ 1488 h 1774"/>
                <a:gd name="T94" fmla="*/ 1531 w 4169"/>
                <a:gd name="T95" fmla="*/ 1514 h 1774"/>
                <a:gd name="T96" fmla="*/ 1664 w 4169"/>
                <a:gd name="T97" fmla="*/ 1543 h 1774"/>
                <a:gd name="T98" fmla="*/ 1708 w 4169"/>
                <a:gd name="T99" fmla="*/ 1573 h 1774"/>
                <a:gd name="T100" fmla="*/ 1988 w 4169"/>
                <a:gd name="T101" fmla="*/ 1601 h 1774"/>
                <a:gd name="T102" fmla="*/ 2162 w 4169"/>
                <a:gd name="T103" fmla="*/ 1630 h 1774"/>
                <a:gd name="T104" fmla="*/ 2398 w 4169"/>
                <a:gd name="T105" fmla="*/ 1659 h 1774"/>
                <a:gd name="T106" fmla="*/ 2586 w 4169"/>
                <a:gd name="T107" fmla="*/ 1687 h 1774"/>
                <a:gd name="T108" fmla="*/ 2603 w 4169"/>
                <a:gd name="T109" fmla="*/ 1717 h 1774"/>
                <a:gd name="T110" fmla="*/ 2771 w 4169"/>
                <a:gd name="T111" fmla="*/ 1746 h 1774"/>
                <a:gd name="T112" fmla="*/ 3357 w 4169"/>
                <a:gd name="T113" fmla="*/ 1774 h 1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169" h="1774">
                  <a:moveTo>
                    <a:pt x="0" y="0"/>
                  </a:moveTo>
                  <a:lnTo>
                    <a:pt x="592" y="0"/>
                  </a:lnTo>
                  <a:lnTo>
                    <a:pt x="592" y="27"/>
                  </a:lnTo>
                  <a:lnTo>
                    <a:pt x="595" y="27"/>
                  </a:lnTo>
                  <a:lnTo>
                    <a:pt x="595" y="56"/>
                  </a:lnTo>
                  <a:lnTo>
                    <a:pt x="601" y="56"/>
                  </a:lnTo>
                  <a:lnTo>
                    <a:pt x="601" y="84"/>
                  </a:lnTo>
                  <a:lnTo>
                    <a:pt x="606" y="84"/>
                  </a:lnTo>
                  <a:lnTo>
                    <a:pt x="606" y="110"/>
                  </a:lnTo>
                  <a:lnTo>
                    <a:pt x="609" y="110"/>
                  </a:lnTo>
                  <a:lnTo>
                    <a:pt x="609" y="118"/>
                  </a:lnTo>
                  <a:lnTo>
                    <a:pt x="618" y="118"/>
                  </a:lnTo>
                  <a:lnTo>
                    <a:pt x="620" y="118"/>
                  </a:lnTo>
                  <a:lnTo>
                    <a:pt x="620" y="169"/>
                  </a:lnTo>
                  <a:lnTo>
                    <a:pt x="629" y="169"/>
                  </a:lnTo>
                  <a:lnTo>
                    <a:pt x="629" y="224"/>
                  </a:lnTo>
                  <a:lnTo>
                    <a:pt x="643" y="224"/>
                  </a:lnTo>
                  <a:lnTo>
                    <a:pt x="643" y="282"/>
                  </a:lnTo>
                  <a:lnTo>
                    <a:pt x="669" y="282"/>
                  </a:lnTo>
                  <a:lnTo>
                    <a:pt x="669" y="308"/>
                  </a:lnTo>
                  <a:lnTo>
                    <a:pt x="692" y="308"/>
                  </a:lnTo>
                  <a:lnTo>
                    <a:pt x="692" y="340"/>
                  </a:lnTo>
                  <a:lnTo>
                    <a:pt x="708" y="340"/>
                  </a:lnTo>
                  <a:lnTo>
                    <a:pt x="708" y="367"/>
                  </a:lnTo>
                  <a:lnTo>
                    <a:pt x="723" y="367"/>
                  </a:lnTo>
                  <a:lnTo>
                    <a:pt x="723" y="393"/>
                  </a:lnTo>
                  <a:lnTo>
                    <a:pt x="738" y="393"/>
                  </a:lnTo>
                  <a:lnTo>
                    <a:pt x="738" y="421"/>
                  </a:lnTo>
                  <a:lnTo>
                    <a:pt x="781" y="421"/>
                  </a:lnTo>
                  <a:lnTo>
                    <a:pt x="781" y="451"/>
                  </a:lnTo>
                  <a:lnTo>
                    <a:pt x="796" y="451"/>
                  </a:lnTo>
                  <a:lnTo>
                    <a:pt x="796" y="535"/>
                  </a:lnTo>
                  <a:lnTo>
                    <a:pt x="811" y="535"/>
                  </a:lnTo>
                  <a:lnTo>
                    <a:pt x="811" y="569"/>
                  </a:lnTo>
                  <a:lnTo>
                    <a:pt x="814" y="569"/>
                  </a:lnTo>
                  <a:lnTo>
                    <a:pt x="814" y="591"/>
                  </a:lnTo>
                  <a:lnTo>
                    <a:pt x="824" y="591"/>
                  </a:lnTo>
                  <a:lnTo>
                    <a:pt x="824" y="617"/>
                  </a:lnTo>
                  <a:lnTo>
                    <a:pt x="840" y="617"/>
                  </a:lnTo>
                  <a:lnTo>
                    <a:pt x="840" y="646"/>
                  </a:lnTo>
                  <a:lnTo>
                    <a:pt x="853" y="646"/>
                  </a:lnTo>
                  <a:lnTo>
                    <a:pt x="853" y="670"/>
                  </a:lnTo>
                  <a:lnTo>
                    <a:pt x="867" y="670"/>
                  </a:lnTo>
                  <a:lnTo>
                    <a:pt x="867" y="703"/>
                  </a:lnTo>
                  <a:lnTo>
                    <a:pt x="876" y="703"/>
                  </a:lnTo>
                  <a:lnTo>
                    <a:pt x="876" y="729"/>
                  </a:lnTo>
                  <a:lnTo>
                    <a:pt x="885" y="729"/>
                  </a:lnTo>
                  <a:lnTo>
                    <a:pt x="885" y="757"/>
                  </a:lnTo>
                  <a:lnTo>
                    <a:pt x="888" y="757"/>
                  </a:lnTo>
                  <a:lnTo>
                    <a:pt x="888" y="781"/>
                  </a:lnTo>
                  <a:lnTo>
                    <a:pt x="895" y="781"/>
                  </a:lnTo>
                  <a:lnTo>
                    <a:pt x="895" y="796"/>
                  </a:lnTo>
                  <a:lnTo>
                    <a:pt x="902" y="796"/>
                  </a:lnTo>
                  <a:lnTo>
                    <a:pt x="902" y="814"/>
                  </a:lnTo>
                  <a:lnTo>
                    <a:pt x="906" y="814"/>
                  </a:lnTo>
                  <a:lnTo>
                    <a:pt x="906" y="842"/>
                  </a:lnTo>
                  <a:lnTo>
                    <a:pt x="909" y="842"/>
                  </a:lnTo>
                  <a:lnTo>
                    <a:pt x="909" y="870"/>
                  </a:lnTo>
                  <a:lnTo>
                    <a:pt x="917" y="870"/>
                  </a:lnTo>
                  <a:lnTo>
                    <a:pt x="917" y="897"/>
                  </a:lnTo>
                  <a:lnTo>
                    <a:pt x="976" y="897"/>
                  </a:lnTo>
                  <a:lnTo>
                    <a:pt x="976" y="926"/>
                  </a:lnTo>
                  <a:lnTo>
                    <a:pt x="988" y="926"/>
                  </a:lnTo>
                  <a:lnTo>
                    <a:pt x="988" y="954"/>
                  </a:lnTo>
                  <a:lnTo>
                    <a:pt x="1053" y="954"/>
                  </a:lnTo>
                  <a:lnTo>
                    <a:pt x="1053" y="1010"/>
                  </a:lnTo>
                  <a:lnTo>
                    <a:pt x="1084" y="1010"/>
                  </a:lnTo>
                  <a:lnTo>
                    <a:pt x="1084" y="1038"/>
                  </a:lnTo>
                  <a:lnTo>
                    <a:pt x="1109" y="1038"/>
                  </a:lnTo>
                  <a:lnTo>
                    <a:pt x="1109" y="1068"/>
                  </a:lnTo>
                  <a:lnTo>
                    <a:pt x="1128" y="1068"/>
                  </a:lnTo>
                  <a:lnTo>
                    <a:pt x="1128" y="1095"/>
                  </a:lnTo>
                  <a:lnTo>
                    <a:pt x="1135" y="1095"/>
                  </a:lnTo>
                  <a:lnTo>
                    <a:pt x="1135" y="1151"/>
                  </a:lnTo>
                  <a:lnTo>
                    <a:pt x="1206" y="1151"/>
                  </a:lnTo>
                  <a:lnTo>
                    <a:pt x="1206" y="1177"/>
                  </a:lnTo>
                  <a:lnTo>
                    <a:pt x="1258" y="1177"/>
                  </a:lnTo>
                  <a:lnTo>
                    <a:pt x="1258" y="1205"/>
                  </a:lnTo>
                  <a:lnTo>
                    <a:pt x="1331" y="1205"/>
                  </a:lnTo>
                  <a:lnTo>
                    <a:pt x="1331" y="1236"/>
                  </a:lnTo>
                  <a:lnTo>
                    <a:pt x="1341" y="1236"/>
                  </a:lnTo>
                  <a:lnTo>
                    <a:pt x="1341" y="1280"/>
                  </a:lnTo>
                  <a:lnTo>
                    <a:pt x="1345" y="1280"/>
                  </a:lnTo>
                  <a:lnTo>
                    <a:pt x="1345" y="1319"/>
                  </a:lnTo>
                  <a:lnTo>
                    <a:pt x="1411" y="1319"/>
                  </a:lnTo>
                  <a:lnTo>
                    <a:pt x="1411" y="1357"/>
                  </a:lnTo>
                  <a:lnTo>
                    <a:pt x="1426" y="1357"/>
                  </a:lnTo>
                  <a:lnTo>
                    <a:pt x="1426" y="1403"/>
                  </a:lnTo>
                  <a:lnTo>
                    <a:pt x="1453" y="1403"/>
                  </a:lnTo>
                  <a:lnTo>
                    <a:pt x="1453" y="1430"/>
                  </a:lnTo>
                  <a:lnTo>
                    <a:pt x="1506" y="1430"/>
                  </a:lnTo>
                  <a:lnTo>
                    <a:pt x="1506" y="1460"/>
                  </a:lnTo>
                  <a:lnTo>
                    <a:pt x="1509" y="1460"/>
                  </a:lnTo>
                  <a:lnTo>
                    <a:pt x="1509" y="1488"/>
                  </a:lnTo>
                  <a:lnTo>
                    <a:pt x="1531" y="1488"/>
                  </a:lnTo>
                  <a:lnTo>
                    <a:pt x="1531" y="1514"/>
                  </a:lnTo>
                  <a:lnTo>
                    <a:pt x="1664" y="1514"/>
                  </a:lnTo>
                  <a:lnTo>
                    <a:pt x="1664" y="1543"/>
                  </a:lnTo>
                  <a:lnTo>
                    <a:pt x="1708" y="1543"/>
                  </a:lnTo>
                  <a:lnTo>
                    <a:pt x="1708" y="1573"/>
                  </a:lnTo>
                  <a:lnTo>
                    <a:pt x="1988" y="1573"/>
                  </a:lnTo>
                  <a:lnTo>
                    <a:pt x="1988" y="1601"/>
                  </a:lnTo>
                  <a:lnTo>
                    <a:pt x="2162" y="1601"/>
                  </a:lnTo>
                  <a:lnTo>
                    <a:pt x="2162" y="1630"/>
                  </a:lnTo>
                  <a:lnTo>
                    <a:pt x="2398" y="1630"/>
                  </a:lnTo>
                  <a:lnTo>
                    <a:pt x="2398" y="1659"/>
                  </a:lnTo>
                  <a:lnTo>
                    <a:pt x="2586" y="1659"/>
                  </a:lnTo>
                  <a:lnTo>
                    <a:pt x="2586" y="1687"/>
                  </a:lnTo>
                  <a:lnTo>
                    <a:pt x="2603" y="1687"/>
                  </a:lnTo>
                  <a:lnTo>
                    <a:pt x="2603" y="1717"/>
                  </a:lnTo>
                  <a:lnTo>
                    <a:pt x="2771" y="1717"/>
                  </a:lnTo>
                  <a:lnTo>
                    <a:pt x="2771" y="1746"/>
                  </a:lnTo>
                  <a:lnTo>
                    <a:pt x="3357" y="1746"/>
                  </a:lnTo>
                  <a:lnTo>
                    <a:pt x="3357" y="1774"/>
                  </a:lnTo>
                  <a:lnTo>
                    <a:pt x="4169" y="1774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7" name="Line 522">
              <a:extLst>
                <a:ext uri="{FF2B5EF4-FFF2-40B4-BE49-F238E27FC236}">
                  <a16:creationId xmlns:a16="http://schemas.microsoft.com/office/drawing/2014/main" id="{048CEFE8-B16E-4DE9-B938-D04E6CC63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24965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8" name="Line 523">
              <a:extLst>
                <a:ext uri="{FF2B5EF4-FFF2-40B4-BE49-F238E27FC236}">
                  <a16:creationId xmlns:a16="http://schemas.microsoft.com/office/drawing/2014/main" id="{5A6AD8B1-6BAF-46DE-B997-9EFEDD5E8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02740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699" name="Line 524">
              <a:extLst>
                <a:ext uri="{FF2B5EF4-FFF2-40B4-BE49-F238E27FC236}">
                  <a16:creationId xmlns:a16="http://schemas.microsoft.com/office/drawing/2014/main" id="{AC5A030F-D656-49E3-83C2-90F56F3954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802740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0" name="Line 525">
              <a:extLst>
                <a:ext uri="{FF2B5EF4-FFF2-40B4-BE49-F238E27FC236}">
                  <a16:creationId xmlns:a16="http://schemas.microsoft.com/office/drawing/2014/main" id="{D890E3EA-AB2C-4755-96CC-5BBE6CBE5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82090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1" name="Line 526">
              <a:extLst>
                <a:ext uri="{FF2B5EF4-FFF2-40B4-BE49-F238E27FC236}">
                  <a16:creationId xmlns:a16="http://schemas.microsoft.com/office/drawing/2014/main" id="{9A2E6BA6-A715-4445-9DFF-F82EA1E81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59865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2" name="Line 527">
              <a:extLst>
                <a:ext uri="{FF2B5EF4-FFF2-40B4-BE49-F238E27FC236}">
                  <a16:creationId xmlns:a16="http://schemas.microsoft.com/office/drawing/2014/main" id="{C9580FD8-4339-4E4B-864E-82A0FE7826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59865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3" name="Line 528">
              <a:extLst>
                <a:ext uri="{FF2B5EF4-FFF2-40B4-BE49-F238E27FC236}">
                  <a16:creationId xmlns:a16="http://schemas.microsoft.com/office/drawing/2014/main" id="{826DC7E9-023C-4A41-B2A1-CB90A93EB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5740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4" name="Line 529">
              <a:extLst>
                <a:ext uri="{FF2B5EF4-FFF2-40B4-BE49-F238E27FC236}">
                  <a16:creationId xmlns:a16="http://schemas.microsoft.com/office/drawing/2014/main" id="{83C40578-15D6-4D56-A6DC-C49945A43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51927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5" name="Line 530">
              <a:extLst>
                <a:ext uri="{FF2B5EF4-FFF2-40B4-BE49-F238E27FC236}">
                  <a16:creationId xmlns:a16="http://schemas.microsoft.com/office/drawing/2014/main" id="{EBADE192-9ED5-4DE4-8EFF-AC6F36EFAC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51927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6" name="Line 531">
              <a:extLst>
                <a:ext uri="{FF2B5EF4-FFF2-40B4-BE49-F238E27FC236}">
                  <a16:creationId xmlns:a16="http://schemas.microsoft.com/office/drawing/2014/main" id="{D5586001-10B7-476F-889C-C9C693E742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70977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7" name="Line 532">
              <a:extLst>
                <a:ext uri="{FF2B5EF4-FFF2-40B4-BE49-F238E27FC236}">
                  <a16:creationId xmlns:a16="http://schemas.microsoft.com/office/drawing/2014/main" id="{EE061404-86B8-4726-B441-ED0E949930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47165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8" name="Line 533">
              <a:extLst>
                <a:ext uri="{FF2B5EF4-FFF2-40B4-BE49-F238E27FC236}">
                  <a16:creationId xmlns:a16="http://schemas.microsoft.com/office/drawing/2014/main" id="{773171BF-39B1-4C59-A66F-11EF8C02D7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47165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09" name="Line 534">
              <a:extLst>
                <a:ext uri="{FF2B5EF4-FFF2-40B4-BE49-F238E27FC236}">
                  <a16:creationId xmlns:a16="http://schemas.microsoft.com/office/drawing/2014/main" id="{7A6F978A-615C-43D6-B29B-DFEA8B06B5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47165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0" name="Line 535">
              <a:extLst>
                <a:ext uri="{FF2B5EF4-FFF2-40B4-BE49-F238E27FC236}">
                  <a16:creationId xmlns:a16="http://schemas.microsoft.com/office/drawing/2014/main" id="{D4221EC3-2AB6-472C-BC9C-7B5E7D917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23352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1" name="Line 536">
              <a:extLst>
                <a:ext uri="{FF2B5EF4-FFF2-40B4-BE49-F238E27FC236}">
                  <a16:creationId xmlns:a16="http://schemas.microsoft.com/office/drawing/2014/main" id="{449751AD-F2DE-4851-B22B-B8A2D554B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23352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2" name="Line 537">
              <a:extLst>
                <a:ext uri="{FF2B5EF4-FFF2-40B4-BE49-F238E27FC236}">
                  <a16:creationId xmlns:a16="http://schemas.microsoft.com/office/drawing/2014/main" id="{246F1AA5-5578-4980-A861-7DC549626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39227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3" name="Line 538">
              <a:extLst>
                <a:ext uri="{FF2B5EF4-FFF2-40B4-BE49-F238E27FC236}">
                  <a16:creationId xmlns:a16="http://schemas.microsoft.com/office/drawing/2014/main" id="{2476A2E5-2133-463C-A581-63D2CC747F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15415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4" name="Line 539">
              <a:extLst>
                <a:ext uri="{FF2B5EF4-FFF2-40B4-BE49-F238E27FC236}">
                  <a16:creationId xmlns:a16="http://schemas.microsoft.com/office/drawing/2014/main" id="{FACDDC38-6BF2-4A37-A7FB-5B588F1E0B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15415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5" name="Line 540">
              <a:extLst>
                <a:ext uri="{FF2B5EF4-FFF2-40B4-BE49-F238E27FC236}">
                  <a16:creationId xmlns:a16="http://schemas.microsoft.com/office/drawing/2014/main" id="{F95B6BA9-DDC7-44CB-B655-FCEFEEF19D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9702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6" name="Line 541">
              <a:extLst>
                <a:ext uri="{FF2B5EF4-FFF2-40B4-BE49-F238E27FC236}">
                  <a16:creationId xmlns:a16="http://schemas.microsoft.com/office/drawing/2014/main" id="{E0A7186F-D27A-44E2-B3B9-132F12969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605890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7" name="Line 542">
              <a:extLst>
                <a:ext uri="{FF2B5EF4-FFF2-40B4-BE49-F238E27FC236}">
                  <a16:creationId xmlns:a16="http://schemas.microsoft.com/office/drawing/2014/main" id="{5C1C400E-BBE6-4ADE-B637-F9D1257B86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605890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8" name="Line 543">
              <a:extLst>
                <a:ext uri="{FF2B5EF4-FFF2-40B4-BE49-F238E27FC236}">
                  <a16:creationId xmlns:a16="http://schemas.microsoft.com/office/drawing/2014/main" id="{0B5DF9D2-12AB-44F2-821E-4F0F2BDE3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15415" y="5464927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19" name="Line 544">
              <a:extLst>
                <a:ext uri="{FF2B5EF4-FFF2-40B4-BE49-F238E27FC236}">
                  <a16:creationId xmlns:a16="http://schemas.microsoft.com/office/drawing/2014/main" id="{287613CB-363A-4FCF-8EF0-DDA87F0C96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91602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0" name="Line 545">
              <a:extLst>
                <a:ext uri="{FF2B5EF4-FFF2-40B4-BE49-F238E27FC236}">
                  <a16:creationId xmlns:a16="http://schemas.microsoft.com/office/drawing/2014/main" id="{B5F7BA0C-740A-47FF-B29B-541DFB05B2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91602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1" name="Line 546">
              <a:extLst>
                <a:ext uri="{FF2B5EF4-FFF2-40B4-BE49-F238E27FC236}">
                  <a16:creationId xmlns:a16="http://schemas.microsoft.com/office/drawing/2014/main" id="{1BFB7E76-5908-4DFF-9617-2E4A23D1A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13827" y="5466514"/>
              <a:ext cx="0" cy="523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2" name="Line 547">
              <a:extLst>
                <a:ext uri="{FF2B5EF4-FFF2-40B4-BE49-F238E27FC236}">
                  <a16:creationId xmlns:a16="http://schemas.microsoft.com/office/drawing/2014/main" id="{5FDDD404-81FD-44BC-A880-A1E880404C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91602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3" name="Line 548">
              <a:extLst>
                <a:ext uri="{FF2B5EF4-FFF2-40B4-BE49-F238E27FC236}">
                  <a16:creationId xmlns:a16="http://schemas.microsoft.com/office/drawing/2014/main" id="{1A314CA9-541E-432C-B980-C065E55C7A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91602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4" name="Line 549">
              <a:extLst>
                <a:ext uri="{FF2B5EF4-FFF2-40B4-BE49-F238E27FC236}">
                  <a16:creationId xmlns:a16="http://schemas.microsoft.com/office/drawing/2014/main" id="{438B4D3E-986D-46C0-AA37-51DB5D0B28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12240" y="5466514"/>
              <a:ext cx="0" cy="523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5" name="Line 550">
              <a:extLst>
                <a:ext uri="{FF2B5EF4-FFF2-40B4-BE49-F238E27FC236}">
                  <a16:creationId xmlns:a16="http://schemas.microsoft.com/office/drawing/2014/main" id="{DAC0E960-B9E1-4AF6-A6E1-70B86A9849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88427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6" name="Line 551">
              <a:extLst>
                <a:ext uri="{FF2B5EF4-FFF2-40B4-BE49-F238E27FC236}">
                  <a16:creationId xmlns:a16="http://schemas.microsoft.com/office/drawing/2014/main" id="{92C7778B-8B23-4F93-8689-2D6F49C864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88427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7" name="Line 552">
              <a:extLst>
                <a:ext uri="{FF2B5EF4-FFF2-40B4-BE49-F238E27FC236}">
                  <a16:creationId xmlns:a16="http://schemas.microsoft.com/office/drawing/2014/main" id="{0A937A97-B759-4CE2-8DF3-A2FAE7AA4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05890" y="5466514"/>
              <a:ext cx="0" cy="523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8" name="Line 553">
              <a:extLst>
                <a:ext uri="{FF2B5EF4-FFF2-40B4-BE49-F238E27FC236}">
                  <a16:creationId xmlns:a16="http://schemas.microsoft.com/office/drawing/2014/main" id="{2A071238-3903-48F5-857F-074713BE8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82077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29" name="Line 554">
              <a:extLst>
                <a:ext uri="{FF2B5EF4-FFF2-40B4-BE49-F238E27FC236}">
                  <a16:creationId xmlns:a16="http://schemas.microsoft.com/office/drawing/2014/main" id="{55824587-4044-4946-9F31-6923CAF47E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82077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0" name="Line 555">
              <a:extLst>
                <a:ext uri="{FF2B5EF4-FFF2-40B4-BE49-F238E27FC236}">
                  <a16:creationId xmlns:a16="http://schemas.microsoft.com/office/drawing/2014/main" id="{FC326ACC-7402-4A59-8F72-A9522E8D20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0490" y="5466514"/>
              <a:ext cx="0" cy="523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1" name="Line 556">
              <a:extLst>
                <a:ext uri="{FF2B5EF4-FFF2-40B4-BE49-F238E27FC236}">
                  <a16:creationId xmlns:a16="http://schemas.microsoft.com/office/drawing/2014/main" id="{906183DF-EEF3-4150-9238-D02C63C34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56677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2" name="Line 557">
              <a:extLst>
                <a:ext uri="{FF2B5EF4-FFF2-40B4-BE49-F238E27FC236}">
                  <a16:creationId xmlns:a16="http://schemas.microsoft.com/office/drawing/2014/main" id="{62482540-0D4E-4975-82F9-5D81308439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56677" y="5479214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3" name="Line 558">
              <a:extLst>
                <a:ext uri="{FF2B5EF4-FFF2-40B4-BE49-F238E27FC236}">
                  <a16:creationId xmlns:a16="http://schemas.microsoft.com/office/drawing/2014/main" id="{9132EC45-183A-4F55-9360-A15896D928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70965" y="5466514"/>
              <a:ext cx="0" cy="523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4" name="Line 559">
              <a:extLst>
                <a:ext uri="{FF2B5EF4-FFF2-40B4-BE49-F238E27FC236}">
                  <a16:creationId xmlns:a16="http://schemas.microsoft.com/office/drawing/2014/main" id="{147C4298-BD7F-44FA-A16C-3E8293E2E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47152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5" name="Line 560">
              <a:extLst>
                <a:ext uri="{FF2B5EF4-FFF2-40B4-BE49-F238E27FC236}">
                  <a16:creationId xmlns:a16="http://schemas.microsoft.com/office/drawing/2014/main" id="{20F9D86B-4FD6-41FC-9193-ABEA0CFD8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547152" y="5479214"/>
              <a:ext cx="46038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6" name="Line 561">
              <a:extLst>
                <a:ext uri="{FF2B5EF4-FFF2-40B4-BE49-F238E27FC236}">
                  <a16:creationId xmlns:a16="http://schemas.microsoft.com/office/drawing/2014/main" id="{3D47ECC0-6154-4555-90B9-1D4955ED54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6177" y="5310939"/>
              <a:ext cx="0" cy="53975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7" name="Line 562">
              <a:extLst>
                <a:ext uri="{FF2B5EF4-FFF2-40B4-BE49-F238E27FC236}">
                  <a16:creationId xmlns:a16="http://schemas.microsoft.com/office/drawing/2014/main" id="{94C07458-86EC-4372-9F1A-10CA19777C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72365" y="5323639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  <p:sp>
          <p:nvSpPr>
            <p:cNvPr id="738" name="Line 563">
              <a:extLst>
                <a:ext uri="{FF2B5EF4-FFF2-40B4-BE49-F238E27FC236}">
                  <a16:creationId xmlns:a16="http://schemas.microsoft.com/office/drawing/2014/main" id="{EBDDBCDD-04AC-40D6-820D-073C58D6B9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72365" y="5323639"/>
              <a:ext cx="47625" cy="26988"/>
            </a:xfrm>
            <a:prstGeom prst="line">
              <a:avLst/>
            </a:prstGeom>
            <a:noFill/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85736" tIns="42868" rIns="85736" bIns="42868" numCol="1" anchor="t" anchorCtr="0" compatLnSpc="1">
              <a:prstTxWarp prst="textNoShape">
                <a:avLst/>
              </a:prstTxWarp>
            </a:bodyPr>
            <a:lstStyle/>
            <a:p>
              <a:pPr defTabSz="1143237">
                <a:defRPr/>
              </a:pPr>
              <a:endParaRPr lang="en-US" sz="2251">
                <a:solidFill>
                  <a:srgbClr val="595454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1199" name="Group 1198">
            <a:extLst>
              <a:ext uri="{FF2B5EF4-FFF2-40B4-BE49-F238E27FC236}">
                <a16:creationId xmlns:a16="http://schemas.microsoft.com/office/drawing/2014/main" id="{A2ADC6F7-368C-D149-809D-2337BFEA398D}"/>
              </a:ext>
            </a:extLst>
          </p:cNvPr>
          <p:cNvGrpSpPr/>
          <p:nvPr/>
        </p:nvGrpSpPr>
        <p:grpSpPr>
          <a:xfrm>
            <a:off x="8153117" y="2710883"/>
            <a:ext cx="168316" cy="1735153"/>
            <a:chOff x="487061" y="1759632"/>
            <a:chExt cx="179514" cy="1850587"/>
          </a:xfrm>
        </p:grpSpPr>
        <p:sp>
          <p:nvSpPr>
            <p:cNvPr id="1200" name="Rectangle 39">
              <a:extLst>
                <a:ext uri="{FF2B5EF4-FFF2-40B4-BE49-F238E27FC236}">
                  <a16:creationId xmlns:a16="http://schemas.microsoft.com/office/drawing/2014/main" id="{FEBBF95A-AFFB-B848-ABFC-45971F4B0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061" y="1759632"/>
              <a:ext cx="179514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201" name="Rectangle 40">
              <a:extLst>
                <a:ext uri="{FF2B5EF4-FFF2-40B4-BE49-F238E27FC236}">
                  <a16:creationId xmlns:a16="http://schemas.microsoft.com/office/drawing/2014/main" id="{4AC94FD7-348E-5444-AF23-D4F90E9EF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1930837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90</a:t>
              </a:r>
            </a:p>
          </p:txBody>
        </p:sp>
        <p:sp>
          <p:nvSpPr>
            <p:cNvPr id="1202" name="Rectangle 41">
              <a:extLst>
                <a:ext uri="{FF2B5EF4-FFF2-40B4-BE49-F238E27FC236}">
                  <a16:creationId xmlns:a16="http://schemas.microsoft.com/office/drawing/2014/main" id="{4FDA7FED-DD89-DC41-9D9E-33277ADE4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10203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80</a:t>
              </a:r>
            </a:p>
          </p:txBody>
        </p:sp>
        <p:sp>
          <p:nvSpPr>
            <p:cNvPr id="1203" name="Rectangle 42">
              <a:extLst>
                <a:ext uri="{FF2B5EF4-FFF2-40B4-BE49-F238E27FC236}">
                  <a16:creationId xmlns:a16="http://schemas.microsoft.com/office/drawing/2014/main" id="{800D229C-8D72-3D41-AB04-37450D77E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273243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1204" name="Rectangle 43">
              <a:extLst>
                <a:ext uri="{FF2B5EF4-FFF2-40B4-BE49-F238E27FC236}">
                  <a16:creationId xmlns:a16="http://schemas.microsoft.com/office/drawing/2014/main" id="{CC84BDDE-6565-C340-BD07-B84E11FB7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444448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1205" name="Rectangle 44">
              <a:extLst>
                <a:ext uri="{FF2B5EF4-FFF2-40B4-BE49-F238E27FC236}">
                  <a16:creationId xmlns:a16="http://schemas.microsoft.com/office/drawing/2014/main" id="{AC273852-44C9-F346-80BA-E2D71C8AA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615650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206" name="Rectangle 45">
              <a:extLst>
                <a:ext uri="{FF2B5EF4-FFF2-40B4-BE49-F238E27FC236}">
                  <a16:creationId xmlns:a16="http://schemas.microsoft.com/office/drawing/2014/main" id="{141837F4-27F1-9D40-B7B3-A024053F3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786856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207" name="Rectangle 46">
              <a:extLst>
                <a:ext uri="{FF2B5EF4-FFF2-40B4-BE49-F238E27FC236}">
                  <a16:creationId xmlns:a16="http://schemas.microsoft.com/office/drawing/2014/main" id="{E99BAECB-05D0-CC48-BEF4-D3664A8E1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2958059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208" name="Rectangle 47">
              <a:extLst>
                <a:ext uri="{FF2B5EF4-FFF2-40B4-BE49-F238E27FC236}">
                  <a16:creationId xmlns:a16="http://schemas.microsoft.com/office/drawing/2014/main" id="{54A22502-C31C-9C43-B551-6F1AD388D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129264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209" name="Rectangle 48">
              <a:extLst>
                <a:ext uri="{FF2B5EF4-FFF2-40B4-BE49-F238E27FC236}">
                  <a16:creationId xmlns:a16="http://schemas.microsoft.com/office/drawing/2014/main" id="{D9E26F08-2C79-F94F-BA0B-D6AC9B209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00" y="3300465"/>
              <a:ext cx="119675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210" name="Rectangle 49">
              <a:extLst>
                <a:ext uri="{FF2B5EF4-FFF2-40B4-BE49-F238E27FC236}">
                  <a16:creationId xmlns:a16="http://schemas.microsoft.com/office/drawing/2014/main" id="{32E7F809-F267-F643-8997-764F7F203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736" y="3471670"/>
              <a:ext cx="59839" cy="138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857427">
                <a:defRPr/>
              </a:pPr>
              <a:r>
                <a:rPr lang="en-US" altLang="en-US" sz="844" dirty="0">
                  <a:solidFill>
                    <a:srgbClr val="595454"/>
                  </a:solidFill>
                  <a:latin typeface="Trebuchet MS" panose="020B0603020202020204"/>
                  <a:cs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1142" name="TextBox 1141"/>
          <p:cNvSpPr txBox="1"/>
          <p:nvPr/>
        </p:nvSpPr>
        <p:spPr>
          <a:xfrm>
            <a:off x="803008" y="5355530"/>
            <a:ext cx="10001521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05788" indent="-205788" defTabSz="1143237">
              <a:buFont typeface="Arial" panose="020B0604020202020204" pitchFamily="34" charset="0"/>
              <a:buChar char="•"/>
              <a:defRPr/>
            </a:pPr>
            <a:r>
              <a:rPr lang="en-US" sz="1688" b="1" dirty="0">
                <a:solidFill>
                  <a:srgbClr val="595454"/>
                </a:solidFill>
                <a:latin typeface="Trebuchet MS" panose="020B0603020202020204"/>
              </a:rPr>
              <a:t>Patients with a best overall response of a CR, PR, SD, or PD at 12 months were followed for OS</a:t>
            </a:r>
          </a:p>
        </p:txBody>
      </p:sp>
      <p:sp>
        <p:nvSpPr>
          <p:cNvPr id="739" name="TextBox 56">
            <a:extLst>
              <a:ext uri="{FF2B5EF4-FFF2-40B4-BE49-F238E27FC236}">
                <a16:creationId xmlns:a16="http://schemas.microsoft.com/office/drawing/2014/main" id="{27F9A6EA-3787-4AAD-9B09-EACEF7D1C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715" y="2015443"/>
            <a:ext cx="2237171" cy="35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143153">
              <a:defRPr/>
            </a:pPr>
            <a:r>
              <a:rPr lang="en-US" sz="1688" b="1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NIVO + IPI</a:t>
            </a:r>
          </a:p>
        </p:txBody>
      </p:sp>
      <p:sp>
        <p:nvSpPr>
          <p:cNvPr id="740" name="TextBox 56">
            <a:extLst>
              <a:ext uri="{FF2B5EF4-FFF2-40B4-BE49-F238E27FC236}">
                <a16:creationId xmlns:a16="http://schemas.microsoft.com/office/drawing/2014/main" id="{3D6B1DDB-C38A-41EC-832B-73EB38964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156" y="2015443"/>
            <a:ext cx="2077301" cy="35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143153">
              <a:defRPr/>
            </a:pPr>
            <a:r>
              <a:rPr lang="en-US" sz="1688" b="1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NIVO </a:t>
            </a:r>
          </a:p>
        </p:txBody>
      </p:sp>
      <p:sp>
        <p:nvSpPr>
          <p:cNvPr id="741" name="TextBox 56">
            <a:extLst>
              <a:ext uri="{FF2B5EF4-FFF2-40B4-BE49-F238E27FC236}">
                <a16:creationId xmlns:a16="http://schemas.microsoft.com/office/drawing/2014/main" id="{F6DB05FB-18D4-4CCA-B4ED-FB605EE39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575" y="2015443"/>
            <a:ext cx="2077301" cy="35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1143153">
              <a:defRPr/>
            </a:pPr>
            <a:r>
              <a:rPr lang="en-US" sz="1688" b="1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IPI</a:t>
            </a: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610B441C-31BB-4DF5-993B-E45DC1C555F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79824" y="5797078"/>
            <a:ext cx="10272571" cy="28905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defTabSz="1143237">
              <a:defRPr/>
            </a:pPr>
            <a:r>
              <a:rPr lang="en-US" sz="939" baseline="30000" dirty="0" err="1">
                <a:solidFill>
                  <a:srgbClr val="595454"/>
                </a:solidFill>
                <a:latin typeface="Trebuchet MS" panose="020B0603020202020204"/>
              </a:rPr>
              <a:t>a</a:t>
            </a:r>
            <a:r>
              <a:rPr lang="en-US" sz="939" dirty="0" err="1">
                <a:solidFill>
                  <a:srgbClr val="595454"/>
                </a:solidFill>
                <a:latin typeface="Trebuchet MS" panose="020B0603020202020204"/>
              </a:rPr>
              <a:t>To</a:t>
            </a:r>
            <a:r>
              <a:rPr lang="en-US" sz="939" dirty="0">
                <a:solidFill>
                  <a:srgbClr val="595454"/>
                </a:solidFill>
                <a:latin typeface="Trebuchet MS" panose="020B0603020202020204"/>
              </a:rPr>
              <a:t> address guarantee-time bias, landmark analysis excluded patients who had an event during the first 12 months.</a:t>
            </a:r>
          </a:p>
          <a:p>
            <a:pPr defTabSz="1143237">
              <a:defRPr/>
            </a:pPr>
            <a:r>
              <a:rPr lang="en-US" sz="939" dirty="0">
                <a:solidFill>
                  <a:srgbClr val="595454"/>
                </a:solidFill>
                <a:latin typeface="Trebuchet MS" panose="020B0603020202020204"/>
              </a:rPr>
              <a:t>PD, progressive disease. </a:t>
            </a:r>
          </a:p>
        </p:txBody>
      </p:sp>
      <p:sp>
        <p:nvSpPr>
          <p:cNvPr id="743" name="Rectangle 48">
            <a:extLst>
              <a:ext uri="{FF2B5EF4-FFF2-40B4-BE49-F238E27FC236}">
                <a16:creationId xmlns:a16="http://schemas.microsoft.com/office/drawing/2014/main" id="{8CF5E6A9-06B5-9D4E-B762-C15A1CD46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25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939" name="Rectangle 48">
            <a:extLst>
              <a:ext uri="{FF2B5EF4-FFF2-40B4-BE49-F238E27FC236}">
                <a16:creationId xmlns:a16="http://schemas.microsoft.com/office/drawing/2014/main" id="{DDA766CE-4396-1544-B13A-ADCFB611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9445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940" name="Rectangle 48">
            <a:extLst>
              <a:ext uri="{FF2B5EF4-FFF2-40B4-BE49-F238E27FC236}">
                <a16:creationId xmlns:a16="http://schemas.microsoft.com/office/drawing/2014/main" id="{7586587C-2466-1F43-BC10-DA43D7E45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065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941" name="Rectangle 48">
            <a:extLst>
              <a:ext uri="{FF2B5EF4-FFF2-40B4-BE49-F238E27FC236}">
                <a16:creationId xmlns:a16="http://schemas.microsoft.com/office/drawing/2014/main" id="{B87BE5F5-E29F-1442-A227-496DE3FF3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685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42" name="Rectangle 48">
            <a:extLst>
              <a:ext uri="{FF2B5EF4-FFF2-40B4-BE49-F238E27FC236}">
                <a16:creationId xmlns:a16="http://schemas.microsoft.com/office/drawing/2014/main" id="{60E0A162-31B3-8241-A6FA-59752D5F8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8305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121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22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43" name="Rectangle 48">
            <a:extLst>
              <a:ext uri="{FF2B5EF4-FFF2-40B4-BE49-F238E27FC236}">
                <a16:creationId xmlns:a16="http://schemas.microsoft.com/office/drawing/2014/main" id="{8F0308AE-DAE8-E040-9E46-F587D1A88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927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32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44" name="Rectangle 48">
            <a:extLst>
              <a:ext uri="{FF2B5EF4-FFF2-40B4-BE49-F238E27FC236}">
                <a16:creationId xmlns:a16="http://schemas.microsoft.com/office/drawing/2014/main" id="{85D1C4FB-3C99-F243-AB7B-2C5806583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547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45" name="Rectangle 48">
            <a:extLst>
              <a:ext uri="{FF2B5EF4-FFF2-40B4-BE49-F238E27FC236}">
                <a16:creationId xmlns:a16="http://schemas.microsoft.com/office/drawing/2014/main" id="{2AB3F74B-3763-BA4F-A698-33C436CD6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168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109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46" name="Rectangle 48">
            <a:extLst>
              <a:ext uri="{FF2B5EF4-FFF2-40B4-BE49-F238E27FC236}">
                <a16:creationId xmlns:a16="http://schemas.microsoft.com/office/drawing/2014/main" id="{31BCBA2C-1750-1F4A-B8EF-EC5CE9A26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788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108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12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47" name="Rectangle 48">
            <a:extLst>
              <a:ext uri="{FF2B5EF4-FFF2-40B4-BE49-F238E27FC236}">
                <a16:creationId xmlns:a16="http://schemas.microsoft.com/office/drawing/2014/main" id="{4A049A55-990A-6046-934E-41A8993A3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6408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105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48" name="Rectangle 48">
            <a:extLst>
              <a:ext uri="{FF2B5EF4-FFF2-40B4-BE49-F238E27FC236}">
                <a16:creationId xmlns:a16="http://schemas.microsoft.com/office/drawing/2014/main" id="{E515D75C-C983-3445-8736-BD11DCC72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029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104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49" name="Rectangle 48">
            <a:extLst>
              <a:ext uri="{FF2B5EF4-FFF2-40B4-BE49-F238E27FC236}">
                <a16:creationId xmlns:a16="http://schemas.microsoft.com/office/drawing/2014/main" id="{EB3E8E06-5462-164C-AB3C-6B1E0FB9F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49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104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0" name="Rectangle 48">
            <a:extLst>
              <a:ext uri="{FF2B5EF4-FFF2-40B4-BE49-F238E27FC236}">
                <a16:creationId xmlns:a16="http://schemas.microsoft.com/office/drawing/2014/main" id="{051EE63A-0CCC-5748-A926-FB14EF4D3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269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99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1" name="Rectangle 48">
            <a:extLst>
              <a:ext uri="{FF2B5EF4-FFF2-40B4-BE49-F238E27FC236}">
                <a16:creationId xmlns:a16="http://schemas.microsoft.com/office/drawing/2014/main" id="{8D80D230-599D-424D-BF6F-42E56EB9B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889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26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92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2" name="Rectangle 48">
            <a:extLst>
              <a:ext uri="{FF2B5EF4-FFF2-40B4-BE49-F238E27FC236}">
                <a16:creationId xmlns:a16="http://schemas.microsoft.com/office/drawing/2014/main" id="{282A8670-6E41-624A-9B1C-81AA354FB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509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53" name="Rectangle 48">
            <a:extLst>
              <a:ext uri="{FF2B5EF4-FFF2-40B4-BE49-F238E27FC236}">
                <a16:creationId xmlns:a16="http://schemas.microsoft.com/office/drawing/2014/main" id="{6E761474-6A1B-234A-A29F-FF2762A57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241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104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954" name="Rectangle 48">
            <a:extLst>
              <a:ext uri="{FF2B5EF4-FFF2-40B4-BE49-F238E27FC236}">
                <a16:creationId xmlns:a16="http://schemas.microsoft.com/office/drawing/2014/main" id="{D6B537E8-0DEE-7D49-84A2-CCC236B04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861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104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955" name="Rectangle 48">
            <a:extLst>
              <a:ext uri="{FF2B5EF4-FFF2-40B4-BE49-F238E27FC236}">
                <a16:creationId xmlns:a16="http://schemas.microsoft.com/office/drawing/2014/main" id="{258C76E1-D08A-1D4D-873E-2DBBD2D8C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481" y="4711912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104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956" name="Rectangle 48">
            <a:extLst>
              <a:ext uri="{FF2B5EF4-FFF2-40B4-BE49-F238E27FC236}">
                <a16:creationId xmlns:a16="http://schemas.microsoft.com/office/drawing/2014/main" id="{66293925-A860-0740-967D-85FE112B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103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97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957" name="Rectangle 48">
            <a:extLst>
              <a:ext uri="{FF2B5EF4-FFF2-40B4-BE49-F238E27FC236}">
                <a16:creationId xmlns:a16="http://schemas.microsoft.com/office/drawing/2014/main" id="{94FD91D9-A291-384D-8A53-9DF0C8C6C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723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95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958" name="Rectangle 48">
            <a:extLst>
              <a:ext uri="{FF2B5EF4-FFF2-40B4-BE49-F238E27FC236}">
                <a16:creationId xmlns:a16="http://schemas.microsoft.com/office/drawing/2014/main" id="{552E8EE2-0237-9A48-97DE-2443A37FF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344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93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959" name="Rectangle 48">
            <a:extLst>
              <a:ext uri="{FF2B5EF4-FFF2-40B4-BE49-F238E27FC236}">
                <a16:creationId xmlns:a16="http://schemas.microsoft.com/office/drawing/2014/main" id="{2699C32D-3C45-E149-8760-28A41EF7E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964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88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960" name="Rectangle 48">
            <a:extLst>
              <a:ext uri="{FF2B5EF4-FFF2-40B4-BE49-F238E27FC236}">
                <a16:creationId xmlns:a16="http://schemas.microsoft.com/office/drawing/2014/main" id="{9D5613BD-99F8-3742-A598-84E40C134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58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85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61" name="Rectangle 48">
            <a:extLst>
              <a:ext uri="{FF2B5EF4-FFF2-40B4-BE49-F238E27FC236}">
                <a16:creationId xmlns:a16="http://schemas.microsoft.com/office/drawing/2014/main" id="{15842ACC-88DF-534E-A7EE-BE85CDF5B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220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81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62" name="Rectangle 48">
            <a:extLst>
              <a:ext uri="{FF2B5EF4-FFF2-40B4-BE49-F238E27FC236}">
                <a16:creationId xmlns:a16="http://schemas.microsoft.com/office/drawing/2014/main" id="{956A64E5-5548-0A4E-87EB-65377FC5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82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79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63" name="Rectangle 48">
            <a:extLst>
              <a:ext uri="{FF2B5EF4-FFF2-40B4-BE49-F238E27FC236}">
                <a16:creationId xmlns:a16="http://schemas.microsoft.com/office/drawing/2014/main" id="{EA80FA41-10BC-3A4A-86F2-5CB651F84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44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77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64" name="Rectangle 48">
            <a:extLst>
              <a:ext uri="{FF2B5EF4-FFF2-40B4-BE49-F238E27FC236}">
                <a16:creationId xmlns:a16="http://schemas.microsoft.com/office/drawing/2014/main" id="{EF924CC7-441D-014F-8AE3-205D1E57E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06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74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65" name="Rectangle 48">
            <a:extLst>
              <a:ext uri="{FF2B5EF4-FFF2-40B4-BE49-F238E27FC236}">
                <a16:creationId xmlns:a16="http://schemas.microsoft.com/office/drawing/2014/main" id="{03E30E8C-525E-B842-9AEB-83F06777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0687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73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66" name="Rectangle 48">
            <a:extLst>
              <a:ext uri="{FF2B5EF4-FFF2-40B4-BE49-F238E27FC236}">
                <a16:creationId xmlns:a16="http://schemas.microsoft.com/office/drawing/2014/main" id="{F5884D9D-598F-A94F-91F0-6636D451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0307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24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65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67" name="Rectangle 48">
            <a:extLst>
              <a:ext uri="{FF2B5EF4-FFF2-40B4-BE49-F238E27FC236}">
                <a16:creationId xmlns:a16="http://schemas.microsoft.com/office/drawing/2014/main" id="{BF1919DC-B56A-9047-A6B2-7F351E270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9927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68" name="Rectangle 48">
            <a:extLst>
              <a:ext uri="{FF2B5EF4-FFF2-40B4-BE49-F238E27FC236}">
                <a16:creationId xmlns:a16="http://schemas.microsoft.com/office/drawing/2014/main" id="{88D4E732-BA2C-8848-B984-764B2349C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659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969" name="Rectangle 48">
            <a:extLst>
              <a:ext uri="{FF2B5EF4-FFF2-40B4-BE49-F238E27FC236}">
                <a16:creationId xmlns:a16="http://schemas.microsoft.com/office/drawing/2014/main" id="{55A2762A-684A-5E4A-83A6-6A0487C60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280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970" name="Rectangle 48">
            <a:extLst>
              <a:ext uri="{FF2B5EF4-FFF2-40B4-BE49-F238E27FC236}">
                <a16:creationId xmlns:a16="http://schemas.microsoft.com/office/drawing/2014/main" id="{7B1EAABD-148E-F643-95BB-5AF47C22B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9900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971" name="Rectangle 48">
            <a:extLst>
              <a:ext uri="{FF2B5EF4-FFF2-40B4-BE49-F238E27FC236}">
                <a16:creationId xmlns:a16="http://schemas.microsoft.com/office/drawing/2014/main" id="{79CCBE72-F5F8-BE4D-8B5E-3445D8911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9521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7</a:t>
            </a:r>
          </a:p>
          <a:p>
            <a:pPr algn="ctr" defTabSz="857427">
              <a:defRPr/>
            </a:pPr>
            <a:r>
              <a:rPr lang="hr-HR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46</a:t>
            </a:r>
            <a:endParaRPr lang="en-US" altLang="en-US" sz="656" dirty="0">
              <a:solidFill>
                <a:srgbClr val="595454"/>
              </a:solidFill>
              <a:latin typeface="Trebuchet MS" panose="020B0603020202020204"/>
              <a:cs typeface="Times New Roman" panose="02020603050405020304" pitchFamily="18" charset="0"/>
            </a:endParaRP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972" name="Rectangle 48">
            <a:extLst>
              <a:ext uri="{FF2B5EF4-FFF2-40B4-BE49-F238E27FC236}">
                <a16:creationId xmlns:a16="http://schemas.microsoft.com/office/drawing/2014/main" id="{A4140850-134E-1C49-A39F-048E7587F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9141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973" name="Rectangle 48">
            <a:extLst>
              <a:ext uri="{FF2B5EF4-FFF2-40B4-BE49-F238E27FC236}">
                <a16:creationId xmlns:a16="http://schemas.microsoft.com/office/drawing/2014/main" id="{439E6099-A7C3-A240-975F-5B70AEB50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761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74" name="Rectangle 48">
            <a:extLst>
              <a:ext uri="{FF2B5EF4-FFF2-40B4-BE49-F238E27FC236}">
                <a16:creationId xmlns:a16="http://schemas.microsoft.com/office/drawing/2014/main" id="{5123A013-C6FB-1B42-869F-473365DA3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8381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975" name="Rectangle 48">
            <a:extLst>
              <a:ext uri="{FF2B5EF4-FFF2-40B4-BE49-F238E27FC236}">
                <a16:creationId xmlns:a16="http://schemas.microsoft.com/office/drawing/2014/main" id="{80092400-8CF2-0B43-88F2-DB6C2FE54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8001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976" name="Rectangle 48">
            <a:extLst>
              <a:ext uri="{FF2B5EF4-FFF2-40B4-BE49-F238E27FC236}">
                <a16:creationId xmlns:a16="http://schemas.microsoft.com/office/drawing/2014/main" id="{9E890DC1-CD42-AB44-B531-BE7F0A62B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7623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32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977" name="Rectangle 48">
            <a:extLst>
              <a:ext uri="{FF2B5EF4-FFF2-40B4-BE49-F238E27FC236}">
                <a16:creationId xmlns:a16="http://schemas.microsoft.com/office/drawing/2014/main" id="{4C154A91-FBB4-4D49-B486-FFF88DFA7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7243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978" name="Rectangle 48">
            <a:extLst>
              <a:ext uri="{FF2B5EF4-FFF2-40B4-BE49-F238E27FC236}">
                <a16:creationId xmlns:a16="http://schemas.microsoft.com/office/drawing/2014/main" id="{244E2B6E-923E-8843-990F-5CD624FEB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6863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5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30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79" name="Rectangle 48">
            <a:extLst>
              <a:ext uri="{FF2B5EF4-FFF2-40B4-BE49-F238E27FC236}">
                <a16:creationId xmlns:a16="http://schemas.microsoft.com/office/drawing/2014/main" id="{26D16E87-0550-5443-94DA-D6B3FBB10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6484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29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80" name="Rectangle 48">
            <a:extLst>
              <a:ext uri="{FF2B5EF4-FFF2-40B4-BE49-F238E27FC236}">
                <a16:creationId xmlns:a16="http://schemas.microsoft.com/office/drawing/2014/main" id="{22F686A3-6BF2-034F-A060-41B42209A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104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28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81" name="Rectangle 48">
            <a:extLst>
              <a:ext uri="{FF2B5EF4-FFF2-40B4-BE49-F238E27FC236}">
                <a16:creationId xmlns:a16="http://schemas.microsoft.com/office/drawing/2014/main" id="{13CDF9AB-987A-C74A-8358-61692FAAA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572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27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13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982" name="Rectangle 48">
            <a:extLst>
              <a:ext uri="{FF2B5EF4-FFF2-40B4-BE49-F238E27FC236}">
                <a16:creationId xmlns:a16="http://schemas.microsoft.com/office/drawing/2014/main" id="{07D1319A-63EF-EF47-909B-51DF1492A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5345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4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3" name="Rectangle 48">
            <a:extLst>
              <a:ext uri="{FF2B5EF4-FFF2-40B4-BE49-F238E27FC236}">
                <a16:creationId xmlns:a16="http://schemas.microsoft.com/office/drawing/2014/main" id="{39F3E889-648F-DE44-8BB6-53FD36614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712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CR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PR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SD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BA4422"/>
                </a:solidFill>
                <a:latin typeface="Trebuchet MS" panose="020B0603020202020204"/>
                <a:cs typeface="Times New Roman" panose="02020603050405020304" pitchFamily="18" charset="0"/>
              </a:rPr>
              <a:t>PD</a:t>
            </a:r>
          </a:p>
        </p:txBody>
      </p:sp>
      <p:sp>
        <p:nvSpPr>
          <p:cNvPr id="984" name="Rectangle 48">
            <a:extLst>
              <a:ext uri="{FF2B5EF4-FFF2-40B4-BE49-F238E27FC236}">
                <a16:creationId xmlns:a16="http://schemas.microsoft.com/office/drawing/2014/main" id="{0610B2F6-D0FB-7649-8FC3-D330AA34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129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CR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PR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SD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1DCE9B"/>
                </a:solidFill>
                <a:latin typeface="Trebuchet MS" panose="020B0603020202020204"/>
                <a:cs typeface="Times New Roman" panose="02020603050405020304" pitchFamily="18" charset="0"/>
              </a:rPr>
              <a:t>PD</a:t>
            </a:r>
          </a:p>
        </p:txBody>
      </p:sp>
      <p:sp>
        <p:nvSpPr>
          <p:cNvPr id="985" name="Rectangle 48">
            <a:extLst>
              <a:ext uri="{FF2B5EF4-FFF2-40B4-BE49-F238E27FC236}">
                <a16:creationId xmlns:a16="http://schemas.microsoft.com/office/drawing/2014/main" id="{B09AB43E-7D90-D74E-949C-F2F37B8B5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547" y="4711911"/>
            <a:ext cx="136539" cy="4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CR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PR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SD</a:t>
            </a:r>
          </a:p>
          <a:p>
            <a:pPr algn="ctr" defTabSz="857427">
              <a:defRPr/>
            </a:pPr>
            <a:r>
              <a:rPr lang="en-US" altLang="en-US" sz="656" dirty="0">
                <a:solidFill>
                  <a:srgbClr val="595454"/>
                </a:solidFill>
                <a:latin typeface="Trebuchet MS" panose="020B0603020202020204"/>
                <a:cs typeface="Times New Roman" panose="02020603050405020304" pitchFamily="18" charset="0"/>
              </a:rPr>
              <a:t>PD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F4EE9B-9DD8-6336-5405-F15EAA18A41C}"/>
              </a:ext>
            </a:extLst>
          </p:cNvPr>
          <p:cNvSpPr txBox="1"/>
          <p:nvPr/>
        </p:nvSpPr>
        <p:spPr>
          <a:xfrm>
            <a:off x="9007243" y="6500949"/>
            <a:ext cx="26994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Wolchok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ASCO 2021;Abstract 9506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906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The Moving Overall Survival Bar for Metastatic Melanoma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3AEF3A6-2707-E548-B825-5DA36AA04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8"/>
          <a:stretch/>
        </p:blipFill>
        <p:spPr>
          <a:xfrm>
            <a:off x="640080" y="2352579"/>
            <a:ext cx="4341013" cy="3477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F997B8-94EA-1844-88EE-49B00B05D071}"/>
              </a:ext>
            </a:extLst>
          </p:cNvPr>
          <p:cNvSpPr txBox="1"/>
          <p:nvPr/>
        </p:nvSpPr>
        <p:spPr>
          <a:xfrm>
            <a:off x="635779" y="1629877"/>
            <a:ext cx="480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Pre-Checkpoint Blockade/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BRAF-Targeted Therapy: Chemotherapy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31A7A-037A-834C-99D7-9AE21B553AC8}"/>
              </a:ext>
            </a:extLst>
          </p:cNvPr>
          <p:cNvSpPr txBox="1"/>
          <p:nvPr/>
        </p:nvSpPr>
        <p:spPr>
          <a:xfrm>
            <a:off x="497204" y="587191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(Middleton MR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 Clin Oncol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D203A-5944-3E43-B2FD-1D345C27DE9F}"/>
              </a:ext>
            </a:extLst>
          </p:cNvPr>
          <p:cNvSpPr txBox="1"/>
          <p:nvPr/>
        </p:nvSpPr>
        <p:spPr>
          <a:xfrm>
            <a:off x="1673111" y="4472483"/>
            <a:ext cx="167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Temozolomide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Dacarbazine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A89CA-288F-C24F-B681-7A0921E5C003}"/>
              </a:ext>
            </a:extLst>
          </p:cNvPr>
          <p:cNvSpPr txBox="1"/>
          <p:nvPr/>
        </p:nvSpPr>
        <p:spPr>
          <a:xfrm>
            <a:off x="3110568" y="3471334"/>
            <a:ext cx="18748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OS: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6.4 mos (dacarbazine)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EF554C-961F-7848-9FC1-DDB68E6A7A39}"/>
              </a:ext>
            </a:extLst>
          </p:cNvPr>
          <p:cNvSpPr txBox="1"/>
          <p:nvPr/>
        </p:nvSpPr>
        <p:spPr>
          <a:xfrm>
            <a:off x="6004637" y="1578128"/>
            <a:ext cx="4800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PD-1 +/- CTLA-4 Inhibition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3A491CA8-6CB5-C74E-AFBF-2902D026FAEE}"/>
              </a:ext>
            </a:extLst>
          </p:cNvPr>
          <p:cNvSpPr txBox="1"/>
          <p:nvPr/>
        </p:nvSpPr>
        <p:spPr>
          <a:xfrm>
            <a:off x="5617284" y="5871917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(Wolchok et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2021)</a:t>
            </a:r>
          </a:p>
        </p:txBody>
      </p: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1EB64BA1-23C5-AE44-9341-2CC1F9E95AF9}"/>
              </a:ext>
            </a:extLst>
          </p:cNvPr>
          <p:cNvGrpSpPr/>
          <p:nvPr/>
        </p:nvGrpSpPr>
        <p:grpSpPr>
          <a:xfrm>
            <a:off x="5588309" y="2526560"/>
            <a:ext cx="6369741" cy="3171576"/>
            <a:chOff x="1736862" y="1928005"/>
            <a:chExt cx="8492988" cy="4228768"/>
          </a:xfrm>
        </p:grpSpPr>
        <p:cxnSp>
          <p:nvCxnSpPr>
            <p:cNvPr id="609" name="Straight Connector 608">
              <a:extLst>
                <a:ext uri="{FF2B5EF4-FFF2-40B4-BE49-F238E27FC236}">
                  <a16:creationId xmlns:a16="http://schemas.microsoft.com/office/drawing/2014/main" id="{B8A3B83C-1815-B44B-BF33-5F10545BA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9227" y="3557066"/>
              <a:ext cx="0" cy="154060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>
              <a:extLst>
                <a:ext uri="{FF2B5EF4-FFF2-40B4-BE49-F238E27FC236}">
                  <a16:creationId xmlns:a16="http://schemas.microsoft.com/office/drawing/2014/main" id="{0D8285E2-50DF-864A-B95A-39805AF948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74477" y="3647395"/>
              <a:ext cx="0" cy="1456092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ectangle 327">
              <a:extLst>
                <a:ext uri="{FF2B5EF4-FFF2-40B4-BE49-F238E27FC236}">
                  <a16:creationId xmlns:a16="http://schemas.microsoft.com/office/drawing/2014/main" id="{5E56EC7A-E95B-5842-A6B5-5B62695B0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9871" y="3220012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52%</a:t>
              </a:r>
            </a:p>
          </p:txBody>
        </p:sp>
        <p:sp>
          <p:nvSpPr>
            <p:cNvPr id="612" name="Rectangle 328">
              <a:extLst>
                <a:ext uri="{FF2B5EF4-FFF2-40B4-BE49-F238E27FC236}">
                  <a16:creationId xmlns:a16="http://schemas.microsoft.com/office/drawing/2014/main" id="{B1BF3EA8-26A8-AA45-B1D1-BA8CE6B01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461" y="3276758"/>
              <a:ext cx="284267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50%</a:t>
              </a:r>
            </a:p>
          </p:txBody>
        </p:sp>
        <p:sp>
          <p:nvSpPr>
            <p:cNvPr id="613" name="Rectangle 329">
              <a:extLst>
                <a:ext uri="{FF2B5EF4-FFF2-40B4-BE49-F238E27FC236}">
                  <a16:creationId xmlns:a16="http://schemas.microsoft.com/office/drawing/2014/main" id="{642A62B5-843B-1545-AB2A-468A5652D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9871" y="4421888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26%</a:t>
              </a:r>
            </a:p>
          </p:txBody>
        </p:sp>
        <p:sp>
          <p:nvSpPr>
            <p:cNvPr id="614" name="Rectangle 330">
              <a:extLst>
                <a:ext uri="{FF2B5EF4-FFF2-40B4-BE49-F238E27FC236}">
                  <a16:creationId xmlns:a16="http://schemas.microsoft.com/office/drawing/2014/main" id="{1A80B0EC-A8AD-0D47-8DDD-AAB1FA018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461" y="4485776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23%</a:t>
              </a:r>
            </a:p>
          </p:txBody>
        </p:sp>
        <p:cxnSp>
          <p:nvCxnSpPr>
            <p:cNvPr id="615" name="Straight Connector 614">
              <a:extLst>
                <a:ext uri="{FF2B5EF4-FFF2-40B4-BE49-F238E27FC236}">
                  <a16:creationId xmlns:a16="http://schemas.microsoft.com/office/drawing/2014/main" id="{351AD698-7736-F04A-BD1F-C008AC02F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97860" y="3673203"/>
              <a:ext cx="0" cy="1430284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Rectangle 330">
              <a:extLst>
                <a:ext uri="{FF2B5EF4-FFF2-40B4-BE49-F238E27FC236}">
                  <a16:creationId xmlns:a16="http://schemas.microsoft.com/office/drawing/2014/main" id="{33441A5C-42C6-DA44-94DF-7DE7F6BC4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94461" y="3853380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43%</a:t>
              </a:r>
            </a:p>
          </p:txBody>
        </p:sp>
        <p:sp>
          <p:nvSpPr>
            <p:cNvPr id="617" name="Rectangle 329">
              <a:extLst>
                <a:ext uri="{FF2B5EF4-FFF2-40B4-BE49-F238E27FC236}">
                  <a16:creationId xmlns:a16="http://schemas.microsoft.com/office/drawing/2014/main" id="{AF1C0B47-52D1-6647-95CC-23FE8F575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9871" y="3828118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44%</a:t>
              </a:r>
            </a:p>
          </p:txBody>
        </p:sp>
        <p:sp>
          <p:nvSpPr>
            <p:cNvPr id="618" name="Rectangle 328">
              <a:extLst>
                <a:ext uri="{FF2B5EF4-FFF2-40B4-BE49-F238E27FC236}">
                  <a16:creationId xmlns:a16="http://schemas.microsoft.com/office/drawing/2014/main" id="{98A7C3E6-BD5C-0145-BBFC-F316380FF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871" y="3250950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49%</a:t>
              </a:r>
            </a:p>
          </p:txBody>
        </p:sp>
        <p:sp>
          <p:nvSpPr>
            <p:cNvPr id="619" name="Rectangle 330">
              <a:extLst>
                <a:ext uri="{FF2B5EF4-FFF2-40B4-BE49-F238E27FC236}">
                  <a16:creationId xmlns:a16="http://schemas.microsoft.com/office/drawing/2014/main" id="{D56E8F5F-2F0B-9642-AA6C-E2F5BD4DC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871" y="4498680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23%</a:t>
              </a:r>
            </a:p>
          </p:txBody>
        </p:sp>
        <p:sp>
          <p:nvSpPr>
            <p:cNvPr id="620" name="Rectangle 330">
              <a:extLst>
                <a:ext uri="{FF2B5EF4-FFF2-40B4-BE49-F238E27FC236}">
                  <a16:creationId xmlns:a16="http://schemas.microsoft.com/office/drawing/2014/main" id="{EDA4DEDA-093A-5741-921A-7D5317098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871" y="3904997"/>
              <a:ext cx="318464" cy="20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98" b="1" i="0" u="none" strike="noStrike" kern="1200" cap="none" spc="0" normalizeH="0" baseline="0" noProof="0" dirty="0">
                  <a:ln>
                    <a:noFill/>
                  </a:ln>
                  <a:solidFill>
                    <a:srgbClr val="1DCE9B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42%</a:t>
              </a:r>
            </a:p>
          </p:txBody>
        </p: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DA1A6F4F-1C2B-364C-B341-C27DF732A15E}"/>
                </a:ext>
              </a:extLst>
            </p:cNvPr>
            <p:cNvGrpSpPr/>
            <p:nvPr/>
          </p:nvGrpSpPr>
          <p:grpSpPr>
            <a:xfrm>
              <a:off x="2532879" y="1970450"/>
              <a:ext cx="7518532" cy="2482030"/>
              <a:chOff x="-14590602" y="2567559"/>
              <a:chExt cx="4646026" cy="1954213"/>
            </a:xfrm>
          </p:grpSpPr>
          <p:grpSp>
            <p:nvGrpSpPr>
              <p:cNvPr id="818" name="Group 205">
                <a:extLst>
                  <a:ext uri="{FF2B5EF4-FFF2-40B4-BE49-F238E27FC236}">
                    <a16:creationId xmlns:a16="http://schemas.microsoft.com/office/drawing/2014/main" id="{05B2BD91-49A3-6641-AFFE-2844A9DBC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4556264" y="2613597"/>
                <a:ext cx="4611688" cy="1271588"/>
                <a:chOff x="537" y="1388"/>
                <a:chExt cx="2905" cy="801"/>
              </a:xfrm>
            </p:grpSpPr>
            <p:sp>
              <p:nvSpPr>
                <p:cNvPr id="995" name="Freeform 5">
                  <a:extLst>
                    <a:ext uri="{FF2B5EF4-FFF2-40B4-BE49-F238E27FC236}">
                      <a16:creationId xmlns:a16="http://schemas.microsoft.com/office/drawing/2014/main" id="{0D43AD0A-24B1-644F-9CE9-F4D07B43A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" y="1388"/>
                  <a:ext cx="2883" cy="773"/>
                </a:xfrm>
                <a:custGeom>
                  <a:avLst/>
                  <a:gdLst>
                    <a:gd name="T0" fmla="*/ 49 w 6020"/>
                    <a:gd name="T1" fmla="*/ 37 h 1616"/>
                    <a:gd name="T2" fmla="*/ 86 w 6020"/>
                    <a:gd name="T3" fmla="*/ 64 h 1616"/>
                    <a:gd name="T4" fmla="*/ 99 w 6020"/>
                    <a:gd name="T5" fmla="*/ 92 h 1616"/>
                    <a:gd name="T6" fmla="*/ 137 w 6020"/>
                    <a:gd name="T7" fmla="*/ 118 h 1616"/>
                    <a:gd name="T8" fmla="*/ 170 w 6020"/>
                    <a:gd name="T9" fmla="*/ 164 h 1616"/>
                    <a:gd name="T10" fmla="*/ 204 w 6020"/>
                    <a:gd name="T11" fmla="*/ 186 h 1616"/>
                    <a:gd name="T12" fmla="*/ 222 w 6020"/>
                    <a:gd name="T13" fmla="*/ 212 h 1616"/>
                    <a:gd name="T14" fmla="*/ 243 w 6020"/>
                    <a:gd name="T15" fmla="*/ 249 h 1616"/>
                    <a:gd name="T16" fmla="*/ 266 w 6020"/>
                    <a:gd name="T17" fmla="*/ 296 h 1616"/>
                    <a:gd name="T18" fmla="*/ 329 w 6020"/>
                    <a:gd name="T19" fmla="*/ 318 h 1616"/>
                    <a:gd name="T20" fmla="*/ 345 w 6020"/>
                    <a:gd name="T21" fmla="*/ 372 h 1616"/>
                    <a:gd name="T22" fmla="*/ 380 w 6020"/>
                    <a:gd name="T23" fmla="*/ 418 h 1616"/>
                    <a:gd name="T24" fmla="*/ 391 w 6020"/>
                    <a:gd name="T25" fmla="*/ 456 h 1616"/>
                    <a:gd name="T26" fmla="*/ 444 w 6020"/>
                    <a:gd name="T27" fmla="*/ 482 h 1616"/>
                    <a:gd name="T28" fmla="*/ 474 w 6020"/>
                    <a:gd name="T29" fmla="*/ 508 h 1616"/>
                    <a:gd name="T30" fmla="*/ 499 w 6020"/>
                    <a:gd name="T31" fmla="*/ 550 h 1616"/>
                    <a:gd name="T32" fmla="*/ 546 w 6020"/>
                    <a:gd name="T33" fmla="*/ 585 h 1616"/>
                    <a:gd name="T34" fmla="*/ 609 w 6020"/>
                    <a:gd name="T35" fmla="*/ 606 h 1616"/>
                    <a:gd name="T36" fmla="*/ 621 w 6020"/>
                    <a:gd name="T37" fmla="*/ 639 h 1616"/>
                    <a:gd name="T38" fmla="*/ 653 w 6020"/>
                    <a:gd name="T39" fmla="*/ 652 h 1616"/>
                    <a:gd name="T40" fmla="*/ 667 w 6020"/>
                    <a:gd name="T41" fmla="*/ 687 h 1616"/>
                    <a:gd name="T42" fmla="*/ 701 w 6020"/>
                    <a:gd name="T43" fmla="*/ 724 h 1616"/>
                    <a:gd name="T44" fmla="*/ 733 w 6020"/>
                    <a:gd name="T45" fmla="*/ 756 h 1616"/>
                    <a:gd name="T46" fmla="*/ 790 w 6020"/>
                    <a:gd name="T47" fmla="*/ 777 h 1616"/>
                    <a:gd name="T48" fmla="*/ 810 w 6020"/>
                    <a:gd name="T49" fmla="*/ 807 h 1616"/>
                    <a:gd name="T50" fmla="*/ 827 w 6020"/>
                    <a:gd name="T51" fmla="*/ 849 h 1616"/>
                    <a:gd name="T52" fmla="*/ 840 w 6020"/>
                    <a:gd name="T53" fmla="*/ 868 h 1616"/>
                    <a:gd name="T54" fmla="*/ 995 w 6020"/>
                    <a:gd name="T55" fmla="*/ 882 h 1616"/>
                    <a:gd name="T56" fmla="*/ 1037 w 6020"/>
                    <a:gd name="T57" fmla="*/ 908 h 1616"/>
                    <a:gd name="T58" fmla="*/ 1091 w 6020"/>
                    <a:gd name="T59" fmla="*/ 931 h 1616"/>
                    <a:gd name="T60" fmla="*/ 1113 w 6020"/>
                    <a:gd name="T61" fmla="*/ 967 h 1616"/>
                    <a:gd name="T62" fmla="*/ 1201 w 6020"/>
                    <a:gd name="T63" fmla="*/ 989 h 1616"/>
                    <a:gd name="T64" fmla="*/ 1234 w 6020"/>
                    <a:gd name="T65" fmla="*/ 1033 h 1616"/>
                    <a:gd name="T66" fmla="*/ 1267 w 6020"/>
                    <a:gd name="T67" fmla="*/ 1049 h 1616"/>
                    <a:gd name="T68" fmla="*/ 1325 w 6020"/>
                    <a:gd name="T69" fmla="*/ 1070 h 1616"/>
                    <a:gd name="T70" fmla="*/ 1365 w 6020"/>
                    <a:gd name="T71" fmla="*/ 1093 h 1616"/>
                    <a:gd name="T72" fmla="*/ 1548 w 6020"/>
                    <a:gd name="T73" fmla="*/ 1151 h 1616"/>
                    <a:gd name="T74" fmla="*/ 1816 w 6020"/>
                    <a:gd name="T75" fmla="*/ 1183 h 1616"/>
                    <a:gd name="T76" fmla="*/ 1869 w 6020"/>
                    <a:gd name="T77" fmla="*/ 1212 h 1616"/>
                    <a:gd name="T78" fmla="*/ 1927 w 6020"/>
                    <a:gd name="T79" fmla="*/ 1231 h 1616"/>
                    <a:gd name="T80" fmla="*/ 2129 w 6020"/>
                    <a:gd name="T81" fmla="*/ 1284 h 1616"/>
                    <a:gd name="T82" fmla="*/ 2347 w 6020"/>
                    <a:gd name="T83" fmla="*/ 1326 h 1616"/>
                    <a:gd name="T84" fmla="*/ 2533 w 6020"/>
                    <a:gd name="T85" fmla="*/ 1365 h 1616"/>
                    <a:gd name="T86" fmla="*/ 2722 w 6020"/>
                    <a:gd name="T87" fmla="*/ 1414 h 1616"/>
                    <a:gd name="T88" fmla="*/ 2909 w 6020"/>
                    <a:gd name="T89" fmla="*/ 1438 h 1616"/>
                    <a:gd name="T90" fmla="*/ 2989 w 6020"/>
                    <a:gd name="T91" fmla="*/ 1469 h 1616"/>
                    <a:gd name="T92" fmla="*/ 3116 w 6020"/>
                    <a:gd name="T93" fmla="*/ 1486 h 1616"/>
                    <a:gd name="T94" fmla="*/ 3430 w 6020"/>
                    <a:gd name="T95" fmla="*/ 1512 h 1616"/>
                    <a:gd name="T96" fmla="*/ 4281 w 6020"/>
                    <a:gd name="T97" fmla="*/ 1541 h 1616"/>
                    <a:gd name="T98" fmla="*/ 5001 w 6020"/>
                    <a:gd name="T99" fmla="*/ 1583 h 1616"/>
                    <a:gd name="T100" fmla="*/ 5028 w 6020"/>
                    <a:gd name="T101" fmla="*/ 1605 h 1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6020" h="1616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22"/>
                      </a:lnTo>
                      <a:lnTo>
                        <a:pt x="49" y="22"/>
                      </a:lnTo>
                      <a:lnTo>
                        <a:pt x="49" y="37"/>
                      </a:lnTo>
                      <a:lnTo>
                        <a:pt x="59" y="37"/>
                      </a:lnTo>
                      <a:lnTo>
                        <a:pt x="59" y="50"/>
                      </a:lnTo>
                      <a:lnTo>
                        <a:pt x="71" y="50"/>
                      </a:lnTo>
                      <a:lnTo>
                        <a:pt x="71" y="64"/>
                      </a:lnTo>
                      <a:lnTo>
                        <a:pt x="86" y="64"/>
                      </a:lnTo>
                      <a:lnTo>
                        <a:pt x="86" y="77"/>
                      </a:lnTo>
                      <a:lnTo>
                        <a:pt x="92" y="77"/>
                      </a:lnTo>
                      <a:lnTo>
                        <a:pt x="92" y="85"/>
                      </a:lnTo>
                      <a:lnTo>
                        <a:pt x="99" y="85"/>
                      </a:lnTo>
                      <a:lnTo>
                        <a:pt x="99" y="92"/>
                      </a:lnTo>
                      <a:lnTo>
                        <a:pt x="104" y="92"/>
                      </a:lnTo>
                      <a:lnTo>
                        <a:pt x="104" y="101"/>
                      </a:lnTo>
                      <a:lnTo>
                        <a:pt x="112" y="101"/>
                      </a:lnTo>
                      <a:lnTo>
                        <a:pt x="112" y="118"/>
                      </a:lnTo>
                      <a:lnTo>
                        <a:pt x="137" y="118"/>
                      </a:lnTo>
                      <a:lnTo>
                        <a:pt x="137" y="131"/>
                      </a:lnTo>
                      <a:lnTo>
                        <a:pt x="153" y="131"/>
                      </a:lnTo>
                      <a:lnTo>
                        <a:pt x="153" y="139"/>
                      </a:lnTo>
                      <a:lnTo>
                        <a:pt x="170" y="139"/>
                      </a:lnTo>
                      <a:lnTo>
                        <a:pt x="170" y="164"/>
                      </a:lnTo>
                      <a:lnTo>
                        <a:pt x="183" y="164"/>
                      </a:lnTo>
                      <a:lnTo>
                        <a:pt x="183" y="179"/>
                      </a:lnTo>
                      <a:lnTo>
                        <a:pt x="196" y="179"/>
                      </a:lnTo>
                      <a:lnTo>
                        <a:pt x="196" y="186"/>
                      </a:lnTo>
                      <a:lnTo>
                        <a:pt x="204" y="186"/>
                      </a:lnTo>
                      <a:lnTo>
                        <a:pt x="204" y="194"/>
                      </a:lnTo>
                      <a:lnTo>
                        <a:pt x="212" y="194"/>
                      </a:lnTo>
                      <a:lnTo>
                        <a:pt x="212" y="204"/>
                      </a:lnTo>
                      <a:lnTo>
                        <a:pt x="222" y="204"/>
                      </a:lnTo>
                      <a:lnTo>
                        <a:pt x="222" y="212"/>
                      </a:lnTo>
                      <a:lnTo>
                        <a:pt x="233" y="212"/>
                      </a:lnTo>
                      <a:lnTo>
                        <a:pt x="233" y="242"/>
                      </a:lnTo>
                      <a:lnTo>
                        <a:pt x="239" y="242"/>
                      </a:lnTo>
                      <a:lnTo>
                        <a:pt x="239" y="249"/>
                      </a:lnTo>
                      <a:lnTo>
                        <a:pt x="243" y="249"/>
                      </a:lnTo>
                      <a:lnTo>
                        <a:pt x="243" y="267"/>
                      </a:lnTo>
                      <a:lnTo>
                        <a:pt x="247" y="267"/>
                      </a:lnTo>
                      <a:lnTo>
                        <a:pt x="247" y="279"/>
                      </a:lnTo>
                      <a:lnTo>
                        <a:pt x="266" y="279"/>
                      </a:lnTo>
                      <a:lnTo>
                        <a:pt x="266" y="296"/>
                      </a:lnTo>
                      <a:lnTo>
                        <a:pt x="274" y="296"/>
                      </a:lnTo>
                      <a:lnTo>
                        <a:pt x="274" y="305"/>
                      </a:lnTo>
                      <a:lnTo>
                        <a:pt x="322" y="305"/>
                      </a:lnTo>
                      <a:lnTo>
                        <a:pt x="322" y="318"/>
                      </a:lnTo>
                      <a:lnTo>
                        <a:pt x="329" y="318"/>
                      </a:lnTo>
                      <a:lnTo>
                        <a:pt x="329" y="337"/>
                      </a:lnTo>
                      <a:lnTo>
                        <a:pt x="340" y="337"/>
                      </a:lnTo>
                      <a:lnTo>
                        <a:pt x="340" y="361"/>
                      </a:lnTo>
                      <a:lnTo>
                        <a:pt x="345" y="361"/>
                      </a:lnTo>
                      <a:lnTo>
                        <a:pt x="345" y="372"/>
                      </a:lnTo>
                      <a:lnTo>
                        <a:pt x="358" y="372"/>
                      </a:lnTo>
                      <a:lnTo>
                        <a:pt x="358" y="394"/>
                      </a:lnTo>
                      <a:lnTo>
                        <a:pt x="368" y="394"/>
                      </a:lnTo>
                      <a:lnTo>
                        <a:pt x="368" y="418"/>
                      </a:lnTo>
                      <a:lnTo>
                        <a:pt x="380" y="418"/>
                      </a:lnTo>
                      <a:lnTo>
                        <a:pt x="380" y="436"/>
                      </a:lnTo>
                      <a:lnTo>
                        <a:pt x="385" y="436"/>
                      </a:lnTo>
                      <a:lnTo>
                        <a:pt x="385" y="444"/>
                      </a:lnTo>
                      <a:lnTo>
                        <a:pt x="391" y="444"/>
                      </a:lnTo>
                      <a:lnTo>
                        <a:pt x="391" y="456"/>
                      </a:lnTo>
                      <a:lnTo>
                        <a:pt x="399" y="456"/>
                      </a:lnTo>
                      <a:lnTo>
                        <a:pt x="399" y="471"/>
                      </a:lnTo>
                      <a:lnTo>
                        <a:pt x="430" y="471"/>
                      </a:lnTo>
                      <a:lnTo>
                        <a:pt x="430" y="482"/>
                      </a:lnTo>
                      <a:lnTo>
                        <a:pt x="444" y="482"/>
                      </a:lnTo>
                      <a:lnTo>
                        <a:pt x="444" y="492"/>
                      </a:lnTo>
                      <a:lnTo>
                        <a:pt x="456" y="492"/>
                      </a:lnTo>
                      <a:lnTo>
                        <a:pt x="456" y="501"/>
                      </a:lnTo>
                      <a:lnTo>
                        <a:pt x="474" y="501"/>
                      </a:lnTo>
                      <a:lnTo>
                        <a:pt x="474" y="508"/>
                      </a:lnTo>
                      <a:lnTo>
                        <a:pt x="481" y="508"/>
                      </a:lnTo>
                      <a:lnTo>
                        <a:pt x="481" y="513"/>
                      </a:lnTo>
                      <a:lnTo>
                        <a:pt x="491" y="513"/>
                      </a:lnTo>
                      <a:lnTo>
                        <a:pt x="491" y="550"/>
                      </a:lnTo>
                      <a:lnTo>
                        <a:pt x="499" y="550"/>
                      </a:lnTo>
                      <a:lnTo>
                        <a:pt x="499" y="558"/>
                      </a:lnTo>
                      <a:lnTo>
                        <a:pt x="537" y="558"/>
                      </a:lnTo>
                      <a:lnTo>
                        <a:pt x="537" y="564"/>
                      </a:lnTo>
                      <a:lnTo>
                        <a:pt x="546" y="564"/>
                      </a:lnTo>
                      <a:lnTo>
                        <a:pt x="546" y="585"/>
                      </a:lnTo>
                      <a:lnTo>
                        <a:pt x="564" y="585"/>
                      </a:lnTo>
                      <a:lnTo>
                        <a:pt x="564" y="596"/>
                      </a:lnTo>
                      <a:lnTo>
                        <a:pt x="596" y="596"/>
                      </a:lnTo>
                      <a:lnTo>
                        <a:pt x="596" y="606"/>
                      </a:lnTo>
                      <a:lnTo>
                        <a:pt x="609" y="606"/>
                      </a:lnTo>
                      <a:lnTo>
                        <a:pt x="609" y="616"/>
                      </a:lnTo>
                      <a:lnTo>
                        <a:pt x="615" y="616"/>
                      </a:lnTo>
                      <a:lnTo>
                        <a:pt x="615" y="629"/>
                      </a:lnTo>
                      <a:lnTo>
                        <a:pt x="621" y="629"/>
                      </a:lnTo>
                      <a:lnTo>
                        <a:pt x="621" y="639"/>
                      </a:lnTo>
                      <a:lnTo>
                        <a:pt x="626" y="639"/>
                      </a:lnTo>
                      <a:lnTo>
                        <a:pt x="626" y="647"/>
                      </a:lnTo>
                      <a:lnTo>
                        <a:pt x="648" y="647"/>
                      </a:lnTo>
                      <a:lnTo>
                        <a:pt x="648" y="652"/>
                      </a:lnTo>
                      <a:lnTo>
                        <a:pt x="653" y="652"/>
                      </a:lnTo>
                      <a:lnTo>
                        <a:pt x="653" y="667"/>
                      </a:lnTo>
                      <a:lnTo>
                        <a:pt x="658" y="667"/>
                      </a:lnTo>
                      <a:lnTo>
                        <a:pt x="658" y="677"/>
                      </a:lnTo>
                      <a:lnTo>
                        <a:pt x="667" y="677"/>
                      </a:lnTo>
                      <a:lnTo>
                        <a:pt x="667" y="687"/>
                      </a:lnTo>
                      <a:lnTo>
                        <a:pt x="677" y="687"/>
                      </a:lnTo>
                      <a:lnTo>
                        <a:pt x="677" y="706"/>
                      </a:lnTo>
                      <a:lnTo>
                        <a:pt x="692" y="706"/>
                      </a:lnTo>
                      <a:lnTo>
                        <a:pt x="692" y="724"/>
                      </a:lnTo>
                      <a:lnTo>
                        <a:pt x="701" y="724"/>
                      </a:lnTo>
                      <a:lnTo>
                        <a:pt x="701" y="737"/>
                      </a:lnTo>
                      <a:lnTo>
                        <a:pt x="712" y="737"/>
                      </a:lnTo>
                      <a:lnTo>
                        <a:pt x="712" y="743"/>
                      </a:lnTo>
                      <a:lnTo>
                        <a:pt x="733" y="743"/>
                      </a:lnTo>
                      <a:lnTo>
                        <a:pt x="733" y="756"/>
                      </a:lnTo>
                      <a:lnTo>
                        <a:pt x="743" y="756"/>
                      </a:lnTo>
                      <a:lnTo>
                        <a:pt x="743" y="768"/>
                      </a:lnTo>
                      <a:lnTo>
                        <a:pt x="749" y="768"/>
                      </a:lnTo>
                      <a:lnTo>
                        <a:pt x="749" y="777"/>
                      </a:lnTo>
                      <a:lnTo>
                        <a:pt x="790" y="777"/>
                      </a:lnTo>
                      <a:lnTo>
                        <a:pt x="790" y="785"/>
                      </a:lnTo>
                      <a:lnTo>
                        <a:pt x="799" y="785"/>
                      </a:lnTo>
                      <a:lnTo>
                        <a:pt x="799" y="793"/>
                      </a:lnTo>
                      <a:lnTo>
                        <a:pt x="810" y="793"/>
                      </a:lnTo>
                      <a:lnTo>
                        <a:pt x="810" y="807"/>
                      </a:lnTo>
                      <a:lnTo>
                        <a:pt x="817" y="807"/>
                      </a:lnTo>
                      <a:lnTo>
                        <a:pt x="817" y="844"/>
                      </a:lnTo>
                      <a:lnTo>
                        <a:pt x="821" y="844"/>
                      </a:lnTo>
                      <a:lnTo>
                        <a:pt x="821" y="849"/>
                      </a:lnTo>
                      <a:lnTo>
                        <a:pt x="827" y="849"/>
                      </a:lnTo>
                      <a:lnTo>
                        <a:pt x="827" y="856"/>
                      </a:lnTo>
                      <a:lnTo>
                        <a:pt x="831" y="856"/>
                      </a:lnTo>
                      <a:lnTo>
                        <a:pt x="831" y="863"/>
                      </a:lnTo>
                      <a:lnTo>
                        <a:pt x="840" y="863"/>
                      </a:lnTo>
                      <a:lnTo>
                        <a:pt x="840" y="868"/>
                      </a:lnTo>
                      <a:lnTo>
                        <a:pt x="846" y="868"/>
                      </a:lnTo>
                      <a:lnTo>
                        <a:pt x="846" y="872"/>
                      </a:lnTo>
                      <a:lnTo>
                        <a:pt x="877" y="872"/>
                      </a:lnTo>
                      <a:lnTo>
                        <a:pt x="877" y="882"/>
                      </a:lnTo>
                      <a:lnTo>
                        <a:pt x="995" y="882"/>
                      </a:lnTo>
                      <a:lnTo>
                        <a:pt x="995" y="891"/>
                      </a:lnTo>
                      <a:lnTo>
                        <a:pt x="1030" y="891"/>
                      </a:lnTo>
                      <a:lnTo>
                        <a:pt x="1030" y="901"/>
                      </a:lnTo>
                      <a:lnTo>
                        <a:pt x="1037" y="901"/>
                      </a:lnTo>
                      <a:lnTo>
                        <a:pt x="1037" y="908"/>
                      </a:lnTo>
                      <a:lnTo>
                        <a:pt x="1043" y="908"/>
                      </a:lnTo>
                      <a:lnTo>
                        <a:pt x="1043" y="913"/>
                      </a:lnTo>
                      <a:lnTo>
                        <a:pt x="1059" y="913"/>
                      </a:lnTo>
                      <a:lnTo>
                        <a:pt x="1059" y="931"/>
                      </a:lnTo>
                      <a:lnTo>
                        <a:pt x="1091" y="931"/>
                      </a:lnTo>
                      <a:lnTo>
                        <a:pt x="1091" y="945"/>
                      </a:lnTo>
                      <a:lnTo>
                        <a:pt x="1096" y="945"/>
                      </a:lnTo>
                      <a:lnTo>
                        <a:pt x="1096" y="952"/>
                      </a:lnTo>
                      <a:lnTo>
                        <a:pt x="1113" y="952"/>
                      </a:lnTo>
                      <a:lnTo>
                        <a:pt x="1113" y="967"/>
                      </a:lnTo>
                      <a:lnTo>
                        <a:pt x="1171" y="967"/>
                      </a:lnTo>
                      <a:lnTo>
                        <a:pt x="1171" y="983"/>
                      </a:lnTo>
                      <a:lnTo>
                        <a:pt x="1190" y="983"/>
                      </a:lnTo>
                      <a:lnTo>
                        <a:pt x="1190" y="989"/>
                      </a:lnTo>
                      <a:lnTo>
                        <a:pt x="1201" y="989"/>
                      </a:lnTo>
                      <a:lnTo>
                        <a:pt x="1201" y="1009"/>
                      </a:lnTo>
                      <a:lnTo>
                        <a:pt x="1216" y="1009"/>
                      </a:lnTo>
                      <a:lnTo>
                        <a:pt x="1216" y="1028"/>
                      </a:lnTo>
                      <a:lnTo>
                        <a:pt x="1234" y="1028"/>
                      </a:lnTo>
                      <a:lnTo>
                        <a:pt x="1234" y="1033"/>
                      </a:lnTo>
                      <a:lnTo>
                        <a:pt x="1255" y="1033"/>
                      </a:lnTo>
                      <a:lnTo>
                        <a:pt x="1255" y="1038"/>
                      </a:lnTo>
                      <a:lnTo>
                        <a:pt x="1260" y="1038"/>
                      </a:lnTo>
                      <a:lnTo>
                        <a:pt x="1260" y="1049"/>
                      </a:lnTo>
                      <a:lnTo>
                        <a:pt x="1267" y="1049"/>
                      </a:lnTo>
                      <a:lnTo>
                        <a:pt x="1267" y="1056"/>
                      </a:lnTo>
                      <a:lnTo>
                        <a:pt x="1314" y="1056"/>
                      </a:lnTo>
                      <a:lnTo>
                        <a:pt x="1314" y="1067"/>
                      </a:lnTo>
                      <a:lnTo>
                        <a:pt x="1325" y="1067"/>
                      </a:lnTo>
                      <a:lnTo>
                        <a:pt x="1325" y="1070"/>
                      </a:lnTo>
                      <a:lnTo>
                        <a:pt x="1331" y="1070"/>
                      </a:lnTo>
                      <a:lnTo>
                        <a:pt x="1331" y="1077"/>
                      </a:lnTo>
                      <a:lnTo>
                        <a:pt x="1347" y="1077"/>
                      </a:lnTo>
                      <a:lnTo>
                        <a:pt x="1347" y="1093"/>
                      </a:lnTo>
                      <a:lnTo>
                        <a:pt x="1365" y="1093"/>
                      </a:lnTo>
                      <a:lnTo>
                        <a:pt x="1365" y="1114"/>
                      </a:lnTo>
                      <a:lnTo>
                        <a:pt x="1464" y="1114"/>
                      </a:lnTo>
                      <a:lnTo>
                        <a:pt x="1464" y="1140"/>
                      </a:lnTo>
                      <a:lnTo>
                        <a:pt x="1548" y="1140"/>
                      </a:lnTo>
                      <a:lnTo>
                        <a:pt x="1548" y="1151"/>
                      </a:lnTo>
                      <a:lnTo>
                        <a:pt x="1681" y="1151"/>
                      </a:lnTo>
                      <a:lnTo>
                        <a:pt x="1681" y="1161"/>
                      </a:lnTo>
                      <a:lnTo>
                        <a:pt x="1786" y="1161"/>
                      </a:lnTo>
                      <a:lnTo>
                        <a:pt x="1786" y="1183"/>
                      </a:lnTo>
                      <a:lnTo>
                        <a:pt x="1816" y="1183"/>
                      </a:lnTo>
                      <a:lnTo>
                        <a:pt x="1816" y="1191"/>
                      </a:lnTo>
                      <a:lnTo>
                        <a:pt x="1842" y="1191"/>
                      </a:lnTo>
                      <a:lnTo>
                        <a:pt x="1842" y="1202"/>
                      </a:lnTo>
                      <a:lnTo>
                        <a:pt x="1869" y="1202"/>
                      </a:lnTo>
                      <a:lnTo>
                        <a:pt x="1869" y="1212"/>
                      </a:lnTo>
                      <a:lnTo>
                        <a:pt x="1896" y="1212"/>
                      </a:lnTo>
                      <a:lnTo>
                        <a:pt x="1896" y="1223"/>
                      </a:lnTo>
                      <a:lnTo>
                        <a:pt x="1914" y="1223"/>
                      </a:lnTo>
                      <a:lnTo>
                        <a:pt x="1914" y="1231"/>
                      </a:lnTo>
                      <a:lnTo>
                        <a:pt x="1927" y="1231"/>
                      </a:lnTo>
                      <a:lnTo>
                        <a:pt x="1927" y="1265"/>
                      </a:lnTo>
                      <a:lnTo>
                        <a:pt x="2039" y="1265"/>
                      </a:lnTo>
                      <a:lnTo>
                        <a:pt x="2039" y="1273"/>
                      </a:lnTo>
                      <a:lnTo>
                        <a:pt x="2129" y="1273"/>
                      </a:lnTo>
                      <a:lnTo>
                        <a:pt x="2129" y="1284"/>
                      </a:lnTo>
                      <a:lnTo>
                        <a:pt x="2199" y="1284"/>
                      </a:lnTo>
                      <a:lnTo>
                        <a:pt x="2199" y="1302"/>
                      </a:lnTo>
                      <a:lnTo>
                        <a:pt x="2219" y="1302"/>
                      </a:lnTo>
                      <a:lnTo>
                        <a:pt x="2219" y="1326"/>
                      </a:lnTo>
                      <a:lnTo>
                        <a:pt x="2347" y="1326"/>
                      </a:lnTo>
                      <a:lnTo>
                        <a:pt x="2347" y="1335"/>
                      </a:lnTo>
                      <a:lnTo>
                        <a:pt x="2426" y="1335"/>
                      </a:lnTo>
                      <a:lnTo>
                        <a:pt x="2426" y="1345"/>
                      </a:lnTo>
                      <a:lnTo>
                        <a:pt x="2533" y="1345"/>
                      </a:lnTo>
                      <a:lnTo>
                        <a:pt x="2533" y="1365"/>
                      </a:lnTo>
                      <a:lnTo>
                        <a:pt x="2617" y="1365"/>
                      </a:lnTo>
                      <a:lnTo>
                        <a:pt x="2617" y="1407"/>
                      </a:lnTo>
                      <a:lnTo>
                        <a:pt x="2659" y="1407"/>
                      </a:lnTo>
                      <a:lnTo>
                        <a:pt x="2659" y="1414"/>
                      </a:lnTo>
                      <a:lnTo>
                        <a:pt x="2722" y="1414"/>
                      </a:lnTo>
                      <a:lnTo>
                        <a:pt x="2722" y="1427"/>
                      </a:lnTo>
                      <a:lnTo>
                        <a:pt x="2737" y="1427"/>
                      </a:lnTo>
                      <a:lnTo>
                        <a:pt x="2737" y="1438"/>
                      </a:lnTo>
                      <a:lnTo>
                        <a:pt x="2771" y="1438"/>
                      </a:lnTo>
                      <a:lnTo>
                        <a:pt x="2909" y="1438"/>
                      </a:lnTo>
                      <a:lnTo>
                        <a:pt x="2909" y="1448"/>
                      </a:lnTo>
                      <a:lnTo>
                        <a:pt x="2964" y="1448"/>
                      </a:lnTo>
                      <a:lnTo>
                        <a:pt x="2964" y="1461"/>
                      </a:lnTo>
                      <a:lnTo>
                        <a:pt x="2989" y="1461"/>
                      </a:lnTo>
                      <a:lnTo>
                        <a:pt x="2989" y="1469"/>
                      </a:lnTo>
                      <a:lnTo>
                        <a:pt x="2997" y="1469"/>
                      </a:lnTo>
                      <a:lnTo>
                        <a:pt x="2997" y="1481"/>
                      </a:lnTo>
                      <a:lnTo>
                        <a:pt x="3061" y="1481"/>
                      </a:lnTo>
                      <a:lnTo>
                        <a:pt x="3061" y="1486"/>
                      </a:lnTo>
                      <a:lnTo>
                        <a:pt x="3116" y="1486"/>
                      </a:lnTo>
                      <a:lnTo>
                        <a:pt x="3116" y="1490"/>
                      </a:lnTo>
                      <a:lnTo>
                        <a:pt x="3280" y="1490"/>
                      </a:lnTo>
                      <a:lnTo>
                        <a:pt x="3280" y="1502"/>
                      </a:lnTo>
                      <a:lnTo>
                        <a:pt x="3430" y="1502"/>
                      </a:lnTo>
                      <a:lnTo>
                        <a:pt x="3430" y="1512"/>
                      </a:lnTo>
                      <a:lnTo>
                        <a:pt x="3526" y="1512"/>
                      </a:lnTo>
                      <a:lnTo>
                        <a:pt x="3526" y="1529"/>
                      </a:lnTo>
                      <a:lnTo>
                        <a:pt x="4145" y="1529"/>
                      </a:lnTo>
                      <a:lnTo>
                        <a:pt x="4145" y="1541"/>
                      </a:lnTo>
                      <a:lnTo>
                        <a:pt x="4281" y="1541"/>
                      </a:lnTo>
                      <a:lnTo>
                        <a:pt x="4281" y="1562"/>
                      </a:lnTo>
                      <a:lnTo>
                        <a:pt x="4596" y="1562"/>
                      </a:lnTo>
                      <a:lnTo>
                        <a:pt x="4596" y="1576"/>
                      </a:lnTo>
                      <a:lnTo>
                        <a:pt x="5001" y="1576"/>
                      </a:lnTo>
                      <a:lnTo>
                        <a:pt x="5001" y="1583"/>
                      </a:lnTo>
                      <a:lnTo>
                        <a:pt x="5012" y="1583"/>
                      </a:lnTo>
                      <a:lnTo>
                        <a:pt x="5012" y="1594"/>
                      </a:lnTo>
                      <a:lnTo>
                        <a:pt x="5021" y="1594"/>
                      </a:lnTo>
                      <a:lnTo>
                        <a:pt x="5021" y="1605"/>
                      </a:lnTo>
                      <a:lnTo>
                        <a:pt x="5028" y="1605"/>
                      </a:lnTo>
                      <a:lnTo>
                        <a:pt x="5263" y="1605"/>
                      </a:lnTo>
                      <a:lnTo>
                        <a:pt x="5263" y="1616"/>
                      </a:lnTo>
                      <a:lnTo>
                        <a:pt x="5366" y="1616"/>
                      </a:lnTo>
                      <a:lnTo>
                        <a:pt x="6020" y="1616"/>
                      </a:lnTo>
                    </a:path>
                  </a:pathLst>
                </a:custGeom>
                <a:noFill/>
                <a:ln w="1270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6" name="Line 6">
                  <a:extLst>
                    <a:ext uri="{FF2B5EF4-FFF2-40B4-BE49-F238E27FC236}">
                      <a16:creationId xmlns:a16="http://schemas.microsoft.com/office/drawing/2014/main" id="{9EE4E1C2-AA04-E84A-9A9F-9A464222A0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1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7" name="Line 7">
                  <a:extLst>
                    <a:ext uri="{FF2B5EF4-FFF2-40B4-BE49-F238E27FC236}">
                      <a16:creationId xmlns:a16="http://schemas.microsoft.com/office/drawing/2014/main" id="{7ED3B134-D064-5F4E-B81A-0B3127CB4F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92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8" name="Line 8">
                  <a:extLst>
                    <a:ext uri="{FF2B5EF4-FFF2-40B4-BE49-F238E27FC236}">
                      <a16:creationId xmlns:a16="http://schemas.microsoft.com/office/drawing/2014/main" id="{8D71AC63-357B-FD4D-84F3-822F636F5B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92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9" name="Line 9">
                  <a:extLst>
                    <a:ext uri="{FF2B5EF4-FFF2-40B4-BE49-F238E27FC236}">
                      <a16:creationId xmlns:a16="http://schemas.microsoft.com/office/drawing/2014/main" id="{361E8467-6CC6-1744-8911-05E41E7FE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8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0" name="Line 10">
                  <a:extLst>
                    <a:ext uri="{FF2B5EF4-FFF2-40B4-BE49-F238E27FC236}">
                      <a16:creationId xmlns:a16="http://schemas.microsoft.com/office/drawing/2014/main" id="{F95BDE91-244C-214A-958F-783C02BFE2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5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1" name="Line 11">
                  <a:extLst>
                    <a:ext uri="{FF2B5EF4-FFF2-40B4-BE49-F238E27FC236}">
                      <a16:creationId xmlns:a16="http://schemas.microsoft.com/office/drawing/2014/main" id="{5A68F139-7132-3449-A5A1-1703CF7260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5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2" name="Line 12">
                  <a:extLst>
                    <a:ext uri="{FF2B5EF4-FFF2-40B4-BE49-F238E27FC236}">
                      <a16:creationId xmlns:a16="http://schemas.microsoft.com/office/drawing/2014/main" id="{4391038B-98D5-7641-821F-0622C4380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3" name="Line 13">
                  <a:extLst>
                    <a:ext uri="{FF2B5EF4-FFF2-40B4-BE49-F238E27FC236}">
                      <a16:creationId xmlns:a16="http://schemas.microsoft.com/office/drawing/2014/main" id="{9D934D85-A638-7947-BF6A-15F9B605A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4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4" name="Line 14">
                  <a:extLst>
                    <a:ext uri="{FF2B5EF4-FFF2-40B4-BE49-F238E27FC236}">
                      <a16:creationId xmlns:a16="http://schemas.microsoft.com/office/drawing/2014/main" id="{4AB1FA39-4FC9-7C47-A78E-1C0A026F97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4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5" name="Line 15">
                  <a:extLst>
                    <a:ext uri="{FF2B5EF4-FFF2-40B4-BE49-F238E27FC236}">
                      <a16:creationId xmlns:a16="http://schemas.microsoft.com/office/drawing/2014/main" id="{6BCEB34E-FCDD-9E4B-89A5-07E25F33B7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6" name="Line 16">
                  <a:extLst>
                    <a:ext uri="{FF2B5EF4-FFF2-40B4-BE49-F238E27FC236}">
                      <a16:creationId xmlns:a16="http://schemas.microsoft.com/office/drawing/2014/main" id="{73786D79-5E3A-D34F-B7A8-37E30D455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3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7" name="Line 17">
                  <a:extLst>
                    <a:ext uri="{FF2B5EF4-FFF2-40B4-BE49-F238E27FC236}">
                      <a16:creationId xmlns:a16="http://schemas.microsoft.com/office/drawing/2014/main" id="{CFEE2B53-3540-5D4C-B227-1FCD6AED4A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8" name="Line 18">
                  <a:extLst>
                    <a:ext uri="{FF2B5EF4-FFF2-40B4-BE49-F238E27FC236}">
                      <a16:creationId xmlns:a16="http://schemas.microsoft.com/office/drawing/2014/main" id="{6EE527E9-1B3C-B042-9205-EA7FF47EAF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5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9" name="Line 19">
                  <a:extLst>
                    <a:ext uri="{FF2B5EF4-FFF2-40B4-BE49-F238E27FC236}">
                      <a16:creationId xmlns:a16="http://schemas.microsoft.com/office/drawing/2014/main" id="{5F2BCAFE-8BC4-FA40-AFD3-6247B5AF91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2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0" name="Line 20">
                  <a:extLst>
                    <a:ext uri="{FF2B5EF4-FFF2-40B4-BE49-F238E27FC236}">
                      <a16:creationId xmlns:a16="http://schemas.microsoft.com/office/drawing/2014/main" id="{915B14F7-C41B-174E-B2CF-FE5F49F597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2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1" name="Line 21">
                  <a:extLst>
                    <a:ext uri="{FF2B5EF4-FFF2-40B4-BE49-F238E27FC236}">
                      <a16:creationId xmlns:a16="http://schemas.microsoft.com/office/drawing/2014/main" id="{09BF59BA-DD3B-D841-AFD3-B818DC1D0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2" name="Line 22">
                  <a:extLst>
                    <a:ext uri="{FF2B5EF4-FFF2-40B4-BE49-F238E27FC236}">
                      <a16:creationId xmlns:a16="http://schemas.microsoft.com/office/drawing/2014/main" id="{3FD8463A-A566-9441-916F-617111B7C5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1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3" name="Line 23">
                  <a:extLst>
                    <a:ext uri="{FF2B5EF4-FFF2-40B4-BE49-F238E27FC236}">
                      <a16:creationId xmlns:a16="http://schemas.microsoft.com/office/drawing/2014/main" id="{DC2774A5-8AFB-314D-9E83-1F83241859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1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4" name="Line 24">
                  <a:extLst>
                    <a:ext uri="{FF2B5EF4-FFF2-40B4-BE49-F238E27FC236}">
                      <a16:creationId xmlns:a16="http://schemas.microsoft.com/office/drawing/2014/main" id="{1AAF0508-4E5D-F448-A5DB-1FAA58B6E6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3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5" name="Line 25">
                  <a:extLst>
                    <a:ext uri="{FF2B5EF4-FFF2-40B4-BE49-F238E27FC236}">
                      <a16:creationId xmlns:a16="http://schemas.microsoft.com/office/drawing/2014/main" id="{8500D9A4-F79A-DD45-9060-C503D7BEF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0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6" name="Line 26">
                  <a:extLst>
                    <a:ext uri="{FF2B5EF4-FFF2-40B4-BE49-F238E27FC236}">
                      <a16:creationId xmlns:a16="http://schemas.microsoft.com/office/drawing/2014/main" id="{96E2D860-F860-A64F-AE55-00A86EC14F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0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7" name="Line 27">
                  <a:extLst>
                    <a:ext uri="{FF2B5EF4-FFF2-40B4-BE49-F238E27FC236}">
                      <a16:creationId xmlns:a16="http://schemas.microsoft.com/office/drawing/2014/main" id="{11415C8D-5E39-FB47-B364-553229B950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8" name="Line 28">
                  <a:extLst>
                    <a:ext uri="{FF2B5EF4-FFF2-40B4-BE49-F238E27FC236}">
                      <a16:creationId xmlns:a16="http://schemas.microsoft.com/office/drawing/2014/main" id="{5AD201C4-B145-BB48-AF7D-E6C5381D4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03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19" name="Line 29">
                  <a:extLst>
                    <a:ext uri="{FF2B5EF4-FFF2-40B4-BE49-F238E27FC236}">
                      <a16:creationId xmlns:a16="http://schemas.microsoft.com/office/drawing/2014/main" id="{EF518C77-5734-3743-AF0B-5F8D7CDAC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03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0" name="Line 30">
                  <a:extLst>
                    <a:ext uri="{FF2B5EF4-FFF2-40B4-BE49-F238E27FC236}">
                      <a16:creationId xmlns:a16="http://schemas.microsoft.com/office/drawing/2014/main" id="{6E42224D-3BE5-3A46-806E-F086610A92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23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1" name="Line 31">
                  <a:extLst>
                    <a:ext uri="{FF2B5EF4-FFF2-40B4-BE49-F238E27FC236}">
                      <a16:creationId xmlns:a16="http://schemas.microsoft.com/office/drawing/2014/main" id="{3A6B53E5-1D1B-E044-AEAC-A29DBC8DB2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2" name="Line 32">
                  <a:extLst>
                    <a:ext uri="{FF2B5EF4-FFF2-40B4-BE49-F238E27FC236}">
                      <a16:creationId xmlns:a16="http://schemas.microsoft.com/office/drawing/2014/main" id="{A2ADB6AE-B725-1141-8195-45B6C98AF8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9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3" name="Line 33">
                  <a:extLst>
                    <a:ext uri="{FF2B5EF4-FFF2-40B4-BE49-F238E27FC236}">
                      <a16:creationId xmlns:a16="http://schemas.microsoft.com/office/drawing/2014/main" id="{DD22F4E9-F721-D34E-BAE2-2B94AB5C99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1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4" name="Line 34">
                  <a:extLst>
                    <a:ext uri="{FF2B5EF4-FFF2-40B4-BE49-F238E27FC236}">
                      <a16:creationId xmlns:a16="http://schemas.microsoft.com/office/drawing/2014/main" id="{224CC160-87EC-014F-874F-740B12764D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5" name="Line 35">
                  <a:extLst>
                    <a:ext uri="{FF2B5EF4-FFF2-40B4-BE49-F238E27FC236}">
                      <a16:creationId xmlns:a16="http://schemas.microsoft.com/office/drawing/2014/main" id="{096FA602-219B-D342-A8C7-4B1AB0D2A2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9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6" name="Line 36">
                  <a:extLst>
                    <a:ext uri="{FF2B5EF4-FFF2-40B4-BE49-F238E27FC236}">
                      <a16:creationId xmlns:a16="http://schemas.microsoft.com/office/drawing/2014/main" id="{1B792A78-ACE4-4D44-994D-445E7C2DB6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1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7" name="Line 37">
                  <a:extLst>
                    <a:ext uri="{FF2B5EF4-FFF2-40B4-BE49-F238E27FC236}">
                      <a16:creationId xmlns:a16="http://schemas.microsoft.com/office/drawing/2014/main" id="{F7A6569E-5EA2-BA44-912B-B2F7403059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9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8" name="Line 38">
                  <a:extLst>
                    <a:ext uri="{FF2B5EF4-FFF2-40B4-BE49-F238E27FC236}">
                      <a16:creationId xmlns:a16="http://schemas.microsoft.com/office/drawing/2014/main" id="{579BD08A-BC0B-CC4E-8762-32F07D48AD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9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29" name="Line 39">
                  <a:extLst>
                    <a:ext uri="{FF2B5EF4-FFF2-40B4-BE49-F238E27FC236}">
                      <a16:creationId xmlns:a16="http://schemas.microsoft.com/office/drawing/2014/main" id="{08820DF4-B474-BB4D-90E1-E407CA512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13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0" name="Line 40">
                  <a:extLst>
                    <a:ext uri="{FF2B5EF4-FFF2-40B4-BE49-F238E27FC236}">
                      <a16:creationId xmlns:a16="http://schemas.microsoft.com/office/drawing/2014/main" id="{947C637F-8845-C541-82F5-53C2E5614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1" name="Line 41">
                  <a:extLst>
                    <a:ext uri="{FF2B5EF4-FFF2-40B4-BE49-F238E27FC236}">
                      <a16:creationId xmlns:a16="http://schemas.microsoft.com/office/drawing/2014/main" id="{BBF02180-4347-C94F-9DD4-526B98361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8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2" name="Line 42">
                  <a:extLst>
                    <a:ext uri="{FF2B5EF4-FFF2-40B4-BE49-F238E27FC236}">
                      <a16:creationId xmlns:a16="http://schemas.microsoft.com/office/drawing/2014/main" id="{163CE122-5579-A647-9626-139FFE275F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3" name="Line 43">
                  <a:extLst>
                    <a:ext uri="{FF2B5EF4-FFF2-40B4-BE49-F238E27FC236}">
                      <a16:creationId xmlns:a16="http://schemas.microsoft.com/office/drawing/2014/main" id="{19C2A9F8-7AE8-514F-AFE2-D387D52FE5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4" name="Line 44">
                  <a:extLst>
                    <a:ext uri="{FF2B5EF4-FFF2-40B4-BE49-F238E27FC236}">
                      <a16:creationId xmlns:a16="http://schemas.microsoft.com/office/drawing/2014/main" id="{FDBD72EE-5BDC-5C4B-9FFA-92B504D33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8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5" name="Line 45">
                  <a:extLst>
                    <a:ext uri="{FF2B5EF4-FFF2-40B4-BE49-F238E27FC236}">
                      <a16:creationId xmlns:a16="http://schemas.microsoft.com/office/drawing/2014/main" id="{D86644DD-DC8D-3A47-B858-B2B336EE1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6" name="Line 46">
                  <a:extLst>
                    <a:ext uri="{FF2B5EF4-FFF2-40B4-BE49-F238E27FC236}">
                      <a16:creationId xmlns:a16="http://schemas.microsoft.com/office/drawing/2014/main" id="{DA75ACB6-2704-8844-891F-C2EEB1264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Line 47">
                  <a:extLst>
                    <a:ext uri="{FF2B5EF4-FFF2-40B4-BE49-F238E27FC236}">
                      <a16:creationId xmlns:a16="http://schemas.microsoft.com/office/drawing/2014/main" id="{53EBF0D3-0001-AD4D-87EE-99185BF018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8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8" name="Line 48">
                  <a:extLst>
                    <a:ext uri="{FF2B5EF4-FFF2-40B4-BE49-F238E27FC236}">
                      <a16:creationId xmlns:a16="http://schemas.microsoft.com/office/drawing/2014/main" id="{D3DA6D43-0140-2A4D-AE18-0F221AE350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Line 49">
                  <a:extLst>
                    <a:ext uri="{FF2B5EF4-FFF2-40B4-BE49-F238E27FC236}">
                      <a16:creationId xmlns:a16="http://schemas.microsoft.com/office/drawing/2014/main" id="{41DF04AA-C9A1-7140-8063-29775EFC06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8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Line 50">
                  <a:extLst>
                    <a:ext uri="{FF2B5EF4-FFF2-40B4-BE49-F238E27FC236}">
                      <a16:creationId xmlns:a16="http://schemas.microsoft.com/office/drawing/2014/main" id="{21B488EA-D98D-0141-A878-B5FD95A54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78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1" name="Line 51">
                  <a:extLst>
                    <a:ext uri="{FF2B5EF4-FFF2-40B4-BE49-F238E27FC236}">
                      <a16:creationId xmlns:a16="http://schemas.microsoft.com/office/drawing/2014/main" id="{CE7BB6FE-8B1B-0E42-AAEE-EBDCE4CE7B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Line 52">
                  <a:extLst>
                    <a:ext uri="{FF2B5EF4-FFF2-40B4-BE49-F238E27FC236}">
                      <a16:creationId xmlns:a16="http://schemas.microsoft.com/office/drawing/2014/main" id="{93EEEC0F-63DF-744C-8627-6EC47CFBE9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3" name="Line 53">
                  <a:extLst>
                    <a:ext uri="{FF2B5EF4-FFF2-40B4-BE49-F238E27FC236}">
                      <a16:creationId xmlns:a16="http://schemas.microsoft.com/office/drawing/2014/main" id="{B6FFE2E0-6CE1-D44D-817D-574CC3E42C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7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4" name="Line 54">
                  <a:extLst>
                    <a:ext uri="{FF2B5EF4-FFF2-40B4-BE49-F238E27FC236}">
                      <a16:creationId xmlns:a16="http://schemas.microsoft.com/office/drawing/2014/main" id="{DBF6B4AD-F405-4745-B6E4-03E0AEA456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Line 55">
                  <a:extLst>
                    <a:ext uri="{FF2B5EF4-FFF2-40B4-BE49-F238E27FC236}">
                      <a16:creationId xmlns:a16="http://schemas.microsoft.com/office/drawing/2014/main" id="{413F47E8-C04A-0C4E-B50E-0C6AF5CA3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7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Line 56">
                  <a:extLst>
                    <a:ext uri="{FF2B5EF4-FFF2-40B4-BE49-F238E27FC236}">
                      <a16:creationId xmlns:a16="http://schemas.microsoft.com/office/drawing/2014/main" id="{DDE36C18-E713-EF45-9E30-15AE80DF57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7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Line 57">
                  <a:extLst>
                    <a:ext uri="{FF2B5EF4-FFF2-40B4-BE49-F238E27FC236}">
                      <a16:creationId xmlns:a16="http://schemas.microsoft.com/office/drawing/2014/main" id="{B547B90E-4927-5E48-992C-6F2419DBDB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1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Line 58">
                  <a:extLst>
                    <a:ext uri="{FF2B5EF4-FFF2-40B4-BE49-F238E27FC236}">
                      <a16:creationId xmlns:a16="http://schemas.microsoft.com/office/drawing/2014/main" id="{71A19321-436B-3442-AC81-597899CFBB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67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49" name="Line 59">
                  <a:extLst>
                    <a:ext uri="{FF2B5EF4-FFF2-40B4-BE49-F238E27FC236}">
                      <a16:creationId xmlns:a16="http://schemas.microsoft.com/office/drawing/2014/main" id="{8906CBEE-A853-AE4B-A7C8-BD5931FEC6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67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0" name="Line 60">
                  <a:extLst>
                    <a:ext uri="{FF2B5EF4-FFF2-40B4-BE49-F238E27FC236}">
                      <a16:creationId xmlns:a16="http://schemas.microsoft.com/office/drawing/2014/main" id="{77CA655D-03AA-3142-8575-5D89251A0F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1" name="Line 61">
                  <a:extLst>
                    <a:ext uri="{FF2B5EF4-FFF2-40B4-BE49-F238E27FC236}">
                      <a16:creationId xmlns:a16="http://schemas.microsoft.com/office/drawing/2014/main" id="{D09DB0CB-2BEB-6E40-BFA6-ECB230C2A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6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2" name="Line 62">
                  <a:extLst>
                    <a:ext uri="{FF2B5EF4-FFF2-40B4-BE49-F238E27FC236}">
                      <a16:creationId xmlns:a16="http://schemas.microsoft.com/office/drawing/2014/main" id="{55861225-C116-DD4B-BD1E-00AB25319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6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Line 63">
                  <a:extLst>
                    <a:ext uri="{FF2B5EF4-FFF2-40B4-BE49-F238E27FC236}">
                      <a16:creationId xmlns:a16="http://schemas.microsoft.com/office/drawing/2014/main" id="{598D5A7A-9103-114F-B628-43082058BA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4" name="Line 64">
                  <a:extLst>
                    <a:ext uri="{FF2B5EF4-FFF2-40B4-BE49-F238E27FC236}">
                      <a16:creationId xmlns:a16="http://schemas.microsoft.com/office/drawing/2014/main" id="{ADF283AC-7AB2-2B4E-B639-32284DF405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5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" name="Line 65">
                  <a:extLst>
                    <a:ext uri="{FF2B5EF4-FFF2-40B4-BE49-F238E27FC236}">
                      <a16:creationId xmlns:a16="http://schemas.microsoft.com/office/drawing/2014/main" id="{654FDAE0-CD51-1342-AB87-B1FDEFE0E2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5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6" name="Line 66">
                  <a:extLst>
                    <a:ext uri="{FF2B5EF4-FFF2-40B4-BE49-F238E27FC236}">
                      <a16:creationId xmlns:a16="http://schemas.microsoft.com/office/drawing/2014/main" id="{0A3BCAAA-233D-0049-B3D9-EA382969EB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7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Line 67">
                  <a:extLst>
                    <a:ext uri="{FF2B5EF4-FFF2-40B4-BE49-F238E27FC236}">
                      <a16:creationId xmlns:a16="http://schemas.microsoft.com/office/drawing/2014/main" id="{91EC9E08-AD1F-EB45-A8B7-A121A6CA15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5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8" name="Line 68">
                  <a:extLst>
                    <a:ext uri="{FF2B5EF4-FFF2-40B4-BE49-F238E27FC236}">
                      <a16:creationId xmlns:a16="http://schemas.microsoft.com/office/drawing/2014/main" id="{A478411E-4FE3-FC4B-BA54-80812CFBBE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5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59" name="Line 69">
                  <a:extLst>
                    <a:ext uri="{FF2B5EF4-FFF2-40B4-BE49-F238E27FC236}">
                      <a16:creationId xmlns:a16="http://schemas.microsoft.com/office/drawing/2014/main" id="{F939D681-53FA-AF4B-9E13-74C80EF0F2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7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0" name="Line 70">
                  <a:extLst>
                    <a:ext uri="{FF2B5EF4-FFF2-40B4-BE49-F238E27FC236}">
                      <a16:creationId xmlns:a16="http://schemas.microsoft.com/office/drawing/2014/main" id="{A0423580-29D5-9649-8EE9-D192B96DF6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5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1" name="Line 71">
                  <a:extLst>
                    <a:ext uri="{FF2B5EF4-FFF2-40B4-BE49-F238E27FC236}">
                      <a16:creationId xmlns:a16="http://schemas.microsoft.com/office/drawing/2014/main" id="{16999007-BF23-1D49-A5AB-4AEA331B1C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5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2" name="Line 72">
                  <a:extLst>
                    <a:ext uri="{FF2B5EF4-FFF2-40B4-BE49-F238E27FC236}">
                      <a16:creationId xmlns:a16="http://schemas.microsoft.com/office/drawing/2014/main" id="{F7A6297B-95E7-D847-8CAA-71C928050F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3" name="Line 73">
                  <a:extLst>
                    <a:ext uri="{FF2B5EF4-FFF2-40B4-BE49-F238E27FC236}">
                      <a16:creationId xmlns:a16="http://schemas.microsoft.com/office/drawing/2014/main" id="{D62B01D5-DC2E-0B43-B216-C6C7E4F45F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44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4" name="Line 74">
                  <a:extLst>
                    <a:ext uri="{FF2B5EF4-FFF2-40B4-BE49-F238E27FC236}">
                      <a16:creationId xmlns:a16="http://schemas.microsoft.com/office/drawing/2014/main" id="{6D909766-23CD-0D41-A626-8C82B5C6E9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44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Line 75">
                  <a:extLst>
                    <a:ext uri="{FF2B5EF4-FFF2-40B4-BE49-F238E27FC236}">
                      <a16:creationId xmlns:a16="http://schemas.microsoft.com/office/drawing/2014/main" id="{9BD488B9-407B-1346-B9D4-CF8143D36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Line 76">
                  <a:extLst>
                    <a:ext uri="{FF2B5EF4-FFF2-40B4-BE49-F238E27FC236}">
                      <a16:creationId xmlns:a16="http://schemas.microsoft.com/office/drawing/2014/main" id="{B2597166-7FB3-4F44-9643-5D700DC4C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9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Line 77">
                  <a:extLst>
                    <a:ext uri="{FF2B5EF4-FFF2-40B4-BE49-F238E27FC236}">
                      <a16:creationId xmlns:a16="http://schemas.microsoft.com/office/drawing/2014/main" id="{64263B9C-972E-F74C-A307-356C799E1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9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Line 78">
                  <a:extLst>
                    <a:ext uri="{FF2B5EF4-FFF2-40B4-BE49-F238E27FC236}">
                      <a16:creationId xmlns:a16="http://schemas.microsoft.com/office/drawing/2014/main" id="{FBBCB1C1-EE23-C746-87DD-246CA5B198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Line 79">
                  <a:extLst>
                    <a:ext uri="{FF2B5EF4-FFF2-40B4-BE49-F238E27FC236}">
                      <a16:creationId xmlns:a16="http://schemas.microsoft.com/office/drawing/2014/main" id="{EC71D997-7B6C-A54B-93C2-7132D0244A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7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Line 80">
                  <a:extLst>
                    <a:ext uri="{FF2B5EF4-FFF2-40B4-BE49-F238E27FC236}">
                      <a16:creationId xmlns:a16="http://schemas.microsoft.com/office/drawing/2014/main" id="{44CD1BF8-ACD0-DE4B-AA4A-37F21A04C2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7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Line 81">
                  <a:extLst>
                    <a:ext uri="{FF2B5EF4-FFF2-40B4-BE49-F238E27FC236}">
                      <a16:creationId xmlns:a16="http://schemas.microsoft.com/office/drawing/2014/main" id="{E38569DF-E5A0-C84D-8F35-080464A2D7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6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Line 82">
                  <a:extLst>
                    <a:ext uri="{FF2B5EF4-FFF2-40B4-BE49-F238E27FC236}">
                      <a16:creationId xmlns:a16="http://schemas.microsoft.com/office/drawing/2014/main" id="{6B18D332-4331-B140-99D0-09D66EF302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Line 83">
                  <a:extLst>
                    <a:ext uri="{FF2B5EF4-FFF2-40B4-BE49-F238E27FC236}">
                      <a16:creationId xmlns:a16="http://schemas.microsoft.com/office/drawing/2014/main" id="{E9F17799-3989-CC42-8209-E06527793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4" name="Line 84">
                  <a:extLst>
                    <a:ext uri="{FF2B5EF4-FFF2-40B4-BE49-F238E27FC236}">
                      <a16:creationId xmlns:a16="http://schemas.microsoft.com/office/drawing/2014/main" id="{A9FDFF1C-405C-A944-A88C-13B507B4B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5" name="Line 85">
                  <a:extLst>
                    <a:ext uri="{FF2B5EF4-FFF2-40B4-BE49-F238E27FC236}">
                      <a16:creationId xmlns:a16="http://schemas.microsoft.com/office/drawing/2014/main" id="{43E1B56B-6058-C64B-A2C0-C5E2A17E0E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6" name="Line 86">
                  <a:extLst>
                    <a:ext uri="{FF2B5EF4-FFF2-40B4-BE49-F238E27FC236}">
                      <a16:creationId xmlns:a16="http://schemas.microsoft.com/office/drawing/2014/main" id="{50075234-0500-894E-AD33-62EA10925E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7" name="Line 87">
                  <a:extLst>
                    <a:ext uri="{FF2B5EF4-FFF2-40B4-BE49-F238E27FC236}">
                      <a16:creationId xmlns:a16="http://schemas.microsoft.com/office/drawing/2014/main" id="{6BC80761-A6AC-4C48-934C-F69971193F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8" name="Line 88">
                  <a:extLst>
                    <a:ext uri="{FF2B5EF4-FFF2-40B4-BE49-F238E27FC236}">
                      <a16:creationId xmlns:a16="http://schemas.microsoft.com/office/drawing/2014/main" id="{628C105A-A78C-634F-AAE5-41594C727E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79" name="Line 89">
                  <a:extLst>
                    <a:ext uri="{FF2B5EF4-FFF2-40B4-BE49-F238E27FC236}">
                      <a16:creationId xmlns:a16="http://schemas.microsoft.com/office/drawing/2014/main" id="{04A08A37-E503-EC48-B7AE-2287D3A2F4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0" name="Line 90">
                  <a:extLst>
                    <a:ext uri="{FF2B5EF4-FFF2-40B4-BE49-F238E27FC236}">
                      <a16:creationId xmlns:a16="http://schemas.microsoft.com/office/drawing/2014/main" id="{77A70C5F-F0FA-7C4E-9BCF-7D9239EB80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1" name="Line 91">
                  <a:extLst>
                    <a:ext uri="{FF2B5EF4-FFF2-40B4-BE49-F238E27FC236}">
                      <a16:creationId xmlns:a16="http://schemas.microsoft.com/office/drawing/2014/main" id="{E0C42948-3803-5841-8EC5-625A781985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3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Line 92">
                  <a:extLst>
                    <a:ext uri="{FF2B5EF4-FFF2-40B4-BE49-F238E27FC236}">
                      <a16:creationId xmlns:a16="http://schemas.microsoft.com/office/drawing/2014/main" id="{DC37EFC0-B56D-7D4C-B8F4-0DB53FE605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3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3" name="Line 93">
                  <a:extLst>
                    <a:ext uri="{FF2B5EF4-FFF2-40B4-BE49-F238E27FC236}">
                      <a16:creationId xmlns:a16="http://schemas.microsoft.com/office/drawing/2014/main" id="{6066D6CF-EFB4-9D43-8020-EC96B148E4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3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4" name="Line 94">
                  <a:extLst>
                    <a:ext uri="{FF2B5EF4-FFF2-40B4-BE49-F238E27FC236}">
                      <a16:creationId xmlns:a16="http://schemas.microsoft.com/office/drawing/2014/main" id="{88C89F2C-8D8E-104D-88FD-EC6765E348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8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5" name="Line 95">
                  <a:extLst>
                    <a:ext uri="{FF2B5EF4-FFF2-40B4-BE49-F238E27FC236}">
                      <a16:creationId xmlns:a16="http://schemas.microsoft.com/office/drawing/2014/main" id="{632E9913-E22C-7A47-AE9D-CCF4E121A6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28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6" name="Line 96">
                  <a:extLst>
                    <a:ext uri="{FF2B5EF4-FFF2-40B4-BE49-F238E27FC236}">
                      <a16:creationId xmlns:a16="http://schemas.microsoft.com/office/drawing/2014/main" id="{DC3B784E-D5FA-494B-BD94-920DBB6FF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51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7" name="Line 97">
                  <a:extLst>
                    <a:ext uri="{FF2B5EF4-FFF2-40B4-BE49-F238E27FC236}">
                      <a16:creationId xmlns:a16="http://schemas.microsoft.com/office/drawing/2014/main" id="{9CC921DD-946E-EA46-B538-6E975B0E62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8" name="Line 98">
                  <a:extLst>
                    <a:ext uri="{FF2B5EF4-FFF2-40B4-BE49-F238E27FC236}">
                      <a16:creationId xmlns:a16="http://schemas.microsoft.com/office/drawing/2014/main" id="{AD834F27-7DC2-1F47-B7CF-3E4B23CF4A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2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89" name="Line 99">
                  <a:extLst>
                    <a:ext uri="{FF2B5EF4-FFF2-40B4-BE49-F238E27FC236}">
                      <a16:creationId xmlns:a16="http://schemas.microsoft.com/office/drawing/2014/main" id="{68FCA3A5-72E8-C640-A6EE-79CB1BF06D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0" name="Line 100">
                  <a:extLst>
                    <a:ext uri="{FF2B5EF4-FFF2-40B4-BE49-F238E27FC236}">
                      <a16:creationId xmlns:a16="http://schemas.microsoft.com/office/drawing/2014/main" id="{AF5ED20A-DC7A-3A4A-A05B-935FD4E52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2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1" name="Line 101">
                  <a:extLst>
                    <a:ext uri="{FF2B5EF4-FFF2-40B4-BE49-F238E27FC236}">
                      <a16:creationId xmlns:a16="http://schemas.microsoft.com/office/drawing/2014/main" id="{FD9BE81E-68E0-0748-8DE5-BC6366DDF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22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2" name="Line 102">
                  <a:extLst>
                    <a:ext uri="{FF2B5EF4-FFF2-40B4-BE49-F238E27FC236}">
                      <a16:creationId xmlns:a16="http://schemas.microsoft.com/office/drawing/2014/main" id="{677920EB-674D-D341-B5BE-1DB7B23D1C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3" name="Line 103">
                  <a:extLst>
                    <a:ext uri="{FF2B5EF4-FFF2-40B4-BE49-F238E27FC236}">
                      <a16:creationId xmlns:a16="http://schemas.microsoft.com/office/drawing/2014/main" id="{A6542782-40B5-E74A-A985-A2BBB049EA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4" name="Line 104">
                  <a:extLst>
                    <a:ext uri="{FF2B5EF4-FFF2-40B4-BE49-F238E27FC236}">
                      <a16:creationId xmlns:a16="http://schemas.microsoft.com/office/drawing/2014/main" id="{7D759A04-1670-814D-942B-7FA71A571C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2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5" name="Line 105">
                  <a:extLst>
                    <a:ext uri="{FF2B5EF4-FFF2-40B4-BE49-F238E27FC236}">
                      <a16:creationId xmlns:a16="http://schemas.microsoft.com/office/drawing/2014/main" id="{86CF0F0B-FAF0-8E43-82A9-EF9E8E570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3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6" name="Line 106">
                  <a:extLst>
                    <a:ext uri="{FF2B5EF4-FFF2-40B4-BE49-F238E27FC236}">
                      <a16:creationId xmlns:a16="http://schemas.microsoft.com/office/drawing/2014/main" id="{86B5DA72-136E-D84E-AE66-EB5B142CC6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1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7" name="Line 107">
                  <a:extLst>
                    <a:ext uri="{FF2B5EF4-FFF2-40B4-BE49-F238E27FC236}">
                      <a16:creationId xmlns:a16="http://schemas.microsoft.com/office/drawing/2014/main" id="{B0328959-8E38-FE4E-88D5-C3CD105F8C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8" name="Line 108">
                  <a:extLst>
                    <a:ext uri="{FF2B5EF4-FFF2-40B4-BE49-F238E27FC236}">
                      <a16:creationId xmlns:a16="http://schemas.microsoft.com/office/drawing/2014/main" id="{48E2D4C0-1B37-664D-87A8-64F841D25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99" name="Line 109">
                  <a:extLst>
                    <a:ext uri="{FF2B5EF4-FFF2-40B4-BE49-F238E27FC236}">
                      <a16:creationId xmlns:a16="http://schemas.microsoft.com/office/drawing/2014/main" id="{A1EFFD15-D809-D34C-8661-CEBBFC4A97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1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0" name="Line 110">
                  <a:extLst>
                    <a:ext uri="{FF2B5EF4-FFF2-40B4-BE49-F238E27FC236}">
                      <a16:creationId xmlns:a16="http://schemas.microsoft.com/office/drawing/2014/main" id="{B3973B7A-17CF-304A-ADAA-3F1CBC6E8E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1" name="Line 111">
                  <a:extLst>
                    <a:ext uri="{FF2B5EF4-FFF2-40B4-BE49-F238E27FC236}">
                      <a16:creationId xmlns:a16="http://schemas.microsoft.com/office/drawing/2014/main" id="{7BB5D1A5-CB30-F441-B393-E8BDD9B178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4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2" name="Line 112">
                  <a:extLst>
                    <a:ext uri="{FF2B5EF4-FFF2-40B4-BE49-F238E27FC236}">
                      <a16:creationId xmlns:a16="http://schemas.microsoft.com/office/drawing/2014/main" id="{2ADB75D1-F1F2-D24A-B33E-5396B7623A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1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3" name="Line 113">
                  <a:extLst>
                    <a:ext uri="{FF2B5EF4-FFF2-40B4-BE49-F238E27FC236}">
                      <a16:creationId xmlns:a16="http://schemas.microsoft.com/office/drawing/2014/main" id="{DB32F160-558C-AC4C-921D-C284B62EC8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4" name="Line 114">
                  <a:extLst>
                    <a:ext uri="{FF2B5EF4-FFF2-40B4-BE49-F238E27FC236}">
                      <a16:creationId xmlns:a16="http://schemas.microsoft.com/office/drawing/2014/main" id="{A026228F-E8AF-BD4B-91C4-61CAE62A3B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5" name="Line 115">
                  <a:extLst>
                    <a:ext uri="{FF2B5EF4-FFF2-40B4-BE49-F238E27FC236}">
                      <a16:creationId xmlns:a16="http://schemas.microsoft.com/office/drawing/2014/main" id="{6F88B069-B9E6-8B4E-BB0B-62B9E4679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1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6" name="Line 116">
                  <a:extLst>
                    <a:ext uri="{FF2B5EF4-FFF2-40B4-BE49-F238E27FC236}">
                      <a16:creationId xmlns:a16="http://schemas.microsoft.com/office/drawing/2014/main" id="{726B70D7-B519-A241-A7D8-2CD7CF69B7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7" name="Line 117">
                  <a:extLst>
                    <a:ext uri="{FF2B5EF4-FFF2-40B4-BE49-F238E27FC236}">
                      <a16:creationId xmlns:a16="http://schemas.microsoft.com/office/drawing/2014/main" id="{61C75C3A-1357-5648-96F8-60B75200C1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8" name="Line 118">
                  <a:extLst>
                    <a:ext uri="{FF2B5EF4-FFF2-40B4-BE49-F238E27FC236}">
                      <a16:creationId xmlns:a16="http://schemas.microsoft.com/office/drawing/2014/main" id="{82586915-C62D-9F44-8017-6A084E5F6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10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09" name="Line 119">
                  <a:extLst>
                    <a:ext uri="{FF2B5EF4-FFF2-40B4-BE49-F238E27FC236}">
                      <a16:creationId xmlns:a16="http://schemas.microsoft.com/office/drawing/2014/main" id="{C1C4546B-8859-A347-B262-82A23666C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0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0" name="Line 120">
                  <a:extLst>
                    <a:ext uri="{FF2B5EF4-FFF2-40B4-BE49-F238E27FC236}">
                      <a16:creationId xmlns:a16="http://schemas.microsoft.com/office/drawing/2014/main" id="{0D1F3DBD-30E0-6C4C-A9F6-E5D9C5F391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1" name="Line 121">
                  <a:extLst>
                    <a:ext uri="{FF2B5EF4-FFF2-40B4-BE49-F238E27FC236}">
                      <a16:creationId xmlns:a16="http://schemas.microsoft.com/office/drawing/2014/main" id="{4A56940F-1742-3646-A63E-A9612131D8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08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2" name="Line 122">
                  <a:extLst>
                    <a:ext uri="{FF2B5EF4-FFF2-40B4-BE49-F238E27FC236}">
                      <a16:creationId xmlns:a16="http://schemas.microsoft.com/office/drawing/2014/main" id="{07AFAC3C-8A2C-ED43-99F0-9D539052FF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08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3" name="Line 123">
                  <a:extLst>
                    <a:ext uri="{FF2B5EF4-FFF2-40B4-BE49-F238E27FC236}">
                      <a16:creationId xmlns:a16="http://schemas.microsoft.com/office/drawing/2014/main" id="{4E157079-C2C6-EB44-B0A0-C6560E17DA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4" name="Line 124">
                  <a:extLst>
                    <a:ext uri="{FF2B5EF4-FFF2-40B4-BE49-F238E27FC236}">
                      <a16:creationId xmlns:a16="http://schemas.microsoft.com/office/drawing/2014/main" id="{7D86E4AE-24C8-B548-951C-F2AF48EEE5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0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5" name="Line 125">
                  <a:extLst>
                    <a:ext uri="{FF2B5EF4-FFF2-40B4-BE49-F238E27FC236}">
                      <a16:creationId xmlns:a16="http://schemas.microsoft.com/office/drawing/2014/main" id="{E2EC4EF1-54CF-0D4B-A221-EED941C99D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0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6" name="Line 126">
                  <a:extLst>
                    <a:ext uri="{FF2B5EF4-FFF2-40B4-BE49-F238E27FC236}">
                      <a16:creationId xmlns:a16="http://schemas.microsoft.com/office/drawing/2014/main" id="{840F18E1-534F-EA4F-BCF3-B7122537D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7" name="Line 127">
                  <a:extLst>
                    <a:ext uri="{FF2B5EF4-FFF2-40B4-BE49-F238E27FC236}">
                      <a16:creationId xmlns:a16="http://schemas.microsoft.com/office/drawing/2014/main" id="{08D523C9-9035-0E42-84C5-479BF9D5A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0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8" name="Line 128">
                  <a:extLst>
                    <a:ext uri="{FF2B5EF4-FFF2-40B4-BE49-F238E27FC236}">
                      <a16:creationId xmlns:a16="http://schemas.microsoft.com/office/drawing/2014/main" id="{DEBB3FD6-2658-7A48-8F1C-8200959D2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0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19" name="Line 129">
                  <a:extLst>
                    <a:ext uri="{FF2B5EF4-FFF2-40B4-BE49-F238E27FC236}">
                      <a16:creationId xmlns:a16="http://schemas.microsoft.com/office/drawing/2014/main" id="{5C0AC0B3-5ED2-7243-84B4-E4E2E394E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3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0" name="Line 130">
                  <a:extLst>
                    <a:ext uri="{FF2B5EF4-FFF2-40B4-BE49-F238E27FC236}">
                      <a16:creationId xmlns:a16="http://schemas.microsoft.com/office/drawing/2014/main" id="{26AD3335-936A-BC4C-A1A0-905473879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1" name="Line 131">
                  <a:extLst>
                    <a:ext uri="{FF2B5EF4-FFF2-40B4-BE49-F238E27FC236}">
                      <a16:creationId xmlns:a16="http://schemas.microsoft.com/office/drawing/2014/main" id="{ABE1DCCB-971C-9943-97CC-7735608C4F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9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2" name="Line 132">
                  <a:extLst>
                    <a:ext uri="{FF2B5EF4-FFF2-40B4-BE49-F238E27FC236}">
                      <a16:creationId xmlns:a16="http://schemas.microsoft.com/office/drawing/2014/main" id="{B6EF83E7-E619-8C49-B935-AA3CF6D3C4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Line 133">
                  <a:extLst>
                    <a:ext uri="{FF2B5EF4-FFF2-40B4-BE49-F238E27FC236}">
                      <a16:creationId xmlns:a16="http://schemas.microsoft.com/office/drawing/2014/main" id="{DE1B8139-8CCB-E245-93E5-DA808DFDE3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4" name="Line 134">
                  <a:extLst>
                    <a:ext uri="{FF2B5EF4-FFF2-40B4-BE49-F238E27FC236}">
                      <a16:creationId xmlns:a16="http://schemas.microsoft.com/office/drawing/2014/main" id="{E3854551-F077-6F46-AB5C-322EEB74D4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7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Line 135">
                  <a:extLst>
                    <a:ext uri="{FF2B5EF4-FFF2-40B4-BE49-F238E27FC236}">
                      <a16:creationId xmlns:a16="http://schemas.microsoft.com/office/drawing/2014/main" id="{D5210A47-475F-9D4C-88C4-3B05C5D789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6" name="Line 136">
                  <a:extLst>
                    <a:ext uri="{FF2B5EF4-FFF2-40B4-BE49-F238E27FC236}">
                      <a16:creationId xmlns:a16="http://schemas.microsoft.com/office/drawing/2014/main" id="{91DC0591-4418-2348-AAC1-99AAFDE6B4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7" name="Line 137">
                  <a:extLst>
                    <a:ext uri="{FF2B5EF4-FFF2-40B4-BE49-F238E27FC236}">
                      <a16:creationId xmlns:a16="http://schemas.microsoft.com/office/drawing/2014/main" id="{2FABA4E3-9B65-8B42-B1ED-9CB5240F13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8" name="Line 138">
                  <a:extLst>
                    <a:ext uri="{FF2B5EF4-FFF2-40B4-BE49-F238E27FC236}">
                      <a16:creationId xmlns:a16="http://schemas.microsoft.com/office/drawing/2014/main" id="{8C8DA302-6177-DE47-BF07-C279AFC1C9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29" name="Line 139">
                  <a:extLst>
                    <a:ext uri="{FF2B5EF4-FFF2-40B4-BE49-F238E27FC236}">
                      <a16:creationId xmlns:a16="http://schemas.microsoft.com/office/drawing/2014/main" id="{8E3E3CD5-1E03-1F46-828E-48396A4B7E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0" name="Line 140">
                  <a:extLst>
                    <a:ext uri="{FF2B5EF4-FFF2-40B4-BE49-F238E27FC236}">
                      <a16:creationId xmlns:a16="http://schemas.microsoft.com/office/drawing/2014/main" id="{ED3EF503-1F8F-FD4B-A6F1-880A21568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1" name="Line 141">
                  <a:extLst>
                    <a:ext uri="{FF2B5EF4-FFF2-40B4-BE49-F238E27FC236}">
                      <a16:creationId xmlns:a16="http://schemas.microsoft.com/office/drawing/2014/main" id="{B9650564-5AC1-A84B-98CF-17DAD5C062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2" name="Line 142">
                  <a:extLst>
                    <a:ext uri="{FF2B5EF4-FFF2-40B4-BE49-F238E27FC236}">
                      <a16:creationId xmlns:a16="http://schemas.microsoft.com/office/drawing/2014/main" id="{68499FD9-3233-814D-BC91-B7B40171CC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3" name="Line 143">
                  <a:extLst>
                    <a:ext uri="{FF2B5EF4-FFF2-40B4-BE49-F238E27FC236}">
                      <a16:creationId xmlns:a16="http://schemas.microsoft.com/office/drawing/2014/main" id="{A9052788-4CF1-2F4C-A213-D8CADBCCF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4" name="Line 144">
                  <a:extLst>
                    <a:ext uri="{FF2B5EF4-FFF2-40B4-BE49-F238E27FC236}">
                      <a16:creationId xmlns:a16="http://schemas.microsoft.com/office/drawing/2014/main" id="{A3D12027-1720-A649-ACD4-4915686E2F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5" name="Line 145">
                  <a:extLst>
                    <a:ext uri="{FF2B5EF4-FFF2-40B4-BE49-F238E27FC236}">
                      <a16:creationId xmlns:a16="http://schemas.microsoft.com/office/drawing/2014/main" id="{A2BF18A4-959E-1446-BFFF-F69106D112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Line 146">
                  <a:extLst>
                    <a:ext uri="{FF2B5EF4-FFF2-40B4-BE49-F238E27FC236}">
                      <a16:creationId xmlns:a16="http://schemas.microsoft.com/office/drawing/2014/main" id="{1E116003-C688-AC4F-8B12-4994BFB488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Line 147">
                  <a:extLst>
                    <a:ext uri="{FF2B5EF4-FFF2-40B4-BE49-F238E27FC236}">
                      <a16:creationId xmlns:a16="http://schemas.microsoft.com/office/drawing/2014/main" id="{8E130A53-AE82-A04B-B93F-F48BD8E2D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8" name="Line 148">
                  <a:extLst>
                    <a:ext uri="{FF2B5EF4-FFF2-40B4-BE49-F238E27FC236}">
                      <a16:creationId xmlns:a16="http://schemas.microsoft.com/office/drawing/2014/main" id="{F62AD4EF-69C6-E14C-B843-A025638AA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9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9" name="Line 149">
                  <a:extLst>
                    <a:ext uri="{FF2B5EF4-FFF2-40B4-BE49-F238E27FC236}">
                      <a16:creationId xmlns:a16="http://schemas.microsoft.com/office/drawing/2014/main" id="{4EA241D8-85A3-C141-8101-AEF3D6533C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9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0" name="Line 150">
                  <a:extLst>
                    <a:ext uri="{FF2B5EF4-FFF2-40B4-BE49-F238E27FC236}">
                      <a16:creationId xmlns:a16="http://schemas.microsoft.com/office/drawing/2014/main" id="{E2C07F53-7F52-CB4F-BDC5-AAF3C8270C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1" name="Line 151">
                  <a:extLst>
                    <a:ext uri="{FF2B5EF4-FFF2-40B4-BE49-F238E27FC236}">
                      <a16:creationId xmlns:a16="http://schemas.microsoft.com/office/drawing/2014/main" id="{8E05B051-9214-D745-972A-79D5C2B541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8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Line 152">
                  <a:extLst>
                    <a:ext uri="{FF2B5EF4-FFF2-40B4-BE49-F238E27FC236}">
                      <a16:creationId xmlns:a16="http://schemas.microsoft.com/office/drawing/2014/main" id="{339FA0FD-F988-4741-88D7-A0D6B404CB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8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Line 153">
                  <a:extLst>
                    <a:ext uri="{FF2B5EF4-FFF2-40B4-BE49-F238E27FC236}">
                      <a16:creationId xmlns:a16="http://schemas.microsoft.com/office/drawing/2014/main" id="{3505BE79-F2CA-144C-9F96-17640F8681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4" name="Line 154">
                  <a:extLst>
                    <a:ext uri="{FF2B5EF4-FFF2-40B4-BE49-F238E27FC236}">
                      <a16:creationId xmlns:a16="http://schemas.microsoft.com/office/drawing/2014/main" id="{D5B35F85-642B-B149-B721-FFCBF9450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8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5" name="Line 155">
                  <a:extLst>
                    <a:ext uri="{FF2B5EF4-FFF2-40B4-BE49-F238E27FC236}">
                      <a16:creationId xmlns:a16="http://schemas.microsoft.com/office/drawing/2014/main" id="{54796687-D8A9-7942-8C77-E6606340C7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8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6" name="Line 156">
                  <a:extLst>
                    <a:ext uri="{FF2B5EF4-FFF2-40B4-BE49-F238E27FC236}">
                      <a16:creationId xmlns:a16="http://schemas.microsoft.com/office/drawing/2014/main" id="{EE96728F-1D11-D449-85F5-294F29C205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0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Line 157">
                  <a:extLst>
                    <a:ext uri="{FF2B5EF4-FFF2-40B4-BE49-F238E27FC236}">
                      <a16:creationId xmlns:a16="http://schemas.microsoft.com/office/drawing/2014/main" id="{6C999119-07D6-8D41-BDF5-A584B0E46D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8" name="Line 158">
                  <a:extLst>
                    <a:ext uri="{FF2B5EF4-FFF2-40B4-BE49-F238E27FC236}">
                      <a16:creationId xmlns:a16="http://schemas.microsoft.com/office/drawing/2014/main" id="{6E3FB107-278A-B949-B518-8DC521D9D6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7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49" name="Line 159">
                  <a:extLst>
                    <a:ext uri="{FF2B5EF4-FFF2-40B4-BE49-F238E27FC236}">
                      <a16:creationId xmlns:a16="http://schemas.microsoft.com/office/drawing/2014/main" id="{F69306E5-84AB-5846-8312-1C01D983A3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0" name="Line 160">
                  <a:extLst>
                    <a:ext uri="{FF2B5EF4-FFF2-40B4-BE49-F238E27FC236}">
                      <a16:creationId xmlns:a16="http://schemas.microsoft.com/office/drawing/2014/main" id="{5184D5FA-C7F2-0845-8ABE-77C963F75B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1" name="Line 161">
                  <a:extLst>
                    <a:ext uri="{FF2B5EF4-FFF2-40B4-BE49-F238E27FC236}">
                      <a16:creationId xmlns:a16="http://schemas.microsoft.com/office/drawing/2014/main" id="{23049FAD-6D66-BC4E-929A-212EAB45C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7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2" name="Line 162">
                  <a:extLst>
                    <a:ext uri="{FF2B5EF4-FFF2-40B4-BE49-F238E27FC236}">
                      <a16:creationId xmlns:a16="http://schemas.microsoft.com/office/drawing/2014/main" id="{68D67BA3-1740-814A-A441-06C218CBDD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3" name="Line 163">
                  <a:extLst>
                    <a:ext uri="{FF2B5EF4-FFF2-40B4-BE49-F238E27FC236}">
                      <a16:creationId xmlns:a16="http://schemas.microsoft.com/office/drawing/2014/main" id="{8F63B95C-0309-9C4A-978B-2C7C7C624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4" name="Line 164">
                  <a:extLst>
                    <a:ext uri="{FF2B5EF4-FFF2-40B4-BE49-F238E27FC236}">
                      <a16:creationId xmlns:a16="http://schemas.microsoft.com/office/drawing/2014/main" id="{7A82AD95-0E0C-3C4C-8B0F-2CC1CA2C92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7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5" name="Line 165">
                  <a:extLst>
                    <a:ext uri="{FF2B5EF4-FFF2-40B4-BE49-F238E27FC236}">
                      <a16:creationId xmlns:a16="http://schemas.microsoft.com/office/drawing/2014/main" id="{155F2087-F9A8-AF4F-B9D2-BFF8E12A3F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6" name="Line 166">
                  <a:extLst>
                    <a:ext uri="{FF2B5EF4-FFF2-40B4-BE49-F238E27FC236}">
                      <a16:creationId xmlns:a16="http://schemas.microsoft.com/office/drawing/2014/main" id="{53AE953D-84D9-1548-A7BE-2AF6EC6168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6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7" name="Line 167">
                  <a:extLst>
                    <a:ext uri="{FF2B5EF4-FFF2-40B4-BE49-F238E27FC236}">
                      <a16:creationId xmlns:a16="http://schemas.microsoft.com/office/drawing/2014/main" id="{B292E30B-CD35-7A47-9C73-2A5B61155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6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8" name="Line 168">
                  <a:extLst>
                    <a:ext uri="{FF2B5EF4-FFF2-40B4-BE49-F238E27FC236}">
                      <a16:creationId xmlns:a16="http://schemas.microsoft.com/office/drawing/2014/main" id="{A06AF42D-63E9-3542-912E-86E2AF43E9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Line 169">
                  <a:extLst>
                    <a:ext uri="{FF2B5EF4-FFF2-40B4-BE49-F238E27FC236}">
                      <a16:creationId xmlns:a16="http://schemas.microsoft.com/office/drawing/2014/main" id="{B908C7D8-561B-F746-9F10-2E85E3F3E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60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0" name="Line 170">
                  <a:extLst>
                    <a:ext uri="{FF2B5EF4-FFF2-40B4-BE49-F238E27FC236}">
                      <a16:creationId xmlns:a16="http://schemas.microsoft.com/office/drawing/2014/main" id="{DF7B7075-BBB4-F043-AC5D-A6D1F3A91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60" y="2147"/>
                  <a:ext cx="50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Line 171">
                  <a:extLst>
                    <a:ext uri="{FF2B5EF4-FFF2-40B4-BE49-F238E27FC236}">
                      <a16:creationId xmlns:a16="http://schemas.microsoft.com/office/drawing/2014/main" id="{AA30D0BF-C9B5-7F41-AFCE-2D81A65B55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8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2" name="Line 172">
                  <a:extLst>
                    <a:ext uri="{FF2B5EF4-FFF2-40B4-BE49-F238E27FC236}">
                      <a16:creationId xmlns:a16="http://schemas.microsoft.com/office/drawing/2014/main" id="{99C18B5F-511F-FB4B-B972-F06CF724BC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5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Line 173">
                  <a:extLst>
                    <a:ext uri="{FF2B5EF4-FFF2-40B4-BE49-F238E27FC236}">
                      <a16:creationId xmlns:a16="http://schemas.microsoft.com/office/drawing/2014/main" id="{3E0CB418-0341-2442-9276-CE276CC2E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56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4" name="Line 174">
                  <a:extLst>
                    <a:ext uri="{FF2B5EF4-FFF2-40B4-BE49-F238E27FC236}">
                      <a16:creationId xmlns:a16="http://schemas.microsoft.com/office/drawing/2014/main" id="{34A58662-7738-C543-AC14-C040932A2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5" name="Line 175">
                  <a:extLst>
                    <a:ext uri="{FF2B5EF4-FFF2-40B4-BE49-F238E27FC236}">
                      <a16:creationId xmlns:a16="http://schemas.microsoft.com/office/drawing/2014/main" id="{45180FA2-0736-9E46-89E1-A564E2C31C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5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6" name="Line 176">
                  <a:extLst>
                    <a:ext uri="{FF2B5EF4-FFF2-40B4-BE49-F238E27FC236}">
                      <a16:creationId xmlns:a16="http://schemas.microsoft.com/office/drawing/2014/main" id="{5CA4A11A-4C72-5E4B-B5E8-AAC07CB0A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53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Line 177">
                  <a:extLst>
                    <a:ext uri="{FF2B5EF4-FFF2-40B4-BE49-F238E27FC236}">
                      <a16:creationId xmlns:a16="http://schemas.microsoft.com/office/drawing/2014/main" id="{A479C748-8BB8-984F-A29C-1AB9C9243B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76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Line 178">
                  <a:extLst>
                    <a:ext uri="{FF2B5EF4-FFF2-40B4-BE49-F238E27FC236}">
                      <a16:creationId xmlns:a16="http://schemas.microsoft.com/office/drawing/2014/main" id="{322435B0-197B-884A-9FC8-659FBF5825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5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Line 179">
                  <a:extLst>
                    <a:ext uri="{FF2B5EF4-FFF2-40B4-BE49-F238E27FC236}">
                      <a16:creationId xmlns:a16="http://schemas.microsoft.com/office/drawing/2014/main" id="{DEC4D8C6-6E56-2440-A9E6-A5DA04F025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51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Line 180">
                  <a:extLst>
                    <a:ext uri="{FF2B5EF4-FFF2-40B4-BE49-F238E27FC236}">
                      <a16:creationId xmlns:a16="http://schemas.microsoft.com/office/drawing/2014/main" id="{DC2E56A2-F31D-D846-BE70-F2E70AFC6A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8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Line 181">
                  <a:extLst>
                    <a:ext uri="{FF2B5EF4-FFF2-40B4-BE49-F238E27FC236}">
                      <a16:creationId xmlns:a16="http://schemas.microsoft.com/office/drawing/2014/main" id="{7281AC99-64CB-864F-9FD0-3B5B9E105C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4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2" name="Line 182">
                  <a:extLst>
                    <a:ext uri="{FF2B5EF4-FFF2-40B4-BE49-F238E27FC236}">
                      <a16:creationId xmlns:a16="http://schemas.microsoft.com/office/drawing/2014/main" id="{F52474B0-41DC-A547-8513-710D03C115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44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Line 183">
                  <a:extLst>
                    <a:ext uri="{FF2B5EF4-FFF2-40B4-BE49-F238E27FC236}">
                      <a16:creationId xmlns:a16="http://schemas.microsoft.com/office/drawing/2014/main" id="{ACFE85D0-2C94-184F-B334-24862D799B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62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4" name="Line 184">
                  <a:extLst>
                    <a:ext uri="{FF2B5EF4-FFF2-40B4-BE49-F238E27FC236}">
                      <a16:creationId xmlns:a16="http://schemas.microsoft.com/office/drawing/2014/main" id="{C05B4571-642E-2C45-AF65-D63FD1B583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Line 185">
                  <a:extLst>
                    <a:ext uri="{FF2B5EF4-FFF2-40B4-BE49-F238E27FC236}">
                      <a16:creationId xmlns:a16="http://schemas.microsoft.com/office/drawing/2014/main" id="{34C8C0E3-48B4-8545-8A7C-E565EC428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38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6" name="Line 186">
                  <a:extLst>
                    <a:ext uri="{FF2B5EF4-FFF2-40B4-BE49-F238E27FC236}">
                      <a16:creationId xmlns:a16="http://schemas.microsoft.com/office/drawing/2014/main" id="{9600F3C8-0F46-9C49-A3EC-2FCAB22A5D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5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Line 187">
                  <a:extLst>
                    <a:ext uri="{FF2B5EF4-FFF2-40B4-BE49-F238E27FC236}">
                      <a16:creationId xmlns:a16="http://schemas.microsoft.com/office/drawing/2014/main" id="{6668078D-6545-7A4C-B0FF-A3642CA49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3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8" name="Line 188">
                  <a:extLst>
                    <a:ext uri="{FF2B5EF4-FFF2-40B4-BE49-F238E27FC236}">
                      <a16:creationId xmlns:a16="http://schemas.microsoft.com/office/drawing/2014/main" id="{765DB269-EB7A-6949-956B-04A8861D11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3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Line 189">
                  <a:extLst>
                    <a:ext uri="{FF2B5EF4-FFF2-40B4-BE49-F238E27FC236}">
                      <a16:creationId xmlns:a16="http://schemas.microsoft.com/office/drawing/2014/main" id="{BB78C57D-BBC8-0C42-BEC4-D5EEC674F3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5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0" name="Line 190">
                  <a:extLst>
                    <a:ext uri="{FF2B5EF4-FFF2-40B4-BE49-F238E27FC236}">
                      <a16:creationId xmlns:a16="http://schemas.microsoft.com/office/drawing/2014/main" id="{A2B6037E-1DAB-4741-A8A1-596941C7E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2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Line 191">
                  <a:extLst>
                    <a:ext uri="{FF2B5EF4-FFF2-40B4-BE49-F238E27FC236}">
                      <a16:creationId xmlns:a16="http://schemas.microsoft.com/office/drawing/2014/main" id="{50FBF84D-13B9-4E4A-B1C5-FEE8F3D07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25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2" name="Line 192">
                  <a:extLst>
                    <a:ext uri="{FF2B5EF4-FFF2-40B4-BE49-F238E27FC236}">
                      <a16:creationId xmlns:a16="http://schemas.microsoft.com/office/drawing/2014/main" id="{23510017-22E4-404A-829F-333EEB93F1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5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Line 193">
                  <a:extLst>
                    <a:ext uri="{FF2B5EF4-FFF2-40B4-BE49-F238E27FC236}">
                      <a16:creationId xmlns:a16="http://schemas.microsoft.com/office/drawing/2014/main" id="{ED0A829F-2C85-534B-9555-114E9DDDB5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2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4" name="Line 194">
                  <a:extLst>
                    <a:ext uri="{FF2B5EF4-FFF2-40B4-BE49-F238E27FC236}">
                      <a16:creationId xmlns:a16="http://schemas.microsoft.com/office/drawing/2014/main" id="{4430DFF7-B73C-4F4C-BE9E-52E03FC7DF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5" name="Line 195">
                  <a:extLst>
                    <a:ext uri="{FF2B5EF4-FFF2-40B4-BE49-F238E27FC236}">
                      <a16:creationId xmlns:a16="http://schemas.microsoft.com/office/drawing/2014/main" id="{F86EEE0D-2D17-794F-A7CB-C22C02EB3A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7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6" name="Line 196">
                  <a:extLst>
                    <a:ext uri="{FF2B5EF4-FFF2-40B4-BE49-F238E27FC236}">
                      <a16:creationId xmlns:a16="http://schemas.microsoft.com/office/drawing/2014/main" id="{30B2FE68-E7D6-BC45-945A-BA264DD65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1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7" name="Line 197">
                  <a:extLst>
                    <a:ext uri="{FF2B5EF4-FFF2-40B4-BE49-F238E27FC236}">
                      <a16:creationId xmlns:a16="http://schemas.microsoft.com/office/drawing/2014/main" id="{F89858F8-D6DF-7549-B4A0-0DCECA655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8" name="Line 198">
                  <a:extLst>
                    <a:ext uri="{FF2B5EF4-FFF2-40B4-BE49-F238E27FC236}">
                      <a16:creationId xmlns:a16="http://schemas.microsoft.com/office/drawing/2014/main" id="{EA265E97-3162-5B43-AA90-8E22C051EB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30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89" name="Line 199">
                  <a:extLst>
                    <a:ext uri="{FF2B5EF4-FFF2-40B4-BE49-F238E27FC236}">
                      <a16:creationId xmlns:a16="http://schemas.microsoft.com/office/drawing/2014/main" id="{B8A78281-B671-6D4F-867C-1CF67850EE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0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0" name="Line 200">
                  <a:extLst>
                    <a:ext uri="{FF2B5EF4-FFF2-40B4-BE49-F238E27FC236}">
                      <a16:creationId xmlns:a16="http://schemas.microsoft.com/office/drawing/2014/main" id="{5125270A-B68C-A341-8A32-029CAE5F3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06" y="2147"/>
                  <a:ext cx="48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1" name="Line 201">
                  <a:extLst>
                    <a:ext uri="{FF2B5EF4-FFF2-40B4-BE49-F238E27FC236}">
                      <a16:creationId xmlns:a16="http://schemas.microsoft.com/office/drawing/2014/main" id="{A394041A-E07B-7A46-A590-1AA6FDA7FE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24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2" name="Line 202">
                  <a:extLst>
                    <a:ext uri="{FF2B5EF4-FFF2-40B4-BE49-F238E27FC236}">
                      <a16:creationId xmlns:a16="http://schemas.microsoft.com/office/drawing/2014/main" id="{775545B5-FB38-8748-8951-4DADE64F36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99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3" name="Line 203">
                  <a:extLst>
                    <a:ext uri="{FF2B5EF4-FFF2-40B4-BE49-F238E27FC236}">
                      <a16:creationId xmlns:a16="http://schemas.microsoft.com/office/drawing/2014/main" id="{32A97E5C-D89D-3A42-8764-D95CACBE22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099" y="2147"/>
                  <a:ext cx="49" cy="2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94" name="Line 204">
                  <a:extLst>
                    <a:ext uri="{FF2B5EF4-FFF2-40B4-BE49-F238E27FC236}">
                      <a16:creationId xmlns:a16="http://schemas.microsoft.com/office/drawing/2014/main" id="{F3A4F318-8ACA-B741-86E4-A7AA714B50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19" y="2133"/>
                  <a:ext cx="0" cy="56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19" name="Line 206">
                <a:extLst>
                  <a:ext uri="{FF2B5EF4-FFF2-40B4-BE49-F238E27FC236}">
                    <a16:creationId xmlns:a16="http://schemas.microsoft.com/office/drawing/2014/main" id="{E439A0F6-0DEB-1244-9F98-5308C854F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0497027" y="381850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0" name="Line 207">
                <a:extLst>
                  <a:ext uri="{FF2B5EF4-FFF2-40B4-BE49-F238E27FC236}">
                    <a16:creationId xmlns:a16="http://schemas.microsoft.com/office/drawing/2014/main" id="{E0E88CF7-F780-5941-B304-0F973D76E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0497027" y="381850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1" name="Line 208">
                <a:extLst>
                  <a:ext uri="{FF2B5EF4-FFF2-40B4-BE49-F238E27FC236}">
                    <a16:creationId xmlns:a16="http://schemas.microsoft.com/office/drawing/2014/main" id="{CA62AFF3-ADBD-4448-B4F0-A21E63B0D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0635139" y="3788347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2" name="Line 209">
                <a:extLst>
                  <a:ext uri="{FF2B5EF4-FFF2-40B4-BE49-F238E27FC236}">
                    <a16:creationId xmlns:a16="http://schemas.microsoft.com/office/drawing/2014/main" id="{3877523D-2E92-194D-BAED-FED2A37767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0673239" y="3810572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3" name="Line 210">
                <a:extLst>
                  <a:ext uri="{FF2B5EF4-FFF2-40B4-BE49-F238E27FC236}">
                    <a16:creationId xmlns:a16="http://schemas.microsoft.com/office/drawing/2014/main" id="{38A0AAB9-1352-2444-9031-A365496668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0673239" y="3810572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4" name="Line 211">
                <a:extLst>
                  <a:ext uri="{FF2B5EF4-FFF2-40B4-BE49-F238E27FC236}">
                    <a16:creationId xmlns:a16="http://schemas.microsoft.com/office/drawing/2014/main" id="{5BAA5C09-432B-B641-9058-63C3034B4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0757377" y="3769297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5" name="Line 212">
                <a:extLst>
                  <a:ext uri="{FF2B5EF4-FFF2-40B4-BE49-F238E27FC236}">
                    <a16:creationId xmlns:a16="http://schemas.microsoft.com/office/drawing/2014/main" id="{D95F75F7-505C-BE42-AFAD-8A75DDD10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0795477" y="3791522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6" name="Line 213">
                <a:extLst>
                  <a:ext uri="{FF2B5EF4-FFF2-40B4-BE49-F238E27FC236}">
                    <a16:creationId xmlns:a16="http://schemas.microsoft.com/office/drawing/2014/main" id="{319F8DB3-5E9F-A141-B49F-C3051BBBE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0795477" y="3791522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7" name="Line 214">
                <a:extLst>
                  <a:ext uri="{FF2B5EF4-FFF2-40B4-BE49-F238E27FC236}">
                    <a16:creationId xmlns:a16="http://schemas.microsoft.com/office/drawing/2014/main" id="{83742F84-16A6-8941-9A41-F84249145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0925652" y="3762947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8" name="Line 215">
                <a:extLst>
                  <a:ext uri="{FF2B5EF4-FFF2-40B4-BE49-F238E27FC236}">
                    <a16:creationId xmlns:a16="http://schemas.microsoft.com/office/drawing/2014/main" id="{79C52D38-72B4-BB4C-A4C9-1277388B98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0965339" y="378675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29" name="Line 216">
                <a:extLst>
                  <a:ext uri="{FF2B5EF4-FFF2-40B4-BE49-F238E27FC236}">
                    <a16:creationId xmlns:a16="http://schemas.microsoft.com/office/drawing/2014/main" id="{5F13374B-74AC-5641-A2BC-E0BA375E7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0965339" y="378675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0" name="Line 217">
                <a:extLst>
                  <a:ext uri="{FF2B5EF4-FFF2-40B4-BE49-F238E27FC236}">
                    <a16:creationId xmlns:a16="http://schemas.microsoft.com/office/drawing/2014/main" id="{E49EB0AB-B966-AF45-9EBE-285475AEE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1027252" y="3762947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1" name="Line 218">
                <a:extLst>
                  <a:ext uri="{FF2B5EF4-FFF2-40B4-BE49-F238E27FC236}">
                    <a16:creationId xmlns:a16="http://schemas.microsoft.com/office/drawing/2014/main" id="{4264A260-4154-C948-88CC-3EFBCD214E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1065352" y="3786759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2" name="Line 219">
                <a:extLst>
                  <a:ext uri="{FF2B5EF4-FFF2-40B4-BE49-F238E27FC236}">
                    <a16:creationId xmlns:a16="http://schemas.microsoft.com/office/drawing/2014/main" id="{A6BC9E56-4727-7946-95B9-D42E668FE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1065352" y="3786759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3" name="Line 220">
                <a:extLst>
                  <a:ext uri="{FF2B5EF4-FFF2-40B4-BE49-F238E27FC236}">
                    <a16:creationId xmlns:a16="http://schemas.microsoft.com/office/drawing/2014/main" id="{49C1783F-31C3-364A-A38A-D9BFDB450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1036777" y="3762947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4" name="Line 221">
                <a:extLst>
                  <a:ext uri="{FF2B5EF4-FFF2-40B4-BE49-F238E27FC236}">
                    <a16:creationId xmlns:a16="http://schemas.microsoft.com/office/drawing/2014/main" id="{01F4D98C-777B-504B-B8C5-CB9E73952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1076464" y="3786759"/>
                <a:ext cx="79375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5" name="Line 222">
                <a:extLst>
                  <a:ext uri="{FF2B5EF4-FFF2-40B4-BE49-F238E27FC236}">
                    <a16:creationId xmlns:a16="http://schemas.microsoft.com/office/drawing/2014/main" id="{6689AAEC-E126-FA48-929B-402ED0766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1076464" y="3786759"/>
                <a:ext cx="79375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6" name="Line 223">
                <a:extLst>
                  <a:ext uri="{FF2B5EF4-FFF2-40B4-BE49-F238E27FC236}">
                    <a16:creationId xmlns:a16="http://schemas.microsoft.com/office/drawing/2014/main" id="{838DD424-3C04-284C-AAF5-6DBD700903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1619389" y="3731197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7" name="Line 224">
                <a:extLst>
                  <a:ext uri="{FF2B5EF4-FFF2-40B4-BE49-F238E27FC236}">
                    <a16:creationId xmlns:a16="http://schemas.microsoft.com/office/drawing/2014/main" id="{8A2944DF-D57F-C54B-A54C-F77DEE585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1657489" y="3753422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8" name="Line 225">
                <a:extLst>
                  <a:ext uri="{FF2B5EF4-FFF2-40B4-BE49-F238E27FC236}">
                    <a16:creationId xmlns:a16="http://schemas.microsoft.com/office/drawing/2014/main" id="{36BEDB26-212A-BC48-94C1-1DAEC5E77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1657489" y="3753422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39" name="Line 226">
                <a:extLst>
                  <a:ext uri="{FF2B5EF4-FFF2-40B4-BE49-F238E27FC236}">
                    <a16:creationId xmlns:a16="http://schemas.microsoft.com/office/drawing/2014/main" id="{9A62B5CF-586D-5C49-B228-D3431D8D7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1711464" y="3728022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0" name="Line 227">
                <a:extLst>
                  <a:ext uri="{FF2B5EF4-FFF2-40B4-BE49-F238E27FC236}">
                    <a16:creationId xmlns:a16="http://schemas.microsoft.com/office/drawing/2014/main" id="{31F5E361-227B-6144-848D-608771F06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1749564" y="3751834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1" name="Line 228">
                <a:extLst>
                  <a:ext uri="{FF2B5EF4-FFF2-40B4-BE49-F238E27FC236}">
                    <a16:creationId xmlns:a16="http://schemas.microsoft.com/office/drawing/2014/main" id="{1449BFF1-6406-C04A-B7A6-C429108055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1749564" y="3751834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2" name="Line 229">
                <a:extLst>
                  <a:ext uri="{FF2B5EF4-FFF2-40B4-BE49-F238E27FC236}">
                    <a16:creationId xmlns:a16="http://schemas.microsoft.com/office/drawing/2014/main" id="{C33B80CC-F0E5-774E-B243-C26169CD0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1878152" y="3715322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3" name="Line 230">
                <a:extLst>
                  <a:ext uri="{FF2B5EF4-FFF2-40B4-BE49-F238E27FC236}">
                    <a16:creationId xmlns:a16="http://schemas.microsoft.com/office/drawing/2014/main" id="{59AA4879-0666-2F4E-93A0-D6DD14884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1916252" y="373754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4" name="Line 231">
                <a:extLst>
                  <a:ext uri="{FF2B5EF4-FFF2-40B4-BE49-F238E27FC236}">
                    <a16:creationId xmlns:a16="http://schemas.microsoft.com/office/drawing/2014/main" id="{256D0950-50ED-B949-A9F7-C51A89FC31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1916252" y="373754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5" name="Line 232">
                <a:extLst>
                  <a:ext uri="{FF2B5EF4-FFF2-40B4-BE49-F238E27FC236}">
                    <a16:creationId xmlns:a16="http://schemas.microsoft.com/office/drawing/2014/main" id="{ED914D43-A7D1-8142-AA1F-73493128B1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2489339" y="3645472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6" name="Line 233">
                <a:extLst>
                  <a:ext uri="{FF2B5EF4-FFF2-40B4-BE49-F238E27FC236}">
                    <a16:creationId xmlns:a16="http://schemas.microsoft.com/office/drawing/2014/main" id="{AAF94B17-28BC-314A-B34E-635627EA9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2529027" y="366769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7" name="Line 234">
                <a:extLst>
                  <a:ext uri="{FF2B5EF4-FFF2-40B4-BE49-F238E27FC236}">
                    <a16:creationId xmlns:a16="http://schemas.microsoft.com/office/drawing/2014/main" id="{44339762-70E6-6D43-BFD4-D9D614DAE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2529027" y="366769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8" name="Line 235">
                <a:extLst>
                  <a:ext uri="{FF2B5EF4-FFF2-40B4-BE49-F238E27FC236}">
                    <a16:creationId xmlns:a16="http://schemas.microsoft.com/office/drawing/2014/main" id="{DB11F266-EB08-1D41-931E-F642D9A38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2776677" y="3583559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49" name="Line 236">
                <a:extLst>
                  <a:ext uri="{FF2B5EF4-FFF2-40B4-BE49-F238E27FC236}">
                    <a16:creationId xmlns:a16="http://schemas.microsoft.com/office/drawing/2014/main" id="{612515F2-B898-DD4F-BC08-63195A1D02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2814777" y="3605784"/>
                <a:ext cx="77788" cy="4603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0" name="Line 237">
                <a:extLst>
                  <a:ext uri="{FF2B5EF4-FFF2-40B4-BE49-F238E27FC236}">
                    <a16:creationId xmlns:a16="http://schemas.microsoft.com/office/drawing/2014/main" id="{1A107683-3EE0-F74E-B9F0-1136A32C98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2814777" y="3605784"/>
                <a:ext cx="77788" cy="4603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1" name="Line 238">
                <a:extLst>
                  <a:ext uri="{FF2B5EF4-FFF2-40B4-BE49-F238E27FC236}">
                    <a16:creationId xmlns:a16="http://schemas.microsoft.com/office/drawing/2014/main" id="{4BB6CE5A-BD0F-B440-B368-BD84865FDB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4429264" y="2692972"/>
                <a:ext cx="0" cy="90488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2" name="Line 239">
                <a:extLst>
                  <a:ext uri="{FF2B5EF4-FFF2-40B4-BE49-F238E27FC236}">
                    <a16:creationId xmlns:a16="http://schemas.microsoft.com/office/drawing/2014/main" id="{63B4D4E9-241E-1847-95E6-AFE4ED1DB3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4467364" y="2716784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3" name="Line 240">
                <a:extLst>
                  <a:ext uri="{FF2B5EF4-FFF2-40B4-BE49-F238E27FC236}">
                    <a16:creationId xmlns:a16="http://schemas.microsoft.com/office/drawing/2014/main" id="{666ACC87-AB37-B24E-A661-8ED4B72D19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4467364" y="2716784"/>
                <a:ext cx="76200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4" name="Line 241">
                <a:extLst>
                  <a:ext uri="{FF2B5EF4-FFF2-40B4-BE49-F238E27FC236}">
                    <a16:creationId xmlns:a16="http://schemas.microsoft.com/office/drawing/2014/main" id="{C8B63D3F-B3A4-D74C-8F1A-7CB6583A35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4456252" y="2661222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5" name="Line 242">
                <a:extLst>
                  <a:ext uri="{FF2B5EF4-FFF2-40B4-BE49-F238E27FC236}">
                    <a16:creationId xmlns:a16="http://schemas.microsoft.com/office/drawing/2014/main" id="{56F98024-6F80-2042-BF9E-DE98EBD44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4495939" y="268344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6" name="Line 243">
                <a:extLst>
                  <a:ext uri="{FF2B5EF4-FFF2-40B4-BE49-F238E27FC236}">
                    <a16:creationId xmlns:a16="http://schemas.microsoft.com/office/drawing/2014/main" id="{14699FC0-8665-9645-9C96-B778985DF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4495939" y="2683447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7" name="Line 244">
                <a:extLst>
                  <a:ext uri="{FF2B5EF4-FFF2-40B4-BE49-F238E27FC236}">
                    <a16:creationId xmlns:a16="http://schemas.microsoft.com/office/drawing/2014/main" id="{31D458C6-4A92-BD4B-AD29-4EB8D9DCAF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4516577" y="2596134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8" name="Line 245">
                <a:extLst>
                  <a:ext uri="{FF2B5EF4-FFF2-40B4-BE49-F238E27FC236}">
                    <a16:creationId xmlns:a16="http://schemas.microsoft.com/office/drawing/2014/main" id="{D501044C-83B9-5246-BA14-82F052CB5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4556264" y="261835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59" name="Line 246">
                <a:extLst>
                  <a:ext uri="{FF2B5EF4-FFF2-40B4-BE49-F238E27FC236}">
                    <a16:creationId xmlns:a16="http://schemas.microsoft.com/office/drawing/2014/main" id="{81FE59AF-D020-9D49-B4AD-94193A791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4556264" y="261835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0" name="Line 247">
                <a:extLst>
                  <a:ext uri="{FF2B5EF4-FFF2-40B4-BE49-F238E27FC236}">
                    <a16:creationId xmlns:a16="http://schemas.microsoft.com/office/drawing/2014/main" id="{6E76AA9E-42B3-A048-9198-5AE721DC03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0031889" y="3796284"/>
                <a:ext cx="0" cy="8890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1" name="Line 248">
                <a:extLst>
                  <a:ext uri="{FF2B5EF4-FFF2-40B4-BE49-F238E27FC236}">
                    <a16:creationId xmlns:a16="http://schemas.microsoft.com/office/drawing/2014/main" id="{49D4C7B4-F842-C347-A452-CCA469622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-10071577" y="381850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2" name="Line 249">
                <a:extLst>
                  <a:ext uri="{FF2B5EF4-FFF2-40B4-BE49-F238E27FC236}">
                    <a16:creationId xmlns:a16="http://schemas.microsoft.com/office/drawing/2014/main" id="{6A867FF0-594F-4C49-BAD3-D0E698144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-10071577" y="3818509"/>
                <a:ext cx="77788" cy="44450"/>
              </a:xfrm>
              <a:prstGeom prst="line">
                <a:avLst/>
              </a:prstGeom>
              <a:noFill/>
              <a:ln w="635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3" name="Freeform 250">
                <a:extLst>
                  <a:ext uri="{FF2B5EF4-FFF2-40B4-BE49-F238E27FC236}">
                    <a16:creationId xmlns:a16="http://schemas.microsoft.com/office/drawing/2014/main" id="{CE8BDD11-43F1-0445-AD75-1CDF1E3AD5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56264" y="2613597"/>
                <a:ext cx="4518025" cy="1401763"/>
              </a:xfrm>
              <a:custGeom>
                <a:avLst/>
                <a:gdLst>
                  <a:gd name="T0" fmla="*/ 53 w 5943"/>
                  <a:gd name="T1" fmla="*/ 32 h 1846"/>
                  <a:gd name="T2" fmla="*/ 89 w 5943"/>
                  <a:gd name="T3" fmla="*/ 69 h 1846"/>
                  <a:gd name="T4" fmla="*/ 156 w 5943"/>
                  <a:gd name="T5" fmla="*/ 102 h 1846"/>
                  <a:gd name="T6" fmla="*/ 172 w 5943"/>
                  <a:gd name="T7" fmla="*/ 145 h 1846"/>
                  <a:gd name="T8" fmla="*/ 204 w 5943"/>
                  <a:gd name="T9" fmla="*/ 186 h 1846"/>
                  <a:gd name="T10" fmla="*/ 239 w 5943"/>
                  <a:gd name="T11" fmla="*/ 213 h 1846"/>
                  <a:gd name="T12" fmla="*/ 289 w 5943"/>
                  <a:gd name="T13" fmla="*/ 246 h 1846"/>
                  <a:gd name="T14" fmla="*/ 311 w 5943"/>
                  <a:gd name="T15" fmla="*/ 288 h 1846"/>
                  <a:gd name="T16" fmla="*/ 332 w 5943"/>
                  <a:gd name="T17" fmla="*/ 330 h 1846"/>
                  <a:gd name="T18" fmla="*/ 358 w 5943"/>
                  <a:gd name="T19" fmla="*/ 371 h 1846"/>
                  <a:gd name="T20" fmla="*/ 378 w 5943"/>
                  <a:gd name="T21" fmla="*/ 418 h 1846"/>
                  <a:gd name="T22" fmla="*/ 405 w 5943"/>
                  <a:gd name="T23" fmla="*/ 447 h 1846"/>
                  <a:gd name="T24" fmla="*/ 441 w 5943"/>
                  <a:gd name="T25" fmla="*/ 478 h 1846"/>
                  <a:gd name="T26" fmla="*/ 461 w 5943"/>
                  <a:gd name="T27" fmla="*/ 522 h 1846"/>
                  <a:gd name="T28" fmla="*/ 497 w 5943"/>
                  <a:gd name="T29" fmla="*/ 552 h 1846"/>
                  <a:gd name="T30" fmla="*/ 525 w 5943"/>
                  <a:gd name="T31" fmla="*/ 594 h 1846"/>
                  <a:gd name="T32" fmla="*/ 560 w 5943"/>
                  <a:gd name="T33" fmla="*/ 633 h 1846"/>
                  <a:gd name="T34" fmla="*/ 592 w 5943"/>
                  <a:gd name="T35" fmla="*/ 675 h 1846"/>
                  <a:gd name="T36" fmla="*/ 657 w 5943"/>
                  <a:gd name="T37" fmla="*/ 702 h 1846"/>
                  <a:gd name="T38" fmla="*/ 692 w 5943"/>
                  <a:gd name="T39" fmla="*/ 735 h 1846"/>
                  <a:gd name="T40" fmla="*/ 742 w 5943"/>
                  <a:gd name="T41" fmla="*/ 766 h 1846"/>
                  <a:gd name="T42" fmla="*/ 795 w 5943"/>
                  <a:gd name="T43" fmla="*/ 798 h 1846"/>
                  <a:gd name="T44" fmla="*/ 873 w 5943"/>
                  <a:gd name="T45" fmla="*/ 831 h 1846"/>
                  <a:gd name="T46" fmla="*/ 898 w 5943"/>
                  <a:gd name="T47" fmla="*/ 862 h 1846"/>
                  <a:gd name="T48" fmla="*/ 915 w 5943"/>
                  <a:gd name="T49" fmla="*/ 893 h 1846"/>
                  <a:gd name="T50" fmla="*/ 982 w 5943"/>
                  <a:gd name="T51" fmla="*/ 922 h 1846"/>
                  <a:gd name="T52" fmla="*/ 1014 w 5943"/>
                  <a:gd name="T53" fmla="*/ 953 h 1846"/>
                  <a:gd name="T54" fmla="*/ 1044 w 5943"/>
                  <a:gd name="T55" fmla="*/ 985 h 1846"/>
                  <a:gd name="T56" fmla="*/ 1114 w 5943"/>
                  <a:gd name="T57" fmla="*/ 1014 h 1846"/>
                  <a:gd name="T58" fmla="*/ 1129 w 5943"/>
                  <a:gd name="T59" fmla="*/ 1044 h 1846"/>
                  <a:gd name="T60" fmla="*/ 1158 w 5943"/>
                  <a:gd name="T61" fmla="*/ 1077 h 1846"/>
                  <a:gd name="T62" fmla="*/ 1209 w 5943"/>
                  <a:gd name="T63" fmla="*/ 1107 h 1846"/>
                  <a:gd name="T64" fmla="*/ 1273 w 5943"/>
                  <a:gd name="T65" fmla="*/ 1137 h 1846"/>
                  <a:gd name="T66" fmla="*/ 1343 w 5943"/>
                  <a:gd name="T67" fmla="*/ 1169 h 1846"/>
                  <a:gd name="T68" fmla="*/ 1383 w 5943"/>
                  <a:gd name="T69" fmla="*/ 1201 h 1846"/>
                  <a:gd name="T70" fmla="*/ 1468 w 5943"/>
                  <a:gd name="T71" fmla="*/ 1232 h 1846"/>
                  <a:gd name="T72" fmla="*/ 1553 w 5943"/>
                  <a:gd name="T73" fmla="*/ 1261 h 1846"/>
                  <a:gd name="T74" fmla="*/ 1637 w 5943"/>
                  <a:gd name="T75" fmla="*/ 1305 h 1846"/>
                  <a:gd name="T76" fmla="*/ 1679 w 5943"/>
                  <a:gd name="T77" fmla="*/ 1335 h 1846"/>
                  <a:gd name="T78" fmla="*/ 1864 w 5943"/>
                  <a:gd name="T79" fmla="*/ 1377 h 1846"/>
                  <a:gd name="T80" fmla="*/ 1967 w 5943"/>
                  <a:gd name="T81" fmla="*/ 1418 h 1846"/>
                  <a:gd name="T82" fmla="*/ 2189 w 5943"/>
                  <a:gd name="T83" fmla="*/ 1448 h 1846"/>
                  <a:gd name="T84" fmla="*/ 2239 w 5943"/>
                  <a:gd name="T85" fmla="*/ 1478 h 1846"/>
                  <a:gd name="T86" fmla="*/ 2319 w 5943"/>
                  <a:gd name="T87" fmla="*/ 1509 h 1846"/>
                  <a:gd name="T88" fmla="*/ 2442 w 5943"/>
                  <a:gd name="T89" fmla="*/ 1541 h 1846"/>
                  <a:gd name="T90" fmla="*/ 2508 w 5943"/>
                  <a:gd name="T91" fmla="*/ 1572 h 1846"/>
                  <a:gd name="T92" fmla="*/ 2573 w 5943"/>
                  <a:gd name="T93" fmla="*/ 1603 h 1846"/>
                  <a:gd name="T94" fmla="*/ 2716 w 5943"/>
                  <a:gd name="T95" fmla="*/ 1634 h 1846"/>
                  <a:gd name="T96" fmla="*/ 2843 w 5943"/>
                  <a:gd name="T97" fmla="*/ 1665 h 1846"/>
                  <a:gd name="T98" fmla="*/ 3119 w 5943"/>
                  <a:gd name="T99" fmla="*/ 1696 h 1846"/>
                  <a:gd name="T100" fmla="*/ 3437 w 5943"/>
                  <a:gd name="T101" fmla="*/ 1729 h 1846"/>
                  <a:gd name="T102" fmla="*/ 3995 w 5943"/>
                  <a:gd name="T103" fmla="*/ 1761 h 1846"/>
                  <a:gd name="T104" fmla="*/ 4245 w 5943"/>
                  <a:gd name="T105" fmla="*/ 1792 h 1846"/>
                  <a:gd name="T106" fmla="*/ 4666 w 5943"/>
                  <a:gd name="T107" fmla="*/ 1824 h 1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43" h="1846">
                    <a:moveTo>
                      <a:pt x="0" y="0"/>
                    </a:moveTo>
                    <a:lnTo>
                      <a:pt x="25" y="0"/>
                    </a:lnTo>
                    <a:lnTo>
                      <a:pt x="25" y="17"/>
                    </a:lnTo>
                    <a:lnTo>
                      <a:pt x="36" y="17"/>
                    </a:lnTo>
                    <a:lnTo>
                      <a:pt x="36" y="32"/>
                    </a:lnTo>
                    <a:lnTo>
                      <a:pt x="53" y="32"/>
                    </a:lnTo>
                    <a:lnTo>
                      <a:pt x="53" y="46"/>
                    </a:lnTo>
                    <a:lnTo>
                      <a:pt x="68" y="46"/>
                    </a:lnTo>
                    <a:lnTo>
                      <a:pt x="68" y="59"/>
                    </a:lnTo>
                    <a:lnTo>
                      <a:pt x="76" y="59"/>
                    </a:lnTo>
                    <a:lnTo>
                      <a:pt x="76" y="69"/>
                    </a:lnTo>
                    <a:lnTo>
                      <a:pt x="89" y="69"/>
                    </a:lnTo>
                    <a:lnTo>
                      <a:pt x="89" y="80"/>
                    </a:lnTo>
                    <a:lnTo>
                      <a:pt x="97" y="80"/>
                    </a:lnTo>
                    <a:lnTo>
                      <a:pt x="97" y="90"/>
                    </a:lnTo>
                    <a:lnTo>
                      <a:pt x="103" y="90"/>
                    </a:lnTo>
                    <a:lnTo>
                      <a:pt x="103" y="102"/>
                    </a:lnTo>
                    <a:lnTo>
                      <a:pt x="156" y="102"/>
                    </a:lnTo>
                    <a:lnTo>
                      <a:pt x="156" y="109"/>
                    </a:lnTo>
                    <a:lnTo>
                      <a:pt x="165" y="109"/>
                    </a:lnTo>
                    <a:lnTo>
                      <a:pt x="165" y="122"/>
                    </a:lnTo>
                    <a:lnTo>
                      <a:pt x="168" y="122"/>
                    </a:lnTo>
                    <a:lnTo>
                      <a:pt x="168" y="145"/>
                    </a:lnTo>
                    <a:lnTo>
                      <a:pt x="172" y="145"/>
                    </a:lnTo>
                    <a:lnTo>
                      <a:pt x="172" y="166"/>
                    </a:lnTo>
                    <a:lnTo>
                      <a:pt x="182" y="166"/>
                    </a:lnTo>
                    <a:lnTo>
                      <a:pt x="182" y="174"/>
                    </a:lnTo>
                    <a:lnTo>
                      <a:pt x="193" y="174"/>
                    </a:lnTo>
                    <a:lnTo>
                      <a:pt x="193" y="186"/>
                    </a:lnTo>
                    <a:lnTo>
                      <a:pt x="204" y="186"/>
                    </a:lnTo>
                    <a:lnTo>
                      <a:pt x="204" y="194"/>
                    </a:lnTo>
                    <a:lnTo>
                      <a:pt x="211" y="194"/>
                    </a:lnTo>
                    <a:lnTo>
                      <a:pt x="211" y="207"/>
                    </a:lnTo>
                    <a:lnTo>
                      <a:pt x="222" y="207"/>
                    </a:lnTo>
                    <a:lnTo>
                      <a:pt x="222" y="213"/>
                    </a:lnTo>
                    <a:lnTo>
                      <a:pt x="239" y="213"/>
                    </a:lnTo>
                    <a:lnTo>
                      <a:pt x="239" y="226"/>
                    </a:lnTo>
                    <a:lnTo>
                      <a:pt x="242" y="226"/>
                    </a:lnTo>
                    <a:lnTo>
                      <a:pt x="242" y="233"/>
                    </a:lnTo>
                    <a:lnTo>
                      <a:pt x="286" y="233"/>
                    </a:lnTo>
                    <a:lnTo>
                      <a:pt x="286" y="246"/>
                    </a:lnTo>
                    <a:lnTo>
                      <a:pt x="289" y="246"/>
                    </a:lnTo>
                    <a:lnTo>
                      <a:pt x="289" y="255"/>
                    </a:lnTo>
                    <a:lnTo>
                      <a:pt x="294" y="255"/>
                    </a:lnTo>
                    <a:lnTo>
                      <a:pt x="294" y="275"/>
                    </a:lnTo>
                    <a:lnTo>
                      <a:pt x="304" y="275"/>
                    </a:lnTo>
                    <a:lnTo>
                      <a:pt x="304" y="288"/>
                    </a:lnTo>
                    <a:lnTo>
                      <a:pt x="311" y="288"/>
                    </a:lnTo>
                    <a:lnTo>
                      <a:pt x="311" y="307"/>
                    </a:lnTo>
                    <a:lnTo>
                      <a:pt x="323" y="307"/>
                    </a:lnTo>
                    <a:lnTo>
                      <a:pt x="323" y="316"/>
                    </a:lnTo>
                    <a:lnTo>
                      <a:pt x="328" y="316"/>
                    </a:lnTo>
                    <a:lnTo>
                      <a:pt x="328" y="330"/>
                    </a:lnTo>
                    <a:lnTo>
                      <a:pt x="332" y="330"/>
                    </a:lnTo>
                    <a:lnTo>
                      <a:pt x="332" y="335"/>
                    </a:lnTo>
                    <a:lnTo>
                      <a:pt x="341" y="335"/>
                    </a:lnTo>
                    <a:lnTo>
                      <a:pt x="341" y="357"/>
                    </a:lnTo>
                    <a:lnTo>
                      <a:pt x="345" y="357"/>
                    </a:lnTo>
                    <a:lnTo>
                      <a:pt x="345" y="371"/>
                    </a:lnTo>
                    <a:lnTo>
                      <a:pt x="358" y="371"/>
                    </a:lnTo>
                    <a:lnTo>
                      <a:pt x="358" y="384"/>
                    </a:lnTo>
                    <a:lnTo>
                      <a:pt x="362" y="384"/>
                    </a:lnTo>
                    <a:lnTo>
                      <a:pt x="362" y="397"/>
                    </a:lnTo>
                    <a:lnTo>
                      <a:pt x="372" y="397"/>
                    </a:lnTo>
                    <a:lnTo>
                      <a:pt x="372" y="418"/>
                    </a:lnTo>
                    <a:lnTo>
                      <a:pt x="378" y="418"/>
                    </a:lnTo>
                    <a:lnTo>
                      <a:pt x="378" y="431"/>
                    </a:lnTo>
                    <a:lnTo>
                      <a:pt x="381" y="431"/>
                    </a:lnTo>
                    <a:lnTo>
                      <a:pt x="381" y="439"/>
                    </a:lnTo>
                    <a:lnTo>
                      <a:pt x="398" y="439"/>
                    </a:lnTo>
                    <a:lnTo>
                      <a:pt x="398" y="447"/>
                    </a:lnTo>
                    <a:lnTo>
                      <a:pt x="405" y="447"/>
                    </a:lnTo>
                    <a:lnTo>
                      <a:pt x="405" y="461"/>
                    </a:lnTo>
                    <a:lnTo>
                      <a:pt x="411" y="461"/>
                    </a:lnTo>
                    <a:lnTo>
                      <a:pt x="411" y="468"/>
                    </a:lnTo>
                    <a:lnTo>
                      <a:pt x="435" y="468"/>
                    </a:lnTo>
                    <a:lnTo>
                      <a:pt x="435" y="478"/>
                    </a:lnTo>
                    <a:lnTo>
                      <a:pt x="441" y="478"/>
                    </a:lnTo>
                    <a:lnTo>
                      <a:pt x="441" y="487"/>
                    </a:lnTo>
                    <a:lnTo>
                      <a:pt x="456" y="487"/>
                    </a:lnTo>
                    <a:lnTo>
                      <a:pt x="456" y="496"/>
                    </a:lnTo>
                    <a:lnTo>
                      <a:pt x="456" y="513"/>
                    </a:lnTo>
                    <a:lnTo>
                      <a:pt x="461" y="513"/>
                    </a:lnTo>
                    <a:lnTo>
                      <a:pt x="461" y="522"/>
                    </a:lnTo>
                    <a:lnTo>
                      <a:pt x="466" y="522"/>
                    </a:lnTo>
                    <a:lnTo>
                      <a:pt x="466" y="533"/>
                    </a:lnTo>
                    <a:lnTo>
                      <a:pt x="481" y="533"/>
                    </a:lnTo>
                    <a:lnTo>
                      <a:pt x="481" y="542"/>
                    </a:lnTo>
                    <a:lnTo>
                      <a:pt x="497" y="542"/>
                    </a:lnTo>
                    <a:lnTo>
                      <a:pt x="497" y="552"/>
                    </a:lnTo>
                    <a:lnTo>
                      <a:pt x="503" y="552"/>
                    </a:lnTo>
                    <a:lnTo>
                      <a:pt x="503" y="562"/>
                    </a:lnTo>
                    <a:lnTo>
                      <a:pt x="515" y="562"/>
                    </a:lnTo>
                    <a:lnTo>
                      <a:pt x="515" y="575"/>
                    </a:lnTo>
                    <a:lnTo>
                      <a:pt x="525" y="575"/>
                    </a:lnTo>
                    <a:lnTo>
                      <a:pt x="525" y="594"/>
                    </a:lnTo>
                    <a:lnTo>
                      <a:pt x="544" y="594"/>
                    </a:lnTo>
                    <a:lnTo>
                      <a:pt x="544" y="604"/>
                    </a:lnTo>
                    <a:lnTo>
                      <a:pt x="549" y="604"/>
                    </a:lnTo>
                    <a:lnTo>
                      <a:pt x="549" y="614"/>
                    </a:lnTo>
                    <a:lnTo>
                      <a:pt x="560" y="614"/>
                    </a:lnTo>
                    <a:lnTo>
                      <a:pt x="560" y="633"/>
                    </a:lnTo>
                    <a:lnTo>
                      <a:pt x="563" y="633"/>
                    </a:lnTo>
                    <a:lnTo>
                      <a:pt x="563" y="656"/>
                    </a:lnTo>
                    <a:lnTo>
                      <a:pt x="567" y="656"/>
                    </a:lnTo>
                    <a:lnTo>
                      <a:pt x="567" y="665"/>
                    </a:lnTo>
                    <a:lnTo>
                      <a:pt x="592" y="665"/>
                    </a:lnTo>
                    <a:lnTo>
                      <a:pt x="592" y="675"/>
                    </a:lnTo>
                    <a:lnTo>
                      <a:pt x="635" y="675"/>
                    </a:lnTo>
                    <a:lnTo>
                      <a:pt x="635" y="686"/>
                    </a:lnTo>
                    <a:lnTo>
                      <a:pt x="647" y="686"/>
                    </a:lnTo>
                    <a:lnTo>
                      <a:pt x="647" y="693"/>
                    </a:lnTo>
                    <a:lnTo>
                      <a:pt x="657" y="693"/>
                    </a:lnTo>
                    <a:lnTo>
                      <a:pt x="657" y="702"/>
                    </a:lnTo>
                    <a:lnTo>
                      <a:pt x="664" y="702"/>
                    </a:lnTo>
                    <a:lnTo>
                      <a:pt x="664" y="716"/>
                    </a:lnTo>
                    <a:lnTo>
                      <a:pt x="687" y="716"/>
                    </a:lnTo>
                    <a:lnTo>
                      <a:pt x="687" y="726"/>
                    </a:lnTo>
                    <a:lnTo>
                      <a:pt x="692" y="726"/>
                    </a:lnTo>
                    <a:lnTo>
                      <a:pt x="692" y="735"/>
                    </a:lnTo>
                    <a:lnTo>
                      <a:pt x="708" y="735"/>
                    </a:lnTo>
                    <a:lnTo>
                      <a:pt x="708" y="743"/>
                    </a:lnTo>
                    <a:lnTo>
                      <a:pt x="730" y="743"/>
                    </a:lnTo>
                    <a:lnTo>
                      <a:pt x="730" y="756"/>
                    </a:lnTo>
                    <a:lnTo>
                      <a:pt x="742" y="756"/>
                    </a:lnTo>
                    <a:lnTo>
                      <a:pt x="742" y="766"/>
                    </a:lnTo>
                    <a:lnTo>
                      <a:pt x="752" y="766"/>
                    </a:lnTo>
                    <a:lnTo>
                      <a:pt x="752" y="776"/>
                    </a:lnTo>
                    <a:lnTo>
                      <a:pt x="771" y="776"/>
                    </a:lnTo>
                    <a:lnTo>
                      <a:pt x="771" y="790"/>
                    </a:lnTo>
                    <a:lnTo>
                      <a:pt x="795" y="790"/>
                    </a:lnTo>
                    <a:lnTo>
                      <a:pt x="795" y="798"/>
                    </a:lnTo>
                    <a:lnTo>
                      <a:pt x="810" y="798"/>
                    </a:lnTo>
                    <a:lnTo>
                      <a:pt x="810" y="809"/>
                    </a:lnTo>
                    <a:lnTo>
                      <a:pt x="820" y="809"/>
                    </a:lnTo>
                    <a:lnTo>
                      <a:pt x="820" y="819"/>
                    </a:lnTo>
                    <a:lnTo>
                      <a:pt x="873" y="819"/>
                    </a:lnTo>
                    <a:lnTo>
                      <a:pt x="873" y="831"/>
                    </a:lnTo>
                    <a:lnTo>
                      <a:pt x="880" y="831"/>
                    </a:lnTo>
                    <a:lnTo>
                      <a:pt x="880" y="838"/>
                    </a:lnTo>
                    <a:lnTo>
                      <a:pt x="885" y="838"/>
                    </a:lnTo>
                    <a:lnTo>
                      <a:pt x="885" y="850"/>
                    </a:lnTo>
                    <a:lnTo>
                      <a:pt x="898" y="850"/>
                    </a:lnTo>
                    <a:lnTo>
                      <a:pt x="898" y="862"/>
                    </a:lnTo>
                    <a:lnTo>
                      <a:pt x="904" y="862"/>
                    </a:lnTo>
                    <a:lnTo>
                      <a:pt x="904" y="876"/>
                    </a:lnTo>
                    <a:lnTo>
                      <a:pt x="909" y="876"/>
                    </a:lnTo>
                    <a:lnTo>
                      <a:pt x="909" y="885"/>
                    </a:lnTo>
                    <a:lnTo>
                      <a:pt x="915" y="885"/>
                    </a:lnTo>
                    <a:lnTo>
                      <a:pt x="915" y="893"/>
                    </a:lnTo>
                    <a:lnTo>
                      <a:pt x="921" y="893"/>
                    </a:lnTo>
                    <a:lnTo>
                      <a:pt x="921" y="901"/>
                    </a:lnTo>
                    <a:lnTo>
                      <a:pt x="939" y="901"/>
                    </a:lnTo>
                    <a:lnTo>
                      <a:pt x="939" y="911"/>
                    </a:lnTo>
                    <a:lnTo>
                      <a:pt x="982" y="911"/>
                    </a:lnTo>
                    <a:lnTo>
                      <a:pt x="982" y="922"/>
                    </a:lnTo>
                    <a:lnTo>
                      <a:pt x="994" y="922"/>
                    </a:lnTo>
                    <a:lnTo>
                      <a:pt x="994" y="934"/>
                    </a:lnTo>
                    <a:lnTo>
                      <a:pt x="1000" y="934"/>
                    </a:lnTo>
                    <a:lnTo>
                      <a:pt x="1000" y="942"/>
                    </a:lnTo>
                    <a:lnTo>
                      <a:pt x="1014" y="942"/>
                    </a:lnTo>
                    <a:lnTo>
                      <a:pt x="1014" y="953"/>
                    </a:lnTo>
                    <a:lnTo>
                      <a:pt x="1031" y="953"/>
                    </a:lnTo>
                    <a:lnTo>
                      <a:pt x="1031" y="965"/>
                    </a:lnTo>
                    <a:lnTo>
                      <a:pt x="1034" y="965"/>
                    </a:lnTo>
                    <a:lnTo>
                      <a:pt x="1034" y="974"/>
                    </a:lnTo>
                    <a:lnTo>
                      <a:pt x="1044" y="974"/>
                    </a:lnTo>
                    <a:lnTo>
                      <a:pt x="1044" y="985"/>
                    </a:lnTo>
                    <a:lnTo>
                      <a:pt x="1101" y="985"/>
                    </a:lnTo>
                    <a:lnTo>
                      <a:pt x="1101" y="996"/>
                    </a:lnTo>
                    <a:lnTo>
                      <a:pt x="1107" y="996"/>
                    </a:lnTo>
                    <a:lnTo>
                      <a:pt x="1107" y="1004"/>
                    </a:lnTo>
                    <a:lnTo>
                      <a:pt x="1114" y="1004"/>
                    </a:lnTo>
                    <a:lnTo>
                      <a:pt x="1114" y="1014"/>
                    </a:lnTo>
                    <a:lnTo>
                      <a:pt x="1119" y="1014"/>
                    </a:lnTo>
                    <a:lnTo>
                      <a:pt x="1119" y="1026"/>
                    </a:lnTo>
                    <a:lnTo>
                      <a:pt x="1125" y="1026"/>
                    </a:lnTo>
                    <a:lnTo>
                      <a:pt x="1125" y="1034"/>
                    </a:lnTo>
                    <a:lnTo>
                      <a:pt x="1129" y="1034"/>
                    </a:lnTo>
                    <a:lnTo>
                      <a:pt x="1129" y="1044"/>
                    </a:lnTo>
                    <a:lnTo>
                      <a:pt x="1133" y="1044"/>
                    </a:lnTo>
                    <a:lnTo>
                      <a:pt x="1133" y="1057"/>
                    </a:lnTo>
                    <a:lnTo>
                      <a:pt x="1150" y="1057"/>
                    </a:lnTo>
                    <a:lnTo>
                      <a:pt x="1150" y="1067"/>
                    </a:lnTo>
                    <a:lnTo>
                      <a:pt x="1158" y="1067"/>
                    </a:lnTo>
                    <a:lnTo>
                      <a:pt x="1158" y="1077"/>
                    </a:lnTo>
                    <a:lnTo>
                      <a:pt x="1173" y="1077"/>
                    </a:lnTo>
                    <a:lnTo>
                      <a:pt x="1173" y="1088"/>
                    </a:lnTo>
                    <a:lnTo>
                      <a:pt x="1190" y="1088"/>
                    </a:lnTo>
                    <a:lnTo>
                      <a:pt x="1190" y="1097"/>
                    </a:lnTo>
                    <a:lnTo>
                      <a:pt x="1209" y="1097"/>
                    </a:lnTo>
                    <a:lnTo>
                      <a:pt x="1209" y="1107"/>
                    </a:lnTo>
                    <a:lnTo>
                      <a:pt x="1212" y="1107"/>
                    </a:lnTo>
                    <a:lnTo>
                      <a:pt x="1212" y="1117"/>
                    </a:lnTo>
                    <a:lnTo>
                      <a:pt x="1252" y="1117"/>
                    </a:lnTo>
                    <a:lnTo>
                      <a:pt x="1252" y="1129"/>
                    </a:lnTo>
                    <a:lnTo>
                      <a:pt x="1273" y="1129"/>
                    </a:lnTo>
                    <a:lnTo>
                      <a:pt x="1273" y="1137"/>
                    </a:lnTo>
                    <a:lnTo>
                      <a:pt x="1303" y="1137"/>
                    </a:lnTo>
                    <a:lnTo>
                      <a:pt x="1303" y="1150"/>
                    </a:lnTo>
                    <a:lnTo>
                      <a:pt x="1337" y="1150"/>
                    </a:lnTo>
                    <a:lnTo>
                      <a:pt x="1337" y="1161"/>
                    </a:lnTo>
                    <a:lnTo>
                      <a:pt x="1343" y="1161"/>
                    </a:lnTo>
                    <a:lnTo>
                      <a:pt x="1343" y="1169"/>
                    </a:lnTo>
                    <a:lnTo>
                      <a:pt x="1356" y="1169"/>
                    </a:lnTo>
                    <a:lnTo>
                      <a:pt x="1356" y="1180"/>
                    </a:lnTo>
                    <a:lnTo>
                      <a:pt x="1363" y="1180"/>
                    </a:lnTo>
                    <a:lnTo>
                      <a:pt x="1363" y="1190"/>
                    </a:lnTo>
                    <a:lnTo>
                      <a:pt x="1383" y="1190"/>
                    </a:lnTo>
                    <a:lnTo>
                      <a:pt x="1383" y="1201"/>
                    </a:lnTo>
                    <a:lnTo>
                      <a:pt x="1406" y="1201"/>
                    </a:lnTo>
                    <a:lnTo>
                      <a:pt x="1406" y="1212"/>
                    </a:lnTo>
                    <a:lnTo>
                      <a:pt x="1411" y="1212"/>
                    </a:lnTo>
                    <a:lnTo>
                      <a:pt x="1411" y="1222"/>
                    </a:lnTo>
                    <a:lnTo>
                      <a:pt x="1468" y="1222"/>
                    </a:lnTo>
                    <a:lnTo>
                      <a:pt x="1468" y="1232"/>
                    </a:lnTo>
                    <a:lnTo>
                      <a:pt x="1483" y="1232"/>
                    </a:lnTo>
                    <a:lnTo>
                      <a:pt x="1483" y="1242"/>
                    </a:lnTo>
                    <a:lnTo>
                      <a:pt x="1509" y="1242"/>
                    </a:lnTo>
                    <a:lnTo>
                      <a:pt x="1509" y="1252"/>
                    </a:lnTo>
                    <a:lnTo>
                      <a:pt x="1553" y="1252"/>
                    </a:lnTo>
                    <a:lnTo>
                      <a:pt x="1553" y="1261"/>
                    </a:lnTo>
                    <a:lnTo>
                      <a:pt x="1606" y="1261"/>
                    </a:lnTo>
                    <a:lnTo>
                      <a:pt x="1606" y="1272"/>
                    </a:lnTo>
                    <a:lnTo>
                      <a:pt x="1631" y="1272"/>
                    </a:lnTo>
                    <a:lnTo>
                      <a:pt x="1631" y="1285"/>
                    </a:lnTo>
                    <a:lnTo>
                      <a:pt x="1637" y="1285"/>
                    </a:lnTo>
                    <a:lnTo>
                      <a:pt x="1637" y="1305"/>
                    </a:lnTo>
                    <a:lnTo>
                      <a:pt x="1658" y="1305"/>
                    </a:lnTo>
                    <a:lnTo>
                      <a:pt x="1658" y="1313"/>
                    </a:lnTo>
                    <a:lnTo>
                      <a:pt x="1664" y="1313"/>
                    </a:lnTo>
                    <a:lnTo>
                      <a:pt x="1664" y="1326"/>
                    </a:lnTo>
                    <a:lnTo>
                      <a:pt x="1679" y="1326"/>
                    </a:lnTo>
                    <a:lnTo>
                      <a:pt x="1679" y="1335"/>
                    </a:lnTo>
                    <a:lnTo>
                      <a:pt x="1798" y="1335"/>
                    </a:lnTo>
                    <a:lnTo>
                      <a:pt x="1798" y="1346"/>
                    </a:lnTo>
                    <a:lnTo>
                      <a:pt x="1841" y="1346"/>
                    </a:lnTo>
                    <a:lnTo>
                      <a:pt x="1841" y="1356"/>
                    </a:lnTo>
                    <a:lnTo>
                      <a:pt x="1864" y="1356"/>
                    </a:lnTo>
                    <a:lnTo>
                      <a:pt x="1864" y="1377"/>
                    </a:lnTo>
                    <a:lnTo>
                      <a:pt x="1878" y="1377"/>
                    </a:lnTo>
                    <a:lnTo>
                      <a:pt x="1878" y="1387"/>
                    </a:lnTo>
                    <a:lnTo>
                      <a:pt x="1953" y="1387"/>
                    </a:lnTo>
                    <a:lnTo>
                      <a:pt x="1953" y="1397"/>
                    </a:lnTo>
                    <a:lnTo>
                      <a:pt x="1967" y="1397"/>
                    </a:lnTo>
                    <a:lnTo>
                      <a:pt x="1967" y="1418"/>
                    </a:lnTo>
                    <a:lnTo>
                      <a:pt x="2027" y="1418"/>
                    </a:lnTo>
                    <a:lnTo>
                      <a:pt x="2027" y="1428"/>
                    </a:lnTo>
                    <a:lnTo>
                      <a:pt x="2177" y="1428"/>
                    </a:lnTo>
                    <a:lnTo>
                      <a:pt x="2177" y="1438"/>
                    </a:lnTo>
                    <a:lnTo>
                      <a:pt x="2189" y="1438"/>
                    </a:lnTo>
                    <a:lnTo>
                      <a:pt x="2189" y="1448"/>
                    </a:lnTo>
                    <a:lnTo>
                      <a:pt x="2201" y="1448"/>
                    </a:lnTo>
                    <a:lnTo>
                      <a:pt x="2201" y="1458"/>
                    </a:lnTo>
                    <a:lnTo>
                      <a:pt x="2223" y="1458"/>
                    </a:lnTo>
                    <a:lnTo>
                      <a:pt x="2223" y="1469"/>
                    </a:lnTo>
                    <a:lnTo>
                      <a:pt x="2239" y="1469"/>
                    </a:lnTo>
                    <a:lnTo>
                      <a:pt x="2239" y="1478"/>
                    </a:lnTo>
                    <a:lnTo>
                      <a:pt x="2253" y="1478"/>
                    </a:lnTo>
                    <a:lnTo>
                      <a:pt x="2253" y="1490"/>
                    </a:lnTo>
                    <a:lnTo>
                      <a:pt x="2258" y="1490"/>
                    </a:lnTo>
                    <a:lnTo>
                      <a:pt x="2258" y="1501"/>
                    </a:lnTo>
                    <a:lnTo>
                      <a:pt x="2319" y="1501"/>
                    </a:lnTo>
                    <a:lnTo>
                      <a:pt x="2319" y="1509"/>
                    </a:lnTo>
                    <a:lnTo>
                      <a:pt x="2345" y="1509"/>
                    </a:lnTo>
                    <a:lnTo>
                      <a:pt x="2345" y="1520"/>
                    </a:lnTo>
                    <a:lnTo>
                      <a:pt x="2394" y="1520"/>
                    </a:lnTo>
                    <a:lnTo>
                      <a:pt x="2394" y="1529"/>
                    </a:lnTo>
                    <a:lnTo>
                      <a:pt x="2442" y="1529"/>
                    </a:lnTo>
                    <a:lnTo>
                      <a:pt x="2442" y="1541"/>
                    </a:lnTo>
                    <a:lnTo>
                      <a:pt x="2488" y="1541"/>
                    </a:lnTo>
                    <a:lnTo>
                      <a:pt x="2488" y="1550"/>
                    </a:lnTo>
                    <a:lnTo>
                      <a:pt x="2501" y="1550"/>
                    </a:lnTo>
                    <a:lnTo>
                      <a:pt x="2501" y="1561"/>
                    </a:lnTo>
                    <a:lnTo>
                      <a:pt x="2508" y="1561"/>
                    </a:lnTo>
                    <a:lnTo>
                      <a:pt x="2508" y="1572"/>
                    </a:lnTo>
                    <a:lnTo>
                      <a:pt x="2546" y="1572"/>
                    </a:lnTo>
                    <a:lnTo>
                      <a:pt x="2546" y="1583"/>
                    </a:lnTo>
                    <a:lnTo>
                      <a:pt x="2570" y="1583"/>
                    </a:lnTo>
                    <a:lnTo>
                      <a:pt x="2570" y="1599"/>
                    </a:lnTo>
                    <a:lnTo>
                      <a:pt x="2573" y="1599"/>
                    </a:lnTo>
                    <a:lnTo>
                      <a:pt x="2573" y="1603"/>
                    </a:lnTo>
                    <a:lnTo>
                      <a:pt x="2620" y="1603"/>
                    </a:lnTo>
                    <a:lnTo>
                      <a:pt x="2620" y="1614"/>
                    </a:lnTo>
                    <a:lnTo>
                      <a:pt x="2646" y="1614"/>
                    </a:lnTo>
                    <a:lnTo>
                      <a:pt x="2646" y="1625"/>
                    </a:lnTo>
                    <a:lnTo>
                      <a:pt x="2716" y="1625"/>
                    </a:lnTo>
                    <a:lnTo>
                      <a:pt x="2716" y="1634"/>
                    </a:lnTo>
                    <a:lnTo>
                      <a:pt x="2789" y="1634"/>
                    </a:lnTo>
                    <a:lnTo>
                      <a:pt x="2789" y="1644"/>
                    </a:lnTo>
                    <a:lnTo>
                      <a:pt x="2802" y="1644"/>
                    </a:lnTo>
                    <a:lnTo>
                      <a:pt x="2802" y="1657"/>
                    </a:lnTo>
                    <a:lnTo>
                      <a:pt x="2843" y="1657"/>
                    </a:lnTo>
                    <a:lnTo>
                      <a:pt x="2843" y="1665"/>
                    </a:lnTo>
                    <a:lnTo>
                      <a:pt x="2869" y="1665"/>
                    </a:lnTo>
                    <a:lnTo>
                      <a:pt x="2869" y="1676"/>
                    </a:lnTo>
                    <a:lnTo>
                      <a:pt x="3040" y="1676"/>
                    </a:lnTo>
                    <a:lnTo>
                      <a:pt x="3040" y="1687"/>
                    </a:lnTo>
                    <a:lnTo>
                      <a:pt x="3119" y="1687"/>
                    </a:lnTo>
                    <a:lnTo>
                      <a:pt x="3119" y="1696"/>
                    </a:lnTo>
                    <a:lnTo>
                      <a:pt x="3173" y="1696"/>
                    </a:lnTo>
                    <a:lnTo>
                      <a:pt x="3173" y="1708"/>
                    </a:lnTo>
                    <a:lnTo>
                      <a:pt x="3381" y="1708"/>
                    </a:lnTo>
                    <a:lnTo>
                      <a:pt x="3381" y="1717"/>
                    </a:lnTo>
                    <a:lnTo>
                      <a:pt x="3437" y="1717"/>
                    </a:lnTo>
                    <a:lnTo>
                      <a:pt x="3437" y="1729"/>
                    </a:lnTo>
                    <a:lnTo>
                      <a:pt x="3671" y="1729"/>
                    </a:lnTo>
                    <a:lnTo>
                      <a:pt x="3671" y="1738"/>
                    </a:lnTo>
                    <a:lnTo>
                      <a:pt x="3707" y="1738"/>
                    </a:lnTo>
                    <a:lnTo>
                      <a:pt x="3707" y="1750"/>
                    </a:lnTo>
                    <a:lnTo>
                      <a:pt x="3995" y="1750"/>
                    </a:lnTo>
                    <a:lnTo>
                      <a:pt x="3995" y="1761"/>
                    </a:lnTo>
                    <a:lnTo>
                      <a:pt x="4090" y="1761"/>
                    </a:lnTo>
                    <a:lnTo>
                      <a:pt x="4090" y="1771"/>
                    </a:lnTo>
                    <a:lnTo>
                      <a:pt x="4127" y="1771"/>
                    </a:lnTo>
                    <a:lnTo>
                      <a:pt x="4127" y="1780"/>
                    </a:lnTo>
                    <a:lnTo>
                      <a:pt x="4245" y="1780"/>
                    </a:lnTo>
                    <a:lnTo>
                      <a:pt x="4245" y="1792"/>
                    </a:lnTo>
                    <a:lnTo>
                      <a:pt x="4290" y="1792"/>
                    </a:lnTo>
                    <a:lnTo>
                      <a:pt x="4290" y="1803"/>
                    </a:lnTo>
                    <a:lnTo>
                      <a:pt x="4510" y="1803"/>
                    </a:lnTo>
                    <a:lnTo>
                      <a:pt x="4510" y="1812"/>
                    </a:lnTo>
                    <a:lnTo>
                      <a:pt x="4666" y="1812"/>
                    </a:lnTo>
                    <a:lnTo>
                      <a:pt x="4666" y="1824"/>
                    </a:lnTo>
                    <a:lnTo>
                      <a:pt x="4924" y="1824"/>
                    </a:lnTo>
                    <a:lnTo>
                      <a:pt x="4924" y="1834"/>
                    </a:lnTo>
                    <a:lnTo>
                      <a:pt x="5026" y="1834"/>
                    </a:lnTo>
                    <a:lnTo>
                      <a:pt x="5026" y="1846"/>
                    </a:lnTo>
                    <a:lnTo>
                      <a:pt x="5943" y="1846"/>
                    </a:lnTo>
                  </a:path>
                </a:pathLst>
              </a:custGeom>
              <a:noFill/>
              <a:ln w="1270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4" name="Freeform 251">
                <a:extLst>
                  <a:ext uri="{FF2B5EF4-FFF2-40B4-BE49-F238E27FC236}">
                    <a16:creationId xmlns:a16="http://schemas.microsoft.com/office/drawing/2014/main" id="{42E9B0EF-796B-4E40-BAA7-7E0D514FB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073899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5" name="Freeform 252">
                <a:extLst>
                  <a:ext uri="{FF2B5EF4-FFF2-40B4-BE49-F238E27FC236}">
                    <a16:creationId xmlns:a16="http://schemas.microsoft.com/office/drawing/2014/main" id="{779D7BD8-D863-1143-A59E-87E3AF5FC4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18204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6" name="Freeform 253">
                <a:extLst>
                  <a:ext uri="{FF2B5EF4-FFF2-40B4-BE49-F238E27FC236}">
                    <a16:creationId xmlns:a16="http://schemas.microsoft.com/office/drawing/2014/main" id="{6B79B8CD-7DCF-D94C-8F88-519F6EF4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32636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7" name="Freeform 254">
                <a:extLst>
                  <a:ext uri="{FF2B5EF4-FFF2-40B4-BE49-F238E27FC236}">
                    <a16:creationId xmlns:a16="http://schemas.microsoft.com/office/drawing/2014/main" id="{DB652276-9D59-0D44-A39E-3164BFD00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45336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8" name="Freeform 255">
                <a:extLst>
                  <a:ext uri="{FF2B5EF4-FFF2-40B4-BE49-F238E27FC236}">
                    <a16:creationId xmlns:a16="http://schemas.microsoft.com/office/drawing/2014/main" id="{7699A463-0CAD-4946-80B0-96B18E025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4851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9" name="Freeform 256">
                <a:extLst>
                  <a:ext uri="{FF2B5EF4-FFF2-40B4-BE49-F238E27FC236}">
                    <a16:creationId xmlns:a16="http://schemas.microsoft.com/office/drawing/2014/main" id="{C2772834-F0E1-3B4E-B04B-9988905E8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5789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0" name="Freeform 257">
                <a:extLst>
                  <a:ext uri="{FF2B5EF4-FFF2-40B4-BE49-F238E27FC236}">
                    <a16:creationId xmlns:a16="http://schemas.microsoft.com/office/drawing/2014/main" id="{CAF22950-970B-944C-BD60-C5BC6B690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6756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1" name="Freeform 258">
                <a:extLst>
                  <a:ext uri="{FF2B5EF4-FFF2-40B4-BE49-F238E27FC236}">
                    <a16:creationId xmlns:a16="http://schemas.microsoft.com/office/drawing/2014/main" id="{633D925C-F7AF-3E4D-823D-D36AB2C2FF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72324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2" name="Freeform 259">
                <a:extLst>
                  <a:ext uri="{FF2B5EF4-FFF2-40B4-BE49-F238E27FC236}">
                    <a16:creationId xmlns:a16="http://schemas.microsoft.com/office/drawing/2014/main" id="{D636ADD9-0CC7-B447-AB86-8FA5FC3C2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81705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3" name="Freeform 260">
                <a:extLst>
                  <a:ext uri="{FF2B5EF4-FFF2-40B4-BE49-F238E27FC236}">
                    <a16:creationId xmlns:a16="http://schemas.microsoft.com/office/drawing/2014/main" id="{D7934EA5-85D7-D447-8FC7-4411518DD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89642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4" name="Freeform 261">
                <a:extLst>
                  <a:ext uri="{FF2B5EF4-FFF2-40B4-BE49-F238E27FC236}">
                    <a16:creationId xmlns:a16="http://schemas.microsoft.com/office/drawing/2014/main" id="{FD8CBC91-3C99-8C49-8B4D-2B20BA96AE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195992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5" name="Freeform 262">
                <a:extLst>
                  <a:ext uri="{FF2B5EF4-FFF2-40B4-BE49-F238E27FC236}">
                    <a16:creationId xmlns:a16="http://schemas.microsoft.com/office/drawing/2014/main" id="{FF5A5DF2-4775-BF4F-9341-79EDC4009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02486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6" name="Freeform 263">
                <a:extLst>
                  <a:ext uri="{FF2B5EF4-FFF2-40B4-BE49-F238E27FC236}">
                    <a16:creationId xmlns:a16="http://schemas.microsoft.com/office/drawing/2014/main" id="{F7017EDD-8374-1E45-A380-C76A5735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13455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7" name="Freeform 264">
                <a:extLst>
                  <a:ext uri="{FF2B5EF4-FFF2-40B4-BE49-F238E27FC236}">
                    <a16:creationId xmlns:a16="http://schemas.microsoft.com/office/drawing/2014/main" id="{578DA674-4D08-8B41-B491-B70A289569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18361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8" name="Freeform 265">
                <a:extLst>
                  <a:ext uri="{FF2B5EF4-FFF2-40B4-BE49-F238E27FC236}">
                    <a16:creationId xmlns:a16="http://schemas.microsoft.com/office/drawing/2014/main" id="{5EC176E6-6D8B-1C4F-86F4-89A982DA5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2471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9" name="Freeform 266">
                <a:extLst>
                  <a:ext uri="{FF2B5EF4-FFF2-40B4-BE49-F238E27FC236}">
                    <a16:creationId xmlns:a16="http://schemas.microsoft.com/office/drawing/2014/main" id="{175F9E86-D7D0-9E49-ABDC-E144D81E1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29330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0" name="Freeform 267">
                <a:extLst>
                  <a:ext uri="{FF2B5EF4-FFF2-40B4-BE49-F238E27FC236}">
                    <a16:creationId xmlns:a16="http://schemas.microsoft.com/office/drawing/2014/main" id="{F69BFCED-BC9E-574F-A6A6-EDE1EF6E8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32649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1" name="Freeform 268">
                <a:extLst>
                  <a:ext uri="{FF2B5EF4-FFF2-40B4-BE49-F238E27FC236}">
                    <a16:creationId xmlns:a16="http://schemas.microsoft.com/office/drawing/2014/main" id="{D5F64070-0E66-3E4B-983B-13E92CB0F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37411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2" name="Freeform 269">
                <a:extLst>
                  <a:ext uri="{FF2B5EF4-FFF2-40B4-BE49-F238E27FC236}">
                    <a16:creationId xmlns:a16="http://schemas.microsoft.com/office/drawing/2014/main" id="{5FC32F08-2F55-CA4A-B569-5F2EFE6E8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42030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3" name="Freeform 270">
                <a:extLst>
                  <a:ext uri="{FF2B5EF4-FFF2-40B4-BE49-F238E27FC236}">
                    <a16:creationId xmlns:a16="http://schemas.microsoft.com/office/drawing/2014/main" id="{74465228-7728-7D46-8E5D-1436B3B1C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4679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4" name="Freeform 271">
                <a:extLst>
                  <a:ext uri="{FF2B5EF4-FFF2-40B4-BE49-F238E27FC236}">
                    <a16:creationId xmlns:a16="http://schemas.microsoft.com/office/drawing/2014/main" id="{A63A5BA2-AD44-244E-8A82-E414DB6B2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5011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5" name="Freeform 272">
                <a:extLst>
                  <a:ext uri="{FF2B5EF4-FFF2-40B4-BE49-F238E27FC236}">
                    <a16:creationId xmlns:a16="http://schemas.microsoft.com/office/drawing/2014/main" id="{1437E685-7F9F-B648-A670-C1AD68572D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54730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6" name="Freeform 273">
                <a:extLst>
                  <a:ext uri="{FF2B5EF4-FFF2-40B4-BE49-F238E27FC236}">
                    <a16:creationId xmlns:a16="http://schemas.microsoft.com/office/drawing/2014/main" id="{BAB07DA3-BEF1-DA40-830E-C52E3DCB0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58049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7" name="Freeform 274">
                <a:extLst>
                  <a:ext uri="{FF2B5EF4-FFF2-40B4-BE49-F238E27FC236}">
                    <a16:creationId xmlns:a16="http://schemas.microsoft.com/office/drawing/2014/main" id="{43FD8CD2-3CC3-F94B-97D0-4BE9A3EE2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62667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8" name="Freeform 275">
                <a:extLst>
                  <a:ext uri="{FF2B5EF4-FFF2-40B4-BE49-F238E27FC236}">
                    <a16:creationId xmlns:a16="http://schemas.microsoft.com/office/drawing/2014/main" id="{0D0E113F-7AED-7B41-B6C2-400A2BBEB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67430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9" name="Freeform 276">
                <a:extLst>
                  <a:ext uri="{FF2B5EF4-FFF2-40B4-BE49-F238E27FC236}">
                    <a16:creationId xmlns:a16="http://schemas.microsoft.com/office/drawing/2014/main" id="{2E7D225F-38D0-B340-845B-0B2A9F9314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70749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0" name="Freeform 277">
                <a:extLst>
                  <a:ext uri="{FF2B5EF4-FFF2-40B4-BE49-F238E27FC236}">
                    <a16:creationId xmlns:a16="http://schemas.microsoft.com/office/drawing/2014/main" id="{290F4769-5423-B94B-B937-EF286CAA8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7551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1" name="Freeform 278">
                <a:extLst>
                  <a:ext uri="{FF2B5EF4-FFF2-40B4-BE49-F238E27FC236}">
                    <a16:creationId xmlns:a16="http://schemas.microsoft.com/office/drawing/2014/main" id="{4E048949-D2B2-7247-A0C7-65BB02F7A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78686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2" name="Freeform 279">
                <a:extLst>
                  <a:ext uri="{FF2B5EF4-FFF2-40B4-BE49-F238E27FC236}">
                    <a16:creationId xmlns:a16="http://schemas.microsoft.com/office/drawing/2014/main" id="{7DA18E7D-4A84-5B4C-BD4D-64D1392CC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83449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3" name="Freeform 280">
                <a:extLst>
                  <a:ext uri="{FF2B5EF4-FFF2-40B4-BE49-F238E27FC236}">
                    <a16:creationId xmlns:a16="http://schemas.microsoft.com/office/drawing/2014/main" id="{262004A3-C823-B344-9F32-42A83DA2B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86624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4" name="Freeform 281">
                <a:extLst>
                  <a:ext uri="{FF2B5EF4-FFF2-40B4-BE49-F238E27FC236}">
                    <a16:creationId xmlns:a16="http://schemas.microsoft.com/office/drawing/2014/main" id="{9F50697C-C351-B349-AFD5-66D4C38DA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91386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5" name="Freeform 282">
                <a:extLst>
                  <a:ext uri="{FF2B5EF4-FFF2-40B4-BE49-F238E27FC236}">
                    <a16:creationId xmlns:a16="http://schemas.microsoft.com/office/drawing/2014/main" id="{745CD4D5-735B-744E-9D19-831BABD7B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96005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6" name="Freeform 283">
                <a:extLst>
                  <a:ext uri="{FF2B5EF4-FFF2-40B4-BE49-F238E27FC236}">
                    <a16:creationId xmlns:a16="http://schemas.microsoft.com/office/drawing/2014/main" id="{784E3B32-70BE-214F-A1E6-177161075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00767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7" name="Freeform 284">
                <a:extLst>
                  <a:ext uri="{FF2B5EF4-FFF2-40B4-BE49-F238E27FC236}">
                    <a16:creationId xmlns:a16="http://schemas.microsoft.com/office/drawing/2014/main" id="{7C273447-9767-8A46-BCAF-0412AFA98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04085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8" name="Freeform 285">
                <a:extLst>
                  <a:ext uri="{FF2B5EF4-FFF2-40B4-BE49-F238E27FC236}">
                    <a16:creationId xmlns:a16="http://schemas.microsoft.com/office/drawing/2014/main" id="{3E0D58EA-3A5E-6940-84AA-FF41F4A7C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08705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99" name="Freeform 286">
                <a:extLst>
                  <a:ext uri="{FF2B5EF4-FFF2-40B4-BE49-F238E27FC236}">
                    <a16:creationId xmlns:a16="http://schemas.microsoft.com/office/drawing/2014/main" id="{A5228F6A-2B61-F241-94FF-59AEAA5C5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12024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0" name="Freeform 287">
                <a:extLst>
                  <a:ext uri="{FF2B5EF4-FFF2-40B4-BE49-F238E27FC236}">
                    <a16:creationId xmlns:a16="http://schemas.microsoft.com/office/drawing/2014/main" id="{B99E2C50-0CD5-E445-9041-F7A17EB4A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23135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1" name="Freeform 288">
                <a:extLst>
                  <a:ext uri="{FF2B5EF4-FFF2-40B4-BE49-F238E27FC236}">
                    <a16:creationId xmlns:a16="http://schemas.microsoft.com/office/drawing/2014/main" id="{389E5858-BBC0-8B43-A5BA-60F6F8E4B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32516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2" name="Freeform 289">
                <a:extLst>
                  <a:ext uri="{FF2B5EF4-FFF2-40B4-BE49-F238E27FC236}">
                    <a16:creationId xmlns:a16="http://schemas.microsoft.com/office/drawing/2014/main" id="{A3519FC8-C310-F140-9E02-614312D43E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35835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3" name="Freeform 290">
                <a:extLst>
                  <a:ext uri="{FF2B5EF4-FFF2-40B4-BE49-F238E27FC236}">
                    <a16:creationId xmlns:a16="http://schemas.microsoft.com/office/drawing/2014/main" id="{EC4EBB17-9732-8642-9FAF-BEE5FF422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43773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4" name="Freeform 291">
                <a:extLst>
                  <a:ext uri="{FF2B5EF4-FFF2-40B4-BE49-F238E27FC236}">
                    <a16:creationId xmlns:a16="http://schemas.microsoft.com/office/drawing/2014/main" id="{19F9CC87-3372-EF42-A06C-721929E74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48535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5" name="Freeform 292">
                <a:extLst>
                  <a:ext uri="{FF2B5EF4-FFF2-40B4-BE49-F238E27FC236}">
                    <a16:creationId xmlns:a16="http://schemas.microsoft.com/office/drawing/2014/main" id="{0F71B85F-E9D5-5C4A-AC97-E6C11A9A7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53154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6" name="Freeform 293">
                <a:extLst>
                  <a:ext uri="{FF2B5EF4-FFF2-40B4-BE49-F238E27FC236}">
                    <a16:creationId xmlns:a16="http://schemas.microsoft.com/office/drawing/2014/main" id="{2D6D1D0A-C1AD-5D47-BFA3-2E7BF785B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62823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7" name="Freeform 294">
                <a:extLst>
                  <a:ext uri="{FF2B5EF4-FFF2-40B4-BE49-F238E27FC236}">
                    <a16:creationId xmlns:a16="http://schemas.microsoft.com/office/drawing/2014/main" id="{21959878-C4CA-CA42-A314-D15476AE8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6744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8" name="Freeform 295">
                <a:extLst>
                  <a:ext uri="{FF2B5EF4-FFF2-40B4-BE49-F238E27FC236}">
                    <a16:creationId xmlns:a16="http://schemas.microsoft.com/office/drawing/2014/main" id="{089EFADC-8926-BD42-B99E-82A2A7E4B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75523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09" name="Freeform 296">
                <a:extLst>
                  <a:ext uri="{FF2B5EF4-FFF2-40B4-BE49-F238E27FC236}">
                    <a16:creationId xmlns:a16="http://schemas.microsoft.com/office/drawing/2014/main" id="{F0CB1A77-DCC1-9346-8DDB-CCC33AFF4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84904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0" name="Freeform 297">
                <a:extLst>
                  <a:ext uri="{FF2B5EF4-FFF2-40B4-BE49-F238E27FC236}">
                    <a16:creationId xmlns:a16="http://schemas.microsoft.com/office/drawing/2014/main" id="{4D0FCF0C-0E14-1047-AA2B-449B815EF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19974" y="3970909"/>
                <a:ext cx="649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1" name="Freeform 298">
                <a:extLst>
                  <a:ext uri="{FF2B5EF4-FFF2-40B4-BE49-F238E27FC236}">
                    <a16:creationId xmlns:a16="http://schemas.microsoft.com/office/drawing/2014/main" id="{66924524-3498-644A-BCC0-60EFD30E8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29499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2" name="Freeform 299">
                <a:extLst>
                  <a:ext uri="{FF2B5EF4-FFF2-40B4-BE49-F238E27FC236}">
                    <a16:creationId xmlns:a16="http://schemas.microsoft.com/office/drawing/2014/main" id="{F02CDBEA-1A37-C545-8821-804BDE4EF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40467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3" name="Freeform 300">
                <a:extLst>
                  <a:ext uri="{FF2B5EF4-FFF2-40B4-BE49-F238E27FC236}">
                    <a16:creationId xmlns:a16="http://schemas.microsoft.com/office/drawing/2014/main" id="{72173857-5138-E842-BC7D-5DF9DCE40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51724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4" name="Freeform 301">
                <a:extLst>
                  <a:ext uri="{FF2B5EF4-FFF2-40B4-BE49-F238E27FC236}">
                    <a16:creationId xmlns:a16="http://schemas.microsoft.com/office/drawing/2014/main" id="{C1286F2F-3E51-9F4D-A083-FB050CB1E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6269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5" name="Freeform 302">
                <a:extLst>
                  <a:ext uri="{FF2B5EF4-FFF2-40B4-BE49-F238E27FC236}">
                    <a16:creationId xmlns:a16="http://schemas.microsoft.com/office/drawing/2014/main" id="{98C2CFAF-875D-FC42-AB0F-AA3C25FBD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72361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6" name="Freeform 303">
                <a:extLst>
                  <a:ext uri="{FF2B5EF4-FFF2-40B4-BE49-F238E27FC236}">
                    <a16:creationId xmlns:a16="http://schemas.microsoft.com/office/drawing/2014/main" id="{43C6FD73-2FF0-C740-B55B-96A1821CD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89824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7" name="Freeform 304">
                <a:extLst>
                  <a:ext uri="{FF2B5EF4-FFF2-40B4-BE49-F238E27FC236}">
                    <a16:creationId xmlns:a16="http://schemas.microsoft.com/office/drawing/2014/main" id="{C434BAFA-8E56-1449-B29A-4A1C11700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00792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8" name="Freeform 305">
                <a:extLst>
                  <a:ext uri="{FF2B5EF4-FFF2-40B4-BE49-F238E27FC236}">
                    <a16:creationId xmlns:a16="http://schemas.microsoft.com/office/drawing/2014/main" id="{656431D0-54F9-8842-936B-A0E3D76976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40480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19" name="Freeform 306">
                <a:extLst>
                  <a:ext uri="{FF2B5EF4-FFF2-40B4-BE49-F238E27FC236}">
                    <a16:creationId xmlns:a16="http://schemas.microsoft.com/office/drawing/2014/main" id="{950382F0-A1B9-A947-90AE-5A89AAF53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583485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0" name="Freeform 307">
                <a:extLst>
                  <a:ext uri="{FF2B5EF4-FFF2-40B4-BE49-F238E27FC236}">
                    <a16:creationId xmlns:a16="http://schemas.microsoft.com/office/drawing/2014/main" id="{0392BCA8-3E92-FB43-9BEB-0F9D20A0B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69129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1" name="Freeform 308">
                <a:extLst>
                  <a:ext uri="{FF2B5EF4-FFF2-40B4-BE49-F238E27FC236}">
                    <a16:creationId xmlns:a16="http://schemas.microsoft.com/office/drawing/2014/main" id="{85A30C02-039E-4A4A-8029-2D9204474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897811" y="3956622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2" name="Freeform 309">
                <a:extLst>
                  <a:ext uri="{FF2B5EF4-FFF2-40B4-BE49-F238E27FC236}">
                    <a16:creationId xmlns:a16="http://schemas.microsoft.com/office/drawing/2014/main" id="{39AF2CF4-7EE9-6E49-BB6F-3184791F6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067674" y="39455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3" name="Freeform 310">
                <a:extLst>
                  <a:ext uri="{FF2B5EF4-FFF2-40B4-BE49-F238E27FC236}">
                    <a16:creationId xmlns:a16="http://schemas.microsoft.com/office/drawing/2014/main" id="{46DD27EF-F3A8-924A-A65D-A93FB2B07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140698" y="39455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4" name="Freeform 311">
                <a:extLst>
                  <a:ext uri="{FF2B5EF4-FFF2-40B4-BE49-F238E27FC236}">
                    <a16:creationId xmlns:a16="http://schemas.microsoft.com/office/drawing/2014/main" id="{A67D4F3D-F8DB-F446-A3AA-1EA98F0C5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224961" y="385025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5" name="Freeform 312">
                <a:extLst>
                  <a:ext uri="{FF2B5EF4-FFF2-40B4-BE49-F238E27FC236}">
                    <a16:creationId xmlns:a16="http://schemas.microsoft.com/office/drawing/2014/main" id="{8F76BF9C-02F2-074B-8472-6D26A7E25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494836" y="381215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6" name="Freeform 313">
                <a:extLst>
                  <a:ext uri="{FF2B5EF4-FFF2-40B4-BE49-F238E27FC236}">
                    <a16:creationId xmlns:a16="http://schemas.microsoft.com/office/drawing/2014/main" id="{46882076-C5F9-554C-9071-7667FF6953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639298" y="3772472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7" name="Freeform 314">
                <a:extLst>
                  <a:ext uri="{FF2B5EF4-FFF2-40B4-BE49-F238E27FC236}">
                    <a16:creationId xmlns:a16="http://schemas.microsoft.com/office/drawing/2014/main" id="{9449C07C-28AE-BB44-B3E2-3D1693B9BF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860085" y="3261297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8" name="Freeform 315">
                <a:extLst>
                  <a:ext uri="{FF2B5EF4-FFF2-40B4-BE49-F238E27FC236}">
                    <a16:creationId xmlns:a16="http://schemas.microsoft.com/office/drawing/2014/main" id="{906ECBC3-8410-ED4F-99ED-AF1CEC6D7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258405" y="2934272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29" name="Freeform 316">
                <a:extLst>
                  <a:ext uri="{FF2B5EF4-FFF2-40B4-BE49-F238E27FC236}">
                    <a16:creationId xmlns:a16="http://schemas.microsoft.com/office/drawing/2014/main" id="{26F6AF43-82D2-AA42-9A73-E34F961C6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436204" y="2715197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0" name="Freeform 317">
                <a:extLst>
                  <a:ext uri="{FF2B5EF4-FFF2-40B4-BE49-F238E27FC236}">
                    <a16:creationId xmlns:a16="http://schemas.microsoft.com/office/drawing/2014/main" id="{D50D7554-7B69-1E4D-8383-230D077E5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42711" y="2607247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1" name="Freeform 318">
                <a:extLst>
                  <a:ext uri="{FF2B5EF4-FFF2-40B4-BE49-F238E27FC236}">
                    <a16:creationId xmlns:a16="http://schemas.microsoft.com/office/drawing/2014/main" id="{F791B0BC-D59E-DB40-9F41-21DAFA630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69555" y="25866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2" name="Freeform 319">
                <a:extLst>
                  <a:ext uri="{FF2B5EF4-FFF2-40B4-BE49-F238E27FC236}">
                    <a16:creationId xmlns:a16="http://schemas.microsoft.com/office/drawing/2014/main" id="{88CAC4BA-135C-4742-B69E-B618955C8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88749" y="2569147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3" name="Freeform 320">
                <a:extLst>
                  <a:ext uri="{FF2B5EF4-FFF2-40B4-BE49-F238E27FC236}">
                    <a16:creationId xmlns:a16="http://schemas.microsoft.com/office/drawing/2014/main" id="{E7AC1E06-BC41-8748-8707-A172F1A5B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92842" y="3970909"/>
                <a:ext cx="66268" cy="88900"/>
              </a:xfrm>
              <a:custGeom>
                <a:avLst/>
                <a:gdLst>
                  <a:gd name="T0" fmla="*/ 106 w 106"/>
                  <a:gd name="T1" fmla="*/ 117 h 117"/>
                  <a:gd name="T2" fmla="*/ 0 w 106"/>
                  <a:gd name="T3" fmla="*/ 117 h 117"/>
                  <a:gd name="T4" fmla="*/ 53 w 106"/>
                  <a:gd name="T5" fmla="*/ 0 h 117"/>
                  <a:gd name="T6" fmla="*/ 106 w 106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117">
                    <a:moveTo>
                      <a:pt x="106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6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4" name="Freeform 321">
                <a:extLst>
                  <a:ext uri="{FF2B5EF4-FFF2-40B4-BE49-F238E27FC236}">
                    <a16:creationId xmlns:a16="http://schemas.microsoft.com/office/drawing/2014/main" id="{7F13E35D-1854-354C-92B1-E9AA6032E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397748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5" name="Freeform 322">
                <a:extLst>
                  <a:ext uri="{FF2B5EF4-FFF2-40B4-BE49-F238E27FC236}">
                    <a16:creationId xmlns:a16="http://schemas.microsoft.com/office/drawing/2014/main" id="{18ACC63C-1451-384A-969F-21398C9EB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03954" y="3970909"/>
                <a:ext cx="662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6" name="Freeform 323">
                <a:extLst>
                  <a:ext uri="{FF2B5EF4-FFF2-40B4-BE49-F238E27FC236}">
                    <a16:creationId xmlns:a16="http://schemas.microsoft.com/office/drawing/2014/main" id="{8FF0E544-838F-E64F-B6A9-2260B86FA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07273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2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2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7" name="Freeform 324">
                <a:extLst>
                  <a:ext uri="{FF2B5EF4-FFF2-40B4-BE49-F238E27FC236}">
                    <a16:creationId xmlns:a16="http://schemas.microsoft.com/office/drawing/2014/main" id="{92C65F6D-24FD-F847-A50B-A25299DCE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412036" y="3970909"/>
                <a:ext cx="64968" cy="88900"/>
              </a:xfrm>
              <a:custGeom>
                <a:avLst/>
                <a:gdLst>
                  <a:gd name="T0" fmla="*/ 105 w 105"/>
                  <a:gd name="T1" fmla="*/ 117 h 117"/>
                  <a:gd name="T2" fmla="*/ 0 w 105"/>
                  <a:gd name="T3" fmla="*/ 117 h 117"/>
                  <a:gd name="T4" fmla="*/ 53 w 105"/>
                  <a:gd name="T5" fmla="*/ 0 h 117"/>
                  <a:gd name="T6" fmla="*/ 105 w 105"/>
                  <a:gd name="T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5" h="117">
                    <a:moveTo>
                      <a:pt x="105" y="117"/>
                    </a:moveTo>
                    <a:lnTo>
                      <a:pt x="0" y="117"/>
                    </a:lnTo>
                    <a:lnTo>
                      <a:pt x="53" y="0"/>
                    </a:lnTo>
                    <a:lnTo>
                      <a:pt x="105" y="117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8" name="Freeform 325">
                <a:extLst>
                  <a:ext uri="{FF2B5EF4-FFF2-40B4-BE49-F238E27FC236}">
                    <a16:creationId xmlns:a16="http://schemas.microsoft.com/office/drawing/2014/main" id="{5C79D218-4BDC-E34F-818A-45A2739DB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56264" y="2613597"/>
                <a:ext cx="4535488" cy="1865313"/>
              </a:xfrm>
              <a:custGeom>
                <a:avLst/>
                <a:gdLst>
                  <a:gd name="T0" fmla="*/ 58 w 5966"/>
                  <a:gd name="T1" fmla="*/ 34 h 2455"/>
                  <a:gd name="T2" fmla="*/ 126 w 5966"/>
                  <a:gd name="T3" fmla="*/ 69 h 2455"/>
                  <a:gd name="T4" fmla="*/ 159 w 5966"/>
                  <a:gd name="T5" fmla="*/ 103 h 2455"/>
                  <a:gd name="T6" fmla="*/ 172 w 5966"/>
                  <a:gd name="T7" fmla="*/ 141 h 2455"/>
                  <a:gd name="T8" fmla="*/ 197 w 5966"/>
                  <a:gd name="T9" fmla="*/ 242 h 2455"/>
                  <a:gd name="T10" fmla="*/ 213 w 5966"/>
                  <a:gd name="T11" fmla="*/ 272 h 2455"/>
                  <a:gd name="T12" fmla="*/ 233 w 5966"/>
                  <a:gd name="T13" fmla="*/ 326 h 2455"/>
                  <a:gd name="T14" fmla="*/ 264 w 5966"/>
                  <a:gd name="T15" fmla="*/ 359 h 2455"/>
                  <a:gd name="T16" fmla="*/ 284 w 5966"/>
                  <a:gd name="T17" fmla="*/ 397 h 2455"/>
                  <a:gd name="T18" fmla="*/ 308 w 5966"/>
                  <a:gd name="T19" fmla="*/ 430 h 2455"/>
                  <a:gd name="T20" fmla="*/ 331 w 5966"/>
                  <a:gd name="T21" fmla="*/ 461 h 2455"/>
                  <a:gd name="T22" fmla="*/ 379 w 5966"/>
                  <a:gd name="T23" fmla="*/ 504 h 2455"/>
                  <a:gd name="T24" fmla="*/ 413 w 5966"/>
                  <a:gd name="T25" fmla="*/ 555 h 2455"/>
                  <a:gd name="T26" fmla="*/ 440 w 5966"/>
                  <a:gd name="T27" fmla="*/ 592 h 2455"/>
                  <a:gd name="T28" fmla="*/ 453 w 5966"/>
                  <a:gd name="T29" fmla="*/ 614 h 2455"/>
                  <a:gd name="T30" fmla="*/ 491 w 5966"/>
                  <a:gd name="T31" fmla="*/ 664 h 2455"/>
                  <a:gd name="T32" fmla="*/ 534 w 5966"/>
                  <a:gd name="T33" fmla="*/ 720 h 2455"/>
                  <a:gd name="T34" fmla="*/ 582 w 5966"/>
                  <a:gd name="T35" fmla="*/ 769 h 2455"/>
                  <a:gd name="T36" fmla="*/ 610 w 5966"/>
                  <a:gd name="T37" fmla="*/ 815 h 2455"/>
                  <a:gd name="T38" fmla="*/ 638 w 5966"/>
                  <a:gd name="T39" fmla="*/ 836 h 2455"/>
                  <a:gd name="T40" fmla="*/ 675 w 5966"/>
                  <a:gd name="T41" fmla="*/ 882 h 2455"/>
                  <a:gd name="T42" fmla="*/ 734 w 5966"/>
                  <a:gd name="T43" fmla="*/ 943 h 2455"/>
                  <a:gd name="T44" fmla="*/ 765 w 5966"/>
                  <a:gd name="T45" fmla="*/ 1006 h 2455"/>
                  <a:gd name="T46" fmla="*/ 810 w 5966"/>
                  <a:gd name="T47" fmla="*/ 1059 h 2455"/>
                  <a:gd name="T48" fmla="*/ 856 w 5966"/>
                  <a:gd name="T49" fmla="*/ 1091 h 2455"/>
                  <a:gd name="T50" fmla="*/ 880 w 5966"/>
                  <a:gd name="T51" fmla="*/ 1139 h 2455"/>
                  <a:gd name="T52" fmla="*/ 946 w 5966"/>
                  <a:gd name="T53" fmla="*/ 1186 h 2455"/>
                  <a:gd name="T54" fmla="*/ 978 w 5966"/>
                  <a:gd name="T55" fmla="*/ 1226 h 2455"/>
                  <a:gd name="T56" fmla="*/ 1030 w 5966"/>
                  <a:gd name="T57" fmla="*/ 1265 h 2455"/>
                  <a:gd name="T58" fmla="*/ 1051 w 5966"/>
                  <a:gd name="T59" fmla="*/ 1297 h 2455"/>
                  <a:gd name="T60" fmla="*/ 1127 w 5966"/>
                  <a:gd name="T61" fmla="*/ 1320 h 2455"/>
                  <a:gd name="T62" fmla="*/ 1162 w 5966"/>
                  <a:gd name="T63" fmla="*/ 1363 h 2455"/>
                  <a:gd name="T64" fmla="*/ 1195 w 5966"/>
                  <a:gd name="T65" fmla="*/ 1421 h 2455"/>
                  <a:gd name="T66" fmla="*/ 1235 w 5966"/>
                  <a:gd name="T67" fmla="*/ 1460 h 2455"/>
                  <a:gd name="T68" fmla="*/ 1267 w 5966"/>
                  <a:gd name="T69" fmla="*/ 1497 h 2455"/>
                  <a:gd name="T70" fmla="*/ 1304 w 5966"/>
                  <a:gd name="T71" fmla="*/ 1560 h 2455"/>
                  <a:gd name="T72" fmla="*/ 1405 w 5966"/>
                  <a:gd name="T73" fmla="*/ 1611 h 2455"/>
                  <a:gd name="T74" fmla="*/ 1497 w 5966"/>
                  <a:gd name="T75" fmla="*/ 1650 h 2455"/>
                  <a:gd name="T76" fmla="*/ 1576 w 5966"/>
                  <a:gd name="T77" fmla="*/ 1696 h 2455"/>
                  <a:gd name="T78" fmla="*/ 1617 w 5966"/>
                  <a:gd name="T79" fmla="*/ 1737 h 2455"/>
                  <a:gd name="T80" fmla="*/ 1726 w 5966"/>
                  <a:gd name="T81" fmla="*/ 1777 h 2455"/>
                  <a:gd name="T82" fmla="*/ 1796 w 5966"/>
                  <a:gd name="T83" fmla="*/ 1808 h 2455"/>
                  <a:gd name="T84" fmla="*/ 1897 w 5966"/>
                  <a:gd name="T85" fmla="*/ 1833 h 2455"/>
                  <a:gd name="T86" fmla="*/ 1942 w 5966"/>
                  <a:gd name="T87" fmla="*/ 1873 h 2455"/>
                  <a:gd name="T88" fmla="*/ 2003 w 5966"/>
                  <a:gd name="T89" fmla="*/ 1899 h 2455"/>
                  <a:gd name="T90" fmla="*/ 2033 w 5966"/>
                  <a:gd name="T91" fmla="*/ 1930 h 2455"/>
                  <a:gd name="T92" fmla="*/ 2067 w 5966"/>
                  <a:gd name="T93" fmla="*/ 1958 h 2455"/>
                  <a:gd name="T94" fmla="*/ 2152 w 5966"/>
                  <a:gd name="T95" fmla="*/ 2021 h 2455"/>
                  <a:gd name="T96" fmla="*/ 2188 w 5966"/>
                  <a:gd name="T97" fmla="*/ 2045 h 2455"/>
                  <a:gd name="T98" fmla="*/ 2352 w 5966"/>
                  <a:gd name="T99" fmla="*/ 2077 h 2455"/>
                  <a:gd name="T100" fmla="*/ 2432 w 5966"/>
                  <a:gd name="T101" fmla="*/ 2118 h 2455"/>
                  <a:gd name="T102" fmla="*/ 2664 w 5966"/>
                  <a:gd name="T103" fmla="*/ 2163 h 2455"/>
                  <a:gd name="T104" fmla="*/ 3077 w 5966"/>
                  <a:gd name="T105" fmla="*/ 2209 h 2455"/>
                  <a:gd name="T106" fmla="*/ 3288 w 5966"/>
                  <a:gd name="T107" fmla="*/ 2240 h 2455"/>
                  <a:gd name="T108" fmla="*/ 3487 w 5966"/>
                  <a:gd name="T109" fmla="*/ 2273 h 2455"/>
                  <a:gd name="T110" fmla="*/ 3803 w 5966"/>
                  <a:gd name="T111" fmla="*/ 2308 h 2455"/>
                  <a:gd name="T112" fmla="*/ 4046 w 5966"/>
                  <a:gd name="T113" fmla="*/ 2341 h 2455"/>
                  <a:gd name="T114" fmla="*/ 4322 w 5966"/>
                  <a:gd name="T115" fmla="*/ 2397 h 2455"/>
                  <a:gd name="T116" fmla="*/ 4614 w 5966"/>
                  <a:gd name="T117" fmla="*/ 2431 h 2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966" h="2455">
                    <a:moveTo>
                      <a:pt x="0" y="0"/>
                    </a:moveTo>
                    <a:lnTo>
                      <a:pt x="21" y="0"/>
                    </a:lnTo>
                    <a:lnTo>
                      <a:pt x="21" y="17"/>
                    </a:lnTo>
                    <a:lnTo>
                      <a:pt x="50" y="17"/>
                    </a:lnTo>
                    <a:lnTo>
                      <a:pt x="50" y="34"/>
                    </a:lnTo>
                    <a:lnTo>
                      <a:pt x="58" y="34"/>
                    </a:lnTo>
                    <a:lnTo>
                      <a:pt x="58" y="49"/>
                    </a:lnTo>
                    <a:lnTo>
                      <a:pt x="116" y="49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20" y="69"/>
                    </a:lnTo>
                    <a:lnTo>
                      <a:pt x="126" y="69"/>
                    </a:lnTo>
                    <a:lnTo>
                      <a:pt x="126" y="88"/>
                    </a:lnTo>
                    <a:lnTo>
                      <a:pt x="129" y="88"/>
                    </a:lnTo>
                    <a:lnTo>
                      <a:pt x="129" y="95"/>
                    </a:lnTo>
                    <a:lnTo>
                      <a:pt x="136" y="95"/>
                    </a:lnTo>
                    <a:lnTo>
                      <a:pt x="136" y="103"/>
                    </a:lnTo>
                    <a:lnTo>
                      <a:pt x="159" y="103"/>
                    </a:lnTo>
                    <a:lnTo>
                      <a:pt x="159" y="111"/>
                    </a:lnTo>
                    <a:lnTo>
                      <a:pt x="165" y="111"/>
                    </a:lnTo>
                    <a:lnTo>
                      <a:pt x="165" y="125"/>
                    </a:lnTo>
                    <a:lnTo>
                      <a:pt x="168" y="125"/>
                    </a:lnTo>
                    <a:lnTo>
                      <a:pt x="168" y="141"/>
                    </a:lnTo>
                    <a:lnTo>
                      <a:pt x="172" y="141"/>
                    </a:lnTo>
                    <a:lnTo>
                      <a:pt x="172" y="163"/>
                    </a:lnTo>
                    <a:lnTo>
                      <a:pt x="180" y="163"/>
                    </a:lnTo>
                    <a:lnTo>
                      <a:pt x="180" y="172"/>
                    </a:lnTo>
                    <a:lnTo>
                      <a:pt x="190" y="172"/>
                    </a:lnTo>
                    <a:lnTo>
                      <a:pt x="190" y="242"/>
                    </a:lnTo>
                    <a:lnTo>
                      <a:pt x="197" y="242"/>
                    </a:lnTo>
                    <a:lnTo>
                      <a:pt x="197" y="255"/>
                    </a:lnTo>
                    <a:lnTo>
                      <a:pt x="204" y="255"/>
                    </a:lnTo>
                    <a:lnTo>
                      <a:pt x="204" y="262"/>
                    </a:lnTo>
                    <a:lnTo>
                      <a:pt x="208" y="262"/>
                    </a:lnTo>
                    <a:lnTo>
                      <a:pt x="208" y="272"/>
                    </a:lnTo>
                    <a:lnTo>
                      <a:pt x="213" y="272"/>
                    </a:lnTo>
                    <a:lnTo>
                      <a:pt x="213" y="283"/>
                    </a:lnTo>
                    <a:lnTo>
                      <a:pt x="216" y="283"/>
                    </a:lnTo>
                    <a:lnTo>
                      <a:pt x="216" y="303"/>
                    </a:lnTo>
                    <a:lnTo>
                      <a:pt x="228" y="303"/>
                    </a:lnTo>
                    <a:lnTo>
                      <a:pt x="228" y="326"/>
                    </a:lnTo>
                    <a:lnTo>
                      <a:pt x="233" y="326"/>
                    </a:lnTo>
                    <a:lnTo>
                      <a:pt x="233" y="341"/>
                    </a:lnTo>
                    <a:lnTo>
                      <a:pt x="251" y="341"/>
                    </a:lnTo>
                    <a:lnTo>
                      <a:pt x="251" y="347"/>
                    </a:lnTo>
                    <a:lnTo>
                      <a:pt x="259" y="347"/>
                    </a:lnTo>
                    <a:lnTo>
                      <a:pt x="259" y="359"/>
                    </a:lnTo>
                    <a:lnTo>
                      <a:pt x="264" y="359"/>
                    </a:lnTo>
                    <a:lnTo>
                      <a:pt x="264" y="368"/>
                    </a:lnTo>
                    <a:lnTo>
                      <a:pt x="269" y="368"/>
                    </a:lnTo>
                    <a:lnTo>
                      <a:pt x="269" y="378"/>
                    </a:lnTo>
                    <a:lnTo>
                      <a:pt x="274" y="378"/>
                    </a:lnTo>
                    <a:lnTo>
                      <a:pt x="274" y="397"/>
                    </a:lnTo>
                    <a:lnTo>
                      <a:pt x="284" y="397"/>
                    </a:lnTo>
                    <a:lnTo>
                      <a:pt x="284" y="416"/>
                    </a:lnTo>
                    <a:lnTo>
                      <a:pt x="290" y="416"/>
                    </a:lnTo>
                    <a:lnTo>
                      <a:pt x="290" y="421"/>
                    </a:lnTo>
                    <a:lnTo>
                      <a:pt x="304" y="421"/>
                    </a:lnTo>
                    <a:lnTo>
                      <a:pt x="304" y="430"/>
                    </a:lnTo>
                    <a:lnTo>
                      <a:pt x="308" y="430"/>
                    </a:lnTo>
                    <a:lnTo>
                      <a:pt x="308" y="447"/>
                    </a:lnTo>
                    <a:lnTo>
                      <a:pt x="312" y="447"/>
                    </a:lnTo>
                    <a:lnTo>
                      <a:pt x="312" y="454"/>
                    </a:lnTo>
                    <a:lnTo>
                      <a:pt x="326" y="454"/>
                    </a:lnTo>
                    <a:lnTo>
                      <a:pt x="326" y="461"/>
                    </a:lnTo>
                    <a:lnTo>
                      <a:pt x="331" y="461"/>
                    </a:lnTo>
                    <a:lnTo>
                      <a:pt x="331" y="475"/>
                    </a:lnTo>
                    <a:lnTo>
                      <a:pt x="335" y="475"/>
                    </a:lnTo>
                    <a:lnTo>
                      <a:pt x="335" y="490"/>
                    </a:lnTo>
                    <a:lnTo>
                      <a:pt x="342" y="490"/>
                    </a:lnTo>
                    <a:lnTo>
                      <a:pt x="342" y="504"/>
                    </a:lnTo>
                    <a:lnTo>
                      <a:pt x="379" y="504"/>
                    </a:lnTo>
                    <a:lnTo>
                      <a:pt x="379" y="516"/>
                    </a:lnTo>
                    <a:lnTo>
                      <a:pt x="396" y="516"/>
                    </a:lnTo>
                    <a:lnTo>
                      <a:pt x="396" y="526"/>
                    </a:lnTo>
                    <a:lnTo>
                      <a:pt x="399" y="526"/>
                    </a:lnTo>
                    <a:lnTo>
                      <a:pt x="399" y="555"/>
                    </a:lnTo>
                    <a:lnTo>
                      <a:pt x="413" y="555"/>
                    </a:lnTo>
                    <a:lnTo>
                      <a:pt x="413" y="567"/>
                    </a:lnTo>
                    <a:lnTo>
                      <a:pt x="430" y="567"/>
                    </a:lnTo>
                    <a:lnTo>
                      <a:pt x="430" y="585"/>
                    </a:lnTo>
                    <a:lnTo>
                      <a:pt x="434" y="585"/>
                    </a:lnTo>
                    <a:lnTo>
                      <a:pt x="434" y="592"/>
                    </a:lnTo>
                    <a:lnTo>
                      <a:pt x="440" y="592"/>
                    </a:lnTo>
                    <a:lnTo>
                      <a:pt x="440" y="599"/>
                    </a:lnTo>
                    <a:lnTo>
                      <a:pt x="445" y="599"/>
                    </a:lnTo>
                    <a:lnTo>
                      <a:pt x="445" y="606"/>
                    </a:lnTo>
                    <a:lnTo>
                      <a:pt x="450" y="606"/>
                    </a:lnTo>
                    <a:lnTo>
                      <a:pt x="450" y="614"/>
                    </a:lnTo>
                    <a:lnTo>
                      <a:pt x="453" y="614"/>
                    </a:lnTo>
                    <a:lnTo>
                      <a:pt x="453" y="632"/>
                    </a:lnTo>
                    <a:lnTo>
                      <a:pt x="474" y="632"/>
                    </a:lnTo>
                    <a:lnTo>
                      <a:pt x="474" y="654"/>
                    </a:lnTo>
                    <a:lnTo>
                      <a:pt x="485" y="654"/>
                    </a:lnTo>
                    <a:lnTo>
                      <a:pt x="485" y="664"/>
                    </a:lnTo>
                    <a:lnTo>
                      <a:pt x="491" y="664"/>
                    </a:lnTo>
                    <a:lnTo>
                      <a:pt x="491" y="672"/>
                    </a:lnTo>
                    <a:lnTo>
                      <a:pt x="510" y="672"/>
                    </a:lnTo>
                    <a:lnTo>
                      <a:pt x="510" y="691"/>
                    </a:lnTo>
                    <a:lnTo>
                      <a:pt x="524" y="691"/>
                    </a:lnTo>
                    <a:lnTo>
                      <a:pt x="524" y="720"/>
                    </a:lnTo>
                    <a:lnTo>
                      <a:pt x="534" y="720"/>
                    </a:lnTo>
                    <a:lnTo>
                      <a:pt x="534" y="744"/>
                    </a:lnTo>
                    <a:lnTo>
                      <a:pt x="567" y="744"/>
                    </a:lnTo>
                    <a:lnTo>
                      <a:pt x="567" y="755"/>
                    </a:lnTo>
                    <a:lnTo>
                      <a:pt x="579" y="755"/>
                    </a:lnTo>
                    <a:lnTo>
                      <a:pt x="579" y="769"/>
                    </a:lnTo>
                    <a:lnTo>
                      <a:pt x="582" y="769"/>
                    </a:lnTo>
                    <a:lnTo>
                      <a:pt x="582" y="783"/>
                    </a:lnTo>
                    <a:lnTo>
                      <a:pt x="588" y="783"/>
                    </a:lnTo>
                    <a:lnTo>
                      <a:pt x="588" y="793"/>
                    </a:lnTo>
                    <a:lnTo>
                      <a:pt x="601" y="793"/>
                    </a:lnTo>
                    <a:lnTo>
                      <a:pt x="601" y="815"/>
                    </a:lnTo>
                    <a:lnTo>
                      <a:pt x="610" y="815"/>
                    </a:lnTo>
                    <a:lnTo>
                      <a:pt x="610" y="824"/>
                    </a:lnTo>
                    <a:lnTo>
                      <a:pt x="621" y="824"/>
                    </a:lnTo>
                    <a:lnTo>
                      <a:pt x="621" y="828"/>
                    </a:lnTo>
                    <a:lnTo>
                      <a:pt x="631" y="828"/>
                    </a:lnTo>
                    <a:lnTo>
                      <a:pt x="631" y="836"/>
                    </a:lnTo>
                    <a:lnTo>
                      <a:pt x="638" y="836"/>
                    </a:lnTo>
                    <a:lnTo>
                      <a:pt x="638" y="852"/>
                    </a:lnTo>
                    <a:lnTo>
                      <a:pt x="641" y="852"/>
                    </a:lnTo>
                    <a:lnTo>
                      <a:pt x="641" y="863"/>
                    </a:lnTo>
                    <a:lnTo>
                      <a:pt x="654" y="863"/>
                    </a:lnTo>
                    <a:lnTo>
                      <a:pt x="654" y="882"/>
                    </a:lnTo>
                    <a:lnTo>
                      <a:pt x="675" y="882"/>
                    </a:lnTo>
                    <a:lnTo>
                      <a:pt x="675" y="925"/>
                    </a:lnTo>
                    <a:lnTo>
                      <a:pt x="686" y="925"/>
                    </a:lnTo>
                    <a:lnTo>
                      <a:pt x="686" y="934"/>
                    </a:lnTo>
                    <a:lnTo>
                      <a:pt x="703" y="934"/>
                    </a:lnTo>
                    <a:lnTo>
                      <a:pt x="703" y="943"/>
                    </a:lnTo>
                    <a:lnTo>
                      <a:pt x="734" y="943"/>
                    </a:lnTo>
                    <a:lnTo>
                      <a:pt x="734" y="955"/>
                    </a:lnTo>
                    <a:lnTo>
                      <a:pt x="743" y="955"/>
                    </a:lnTo>
                    <a:lnTo>
                      <a:pt x="743" y="993"/>
                    </a:lnTo>
                    <a:lnTo>
                      <a:pt x="756" y="993"/>
                    </a:lnTo>
                    <a:lnTo>
                      <a:pt x="756" y="1006"/>
                    </a:lnTo>
                    <a:lnTo>
                      <a:pt x="765" y="1006"/>
                    </a:lnTo>
                    <a:lnTo>
                      <a:pt x="765" y="1024"/>
                    </a:lnTo>
                    <a:lnTo>
                      <a:pt x="779" y="1024"/>
                    </a:lnTo>
                    <a:lnTo>
                      <a:pt x="779" y="1040"/>
                    </a:lnTo>
                    <a:lnTo>
                      <a:pt x="791" y="1040"/>
                    </a:lnTo>
                    <a:lnTo>
                      <a:pt x="791" y="1059"/>
                    </a:lnTo>
                    <a:lnTo>
                      <a:pt x="810" y="1059"/>
                    </a:lnTo>
                    <a:lnTo>
                      <a:pt x="810" y="1070"/>
                    </a:lnTo>
                    <a:lnTo>
                      <a:pt x="843" y="1070"/>
                    </a:lnTo>
                    <a:lnTo>
                      <a:pt x="843" y="1084"/>
                    </a:lnTo>
                    <a:lnTo>
                      <a:pt x="848" y="1084"/>
                    </a:lnTo>
                    <a:lnTo>
                      <a:pt x="848" y="1091"/>
                    </a:lnTo>
                    <a:lnTo>
                      <a:pt x="856" y="1091"/>
                    </a:lnTo>
                    <a:lnTo>
                      <a:pt x="856" y="1104"/>
                    </a:lnTo>
                    <a:lnTo>
                      <a:pt x="863" y="1104"/>
                    </a:lnTo>
                    <a:lnTo>
                      <a:pt x="863" y="1133"/>
                    </a:lnTo>
                    <a:lnTo>
                      <a:pt x="873" y="1133"/>
                    </a:lnTo>
                    <a:lnTo>
                      <a:pt x="873" y="1139"/>
                    </a:lnTo>
                    <a:lnTo>
                      <a:pt x="880" y="1139"/>
                    </a:lnTo>
                    <a:lnTo>
                      <a:pt x="880" y="1151"/>
                    </a:lnTo>
                    <a:lnTo>
                      <a:pt x="894" y="1151"/>
                    </a:lnTo>
                    <a:lnTo>
                      <a:pt x="894" y="1174"/>
                    </a:lnTo>
                    <a:lnTo>
                      <a:pt x="918" y="1174"/>
                    </a:lnTo>
                    <a:lnTo>
                      <a:pt x="918" y="1186"/>
                    </a:lnTo>
                    <a:lnTo>
                      <a:pt x="946" y="1186"/>
                    </a:lnTo>
                    <a:lnTo>
                      <a:pt x="946" y="1201"/>
                    </a:lnTo>
                    <a:lnTo>
                      <a:pt x="955" y="1201"/>
                    </a:lnTo>
                    <a:lnTo>
                      <a:pt x="955" y="1216"/>
                    </a:lnTo>
                    <a:lnTo>
                      <a:pt x="960" y="1216"/>
                    </a:lnTo>
                    <a:lnTo>
                      <a:pt x="960" y="1226"/>
                    </a:lnTo>
                    <a:lnTo>
                      <a:pt x="978" y="1226"/>
                    </a:lnTo>
                    <a:lnTo>
                      <a:pt x="978" y="1237"/>
                    </a:lnTo>
                    <a:lnTo>
                      <a:pt x="985" y="1237"/>
                    </a:lnTo>
                    <a:lnTo>
                      <a:pt x="985" y="1251"/>
                    </a:lnTo>
                    <a:lnTo>
                      <a:pt x="998" y="1251"/>
                    </a:lnTo>
                    <a:lnTo>
                      <a:pt x="998" y="1265"/>
                    </a:lnTo>
                    <a:lnTo>
                      <a:pt x="1030" y="1265"/>
                    </a:lnTo>
                    <a:lnTo>
                      <a:pt x="1030" y="1275"/>
                    </a:lnTo>
                    <a:lnTo>
                      <a:pt x="1039" y="1275"/>
                    </a:lnTo>
                    <a:lnTo>
                      <a:pt x="1039" y="1284"/>
                    </a:lnTo>
                    <a:lnTo>
                      <a:pt x="1044" y="1284"/>
                    </a:lnTo>
                    <a:lnTo>
                      <a:pt x="1044" y="1297"/>
                    </a:lnTo>
                    <a:lnTo>
                      <a:pt x="1051" y="1297"/>
                    </a:lnTo>
                    <a:lnTo>
                      <a:pt x="1051" y="1307"/>
                    </a:lnTo>
                    <a:lnTo>
                      <a:pt x="1061" y="1307"/>
                    </a:lnTo>
                    <a:lnTo>
                      <a:pt x="1061" y="1311"/>
                    </a:lnTo>
                    <a:lnTo>
                      <a:pt x="1098" y="1311"/>
                    </a:lnTo>
                    <a:lnTo>
                      <a:pt x="1098" y="1320"/>
                    </a:lnTo>
                    <a:lnTo>
                      <a:pt x="1127" y="1320"/>
                    </a:lnTo>
                    <a:lnTo>
                      <a:pt x="1127" y="1333"/>
                    </a:lnTo>
                    <a:lnTo>
                      <a:pt x="1131" y="1333"/>
                    </a:lnTo>
                    <a:lnTo>
                      <a:pt x="1131" y="1358"/>
                    </a:lnTo>
                    <a:lnTo>
                      <a:pt x="1135" y="1358"/>
                    </a:lnTo>
                    <a:lnTo>
                      <a:pt x="1135" y="1363"/>
                    </a:lnTo>
                    <a:lnTo>
                      <a:pt x="1162" y="1363"/>
                    </a:lnTo>
                    <a:lnTo>
                      <a:pt x="1162" y="1402"/>
                    </a:lnTo>
                    <a:lnTo>
                      <a:pt x="1174" y="1402"/>
                    </a:lnTo>
                    <a:lnTo>
                      <a:pt x="1174" y="1414"/>
                    </a:lnTo>
                    <a:lnTo>
                      <a:pt x="1187" y="1414"/>
                    </a:lnTo>
                    <a:lnTo>
                      <a:pt x="1187" y="1421"/>
                    </a:lnTo>
                    <a:lnTo>
                      <a:pt x="1195" y="1421"/>
                    </a:lnTo>
                    <a:lnTo>
                      <a:pt x="1195" y="1438"/>
                    </a:lnTo>
                    <a:lnTo>
                      <a:pt x="1203" y="1438"/>
                    </a:lnTo>
                    <a:lnTo>
                      <a:pt x="1203" y="1446"/>
                    </a:lnTo>
                    <a:lnTo>
                      <a:pt x="1222" y="1446"/>
                    </a:lnTo>
                    <a:lnTo>
                      <a:pt x="1222" y="1460"/>
                    </a:lnTo>
                    <a:lnTo>
                      <a:pt x="1235" y="1460"/>
                    </a:lnTo>
                    <a:lnTo>
                      <a:pt x="1235" y="1479"/>
                    </a:lnTo>
                    <a:lnTo>
                      <a:pt x="1249" y="1479"/>
                    </a:lnTo>
                    <a:lnTo>
                      <a:pt x="1249" y="1486"/>
                    </a:lnTo>
                    <a:lnTo>
                      <a:pt x="1261" y="1486"/>
                    </a:lnTo>
                    <a:lnTo>
                      <a:pt x="1261" y="1497"/>
                    </a:lnTo>
                    <a:lnTo>
                      <a:pt x="1267" y="1497"/>
                    </a:lnTo>
                    <a:lnTo>
                      <a:pt x="1267" y="1508"/>
                    </a:lnTo>
                    <a:lnTo>
                      <a:pt x="1284" y="1508"/>
                    </a:lnTo>
                    <a:lnTo>
                      <a:pt x="1284" y="1529"/>
                    </a:lnTo>
                    <a:lnTo>
                      <a:pt x="1292" y="1529"/>
                    </a:lnTo>
                    <a:lnTo>
                      <a:pt x="1292" y="1560"/>
                    </a:lnTo>
                    <a:lnTo>
                      <a:pt x="1304" y="1560"/>
                    </a:lnTo>
                    <a:lnTo>
                      <a:pt x="1304" y="1571"/>
                    </a:lnTo>
                    <a:lnTo>
                      <a:pt x="1342" y="1571"/>
                    </a:lnTo>
                    <a:lnTo>
                      <a:pt x="1342" y="1584"/>
                    </a:lnTo>
                    <a:lnTo>
                      <a:pt x="1374" y="1584"/>
                    </a:lnTo>
                    <a:lnTo>
                      <a:pt x="1374" y="1611"/>
                    </a:lnTo>
                    <a:lnTo>
                      <a:pt x="1405" y="1611"/>
                    </a:lnTo>
                    <a:lnTo>
                      <a:pt x="1405" y="1637"/>
                    </a:lnTo>
                    <a:lnTo>
                      <a:pt x="1409" y="1637"/>
                    </a:lnTo>
                    <a:lnTo>
                      <a:pt x="1409" y="1644"/>
                    </a:lnTo>
                    <a:lnTo>
                      <a:pt x="1455" y="1644"/>
                    </a:lnTo>
                    <a:lnTo>
                      <a:pt x="1455" y="1650"/>
                    </a:lnTo>
                    <a:lnTo>
                      <a:pt x="1497" y="1650"/>
                    </a:lnTo>
                    <a:lnTo>
                      <a:pt x="1497" y="1678"/>
                    </a:lnTo>
                    <a:lnTo>
                      <a:pt x="1524" y="1678"/>
                    </a:lnTo>
                    <a:lnTo>
                      <a:pt x="1524" y="1685"/>
                    </a:lnTo>
                    <a:lnTo>
                      <a:pt x="1548" y="1685"/>
                    </a:lnTo>
                    <a:lnTo>
                      <a:pt x="1548" y="1696"/>
                    </a:lnTo>
                    <a:lnTo>
                      <a:pt x="1576" y="1696"/>
                    </a:lnTo>
                    <a:lnTo>
                      <a:pt x="1576" y="1717"/>
                    </a:lnTo>
                    <a:lnTo>
                      <a:pt x="1582" y="1717"/>
                    </a:lnTo>
                    <a:lnTo>
                      <a:pt x="1582" y="1727"/>
                    </a:lnTo>
                    <a:lnTo>
                      <a:pt x="1602" y="1727"/>
                    </a:lnTo>
                    <a:lnTo>
                      <a:pt x="1602" y="1737"/>
                    </a:lnTo>
                    <a:lnTo>
                      <a:pt x="1617" y="1737"/>
                    </a:lnTo>
                    <a:lnTo>
                      <a:pt x="1617" y="1749"/>
                    </a:lnTo>
                    <a:lnTo>
                      <a:pt x="1636" y="1749"/>
                    </a:lnTo>
                    <a:lnTo>
                      <a:pt x="1636" y="1771"/>
                    </a:lnTo>
                    <a:lnTo>
                      <a:pt x="1713" y="1771"/>
                    </a:lnTo>
                    <a:lnTo>
                      <a:pt x="1713" y="1777"/>
                    </a:lnTo>
                    <a:lnTo>
                      <a:pt x="1726" y="1777"/>
                    </a:lnTo>
                    <a:lnTo>
                      <a:pt x="1726" y="1789"/>
                    </a:lnTo>
                    <a:lnTo>
                      <a:pt x="1783" y="1789"/>
                    </a:lnTo>
                    <a:lnTo>
                      <a:pt x="1783" y="1799"/>
                    </a:lnTo>
                    <a:lnTo>
                      <a:pt x="1790" y="1799"/>
                    </a:lnTo>
                    <a:lnTo>
                      <a:pt x="1790" y="1808"/>
                    </a:lnTo>
                    <a:lnTo>
                      <a:pt x="1796" y="1808"/>
                    </a:lnTo>
                    <a:lnTo>
                      <a:pt x="1796" y="1818"/>
                    </a:lnTo>
                    <a:lnTo>
                      <a:pt x="1803" y="1818"/>
                    </a:lnTo>
                    <a:lnTo>
                      <a:pt x="1803" y="1824"/>
                    </a:lnTo>
                    <a:lnTo>
                      <a:pt x="1850" y="1824"/>
                    </a:lnTo>
                    <a:lnTo>
                      <a:pt x="1850" y="1833"/>
                    </a:lnTo>
                    <a:lnTo>
                      <a:pt x="1897" y="1833"/>
                    </a:lnTo>
                    <a:lnTo>
                      <a:pt x="1897" y="1846"/>
                    </a:lnTo>
                    <a:lnTo>
                      <a:pt x="1909" y="1846"/>
                    </a:lnTo>
                    <a:lnTo>
                      <a:pt x="1909" y="1865"/>
                    </a:lnTo>
                    <a:lnTo>
                      <a:pt x="1915" y="1865"/>
                    </a:lnTo>
                    <a:lnTo>
                      <a:pt x="1915" y="1873"/>
                    </a:lnTo>
                    <a:lnTo>
                      <a:pt x="1942" y="1873"/>
                    </a:lnTo>
                    <a:lnTo>
                      <a:pt x="1942" y="1882"/>
                    </a:lnTo>
                    <a:lnTo>
                      <a:pt x="1963" y="1882"/>
                    </a:lnTo>
                    <a:lnTo>
                      <a:pt x="1963" y="1888"/>
                    </a:lnTo>
                    <a:lnTo>
                      <a:pt x="1971" y="1888"/>
                    </a:lnTo>
                    <a:lnTo>
                      <a:pt x="1971" y="1899"/>
                    </a:lnTo>
                    <a:lnTo>
                      <a:pt x="2003" y="1899"/>
                    </a:lnTo>
                    <a:lnTo>
                      <a:pt x="2003" y="1905"/>
                    </a:lnTo>
                    <a:lnTo>
                      <a:pt x="2013" y="1905"/>
                    </a:lnTo>
                    <a:lnTo>
                      <a:pt x="2013" y="1914"/>
                    </a:lnTo>
                    <a:lnTo>
                      <a:pt x="2025" y="1914"/>
                    </a:lnTo>
                    <a:lnTo>
                      <a:pt x="2025" y="1930"/>
                    </a:lnTo>
                    <a:lnTo>
                      <a:pt x="2033" y="1930"/>
                    </a:lnTo>
                    <a:lnTo>
                      <a:pt x="2033" y="1937"/>
                    </a:lnTo>
                    <a:lnTo>
                      <a:pt x="2050" y="1937"/>
                    </a:lnTo>
                    <a:lnTo>
                      <a:pt x="2050" y="1946"/>
                    </a:lnTo>
                    <a:lnTo>
                      <a:pt x="2055" y="1946"/>
                    </a:lnTo>
                    <a:lnTo>
                      <a:pt x="2055" y="1958"/>
                    </a:lnTo>
                    <a:lnTo>
                      <a:pt x="2067" y="1958"/>
                    </a:lnTo>
                    <a:lnTo>
                      <a:pt x="2067" y="1970"/>
                    </a:lnTo>
                    <a:lnTo>
                      <a:pt x="2067" y="1984"/>
                    </a:lnTo>
                    <a:lnTo>
                      <a:pt x="2104" y="1984"/>
                    </a:lnTo>
                    <a:lnTo>
                      <a:pt x="2104" y="2006"/>
                    </a:lnTo>
                    <a:lnTo>
                      <a:pt x="2152" y="2006"/>
                    </a:lnTo>
                    <a:lnTo>
                      <a:pt x="2152" y="2021"/>
                    </a:lnTo>
                    <a:lnTo>
                      <a:pt x="2160" y="2021"/>
                    </a:lnTo>
                    <a:lnTo>
                      <a:pt x="2160" y="2031"/>
                    </a:lnTo>
                    <a:lnTo>
                      <a:pt x="2166" y="2031"/>
                    </a:lnTo>
                    <a:lnTo>
                      <a:pt x="2166" y="2037"/>
                    </a:lnTo>
                    <a:lnTo>
                      <a:pt x="2188" y="2037"/>
                    </a:lnTo>
                    <a:lnTo>
                      <a:pt x="2188" y="2045"/>
                    </a:lnTo>
                    <a:lnTo>
                      <a:pt x="2293" y="2045"/>
                    </a:lnTo>
                    <a:lnTo>
                      <a:pt x="2293" y="2056"/>
                    </a:lnTo>
                    <a:lnTo>
                      <a:pt x="2315" y="2056"/>
                    </a:lnTo>
                    <a:lnTo>
                      <a:pt x="2315" y="2066"/>
                    </a:lnTo>
                    <a:lnTo>
                      <a:pt x="2352" y="2066"/>
                    </a:lnTo>
                    <a:lnTo>
                      <a:pt x="2352" y="2077"/>
                    </a:lnTo>
                    <a:lnTo>
                      <a:pt x="2368" y="2077"/>
                    </a:lnTo>
                    <a:lnTo>
                      <a:pt x="2368" y="2098"/>
                    </a:lnTo>
                    <a:lnTo>
                      <a:pt x="2419" y="2098"/>
                    </a:lnTo>
                    <a:lnTo>
                      <a:pt x="2419" y="2111"/>
                    </a:lnTo>
                    <a:lnTo>
                      <a:pt x="2432" y="2111"/>
                    </a:lnTo>
                    <a:lnTo>
                      <a:pt x="2432" y="2118"/>
                    </a:lnTo>
                    <a:lnTo>
                      <a:pt x="2531" y="2118"/>
                    </a:lnTo>
                    <a:lnTo>
                      <a:pt x="2531" y="2130"/>
                    </a:lnTo>
                    <a:lnTo>
                      <a:pt x="2608" y="2130"/>
                    </a:lnTo>
                    <a:lnTo>
                      <a:pt x="2608" y="2143"/>
                    </a:lnTo>
                    <a:lnTo>
                      <a:pt x="2664" y="2143"/>
                    </a:lnTo>
                    <a:lnTo>
                      <a:pt x="2664" y="2163"/>
                    </a:lnTo>
                    <a:lnTo>
                      <a:pt x="2835" y="2163"/>
                    </a:lnTo>
                    <a:lnTo>
                      <a:pt x="2835" y="2175"/>
                    </a:lnTo>
                    <a:lnTo>
                      <a:pt x="2942" y="2175"/>
                    </a:lnTo>
                    <a:lnTo>
                      <a:pt x="2942" y="2197"/>
                    </a:lnTo>
                    <a:lnTo>
                      <a:pt x="3077" y="2197"/>
                    </a:lnTo>
                    <a:lnTo>
                      <a:pt x="3077" y="2209"/>
                    </a:lnTo>
                    <a:lnTo>
                      <a:pt x="3162" y="2209"/>
                    </a:lnTo>
                    <a:lnTo>
                      <a:pt x="3162" y="2218"/>
                    </a:lnTo>
                    <a:lnTo>
                      <a:pt x="3254" y="2218"/>
                    </a:lnTo>
                    <a:lnTo>
                      <a:pt x="3254" y="2228"/>
                    </a:lnTo>
                    <a:lnTo>
                      <a:pt x="3288" y="2228"/>
                    </a:lnTo>
                    <a:lnTo>
                      <a:pt x="3288" y="2240"/>
                    </a:lnTo>
                    <a:lnTo>
                      <a:pt x="3406" y="2240"/>
                    </a:lnTo>
                    <a:lnTo>
                      <a:pt x="3406" y="2248"/>
                    </a:lnTo>
                    <a:lnTo>
                      <a:pt x="3415" y="2248"/>
                    </a:lnTo>
                    <a:lnTo>
                      <a:pt x="3415" y="2262"/>
                    </a:lnTo>
                    <a:lnTo>
                      <a:pt x="3487" y="2262"/>
                    </a:lnTo>
                    <a:lnTo>
                      <a:pt x="3487" y="2273"/>
                    </a:lnTo>
                    <a:lnTo>
                      <a:pt x="3682" y="2273"/>
                    </a:lnTo>
                    <a:lnTo>
                      <a:pt x="3682" y="2282"/>
                    </a:lnTo>
                    <a:lnTo>
                      <a:pt x="3705" y="2282"/>
                    </a:lnTo>
                    <a:lnTo>
                      <a:pt x="3705" y="2293"/>
                    </a:lnTo>
                    <a:lnTo>
                      <a:pt x="3803" y="2293"/>
                    </a:lnTo>
                    <a:lnTo>
                      <a:pt x="3803" y="2308"/>
                    </a:lnTo>
                    <a:lnTo>
                      <a:pt x="3939" y="2308"/>
                    </a:lnTo>
                    <a:lnTo>
                      <a:pt x="3939" y="2315"/>
                    </a:lnTo>
                    <a:lnTo>
                      <a:pt x="3947" y="2315"/>
                    </a:lnTo>
                    <a:lnTo>
                      <a:pt x="3947" y="2327"/>
                    </a:lnTo>
                    <a:lnTo>
                      <a:pt x="4046" y="2327"/>
                    </a:lnTo>
                    <a:lnTo>
                      <a:pt x="4046" y="2341"/>
                    </a:lnTo>
                    <a:lnTo>
                      <a:pt x="4083" y="2341"/>
                    </a:lnTo>
                    <a:lnTo>
                      <a:pt x="4083" y="2351"/>
                    </a:lnTo>
                    <a:lnTo>
                      <a:pt x="4229" y="2351"/>
                    </a:lnTo>
                    <a:lnTo>
                      <a:pt x="4229" y="2384"/>
                    </a:lnTo>
                    <a:lnTo>
                      <a:pt x="4322" y="2384"/>
                    </a:lnTo>
                    <a:lnTo>
                      <a:pt x="4322" y="2397"/>
                    </a:lnTo>
                    <a:lnTo>
                      <a:pt x="4374" y="2397"/>
                    </a:lnTo>
                    <a:lnTo>
                      <a:pt x="4374" y="2404"/>
                    </a:lnTo>
                    <a:lnTo>
                      <a:pt x="4459" y="2404"/>
                    </a:lnTo>
                    <a:lnTo>
                      <a:pt x="4459" y="2417"/>
                    </a:lnTo>
                    <a:lnTo>
                      <a:pt x="4614" y="2417"/>
                    </a:lnTo>
                    <a:lnTo>
                      <a:pt x="4614" y="2431"/>
                    </a:lnTo>
                    <a:lnTo>
                      <a:pt x="4623" y="2431"/>
                    </a:lnTo>
                    <a:lnTo>
                      <a:pt x="4623" y="2442"/>
                    </a:lnTo>
                    <a:lnTo>
                      <a:pt x="4776" y="2442"/>
                    </a:lnTo>
                    <a:lnTo>
                      <a:pt x="4776" y="2455"/>
                    </a:lnTo>
                    <a:lnTo>
                      <a:pt x="5966" y="2455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39" name="Oval 326">
                <a:extLst>
                  <a:ext uri="{FF2B5EF4-FFF2-40B4-BE49-F238E27FC236}">
                    <a16:creationId xmlns:a16="http://schemas.microsoft.com/office/drawing/2014/main" id="{D90F0E61-A732-4040-87EA-B9D499D2E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06146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0" name="Oval 327">
                <a:extLst>
                  <a:ext uri="{FF2B5EF4-FFF2-40B4-BE49-F238E27FC236}">
                    <a16:creationId xmlns:a16="http://schemas.microsoft.com/office/drawing/2014/main" id="{90101D88-8739-364B-B986-2FD06B2DA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08686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1" name="Oval 328">
                <a:extLst>
                  <a:ext uri="{FF2B5EF4-FFF2-40B4-BE49-F238E27FC236}">
                    <a16:creationId xmlns:a16="http://schemas.microsoft.com/office/drawing/2014/main" id="{FC61E7F3-8EE2-5749-BCCA-78EC02EC3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07502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2" name="Oval 329">
                <a:extLst>
                  <a:ext uri="{FF2B5EF4-FFF2-40B4-BE49-F238E27FC236}">
                    <a16:creationId xmlns:a16="http://schemas.microsoft.com/office/drawing/2014/main" id="{051A2FDC-5A62-E947-BFF5-0D561AB3E0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18792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3" name="Oval 330">
                <a:extLst>
                  <a:ext uri="{FF2B5EF4-FFF2-40B4-BE49-F238E27FC236}">
                    <a16:creationId xmlns:a16="http://schemas.microsoft.com/office/drawing/2014/main" id="{4811A4CC-5FE1-0440-8099-F9186D78EC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36255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4" name="Oval 331">
                <a:extLst>
                  <a:ext uri="{FF2B5EF4-FFF2-40B4-BE49-F238E27FC236}">
                    <a16:creationId xmlns:a16="http://schemas.microsoft.com/office/drawing/2014/main" id="{2ACBB7D9-40C0-A540-A5F1-143A8BC3C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52130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5" name="Oval 332">
                <a:extLst>
                  <a:ext uri="{FF2B5EF4-FFF2-40B4-BE49-F238E27FC236}">
                    <a16:creationId xmlns:a16="http://schemas.microsoft.com/office/drawing/2014/main" id="{B877F1F6-D3B3-724D-85B1-D8C96380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68004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6" name="Oval 333">
                <a:extLst>
                  <a:ext uri="{FF2B5EF4-FFF2-40B4-BE49-F238E27FC236}">
                    <a16:creationId xmlns:a16="http://schemas.microsoft.com/office/drawing/2014/main" id="{56EDD097-6EC3-C14A-96F8-F4A293D4D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80704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7" name="Oval 334">
                <a:extLst>
                  <a:ext uri="{FF2B5EF4-FFF2-40B4-BE49-F238E27FC236}">
                    <a16:creationId xmlns:a16="http://schemas.microsoft.com/office/drawing/2014/main" id="{87C57B13-B793-D545-953C-92FD0133A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197990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8" name="Oval 335">
                <a:extLst>
                  <a:ext uri="{FF2B5EF4-FFF2-40B4-BE49-F238E27FC236}">
                    <a16:creationId xmlns:a16="http://schemas.microsoft.com/office/drawing/2014/main" id="{DBE68CF8-00C4-6248-89AE-F10E378F49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12454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49" name="Oval 336">
                <a:extLst>
                  <a:ext uri="{FF2B5EF4-FFF2-40B4-BE49-F238E27FC236}">
                    <a16:creationId xmlns:a16="http://schemas.microsoft.com/office/drawing/2014/main" id="{7CACEE65-C110-5147-97B4-6AB83A7CE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23567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0" name="Oval 337">
                <a:extLst>
                  <a:ext uri="{FF2B5EF4-FFF2-40B4-BE49-F238E27FC236}">
                    <a16:creationId xmlns:a16="http://schemas.microsoft.com/office/drawing/2014/main" id="{8D088E91-14ED-1C46-BD9E-C75FEF475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3291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1" name="Oval 338">
                <a:extLst>
                  <a:ext uri="{FF2B5EF4-FFF2-40B4-BE49-F238E27FC236}">
                    <a16:creationId xmlns:a16="http://schemas.microsoft.com/office/drawing/2014/main" id="{208A920C-797D-AB4E-BA15-0A5202341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41029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2" name="Oval 339">
                <a:extLst>
                  <a:ext uri="{FF2B5EF4-FFF2-40B4-BE49-F238E27FC236}">
                    <a16:creationId xmlns:a16="http://schemas.microsoft.com/office/drawing/2014/main" id="{2F44C9CC-55A0-0A4C-B75B-55EE7E347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50377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3" name="Oval 340">
                <a:extLst>
                  <a:ext uri="{FF2B5EF4-FFF2-40B4-BE49-F238E27FC236}">
                    <a16:creationId xmlns:a16="http://schemas.microsoft.com/office/drawing/2014/main" id="{80619815-33B2-C64D-9472-93BFB910D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58492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4" name="Oval 341">
                <a:extLst>
                  <a:ext uri="{FF2B5EF4-FFF2-40B4-BE49-F238E27FC236}">
                    <a16:creationId xmlns:a16="http://schemas.microsoft.com/office/drawing/2014/main" id="{FD779C83-E143-C54A-995B-A7C11BE79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66429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5" name="Oval 342">
                <a:extLst>
                  <a:ext uri="{FF2B5EF4-FFF2-40B4-BE49-F238E27FC236}">
                    <a16:creationId xmlns:a16="http://schemas.microsoft.com/office/drawing/2014/main" id="{145D5744-DD5F-D64E-9E21-658674235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75954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6" name="Oval 343">
                <a:extLst>
                  <a:ext uri="{FF2B5EF4-FFF2-40B4-BE49-F238E27FC236}">
                    <a16:creationId xmlns:a16="http://schemas.microsoft.com/office/drawing/2014/main" id="{739BD3D7-EDBD-914C-902E-11EA91959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83892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7" name="Oval 344">
                <a:extLst>
                  <a:ext uri="{FF2B5EF4-FFF2-40B4-BE49-F238E27FC236}">
                    <a16:creationId xmlns:a16="http://schemas.microsoft.com/office/drawing/2014/main" id="{497DC012-D706-184F-9F4E-43B6D8A38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293417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8" name="Oval 345">
                <a:extLst>
                  <a:ext uri="{FF2B5EF4-FFF2-40B4-BE49-F238E27FC236}">
                    <a16:creationId xmlns:a16="http://schemas.microsoft.com/office/drawing/2014/main" id="{4595DD10-FCF0-7748-B915-AE4DC58A2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01354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59" name="Oval 346">
                <a:extLst>
                  <a:ext uri="{FF2B5EF4-FFF2-40B4-BE49-F238E27FC236}">
                    <a16:creationId xmlns:a16="http://schemas.microsoft.com/office/drawing/2014/main" id="{7E257897-187B-E34E-8573-163849FCA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10879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0" name="Oval 347">
                <a:extLst>
                  <a:ext uri="{FF2B5EF4-FFF2-40B4-BE49-F238E27FC236}">
                    <a16:creationId xmlns:a16="http://schemas.microsoft.com/office/drawing/2014/main" id="{91D3585F-CEB8-1648-A735-DC9AA616A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20227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1" name="Oval 348">
                <a:extLst>
                  <a:ext uri="{FF2B5EF4-FFF2-40B4-BE49-F238E27FC236}">
                    <a16:creationId xmlns:a16="http://schemas.microsoft.com/office/drawing/2014/main" id="{D443460C-276C-8247-A33D-48EBBD178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28342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2" name="Oval 349">
                <a:extLst>
                  <a:ext uri="{FF2B5EF4-FFF2-40B4-BE49-F238E27FC236}">
                    <a16:creationId xmlns:a16="http://schemas.microsoft.com/office/drawing/2014/main" id="{6A564FC2-0071-8540-9B3D-CAD5BAEA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37690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3" name="Oval 350">
                <a:extLst>
                  <a:ext uri="{FF2B5EF4-FFF2-40B4-BE49-F238E27FC236}">
                    <a16:creationId xmlns:a16="http://schemas.microsoft.com/office/drawing/2014/main" id="{24A29263-3B49-924C-8129-73E99FCF9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45627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4" name="Oval 351">
                <a:extLst>
                  <a:ext uri="{FF2B5EF4-FFF2-40B4-BE49-F238E27FC236}">
                    <a16:creationId xmlns:a16="http://schemas.microsoft.com/office/drawing/2014/main" id="{4BCE9AAB-7C6F-574E-9D62-E360743F6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55152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5" name="Oval 352">
                <a:extLst>
                  <a:ext uri="{FF2B5EF4-FFF2-40B4-BE49-F238E27FC236}">
                    <a16:creationId xmlns:a16="http://schemas.microsoft.com/office/drawing/2014/main" id="{4E396D9F-92C3-FD4F-B01C-0F1F31919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63090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6" name="Oval 353">
                <a:extLst>
                  <a:ext uri="{FF2B5EF4-FFF2-40B4-BE49-F238E27FC236}">
                    <a16:creationId xmlns:a16="http://schemas.microsoft.com/office/drawing/2014/main" id="{FEE8D340-A69D-C647-80C7-2950E8DA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7261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7" name="Oval 354">
                <a:extLst>
                  <a:ext uri="{FF2B5EF4-FFF2-40B4-BE49-F238E27FC236}">
                    <a16:creationId xmlns:a16="http://schemas.microsoft.com/office/drawing/2014/main" id="{39AC3612-AA9E-E24C-8D34-B4B8B80B9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80552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8" name="Oval 355">
                <a:extLst>
                  <a:ext uri="{FF2B5EF4-FFF2-40B4-BE49-F238E27FC236}">
                    <a16:creationId xmlns:a16="http://schemas.microsoft.com/office/drawing/2014/main" id="{4F80E79C-CCD8-6544-BB42-464ED75F9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90077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69" name="Oval 356">
                <a:extLst>
                  <a:ext uri="{FF2B5EF4-FFF2-40B4-BE49-F238E27FC236}">
                    <a16:creationId xmlns:a16="http://schemas.microsoft.com/office/drawing/2014/main" id="{D37DF775-9A81-FD45-A5C9-8032B2B0D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39801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0" name="Oval 357">
                <a:extLst>
                  <a:ext uri="{FF2B5EF4-FFF2-40B4-BE49-F238E27FC236}">
                    <a16:creationId xmlns:a16="http://schemas.microsoft.com/office/drawing/2014/main" id="{91278594-3A18-7C47-BE3A-C4D1B26D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407540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1" name="Oval 358">
                <a:extLst>
                  <a:ext uri="{FF2B5EF4-FFF2-40B4-BE49-F238E27FC236}">
                    <a16:creationId xmlns:a16="http://schemas.microsoft.com/office/drawing/2014/main" id="{0B26433A-E71C-2242-B036-4462357E5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421827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2" name="Oval 359">
                <a:extLst>
                  <a:ext uri="{FF2B5EF4-FFF2-40B4-BE49-F238E27FC236}">
                    <a16:creationId xmlns:a16="http://schemas.microsoft.com/office/drawing/2014/main" id="{9D1FE625-8038-0E4C-8045-54C0874D4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43611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3" name="Oval 360">
                <a:extLst>
                  <a:ext uri="{FF2B5EF4-FFF2-40B4-BE49-F238E27FC236}">
                    <a16:creationId xmlns:a16="http://schemas.microsoft.com/office/drawing/2014/main" id="{DC2EEB96-AA54-2746-AFB3-6E8F74121F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442465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4" name="Oval 361">
                <a:extLst>
                  <a:ext uri="{FF2B5EF4-FFF2-40B4-BE49-F238E27FC236}">
                    <a16:creationId xmlns:a16="http://schemas.microsoft.com/office/drawing/2014/main" id="{4F30F9C6-E146-2F48-85B6-DBFA7B014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477390" y="4431284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5" name="Oval 362">
                <a:extLst>
                  <a:ext uri="{FF2B5EF4-FFF2-40B4-BE49-F238E27FC236}">
                    <a16:creationId xmlns:a16="http://schemas.microsoft.com/office/drawing/2014/main" id="{0DE0B5A1-DD00-2E4B-971F-271468634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506142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6" name="Oval 363">
                <a:extLst>
                  <a:ext uri="{FF2B5EF4-FFF2-40B4-BE49-F238E27FC236}">
                    <a16:creationId xmlns:a16="http://schemas.microsoft.com/office/drawing/2014/main" id="{4529A1FA-FC33-C942-A9D2-99EE553B4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0698229" y="4431284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7" name="Oval 364">
                <a:extLst>
                  <a:ext uri="{FF2B5EF4-FFF2-40B4-BE49-F238E27FC236}">
                    <a16:creationId xmlns:a16="http://schemas.microsoft.com/office/drawing/2014/main" id="{D190252B-53E1-924E-BA07-D918FDFD26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053829" y="4423347"/>
                <a:ext cx="69030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8" name="Oval 365">
                <a:extLst>
                  <a:ext uri="{FF2B5EF4-FFF2-40B4-BE49-F238E27FC236}">
                    <a16:creationId xmlns:a16="http://schemas.microsoft.com/office/drawing/2014/main" id="{2184BD96-0C6C-8F47-85F9-634B02B8E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053829" y="4423347"/>
                <a:ext cx="69030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79" name="Oval 366">
                <a:extLst>
                  <a:ext uri="{FF2B5EF4-FFF2-40B4-BE49-F238E27FC236}">
                    <a16:creationId xmlns:a16="http://schemas.microsoft.com/office/drawing/2014/main" id="{8D802DE6-5BE2-3D4F-BF40-3D150FD3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171305" y="4404297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0" name="Oval 367">
                <a:extLst>
                  <a:ext uri="{FF2B5EF4-FFF2-40B4-BE49-F238E27FC236}">
                    <a16:creationId xmlns:a16="http://schemas.microsoft.com/office/drawing/2014/main" id="{0C0756DB-EAFD-DE4C-A8CB-4C2C4075A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666427" y="432015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1" name="Oval 368">
                <a:extLst>
                  <a:ext uri="{FF2B5EF4-FFF2-40B4-BE49-F238E27FC236}">
                    <a16:creationId xmlns:a16="http://schemas.microsoft.com/office/drawing/2014/main" id="{39F2ECCB-F647-3543-BAFB-97EBC0437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1788665" y="4302697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2" name="Oval 369">
                <a:extLst>
                  <a:ext uri="{FF2B5EF4-FFF2-40B4-BE49-F238E27FC236}">
                    <a16:creationId xmlns:a16="http://schemas.microsoft.com/office/drawing/2014/main" id="{EB652C28-79C7-C440-A351-9112CFE3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091877" y="426935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3" name="Oval 370">
                <a:extLst>
                  <a:ext uri="{FF2B5EF4-FFF2-40B4-BE49-F238E27FC236}">
                    <a16:creationId xmlns:a16="http://schemas.microsoft.com/office/drawing/2014/main" id="{60D00100-CCD6-A54D-B1C1-799583647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541140" y="4210622"/>
                <a:ext cx="70264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4" name="Oval 371">
                <a:extLst>
                  <a:ext uri="{FF2B5EF4-FFF2-40B4-BE49-F238E27FC236}">
                    <a16:creationId xmlns:a16="http://schemas.microsoft.com/office/drawing/2014/main" id="{E3EEEDE5-B183-E545-A283-E1C5B21E05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811192" y="4137597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5" name="Oval 372">
                <a:extLst>
                  <a:ext uri="{FF2B5EF4-FFF2-40B4-BE49-F238E27FC236}">
                    <a16:creationId xmlns:a16="http://schemas.microsoft.com/office/drawing/2014/main" id="{0AE4585C-16CF-2348-A3EB-59CF146E5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14240" y="3953447"/>
                <a:ext cx="70264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6" name="Oval 373">
                <a:extLst>
                  <a:ext uri="{FF2B5EF4-FFF2-40B4-BE49-F238E27FC236}">
                    <a16:creationId xmlns:a16="http://schemas.microsoft.com/office/drawing/2014/main" id="{E5CB5A53-3084-5547-BFEB-D9BD954DB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385690" y="388200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7" name="Oval 374">
                <a:extLst>
                  <a:ext uri="{FF2B5EF4-FFF2-40B4-BE49-F238E27FC236}">
                    <a16:creationId xmlns:a16="http://schemas.microsoft.com/office/drawing/2014/main" id="{D0B89C46-CF11-184F-AE0E-C4F3D8FF6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065317" y="3278759"/>
                <a:ext cx="69030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8" name="Oval 375">
                <a:extLst>
                  <a:ext uri="{FF2B5EF4-FFF2-40B4-BE49-F238E27FC236}">
                    <a16:creationId xmlns:a16="http://schemas.microsoft.com/office/drawing/2014/main" id="{AC9BA219-D2F0-AB4C-95CA-A0DAED446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265343" y="3005709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89" name="Oval 376">
                <a:extLst>
                  <a:ext uri="{FF2B5EF4-FFF2-40B4-BE49-F238E27FC236}">
                    <a16:creationId xmlns:a16="http://schemas.microsoft.com/office/drawing/2014/main" id="{87FED70C-8081-2347-90B4-4EC2BA5B2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385815" y="285965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0" name="Oval 377">
                <a:extLst>
                  <a:ext uri="{FF2B5EF4-FFF2-40B4-BE49-F238E27FC236}">
                    <a16:creationId xmlns:a16="http://schemas.microsoft.com/office/drawing/2014/main" id="{19338F00-8E70-6443-A3B9-EDFFC0168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396927" y="283425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1" name="Oval 378">
                <a:extLst>
                  <a:ext uri="{FF2B5EF4-FFF2-40B4-BE49-F238E27FC236}">
                    <a16:creationId xmlns:a16="http://schemas.microsoft.com/office/drawing/2014/main" id="{FB0F7B70-DB31-014A-838F-1B9962FED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430265" y="2778697"/>
                <a:ext cx="70264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2" name="Oval 379">
                <a:extLst>
                  <a:ext uri="{FF2B5EF4-FFF2-40B4-BE49-F238E27FC236}">
                    <a16:creationId xmlns:a16="http://schemas.microsoft.com/office/drawing/2014/main" id="{0546B245-C4B2-9F42-8CAA-0D95C32CE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501880" y="2607247"/>
                <a:ext cx="69030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3" name="Oval 380">
                <a:extLst>
                  <a:ext uri="{FF2B5EF4-FFF2-40B4-BE49-F238E27FC236}">
                    <a16:creationId xmlns:a16="http://schemas.microsoft.com/office/drawing/2014/main" id="{8E7A9216-1861-1A4F-8E40-338EC870C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546329" y="2592959"/>
                <a:ext cx="69030" cy="88900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4" name="Oval 381">
                <a:extLst>
                  <a:ext uri="{FF2B5EF4-FFF2-40B4-BE49-F238E27FC236}">
                    <a16:creationId xmlns:a16="http://schemas.microsoft.com/office/drawing/2014/main" id="{86466CC6-D885-0B4C-BBBE-DA640A4A5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4590602" y="2567559"/>
                <a:ext cx="70264" cy="90488"/>
              </a:xfrm>
              <a:prstGeom prst="ellipse">
                <a:avLst/>
              </a:pr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22" name="Rectangle 37">
              <a:extLst>
                <a:ext uri="{FF2B5EF4-FFF2-40B4-BE49-F238E27FC236}">
                  <a16:creationId xmlns:a16="http://schemas.microsoft.com/office/drawing/2014/main" id="{27CBFC6E-B07E-E447-B739-9508B11F1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0170" y="1928005"/>
              <a:ext cx="243656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100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3" name="Rectangle 38">
              <a:extLst>
                <a:ext uri="{FF2B5EF4-FFF2-40B4-BE49-F238E27FC236}">
                  <a16:creationId xmlns:a16="http://schemas.microsoft.com/office/drawing/2014/main" id="{D2BC1B54-E8C0-6246-9A98-AFF799266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2236596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90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4" name="Rectangle 39">
              <a:extLst>
                <a:ext uri="{FF2B5EF4-FFF2-40B4-BE49-F238E27FC236}">
                  <a16:creationId xmlns:a16="http://schemas.microsoft.com/office/drawing/2014/main" id="{FF34370E-5F58-B447-9133-354B09355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2545188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80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5" name="Rectangle 40">
              <a:extLst>
                <a:ext uri="{FF2B5EF4-FFF2-40B4-BE49-F238E27FC236}">
                  <a16:creationId xmlns:a16="http://schemas.microsoft.com/office/drawing/2014/main" id="{E73FFAC7-C575-E64D-A52B-312632B676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2853778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70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6" name="Rectangle 41">
              <a:extLst>
                <a:ext uri="{FF2B5EF4-FFF2-40B4-BE49-F238E27FC236}">
                  <a16:creationId xmlns:a16="http://schemas.microsoft.com/office/drawing/2014/main" id="{BFAF5AFB-3978-8641-811A-31E2EBE6D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3162369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7" name="Rectangle 42">
              <a:extLst>
                <a:ext uri="{FF2B5EF4-FFF2-40B4-BE49-F238E27FC236}">
                  <a16:creationId xmlns:a16="http://schemas.microsoft.com/office/drawing/2014/main" id="{D42D6EB6-06F7-6542-B2BE-0183905FD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3470960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8" name="Rectangle 43">
              <a:extLst>
                <a:ext uri="{FF2B5EF4-FFF2-40B4-BE49-F238E27FC236}">
                  <a16:creationId xmlns:a16="http://schemas.microsoft.com/office/drawing/2014/main" id="{BEE1DE21-1637-9345-9D83-015FAC7EA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3779552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29" name="Rectangle 44">
              <a:extLst>
                <a:ext uri="{FF2B5EF4-FFF2-40B4-BE49-F238E27FC236}">
                  <a16:creationId xmlns:a16="http://schemas.microsoft.com/office/drawing/2014/main" id="{DC74CCF0-6E72-1147-97DD-1653A71EF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4088142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0" name="Rectangle 45">
              <a:extLst>
                <a:ext uri="{FF2B5EF4-FFF2-40B4-BE49-F238E27FC236}">
                  <a16:creationId xmlns:a16="http://schemas.microsoft.com/office/drawing/2014/main" id="{A826DD15-E292-AD42-8A10-9C81441BB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4396733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1" name="Rectangle 46">
              <a:extLst>
                <a:ext uri="{FF2B5EF4-FFF2-40B4-BE49-F238E27FC236}">
                  <a16:creationId xmlns:a16="http://schemas.microsoft.com/office/drawing/2014/main" id="{9743692D-B910-0143-A2E1-9993EF68B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1388" y="4705324"/>
              <a:ext cx="16243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10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2" name="Rectangle 47">
              <a:extLst>
                <a:ext uri="{FF2B5EF4-FFF2-40B4-BE49-F238E27FC236}">
                  <a16:creationId xmlns:a16="http://schemas.microsoft.com/office/drawing/2014/main" id="{AEF2D2A8-B633-B542-8A44-788DE01A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608" y="5013920"/>
              <a:ext cx="81219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3" name="Rectangle 148">
              <a:extLst>
                <a:ext uri="{FF2B5EF4-FFF2-40B4-BE49-F238E27FC236}">
                  <a16:creationId xmlns:a16="http://schemas.microsoft.com/office/drawing/2014/main" id="{5417A031-43A4-CB48-8700-2CD2C70746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99856" y="3458000"/>
              <a:ext cx="30867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37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OS (%)</a:t>
              </a:r>
            </a:p>
          </p:txBody>
        </p:sp>
        <p:sp>
          <p:nvSpPr>
            <p:cNvPr id="634" name="Rectangle 48">
              <a:extLst>
                <a:ext uri="{FF2B5EF4-FFF2-40B4-BE49-F238E27FC236}">
                  <a16:creationId xmlns:a16="http://schemas.microsoft.com/office/drawing/2014/main" id="{9C6E536F-4AFC-904A-A914-C05641809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238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5" name="Rectangle 49">
              <a:extLst>
                <a:ext uri="{FF2B5EF4-FFF2-40B4-BE49-F238E27FC236}">
                  <a16:creationId xmlns:a16="http://schemas.microsoft.com/office/drawing/2014/main" id="{E11DD409-98E9-D24A-82AE-9E1B23FD0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7012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6" name="Rectangle 50">
              <a:extLst>
                <a:ext uri="{FF2B5EF4-FFF2-40B4-BE49-F238E27FC236}">
                  <a16:creationId xmlns:a16="http://schemas.microsoft.com/office/drawing/2014/main" id="{90958E3B-7EF5-0E40-AFA3-8C3E750F3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4786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7" name="Rectangle 51">
              <a:extLst>
                <a:ext uri="{FF2B5EF4-FFF2-40B4-BE49-F238E27FC236}">
                  <a16:creationId xmlns:a16="http://schemas.microsoft.com/office/drawing/2014/main" id="{24ADC460-7638-214C-8E7C-8DB474594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256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9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8" name="Rectangle 52">
              <a:extLst>
                <a:ext uri="{FF2B5EF4-FFF2-40B4-BE49-F238E27FC236}">
                  <a16:creationId xmlns:a16="http://schemas.microsoft.com/office/drawing/2014/main" id="{B2B5D190-8420-0946-8919-58015C2A2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0334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12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39" name="Rectangle 53">
              <a:extLst>
                <a:ext uri="{FF2B5EF4-FFF2-40B4-BE49-F238E27FC236}">
                  <a16:creationId xmlns:a16="http://schemas.microsoft.com/office/drawing/2014/main" id="{F7590441-6031-1B4D-8735-D32ACC515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108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15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0" name="Rectangle 54">
              <a:extLst>
                <a:ext uri="{FF2B5EF4-FFF2-40B4-BE49-F238E27FC236}">
                  <a16:creationId xmlns:a16="http://schemas.microsoft.com/office/drawing/2014/main" id="{0D97E915-0D72-A44F-858D-EEDD190DB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882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18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1" name="Rectangle 55">
              <a:extLst>
                <a:ext uri="{FF2B5EF4-FFF2-40B4-BE49-F238E27FC236}">
                  <a16:creationId xmlns:a16="http://schemas.microsoft.com/office/drawing/2014/main" id="{658B4AFB-F524-864D-9DBA-50AECCFFB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656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21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2" name="Rectangle 56">
              <a:extLst>
                <a:ext uri="{FF2B5EF4-FFF2-40B4-BE49-F238E27FC236}">
                  <a16:creationId xmlns:a16="http://schemas.microsoft.com/office/drawing/2014/main" id="{8D4BD904-1843-5C4B-A376-6AE550BE33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143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24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3" name="Rectangle 57">
              <a:extLst>
                <a:ext uri="{FF2B5EF4-FFF2-40B4-BE49-F238E27FC236}">
                  <a16:creationId xmlns:a16="http://schemas.microsoft.com/office/drawing/2014/main" id="{F4DB0F24-1DBF-7543-B968-F41E4281C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204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27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4" name="Rectangle 58">
              <a:extLst>
                <a:ext uri="{FF2B5EF4-FFF2-40B4-BE49-F238E27FC236}">
                  <a16:creationId xmlns:a16="http://schemas.microsoft.com/office/drawing/2014/main" id="{47AF39B5-E3C5-574F-92BD-4C8B0452E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752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33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5" name="Rectangle 59">
              <a:extLst>
                <a:ext uri="{FF2B5EF4-FFF2-40B4-BE49-F238E27FC236}">
                  <a16:creationId xmlns:a16="http://schemas.microsoft.com/office/drawing/2014/main" id="{4E9FEB27-F5AF-DF49-8BC7-792110E9A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30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39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6" name="Rectangle 60">
              <a:extLst>
                <a:ext uri="{FF2B5EF4-FFF2-40B4-BE49-F238E27FC236}">
                  <a16:creationId xmlns:a16="http://schemas.microsoft.com/office/drawing/2014/main" id="{AAB4E80B-BD75-924B-BCAC-EA04101F7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5847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45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7" name="Rectangle 61">
              <a:extLst>
                <a:ext uri="{FF2B5EF4-FFF2-40B4-BE49-F238E27FC236}">
                  <a16:creationId xmlns:a16="http://schemas.microsoft.com/office/drawing/2014/main" id="{E89D48B6-5582-204C-A9B6-3CA00763D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395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51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8" name="Rectangle 62">
              <a:extLst>
                <a:ext uri="{FF2B5EF4-FFF2-40B4-BE49-F238E27FC236}">
                  <a16:creationId xmlns:a16="http://schemas.microsoft.com/office/drawing/2014/main" id="{320917B0-0A76-E145-AC7A-2B62004F47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6943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57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49" name="Rectangle 63">
              <a:extLst>
                <a:ext uri="{FF2B5EF4-FFF2-40B4-BE49-F238E27FC236}">
                  <a16:creationId xmlns:a16="http://schemas.microsoft.com/office/drawing/2014/main" id="{B73E7EA2-C2B9-4B43-99E0-D8C81CF5E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2491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63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0" name="Rectangle 64">
              <a:extLst>
                <a:ext uri="{FF2B5EF4-FFF2-40B4-BE49-F238E27FC236}">
                  <a16:creationId xmlns:a16="http://schemas.microsoft.com/office/drawing/2014/main" id="{FED53BD0-924B-734F-B29E-B36E73C3F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8039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69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1" name="Rectangle 65">
              <a:extLst>
                <a:ext uri="{FF2B5EF4-FFF2-40B4-BE49-F238E27FC236}">
                  <a16:creationId xmlns:a16="http://schemas.microsoft.com/office/drawing/2014/main" id="{F5253902-FA85-0741-B57D-2C7792AB8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3587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75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2" name="Rectangle 66">
              <a:extLst>
                <a:ext uri="{FF2B5EF4-FFF2-40B4-BE49-F238E27FC236}">
                  <a16:creationId xmlns:a16="http://schemas.microsoft.com/office/drawing/2014/main" id="{CBE46AFD-B6D3-6B4D-BB4F-C140139D2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9135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81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3" name="Rectangle 67">
              <a:extLst>
                <a:ext uri="{FF2B5EF4-FFF2-40B4-BE49-F238E27FC236}">
                  <a16:creationId xmlns:a16="http://schemas.microsoft.com/office/drawing/2014/main" id="{BDC6428A-B9B3-DC4E-8755-69B7289C9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467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87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4" name="Rectangle 425">
              <a:extLst>
                <a:ext uri="{FF2B5EF4-FFF2-40B4-BE49-F238E27FC236}">
                  <a16:creationId xmlns:a16="http://schemas.microsoft.com/office/drawing/2014/main" id="{51DA2BF6-41DC-D94A-B3E0-D2CB330DC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604" y="5427152"/>
              <a:ext cx="747726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Months</a:t>
              </a:r>
            </a:p>
          </p:txBody>
        </p:sp>
        <p:sp>
          <p:nvSpPr>
            <p:cNvPr id="655" name="Rectangle 58">
              <a:extLst>
                <a:ext uri="{FF2B5EF4-FFF2-40B4-BE49-F238E27FC236}">
                  <a16:creationId xmlns:a16="http://schemas.microsoft.com/office/drawing/2014/main" id="{3A480F21-2AE7-4048-BCA9-BBA4C14D1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978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6" name="Rectangle 59">
              <a:extLst>
                <a:ext uri="{FF2B5EF4-FFF2-40B4-BE49-F238E27FC236}">
                  <a16:creationId xmlns:a16="http://schemas.microsoft.com/office/drawing/2014/main" id="{17724DAE-2236-294F-B7AD-82B99FCD6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2526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36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7" name="Rectangle 60">
              <a:extLst>
                <a:ext uri="{FF2B5EF4-FFF2-40B4-BE49-F238E27FC236}">
                  <a16:creationId xmlns:a16="http://schemas.microsoft.com/office/drawing/2014/main" id="{4EA065B7-6398-C64B-A613-CA6737E85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074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42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8" name="Rectangle 61">
              <a:extLst>
                <a:ext uri="{FF2B5EF4-FFF2-40B4-BE49-F238E27FC236}">
                  <a16:creationId xmlns:a16="http://schemas.microsoft.com/office/drawing/2014/main" id="{F86D3B00-4B9C-3E4D-952B-0A72FCB02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3622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48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59" name="Rectangle 62">
              <a:extLst>
                <a:ext uri="{FF2B5EF4-FFF2-40B4-BE49-F238E27FC236}">
                  <a16:creationId xmlns:a16="http://schemas.microsoft.com/office/drawing/2014/main" id="{7C6E7142-1B82-984F-9F84-BFD7C1B3D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917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54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0" name="Rectangle 63">
              <a:extLst>
                <a:ext uri="{FF2B5EF4-FFF2-40B4-BE49-F238E27FC236}">
                  <a16:creationId xmlns:a16="http://schemas.microsoft.com/office/drawing/2014/main" id="{4894CEBC-A676-B141-8541-6C1C1B035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4718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60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1" name="Rectangle 64">
              <a:extLst>
                <a:ext uri="{FF2B5EF4-FFF2-40B4-BE49-F238E27FC236}">
                  <a16:creationId xmlns:a16="http://schemas.microsoft.com/office/drawing/2014/main" id="{2082797A-14D7-E547-841B-7419A8FD1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0266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66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2" name="Rectangle 65">
              <a:extLst>
                <a:ext uri="{FF2B5EF4-FFF2-40B4-BE49-F238E27FC236}">
                  <a16:creationId xmlns:a16="http://schemas.microsoft.com/office/drawing/2014/main" id="{DFA4988E-B53A-5C42-9A7E-50E2E3BC7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65814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72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3" name="Rectangle 66">
              <a:extLst>
                <a:ext uri="{FF2B5EF4-FFF2-40B4-BE49-F238E27FC236}">
                  <a16:creationId xmlns:a16="http://schemas.microsoft.com/office/drawing/2014/main" id="{214CDDD9-0642-BD49-B5CB-11837E446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1362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78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4" name="Rectangle 67">
              <a:extLst>
                <a:ext uri="{FF2B5EF4-FFF2-40B4-BE49-F238E27FC236}">
                  <a16:creationId xmlns:a16="http://schemas.microsoft.com/office/drawing/2014/main" id="{993780E0-CF4C-4747-876D-EAE5F2F065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96910" y="5202818"/>
              <a:ext cx="216000" cy="184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84</a:t>
              </a:r>
              <a:endParaRPr kumimoji="0" lang="en-US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65" name="Rectangle 190">
              <a:extLst>
                <a:ext uri="{FF2B5EF4-FFF2-40B4-BE49-F238E27FC236}">
                  <a16:creationId xmlns:a16="http://schemas.microsoft.com/office/drawing/2014/main" id="{D9D9D4D9-5AA4-F947-B6EF-A62662F6C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862" y="5447541"/>
              <a:ext cx="62196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rPr>
                <a:t>No. at risk</a:t>
              </a:r>
              <a:endPara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0ADFD124-B87C-7943-A503-6BEB7AD3D7E5}"/>
                </a:ext>
              </a:extLst>
            </p:cNvPr>
            <p:cNvGrpSpPr/>
            <p:nvPr/>
          </p:nvGrpSpPr>
          <p:grpSpPr>
            <a:xfrm>
              <a:off x="2513864" y="2022368"/>
              <a:ext cx="7550845" cy="3159971"/>
              <a:chOff x="2513864" y="2022368"/>
              <a:chExt cx="7550845" cy="3159971"/>
            </a:xfrm>
          </p:grpSpPr>
          <p:sp>
            <p:nvSpPr>
              <p:cNvPr id="776" name="Freeform 5">
                <a:extLst>
                  <a:ext uri="{FF2B5EF4-FFF2-40B4-BE49-F238E27FC236}">
                    <a16:creationId xmlns:a16="http://schemas.microsoft.com/office/drawing/2014/main" id="{3D6C2624-3846-E444-A5B6-282173371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7441" y="2022368"/>
                <a:ext cx="7477266" cy="3086706"/>
              </a:xfrm>
              <a:custGeom>
                <a:avLst/>
                <a:gdLst>
                  <a:gd name="T0" fmla="*/ 0 w 6772"/>
                  <a:gd name="T1" fmla="*/ 0 h 2553"/>
                  <a:gd name="T2" fmla="*/ 0 w 6772"/>
                  <a:gd name="T3" fmla="*/ 0 h 2553"/>
                  <a:gd name="T4" fmla="*/ 0 w 6772"/>
                  <a:gd name="T5" fmla="*/ 2553 h 2553"/>
                  <a:gd name="T6" fmla="*/ 6772 w 6772"/>
                  <a:gd name="T7" fmla="*/ 2553 h 2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72" h="2553">
                    <a:moveTo>
                      <a:pt x="0" y="0"/>
                    </a:moveTo>
                    <a:lnTo>
                      <a:pt x="0" y="0"/>
                    </a:lnTo>
                    <a:lnTo>
                      <a:pt x="0" y="2553"/>
                    </a:lnTo>
                    <a:lnTo>
                      <a:pt x="6772" y="2553"/>
                    </a:lnTo>
                  </a:path>
                </a:pathLst>
              </a:custGeom>
              <a:noFill/>
              <a:ln w="12700" cap="sq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7" name="Freeform 6">
                <a:extLst>
                  <a:ext uri="{FF2B5EF4-FFF2-40B4-BE49-F238E27FC236}">
                    <a16:creationId xmlns:a16="http://schemas.microsoft.com/office/drawing/2014/main" id="{3FFEFD7D-0F7F-BF42-8207-49BFCB7B3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2022368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8" name="Freeform 7">
                <a:extLst>
                  <a:ext uri="{FF2B5EF4-FFF2-40B4-BE49-F238E27FC236}">
                    <a16:creationId xmlns:a16="http://schemas.microsoft.com/office/drawing/2014/main" id="{5A6A8B3C-C472-4647-91C8-A60F38607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2330772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9" name="Freeform 8">
                <a:extLst>
                  <a:ext uri="{FF2B5EF4-FFF2-40B4-BE49-F238E27FC236}">
                    <a16:creationId xmlns:a16="http://schemas.microsoft.com/office/drawing/2014/main" id="{7A7C0C1D-DE90-364B-834B-8264D1B59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2639176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0" name="Freeform 9">
                <a:extLst>
                  <a:ext uri="{FF2B5EF4-FFF2-40B4-BE49-F238E27FC236}">
                    <a16:creationId xmlns:a16="http://schemas.microsoft.com/office/drawing/2014/main" id="{06F2632B-5CC0-154D-9D6F-718FC1238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2947580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1" name="Freeform 10">
                <a:extLst>
                  <a:ext uri="{FF2B5EF4-FFF2-40B4-BE49-F238E27FC236}">
                    <a16:creationId xmlns:a16="http://schemas.microsoft.com/office/drawing/2014/main" id="{30608B19-952B-DD49-84C7-53F1029D74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3255984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2" name="Freeform 11">
                <a:extLst>
                  <a:ext uri="{FF2B5EF4-FFF2-40B4-BE49-F238E27FC236}">
                    <a16:creationId xmlns:a16="http://schemas.microsoft.com/office/drawing/2014/main" id="{ED941B8B-234C-FB41-A9B3-C96DC86CE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3564388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3" name="Freeform 12">
                <a:extLst>
                  <a:ext uri="{FF2B5EF4-FFF2-40B4-BE49-F238E27FC236}">
                    <a16:creationId xmlns:a16="http://schemas.microsoft.com/office/drawing/2014/main" id="{19664BF5-0502-AC43-B523-2FE103DC0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3872792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4" name="Freeform 13">
                <a:extLst>
                  <a:ext uri="{FF2B5EF4-FFF2-40B4-BE49-F238E27FC236}">
                    <a16:creationId xmlns:a16="http://schemas.microsoft.com/office/drawing/2014/main" id="{709CF125-C88C-9D42-8F03-A29E0EA8C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4181196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5" name="Freeform 14">
                <a:extLst>
                  <a:ext uri="{FF2B5EF4-FFF2-40B4-BE49-F238E27FC236}">
                    <a16:creationId xmlns:a16="http://schemas.microsoft.com/office/drawing/2014/main" id="{046CB7C2-EA58-8848-BDA3-9548762AA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4489600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6" name="Freeform 15">
                <a:extLst>
                  <a:ext uri="{FF2B5EF4-FFF2-40B4-BE49-F238E27FC236}">
                    <a16:creationId xmlns:a16="http://schemas.microsoft.com/office/drawing/2014/main" id="{6BB2F84F-1F57-7842-BCFC-6C028B974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4798004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7" name="Freeform 18">
                <a:extLst>
                  <a:ext uri="{FF2B5EF4-FFF2-40B4-BE49-F238E27FC236}">
                    <a16:creationId xmlns:a16="http://schemas.microsoft.com/office/drawing/2014/main" id="{AD4C6DA4-BBC7-E34B-A0F1-5D82B7BB04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20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8" name="Freeform 19">
                <a:extLst>
                  <a:ext uri="{FF2B5EF4-FFF2-40B4-BE49-F238E27FC236}">
                    <a16:creationId xmlns:a16="http://schemas.microsoft.com/office/drawing/2014/main" id="{CEBC9B47-7E17-3B4F-8445-1EA574D47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400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9" name="Freeform 20">
                <a:extLst>
                  <a:ext uri="{FF2B5EF4-FFF2-40B4-BE49-F238E27FC236}">
                    <a16:creationId xmlns:a16="http://schemas.microsoft.com/office/drawing/2014/main" id="{D6F6F9CB-49A4-484F-B3A8-98CC04B2F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81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0" name="Freeform 21">
                <a:extLst>
                  <a:ext uri="{FF2B5EF4-FFF2-40B4-BE49-F238E27FC236}">
                    <a16:creationId xmlns:a16="http://schemas.microsoft.com/office/drawing/2014/main" id="{F287CBFD-ABAB-394C-BB80-612726EAC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9616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1" name="Freeform 22">
                <a:extLst>
                  <a:ext uri="{FF2B5EF4-FFF2-40B4-BE49-F238E27FC236}">
                    <a16:creationId xmlns:a16="http://schemas.microsoft.com/office/drawing/2014/main" id="{2D6A52CF-61A6-A344-A591-B22242673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742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2" name="Freeform 23">
                <a:extLst>
                  <a:ext uri="{FF2B5EF4-FFF2-40B4-BE49-F238E27FC236}">
                    <a16:creationId xmlns:a16="http://schemas.microsoft.com/office/drawing/2014/main" id="{507BCBE4-7793-CE49-9E06-253ED3790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522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3" name="Freeform 24">
                <a:extLst>
                  <a:ext uri="{FF2B5EF4-FFF2-40B4-BE49-F238E27FC236}">
                    <a16:creationId xmlns:a16="http://schemas.microsoft.com/office/drawing/2014/main" id="{5F6FC80F-FDFC-3140-A708-62C217EF53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302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4" name="Freeform 25">
                <a:extLst>
                  <a:ext uri="{FF2B5EF4-FFF2-40B4-BE49-F238E27FC236}">
                    <a16:creationId xmlns:a16="http://schemas.microsoft.com/office/drawing/2014/main" id="{7ED22B35-6F6B-7B47-9F0B-6CFD693D8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083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5" name="Freeform 26">
                <a:extLst>
                  <a:ext uri="{FF2B5EF4-FFF2-40B4-BE49-F238E27FC236}">
                    <a16:creationId xmlns:a16="http://schemas.microsoft.com/office/drawing/2014/main" id="{A4ED7906-6E63-B540-B0A3-2D2E6687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8636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6" name="Freeform 27">
                <a:extLst>
                  <a:ext uri="{FF2B5EF4-FFF2-40B4-BE49-F238E27FC236}">
                    <a16:creationId xmlns:a16="http://schemas.microsoft.com/office/drawing/2014/main" id="{0971B2E1-5883-9E4B-88A3-DB192B1504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24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7" name="Freeform 28">
                <a:extLst>
                  <a:ext uri="{FF2B5EF4-FFF2-40B4-BE49-F238E27FC236}">
                    <a16:creationId xmlns:a16="http://schemas.microsoft.com/office/drawing/2014/main" id="{18A461A2-B2AF-F645-97BE-0A6B3B407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985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8" name="Freeform 29">
                <a:extLst>
                  <a:ext uri="{FF2B5EF4-FFF2-40B4-BE49-F238E27FC236}">
                    <a16:creationId xmlns:a16="http://schemas.microsoft.com/office/drawing/2014/main" id="{55C77DBB-8507-7D4E-8196-7A0A0ECC8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546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9" name="Freeform 30">
                <a:extLst>
                  <a:ext uri="{FF2B5EF4-FFF2-40B4-BE49-F238E27FC236}">
                    <a16:creationId xmlns:a16="http://schemas.microsoft.com/office/drawing/2014/main" id="{729A73E2-628C-1541-A76D-F8FE696F8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106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0" name="Freeform 31">
                <a:extLst>
                  <a:ext uri="{FF2B5EF4-FFF2-40B4-BE49-F238E27FC236}">
                    <a16:creationId xmlns:a16="http://schemas.microsoft.com/office/drawing/2014/main" id="{E305CD54-2332-F34A-A8DA-021A1890E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6676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1" name="Freeform 32">
                <a:extLst>
                  <a:ext uri="{FF2B5EF4-FFF2-40B4-BE49-F238E27FC236}">
                    <a16:creationId xmlns:a16="http://schemas.microsoft.com/office/drawing/2014/main" id="{60B7B6B8-93AA-1540-85F1-17F95E256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228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2" name="Freeform 33">
                <a:extLst>
                  <a:ext uri="{FF2B5EF4-FFF2-40B4-BE49-F238E27FC236}">
                    <a16:creationId xmlns:a16="http://schemas.microsoft.com/office/drawing/2014/main" id="{449E299A-FF6A-4B40-A8FB-C3E38F491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789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3" name="Freeform 34">
                <a:extLst>
                  <a:ext uri="{FF2B5EF4-FFF2-40B4-BE49-F238E27FC236}">
                    <a16:creationId xmlns:a16="http://schemas.microsoft.com/office/drawing/2014/main" id="{608DA75E-0ACA-E54C-B820-56CC98A51B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350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4" name="Freeform 35">
                <a:extLst>
                  <a:ext uri="{FF2B5EF4-FFF2-40B4-BE49-F238E27FC236}">
                    <a16:creationId xmlns:a16="http://schemas.microsoft.com/office/drawing/2014/main" id="{DBF662F7-0B6A-0B42-93CA-F1A092441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910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5" name="Freeform 36">
                <a:extLst>
                  <a:ext uri="{FF2B5EF4-FFF2-40B4-BE49-F238E27FC236}">
                    <a16:creationId xmlns:a16="http://schemas.microsoft.com/office/drawing/2014/main" id="{EC91AAEB-FB4D-2347-8FCA-4DD705745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4709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6" name="Freeform 27">
                <a:extLst>
                  <a:ext uri="{FF2B5EF4-FFF2-40B4-BE49-F238E27FC236}">
                    <a16:creationId xmlns:a16="http://schemas.microsoft.com/office/drawing/2014/main" id="{B93C4748-5C63-9B4A-B552-62E3BD5480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644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7" name="Freeform 28">
                <a:extLst>
                  <a:ext uri="{FF2B5EF4-FFF2-40B4-BE49-F238E27FC236}">
                    <a16:creationId xmlns:a16="http://schemas.microsoft.com/office/drawing/2014/main" id="{726791FB-029F-9047-A304-BD323E3EF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04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8" name="Freeform 29">
                <a:extLst>
                  <a:ext uri="{FF2B5EF4-FFF2-40B4-BE49-F238E27FC236}">
                    <a16:creationId xmlns:a16="http://schemas.microsoft.com/office/drawing/2014/main" id="{A50699A0-136D-8447-880D-347C36FFF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7656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9" name="Freeform 30">
                <a:extLst>
                  <a:ext uri="{FF2B5EF4-FFF2-40B4-BE49-F238E27FC236}">
                    <a16:creationId xmlns:a16="http://schemas.microsoft.com/office/drawing/2014/main" id="{BEC23CA0-6A0C-A047-A9F9-721E900FA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1326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0" name="Freeform 31">
                <a:extLst>
                  <a:ext uri="{FF2B5EF4-FFF2-40B4-BE49-F238E27FC236}">
                    <a16:creationId xmlns:a16="http://schemas.microsoft.com/office/drawing/2014/main" id="{AD7F63C1-A18B-9C44-9002-FD2B8AE50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887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1" name="Freeform 32">
                <a:extLst>
                  <a:ext uri="{FF2B5EF4-FFF2-40B4-BE49-F238E27FC236}">
                    <a16:creationId xmlns:a16="http://schemas.microsoft.com/office/drawing/2014/main" id="{2E667065-2966-3A4F-83D1-75ADF8732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448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2" name="Freeform 33">
                <a:extLst>
                  <a:ext uri="{FF2B5EF4-FFF2-40B4-BE49-F238E27FC236}">
                    <a16:creationId xmlns:a16="http://schemas.microsoft.com/office/drawing/2014/main" id="{90B0B9EA-D8E7-0047-8CF1-E479E9AB1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0088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3" name="Freeform 34">
                <a:extLst>
                  <a:ext uri="{FF2B5EF4-FFF2-40B4-BE49-F238E27FC236}">
                    <a16:creationId xmlns:a16="http://schemas.microsoft.com/office/drawing/2014/main" id="{17E8820D-1A68-324C-BE81-8A4F9DED4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5696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4" name="Freeform 35">
                <a:extLst>
                  <a:ext uri="{FF2B5EF4-FFF2-40B4-BE49-F238E27FC236}">
                    <a16:creationId xmlns:a16="http://schemas.microsoft.com/office/drawing/2014/main" id="{40C1157A-F8A2-534E-94F5-6C9DAAE29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1304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5" name="Freeform 36">
                <a:extLst>
                  <a:ext uri="{FF2B5EF4-FFF2-40B4-BE49-F238E27FC236}">
                    <a16:creationId xmlns:a16="http://schemas.microsoft.com/office/drawing/2014/main" id="{3AE7725F-ECA2-F94B-AB3A-31994FEC0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6912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6" name="Freeform 18">
                <a:extLst>
                  <a:ext uri="{FF2B5EF4-FFF2-40B4-BE49-F238E27FC236}">
                    <a16:creationId xmlns:a16="http://schemas.microsoft.com/office/drawing/2014/main" id="{930A153E-185B-F947-9DE4-7BDA4F23E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8400" y="5110339"/>
                <a:ext cx="0" cy="72000"/>
              </a:xfrm>
              <a:custGeom>
                <a:avLst/>
                <a:gdLst>
                  <a:gd name="T0" fmla="*/ 0 h 65"/>
                  <a:gd name="T1" fmla="*/ 0 h 65"/>
                  <a:gd name="T2" fmla="*/ 65 h 6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5">
                    <a:moveTo>
                      <a:pt x="0" y="0"/>
                    </a:moveTo>
                    <a:lnTo>
                      <a:pt x="0" y="0"/>
                    </a:lnTo>
                    <a:lnTo>
                      <a:pt x="0" y="65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7" name="Freeform 15">
                <a:extLst>
                  <a:ext uri="{FF2B5EF4-FFF2-40B4-BE49-F238E27FC236}">
                    <a16:creationId xmlns:a16="http://schemas.microsoft.com/office/drawing/2014/main" id="{D71D97CE-9C8F-CF43-B5B6-29415B59E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864" y="5107298"/>
                <a:ext cx="71739" cy="0"/>
              </a:xfrm>
              <a:custGeom>
                <a:avLst/>
                <a:gdLst>
                  <a:gd name="T0" fmla="*/ 66 w 66"/>
                  <a:gd name="T1" fmla="*/ 66 w 66"/>
                  <a:gd name="T2" fmla="*/ 0 w 6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6">
                    <a:moveTo>
                      <a:pt x="66" y="0"/>
                    </a:moveTo>
                    <a:lnTo>
                      <a:pt x="66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C95B9EA7-9B95-1C4A-A334-A50F0EBEE8D6}"/>
                </a:ext>
              </a:extLst>
            </p:cNvPr>
            <p:cNvGrpSpPr/>
            <p:nvPr/>
          </p:nvGrpSpPr>
          <p:grpSpPr>
            <a:xfrm>
              <a:off x="2855447" y="4426154"/>
              <a:ext cx="817919" cy="500624"/>
              <a:chOff x="5108704" y="2728773"/>
              <a:chExt cx="817919" cy="500624"/>
            </a:xfrm>
          </p:grpSpPr>
          <p:sp>
            <p:nvSpPr>
              <p:cNvPr id="764" name="Rectangle 187">
                <a:extLst>
                  <a:ext uri="{FF2B5EF4-FFF2-40B4-BE49-F238E27FC236}">
                    <a16:creationId xmlns:a16="http://schemas.microsoft.com/office/drawing/2014/main" id="{60D6C2A8-9614-D64C-BDD4-6D3475864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9009" y="2890878"/>
                <a:ext cx="318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NIVO</a:t>
                </a: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5" name="Rectangle 188">
                <a:extLst>
                  <a:ext uri="{FF2B5EF4-FFF2-40B4-BE49-F238E27FC236}">
                    <a16:creationId xmlns:a16="http://schemas.microsoft.com/office/drawing/2014/main" id="{3E08B57D-7FCC-8149-977C-ABE256AFD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9009" y="3060120"/>
                <a:ext cx="16030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IPI</a:t>
                </a: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6" name="Freeform 189">
                <a:extLst>
                  <a:ext uri="{FF2B5EF4-FFF2-40B4-BE49-F238E27FC236}">
                    <a16:creationId xmlns:a16="http://schemas.microsoft.com/office/drawing/2014/main" id="{FDBF0601-A241-C54D-8759-C98732DD9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704" y="2982865"/>
                <a:ext cx="123756" cy="0"/>
              </a:xfrm>
              <a:custGeom>
                <a:avLst/>
                <a:gdLst>
                  <a:gd name="T0" fmla="*/ 0 w 182"/>
                  <a:gd name="T1" fmla="*/ 0 w 182"/>
                  <a:gd name="T2" fmla="*/ 182 w 18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82">
                    <a:moveTo>
                      <a:pt x="0" y="0"/>
                    </a:moveTo>
                    <a:lnTo>
                      <a:pt x="0" y="0"/>
                    </a:lnTo>
                    <a:lnTo>
                      <a:pt x="182" y="0"/>
                    </a:lnTo>
                  </a:path>
                </a:pathLst>
              </a:custGeom>
              <a:noFill/>
              <a:ln w="1270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7" name="Freeform 190">
                <a:extLst>
                  <a:ext uri="{FF2B5EF4-FFF2-40B4-BE49-F238E27FC236}">
                    <a16:creationId xmlns:a16="http://schemas.microsoft.com/office/drawing/2014/main" id="{F8C75255-FEDD-0446-8CDB-15F53D282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3476" y="2951148"/>
                <a:ext cx="43200" cy="54000"/>
              </a:xfrm>
              <a:custGeom>
                <a:avLst/>
                <a:gdLst>
                  <a:gd name="T0" fmla="*/ 60 w 60"/>
                  <a:gd name="T1" fmla="*/ 53 h 53"/>
                  <a:gd name="T2" fmla="*/ 60 w 60"/>
                  <a:gd name="T3" fmla="*/ 53 h 53"/>
                  <a:gd name="T4" fmla="*/ 30 w 60"/>
                  <a:gd name="T5" fmla="*/ 0 h 53"/>
                  <a:gd name="T6" fmla="*/ 0 w 60"/>
                  <a:gd name="T7" fmla="*/ 53 h 53"/>
                  <a:gd name="T8" fmla="*/ 60 w 60"/>
                  <a:gd name="T9" fmla="*/ 53 h 53"/>
                  <a:gd name="T10" fmla="*/ 60 w 60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53">
                    <a:moveTo>
                      <a:pt x="60" y="53"/>
                    </a:moveTo>
                    <a:lnTo>
                      <a:pt x="60" y="53"/>
                    </a:lnTo>
                    <a:lnTo>
                      <a:pt x="30" y="0"/>
                    </a:lnTo>
                    <a:lnTo>
                      <a:pt x="0" y="53"/>
                    </a:lnTo>
                    <a:lnTo>
                      <a:pt x="60" y="53"/>
                    </a:lnTo>
                    <a:lnTo>
                      <a:pt x="60" y="53"/>
                    </a:lnTo>
                    <a:close/>
                  </a:path>
                </a:pathLst>
              </a:custGeom>
              <a:noFill/>
              <a:ln w="6350" cap="flat">
                <a:solidFill>
                  <a:srgbClr val="1DCE9B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8" name="Freeform 191">
                <a:extLst>
                  <a:ext uri="{FF2B5EF4-FFF2-40B4-BE49-F238E27FC236}">
                    <a16:creationId xmlns:a16="http://schemas.microsoft.com/office/drawing/2014/main" id="{F36656EA-4488-F845-9F58-F0B7C6378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704" y="3148669"/>
                <a:ext cx="123756" cy="0"/>
              </a:xfrm>
              <a:custGeom>
                <a:avLst/>
                <a:gdLst>
                  <a:gd name="T0" fmla="*/ 0 w 182"/>
                  <a:gd name="T1" fmla="*/ 0 w 182"/>
                  <a:gd name="T2" fmla="*/ 182 w 18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82">
                    <a:moveTo>
                      <a:pt x="0" y="0"/>
                    </a:moveTo>
                    <a:lnTo>
                      <a:pt x="0" y="0"/>
                    </a:lnTo>
                    <a:lnTo>
                      <a:pt x="182" y="0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9" name="Freeform 192">
                <a:extLst>
                  <a:ext uri="{FF2B5EF4-FFF2-40B4-BE49-F238E27FC236}">
                    <a16:creationId xmlns:a16="http://schemas.microsoft.com/office/drawing/2014/main" id="{3282EED8-84A5-5E4C-B9C4-8F35768CE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076" y="3121856"/>
                <a:ext cx="54000" cy="54000"/>
              </a:xfrm>
              <a:custGeom>
                <a:avLst/>
                <a:gdLst>
                  <a:gd name="T0" fmla="*/ 64 w 64"/>
                  <a:gd name="T1" fmla="*/ 32 h 65"/>
                  <a:gd name="T2" fmla="*/ 64 w 64"/>
                  <a:gd name="T3" fmla="*/ 32 h 65"/>
                  <a:gd name="T4" fmla="*/ 32 w 64"/>
                  <a:gd name="T5" fmla="*/ 65 h 65"/>
                  <a:gd name="T6" fmla="*/ 0 w 64"/>
                  <a:gd name="T7" fmla="*/ 32 h 65"/>
                  <a:gd name="T8" fmla="*/ 32 w 64"/>
                  <a:gd name="T9" fmla="*/ 0 h 65"/>
                  <a:gd name="T10" fmla="*/ 64 w 64"/>
                  <a:gd name="T11" fmla="*/ 32 h 65"/>
                  <a:gd name="T12" fmla="*/ 64 w 64"/>
                  <a:gd name="T13" fmla="*/ 3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32"/>
                    </a:lnTo>
                    <a:cubicBezTo>
                      <a:pt x="64" y="50"/>
                      <a:pt x="50" y="65"/>
                      <a:pt x="32" y="65"/>
                    </a:cubicBezTo>
                    <a:cubicBezTo>
                      <a:pt x="14" y="65"/>
                      <a:pt x="0" y="50"/>
                      <a:pt x="0" y="32"/>
                    </a:cubicBezTo>
                    <a:cubicBezTo>
                      <a:pt x="0" y="15"/>
                      <a:pt x="14" y="0"/>
                      <a:pt x="32" y="0"/>
                    </a:cubicBezTo>
                    <a:cubicBezTo>
                      <a:pt x="50" y="0"/>
                      <a:pt x="64" y="15"/>
                      <a:pt x="64" y="32"/>
                    </a:cubicBezTo>
                    <a:lnTo>
                      <a:pt x="64" y="32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BAE53307-9DD2-D94A-A075-A8FB9B50C447}"/>
                  </a:ext>
                </a:extLst>
              </p:cNvPr>
              <p:cNvGrpSpPr/>
              <p:nvPr/>
            </p:nvGrpSpPr>
            <p:grpSpPr>
              <a:xfrm>
                <a:off x="5136182" y="2758045"/>
                <a:ext cx="77788" cy="88900"/>
                <a:chOff x="9034333" y="3735959"/>
                <a:chExt cx="77788" cy="88900"/>
              </a:xfrm>
            </p:grpSpPr>
            <p:sp>
              <p:nvSpPr>
                <p:cNvPr id="773" name="Line 235">
                  <a:extLst>
                    <a:ext uri="{FF2B5EF4-FFF2-40B4-BE49-F238E27FC236}">
                      <a16:creationId xmlns:a16="http://schemas.microsoft.com/office/drawing/2014/main" id="{2D43F0B7-B470-2942-A4F8-64A4F38EC9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072433" y="3735959"/>
                  <a:ext cx="0" cy="88900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Line 236">
                  <a:extLst>
                    <a:ext uri="{FF2B5EF4-FFF2-40B4-BE49-F238E27FC236}">
                      <a16:creationId xmlns:a16="http://schemas.microsoft.com/office/drawing/2014/main" id="{4674DA71-CA46-CD45-B0E4-217FF56D0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34333" y="3758184"/>
                  <a:ext cx="77788" cy="4603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Line 237">
                  <a:extLst>
                    <a:ext uri="{FF2B5EF4-FFF2-40B4-BE49-F238E27FC236}">
                      <a16:creationId xmlns:a16="http://schemas.microsoft.com/office/drawing/2014/main" id="{C2490A0F-B3F9-B749-8E89-63D08233C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9034333" y="3758184"/>
                  <a:ext cx="77788" cy="46038"/>
                </a:xfrm>
                <a:prstGeom prst="line">
                  <a:avLst/>
                </a:prstGeom>
                <a:noFill/>
                <a:ln w="6350" cap="flat">
                  <a:solidFill>
                    <a:srgbClr val="BA4422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1" name="Freeform 189">
                <a:extLst>
                  <a:ext uri="{FF2B5EF4-FFF2-40B4-BE49-F238E27FC236}">
                    <a16:creationId xmlns:a16="http://schemas.microsoft.com/office/drawing/2014/main" id="{1AF1D180-E94D-AA4F-8AD2-2B035974E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8704" y="2802776"/>
                <a:ext cx="123756" cy="0"/>
              </a:xfrm>
              <a:custGeom>
                <a:avLst/>
                <a:gdLst>
                  <a:gd name="T0" fmla="*/ 0 w 182"/>
                  <a:gd name="T1" fmla="*/ 0 w 182"/>
                  <a:gd name="T2" fmla="*/ 182 w 18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82">
                    <a:moveTo>
                      <a:pt x="0" y="0"/>
                    </a:moveTo>
                    <a:lnTo>
                      <a:pt x="0" y="0"/>
                    </a:lnTo>
                    <a:lnTo>
                      <a:pt x="182" y="0"/>
                    </a:lnTo>
                  </a:path>
                </a:pathLst>
              </a:custGeom>
              <a:noFill/>
              <a:ln w="12700" cap="flat">
                <a:solidFill>
                  <a:srgbClr val="BA442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2" name="Rectangle 187">
                <a:extLst>
                  <a:ext uri="{FF2B5EF4-FFF2-40B4-BE49-F238E27FC236}">
                    <a16:creationId xmlns:a16="http://schemas.microsoft.com/office/drawing/2014/main" id="{72254575-41FD-4B43-9210-1D042713F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9009" y="2728773"/>
                <a:ext cx="64761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25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NIVO + IPI</a:t>
                </a:r>
                <a:endPara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8" name="Group 667">
              <a:extLst>
                <a:ext uri="{FF2B5EF4-FFF2-40B4-BE49-F238E27FC236}">
                  <a16:creationId xmlns:a16="http://schemas.microsoft.com/office/drawing/2014/main" id="{2CCBF408-F713-BD47-81C6-74467B80087E}"/>
                </a:ext>
              </a:extLst>
            </p:cNvPr>
            <p:cNvGrpSpPr/>
            <p:nvPr/>
          </p:nvGrpSpPr>
          <p:grpSpPr>
            <a:xfrm>
              <a:off x="2068150" y="5825625"/>
              <a:ext cx="8161700" cy="154367"/>
              <a:chOff x="2068150" y="5653225"/>
              <a:chExt cx="8161700" cy="154367"/>
            </a:xfrm>
          </p:grpSpPr>
          <p:sp>
            <p:nvSpPr>
              <p:cNvPr id="733" name="Rectangle 48">
                <a:extLst>
                  <a:ext uri="{FF2B5EF4-FFF2-40B4-BE49-F238E27FC236}">
                    <a16:creationId xmlns:a16="http://schemas.microsoft.com/office/drawing/2014/main" id="{763EDD41-0AF3-374B-A62E-1F75698E5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747" y="5653225"/>
                <a:ext cx="335160" cy="153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316</a:t>
                </a:r>
              </a:p>
            </p:txBody>
          </p:sp>
          <p:sp>
            <p:nvSpPr>
              <p:cNvPr id="734" name="Rectangle 48">
                <a:extLst>
                  <a:ext uri="{FF2B5EF4-FFF2-40B4-BE49-F238E27FC236}">
                    <a16:creationId xmlns:a16="http://schemas.microsoft.com/office/drawing/2014/main" id="{572419A1-1F24-4642-BDEC-13C82F384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020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292</a:t>
                </a:r>
              </a:p>
            </p:txBody>
          </p:sp>
          <p:sp>
            <p:nvSpPr>
              <p:cNvPr id="735" name="Rectangle 48">
                <a:extLst>
                  <a:ext uri="{FF2B5EF4-FFF2-40B4-BE49-F238E27FC236}">
                    <a16:creationId xmlns:a16="http://schemas.microsoft.com/office/drawing/2014/main" id="{A51A1FF7-4778-684E-9EDF-B10E3116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296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266</a:t>
                </a:r>
              </a:p>
            </p:txBody>
          </p:sp>
          <p:sp>
            <p:nvSpPr>
              <p:cNvPr id="736" name="Rectangle 48">
                <a:extLst>
                  <a:ext uri="{FF2B5EF4-FFF2-40B4-BE49-F238E27FC236}">
                    <a16:creationId xmlns:a16="http://schemas.microsoft.com/office/drawing/2014/main" id="{DA31061A-129B-3E45-AF3B-FF7D1534A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570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245</a:t>
                </a:r>
              </a:p>
            </p:txBody>
          </p:sp>
          <p:sp>
            <p:nvSpPr>
              <p:cNvPr id="737" name="Rectangle 48">
                <a:extLst>
                  <a:ext uri="{FF2B5EF4-FFF2-40B4-BE49-F238E27FC236}">
                    <a16:creationId xmlns:a16="http://schemas.microsoft.com/office/drawing/2014/main" id="{A941D253-EE92-D14D-A52E-B12159072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2844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231</a:t>
                </a:r>
              </a:p>
            </p:txBody>
          </p:sp>
          <p:sp>
            <p:nvSpPr>
              <p:cNvPr id="738" name="Rectangle 48">
                <a:extLst>
                  <a:ext uri="{FF2B5EF4-FFF2-40B4-BE49-F238E27FC236}">
                    <a16:creationId xmlns:a16="http://schemas.microsoft.com/office/drawing/2014/main" id="{EE7C9357-E83E-BD48-A0A6-A24374282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119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214</a:t>
                </a:r>
              </a:p>
            </p:txBody>
          </p:sp>
          <p:sp>
            <p:nvSpPr>
              <p:cNvPr id="739" name="Rectangle 48">
                <a:extLst>
                  <a:ext uri="{FF2B5EF4-FFF2-40B4-BE49-F238E27FC236}">
                    <a16:creationId xmlns:a16="http://schemas.microsoft.com/office/drawing/2014/main" id="{C1024B8F-23C1-BD48-9BDD-F180B0BFA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7394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201</a:t>
                </a:r>
              </a:p>
            </p:txBody>
          </p:sp>
          <p:sp>
            <p:nvSpPr>
              <p:cNvPr id="740" name="Rectangle 48">
                <a:extLst>
                  <a:ext uri="{FF2B5EF4-FFF2-40B4-BE49-F238E27FC236}">
                    <a16:creationId xmlns:a16="http://schemas.microsoft.com/office/drawing/2014/main" id="{76C91AC8-AA9F-E640-BEFE-EC0664F02B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668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191</a:t>
                </a:r>
              </a:p>
            </p:txBody>
          </p:sp>
          <p:sp>
            <p:nvSpPr>
              <p:cNvPr id="741" name="Rectangle 48">
                <a:extLst>
                  <a:ext uri="{FF2B5EF4-FFF2-40B4-BE49-F238E27FC236}">
                    <a16:creationId xmlns:a16="http://schemas.microsoft.com/office/drawing/2014/main" id="{25E6A011-9349-E844-8D33-89C94F8C2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943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181</a:t>
                </a:r>
              </a:p>
            </p:txBody>
          </p:sp>
          <p:sp>
            <p:nvSpPr>
              <p:cNvPr id="742" name="Rectangle 48">
                <a:extLst>
                  <a:ext uri="{FF2B5EF4-FFF2-40B4-BE49-F238E27FC236}">
                    <a16:creationId xmlns:a16="http://schemas.microsoft.com/office/drawing/2014/main" id="{FAFD2946-25E5-7245-86A5-1BEBEB323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9216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175</a:t>
                </a:r>
              </a:p>
            </p:txBody>
          </p:sp>
          <p:sp>
            <p:nvSpPr>
              <p:cNvPr id="743" name="Rectangle 48">
                <a:extLst>
                  <a:ext uri="{FF2B5EF4-FFF2-40B4-BE49-F238E27FC236}">
                    <a16:creationId xmlns:a16="http://schemas.microsoft.com/office/drawing/2014/main" id="{7E3D31D6-28D4-D54A-A37B-EA71BA6CE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491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171</a:t>
                </a:r>
              </a:p>
            </p:txBody>
          </p:sp>
          <p:sp>
            <p:nvSpPr>
              <p:cNvPr id="744" name="Rectangle 48">
                <a:extLst>
                  <a:ext uri="{FF2B5EF4-FFF2-40B4-BE49-F238E27FC236}">
                    <a16:creationId xmlns:a16="http://schemas.microsoft.com/office/drawing/2014/main" id="{1FF472AB-9428-0141-8A2E-F66D9D50E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766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164</a:t>
                </a:r>
              </a:p>
            </p:txBody>
          </p:sp>
          <p:sp>
            <p:nvSpPr>
              <p:cNvPr id="745" name="Rectangle 48">
                <a:extLst>
                  <a:ext uri="{FF2B5EF4-FFF2-40B4-BE49-F238E27FC236}">
                    <a16:creationId xmlns:a16="http://schemas.microsoft.com/office/drawing/2014/main" id="{7DDAF917-6662-2F45-AB04-9058869D2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040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158</a:t>
                </a:r>
              </a:p>
            </p:txBody>
          </p:sp>
          <p:sp>
            <p:nvSpPr>
              <p:cNvPr id="746" name="Rectangle 48">
                <a:extLst>
                  <a:ext uri="{FF2B5EF4-FFF2-40B4-BE49-F238E27FC236}">
                    <a16:creationId xmlns:a16="http://schemas.microsoft.com/office/drawing/2014/main" id="{928084A4-27EA-784A-B3B4-B1F3A7F96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8315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150</a:t>
                </a:r>
              </a:p>
            </p:txBody>
          </p:sp>
          <p:sp>
            <p:nvSpPr>
              <p:cNvPr id="747" name="Rectangle 48">
                <a:extLst>
                  <a:ext uri="{FF2B5EF4-FFF2-40B4-BE49-F238E27FC236}">
                    <a16:creationId xmlns:a16="http://schemas.microsoft.com/office/drawing/2014/main" id="{1C8AE4B0-6062-0246-A48C-5CFD67A91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588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145</a:t>
                </a:r>
              </a:p>
            </p:txBody>
          </p:sp>
          <p:sp>
            <p:nvSpPr>
              <p:cNvPr id="748" name="Rectangle 48">
                <a:extLst>
                  <a:ext uri="{FF2B5EF4-FFF2-40B4-BE49-F238E27FC236}">
                    <a16:creationId xmlns:a16="http://schemas.microsoft.com/office/drawing/2014/main" id="{E1858217-B6AB-EA47-BFDF-5BCC72E70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2865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142</a:t>
                </a:r>
              </a:p>
            </p:txBody>
          </p:sp>
          <p:sp>
            <p:nvSpPr>
              <p:cNvPr id="749" name="Rectangle 48">
                <a:extLst>
                  <a:ext uri="{FF2B5EF4-FFF2-40B4-BE49-F238E27FC236}">
                    <a16:creationId xmlns:a16="http://schemas.microsoft.com/office/drawing/2014/main" id="{D81F5593-0CCE-9D46-B6B0-F15CDE521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0138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141</a:t>
                </a:r>
              </a:p>
            </p:txBody>
          </p:sp>
          <p:sp>
            <p:nvSpPr>
              <p:cNvPr id="750" name="Rectangle 48">
                <a:extLst>
                  <a:ext uri="{FF2B5EF4-FFF2-40B4-BE49-F238E27FC236}">
                    <a16:creationId xmlns:a16="http://schemas.microsoft.com/office/drawing/2014/main" id="{FC4C862A-E9B7-1E49-B10E-10F74EA13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7413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139</a:t>
                </a:r>
              </a:p>
            </p:txBody>
          </p:sp>
          <p:sp>
            <p:nvSpPr>
              <p:cNvPr id="751" name="Rectangle 48">
                <a:extLst>
                  <a:ext uri="{FF2B5EF4-FFF2-40B4-BE49-F238E27FC236}">
                    <a16:creationId xmlns:a16="http://schemas.microsoft.com/office/drawing/2014/main" id="{556F42E3-7B0D-4843-8D87-5F90B32C0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687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137</a:t>
                </a:r>
              </a:p>
            </p:txBody>
          </p:sp>
          <p:sp>
            <p:nvSpPr>
              <p:cNvPr id="752" name="Rectangle 48">
                <a:extLst>
                  <a:ext uri="{FF2B5EF4-FFF2-40B4-BE49-F238E27FC236}">
                    <a16:creationId xmlns:a16="http://schemas.microsoft.com/office/drawing/2014/main" id="{337966FE-3F75-114A-8959-8CC1FD21D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1961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137</a:t>
                </a:r>
              </a:p>
            </p:txBody>
          </p:sp>
          <p:sp>
            <p:nvSpPr>
              <p:cNvPr id="753" name="Rectangle 48">
                <a:extLst>
                  <a:ext uri="{FF2B5EF4-FFF2-40B4-BE49-F238E27FC236}">
                    <a16:creationId xmlns:a16="http://schemas.microsoft.com/office/drawing/2014/main" id="{8EA22511-A2F5-6D4B-A5B2-92B07768C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9237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134</a:t>
                </a:r>
              </a:p>
            </p:txBody>
          </p:sp>
          <p:sp>
            <p:nvSpPr>
              <p:cNvPr id="754" name="Rectangle 48">
                <a:extLst>
                  <a:ext uri="{FF2B5EF4-FFF2-40B4-BE49-F238E27FC236}">
                    <a16:creationId xmlns:a16="http://schemas.microsoft.com/office/drawing/2014/main" id="{80F94E9F-C65F-0542-B12A-A7BF5A3A9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6510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132</a:t>
                </a:r>
              </a:p>
            </p:txBody>
          </p:sp>
          <p:sp>
            <p:nvSpPr>
              <p:cNvPr id="755" name="Rectangle 48">
                <a:extLst>
                  <a:ext uri="{FF2B5EF4-FFF2-40B4-BE49-F238E27FC236}">
                    <a16:creationId xmlns:a16="http://schemas.microsoft.com/office/drawing/2014/main" id="{0C040A76-907D-264E-BF1C-FF3232EC8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3785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130</a:t>
                </a:r>
              </a:p>
            </p:txBody>
          </p:sp>
          <p:sp>
            <p:nvSpPr>
              <p:cNvPr id="756" name="Rectangle 48">
                <a:extLst>
                  <a:ext uri="{FF2B5EF4-FFF2-40B4-BE49-F238E27FC236}">
                    <a16:creationId xmlns:a16="http://schemas.microsoft.com/office/drawing/2014/main" id="{502093C9-449E-454F-A971-31D31A48A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1059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128</a:t>
                </a:r>
              </a:p>
            </p:txBody>
          </p:sp>
          <p:sp>
            <p:nvSpPr>
              <p:cNvPr id="757" name="Rectangle 48">
                <a:extLst>
                  <a:ext uri="{FF2B5EF4-FFF2-40B4-BE49-F238E27FC236}">
                    <a16:creationId xmlns:a16="http://schemas.microsoft.com/office/drawing/2014/main" id="{36B4BC53-D45B-C440-891D-7259DF38B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8334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126</a:t>
                </a:r>
              </a:p>
            </p:txBody>
          </p:sp>
          <p:sp>
            <p:nvSpPr>
              <p:cNvPr id="758" name="Rectangle 48">
                <a:extLst>
                  <a:ext uri="{FF2B5EF4-FFF2-40B4-BE49-F238E27FC236}">
                    <a16:creationId xmlns:a16="http://schemas.microsoft.com/office/drawing/2014/main" id="{BE792A50-5CCE-DE4E-9FB4-98F9C8040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609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124</a:t>
                </a:r>
              </a:p>
            </p:txBody>
          </p:sp>
          <p:sp>
            <p:nvSpPr>
              <p:cNvPr id="759" name="Rectangle 48">
                <a:extLst>
                  <a:ext uri="{FF2B5EF4-FFF2-40B4-BE49-F238E27FC236}">
                    <a16:creationId xmlns:a16="http://schemas.microsoft.com/office/drawing/2014/main" id="{D2B10D2A-B076-BE4E-B60F-9FF7ACB2E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2883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117</a:t>
                </a:r>
              </a:p>
            </p:txBody>
          </p:sp>
          <p:sp>
            <p:nvSpPr>
              <p:cNvPr id="760" name="Rectangle 48">
                <a:extLst>
                  <a:ext uri="{FF2B5EF4-FFF2-40B4-BE49-F238E27FC236}">
                    <a16:creationId xmlns:a16="http://schemas.microsoft.com/office/drawing/2014/main" id="{3FFD0F34-74F8-FA48-99ED-55E71A3EA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57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59</a:t>
                </a:r>
              </a:p>
            </p:txBody>
          </p:sp>
          <p:sp>
            <p:nvSpPr>
              <p:cNvPr id="761" name="Rectangle 48">
                <a:extLst>
                  <a:ext uri="{FF2B5EF4-FFF2-40B4-BE49-F238E27FC236}">
                    <a16:creationId xmlns:a16="http://schemas.microsoft.com/office/drawing/2014/main" id="{B838002F-8EA7-F64D-99A6-C00C467E8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690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762" name="Rectangle 48">
                <a:extLst>
                  <a:ext uri="{FF2B5EF4-FFF2-40B4-BE49-F238E27FC236}">
                    <a16:creationId xmlns:a16="http://schemas.microsoft.com/office/drawing/2014/main" id="{9FAB0214-30E5-124C-972A-B4B38ABE5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7431" y="565322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63" name="Rectangle 194">
                <a:extLst>
                  <a:ext uri="{FF2B5EF4-FFF2-40B4-BE49-F238E27FC236}">
                    <a16:creationId xmlns:a16="http://schemas.microsoft.com/office/drawing/2014/main" id="{36527F3E-9030-EF48-9AA1-2413850C4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8150" y="5653704"/>
                <a:ext cx="29067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DCE9B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NIVO</a:t>
                </a:r>
                <a:endPara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69" name="Group 668">
              <a:extLst>
                <a:ext uri="{FF2B5EF4-FFF2-40B4-BE49-F238E27FC236}">
                  <a16:creationId xmlns:a16="http://schemas.microsoft.com/office/drawing/2014/main" id="{B3B7B9F2-F05D-4E4F-A30F-97E1F883F7BF}"/>
                </a:ext>
              </a:extLst>
            </p:cNvPr>
            <p:cNvGrpSpPr/>
            <p:nvPr/>
          </p:nvGrpSpPr>
          <p:grpSpPr>
            <a:xfrm>
              <a:off x="1768921" y="5647081"/>
              <a:ext cx="8460929" cy="161669"/>
              <a:chOff x="1768921" y="5811787"/>
              <a:chExt cx="8460929" cy="161669"/>
            </a:xfrm>
          </p:grpSpPr>
          <p:sp>
            <p:nvSpPr>
              <p:cNvPr id="702" name="Rectangle 48">
                <a:extLst>
                  <a:ext uri="{FF2B5EF4-FFF2-40B4-BE49-F238E27FC236}">
                    <a16:creationId xmlns:a16="http://schemas.microsoft.com/office/drawing/2014/main" id="{465C8ED1-D796-334E-9C25-5C821570B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74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314</a:t>
                </a:r>
              </a:p>
            </p:txBody>
          </p:sp>
          <p:sp>
            <p:nvSpPr>
              <p:cNvPr id="703" name="Rectangle 48">
                <a:extLst>
                  <a:ext uri="{FF2B5EF4-FFF2-40B4-BE49-F238E27FC236}">
                    <a16:creationId xmlns:a16="http://schemas.microsoft.com/office/drawing/2014/main" id="{F3315CE0-D1EE-1343-815F-02922FBD3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021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</a:t>
                </a:r>
                <a:r>
                  <a:rPr kumimoji="0" lang="hr-HR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04" name="Rectangle 48">
                <a:extLst>
                  <a:ext uri="{FF2B5EF4-FFF2-40B4-BE49-F238E27FC236}">
                    <a16:creationId xmlns:a16="http://schemas.microsoft.com/office/drawing/2014/main" id="{DC0805A0-03DE-1C45-92D2-C283E2E00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29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265</a:t>
                </a:r>
              </a:p>
            </p:txBody>
          </p:sp>
          <p:sp>
            <p:nvSpPr>
              <p:cNvPr id="705" name="Rectangle 48">
                <a:extLst>
                  <a:ext uri="{FF2B5EF4-FFF2-40B4-BE49-F238E27FC236}">
                    <a16:creationId xmlns:a16="http://schemas.microsoft.com/office/drawing/2014/main" id="{4733B01D-EB13-F24B-ACED-C87F9749D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570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248</a:t>
                </a:r>
              </a:p>
            </p:txBody>
          </p:sp>
          <p:sp>
            <p:nvSpPr>
              <p:cNvPr id="706" name="Rectangle 48">
                <a:extLst>
                  <a:ext uri="{FF2B5EF4-FFF2-40B4-BE49-F238E27FC236}">
                    <a16:creationId xmlns:a16="http://schemas.microsoft.com/office/drawing/2014/main" id="{8855B9B9-C17A-D04F-8160-43CECED87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2845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227</a:t>
                </a:r>
              </a:p>
            </p:txBody>
          </p:sp>
          <p:sp>
            <p:nvSpPr>
              <p:cNvPr id="707" name="Rectangle 48">
                <a:extLst>
                  <a:ext uri="{FF2B5EF4-FFF2-40B4-BE49-F238E27FC236}">
                    <a16:creationId xmlns:a16="http://schemas.microsoft.com/office/drawing/2014/main" id="{5D0F694A-0DE4-AE4D-BEA3-5F8482C2B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119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222</a:t>
                </a:r>
              </a:p>
            </p:txBody>
          </p:sp>
          <p:sp>
            <p:nvSpPr>
              <p:cNvPr id="708" name="Rectangle 48">
                <a:extLst>
                  <a:ext uri="{FF2B5EF4-FFF2-40B4-BE49-F238E27FC236}">
                    <a16:creationId xmlns:a16="http://schemas.microsoft.com/office/drawing/2014/main" id="{5CE5AB2C-BB31-B14B-B1AC-708C16A87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7394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210</a:t>
                </a:r>
              </a:p>
            </p:txBody>
          </p:sp>
          <p:sp>
            <p:nvSpPr>
              <p:cNvPr id="709" name="Rectangle 48">
                <a:extLst>
                  <a:ext uri="{FF2B5EF4-FFF2-40B4-BE49-F238E27FC236}">
                    <a16:creationId xmlns:a16="http://schemas.microsoft.com/office/drawing/2014/main" id="{5EC5FAE1-210F-E648-A1B2-3C45DB51D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669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201</a:t>
                </a:r>
              </a:p>
            </p:txBody>
          </p:sp>
          <p:sp>
            <p:nvSpPr>
              <p:cNvPr id="710" name="Rectangle 48">
                <a:extLst>
                  <a:ext uri="{FF2B5EF4-FFF2-40B4-BE49-F238E27FC236}">
                    <a16:creationId xmlns:a16="http://schemas.microsoft.com/office/drawing/2014/main" id="{14B7C8EE-5F76-4248-B716-816C32EC4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943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199</a:t>
                </a:r>
              </a:p>
            </p:txBody>
          </p:sp>
          <p:sp>
            <p:nvSpPr>
              <p:cNvPr id="711" name="Rectangle 48">
                <a:extLst>
                  <a:ext uri="{FF2B5EF4-FFF2-40B4-BE49-F238E27FC236}">
                    <a16:creationId xmlns:a16="http://schemas.microsoft.com/office/drawing/2014/main" id="{E96D2311-E020-4347-A942-EF0AE6300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921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193</a:t>
                </a:r>
              </a:p>
            </p:txBody>
          </p:sp>
          <p:sp>
            <p:nvSpPr>
              <p:cNvPr id="712" name="Rectangle 48">
                <a:extLst>
                  <a:ext uri="{FF2B5EF4-FFF2-40B4-BE49-F238E27FC236}">
                    <a16:creationId xmlns:a16="http://schemas.microsoft.com/office/drawing/2014/main" id="{74DE5623-6B0D-244B-82EF-8D4ED1A54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491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187</a:t>
                </a:r>
              </a:p>
            </p:txBody>
          </p:sp>
          <p:sp>
            <p:nvSpPr>
              <p:cNvPr id="713" name="Rectangle 48">
                <a:extLst>
                  <a:ext uri="{FF2B5EF4-FFF2-40B4-BE49-F238E27FC236}">
                    <a16:creationId xmlns:a16="http://schemas.microsoft.com/office/drawing/2014/main" id="{9C9097A8-9175-5440-B3C1-3E685A652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766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181</a:t>
                </a:r>
              </a:p>
            </p:txBody>
          </p:sp>
          <p:sp>
            <p:nvSpPr>
              <p:cNvPr id="714" name="Rectangle 48">
                <a:extLst>
                  <a:ext uri="{FF2B5EF4-FFF2-40B4-BE49-F238E27FC236}">
                    <a16:creationId xmlns:a16="http://schemas.microsoft.com/office/drawing/2014/main" id="{408AE195-4045-9048-9653-7BC1176EF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041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179</a:t>
                </a:r>
              </a:p>
            </p:txBody>
          </p:sp>
          <p:sp>
            <p:nvSpPr>
              <p:cNvPr id="715" name="Rectangle 48">
                <a:extLst>
                  <a:ext uri="{FF2B5EF4-FFF2-40B4-BE49-F238E27FC236}">
                    <a16:creationId xmlns:a16="http://schemas.microsoft.com/office/drawing/2014/main" id="{428FECD2-7DB1-4F41-8E31-FF39F6E32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8315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172</a:t>
                </a:r>
              </a:p>
            </p:txBody>
          </p:sp>
          <p:sp>
            <p:nvSpPr>
              <p:cNvPr id="716" name="Rectangle 48">
                <a:extLst>
                  <a:ext uri="{FF2B5EF4-FFF2-40B4-BE49-F238E27FC236}">
                    <a16:creationId xmlns:a16="http://schemas.microsoft.com/office/drawing/2014/main" id="{61873162-ADC8-6541-A6DC-107CAC274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589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169</a:t>
                </a:r>
              </a:p>
            </p:txBody>
          </p:sp>
          <p:sp>
            <p:nvSpPr>
              <p:cNvPr id="717" name="Rectangle 48">
                <a:extLst>
                  <a:ext uri="{FF2B5EF4-FFF2-40B4-BE49-F238E27FC236}">
                    <a16:creationId xmlns:a16="http://schemas.microsoft.com/office/drawing/2014/main" id="{22056FFB-E535-6148-88DE-D09F69EFE5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2865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164</a:t>
                </a:r>
              </a:p>
            </p:txBody>
          </p:sp>
          <p:sp>
            <p:nvSpPr>
              <p:cNvPr id="718" name="Rectangle 48">
                <a:extLst>
                  <a:ext uri="{FF2B5EF4-FFF2-40B4-BE49-F238E27FC236}">
                    <a16:creationId xmlns:a16="http://schemas.microsoft.com/office/drawing/2014/main" id="{243A2CAF-7A98-AF43-8D50-F07298227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0138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163</a:t>
                </a:r>
              </a:p>
            </p:txBody>
          </p:sp>
          <p:sp>
            <p:nvSpPr>
              <p:cNvPr id="719" name="Rectangle 48">
                <a:extLst>
                  <a:ext uri="{FF2B5EF4-FFF2-40B4-BE49-F238E27FC236}">
                    <a16:creationId xmlns:a16="http://schemas.microsoft.com/office/drawing/2014/main" id="{E9261FBD-E838-3E4C-AD68-32F5D05C0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7413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159</a:t>
                </a:r>
              </a:p>
            </p:txBody>
          </p:sp>
          <p:sp>
            <p:nvSpPr>
              <p:cNvPr id="720" name="Rectangle 48">
                <a:extLst>
                  <a:ext uri="{FF2B5EF4-FFF2-40B4-BE49-F238E27FC236}">
                    <a16:creationId xmlns:a16="http://schemas.microsoft.com/office/drawing/2014/main" id="{21051D76-5394-9A44-B2D4-C48070C9B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68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158</a:t>
                </a:r>
              </a:p>
            </p:txBody>
          </p:sp>
          <p:sp>
            <p:nvSpPr>
              <p:cNvPr id="721" name="Rectangle 48">
                <a:extLst>
                  <a:ext uri="{FF2B5EF4-FFF2-40B4-BE49-F238E27FC236}">
                    <a16:creationId xmlns:a16="http://schemas.microsoft.com/office/drawing/2014/main" id="{B53B3C33-2CD4-9F41-9D32-4A495C9C0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1961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157</a:t>
                </a:r>
              </a:p>
            </p:txBody>
          </p:sp>
          <p:sp>
            <p:nvSpPr>
              <p:cNvPr id="722" name="Rectangle 48">
                <a:extLst>
                  <a:ext uri="{FF2B5EF4-FFF2-40B4-BE49-F238E27FC236}">
                    <a16:creationId xmlns:a16="http://schemas.microsoft.com/office/drawing/2014/main" id="{567A6E0F-ADBE-E841-85ED-5F2E046FB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923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156</a:t>
                </a:r>
              </a:p>
            </p:txBody>
          </p:sp>
          <p:sp>
            <p:nvSpPr>
              <p:cNvPr id="723" name="Rectangle 48">
                <a:extLst>
                  <a:ext uri="{FF2B5EF4-FFF2-40B4-BE49-F238E27FC236}">
                    <a16:creationId xmlns:a16="http://schemas.microsoft.com/office/drawing/2014/main" id="{4D0AFDD7-782C-CC46-B7BE-7396E4780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6510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154</a:t>
                </a:r>
              </a:p>
            </p:txBody>
          </p:sp>
          <p:sp>
            <p:nvSpPr>
              <p:cNvPr id="724" name="Rectangle 48">
                <a:extLst>
                  <a:ext uri="{FF2B5EF4-FFF2-40B4-BE49-F238E27FC236}">
                    <a16:creationId xmlns:a16="http://schemas.microsoft.com/office/drawing/2014/main" id="{6374FEE3-4323-1B4A-99A7-A79D35360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3785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153</a:t>
                </a:r>
              </a:p>
            </p:txBody>
          </p:sp>
          <p:sp>
            <p:nvSpPr>
              <p:cNvPr id="725" name="Rectangle 48">
                <a:extLst>
                  <a:ext uri="{FF2B5EF4-FFF2-40B4-BE49-F238E27FC236}">
                    <a16:creationId xmlns:a16="http://schemas.microsoft.com/office/drawing/2014/main" id="{E115B9E6-6243-474D-A5A7-7D7402949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1059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150</a:t>
                </a:r>
              </a:p>
            </p:txBody>
          </p:sp>
          <p:sp>
            <p:nvSpPr>
              <p:cNvPr id="726" name="Rectangle 48">
                <a:extLst>
                  <a:ext uri="{FF2B5EF4-FFF2-40B4-BE49-F238E27FC236}">
                    <a16:creationId xmlns:a16="http://schemas.microsoft.com/office/drawing/2014/main" id="{39A7B5AC-C3FB-E84E-9279-DD958FBEE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8334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147</a:t>
                </a:r>
              </a:p>
            </p:txBody>
          </p:sp>
          <p:sp>
            <p:nvSpPr>
              <p:cNvPr id="727" name="Rectangle 48">
                <a:extLst>
                  <a:ext uri="{FF2B5EF4-FFF2-40B4-BE49-F238E27FC236}">
                    <a16:creationId xmlns:a16="http://schemas.microsoft.com/office/drawing/2014/main" id="{FA39152F-2BAA-C44F-BF7B-D1F3D81BB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609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145</a:t>
                </a:r>
              </a:p>
            </p:txBody>
          </p:sp>
          <p:sp>
            <p:nvSpPr>
              <p:cNvPr id="728" name="Rectangle 48">
                <a:extLst>
                  <a:ext uri="{FF2B5EF4-FFF2-40B4-BE49-F238E27FC236}">
                    <a16:creationId xmlns:a16="http://schemas.microsoft.com/office/drawing/2014/main" id="{CEC73235-4595-6541-99EE-A8400CC78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2883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138</a:t>
                </a:r>
              </a:p>
            </p:txBody>
          </p:sp>
          <p:sp>
            <p:nvSpPr>
              <p:cNvPr id="729" name="Rectangle 48">
                <a:extLst>
                  <a:ext uri="{FF2B5EF4-FFF2-40B4-BE49-F238E27FC236}">
                    <a16:creationId xmlns:a16="http://schemas.microsoft.com/office/drawing/2014/main" id="{AECFDDA4-3560-CC4F-8BC9-14EA2BD72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57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66</a:t>
                </a:r>
              </a:p>
            </p:txBody>
          </p:sp>
          <p:sp>
            <p:nvSpPr>
              <p:cNvPr id="730" name="Rectangle 48">
                <a:extLst>
                  <a:ext uri="{FF2B5EF4-FFF2-40B4-BE49-F238E27FC236}">
                    <a16:creationId xmlns:a16="http://schemas.microsoft.com/office/drawing/2014/main" id="{B591AB7A-F3B9-A249-9E1E-CF0587910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690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731" name="Rectangle 48">
                <a:extLst>
                  <a:ext uri="{FF2B5EF4-FFF2-40B4-BE49-F238E27FC236}">
                    <a16:creationId xmlns:a16="http://schemas.microsoft.com/office/drawing/2014/main" id="{D48BEBEF-6595-F043-9D82-189CACE0B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7431" y="5811787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732" name="Rectangle 194">
                <a:extLst>
                  <a:ext uri="{FF2B5EF4-FFF2-40B4-BE49-F238E27FC236}">
                    <a16:creationId xmlns:a16="http://schemas.microsoft.com/office/drawing/2014/main" id="{5610F0F2-DC24-7042-9C8E-53CBFDF24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8921" y="5819568"/>
                <a:ext cx="58990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A4422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NIVO + IPI</a:t>
                </a:r>
                <a:endPara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BA4422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70" name="Group 669">
              <a:extLst>
                <a:ext uri="{FF2B5EF4-FFF2-40B4-BE49-F238E27FC236}">
                  <a16:creationId xmlns:a16="http://schemas.microsoft.com/office/drawing/2014/main" id="{F9A47FAA-0FFA-154E-8A8E-7D90C437CDE9}"/>
                </a:ext>
              </a:extLst>
            </p:cNvPr>
            <p:cNvGrpSpPr/>
            <p:nvPr/>
          </p:nvGrpSpPr>
          <p:grpSpPr>
            <a:xfrm>
              <a:off x="2211350" y="5996866"/>
              <a:ext cx="8018500" cy="159907"/>
              <a:chOff x="2211350" y="5996866"/>
              <a:chExt cx="8018500" cy="159907"/>
            </a:xfrm>
          </p:grpSpPr>
          <p:sp>
            <p:nvSpPr>
              <p:cNvPr id="671" name="Rectangle 48">
                <a:extLst>
                  <a:ext uri="{FF2B5EF4-FFF2-40B4-BE49-F238E27FC236}">
                    <a16:creationId xmlns:a16="http://schemas.microsoft.com/office/drawing/2014/main" id="{AA4FBB74-E96F-404B-ACF2-168CE68F1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747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315</a:t>
                </a:r>
              </a:p>
            </p:txBody>
          </p:sp>
          <p:sp>
            <p:nvSpPr>
              <p:cNvPr id="672" name="Rectangle 48">
                <a:extLst>
                  <a:ext uri="{FF2B5EF4-FFF2-40B4-BE49-F238E27FC236}">
                    <a16:creationId xmlns:a16="http://schemas.microsoft.com/office/drawing/2014/main" id="{78B3088D-5B2D-6248-8204-22D3EA144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1020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285</a:t>
                </a:r>
              </a:p>
            </p:txBody>
          </p:sp>
          <p:sp>
            <p:nvSpPr>
              <p:cNvPr id="673" name="Rectangle 48">
                <a:extLst>
                  <a:ext uri="{FF2B5EF4-FFF2-40B4-BE49-F238E27FC236}">
                    <a16:creationId xmlns:a16="http://schemas.microsoft.com/office/drawing/2014/main" id="{5511469B-D6FE-2149-8C7F-D203FE6F1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8296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253</a:t>
                </a:r>
              </a:p>
            </p:txBody>
          </p:sp>
          <p:sp>
            <p:nvSpPr>
              <p:cNvPr id="674" name="Rectangle 48">
                <a:extLst>
                  <a:ext uri="{FF2B5EF4-FFF2-40B4-BE49-F238E27FC236}">
                    <a16:creationId xmlns:a16="http://schemas.microsoft.com/office/drawing/2014/main" id="{13CD3E7B-2C7B-DB4A-AC54-624820916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5570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227</a:t>
                </a:r>
              </a:p>
            </p:txBody>
          </p:sp>
          <p:sp>
            <p:nvSpPr>
              <p:cNvPr id="675" name="Rectangle 48">
                <a:extLst>
                  <a:ext uri="{FF2B5EF4-FFF2-40B4-BE49-F238E27FC236}">
                    <a16:creationId xmlns:a16="http://schemas.microsoft.com/office/drawing/2014/main" id="{51D0885F-63A6-1A45-9E24-70AD81250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2844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203</a:t>
                </a:r>
              </a:p>
            </p:txBody>
          </p:sp>
          <p:sp>
            <p:nvSpPr>
              <p:cNvPr id="676" name="Rectangle 48">
                <a:extLst>
                  <a:ext uri="{FF2B5EF4-FFF2-40B4-BE49-F238E27FC236}">
                    <a16:creationId xmlns:a16="http://schemas.microsoft.com/office/drawing/2014/main" id="{50CDEF1F-D742-4D40-805B-311EA5559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0119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181</a:t>
                </a:r>
              </a:p>
            </p:txBody>
          </p:sp>
          <p:sp>
            <p:nvSpPr>
              <p:cNvPr id="677" name="Rectangle 48">
                <a:extLst>
                  <a:ext uri="{FF2B5EF4-FFF2-40B4-BE49-F238E27FC236}">
                    <a16:creationId xmlns:a16="http://schemas.microsoft.com/office/drawing/2014/main" id="{2B5DD2E7-74AE-D24B-8318-8BA9148E5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7394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163</a:t>
                </a:r>
              </a:p>
            </p:txBody>
          </p:sp>
          <p:sp>
            <p:nvSpPr>
              <p:cNvPr id="678" name="Rectangle 48">
                <a:extLst>
                  <a:ext uri="{FF2B5EF4-FFF2-40B4-BE49-F238E27FC236}">
                    <a16:creationId xmlns:a16="http://schemas.microsoft.com/office/drawing/2014/main" id="{FCFE423D-CD79-B046-800F-22438FE83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668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148</a:t>
                </a:r>
              </a:p>
            </p:txBody>
          </p:sp>
          <p:sp>
            <p:nvSpPr>
              <p:cNvPr id="679" name="Rectangle 48">
                <a:extLst>
                  <a:ext uri="{FF2B5EF4-FFF2-40B4-BE49-F238E27FC236}">
                    <a16:creationId xmlns:a16="http://schemas.microsoft.com/office/drawing/2014/main" id="{B5066560-F1B6-1C49-8995-935C4A99E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943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135</a:t>
                </a:r>
              </a:p>
            </p:txBody>
          </p:sp>
          <p:sp>
            <p:nvSpPr>
              <p:cNvPr id="680" name="Rectangle 48">
                <a:extLst>
                  <a:ext uri="{FF2B5EF4-FFF2-40B4-BE49-F238E27FC236}">
                    <a16:creationId xmlns:a16="http://schemas.microsoft.com/office/drawing/2014/main" id="{50E5EED8-BA2C-B443-86D9-F93B3555C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9216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128</a:t>
                </a:r>
              </a:p>
            </p:txBody>
          </p:sp>
          <p:sp>
            <p:nvSpPr>
              <p:cNvPr id="681" name="Rectangle 48">
                <a:extLst>
                  <a:ext uri="{FF2B5EF4-FFF2-40B4-BE49-F238E27FC236}">
                    <a16:creationId xmlns:a16="http://schemas.microsoft.com/office/drawing/2014/main" id="{EA64DA4A-D50C-AD4D-998A-C4C83FC03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6491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113</a:t>
                </a:r>
              </a:p>
            </p:txBody>
          </p:sp>
          <p:sp>
            <p:nvSpPr>
              <p:cNvPr id="682" name="Rectangle 48">
                <a:extLst>
                  <a:ext uri="{FF2B5EF4-FFF2-40B4-BE49-F238E27FC236}">
                    <a16:creationId xmlns:a16="http://schemas.microsoft.com/office/drawing/2014/main" id="{517A41C2-D7E8-8E47-9437-E0C3035D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3766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107</a:t>
                </a:r>
              </a:p>
            </p:txBody>
          </p:sp>
          <p:sp>
            <p:nvSpPr>
              <p:cNvPr id="683" name="Rectangle 48">
                <a:extLst>
                  <a:ext uri="{FF2B5EF4-FFF2-40B4-BE49-F238E27FC236}">
                    <a16:creationId xmlns:a16="http://schemas.microsoft.com/office/drawing/2014/main" id="{FB89338E-F8E3-E449-9774-D69B06DC4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1040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684" name="Rectangle 48">
                <a:extLst>
                  <a:ext uri="{FF2B5EF4-FFF2-40B4-BE49-F238E27FC236}">
                    <a16:creationId xmlns:a16="http://schemas.microsoft.com/office/drawing/2014/main" id="{0893913D-C225-444C-9C5C-8B02AEE95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78315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95</a:t>
                </a:r>
              </a:p>
            </p:txBody>
          </p:sp>
          <p:sp>
            <p:nvSpPr>
              <p:cNvPr id="685" name="Rectangle 48">
                <a:extLst>
                  <a:ext uri="{FF2B5EF4-FFF2-40B4-BE49-F238E27FC236}">
                    <a16:creationId xmlns:a16="http://schemas.microsoft.com/office/drawing/2014/main" id="{821F2BA8-1F29-324D-A53A-699ECE015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588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94</a:t>
                </a:r>
              </a:p>
            </p:txBody>
          </p:sp>
          <p:sp>
            <p:nvSpPr>
              <p:cNvPr id="686" name="Rectangle 48">
                <a:extLst>
                  <a:ext uri="{FF2B5EF4-FFF2-40B4-BE49-F238E27FC236}">
                    <a16:creationId xmlns:a16="http://schemas.microsoft.com/office/drawing/2014/main" id="{F3265942-EE60-0F49-8B86-3FBEF5F14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2865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91</a:t>
                </a:r>
              </a:p>
            </p:txBody>
          </p:sp>
          <p:sp>
            <p:nvSpPr>
              <p:cNvPr id="687" name="Rectangle 48">
                <a:extLst>
                  <a:ext uri="{FF2B5EF4-FFF2-40B4-BE49-F238E27FC236}">
                    <a16:creationId xmlns:a16="http://schemas.microsoft.com/office/drawing/2014/main" id="{AE796BB9-2E54-4D4F-86DA-12EAE2010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0138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87</a:t>
                </a:r>
              </a:p>
            </p:txBody>
          </p:sp>
          <p:sp>
            <p:nvSpPr>
              <p:cNvPr id="688" name="Rectangle 48">
                <a:extLst>
                  <a:ext uri="{FF2B5EF4-FFF2-40B4-BE49-F238E27FC236}">
                    <a16:creationId xmlns:a16="http://schemas.microsoft.com/office/drawing/2014/main" id="{64D1BCA6-AC22-AB42-BB4A-0A02CAAEBC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7413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84</a:t>
                </a:r>
              </a:p>
            </p:txBody>
          </p:sp>
          <p:sp>
            <p:nvSpPr>
              <p:cNvPr id="689" name="Rectangle 48">
                <a:extLst>
                  <a:ext uri="{FF2B5EF4-FFF2-40B4-BE49-F238E27FC236}">
                    <a16:creationId xmlns:a16="http://schemas.microsoft.com/office/drawing/2014/main" id="{B77E8DC9-0455-A648-896B-936FAC82A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687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81</a:t>
                </a:r>
              </a:p>
            </p:txBody>
          </p:sp>
          <p:sp>
            <p:nvSpPr>
              <p:cNvPr id="690" name="Rectangle 48">
                <a:extLst>
                  <a:ext uri="{FF2B5EF4-FFF2-40B4-BE49-F238E27FC236}">
                    <a16:creationId xmlns:a16="http://schemas.microsoft.com/office/drawing/2014/main" id="{34255DE6-5F23-CD4B-A352-0B90EA3DB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21961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77</a:t>
                </a:r>
              </a:p>
            </p:txBody>
          </p:sp>
          <p:sp>
            <p:nvSpPr>
              <p:cNvPr id="691" name="Rectangle 48">
                <a:extLst>
                  <a:ext uri="{FF2B5EF4-FFF2-40B4-BE49-F238E27FC236}">
                    <a16:creationId xmlns:a16="http://schemas.microsoft.com/office/drawing/2014/main" id="{3085F027-1B76-8640-8923-4D03FB49D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9237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75</a:t>
                </a:r>
              </a:p>
            </p:txBody>
          </p:sp>
          <p:sp>
            <p:nvSpPr>
              <p:cNvPr id="692" name="Rectangle 48">
                <a:extLst>
                  <a:ext uri="{FF2B5EF4-FFF2-40B4-BE49-F238E27FC236}">
                    <a16:creationId xmlns:a16="http://schemas.microsoft.com/office/drawing/2014/main" id="{93F52534-DA98-EA47-82CA-620D4AD95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6510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70</a:t>
                </a:r>
              </a:p>
            </p:txBody>
          </p:sp>
          <p:sp>
            <p:nvSpPr>
              <p:cNvPr id="693" name="Rectangle 48">
                <a:extLst>
                  <a:ext uri="{FF2B5EF4-FFF2-40B4-BE49-F238E27FC236}">
                    <a16:creationId xmlns:a16="http://schemas.microsoft.com/office/drawing/2014/main" id="{9A6FF813-0117-184C-A5AA-471E4C206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3785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68</a:t>
                </a:r>
              </a:p>
            </p:txBody>
          </p:sp>
          <p:sp>
            <p:nvSpPr>
              <p:cNvPr id="694" name="Rectangle 48">
                <a:extLst>
                  <a:ext uri="{FF2B5EF4-FFF2-40B4-BE49-F238E27FC236}">
                    <a16:creationId xmlns:a16="http://schemas.microsoft.com/office/drawing/2014/main" id="{54A48D94-6A72-D24F-9472-14AEEF403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51059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64</a:t>
                </a:r>
              </a:p>
            </p:txBody>
          </p:sp>
          <p:sp>
            <p:nvSpPr>
              <p:cNvPr id="695" name="Rectangle 48">
                <a:extLst>
                  <a:ext uri="{FF2B5EF4-FFF2-40B4-BE49-F238E27FC236}">
                    <a16:creationId xmlns:a16="http://schemas.microsoft.com/office/drawing/2014/main" id="{3414AFE0-4CB4-5245-B357-FFD559525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08334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64</a:t>
                </a:r>
              </a:p>
            </p:txBody>
          </p:sp>
          <p:sp>
            <p:nvSpPr>
              <p:cNvPr id="696" name="Rectangle 48">
                <a:extLst>
                  <a:ext uri="{FF2B5EF4-FFF2-40B4-BE49-F238E27FC236}">
                    <a16:creationId xmlns:a16="http://schemas.microsoft.com/office/drawing/2014/main" id="{CB568707-7B05-014B-B795-1DEF5F8D4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5609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63</a:t>
                </a:r>
              </a:p>
            </p:txBody>
          </p:sp>
          <p:sp>
            <p:nvSpPr>
              <p:cNvPr id="697" name="Rectangle 48">
                <a:extLst>
                  <a:ext uri="{FF2B5EF4-FFF2-40B4-BE49-F238E27FC236}">
                    <a16:creationId xmlns:a16="http://schemas.microsoft.com/office/drawing/2014/main" id="{D193B549-979D-0A4A-9C32-64B49BDFD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2883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61</a:t>
                </a:r>
              </a:p>
            </p:txBody>
          </p:sp>
          <p:sp>
            <p:nvSpPr>
              <p:cNvPr id="698" name="Rectangle 48">
                <a:extLst>
                  <a:ext uri="{FF2B5EF4-FFF2-40B4-BE49-F238E27FC236}">
                    <a16:creationId xmlns:a16="http://schemas.microsoft.com/office/drawing/2014/main" id="{1F8C2CEE-1A37-B146-9E95-7D36A6891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380157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32</a:t>
                </a:r>
              </a:p>
            </p:txBody>
          </p:sp>
          <p:sp>
            <p:nvSpPr>
              <p:cNvPr id="699" name="Rectangle 48">
                <a:extLst>
                  <a:ext uri="{FF2B5EF4-FFF2-40B4-BE49-F238E27FC236}">
                    <a16:creationId xmlns:a16="http://schemas.microsoft.com/office/drawing/2014/main" id="{2A64E6D1-410D-EF41-99BF-94E75CFC1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4690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700" name="Rectangle 48">
                <a:extLst>
                  <a:ext uri="{FF2B5EF4-FFF2-40B4-BE49-F238E27FC236}">
                    <a16:creationId xmlns:a16="http://schemas.microsoft.com/office/drawing/2014/main" id="{229195DA-2C0B-854C-A425-351DE1490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37431" y="6002885"/>
                <a:ext cx="335160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-23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701" name="Rectangle 194">
                <a:extLst>
                  <a:ext uri="{FF2B5EF4-FFF2-40B4-BE49-F238E27FC236}">
                    <a16:creationId xmlns:a16="http://schemas.microsoft.com/office/drawing/2014/main" id="{949E4048-3C32-0340-9A32-96702C496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1350" y="5996866"/>
                <a:ext cx="147477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68578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Times New Roman" panose="02020603050405020304" pitchFamily="18" charset="0"/>
                  </a:rPr>
                  <a:t>IPI</a:t>
                </a:r>
                <a:endParaRPr kumimoji="0" lang="en-US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95" name="TextBox 1194">
            <a:extLst>
              <a:ext uri="{FF2B5EF4-FFF2-40B4-BE49-F238E27FC236}">
                <a16:creationId xmlns:a16="http://schemas.microsoft.com/office/drawing/2014/main" id="{B4969522-A3FC-8D4B-A348-7248127D5B6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557771" y="3169118"/>
            <a:ext cx="1542332" cy="115416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6857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</a:t>
            </a:r>
            <a:r>
              <a:rPr kumimoji="0" lang="en-GB" sz="7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Descriptive analysis. </a:t>
            </a:r>
          </a:p>
        </p:txBody>
      </p:sp>
      <p:graphicFrame>
        <p:nvGraphicFramePr>
          <p:cNvPr id="1196" name="Content Placeholder 4">
            <a:extLst>
              <a:ext uri="{FF2B5EF4-FFF2-40B4-BE49-F238E27FC236}">
                <a16:creationId xmlns:a16="http://schemas.microsoft.com/office/drawing/2014/main" id="{CB837B53-2DBE-504C-AC12-343B544CB86B}"/>
              </a:ext>
            </a:extLst>
          </p:cNvPr>
          <p:cNvGraphicFramePr>
            <a:graphicFrameLocks/>
          </p:cNvGraphicFramePr>
          <p:nvPr/>
        </p:nvGraphicFramePr>
        <p:xfrm>
          <a:off x="7660405" y="2074569"/>
          <a:ext cx="4439698" cy="787799"/>
        </p:xfrm>
        <a:graphic>
          <a:graphicData uri="http://schemas.openxmlformats.org/drawingml/2006/table">
            <a:tbl>
              <a:tblPr firstRow="1" bandRow="1"/>
              <a:tblGrid>
                <a:gridCol w="1286063">
                  <a:extLst>
                    <a:ext uri="{9D8B030D-6E8A-4147-A177-3AD203B41FA5}">
                      <a16:colId xmlns:a16="http://schemas.microsoft.com/office/drawing/2014/main" val="2463028908"/>
                    </a:ext>
                  </a:extLst>
                </a:gridCol>
                <a:gridCol w="1208868">
                  <a:extLst>
                    <a:ext uri="{9D8B030D-6E8A-4147-A177-3AD203B41FA5}">
                      <a16:colId xmlns:a16="http://schemas.microsoft.com/office/drawing/2014/main" val="946514406"/>
                    </a:ext>
                  </a:extLst>
                </a:gridCol>
                <a:gridCol w="968034">
                  <a:extLst>
                    <a:ext uri="{9D8B030D-6E8A-4147-A177-3AD203B41FA5}">
                      <a16:colId xmlns:a16="http://schemas.microsoft.com/office/drawing/2014/main" val="1533651511"/>
                    </a:ext>
                  </a:extLst>
                </a:gridCol>
                <a:gridCol w="976733">
                  <a:extLst>
                    <a:ext uri="{9D8B030D-6E8A-4147-A177-3AD203B41FA5}">
                      <a16:colId xmlns:a16="http://schemas.microsoft.com/office/drawing/2014/main" val="2067545384"/>
                    </a:ext>
                  </a:extLst>
                </a:gridCol>
              </a:tblGrid>
              <a:tr h="217082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9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BA4422"/>
                          </a:solidFill>
                          <a:effectLst/>
                          <a:uLnTx/>
                          <a:uFillTx/>
                          <a:latin typeface="Trebuchet MS" panose="020B0603020202020204"/>
                          <a:ea typeface="+mn-ea"/>
                          <a:cs typeface="Times New Roman" panose="02020603050405020304" pitchFamily="18" charset="0"/>
                        </a:rPr>
                        <a:t>NIVO + IPI (n = 314)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rgbClr val="1DCE9B"/>
                          </a:solidFill>
                          <a:latin typeface="Trebuchet MS" panose="020B0603020202020204"/>
                          <a:ea typeface="+mn-ea"/>
                          <a:cs typeface="Times New Roman" panose="02020603050405020304" pitchFamily="18" charset="0"/>
                        </a:rPr>
                        <a:t>NIVO (n = 316)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latin typeface="Trebuchet MS" panose="020B0603020202020204"/>
                          <a:ea typeface="+mn-ea"/>
                          <a:cs typeface="Times New Roman" panose="02020603050405020304" pitchFamily="18" charset="0"/>
                        </a:rPr>
                        <a:t>IPI (n = 315)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758007"/>
                  </a:ext>
                </a:extLst>
              </a:tr>
              <a:tr h="18038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 (95% CI), mo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72.1 (38.2–NR)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36.9 (28.2–58.7)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19.9 (16.8–24.6)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3345394"/>
                  </a:ext>
                </a:extLst>
              </a:tr>
              <a:tr h="1819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 (95% CI) vs IPI</a:t>
                      </a:r>
                      <a:endParaRPr lang="en-US" sz="9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 (0.43–0.64)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0.63 (0.52–0.76)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6933054"/>
                  </a:ext>
                </a:extLst>
              </a:tr>
              <a:tr h="20842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 (95% CI) vs NIVO</a:t>
                      </a:r>
                      <a:r>
                        <a:rPr lang="en-US" sz="900" b="1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900" b="1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0.84 (0.67–1.04)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9749305"/>
                  </a:ext>
                </a:extLst>
              </a:tr>
            </a:tbl>
          </a:graphicData>
        </a:graphic>
      </p:graphicFrame>
      <p:sp>
        <p:nvSpPr>
          <p:cNvPr id="1197" name="Rectangle 1196">
            <a:extLst>
              <a:ext uri="{FF2B5EF4-FFF2-40B4-BE49-F238E27FC236}">
                <a16:creationId xmlns:a16="http://schemas.microsoft.com/office/drawing/2014/main" id="{B5E670AB-FB90-5444-B864-91427B95F7F7}"/>
              </a:ext>
            </a:extLst>
          </p:cNvPr>
          <p:cNvSpPr/>
          <p:nvPr/>
        </p:nvSpPr>
        <p:spPr>
          <a:xfrm>
            <a:off x="8929097" y="2009403"/>
            <a:ext cx="1255697" cy="57833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45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52F2B-8217-78DE-3BA1-593D92AD4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3424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0A7FC-D4B7-B042-30C2-29764128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06" y="3433387"/>
            <a:ext cx="6100093" cy="3424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8F31FD-6DB0-A31E-86B5-CD95E3C5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814" y="0"/>
            <a:ext cx="6050186" cy="343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8835C-BAEF-DACB-2C70-D73068DED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4612"/>
            <a:ext cx="6136067" cy="34333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1F0226-8969-0A01-867F-55B8D4C348D0}"/>
              </a:ext>
            </a:extLst>
          </p:cNvPr>
          <p:cNvSpPr/>
          <p:nvPr/>
        </p:nvSpPr>
        <p:spPr>
          <a:xfrm>
            <a:off x="2912165" y="6664186"/>
            <a:ext cx="3021496" cy="12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3F413C-46B3-EDBA-3335-9901CB1DE544}"/>
              </a:ext>
            </a:extLst>
          </p:cNvPr>
          <p:cNvSpPr/>
          <p:nvPr/>
        </p:nvSpPr>
        <p:spPr>
          <a:xfrm>
            <a:off x="9004071" y="6599581"/>
            <a:ext cx="3021496" cy="12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0456FD-0468-7DC0-A1EA-EDDBF59F9E63}"/>
              </a:ext>
            </a:extLst>
          </p:cNvPr>
          <p:cNvSpPr/>
          <p:nvPr/>
        </p:nvSpPr>
        <p:spPr>
          <a:xfrm>
            <a:off x="9004071" y="3160059"/>
            <a:ext cx="3021496" cy="12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6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547DC2-FA46-1E43-ACEB-5B3F813F8D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1489131"/>
            <a:ext cx="11321011" cy="1772876"/>
          </a:xfrm>
        </p:spPr>
        <p:txBody>
          <a:bodyPr>
            <a:normAutofit/>
          </a:bodyPr>
          <a:lstStyle/>
          <a:p>
            <a:r>
              <a:rPr lang="en-US" sz="3600" dirty="0"/>
              <a:t>Significant durable response with </a:t>
            </a:r>
            <a:r>
              <a:rPr lang="en-US" sz="3600" dirty="0" err="1"/>
              <a:t>fianlimab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(anti-LAG-3) and </a:t>
            </a:r>
            <a:r>
              <a:rPr lang="en-US" sz="3600" dirty="0" err="1"/>
              <a:t>cemiplimab</a:t>
            </a:r>
            <a:r>
              <a:rPr lang="en-US" sz="3600" dirty="0"/>
              <a:t> (anti-PD-1) in advanced melanoma: post adjuvant PD-1 analysis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049D70-7153-8B48-B8D1-D157862402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Dr Omid Hamid</a:t>
            </a:r>
          </a:p>
        </p:txBody>
      </p:sp>
      <p:sp>
        <p:nvSpPr>
          <p:cNvPr id="10" name="Subtitle 6">
            <a:extLst>
              <a:ext uri="{FF2B5EF4-FFF2-40B4-BE49-F238E27FC236}">
                <a16:creationId xmlns:a16="http://schemas.microsoft.com/office/drawing/2014/main" id="{C41894A2-A846-4402-A4FF-B9B0819A4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429000"/>
            <a:ext cx="10972800" cy="1246905"/>
          </a:xfrm>
        </p:spPr>
        <p:txBody>
          <a:bodyPr>
            <a:noAutofit/>
          </a:bodyPr>
          <a:lstStyle/>
          <a:p>
            <a:r>
              <a:rPr lang="en-GB" sz="16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Omid Hamid,</a:t>
            </a:r>
            <a:r>
              <a:rPr lang="en-GB" sz="1600" b="1" u="sng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600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Karl D Lewis,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Amy Weise,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Meredith McKean,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Kyriakos P Papadopoulos,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John Crown,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Sajeve S Thomas,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Eugenia Girda,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John Kaczmar,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Kevin B Kim,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Nehal J Lakhani,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Melinda Yushak,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Tae Min Kim,</a:t>
            </a:r>
            <a:r>
              <a:rPr lang="en-US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Guilherme Rabinowits,</a:t>
            </a:r>
            <a:r>
              <a:rPr lang="en-US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Alexander Spira,</a:t>
            </a:r>
            <a:r>
              <a:rPr lang="en-US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Jayakumar Mani,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Fang Fang,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Shuquan Chen,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JuAn Wang,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Laura Brennan,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Vladimir Jankovic,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Anne Paccaly,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Sheila Masinde,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Mark Salvati,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Matthew G Fury,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Israel Lowy,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Giuseppe Gullo</a:t>
            </a:r>
            <a:r>
              <a:rPr lang="en-GB" sz="16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16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5971397-8BB7-46E8-BD36-FBD640460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" y="4999540"/>
            <a:ext cx="10972800" cy="948671"/>
          </a:xfrm>
        </p:spPr>
        <p:txBody>
          <a:bodyPr/>
          <a:lstStyle/>
          <a:p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Angeles Clinical and Research Institute, a Cedars-Sinai Affiliate, Los Angeles, CA,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University of Colorado Cancer Center, Aurora, CO,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Henry Ford Hospital, Detroit, MI,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Sarah Cannon Research Institute/Tennessee Oncology PLLC, Nashville, TN,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START, San Antonio, TX, USA;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 Vincent’s University Hospital, Dublin, Ireland;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University of Florida Health Cancer Center at Orlando Health, Orlando, FL;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Rutgers Cancer Institute of New Jersey, New Brunswick, NJ,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MUSC Hollings Cancer Center, North Charleston, SC, USA;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Center for Melanoma Research and Treatment, California Pacific Medical Center Research Institute, San Francisco, CA,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START Midwest, Grand Rapids, MI,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Department of </a:t>
            </a:r>
            <a:r>
              <a:rPr lang="en-GB" sz="900" i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Hematology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Medical Oncology at Emory University School of Medicine, Atlanta, GA, USA; </a:t>
            </a:r>
            <a:r>
              <a:rPr lang="en-US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Seoul National University Hospital, Seoul, South Korea; </a:t>
            </a:r>
            <a:r>
              <a:rPr lang="en-US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Department of Hematology and Oncology, Miami Cancer Institute/Baptist Health South Florida, Miami, FL, USA; </a:t>
            </a:r>
            <a:r>
              <a:rPr lang="en-US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Virginia Cancer Specialists and US Oncology Research, Fairfax, VA, USA; </a:t>
            </a:r>
            <a:r>
              <a:rPr lang="en-GB" sz="900" i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GB" sz="9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Regeneron Pharmaceuticals, Inc., Tarrytown, NY, USA</a:t>
            </a:r>
            <a:endParaRPr lang="en-US" sz="900" i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900" dirty="0"/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67B639-C275-0FB6-9014-8C9F999FA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255" y="112983"/>
            <a:ext cx="878320" cy="878320"/>
          </a:xfrm>
          <a:prstGeom prst="rect">
            <a:avLst/>
          </a:prstGeom>
        </p:spPr>
      </p:pic>
      <p:sp>
        <p:nvSpPr>
          <p:cNvPr id="5" name="object 19">
            <a:extLst>
              <a:ext uri="{FF2B5EF4-FFF2-40B4-BE49-F238E27FC236}">
                <a16:creationId xmlns:a16="http://schemas.microsoft.com/office/drawing/2014/main" id="{088EC019-2FA9-C53C-61E6-5171E868D476}"/>
              </a:ext>
            </a:extLst>
          </p:cNvPr>
          <p:cNvSpPr txBox="1"/>
          <p:nvPr/>
        </p:nvSpPr>
        <p:spPr>
          <a:xfrm>
            <a:off x="6096000" y="167972"/>
            <a:ext cx="4562763" cy="484776"/>
          </a:xfrm>
          <a:prstGeom prst="rect">
            <a:avLst/>
          </a:prstGeom>
        </p:spPr>
        <p:txBody>
          <a:bodyPr vert="horz" wrap="square" lIns="0" tIns="22888" rIns="0" bIns="0" rtlCol="0">
            <a:spAutoFit/>
          </a:bodyPr>
          <a:lstStyle/>
          <a:p>
            <a:pPr marL="10650" marR="0" lvl="0" indent="0" algn="r" defTabSz="914400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QR code for a copy of these slides, and related educational materials. </a:t>
            </a:r>
            <a:b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Copies of these slides are for personal use only and may not be reproduced without permission from ASCO</a:t>
            </a:r>
            <a:r>
              <a:rPr kumimoji="0" lang="en-GB" sz="10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or the authors of these slides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092062-36F4-2AB7-E8D0-40CD5F2FB43A}"/>
              </a:ext>
            </a:extLst>
          </p:cNvPr>
          <p:cNvSpPr/>
          <p:nvPr/>
        </p:nvSpPr>
        <p:spPr>
          <a:xfrm>
            <a:off x="2653748" y="6553202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DB3F08-FB29-A60F-D4C7-91F5054D5A7F}"/>
              </a:ext>
            </a:extLst>
          </p:cNvPr>
          <p:cNvSpPr/>
          <p:nvPr/>
        </p:nvSpPr>
        <p:spPr>
          <a:xfrm>
            <a:off x="6126480" y="64604"/>
            <a:ext cx="5693485" cy="1100891"/>
          </a:xfrm>
          <a:prstGeom prst="rect">
            <a:avLst/>
          </a:prstGeom>
          <a:solidFill>
            <a:srgbClr val="00245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7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BE0D7E-C7B0-1718-F429-8F74A168D93C}"/>
              </a:ext>
            </a:extLst>
          </p:cNvPr>
          <p:cNvCxnSpPr>
            <a:cxnSpLocks/>
          </p:cNvCxnSpPr>
          <p:nvPr/>
        </p:nvCxnSpPr>
        <p:spPr>
          <a:xfrm>
            <a:off x="716473" y="3450811"/>
            <a:ext cx="4320000" cy="0"/>
          </a:xfrm>
          <a:prstGeom prst="line">
            <a:avLst/>
          </a:prstGeom>
          <a:noFill/>
          <a:ln w="1905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ABEA50F3-2810-4D18-12B8-DEA23455BA78}"/>
              </a:ext>
            </a:extLst>
          </p:cNvPr>
          <p:cNvSpPr/>
          <p:nvPr/>
        </p:nvSpPr>
        <p:spPr>
          <a:xfrm flipH="1">
            <a:off x="4687388" y="2140293"/>
            <a:ext cx="346832" cy="2604976"/>
          </a:xfrm>
          <a:custGeom>
            <a:avLst/>
            <a:gdLst>
              <a:gd name="connsiteX0" fmla="*/ 255181 w 260497"/>
              <a:gd name="connsiteY0" fmla="*/ 0 h 2604976"/>
              <a:gd name="connsiteX1" fmla="*/ 0 w 260497"/>
              <a:gd name="connsiteY1" fmla="*/ 0 h 2604976"/>
              <a:gd name="connsiteX2" fmla="*/ 0 w 260497"/>
              <a:gd name="connsiteY2" fmla="*/ 2604976 h 2604976"/>
              <a:gd name="connsiteX3" fmla="*/ 260497 w 260497"/>
              <a:gd name="connsiteY3" fmla="*/ 2604976 h 260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497" h="2604976">
                <a:moveTo>
                  <a:pt x="255181" y="0"/>
                </a:moveTo>
                <a:lnTo>
                  <a:pt x="0" y="0"/>
                </a:lnTo>
                <a:lnTo>
                  <a:pt x="0" y="2604976"/>
                </a:lnTo>
                <a:lnTo>
                  <a:pt x="260497" y="2604976"/>
                </a:lnTo>
              </a:path>
            </a:pathLst>
          </a:custGeom>
          <a:noFill/>
          <a:ln w="1905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4303382-CEB2-03F2-0B73-6236C62F608E}"/>
              </a:ext>
            </a:extLst>
          </p:cNvPr>
          <p:cNvSpPr/>
          <p:nvPr/>
        </p:nvSpPr>
        <p:spPr>
          <a:xfrm>
            <a:off x="722978" y="2119745"/>
            <a:ext cx="346832" cy="2604976"/>
          </a:xfrm>
          <a:custGeom>
            <a:avLst/>
            <a:gdLst>
              <a:gd name="connsiteX0" fmla="*/ 255181 w 260497"/>
              <a:gd name="connsiteY0" fmla="*/ 0 h 2604976"/>
              <a:gd name="connsiteX1" fmla="*/ 0 w 260497"/>
              <a:gd name="connsiteY1" fmla="*/ 0 h 2604976"/>
              <a:gd name="connsiteX2" fmla="*/ 0 w 260497"/>
              <a:gd name="connsiteY2" fmla="*/ 2604976 h 2604976"/>
              <a:gd name="connsiteX3" fmla="*/ 260497 w 260497"/>
              <a:gd name="connsiteY3" fmla="*/ 2604976 h 2604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497" h="2604976">
                <a:moveTo>
                  <a:pt x="255181" y="0"/>
                </a:moveTo>
                <a:lnTo>
                  <a:pt x="0" y="0"/>
                </a:lnTo>
                <a:lnTo>
                  <a:pt x="0" y="2604976"/>
                </a:lnTo>
                <a:lnTo>
                  <a:pt x="260497" y="2604976"/>
                </a:lnTo>
              </a:path>
            </a:pathLst>
          </a:custGeom>
          <a:noFill/>
          <a:ln w="19050" cap="sq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80F43-570C-445C-9CAE-E10CE5F034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7747" y="6297217"/>
            <a:ext cx="5852160" cy="281354"/>
          </a:xfrm>
        </p:spPr>
        <p:txBody>
          <a:bodyPr/>
          <a:lstStyle/>
          <a:p>
            <a:r>
              <a:rPr lang="en-US" dirty="0"/>
              <a:t>Dr Omid Hamid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A333A4-6AE8-4022-8D03-762B7144AAE3}"/>
              </a:ext>
            </a:extLst>
          </p:cNvPr>
          <p:cNvSpPr txBox="1"/>
          <p:nvPr/>
        </p:nvSpPr>
        <p:spPr>
          <a:xfrm>
            <a:off x="334963" y="5645251"/>
            <a:ext cx="11377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‡: Prior exposure to (neo)adjuvant systemic treatment (including anti-PD-1) with recurrence &gt;6 months after adjuvant therapy</a:t>
            </a:r>
            <a:endParaRPr lang="en-GB" sz="700" dirty="0">
              <a:solidFill>
                <a:schemeClr val="bg1"/>
              </a:solidFill>
            </a:endParaRPr>
          </a:p>
          <a:p>
            <a:r>
              <a:rPr lang="en-GB" sz="700" dirty="0">
                <a:solidFill>
                  <a:schemeClr val="bg1"/>
                </a:solidFill>
              </a:rPr>
              <a:t>MM1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6; MM2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15; MM3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16. </a:t>
            </a:r>
            <a:r>
              <a:rPr lang="en-US" sz="700" baseline="30000" dirty="0">
                <a:solidFill>
                  <a:schemeClr val="bg1"/>
                </a:solidFill>
              </a:rPr>
              <a:t>*</a:t>
            </a:r>
            <a:r>
              <a:rPr lang="en-US" sz="700" dirty="0">
                <a:solidFill>
                  <a:schemeClr val="bg1"/>
                </a:solidFill>
              </a:rPr>
              <a:t>With an option for an additional 51 weeks. </a:t>
            </a:r>
            <a:br>
              <a:rPr lang="en-US" sz="700" dirty="0">
                <a:solidFill>
                  <a:schemeClr val="bg1"/>
                </a:solidFill>
              </a:rPr>
            </a:br>
            <a:r>
              <a:rPr lang="en-US" sz="700" dirty="0">
                <a:solidFill>
                  <a:schemeClr val="bg1"/>
                </a:solidFill>
              </a:rPr>
              <a:t>1L, first-line; 2L, second-line; 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DCR, disease control rate; </a:t>
            </a:r>
            <a:r>
              <a:rPr lang="en-GB" sz="700" kern="0" dirty="0" err="1">
                <a:solidFill>
                  <a:schemeClr val="bg1"/>
                </a:solidFill>
                <a:cs typeface="Arial Narrow" panose="020B0606020202030204" pitchFamily="34" charset="0"/>
              </a:rPr>
              <a:t>DoR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, duration of response; ECOG PS, Eastern Cooperative Oncology Group performance score; IV, intravenous; LAG-3, lymphocyte activation gene-3; MM, metastatic melanoma; NHL, non-Hodgkin lymphoma; ORR, objective response rate; </a:t>
            </a:r>
            <a:r>
              <a:rPr lang="en-US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PD-(L)1, programmed cell death-(ligand)1; 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PFS, progression-free survival; PK, pharmacokinetics; RECIST 1.1, Response Evaluation Criteria in Solid </a:t>
            </a:r>
            <a:r>
              <a:rPr lang="en-GB" sz="700" kern="0" dirty="0" err="1">
                <a:solidFill>
                  <a:schemeClr val="bg1"/>
                </a:solidFill>
                <a:cs typeface="Arial Narrow" panose="020B0606020202030204" pitchFamily="34" charset="0"/>
              </a:rPr>
              <a:t>Tumors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 version 1.1. </a:t>
            </a:r>
            <a:endParaRPr lang="en-US" sz="700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A7F62-A7B3-4C9E-B11F-1CB20F210F5D}"/>
              </a:ext>
            </a:extLst>
          </p:cNvPr>
          <p:cNvSpPr txBox="1">
            <a:spLocks/>
          </p:cNvSpPr>
          <p:nvPr/>
        </p:nvSpPr>
        <p:spPr>
          <a:xfrm>
            <a:off x="334963" y="416074"/>
            <a:ext cx="11377611" cy="4352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Study design: three serial expansion cohorts in advanced melanoma setting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BB1604-C89F-AE13-9FF6-7C052B0A70DB}"/>
              </a:ext>
            </a:extLst>
          </p:cNvPr>
          <p:cNvSpPr txBox="1"/>
          <p:nvPr/>
        </p:nvSpPr>
        <p:spPr>
          <a:xfrm>
            <a:off x="4071030" y="1963959"/>
            <a:ext cx="492443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02557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2826FF-637B-DF3D-2E83-9FCC7684CBA3}"/>
              </a:ext>
            </a:extLst>
          </p:cNvPr>
          <p:cNvGrpSpPr/>
          <p:nvPr/>
        </p:nvGrpSpPr>
        <p:grpSpPr>
          <a:xfrm>
            <a:off x="8683038" y="1543173"/>
            <a:ext cx="2584451" cy="1880448"/>
            <a:chOff x="9130789" y="2234609"/>
            <a:chExt cx="2584451" cy="16317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3ADF915-F90E-894E-5934-C3E5C891BD38}"/>
                </a:ext>
              </a:extLst>
            </p:cNvPr>
            <p:cNvSpPr/>
            <p:nvPr/>
          </p:nvSpPr>
          <p:spPr>
            <a:xfrm>
              <a:off x="9130789" y="2240922"/>
              <a:ext cx="2584451" cy="16254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7149909-A8E6-60E5-B472-2F887823ABF1}"/>
                </a:ext>
              </a:extLst>
            </p:cNvPr>
            <p:cNvSpPr/>
            <p:nvPr/>
          </p:nvSpPr>
          <p:spPr>
            <a:xfrm>
              <a:off x="9130789" y="2234609"/>
              <a:ext cx="2159326" cy="300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Key inclusion criteria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92711E-31DB-4644-A13D-A0A64FF76B09}"/>
                </a:ext>
              </a:extLst>
            </p:cNvPr>
            <p:cNvSpPr/>
            <p:nvPr/>
          </p:nvSpPr>
          <p:spPr>
            <a:xfrm>
              <a:off x="9154777" y="2485673"/>
              <a:ext cx="2560463" cy="13490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Metastatic or inoperable locally advanced non-uveal melanoma</a:t>
              </a:r>
            </a:p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≥18 years of age</a:t>
              </a:r>
            </a:p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ECOG PS of 0 or 1</a:t>
              </a:r>
            </a:p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At least one lesion measurable by RECIST 1.1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5DE4733-66FC-7FA4-468B-7CA14927598F}"/>
              </a:ext>
            </a:extLst>
          </p:cNvPr>
          <p:cNvGrpSpPr/>
          <p:nvPr/>
        </p:nvGrpSpPr>
        <p:grpSpPr>
          <a:xfrm>
            <a:off x="8702929" y="3662433"/>
            <a:ext cx="2584451" cy="1816395"/>
            <a:chOff x="9130789" y="3993559"/>
            <a:chExt cx="2584451" cy="1631775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F31B0A2-6AEC-ADCE-1730-0C602117D5D3}"/>
                </a:ext>
              </a:extLst>
            </p:cNvPr>
            <p:cNvSpPr/>
            <p:nvPr/>
          </p:nvSpPr>
          <p:spPr>
            <a:xfrm>
              <a:off x="9130789" y="3999872"/>
              <a:ext cx="2584451" cy="16254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F61822-F638-D99F-66A1-322C86BC139C}"/>
                </a:ext>
              </a:extLst>
            </p:cNvPr>
            <p:cNvSpPr/>
            <p:nvPr/>
          </p:nvSpPr>
          <p:spPr>
            <a:xfrm>
              <a:off x="9130789" y="3993559"/>
              <a:ext cx="2238699" cy="3000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chemeClr val="tx1"/>
                  </a:solidFill>
                </a:rPr>
                <a:t>Key exclusion criteria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E65E77-B52D-3728-707A-BAC44AE032E7}"/>
                </a:ext>
              </a:extLst>
            </p:cNvPr>
            <p:cNvSpPr/>
            <p:nvPr/>
          </p:nvSpPr>
          <p:spPr>
            <a:xfrm>
              <a:off x="9154777" y="4251091"/>
              <a:ext cx="2560463" cy="11685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Uveal melanoma </a:t>
              </a:r>
            </a:p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Prior treatment with a LAG-3 targeting agent</a:t>
              </a:r>
            </a:p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Radiation therapy within </a:t>
              </a:r>
              <a:br>
                <a:rPr lang="en-US" sz="1200" dirty="0">
                  <a:solidFill>
                    <a:schemeClr val="tx1"/>
                  </a:solidFill>
                </a:rPr>
              </a:br>
              <a:r>
                <a:rPr lang="en-US" sz="1200" dirty="0">
                  <a:solidFill>
                    <a:schemeClr val="tx1"/>
                  </a:solidFill>
                </a:rPr>
                <a:t>2 weeks prior to enrollment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48C9C63-1315-2BEE-904D-A6872720BDC1}"/>
              </a:ext>
            </a:extLst>
          </p:cNvPr>
          <p:cNvSpPr/>
          <p:nvPr/>
        </p:nvSpPr>
        <p:spPr>
          <a:xfrm>
            <a:off x="722978" y="1155159"/>
            <a:ext cx="4311241" cy="7429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Treatment: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Fianlimab 1600 mg + </a:t>
            </a:r>
            <a:r>
              <a:rPr lang="en-US" sz="1400" b="1" dirty="0" err="1">
                <a:solidFill>
                  <a:schemeClr val="tx1"/>
                </a:solidFill>
              </a:rPr>
              <a:t>cemiplimab</a:t>
            </a:r>
            <a:r>
              <a:rPr lang="en-US" sz="1400" b="1" dirty="0">
                <a:solidFill>
                  <a:schemeClr val="tx1"/>
                </a:solidFill>
              </a:rPr>
              <a:t> 350 mg IV every 3 weeks, for up to 51 weeks</a:t>
            </a:r>
            <a:r>
              <a:rPr lang="en-US" sz="1400" b="1" baseline="30000" dirty="0">
                <a:solidFill>
                  <a:schemeClr val="tx1"/>
                </a:solidFill>
              </a:rPr>
              <a:t>*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ED2D29-0C4D-F88E-E76C-3468FBE76D58}"/>
              </a:ext>
            </a:extLst>
          </p:cNvPr>
          <p:cNvGrpSpPr/>
          <p:nvPr/>
        </p:nvGrpSpPr>
        <p:grpSpPr>
          <a:xfrm>
            <a:off x="992842" y="1979406"/>
            <a:ext cx="3888000" cy="885835"/>
            <a:chOff x="992842" y="1979406"/>
            <a:chExt cx="3888000" cy="885835"/>
          </a:xfrm>
        </p:grpSpPr>
        <p:sp>
          <p:nvSpPr>
            <p:cNvPr id="41" name="Arrow: Pentagon 40">
              <a:extLst>
                <a:ext uri="{FF2B5EF4-FFF2-40B4-BE49-F238E27FC236}">
                  <a16:creationId xmlns:a16="http://schemas.microsoft.com/office/drawing/2014/main" id="{4F25CDF4-9EA0-5971-E846-EEFA7DBF7841}"/>
                </a:ext>
              </a:extLst>
            </p:cNvPr>
            <p:cNvSpPr/>
            <p:nvPr/>
          </p:nvSpPr>
          <p:spPr>
            <a:xfrm>
              <a:off x="992842" y="1979406"/>
              <a:ext cx="3888000" cy="324000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/>
                <a:t>Initial cohort MM1</a:t>
              </a:r>
              <a:r>
                <a:rPr lang="en-GB" sz="1600" b="1" baseline="30000" dirty="0"/>
                <a:t>#</a:t>
              </a:r>
              <a:r>
                <a:rPr lang="en-GB" sz="1600" b="1" dirty="0"/>
                <a:t> (n=40)</a:t>
              </a:r>
              <a:endParaRPr lang="en-GB" sz="16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055470-E911-E3CA-B062-E8D23FC15E99}"/>
                </a:ext>
              </a:extLst>
            </p:cNvPr>
            <p:cNvSpPr txBox="1"/>
            <p:nvPr/>
          </p:nvSpPr>
          <p:spPr>
            <a:xfrm>
              <a:off x="1019345" y="2311243"/>
              <a:ext cx="38349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+mn-lt"/>
                </a:rPr>
                <a:t>1L or 2L advanced melanoma patients who have never received anti-PD-(L)1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0C4057B-6D8B-8C13-F48A-373C1DF9986C}"/>
              </a:ext>
            </a:extLst>
          </p:cNvPr>
          <p:cNvGrpSpPr/>
          <p:nvPr/>
        </p:nvGrpSpPr>
        <p:grpSpPr>
          <a:xfrm>
            <a:off x="856764" y="3309188"/>
            <a:ext cx="4160157" cy="885891"/>
            <a:chOff x="856764" y="3309188"/>
            <a:chExt cx="4160157" cy="885891"/>
          </a:xfrm>
        </p:grpSpPr>
        <p:sp>
          <p:nvSpPr>
            <p:cNvPr id="44" name="Arrow: Pentagon 43">
              <a:extLst>
                <a:ext uri="{FF2B5EF4-FFF2-40B4-BE49-F238E27FC236}">
                  <a16:creationId xmlns:a16="http://schemas.microsoft.com/office/drawing/2014/main" id="{EDAA5C5E-0284-22B2-6DA6-35FC92370026}"/>
                </a:ext>
              </a:extLst>
            </p:cNvPr>
            <p:cNvSpPr/>
            <p:nvPr/>
          </p:nvSpPr>
          <p:spPr>
            <a:xfrm>
              <a:off x="992369" y="3309188"/>
              <a:ext cx="3888946" cy="324000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/>
                <a:t>Confirmatory cohort MM2</a:t>
              </a:r>
              <a:r>
                <a:rPr lang="en-GB" sz="1600" b="1" baseline="30000" dirty="0"/>
                <a:t>#</a:t>
              </a:r>
              <a:r>
                <a:rPr lang="en-GB" sz="1600" b="1" dirty="0"/>
                <a:t> (n=40)</a:t>
              </a:r>
              <a:endParaRPr lang="en-GB" sz="16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B9A859A-BF91-FA3D-F4CA-912DA3243263}"/>
                </a:ext>
              </a:extLst>
            </p:cNvPr>
            <p:cNvSpPr txBox="1"/>
            <p:nvPr/>
          </p:nvSpPr>
          <p:spPr>
            <a:xfrm>
              <a:off x="856764" y="3641081"/>
              <a:ext cx="41601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  <a:effectLst/>
                  <a:latin typeface="+mn-lt"/>
                </a:rPr>
                <a:t>1L advanced melanoma patients </a:t>
              </a:r>
              <a:br>
                <a:rPr lang="en-US" sz="1500" b="1" dirty="0">
                  <a:solidFill>
                    <a:schemeClr val="bg1"/>
                  </a:solidFill>
                  <a:effectLst/>
                  <a:latin typeface="+mn-lt"/>
                </a:rPr>
              </a:br>
              <a:r>
                <a:rPr lang="en-US" sz="1500" b="1" dirty="0">
                  <a:solidFill>
                    <a:schemeClr val="bg1"/>
                  </a:solidFill>
                  <a:effectLst/>
                  <a:latin typeface="+mn-lt"/>
                </a:rPr>
                <a:t>who have never received anti-PD-(L)1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20679F1-5184-E8CB-4E4A-4623F16CF51E}"/>
              </a:ext>
            </a:extLst>
          </p:cNvPr>
          <p:cNvGrpSpPr/>
          <p:nvPr/>
        </p:nvGrpSpPr>
        <p:grpSpPr>
          <a:xfrm>
            <a:off x="716473" y="4580503"/>
            <a:ext cx="4317747" cy="1104013"/>
            <a:chOff x="716473" y="4580503"/>
            <a:chExt cx="4317747" cy="1104013"/>
          </a:xfrm>
        </p:grpSpPr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A01BE0AB-0405-07AF-C97F-DE43E409F53C}"/>
                </a:ext>
              </a:extLst>
            </p:cNvPr>
            <p:cNvSpPr/>
            <p:nvPr/>
          </p:nvSpPr>
          <p:spPr>
            <a:xfrm>
              <a:off x="992842" y="4580503"/>
              <a:ext cx="3888000" cy="324000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GB" sz="1500" b="1" dirty="0"/>
                <a:t>PD-1 experienced cohort MM3</a:t>
              </a:r>
              <a:r>
                <a:rPr lang="en-GB" sz="1400" b="1" baseline="30000" dirty="0"/>
                <a:t>#</a:t>
              </a:r>
              <a:r>
                <a:rPr lang="en-GB" sz="1500" b="1" dirty="0"/>
                <a:t> (n=18)</a:t>
              </a:r>
              <a:endParaRPr lang="en-GB" sz="15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6FB2D9-3024-2BF2-C3A3-28AC2292D434}"/>
                </a:ext>
              </a:extLst>
            </p:cNvPr>
            <p:cNvSpPr txBox="1"/>
            <p:nvPr/>
          </p:nvSpPr>
          <p:spPr>
            <a:xfrm>
              <a:off x="716473" y="4884297"/>
              <a:ext cx="4317747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rgbClr val="00B050"/>
                  </a:solidFill>
                  <a:effectLst/>
                  <a:latin typeface="+mn-lt"/>
                </a:rPr>
                <a:t> </a:t>
              </a:r>
              <a:r>
                <a:rPr lang="en-US" sz="1500" b="1" dirty="0">
                  <a:solidFill>
                    <a:srgbClr val="92D050"/>
                  </a:solidFill>
                  <a:effectLst/>
                  <a:latin typeface="+mn-lt"/>
                </a:rPr>
                <a:t>1L advanced melanoma patients with prior (neo)adjuvant systemic therapy</a:t>
              </a:r>
              <a:r>
                <a:rPr lang="en-US" sz="1500" b="1" baseline="30000" dirty="0">
                  <a:solidFill>
                    <a:srgbClr val="92D050"/>
                  </a:solidFill>
                  <a:effectLst/>
                  <a:latin typeface="+mn-lt"/>
                </a:rPr>
                <a:t>‡</a:t>
              </a:r>
              <a:r>
                <a:rPr lang="en-US" sz="1500" b="1" dirty="0">
                  <a:solidFill>
                    <a:srgbClr val="92D050"/>
                  </a:solidFill>
                  <a:effectLst/>
                  <a:latin typeface="+mn-lt"/>
                </a:rPr>
                <a:t>, including 13/18 patients who received anti-PD-1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16B68C0-0FF7-4A1C-A1D4-2414F5FCB6A4}"/>
              </a:ext>
            </a:extLst>
          </p:cNvPr>
          <p:cNvGrpSpPr/>
          <p:nvPr/>
        </p:nvGrpSpPr>
        <p:grpSpPr>
          <a:xfrm>
            <a:off x="5315968" y="2232197"/>
            <a:ext cx="3079753" cy="2434047"/>
            <a:chOff x="11680709" y="2081855"/>
            <a:chExt cx="2584451" cy="163203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ADD4DCD-8ABD-4046-84D4-ECFFD96BF4B4}"/>
                </a:ext>
              </a:extLst>
            </p:cNvPr>
            <p:cNvSpPr/>
            <p:nvPr/>
          </p:nvSpPr>
          <p:spPr>
            <a:xfrm>
              <a:off x="11680709" y="2081855"/>
              <a:ext cx="2584451" cy="16254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DED9646-EAD1-48C0-9A00-1CB3EBCB0CE6}"/>
                </a:ext>
              </a:extLst>
            </p:cNvPr>
            <p:cNvSpPr/>
            <p:nvPr/>
          </p:nvSpPr>
          <p:spPr>
            <a:xfrm>
              <a:off x="11680709" y="2282232"/>
              <a:ext cx="1809719" cy="6687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Primary Endpoint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38FA644-EE48-430E-8FBB-33D0135B2A7A}"/>
                </a:ext>
              </a:extLst>
            </p:cNvPr>
            <p:cNvSpPr/>
            <p:nvPr/>
          </p:nvSpPr>
          <p:spPr>
            <a:xfrm>
              <a:off x="11680709" y="2364851"/>
              <a:ext cx="2560463" cy="13490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7800" indent="-1778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9B00870B-5268-4360-B514-B3D0EFBD06F3}"/>
              </a:ext>
            </a:extLst>
          </p:cNvPr>
          <p:cNvSpPr/>
          <p:nvPr/>
        </p:nvSpPr>
        <p:spPr>
          <a:xfrm>
            <a:off x="5401145" y="2225380"/>
            <a:ext cx="3042868" cy="25198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Primary endpoint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ORR per RECIST 1.1 criteria</a:t>
            </a:r>
            <a:endParaRPr lang="en-GB" sz="1600" b="1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1"/>
                </a:solidFill>
              </a:rPr>
              <a:t>Secondary endpoints </a:t>
            </a:r>
          </a:p>
          <a:p>
            <a:pPr marL="177800" indent="-177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PFS</a:t>
            </a:r>
          </a:p>
          <a:p>
            <a:pPr marL="177800" indent="-177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tx1"/>
                </a:solidFill>
              </a:rPr>
              <a:t>DoR</a:t>
            </a:r>
            <a:endParaRPr lang="en-GB" sz="1600" dirty="0">
              <a:solidFill>
                <a:schemeClr val="tx1"/>
              </a:solidFill>
            </a:endParaRPr>
          </a:p>
          <a:p>
            <a:pPr marL="177800" indent="-177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DCR</a:t>
            </a:r>
          </a:p>
          <a:p>
            <a:pPr marL="177800" indent="-177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Safety</a:t>
            </a:r>
          </a:p>
          <a:p>
            <a:pPr marL="177800" indent="-1778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PK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3214A6-F25F-1DFC-AC80-310E322C9849}"/>
              </a:ext>
            </a:extLst>
          </p:cNvPr>
          <p:cNvSpPr/>
          <p:nvPr/>
        </p:nvSpPr>
        <p:spPr>
          <a:xfrm>
            <a:off x="2617372" y="6621514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6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1AB0-827C-4FED-93D2-DD478171C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294407"/>
            <a:ext cx="10444665" cy="608187"/>
          </a:xfrm>
        </p:spPr>
        <p:txBody>
          <a:bodyPr>
            <a:normAutofit/>
          </a:bodyPr>
          <a:lstStyle/>
          <a:p>
            <a:r>
              <a:rPr lang="en-US" dirty="0"/>
              <a:t>Tumor response by cohort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51A2F-C0A8-4FEB-9DBE-9B4DF3CB14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Dr Omid Hamid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7C0829-43A1-4085-BE11-7D236682D690}"/>
              </a:ext>
            </a:extLst>
          </p:cNvPr>
          <p:cNvSpPr txBox="1"/>
          <p:nvPr/>
        </p:nvSpPr>
        <p:spPr>
          <a:xfrm>
            <a:off x="343754" y="5819380"/>
            <a:ext cx="114464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dirty="0">
                <a:solidFill>
                  <a:schemeClr val="bg1"/>
                </a:solidFill>
              </a:rPr>
              <a:t>MM1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6; MM2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15; MM3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16. </a:t>
            </a:r>
            <a:r>
              <a:rPr lang="en-US" sz="700" baseline="30000" dirty="0">
                <a:solidFill>
                  <a:schemeClr val="bg1"/>
                </a:solidFill>
              </a:rPr>
              <a:t>*</a:t>
            </a:r>
            <a:r>
              <a:rPr lang="en-US" sz="700" dirty="0">
                <a:solidFill>
                  <a:schemeClr val="bg1"/>
                </a:solidFill>
              </a:rPr>
              <a:t>17 patients in cohort MM3 received prior adjuvant therapy and 1 patient in cohort MM3 received prior neoadjuvant and adjuvant therapy.</a:t>
            </a:r>
            <a:endParaRPr lang="en-US" sz="700" dirty="0"/>
          </a:p>
          <a:p>
            <a:r>
              <a:rPr lang="en-US" sz="700" dirty="0">
                <a:solidFill>
                  <a:schemeClr val="bg1"/>
                </a:solidFill>
              </a:rPr>
              <a:t>CI, confidence interval; CR, complete response; DCR, disease control rate; </a:t>
            </a:r>
            <a:r>
              <a:rPr lang="en-US" sz="700" dirty="0" err="1">
                <a:solidFill>
                  <a:schemeClr val="bg1"/>
                </a:solidFill>
              </a:rPr>
              <a:t>DoR</a:t>
            </a:r>
            <a:r>
              <a:rPr lang="en-US" sz="700" dirty="0">
                <a:solidFill>
                  <a:schemeClr val="bg1"/>
                </a:solidFill>
              </a:rPr>
              <a:t>, duration of response; IQR, interquartile range; KM, Kaplan-Meier; n, number; 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MM, metastatic melanoma; </a:t>
            </a:r>
            <a:r>
              <a:rPr lang="en-US" sz="700" dirty="0">
                <a:solidFill>
                  <a:schemeClr val="bg1"/>
                </a:solidFill>
              </a:rPr>
              <a:t>NE, not estimated; NR, not reached; ORR, objective response rate; PD, progressive disease; </a:t>
            </a:r>
            <a:br>
              <a:rPr lang="en-US" sz="700" dirty="0">
                <a:solidFill>
                  <a:schemeClr val="bg1"/>
                </a:solidFill>
              </a:rPr>
            </a:br>
            <a:r>
              <a:rPr lang="en-US" sz="700" dirty="0">
                <a:solidFill>
                  <a:schemeClr val="bg1"/>
                </a:solidFill>
              </a:rPr>
              <a:t>PR, partial response;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8CD970-6384-44C1-862D-45E18B139CF6}"/>
              </a:ext>
            </a:extLst>
          </p:cNvPr>
          <p:cNvGraphicFramePr>
            <a:graphicFrameLocks/>
          </p:cNvGraphicFramePr>
          <p:nvPr/>
        </p:nvGraphicFramePr>
        <p:xfrm>
          <a:off x="449717" y="1081070"/>
          <a:ext cx="8827448" cy="44350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53607">
                  <a:extLst>
                    <a:ext uri="{9D8B030D-6E8A-4147-A177-3AD203B41FA5}">
                      <a16:colId xmlns:a16="http://schemas.microsoft.com/office/drawing/2014/main" val="68977510"/>
                    </a:ext>
                  </a:extLst>
                </a:gridCol>
                <a:gridCol w="2450237">
                  <a:extLst>
                    <a:ext uri="{9D8B030D-6E8A-4147-A177-3AD203B41FA5}">
                      <a16:colId xmlns:a16="http://schemas.microsoft.com/office/drawing/2014/main" val="1408245219"/>
                    </a:ext>
                  </a:extLst>
                </a:gridCol>
                <a:gridCol w="2423604">
                  <a:extLst>
                    <a:ext uri="{9D8B030D-6E8A-4147-A177-3AD203B41FA5}">
                      <a16:colId xmlns:a16="http://schemas.microsoft.com/office/drawing/2014/main" val="2101007705"/>
                    </a:ext>
                  </a:extLst>
                </a:gridCol>
              </a:tblGrid>
              <a:tr h="766800"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Response endpoints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1" marR="2531" marT="253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Initial cohort </a:t>
                      </a:r>
                      <a:br>
                        <a:rPr lang="en-GB" sz="1600" b="1" dirty="0"/>
                      </a:br>
                      <a:r>
                        <a:rPr lang="en-GB" sz="1600" b="1" dirty="0"/>
                        <a:t>MM1</a:t>
                      </a:r>
                      <a:r>
                        <a:rPr lang="en-GB" sz="1600" b="1" baseline="30000" dirty="0"/>
                        <a:t>#</a:t>
                      </a:r>
                      <a:r>
                        <a:rPr lang="en-GB" sz="1600" b="1" dirty="0"/>
                        <a:t>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(n=40)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1" marR="2531" marT="2531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Confirmatory cohort MM2</a:t>
                      </a:r>
                      <a:r>
                        <a:rPr lang="en-GB" sz="1600" b="1" baseline="30000" dirty="0"/>
                        <a:t>#</a:t>
                      </a:r>
                      <a:r>
                        <a:rPr lang="en-GB" sz="1600" b="1" dirty="0"/>
                        <a:t>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(n=40)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25806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 follow-up (IQR), months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20.8 (11.2–30.8)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11.5 (8.9–13.9)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3127770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exposure, median (IQR), weeks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(20–81)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(15–51)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4900801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ORR,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63% (25)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63% (25)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8178534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 CI for ORR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0660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</a:t>
                      </a: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median (95% CI), months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(12–NE)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(NE–NE)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8151989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DCR,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 (32)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 (32)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8799449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 CI for DCR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(64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(64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7346933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 overall response,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solidFill>
                            <a:srgbClr val="FFFFFF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7428715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 (5)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951490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 (19)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 (20)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0161048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 (7)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 (7)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1222917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11940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 (2)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 (2)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488996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lvl="0" indent="-1285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KM-estimated PFS, median (95% CI), months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(4–NE)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(7–NE)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219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6F36456-533E-4BA3-9DDE-CA7AD70E7A9F}"/>
              </a:ext>
            </a:extLst>
          </p:cNvPr>
          <p:cNvGraphicFramePr>
            <a:graphicFrameLocks/>
          </p:cNvGraphicFramePr>
          <p:nvPr/>
        </p:nvGraphicFramePr>
        <p:xfrm>
          <a:off x="449717" y="1081760"/>
          <a:ext cx="11269662" cy="443369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946437">
                  <a:extLst>
                    <a:ext uri="{9D8B030D-6E8A-4147-A177-3AD203B41FA5}">
                      <a16:colId xmlns:a16="http://schemas.microsoft.com/office/drawing/2014/main" val="68977510"/>
                    </a:ext>
                  </a:extLst>
                </a:gridCol>
                <a:gridCol w="2441075">
                  <a:extLst>
                    <a:ext uri="{9D8B030D-6E8A-4147-A177-3AD203B41FA5}">
                      <a16:colId xmlns:a16="http://schemas.microsoft.com/office/drawing/2014/main" val="1408245219"/>
                    </a:ext>
                  </a:extLst>
                </a:gridCol>
                <a:gridCol w="2441075">
                  <a:extLst>
                    <a:ext uri="{9D8B030D-6E8A-4147-A177-3AD203B41FA5}">
                      <a16:colId xmlns:a16="http://schemas.microsoft.com/office/drawing/2014/main" val="2101007705"/>
                    </a:ext>
                  </a:extLst>
                </a:gridCol>
                <a:gridCol w="2441075">
                  <a:extLst>
                    <a:ext uri="{9D8B030D-6E8A-4147-A177-3AD203B41FA5}">
                      <a16:colId xmlns:a16="http://schemas.microsoft.com/office/drawing/2014/main" val="3697800020"/>
                    </a:ext>
                  </a:extLst>
                </a:gridCol>
              </a:tblGrid>
              <a:tr h="765419">
                <a:tc>
                  <a:txBody>
                    <a:bodyPr/>
                    <a:lstStyle/>
                    <a:p>
                      <a:pPr marL="8731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Response endpoints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1" marR="2531" marT="2531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Initial cohort </a:t>
                      </a:r>
                      <a:br>
                        <a:rPr lang="en-GB" sz="1600" b="1" dirty="0"/>
                      </a:br>
                      <a:r>
                        <a:rPr lang="en-GB" sz="1600" b="1" dirty="0"/>
                        <a:t>MM1</a:t>
                      </a:r>
                      <a:r>
                        <a:rPr lang="en-GB" sz="1600" b="1" baseline="30000" dirty="0"/>
                        <a:t>#</a:t>
                      </a:r>
                      <a:r>
                        <a:rPr lang="en-GB" sz="1600" b="1" dirty="0"/>
                        <a:t>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(n=40)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31" marR="2531" marT="2531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Confirmatory cohort MM2</a:t>
                      </a:r>
                      <a:r>
                        <a:rPr lang="en-GB" sz="1600" b="1" baseline="30000" dirty="0"/>
                        <a:t>#</a:t>
                      </a:r>
                      <a:r>
                        <a:rPr lang="en-GB" sz="1600" b="1" dirty="0"/>
                        <a:t>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(n=40)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dirty="0"/>
                        <a:t>PD-1 experienced cohort MM3</a:t>
                      </a:r>
                      <a:r>
                        <a:rPr lang="en-GB" sz="1600" b="1" baseline="30000" dirty="0"/>
                        <a:t>#</a:t>
                      </a:r>
                      <a:r>
                        <a:rPr lang="en-GB" sz="1600" b="1" dirty="0"/>
                        <a:t> </a:t>
                      </a: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b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GB" sz="1600" b="1" dirty="0">
                          <a:solidFill>
                            <a:schemeClr val="bg1"/>
                          </a:solidFill>
                          <a:effectLst/>
                        </a:rPr>
                        <a:t>(n=18)*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925806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Median follow-up (IQR), months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20.8 (11.2–30.8)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11.5 (8.9–13.9)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9.7 (4.8–14.1)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3127770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Treatment exposure, median (IQR), weeks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(20–81)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 (15–51)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(12–37)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4900801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ORR,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63% (25)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63% (25)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56% (10)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8178534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 CI for ORR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(31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0660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</a:t>
                      </a: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median (95% CI), months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(12–NE)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(NE–NE)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(6–NE)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8151989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DCR,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 (32)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80% (32)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67% (12)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8799449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95% CI for DCR 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(64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(64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(41</a:t>
                      </a:r>
                      <a:r>
                        <a:rPr lang="en-US" sz="1400" b="1" spc="0" baseline="0" dirty="0"/>
                        <a:t>–</a:t>
                      </a: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7346933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8731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Best overall response, (n)</a:t>
                      </a:r>
                      <a:endParaRPr lang="en-US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solidFill>
                            <a:srgbClr val="FFFFFF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7428715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13% (5)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6% (1)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0951490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48% (19)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 (20)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50% (9)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0161048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 (7)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18% (7)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11% (2)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11222917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PD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15% (6)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28% (5)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11940"/>
                  </a:ext>
                </a:extLst>
              </a:tr>
              <a:tr h="240860">
                <a:tc>
                  <a:txBody>
                    <a:bodyPr/>
                    <a:lstStyle/>
                    <a:p>
                      <a:pPr marL="182563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 (2)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5% (2)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6% (1)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488996"/>
                  </a:ext>
                </a:extLst>
              </a:tr>
              <a:tr h="273797">
                <a:tc>
                  <a:txBody>
                    <a:bodyPr/>
                    <a:lstStyle/>
                    <a:p>
                      <a:pPr marL="182563" marR="0" lvl="0" indent="-1285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KM-estimated PFS, median (95% CI), months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9050" marR="19050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 (4–NE)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(7–NE)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(1–NE)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2193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A5B473A-CF33-40B3-A84B-713C43B8BE9F}"/>
              </a:ext>
            </a:extLst>
          </p:cNvPr>
          <p:cNvSpPr/>
          <p:nvPr/>
        </p:nvSpPr>
        <p:spPr>
          <a:xfrm>
            <a:off x="2645221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E5C7-577F-4EB5-BF64-0E960E8A0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3097"/>
            <a:ext cx="11445583" cy="1016212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Tumor responses compared with historical controls</a:t>
            </a:r>
            <a:br>
              <a:rPr lang="en-US" dirty="0"/>
            </a:br>
            <a:endParaRPr lang="en-US" i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7C66D-6BCA-476B-BC07-6FD12FA7D1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 Omid Hamid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CA8F8-1B67-4A45-AD40-9F6621C45730}"/>
              </a:ext>
            </a:extLst>
          </p:cNvPr>
          <p:cNvSpPr txBox="1"/>
          <p:nvPr/>
        </p:nvSpPr>
        <p:spPr>
          <a:xfrm>
            <a:off x="434121" y="5766724"/>
            <a:ext cx="10640650" cy="2046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700" dirty="0">
                <a:solidFill>
                  <a:schemeClr val="bg1"/>
                </a:solidFill>
              </a:rPr>
              <a:t>MM1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6; MM2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15; MM3</a:t>
            </a:r>
            <a:r>
              <a:rPr lang="en-GB" sz="700" baseline="30000" dirty="0">
                <a:solidFill>
                  <a:schemeClr val="bg1"/>
                </a:solidFill>
              </a:rPr>
              <a:t>#</a:t>
            </a:r>
            <a:r>
              <a:rPr lang="en-GB" sz="700" dirty="0">
                <a:solidFill>
                  <a:schemeClr val="bg1"/>
                </a:solidFill>
              </a:rPr>
              <a:t>, Cohort 16. </a:t>
            </a:r>
            <a:r>
              <a:rPr lang="en-US" sz="700" dirty="0">
                <a:solidFill>
                  <a:schemeClr val="bg1"/>
                </a:solidFill>
              </a:rPr>
              <a:t>CI, confidence interval; DCR, disease control rate; </a:t>
            </a:r>
            <a:r>
              <a:rPr lang="en-US" sz="700" dirty="0" err="1">
                <a:solidFill>
                  <a:schemeClr val="bg1"/>
                </a:solidFill>
              </a:rPr>
              <a:t>DoR</a:t>
            </a:r>
            <a:r>
              <a:rPr lang="en-US" sz="700" dirty="0">
                <a:solidFill>
                  <a:schemeClr val="bg1"/>
                </a:solidFill>
              </a:rPr>
              <a:t>, duration of response; </a:t>
            </a:r>
            <a:r>
              <a:rPr lang="en-US" sz="700" dirty="0" err="1">
                <a:solidFill>
                  <a:schemeClr val="bg1"/>
                </a:solidFill>
              </a:rPr>
              <a:t>Ipi</a:t>
            </a:r>
            <a:r>
              <a:rPr lang="en-US" sz="700" dirty="0">
                <a:solidFill>
                  <a:schemeClr val="bg1"/>
                </a:solidFill>
              </a:rPr>
              <a:t>, ipilimumab; KM, Kaplan-Meier; </a:t>
            </a:r>
            <a:r>
              <a:rPr lang="en-GB" sz="700" kern="0" dirty="0">
                <a:solidFill>
                  <a:schemeClr val="bg1"/>
                </a:solidFill>
                <a:cs typeface="Arial Narrow" panose="020B0606020202030204" pitchFamily="34" charset="0"/>
              </a:rPr>
              <a:t>MM, metastatic melanoma; </a:t>
            </a:r>
            <a:r>
              <a:rPr lang="en-US" sz="700" dirty="0">
                <a:solidFill>
                  <a:schemeClr val="bg1"/>
                </a:solidFill>
              </a:rPr>
              <a:t>n, number; </a:t>
            </a:r>
            <a:r>
              <a:rPr lang="en-US" sz="700" dirty="0" err="1">
                <a:solidFill>
                  <a:schemeClr val="bg1"/>
                </a:solidFill>
              </a:rPr>
              <a:t>Nivo</a:t>
            </a:r>
            <a:r>
              <a:rPr lang="en-US" sz="700" dirty="0">
                <a:solidFill>
                  <a:schemeClr val="bg1"/>
                </a:solidFill>
              </a:rPr>
              <a:t>, nivolumab; ORR, objective response rate; </a:t>
            </a:r>
            <a:br>
              <a:rPr lang="en-US" sz="700" dirty="0">
                <a:solidFill>
                  <a:schemeClr val="bg1"/>
                </a:solidFill>
              </a:rPr>
            </a:br>
            <a:r>
              <a:rPr lang="en-US" sz="700" dirty="0">
                <a:solidFill>
                  <a:schemeClr val="bg1"/>
                </a:solidFill>
              </a:rPr>
              <a:t>PFS, progression-free survival; </a:t>
            </a:r>
            <a:r>
              <a:rPr lang="en-US" sz="700" dirty="0" err="1">
                <a:solidFill>
                  <a:schemeClr val="bg1"/>
                </a:solidFill>
              </a:rPr>
              <a:t>Rela</a:t>
            </a:r>
            <a:r>
              <a:rPr lang="en-US" sz="700" dirty="0">
                <a:solidFill>
                  <a:schemeClr val="bg1"/>
                </a:solidFill>
              </a:rPr>
              <a:t>, </a:t>
            </a:r>
            <a:r>
              <a:rPr lang="en-US" sz="700" dirty="0" err="1">
                <a:solidFill>
                  <a:schemeClr val="bg1"/>
                </a:solidFill>
              </a:rPr>
              <a:t>relatlimab</a:t>
            </a:r>
            <a:r>
              <a:rPr lang="en-US" sz="7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C9D50-7A18-4AEB-9B60-FA5D97EA951D}"/>
              </a:ext>
            </a:extLst>
          </p:cNvPr>
          <p:cNvSpPr txBox="1"/>
          <p:nvPr/>
        </p:nvSpPr>
        <p:spPr>
          <a:xfrm>
            <a:off x="434121" y="5977652"/>
            <a:ext cx="9223601" cy="102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700" dirty="0">
                <a:solidFill>
                  <a:schemeClr val="bg1"/>
                </a:solidFill>
              </a:rPr>
              <a:t>1. Long G et al.</a:t>
            </a:r>
            <a:r>
              <a:rPr lang="pt-BR" sz="700" dirty="0">
                <a:solidFill>
                  <a:schemeClr val="bg1"/>
                </a:solidFill>
              </a:rPr>
              <a:t> </a:t>
            </a:r>
            <a:r>
              <a:rPr lang="pt-BR" sz="700" i="1" dirty="0">
                <a:solidFill>
                  <a:schemeClr val="bg1"/>
                </a:solidFill>
              </a:rPr>
              <a:t>NEJM Evid </a:t>
            </a:r>
            <a:r>
              <a:rPr lang="pt-BR" sz="700" dirty="0">
                <a:solidFill>
                  <a:schemeClr val="bg1"/>
                </a:solidFill>
              </a:rPr>
              <a:t>2023; 2 (4). </a:t>
            </a:r>
            <a:r>
              <a:rPr lang="en-US" sz="700" dirty="0">
                <a:solidFill>
                  <a:schemeClr val="bg1"/>
                </a:solidFill>
              </a:rPr>
              <a:t>2. Larkin J et al. </a:t>
            </a:r>
            <a:r>
              <a:rPr lang="sv-SE" sz="700" i="1" dirty="0">
                <a:solidFill>
                  <a:schemeClr val="bg1"/>
                </a:solidFill>
              </a:rPr>
              <a:t>N Engl J Med </a:t>
            </a:r>
            <a:r>
              <a:rPr lang="sv-SE" sz="700" dirty="0">
                <a:solidFill>
                  <a:schemeClr val="bg1"/>
                </a:solidFill>
              </a:rPr>
              <a:t>2019;381(16):1535–1546</a:t>
            </a:r>
            <a:r>
              <a:rPr lang="sv-SE" sz="700" i="1" dirty="0">
                <a:solidFill>
                  <a:schemeClr val="bg1"/>
                </a:solidFill>
              </a:rPr>
              <a:t>. 3</a:t>
            </a:r>
            <a:r>
              <a:rPr lang="sv-SE" sz="700" dirty="0">
                <a:solidFill>
                  <a:schemeClr val="bg1"/>
                </a:solidFill>
              </a:rPr>
              <a:t>. Wolchok JD et al. </a:t>
            </a:r>
            <a:r>
              <a:rPr lang="sv-SE" sz="700" i="1" dirty="0">
                <a:solidFill>
                  <a:schemeClr val="bg1"/>
                </a:solidFill>
              </a:rPr>
              <a:t>J Clin Oncol 2022 ;40(2):127-137</a:t>
            </a:r>
            <a:r>
              <a:rPr lang="en-US" sz="700" dirty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16" name="Table 6">
            <a:extLst>
              <a:ext uri="{FF2B5EF4-FFF2-40B4-BE49-F238E27FC236}">
                <a16:creationId xmlns:a16="http://schemas.microsoft.com/office/drawing/2014/main" id="{527B7A26-66FA-4678-91FB-738F482C7B6F}"/>
              </a:ext>
            </a:extLst>
          </p:cNvPr>
          <p:cNvGraphicFramePr>
            <a:graphicFrameLocks noGrp="1"/>
          </p:cNvGraphicFramePr>
          <p:nvPr/>
        </p:nvGraphicFramePr>
        <p:xfrm>
          <a:off x="382186" y="1248118"/>
          <a:ext cx="6005680" cy="209965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98164">
                  <a:extLst>
                    <a:ext uri="{9D8B030D-6E8A-4147-A177-3AD203B41FA5}">
                      <a16:colId xmlns:a16="http://schemas.microsoft.com/office/drawing/2014/main" val="2550219215"/>
                    </a:ext>
                  </a:extLst>
                </a:gridCol>
                <a:gridCol w="3107516">
                  <a:extLst>
                    <a:ext uri="{9D8B030D-6E8A-4147-A177-3AD203B41FA5}">
                      <a16:colId xmlns:a16="http://schemas.microsoft.com/office/drawing/2014/main" val="529713530"/>
                    </a:ext>
                  </a:extLst>
                </a:gridCol>
              </a:tblGrid>
              <a:tr h="9356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Response endpoints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Cohorts MM1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MM2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MM3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Advanced Melanoma          (N=98)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82194"/>
                  </a:ext>
                </a:extLst>
              </a:tr>
              <a:tr h="50562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Median follow-up, months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en-US" sz="1600" b="1" strike="sngStrike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2017696"/>
                  </a:ext>
                </a:extLst>
              </a:tr>
              <a:tr h="658388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Objective Response Rate (ORR), 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</a:rPr>
                        <a:t>(95% CI)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61% 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(51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71)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5281834"/>
                  </a:ext>
                </a:extLst>
              </a:tr>
            </a:tbl>
          </a:graphicData>
        </a:graphic>
      </p:graphicFrame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2A449D14-FD31-4C7D-9571-D1C095E19D85}"/>
              </a:ext>
            </a:extLst>
          </p:cNvPr>
          <p:cNvGraphicFramePr>
            <a:graphicFrameLocks noGrp="1"/>
          </p:cNvGraphicFramePr>
          <p:nvPr/>
        </p:nvGraphicFramePr>
        <p:xfrm>
          <a:off x="319419" y="1241861"/>
          <a:ext cx="11623086" cy="209965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3572">
                  <a:extLst>
                    <a:ext uri="{9D8B030D-6E8A-4147-A177-3AD203B41FA5}">
                      <a16:colId xmlns:a16="http://schemas.microsoft.com/office/drawing/2014/main" val="2550219215"/>
                    </a:ext>
                  </a:extLst>
                </a:gridCol>
                <a:gridCol w="3134759">
                  <a:extLst>
                    <a:ext uri="{9D8B030D-6E8A-4147-A177-3AD203B41FA5}">
                      <a16:colId xmlns:a16="http://schemas.microsoft.com/office/drawing/2014/main" val="529713530"/>
                    </a:ext>
                  </a:extLst>
                </a:gridCol>
                <a:gridCol w="1905518">
                  <a:extLst>
                    <a:ext uri="{9D8B030D-6E8A-4147-A177-3AD203B41FA5}">
                      <a16:colId xmlns:a16="http://schemas.microsoft.com/office/drawing/2014/main" val="3591946969"/>
                    </a:ext>
                  </a:extLst>
                </a:gridCol>
                <a:gridCol w="1808421">
                  <a:extLst>
                    <a:ext uri="{9D8B030D-6E8A-4147-A177-3AD203B41FA5}">
                      <a16:colId xmlns:a16="http://schemas.microsoft.com/office/drawing/2014/main" val="1579889753"/>
                    </a:ext>
                  </a:extLst>
                </a:gridCol>
                <a:gridCol w="1850816">
                  <a:extLst>
                    <a:ext uri="{9D8B030D-6E8A-4147-A177-3AD203B41FA5}">
                      <a16:colId xmlns:a16="http://schemas.microsoft.com/office/drawing/2014/main" val="3890910985"/>
                    </a:ext>
                  </a:extLst>
                </a:gridCol>
              </a:tblGrid>
              <a:tr h="9356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Response endpoints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Cohorts MM1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MM2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MM3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Advanced Melanoma          (N=98)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Nivo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Relativity-047</a:t>
                      </a:r>
                      <a:r>
                        <a:rPr lang="en-US" sz="1600" baseline="30000" dirty="0"/>
                        <a:t>1</a:t>
                      </a:r>
                    </a:p>
                    <a:p>
                      <a:pPr algn="ctr"/>
                      <a:r>
                        <a:rPr lang="en-US" sz="1600" dirty="0"/>
                        <a:t>(N=359)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Nivo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Rela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Relativity-047</a:t>
                      </a:r>
                      <a:r>
                        <a:rPr lang="en-US" sz="1600" baseline="30000" dirty="0"/>
                        <a:t>1</a:t>
                      </a:r>
                    </a:p>
                    <a:p>
                      <a:pPr algn="ctr"/>
                      <a:r>
                        <a:rPr lang="en-US" sz="1600" dirty="0"/>
                        <a:t>(N=355)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Ipi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Nivo</a:t>
                      </a:r>
                      <a:r>
                        <a:rPr lang="en-US" sz="1600" dirty="0"/>
                        <a:t>                  CheckMate-067</a:t>
                      </a:r>
                      <a:r>
                        <a:rPr lang="en-US" sz="1600" baseline="30000" dirty="0"/>
                        <a:t>2,3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(N=314)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82194"/>
                  </a:ext>
                </a:extLst>
              </a:tr>
              <a:tr h="50562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Median follow-up, months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en-US" sz="1600" b="1" strike="sngStrike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19.3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19.3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57.5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2017696"/>
                  </a:ext>
                </a:extLst>
              </a:tr>
              <a:tr h="658388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ORR, 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</a:rPr>
                        <a:t>(95% CI)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61% 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(51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71)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33%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(28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38)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43%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(38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48)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58%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(53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64)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5281834"/>
                  </a:ext>
                </a:extLst>
              </a:tr>
            </a:tbl>
          </a:graphicData>
        </a:graphic>
      </p:graphicFrame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D352B8B0-3953-4EEE-992B-BEECE7C59ECE}"/>
              </a:ext>
            </a:extLst>
          </p:cNvPr>
          <p:cNvGraphicFramePr>
            <a:graphicFrameLocks noGrp="1"/>
          </p:cNvGraphicFramePr>
          <p:nvPr/>
        </p:nvGraphicFramePr>
        <p:xfrm>
          <a:off x="319419" y="1235604"/>
          <a:ext cx="11623086" cy="392228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923572">
                  <a:extLst>
                    <a:ext uri="{9D8B030D-6E8A-4147-A177-3AD203B41FA5}">
                      <a16:colId xmlns:a16="http://schemas.microsoft.com/office/drawing/2014/main" val="2550219215"/>
                    </a:ext>
                  </a:extLst>
                </a:gridCol>
                <a:gridCol w="3134759">
                  <a:extLst>
                    <a:ext uri="{9D8B030D-6E8A-4147-A177-3AD203B41FA5}">
                      <a16:colId xmlns:a16="http://schemas.microsoft.com/office/drawing/2014/main" val="529713530"/>
                    </a:ext>
                  </a:extLst>
                </a:gridCol>
                <a:gridCol w="1905518">
                  <a:extLst>
                    <a:ext uri="{9D8B030D-6E8A-4147-A177-3AD203B41FA5}">
                      <a16:colId xmlns:a16="http://schemas.microsoft.com/office/drawing/2014/main" val="3591946969"/>
                    </a:ext>
                  </a:extLst>
                </a:gridCol>
                <a:gridCol w="1808421">
                  <a:extLst>
                    <a:ext uri="{9D8B030D-6E8A-4147-A177-3AD203B41FA5}">
                      <a16:colId xmlns:a16="http://schemas.microsoft.com/office/drawing/2014/main" val="1579889753"/>
                    </a:ext>
                  </a:extLst>
                </a:gridCol>
                <a:gridCol w="1850816">
                  <a:extLst>
                    <a:ext uri="{9D8B030D-6E8A-4147-A177-3AD203B41FA5}">
                      <a16:colId xmlns:a16="http://schemas.microsoft.com/office/drawing/2014/main" val="3890910985"/>
                    </a:ext>
                  </a:extLst>
                </a:gridCol>
              </a:tblGrid>
              <a:tr h="93564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Response endpoints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Cohorts MM1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MM2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 + MM3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  <a:effectLst/>
                        </a:rPr>
                        <a:t>#</a:t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Advanced Melanoma          (N=98)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Nivo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Relativity-047</a:t>
                      </a:r>
                      <a:r>
                        <a:rPr lang="en-US" sz="1600" baseline="30000" dirty="0"/>
                        <a:t>1</a:t>
                      </a:r>
                    </a:p>
                    <a:p>
                      <a:pPr algn="ctr"/>
                      <a:r>
                        <a:rPr lang="en-US" sz="1600" dirty="0"/>
                        <a:t>(N=359)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Nivo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Rela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Relativity-047</a:t>
                      </a:r>
                      <a:r>
                        <a:rPr lang="en-US" sz="1600" baseline="30000" dirty="0"/>
                        <a:t>1</a:t>
                      </a:r>
                    </a:p>
                    <a:p>
                      <a:pPr algn="ctr"/>
                      <a:r>
                        <a:rPr lang="en-US" sz="1600" dirty="0"/>
                        <a:t>(N=355)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Ipi</a:t>
                      </a:r>
                      <a:r>
                        <a:rPr lang="en-US" sz="1600" dirty="0"/>
                        <a:t> + </a:t>
                      </a:r>
                      <a:r>
                        <a:rPr lang="en-US" sz="1600" dirty="0" err="1"/>
                        <a:t>Nivo</a:t>
                      </a:r>
                      <a:r>
                        <a:rPr lang="en-US" sz="1600" dirty="0"/>
                        <a:t>                  CheckMate-067</a:t>
                      </a:r>
                      <a:r>
                        <a:rPr lang="en-US" sz="1600" baseline="30000" dirty="0"/>
                        <a:t>2,3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(N=314)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82194"/>
                  </a:ext>
                </a:extLst>
              </a:tr>
              <a:tr h="50562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Median follow-up, months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12.6</a:t>
                      </a:r>
                      <a:endParaRPr lang="en-US" sz="1600" b="1" strike="sngStrike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19.3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19.3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57.5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2017696"/>
                  </a:ext>
                </a:extLst>
              </a:tr>
              <a:tr h="658388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ORR, 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</a:rPr>
                        <a:t>(95% CI) 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61% 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(51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71)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33%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(28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n-lt"/>
                        </a:rPr>
                        <a:t>38)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43%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(38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48)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58%</a:t>
                      </a:r>
                    </a:p>
                    <a:p>
                      <a:pPr algn="ctr"/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(53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64)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5281834"/>
                  </a:ext>
                </a:extLst>
              </a:tr>
              <a:tr h="52320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DCR 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1" dirty="0">
                          <a:effectLst/>
                        </a:rPr>
                        <a:t>78%</a:t>
                      </a:r>
                      <a:endParaRPr lang="en-US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51%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63%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71%</a:t>
                      </a:r>
                      <a:endPara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087698"/>
                  </a:ext>
                </a:extLst>
              </a:tr>
              <a:tr h="626979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DoR</a:t>
                      </a: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median (95% CI), months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(23–NE) </a:t>
                      </a: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(30–NR) 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(30–NR) 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NR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(62–NR)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2473599"/>
                  </a:ext>
                </a:extLst>
              </a:tr>
              <a:tr h="672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KM-estimated PFS, median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(95% CI), months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15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(9</a:t>
                      </a:r>
                      <a:r>
                        <a:rPr lang="en-US" sz="1600" b="1" spc="0" baseline="0" dirty="0"/>
                        <a:t>–</a:t>
                      </a:r>
                      <a:r>
                        <a:rPr lang="en-US" sz="1600" b="1" dirty="0"/>
                        <a:t>NE)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0643" marR="9064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(3</a:t>
                      </a:r>
                      <a:r>
                        <a:rPr lang="en-US" sz="1600" b="1" spc="0" baseline="0" dirty="0"/>
                        <a:t>–</a:t>
                      </a:r>
                      <a:r>
                        <a:rPr lang="en-US" sz="1600" b="1" dirty="0">
                          <a:latin typeface="+mn-lt"/>
                        </a:rPr>
                        <a:t>6)</a:t>
                      </a: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10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(7</a:t>
                      </a:r>
                      <a:r>
                        <a:rPr lang="en-US" sz="1600" b="1" spc="0" baseline="0" dirty="0"/>
                        <a:t>–15</a:t>
                      </a:r>
                      <a:r>
                        <a:rPr lang="en-US" sz="1600" b="1" dirty="0"/>
                        <a:t>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12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6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dirty="0"/>
                        <a:t>(9</a:t>
                      </a:r>
                      <a:r>
                        <a:rPr lang="en-US" sz="1600" b="1" spc="0" baseline="0" dirty="0"/>
                        <a:t>–19</a:t>
                      </a:r>
                      <a:r>
                        <a:rPr lang="en-US" sz="1600" b="1" dirty="0"/>
                        <a:t>)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355" marR="91355" marT="45678" marB="456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374888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B4F97C6-0458-52F5-4D0C-113613C56D17}"/>
              </a:ext>
            </a:extLst>
          </p:cNvPr>
          <p:cNvSpPr/>
          <p:nvPr/>
        </p:nvSpPr>
        <p:spPr>
          <a:xfrm>
            <a:off x="2610997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064EFC-A5EB-0EB8-C1F1-443639CDF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63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7DB59-C5A7-1CF8-379A-3238C8529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31" y="1621692"/>
            <a:ext cx="9864737" cy="523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31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BBFD37-D896-D24E-9B9E-E3687A8807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3704" y="6108192"/>
            <a:ext cx="11208296" cy="475488"/>
          </a:xfrm>
        </p:spPr>
        <p:txBody>
          <a:bodyPr/>
          <a:lstStyle/>
          <a:p>
            <a:r>
              <a:rPr lang="en-US" sz="900" dirty="0"/>
              <a:t>Wherry EJ. </a:t>
            </a:r>
            <a:r>
              <a:rPr lang="en-US" sz="900" i="1" dirty="0"/>
              <a:t>Nat Immunol</a:t>
            </a:r>
            <a:r>
              <a:rPr lang="en-US" sz="900" dirty="0"/>
              <a:t>. 2011;12:492-499; Wherry EJ, et al. </a:t>
            </a:r>
            <a:r>
              <a:rPr lang="en-US" sz="900" i="1" dirty="0"/>
              <a:t>Nat Immunol</a:t>
            </a:r>
            <a:r>
              <a:rPr lang="en-US" sz="900" dirty="0"/>
              <a:t>. 2011;12:492-499; Blackburn SD, et al. </a:t>
            </a:r>
            <a:r>
              <a:rPr lang="en-US" sz="900" i="1" dirty="0"/>
              <a:t>Nat Immunol</a:t>
            </a:r>
            <a:r>
              <a:rPr lang="en-US" sz="900" dirty="0"/>
              <a:t>. 2009;10:29-37; Paley MA, et al. </a:t>
            </a:r>
            <a:r>
              <a:rPr lang="en-US" sz="900" i="1" dirty="0"/>
              <a:t>Science</a:t>
            </a:r>
            <a:r>
              <a:rPr lang="en-US" sz="900" dirty="0"/>
              <a:t>. 2012;338:1220-1225.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304C9C6-2077-4B2F-A5C2-5A835218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101825"/>
            <a:ext cx="8951975" cy="8252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latin typeface="Bookman Old Style" panose="02050604050505020204" pitchFamily="18" charset="0"/>
              </a:rPr>
              <a:t>Loss of T-Cell Function Associated With </a:t>
            </a:r>
            <a:br>
              <a:rPr lang="en-US" u="sng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en-US" u="sng" dirty="0">
                <a:solidFill>
                  <a:srgbClr val="0070C0"/>
                </a:solidFill>
                <a:latin typeface="Bookman Old Style" panose="02050604050505020204" pitchFamily="18" charset="0"/>
              </a:rPr>
              <a:t>Progressive Expression of Checkpoint Molecules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9DB98-1B65-2361-4084-48DA630A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53" y="1708987"/>
            <a:ext cx="5146991" cy="4323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B54B7A-3C6B-9E28-3E0A-495E172F19FA}"/>
              </a:ext>
            </a:extLst>
          </p:cNvPr>
          <p:cNvSpPr txBox="1"/>
          <p:nvPr/>
        </p:nvSpPr>
        <p:spPr>
          <a:xfrm>
            <a:off x="6893197" y="1141254"/>
            <a:ext cx="36311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charset="0"/>
                <a:ea typeface="+mn-ea"/>
                <a:cs typeface="+mn-cs"/>
              </a:rPr>
              <a:t>Activating Receptors/Costimulatory Molecules</a:t>
            </a:r>
            <a:r>
              <a:rPr kumimoji="0" lang="en-US" sz="135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charset="0"/>
                <a:ea typeface="+mn-ea"/>
                <a:cs typeface="+mn-cs"/>
              </a:rPr>
              <a:t>[b]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2DA77D-FA7B-63EF-99D7-A44D66FBD4F3}"/>
              </a:ext>
            </a:extLst>
          </p:cNvPr>
          <p:cNvSpPr txBox="1"/>
          <p:nvPr/>
        </p:nvSpPr>
        <p:spPr>
          <a:xfrm>
            <a:off x="1823802" y="1063018"/>
            <a:ext cx="21918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charset="0"/>
                <a:ea typeface="+mn-ea"/>
                <a:cs typeface="+mn-cs"/>
              </a:rPr>
              <a:t>Mechanisms of Resistance</a:t>
            </a:r>
            <a:r>
              <a:rPr kumimoji="0" lang="en-US" sz="135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oxima Nova Rg" panose="02000506030000020004" charset="0"/>
                <a:ea typeface="+mn-ea"/>
                <a:cs typeface="+mn-cs"/>
              </a:rPr>
              <a:t>[a]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71E1D0-539C-4275-D43D-C15E5967F7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" t="2674" r="11736" b="7602"/>
          <a:stretch/>
        </p:blipFill>
        <p:spPr>
          <a:xfrm>
            <a:off x="727726" y="1377912"/>
            <a:ext cx="5368274" cy="4636237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DC121305-3836-5677-FFA3-8DC60552CF68}"/>
              </a:ext>
            </a:extLst>
          </p:cNvPr>
          <p:cNvSpPr txBox="1">
            <a:spLocks/>
          </p:cNvSpPr>
          <p:nvPr/>
        </p:nvSpPr>
        <p:spPr>
          <a:xfrm>
            <a:off x="983704" y="5968395"/>
            <a:ext cx="9143999" cy="236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a. Schoenfeld AJ, et al. </a:t>
            </a:r>
            <a:r>
              <a:rPr lang="en-US" sz="1100" i="1" dirty="0"/>
              <a:t>Cancer Cell</a:t>
            </a:r>
            <a:r>
              <a:rPr lang="en-US" sz="1100" dirty="0"/>
              <a:t>. 2020;37:443-455; b. Mellman I, et al. </a:t>
            </a:r>
            <a:r>
              <a:rPr lang="en-US" sz="1100" i="1" dirty="0"/>
              <a:t>Nature</a:t>
            </a:r>
            <a:r>
              <a:rPr lang="en-US" sz="1100" dirty="0"/>
              <a:t>. 2011;480:480-489</a:t>
            </a:r>
            <a:r>
              <a:rPr lang="en-US" dirty="0"/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DD7D63-EFDF-64FE-EAA2-3B48F1F95122}"/>
              </a:ext>
            </a:extLst>
          </p:cNvPr>
          <p:cNvSpPr/>
          <p:nvPr/>
        </p:nvSpPr>
        <p:spPr>
          <a:xfrm>
            <a:off x="2600696" y="6583680"/>
            <a:ext cx="7065818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9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675968" y="613105"/>
            <a:ext cx="4906433" cy="313932"/>
          </a:xfrm>
        </p:spPr>
        <p:txBody>
          <a:bodyPr/>
          <a:lstStyle/>
          <a:p>
            <a:r>
              <a:rPr lang="en-US" sz="1600" dirty="0"/>
              <a:t>Perlmutter Cancer Center</a:t>
            </a:r>
          </a:p>
        </p:txBody>
      </p:sp>
      <p:sp>
        <p:nvSpPr>
          <p:cNvPr id="9" name="Title 9"/>
          <p:cNvSpPr>
            <a:spLocks noGrp="1"/>
          </p:cNvSpPr>
          <p:nvPr>
            <p:ph type="ctrTitle"/>
          </p:nvPr>
        </p:nvSpPr>
        <p:spPr>
          <a:xfrm>
            <a:off x="154690" y="613105"/>
            <a:ext cx="12037310" cy="1844608"/>
          </a:xfrm>
        </p:spPr>
        <p:txBody>
          <a:bodyPr/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NYU S22-00325</a:t>
            </a:r>
            <a:br>
              <a:rPr lang="en-US" sz="2667" dirty="0">
                <a:solidFill>
                  <a:schemeClr val="bg1"/>
                </a:solidFill>
              </a:rPr>
            </a:br>
            <a:br>
              <a:rPr lang="en-US" sz="2667" dirty="0">
                <a:solidFill>
                  <a:schemeClr val="bg1"/>
                </a:solidFill>
              </a:rPr>
            </a:br>
            <a:r>
              <a:rPr lang="en-US" sz="2667" i="1" cap="none" dirty="0">
                <a:solidFill>
                  <a:schemeClr val="bg1"/>
                </a:solidFill>
              </a:rPr>
              <a:t>A Phase II Study of the Interleukin-6 Receptor Blocking Antibody </a:t>
            </a:r>
            <a:r>
              <a:rPr lang="en-US" sz="2667" i="1" cap="none" dirty="0" err="1">
                <a:solidFill>
                  <a:schemeClr val="bg1"/>
                </a:solidFill>
              </a:rPr>
              <a:t>Sarilumab</a:t>
            </a:r>
            <a:r>
              <a:rPr lang="en-US" sz="2667" i="1" cap="none" dirty="0">
                <a:solidFill>
                  <a:schemeClr val="bg1"/>
                </a:solidFill>
              </a:rPr>
              <a:t> in Combination with Ipilimumab, </a:t>
            </a:r>
            <a:r>
              <a:rPr lang="en-US" sz="2667" i="1" cap="none" dirty="0" err="1">
                <a:solidFill>
                  <a:schemeClr val="bg1"/>
                </a:solidFill>
              </a:rPr>
              <a:t>Nivolumab</a:t>
            </a:r>
            <a:r>
              <a:rPr lang="en-US" sz="2667" i="1" cap="none" dirty="0">
                <a:solidFill>
                  <a:schemeClr val="bg1"/>
                </a:solidFill>
              </a:rPr>
              <a:t> and </a:t>
            </a:r>
            <a:r>
              <a:rPr lang="en-US" sz="2667" i="1" cap="none" dirty="0" err="1">
                <a:solidFill>
                  <a:schemeClr val="bg1"/>
                </a:solidFill>
              </a:rPr>
              <a:t>Relatlimab</a:t>
            </a:r>
            <a:r>
              <a:rPr lang="en-US" sz="2667" i="1" cap="none" dirty="0">
                <a:solidFill>
                  <a:schemeClr val="bg1"/>
                </a:solidFill>
              </a:rPr>
              <a:t> in Patients with </a:t>
            </a:r>
            <a:r>
              <a:rPr lang="en-US" sz="2667" i="1" cap="none" dirty="0" err="1">
                <a:solidFill>
                  <a:schemeClr val="bg1"/>
                </a:solidFill>
              </a:rPr>
              <a:t>Unresectable</a:t>
            </a:r>
            <a:r>
              <a:rPr lang="en-US" sz="2667" i="1" cap="none" dirty="0">
                <a:solidFill>
                  <a:schemeClr val="bg1"/>
                </a:solidFill>
              </a:rPr>
              <a:t> Stage III or Stage IV Melanoma</a:t>
            </a:r>
            <a:endParaRPr lang="en-US" sz="2667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7D033-8082-EA80-F8A2-D61458B8F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270" y="245103"/>
            <a:ext cx="2973321" cy="107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3CA843-C7A4-A2FA-0868-79B3AC8A0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55" y="2746809"/>
            <a:ext cx="10811737" cy="3867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9D00B-CF88-43C6-A44F-B24C17F28C25}"/>
              </a:ext>
            </a:extLst>
          </p:cNvPr>
          <p:cNvSpPr txBox="1"/>
          <p:nvPr/>
        </p:nvSpPr>
        <p:spPr>
          <a:xfrm>
            <a:off x="10103142" y="6581001"/>
            <a:ext cx="2354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clinicaltrials.gov</a:t>
            </a:r>
            <a:r>
              <a:rPr lang="en-US" sz="1200" dirty="0">
                <a:solidFill>
                  <a:schemeClr val="bg1"/>
                </a:solidFill>
              </a:rPr>
              <a:t>/NCT05428007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F5A13-E013-728A-658A-20A18F69A28A}"/>
              </a:ext>
            </a:extLst>
          </p:cNvPr>
          <p:cNvSpPr txBox="1"/>
          <p:nvPr/>
        </p:nvSpPr>
        <p:spPr>
          <a:xfrm>
            <a:off x="3457193" y="4044925"/>
            <a:ext cx="1515158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Maintenance cycle 1-2:</a:t>
            </a:r>
            <a:br>
              <a:rPr lang="en-US" sz="1100" dirty="0"/>
            </a:br>
            <a:r>
              <a:rPr lang="en-US" sz="1100" dirty="0"/>
              <a:t>8 weeks</a:t>
            </a:r>
          </a:p>
        </p:txBody>
      </p:sp>
    </p:spTree>
    <p:extLst>
      <p:ext uri="{BB962C8B-B14F-4D97-AF65-F5344CB8AC3E}">
        <p14:creationId xmlns:p14="http://schemas.microsoft.com/office/powerpoint/2010/main" val="832177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71D5E-323D-7539-51AC-BB5C18673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7" t="8227" r="21809" b="16879"/>
          <a:stretch/>
        </p:blipFill>
        <p:spPr>
          <a:xfrm>
            <a:off x="311285" y="87548"/>
            <a:ext cx="11284086" cy="6490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4C1CE-005B-245C-91BA-CEF1A45C8CBD}"/>
              </a:ext>
            </a:extLst>
          </p:cNvPr>
          <p:cNvSpPr txBox="1"/>
          <p:nvPr/>
        </p:nvSpPr>
        <p:spPr>
          <a:xfrm>
            <a:off x="10103142" y="6581001"/>
            <a:ext cx="23545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clinicaltrials.gov</a:t>
            </a:r>
            <a:r>
              <a:rPr lang="en-US" sz="1200" dirty="0"/>
              <a:t>/NCT04370704</a:t>
            </a:r>
          </a:p>
        </p:txBody>
      </p:sp>
    </p:spTree>
    <p:extLst>
      <p:ext uri="{BB962C8B-B14F-4D97-AF65-F5344CB8AC3E}">
        <p14:creationId xmlns:p14="http://schemas.microsoft.com/office/powerpoint/2010/main" val="4101959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556E1-CABF-724A-A9E7-106868B61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0648"/>
            <a:ext cx="8208235" cy="2497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16B63B-47A4-814F-AF1F-23748B1CF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972" y="2889988"/>
            <a:ext cx="10410972" cy="3360373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EE0F92D-CC9E-4628-A0F2-6443D9354BE8}"/>
              </a:ext>
            </a:extLst>
          </p:cNvPr>
          <p:cNvSpPr txBox="1">
            <a:spLocks/>
          </p:cNvSpPr>
          <p:nvPr/>
        </p:nvSpPr>
        <p:spPr>
          <a:xfrm>
            <a:off x="2159563" y="6382450"/>
            <a:ext cx="7872875" cy="3146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Kjeldsen JW et al. 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 Med. 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2021;27(12):2212-2223.</a:t>
            </a:r>
          </a:p>
        </p:txBody>
      </p:sp>
    </p:spTree>
    <p:extLst>
      <p:ext uri="{BB962C8B-B14F-4D97-AF65-F5344CB8AC3E}">
        <p14:creationId xmlns:p14="http://schemas.microsoft.com/office/powerpoint/2010/main" val="274358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5" name="Group 10324"/>
          <p:cNvGrpSpPr/>
          <p:nvPr/>
        </p:nvGrpSpPr>
        <p:grpSpPr>
          <a:xfrm>
            <a:off x="4963146" y="978481"/>
            <a:ext cx="6165669" cy="2477991"/>
            <a:chOff x="8066574" y="1512911"/>
            <a:chExt cx="9248504" cy="37169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49B3A6-1202-4E11-BDFB-3233C4195AFA}"/>
                </a:ext>
              </a:extLst>
            </p:cNvPr>
            <p:cNvSpPr txBox="1"/>
            <p:nvPr/>
          </p:nvSpPr>
          <p:spPr>
            <a:xfrm>
              <a:off x="11744000" y="2094152"/>
              <a:ext cx="5117747" cy="692498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424481"/>
              <a:r>
                <a:rPr lang="en-US" sz="2400" b="1" dirty="0">
                  <a:solidFill>
                    <a:srgbClr val="05416B"/>
                  </a:solidFill>
                  <a:latin typeface="Calibri"/>
                </a:rPr>
                <a:t>Progression-Free Survival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7684866" y="3019199"/>
              <a:ext cx="1843968" cy="44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/>
              <a:r>
                <a:rPr lang="en-US" sz="1333" b="1" dirty="0">
                  <a:solidFill>
                    <a:prstClr val="white"/>
                  </a:solidFill>
                  <a:latin typeface="Calibri"/>
                </a:rPr>
                <a:t>Probability (%)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099397" y="151291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1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56.2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48.4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32.8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437156" y="151291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3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28.8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24.6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13.6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1255336" y="151291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2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36.5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32.0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20.0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610348" y="151291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4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24.6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21.7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11.9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22192" y="151291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5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22.9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19.3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10.2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066574" y="1512911"/>
              <a:ext cx="983924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PFS rate, %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srgbClr val="00AEF0"/>
                  </a:solidFill>
                  <a:latin typeface="Calibri"/>
                </a:rPr>
                <a:t>Enco + Bin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srgbClr val="8FD5F9"/>
                  </a:solidFill>
                  <a:latin typeface="Calibri"/>
                </a:rPr>
                <a:t>Enco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>
                      <a:lumMod val="75000"/>
                    </a:prstClr>
                  </a:solidFill>
                  <a:latin typeface="Calibri"/>
                </a:rPr>
                <a:t>Vemu</a:t>
              </a:r>
              <a:endParaRPr lang="en-US" sz="1067" b="1" dirty="0">
                <a:solidFill>
                  <a:prstClr val="white">
                    <a:lumMod val="75000"/>
                  </a:prstClr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494937" y="4261984"/>
              <a:ext cx="1354217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/>
              <a:r>
                <a:rPr lang="en-US" sz="1200" b="1" dirty="0">
                  <a:solidFill>
                    <a:prstClr val="white"/>
                  </a:solidFill>
                  <a:latin typeface="Calibri"/>
                </a:rPr>
                <a:t>Time (</a:t>
              </a:r>
              <a:r>
                <a:rPr lang="en-US" sz="1200" b="1" dirty="0" err="1">
                  <a:solidFill>
                    <a:prstClr val="white"/>
                  </a:solidFill>
                  <a:latin typeface="Calibri"/>
                </a:rPr>
                <a:t>mos</a:t>
              </a:r>
              <a:r>
                <a:rPr lang="en-US" sz="1200" b="1" dirty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8088279" y="4496811"/>
              <a:ext cx="9226799" cy="733087"/>
              <a:chOff x="8088279" y="4957670"/>
              <a:chExt cx="9226799" cy="733087"/>
            </a:xfrm>
            <a:noFill/>
          </p:grpSpPr>
          <p:sp>
            <p:nvSpPr>
              <p:cNvPr id="66" name="TextBox 65"/>
              <p:cNvSpPr txBox="1"/>
              <p:nvPr/>
            </p:nvSpPr>
            <p:spPr>
              <a:xfrm>
                <a:off x="8088279" y="4957670"/>
                <a:ext cx="6893250" cy="73308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24481">
                  <a:lnSpc>
                    <a:spcPct val="80000"/>
                  </a:lnSpc>
                  <a:tabLst>
                    <a:tab pos="570471" algn="r"/>
                    <a:tab pos="722878" algn="ctr"/>
                    <a:tab pos="951490" algn="ctr"/>
                    <a:tab pos="1219261" algn="ctr"/>
                    <a:tab pos="1487033" algn="ctr"/>
                    <a:tab pos="1750571" algn="ctr"/>
                    <a:tab pos="201940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	No. at risk</a:t>
                </a:r>
              </a:p>
              <a:p>
                <a:pPr defTabSz="424481">
                  <a:lnSpc>
                    <a:spcPct val="80000"/>
                  </a:lnSpc>
                  <a:tabLst>
                    <a:tab pos="570471" algn="r"/>
                    <a:tab pos="722878" algn="ctr"/>
                    <a:tab pos="951490" algn="ctr"/>
                    <a:tab pos="1219261" algn="ctr"/>
                    <a:tab pos="1487033" algn="ctr"/>
                    <a:tab pos="1750571" algn="ctr"/>
                    <a:tab pos="201940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srgbClr val="00AEF0"/>
                    </a:solidFill>
                    <a:latin typeface="Calibri"/>
                  </a:rPr>
                  <a:t>	Enco + Bin	</a:t>
                </a: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192	151	108	87	73	63	50	45	43	35	33	31	29	28	27</a:t>
                </a:r>
              </a:p>
              <a:p>
                <a:pPr defTabSz="424481">
                  <a:lnSpc>
                    <a:spcPct val="80000"/>
                  </a:lnSpc>
                  <a:tabLst>
                    <a:tab pos="570471" algn="r"/>
                    <a:tab pos="722878" algn="ctr"/>
                    <a:tab pos="951490" algn="ctr"/>
                    <a:tab pos="1219261" algn="ctr"/>
                    <a:tab pos="1487033" algn="ctr"/>
                    <a:tab pos="1750571" algn="ctr"/>
                    <a:tab pos="201940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srgbClr val="8FD5F9"/>
                    </a:solidFill>
                    <a:latin typeface="Calibri"/>
                  </a:rPr>
                  <a:t>	Enco	</a:t>
                </a: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194	125	84	68	53	43	37	34	29	26	24	19	18	17	15</a:t>
                </a:r>
                <a:endParaRPr lang="en-US" sz="800" b="1" dirty="0">
                  <a:solidFill>
                    <a:srgbClr val="8FD5F9"/>
                  </a:solidFill>
                  <a:latin typeface="Calibri"/>
                </a:endParaRPr>
              </a:p>
              <a:p>
                <a:pPr defTabSz="424481">
                  <a:lnSpc>
                    <a:spcPct val="80000"/>
                  </a:lnSpc>
                  <a:tabLst>
                    <a:tab pos="570471" algn="r"/>
                    <a:tab pos="722878" algn="ctr"/>
                    <a:tab pos="951490" algn="ctr"/>
                    <a:tab pos="1219261" algn="ctr"/>
                    <a:tab pos="1487033" algn="ctr"/>
                    <a:tab pos="1750571" algn="ctr"/>
                    <a:tab pos="201940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prstClr val="white">
                        <a:lumMod val="75000"/>
                      </a:prstClr>
                    </a:solidFill>
                    <a:latin typeface="Calibri"/>
                  </a:rPr>
                  <a:t>	Vemu	</a:t>
                </a: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191	98	55	36	26	22	18	16	15	10	10	7	7	7	6</a:t>
                </a:r>
                <a:endParaRPr lang="en-US" sz="1067" b="1" dirty="0">
                  <a:solidFill>
                    <a:prstClr val="white">
                      <a:lumMod val="75000"/>
                    </a:prstClr>
                  </a:solidFill>
                  <a:latin typeface="Calibri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4996160" y="5105403"/>
                <a:ext cx="2318918" cy="58535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defTabSz="424481">
                  <a:lnSpc>
                    <a:spcPct val="80000"/>
                  </a:lnSpc>
                  <a:tabLst>
                    <a:tab pos="306932" algn="ctr"/>
                    <a:tab pos="570471" algn="ctr"/>
                    <a:tab pos="839301" algn="ctr"/>
                    <a:tab pos="1067912" algn="ctr"/>
                    <a:tab pos="1331450" algn="ctr"/>
                    <a:tab pos="175057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26	23	19	9	2	0</a:t>
                </a:r>
              </a:p>
              <a:p>
                <a:pPr defTabSz="424481">
                  <a:lnSpc>
                    <a:spcPct val="80000"/>
                  </a:lnSpc>
                  <a:tabLst>
                    <a:tab pos="306932" algn="ctr"/>
                    <a:tab pos="570471" algn="ctr"/>
                    <a:tab pos="839301" algn="ctr"/>
                    <a:tab pos="1067912" algn="ctr"/>
                    <a:tab pos="1331450" algn="ctr"/>
                    <a:tab pos="175057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14	13	11	6	2	0</a:t>
                </a:r>
              </a:p>
              <a:p>
                <a:pPr defTabSz="424481">
                  <a:lnSpc>
                    <a:spcPct val="80000"/>
                  </a:lnSpc>
                  <a:tabLst>
                    <a:tab pos="306932" algn="ctr"/>
                    <a:tab pos="570471" algn="ctr"/>
                    <a:tab pos="839301" algn="ctr"/>
                    <a:tab pos="1067912" algn="ctr"/>
                    <a:tab pos="1331450" algn="ctr"/>
                    <a:tab pos="1750571" algn="ctr"/>
                    <a:tab pos="2287173" algn="ctr"/>
                    <a:tab pos="2550711" algn="ctr"/>
                    <a:tab pos="2818483" algn="ctr"/>
                    <a:tab pos="3087313" algn="ctr"/>
                    <a:tab pos="3355084" algn="ctr"/>
                    <a:tab pos="3579462" algn="ctr"/>
                    <a:tab pos="3848292" algn="ctr"/>
                    <a:tab pos="4116064" algn="ctr"/>
                    <a:tab pos="4379602" algn="ctr"/>
                    <a:tab pos="4648432" algn="ctr"/>
                    <a:tab pos="4916204" algn="ctr"/>
                    <a:tab pos="5183976" algn="ctr"/>
                  </a:tabLst>
                </a:pPr>
                <a:r>
                  <a:rPr lang="en-US" sz="800" b="1" dirty="0">
                    <a:solidFill>
                      <a:prstClr val="white"/>
                    </a:solidFill>
                    <a:latin typeface="Calibri"/>
                  </a:rPr>
                  <a:t> 6	5	3	1	0	0</a:t>
                </a:r>
              </a:p>
            </p:txBody>
          </p:sp>
        </p:grp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9190038" y="2266950"/>
              <a:ext cx="7937500" cy="1901825"/>
            </a:xfrm>
            <a:custGeom>
              <a:avLst/>
              <a:gdLst>
                <a:gd name="T0" fmla="*/ 0 w 5000"/>
                <a:gd name="T1" fmla="*/ 0 h 1198"/>
                <a:gd name="T2" fmla="*/ 32 w 5000"/>
                <a:gd name="T3" fmla="*/ 0 h 1198"/>
                <a:gd name="T4" fmla="*/ 32 w 5000"/>
                <a:gd name="T5" fmla="*/ 1162 h 1198"/>
                <a:gd name="T6" fmla="*/ 5000 w 5000"/>
                <a:gd name="T7" fmla="*/ 1162 h 1198"/>
                <a:gd name="T8" fmla="*/ 5000 w 5000"/>
                <a:gd name="T9" fmla="*/ 1198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0" h="1198">
                  <a:moveTo>
                    <a:pt x="0" y="0"/>
                  </a:moveTo>
                  <a:lnTo>
                    <a:pt x="32" y="0"/>
                  </a:lnTo>
                  <a:lnTo>
                    <a:pt x="32" y="1162"/>
                  </a:lnTo>
                  <a:lnTo>
                    <a:pt x="5000" y="1162"/>
                  </a:lnTo>
                  <a:lnTo>
                    <a:pt x="5000" y="1198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2" name="Rectangle 7"/>
            <p:cNvSpPr>
              <a:spLocks noChangeArrowheads="1"/>
            </p:cNvSpPr>
            <p:nvPr/>
          </p:nvSpPr>
          <p:spPr bwMode="auto">
            <a:xfrm>
              <a:off x="8847138" y="2146300"/>
              <a:ext cx="310182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100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3" name="Line 8"/>
            <p:cNvSpPr>
              <a:spLocks noChangeShapeType="1"/>
            </p:cNvSpPr>
            <p:nvPr/>
          </p:nvSpPr>
          <p:spPr bwMode="auto">
            <a:xfrm>
              <a:off x="9190038" y="264477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4" name="Rectangle 9"/>
            <p:cNvSpPr>
              <a:spLocks noChangeArrowheads="1"/>
            </p:cNvSpPr>
            <p:nvPr/>
          </p:nvSpPr>
          <p:spPr bwMode="auto">
            <a:xfrm>
              <a:off x="8948738" y="2524126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80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5" name="Line 10"/>
            <p:cNvSpPr>
              <a:spLocks noChangeShapeType="1"/>
            </p:cNvSpPr>
            <p:nvPr/>
          </p:nvSpPr>
          <p:spPr bwMode="auto">
            <a:xfrm>
              <a:off x="9190038" y="3009900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6" name="Rectangle 11"/>
            <p:cNvSpPr>
              <a:spLocks noChangeArrowheads="1"/>
            </p:cNvSpPr>
            <p:nvPr/>
          </p:nvSpPr>
          <p:spPr bwMode="auto">
            <a:xfrm>
              <a:off x="8948738" y="2889250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60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7" name="Line 12"/>
            <p:cNvSpPr>
              <a:spLocks noChangeShapeType="1"/>
            </p:cNvSpPr>
            <p:nvPr/>
          </p:nvSpPr>
          <p:spPr bwMode="auto">
            <a:xfrm>
              <a:off x="9190038" y="336867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8" name="Rectangle 13"/>
            <p:cNvSpPr>
              <a:spLocks noChangeArrowheads="1"/>
            </p:cNvSpPr>
            <p:nvPr/>
          </p:nvSpPr>
          <p:spPr bwMode="auto">
            <a:xfrm>
              <a:off x="8948738" y="3248026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40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79" name="Line 14"/>
            <p:cNvSpPr>
              <a:spLocks noChangeShapeType="1"/>
            </p:cNvSpPr>
            <p:nvPr/>
          </p:nvSpPr>
          <p:spPr bwMode="auto">
            <a:xfrm>
              <a:off x="9190038" y="373697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0" name="Rectangle 15"/>
            <p:cNvSpPr>
              <a:spLocks noChangeArrowheads="1"/>
            </p:cNvSpPr>
            <p:nvPr/>
          </p:nvSpPr>
          <p:spPr bwMode="auto">
            <a:xfrm>
              <a:off x="8948738" y="3613150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20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1" name="Line 16"/>
            <p:cNvSpPr>
              <a:spLocks noChangeShapeType="1"/>
            </p:cNvSpPr>
            <p:nvPr/>
          </p:nvSpPr>
          <p:spPr bwMode="auto">
            <a:xfrm>
              <a:off x="9190038" y="411162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2" name="Rectangle 17"/>
            <p:cNvSpPr>
              <a:spLocks noChangeArrowheads="1"/>
            </p:cNvSpPr>
            <p:nvPr/>
          </p:nvSpPr>
          <p:spPr bwMode="auto">
            <a:xfrm>
              <a:off x="9053513" y="3990974"/>
              <a:ext cx="103395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3" name="Line 18"/>
            <p:cNvSpPr>
              <a:spLocks noChangeShapeType="1"/>
            </p:cNvSpPr>
            <p:nvPr/>
          </p:nvSpPr>
          <p:spPr bwMode="auto">
            <a:xfrm>
              <a:off x="924718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4" name="Rectangle 19"/>
            <p:cNvSpPr>
              <a:spLocks noChangeArrowheads="1"/>
            </p:cNvSpPr>
            <p:nvPr/>
          </p:nvSpPr>
          <p:spPr bwMode="auto">
            <a:xfrm>
              <a:off x="9199563" y="4143374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5" name="Line 20"/>
            <p:cNvSpPr>
              <a:spLocks noChangeShapeType="1"/>
            </p:cNvSpPr>
            <p:nvPr/>
          </p:nvSpPr>
          <p:spPr bwMode="auto">
            <a:xfrm>
              <a:off x="96313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6" name="Rectangle 21"/>
            <p:cNvSpPr>
              <a:spLocks noChangeArrowheads="1"/>
            </p:cNvSpPr>
            <p:nvPr/>
          </p:nvSpPr>
          <p:spPr bwMode="auto">
            <a:xfrm>
              <a:off x="9586913" y="4143374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7" name="Line 22"/>
            <p:cNvSpPr>
              <a:spLocks noChangeShapeType="1"/>
            </p:cNvSpPr>
            <p:nvPr/>
          </p:nvSpPr>
          <p:spPr bwMode="auto">
            <a:xfrm>
              <a:off x="100250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8" name="Rectangle 23"/>
            <p:cNvSpPr>
              <a:spLocks noChangeArrowheads="1"/>
            </p:cNvSpPr>
            <p:nvPr/>
          </p:nvSpPr>
          <p:spPr bwMode="auto">
            <a:xfrm>
              <a:off x="9977438" y="4143374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89" name="Line 24"/>
            <p:cNvSpPr>
              <a:spLocks noChangeShapeType="1"/>
            </p:cNvSpPr>
            <p:nvPr/>
          </p:nvSpPr>
          <p:spPr bwMode="auto">
            <a:xfrm>
              <a:off x="104187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0" name="Rectangle 25"/>
            <p:cNvSpPr>
              <a:spLocks noChangeArrowheads="1"/>
            </p:cNvSpPr>
            <p:nvPr/>
          </p:nvSpPr>
          <p:spPr bwMode="auto">
            <a:xfrm>
              <a:off x="10326689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12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1" name="Line 26"/>
            <p:cNvSpPr>
              <a:spLocks noChangeShapeType="1"/>
            </p:cNvSpPr>
            <p:nvPr/>
          </p:nvSpPr>
          <p:spPr bwMode="auto">
            <a:xfrm>
              <a:off x="108156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2" name="Rectangle 27"/>
            <p:cNvSpPr>
              <a:spLocks noChangeArrowheads="1"/>
            </p:cNvSpPr>
            <p:nvPr/>
          </p:nvSpPr>
          <p:spPr bwMode="auto">
            <a:xfrm>
              <a:off x="10726739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16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3" name="Line 28"/>
            <p:cNvSpPr>
              <a:spLocks noChangeShapeType="1"/>
            </p:cNvSpPr>
            <p:nvPr/>
          </p:nvSpPr>
          <p:spPr bwMode="auto">
            <a:xfrm>
              <a:off x="112093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4" name="Rectangle 29"/>
            <p:cNvSpPr>
              <a:spLocks noChangeArrowheads="1"/>
            </p:cNvSpPr>
            <p:nvPr/>
          </p:nvSpPr>
          <p:spPr bwMode="auto">
            <a:xfrm>
              <a:off x="11117264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5" name="Line 30"/>
            <p:cNvSpPr>
              <a:spLocks noChangeShapeType="1"/>
            </p:cNvSpPr>
            <p:nvPr/>
          </p:nvSpPr>
          <p:spPr bwMode="auto">
            <a:xfrm>
              <a:off x="1159668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6" name="Rectangle 31"/>
            <p:cNvSpPr>
              <a:spLocks noChangeArrowheads="1"/>
            </p:cNvSpPr>
            <p:nvPr/>
          </p:nvSpPr>
          <p:spPr bwMode="auto">
            <a:xfrm>
              <a:off x="11504613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7" name="Line 32"/>
            <p:cNvSpPr>
              <a:spLocks noChangeShapeType="1"/>
            </p:cNvSpPr>
            <p:nvPr/>
          </p:nvSpPr>
          <p:spPr bwMode="auto">
            <a:xfrm>
              <a:off x="1198721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8" name="Rectangle 33"/>
            <p:cNvSpPr>
              <a:spLocks noChangeArrowheads="1"/>
            </p:cNvSpPr>
            <p:nvPr/>
          </p:nvSpPr>
          <p:spPr bwMode="auto">
            <a:xfrm>
              <a:off x="11898314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99" name="Line 34"/>
            <p:cNvSpPr>
              <a:spLocks noChangeShapeType="1"/>
            </p:cNvSpPr>
            <p:nvPr/>
          </p:nvSpPr>
          <p:spPr bwMode="auto">
            <a:xfrm>
              <a:off x="1238091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0" name="Rectangle 35"/>
            <p:cNvSpPr>
              <a:spLocks noChangeArrowheads="1"/>
            </p:cNvSpPr>
            <p:nvPr/>
          </p:nvSpPr>
          <p:spPr bwMode="auto">
            <a:xfrm>
              <a:off x="12288839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1" name="Line 36"/>
            <p:cNvSpPr>
              <a:spLocks noChangeShapeType="1"/>
            </p:cNvSpPr>
            <p:nvPr/>
          </p:nvSpPr>
          <p:spPr bwMode="auto">
            <a:xfrm>
              <a:off x="127809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" name="Rectangle 37"/>
            <p:cNvSpPr>
              <a:spLocks noChangeArrowheads="1"/>
            </p:cNvSpPr>
            <p:nvPr/>
          </p:nvSpPr>
          <p:spPr bwMode="auto">
            <a:xfrm>
              <a:off x="12688889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" name="Line 38"/>
            <p:cNvSpPr>
              <a:spLocks noChangeShapeType="1"/>
            </p:cNvSpPr>
            <p:nvPr/>
          </p:nvSpPr>
          <p:spPr bwMode="auto">
            <a:xfrm>
              <a:off x="131778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4" name="Rectangle 39"/>
            <p:cNvSpPr>
              <a:spLocks noChangeArrowheads="1"/>
            </p:cNvSpPr>
            <p:nvPr/>
          </p:nvSpPr>
          <p:spPr bwMode="auto">
            <a:xfrm>
              <a:off x="13088937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5" name="Line 40"/>
            <p:cNvSpPr>
              <a:spLocks noChangeShapeType="1"/>
            </p:cNvSpPr>
            <p:nvPr/>
          </p:nvSpPr>
          <p:spPr bwMode="auto">
            <a:xfrm>
              <a:off x="1356518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6" name="Rectangle 41"/>
            <p:cNvSpPr>
              <a:spLocks noChangeArrowheads="1"/>
            </p:cNvSpPr>
            <p:nvPr/>
          </p:nvSpPr>
          <p:spPr bwMode="auto">
            <a:xfrm>
              <a:off x="13473113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7" name="Line 42"/>
            <p:cNvSpPr>
              <a:spLocks noChangeShapeType="1"/>
            </p:cNvSpPr>
            <p:nvPr/>
          </p:nvSpPr>
          <p:spPr bwMode="auto">
            <a:xfrm>
              <a:off x="1395888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8" name="Rectangle 43"/>
            <p:cNvSpPr>
              <a:spLocks noChangeArrowheads="1"/>
            </p:cNvSpPr>
            <p:nvPr/>
          </p:nvSpPr>
          <p:spPr bwMode="auto">
            <a:xfrm>
              <a:off x="13866813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9" name="Line 44"/>
            <p:cNvSpPr>
              <a:spLocks noChangeShapeType="1"/>
            </p:cNvSpPr>
            <p:nvPr/>
          </p:nvSpPr>
          <p:spPr bwMode="auto">
            <a:xfrm>
              <a:off x="1434941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0" name="Rectangle 45"/>
            <p:cNvSpPr>
              <a:spLocks noChangeArrowheads="1"/>
            </p:cNvSpPr>
            <p:nvPr/>
          </p:nvSpPr>
          <p:spPr bwMode="auto">
            <a:xfrm>
              <a:off x="14260512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52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1" name="Line 46"/>
            <p:cNvSpPr>
              <a:spLocks noChangeShapeType="1"/>
            </p:cNvSpPr>
            <p:nvPr/>
          </p:nvSpPr>
          <p:spPr bwMode="auto">
            <a:xfrm>
              <a:off x="147494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2" name="Rectangle 47"/>
            <p:cNvSpPr>
              <a:spLocks noChangeArrowheads="1"/>
            </p:cNvSpPr>
            <p:nvPr/>
          </p:nvSpPr>
          <p:spPr bwMode="auto">
            <a:xfrm>
              <a:off x="14657388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56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3" name="Line 48"/>
            <p:cNvSpPr>
              <a:spLocks noChangeShapeType="1"/>
            </p:cNvSpPr>
            <p:nvPr/>
          </p:nvSpPr>
          <p:spPr bwMode="auto">
            <a:xfrm>
              <a:off x="1514316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4" name="Rectangle 49"/>
            <p:cNvSpPr>
              <a:spLocks noChangeArrowheads="1"/>
            </p:cNvSpPr>
            <p:nvPr/>
          </p:nvSpPr>
          <p:spPr bwMode="auto">
            <a:xfrm>
              <a:off x="15051087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5" name="Line 50"/>
            <p:cNvSpPr>
              <a:spLocks noChangeShapeType="1"/>
            </p:cNvSpPr>
            <p:nvPr/>
          </p:nvSpPr>
          <p:spPr bwMode="auto">
            <a:xfrm>
              <a:off x="155273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6" name="Rectangle 51"/>
            <p:cNvSpPr>
              <a:spLocks noChangeArrowheads="1"/>
            </p:cNvSpPr>
            <p:nvPr/>
          </p:nvSpPr>
          <p:spPr bwMode="auto">
            <a:xfrm>
              <a:off x="15438438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7" name="Line 52"/>
            <p:cNvSpPr>
              <a:spLocks noChangeShapeType="1"/>
            </p:cNvSpPr>
            <p:nvPr/>
          </p:nvSpPr>
          <p:spPr bwMode="auto">
            <a:xfrm>
              <a:off x="159210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8" name="Rectangle 53"/>
            <p:cNvSpPr>
              <a:spLocks noChangeArrowheads="1"/>
            </p:cNvSpPr>
            <p:nvPr/>
          </p:nvSpPr>
          <p:spPr bwMode="auto">
            <a:xfrm>
              <a:off x="15828963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19" name="Line 54"/>
            <p:cNvSpPr>
              <a:spLocks noChangeShapeType="1"/>
            </p:cNvSpPr>
            <p:nvPr/>
          </p:nvSpPr>
          <p:spPr bwMode="auto">
            <a:xfrm>
              <a:off x="16314738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0" name="Rectangle 55"/>
            <p:cNvSpPr>
              <a:spLocks noChangeArrowheads="1"/>
            </p:cNvSpPr>
            <p:nvPr/>
          </p:nvSpPr>
          <p:spPr bwMode="auto">
            <a:xfrm>
              <a:off x="16222662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72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1" name="Line 56"/>
            <p:cNvSpPr>
              <a:spLocks noChangeShapeType="1"/>
            </p:cNvSpPr>
            <p:nvPr/>
          </p:nvSpPr>
          <p:spPr bwMode="auto">
            <a:xfrm>
              <a:off x="16711613" y="4111625"/>
              <a:ext cx="0" cy="5715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2" name="Rectangle 57"/>
            <p:cNvSpPr>
              <a:spLocks noChangeArrowheads="1"/>
            </p:cNvSpPr>
            <p:nvPr/>
          </p:nvSpPr>
          <p:spPr bwMode="auto">
            <a:xfrm>
              <a:off x="16622712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76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3" name="Rectangle 58"/>
            <p:cNvSpPr>
              <a:spLocks noChangeArrowheads="1"/>
            </p:cNvSpPr>
            <p:nvPr/>
          </p:nvSpPr>
          <p:spPr bwMode="auto">
            <a:xfrm>
              <a:off x="17038638" y="4143374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80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4" name="Line 59"/>
            <p:cNvSpPr>
              <a:spLocks noChangeShapeType="1"/>
            </p:cNvSpPr>
            <p:nvPr/>
          </p:nvSpPr>
          <p:spPr bwMode="auto">
            <a:xfrm>
              <a:off x="9240838" y="3190875"/>
              <a:ext cx="788670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5" name="Line 60"/>
            <p:cNvSpPr>
              <a:spLocks noChangeShapeType="1"/>
            </p:cNvSpPr>
            <p:nvPr/>
          </p:nvSpPr>
          <p:spPr bwMode="auto">
            <a:xfrm flipV="1">
              <a:off x="10418763" y="2273300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6" name="Line 61"/>
            <p:cNvSpPr>
              <a:spLocks noChangeShapeType="1"/>
            </p:cNvSpPr>
            <p:nvPr/>
          </p:nvSpPr>
          <p:spPr bwMode="auto">
            <a:xfrm flipV="1">
              <a:off x="11603038" y="2273300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27" name="Line 62"/>
            <p:cNvSpPr>
              <a:spLocks noChangeShapeType="1"/>
            </p:cNvSpPr>
            <p:nvPr/>
          </p:nvSpPr>
          <p:spPr bwMode="auto">
            <a:xfrm flipV="1">
              <a:off x="12787313" y="2273300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0" name="Line 63"/>
            <p:cNvSpPr>
              <a:spLocks noChangeShapeType="1"/>
            </p:cNvSpPr>
            <p:nvPr/>
          </p:nvSpPr>
          <p:spPr bwMode="auto">
            <a:xfrm flipV="1">
              <a:off x="13971588" y="2273300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1" name="Line 64"/>
            <p:cNvSpPr>
              <a:spLocks noChangeShapeType="1"/>
            </p:cNvSpPr>
            <p:nvPr/>
          </p:nvSpPr>
          <p:spPr bwMode="auto">
            <a:xfrm flipV="1">
              <a:off x="15149513" y="2273300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grpSp>
          <p:nvGrpSpPr>
            <p:cNvPr id="10323" name="Group 10322"/>
            <p:cNvGrpSpPr/>
            <p:nvPr/>
          </p:nvGrpSpPr>
          <p:grpSpPr>
            <a:xfrm>
              <a:off x="9038465" y="2225018"/>
              <a:ext cx="7758731" cy="2005781"/>
              <a:chOff x="9038465" y="2225018"/>
              <a:chExt cx="7758731" cy="2005781"/>
            </a:xfrm>
          </p:grpSpPr>
          <p:grpSp>
            <p:nvGrpSpPr>
              <p:cNvPr id="10322" name="Group 10321"/>
              <p:cNvGrpSpPr/>
              <p:nvPr/>
            </p:nvGrpSpPr>
            <p:grpSpPr>
              <a:xfrm>
                <a:off x="16579913" y="3727010"/>
                <a:ext cx="217283" cy="90133"/>
                <a:chOff x="16579913" y="3727010"/>
                <a:chExt cx="217283" cy="90133"/>
              </a:xfrm>
            </p:grpSpPr>
            <p:cxnSp>
              <p:nvCxnSpPr>
                <p:cNvPr id="10317" name="Straight Connector 10316"/>
                <p:cNvCxnSpPr/>
                <p:nvPr/>
              </p:nvCxnSpPr>
              <p:spPr>
                <a:xfrm>
                  <a:off x="16579913" y="3757188"/>
                  <a:ext cx="217283" cy="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19" name="Straight Connector 10318"/>
                <p:cNvCxnSpPr/>
                <p:nvPr/>
              </p:nvCxnSpPr>
              <p:spPr>
                <a:xfrm>
                  <a:off x="16673465" y="3727010"/>
                  <a:ext cx="2429" cy="37746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>
                  <a:off x="16740140" y="3727010"/>
                  <a:ext cx="0" cy="2716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16771096" y="3727010"/>
                  <a:ext cx="0" cy="27160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6763952" y="3779397"/>
                  <a:ext cx="2429" cy="3774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6785383" y="3779397"/>
                  <a:ext cx="2429" cy="37746"/>
                </a:xfrm>
                <a:prstGeom prst="line">
                  <a:avLst/>
                </a:prstGeom>
                <a:ln w="28575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2" name="Straight Connector 211"/>
              <p:cNvCxnSpPr/>
              <p:nvPr/>
            </p:nvCxnSpPr>
            <p:spPr>
              <a:xfrm>
                <a:off x="15178088" y="3769095"/>
                <a:ext cx="1619108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379" name="Picture 139" descr="D:\Graftech Design Projects - MSI-GODLIKE\Med Learning Group\Jessica McMullen\ON-178L\_graphics\20 lines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42" t="8482" r="9731" b="64211"/>
              <a:stretch/>
            </p:blipFill>
            <p:spPr bwMode="auto">
              <a:xfrm>
                <a:off x="9038465" y="2225018"/>
                <a:ext cx="7683910" cy="2005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24" name="Group 10323"/>
          <p:cNvGrpSpPr/>
          <p:nvPr/>
        </p:nvGrpSpPr>
        <p:grpSpPr>
          <a:xfrm>
            <a:off x="4473977" y="3546868"/>
            <a:ext cx="6292401" cy="2884352"/>
            <a:chOff x="8088279" y="4787109"/>
            <a:chExt cx="9438602" cy="4326528"/>
          </a:xfrm>
        </p:grpSpPr>
        <p:pic>
          <p:nvPicPr>
            <p:cNvPr id="10380" name="Picture 140" descr="D:\Graftech Design Projects - MSI-GODLIKE\Med Learning Group\Jessica McMullen\ON-178L\_graphics\20 lines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9" t="54703" r="7828" b="19396"/>
            <a:stretch/>
          </p:blipFill>
          <p:spPr bwMode="auto">
            <a:xfrm>
              <a:off x="9146627" y="5914874"/>
              <a:ext cx="8163733" cy="1902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FBF74F-0299-48A7-9195-A52527BD26AB}"/>
                </a:ext>
              </a:extLst>
            </p:cNvPr>
            <p:cNvSpPr txBox="1"/>
            <p:nvPr/>
          </p:nvSpPr>
          <p:spPr>
            <a:xfrm>
              <a:off x="12238766" y="5565884"/>
              <a:ext cx="3267915" cy="692498"/>
            </a:xfrm>
            <a:prstGeom prst="rect">
              <a:avLst/>
            </a:prstGeom>
            <a:noFill/>
          </p:spPr>
          <p:txBody>
            <a:bodyPr wrap="none" lIns="91440" tIns="45720" rIns="91440" bIns="45720" rtlCol="0">
              <a:spAutoFit/>
            </a:bodyPr>
            <a:lstStyle/>
            <a:p>
              <a:pPr defTabSz="424481"/>
              <a:r>
                <a:rPr lang="en-US" sz="2400" b="1" dirty="0">
                  <a:solidFill>
                    <a:srgbClr val="05416B"/>
                  </a:solidFill>
                  <a:latin typeface="Calibri"/>
                </a:rPr>
                <a:t>Overall Survival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7684866" y="6894513"/>
              <a:ext cx="1843968" cy="446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/>
              <a:r>
                <a:rPr lang="en-US" sz="1333" b="1" dirty="0">
                  <a:solidFill>
                    <a:prstClr val="white"/>
                  </a:solidFill>
                  <a:latin typeface="Calibri"/>
                </a:rPr>
                <a:t>Probability (%)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99397" y="540067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1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75.5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74.6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63.1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437156" y="540067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3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46.5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40.9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31.4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255336" y="540067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2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57.7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49.1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43.2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610348" y="540067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4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39.1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36.8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25.6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822192" y="5400671"/>
              <a:ext cx="676146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Year 5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34.7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34.9</a:t>
              </a:r>
            </a:p>
            <a:p>
              <a:pPr algn="ct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21.4</a:t>
              </a:r>
              <a:endParaRPr lang="en-US" sz="1067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14664" y="5400671"/>
              <a:ext cx="935834" cy="7330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OS rate, %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srgbClr val="00AEF0"/>
                  </a:solidFill>
                  <a:latin typeface="Calibri"/>
                </a:rPr>
                <a:t>Enco + Bin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srgbClr val="8FD5F9"/>
                  </a:solidFill>
                  <a:latin typeface="Calibri"/>
                </a:rPr>
                <a:t>Enco</a:t>
              </a:r>
            </a:p>
            <a:p>
              <a:pPr algn="r" defTabSz="424481">
                <a:lnSpc>
                  <a:spcPct val="80000"/>
                </a:lnSpc>
              </a:pPr>
              <a:r>
                <a:rPr lang="en-US" sz="800" b="1" dirty="0">
                  <a:solidFill>
                    <a:prstClr val="white">
                      <a:lumMod val="75000"/>
                    </a:prstClr>
                  </a:solidFill>
                  <a:latin typeface="Calibri"/>
                </a:rPr>
                <a:t>Vemu</a:t>
              </a:r>
              <a:endParaRPr lang="en-US" sz="1067" b="1" dirty="0">
                <a:solidFill>
                  <a:prstClr val="white">
                    <a:lumMod val="75000"/>
                  </a:prstClr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825038" y="4787109"/>
              <a:ext cx="7346150" cy="73683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defTabSz="424481">
                <a:lnSpc>
                  <a:spcPct val="80000"/>
                </a:lnSpc>
              </a:pPr>
              <a:r>
                <a:rPr lang="en-US" sz="1600" b="1" dirty="0">
                  <a:solidFill>
                    <a:srgbClr val="00AEF0"/>
                  </a:solidFill>
                  <a:latin typeface="Calibri"/>
                </a:rPr>
                <a:t>Encorafenib + binimetinib</a:t>
              </a: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     </a:t>
              </a:r>
              <a:r>
                <a:rPr lang="en-US" sz="1600" b="1" dirty="0">
                  <a:solidFill>
                    <a:srgbClr val="6DCFF6">
                      <a:lumMod val="60000"/>
                      <a:lumOff val="40000"/>
                    </a:srgbClr>
                  </a:solidFill>
                  <a:latin typeface="Calibri"/>
                </a:rPr>
                <a:t>Encorafenib </a:t>
              </a:r>
              <a:r>
                <a:rPr lang="en-US" sz="1600" b="1" dirty="0">
                  <a:solidFill>
                    <a:prstClr val="white"/>
                  </a:solidFill>
                  <a:latin typeface="Calibri"/>
                </a:rPr>
                <a:t>     </a:t>
              </a:r>
              <a:r>
                <a:rPr lang="en-US" sz="1600" b="1" dirty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Vemurafenib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88279" y="8380551"/>
              <a:ext cx="9438602" cy="73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24481">
                <a:lnSpc>
                  <a:spcPct val="80000"/>
                </a:lnSpc>
                <a:tabLst>
                  <a:tab pos="570471" algn="r"/>
                  <a:tab pos="722878" algn="ctr"/>
                  <a:tab pos="1106014" algn="ctr"/>
                  <a:tab pos="1487033" algn="ctr"/>
                  <a:tab pos="1906154" algn="ctr"/>
                  <a:tab pos="2287173" algn="ctr"/>
                  <a:tab pos="2667133" algn="ctr"/>
                  <a:tab pos="3087313" algn="ctr"/>
                  <a:tab pos="3467273" algn="ctr"/>
                  <a:tab pos="3848292" algn="ctr"/>
                  <a:tab pos="3886394" algn="ctr"/>
                  <a:tab pos="4267413" algn="ctr"/>
                  <a:tab pos="4648432" algn="ctr"/>
                  <a:tab pos="5067553" algn="ctr"/>
                  <a:tab pos="5447514" algn="ctr"/>
                  <a:tab pos="5828533" algn="ctr"/>
                  <a:tab pos="6019043" algn="ctr"/>
                </a:tabLst>
              </a:pP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	No. at risk</a:t>
              </a:r>
            </a:p>
            <a:p>
              <a:pPr defTabSz="424481">
                <a:lnSpc>
                  <a:spcPct val="80000"/>
                </a:lnSpc>
                <a:tabLst>
                  <a:tab pos="570471" algn="r"/>
                  <a:tab pos="722878" algn="ctr"/>
                  <a:tab pos="1106014" algn="ctr"/>
                  <a:tab pos="1487033" algn="ctr"/>
                  <a:tab pos="1906154" algn="ctr"/>
                  <a:tab pos="2287173" algn="ctr"/>
                  <a:tab pos="2667133" algn="ctr"/>
                  <a:tab pos="3087313" algn="ctr"/>
                  <a:tab pos="3467273" algn="ctr"/>
                  <a:tab pos="3848292" algn="ctr"/>
                  <a:tab pos="3886394" algn="ctr"/>
                  <a:tab pos="4267413" algn="ctr"/>
                  <a:tab pos="4648432" algn="ctr"/>
                  <a:tab pos="5067553" algn="ctr"/>
                  <a:tab pos="5447514" algn="ctr"/>
                  <a:tab pos="5828533" algn="ctr"/>
                  <a:tab pos="6019043" algn="ctr"/>
                </a:tabLst>
              </a:pPr>
              <a:r>
                <a:rPr lang="en-US" sz="800" b="1" dirty="0">
                  <a:solidFill>
                    <a:srgbClr val="00AEF0"/>
                  </a:solidFill>
                  <a:latin typeface="Calibri"/>
                </a:rPr>
                <a:t>	Enco + Bin	</a:t>
              </a: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192	182	144	124	109	96	88	76	73	68	62	53	22	3	0</a:t>
              </a:r>
            </a:p>
            <a:p>
              <a:pPr defTabSz="424481">
                <a:lnSpc>
                  <a:spcPct val="80000"/>
                </a:lnSpc>
                <a:tabLst>
                  <a:tab pos="570471" algn="r"/>
                  <a:tab pos="722878" algn="ctr"/>
                  <a:tab pos="1106014" algn="ctr"/>
                  <a:tab pos="1487033" algn="ctr"/>
                  <a:tab pos="1906154" algn="ctr"/>
                  <a:tab pos="2287173" algn="ctr"/>
                  <a:tab pos="2667133" algn="ctr"/>
                  <a:tab pos="3087313" algn="ctr"/>
                  <a:tab pos="3467273" algn="ctr"/>
                  <a:tab pos="3848292" algn="ctr"/>
                  <a:tab pos="3886394" algn="ctr"/>
                  <a:tab pos="4267413" algn="ctr"/>
                  <a:tab pos="4648432" algn="ctr"/>
                  <a:tab pos="5067553" algn="ctr"/>
                  <a:tab pos="5447514" algn="ctr"/>
                  <a:tab pos="5828533" algn="ctr"/>
                  <a:tab pos="6019043" algn="ctr"/>
                </a:tabLst>
              </a:pPr>
              <a:r>
                <a:rPr lang="en-US" sz="800" b="1" dirty="0">
                  <a:solidFill>
                    <a:srgbClr val="8FD5F9"/>
                  </a:solidFill>
                  <a:latin typeface="Calibri"/>
                </a:rPr>
                <a:t>	Enco	</a:t>
              </a: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194	168	133	109	86	79	69	65	60	57	55	44	24	0	0</a:t>
              </a:r>
              <a:endParaRPr lang="en-US" sz="800" b="1" dirty="0">
                <a:solidFill>
                  <a:srgbClr val="8FD5F9"/>
                </a:solidFill>
                <a:latin typeface="Calibri"/>
              </a:endParaRPr>
            </a:p>
            <a:p>
              <a:pPr defTabSz="424481">
                <a:lnSpc>
                  <a:spcPct val="80000"/>
                </a:lnSpc>
                <a:tabLst>
                  <a:tab pos="570471" algn="r"/>
                  <a:tab pos="722878" algn="ctr"/>
                  <a:tab pos="1106014" algn="ctr"/>
                  <a:tab pos="1487033" algn="ctr"/>
                  <a:tab pos="1906154" algn="ctr"/>
                  <a:tab pos="2287173" algn="ctr"/>
                  <a:tab pos="2667133" algn="ctr"/>
                  <a:tab pos="3087313" algn="ctr"/>
                  <a:tab pos="3467273" algn="ctr"/>
                  <a:tab pos="3848292" algn="ctr"/>
                  <a:tab pos="3886394" algn="ctr"/>
                  <a:tab pos="4267413" algn="ctr"/>
                  <a:tab pos="4648432" algn="ctr"/>
                  <a:tab pos="5067553" algn="ctr"/>
                  <a:tab pos="5447514" algn="ctr"/>
                  <a:tab pos="5828533" algn="ctr"/>
                  <a:tab pos="6019043" algn="ctr"/>
                </a:tabLst>
              </a:pPr>
              <a:r>
                <a:rPr lang="en-US" sz="800" b="1" dirty="0">
                  <a:solidFill>
                    <a:prstClr val="white">
                      <a:lumMod val="75000"/>
                    </a:prstClr>
                  </a:solidFill>
                  <a:latin typeface="Calibri"/>
                </a:rPr>
                <a:t>	Vemu	</a:t>
              </a:r>
              <a:r>
                <a:rPr lang="en-US" sz="800" b="1" dirty="0">
                  <a:solidFill>
                    <a:prstClr val="white"/>
                  </a:solidFill>
                  <a:latin typeface="Calibri"/>
                </a:rPr>
                <a:t>191	166	115	89	77	62	54	47	44	39	34	29	13	2	0</a:t>
              </a:r>
              <a:endParaRPr lang="en-US" sz="1067" b="1" dirty="0">
                <a:solidFill>
                  <a:prstClr val="white">
                    <a:lumMod val="75000"/>
                  </a:prstClr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494939" y="8180843"/>
              <a:ext cx="1354217" cy="415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24481"/>
              <a:r>
                <a:rPr lang="en-US" sz="1200" b="1" dirty="0">
                  <a:solidFill>
                    <a:prstClr val="white"/>
                  </a:solidFill>
                  <a:latin typeface="Calibri"/>
                </a:rPr>
                <a:t>Time (</a:t>
              </a:r>
              <a:r>
                <a:rPr lang="en-US" sz="1200" b="1" dirty="0" err="1">
                  <a:solidFill>
                    <a:prstClr val="white"/>
                  </a:solidFill>
                  <a:latin typeface="Calibri"/>
                </a:rPr>
                <a:t>mos</a:t>
              </a:r>
              <a:r>
                <a:rPr lang="en-US" sz="1200" b="1" dirty="0">
                  <a:solidFill>
                    <a:prstClr val="white"/>
                  </a:solidFill>
                  <a:latin typeface="Calibri"/>
                </a:rPr>
                <a:t>)</a:t>
              </a:r>
              <a:endParaRPr lang="en-US" sz="1600" b="1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43" name="Freeform 65"/>
            <p:cNvSpPr>
              <a:spLocks/>
            </p:cNvSpPr>
            <p:nvPr/>
          </p:nvSpPr>
          <p:spPr bwMode="auto">
            <a:xfrm>
              <a:off x="9190038" y="6076950"/>
              <a:ext cx="7937500" cy="1901825"/>
            </a:xfrm>
            <a:custGeom>
              <a:avLst/>
              <a:gdLst>
                <a:gd name="T0" fmla="*/ 0 w 5000"/>
                <a:gd name="T1" fmla="*/ 0 h 1198"/>
                <a:gd name="T2" fmla="*/ 32 w 5000"/>
                <a:gd name="T3" fmla="*/ 0 h 1198"/>
                <a:gd name="T4" fmla="*/ 32 w 5000"/>
                <a:gd name="T5" fmla="*/ 1160 h 1198"/>
                <a:gd name="T6" fmla="*/ 5000 w 5000"/>
                <a:gd name="T7" fmla="*/ 1160 h 1198"/>
                <a:gd name="T8" fmla="*/ 5000 w 5000"/>
                <a:gd name="T9" fmla="*/ 1198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0" h="1198">
                  <a:moveTo>
                    <a:pt x="0" y="0"/>
                  </a:moveTo>
                  <a:lnTo>
                    <a:pt x="32" y="0"/>
                  </a:lnTo>
                  <a:lnTo>
                    <a:pt x="32" y="1160"/>
                  </a:lnTo>
                  <a:lnTo>
                    <a:pt x="5000" y="1160"/>
                  </a:lnTo>
                  <a:lnTo>
                    <a:pt x="5000" y="1198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4" name="Rectangle 66"/>
            <p:cNvSpPr>
              <a:spLocks noChangeArrowheads="1"/>
            </p:cNvSpPr>
            <p:nvPr/>
          </p:nvSpPr>
          <p:spPr bwMode="auto">
            <a:xfrm>
              <a:off x="8847138" y="5953125"/>
              <a:ext cx="310182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100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5" name="Line 67"/>
            <p:cNvSpPr>
              <a:spLocks noChangeShapeType="1"/>
            </p:cNvSpPr>
            <p:nvPr/>
          </p:nvSpPr>
          <p:spPr bwMode="auto">
            <a:xfrm>
              <a:off x="9190038" y="645477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6" name="Rectangle 68"/>
            <p:cNvSpPr>
              <a:spLocks noChangeArrowheads="1"/>
            </p:cNvSpPr>
            <p:nvPr/>
          </p:nvSpPr>
          <p:spPr bwMode="auto">
            <a:xfrm>
              <a:off x="8948738" y="6334125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80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7" name="Line 69"/>
            <p:cNvSpPr>
              <a:spLocks noChangeShapeType="1"/>
            </p:cNvSpPr>
            <p:nvPr/>
          </p:nvSpPr>
          <p:spPr bwMode="auto">
            <a:xfrm>
              <a:off x="9190038" y="6819900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8" name="Rectangle 70"/>
            <p:cNvSpPr>
              <a:spLocks noChangeArrowheads="1"/>
            </p:cNvSpPr>
            <p:nvPr/>
          </p:nvSpPr>
          <p:spPr bwMode="auto">
            <a:xfrm>
              <a:off x="8948738" y="6696075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60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49" name="Line 71"/>
            <p:cNvSpPr>
              <a:spLocks noChangeShapeType="1"/>
            </p:cNvSpPr>
            <p:nvPr/>
          </p:nvSpPr>
          <p:spPr bwMode="auto">
            <a:xfrm>
              <a:off x="9190038" y="7175500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0" name="Rectangle 72"/>
            <p:cNvSpPr>
              <a:spLocks noChangeArrowheads="1"/>
            </p:cNvSpPr>
            <p:nvPr/>
          </p:nvSpPr>
          <p:spPr bwMode="auto">
            <a:xfrm>
              <a:off x="8948738" y="7054850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40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1" name="Line 73"/>
            <p:cNvSpPr>
              <a:spLocks noChangeShapeType="1"/>
            </p:cNvSpPr>
            <p:nvPr/>
          </p:nvSpPr>
          <p:spPr bwMode="auto">
            <a:xfrm>
              <a:off x="9190038" y="7543800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2" name="Rectangle 74"/>
            <p:cNvSpPr>
              <a:spLocks noChangeArrowheads="1"/>
            </p:cNvSpPr>
            <p:nvPr/>
          </p:nvSpPr>
          <p:spPr bwMode="auto">
            <a:xfrm>
              <a:off x="8948738" y="7423151"/>
              <a:ext cx="206787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20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3" name="Line 75"/>
            <p:cNvSpPr>
              <a:spLocks noChangeShapeType="1"/>
            </p:cNvSpPr>
            <p:nvPr/>
          </p:nvSpPr>
          <p:spPr bwMode="auto">
            <a:xfrm>
              <a:off x="9190038" y="7921625"/>
              <a:ext cx="508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4" name="Rectangle 76"/>
            <p:cNvSpPr>
              <a:spLocks noChangeArrowheads="1"/>
            </p:cNvSpPr>
            <p:nvPr/>
          </p:nvSpPr>
          <p:spPr bwMode="auto">
            <a:xfrm>
              <a:off x="9053513" y="7797800"/>
              <a:ext cx="103395" cy="24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1067" b="1" dirty="0">
                  <a:solidFill>
                    <a:srgbClr val="FFFFFF"/>
                  </a:solidFill>
                  <a:latin typeface="Calibri"/>
                </a:rPr>
                <a:t>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5" name="Line 77"/>
            <p:cNvSpPr>
              <a:spLocks noChangeShapeType="1"/>
            </p:cNvSpPr>
            <p:nvPr/>
          </p:nvSpPr>
          <p:spPr bwMode="auto">
            <a:xfrm>
              <a:off x="924718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6" name="Rectangle 78"/>
            <p:cNvSpPr>
              <a:spLocks noChangeArrowheads="1"/>
            </p:cNvSpPr>
            <p:nvPr/>
          </p:nvSpPr>
          <p:spPr bwMode="auto">
            <a:xfrm>
              <a:off x="9199563" y="7953375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7" name="Line 79"/>
            <p:cNvSpPr>
              <a:spLocks noChangeShapeType="1"/>
            </p:cNvSpPr>
            <p:nvPr/>
          </p:nvSpPr>
          <p:spPr bwMode="auto">
            <a:xfrm>
              <a:off x="95329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8" name="Rectangle 80"/>
            <p:cNvSpPr>
              <a:spLocks noChangeArrowheads="1"/>
            </p:cNvSpPr>
            <p:nvPr/>
          </p:nvSpPr>
          <p:spPr bwMode="auto">
            <a:xfrm>
              <a:off x="9485313" y="7953375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59" name="Line 81"/>
            <p:cNvSpPr>
              <a:spLocks noChangeShapeType="1"/>
            </p:cNvSpPr>
            <p:nvPr/>
          </p:nvSpPr>
          <p:spPr bwMode="auto">
            <a:xfrm>
              <a:off x="101139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0" name="Rectangle 82"/>
            <p:cNvSpPr>
              <a:spLocks noChangeArrowheads="1"/>
            </p:cNvSpPr>
            <p:nvPr/>
          </p:nvSpPr>
          <p:spPr bwMode="auto">
            <a:xfrm>
              <a:off x="10066338" y="7953375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9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1" name="Line 83"/>
            <p:cNvSpPr>
              <a:spLocks noChangeShapeType="1"/>
            </p:cNvSpPr>
            <p:nvPr/>
          </p:nvSpPr>
          <p:spPr bwMode="auto">
            <a:xfrm>
              <a:off x="98250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2" name="Rectangle 84"/>
            <p:cNvSpPr>
              <a:spLocks noChangeArrowheads="1"/>
            </p:cNvSpPr>
            <p:nvPr/>
          </p:nvSpPr>
          <p:spPr bwMode="auto">
            <a:xfrm>
              <a:off x="9780588" y="7953375"/>
              <a:ext cx="91371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3" name="Line 85"/>
            <p:cNvSpPr>
              <a:spLocks noChangeShapeType="1"/>
            </p:cNvSpPr>
            <p:nvPr/>
          </p:nvSpPr>
          <p:spPr bwMode="auto">
            <a:xfrm>
              <a:off x="104187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4" name="Rectangle 86"/>
            <p:cNvSpPr>
              <a:spLocks noChangeArrowheads="1"/>
            </p:cNvSpPr>
            <p:nvPr/>
          </p:nvSpPr>
          <p:spPr bwMode="auto">
            <a:xfrm>
              <a:off x="10326689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12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5" name="Line 87"/>
            <p:cNvSpPr>
              <a:spLocks noChangeShapeType="1"/>
            </p:cNvSpPr>
            <p:nvPr/>
          </p:nvSpPr>
          <p:spPr bwMode="auto">
            <a:xfrm>
              <a:off x="107045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6" name="Rectangle 88"/>
            <p:cNvSpPr>
              <a:spLocks noChangeArrowheads="1"/>
            </p:cNvSpPr>
            <p:nvPr/>
          </p:nvSpPr>
          <p:spPr bwMode="auto">
            <a:xfrm>
              <a:off x="10612439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15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7" name="Line 89"/>
            <p:cNvSpPr>
              <a:spLocks noChangeShapeType="1"/>
            </p:cNvSpPr>
            <p:nvPr/>
          </p:nvSpPr>
          <p:spPr bwMode="auto">
            <a:xfrm>
              <a:off x="109934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8" name="Rectangle 90"/>
            <p:cNvSpPr>
              <a:spLocks noChangeArrowheads="1"/>
            </p:cNvSpPr>
            <p:nvPr/>
          </p:nvSpPr>
          <p:spPr bwMode="auto">
            <a:xfrm>
              <a:off x="1090453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18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69" name="Line 91"/>
            <p:cNvSpPr>
              <a:spLocks noChangeShapeType="1"/>
            </p:cNvSpPr>
            <p:nvPr/>
          </p:nvSpPr>
          <p:spPr bwMode="auto">
            <a:xfrm>
              <a:off x="112887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0" name="Rectangle 92"/>
            <p:cNvSpPr>
              <a:spLocks noChangeArrowheads="1"/>
            </p:cNvSpPr>
            <p:nvPr/>
          </p:nvSpPr>
          <p:spPr bwMode="auto">
            <a:xfrm>
              <a:off x="11199813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21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1" name="Line 93"/>
            <p:cNvSpPr>
              <a:spLocks noChangeShapeType="1"/>
            </p:cNvSpPr>
            <p:nvPr/>
          </p:nvSpPr>
          <p:spPr bwMode="auto">
            <a:xfrm>
              <a:off x="115776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2" name="Rectangle 94"/>
            <p:cNvSpPr>
              <a:spLocks noChangeArrowheads="1"/>
            </p:cNvSpPr>
            <p:nvPr/>
          </p:nvSpPr>
          <p:spPr bwMode="auto">
            <a:xfrm>
              <a:off x="11488739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3" name="Line 95"/>
            <p:cNvSpPr>
              <a:spLocks noChangeShapeType="1"/>
            </p:cNvSpPr>
            <p:nvPr/>
          </p:nvSpPr>
          <p:spPr bwMode="auto">
            <a:xfrm>
              <a:off x="118729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4" name="Rectangle 96"/>
            <p:cNvSpPr>
              <a:spLocks noChangeArrowheads="1"/>
            </p:cNvSpPr>
            <p:nvPr/>
          </p:nvSpPr>
          <p:spPr bwMode="auto">
            <a:xfrm>
              <a:off x="11784014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27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5" name="Line 97"/>
            <p:cNvSpPr>
              <a:spLocks noChangeShapeType="1"/>
            </p:cNvSpPr>
            <p:nvPr/>
          </p:nvSpPr>
          <p:spPr bwMode="auto">
            <a:xfrm>
              <a:off x="124634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6" name="Rectangle 98"/>
            <p:cNvSpPr>
              <a:spLocks noChangeArrowheads="1"/>
            </p:cNvSpPr>
            <p:nvPr/>
          </p:nvSpPr>
          <p:spPr bwMode="auto">
            <a:xfrm>
              <a:off x="123713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33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7" name="Line 99"/>
            <p:cNvSpPr>
              <a:spLocks noChangeShapeType="1"/>
            </p:cNvSpPr>
            <p:nvPr/>
          </p:nvSpPr>
          <p:spPr bwMode="auto">
            <a:xfrm>
              <a:off x="121618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8" name="Rectangle 100"/>
            <p:cNvSpPr>
              <a:spLocks noChangeArrowheads="1"/>
            </p:cNvSpPr>
            <p:nvPr/>
          </p:nvSpPr>
          <p:spPr bwMode="auto">
            <a:xfrm>
              <a:off x="1207293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79" name="Line 101"/>
            <p:cNvSpPr>
              <a:spLocks noChangeShapeType="1"/>
            </p:cNvSpPr>
            <p:nvPr/>
          </p:nvSpPr>
          <p:spPr bwMode="auto">
            <a:xfrm>
              <a:off x="127555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0" name="Rectangle 102"/>
            <p:cNvSpPr>
              <a:spLocks noChangeArrowheads="1"/>
            </p:cNvSpPr>
            <p:nvPr/>
          </p:nvSpPr>
          <p:spPr bwMode="auto">
            <a:xfrm>
              <a:off x="126634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1" name="Line 103"/>
            <p:cNvSpPr>
              <a:spLocks noChangeShapeType="1"/>
            </p:cNvSpPr>
            <p:nvPr/>
          </p:nvSpPr>
          <p:spPr bwMode="auto">
            <a:xfrm>
              <a:off x="1304448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2" name="Rectangle 104"/>
            <p:cNvSpPr>
              <a:spLocks noChangeArrowheads="1"/>
            </p:cNvSpPr>
            <p:nvPr/>
          </p:nvSpPr>
          <p:spPr bwMode="auto">
            <a:xfrm>
              <a:off x="12952413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39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3" name="Line 105"/>
            <p:cNvSpPr>
              <a:spLocks noChangeShapeType="1"/>
            </p:cNvSpPr>
            <p:nvPr/>
          </p:nvSpPr>
          <p:spPr bwMode="auto">
            <a:xfrm>
              <a:off x="136255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4" name="Rectangle 106"/>
            <p:cNvSpPr>
              <a:spLocks noChangeArrowheads="1"/>
            </p:cNvSpPr>
            <p:nvPr/>
          </p:nvSpPr>
          <p:spPr bwMode="auto">
            <a:xfrm>
              <a:off x="13536612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45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5" name="Line 107"/>
            <p:cNvSpPr>
              <a:spLocks noChangeShapeType="1"/>
            </p:cNvSpPr>
            <p:nvPr/>
          </p:nvSpPr>
          <p:spPr bwMode="auto">
            <a:xfrm>
              <a:off x="133334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6" name="Rectangle 108"/>
            <p:cNvSpPr>
              <a:spLocks noChangeArrowheads="1"/>
            </p:cNvSpPr>
            <p:nvPr/>
          </p:nvSpPr>
          <p:spPr bwMode="auto">
            <a:xfrm>
              <a:off x="13244513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7" name="Line 109"/>
            <p:cNvSpPr>
              <a:spLocks noChangeShapeType="1"/>
            </p:cNvSpPr>
            <p:nvPr/>
          </p:nvSpPr>
          <p:spPr bwMode="auto">
            <a:xfrm>
              <a:off x="1393031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8" name="Rectangle 110"/>
            <p:cNvSpPr>
              <a:spLocks noChangeArrowheads="1"/>
            </p:cNvSpPr>
            <p:nvPr/>
          </p:nvSpPr>
          <p:spPr bwMode="auto">
            <a:xfrm>
              <a:off x="1383823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48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89" name="Line 111"/>
            <p:cNvSpPr>
              <a:spLocks noChangeShapeType="1"/>
            </p:cNvSpPr>
            <p:nvPr/>
          </p:nvSpPr>
          <p:spPr bwMode="auto">
            <a:xfrm>
              <a:off x="142160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0" name="Rectangle 112"/>
            <p:cNvSpPr>
              <a:spLocks noChangeArrowheads="1"/>
            </p:cNvSpPr>
            <p:nvPr/>
          </p:nvSpPr>
          <p:spPr bwMode="auto">
            <a:xfrm>
              <a:off x="141239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51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1" name="Line 113"/>
            <p:cNvSpPr>
              <a:spLocks noChangeShapeType="1"/>
            </p:cNvSpPr>
            <p:nvPr/>
          </p:nvSpPr>
          <p:spPr bwMode="auto">
            <a:xfrm>
              <a:off x="145081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2" name="Rectangle 114"/>
            <p:cNvSpPr>
              <a:spLocks noChangeArrowheads="1"/>
            </p:cNvSpPr>
            <p:nvPr/>
          </p:nvSpPr>
          <p:spPr bwMode="auto">
            <a:xfrm>
              <a:off x="144160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54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3" name="Line 115"/>
            <p:cNvSpPr>
              <a:spLocks noChangeShapeType="1"/>
            </p:cNvSpPr>
            <p:nvPr/>
          </p:nvSpPr>
          <p:spPr bwMode="auto">
            <a:xfrm>
              <a:off x="1479708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4" name="Rectangle 116"/>
            <p:cNvSpPr>
              <a:spLocks noChangeArrowheads="1"/>
            </p:cNvSpPr>
            <p:nvPr/>
          </p:nvSpPr>
          <p:spPr bwMode="auto">
            <a:xfrm>
              <a:off x="14708187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57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5" name="Line 117"/>
            <p:cNvSpPr>
              <a:spLocks noChangeShapeType="1"/>
            </p:cNvSpPr>
            <p:nvPr/>
          </p:nvSpPr>
          <p:spPr bwMode="auto">
            <a:xfrm>
              <a:off x="150955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6" name="Rectangle 118"/>
            <p:cNvSpPr>
              <a:spLocks noChangeArrowheads="1"/>
            </p:cNvSpPr>
            <p:nvPr/>
          </p:nvSpPr>
          <p:spPr bwMode="auto">
            <a:xfrm>
              <a:off x="15003462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7" name="Line 119"/>
            <p:cNvSpPr>
              <a:spLocks noChangeShapeType="1"/>
            </p:cNvSpPr>
            <p:nvPr/>
          </p:nvSpPr>
          <p:spPr bwMode="auto">
            <a:xfrm>
              <a:off x="1538128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8" name="Rectangle 120"/>
            <p:cNvSpPr>
              <a:spLocks noChangeArrowheads="1"/>
            </p:cNvSpPr>
            <p:nvPr/>
          </p:nvSpPr>
          <p:spPr bwMode="auto">
            <a:xfrm>
              <a:off x="152923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63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299" name="Line 121"/>
            <p:cNvSpPr>
              <a:spLocks noChangeShapeType="1"/>
            </p:cNvSpPr>
            <p:nvPr/>
          </p:nvSpPr>
          <p:spPr bwMode="auto">
            <a:xfrm>
              <a:off x="1567338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0" name="Rectangle 122"/>
            <p:cNvSpPr>
              <a:spLocks noChangeArrowheads="1"/>
            </p:cNvSpPr>
            <p:nvPr/>
          </p:nvSpPr>
          <p:spPr bwMode="auto">
            <a:xfrm>
              <a:off x="15584487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66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1" name="Line 123"/>
            <p:cNvSpPr>
              <a:spLocks noChangeShapeType="1"/>
            </p:cNvSpPr>
            <p:nvPr/>
          </p:nvSpPr>
          <p:spPr bwMode="auto">
            <a:xfrm>
              <a:off x="159686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2" name="Rectangle 124"/>
            <p:cNvSpPr>
              <a:spLocks noChangeArrowheads="1"/>
            </p:cNvSpPr>
            <p:nvPr/>
          </p:nvSpPr>
          <p:spPr bwMode="auto">
            <a:xfrm>
              <a:off x="158765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69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3" name="Line 125"/>
            <p:cNvSpPr>
              <a:spLocks noChangeShapeType="1"/>
            </p:cNvSpPr>
            <p:nvPr/>
          </p:nvSpPr>
          <p:spPr bwMode="auto">
            <a:xfrm>
              <a:off x="162639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4" name="Rectangle 126"/>
            <p:cNvSpPr>
              <a:spLocks noChangeArrowheads="1"/>
            </p:cNvSpPr>
            <p:nvPr/>
          </p:nvSpPr>
          <p:spPr bwMode="auto">
            <a:xfrm>
              <a:off x="16171863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72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5" name="Line 127"/>
            <p:cNvSpPr>
              <a:spLocks noChangeShapeType="1"/>
            </p:cNvSpPr>
            <p:nvPr/>
          </p:nvSpPr>
          <p:spPr bwMode="auto">
            <a:xfrm>
              <a:off x="16556038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6" name="Rectangle 128"/>
            <p:cNvSpPr>
              <a:spLocks noChangeArrowheads="1"/>
            </p:cNvSpPr>
            <p:nvPr/>
          </p:nvSpPr>
          <p:spPr bwMode="auto">
            <a:xfrm>
              <a:off x="16463963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75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7" name="Line 129"/>
            <p:cNvSpPr>
              <a:spLocks noChangeShapeType="1"/>
            </p:cNvSpPr>
            <p:nvPr/>
          </p:nvSpPr>
          <p:spPr bwMode="auto">
            <a:xfrm>
              <a:off x="16844963" y="7918450"/>
              <a:ext cx="0" cy="603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8" name="Rectangle 130"/>
            <p:cNvSpPr>
              <a:spLocks noChangeArrowheads="1"/>
            </p:cNvSpPr>
            <p:nvPr/>
          </p:nvSpPr>
          <p:spPr bwMode="auto">
            <a:xfrm>
              <a:off x="1675288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78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09" name="Rectangle 131"/>
            <p:cNvSpPr>
              <a:spLocks noChangeArrowheads="1"/>
            </p:cNvSpPr>
            <p:nvPr/>
          </p:nvSpPr>
          <p:spPr bwMode="auto">
            <a:xfrm>
              <a:off x="17038638" y="7953375"/>
              <a:ext cx="182742" cy="215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2860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743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200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09630"/>
              <a:r>
                <a:rPr lang="en-US" altLang="en-US" sz="933" b="1" dirty="0">
                  <a:solidFill>
                    <a:srgbClr val="FFFFFF"/>
                  </a:solidFill>
                  <a:latin typeface="Calibri"/>
                </a:rPr>
                <a:t>80</a:t>
              </a:r>
              <a:endParaRPr lang="en-US" altLang="en-US" sz="1200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0" name="Line 132"/>
            <p:cNvSpPr>
              <a:spLocks noChangeShapeType="1"/>
            </p:cNvSpPr>
            <p:nvPr/>
          </p:nvSpPr>
          <p:spPr bwMode="auto">
            <a:xfrm>
              <a:off x="9240838" y="6997700"/>
              <a:ext cx="7886700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1" name="Line 133"/>
            <p:cNvSpPr>
              <a:spLocks noChangeShapeType="1"/>
            </p:cNvSpPr>
            <p:nvPr/>
          </p:nvSpPr>
          <p:spPr bwMode="auto">
            <a:xfrm flipV="1">
              <a:off x="10418763" y="6080125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2" name="Line 134"/>
            <p:cNvSpPr>
              <a:spLocks noChangeShapeType="1"/>
            </p:cNvSpPr>
            <p:nvPr/>
          </p:nvSpPr>
          <p:spPr bwMode="auto">
            <a:xfrm flipV="1">
              <a:off x="11580813" y="6080125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3" name="Line 135"/>
            <p:cNvSpPr>
              <a:spLocks noChangeShapeType="1"/>
            </p:cNvSpPr>
            <p:nvPr/>
          </p:nvSpPr>
          <p:spPr bwMode="auto">
            <a:xfrm flipV="1">
              <a:off x="12755563" y="6080125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4" name="Line 136"/>
            <p:cNvSpPr>
              <a:spLocks noChangeShapeType="1"/>
            </p:cNvSpPr>
            <p:nvPr/>
          </p:nvSpPr>
          <p:spPr bwMode="auto">
            <a:xfrm flipV="1">
              <a:off x="13930313" y="6080125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  <p:sp>
          <p:nvSpPr>
            <p:cNvPr id="10315" name="Line 137"/>
            <p:cNvSpPr>
              <a:spLocks noChangeShapeType="1"/>
            </p:cNvSpPr>
            <p:nvPr/>
          </p:nvSpPr>
          <p:spPr bwMode="auto">
            <a:xfrm flipV="1">
              <a:off x="15095538" y="6080125"/>
              <a:ext cx="0" cy="183832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pPr defTabSz="424481"/>
              <a:endParaRPr lang="en-US" sz="1667" dirty="0">
                <a:solidFill>
                  <a:srgbClr val="1C2E37"/>
                </a:solidFill>
                <a:latin typeface="Calibri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783A30A-E2EC-4B4A-BF02-6426C4A6C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3" dirty="0"/>
              <a:t>COLUMBUS Part 1: 5-Year PFS, OS, and ORR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12120" y="6084155"/>
            <a:ext cx="3616311" cy="32578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067" dirty="0"/>
              <a:t>BID = twice daily; QD = once daily.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730B6C-27A9-41AC-B373-B9E43F4DC6BB}"/>
              </a:ext>
            </a:extLst>
          </p:cNvPr>
          <p:cNvSpPr txBox="1"/>
          <p:nvPr/>
        </p:nvSpPr>
        <p:spPr>
          <a:xfrm>
            <a:off x="1695625" y="1328983"/>
            <a:ext cx="1932966" cy="379656"/>
          </a:xfrm>
          <a:prstGeom prst="rect">
            <a:avLst/>
          </a:prstGeom>
          <a:noFill/>
          <a:ln w="3175">
            <a:noFill/>
          </a:ln>
        </p:spPr>
        <p:txBody>
          <a:bodyPr wrap="none" lIns="91440" tIns="45720" rIns="91440" bIns="45720" rtlCol="0" anchor="ctr">
            <a:spAutoFit/>
          </a:bodyPr>
          <a:lstStyle/>
          <a:p>
            <a:pPr algn="ctr" defTabSz="424481"/>
            <a:r>
              <a:rPr lang="en-US" sz="1867" dirty="0">
                <a:solidFill>
                  <a:prstClr val="white"/>
                </a:solidFill>
                <a:latin typeface="Calibri"/>
              </a:rPr>
              <a:t>Randomized 1:1:1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7F1D4109-1E36-4DA9-92C7-1A8C1635A599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3812126" y="1474450"/>
            <a:ext cx="795113" cy="2324"/>
          </a:xfrm>
          <a:prstGeom prst="bentConnector3">
            <a:avLst>
              <a:gd name="adj1" fmla="val 50000"/>
            </a:avLst>
          </a:prstGeom>
          <a:ln w="3175">
            <a:solidFill>
              <a:srgbClr val="05416B"/>
            </a:solidFill>
            <a:headEnd w="med" len="sm"/>
            <a:tailEnd type="stealth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A5D652-BFA7-40B7-B7AE-CEEA6C94F1CA}"/>
              </a:ext>
            </a:extLst>
          </p:cNvPr>
          <p:cNvGrpSpPr/>
          <p:nvPr/>
        </p:nvGrpSpPr>
        <p:grpSpPr>
          <a:xfrm>
            <a:off x="342754" y="1873169"/>
            <a:ext cx="4403724" cy="1294415"/>
            <a:chOff x="325228" y="1823859"/>
            <a:chExt cx="3516494" cy="68107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E28D115-CBE9-4175-8E44-4A2AD3BA2A84}"/>
                </a:ext>
              </a:extLst>
            </p:cNvPr>
            <p:cNvSpPr/>
            <p:nvPr/>
          </p:nvSpPr>
          <p:spPr>
            <a:xfrm>
              <a:off x="1885955" y="1823859"/>
              <a:ext cx="1046570" cy="681071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algn="ctr" defTabSz="424481"/>
              <a:r>
                <a:rPr lang="en-US" sz="1467" b="1" dirty="0">
                  <a:solidFill>
                    <a:prstClr val="white"/>
                  </a:solidFill>
                  <a:latin typeface="Calibri"/>
                </a:rPr>
                <a:t>Vemurafenib (VEMU)</a:t>
              </a:r>
            </a:p>
            <a:p>
              <a:pPr algn="ctr" defTabSz="424481"/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960 mg BID </a:t>
              </a:r>
              <a:br>
                <a:rPr lang="en-US" sz="1467" dirty="0">
                  <a:solidFill>
                    <a:prstClr val="white"/>
                  </a:solidFill>
                  <a:latin typeface="Calibri"/>
                </a:rPr>
              </a:br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n = 191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CAE2CCB-0197-49F1-A316-556E69DE51EB}"/>
                </a:ext>
              </a:extLst>
            </p:cNvPr>
            <p:cNvSpPr/>
            <p:nvPr/>
          </p:nvSpPr>
          <p:spPr>
            <a:xfrm>
              <a:off x="2986285" y="1823859"/>
              <a:ext cx="855437" cy="669965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algn="ctr" defTabSz="424481"/>
              <a:r>
                <a:rPr lang="en-US" sz="1467" b="1" dirty="0">
                  <a:solidFill>
                    <a:prstClr val="white"/>
                  </a:solidFill>
                  <a:latin typeface="Calibri"/>
                </a:rPr>
                <a:t>ENCO</a:t>
              </a:r>
            </a:p>
            <a:p>
              <a:pPr algn="ctr" defTabSz="424481"/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300 mg QD</a:t>
              </a:r>
              <a:br>
                <a:rPr lang="en-US" sz="1467" dirty="0">
                  <a:solidFill>
                    <a:prstClr val="white"/>
                  </a:solidFill>
                  <a:latin typeface="Calibri"/>
                </a:rPr>
              </a:br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n = 194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FE5F1A-B5A6-4D54-A692-8AB7A5CDDEC2}"/>
                </a:ext>
              </a:extLst>
            </p:cNvPr>
            <p:cNvSpPr/>
            <p:nvPr/>
          </p:nvSpPr>
          <p:spPr>
            <a:xfrm>
              <a:off x="325228" y="1823859"/>
              <a:ext cx="1512917" cy="681071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bg1"/>
              </a:solidFill>
            </a:ln>
          </p:spPr>
          <p:txBody>
            <a:bodyPr wrap="square" anchor="ctr">
              <a:noAutofit/>
            </a:bodyPr>
            <a:lstStyle/>
            <a:p>
              <a:pPr algn="ctr" defTabSz="424481"/>
              <a:r>
                <a:rPr lang="en-US" sz="1467" b="1" dirty="0">
                  <a:solidFill>
                    <a:prstClr val="white"/>
                  </a:solidFill>
                  <a:latin typeface="Calibri"/>
                </a:rPr>
                <a:t>Encorafenib (ENCO) </a:t>
              </a:r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450 mg QD </a:t>
              </a:r>
              <a:r>
                <a:rPr lang="en-US" sz="1467" b="1" dirty="0">
                  <a:solidFill>
                    <a:prstClr val="white"/>
                  </a:solidFill>
                  <a:latin typeface="Calibri"/>
                </a:rPr>
                <a:t>+ Binimetinib (BIN)</a:t>
              </a:r>
            </a:p>
            <a:p>
              <a:pPr algn="ctr" defTabSz="424481"/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45 mg BID</a:t>
              </a:r>
              <a:br>
                <a:rPr lang="en-US" sz="1467" dirty="0">
                  <a:solidFill>
                    <a:prstClr val="white"/>
                  </a:solidFill>
                  <a:latin typeface="Calibri"/>
                </a:rPr>
              </a:br>
              <a:r>
                <a:rPr lang="en-US" sz="1467" dirty="0">
                  <a:solidFill>
                    <a:prstClr val="white"/>
                  </a:solidFill>
                  <a:latin typeface="Calibri"/>
                </a:rPr>
                <a:t>n = 192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A3C0A08-736C-4243-99FA-AC523AB80141}"/>
              </a:ext>
            </a:extLst>
          </p:cNvPr>
          <p:cNvSpPr txBox="1"/>
          <p:nvPr/>
        </p:nvSpPr>
        <p:spPr>
          <a:xfrm>
            <a:off x="1598545" y="898600"/>
            <a:ext cx="2276970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424481"/>
            <a:r>
              <a:rPr lang="en-US" sz="2400" b="1" dirty="0">
                <a:solidFill>
                  <a:srgbClr val="00AEF0"/>
                </a:solidFill>
                <a:latin typeface="Calibri"/>
              </a:rPr>
              <a:t>Columbus Part 1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437CE350-7953-4311-9B7E-F124B75C8B43}"/>
              </a:ext>
            </a:extLst>
          </p:cNvPr>
          <p:cNvGraphicFramePr>
            <a:graphicFrameLocks noGrp="1"/>
          </p:cNvGraphicFramePr>
          <p:nvPr/>
        </p:nvGraphicFramePr>
        <p:xfrm>
          <a:off x="454200" y="3477484"/>
          <a:ext cx="3683630" cy="1635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1185">
                  <a:extLst>
                    <a:ext uri="{9D8B030D-6E8A-4147-A177-3AD203B41FA5}">
                      <a16:colId xmlns:a16="http://schemas.microsoft.com/office/drawing/2014/main" val="1068143814"/>
                    </a:ext>
                  </a:extLst>
                </a:gridCol>
                <a:gridCol w="1010770">
                  <a:extLst>
                    <a:ext uri="{9D8B030D-6E8A-4147-A177-3AD203B41FA5}">
                      <a16:colId xmlns:a16="http://schemas.microsoft.com/office/drawing/2014/main" val="293677808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928917767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775224060"/>
                    </a:ext>
                  </a:extLst>
                </a:gridCol>
              </a:tblGrid>
              <a:tr h="345440">
                <a:tc gridSpan="4">
                  <a:txBody>
                    <a:bodyPr/>
                    <a:lstStyle/>
                    <a:p>
                      <a:pPr marL="0" marR="0" lvl="0" indent="0" algn="ctr" defTabSz="57143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4320" algn="l"/>
                          <a:tab pos="457200" algn="l"/>
                        </a:tabLst>
                        <a:defRPr/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 response rate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endParaRPr lang="en-US" sz="2000" b="1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endParaRPr lang="en-US" sz="2000" b="1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endParaRPr lang="en-US" sz="2000" b="1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45720" marR="4572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10120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ENCO + BIN </a:t>
                      </a:r>
                    </a:p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(n = 192)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VEMU</a:t>
                      </a:r>
                      <a:b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(n = 191)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ENCO</a:t>
                      </a:r>
                      <a:b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n-US" sz="13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/>
                        </a:rPr>
                        <a:t>(n = 194)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32033"/>
                  </a:ext>
                </a:extLst>
              </a:tr>
              <a:tr h="2641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ORR</a:t>
                      </a:r>
                      <a:endParaRPr lang="en-US" sz="13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64.1%</a:t>
                      </a:r>
                      <a:endParaRPr lang="en-US" sz="1300" b="0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 40.8%</a:t>
                      </a:r>
                      <a:endParaRPr lang="en-US" sz="1300" b="0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51.5%</a:t>
                      </a:r>
                      <a:endParaRPr lang="en-US" sz="1300" b="0" i="0" u="none" strike="noStrike" cap="non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39462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US" sz="13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95% CI</a:t>
                      </a: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56.8–70.8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33.8–48.2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74320" algn="l"/>
                          <a:tab pos="457200" algn="l"/>
                        </a:tabLst>
                      </a:pPr>
                      <a:r>
                        <a:rPr lang="en-GB" sz="13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44.3–58.8</a:t>
                      </a:r>
                      <a:endParaRPr lang="en-US" sz="13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0480" marR="30480" marT="30480" marB="3048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228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0917FD8-2384-258A-4527-F73D570C48AC}"/>
              </a:ext>
            </a:extLst>
          </p:cNvPr>
          <p:cNvSpPr txBox="1"/>
          <p:nvPr/>
        </p:nvSpPr>
        <p:spPr>
          <a:xfrm>
            <a:off x="387049" y="6433247"/>
            <a:ext cx="4926349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24481"/>
            <a:r>
              <a:rPr lang="en-US" sz="933" b="1" dirty="0" err="1">
                <a:solidFill>
                  <a:prstClr val="white"/>
                </a:solidFill>
                <a:latin typeface="Calibri"/>
              </a:rPr>
              <a:t>Dummer</a:t>
            </a:r>
            <a:r>
              <a:rPr lang="en-US" sz="933" b="1" dirty="0">
                <a:solidFill>
                  <a:prstClr val="white"/>
                </a:solidFill>
                <a:latin typeface="Calibri"/>
              </a:rPr>
              <a:t> R, et al. </a:t>
            </a:r>
            <a:r>
              <a:rPr lang="en-US" sz="933" b="1" i="1" dirty="0">
                <a:solidFill>
                  <a:prstClr val="white"/>
                </a:solidFill>
                <a:latin typeface="Calibri"/>
              </a:rPr>
              <a:t>J Clin Oncol. </a:t>
            </a:r>
            <a:r>
              <a:rPr lang="en-US" sz="933" b="1" dirty="0">
                <a:solidFill>
                  <a:prstClr val="white"/>
                </a:solidFill>
                <a:latin typeface="Calibri"/>
              </a:rPr>
              <a:t>2022;40:4178-4188.  </a:t>
            </a:r>
            <a:r>
              <a:rPr lang="en-US" sz="933" b="1" dirty="0" err="1">
                <a:solidFill>
                  <a:prstClr val="white"/>
                </a:solidFill>
                <a:latin typeface="Calibri"/>
              </a:rPr>
              <a:t>Dummer</a:t>
            </a:r>
            <a:r>
              <a:rPr lang="en-US" sz="933" b="1" dirty="0">
                <a:solidFill>
                  <a:prstClr val="white"/>
                </a:solidFill>
                <a:latin typeface="Calibri"/>
              </a:rPr>
              <a:t> R, et al. ESMO 2021; abstract 9507.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1C9B6DC3-2A39-9E9E-0B81-6CF32B5752FB}"/>
              </a:ext>
            </a:extLst>
          </p:cNvPr>
          <p:cNvGraphicFramePr>
            <a:graphicFrameLocks noGrp="1"/>
          </p:cNvGraphicFramePr>
          <p:nvPr/>
        </p:nvGraphicFramePr>
        <p:xfrm>
          <a:off x="9151705" y="1427068"/>
          <a:ext cx="2605436" cy="121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080">
                  <a:extLst>
                    <a:ext uri="{9D8B030D-6E8A-4147-A177-3AD203B41FA5}">
                      <a16:colId xmlns:a16="http://schemas.microsoft.com/office/drawing/2014/main" val="1562757210"/>
                    </a:ext>
                  </a:extLst>
                </a:gridCol>
                <a:gridCol w="848888">
                  <a:extLst>
                    <a:ext uri="{9D8B030D-6E8A-4147-A177-3AD203B41FA5}">
                      <a16:colId xmlns:a16="http://schemas.microsoft.com/office/drawing/2014/main" val="1828980648"/>
                    </a:ext>
                  </a:extLst>
                </a:gridCol>
                <a:gridCol w="1045468">
                  <a:extLst>
                    <a:ext uri="{9D8B030D-6E8A-4147-A177-3AD203B41FA5}">
                      <a16:colId xmlns:a16="http://schemas.microsoft.com/office/drawing/2014/main" val="210477464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94407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 + BIN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 (63.5)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 (11.0–20.2)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59373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(62.8)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 (5.6–7.9)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03223"/>
                  </a:ext>
                </a:extLst>
              </a:tr>
              <a:tr h="154093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VEMU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(59.8)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 (7.4–14.8)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26077"/>
                  </a:ext>
                </a:extLst>
              </a:tr>
              <a:tr h="154093">
                <a:tc gridSpan="3"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 + BIN vs VEMU: HR = 0.51 (95% CI, 0.40–0.67)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0227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E6E90E-3940-A8B5-BCEA-4F3B20CD8B94}"/>
              </a:ext>
            </a:extLst>
          </p:cNvPr>
          <p:cNvGraphicFramePr>
            <a:graphicFrameLocks noGrp="1"/>
          </p:cNvGraphicFramePr>
          <p:nvPr/>
        </p:nvGraphicFramePr>
        <p:xfrm>
          <a:off x="9475646" y="3993025"/>
          <a:ext cx="2326118" cy="126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080">
                  <a:extLst>
                    <a:ext uri="{9D8B030D-6E8A-4147-A177-3AD203B41FA5}">
                      <a16:colId xmlns:a16="http://schemas.microsoft.com/office/drawing/2014/main" val="1562757210"/>
                    </a:ext>
                  </a:extLst>
                </a:gridCol>
                <a:gridCol w="697330">
                  <a:extLst>
                    <a:ext uri="{9D8B030D-6E8A-4147-A177-3AD203B41FA5}">
                      <a16:colId xmlns:a16="http://schemas.microsoft.com/office/drawing/2014/main" val="1828980648"/>
                    </a:ext>
                  </a:extLst>
                </a:gridCol>
                <a:gridCol w="917708">
                  <a:extLst>
                    <a:ext uri="{9D8B030D-6E8A-4147-A177-3AD203B41FA5}">
                      <a16:colId xmlns:a16="http://schemas.microsoft.com/office/drawing/2014/main" val="2104774643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Events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 (%)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mPFS</a:t>
                      </a: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60960" marR="60960" marT="30480" marB="3048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094407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 + BIN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 (68.2)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33.6 (24.4–39.2)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259373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(75.9)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 (14.0–24.5)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103223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</a:pPr>
                      <a:r>
                        <a:rPr lang="en-US" sz="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VEMU</a:t>
                      </a:r>
                    </a:p>
                  </a:txBody>
                  <a:tcPr marL="60960" marR="60960" marT="30480" marB="3048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 (60.3)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 (19.6–33.6)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226077"/>
                  </a:ext>
                </a:extLst>
              </a:tr>
              <a:tr h="264160">
                <a:tc gridSpan="3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 + BIN vs VEMU: HR = 0.64 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(95% CI, 0.50–0.81)</a:t>
                      </a:r>
                    </a:p>
                  </a:txBody>
                  <a:tcPr marL="60960" marR="60960" marT="30480" marB="30480">
                    <a:solidFill>
                      <a:srgbClr val="0136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022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59B7F0-4C48-131D-5ACA-4E84886510F6}"/>
              </a:ext>
            </a:extLst>
          </p:cNvPr>
          <p:cNvSpPr txBox="1"/>
          <p:nvPr/>
        </p:nvSpPr>
        <p:spPr>
          <a:xfrm>
            <a:off x="354428" y="5263697"/>
            <a:ext cx="391159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24481"/>
            <a:r>
              <a:rPr lang="en-US" sz="1867" dirty="0">
                <a:solidFill>
                  <a:prstClr val="white"/>
                </a:solidFill>
                <a:latin typeface="Calibri"/>
              </a:rPr>
              <a:t>Median follow-up for all patients</a:t>
            </a:r>
          </a:p>
          <a:p>
            <a:pPr algn="ctr" defTabSz="424481"/>
            <a:r>
              <a:rPr lang="en-US" sz="1867" dirty="0">
                <a:solidFill>
                  <a:prstClr val="white"/>
                </a:solidFill>
                <a:latin typeface="Calibri"/>
              </a:rPr>
              <a:t>PFS = 40.8 </a:t>
            </a:r>
            <a:r>
              <a:rPr lang="en-US" sz="1867" dirty="0" err="1">
                <a:solidFill>
                  <a:prstClr val="white"/>
                </a:solidFill>
                <a:latin typeface="Calibri"/>
              </a:rPr>
              <a:t>mos</a:t>
            </a:r>
            <a:r>
              <a:rPr lang="en-US" sz="1867" dirty="0">
                <a:solidFill>
                  <a:prstClr val="white"/>
                </a:solidFill>
                <a:latin typeface="Calibri"/>
              </a:rPr>
              <a:t>; OS = 70.4 </a:t>
            </a:r>
            <a:r>
              <a:rPr lang="en-US" sz="1867" dirty="0" err="1">
                <a:solidFill>
                  <a:prstClr val="white"/>
                </a:solidFill>
                <a:latin typeface="Calibri"/>
              </a:rPr>
              <a:t>mos</a:t>
            </a:r>
            <a:endParaRPr lang="en-US" sz="1867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3936BFA-8305-2A06-1DEE-0FF10373B6D7}"/>
              </a:ext>
            </a:extLst>
          </p:cNvPr>
          <p:cNvSpPr txBox="1">
            <a:spLocks/>
          </p:cNvSpPr>
          <p:nvPr/>
        </p:nvSpPr>
        <p:spPr>
          <a:xfrm>
            <a:off x="7059168" y="6560479"/>
            <a:ext cx="5010415" cy="264081"/>
          </a:xfrm>
          <a:prstGeom prst="rect">
            <a:avLst/>
          </a:prstGeom>
        </p:spPr>
        <p:txBody>
          <a:bodyPr lIns="76200" tIns="38100" rIns="76200" bIns="38100" anchor="b"/>
          <a:lstStyle>
            <a:lvl1pPr marL="0" indent="0" algn="l" defTabSz="571433" rtl="0" eaLnBrk="1" latinLnBrk="0" hangingPunct="1">
              <a:spcBef>
                <a:spcPct val="20000"/>
              </a:spcBef>
              <a:buFont typeface="Arial"/>
              <a:buNone/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433" indent="0" algn="l" defTabSz="57143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865" indent="0" algn="l" defTabSz="57143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14298" indent="0" algn="l" defTabSz="57143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285733" indent="0" algn="l" defTabSz="571433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42883" indent="-285718" algn="l" defTabSz="57143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14315" indent="-285718" algn="l" defTabSz="57143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85750" indent="-285718" algn="l" defTabSz="57143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7183" indent="-285718" algn="l" defTabSz="571433" rtl="0" eaLnBrk="1" latinLnBrk="0" hangingPunct="1">
              <a:spcBef>
                <a:spcPct val="20000"/>
              </a:spcBef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0974"/>
            <a:r>
              <a:rPr lang="en-US" sz="933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*Experimental arms not FDA-approved for the treatment of melanoma. </a:t>
            </a:r>
          </a:p>
        </p:txBody>
      </p:sp>
    </p:spTree>
    <p:extLst>
      <p:ext uri="{BB962C8B-B14F-4D97-AF65-F5344CB8AC3E}">
        <p14:creationId xmlns:p14="http://schemas.microsoft.com/office/powerpoint/2010/main" val="54736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529" y="899668"/>
            <a:ext cx="10444459" cy="531556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939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Phase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multicenter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efficacy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autologous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3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TIL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(lifileucel)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metastatic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melanoma</a:t>
            </a:r>
            <a:r>
              <a:rPr kumimoji="0" lang="en-US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progressing on ICI and TC therapy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(NCT02360579)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1596" y="292273"/>
            <a:ext cx="109728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chemeClr val="bg1"/>
                </a:solidFill>
              </a:rPr>
              <a:t>C-144-01</a:t>
            </a:r>
            <a:r>
              <a:rPr spc="-50" dirty="0">
                <a:solidFill>
                  <a:schemeClr val="bg1"/>
                </a:solidFill>
              </a:rPr>
              <a:t> </a:t>
            </a:r>
            <a:r>
              <a:rPr spc="-100" dirty="0">
                <a:solidFill>
                  <a:schemeClr val="bg1"/>
                </a:solidFill>
              </a:rPr>
              <a:t>Study</a:t>
            </a:r>
            <a:r>
              <a:rPr spc="-10" dirty="0">
                <a:solidFill>
                  <a:schemeClr val="bg1"/>
                </a:solidFill>
              </a:rPr>
              <a:t> </a:t>
            </a:r>
            <a:r>
              <a:rPr spc="-70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89453" y="5523943"/>
            <a:ext cx="4250690" cy="2279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76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*The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planned sample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size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Cohort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 was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statistical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plan,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Full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Analysis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defined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who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received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specification,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consisted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87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due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rapid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enrollment.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9453" y="5772755"/>
            <a:ext cx="4237355" cy="434093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76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DOR,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duration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response;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ECOG,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Eastern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Cooperative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Oncology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Group;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interleukin 2;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IRC,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Review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Committee;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NMA-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LD,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nonmyeloablative</a:t>
            </a:r>
            <a:r>
              <a:rPr kumimoji="0" sz="700" b="0" i="0" u="none" strike="noStrike" kern="1200" cap="none" spc="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lymphodepletion;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objective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700" b="0" i="0" u="none" strike="noStrike" kern="1200" cap="none" spc="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rate;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700" b="0" i="0" u="none" strike="noStrike" kern="1200" cap="none" spc="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overall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survival;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PD-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programmed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death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protein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1;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RECIST,</a:t>
            </a:r>
            <a:r>
              <a:rPr kumimoji="0" sz="700" b="0" i="0" u="none" strike="noStrike" kern="1200" cap="none" spc="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evaluation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Criteria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Solid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Tumors;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TEAE,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treatment-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emergent</a:t>
            </a:r>
            <a:r>
              <a:rPr kumimoji="0" sz="700" b="0" i="0" u="none" strike="noStrike" kern="1200" cap="none" spc="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adverse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events; 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TIL,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tumor-infiltrating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lymphocytes.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91027" y="1537277"/>
            <a:ext cx="1647825" cy="1155700"/>
          </a:xfrm>
          <a:prstGeom prst="rect">
            <a:avLst/>
          </a:prstGeom>
          <a:solidFill>
            <a:srgbClr val="D5E1E8"/>
          </a:solidFill>
        </p:spPr>
        <p:txBody>
          <a:bodyPr vert="horz" wrap="square" lIns="0" tIns="81915" rIns="0" bIns="0" rtlCol="0">
            <a:spAutoFit/>
          </a:bodyPr>
          <a:lstStyle/>
          <a:p>
            <a:pPr marL="182880" marR="210185" lvl="0" indent="0" algn="l" defTabSz="914400" rtl="0" eaLnBrk="1" fontAlgn="auto" latinLnBrk="0" hangingPunct="1">
              <a:lnSpc>
                <a:spcPct val="90200"/>
              </a:lnSpc>
              <a:spcBef>
                <a:spcPts val="6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Cohort 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Noncryopreserved</a:t>
            </a:r>
            <a:r>
              <a:rPr kumimoji="0" sz="1100" b="0" i="0" u="none" strike="noStrike" kern="1200" cap="none" spc="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TIL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</a:t>
            </a:r>
            <a:r>
              <a:rPr kumimoji="0" sz="11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(Gen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1)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n=30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Closed</a:t>
            </a:r>
            <a:r>
              <a:rPr kumimoji="0" sz="1100" b="0" i="1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100" b="0" i="1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enrollment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91789" y="2790768"/>
            <a:ext cx="1647825" cy="1282065"/>
          </a:xfrm>
          <a:prstGeom prst="rect">
            <a:avLst/>
          </a:prstGeom>
          <a:solidFill>
            <a:srgbClr val="D5EAC3"/>
          </a:solidFill>
          <a:ln w="28575">
            <a:solidFill>
              <a:srgbClr val="00CC5C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marL="182245" marR="532765" lvl="0" indent="0" algn="l" defTabSz="914400" rtl="0" eaLnBrk="1" fontAlgn="auto" latinLnBrk="0" hangingPunct="1">
              <a:lnSpc>
                <a:spcPct val="902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Cohort 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Cryopreserved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lifileucel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(Gen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2)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245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n=66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245" marR="0" lvl="0" indent="0" algn="l" defTabSz="914400" rtl="0" eaLnBrk="1" fontAlgn="auto" latinLnBrk="0" hangingPunct="1">
              <a:lnSpc>
                <a:spcPts val="1255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Enrollment: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245" marR="0" lvl="0" indent="0" algn="l" defTabSz="914400" rtl="0" eaLnBrk="1" fontAlgn="auto" latinLnBrk="0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Apr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Jan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2019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288" y="2847918"/>
            <a:ext cx="1609725" cy="1175385"/>
          </a:xfrm>
          <a:prstGeom prst="rect">
            <a:avLst/>
          </a:prstGeom>
          <a:solidFill>
            <a:srgbClr val="D5E1E8"/>
          </a:solidFill>
        </p:spPr>
        <p:txBody>
          <a:bodyPr vert="horz" wrap="square" lIns="0" tIns="381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82880" marR="0" lvl="0" indent="0" algn="l" defTabSz="914400" rtl="0" eaLnBrk="1" fontAlgn="auto" latinLnBrk="0" hangingPunct="1">
              <a:lnSpc>
                <a:spcPts val="1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Cohort 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880" marR="0" lvl="0" indent="0" algn="l" defTabSz="9144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Lifileucel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880" marR="0" lvl="0" indent="0" algn="l" defTabSz="914400" rtl="0" eaLnBrk="1" fontAlgn="auto" latinLnBrk="0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re-treatment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88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n≈10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2816" y="1903037"/>
            <a:ext cx="1998345" cy="2955290"/>
          </a:xfrm>
          <a:prstGeom prst="rect">
            <a:avLst/>
          </a:prstGeom>
          <a:solidFill>
            <a:srgbClr val="272B68"/>
          </a:solidFill>
        </p:spPr>
        <p:txBody>
          <a:bodyPr vert="horz" wrap="square" lIns="0" tIns="109855" rIns="0" bIns="0" rtlCol="0">
            <a:spAutoFit/>
          </a:bodyPr>
          <a:lstStyle/>
          <a:p>
            <a:pPr marL="182245" marR="887730" lvl="0" indent="0" algn="l" defTabSz="914400" rtl="0" eaLnBrk="1" fontAlgn="auto" latinLnBrk="0" hangingPunct="1">
              <a:lnSpc>
                <a:spcPts val="1730"/>
              </a:lnSpc>
              <a:spcBef>
                <a:spcPts val="8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Patient Population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2245" marR="327660" lvl="0" indent="0" algn="l" defTabSz="914400" rtl="0" eaLnBrk="1" fontAlgn="auto" latinLnBrk="0" hangingPunct="1">
              <a:lnSpc>
                <a:spcPts val="151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Unresectable</a:t>
            </a:r>
            <a:r>
              <a:rPr kumimoji="0" sz="14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metastatic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melanoma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treated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≥1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prior systemic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therapy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including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PD-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1–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blocking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antibody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and,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BRAF</a:t>
            </a:r>
            <a:r>
              <a:rPr kumimoji="0" sz="1400" b="1" i="1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V600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mutation</a:t>
            </a:r>
            <a:r>
              <a:rPr kumimoji="0" sz="1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positive,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BRAF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inhibitor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±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MEK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inhibitor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91789" y="4169987"/>
            <a:ext cx="1647825" cy="1280160"/>
          </a:xfrm>
          <a:prstGeom prst="rect">
            <a:avLst/>
          </a:prstGeom>
          <a:solidFill>
            <a:srgbClr val="D5EAC3"/>
          </a:solidFill>
          <a:ln w="28575">
            <a:solidFill>
              <a:srgbClr val="00CC5C"/>
            </a:solidFill>
          </a:ln>
        </p:spPr>
        <p:txBody>
          <a:bodyPr vert="horz" wrap="square" lIns="0" tIns="69215" rIns="0" bIns="0" rtlCol="0">
            <a:spAutoFit/>
          </a:bodyPr>
          <a:lstStyle/>
          <a:p>
            <a:pPr marL="181610" marR="532765" lvl="0" indent="0" algn="l" defTabSz="914400" rtl="0" eaLnBrk="1" fontAlgn="auto" latinLnBrk="0" hangingPunct="1">
              <a:lnSpc>
                <a:spcPct val="902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Cohort </a:t>
            </a:r>
            <a:r>
              <a:rPr kumimoji="0" sz="12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Cryopreserved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lifileucel</a:t>
            </a:r>
            <a:r>
              <a:rPr kumimoji="0" sz="11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(Gen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2)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1610" marR="0" lvl="0" indent="0" algn="l" defTabSz="914400" rtl="0" eaLnBrk="1" fontAlgn="auto" latinLnBrk="0" hangingPunct="1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n=75*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1610" marR="0" lvl="0" indent="0" algn="l" defTabSz="914400" rtl="0" eaLnBrk="1" fontAlgn="auto" latinLnBrk="0" hangingPunct="1">
              <a:lnSpc>
                <a:spcPts val="1255"/>
              </a:lnSpc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Enrollment: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81610" marR="0" lvl="0" indent="0" algn="l" defTabSz="914400" rtl="0" eaLnBrk="1" fontAlgn="auto" latinLnBrk="0" hangingPunct="1">
              <a:lnSpc>
                <a:spcPts val="12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Feb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2019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11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2019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41901" y="2095443"/>
            <a:ext cx="443230" cy="2704465"/>
            <a:chOff x="4541901" y="2193417"/>
            <a:chExt cx="443230" cy="2704465"/>
          </a:xfrm>
        </p:grpSpPr>
        <p:sp>
          <p:nvSpPr>
            <p:cNvPr id="12" name="object 12"/>
            <p:cNvSpPr/>
            <p:nvPr/>
          </p:nvSpPr>
          <p:spPr>
            <a:xfrm>
              <a:off x="4551426" y="2202942"/>
              <a:ext cx="155575" cy="2685415"/>
            </a:xfrm>
            <a:custGeom>
              <a:avLst/>
              <a:gdLst/>
              <a:ahLst/>
              <a:cxnLst/>
              <a:rect l="l" t="t" r="r" b="b"/>
              <a:pathLst>
                <a:path w="155575" h="2685415">
                  <a:moveTo>
                    <a:pt x="0" y="2685287"/>
                  </a:moveTo>
                  <a:lnTo>
                    <a:pt x="60507" y="2685287"/>
                  </a:lnTo>
                  <a:lnTo>
                    <a:pt x="109918" y="2685287"/>
                  </a:lnTo>
                  <a:lnTo>
                    <a:pt x="143232" y="2685287"/>
                  </a:lnTo>
                  <a:lnTo>
                    <a:pt x="155448" y="2685287"/>
                  </a:lnTo>
                  <a:lnTo>
                    <a:pt x="155448" y="0"/>
                  </a:lnTo>
                  <a:lnTo>
                    <a:pt x="143232" y="0"/>
                  </a:lnTo>
                  <a:lnTo>
                    <a:pt x="109918" y="0"/>
                  </a:lnTo>
                  <a:lnTo>
                    <a:pt x="60507" y="0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BEBEBE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551426" y="3534918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4">
                  <a:moveTo>
                    <a:pt x="0" y="0"/>
                  </a:moveTo>
                  <a:lnTo>
                    <a:pt x="319328" y="0"/>
                  </a:lnTo>
                </a:path>
              </a:pathLst>
            </a:custGeom>
            <a:ln w="22225">
              <a:solidFill>
                <a:srgbClr val="BEBEBE"/>
              </a:solidFill>
              <a:prstDash val="dot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858059" y="3471413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0"/>
                  </a:moveTo>
                  <a:lnTo>
                    <a:pt x="0" y="127000"/>
                  </a:lnTo>
                  <a:lnTo>
                    <a:pt x="127000" y="6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457450" y="2041462"/>
            <a:ext cx="447040" cy="2812415"/>
            <a:chOff x="2457450" y="2139436"/>
            <a:chExt cx="447040" cy="2812415"/>
          </a:xfrm>
        </p:grpSpPr>
        <p:sp>
          <p:nvSpPr>
            <p:cNvPr id="16" name="object 16"/>
            <p:cNvSpPr/>
            <p:nvPr/>
          </p:nvSpPr>
          <p:spPr>
            <a:xfrm>
              <a:off x="2629663" y="2202941"/>
              <a:ext cx="160020" cy="2685415"/>
            </a:xfrm>
            <a:custGeom>
              <a:avLst/>
              <a:gdLst/>
              <a:ahLst/>
              <a:cxnLst/>
              <a:rect l="l" t="t" r="r" b="b"/>
              <a:pathLst>
                <a:path w="160019" h="2685415">
                  <a:moveTo>
                    <a:pt x="159727" y="2685287"/>
                  </a:moveTo>
                  <a:lnTo>
                    <a:pt x="94994" y="2685287"/>
                  </a:lnTo>
                  <a:lnTo>
                    <a:pt x="44507" y="2685287"/>
                  </a:lnTo>
                  <a:lnTo>
                    <a:pt x="11698" y="2685287"/>
                  </a:lnTo>
                  <a:lnTo>
                    <a:pt x="0" y="2685287"/>
                  </a:lnTo>
                  <a:lnTo>
                    <a:pt x="0" y="0"/>
                  </a:lnTo>
                  <a:lnTo>
                    <a:pt x="11698" y="0"/>
                  </a:lnTo>
                  <a:lnTo>
                    <a:pt x="44507" y="0"/>
                  </a:lnTo>
                  <a:lnTo>
                    <a:pt x="94994" y="0"/>
                  </a:lnTo>
                  <a:lnTo>
                    <a:pt x="159727" y="0"/>
                  </a:lnTo>
                </a:path>
              </a:pathLst>
            </a:custGeom>
            <a:ln w="222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776982" y="2139441"/>
              <a:ext cx="127000" cy="2812415"/>
            </a:xfrm>
            <a:custGeom>
              <a:avLst/>
              <a:gdLst/>
              <a:ahLst/>
              <a:cxnLst/>
              <a:rect l="l" t="t" r="r" b="b"/>
              <a:pathLst>
                <a:path w="127000" h="2812415">
                  <a:moveTo>
                    <a:pt x="127000" y="2748788"/>
                  </a:moveTo>
                  <a:lnTo>
                    <a:pt x="0" y="2685288"/>
                  </a:lnTo>
                  <a:lnTo>
                    <a:pt x="0" y="2812288"/>
                  </a:lnTo>
                  <a:lnTo>
                    <a:pt x="127000" y="2748788"/>
                  </a:lnTo>
                  <a:close/>
                </a:path>
                <a:path w="127000" h="2812415">
                  <a:moveTo>
                    <a:pt x="127000" y="63500"/>
                  </a:moveTo>
                  <a:lnTo>
                    <a:pt x="0" y="0"/>
                  </a:lnTo>
                  <a:lnTo>
                    <a:pt x="0" y="127000"/>
                  </a:lnTo>
                  <a:lnTo>
                    <a:pt x="127000" y="6350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457450" y="3603497"/>
              <a:ext cx="319405" cy="0"/>
            </a:xfrm>
            <a:custGeom>
              <a:avLst/>
              <a:gdLst/>
              <a:ahLst/>
              <a:cxnLst/>
              <a:rect l="l" t="t" r="r" b="b"/>
              <a:pathLst>
                <a:path w="319405">
                  <a:moveTo>
                    <a:pt x="0" y="0"/>
                  </a:moveTo>
                  <a:lnTo>
                    <a:pt x="319328" y="0"/>
                  </a:lnTo>
                </a:path>
              </a:pathLst>
            </a:custGeom>
            <a:ln w="222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764083" y="353999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0" y="0"/>
                  </a:moveTo>
                  <a:lnTo>
                    <a:pt x="0" y="127000"/>
                  </a:lnTo>
                  <a:lnTo>
                    <a:pt x="127000" y="63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903007" y="1487165"/>
            <a:ext cx="143891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114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Endpoints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02964" y="1750816"/>
            <a:ext cx="422719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Primary:</a:t>
            </a:r>
            <a:r>
              <a:rPr kumimoji="0" sz="13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(IRC-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RECIST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v1.1)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Secondary: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DOR,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PFS,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incidence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severity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03007" y="2218685"/>
            <a:ext cx="215455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Key</a:t>
            </a:r>
            <a:r>
              <a:rPr kumimoji="0" sz="17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Eligibility</a:t>
            </a:r>
            <a:r>
              <a:rPr kumimoji="0" sz="17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7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Criteria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03007" y="2483860"/>
            <a:ext cx="504380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lesion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resectable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TIL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generation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(≥1.5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cm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diameter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srgbClr val="0039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02964" y="2682029"/>
            <a:ext cx="4010025" cy="815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lesion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assessment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ts val="1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Age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≥18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years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consent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ts val="1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ECOG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status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0–1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prior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therapies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03007" y="3544564"/>
            <a:ext cx="1955164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00" b="1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 Regimen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03007" y="3808217"/>
            <a:ext cx="4829175" cy="421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Lifileucel,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cryopreserved</a:t>
            </a:r>
            <a:r>
              <a:rPr kumimoji="0" sz="1300" b="0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TIL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therapy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product,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Cohorts</a:t>
            </a:r>
            <a:r>
              <a:rPr kumimoji="0" sz="1300" b="0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manufactured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using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22-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02964" y="4204554"/>
            <a:ext cx="5022850" cy="619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3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process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3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received 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NMA-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LD,</a:t>
            </a:r>
            <a:r>
              <a:rPr kumimoji="0" sz="1300" b="0" i="0" u="none" strike="noStrike" kern="1200" cap="none" spc="-5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</a:t>
            </a:r>
            <a:r>
              <a:rPr kumimoji="0" sz="13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infusion,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6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doses </a:t>
            </a:r>
            <a:r>
              <a:rPr kumimoji="0" sz="13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high-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dose</a:t>
            </a:r>
            <a:r>
              <a:rPr kumimoji="0" sz="13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IL-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02964" y="4875120"/>
            <a:ext cx="221996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1300" b="1" i="0" u="none" strike="noStrike" kern="1200" cap="none" spc="-3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cutoff</a:t>
            </a:r>
            <a:r>
              <a:rPr kumimoji="0" sz="1300" b="1" i="0" u="none" strike="noStrike" kern="1200" cap="none" spc="-1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date:</a:t>
            </a:r>
            <a:r>
              <a:rPr kumimoji="0" sz="13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  <a:r>
              <a:rPr kumimoji="0" sz="1300" b="0" i="0" u="none" strike="noStrike" kern="1200" cap="none" spc="-9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July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2022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61047" y="5433056"/>
            <a:ext cx="4876800" cy="661670"/>
          </a:xfrm>
          <a:custGeom>
            <a:avLst/>
            <a:gdLst/>
            <a:ahLst/>
            <a:cxnLst/>
            <a:rect l="l" t="t" r="r" b="b"/>
            <a:pathLst>
              <a:path w="4876800" h="661670">
                <a:moveTo>
                  <a:pt x="4834001" y="0"/>
                </a:moveTo>
                <a:lnTo>
                  <a:pt x="42799" y="0"/>
                </a:lnTo>
                <a:lnTo>
                  <a:pt x="26140" y="3363"/>
                </a:lnTo>
                <a:lnTo>
                  <a:pt x="12536" y="12536"/>
                </a:lnTo>
                <a:lnTo>
                  <a:pt x="3363" y="26140"/>
                </a:lnTo>
                <a:lnTo>
                  <a:pt x="0" y="42798"/>
                </a:lnTo>
                <a:lnTo>
                  <a:pt x="0" y="618629"/>
                </a:lnTo>
                <a:lnTo>
                  <a:pt x="3363" y="635285"/>
                </a:lnTo>
                <a:lnTo>
                  <a:pt x="12536" y="648885"/>
                </a:lnTo>
                <a:lnTo>
                  <a:pt x="26140" y="658054"/>
                </a:lnTo>
                <a:lnTo>
                  <a:pt x="42799" y="661415"/>
                </a:lnTo>
                <a:lnTo>
                  <a:pt x="4834001" y="661415"/>
                </a:lnTo>
                <a:lnTo>
                  <a:pt x="4850659" y="658054"/>
                </a:lnTo>
                <a:lnTo>
                  <a:pt x="4864263" y="648885"/>
                </a:lnTo>
                <a:lnTo>
                  <a:pt x="4873436" y="635285"/>
                </a:lnTo>
                <a:lnTo>
                  <a:pt x="4876800" y="618629"/>
                </a:lnTo>
                <a:lnTo>
                  <a:pt x="4876800" y="42798"/>
                </a:lnTo>
                <a:lnTo>
                  <a:pt x="4873436" y="26140"/>
                </a:lnTo>
                <a:lnTo>
                  <a:pt x="4864263" y="12536"/>
                </a:lnTo>
                <a:lnTo>
                  <a:pt x="4850659" y="3363"/>
                </a:lnTo>
                <a:lnTo>
                  <a:pt x="4834001" y="0"/>
                </a:lnTo>
                <a:close/>
              </a:path>
            </a:pathLst>
          </a:custGeom>
          <a:solidFill>
            <a:srgbClr val="272B6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61047" y="5739779"/>
            <a:ext cx="490390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065" marR="5080" lvl="0" indent="-12700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-5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Sarnaik</a:t>
            </a:r>
            <a:r>
              <a:rPr kumimoji="0" lang="it-IT" sz="1800" b="1" i="1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A. et al, SITC 2022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65EB20-DEBA-6446-8E43-FD427EC3FC63}"/>
              </a:ext>
            </a:extLst>
          </p:cNvPr>
          <p:cNvSpPr/>
          <p:nvPr/>
        </p:nvSpPr>
        <p:spPr>
          <a:xfrm>
            <a:off x="3275115" y="6360878"/>
            <a:ext cx="12763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Igor Puzanov, M.D.</a:t>
            </a: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C54C1A-199B-BB9A-C548-A70A7BC5E1D7}"/>
              </a:ext>
            </a:extLst>
          </p:cNvPr>
          <p:cNvSpPr/>
          <p:nvPr/>
        </p:nvSpPr>
        <p:spPr>
          <a:xfrm>
            <a:off x="2610997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3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C0880176-1A16-6E46-8FD2-D88699F354E6}"/>
              </a:ext>
            </a:extLst>
          </p:cNvPr>
          <p:cNvGraphicFramePr>
            <a:graphicFrameLocks noGrp="1"/>
          </p:cNvGraphicFramePr>
          <p:nvPr/>
        </p:nvGraphicFramePr>
        <p:xfrm>
          <a:off x="517347" y="1254642"/>
          <a:ext cx="7090409" cy="42837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5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04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500380" marR="322580" indent="-1250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5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Cohort</a:t>
                      </a:r>
                      <a:r>
                        <a:rPr sz="185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sz="18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(n=66)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454659" marR="368300" indent="-12382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5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Cohort</a:t>
                      </a:r>
                      <a:r>
                        <a:rPr sz="185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sz="18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(n=87)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366395" marR="186690" indent="-17272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50" b="1" spc="-35" dirty="0">
                          <a:latin typeface="Arial"/>
                          <a:cs typeface="Arial"/>
                        </a:rPr>
                        <a:t>Cohort</a:t>
                      </a:r>
                      <a:r>
                        <a:rPr sz="185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25" dirty="0">
                          <a:latin typeface="Arial"/>
                          <a:cs typeface="Arial"/>
                        </a:rPr>
                        <a:t>2+4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(N=153)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solidFill>
                      <a:srgbClr val="C0D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spc="-100" dirty="0">
                          <a:latin typeface="Arial"/>
                          <a:cs typeface="Arial"/>
                        </a:rPr>
                        <a:t>ORR,</a:t>
                      </a:r>
                      <a:r>
                        <a:rPr sz="1850" b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85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25" dirty="0">
                          <a:latin typeface="Arial"/>
                          <a:cs typeface="Arial"/>
                        </a:rPr>
                        <a:t>(%)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23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(34.8)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25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(28.7)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48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(31.4)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60" dirty="0">
                          <a:latin typeface="Arial"/>
                          <a:cs typeface="Arial"/>
                        </a:rPr>
                        <a:t>(95%</a:t>
                      </a:r>
                      <a:r>
                        <a:rPr sz="185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25" dirty="0">
                          <a:latin typeface="Arial"/>
                          <a:cs typeface="Arial"/>
                        </a:rPr>
                        <a:t>CI)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0" dirty="0">
                          <a:latin typeface="Arial"/>
                          <a:cs typeface="Arial"/>
                        </a:rPr>
                        <a:t>(23.5,</a:t>
                      </a:r>
                      <a:r>
                        <a:rPr sz="185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20" dirty="0">
                          <a:latin typeface="Arial"/>
                          <a:cs typeface="Arial"/>
                        </a:rPr>
                        <a:t>47.6)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0" dirty="0">
                          <a:latin typeface="Arial"/>
                          <a:cs typeface="Arial"/>
                        </a:rPr>
                        <a:t>(19.5,</a:t>
                      </a:r>
                      <a:r>
                        <a:rPr sz="1850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20" dirty="0">
                          <a:latin typeface="Arial"/>
                          <a:cs typeface="Arial"/>
                        </a:rPr>
                        <a:t>39.4)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D9D9D9">
                        <a:alpha val="8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(24.1,</a:t>
                      </a:r>
                      <a:r>
                        <a:rPr sz="185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39.4)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700">
                <a:tc gridSpan="3">
                  <a:txBody>
                    <a:bodyPr/>
                    <a:lstStyle/>
                    <a:p>
                      <a:pPr marL="10985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spc="-75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1850" b="1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35" dirty="0">
                          <a:latin typeface="Arial"/>
                          <a:cs typeface="Arial"/>
                        </a:rPr>
                        <a:t>overall</a:t>
                      </a:r>
                      <a:r>
                        <a:rPr sz="185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50" dirty="0">
                          <a:latin typeface="Arial"/>
                          <a:cs typeface="Arial"/>
                        </a:rPr>
                        <a:t>response,</a:t>
                      </a:r>
                      <a:r>
                        <a:rPr sz="185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25" dirty="0">
                          <a:latin typeface="Arial"/>
                          <a:cs typeface="Arial"/>
                        </a:rPr>
                        <a:t>(%)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5B9BD4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25" dirty="0">
                          <a:latin typeface="Arial"/>
                          <a:cs typeface="Arial"/>
                        </a:rPr>
                        <a:t>CR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4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1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(7.6)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4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(4.6)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18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(5.9)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5B9BD4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25" dirty="0">
                          <a:latin typeface="Arial"/>
                          <a:cs typeface="Arial"/>
                        </a:rPr>
                        <a:t>PR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18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(27.3)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21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(24.1)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39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(25.5)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25" dirty="0">
                          <a:latin typeface="Arial"/>
                          <a:cs typeface="Arial"/>
                        </a:rPr>
                        <a:t>SD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24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(36.4)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47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(54.0)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71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(46.4)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10" dirty="0">
                          <a:latin typeface="Arial"/>
                          <a:cs typeface="Arial"/>
                        </a:rPr>
                        <a:t>Non-</a:t>
                      </a:r>
                      <a:r>
                        <a:rPr sz="1850" spc="-40" dirty="0">
                          <a:latin typeface="Arial"/>
                          <a:cs typeface="Arial"/>
                        </a:rPr>
                        <a:t>CR/Non-</a:t>
                      </a:r>
                      <a:r>
                        <a:rPr sz="1850" spc="-25" dirty="0">
                          <a:latin typeface="Arial"/>
                          <a:cs typeface="Arial"/>
                        </a:rPr>
                        <a:t>PD*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45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4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(1.5)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10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dirty="0"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(0.7)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25" dirty="0">
                          <a:latin typeface="Arial"/>
                          <a:cs typeface="Arial"/>
                        </a:rPr>
                        <a:t>PD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15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(22.7)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35" dirty="0">
                          <a:latin typeface="Arial"/>
                          <a:cs typeface="Arial"/>
                        </a:rPr>
                        <a:t>12</a:t>
                      </a:r>
                      <a:r>
                        <a:rPr sz="1850" spc="-1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(13.8)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27</a:t>
                      </a:r>
                      <a:r>
                        <a:rPr sz="185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(17.6)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50" spc="-10" dirty="0">
                          <a:latin typeface="Arial"/>
                          <a:cs typeface="Arial"/>
                        </a:rPr>
                        <a:t>Nonevaluable</a:t>
                      </a:r>
                      <a:r>
                        <a:rPr sz="1800" spc="-15" baseline="25462" dirty="0">
                          <a:latin typeface="Arial"/>
                          <a:cs typeface="Arial"/>
                        </a:rPr>
                        <a:t>†</a:t>
                      </a:r>
                      <a:endParaRPr sz="1800" baseline="25462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4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(4.5)</a:t>
                      </a:r>
                      <a:endParaRPr sz="185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937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spc="-4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85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spc="-10" dirty="0">
                          <a:latin typeface="Arial"/>
                          <a:cs typeface="Arial"/>
                        </a:rPr>
                        <a:t>(3.4)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85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85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50" b="1" spc="-10" dirty="0">
                          <a:latin typeface="Arial"/>
                          <a:cs typeface="Arial"/>
                        </a:rPr>
                        <a:t>(3.9)</a:t>
                      </a:r>
                      <a:endParaRPr sz="1850" dirty="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EB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857D15C-59AD-D745-A74B-6DE0A007E971}"/>
              </a:ext>
            </a:extLst>
          </p:cNvPr>
          <p:cNvSpPr/>
          <p:nvPr/>
        </p:nvSpPr>
        <p:spPr>
          <a:xfrm>
            <a:off x="835537" y="174534"/>
            <a:ext cx="7691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-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Objective</a:t>
            </a:r>
            <a:r>
              <a:rPr kumimoji="0" lang="it-IT" sz="2800" b="1" i="0" u="none" strike="noStrike" kern="1200" cap="none" spc="-114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-114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Response</a:t>
            </a:r>
            <a:r>
              <a:rPr kumimoji="0" lang="it-IT" sz="2800" b="1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Rate</a:t>
            </a:r>
            <a:r>
              <a:rPr kumimoji="0" lang="it-IT" sz="2800" b="1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(IRC-</a:t>
            </a:r>
            <a:r>
              <a:rPr kumimoji="0" lang="it-IT" sz="2800" b="1" i="0" u="none" strike="noStrike" kern="1200" cap="none" spc="-45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assessed</a:t>
            </a:r>
            <a:r>
              <a:rPr kumimoji="0" lang="it-IT" sz="2800" b="1" i="0" u="none" strike="noStrike" kern="1200" cap="none" spc="-4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786F078-3F1C-DF4E-A48D-209CFA4B04A6}"/>
              </a:ext>
            </a:extLst>
          </p:cNvPr>
          <p:cNvSpPr txBox="1"/>
          <p:nvPr/>
        </p:nvSpPr>
        <p:spPr>
          <a:xfrm>
            <a:off x="8147857" y="1462311"/>
            <a:ext cx="3282950" cy="377444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667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BBA58"/>
              </a:buClr>
              <a:buSzTx/>
              <a:buFont typeface="Arial"/>
              <a:buChar char="•"/>
              <a:tabLst>
                <a:tab pos="266700" algn="l"/>
              </a:tabLst>
              <a:defRPr/>
            </a:pPr>
            <a:r>
              <a:rPr kumimoji="0" sz="18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IRC-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</a:t>
            </a:r>
            <a:r>
              <a:rPr kumimoji="0" sz="18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</a:t>
            </a:r>
            <a:r>
              <a:rPr kumimoji="0" sz="18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31.4%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6700" marR="81915" lvl="0" indent="-228600" algn="just" defTabSz="914400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66700" algn="l"/>
              </a:tabLst>
              <a:defRPr/>
            </a:pPr>
            <a:r>
              <a:rPr kumimoji="0" sz="1800" b="0" i="0" u="none" strike="noStrike" kern="1200" cap="none" spc="-2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800" b="0" i="0" u="none" strike="noStrike" kern="120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concordance</a:t>
            </a: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8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between 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IRC-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8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investigator-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assessed </a:t>
            </a:r>
            <a:r>
              <a:rPr kumimoji="0" sz="1800" b="0" i="0" u="none" strike="noStrike" kern="1200" cap="none" spc="-2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ORR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91%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6065" marR="474980" lvl="0" indent="-22796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66065" algn="l"/>
                <a:tab pos="266700" algn="l"/>
              </a:tabLst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TIL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cells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infused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21.1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×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800" b="0" i="0" u="none" strike="noStrike" kern="1200" cap="none" spc="-37" normalizeH="0" baseline="2546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endParaRPr kumimoji="0" sz="1800" b="0" i="0" u="none" strike="noStrike" kern="1200" cap="none" spc="0" normalizeH="0" baseline="2546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6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(range,</a:t>
            </a:r>
            <a:r>
              <a:rPr kumimoji="0" sz="1800" b="0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1.2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×</a:t>
            </a:r>
            <a:r>
              <a:rPr kumimoji="0" sz="18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800" b="0" i="0" u="none" strike="noStrike" kern="1200" cap="none" spc="-75" normalizeH="0" baseline="2546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1800" b="0" i="0" u="none" strike="noStrike" kern="1200" cap="none" spc="22" normalizeH="0" baseline="2546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99.5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×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800" b="0" i="0" u="none" strike="noStrike" kern="1200" cap="none" spc="-30" normalizeH="0" baseline="2546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6065" marR="329565" lvl="0" indent="-22796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66065" algn="l"/>
                <a:tab pos="266700" algn="l"/>
              </a:tabLst>
              <a:defRPr/>
            </a:pP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manufactured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specification</a:t>
            </a:r>
            <a:r>
              <a:rPr kumimoji="0" sz="18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800" b="0" i="0" u="none" strike="noStrike" kern="1200" cap="none" spc="5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94.7%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66065" marR="183515" lvl="0" indent="-22796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66065" algn="l"/>
                <a:tab pos="266700" algn="l"/>
              </a:tabLst>
              <a:defRPr/>
            </a:pP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8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</a:t>
            </a:r>
            <a:r>
              <a:rPr kumimoji="0" sz="18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resection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infusion</a:t>
            </a:r>
            <a:r>
              <a:rPr kumimoji="0" sz="1800" b="0" i="0" u="none" strike="noStrike" kern="1200" cap="none" spc="-1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33</a:t>
            </a:r>
            <a:r>
              <a:rPr kumimoji="0" sz="18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8BDC5A8-AF5E-224C-9342-41C97FCC6B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Igor Puzanov, M.D.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93D185-36C7-3F7E-69B2-3566B812D52E}"/>
              </a:ext>
            </a:extLst>
          </p:cNvPr>
          <p:cNvSpPr/>
          <p:nvPr/>
        </p:nvSpPr>
        <p:spPr>
          <a:xfrm>
            <a:off x="2610997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51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2EA7284-792F-7EDD-E10C-52FEE2DC37BA}"/>
              </a:ext>
            </a:extLst>
          </p:cNvPr>
          <p:cNvSpPr/>
          <p:nvPr/>
        </p:nvSpPr>
        <p:spPr>
          <a:xfrm>
            <a:off x="370114" y="892628"/>
            <a:ext cx="10717219" cy="4578099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746" y="1107517"/>
            <a:ext cx="10515587" cy="436321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073" y="134626"/>
            <a:ext cx="2878883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55075" y="516641"/>
            <a:ext cx="415226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Non-Hematologic</a:t>
            </a:r>
            <a:r>
              <a:rPr kumimoji="0" sz="1600" b="1" i="0" u="none" strike="noStrike" kern="1200" cap="none" spc="-5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9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TEAEs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≥30%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600" b="1" i="0" u="none" strike="noStrike" kern="1200" cap="none" spc="-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Patients*</a:t>
            </a:r>
            <a:r>
              <a:rPr kumimoji="0" sz="1575" b="1" i="0" u="none" strike="noStrike" kern="1200" cap="none" spc="-37" normalizeH="0" baseline="26455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,†</a:t>
            </a:r>
            <a:endParaRPr kumimoji="0" sz="1575" b="0" i="0" u="none" strike="noStrike" kern="1200" cap="none" spc="0" normalizeH="0" baseline="26455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1746" y="5470727"/>
            <a:ext cx="8178837" cy="73673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*Per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6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CTCAE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v4.03;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Analysis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(N=156).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86995" lvl="0" indent="-635" algn="l" defTabSz="914400" rtl="0" eaLnBrk="1" fontAlgn="auto" latinLnBrk="0" hangingPunct="1">
              <a:lnSpc>
                <a:spcPts val="96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5" b="0" i="0" u="none" strike="noStrike" kern="1200" cap="none" spc="-37" normalizeH="0" baseline="2469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†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700" b="0" i="0" u="none" strike="noStrike" kern="1200" cap="none" spc="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7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TEAEs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included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pneumonia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(n=1),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acute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respiratory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failure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(n=1),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arrhythmia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(n=1),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intra-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abdominal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hemorrhage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(n=1).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occurrences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6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AEs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counted</a:t>
            </a:r>
            <a:r>
              <a:rPr kumimoji="0" sz="700" b="0" i="0" u="none" strike="noStrike" kern="1200" cap="none" spc="-4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experienced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new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onset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timepoints.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55244" lvl="0" indent="0" algn="l" defTabSz="914400" rtl="0" eaLnBrk="1" fontAlgn="auto" latinLnBrk="0" hangingPunct="1">
              <a:lnSpc>
                <a:spcPct val="11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records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reported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electronic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case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toxicity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decrease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same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had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resolved,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counted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once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highest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grade</a:t>
            </a:r>
            <a:r>
              <a:rPr kumimoji="0" sz="700" b="0" i="0" u="none" strike="noStrike" kern="1200" cap="none" spc="-1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reported.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events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reported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12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(Grade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1,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n=7;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2,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n=6;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3,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n=1;</a:t>
            </a: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5,</a:t>
            </a:r>
            <a:r>
              <a:rPr kumimoji="0" sz="700" b="0" i="0" u="none" strike="noStrike" kern="1200" cap="none" spc="-4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n=1).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8100" marR="509905" lvl="0" indent="-635" algn="l" defTabSz="914400" rtl="0" eaLnBrk="1" fontAlgn="auto" latinLnBrk="0" hangingPunct="1">
              <a:lnSpc>
                <a:spcPct val="11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AE,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adverse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event;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D,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day;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IL-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2,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interleukin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2;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M,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month;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NMA-</a:t>
            </a:r>
            <a:r>
              <a:rPr kumimoji="0" sz="700" b="0" i="0" u="none" strike="noStrike" kern="120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LD,</a:t>
            </a:r>
            <a:r>
              <a:rPr kumimoji="0" sz="700" b="0" i="0" u="none" strike="noStrike" kern="1200" cap="none" spc="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nonmyeloablative</a:t>
            </a:r>
            <a:r>
              <a:rPr kumimoji="0" sz="700" b="0" i="0" u="none" strike="noStrike" kern="1200" cap="none" spc="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lymphodepletion;</a:t>
            </a:r>
            <a:r>
              <a:rPr kumimoji="0" sz="700" b="0" i="0" u="none" strike="noStrike" kern="1200" cap="none" spc="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7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TEAE,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treatment-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emergent</a:t>
            </a:r>
            <a:r>
              <a:rPr kumimoji="0" sz="700" b="0" i="0" u="none" strike="noStrike" kern="1200" cap="none" spc="3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adverse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event.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4555" y="3314694"/>
            <a:ext cx="7809230" cy="1419295"/>
          </a:xfrm>
          <a:custGeom>
            <a:avLst/>
            <a:gdLst/>
            <a:ahLst/>
            <a:cxnLst/>
            <a:rect l="l" t="t" r="r" b="b"/>
            <a:pathLst>
              <a:path w="7809230" h="1521460">
                <a:moveTo>
                  <a:pt x="7710563" y="0"/>
                </a:moveTo>
                <a:lnTo>
                  <a:pt x="98412" y="0"/>
                </a:lnTo>
                <a:lnTo>
                  <a:pt x="60103" y="7734"/>
                </a:lnTo>
                <a:lnTo>
                  <a:pt x="28822" y="28827"/>
                </a:lnTo>
                <a:lnTo>
                  <a:pt x="7733" y="60109"/>
                </a:lnTo>
                <a:lnTo>
                  <a:pt x="0" y="98412"/>
                </a:lnTo>
                <a:lnTo>
                  <a:pt x="0" y="1422552"/>
                </a:lnTo>
                <a:lnTo>
                  <a:pt x="7733" y="1460853"/>
                </a:lnTo>
                <a:lnTo>
                  <a:pt x="28822" y="1492130"/>
                </a:lnTo>
                <a:lnTo>
                  <a:pt x="60103" y="1513219"/>
                </a:lnTo>
                <a:lnTo>
                  <a:pt x="98412" y="1520952"/>
                </a:lnTo>
                <a:lnTo>
                  <a:pt x="7710563" y="1520952"/>
                </a:lnTo>
                <a:lnTo>
                  <a:pt x="7748872" y="1513219"/>
                </a:lnTo>
                <a:lnTo>
                  <a:pt x="7780153" y="1492130"/>
                </a:lnTo>
                <a:lnTo>
                  <a:pt x="7801242" y="1460853"/>
                </a:lnTo>
                <a:lnTo>
                  <a:pt x="7808976" y="1422552"/>
                </a:lnTo>
                <a:lnTo>
                  <a:pt x="7808976" y="98412"/>
                </a:lnTo>
                <a:lnTo>
                  <a:pt x="7801242" y="60109"/>
                </a:lnTo>
                <a:lnTo>
                  <a:pt x="7780153" y="28827"/>
                </a:lnTo>
                <a:lnTo>
                  <a:pt x="7748872" y="7734"/>
                </a:lnTo>
                <a:lnTo>
                  <a:pt x="7710563" y="0"/>
                </a:lnTo>
                <a:close/>
              </a:path>
            </a:pathLst>
          </a:custGeom>
          <a:solidFill>
            <a:srgbClr val="272B6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36642" y="3428986"/>
            <a:ext cx="7371715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marR="0" lvl="0" indent="-22923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41300" algn="l"/>
                <a:tab pos="241935" algn="l"/>
              </a:tabLst>
              <a:defRPr/>
            </a:pP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6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IL-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doses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administered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0665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40665" algn="l"/>
                <a:tab pos="241935" algn="l"/>
              </a:tabLst>
              <a:defRPr/>
            </a:pP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experienced</a:t>
            </a:r>
            <a:r>
              <a:rPr kumimoji="0" sz="16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(any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grade);</a:t>
            </a:r>
            <a:r>
              <a:rPr kumimoji="0" sz="16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94.9%</a:t>
            </a:r>
            <a:r>
              <a:rPr kumimoji="0" sz="16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experienced</a:t>
            </a:r>
            <a:r>
              <a:rPr kumimoji="0" sz="16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≥1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3/4</a:t>
            </a:r>
            <a:r>
              <a:rPr kumimoji="0" sz="1600" b="0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0665" marR="116205" lvl="0" indent="-228600" algn="l" defTabSz="914400" rtl="0" eaLnBrk="1" fontAlgn="auto" latinLnBrk="0" hangingPunct="1">
              <a:lnSpc>
                <a:spcPts val="1910"/>
              </a:lnSpc>
              <a:spcBef>
                <a:spcPts val="75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40665" algn="l"/>
                <a:tab pos="241935" algn="l"/>
              </a:tabLst>
              <a:defRPr/>
            </a:pPr>
            <a:r>
              <a:rPr kumimoji="0" sz="1600" b="0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TEAEs</a:t>
            </a:r>
            <a:r>
              <a:rPr kumimoji="0" sz="16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consistent</a:t>
            </a:r>
            <a:r>
              <a:rPr kumimoji="0" sz="1600" b="0" i="0" u="none" strike="noStrike" kern="1200" cap="none" spc="-1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known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safety</a:t>
            </a:r>
            <a:r>
              <a:rPr kumimoji="0" sz="1600" b="0" i="0" u="none" strike="noStrike" kern="120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profiles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6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NMA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/>
                <a:ea typeface="+mn-ea"/>
                <a:cs typeface="Cambria Math"/>
              </a:rPr>
              <a:t>‐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LD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IL-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</a:t>
            </a:r>
            <a:r>
              <a:rPr kumimoji="0" sz="1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16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previous</a:t>
            </a:r>
            <a:r>
              <a:rPr kumimoji="0" sz="16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reports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0665" marR="0" lvl="0" indent="-228600" algn="l" defTabSz="914400" rtl="0" eaLnBrk="1" fontAlgn="auto" latinLnBrk="0" hangingPunct="1">
              <a:lnSpc>
                <a:spcPts val="1855"/>
              </a:lnSpc>
              <a:spcBef>
                <a:spcPts val="0"/>
              </a:spcBef>
              <a:spcAft>
                <a:spcPts val="0"/>
              </a:spcAft>
              <a:buClr>
                <a:srgbClr val="9BBA58"/>
              </a:buClr>
              <a:buSzTx/>
              <a:buFont typeface="Arial"/>
              <a:buChar char="•"/>
              <a:tabLst>
                <a:tab pos="240665" algn="l"/>
                <a:tab pos="241935" algn="l"/>
              </a:tabLst>
              <a:defRPr/>
            </a:pP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Incidence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TEAEs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decreased</a:t>
            </a:r>
            <a:r>
              <a:rPr kumimoji="0" sz="16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rapidly</a:t>
            </a: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1600" b="0" i="0" u="none" strike="noStrike" kern="1200" cap="none" spc="-1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</a:t>
            </a:r>
            <a:r>
              <a:rPr kumimoji="0" sz="1600" b="0" i="0" u="none" strike="noStrike" kern="1200" cap="none" spc="-1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1200" cap="none" spc="-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weeks</a:t>
            </a:r>
            <a:r>
              <a:rPr kumimoji="0" sz="1600" b="0" i="0" u="none" strike="noStrike" kern="1200" cap="none" spc="-1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after</a:t>
            </a:r>
            <a:r>
              <a:rPr kumimoji="0" sz="1600" b="0" i="0" u="none" strike="noStrike" kern="1200" cap="none" spc="-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lifileucel</a:t>
            </a:r>
            <a:r>
              <a:rPr kumimoji="0" sz="1600" b="0" i="0" u="none" strike="noStrike" kern="1200" cap="none" spc="-1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infusion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183389"/>
              </p:ext>
            </p:extLst>
          </p:nvPr>
        </p:nvGraphicFramePr>
        <p:xfrm>
          <a:off x="2924555" y="964287"/>
          <a:ext cx="4105214" cy="225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8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54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Preferred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Term,</a:t>
                      </a:r>
                      <a:r>
                        <a:rPr sz="1200" b="1" spc="1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200" b="1" spc="-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solidFill>
                      <a:srgbClr val="272B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Chills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B w="9525">
                      <a:solidFill>
                        <a:srgbClr val="000000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117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(75.0)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B w="9525">
                      <a:solidFill>
                        <a:srgbClr val="000000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2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(5.1)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B w="9525">
                      <a:solidFill>
                        <a:srgbClr val="000000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Pyrexia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000000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81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(51.9)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000000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(10.9)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000000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Febrile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neutropenia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(41.7)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(41.7)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Hypophosphatemia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58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(37.2)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41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(26.3)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Hypotension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52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(33.3)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17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(10.9)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Fatigue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51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(32.7)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2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(3.8)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Diarrhea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48</a:t>
                      </a:r>
                      <a:r>
                        <a:rPr sz="12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(30.8)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2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(1.3)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192134"/>
              </p:ext>
            </p:extLst>
          </p:nvPr>
        </p:nvGraphicFramePr>
        <p:xfrm>
          <a:off x="7241801" y="992898"/>
          <a:ext cx="2677158" cy="172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0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719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Preferred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Term,</a:t>
                      </a:r>
                      <a:r>
                        <a:rPr sz="1200" b="1" spc="1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R="137160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Grade</a:t>
                      </a:r>
                      <a:r>
                        <a:rPr sz="12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3/4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solidFill>
                      <a:srgbClr val="272B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Leukopenia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922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156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(100.0)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Lymphopenia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922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156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(100.0)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Neutropenia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09220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156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(100.0)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Thrombocytopenia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5049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147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(94.2)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Anemia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15049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200" spc="-30" dirty="0">
                          <a:latin typeface="Arial"/>
                          <a:cs typeface="Arial"/>
                        </a:rPr>
                        <a:t>111</a:t>
                      </a:r>
                      <a:r>
                        <a:rPr sz="12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(71.2)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7244667" y="339600"/>
            <a:ext cx="20897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8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</a:t>
            </a:r>
            <a:r>
              <a:rPr kumimoji="0" sz="1600" b="1" i="0" u="none" strike="noStrike" kern="1200" cap="none" spc="-6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3/4</a:t>
            </a:r>
            <a:r>
              <a:rPr kumimoji="0" sz="16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Hematologic 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Abnormalities*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21907" y="1762488"/>
            <a:ext cx="128270" cy="800735"/>
            <a:chOff x="1821907" y="1762488"/>
            <a:chExt cx="128270" cy="800735"/>
          </a:xfrm>
        </p:grpSpPr>
        <p:sp>
          <p:nvSpPr>
            <p:cNvPr id="12" name="object 12"/>
            <p:cNvSpPr/>
            <p:nvPr/>
          </p:nvSpPr>
          <p:spPr>
            <a:xfrm>
              <a:off x="1821907" y="1762488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69">
                  <a:moveTo>
                    <a:pt x="127690" y="127746"/>
                  </a:moveTo>
                  <a:lnTo>
                    <a:pt x="0" y="127746"/>
                  </a:lnTo>
                  <a:lnTo>
                    <a:pt x="0" y="0"/>
                  </a:lnTo>
                  <a:lnTo>
                    <a:pt x="127690" y="0"/>
                  </a:lnTo>
                  <a:lnTo>
                    <a:pt x="127690" y="127746"/>
                  </a:lnTo>
                  <a:close/>
                </a:path>
              </a:pathLst>
            </a:custGeom>
            <a:solidFill>
              <a:srgbClr val="82BC41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821907" y="1986690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69">
                  <a:moveTo>
                    <a:pt x="127690" y="127746"/>
                  </a:moveTo>
                  <a:lnTo>
                    <a:pt x="0" y="127746"/>
                  </a:lnTo>
                  <a:lnTo>
                    <a:pt x="0" y="0"/>
                  </a:lnTo>
                  <a:lnTo>
                    <a:pt x="127690" y="0"/>
                  </a:lnTo>
                  <a:lnTo>
                    <a:pt x="127690" y="127746"/>
                  </a:lnTo>
                  <a:close/>
                </a:path>
              </a:pathLst>
            </a:custGeom>
            <a:solidFill>
              <a:srgbClr val="00ACBA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821907" y="2210866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69">
                  <a:moveTo>
                    <a:pt x="127690" y="127746"/>
                  </a:moveTo>
                  <a:lnTo>
                    <a:pt x="0" y="127746"/>
                  </a:lnTo>
                  <a:lnTo>
                    <a:pt x="0" y="0"/>
                  </a:lnTo>
                  <a:lnTo>
                    <a:pt x="127690" y="0"/>
                  </a:lnTo>
                  <a:lnTo>
                    <a:pt x="127690" y="127746"/>
                  </a:lnTo>
                  <a:close/>
                </a:path>
              </a:pathLst>
            </a:custGeom>
            <a:solidFill>
              <a:srgbClr val="6E3B7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821907" y="2435183"/>
              <a:ext cx="128270" cy="128270"/>
            </a:xfrm>
            <a:custGeom>
              <a:avLst/>
              <a:gdLst/>
              <a:ahLst/>
              <a:cxnLst/>
              <a:rect l="l" t="t" r="r" b="b"/>
              <a:pathLst>
                <a:path w="128269" h="128269">
                  <a:moveTo>
                    <a:pt x="127690" y="127746"/>
                  </a:moveTo>
                  <a:lnTo>
                    <a:pt x="0" y="127746"/>
                  </a:lnTo>
                  <a:lnTo>
                    <a:pt x="0" y="0"/>
                  </a:lnTo>
                  <a:lnTo>
                    <a:pt x="127690" y="0"/>
                  </a:lnTo>
                  <a:lnTo>
                    <a:pt x="127690" y="127746"/>
                  </a:lnTo>
                  <a:close/>
                </a:path>
              </a:pathLst>
            </a:custGeom>
            <a:solidFill>
              <a:srgbClr val="C02F4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780702" y="1513564"/>
            <a:ext cx="468630" cy="13106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ts val="1500"/>
              </a:lnSpc>
              <a:spcBef>
                <a:spcPts val="1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40" normalizeH="0" baseline="0" noProof="0" dirty="0">
                <a:ln>
                  <a:noFill/>
                </a:ln>
                <a:solidFill>
                  <a:srgbClr val="0B3A5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Grade </a:t>
            </a:r>
            <a:r>
              <a:rPr kumimoji="0" sz="1300" b="0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020" marR="0" lvl="0" indent="0" algn="ctr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21907" y="2659372"/>
            <a:ext cx="128270" cy="128270"/>
          </a:xfrm>
          <a:custGeom>
            <a:avLst/>
            <a:gdLst/>
            <a:ahLst/>
            <a:cxnLst/>
            <a:rect l="l" t="t" r="r" b="b"/>
            <a:pathLst>
              <a:path w="128269" h="128269">
                <a:moveTo>
                  <a:pt x="127690" y="127746"/>
                </a:moveTo>
                <a:lnTo>
                  <a:pt x="0" y="127746"/>
                </a:lnTo>
                <a:lnTo>
                  <a:pt x="0" y="0"/>
                </a:lnTo>
                <a:lnTo>
                  <a:pt x="127690" y="0"/>
                </a:lnTo>
                <a:lnTo>
                  <a:pt x="127690" y="127746"/>
                </a:lnTo>
                <a:close/>
              </a:path>
            </a:pathLst>
          </a:custGeom>
          <a:solidFill>
            <a:srgbClr val="82828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85242C-89A6-724E-9660-EDDD5E09C77D}"/>
              </a:ext>
            </a:extLst>
          </p:cNvPr>
          <p:cNvSpPr/>
          <p:nvPr/>
        </p:nvSpPr>
        <p:spPr>
          <a:xfrm>
            <a:off x="7241801" y="2896451"/>
            <a:ext cx="2142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Igor Puzanov, M.D.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981EB1-CB54-8849-A5EE-8D983AF70D27}"/>
              </a:ext>
            </a:extLst>
          </p:cNvPr>
          <p:cNvSpPr/>
          <p:nvPr/>
        </p:nvSpPr>
        <p:spPr>
          <a:xfrm>
            <a:off x="3408457" y="6321291"/>
            <a:ext cx="12763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Igor Puzanov, M.D.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9C1572-4018-1A00-942D-F1F8E6ABC34C}"/>
              </a:ext>
            </a:extLst>
          </p:cNvPr>
          <p:cNvSpPr/>
          <p:nvPr/>
        </p:nvSpPr>
        <p:spPr>
          <a:xfrm>
            <a:off x="2610997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12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0F84FD-275A-2B43-BEC3-CEA316B3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33F7A0-71F0-446B-9DE8-6D75BE64EE0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0A6FA-3272-8443-A757-EC8063901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it-IT" dirty="0"/>
              <a:t>Igor Puzanov, M.D.</a:t>
            </a:r>
          </a:p>
        </p:txBody>
      </p:sp>
      <p:pic>
        <p:nvPicPr>
          <p:cNvPr id="4" name="object 2">
            <a:extLst>
              <a:ext uri="{FF2B5EF4-FFF2-40B4-BE49-F238E27FC236}">
                <a16:creationId xmlns:a16="http://schemas.microsoft.com/office/drawing/2014/main" id="{0FD92A70-1EFE-054C-9462-FB8715184D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6320" y="582159"/>
            <a:ext cx="8113775" cy="4869179"/>
          </a:xfrm>
          <a:prstGeom prst="rect">
            <a:avLst/>
          </a:prstGeom>
        </p:spPr>
      </p:pic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97CCE6C3-BE53-FD44-A572-20C4A40B89F1}"/>
              </a:ext>
            </a:extLst>
          </p:cNvPr>
          <p:cNvGraphicFramePr>
            <a:graphicFrameLocks noGrp="1"/>
          </p:cNvGraphicFramePr>
          <p:nvPr/>
        </p:nvGraphicFramePr>
        <p:xfrm>
          <a:off x="8037715" y="1230041"/>
          <a:ext cx="3809363" cy="19500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9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1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43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4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264160" marR="154940" indent="-73660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Cohort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(n=23)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6365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234315" marR="147320" indent="-71755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Cohort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(n=25)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126365" marB="0">
                    <a:solidFill>
                      <a:srgbClr val="272B68"/>
                    </a:solidFill>
                  </a:tcPr>
                </a:tc>
                <a:tc>
                  <a:txBody>
                    <a:bodyPr/>
                    <a:lstStyle/>
                    <a:p>
                      <a:pPr marL="230504" marR="82550" indent="-139065">
                        <a:lnSpc>
                          <a:spcPct val="100000"/>
                        </a:lnSpc>
                        <a:spcBef>
                          <a:spcPts val="995"/>
                        </a:spcBef>
                      </a:pP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Cohort</a:t>
                      </a:r>
                      <a:r>
                        <a:rPr sz="11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2+4 </a:t>
                      </a: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(N=48)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26365" marB="0">
                    <a:solidFill>
                      <a:srgbClr val="272B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970">
                <a:tc>
                  <a:txBody>
                    <a:bodyPr/>
                    <a:lstStyle/>
                    <a:p>
                      <a:pPr marL="144780" marR="12128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Median</a:t>
                      </a:r>
                      <a:r>
                        <a:rPr sz="11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0" dirty="0">
                          <a:latin typeface="Arial"/>
                          <a:cs typeface="Arial"/>
                        </a:rPr>
                        <a:t>DOR*,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months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0480"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NR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10.4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25" dirty="0">
                          <a:latin typeface="Arial"/>
                          <a:cs typeface="Arial"/>
                        </a:rPr>
                        <a:t>NR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B w="9525">
                      <a:solidFill>
                        <a:srgbClr val="2D75B6"/>
                      </a:solidFill>
                      <a:prstDash val="dot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35"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spc="-35" dirty="0">
                          <a:latin typeface="Arial"/>
                          <a:cs typeface="Arial"/>
                        </a:rPr>
                        <a:t>95%</a:t>
                      </a:r>
                      <a:r>
                        <a:rPr sz="11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CI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spc="-50" dirty="0">
                          <a:latin typeface="Arial"/>
                          <a:cs typeface="Arial"/>
                        </a:rPr>
                        <a:t>(NR,</a:t>
                      </a:r>
                      <a:r>
                        <a:rPr sz="11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NR)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(4.1,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NR)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(8.3,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latin typeface="Arial"/>
                          <a:cs typeface="Arial"/>
                        </a:rPr>
                        <a:t>NR)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T w="9525">
                      <a:solidFill>
                        <a:srgbClr val="2D75B6"/>
                      </a:solidFill>
                      <a:prstDash val="dot"/>
                    </a:lnT>
                    <a:lnB w="9525">
                      <a:solidFill>
                        <a:srgbClr val="2D75B6"/>
                      </a:solidFill>
                      <a:prstDash val="dot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144145" marR="426084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100" spc="-10" dirty="0">
                          <a:latin typeface="Arial"/>
                          <a:cs typeface="Arial"/>
                        </a:rPr>
                        <a:t>Min,</a:t>
                      </a:r>
                      <a:r>
                        <a:rPr sz="11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0" dirty="0">
                          <a:latin typeface="Arial"/>
                          <a:cs typeface="Arial"/>
                        </a:rPr>
                        <a:t>max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(months)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T w="9525">
                      <a:solidFill>
                        <a:srgbClr val="2D75B6"/>
                      </a:solidFill>
                      <a:prstDash val="dot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8575" algn="ctr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1.4+,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54.1+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9525">
                      <a:solidFill>
                        <a:srgbClr val="2D75B6"/>
                      </a:solidFill>
                      <a:prstDash val="dot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1.4+,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34.3+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9525">
                      <a:solidFill>
                        <a:srgbClr val="2D75B6"/>
                      </a:solidFill>
                      <a:prstDash val="dot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spc="-20" dirty="0">
                          <a:latin typeface="Arial"/>
                          <a:cs typeface="Arial"/>
                        </a:rPr>
                        <a:t>1.4+,</a:t>
                      </a:r>
                      <a:r>
                        <a:rPr sz="11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latin typeface="Arial"/>
                          <a:cs typeface="Arial"/>
                        </a:rPr>
                        <a:t>54.1+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T w="9525">
                      <a:solidFill>
                        <a:srgbClr val="2D75B6"/>
                      </a:solidFill>
                      <a:prstDash val="dot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6">
            <a:extLst>
              <a:ext uri="{FF2B5EF4-FFF2-40B4-BE49-F238E27FC236}">
                <a16:creationId xmlns:a16="http://schemas.microsoft.com/office/drawing/2014/main" id="{EF45BED8-D117-0441-A5E5-55E4CC14BCC5}"/>
              </a:ext>
            </a:extLst>
          </p:cNvPr>
          <p:cNvSpPr txBox="1"/>
          <p:nvPr/>
        </p:nvSpPr>
        <p:spPr>
          <a:xfrm>
            <a:off x="8116458" y="3890803"/>
            <a:ext cx="3547745" cy="151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5080" lvl="0" indent="-2279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800" b="0" i="0" u="none" strike="noStrike" kern="1200" cap="none" spc="-1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study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follow</a:t>
            </a:r>
            <a:r>
              <a:rPr kumimoji="0" sz="1800" b="0" i="0" u="none" strike="noStrike" kern="1200" cap="none" spc="-1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36.5 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months,</a:t>
            </a:r>
            <a:r>
              <a:rPr kumimoji="0" sz="18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800" b="1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1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DOR</a:t>
            </a:r>
            <a:r>
              <a:rPr kumimoji="0" sz="1800" b="1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was</a:t>
            </a:r>
            <a:r>
              <a:rPr kumimoji="0" sz="1800" b="0" i="0" u="none" strike="noStrike" kern="1200" cap="none" spc="-1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reached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40665" marR="926465" lvl="0" indent="-227965" algn="l" defTabSz="914400" rtl="0" eaLnBrk="1" fontAlgn="auto" latinLnBrk="0" hangingPunct="1">
              <a:lnSpc>
                <a:spcPct val="100600"/>
              </a:lnSpc>
              <a:spcBef>
                <a:spcPts val="885"/>
              </a:spcBef>
              <a:spcAft>
                <a:spcPts val="0"/>
              </a:spcAft>
              <a:buClr>
                <a:srgbClr val="9BBA58"/>
              </a:buClr>
              <a:buSzTx/>
              <a:buFontTx/>
              <a:buChar char="•"/>
              <a:tabLst>
                <a:tab pos="240665" algn="l"/>
                <a:tab pos="241300" algn="l"/>
              </a:tabLst>
              <a:defRPr/>
            </a:pPr>
            <a:r>
              <a:rPr kumimoji="0" sz="18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41.7%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responses</a:t>
            </a:r>
            <a:r>
              <a:rPr kumimoji="0" sz="1800" b="0" i="0" u="none" strike="noStrike" kern="1200" cap="none" spc="-1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were 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maintained</a:t>
            </a:r>
            <a:r>
              <a:rPr kumimoji="0" sz="1800" b="0" i="0" u="none" strike="noStrike" kern="1200" cap="none" spc="-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≥24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months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2E2142E-D393-F04D-AC50-F30B6DCAB585}"/>
              </a:ext>
            </a:extLst>
          </p:cNvPr>
          <p:cNvSpPr txBox="1">
            <a:spLocks/>
          </p:cNvSpPr>
          <p:nvPr/>
        </p:nvSpPr>
        <p:spPr>
          <a:xfrm>
            <a:off x="757452" y="113585"/>
            <a:ext cx="6642808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2557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-65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Duration</a:t>
            </a:r>
            <a:r>
              <a:rPr kumimoji="0" lang="it-IT" sz="3600" b="1" i="0" u="none" strike="noStrike" kern="1200" cap="none" spc="-135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it-IT" sz="3600" b="1" i="0" u="none" strike="noStrike" kern="1200" cap="none" spc="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</a:t>
            </a:r>
            <a:r>
              <a:rPr kumimoji="0" lang="it-IT" sz="3600" b="1" i="0" u="none" strike="noStrike" kern="1200" cap="none" spc="-155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it-IT" sz="3600" b="1" i="0" u="none" strike="noStrike" kern="1200" cap="none" spc="-90" normalizeH="0" baseline="0" noProof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Response</a:t>
            </a:r>
            <a:endParaRPr kumimoji="0" lang="it-IT" sz="3600" b="1" i="0" u="none" strike="noStrike" kern="1200" cap="none" spc="-9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B97B35-00C1-005C-6E34-F1E3E0468330}"/>
              </a:ext>
            </a:extLst>
          </p:cNvPr>
          <p:cNvSpPr/>
          <p:nvPr/>
        </p:nvSpPr>
        <p:spPr>
          <a:xfrm>
            <a:off x="2610997" y="6617806"/>
            <a:ext cx="3776869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04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660FD8-CCC7-8D18-13AD-25D68DFF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1707091" cy="65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63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roup 3"/>
          <p:cNvGrpSpPr>
            <a:grpSpLocks/>
          </p:cNvGrpSpPr>
          <p:nvPr/>
        </p:nvGrpSpPr>
        <p:grpSpPr bwMode="auto">
          <a:xfrm rot="1059906">
            <a:off x="11136957" y="2294241"/>
            <a:ext cx="484275" cy="624361"/>
            <a:chOff x="336" y="1141"/>
            <a:chExt cx="1875" cy="2408"/>
          </a:xfrm>
        </p:grpSpPr>
        <p:sp>
          <p:nvSpPr>
            <p:cNvPr id="1293" name="Freeform 4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4" name="Freeform 5"/>
            <p:cNvSpPr>
              <a:spLocks/>
            </p:cNvSpPr>
            <p:nvPr/>
          </p:nvSpPr>
          <p:spPr bwMode="auto">
            <a:xfrm>
              <a:off x="336" y="1141"/>
              <a:ext cx="1875" cy="2408"/>
            </a:xfrm>
            <a:custGeom>
              <a:avLst/>
              <a:gdLst>
                <a:gd name="T0" fmla="*/ 10863 w 750"/>
                <a:gd name="T1" fmla="*/ 9557 h 903"/>
                <a:gd name="T2" fmla="*/ 9188 w 750"/>
                <a:gd name="T3" fmla="*/ 4984 h 903"/>
                <a:gd name="T4" fmla="*/ 7845 w 750"/>
                <a:gd name="T5" fmla="*/ 568 h 903"/>
                <a:gd name="T6" fmla="*/ 5863 w 750"/>
                <a:gd name="T7" fmla="*/ 136 h 903"/>
                <a:gd name="T8" fmla="*/ 2020 w 750"/>
                <a:gd name="T9" fmla="*/ 1160 h 903"/>
                <a:gd name="T10" fmla="*/ 488 w 750"/>
                <a:gd name="T11" fmla="*/ 3891 h 903"/>
                <a:gd name="T12" fmla="*/ 2125 w 750"/>
                <a:gd name="T13" fmla="*/ 8477 h 903"/>
                <a:gd name="T14" fmla="*/ 3908 w 750"/>
                <a:gd name="T15" fmla="*/ 14315 h 903"/>
                <a:gd name="T16" fmla="*/ 5645 w 750"/>
                <a:gd name="T17" fmla="*/ 13995 h 903"/>
                <a:gd name="T18" fmla="*/ 5750 w 750"/>
                <a:gd name="T19" fmla="*/ 14315 h 903"/>
                <a:gd name="T20" fmla="*/ 5895 w 750"/>
                <a:gd name="T21" fmla="*/ 15224 h 903"/>
                <a:gd name="T22" fmla="*/ 6158 w 750"/>
                <a:gd name="T23" fmla="*/ 15531 h 903"/>
                <a:gd name="T24" fmla="*/ 6675 w 750"/>
                <a:gd name="T25" fmla="*/ 15381 h 903"/>
                <a:gd name="T26" fmla="*/ 6708 w 750"/>
                <a:gd name="T27" fmla="*/ 14984 h 903"/>
                <a:gd name="T28" fmla="*/ 6675 w 750"/>
                <a:gd name="T29" fmla="*/ 14904 h 903"/>
                <a:gd name="T30" fmla="*/ 6283 w 750"/>
                <a:gd name="T31" fmla="*/ 14109 h 903"/>
                <a:gd name="T32" fmla="*/ 6083 w 750"/>
                <a:gd name="T33" fmla="*/ 13448 h 903"/>
                <a:gd name="T34" fmla="*/ 6208 w 750"/>
                <a:gd name="T35" fmla="*/ 13803 h 903"/>
                <a:gd name="T36" fmla="*/ 6300 w 750"/>
                <a:gd name="T37" fmla="*/ 13859 h 903"/>
                <a:gd name="T38" fmla="*/ 7425 w 750"/>
                <a:gd name="T39" fmla="*/ 13163 h 903"/>
                <a:gd name="T40" fmla="*/ 7770 w 750"/>
                <a:gd name="T41" fmla="*/ 15040 h 903"/>
                <a:gd name="T42" fmla="*/ 8595 w 750"/>
                <a:gd name="T43" fmla="*/ 16648 h 903"/>
                <a:gd name="T44" fmla="*/ 9188 w 750"/>
                <a:gd name="T45" fmla="*/ 17045 h 903"/>
                <a:gd name="T46" fmla="*/ 9375 w 750"/>
                <a:gd name="T47" fmla="*/ 15837 h 903"/>
                <a:gd name="T48" fmla="*/ 9645 w 750"/>
                <a:gd name="T49" fmla="*/ 15701 h 903"/>
                <a:gd name="T50" fmla="*/ 9613 w 750"/>
                <a:gd name="T51" fmla="*/ 15624 h 903"/>
                <a:gd name="T52" fmla="*/ 9595 w 750"/>
                <a:gd name="T53" fmla="*/ 15565 h 903"/>
                <a:gd name="T54" fmla="*/ 9283 w 750"/>
                <a:gd name="T55" fmla="*/ 14584 h 903"/>
                <a:gd name="T56" fmla="*/ 8875 w 750"/>
                <a:gd name="T57" fmla="*/ 14109 h 903"/>
                <a:gd name="T58" fmla="*/ 8595 w 750"/>
                <a:gd name="T59" fmla="*/ 13197 h 903"/>
                <a:gd name="T60" fmla="*/ 10238 w 750"/>
                <a:gd name="T61" fmla="*/ 12493 h 903"/>
                <a:gd name="T62" fmla="*/ 11688 w 750"/>
                <a:gd name="T63" fmla="*/ 11891 h 9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0" h="903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68" y="756"/>
                    <a:pt x="368" y="756"/>
                    <a:pt x="368" y="756"/>
                  </a:cubicBezTo>
                  <a:cubicBezTo>
                    <a:pt x="368" y="756"/>
                    <a:pt x="368" y="756"/>
                    <a:pt x="368" y="755"/>
                  </a:cubicBezTo>
                  <a:cubicBezTo>
                    <a:pt x="365" y="760"/>
                    <a:pt x="363" y="765"/>
                    <a:pt x="365" y="771"/>
                  </a:cubicBezTo>
                  <a:cubicBezTo>
                    <a:pt x="377" y="803"/>
                    <a:pt x="377" y="803"/>
                    <a:pt x="377" y="803"/>
                  </a:cubicBezTo>
                  <a:cubicBezTo>
                    <a:pt x="379" y="810"/>
                    <a:pt x="385" y="815"/>
                    <a:pt x="393" y="817"/>
                  </a:cubicBezTo>
                  <a:cubicBezTo>
                    <a:pt x="394" y="819"/>
                    <a:pt x="394" y="819"/>
                    <a:pt x="394" y="819"/>
                  </a:cubicBezTo>
                  <a:cubicBezTo>
                    <a:pt x="396" y="826"/>
                    <a:pt x="404" y="830"/>
                    <a:pt x="413" y="828"/>
                  </a:cubicBezTo>
                  <a:cubicBezTo>
                    <a:pt x="423" y="826"/>
                    <a:pt x="429" y="818"/>
                    <a:pt x="427" y="811"/>
                  </a:cubicBezTo>
                  <a:cubicBezTo>
                    <a:pt x="425" y="806"/>
                    <a:pt x="425" y="806"/>
                    <a:pt x="425" y="806"/>
                  </a:cubicBezTo>
                  <a:cubicBezTo>
                    <a:pt x="429" y="801"/>
                    <a:pt x="430" y="796"/>
                    <a:pt x="429" y="790"/>
                  </a:cubicBezTo>
                  <a:cubicBezTo>
                    <a:pt x="428" y="787"/>
                    <a:pt x="427" y="785"/>
                    <a:pt x="425" y="783"/>
                  </a:cubicBezTo>
                  <a:cubicBezTo>
                    <a:pt x="426" y="784"/>
                    <a:pt x="427" y="785"/>
                    <a:pt x="427" y="786"/>
                  </a:cubicBezTo>
                  <a:cubicBezTo>
                    <a:pt x="417" y="758"/>
                    <a:pt x="417" y="758"/>
                    <a:pt x="417" y="758"/>
                  </a:cubicBezTo>
                  <a:cubicBezTo>
                    <a:pt x="415" y="751"/>
                    <a:pt x="409" y="746"/>
                    <a:pt x="402" y="744"/>
                  </a:cubicBezTo>
                  <a:cubicBezTo>
                    <a:pt x="402" y="744"/>
                    <a:pt x="403" y="744"/>
                    <a:pt x="403" y="744"/>
                  </a:cubicBezTo>
                  <a:cubicBezTo>
                    <a:pt x="389" y="709"/>
                    <a:pt x="389" y="709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503" y="765"/>
                    <a:pt x="503" y="765"/>
                    <a:pt x="503" y="765"/>
                  </a:cubicBezTo>
                  <a:cubicBezTo>
                    <a:pt x="497" y="774"/>
                    <a:pt x="495" y="783"/>
                    <a:pt x="497" y="793"/>
                  </a:cubicBezTo>
                  <a:cubicBezTo>
                    <a:pt x="520" y="852"/>
                    <a:pt x="520" y="852"/>
                    <a:pt x="520" y="852"/>
                  </a:cubicBezTo>
                  <a:cubicBezTo>
                    <a:pt x="524" y="865"/>
                    <a:pt x="535" y="875"/>
                    <a:pt x="550" y="878"/>
                  </a:cubicBezTo>
                  <a:cubicBezTo>
                    <a:pt x="551" y="882"/>
                    <a:pt x="551" y="882"/>
                    <a:pt x="551" y="882"/>
                  </a:cubicBezTo>
                  <a:cubicBezTo>
                    <a:pt x="555" y="896"/>
                    <a:pt x="571" y="903"/>
                    <a:pt x="588" y="899"/>
                  </a:cubicBezTo>
                  <a:cubicBezTo>
                    <a:pt x="605" y="895"/>
                    <a:pt x="616" y="881"/>
                    <a:pt x="613" y="867"/>
                  </a:cubicBezTo>
                  <a:cubicBezTo>
                    <a:pt x="600" y="835"/>
                    <a:pt x="600" y="835"/>
                    <a:pt x="600" y="835"/>
                  </a:cubicBezTo>
                  <a:cubicBezTo>
                    <a:pt x="609" y="859"/>
                    <a:pt x="609" y="859"/>
                    <a:pt x="609" y="859"/>
                  </a:cubicBezTo>
                  <a:cubicBezTo>
                    <a:pt x="616" y="850"/>
                    <a:pt x="619" y="839"/>
                    <a:pt x="617" y="828"/>
                  </a:cubicBezTo>
                  <a:cubicBezTo>
                    <a:pt x="616" y="827"/>
                    <a:pt x="616" y="826"/>
                    <a:pt x="616" y="824"/>
                  </a:cubicBezTo>
                  <a:cubicBezTo>
                    <a:pt x="616" y="824"/>
                    <a:pt x="616" y="824"/>
                    <a:pt x="615" y="824"/>
                  </a:cubicBezTo>
                  <a:cubicBezTo>
                    <a:pt x="615" y="823"/>
                    <a:pt x="614" y="822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594" y="769"/>
                    <a:pt x="594" y="769"/>
                    <a:pt x="594" y="769"/>
                  </a:cubicBezTo>
                  <a:cubicBezTo>
                    <a:pt x="591" y="757"/>
                    <a:pt x="581" y="748"/>
                    <a:pt x="568" y="744"/>
                  </a:cubicBezTo>
                  <a:cubicBezTo>
                    <a:pt x="568" y="744"/>
                    <a:pt x="568" y="744"/>
                    <a:pt x="568" y="744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5" name="Freeform 6"/>
            <p:cNvSpPr>
              <a:spLocks noEditPoints="1"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4845 w 750"/>
                <a:gd name="T71" fmla="*/ 1515 h 766"/>
                <a:gd name="T72" fmla="*/ 3270 w 750"/>
                <a:gd name="T73" fmla="*/ 2070 h 766"/>
                <a:gd name="T74" fmla="*/ 2770 w 750"/>
                <a:gd name="T75" fmla="*/ 1742 h 766"/>
                <a:gd name="T76" fmla="*/ 3813 w 750"/>
                <a:gd name="T77" fmla="*/ 568 h 766"/>
                <a:gd name="T78" fmla="*/ 5125 w 750"/>
                <a:gd name="T79" fmla="*/ 909 h 766"/>
                <a:gd name="T80" fmla="*/ 4845 w 750"/>
                <a:gd name="T81" fmla="*/ 1515 h 7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  <a:moveTo>
                    <a:pt x="310" y="80"/>
                  </a:moveTo>
                  <a:cubicBezTo>
                    <a:pt x="209" y="109"/>
                    <a:pt x="209" y="109"/>
                    <a:pt x="209" y="109"/>
                  </a:cubicBezTo>
                  <a:cubicBezTo>
                    <a:pt x="195" y="113"/>
                    <a:pt x="181" y="105"/>
                    <a:pt x="177" y="92"/>
                  </a:cubicBezTo>
                  <a:cubicBezTo>
                    <a:pt x="173" y="78"/>
                    <a:pt x="209" y="38"/>
                    <a:pt x="244" y="30"/>
                  </a:cubicBezTo>
                  <a:cubicBezTo>
                    <a:pt x="279" y="22"/>
                    <a:pt x="324" y="34"/>
                    <a:pt x="328" y="48"/>
                  </a:cubicBezTo>
                  <a:cubicBezTo>
                    <a:pt x="332" y="62"/>
                    <a:pt x="324" y="76"/>
                    <a:pt x="310" y="8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6" name="Freeform 7"/>
            <p:cNvSpPr>
              <a:spLocks/>
            </p:cNvSpPr>
            <p:nvPr/>
          </p:nvSpPr>
          <p:spPr bwMode="auto">
            <a:xfrm>
              <a:off x="463" y="1339"/>
              <a:ext cx="1698" cy="1776"/>
            </a:xfrm>
            <a:custGeom>
              <a:avLst/>
              <a:gdLst>
                <a:gd name="T0" fmla="*/ 20 w 679"/>
                <a:gd name="T1" fmla="*/ 2069 h 666"/>
                <a:gd name="T2" fmla="*/ 1050 w 679"/>
                <a:gd name="T3" fmla="*/ 1515 h 666"/>
                <a:gd name="T4" fmla="*/ 2126 w 679"/>
                <a:gd name="T5" fmla="*/ 1080 h 666"/>
                <a:gd name="T6" fmla="*/ 3534 w 679"/>
                <a:gd name="T7" fmla="*/ 605 h 666"/>
                <a:gd name="T8" fmla="*/ 5817 w 679"/>
                <a:gd name="T9" fmla="*/ 285 h 666"/>
                <a:gd name="T10" fmla="*/ 6880 w 679"/>
                <a:gd name="T11" fmla="*/ 136 h 666"/>
                <a:gd name="T12" fmla="*/ 7022 w 679"/>
                <a:gd name="T13" fmla="*/ 456 h 666"/>
                <a:gd name="T14" fmla="*/ 7555 w 679"/>
                <a:gd name="T15" fmla="*/ 1651 h 666"/>
                <a:gd name="T16" fmla="*/ 8147 w 679"/>
                <a:gd name="T17" fmla="*/ 3661 h 666"/>
                <a:gd name="T18" fmla="*/ 9025 w 679"/>
                <a:gd name="T19" fmla="*/ 6237 h 666"/>
                <a:gd name="T20" fmla="*/ 9713 w 679"/>
                <a:gd name="T21" fmla="*/ 7885 h 666"/>
                <a:gd name="T22" fmla="*/ 10506 w 679"/>
                <a:gd name="T23" fmla="*/ 10219 h 666"/>
                <a:gd name="T24" fmla="*/ 9380 w 679"/>
                <a:gd name="T25" fmla="*/ 10445 h 666"/>
                <a:gd name="T26" fmla="*/ 8285 w 679"/>
                <a:gd name="T27" fmla="*/ 11093 h 666"/>
                <a:gd name="T28" fmla="*/ 7647 w 679"/>
                <a:gd name="T29" fmla="*/ 11456 h 666"/>
                <a:gd name="T30" fmla="*/ 6709 w 679"/>
                <a:gd name="T31" fmla="*/ 11755 h 666"/>
                <a:gd name="T32" fmla="*/ 6004 w 679"/>
                <a:gd name="T33" fmla="*/ 11869 h 666"/>
                <a:gd name="T34" fmla="*/ 5284 w 679"/>
                <a:gd name="T35" fmla="*/ 12040 h 666"/>
                <a:gd name="T36" fmla="*/ 5192 w 679"/>
                <a:gd name="T37" fmla="*/ 12139 h 666"/>
                <a:gd name="T38" fmla="*/ 4721 w 679"/>
                <a:gd name="T39" fmla="*/ 12232 h 666"/>
                <a:gd name="T40" fmla="*/ 3301 w 679"/>
                <a:gd name="T41" fmla="*/ 12515 h 666"/>
                <a:gd name="T42" fmla="*/ 2801 w 679"/>
                <a:gd name="T43" fmla="*/ 11208 h 666"/>
                <a:gd name="T44" fmla="*/ 2158 w 679"/>
                <a:gd name="T45" fmla="*/ 9579 h 666"/>
                <a:gd name="T46" fmla="*/ 1896 w 679"/>
                <a:gd name="T47" fmla="*/ 8363 h 666"/>
                <a:gd name="T48" fmla="*/ 1438 w 679"/>
                <a:gd name="T49" fmla="*/ 6520 h 666"/>
                <a:gd name="T50" fmla="*/ 783 w 679"/>
                <a:gd name="T51" fmla="*/ 4685 h 666"/>
                <a:gd name="T52" fmla="*/ 250 w 679"/>
                <a:gd name="T53" fmla="*/ 2675 h 666"/>
                <a:gd name="T54" fmla="*/ 20 w 679"/>
                <a:gd name="T55" fmla="*/ 2069 h 6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79" h="666">
                  <a:moveTo>
                    <a:pt x="1" y="109"/>
                  </a:move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9" y="557"/>
                    <a:pt x="642" y="530"/>
                    <a:pt x="600" y="551"/>
                  </a:cubicBezTo>
                  <a:cubicBezTo>
                    <a:pt x="559" y="571"/>
                    <a:pt x="554" y="572"/>
                    <a:pt x="530" y="585"/>
                  </a:cubicBezTo>
                  <a:cubicBezTo>
                    <a:pt x="505" y="598"/>
                    <a:pt x="507" y="597"/>
                    <a:pt x="489" y="604"/>
                  </a:cubicBezTo>
                  <a:cubicBezTo>
                    <a:pt x="470" y="610"/>
                    <a:pt x="448" y="614"/>
                    <a:pt x="429" y="620"/>
                  </a:cubicBezTo>
                  <a:cubicBezTo>
                    <a:pt x="410" y="626"/>
                    <a:pt x="405" y="620"/>
                    <a:pt x="384" y="626"/>
                  </a:cubicBezTo>
                  <a:cubicBezTo>
                    <a:pt x="358" y="630"/>
                    <a:pt x="338" y="635"/>
                    <a:pt x="338" y="635"/>
                  </a:cubicBezTo>
                  <a:cubicBezTo>
                    <a:pt x="332" y="640"/>
                    <a:pt x="332" y="640"/>
                    <a:pt x="332" y="640"/>
                  </a:cubicBezTo>
                  <a:cubicBezTo>
                    <a:pt x="302" y="645"/>
                    <a:pt x="302" y="645"/>
                    <a:pt x="302" y="645"/>
                  </a:cubicBezTo>
                  <a:cubicBezTo>
                    <a:pt x="260" y="655"/>
                    <a:pt x="220" y="666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7" name="Freeform 8"/>
            <p:cNvSpPr>
              <a:spLocks/>
            </p:cNvSpPr>
            <p:nvPr/>
          </p:nvSpPr>
          <p:spPr bwMode="auto">
            <a:xfrm>
              <a:off x="1179" y="2963"/>
              <a:ext cx="160" cy="98"/>
            </a:xfrm>
            <a:custGeom>
              <a:avLst/>
              <a:gdLst>
                <a:gd name="T0" fmla="*/ 970 w 64"/>
                <a:gd name="T1" fmla="*/ 371 h 37"/>
                <a:gd name="T2" fmla="*/ 425 w 64"/>
                <a:gd name="T3" fmla="*/ 77 h 37"/>
                <a:gd name="T4" fmla="*/ 50 w 64"/>
                <a:gd name="T5" fmla="*/ 652 h 37"/>
                <a:gd name="T6" fmla="*/ 125 w 64"/>
                <a:gd name="T7" fmla="*/ 689 h 37"/>
                <a:gd name="T8" fmla="*/ 1000 w 64"/>
                <a:gd name="T9" fmla="*/ 39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37">
                  <a:moveTo>
                    <a:pt x="62" y="20"/>
                  </a:moveTo>
                  <a:cubicBezTo>
                    <a:pt x="59" y="7"/>
                    <a:pt x="43" y="0"/>
                    <a:pt x="27" y="4"/>
                  </a:cubicBezTo>
                  <a:cubicBezTo>
                    <a:pt x="10" y="8"/>
                    <a:pt x="0" y="22"/>
                    <a:pt x="3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4" y="21"/>
                    <a:pt x="64" y="21"/>
                    <a:pt x="64" y="21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8" name="Freeform 9"/>
            <p:cNvSpPr>
              <a:spLocks/>
            </p:cNvSpPr>
            <p:nvPr/>
          </p:nvSpPr>
          <p:spPr bwMode="auto">
            <a:xfrm>
              <a:off x="1474" y="2837"/>
              <a:ext cx="247" cy="158"/>
            </a:xfrm>
            <a:custGeom>
              <a:avLst/>
              <a:gdLst>
                <a:gd name="T0" fmla="*/ 1537 w 99"/>
                <a:gd name="T1" fmla="*/ 616 h 59"/>
                <a:gd name="T2" fmla="*/ 666 w 99"/>
                <a:gd name="T3" fmla="*/ 115 h 59"/>
                <a:gd name="T4" fmla="*/ 75 w 99"/>
                <a:gd name="T5" fmla="*/ 1055 h 59"/>
                <a:gd name="T6" fmla="*/ 92 w 99"/>
                <a:gd name="T7" fmla="*/ 1111 h 59"/>
                <a:gd name="T8" fmla="*/ 387 w 99"/>
                <a:gd name="T9" fmla="*/ 1111 h 59"/>
                <a:gd name="T10" fmla="*/ 1537 w 99"/>
                <a:gd name="T11" fmla="*/ 653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59">
                  <a:moveTo>
                    <a:pt x="99" y="32"/>
                  </a:moveTo>
                  <a:cubicBezTo>
                    <a:pt x="94" y="11"/>
                    <a:pt x="69" y="0"/>
                    <a:pt x="43" y="6"/>
                  </a:cubicBezTo>
                  <a:cubicBezTo>
                    <a:pt x="17" y="12"/>
                    <a:pt x="0" y="34"/>
                    <a:pt x="5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22" y="59"/>
                    <a:pt x="25" y="58"/>
                  </a:cubicBezTo>
                  <a:cubicBezTo>
                    <a:pt x="28" y="58"/>
                    <a:pt x="99" y="34"/>
                    <a:pt x="99" y="34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9" name="Freeform 10"/>
            <p:cNvSpPr>
              <a:spLocks/>
            </p:cNvSpPr>
            <p:nvPr/>
          </p:nvSpPr>
          <p:spPr bwMode="auto">
            <a:xfrm>
              <a:off x="688" y="1765"/>
              <a:ext cx="416" cy="958"/>
            </a:xfrm>
            <a:custGeom>
              <a:avLst/>
              <a:gdLst>
                <a:gd name="T0" fmla="*/ 1451 w 166"/>
                <a:gd name="T1" fmla="*/ 2527 h 359"/>
                <a:gd name="T2" fmla="*/ 1494 w 166"/>
                <a:gd name="T3" fmla="*/ 376 h 359"/>
                <a:gd name="T4" fmla="*/ 0 w 166"/>
                <a:gd name="T5" fmla="*/ 456 h 359"/>
                <a:gd name="T6" fmla="*/ 1068 w 166"/>
                <a:gd name="T7" fmla="*/ 1345 h 359"/>
                <a:gd name="T8" fmla="*/ 784 w 166"/>
                <a:gd name="T9" fmla="*/ 3213 h 359"/>
                <a:gd name="T10" fmla="*/ 942 w 166"/>
                <a:gd name="T11" fmla="*/ 4238 h 359"/>
                <a:gd name="T12" fmla="*/ 1068 w 166"/>
                <a:gd name="T13" fmla="*/ 5420 h 359"/>
                <a:gd name="T14" fmla="*/ 1368 w 166"/>
                <a:gd name="T15" fmla="*/ 6821 h 359"/>
                <a:gd name="T16" fmla="*/ 1368 w 166"/>
                <a:gd name="T17" fmla="*/ 5476 h 359"/>
                <a:gd name="T18" fmla="*/ 1401 w 166"/>
                <a:gd name="T19" fmla="*/ 4387 h 359"/>
                <a:gd name="T20" fmla="*/ 2143 w 166"/>
                <a:gd name="T21" fmla="*/ 3461 h 359"/>
                <a:gd name="T22" fmla="*/ 2499 w 166"/>
                <a:gd name="T23" fmla="*/ 2506 h 359"/>
                <a:gd name="T24" fmla="*/ 1902 w 166"/>
                <a:gd name="T25" fmla="*/ 3061 h 359"/>
                <a:gd name="T26" fmla="*/ 1451 w 166"/>
                <a:gd name="T27" fmla="*/ 2527 h 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6" h="359">
                  <a:moveTo>
                    <a:pt x="92" y="133"/>
                  </a:moveTo>
                  <a:cubicBezTo>
                    <a:pt x="104" y="106"/>
                    <a:pt x="123" y="46"/>
                    <a:pt x="95" y="20"/>
                  </a:cubicBezTo>
                  <a:cubicBezTo>
                    <a:pt x="73" y="0"/>
                    <a:pt x="29" y="27"/>
                    <a:pt x="0" y="24"/>
                  </a:cubicBezTo>
                  <a:cubicBezTo>
                    <a:pt x="55" y="29"/>
                    <a:pt x="72" y="28"/>
                    <a:pt x="68" y="71"/>
                  </a:cubicBezTo>
                  <a:cubicBezTo>
                    <a:pt x="65" y="115"/>
                    <a:pt x="50" y="152"/>
                    <a:pt x="50" y="169"/>
                  </a:cubicBezTo>
                  <a:cubicBezTo>
                    <a:pt x="50" y="186"/>
                    <a:pt x="48" y="196"/>
                    <a:pt x="60" y="223"/>
                  </a:cubicBezTo>
                  <a:cubicBezTo>
                    <a:pt x="72" y="250"/>
                    <a:pt x="70" y="251"/>
                    <a:pt x="68" y="285"/>
                  </a:cubicBezTo>
                  <a:cubicBezTo>
                    <a:pt x="67" y="318"/>
                    <a:pt x="85" y="329"/>
                    <a:pt x="87" y="359"/>
                  </a:cubicBezTo>
                  <a:cubicBezTo>
                    <a:pt x="85" y="310"/>
                    <a:pt x="87" y="323"/>
                    <a:pt x="87" y="288"/>
                  </a:cubicBezTo>
                  <a:cubicBezTo>
                    <a:pt x="87" y="253"/>
                    <a:pt x="100" y="253"/>
                    <a:pt x="89" y="231"/>
                  </a:cubicBezTo>
                  <a:cubicBezTo>
                    <a:pt x="77" y="209"/>
                    <a:pt x="105" y="209"/>
                    <a:pt x="136" y="182"/>
                  </a:cubicBezTo>
                  <a:cubicBezTo>
                    <a:pt x="166" y="155"/>
                    <a:pt x="159" y="132"/>
                    <a:pt x="159" y="132"/>
                  </a:cubicBezTo>
                  <a:cubicBezTo>
                    <a:pt x="159" y="132"/>
                    <a:pt x="151" y="155"/>
                    <a:pt x="121" y="161"/>
                  </a:cubicBezTo>
                  <a:cubicBezTo>
                    <a:pt x="90" y="166"/>
                    <a:pt x="84" y="147"/>
                    <a:pt x="92" y="133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0" name="Freeform 11"/>
            <p:cNvSpPr>
              <a:spLocks/>
            </p:cNvSpPr>
            <p:nvPr/>
          </p:nvSpPr>
          <p:spPr bwMode="auto">
            <a:xfrm>
              <a:off x="1411" y="2525"/>
              <a:ext cx="613" cy="296"/>
            </a:xfrm>
            <a:custGeom>
              <a:avLst/>
              <a:gdLst>
                <a:gd name="T0" fmla="*/ 1616 w 245"/>
                <a:gd name="T1" fmla="*/ 589 h 111"/>
                <a:gd name="T2" fmla="*/ 1126 w 245"/>
                <a:gd name="T3" fmla="*/ 56 h 111"/>
                <a:gd name="T4" fmla="*/ 613 w 245"/>
                <a:gd name="T5" fmla="*/ 1331 h 111"/>
                <a:gd name="T6" fmla="*/ 158 w 245"/>
                <a:gd name="T7" fmla="*/ 2104 h 111"/>
                <a:gd name="T8" fmla="*/ 863 w 245"/>
                <a:gd name="T9" fmla="*/ 1741 h 111"/>
                <a:gd name="T10" fmla="*/ 1208 w 245"/>
                <a:gd name="T11" fmla="*/ 760 h 111"/>
                <a:gd name="T12" fmla="*/ 1834 w 245"/>
                <a:gd name="T13" fmla="*/ 1651 h 111"/>
                <a:gd name="T14" fmla="*/ 2630 w 245"/>
                <a:gd name="T15" fmla="*/ 1843 h 111"/>
                <a:gd name="T16" fmla="*/ 3838 w 245"/>
                <a:gd name="T17" fmla="*/ 1459 h 111"/>
                <a:gd name="T18" fmla="*/ 2460 w 245"/>
                <a:gd name="T19" fmla="*/ 1331 h 111"/>
                <a:gd name="T20" fmla="*/ 1616 w 245"/>
                <a:gd name="T21" fmla="*/ 589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111">
                  <a:moveTo>
                    <a:pt x="103" y="31"/>
                  </a:moveTo>
                  <a:cubicBezTo>
                    <a:pt x="107" y="15"/>
                    <a:pt x="88" y="0"/>
                    <a:pt x="72" y="3"/>
                  </a:cubicBezTo>
                  <a:cubicBezTo>
                    <a:pt x="49" y="7"/>
                    <a:pt x="38" y="49"/>
                    <a:pt x="39" y="70"/>
                  </a:cubicBezTo>
                  <a:cubicBezTo>
                    <a:pt x="42" y="89"/>
                    <a:pt x="20" y="111"/>
                    <a:pt x="10" y="111"/>
                  </a:cubicBezTo>
                  <a:cubicBezTo>
                    <a:pt x="0" y="111"/>
                    <a:pt x="40" y="106"/>
                    <a:pt x="55" y="92"/>
                  </a:cubicBezTo>
                  <a:cubicBezTo>
                    <a:pt x="70" y="79"/>
                    <a:pt x="57" y="25"/>
                    <a:pt x="77" y="40"/>
                  </a:cubicBezTo>
                  <a:cubicBezTo>
                    <a:pt x="97" y="55"/>
                    <a:pt x="104" y="84"/>
                    <a:pt x="117" y="87"/>
                  </a:cubicBezTo>
                  <a:cubicBezTo>
                    <a:pt x="131" y="91"/>
                    <a:pt x="127" y="109"/>
                    <a:pt x="168" y="97"/>
                  </a:cubicBezTo>
                  <a:cubicBezTo>
                    <a:pt x="208" y="86"/>
                    <a:pt x="221" y="77"/>
                    <a:pt x="245" y="77"/>
                  </a:cubicBezTo>
                  <a:cubicBezTo>
                    <a:pt x="193" y="64"/>
                    <a:pt x="184" y="72"/>
                    <a:pt x="157" y="70"/>
                  </a:cubicBezTo>
                  <a:cubicBezTo>
                    <a:pt x="131" y="69"/>
                    <a:pt x="117" y="83"/>
                    <a:pt x="103" y="31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1" name="Freeform 12"/>
            <p:cNvSpPr>
              <a:spLocks/>
            </p:cNvSpPr>
            <p:nvPr/>
          </p:nvSpPr>
          <p:spPr bwMode="auto">
            <a:xfrm>
              <a:off x="1394" y="1400"/>
              <a:ext cx="370" cy="677"/>
            </a:xfrm>
            <a:custGeom>
              <a:avLst/>
              <a:gdLst>
                <a:gd name="T0" fmla="*/ 2083 w 148"/>
                <a:gd name="T1" fmla="*/ 3673 h 254"/>
                <a:gd name="T2" fmla="*/ 1845 w 148"/>
                <a:gd name="T3" fmla="*/ 3047 h 254"/>
                <a:gd name="T4" fmla="*/ 1438 w 148"/>
                <a:gd name="T5" fmla="*/ 2330 h 254"/>
                <a:gd name="T6" fmla="*/ 1270 w 148"/>
                <a:gd name="T7" fmla="*/ 1626 h 254"/>
                <a:gd name="T8" fmla="*/ 1283 w 148"/>
                <a:gd name="T9" fmla="*/ 965 h 254"/>
                <a:gd name="T10" fmla="*/ 925 w 148"/>
                <a:gd name="T11" fmla="*/ 0 h 254"/>
                <a:gd name="T12" fmla="*/ 0 w 148"/>
                <a:gd name="T13" fmla="*/ 77 h 254"/>
                <a:gd name="T14" fmla="*/ 500 w 148"/>
                <a:gd name="T15" fmla="*/ 965 h 254"/>
                <a:gd name="T16" fmla="*/ 1000 w 148"/>
                <a:gd name="T17" fmla="*/ 2559 h 254"/>
                <a:gd name="T18" fmla="*/ 1658 w 148"/>
                <a:gd name="T19" fmla="*/ 3537 h 254"/>
                <a:gd name="T20" fmla="*/ 2238 w 148"/>
                <a:gd name="T21" fmla="*/ 4808 h 254"/>
                <a:gd name="T22" fmla="*/ 2083 w 148"/>
                <a:gd name="T23" fmla="*/ 3673 h 2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254">
                  <a:moveTo>
                    <a:pt x="133" y="194"/>
                  </a:moveTo>
                  <a:cubicBezTo>
                    <a:pt x="123" y="188"/>
                    <a:pt x="123" y="171"/>
                    <a:pt x="118" y="161"/>
                  </a:cubicBezTo>
                  <a:cubicBezTo>
                    <a:pt x="110" y="148"/>
                    <a:pt x="99" y="137"/>
                    <a:pt x="92" y="123"/>
                  </a:cubicBezTo>
                  <a:cubicBezTo>
                    <a:pt x="87" y="112"/>
                    <a:pt x="81" y="99"/>
                    <a:pt x="81" y="86"/>
                  </a:cubicBezTo>
                  <a:cubicBezTo>
                    <a:pt x="80" y="74"/>
                    <a:pt x="87" y="61"/>
                    <a:pt x="82" y="51"/>
                  </a:cubicBezTo>
                  <a:cubicBezTo>
                    <a:pt x="72" y="27"/>
                    <a:pt x="67" y="0"/>
                    <a:pt x="59" y="0"/>
                  </a:cubicBezTo>
                  <a:cubicBezTo>
                    <a:pt x="50" y="0"/>
                    <a:pt x="20" y="12"/>
                    <a:pt x="0" y="4"/>
                  </a:cubicBezTo>
                  <a:cubicBezTo>
                    <a:pt x="12" y="22"/>
                    <a:pt x="25" y="9"/>
                    <a:pt x="32" y="51"/>
                  </a:cubicBezTo>
                  <a:cubicBezTo>
                    <a:pt x="38" y="93"/>
                    <a:pt x="40" y="82"/>
                    <a:pt x="64" y="135"/>
                  </a:cubicBezTo>
                  <a:cubicBezTo>
                    <a:pt x="87" y="187"/>
                    <a:pt x="87" y="153"/>
                    <a:pt x="106" y="187"/>
                  </a:cubicBezTo>
                  <a:cubicBezTo>
                    <a:pt x="124" y="220"/>
                    <a:pt x="134" y="235"/>
                    <a:pt x="143" y="254"/>
                  </a:cubicBezTo>
                  <a:cubicBezTo>
                    <a:pt x="136" y="220"/>
                    <a:pt x="148" y="211"/>
                    <a:pt x="133" y="194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2" name="Freeform 13"/>
            <p:cNvSpPr>
              <a:spLocks/>
            </p:cNvSpPr>
            <p:nvPr/>
          </p:nvSpPr>
          <p:spPr bwMode="auto">
            <a:xfrm>
              <a:off x="1706" y="3400"/>
              <a:ext cx="170" cy="149"/>
            </a:xfrm>
            <a:custGeom>
              <a:avLst/>
              <a:gdLst>
                <a:gd name="T0" fmla="*/ 1020 w 68"/>
                <a:gd name="T1" fmla="*/ 375 h 56"/>
                <a:gd name="T2" fmla="*/ 438 w 68"/>
                <a:gd name="T3" fmla="*/ 77 h 56"/>
                <a:gd name="T4" fmla="*/ 50 w 68"/>
                <a:gd name="T5" fmla="*/ 657 h 56"/>
                <a:gd name="T6" fmla="*/ 625 w 68"/>
                <a:gd name="T7" fmla="*/ 976 h 56"/>
                <a:gd name="T8" fmla="*/ 1020 w 68"/>
                <a:gd name="T9" fmla="*/ 37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56">
                  <a:moveTo>
                    <a:pt x="65" y="20"/>
                  </a:moveTo>
                  <a:cubicBezTo>
                    <a:pt x="61" y="7"/>
                    <a:pt x="45" y="0"/>
                    <a:pt x="28" y="4"/>
                  </a:cubicBezTo>
                  <a:cubicBezTo>
                    <a:pt x="11" y="8"/>
                    <a:pt x="0" y="22"/>
                    <a:pt x="3" y="35"/>
                  </a:cubicBezTo>
                  <a:cubicBezTo>
                    <a:pt x="7" y="49"/>
                    <a:pt x="23" y="56"/>
                    <a:pt x="40" y="52"/>
                  </a:cubicBezTo>
                  <a:cubicBezTo>
                    <a:pt x="57" y="48"/>
                    <a:pt x="68" y="34"/>
                    <a:pt x="65" y="20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3" name="Freeform 14"/>
            <p:cNvSpPr>
              <a:spLocks/>
            </p:cNvSpPr>
            <p:nvPr/>
          </p:nvSpPr>
          <p:spPr bwMode="auto">
            <a:xfrm>
              <a:off x="1726" y="3416"/>
              <a:ext cx="130" cy="117"/>
            </a:xfrm>
            <a:custGeom>
              <a:avLst/>
              <a:gdLst>
                <a:gd name="T0" fmla="*/ 770 w 52"/>
                <a:gd name="T1" fmla="*/ 303 h 44"/>
                <a:gd name="T2" fmla="*/ 333 w 52"/>
                <a:gd name="T3" fmla="*/ 56 h 44"/>
                <a:gd name="T4" fmla="*/ 50 w 52"/>
                <a:gd name="T5" fmla="*/ 524 h 44"/>
                <a:gd name="T6" fmla="*/ 488 w 52"/>
                <a:gd name="T7" fmla="*/ 750 h 44"/>
                <a:gd name="T8" fmla="*/ 770 w 52"/>
                <a:gd name="T9" fmla="*/ 30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44">
                  <a:moveTo>
                    <a:pt x="49" y="16"/>
                  </a:moveTo>
                  <a:cubicBezTo>
                    <a:pt x="47" y="6"/>
                    <a:pt x="34" y="0"/>
                    <a:pt x="21" y="3"/>
                  </a:cubicBezTo>
                  <a:cubicBezTo>
                    <a:pt x="9" y="7"/>
                    <a:pt x="0" y="17"/>
                    <a:pt x="3" y="28"/>
                  </a:cubicBezTo>
                  <a:cubicBezTo>
                    <a:pt x="5" y="38"/>
                    <a:pt x="18" y="44"/>
                    <a:pt x="31" y="40"/>
                  </a:cubicBezTo>
                  <a:cubicBezTo>
                    <a:pt x="43" y="37"/>
                    <a:pt x="52" y="26"/>
                    <a:pt x="49" y="16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4" name="Freeform 15"/>
            <p:cNvSpPr>
              <a:spLocks/>
            </p:cNvSpPr>
            <p:nvPr/>
          </p:nvSpPr>
          <p:spPr bwMode="auto">
            <a:xfrm>
              <a:off x="1734" y="3421"/>
              <a:ext cx="95" cy="59"/>
            </a:xfrm>
            <a:custGeom>
              <a:avLst/>
              <a:gdLst>
                <a:gd name="T0" fmla="*/ 283 w 38"/>
                <a:gd name="T1" fmla="*/ 21 h 22"/>
                <a:gd name="T2" fmla="*/ 0 w 38"/>
                <a:gd name="T3" fmla="*/ 346 h 22"/>
                <a:gd name="T4" fmla="*/ 300 w 38"/>
                <a:gd name="T5" fmla="*/ 402 h 22"/>
                <a:gd name="T6" fmla="*/ 595 w 38"/>
                <a:gd name="T7" fmla="*/ 80 h 22"/>
                <a:gd name="T8" fmla="*/ 283 w 38"/>
                <a:gd name="T9" fmla="*/ 2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18" y="1"/>
                  </a:moveTo>
                  <a:cubicBezTo>
                    <a:pt x="9" y="4"/>
                    <a:pt x="1" y="11"/>
                    <a:pt x="0" y="18"/>
                  </a:cubicBezTo>
                  <a:cubicBezTo>
                    <a:pt x="5" y="21"/>
                    <a:pt x="12" y="22"/>
                    <a:pt x="19" y="21"/>
                  </a:cubicBezTo>
                  <a:cubicBezTo>
                    <a:pt x="29" y="18"/>
                    <a:pt x="36" y="11"/>
                    <a:pt x="38" y="4"/>
                  </a:cubicBezTo>
                  <a:cubicBezTo>
                    <a:pt x="33" y="1"/>
                    <a:pt x="26" y="0"/>
                    <a:pt x="18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5" name="Freeform 16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6" name="Freeform 17"/>
            <p:cNvSpPr>
              <a:spLocks/>
            </p:cNvSpPr>
            <p:nvPr/>
          </p:nvSpPr>
          <p:spPr bwMode="auto">
            <a:xfrm>
              <a:off x="1584" y="3131"/>
              <a:ext cx="172" cy="213"/>
            </a:xfrm>
            <a:custGeom>
              <a:avLst/>
              <a:gdLst>
                <a:gd name="T0" fmla="*/ 404 w 69"/>
                <a:gd name="T1" fmla="*/ 474 h 80"/>
                <a:gd name="T2" fmla="*/ 945 w 69"/>
                <a:gd name="T3" fmla="*/ 93 h 80"/>
                <a:gd name="T4" fmla="*/ 1069 w 69"/>
                <a:gd name="T5" fmla="*/ 56 h 80"/>
                <a:gd name="T6" fmla="*/ 621 w 69"/>
                <a:gd name="T7" fmla="*/ 56 h 80"/>
                <a:gd name="T8" fmla="*/ 62 w 69"/>
                <a:gd name="T9" fmla="*/ 908 h 80"/>
                <a:gd name="T10" fmla="*/ 262 w 69"/>
                <a:gd name="T11" fmla="*/ 1510 h 80"/>
                <a:gd name="T12" fmla="*/ 404 w 69"/>
                <a:gd name="T13" fmla="*/ 474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80">
                  <a:moveTo>
                    <a:pt x="26" y="25"/>
                  </a:moveTo>
                  <a:cubicBezTo>
                    <a:pt x="34" y="15"/>
                    <a:pt x="47" y="8"/>
                    <a:pt x="61" y="5"/>
                  </a:cubicBezTo>
                  <a:cubicBezTo>
                    <a:pt x="64" y="4"/>
                    <a:pt x="66" y="4"/>
                    <a:pt x="69" y="3"/>
                  </a:cubicBezTo>
                  <a:cubicBezTo>
                    <a:pt x="60" y="1"/>
                    <a:pt x="50" y="0"/>
                    <a:pt x="40" y="3"/>
                  </a:cubicBezTo>
                  <a:cubicBezTo>
                    <a:pt x="16" y="9"/>
                    <a:pt x="0" y="29"/>
                    <a:pt x="4" y="48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71"/>
                    <a:pt x="10" y="41"/>
                    <a:pt x="26" y="25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7" name="Freeform 18"/>
            <p:cNvSpPr>
              <a:spLocks/>
            </p:cNvSpPr>
            <p:nvPr/>
          </p:nvSpPr>
          <p:spPr bwMode="auto">
            <a:xfrm>
              <a:off x="1676" y="3312"/>
              <a:ext cx="193" cy="181"/>
            </a:xfrm>
            <a:custGeom>
              <a:avLst/>
              <a:gdLst>
                <a:gd name="T0" fmla="*/ 1005 w 77"/>
                <a:gd name="T1" fmla="*/ 397 h 68"/>
                <a:gd name="T2" fmla="*/ 439 w 77"/>
                <a:gd name="T3" fmla="*/ 77 h 68"/>
                <a:gd name="T4" fmla="*/ 50 w 77"/>
                <a:gd name="T5" fmla="*/ 681 h 68"/>
                <a:gd name="T6" fmla="*/ 238 w 77"/>
                <a:gd name="T7" fmla="*/ 1283 h 68"/>
                <a:gd name="T8" fmla="*/ 629 w 77"/>
                <a:gd name="T9" fmla="*/ 695 h 68"/>
                <a:gd name="T10" fmla="*/ 1213 w 77"/>
                <a:gd name="T11" fmla="*/ 998 h 68"/>
                <a:gd name="T12" fmla="*/ 1005 w 77"/>
                <a:gd name="T13" fmla="*/ 397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68">
                  <a:moveTo>
                    <a:pt x="64" y="21"/>
                  </a:moveTo>
                  <a:cubicBezTo>
                    <a:pt x="61" y="7"/>
                    <a:pt x="44" y="0"/>
                    <a:pt x="28" y="4"/>
                  </a:cubicBezTo>
                  <a:cubicBezTo>
                    <a:pt x="11" y="8"/>
                    <a:pt x="0" y="22"/>
                    <a:pt x="3" y="3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2" y="55"/>
                    <a:pt x="23" y="41"/>
                    <a:pt x="40" y="37"/>
                  </a:cubicBezTo>
                  <a:cubicBezTo>
                    <a:pt x="57" y="33"/>
                    <a:pt x="73" y="40"/>
                    <a:pt x="77" y="53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8" name="Freeform 19"/>
            <p:cNvSpPr>
              <a:spLocks/>
            </p:cNvSpPr>
            <p:nvPr/>
          </p:nvSpPr>
          <p:spPr bwMode="auto">
            <a:xfrm>
              <a:off x="1624" y="3264"/>
              <a:ext cx="260" cy="219"/>
            </a:xfrm>
            <a:custGeom>
              <a:avLst/>
              <a:gdLst>
                <a:gd name="T0" fmla="*/ 1595 w 104"/>
                <a:gd name="T1" fmla="*/ 606 h 82"/>
                <a:gd name="T2" fmla="*/ 688 w 104"/>
                <a:gd name="T3" fmla="*/ 115 h 82"/>
                <a:gd name="T4" fmla="*/ 83 w 104"/>
                <a:gd name="T5" fmla="*/ 1071 h 82"/>
                <a:gd name="T6" fmla="*/ 550 w 104"/>
                <a:gd name="T7" fmla="*/ 1562 h 82"/>
                <a:gd name="T8" fmla="*/ 375 w 104"/>
                <a:gd name="T9" fmla="*/ 1028 h 82"/>
                <a:gd name="T10" fmla="*/ 770 w 104"/>
                <a:gd name="T11" fmla="*/ 422 h 82"/>
                <a:gd name="T12" fmla="*/ 1333 w 104"/>
                <a:gd name="T13" fmla="*/ 742 h 82"/>
                <a:gd name="T14" fmla="*/ 1470 w 104"/>
                <a:gd name="T15" fmla="*/ 1199 h 82"/>
                <a:gd name="T16" fmla="*/ 1595 w 104"/>
                <a:gd name="T17" fmla="*/ 60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82">
                  <a:moveTo>
                    <a:pt x="102" y="32"/>
                  </a:moveTo>
                  <a:cubicBezTo>
                    <a:pt x="97" y="11"/>
                    <a:pt x="71" y="0"/>
                    <a:pt x="44" y="6"/>
                  </a:cubicBezTo>
                  <a:cubicBezTo>
                    <a:pt x="18" y="13"/>
                    <a:pt x="0" y="35"/>
                    <a:pt x="5" y="56"/>
                  </a:cubicBezTo>
                  <a:cubicBezTo>
                    <a:pt x="9" y="69"/>
                    <a:pt x="20" y="79"/>
                    <a:pt x="35" y="8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1" y="40"/>
                    <a:pt x="32" y="26"/>
                    <a:pt x="49" y="22"/>
                  </a:cubicBezTo>
                  <a:cubicBezTo>
                    <a:pt x="65" y="18"/>
                    <a:pt x="82" y="25"/>
                    <a:pt x="85" y="39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101" y="54"/>
                    <a:pt x="104" y="43"/>
                    <a:pt x="102" y="32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9" name="Freeform 20"/>
            <p:cNvSpPr>
              <a:spLocks/>
            </p:cNvSpPr>
            <p:nvPr/>
          </p:nvSpPr>
          <p:spPr bwMode="auto">
            <a:xfrm>
              <a:off x="1316" y="3275"/>
              <a:ext cx="93" cy="80"/>
            </a:xfrm>
            <a:custGeom>
              <a:avLst/>
              <a:gdLst>
                <a:gd name="T0" fmla="*/ 555 w 37"/>
                <a:gd name="T1" fmla="*/ 205 h 30"/>
                <a:gd name="T2" fmla="*/ 241 w 37"/>
                <a:gd name="T3" fmla="*/ 35 h 30"/>
                <a:gd name="T4" fmla="*/ 33 w 37"/>
                <a:gd name="T5" fmla="*/ 363 h 30"/>
                <a:gd name="T6" fmla="*/ 334 w 37"/>
                <a:gd name="T7" fmla="*/ 533 h 30"/>
                <a:gd name="T8" fmla="*/ 555 w 37"/>
                <a:gd name="T9" fmla="*/ 20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0">
                  <a:moveTo>
                    <a:pt x="35" y="11"/>
                  </a:moveTo>
                  <a:cubicBezTo>
                    <a:pt x="33" y="4"/>
                    <a:pt x="24" y="0"/>
                    <a:pt x="15" y="2"/>
                  </a:cubicBezTo>
                  <a:cubicBezTo>
                    <a:pt x="6" y="4"/>
                    <a:pt x="0" y="12"/>
                    <a:pt x="2" y="19"/>
                  </a:cubicBezTo>
                  <a:cubicBezTo>
                    <a:pt x="4" y="26"/>
                    <a:pt x="12" y="30"/>
                    <a:pt x="21" y="28"/>
                  </a:cubicBezTo>
                  <a:cubicBezTo>
                    <a:pt x="31" y="26"/>
                    <a:pt x="37" y="18"/>
                    <a:pt x="35" y="11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0" name="Freeform 21"/>
            <p:cNvSpPr>
              <a:spLocks/>
            </p:cNvSpPr>
            <p:nvPr/>
          </p:nvSpPr>
          <p:spPr bwMode="auto">
            <a:xfrm>
              <a:off x="1326" y="3283"/>
              <a:ext cx="70" cy="64"/>
            </a:xfrm>
            <a:custGeom>
              <a:avLst/>
              <a:gdLst>
                <a:gd name="T0" fmla="*/ 425 w 28"/>
                <a:gd name="T1" fmla="*/ 171 h 24"/>
                <a:gd name="T2" fmla="*/ 188 w 28"/>
                <a:gd name="T3" fmla="*/ 35 h 24"/>
                <a:gd name="T4" fmla="*/ 33 w 28"/>
                <a:gd name="T5" fmla="*/ 285 h 24"/>
                <a:gd name="T6" fmla="*/ 270 w 28"/>
                <a:gd name="T7" fmla="*/ 419 h 24"/>
                <a:gd name="T8" fmla="*/ 425 w 28"/>
                <a:gd name="T9" fmla="*/ 17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27" y="9"/>
                  </a:moveTo>
                  <a:cubicBezTo>
                    <a:pt x="26" y="3"/>
                    <a:pt x="19" y="0"/>
                    <a:pt x="12" y="2"/>
                  </a:cubicBezTo>
                  <a:cubicBezTo>
                    <a:pt x="5" y="4"/>
                    <a:pt x="0" y="10"/>
                    <a:pt x="2" y="15"/>
                  </a:cubicBezTo>
                  <a:cubicBezTo>
                    <a:pt x="3" y="21"/>
                    <a:pt x="10" y="24"/>
                    <a:pt x="17" y="22"/>
                  </a:cubicBezTo>
                  <a:cubicBezTo>
                    <a:pt x="24" y="20"/>
                    <a:pt x="28" y="14"/>
                    <a:pt x="27" y="9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1" name="Freeform 22"/>
            <p:cNvSpPr>
              <a:spLocks/>
            </p:cNvSpPr>
            <p:nvPr/>
          </p:nvSpPr>
          <p:spPr bwMode="auto">
            <a:xfrm>
              <a:off x="1329" y="3285"/>
              <a:ext cx="47" cy="32"/>
            </a:xfrm>
            <a:custGeom>
              <a:avLst/>
              <a:gdLst>
                <a:gd name="T0" fmla="*/ 287 w 19"/>
                <a:gd name="T1" fmla="*/ 21 h 12"/>
                <a:gd name="T2" fmla="*/ 166 w 19"/>
                <a:gd name="T3" fmla="*/ 21 h 12"/>
                <a:gd name="T4" fmla="*/ 0 w 19"/>
                <a:gd name="T5" fmla="*/ 227 h 12"/>
                <a:gd name="T6" fmla="*/ 121 w 19"/>
                <a:gd name="T7" fmla="*/ 227 h 12"/>
                <a:gd name="T8" fmla="*/ 287 w 19"/>
                <a:gd name="T9" fmla="*/ 2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2">
                  <a:moveTo>
                    <a:pt x="19" y="1"/>
                  </a:moveTo>
                  <a:cubicBezTo>
                    <a:pt x="16" y="1"/>
                    <a:pt x="14" y="0"/>
                    <a:pt x="11" y="1"/>
                  </a:cubicBezTo>
                  <a:cubicBezTo>
                    <a:pt x="5" y="3"/>
                    <a:pt x="1" y="7"/>
                    <a:pt x="0" y="12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14" y="10"/>
                    <a:pt x="18" y="6"/>
                    <a:pt x="19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2" name="Freeform 23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3" name="Freeform 24"/>
            <p:cNvSpPr>
              <a:spLocks/>
            </p:cNvSpPr>
            <p:nvPr/>
          </p:nvSpPr>
          <p:spPr bwMode="auto">
            <a:xfrm>
              <a:off x="1251" y="3131"/>
              <a:ext cx="88" cy="106"/>
            </a:xfrm>
            <a:custGeom>
              <a:avLst/>
              <a:gdLst>
                <a:gd name="T0" fmla="*/ 221 w 35"/>
                <a:gd name="T1" fmla="*/ 225 h 40"/>
                <a:gd name="T2" fmla="*/ 493 w 35"/>
                <a:gd name="T3" fmla="*/ 56 h 40"/>
                <a:gd name="T4" fmla="*/ 556 w 35"/>
                <a:gd name="T5" fmla="*/ 34 h 40"/>
                <a:gd name="T6" fmla="*/ 317 w 35"/>
                <a:gd name="T7" fmla="*/ 34 h 40"/>
                <a:gd name="T8" fmla="*/ 50 w 35"/>
                <a:gd name="T9" fmla="*/ 451 h 40"/>
                <a:gd name="T10" fmla="*/ 146 w 35"/>
                <a:gd name="T11" fmla="*/ 745 h 40"/>
                <a:gd name="T12" fmla="*/ 221 w 35"/>
                <a:gd name="T13" fmla="*/ 225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40">
                  <a:moveTo>
                    <a:pt x="14" y="12"/>
                  </a:moveTo>
                  <a:cubicBezTo>
                    <a:pt x="18" y="8"/>
                    <a:pt x="24" y="4"/>
                    <a:pt x="31" y="3"/>
                  </a:cubicBezTo>
                  <a:cubicBezTo>
                    <a:pt x="32" y="2"/>
                    <a:pt x="34" y="2"/>
                    <a:pt x="35" y="2"/>
                  </a:cubicBezTo>
                  <a:cubicBezTo>
                    <a:pt x="31" y="1"/>
                    <a:pt x="26" y="0"/>
                    <a:pt x="20" y="2"/>
                  </a:cubicBezTo>
                  <a:cubicBezTo>
                    <a:pt x="8" y="4"/>
                    <a:pt x="0" y="15"/>
                    <a:pt x="3" y="2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6"/>
                    <a:pt x="5" y="20"/>
                    <a:pt x="14" y="12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4" name="Freeform 25"/>
            <p:cNvSpPr>
              <a:spLocks/>
            </p:cNvSpPr>
            <p:nvPr/>
          </p:nvSpPr>
          <p:spPr bwMode="auto">
            <a:xfrm>
              <a:off x="1309" y="3152"/>
              <a:ext cx="75" cy="53"/>
            </a:xfrm>
            <a:custGeom>
              <a:avLst/>
              <a:gdLst>
                <a:gd name="T0" fmla="*/ 0 w 30"/>
                <a:gd name="T1" fmla="*/ 371 h 20"/>
                <a:gd name="T2" fmla="*/ 470 w 30"/>
                <a:gd name="T3" fmla="*/ 371 h 20"/>
                <a:gd name="T4" fmla="*/ 345 w 30"/>
                <a:gd name="T5" fmla="*/ 0 h 20"/>
                <a:gd name="T6" fmla="*/ 220 w 30"/>
                <a:gd name="T7" fmla="*/ 191 h 20"/>
                <a:gd name="T8" fmla="*/ 0 w 30"/>
                <a:gd name="T9" fmla="*/ 37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0">
                  <a:moveTo>
                    <a:pt x="0" y="20"/>
                  </a:moveTo>
                  <a:cubicBezTo>
                    <a:pt x="5" y="16"/>
                    <a:pt x="20" y="13"/>
                    <a:pt x="30" y="2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"/>
                    <a:pt x="19" y="8"/>
                    <a:pt x="14" y="10"/>
                  </a:cubicBezTo>
                  <a:cubicBezTo>
                    <a:pt x="7" y="13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5" name="Freeform 26"/>
            <p:cNvSpPr>
              <a:spLocks/>
            </p:cNvSpPr>
            <p:nvPr/>
          </p:nvSpPr>
          <p:spPr bwMode="auto">
            <a:xfrm>
              <a:off x="1299" y="3227"/>
              <a:ext cx="105" cy="98"/>
            </a:xfrm>
            <a:custGeom>
              <a:avLst/>
              <a:gdLst>
                <a:gd name="T0" fmla="*/ 550 w 42"/>
                <a:gd name="T1" fmla="*/ 204 h 37"/>
                <a:gd name="T2" fmla="*/ 238 w 42"/>
                <a:gd name="T3" fmla="*/ 56 h 37"/>
                <a:gd name="T4" fmla="*/ 33 w 42"/>
                <a:gd name="T5" fmla="*/ 371 h 37"/>
                <a:gd name="T6" fmla="*/ 145 w 42"/>
                <a:gd name="T7" fmla="*/ 689 h 37"/>
                <a:gd name="T8" fmla="*/ 345 w 42"/>
                <a:gd name="T9" fmla="*/ 371 h 37"/>
                <a:gd name="T10" fmla="*/ 658 w 42"/>
                <a:gd name="T11" fmla="*/ 540 h 37"/>
                <a:gd name="T12" fmla="*/ 550 w 42"/>
                <a:gd name="T13" fmla="*/ 20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37">
                  <a:moveTo>
                    <a:pt x="35" y="11"/>
                  </a:moveTo>
                  <a:cubicBezTo>
                    <a:pt x="33" y="4"/>
                    <a:pt x="24" y="0"/>
                    <a:pt x="15" y="3"/>
                  </a:cubicBezTo>
                  <a:cubicBezTo>
                    <a:pt x="6" y="5"/>
                    <a:pt x="0" y="12"/>
                    <a:pt x="2" y="2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0"/>
                    <a:pt x="13" y="22"/>
                    <a:pt x="22" y="20"/>
                  </a:cubicBezTo>
                  <a:cubicBezTo>
                    <a:pt x="31" y="18"/>
                    <a:pt x="40" y="22"/>
                    <a:pt x="42" y="29"/>
                  </a:cubicBezTo>
                  <a:lnTo>
                    <a:pt x="35" y="1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6" name="Freeform 27"/>
            <p:cNvSpPr>
              <a:spLocks/>
            </p:cNvSpPr>
            <p:nvPr/>
          </p:nvSpPr>
          <p:spPr bwMode="auto">
            <a:xfrm>
              <a:off x="1271" y="3200"/>
              <a:ext cx="140" cy="120"/>
            </a:xfrm>
            <a:custGeom>
              <a:avLst/>
              <a:gdLst>
                <a:gd name="T0" fmla="*/ 863 w 56"/>
                <a:gd name="T1" fmla="*/ 341 h 45"/>
                <a:gd name="T2" fmla="*/ 375 w 56"/>
                <a:gd name="T3" fmla="*/ 77 h 45"/>
                <a:gd name="T4" fmla="*/ 50 w 56"/>
                <a:gd name="T5" fmla="*/ 589 h 45"/>
                <a:gd name="T6" fmla="*/ 300 w 56"/>
                <a:gd name="T7" fmla="*/ 853 h 45"/>
                <a:gd name="T8" fmla="*/ 208 w 56"/>
                <a:gd name="T9" fmla="*/ 568 h 45"/>
                <a:gd name="T10" fmla="*/ 408 w 56"/>
                <a:gd name="T11" fmla="*/ 248 h 45"/>
                <a:gd name="T12" fmla="*/ 720 w 56"/>
                <a:gd name="T13" fmla="*/ 397 h 45"/>
                <a:gd name="T14" fmla="*/ 800 w 56"/>
                <a:gd name="T15" fmla="*/ 648 h 45"/>
                <a:gd name="T16" fmla="*/ 863 w 56"/>
                <a:gd name="T17" fmla="*/ 341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45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10" y="7"/>
                    <a:pt x="0" y="19"/>
                    <a:pt x="3" y="31"/>
                  </a:cubicBezTo>
                  <a:cubicBezTo>
                    <a:pt x="5" y="38"/>
                    <a:pt x="11" y="43"/>
                    <a:pt x="19" y="45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2"/>
                    <a:pt x="17" y="15"/>
                    <a:pt x="26" y="13"/>
                  </a:cubicBezTo>
                  <a:cubicBezTo>
                    <a:pt x="35" y="10"/>
                    <a:pt x="44" y="14"/>
                    <a:pt x="46" y="21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5" y="29"/>
                    <a:pt x="56" y="24"/>
                    <a:pt x="55" y="18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7" name="Freeform 28"/>
            <p:cNvSpPr>
              <a:spLocks/>
            </p:cNvSpPr>
            <p:nvPr/>
          </p:nvSpPr>
          <p:spPr bwMode="auto">
            <a:xfrm>
              <a:off x="1011" y="1840"/>
              <a:ext cx="433" cy="704"/>
            </a:xfrm>
            <a:custGeom>
              <a:avLst/>
              <a:gdLst>
                <a:gd name="T0" fmla="*/ 0 w 173"/>
                <a:gd name="T1" fmla="*/ 2616 h 264"/>
                <a:gd name="T2" fmla="*/ 345 w 173"/>
                <a:gd name="T3" fmla="*/ 2048 h 264"/>
                <a:gd name="T4" fmla="*/ 458 w 173"/>
                <a:gd name="T5" fmla="*/ 1309 h 264"/>
                <a:gd name="T6" fmla="*/ 438 w 173"/>
                <a:gd name="T7" fmla="*/ 307 h 264"/>
                <a:gd name="T8" fmla="*/ 846 w 173"/>
                <a:gd name="T9" fmla="*/ 0 h 264"/>
                <a:gd name="T10" fmla="*/ 1241 w 173"/>
                <a:gd name="T11" fmla="*/ 2424 h 264"/>
                <a:gd name="T12" fmla="*/ 1785 w 173"/>
                <a:gd name="T13" fmla="*/ 2504 h 264"/>
                <a:gd name="T14" fmla="*/ 1897 w 173"/>
                <a:gd name="T15" fmla="*/ 2752 h 264"/>
                <a:gd name="T16" fmla="*/ 2225 w 173"/>
                <a:gd name="T17" fmla="*/ 3357 h 264"/>
                <a:gd name="T18" fmla="*/ 2475 w 173"/>
                <a:gd name="T19" fmla="*/ 5005 h 264"/>
                <a:gd name="T20" fmla="*/ 2288 w 173"/>
                <a:gd name="T21" fmla="*/ 4019 h 264"/>
                <a:gd name="T22" fmla="*/ 1659 w 173"/>
                <a:gd name="T23" fmla="*/ 3605 h 264"/>
                <a:gd name="T24" fmla="*/ 158 w 173"/>
                <a:gd name="T25" fmla="*/ 2957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" h="264">
                  <a:moveTo>
                    <a:pt x="0" y="138"/>
                  </a:moveTo>
                  <a:cubicBezTo>
                    <a:pt x="5" y="131"/>
                    <a:pt x="17" y="115"/>
                    <a:pt x="22" y="108"/>
                  </a:cubicBezTo>
                  <a:cubicBezTo>
                    <a:pt x="31" y="95"/>
                    <a:pt x="29" y="84"/>
                    <a:pt x="29" y="69"/>
                  </a:cubicBezTo>
                  <a:cubicBezTo>
                    <a:pt x="29" y="54"/>
                    <a:pt x="24" y="31"/>
                    <a:pt x="28" y="16"/>
                  </a:cubicBezTo>
                  <a:cubicBezTo>
                    <a:pt x="33" y="3"/>
                    <a:pt x="39" y="3"/>
                    <a:pt x="54" y="0"/>
                  </a:cubicBezTo>
                  <a:cubicBezTo>
                    <a:pt x="54" y="33"/>
                    <a:pt x="31" y="115"/>
                    <a:pt x="79" y="128"/>
                  </a:cubicBezTo>
                  <a:cubicBezTo>
                    <a:pt x="91" y="131"/>
                    <a:pt x="103" y="123"/>
                    <a:pt x="114" y="132"/>
                  </a:cubicBezTo>
                  <a:cubicBezTo>
                    <a:pt x="115" y="134"/>
                    <a:pt x="119" y="143"/>
                    <a:pt x="121" y="145"/>
                  </a:cubicBezTo>
                  <a:cubicBezTo>
                    <a:pt x="127" y="157"/>
                    <a:pt x="134" y="166"/>
                    <a:pt x="142" y="177"/>
                  </a:cubicBezTo>
                  <a:cubicBezTo>
                    <a:pt x="159" y="200"/>
                    <a:pt x="173" y="236"/>
                    <a:pt x="158" y="264"/>
                  </a:cubicBezTo>
                  <a:cubicBezTo>
                    <a:pt x="157" y="241"/>
                    <a:pt x="161" y="228"/>
                    <a:pt x="146" y="212"/>
                  </a:cubicBezTo>
                  <a:cubicBezTo>
                    <a:pt x="137" y="203"/>
                    <a:pt x="120" y="183"/>
                    <a:pt x="106" y="190"/>
                  </a:cubicBezTo>
                  <a:cubicBezTo>
                    <a:pt x="86" y="141"/>
                    <a:pt x="54" y="159"/>
                    <a:pt x="10" y="156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8" name="Freeform 29"/>
            <p:cNvSpPr>
              <a:spLocks/>
            </p:cNvSpPr>
            <p:nvPr/>
          </p:nvSpPr>
          <p:spPr bwMode="auto">
            <a:xfrm>
              <a:off x="1239" y="1677"/>
              <a:ext cx="305" cy="390"/>
            </a:xfrm>
            <a:custGeom>
              <a:avLst/>
              <a:gdLst>
                <a:gd name="T0" fmla="*/ 0 w 122"/>
                <a:gd name="T1" fmla="*/ 0 h 146"/>
                <a:gd name="T2" fmla="*/ 425 w 122"/>
                <a:gd name="T3" fmla="*/ 1298 h 146"/>
                <a:gd name="T4" fmla="*/ 550 w 122"/>
                <a:gd name="T5" fmla="*/ 2420 h 146"/>
                <a:gd name="T6" fmla="*/ 1908 w 122"/>
                <a:gd name="T7" fmla="*/ 2404 h 146"/>
                <a:gd name="T8" fmla="*/ 813 w 122"/>
                <a:gd name="T9" fmla="*/ 1507 h 146"/>
                <a:gd name="T10" fmla="*/ 863 w 122"/>
                <a:gd name="T11" fmla="*/ 743 h 146"/>
                <a:gd name="T12" fmla="*/ 395 w 122"/>
                <a:gd name="T13" fmla="*/ 136 h 1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" h="146">
                  <a:moveTo>
                    <a:pt x="0" y="0"/>
                  </a:moveTo>
                  <a:cubicBezTo>
                    <a:pt x="24" y="18"/>
                    <a:pt x="28" y="39"/>
                    <a:pt x="27" y="68"/>
                  </a:cubicBezTo>
                  <a:cubicBezTo>
                    <a:pt x="26" y="87"/>
                    <a:pt x="18" y="113"/>
                    <a:pt x="35" y="127"/>
                  </a:cubicBezTo>
                  <a:cubicBezTo>
                    <a:pt x="56" y="146"/>
                    <a:pt x="95" y="126"/>
                    <a:pt x="122" y="126"/>
                  </a:cubicBezTo>
                  <a:cubicBezTo>
                    <a:pt x="93" y="133"/>
                    <a:pt x="58" y="99"/>
                    <a:pt x="52" y="79"/>
                  </a:cubicBezTo>
                  <a:cubicBezTo>
                    <a:pt x="48" y="67"/>
                    <a:pt x="62" y="51"/>
                    <a:pt x="55" y="39"/>
                  </a:cubicBezTo>
                  <a:cubicBezTo>
                    <a:pt x="47" y="24"/>
                    <a:pt x="35" y="19"/>
                    <a:pt x="25" y="7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9" name="Freeform 30"/>
            <p:cNvSpPr>
              <a:spLocks/>
            </p:cNvSpPr>
            <p:nvPr/>
          </p:nvSpPr>
          <p:spPr bwMode="auto">
            <a:xfrm>
              <a:off x="1061" y="2467"/>
              <a:ext cx="298" cy="341"/>
            </a:xfrm>
            <a:custGeom>
              <a:avLst/>
              <a:gdLst>
                <a:gd name="T0" fmla="*/ 301 w 119"/>
                <a:gd name="T1" fmla="*/ 136 h 128"/>
                <a:gd name="T2" fmla="*/ 158 w 119"/>
                <a:gd name="T3" fmla="*/ 794 h 128"/>
                <a:gd name="T4" fmla="*/ 0 w 119"/>
                <a:gd name="T5" fmla="*/ 1364 h 128"/>
                <a:gd name="T6" fmla="*/ 771 w 119"/>
                <a:gd name="T7" fmla="*/ 2384 h 128"/>
                <a:gd name="T8" fmla="*/ 689 w 119"/>
                <a:gd name="T9" fmla="*/ 943 h 128"/>
                <a:gd name="T10" fmla="*/ 1380 w 119"/>
                <a:gd name="T11" fmla="*/ 546 h 128"/>
                <a:gd name="T12" fmla="*/ 1868 w 119"/>
                <a:gd name="T13" fmla="*/ 602 h 128"/>
                <a:gd name="T14" fmla="*/ 739 w 119"/>
                <a:gd name="T15" fmla="*/ 35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9" h="128">
                  <a:moveTo>
                    <a:pt x="19" y="7"/>
                  </a:moveTo>
                  <a:cubicBezTo>
                    <a:pt x="19" y="24"/>
                    <a:pt x="18" y="30"/>
                    <a:pt x="10" y="42"/>
                  </a:cubicBezTo>
                  <a:cubicBezTo>
                    <a:pt x="1" y="54"/>
                    <a:pt x="0" y="55"/>
                    <a:pt x="0" y="72"/>
                  </a:cubicBezTo>
                  <a:cubicBezTo>
                    <a:pt x="0" y="103"/>
                    <a:pt x="8" y="128"/>
                    <a:pt x="49" y="126"/>
                  </a:cubicBezTo>
                  <a:cubicBezTo>
                    <a:pt x="53" y="96"/>
                    <a:pt x="19" y="78"/>
                    <a:pt x="44" y="50"/>
                  </a:cubicBezTo>
                  <a:cubicBezTo>
                    <a:pt x="56" y="37"/>
                    <a:pt x="70" y="29"/>
                    <a:pt x="88" y="29"/>
                  </a:cubicBezTo>
                  <a:cubicBezTo>
                    <a:pt x="99" y="28"/>
                    <a:pt x="109" y="34"/>
                    <a:pt x="119" y="32"/>
                  </a:cubicBezTo>
                  <a:cubicBezTo>
                    <a:pt x="119" y="8"/>
                    <a:pt x="67" y="0"/>
                    <a:pt x="47" y="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0" name="Freeform 31"/>
            <p:cNvSpPr>
              <a:spLocks/>
            </p:cNvSpPr>
            <p:nvPr/>
          </p:nvSpPr>
          <p:spPr bwMode="auto">
            <a:xfrm>
              <a:off x="821" y="1797"/>
              <a:ext cx="118" cy="430"/>
            </a:xfrm>
            <a:custGeom>
              <a:avLst/>
              <a:gdLst>
                <a:gd name="T0" fmla="*/ 0 w 47"/>
                <a:gd name="T1" fmla="*/ 93 h 161"/>
                <a:gd name="T2" fmla="*/ 409 w 47"/>
                <a:gd name="T3" fmla="*/ 513 h 161"/>
                <a:gd name="T4" fmla="*/ 409 w 47"/>
                <a:gd name="T5" fmla="*/ 1050 h 161"/>
                <a:gd name="T6" fmla="*/ 397 w 47"/>
                <a:gd name="T7" fmla="*/ 1768 h 161"/>
                <a:gd name="T8" fmla="*/ 176 w 47"/>
                <a:gd name="T9" fmla="*/ 2417 h 161"/>
                <a:gd name="T10" fmla="*/ 126 w 47"/>
                <a:gd name="T11" fmla="*/ 3066 h 161"/>
                <a:gd name="T12" fmla="*/ 284 w 47"/>
                <a:gd name="T13" fmla="*/ 2591 h 161"/>
                <a:gd name="T14" fmla="*/ 334 w 47"/>
                <a:gd name="T15" fmla="*/ 2169 h 161"/>
                <a:gd name="T16" fmla="*/ 505 w 47"/>
                <a:gd name="T17" fmla="*/ 1926 h 161"/>
                <a:gd name="T18" fmla="*/ 600 w 47"/>
                <a:gd name="T19" fmla="*/ 1619 h 161"/>
                <a:gd name="T20" fmla="*/ 726 w 47"/>
                <a:gd name="T21" fmla="*/ 855 h 161"/>
                <a:gd name="T22" fmla="*/ 726 w 47"/>
                <a:gd name="T23" fmla="*/ 401 h 161"/>
                <a:gd name="T24" fmla="*/ 271 w 47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61">
                  <a:moveTo>
                    <a:pt x="0" y="5"/>
                  </a:moveTo>
                  <a:cubicBezTo>
                    <a:pt x="12" y="9"/>
                    <a:pt x="23" y="16"/>
                    <a:pt x="26" y="27"/>
                  </a:cubicBezTo>
                  <a:cubicBezTo>
                    <a:pt x="28" y="35"/>
                    <a:pt x="26" y="46"/>
                    <a:pt x="26" y="55"/>
                  </a:cubicBezTo>
                  <a:cubicBezTo>
                    <a:pt x="26" y="67"/>
                    <a:pt x="26" y="80"/>
                    <a:pt x="25" y="93"/>
                  </a:cubicBezTo>
                  <a:cubicBezTo>
                    <a:pt x="24" y="106"/>
                    <a:pt x="16" y="115"/>
                    <a:pt x="11" y="127"/>
                  </a:cubicBezTo>
                  <a:cubicBezTo>
                    <a:pt x="6" y="138"/>
                    <a:pt x="8" y="149"/>
                    <a:pt x="8" y="161"/>
                  </a:cubicBezTo>
                  <a:cubicBezTo>
                    <a:pt x="10" y="152"/>
                    <a:pt x="15" y="144"/>
                    <a:pt x="18" y="136"/>
                  </a:cubicBezTo>
                  <a:cubicBezTo>
                    <a:pt x="20" y="129"/>
                    <a:pt x="19" y="121"/>
                    <a:pt x="21" y="114"/>
                  </a:cubicBezTo>
                  <a:cubicBezTo>
                    <a:pt x="23" y="107"/>
                    <a:pt x="27" y="106"/>
                    <a:pt x="32" y="101"/>
                  </a:cubicBezTo>
                  <a:cubicBezTo>
                    <a:pt x="36" y="96"/>
                    <a:pt x="36" y="92"/>
                    <a:pt x="38" y="85"/>
                  </a:cubicBezTo>
                  <a:cubicBezTo>
                    <a:pt x="42" y="72"/>
                    <a:pt x="45" y="60"/>
                    <a:pt x="46" y="45"/>
                  </a:cubicBezTo>
                  <a:cubicBezTo>
                    <a:pt x="47" y="36"/>
                    <a:pt x="47" y="30"/>
                    <a:pt x="46" y="21"/>
                  </a:cubicBezTo>
                  <a:cubicBezTo>
                    <a:pt x="44" y="5"/>
                    <a:pt x="33" y="4"/>
                    <a:pt x="17" y="0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1" name="Freeform 32"/>
            <p:cNvSpPr>
              <a:spLocks/>
            </p:cNvSpPr>
            <p:nvPr/>
          </p:nvSpPr>
          <p:spPr bwMode="auto">
            <a:xfrm>
              <a:off x="911" y="1901"/>
              <a:ext cx="365" cy="419"/>
            </a:xfrm>
            <a:custGeom>
              <a:avLst/>
              <a:gdLst>
                <a:gd name="T0" fmla="*/ 0 w 146"/>
                <a:gd name="T1" fmla="*/ 2300 h 157"/>
                <a:gd name="T2" fmla="*/ 833 w 146"/>
                <a:gd name="T3" fmla="*/ 2207 h 157"/>
                <a:gd name="T4" fmla="*/ 1020 w 146"/>
                <a:gd name="T5" fmla="*/ 1881 h 157"/>
                <a:gd name="T6" fmla="*/ 1063 w 146"/>
                <a:gd name="T7" fmla="*/ 1524 h 157"/>
                <a:gd name="T8" fmla="*/ 1208 w 146"/>
                <a:gd name="T9" fmla="*/ 1025 h 157"/>
                <a:gd name="T10" fmla="*/ 1220 w 146"/>
                <a:gd name="T11" fmla="*/ 0 h 157"/>
                <a:gd name="T12" fmla="*/ 1425 w 146"/>
                <a:gd name="T13" fmla="*/ 1711 h 157"/>
                <a:gd name="T14" fmla="*/ 1958 w 146"/>
                <a:gd name="T15" fmla="*/ 2052 h 157"/>
                <a:gd name="T16" fmla="*/ 2125 w 146"/>
                <a:gd name="T17" fmla="*/ 2244 h 157"/>
                <a:gd name="T18" fmla="*/ 2238 w 146"/>
                <a:gd name="T19" fmla="*/ 2984 h 157"/>
                <a:gd name="T20" fmla="*/ 1738 w 146"/>
                <a:gd name="T21" fmla="*/ 2266 h 157"/>
                <a:gd name="T22" fmla="*/ 783 w 146"/>
                <a:gd name="T23" fmla="*/ 2378 h 157"/>
                <a:gd name="T24" fmla="*/ 0 w 146"/>
                <a:gd name="T25" fmla="*/ 2300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6" h="157">
                  <a:moveTo>
                    <a:pt x="0" y="121"/>
                  </a:moveTo>
                  <a:cubicBezTo>
                    <a:pt x="16" y="129"/>
                    <a:pt x="38" y="122"/>
                    <a:pt x="53" y="116"/>
                  </a:cubicBezTo>
                  <a:cubicBezTo>
                    <a:pt x="55" y="106"/>
                    <a:pt x="61" y="106"/>
                    <a:pt x="65" y="99"/>
                  </a:cubicBezTo>
                  <a:cubicBezTo>
                    <a:pt x="69" y="93"/>
                    <a:pt x="66" y="87"/>
                    <a:pt x="68" y="80"/>
                  </a:cubicBezTo>
                  <a:cubicBezTo>
                    <a:pt x="70" y="70"/>
                    <a:pt x="76" y="65"/>
                    <a:pt x="77" y="54"/>
                  </a:cubicBezTo>
                  <a:cubicBezTo>
                    <a:pt x="78" y="36"/>
                    <a:pt x="75" y="18"/>
                    <a:pt x="78" y="0"/>
                  </a:cubicBezTo>
                  <a:cubicBezTo>
                    <a:pt x="78" y="14"/>
                    <a:pt x="70" y="89"/>
                    <a:pt x="91" y="90"/>
                  </a:cubicBezTo>
                  <a:cubicBezTo>
                    <a:pt x="98" y="103"/>
                    <a:pt x="112" y="106"/>
                    <a:pt x="125" y="108"/>
                  </a:cubicBezTo>
                  <a:cubicBezTo>
                    <a:pt x="128" y="113"/>
                    <a:pt x="132" y="114"/>
                    <a:pt x="136" y="118"/>
                  </a:cubicBezTo>
                  <a:cubicBezTo>
                    <a:pt x="146" y="128"/>
                    <a:pt x="143" y="144"/>
                    <a:pt x="143" y="157"/>
                  </a:cubicBezTo>
                  <a:cubicBezTo>
                    <a:pt x="145" y="135"/>
                    <a:pt x="132" y="120"/>
                    <a:pt x="111" y="119"/>
                  </a:cubicBezTo>
                  <a:cubicBezTo>
                    <a:pt x="98" y="119"/>
                    <a:pt x="70" y="125"/>
                    <a:pt x="50" y="125"/>
                  </a:cubicBezTo>
                  <a:cubicBezTo>
                    <a:pt x="29" y="125"/>
                    <a:pt x="11" y="139"/>
                    <a:pt x="0" y="121"/>
                  </a:cubicBezTo>
                  <a:close/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2" name="Freeform 33"/>
            <p:cNvSpPr>
              <a:spLocks/>
            </p:cNvSpPr>
            <p:nvPr/>
          </p:nvSpPr>
          <p:spPr bwMode="auto">
            <a:xfrm>
              <a:off x="1316" y="1768"/>
              <a:ext cx="70" cy="259"/>
            </a:xfrm>
            <a:custGeom>
              <a:avLst/>
              <a:gdLst>
                <a:gd name="T0" fmla="*/ 50 w 28"/>
                <a:gd name="T1" fmla="*/ 0 h 97"/>
                <a:gd name="T2" fmla="*/ 20 w 28"/>
                <a:gd name="T3" fmla="*/ 1025 h 97"/>
                <a:gd name="T4" fmla="*/ 20 w 28"/>
                <a:gd name="T5" fmla="*/ 1469 h 97"/>
                <a:gd name="T6" fmla="*/ 438 w 28"/>
                <a:gd name="T7" fmla="*/ 1848 h 97"/>
                <a:gd name="T8" fmla="*/ 300 w 28"/>
                <a:gd name="T9" fmla="*/ 1482 h 97"/>
                <a:gd name="T10" fmla="*/ 250 w 28"/>
                <a:gd name="T11" fmla="*/ 1140 h 97"/>
                <a:gd name="T12" fmla="*/ 33 w 28"/>
                <a:gd name="T13" fmla="*/ 36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97">
                  <a:moveTo>
                    <a:pt x="3" y="0"/>
                  </a:moveTo>
                  <a:cubicBezTo>
                    <a:pt x="3" y="18"/>
                    <a:pt x="2" y="36"/>
                    <a:pt x="1" y="54"/>
                  </a:cubicBezTo>
                  <a:cubicBezTo>
                    <a:pt x="1" y="61"/>
                    <a:pt x="0" y="70"/>
                    <a:pt x="1" y="77"/>
                  </a:cubicBezTo>
                  <a:cubicBezTo>
                    <a:pt x="4" y="91"/>
                    <a:pt x="16" y="91"/>
                    <a:pt x="28" y="97"/>
                  </a:cubicBezTo>
                  <a:cubicBezTo>
                    <a:pt x="28" y="91"/>
                    <a:pt x="21" y="85"/>
                    <a:pt x="19" y="78"/>
                  </a:cubicBezTo>
                  <a:cubicBezTo>
                    <a:pt x="18" y="71"/>
                    <a:pt x="18" y="66"/>
                    <a:pt x="16" y="60"/>
                  </a:cubicBezTo>
                  <a:cubicBezTo>
                    <a:pt x="11" y="47"/>
                    <a:pt x="4" y="32"/>
                    <a:pt x="2" y="19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3" name="Freeform 34"/>
            <p:cNvSpPr>
              <a:spLocks/>
            </p:cNvSpPr>
            <p:nvPr/>
          </p:nvSpPr>
          <p:spPr bwMode="auto">
            <a:xfrm>
              <a:off x="1479" y="1448"/>
              <a:ext cx="85" cy="264"/>
            </a:xfrm>
            <a:custGeom>
              <a:avLst/>
              <a:gdLst>
                <a:gd name="T0" fmla="*/ 0 w 34"/>
                <a:gd name="T1" fmla="*/ 56 h 99"/>
                <a:gd name="T2" fmla="*/ 375 w 34"/>
                <a:gd name="T3" fmla="*/ 115 h 99"/>
                <a:gd name="T4" fmla="*/ 375 w 34"/>
                <a:gd name="T5" fmla="*/ 853 h 99"/>
                <a:gd name="T6" fmla="*/ 520 w 34"/>
                <a:gd name="T7" fmla="*/ 1387 h 99"/>
                <a:gd name="T8" fmla="*/ 520 w 34"/>
                <a:gd name="T9" fmla="*/ 1877 h 99"/>
                <a:gd name="T10" fmla="*/ 363 w 34"/>
                <a:gd name="T11" fmla="*/ 1387 h 99"/>
                <a:gd name="T12" fmla="*/ 250 w 34"/>
                <a:gd name="T13" fmla="*/ 931 h 99"/>
                <a:gd name="T14" fmla="*/ 220 w 34"/>
                <a:gd name="T15" fmla="*/ 435 h 99"/>
                <a:gd name="T16" fmla="*/ 63 w 34"/>
                <a:gd name="T17" fmla="*/ 115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9">
                  <a:moveTo>
                    <a:pt x="0" y="3"/>
                  </a:moveTo>
                  <a:cubicBezTo>
                    <a:pt x="7" y="0"/>
                    <a:pt x="17" y="2"/>
                    <a:pt x="24" y="6"/>
                  </a:cubicBezTo>
                  <a:cubicBezTo>
                    <a:pt x="25" y="19"/>
                    <a:pt x="23" y="32"/>
                    <a:pt x="24" y="45"/>
                  </a:cubicBezTo>
                  <a:cubicBezTo>
                    <a:pt x="25" y="56"/>
                    <a:pt x="32" y="62"/>
                    <a:pt x="33" y="73"/>
                  </a:cubicBezTo>
                  <a:cubicBezTo>
                    <a:pt x="34" y="81"/>
                    <a:pt x="33" y="90"/>
                    <a:pt x="33" y="99"/>
                  </a:cubicBezTo>
                  <a:cubicBezTo>
                    <a:pt x="33" y="89"/>
                    <a:pt x="26" y="81"/>
                    <a:pt x="23" y="73"/>
                  </a:cubicBezTo>
                  <a:cubicBezTo>
                    <a:pt x="20" y="65"/>
                    <a:pt x="18" y="57"/>
                    <a:pt x="16" y="49"/>
                  </a:cubicBezTo>
                  <a:cubicBezTo>
                    <a:pt x="13" y="41"/>
                    <a:pt x="16" y="32"/>
                    <a:pt x="14" y="23"/>
                  </a:cubicBezTo>
                  <a:cubicBezTo>
                    <a:pt x="12" y="16"/>
                    <a:pt x="6" y="13"/>
                    <a:pt x="4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4" name="Freeform 35"/>
            <p:cNvSpPr>
              <a:spLocks/>
            </p:cNvSpPr>
            <p:nvPr/>
          </p:nvSpPr>
          <p:spPr bwMode="auto">
            <a:xfrm>
              <a:off x="1511" y="2525"/>
              <a:ext cx="168" cy="182"/>
            </a:xfrm>
            <a:custGeom>
              <a:avLst/>
              <a:gdLst>
                <a:gd name="T0" fmla="*/ 33 w 67"/>
                <a:gd name="T1" fmla="*/ 1303 h 68"/>
                <a:gd name="T2" fmla="*/ 158 w 67"/>
                <a:gd name="T3" fmla="*/ 343 h 68"/>
                <a:gd name="T4" fmla="*/ 364 w 67"/>
                <a:gd name="T5" fmla="*/ 94 h 68"/>
                <a:gd name="T6" fmla="*/ 1005 w 67"/>
                <a:gd name="T7" fmla="*/ 252 h 68"/>
                <a:gd name="T8" fmla="*/ 1056 w 67"/>
                <a:gd name="T9" fmla="*/ 982 h 68"/>
                <a:gd name="T10" fmla="*/ 522 w 67"/>
                <a:gd name="T11" fmla="*/ 423 h 68"/>
                <a:gd name="T12" fmla="*/ 221 w 67"/>
                <a:gd name="T13" fmla="*/ 996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8">
                  <a:moveTo>
                    <a:pt x="2" y="68"/>
                  </a:moveTo>
                  <a:cubicBezTo>
                    <a:pt x="4" y="53"/>
                    <a:pt x="0" y="30"/>
                    <a:pt x="10" y="18"/>
                  </a:cubicBezTo>
                  <a:cubicBezTo>
                    <a:pt x="13" y="14"/>
                    <a:pt x="19" y="8"/>
                    <a:pt x="23" y="5"/>
                  </a:cubicBezTo>
                  <a:cubicBezTo>
                    <a:pt x="33" y="0"/>
                    <a:pt x="54" y="11"/>
                    <a:pt x="64" y="13"/>
                  </a:cubicBezTo>
                  <a:cubicBezTo>
                    <a:pt x="67" y="28"/>
                    <a:pt x="62" y="37"/>
                    <a:pt x="67" y="51"/>
                  </a:cubicBezTo>
                  <a:cubicBezTo>
                    <a:pt x="61" y="38"/>
                    <a:pt x="50" y="9"/>
                    <a:pt x="33" y="22"/>
                  </a:cubicBezTo>
                  <a:cubicBezTo>
                    <a:pt x="24" y="29"/>
                    <a:pt x="15" y="40"/>
                    <a:pt x="14" y="5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5" name="Freeform 36"/>
            <p:cNvSpPr>
              <a:spLocks/>
            </p:cNvSpPr>
            <p:nvPr/>
          </p:nvSpPr>
          <p:spPr bwMode="auto">
            <a:xfrm>
              <a:off x="1079" y="2507"/>
              <a:ext cx="227" cy="234"/>
            </a:xfrm>
            <a:custGeom>
              <a:avLst/>
              <a:gdLst>
                <a:gd name="T0" fmla="*/ 167 w 91"/>
                <a:gd name="T1" fmla="*/ 1654 h 88"/>
                <a:gd name="T2" fmla="*/ 105 w 91"/>
                <a:gd name="T3" fmla="*/ 771 h 88"/>
                <a:gd name="T4" fmla="*/ 342 w 91"/>
                <a:gd name="T5" fmla="*/ 375 h 88"/>
                <a:gd name="T6" fmla="*/ 417 w 91"/>
                <a:gd name="T7" fmla="*/ 21 h 88"/>
                <a:gd name="T8" fmla="*/ 791 w 91"/>
                <a:gd name="T9" fmla="*/ 0 h 88"/>
                <a:gd name="T10" fmla="*/ 1412 w 91"/>
                <a:gd name="T11" fmla="*/ 136 h 88"/>
                <a:gd name="T12" fmla="*/ 778 w 91"/>
                <a:gd name="T13" fmla="*/ 205 h 88"/>
                <a:gd name="T14" fmla="*/ 417 w 91"/>
                <a:gd name="T15" fmla="*/ 737 h 88"/>
                <a:gd name="T16" fmla="*/ 200 w 91"/>
                <a:gd name="T17" fmla="*/ 1393 h 88"/>
                <a:gd name="T18" fmla="*/ 187 w 91"/>
                <a:gd name="T19" fmla="*/ 1351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8">
                  <a:moveTo>
                    <a:pt x="11" y="88"/>
                  </a:moveTo>
                  <a:cubicBezTo>
                    <a:pt x="12" y="74"/>
                    <a:pt x="0" y="55"/>
                    <a:pt x="7" y="41"/>
                  </a:cubicBezTo>
                  <a:cubicBezTo>
                    <a:pt x="12" y="31"/>
                    <a:pt x="19" y="30"/>
                    <a:pt x="22" y="20"/>
                  </a:cubicBezTo>
                  <a:cubicBezTo>
                    <a:pt x="23" y="15"/>
                    <a:pt x="27" y="7"/>
                    <a:pt x="27" y="1"/>
                  </a:cubicBezTo>
                  <a:cubicBezTo>
                    <a:pt x="35" y="1"/>
                    <a:pt x="44" y="0"/>
                    <a:pt x="51" y="0"/>
                  </a:cubicBezTo>
                  <a:cubicBezTo>
                    <a:pt x="65" y="1"/>
                    <a:pt x="78" y="6"/>
                    <a:pt x="91" y="7"/>
                  </a:cubicBezTo>
                  <a:cubicBezTo>
                    <a:pt x="77" y="7"/>
                    <a:pt x="64" y="7"/>
                    <a:pt x="50" y="11"/>
                  </a:cubicBezTo>
                  <a:cubicBezTo>
                    <a:pt x="38" y="18"/>
                    <a:pt x="38" y="31"/>
                    <a:pt x="27" y="39"/>
                  </a:cubicBezTo>
                  <a:cubicBezTo>
                    <a:pt x="14" y="48"/>
                    <a:pt x="13" y="58"/>
                    <a:pt x="13" y="74"/>
                  </a:cubicBezTo>
                  <a:cubicBezTo>
                    <a:pt x="13" y="73"/>
                    <a:pt x="12" y="73"/>
                    <a:pt x="12" y="7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6" name="Freeform 37"/>
            <p:cNvSpPr>
              <a:spLocks/>
            </p:cNvSpPr>
            <p:nvPr/>
          </p:nvSpPr>
          <p:spPr bwMode="auto">
            <a:xfrm>
              <a:off x="861" y="1803"/>
              <a:ext cx="68" cy="125"/>
            </a:xfrm>
            <a:custGeom>
              <a:avLst/>
              <a:gdLst>
                <a:gd name="T0" fmla="*/ 0 w 27"/>
                <a:gd name="T1" fmla="*/ 0 h 47"/>
                <a:gd name="T2" fmla="*/ 317 w 27"/>
                <a:gd name="T3" fmla="*/ 191 h 47"/>
                <a:gd name="T4" fmla="*/ 380 w 27"/>
                <a:gd name="T5" fmla="*/ 489 h 47"/>
                <a:gd name="T6" fmla="*/ 413 w 27"/>
                <a:gd name="T7" fmla="*/ 715 h 47"/>
                <a:gd name="T8" fmla="*/ 272 w 27"/>
                <a:gd name="T9" fmla="*/ 883 h 47"/>
                <a:gd name="T10" fmla="*/ 254 w 27"/>
                <a:gd name="T11" fmla="*/ 489 h 47"/>
                <a:gd name="T12" fmla="*/ 33 w 27"/>
                <a:gd name="T13" fmla="*/ 136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7">
                  <a:moveTo>
                    <a:pt x="0" y="0"/>
                  </a:moveTo>
                  <a:cubicBezTo>
                    <a:pt x="7" y="2"/>
                    <a:pt x="17" y="3"/>
                    <a:pt x="20" y="10"/>
                  </a:cubicBezTo>
                  <a:cubicBezTo>
                    <a:pt x="22" y="14"/>
                    <a:pt x="22" y="22"/>
                    <a:pt x="24" y="26"/>
                  </a:cubicBezTo>
                  <a:cubicBezTo>
                    <a:pt x="25" y="30"/>
                    <a:pt x="27" y="34"/>
                    <a:pt x="26" y="38"/>
                  </a:cubicBezTo>
                  <a:cubicBezTo>
                    <a:pt x="25" y="46"/>
                    <a:pt x="22" y="41"/>
                    <a:pt x="17" y="47"/>
                  </a:cubicBezTo>
                  <a:cubicBezTo>
                    <a:pt x="16" y="40"/>
                    <a:pt x="17" y="33"/>
                    <a:pt x="16" y="26"/>
                  </a:cubicBezTo>
                  <a:cubicBezTo>
                    <a:pt x="16" y="16"/>
                    <a:pt x="9" y="14"/>
                    <a:pt x="2" y="7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7" name="Freeform 38"/>
            <p:cNvSpPr>
              <a:spLocks/>
            </p:cNvSpPr>
            <p:nvPr/>
          </p:nvSpPr>
          <p:spPr bwMode="auto">
            <a:xfrm>
              <a:off x="1071" y="2157"/>
              <a:ext cx="68" cy="40"/>
            </a:xfrm>
            <a:custGeom>
              <a:avLst/>
              <a:gdLst>
                <a:gd name="T0" fmla="*/ 0 w 27"/>
                <a:gd name="T1" fmla="*/ 285 h 15"/>
                <a:gd name="T2" fmla="*/ 126 w 27"/>
                <a:gd name="T3" fmla="*/ 227 h 15"/>
                <a:gd name="T4" fmla="*/ 179 w 27"/>
                <a:gd name="T5" fmla="*/ 0 h 15"/>
                <a:gd name="T6" fmla="*/ 305 w 27"/>
                <a:gd name="T7" fmla="*/ 115 h 15"/>
                <a:gd name="T8" fmla="*/ 431 w 27"/>
                <a:gd name="T9" fmla="*/ 171 h 15"/>
                <a:gd name="T10" fmla="*/ 146 w 27"/>
                <a:gd name="T11" fmla="*/ 248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5">
                  <a:moveTo>
                    <a:pt x="0" y="15"/>
                  </a:moveTo>
                  <a:cubicBezTo>
                    <a:pt x="3" y="14"/>
                    <a:pt x="5" y="13"/>
                    <a:pt x="8" y="12"/>
                  </a:cubicBezTo>
                  <a:cubicBezTo>
                    <a:pt x="7" y="7"/>
                    <a:pt x="8" y="2"/>
                    <a:pt x="11" y="0"/>
                  </a:cubicBezTo>
                  <a:cubicBezTo>
                    <a:pt x="14" y="3"/>
                    <a:pt x="16" y="4"/>
                    <a:pt x="19" y="6"/>
                  </a:cubicBezTo>
                  <a:cubicBezTo>
                    <a:pt x="22" y="8"/>
                    <a:pt x="25" y="4"/>
                    <a:pt x="27" y="9"/>
                  </a:cubicBezTo>
                  <a:cubicBezTo>
                    <a:pt x="20" y="8"/>
                    <a:pt x="16" y="14"/>
                    <a:pt x="9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8" name="Freeform 39"/>
            <p:cNvSpPr>
              <a:spLocks/>
            </p:cNvSpPr>
            <p:nvPr/>
          </p:nvSpPr>
          <p:spPr bwMode="auto">
            <a:xfrm>
              <a:off x="1334" y="1912"/>
              <a:ext cx="25" cy="69"/>
            </a:xfrm>
            <a:custGeom>
              <a:avLst/>
              <a:gdLst>
                <a:gd name="T0" fmla="*/ 0 w 10"/>
                <a:gd name="T1" fmla="*/ 0 h 26"/>
                <a:gd name="T2" fmla="*/ 20 w 10"/>
                <a:gd name="T3" fmla="*/ 486 h 26"/>
                <a:gd name="T4" fmla="*/ 158 w 10"/>
                <a:gd name="T5" fmla="*/ 486 h 26"/>
                <a:gd name="T6" fmla="*/ 20 w 10"/>
                <a:gd name="T7" fmla="*/ 247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6">
                  <a:moveTo>
                    <a:pt x="0" y="0"/>
                  </a:moveTo>
                  <a:cubicBezTo>
                    <a:pt x="0" y="8"/>
                    <a:pt x="1" y="17"/>
                    <a:pt x="1" y="26"/>
                  </a:cubicBezTo>
                  <a:cubicBezTo>
                    <a:pt x="4" y="26"/>
                    <a:pt x="7" y="26"/>
                    <a:pt x="10" y="26"/>
                  </a:cubicBezTo>
                  <a:cubicBezTo>
                    <a:pt x="6" y="23"/>
                    <a:pt x="2" y="18"/>
                    <a:pt x="1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9" name="Freeform 40"/>
            <p:cNvSpPr>
              <a:spLocks/>
            </p:cNvSpPr>
            <p:nvPr/>
          </p:nvSpPr>
          <p:spPr bwMode="auto">
            <a:xfrm>
              <a:off x="1141" y="2531"/>
              <a:ext cx="68" cy="66"/>
            </a:xfrm>
            <a:custGeom>
              <a:avLst/>
              <a:gdLst>
                <a:gd name="T0" fmla="*/ 179 w 27"/>
                <a:gd name="T1" fmla="*/ 77 h 25"/>
                <a:gd name="T2" fmla="*/ 0 w 27"/>
                <a:gd name="T3" fmla="*/ 459 h 25"/>
                <a:gd name="T4" fmla="*/ 159 w 27"/>
                <a:gd name="T5" fmla="*/ 203 h 25"/>
                <a:gd name="T6" fmla="*/ 431 w 27"/>
                <a:gd name="T7" fmla="*/ 0 h 25"/>
                <a:gd name="T8" fmla="*/ 113 w 2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5">
                  <a:moveTo>
                    <a:pt x="11" y="4"/>
                  </a:moveTo>
                  <a:cubicBezTo>
                    <a:pt x="9" y="12"/>
                    <a:pt x="2" y="17"/>
                    <a:pt x="0" y="25"/>
                  </a:cubicBezTo>
                  <a:cubicBezTo>
                    <a:pt x="6" y="21"/>
                    <a:pt x="6" y="16"/>
                    <a:pt x="10" y="11"/>
                  </a:cubicBezTo>
                  <a:cubicBezTo>
                    <a:pt x="14" y="6"/>
                    <a:pt x="22" y="3"/>
                    <a:pt x="27" y="0"/>
                  </a:cubicBezTo>
                  <a:cubicBezTo>
                    <a:pt x="21" y="0"/>
                    <a:pt x="14" y="0"/>
                    <a:pt x="7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0" name="Freeform 41"/>
            <p:cNvSpPr>
              <a:spLocks/>
            </p:cNvSpPr>
            <p:nvPr/>
          </p:nvSpPr>
          <p:spPr bwMode="auto">
            <a:xfrm>
              <a:off x="1544" y="2557"/>
              <a:ext cx="82" cy="59"/>
            </a:xfrm>
            <a:custGeom>
              <a:avLst/>
              <a:gdLst>
                <a:gd name="T0" fmla="*/ 186 w 33"/>
                <a:gd name="T1" fmla="*/ 35 h 22"/>
                <a:gd name="T2" fmla="*/ 0 w 33"/>
                <a:gd name="T3" fmla="*/ 424 h 22"/>
                <a:gd name="T4" fmla="*/ 186 w 33"/>
                <a:gd name="T5" fmla="*/ 308 h 22"/>
                <a:gd name="T6" fmla="*/ 246 w 33"/>
                <a:gd name="T7" fmla="*/ 150 h 22"/>
                <a:gd name="T8" fmla="*/ 507 w 33"/>
                <a:gd name="T9" fmla="*/ 115 h 22"/>
                <a:gd name="T10" fmla="*/ 370 w 33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22">
                  <a:moveTo>
                    <a:pt x="12" y="2"/>
                  </a:moveTo>
                  <a:cubicBezTo>
                    <a:pt x="7" y="6"/>
                    <a:pt x="1" y="16"/>
                    <a:pt x="0" y="22"/>
                  </a:cubicBezTo>
                  <a:cubicBezTo>
                    <a:pt x="4" y="21"/>
                    <a:pt x="9" y="19"/>
                    <a:pt x="12" y="16"/>
                  </a:cubicBezTo>
                  <a:cubicBezTo>
                    <a:pt x="14" y="14"/>
                    <a:pt x="16" y="8"/>
                    <a:pt x="16" y="8"/>
                  </a:cubicBezTo>
                  <a:cubicBezTo>
                    <a:pt x="20" y="5"/>
                    <a:pt x="28" y="7"/>
                    <a:pt x="33" y="6"/>
                  </a:cubicBezTo>
                  <a:cubicBezTo>
                    <a:pt x="32" y="2"/>
                    <a:pt x="28" y="0"/>
                    <a:pt x="24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1" name="Freeform 42"/>
            <p:cNvSpPr>
              <a:spLocks/>
            </p:cNvSpPr>
            <p:nvPr/>
          </p:nvSpPr>
          <p:spPr bwMode="auto">
            <a:xfrm>
              <a:off x="721" y="1661"/>
              <a:ext cx="315" cy="342"/>
            </a:xfrm>
            <a:custGeom>
              <a:avLst/>
              <a:gdLst>
                <a:gd name="T0" fmla="*/ 0 w 126"/>
                <a:gd name="T1" fmla="*/ 492 h 128"/>
                <a:gd name="T2" fmla="*/ 1550 w 126"/>
                <a:gd name="T3" fmla="*/ 1071 h 128"/>
                <a:gd name="T4" fmla="*/ 1688 w 126"/>
                <a:gd name="T5" fmla="*/ 2442 h 128"/>
                <a:gd name="T6" fmla="*/ 1675 w 126"/>
                <a:gd name="T7" fmla="*/ 251 h 128"/>
                <a:gd name="T8" fmla="*/ 1158 w 126"/>
                <a:gd name="T9" fmla="*/ 94 h 128"/>
                <a:gd name="T10" fmla="*/ 375 w 126"/>
                <a:gd name="T11" fmla="*/ 401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128">
                  <a:moveTo>
                    <a:pt x="0" y="26"/>
                  </a:moveTo>
                  <a:cubicBezTo>
                    <a:pt x="45" y="26"/>
                    <a:pt x="78" y="10"/>
                    <a:pt x="99" y="56"/>
                  </a:cubicBezTo>
                  <a:cubicBezTo>
                    <a:pt x="109" y="77"/>
                    <a:pt x="107" y="105"/>
                    <a:pt x="108" y="128"/>
                  </a:cubicBezTo>
                  <a:cubicBezTo>
                    <a:pt x="126" y="87"/>
                    <a:pt x="109" y="55"/>
                    <a:pt x="107" y="13"/>
                  </a:cubicBezTo>
                  <a:cubicBezTo>
                    <a:pt x="91" y="12"/>
                    <a:pt x="88" y="10"/>
                    <a:pt x="74" y="5"/>
                  </a:cubicBezTo>
                  <a:cubicBezTo>
                    <a:pt x="63" y="0"/>
                    <a:pt x="35" y="16"/>
                    <a:pt x="24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2" name="Freeform 43"/>
            <p:cNvSpPr>
              <a:spLocks/>
            </p:cNvSpPr>
            <p:nvPr/>
          </p:nvSpPr>
          <p:spPr bwMode="auto">
            <a:xfrm>
              <a:off x="1351" y="1717"/>
              <a:ext cx="73" cy="163"/>
            </a:xfrm>
            <a:custGeom>
              <a:avLst/>
              <a:gdLst>
                <a:gd name="T0" fmla="*/ 0 w 29"/>
                <a:gd name="T1" fmla="*/ 0 h 61"/>
                <a:gd name="T2" fmla="*/ 335 w 29"/>
                <a:gd name="T3" fmla="*/ 628 h 61"/>
                <a:gd name="T4" fmla="*/ 305 w 29"/>
                <a:gd name="T5" fmla="*/ 858 h 61"/>
                <a:gd name="T6" fmla="*/ 463 w 29"/>
                <a:gd name="T7" fmla="*/ 1165 h 61"/>
                <a:gd name="T8" fmla="*/ 430 w 29"/>
                <a:gd name="T9" fmla="*/ 842 h 61"/>
                <a:gd name="T10" fmla="*/ 430 w 29"/>
                <a:gd name="T11" fmla="*/ 401 h 61"/>
                <a:gd name="T12" fmla="*/ 400 w 29"/>
                <a:gd name="T13" fmla="*/ 136 h 61"/>
                <a:gd name="T14" fmla="*/ 33 w 29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61">
                  <a:moveTo>
                    <a:pt x="0" y="0"/>
                  </a:moveTo>
                  <a:cubicBezTo>
                    <a:pt x="13" y="7"/>
                    <a:pt x="21" y="17"/>
                    <a:pt x="21" y="33"/>
                  </a:cubicBezTo>
                  <a:cubicBezTo>
                    <a:pt x="21" y="37"/>
                    <a:pt x="19" y="41"/>
                    <a:pt x="19" y="45"/>
                  </a:cubicBezTo>
                  <a:cubicBezTo>
                    <a:pt x="18" y="54"/>
                    <a:pt x="24" y="55"/>
                    <a:pt x="29" y="61"/>
                  </a:cubicBezTo>
                  <a:cubicBezTo>
                    <a:pt x="29" y="55"/>
                    <a:pt x="27" y="50"/>
                    <a:pt x="27" y="44"/>
                  </a:cubicBezTo>
                  <a:cubicBezTo>
                    <a:pt x="27" y="37"/>
                    <a:pt x="27" y="29"/>
                    <a:pt x="27" y="21"/>
                  </a:cubicBezTo>
                  <a:cubicBezTo>
                    <a:pt x="27" y="17"/>
                    <a:pt x="28" y="11"/>
                    <a:pt x="25" y="7"/>
                  </a:cubicBezTo>
                  <a:cubicBezTo>
                    <a:pt x="22" y="3"/>
                    <a:pt x="7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3" name="Freeform 44"/>
            <p:cNvSpPr>
              <a:spLocks/>
            </p:cNvSpPr>
            <p:nvPr/>
          </p:nvSpPr>
          <p:spPr bwMode="auto">
            <a:xfrm>
              <a:off x="1151" y="2013"/>
              <a:ext cx="148" cy="155"/>
            </a:xfrm>
            <a:custGeom>
              <a:avLst/>
              <a:gdLst>
                <a:gd name="T0" fmla="*/ 50 w 59"/>
                <a:gd name="T1" fmla="*/ 0 h 58"/>
                <a:gd name="T2" fmla="*/ 50 w 59"/>
                <a:gd name="T3" fmla="*/ 615 h 58"/>
                <a:gd name="T4" fmla="*/ 364 w 59"/>
                <a:gd name="T5" fmla="*/ 1106 h 58"/>
                <a:gd name="T6" fmla="*/ 692 w 59"/>
                <a:gd name="T7" fmla="*/ 991 h 58"/>
                <a:gd name="T8" fmla="*/ 931 w 59"/>
                <a:gd name="T9" fmla="*/ 901 h 58"/>
                <a:gd name="T10" fmla="*/ 554 w 59"/>
                <a:gd name="T11" fmla="*/ 879 h 58"/>
                <a:gd name="T12" fmla="*/ 314 w 59"/>
                <a:gd name="T13" fmla="*/ 687 h 58"/>
                <a:gd name="T14" fmla="*/ 221 w 59"/>
                <a:gd name="T15" fmla="*/ 401 h 58"/>
                <a:gd name="T16" fmla="*/ 83 w 59"/>
                <a:gd name="T17" fmla="*/ 9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8">
                  <a:moveTo>
                    <a:pt x="3" y="0"/>
                  </a:moveTo>
                  <a:cubicBezTo>
                    <a:pt x="3" y="10"/>
                    <a:pt x="0" y="23"/>
                    <a:pt x="3" y="32"/>
                  </a:cubicBezTo>
                  <a:cubicBezTo>
                    <a:pt x="5" y="40"/>
                    <a:pt x="14" y="58"/>
                    <a:pt x="23" y="58"/>
                  </a:cubicBezTo>
                  <a:cubicBezTo>
                    <a:pt x="30" y="58"/>
                    <a:pt x="36" y="52"/>
                    <a:pt x="44" y="52"/>
                  </a:cubicBezTo>
                  <a:cubicBezTo>
                    <a:pt x="49" y="51"/>
                    <a:pt x="58" y="53"/>
                    <a:pt x="59" y="47"/>
                  </a:cubicBezTo>
                  <a:cubicBezTo>
                    <a:pt x="51" y="46"/>
                    <a:pt x="43" y="46"/>
                    <a:pt x="35" y="46"/>
                  </a:cubicBezTo>
                  <a:cubicBezTo>
                    <a:pt x="26" y="45"/>
                    <a:pt x="23" y="45"/>
                    <a:pt x="20" y="36"/>
                  </a:cubicBezTo>
                  <a:cubicBezTo>
                    <a:pt x="17" y="29"/>
                    <a:pt x="18" y="26"/>
                    <a:pt x="14" y="21"/>
                  </a:cubicBezTo>
                  <a:cubicBezTo>
                    <a:pt x="10" y="15"/>
                    <a:pt x="6" y="12"/>
                    <a:pt x="5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4" name="Freeform 45"/>
            <p:cNvSpPr>
              <a:spLocks/>
            </p:cNvSpPr>
            <p:nvPr/>
          </p:nvSpPr>
          <p:spPr bwMode="auto">
            <a:xfrm>
              <a:off x="1169" y="2565"/>
              <a:ext cx="160" cy="91"/>
            </a:xfrm>
            <a:custGeom>
              <a:avLst/>
              <a:gdLst>
                <a:gd name="T0" fmla="*/ 0 w 64"/>
                <a:gd name="T1" fmla="*/ 653 h 34"/>
                <a:gd name="T2" fmla="*/ 95 w 64"/>
                <a:gd name="T3" fmla="*/ 265 h 34"/>
                <a:gd name="T4" fmla="*/ 438 w 64"/>
                <a:gd name="T5" fmla="*/ 35 h 34"/>
                <a:gd name="T6" fmla="*/ 1000 w 64"/>
                <a:gd name="T7" fmla="*/ 35 h 34"/>
                <a:gd name="T8" fmla="*/ 845 w 64"/>
                <a:gd name="T9" fmla="*/ 193 h 34"/>
                <a:gd name="T10" fmla="*/ 675 w 64"/>
                <a:gd name="T11" fmla="*/ 78 h 34"/>
                <a:gd name="T12" fmla="*/ 533 w 64"/>
                <a:gd name="T13" fmla="*/ 137 h 34"/>
                <a:gd name="T14" fmla="*/ 438 w 64"/>
                <a:gd name="T15" fmla="*/ 230 h 34"/>
                <a:gd name="T16" fmla="*/ 300 w 64"/>
                <a:gd name="T17" fmla="*/ 265 h 34"/>
                <a:gd name="T18" fmla="*/ 95 w 64"/>
                <a:gd name="T19" fmla="*/ 444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4">
                  <a:moveTo>
                    <a:pt x="0" y="34"/>
                  </a:moveTo>
                  <a:cubicBezTo>
                    <a:pt x="2" y="27"/>
                    <a:pt x="1" y="21"/>
                    <a:pt x="6" y="14"/>
                  </a:cubicBezTo>
                  <a:cubicBezTo>
                    <a:pt x="11" y="8"/>
                    <a:pt x="20" y="3"/>
                    <a:pt x="28" y="2"/>
                  </a:cubicBezTo>
                  <a:cubicBezTo>
                    <a:pt x="39" y="0"/>
                    <a:pt x="53" y="1"/>
                    <a:pt x="64" y="2"/>
                  </a:cubicBezTo>
                  <a:cubicBezTo>
                    <a:pt x="63" y="3"/>
                    <a:pt x="56" y="10"/>
                    <a:pt x="54" y="10"/>
                  </a:cubicBezTo>
                  <a:cubicBezTo>
                    <a:pt x="51" y="10"/>
                    <a:pt x="48" y="5"/>
                    <a:pt x="43" y="4"/>
                  </a:cubicBezTo>
                  <a:cubicBezTo>
                    <a:pt x="37" y="3"/>
                    <a:pt x="39" y="4"/>
                    <a:pt x="34" y="7"/>
                  </a:cubicBezTo>
                  <a:cubicBezTo>
                    <a:pt x="32" y="8"/>
                    <a:pt x="31" y="10"/>
                    <a:pt x="28" y="12"/>
                  </a:cubicBezTo>
                  <a:cubicBezTo>
                    <a:pt x="25" y="13"/>
                    <a:pt x="22" y="13"/>
                    <a:pt x="19" y="14"/>
                  </a:cubicBezTo>
                  <a:cubicBezTo>
                    <a:pt x="15" y="16"/>
                    <a:pt x="8" y="20"/>
                    <a:pt x="6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5" name="Freeform 46"/>
            <p:cNvSpPr>
              <a:spLocks/>
            </p:cNvSpPr>
            <p:nvPr/>
          </p:nvSpPr>
          <p:spPr bwMode="auto">
            <a:xfrm>
              <a:off x="926" y="2280"/>
              <a:ext cx="283" cy="224"/>
            </a:xfrm>
            <a:custGeom>
              <a:avLst/>
              <a:gdLst>
                <a:gd name="T0" fmla="*/ 63 w 113"/>
                <a:gd name="T1" fmla="*/ 1592 h 84"/>
                <a:gd name="T2" fmla="*/ 83 w 113"/>
                <a:gd name="T3" fmla="*/ 1160 h 84"/>
                <a:gd name="T4" fmla="*/ 83 w 113"/>
                <a:gd name="T5" fmla="*/ 797 h 84"/>
                <a:gd name="T6" fmla="*/ 158 w 113"/>
                <a:gd name="T7" fmla="*/ 533 h 84"/>
                <a:gd name="T8" fmla="*/ 188 w 113"/>
                <a:gd name="T9" fmla="*/ 419 h 84"/>
                <a:gd name="T10" fmla="*/ 396 w 113"/>
                <a:gd name="T11" fmla="*/ 341 h 84"/>
                <a:gd name="T12" fmla="*/ 646 w 113"/>
                <a:gd name="T13" fmla="*/ 115 h 84"/>
                <a:gd name="T14" fmla="*/ 1222 w 113"/>
                <a:gd name="T15" fmla="*/ 115 h 84"/>
                <a:gd name="T16" fmla="*/ 1663 w 113"/>
                <a:gd name="T17" fmla="*/ 171 h 84"/>
                <a:gd name="T18" fmla="*/ 1743 w 113"/>
                <a:gd name="T19" fmla="*/ 648 h 84"/>
                <a:gd name="T20" fmla="*/ 1475 w 113"/>
                <a:gd name="T21" fmla="*/ 285 h 84"/>
                <a:gd name="T22" fmla="*/ 942 w 113"/>
                <a:gd name="T23" fmla="*/ 285 h 84"/>
                <a:gd name="T24" fmla="*/ 741 w 113"/>
                <a:gd name="T25" fmla="*/ 285 h 84"/>
                <a:gd name="T26" fmla="*/ 584 w 113"/>
                <a:gd name="T27" fmla="*/ 435 h 84"/>
                <a:gd name="T28" fmla="*/ 301 w 113"/>
                <a:gd name="T29" fmla="*/ 760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3" h="84">
                  <a:moveTo>
                    <a:pt x="4" y="84"/>
                  </a:moveTo>
                  <a:cubicBezTo>
                    <a:pt x="4" y="77"/>
                    <a:pt x="3" y="68"/>
                    <a:pt x="5" y="61"/>
                  </a:cubicBezTo>
                  <a:cubicBezTo>
                    <a:pt x="7" y="51"/>
                    <a:pt x="9" y="51"/>
                    <a:pt x="5" y="42"/>
                  </a:cubicBezTo>
                  <a:cubicBezTo>
                    <a:pt x="0" y="33"/>
                    <a:pt x="4" y="35"/>
                    <a:pt x="10" y="28"/>
                  </a:cubicBezTo>
                  <a:cubicBezTo>
                    <a:pt x="11" y="27"/>
                    <a:pt x="10" y="24"/>
                    <a:pt x="12" y="22"/>
                  </a:cubicBezTo>
                  <a:cubicBezTo>
                    <a:pt x="15" y="19"/>
                    <a:pt x="21" y="20"/>
                    <a:pt x="25" y="18"/>
                  </a:cubicBezTo>
                  <a:cubicBezTo>
                    <a:pt x="30" y="15"/>
                    <a:pt x="34" y="8"/>
                    <a:pt x="41" y="6"/>
                  </a:cubicBezTo>
                  <a:cubicBezTo>
                    <a:pt x="52" y="0"/>
                    <a:pt x="66" y="6"/>
                    <a:pt x="78" y="6"/>
                  </a:cubicBezTo>
                  <a:cubicBezTo>
                    <a:pt x="86" y="6"/>
                    <a:pt x="101" y="5"/>
                    <a:pt x="106" y="9"/>
                  </a:cubicBezTo>
                  <a:cubicBezTo>
                    <a:pt x="113" y="13"/>
                    <a:pt x="111" y="27"/>
                    <a:pt x="111" y="34"/>
                  </a:cubicBezTo>
                  <a:cubicBezTo>
                    <a:pt x="105" y="26"/>
                    <a:pt x="105" y="17"/>
                    <a:pt x="94" y="15"/>
                  </a:cubicBezTo>
                  <a:cubicBezTo>
                    <a:pt x="83" y="13"/>
                    <a:pt x="70" y="14"/>
                    <a:pt x="60" y="15"/>
                  </a:cubicBezTo>
                  <a:cubicBezTo>
                    <a:pt x="56" y="15"/>
                    <a:pt x="52" y="15"/>
                    <a:pt x="47" y="15"/>
                  </a:cubicBezTo>
                  <a:cubicBezTo>
                    <a:pt x="38" y="16"/>
                    <a:pt x="41" y="17"/>
                    <a:pt x="37" y="23"/>
                  </a:cubicBezTo>
                  <a:cubicBezTo>
                    <a:pt x="33" y="30"/>
                    <a:pt x="26" y="38"/>
                    <a:pt x="19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6" name="Freeform 47"/>
            <p:cNvSpPr>
              <a:spLocks/>
            </p:cNvSpPr>
            <p:nvPr/>
          </p:nvSpPr>
          <p:spPr bwMode="auto">
            <a:xfrm>
              <a:off x="1594" y="2501"/>
              <a:ext cx="335" cy="200"/>
            </a:xfrm>
            <a:custGeom>
              <a:avLst/>
              <a:gdLst>
                <a:gd name="T0" fmla="*/ 0 w 134"/>
                <a:gd name="T1" fmla="*/ 56 h 75"/>
                <a:gd name="T2" fmla="*/ 583 w 134"/>
                <a:gd name="T3" fmla="*/ 363 h 75"/>
                <a:gd name="T4" fmla="*/ 770 w 134"/>
                <a:gd name="T5" fmla="*/ 1229 h 75"/>
                <a:gd name="T6" fmla="*/ 1533 w 134"/>
                <a:gd name="T7" fmla="*/ 1387 h 75"/>
                <a:gd name="T8" fmla="*/ 2095 w 134"/>
                <a:gd name="T9" fmla="*/ 1421 h 75"/>
                <a:gd name="T10" fmla="*/ 1375 w 134"/>
                <a:gd name="T11" fmla="*/ 1288 h 75"/>
                <a:gd name="T12" fmla="*/ 875 w 134"/>
                <a:gd name="T13" fmla="*/ 1003 h 75"/>
                <a:gd name="T14" fmla="*/ 738 w 134"/>
                <a:gd name="T15" fmla="*/ 264 h 75"/>
                <a:gd name="T16" fmla="*/ 470 w 134"/>
                <a:gd name="T17" fmla="*/ 0 h 75"/>
                <a:gd name="T18" fmla="*/ 0 w 134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75">
                  <a:moveTo>
                    <a:pt x="0" y="3"/>
                  </a:moveTo>
                  <a:cubicBezTo>
                    <a:pt x="20" y="9"/>
                    <a:pt x="36" y="3"/>
                    <a:pt x="37" y="19"/>
                  </a:cubicBezTo>
                  <a:cubicBezTo>
                    <a:pt x="39" y="35"/>
                    <a:pt x="42" y="58"/>
                    <a:pt x="49" y="65"/>
                  </a:cubicBezTo>
                  <a:cubicBezTo>
                    <a:pt x="56" y="72"/>
                    <a:pt x="79" y="74"/>
                    <a:pt x="98" y="73"/>
                  </a:cubicBezTo>
                  <a:cubicBezTo>
                    <a:pt x="117" y="72"/>
                    <a:pt x="126" y="75"/>
                    <a:pt x="134" y="75"/>
                  </a:cubicBezTo>
                  <a:cubicBezTo>
                    <a:pt x="111" y="68"/>
                    <a:pt x="102" y="73"/>
                    <a:pt x="88" y="68"/>
                  </a:cubicBezTo>
                  <a:cubicBezTo>
                    <a:pt x="74" y="64"/>
                    <a:pt x="56" y="63"/>
                    <a:pt x="56" y="53"/>
                  </a:cubicBezTo>
                  <a:cubicBezTo>
                    <a:pt x="56" y="43"/>
                    <a:pt x="50" y="22"/>
                    <a:pt x="47" y="14"/>
                  </a:cubicBezTo>
                  <a:cubicBezTo>
                    <a:pt x="43" y="5"/>
                    <a:pt x="30" y="0"/>
                    <a:pt x="3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7" name="Freeform 48"/>
            <p:cNvSpPr>
              <a:spLocks/>
            </p:cNvSpPr>
            <p:nvPr/>
          </p:nvSpPr>
          <p:spPr bwMode="auto">
            <a:xfrm>
              <a:off x="1796" y="2477"/>
              <a:ext cx="328" cy="299"/>
            </a:xfrm>
            <a:custGeom>
              <a:avLst/>
              <a:gdLst>
                <a:gd name="T0" fmla="*/ 1567 w 131"/>
                <a:gd name="T1" fmla="*/ 1845 h 112"/>
                <a:gd name="T2" fmla="*/ 1397 w 131"/>
                <a:gd name="T3" fmla="*/ 1596 h 112"/>
                <a:gd name="T4" fmla="*/ 1067 w 131"/>
                <a:gd name="T5" fmla="*/ 1276 h 112"/>
                <a:gd name="T6" fmla="*/ 283 w 131"/>
                <a:gd name="T7" fmla="*/ 892 h 112"/>
                <a:gd name="T8" fmla="*/ 158 w 131"/>
                <a:gd name="T9" fmla="*/ 264 h 112"/>
                <a:gd name="T10" fmla="*/ 771 w 131"/>
                <a:gd name="T11" fmla="*/ 248 h 112"/>
                <a:gd name="T12" fmla="*/ 1129 w 131"/>
                <a:gd name="T13" fmla="*/ 0 h 112"/>
                <a:gd name="T14" fmla="*/ 801 w 131"/>
                <a:gd name="T15" fmla="*/ 478 h 112"/>
                <a:gd name="T16" fmla="*/ 834 w 131"/>
                <a:gd name="T17" fmla="*/ 742 h 112"/>
                <a:gd name="T18" fmla="*/ 1117 w 131"/>
                <a:gd name="T19" fmla="*/ 892 h 112"/>
                <a:gd name="T20" fmla="*/ 1430 w 131"/>
                <a:gd name="T21" fmla="*/ 1412 h 112"/>
                <a:gd name="T22" fmla="*/ 2056 w 131"/>
                <a:gd name="T23" fmla="*/ 2130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112">
                  <a:moveTo>
                    <a:pt x="100" y="97"/>
                  </a:moveTo>
                  <a:cubicBezTo>
                    <a:pt x="93" y="94"/>
                    <a:pt x="92" y="90"/>
                    <a:pt x="89" y="84"/>
                  </a:cubicBezTo>
                  <a:cubicBezTo>
                    <a:pt x="83" y="75"/>
                    <a:pt x="77" y="72"/>
                    <a:pt x="68" y="67"/>
                  </a:cubicBezTo>
                  <a:cubicBezTo>
                    <a:pt x="52" y="58"/>
                    <a:pt x="31" y="61"/>
                    <a:pt x="18" y="47"/>
                  </a:cubicBezTo>
                  <a:cubicBezTo>
                    <a:pt x="10" y="39"/>
                    <a:pt x="0" y="25"/>
                    <a:pt x="10" y="14"/>
                  </a:cubicBezTo>
                  <a:cubicBezTo>
                    <a:pt x="19" y="5"/>
                    <a:pt x="37" y="14"/>
                    <a:pt x="49" y="13"/>
                  </a:cubicBezTo>
                  <a:cubicBezTo>
                    <a:pt x="63" y="14"/>
                    <a:pt x="72" y="0"/>
                    <a:pt x="72" y="0"/>
                  </a:cubicBezTo>
                  <a:cubicBezTo>
                    <a:pt x="72" y="13"/>
                    <a:pt x="57" y="18"/>
                    <a:pt x="51" y="25"/>
                  </a:cubicBezTo>
                  <a:cubicBezTo>
                    <a:pt x="45" y="32"/>
                    <a:pt x="43" y="32"/>
                    <a:pt x="53" y="39"/>
                  </a:cubicBezTo>
                  <a:cubicBezTo>
                    <a:pt x="63" y="46"/>
                    <a:pt x="52" y="38"/>
                    <a:pt x="71" y="47"/>
                  </a:cubicBezTo>
                  <a:cubicBezTo>
                    <a:pt x="90" y="56"/>
                    <a:pt x="78" y="54"/>
                    <a:pt x="91" y="74"/>
                  </a:cubicBezTo>
                  <a:cubicBezTo>
                    <a:pt x="104" y="94"/>
                    <a:pt x="125" y="112"/>
                    <a:pt x="131" y="11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8" name="Freeform 49"/>
            <p:cNvSpPr>
              <a:spLocks/>
            </p:cNvSpPr>
            <p:nvPr/>
          </p:nvSpPr>
          <p:spPr bwMode="auto">
            <a:xfrm>
              <a:off x="1826" y="2504"/>
              <a:ext cx="135" cy="125"/>
            </a:xfrm>
            <a:custGeom>
              <a:avLst/>
              <a:gdLst>
                <a:gd name="T0" fmla="*/ 425 w 54"/>
                <a:gd name="T1" fmla="*/ 114 h 47"/>
                <a:gd name="T2" fmla="*/ 50 w 54"/>
                <a:gd name="T3" fmla="*/ 136 h 47"/>
                <a:gd name="T4" fmla="*/ 63 w 54"/>
                <a:gd name="T5" fmla="*/ 524 h 47"/>
                <a:gd name="T6" fmla="*/ 208 w 54"/>
                <a:gd name="T7" fmla="*/ 657 h 47"/>
                <a:gd name="T8" fmla="*/ 333 w 54"/>
                <a:gd name="T9" fmla="*/ 771 h 47"/>
                <a:gd name="T10" fmla="*/ 533 w 54"/>
                <a:gd name="T11" fmla="*/ 793 h 47"/>
                <a:gd name="T12" fmla="*/ 845 w 54"/>
                <a:gd name="T13" fmla="*/ 883 h 47"/>
                <a:gd name="T14" fmla="*/ 363 w 54"/>
                <a:gd name="T15" fmla="*/ 468 h 47"/>
                <a:gd name="T16" fmla="*/ 425 w 54"/>
                <a:gd name="T17" fmla="*/ 303 h 47"/>
                <a:gd name="T18" fmla="*/ 425 w 54"/>
                <a:gd name="T19" fmla="*/ 114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47">
                  <a:moveTo>
                    <a:pt x="27" y="6"/>
                  </a:moveTo>
                  <a:cubicBezTo>
                    <a:pt x="21" y="5"/>
                    <a:pt x="7" y="0"/>
                    <a:pt x="3" y="7"/>
                  </a:cubicBezTo>
                  <a:cubicBezTo>
                    <a:pt x="0" y="12"/>
                    <a:pt x="1" y="23"/>
                    <a:pt x="4" y="28"/>
                  </a:cubicBezTo>
                  <a:cubicBezTo>
                    <a:pt x="6" y="32"/>
                    <a:pt x="9" y="33"/>
                    <a:pt x="13" y="35"/>
                  </a:cubicBezTo>
                  <a:cubicBezTo>
                    <a:pt x="16" y="37"/>
                    <a:pt x="18" y="40"/>
                    <a:pt x="21" y="41"/>
                  </a:cubicBezTo>
                  <a:cubicBezTo>
                    <a:pt x="25" y="43"/>
                    <a:pt x="30" y="41"/>
                    <a:pt x="34" y="42"/>
                  </a:cubicBezTo>
                  <a:cubicBezTo>
                    <a:pt x="41" y="43"/>
                    <a:pt x="47" y="46"/>
                    <a:pt x="54" y="47"/>
                  </a:cubicBezTo>
                  <a:cubicBezTo>
                    <a:pt x="44" y="44"/>
                    <a:pt x="19" y="40"/>
                    <a:pt x="23" y="25"/>
                  </a:cubicBezTo>
                  <a:cubicBezTo>
                    <a:pt x="24" y="21"/>
                    <a:pt x="26" y="20"/>
                    <a:pt x="27" y="16"/>
                  </a:cubicBezTo>
                  <a:cubicBezTo>
                    <a:pt x="27" y="12"/>
                    <a:pt x="27" y="9"/>
                    <a:pt x="27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9" name="Freeform 50"/>
            <p:cNvSpPr>
              <a:spLocks/>
            </p:cNvSpPr>
            <p:nvPr/>
          </p:nvSpPr>
          <p:spPr bwMode="auto">
            <a:xfrm>
              <a:off x="1841" y="2525"/>
              <a:ext cx="40" cy="67"/>
            </a:xfrm>
            <a:custGeom>
              <a:avLst/>
              <a:gdLst>
                <a:gd name="T0" fmla="*/ 113 w 16"/>
                <a:gd name="T1" fmla="*/ 21 h 25"/>
                <a:gd name="T2" fmla="*/ 33 w 16"/>
                <a:gd name="T3" fmla="*/ 230 h 25"/>
                <a:gd name="T4" fmla="*/ 250 w 16"/>
                <a:gd name="T5" fmla="*/ 482 h 25"/>
                <a:gd name="T6" fmla="*/ 113 w 16"/>
                <a:gd name="T7" fmla="*/ 252 h 25"/>
                <a:gd name="T8" fmla="*/ 220 w 16"/>
                <a:gd name="T9" fmla="*/ 193 h 25"/>
                <a:gd name="T10" fmla="*/ 158 w 16"/>
                <a:gd name="T11" fmla="*/ 56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25">
                  <a:moveTo>
                    <a:pt x="7" y="1"/>
                  </a:moveTo>
                  <a:cubicBezTo>
                    <a:pt x="0" y="0"/>
                    <a:pt x="2" y="8"/>
                    <a:pt x="2" y="12"/>
                  </a:cubicBezTo>
                  <a:cubicBezTo>
                    <a:pt x="4" y="21"/>
                    <a:pt x="6" y="24"/>
                    <a:pt x="16" y="25"/>
                  </a:cubicBezTo>
                  <a:cubicBezTo>
                    <a:pt x="13" y="22"/>
                    <a:pt x="7" y="17"/>
                    <a:pt x="7" y="13"/>
                  </a:cubicBezTo>
                  <a:cubicBezTo>
                    <a:pt x="10" y="12"/>
                    <a:pt x="12" y="11"/>
                    <a:pt x="14" y="10"/>
                  </a:cubicBezTo>
                  <a:cubicBezTo>
                    <a:pt x="14" y="7"/>
                    <a:pt x="13" y="4"/>
                    <a:pt x="10" y="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0" name="Freeform 51"/>
            <p:cNvSpPr>
              <a:spLocks/>
            </p:cNvSpPr>
            <p:nvPr/>
          </p:nvSpPr>
          <p:spPr bwMode="auto">
            <a:xfrm>
              <a:off x="1691" y="3176"/>
              <a:ext cx="153" cy="107"/>
            </a:xfrm>
            <a:custGeom>
              <a:avLst/>
              <a:gdLst>
                <a:gd name="T0" fmla="*/ 0 w 61"/>
                <a:gd name="T1" fmla="*/ 765 h 40"/>
                <a:gd name="T2" fmla="*/ 963 w 61"/>
                <a:gd name="T3" fmla="*/ 765 h 40"/>
                <a:gd name="T4" fmla="*/ 692 w 61"/>
                <a:gd name="T5" fmla="*/ 0 h 40"/>
                <a:gd name="T6" fmla="*/ 441 w 61"/>
                <a:gd name="T7" fmla="*/ 401 h 40"/>
                <a:gd name="T8" fmla="*/ 0 w 61"/>
                <a:gd name="T9" fmla="*/ 765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40">
                  <a:moveTo>
                    <a:pt x="0" y="40"/>
                  </a:moveTo>
                  <a:cubicBezTo>
                    <a:pt x="10" y="32"/>
                    <a:pt x="40" y="27"/>
                    <a:pt x="61" y="4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8"/>
                    <a:pt x="39" y="17"/>
                    <a:pt x="28" y="21"/>
                  </a:cubicBezTo>
                  <a:cubicBezTo>
                    <a:pt x="13" y="26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1" name="Freeform 52"/>
            <p:cNvSpPr>
              <a:spLocks/>
            </p:cNvSpPr>
            <p:nvPr/>
          </p:nvSpPr>
          <p:spPr bwMode="auto">
            <a:xfrm>
              <a:off x="1591" y="3152"/>
              <a:ext cx="60" cy="136"/>
            </a:xfrm>
            <a:custGeom>
              <a:avLst/>
              <a:gdLst>
                <a:gd name="T0" fmla="*/ 375 w 24"/>
                <a:gd name="T1" fmla="*/ 0 h 51"/>
                <a:gd name="T2" fmla="*/ 0 w 24"/>
                <a:gd name="T3" fmla="*/ 627 h 51"/>
                <a:gd name="T4" fmla="*/ 95 w 24"/>
                <a:gd name="T5" fmla="*/ 968 h 51"/>
                <a:gd name="T6" fmla="*/ 375 w 2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51">
                  <a:moveTo>
                    <a:pt x="24" y="0"/>
                  </a:moveTo>
                  <a:cubicBezTo>
                    <a:pt x="11" y="6"/>
                    <a:pt x="0" y="22"/>
                    <a:pt x="0" y="33"/>
                  </a:cubicBezTo>
                  <a:cubicBezTo>
                    <a:pt x="0" y="36"/>
                    <a:pt x="6" y="51"/>
                    <a:pt x="6" y="51"/>
                  </a:cubicBezTo>
                  <a:cubicBezTo>
                    <a:pt x="2" y="34"/>
                    <a:pt x="7" y="16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2" name="Freeform 53"/>
            <p:cNvSpPr>
              <a:spLocks/>
            </p:cNvSpPr>
            <p:nvPr/>
          </p:nvSpPr>
          <p:spPr bwMode="auto">
            <a:xfrm>
              <a:off x="1254" y="3139"/>
              <a:ext cx="37" cy="77"/>
            </a:xfrm>
            <a:custGeom>
              <a:avLst/>
              <a:gdLst>
                <a:gd name="T0" fmla="*/ 224 w 15"/>
                <a:gd name="T1" fmla="*/ 0 h 29"/>
                <a:gd name="T2" fmla="*/ 30 w 15"/>
                <a:gd name="T3" fmla="*/ 353 h 29"/>
                <a:gd name="T4" fmla="*/ 74 w 15"/>
                <a:gd name="T5" fmla="*/ 542 h 29"/>
                <a:gd name="T6" fmla="*/ 224 w 15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9">
                  <a:moveTo>
                    <a:pt x="15" y="0"/>
                  </a:moveTo>
                  <a:cubicBezTo>
                    <a:pt x="8" y="3"/>
                    <a:pt x="0" y="11"/>
                    <a:pt x="2" y="19"/>
                  </a:cubicBezTo>
                  <a:cubicBezTo>
                    <a:pt x="2" y="20"/>
                    <a:pt x="5" y="29"/>
                    <a:pt x="5" y="29"/>
                  </a:cubicBezTo>
                  <a:cubicBezTo>
                    <a:pt x="3" y="19"/>
                    <a:pt x="6" y="9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3" name="Freeform 54"/>
            <p:cNvSpPr>
              <a:spLocks/>
            </p:cNvSpPr>
            <p:nvPr/>
          </p:nvSpPr>
          <p:spPr bwMode="auto">
            <a:xfrm>
              <a:off x="348" y="1347"/>
              <a:ext cx="245" cy="293"/>
            </a:xfrm>
            <a:custGeom>
              <a:avLst/>
              <a:gdLst>
                <a:gd name="T0" fmla="*/ 1533 w 98"/>
                <a:gd name="T1" fmla="*/ 0 h 110"/>
                <a:gd name="T2" fmla="*/ 375 w 98"/>
                <a:gd name="T3" fmla="*/ 418 h 110"/>
                <a:gd name="T4" fmla="*/ 63 w 98"/>
                <a:gd name="T5" fmla="*/ 874 h 110"/>
                <a:gd name="T6" fmla="*/ 333 w 98"/>
                <a:gd name="T7" fmla="*/ 2078 h 110"/>
                <a:gd name="T8" fmla="*/ 375 w 98"/>
                <a:gd name="T9" fmla="*/ 738 h 110"/>
                <a:gd name="T10" fmla="*/ 1533 w 98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8" h="110">
                  <a:moveTo>
                    <a:pt x="98" y="0"/>
                  </a:moveTo>
                  <a:cubicBezTo>
                    <a:pt x="68" y="10"/>
                    <a:pt x="33" y="22"/>
                    <a:pt x="24" y="22"/>
                  </a:cubicBezTo>
                  <a:cubicBezTo>
                    <a:pt x="15" y="22"/>
                    <a:pt x="2" y="30"/>
                    <a:pt x="4" y="46"/>
                  </a:cubicBezTo>
                  <a:cubicBezTo>
                    <a:pt x="6" y="62"/>
                    <a:pt x="0" y="83"/>
                    <a:pt x="21" y="110"/>
                  </a:cubicBezTo>
                  <a:cubicBezTo>
                    <a:pt x="12" y="88"/>
                    <a:pt x="12" y="46"/>
                    <a:pt x="24" y="39"/>
                  </a:cubicBezTo>
                  <a:cubicBezTo>
                    <a:pt x="36" y="32"/>
                    <a:pt x="92" y="6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4" name="Freeform 55"/>
            <p:cNvSpPr>
              <a:spLocks/>
            </p:cNvSpPr>
            <p:nvPr/>
          </p:nvSpPr>
          <p:spPr bwMode="auto">
            <a:xfrm>
              <a:off x="1306" y="1165"/>
              <a:ext cx="278" cy="203"/>
            </a:xfrm>
            <a:custGeom>
              <a:avLst/>
              <a:gdLst>
                <a:gd name="T0" fmla="*/ 20 w 111"/>
                <a:gd name="T1" fmla="*/ 1413 h 76"/>
                <a:gd name="T2" fmla="*/ 614 w 111"/>
                <a:gd name="T3" fmla="*/ 1426 h 76"/>
                <a:gd name="T4" fmla="*/ 1400 w 111"/>
                <a:gd name="T5" fmla="*/ 1277 h 76"/>
                <a:gd name="T6" fmla="*/ 1663 w 111"/>
                <a:gd name="T7" fmla="*/ 1162 h 76"/>
                <a:gd name="T8" fmla="*/ 1693 w 111"/>
                <a:gd name="T9" fmla="*/ 593 h 76"/>
                <a:gd name="T10" fmla="*/ 1317 w 111"/>
                <a:gd name="T11" fmla="*/ 115 h 76"/>
                <a:gd name="T12" fmla="*/ 0 w 111"/>
                <a:gd name="T13" fmla="*/ 35 h 76"/>
                <a:gd name="T14" fmla="*/ 1335 w 111"/>
                <a:gd name="T15" fmla="*/ 422 h 76"/>
                <a:gd name="T16" fmla="*/ 1305 w 111"/>
                <a:gd name="T17" fmla="*/ 970 h 76"/>
                <a:gd name="T18" fmla="*/ 596 w 111"/>
                <a:gd name="T19" fmla="*/ 1333 h 76"/>
                <a:gd name="T20" fmla="*/ 20 w 111"/>
                <a:gd name="T21" fmla="*/ 1413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76">
                  <a:moveTo>
                    <a:pt x="1" y="74"/>
                  </a:moveTo>
                  <a:cubicBezTo>
                    <a:pt x="20" y="75"/>
                    <a:pt x="22" y="76"/>
                    <a:pt x="39" y="75"/>
                  </a:cubicBezTo>
                  <a:cubicBezTo>
                    <a:pt x="56" y="75"/>
                    <a:pt x="78" y="69"/>
                    <a:pt x="89" y="67"/>
                  </a:cubicBezTo>
                  <a:cubicBezTo>
                    <a:pt x="99" y="64"/>
                    <a:pt x="106" y="61"/>
                    <a:pt x="106" y="61"/>
                  </a:cubicBezTo>
                  <a:cubicBezTo>
                    <a:pt x="106" y="61"/>
                    <a:pt x="108" y="38"/>
                    <a:pt x="108" y="31"/>
                  </a:cubicBezTo>
                  <a:cubicBezTo>
                    <a:pt x="108" y="24"/>
                    <a:pt x="111" y="11"/>
                    <a:pt x="84" y="6"/>
                  </a:cubicBezTo>
                  <a:cubicBezTo>
                    <a:pt x="57" y="2"/>
                    <a:pt x="22" y="0"/>
                    <a:pt x="0" y="2"/>
                  </a:cubicBezTo>
                  <a:cubicBezTo>
                    <a:pt x="36" y="4"/>
                    <a:pt x="78" y="11"/>
                    <a:pt x="85" y="22"/>
                  </a:cubicBezTo>
                  <a:cubicBezTo>
                    <a:pt x="89" y="29"/>
                    <a:pt x="92" y="38"/>
                    <a:pt x="83" y="51"/>
                  </a:cubicBezTo>
                  <a:cubicBezTo>
                    <a:pt x="74" y="64"/>
                    <a:pt x="54" y="70"/>
                    <a:pt x="38" y="70"/>
                  </a:cubicBezTo>
                  <a:cubicBezTo>
                    <a:pt x="23" y="70"/>
                    <a:pt x="1" y="74"/>
                    <a:pt x="1" y="7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5" name="Freeform 56"/>
            <p:cNvSpPr>
              <a:spLocks/>
            </p:cNvSpPr>
            <p:nvPr/>
          </p:nvSpPr>
          <p:spPr bwMode="auto">
            <a:xfrm>
              <a:off x="736" y="1213"/>
              <a:ext cx="165" cy="227"/>
            </a:xfrm>
            <a:custGeom>
              <a:avLst/>
              <a:gdLst>
                <a:gd name="T0" fmla="*/ 1033 w 66"/>
                <a:gd name="T1" fmla="*/ 0 h 85"/>
                <a:gd name="T2" fmla="*/ 175 w 66"/>
                <a:gd name="T3" fmla="*/ 1199 h 85"/>
                <a:gd name="T4" fmla="*/ 470 w 66"/>
                <a:gd name="T5" fmla="*/ 1618 h 85"/>
                <a:gd name="T6" fmla="*/ 20 w 66"/>
                <a:gd name="T7" fmla="*/ 1162 h 85"/>
                <a:gd name="T8" fmla="*/ 1033 w 6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85">
                  <a:moveTo>
                    <a:pt x="66" y="0"/>
                  </a:moveTo>
                  <a:cubicBezTo>
                    <a:pt x="36" y="20"/>
                    <a:pt x="10" y="42"/>
                    <a:pt x="11" y="63"/>
                  </a:cubicBezTo>
                  <a:cubicBezTo>
                    <a:pt x="11" y="85"/>
                    <a:pt x="30" y="85"/>
                    <a:pt x="30" y="85"/>
                  </a:cubicBezTo>
                  <a:cubicBezTo>
                    <a:pt x="1" y="79"/>
                    <a:pt x="2" y="76"/>
                    <a:pt x="1" y="61"/>
                  </a:cubicBezTo>
                  <a:cubicBezTo>
                    <a:pt x="0" y="47"/>
                    <a:pt x="30" y="11"/>
                    <a:pt x="66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6" name="Freeform 57"/>
            <p:cNvSpPr>
              <a:spLocks/>
            </p:cNvSpPr>
            <p:nvPr/>
          </p:nvSpPr>
          <p:spPr bwMode="auto">
            <a:xfrm>
              <a:off x="979" y="1251"/>
              <a:ext cx="235" cy="165"/>
            </a:xfrm>
            <a:custGeom>
              <a:avLst/>
              <a:gdLst>
                <a:gd name="T0" fmla="*/ 0 w 94"/>
                <a:gd name="T1" fmla="*/ 1168 h 62"/>
                <a:gd name="T2" fmla="*/ 875 w 94"/>
                <a:gd name="T3" fmla="*/ 865 h 62"/>
                <a:gd name="T4" fmla="*/ 1145 w 94"/>
                <a:gd name="T5" fmla="*/ 623 h 62"/>
                <a:gd name="T6" fmla="*/ 1158 w 94"/>
                <a:gd name="T7" fmla="*/ 0 h 62"/>
                <a:gd name="T8" fmla="*/ 1188 w 94"/>
                <a:gd name="T9" fmla="*/ 806 h 62"/>
                <a:gd name="T10" fmla="*/ 0 w 94"/>
                <a:gd name="T11" fmla="*/ 1168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62">
                  <a:moveTo>
                    <a:pt x="0" y="62"/>
                  </a:moveTo>
                  <a:cubicBezTo>
                    <a:pt x="14" y="56"/>
                    <a:pt x="39" y="53"/>
                    <a:pt x="56" y="46"/>
                  </a:cubicBezTo>
                  <a:cubicBezTo>
                    <a:pt x="64" y="42"/>
                    <a:pt x="71" y="36"/>
                    <a:pt x="73" y="33"/>
                  </a:cubicBezTo>
                  <a:cubicBezTo>
                    <a:pt x="80" y="26"/>
                    <a:pt x="83" y="9"/>
                    <a:pt x="74" y="0"/>
                  </a:cubicBezTo>
                  <a:cubicBezTo>
                    <a:pt x="94" y="19"/>
                    <a:pt x="88" y="37"/>
                    <a:pt x="76" y="43"/>
                  </a:cubicBezTo>
                  <a:cubicBezTo>
                    <a:pt x="63" y="49"/>
                    <a:pt x="4" y="61"/>
                    <a:pt x="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7" name="Freeform 58"/>
            <p:cNvSpPr>
              <a:spLocks/>
            </p:cNvSpPr>
            <p:nvPr/>
          </p:nvSpPr>
          <p:spPr bwMode="auto">
            <a:xfrm>
              <a:off x="498" y="1440"/>
              <a:ext cx="728" cy="717"/>
            </a:xfrm>
            <a:custGeom>
              <a:avLst/>
              <a:gdLst>
                <a:gd name="T0" fmla="*/ 4556 w 291"/>
                <a:gd name="T1" fmla="*/ 0 h 269"/>
                <a:gd name="T2" fmla="*/ 2209 w 291"/>
                <a:gd name="T3" fmla="*/ 682 h 269"/>
                <a:gd name="T4" fmla="*/ 250 w 291"/>
                <a:gd name="T5" fmla="*/ 1570 h 269"/>
                <a:gd name="T6" fmla="*/ 771 w 291"/>
                <a:gd name="T7" fmla="*/ 3468 h 269"/>
                <a:gd name="T8" fmla="*/ 1271 w 291"/>
                <a:gd name="T9" fmla="*/ 5094 h 269"/>
                <a:gd name="T10" fmla="*/ 1221 w 291"/>
                <a:gd name="T11" fmla="*/ 2330 h 269"/>
                <a:gd name="T12" fmla="*/ 2629 w 291"/>
                <a:gd name="T13" fmla="*/ 888 h 269"/>
                <a:gd name="T14" fmla="*/ 4556 w 291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1" h="269">
                  <a:moveTo>
                    <a:pt x="291" y="0"/>
                  </a:moveTo>
                  <a:cubicBezTo>
                    <a:pt x="213" y="9"/>
                    <a:pt x="177" y="27"/>
                    <a:pt x="141" y="36"/>
                  </a:cubicBezTo>
                  <a:cubicBezTo>
                    <a:pt x="105" y="45"/>
                    <a:pt x="0" y="62"/>
                    <a:pt x="16" y="83"/>
                  </a:cubicBezTo>
                  <a:cubicBezTo>
                    <a:pt x="31" y="103"/>
                    <a:pt x="38" y="141"/>
                    <a:pt x="49" y="183"/>
                  </a:cubicBezTo>
                  <a:cubicBezTo>
                    <a:pt x="60" y="226"/>
                    <a:pt x="72" y="262"/>
                    <a:pt x="81" y="269"/>
                  </a:cubicBezTo>
                  <a:cubicBezTo>
                    <a:pt x="72" y="208"/>
                    <a:pt x="83" y="157"/>
                    <a:pt x="78" y="123"/>
                  </a:cubicBezTo>
                  <a:cubicBezTo>
                    <a:pt x="74" y="89"/>
                    <a:pt x="114" y="62"/>
                    <a:pt x="168" y="47"/>
                  </a:cubicBezTo>
                  <a:cubicBezTo>
                    <a:pt x="222" y="31"/>
                    <a:pt x="291" y="0"/>
                    <a:pt x="291" y="0"/>
                  </a:cubicBezTo>
                  <a:close/>
                </a:path>
              </a:pathLst>
            </a:custGeom>
            <a:solidFill>
              <a:srgbClr val="EA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8" name="Freeform 59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9" name="Freeform 60"/>
            <p:cNvSpPr>
              <a:spLocks/>
            </p:cNvSpPr>
            <p:nvPr/>
          </p:nvSpPr>
          <p:spPr bwMode="auto">
            <a:xfrm>
              <a:off x="688" y="1765"/>
              <a:ext cx="308" cy="355"/>
            </a:xfrm>
            <a:custGeom>
              <a:avLst/>
              <a:gdLst>
                <a:gd name="T0" fmla="*/ 0 w 123"/>
                <a:gd name="T1" fmla="*/ 456 h 133"/>
                <a:gd name="T2" fmla="*/ 1492 w 123"/>
                <a:gd name="T3" fmla="*/ 376 h 133"/>
                <a:gd name="T4" fmla="*/ 1442 w 123"/>
                <a:gd name="T5" fmla="*/ 253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3" h="133">
                  <a:moveTo>
                    <a:pt x="0" y="24"/>
                  </a:moveTo>
                  <a:cubicBezTo>
                    <a:pt x="29" y="27"/>
                    <a:pt x="73" y="0"/>
                    <a:pt x="95" y="20"/>
                  </a:cubicBezTo>
                  <a:cubicBezTo>
                    <a:pt x="123" y="46"/>
                    <a:pt x="104" y="106"/>
                    <a:pt x="92" y="13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0" name="Freeform 61"/>
            <p:cNvSpPr>
              <a:spLocks/>
            </p:cNvSpPr>
            <p:nvPr/>
          </p:nvSpPr>
          <p:spPr bwMode="auto">
            <a:xfrm>
              <a:off x="1506" y="2525"/>
              <a:ext cx="173" cy="187"/>
            </a:xfrm>
            <a:custGeom>
              <a:avLst/>
              <a:gdLst>
                <a:gd name="T0" fmla="*/ 1025 w 69"/>
                <a:gd name="T1" fmla="*/ 593 h 70"/>
                <a:gd name="T2" fmla="*/ 534 w 69"/>
                <a:gd name="T3" fmla="*/ 56 h 70"/>
                <a:gd name="T4" fmla="*/ 20 w 69"/>
                <a:gd name="T5" fmla="*/ 133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70">
                  <a:moveTo>
                    <a:pt x="65" y="31"/>
                  </a:moveTo>
                  <a:cubicBezTo>
                    <a:pt x="69" y="15"/>
                    <a:pt x="50" y="0"/>
                    <a:pt x="34" y="3"/>
                  </a:cubicBezTo>
                  <a:cubicBezTo>
                    <a:pt x="11" y="7"/>
                    <a:pt x="0" y="49"/>
                    <a:pt x="1" y="7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1" name="Freeform 62"/>
            <p:cNvSpPr>
              <a:spLocks/>
            </p:cNvSpPr>
            <p:nvPr/>
          </p:nvSpPr>
          <p:spPr bwMode="auto">
            <a:xfrm>
              <a:off x="1594" y="1536"/>
              <a:ext cx="132" cy="381"/>
            </a:xfrm>
            <a:custGeom>
              <a:avLst/>
              <a:gdLst>
                <a:gd name="T0" fmla="*/ 30 w 53"/>
                <a:gd name="T1" fmla="*/ 0 h 143"/>
                <a:gd name="T2" fmla="*/ 12 w 53"/>
                <a:gd name="T3" fmla="*/ 661 h 143"/>
                <a:gd name="T4" fmla="*/ 187 w 53"/>
                <a:gd name="T5" fmla="*/ 1364 h 143"/>
                <a:gd name="T6" fmla="*/ 590 w 53"/>
                <a:gd name="T7" fmla="*/ 2081 h 143"/>
                <a:gd name="T8" fmla="*/ 819 w 53"/>
                <a:gd name="T9" fmla="*/ 2704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43">
                  <a:moveTo>
                    <a:pt x="2" y="0"/>
                  </a:moveTo>
                  <a:cubicBezTo>
                    <a:pt x="7" y="10"/>
                    <a:pt x="0" y="23"/>
                    <a:pt x="1" y="35"/>
                  </a:cubicBezTo>
                  <a:cubicBezTo>
                    <a:pt x="1" y="48"/>
                    <a:pt x="7" y="61"/>
                    <a:pt x="12" y="72"/>
                  </a:cubicBezTo>
                  <a:cubicBezTo>
                    <a:pt x="19" y="86"/>
                    <a:pt x="30" y="97"/>
                    <a:pt x="38" y="110"/>
                  </a:cubicBezTo>
                  <a:cubicBezTo>
                    <a:pt x="43" y="120"/>
                    <a:pt x="43" y="137"/>
                    <a:pt x="53" y="14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2" name="Freeform 63"/>
            <p:cNvSpPr>
              <a:spLocks/>
            </p:cNvSpPr>
            <p:nvPr/>
          </p:nvSpPr>
          <p:spPr bwMode="auto">
            <a:xfrm>
              <a:off x="463" y="1339"/>
              <a:ext cx="1686" cy="1762"/>
            </a:xfrm>
            <a:custGeom>
              <a:avLst/>
              <a:gdLst>
                <a:gd name="T0" fmla="*/ 3347 w 674"/>
                <a:gd name="T1" fmla="*/ 12521 h 661"/>
                <a:gd name="T2" fmla="*/ 3304 w 674"/>
                <a:gd name="T3" fmla="*/ 12499 h 661"/>
                <a:gd name="T4" fmla="*/ 2804 w 674"/>
                <a:gd name="T5" fmla="*/ 11190 h 661"/>
                <a:gd name="T6" fmla="*/ 2159 w 674"/>
                <a:gd name="T7" fmla="*/ 9564 h 661"/>
                <a:gd name="T8" fmla="*/ 1896 w 674"/>
                <a:gd name="T9" fmla="*/ 8357 h 661"/>
                <a:gd name="T10" fmla="*/ 1438 w 674"/>
                <a:gd name="T11" fmla="*/ 6515 h 661"/>
                <a:gd name="T12" fmla="*/ 783 w 674"/>
                <a:gd name="T13" fmla="*/ 4676 h 661"/>
                <a:gd name="T14" fmla="*/ 250 w 674"/>
                <a:gd name="T15" fmla="*/ 2671 h 661"/>
                <a:gd name="T16" fmla="*/ 20 w 674"/>
                <a:gd name="T17" fmla="*/ 2069 h 661"/>
                <a:gd name="T18" fmla="*/ 1051 w 674"/>
                <a:gd name="T19" fmla="*/ 1514 h 661"/>
                <a:gd name="T20" fmla="*/ 2129 w 674"/>
                <a:gd name="T21" fmla="*/ 1080 h 661"/>
                <a:gd name="T22" fmla="*/ 3535 w 674"/>
                <a:gd name="T23" fmla="*/ 605 h 661"/>
                <a:gd name="T24" fmla="*/ 5826 w 674"/>
                <a:gd name="T25" fmla="*/ 285 h 661"/>
                <a:gd name="T26" fmla="*/ 6889 w 674"/>
                <a:gd name="T27" fmla="*/ 136 h 661"/>
                <a:gd name="T28" fmla="*/ 7027 w 674"/>
                <a:gd name="T29" fmla="*/ 456 h 661"/>
                <a:gd name="T30" fmla="*/ 7559 w 674"/>
                <a:gd name="T31" fmla="*/ 1647 h 661"/>
                <a:gd name="T32" fmla="*/ 8152 w 674"/>
                <a:gd name="T33" fmla="*/ 3652 h 661"/>
                <a:gd name="T34" fmla="*/ 9030 w 674"/>
                <a:gd name="T35" fmla="*/ 6232 h 661"/>
                <a:gd name="T36" fmla="*/ 9718 w 674"/>
                <a:gd name="T37" fmla="*/ 7880 h 661"/>
                <a:gd name="T38" fmla="*/ 10519 w 674"/>
                <a:gd name="T39" fmla="*/ 10212 h 661"/>
                <a:gd name="T40" fmla="*/ 10486 w 674"/>
                <a:gd name="T41" fmla="*/ 10324 h 6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4" h="661">
                  <a:moveTo>
                    <a:pt x="214" y="661"/>
                  </a:moveTo>
                  <a:cubicBezTo>
                    <a:pt x="213" y="661"/>
                    <a:pt x="212" y="660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4" y="543"/>
                    <a:pt x="673" y="545"/>
                    <a:pt x="670" y="545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3" name="Freeform 64"/>
            <p:cNvSpPr>
              <a:spLocks/>
            </p:cNvSpPr>
            <p:nvPr/>
          </p:nvSpPr>
          <p:spPr bwMode="auto">
            <a:xfrm>
              <a:off x="999" y="3075"/>
              <a:ext cx="155" cy="34"/>
            </a:xfrm>
            <a:custGeom>
              <a:avLst/>
              <a:gdLst>
                <a:gd name="T0" fmla="*/ 970 w 62"/>
                <a:gd name="T1" fmla="*/ 0 h 13"/>
                <a:gd name="T2" fmla="*/ 0 w 62"/>
                <a:gd name="T3" fmla="*/ 178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" h="13">
                  <a:moveTo>
                    <a:pt x="62" y="0"/>
                  </a:moveTo>
                  <a:cubicBezTo>
                    <a:pt x="34" y="7"/>
                    <a:pt x="10" y="13"/>
                    <a:pt x="0" y="1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4" name="Freeform 65"/>
            <p:cNvSpPr>
              <a:spLocks/>
            </p:cNvSpPr>
            <p:nvPr/>
          </p:nvSpPr>
          <p:spPr bwMode="auto">
            <a:xfrm>
              <a:off x="1819" y="2765"/>
              <a:ext cx="320" cy="115"/>
            </a:xfrm>
            <a:custGeom>
              <a:avLst/>
              <a:gdLst>
                <a:gd name="T0" fmla="*/ 2000 w 128"/>
                <a:gd name="T1" fmla="*/ 193 h 43"/>
                <a:gd name="T2" fmla="*/ 908 w 128"/>
                <a:gd name="T3" fmla="*/ 308 h 43"/>
                <a:gd name="T4" fmla="*/ 0 w 128"/>
                <a:gd name="T5" fmla="*/ 824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8" h="43">
                  <a:moveTo>
                    <a:pt x="128" y="10"/>
                  </a:moveTo>
                  <a:cubicBezTo>
                    <a:pt x="118" y="12"/>
                    <a:pt x="90" y="0"/>
                    <a:pt x="58" y="16"/>
                  </a:cubicBezTo>
                  <a:cubicBezTo>
                    <a:pt x="25" y="32"/>
                    <a:pt x="16" y="35"/>
                    <a:pt x="0" y="4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5" name="Freeform 66"/>
            <p:cNvSpPr>
              <a:spLocks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6" name="Freeform 67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7" name="Freeform 68"/>
            <p:cNvSpPr>
              <a:spLocks/>
            </p:cNvSpPr>
            <p:nvPr/>
          </p:nvSpPr>
          <p:spPr bwMode="auto">
            <a:xfrm>
              <a:off x="1679" y="2947"/>
              <a:ext cx="55" cy="160"/>
            </a:xfrm>
            <a:custGeom>
              <a:avLst/>
              <a:gdLst>
                <a:gd name="T0" fmla="*/ 50 w 22"/>
                <a:gd name="T1" fmla="*/ 1117 h 60"/>
                <a:gd name="T2" fmla="*/ 345 w 22"/>
                <a:gd name="T3" fmla="*/ 1139 h 60"/>
                <a:gd name="T4" fmla="*/ 0 w 22"/>
                <a:gd name="T5" fmla="*/ 0 h 60"/>
                <a:gd name="T6" fmla="*/ 50 w 22"/>
                <a:gd name="T7" fmla="*/ 1117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60">
                  <a:moveTo>
                    <a:pt x="3" y="59"/>
                  </a:moveTo>
                  <a:cubicBezTo>
                    <a:pt x="10" y="57"/>
                    <a:pt x="22" y="60"/>
                    <a:pt x="22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1"/>
                    <a:pt x="19" y="51"/>
                    <a:pt x="3" y="5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8" name="Freeform 69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9" name="Freeform 70"/>
            <p:cNvSpPr>
              <a:spLocks/>
            </p:cNvSpPr>
            <p:nvPr/>
          </p:nvSpPr>
          <p:spPr bwMode="auto">
            <a:xfrm>
              <a:off x="1294" y="3024"/>
              <a:ext cx="37" cy="88"/>
            </a:xfrm>
            <a:custGeom>
              <a:avLst/>
              <a:gdLst>
                <a:gd name="T0" fmla="*/ 30 w 15"/>
                <a:gd name="T1" fmla="*/ 627 h 33"/>
                <a:gd name="T2" fmla="*/ 224 w 15"/>
                <a:gd name="T3" fmla="*/ 627 h 33"/>
                <a:gd name="T4" fmla="*/ 0 w 15"/>
                <a:gd name="T5" fmla="*/ 0 h 33"/>
                <a:gd name="T6" fmla="*/ 30 w 15"/>
                <a:gd name="T7" fmla="*/ 62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2" y="33"/>
                  </a:moveTo>
                  <a:cubicBezTo>
                    <a:pt x="7" y="32"/>
                    <a:pt x="15" y="33"/>
                    <a:pt x="15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12" y="28"/>
                    <a:pt x="2" y="33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0" name="Freeform 71"/>
            <p:cNvSpPr>
              <a:spLocks/>
            </p:cNvSpPr>
            <p:nvPr/>
          </p:nvSpPr>
          <p:spPr bwMode="auto">
            <a:xfrm>
              <a:off x="1229" y="3016"/>
              <a:ext cx="72" cy="112"/>
            </a:xfrm>
            <a:custGeom>
              <a:avLst/>
              <a:gdLst>
                <a:gd name="T0" fmla="*/ 124 w 29"/>
                <a:gd name="T1" fmla="*/ 35 h 42"/>
                <a:gd name="T2" fmla="*/ 42 w 29"/>
                <a:gd name="T3" fmla="*/ 307 h 42"/>
                <a:gd name="T4" fmla="*/ 216 w 29"/>
                <a:gd name="T5" fmla="*/ 797 h 42"/>
                <a:gd name="T6" fmla="*/ 444 w 29"/>
                <a:gd name="T7" fmla="*/ 683 h 42"/>
                <a:gd name="T8" fmla="*/ 308 w 29"/>
                <a:gd name="T9" fmla="*/ 248 h 42"/>
                <a:gd name="T10" fmla="*/ 124 w 29"/>
                <a:gd name="T11" fmla="*/ 35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42">
                  <a:moveTo>
                    <a:pt x="8" y="2"/>
                  </a:moveTo>
                  <a:cubicBezTo>
                    <a:pt x="0" y="4"/>
                    <a:pt x="0" y="9"/>
                    <a:pt x="3" y="16"/>
                  </a:cubicBezTo>
                  <a:cubicBezTo>
                    <a:pt x="6" y="24"/>
                    <a:pt x="9" y="42"/>
                    <a:pt x="14" y="42"/>
                  </a:cubicBezTo>
                  <a:cubicBezTo>
                    <a:pt x="18" y="42"/>
                    <a:pt x="29" y="40"/>
                    <a:pt x="29" y="36"/>
                  </a:cubicBezTo>
                  <a:cubicBezTo>
                    <a:pt x="29" y="32"/>
                    <a:pt x="21" y="17"/>
                    <a:pt x="20" y="13"/>
                  </a:cubicBezTo>
                  <a:cubicBezTo>
                    <a:pt x="19" y="9"/>
                    <a:pt x="14" y="0"/>
                    <a:pt x="8" y="2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1" name="Freeform 72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2" name="Freeform 73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3" name="Freeform 74"/>
            <p:cNvSpPr>
              <a:spLocks/>
            </p:cNvSpPr>
            <p:nvPr/>
          </p:nvSpPr>
          <p:spPr bwMode="auto">
            <a:xfrm>
              <a:off x="1201" y="1656"/>
              <a:ext cx="415" cy="400"/>
            </a:xfrm>
            <a:custGeom>
              <a:avLst/>
              <a:gdLst>
                <a:gd name="T0" fmla="*/ 0 w 166"/>
                <a:gd name="T1" fmla="*/ 0 h 150"/>
                <a:gd name="T2" fmla="*/ 595 w 166"/>
                <a:gd name="T3" fmla="*/ 739 h 150"/>
                <a:gd name="T4" fmla="*/ 595 w 166"/>
                <a:gd name="T5" fmla="*/ 2027 h 150"/>
                <a:gd name="T6" fmla="*/ 1063 w 166"/>
                <a:gd name="T7" fmla="*/ 2765 h 150"/>
                <a:gd name="T8" fmla="*/ 2095 w 166"/>
                <a:gd name="T9" fmla="*/ 2595 h 150"/>
                <a:gd name="T10" fmla="*/ 2595 w 166"/>
                <a:gd name="T11" fmla="*/ 2845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6" h="150">
                  <a:moveTo>
                    <a:pt x="0" y="0"/>
                  </a:moveTo>
                  <a:cubicBezTo>
                    <a:pt x="19" y="25"/>
                    <a:pt x="34" y="15"/>
                    <a:pt x="38" y="39"/>
                  </a:cubicBezTo>
                  <a:cubicBezTo>
                    <a:pt x="42" y="63"/>
                    <a:pt x="37" y="92"/>
                    <a:pt x="38" y="107"/>
                  </a:cubicBezTo>
                  <a:cubicBezTo>
                    <a:pt x="39" y="122"/>
                    <a:pt x="44" y="143"/>
                    <a:pt x="68" y="146"/>
                  </a:cubicBezTo>
                  <a:cubicBezTo>
                    <a:pt x="92" y="149"/>
                    <a:pt x="121" y="138"/>
                    <a:pt x="134" y="137"/>
                  </a:cubicBezTo>
                  <a:cubicBezTo>
                    <a:pt x="146" y="136"/>
                    <a:pt x="166" y="150"/>
                    <a:pt x="166" y="15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4" name="Freeform 75"/>
            <p:cNvSpPr>
              <a:spLocks/>
            </p:cNvSpPr>
            <p:nvPr/>
          </p:nvSpPr>
          <p:spPr bwMode="auto">
            <a:xfrm>
              <a:off x="941" y="2232"/>
              <a:ext cx="463" cy="307"/>
            </a:xfrm>
            <a:custGeom>
              <a:avLst/>
              <a:gdLst>
                <a:gd name="T0" fmla="*/ 0 w 185"/>
                <a:gd name="T1" fmla="*/ 627 h 115"/>
                <a:gd name="T2" fmla="*/ 646 w 185"/>
                <a:gd name="T3" fmla="*/ 149 h 115"/>
                <a:gd name="T4" fmla="*/ 1754 w 185"/>
                <a:gd name="T5" fmla="*/ 206 h 115"/>
                <a:gd name="T6" fmla="*/ 2067 w 185"/>
                <a:gd name="T7" fmla="*/ 742 h 115"/>
                <a:gd name="T8" fmla="*/ 2868 w 185"/>
                <a:gd name="T9" fmla="*/ 1482 h 115"/>
                <a:gd name="T10" fmla="*/ 2901 w 185"/>
                <a:gd name="T11" fmla="*/ 2189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" h="115">
                  <a:moveTo>
                    <a:pt x="0" y="33"/>
                  </a:moveTo>
                  <a:cubicBezTo>
                    <a:pt x="15" y="21"/>
                    <a:pt x="30" y="9"/>
                    <a:pt x="41" y="8"/>
                  </a:cubicBezTo>
                  <a:cubicBezTo>
                    <a:pt x="53" y="7"/>
                    <a:pt x="82" y="0"/>
                    <a:pt x="112" y="11"/>
                  </a:cubicBezTo>
                  <a:cubicBezTo>
                    <a:pt x="121" y="14"/>
                    <a:pt x="132" y="39"/>
                    <a:pt x="132" y="39"/>
                  </a:cubicBezTo>
                  <a:cubicBezTo>
                    <a:pt x="151" y="41"/>
                    <a:pt x="182" y="65"/>
                    <a:pt x="183" y="78"/>
                  </a:cubicBezTo>
                  <a:cubicBezTo>
                    <a:pt x="185" y="92"/>
                    <a:pt x="185" y="115"/>
                    <a:pt x="185" y="115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5" name="Freeform 76"/>
            <p:cNvSpPr>
              <a:spLocks/>
            </p:cNvSpPr>
            <p:nvPr/>
          </p:nvSpPr>
          <p:spPr bwMode="auto">
            <a:xfrm>
              <a:off x="1796" y="2491"/>
              <a:ext cx="250" cy="245"/>
            </a:xfrm>
            <a:custGeom>
              <a:avLst/>
              <a:gdLst>
                <a:gd name="T0" fmla="*/ 770 w 100"/>
                <a:gd name="T1" fmla="*/ 149 h 92"/>
                <a:gd name="T2" fmla="*/ 158 w 100"/>
                <a:gd name="T3" fmla="*/ 170 h 92"/>
                <a:gd name="T4" fmla="*/ 283 w 100"/>
                <a:gd name="T5" fmla="*/ 794 h 92"/>
                <a:gd name="T6" fmla="*/ 1063 w 100"/>
                <a:gd name="T7" fmla="*/ 1169 h 92"/>
                <a:gd name="T8" fmla="*/ 1395 w 100"/>
                <a:gd name="T9" fmla="*/ 1489 h 92"/>
                <a:gd name="T10" fmla="*/ 1563 w 100"/>
                <a:gd name="T11" fmla="*/ 1736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92">
                  <a:moveTo>
                    <a:pt x="49" y="8"/>
                  </a:moveTo>
                  <a:cubicBezTo>
                    <a:pt x="37" y="9"/>
                    <a:pt x="19" y="0"/>
                    <a:pt x="10" y="9"/>
                  </a:cubicBezTo>
                  <a:cubicBezTo>
                    <a:pt x="0" y="20"/>
                    <a:pt x="10" y="34"/>
                    <a:pt x="18" y="42"/>
                  </a:cubicBezTo>
                  <a:cubicBezTo>
                    <a:pt x="31" y="56"/>
                    <a:pt x="52" y="53"/>
                    <a:pt x="68" y="62"/>
                  </a:cubicBezTo>
                  <a:cubicBezTo>
                    <a:pt x="77" y="67"/>
                    <a:pt x="83" y="70"/>
                    <a:pt x="89" y="79"/>
                  </a:cubicBezTo>
                  <a:cubicBezTo>
                    <a:pt x="92" y="85"/>
                    <a:pt x="93" y="89"/>
                    <a:pt x="100" y="92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6" name="Freeform 77"/>
            <p:cNvSpPr>
              <a:spLocks/>
            </p:cNvSpPr>
            <p:nvPr/>
          </p:nvSpPr>
          <p:spPr bwMode="auto">
            <a:xfrm>
              <a:off x="1234" y="3037"/>
              <a:ext cx="45" cy="83"/>
            </a:xfrm>
            <a:custGeom>
              <a:avLst/>
              <a:gdLst>
                <a:gd name="T0" fmla="*/ 63 w 18"/>
                <a:gd name="T1" fmla="*/ 0 h 31"/>
                <a:gd name="T2" fmla="*/ 95 w 18"/>
                <a:gd name="T3" fmla="*/ 286 h 31"/>
                <a:gd name="T4" fmla="*/ 238 w 18"/>
                <a:gd name="T5" fmla="*/ 538 h 31"/>
                <a:gd name="T6" fmla="*/ 208 w 18"/>
                <a:gd name="T7" fmla="*/ 265 h 31"/>
                <a:gd name="T8" fmla="*/ 63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1">
                  <a:moveTo>
                    <a:pt x="4" y="0"/>
                  </a:moveTo>
                  <a:cubicBezTo>
                    <a:pt x="0" y="0"/>
                    <a:pt x="4" y="9"/>
                    <a:pt x="6" y="15"/>
                  </a:cubicBezTo>
                  <a:cubicBezTo>
                    <a:pt x="8" y="21"/>
                    <a:pt x="13" y="31"/>
                    <a:pt x="15" y="28"/>
                  </a:cubicBezTo>
                  <a:cubicBezTo>
                    <a:pt x="18" y="24"/>
                    <a:pt x="15" y="20"/>
                    <a:pt x="13" y="14"/>
                  </a:cubicBezTo>
                  <a:cubicBezTo>
                    <a:pt x="10" y="7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7" name="Freeform 78"/>
            <p:cNvSpPr>
              <a:spLocks/>
            </p:cNvSpPr>
            <p:nvPr/>
          </p:nvSpPr>
          <p:spPr bwMode="auto">
            <a:xfrm>
              <a:off x="1556" y="2915"/>
              <a:ext cx="128" cy="200"/>
            </a:xfrm>
            <a:custGeom>
              <a:avLst/>
              <a:gdLst>
                <a:gd name="T0" fmla="*/ 238 w 51"/>
                <a:gd name="T1" fmla="*/ 115 h 75"/>
                <a:gd name="T2" fmla="*/ 95 w 51"/>
                <a:gd name="T3" fmla="*/ 568 h 75"/>
                <a:gd name="T4" fmla="*/ 397 w 51"/>
                <a:gd name="T5" fmla="*/ 1421 h 75"/>
                <a:gd name="T6" fmla="*/ 806 w 51"/>
                <a:gd name="T7" fmla="*/ 1229 h 75"/>
                <a:gd name="T8" fmla="*/ 567 w 51"/>
                <a:gd name="T9" fmla="*/ 456 h 75"/>
                <a:gd name="T10" fmla="*/ 238 w 51"/>
                <a:gd name="T11" fmla="*/ 115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75">
                  <a:moveTo>
                    <a:pt x="15" y="6"/>
                  </a:moveTo>
                  <a:cubicBezTo>
                    <a:pt x="1" y="8"/>
                    <a:pt x="0" y="17"/>
                    <a:pt x="6" y="30"/>
                  </a:cubicBezTo>
                  <a:cubicBezTo>
                    <a:pt x="12" y="43"/>
                    <a:pt x="16" y="75"/>
                    <a:pt x="25" y="75"/>
                  </a:cubicBezTo>
                  <a:cubicBezTo>
                    <a:pt x="33" y="75"/>
                    <a:pt x="51" y="72"/>
                    <a:pt x="51" y="65"/>
                  </a:cubicBezTo>
                  <a:cubicBezTo>
                    <a:pt x="51" y="58"/>
                    <a:pt x="38" y="31"/>
                    <a:pt x="36" y="24"/>
                  </a:cubicBezTo>
                  <a:cubicBezTo>
                    <a:pt x="34" y="17"/>
                    <a:pt x="25" y="0"/>
                    <a:pt x="15" y="6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8" name="Freeform 79"/>
            <p:cNvSpPr>
              <a:spLocks/>
            </p:cNvSpPr>
            <p:nvPr/>
          </p:nvSpPr>
          <p:spPr bwMode="auto">
            <a:xfrm>
              <a:off x="1569" y="2952"/>
              <a:ext cx="77" cy="149"/>
            </a:xfrm>
            <a:custGeom>
              <a:avLst/>
              <a:gdLst>
                <a:gd name="T0" fmla="*/ 75 w 31"/>
                <a:gd name="T1" fmla="*/ 21 h 56"/>
                <a:gd name="T2" fmla="*/ 137 w 31"/>
                <a:gd name="T3" fmla="*/ 511 h 56"/>
                <a:gd name="T4" fmla="*/ 400 w 31"/>
                <a:gd name="T5" fmla="*/ 942 h 56"/>
                <a:gd name="T6" fmla="*/ 340 w 31"/>
                <a:gd name="T7" fmla="*/ 490 h 56"/>
                <a:gd name="T8" fmla="*/ 75 w 31"/>
                <a:gd name="T9" fmla="*/ 2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6">
                  <a:moveTo>
                    <a:pt x="5" y="1"/>
                  </a:moveTo>
                  <a:cubicBezTo>
                    <a:pt x="0" y="2"/>
                    <a:pt x="5" y="17"/>
                    <a:pt x="9" y="27"/>
                  </a:cubicBezTo>
                  <a:cubicBezTo>
                    <a:pt x="13" y="38"/>
                    <a:pt x="22" y="56"/>
                    <a:pt x="26" y="50"/>
                  </a:cubicBezTo>
                  <a:cubicBezTo>
                    <a:pt x="31" y="44"/>
                    <a:pt x="26" y="37"/>
                    <a:pt x="22" y="26"/>
                  </a:cubicBezTo>
                  <a:cubicBezTo>
                    <a:pt x="17" y="15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9" name="Freeform 80"/>
            <p:cNvSpPr>
              <a:spLocks/>
            </p:cNvSpPr>
            <p:nvPr/>
          </p:nvSpPr>
          <p:spPr bwMode="auto">
            <a:xfrm>
              <a:off x="1699" y="3325"/>
              <a:ext cx="95" cy="104"/>
            </a:xfrm>
            <a:custGeom>
              <a:avLst/>
              <a:gdLst>
                <a:gd name="T0" fmla="*/ 175 w 38"/>
                <a:gd name="T1" fmla="*/ 171 h 39"/>
                <a:gd name="T2" fmla="*/ 33 w 38"/>
                <a:gd name="T3" fmla="*/ 435 h 39"/>
                <a:gd name="T4" fmla="*/ 175 w 38"/>
                <a:gd name="T5" fmla="*/ 704 h 39"/>
                <a:gd name="T6" fmla="*/ 520 w 38"/>
                <a:gd name="T7" fmla="*/ 512 h 39"/>
                <a:gd name="T8" fmla="*/ 175 w 38"/>
                <a:gd name="T9" fmla="*/ 17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9">
                  <a:moveTo>
                    <a:pt x="11" y="9"/>
                  </a:moveTo>
                  <a:cubicBezTo>
                    <a:pt x="1" y="14"/>
                    <a:pt x="0" y="18"/>
                    <a:pt x="2" y="23"/>
                  </a:cubicBezTo>
                  <a:cubicBezTo>
                    <a:pt x="4" y="28"/>
                    <a:pt x="8" y="39"/>
                    <a:pt x="11" y="37"/>
                  </a:cubicBezTo>
                  <a:cubicBezTo>
                    <a:pt x="13" y="35"/>
                    <a:pt x="26" y="27"/>
                    <a:pt x="33" y="27"/>
                  </a:cubicBezTo>
                  <a:cubicBezTo>
                    <a:pt x="38" y="25"/>
                    <a:pt x="31" y="0"/>
                    <a:pt x="11" y="9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0" name="Freeform 81"/>
            <p:cNvSpPr>
              <a:spLocks/>
            </p:cNvSpPr>
            <p:nvPr/>
          </p:nvSpPr>
          <p:spPr bwMode="auto">
            <a:xfrm>
              <a:off x="1716" y="3360"/>
              <a:ext cx="43" cy="51"/>
            </a:xfrm>
            <a:custGeom>
              <a:avLst/>
              <a:gdLst>
                <a:gd name="T0" fmla="*/ 0 w 17"/>
                <a:gd name="T1" fmla="*/ 81 h 19"/>
                <a:gd name="T2" fmla="*/ 180 w 17"/>
                <a:gd name="T3" fmla="*/ 287 h 19"/>
                <a:gd name="T4" fmla="*/ 51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0" y="4"/>
                  </a:moveTo>
                  <a:cubicBezTo>
                    <a:pt x="1" y="7"/>
                    <a:pt x="6" y="19"/>
                    <a:pt x="11" y="15"/>
                  </a:cubicBezTo>
                  <a:cubicBezTo>
                    <a:pt x="17" y="10"/>
                    <a:pt x="5" y="3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1" name="Freeform 82"/>
            <p:cNvSpPr>
              <a:spLocks/>
            </p:cNvSpPr>
            <p:nvPr/>
          </p:nvSpPr>
          <p:spPr bwMode="auto">
            <a:xfrm>
              <a:off x="1316" y="3237"/>
              <a:ext cx="45" cy="51"/>
            </a:xfrm>
            <a:custGeom>
              <a:avLst/>
              <a:gdLst>
                <a:gd name="T0" fmla="*/ 83 w 18"/>
                <a:gd name="T1" fmla="*/ 81 h 19"/>
                <a:gd name="T2" fmla="*/ 20 w 18"/>
                <a:gd name="T3" fmla="*/ 217 h 19"/>
                <a:gd name="T4" fmla="*/ 83 w 18"/>
                <a:gd name="T5" fmla="*/ 346 h 19"/>
                <a:gd name="T6" fmla="*/ 238 w 18"/>
                <a:gd name="T7" fmla="*/ 252 h 19"/>
                <a:gd name="T8" fmla="*/ 83 w 18"/>
                <a:gd name="T9" fmla="*/ 8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5" y="4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2" y="13"/>
                    <a:pt x="4" y="19"/>
                    <a:pt x="5" y="18"/>
                  </a:cubicBezTo>
                  <a:cubicBezTo>
                    <a:pt x="6" y="17"/>
                    <a:pt x="12" y="13"/>
                    <a:pt x="15" y="13"/>
                  </a:cubicBezTo>
                  <a:cubicBezTo>
                    <a:pt x="18" y="12"/>
                    <a:pt x="14" y="0"/>
                    <a:pt x="5" y="4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2" name="Freeform 83"/>
            <p:cNvSpPr>
              <a:spLocks/>
            </p:cNvSpPr>
            <p:nvPr/>
          </p:nvSpPr>
          <p:spPr bwMode="auto">
            <a:xfrm>
              <a:off x="1324" y="3253"/>
              <a:ext cx="20" cy="24"/>
            </a:xfrm>
            <a:custGeom>
              <a:avLst/>
              <a:gdLst>
                <a:gd name="T0" fmla="*/ 0 w 8"/>
                <a:gd name="T1" fmla="*/ 35 h 9"/>
                <a:gd name="T2" fmla="*/ 95 w 8"/>
                <a:gd name="T3" fmla="*/ 136 h 9"/>
                <a:gd name="T4" fmla="*/ 33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1" y="4"/>
                    <a:pt x="3" y="9"/>
                    <a:pt x="6" y="7"/>
                  </a:cubicBezTo>
                  <a:cubicBezTo>
                    <a:pt x="8" y="5"/>
                    <a:pt x="2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3" name="Freeform 84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4" name="Freeform 85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498471" y="1001328"/>
            <a:ext cx="11213200" cy="600000"/>
          </a:xfrm>
        </p:spPr>
        <p:txBody>
          <a:bodyPr/>
          <a:lstStyle/>
          <a:p>
            <a:r>
              <a:rPr lang="nl-NL" dirty="0" err="1"/>
              <a:t>Preparation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treatment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scene3d>
            <a:camera prst="orthographicFront">
              <a:rot lat="0" lon="300000" rev="0"/>
            </a:camera>
            <a:lightRig rig="threePt" dir="t"/>
          </a:scene3d>
        </p:spPr>
        <p:txBody>
          <a:bodyPr/>
          <a:lstStyle/>
          <a:p>
            <a:r>
              <a:rPr lang="nl-NL" dirty="0"/>
              <a:t>Tumor-</a:t>
            </a:r>
            <a:r>
              <a:rPr lang="nl-NL" dirty="0" err="1"/>
              <a:t>infiltrating</a:t>
            </a:r>
            <a:r>
              <a:rPr lang="nl-NL" dirty="0"/>
              <a:t> </a:t>
            </a:r>
            <a:r>
              <a:rPr lang="nl-NL" dirty="0" err="1"/>
              <a:t>lymphocytes</a:t>
            </a:r>
            <a:r>
              <a:rPr lang="nl-NL" dirty="0"/>
              <a:t> (TIL)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nl-NL" dirty="0" err="1">
                <a:solidFill>
                  <a:schemeClr val="tx1"/>
                </a:solidFill>
              </a:rPr>
              <a:t>Haanen</a:t>
            </a:r>
            <a:r>
              <a:rPr lang="nl-NL" dirty="0">
                <a:solidFill>
                  <a:schemeClr val="tx1"/>
                </a:solidFill>
              </a:rPr>
              <a:t>, JBAG et al ESMO 2022</a:t>
            </a: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0" y="1716114"/>
            <a:ext cx="747169" cy="222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16" y="2048624"/>
            <a:ext cx="259336" cy="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https://smart.servier.com/wp-content/uploads/2016/10/Plaque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75568" y="4391722"/>
            <a:ext cx="1026376" cy="143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719517" y="2037656"/>
            <a:ext cx="301924" cy="30040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60" y="2720603"/>
            <a:ext cx="259336" cy="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4" y="3379913"/>
            <a:ext cx="259336" cy="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125608" y="2176255"/>
            <a:ext cx="394259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66469" y="1895073"/>
            <a:ext cx="171242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Surgical removal of melanoma lesion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93754" y="3902495"/>
            <a:ext cx="2027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Tumor digest/fragments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put into culture plates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095" y="4017584"/>
            <a:ext cx="178583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Addition of interleukin -2 (IL-2)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01507" y="5605083"/>
            <a:ext cx="155388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Initial outgrowth</a:t>
            </a:r>
          </a:p>
        </p:txBody>
      </p:sp>
      <p:grpSp>
        <p:nvGrpSpPr>
          <p:cNvPr id="89" name="Group 317"/>
          <p:cNvGrpSpPr>
            <a:grpSpLocks/>
          </p:cNvGrpSpPr>
          <p:nvPr/>
        </p:nvGrpSpPr>
        <p:grpSpPr bwMode="auto">
          <a:xfrm>
            <a:off x="4549043" y="4592577"/>
            <a:ext cx="1450773" cy="1047105"/>
            <a:chOff x="3408" y="1590"/>
            <a:chExt cx="1740" cy="1533"/>
          </a:xfrm>
        </p:grpSpPr>
        <p:grpSp>
          <p:nvGrpSpPr>
            <p:cNvPr id="90" name="Group 318"/>
            <p:cNvGrpSpPr>
              <a:grpSpLocks/>
            </p:cNvGrpSpPr>
            <p:nvPr/>
          </p:nvGrpSpPr>
          <p:grpSpPr bwMode="auto">
            <a:xfrm>
              <a:off x="3408" y="1923"/>
              <a:ext cx="1740" cy="1200"/>
              <a:chOff x="3408" y="1923"/>
              <a:chExt cx="1740" cy="1200"/>
            </a:xfrm>
          </p:grpSpPr>
          <p:sp>
            <p:nvSpPr>
              <p:cNvPr id="243" name="Freeform 319"/>
              <p:cNvSpPr>
                <a:spLocks/>
              </p:cNvSpPr>
              <p:nvPr/>
            </p:nvSpPr>
            <p:spPr bwMode="auto">
              <a:xfrm>
                <a:off x="3411" y="2584"/>
                <a:ext cx="1505" cy="227"/>
              </a:xfrm>
              <a:custGeom>
                <a:avLst/>
                <a:gdLst>
                  <a:gd name="T0" fmla="*/ 2313 w 602"/>
                  <a:gd name="T1" fmla="*/ 93 h 85"/>
                  <a:gd name="T2" fmla="*/ 2550 w 602"/>
                  <a:gd name="T3" fmla="*/ 0 h 85"/>
                  <a:gd name="T4" fmla="*/ 20470 w 602"/>
                  <a:gd name="T5" fmla="*/ 0 h 85"/>
                  <a:gd name="T6" fmla="*/ 20908 w 602"/>
                  <a:gd name="T7" fmla="*/ 0 h 85"/>
                  <a:gd name="T8" fmla="*/ 23520 w 602"/>
                  <a:gd name="T9" fmla="*/ 550 h 85"/>
                  <a:gd name="T10" fmla="*/ 22158 w 602"/>
                  <a:gd name="T11" fmla="*/ 3616 h 85"/>
                  <a:gd name="T12" fmla="*/ 22158 w 602"/>
                  <a:gd name="T13" fmla="*/ 3659 h 85"/>
                  <a:gd name="T14" fmla="*/ 18800 w 602"/>
                  <a:gd name="T15" fmla="*/ 4115 h 85"/>
                  <a:gd name="T16" fmla="*/ 17895 w 602"/>
                  <a:gd name="T17" fmla="*/ 4171 h 85"/>
                  <a:gd name="T18" fmla="*/ 283 w 602"/>
                  <a:gd name="T19" fmla="*/ 4171 h 85"/>
                  <a:gd name="T20" fmla="*/ 0 w 602"/>
                  <a:gd name="T21" fmla="*/ 4321 h 85"/>
                  <a:gd name="T22" fmla="*/ 0 w 602"/>
                  <a:gd name="T23" fmla="*/ 4321 h 85"/>
                  <a:gd name="T24" fmla="*/ 2313 w 602"/>
                  <a:gd name="T25" fmla="*/ 93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2" h="85">
                    <a:moveTo>
                      <a:pt x="59" y="2"/>
                    </a:moveTo>
                    <a:cubicBezTo>
                      <a:pt x="60" y="0"/>
                      <a:pt x="62" y="0"/>
                      <a:pt x="65" y="0"/>
                    </a:cubicBezTo>
                    <a:cubicBezTo>
                      <a:pt x="80" y="0"/>
                      <a:pt x="511" y="0"/>
                      <a:pt x="524" y="0"/>
                    </a:cubicBezTo>
                    <a:cubicBezTo>
                      <a:pt x="526" y="0"/>
                      <a:pt x="532" y="0"/>
                      <a:pt x="535" y="0"/>
                    </a:cubicBezTo>
                    <a:cubicBezTo>
                      <a:pt x="538" y="1"/>
                      <a:pt x="595" y="8"/>
                      <a:pt x="602" y="11"/>
                    </a:cubicBezTo>
                    <a:cubicBezTo>
                      <a:pt x="589" y="30"/>
                      <a:pt x="573" y="63"/>
                      <a:pt x="567" y="71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45" y="75"/>
                      <a:pt x="486" y="80"/>
                      <a:pt x="481" y="81"/>
                    </a:cubicBezTo>
                    <a:cubicBezTo>
                      <a:pt x="473" y="82"/>
                      <a:pt x="471" y="82"/>
                      <a:pt x="458" y="82"/>
                    </a:cubicBezTo>
                    <a:cubicBezTo>
                      <a:pt x="446" y="82"/>
                      <a:pt x="22" y="82"/>
                      <a:pt x="7" y="82"/>
                    </a:cubicBezTo>
                    <a:cubicBezTo>
                      <a:pt x="3" y="82"/>
                      <a:pt x="1" y="83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4" y="78"/>
                      <a:pt x="54" y="6"/>
                      <a:pt x="59" y="2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 320"/>
              <p:cNvSpPr>
                <a:spLocks/>
              </p:cNvSpPr>
              <p:nvPr/>
            </p:nvSpPr>
            <p:spPr bwMode="auto">
              <a:xfrm>
                <a:off x="3553" y="2584"/>
                <a:ext cx="1363" cy="320"/>
              </a:xfrm>
              <a:custGeom>
                <a:avLst/>
                <a:gdLst>
                  <a:gd name="T0" fmla="*/ 21273 w 545"/>
                  <a:gd name="T1" fmla="*/ 5213 h 120"/>
                  <a:gd name="T2" fmla="*/ 21323 w 545"/>
                  <a:gd name="T3" fmla="*/ 5155 h 120"/>
                  <a:gd name="T4" fmla="*/ 21323 w 545"/>
                  <a:gd name="T5" fmla="*/ 547 h 120"/>
                  <a:gd name="T6" fmla="*/ 18694 w 545"/>
                  <a:gd name="T7" fmla="*/ 0 h 120"/>
                  <a:gd name="T8" fmla="*/ 18269 w 545"/>
                  <a:gd name="T9" fmla="*/ 0 h 120"/>
                  <a:gd name="T10" fmla="*/ 313 w 545"/>
                  <a:gd name="T11" fmla="*/ 0 h 120"/>
                  <a:gd name="T12" fmla="*/ 83 w 545"/>
                  <a:gd name="T13" fmla="*/ 56 h 120"/>
                  <a:gd name="T14" fmla="*/ 83 w 545"/>
                  <a:gd name="T15" fmla="*/ 93 h 120"/>
                  <a:gd name="T16" fmla="*/ 0 w 545"/>
                  <a:gd name="T17" fmla="*/ 661 h 120"/>
                  <a:gd name="T18" fmla="*/ 0 w 545"/>
                  <a:gd name="T19" fmla="*/ 5555 h 120"/>
                  <a:gd name="T20" fmla="*/ 395 w 545"/>
                  <a:gd name="T21" fmla="*/ 6067 h 120"/>
                  <a:gd name="T22" fmla="*/ 438 w 545"/>
                  <a:gd name="T23" fmla="*/ 6067 h 120"/>
                  <a:gd name="T24" fmla="*/ 595 w 545"/>
                  <a:gd name="T25" fmla="*/ 6067 h 120"/>
                  <a:gd name="T26" fmla="*/ 18269 w 545"/>
                  <a:gd name="T27" fmla="*/ 6067 h 120"/>
                  <a:gd name="T28" fmla="*/ 21273 w 545"/>
                  <a:gd name="T29" fmla="*/ 5213 h 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5" h="120">
                    <a:moveTo>
                      <a:pt x="544" y="103"/>
                    </a:moveTo>
                    <a:cubicBezTo>
                      <a:pt x="545" y="102"/>
                      <a:pt x="545" y="102"/>
                      <a:pt x="545" y="102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38" y="8"/>
                      <a:pt x="481" y="1"/>
                      <a:pt x="478" y="0"/>
                    </a:cubicBezTo>
                    <a:cubicBezTo>
                      <a:pt x="475" y="0"/>
                      <a:pt x="469" y="0"/>
                      <a:pt x="46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0" y="7"/>
                      <a:pt x="0" y="1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9"/>
                      <a:pt x="3" y="120"/>
                      <a:pt x="10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467" y="120"/>
                      <a:pt x="467" y="120"/>
                      <a:pt x="467" y="120"/>
                    </a:cubicBezTo>
                    <a:cubicBezTo>
                      <a:pt x="485" y="120"/>
                      <a:pt x="544" y="103"/>
                      <a:pt x="544" y="103"/>
                    </a:cubicBezTo>
                    <a:close/>
                  </a:path>
                </a:pathLst>
              </a:custGeom>
              <a:solidFill>
                <a:srgbClr val="CDE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 321"/>
              <p:cNvSpPr>
                <a:spLocks/>
              </p:cNvSpPr>
              <p:nvPr/>
            </p:nvSpPr>
            <p:spPr bwMode="auto">
              <a:xfrm>
                <a:off x="4741" y="2584"/>
                <a:ext cx="175" cy="317"/>
              </a:xfrm>
              <a:custGeom>
                <a:avLst/>
                <a:gdLst>
                  <a:gd name="T0" fmla="*/ 0 w 70"/>
                  <a:gd name="T1" fmla="*/ 0 h 119"/>
                  <a:gd name="T2" fmla="*/ 0 w 70"/>
                  <a:gd name="T3" fmla="*/ 0 h 119"/>
                  <a:gd name="T4" fmla="*/ 0 w 70"/>
                  <a:gd name="T5" fmla="*/ 5988 h 119"/>
                  <a:gd name="T6" fmla="*/ 2708 w 70"/>
                  <a:gd name="T7" fmla="*/ 5181 h 119"/>
                  <a:gd name="T8" fmla="*/ 2738 w 70"/>
                  <a:gd name="T9" fmla="*/ 5144 h 119"/>
                  <a:gd name="T10" fmla="*/ 2738 w 70"/>
                  <a:gd name="T11" fmla="*/ 546 h 119"/>
                  <a:gd name="T12" fmla="*/ 125 w 70"/>
                  <a:gd name="T13" fmla="*/ 0 h 119"/>
                  <a:gd name="T14" fmla="*/ 0 w 70"/>
                  <a:gd name="T15" fmla="*/ 0 h 1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0" h="11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24" y="116"/>
                      <a:pt x="69" y="103"/>
                      <a:pt x="69" y="103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3" y="8"/>
                      <a:pt x="6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 322"/>
              <p:cNvSpPr>
                <a:spLocks/>
              </p:cNvSpPr>
              <p:nvPr/>
            </p:nvSpPr>
            <p:spPr bwMode="auto">
              <a:xfrm>
                <a:off x="3408" y="2776"/>
                <a:ext cx="1420" cy="347"/>
              </a:xfrm>
              <a:custGeom>
                <a:avLst/>
                <a:gdLst>
                  <a:gd name="T0" fmla="*/ 313 w 568"/>
                  <a:gd name="T1" fmla="*/ 512 h 130"/>
                  <a:gd name="T2" fmla="*/ 17938 w 568"/>
                  <a:gd name="T3" fmla="*/ 512 h 130"/>
                  <a:gd name="T4" fmla="*/ 18833 w 568"/>
                  <a:gd name="T5" fmla="*/ 456 h 130"/>
                  <a:gd name="T6" fmla="*/ 22188 w 568"/>
                  <a:gd name="T7" fmla="*/ 0 h 130"/>
                  <a:gd name="T8" fmla="*/ 22188 w 568"/>
                  <a:gd name="T9" fmla="*/ 4717 h 130"/>
                  <a:gd name="T10" fmla="*/ 18833 w 568"/>
                  <a:gd name="T11" fmla="*/ 6540 h 130"/>
                  <a:gd name="T12" fmla="*/ 17938 w 568"/>
                  <a:gd name="T13" fmla="*/ 6598 h 130"/>
                  <a:gd name="T14" fmla="*/ 438 w 568"/>
                  <a:gd name="T15" fmla="*/ 6598 h 130"/>
                  <a:gd name="T16" fmla="*/ 395 w 568"/>
                  <a:gd name="T17" fmla="*/ 6598 h 130"/>
                  <a:gd name="T18" fmla="*/ 0 w 568"/>
                  <a:gd name="T19" fmla="*/ 6086 h 130"/>
                  <a:gd name="T20" fmla="*/ 0 w 568"/>
                  <a:gd name="T21" fmla="*/ 1161 h 130"/>
                  <a:gd name="T22" fmla="*/ 313 w 568"/>
                  <a:gd name="T23" fmla="*/ 512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8" h="130">
                    <a:moveTo>
                      <a:pt x="8" y="10"/>
                    </a:moveTo>
                    <a:cubicBezTo>
                      <a:pt x="459" y="10"/>
                      <a:pt x="459" y="10"/>
                      <a:pt x="459" y="10"/>
                    </a:cubicBezTo>
                    <a:cubicBezTo>
                      <a:pt x="472" y="10"/>
                      <a:pt x="474" y="10"/>
                      <a:pt x="482" y="9"/>
                    </a:cubicBezTo>
                    <a:cubicBezTo>
                      <a:pt x="487" y="8"/>
                      <a:pt x="546" y="3"/>
                      <a:pt x="568" y="0"/>
                    </a:cubicBezTo>
                    <a:cubicBezTo>
                      <a:pt x="568" y="93"/>
                      <a:pt x="568" y="93"/>
                      <a:pt x="568" y="93"/>
                    </a:cubicBezTo>
                    <a:cubicBezTo>
                      <a:pt x="546" y="103"/>
                      <a:pt x="487" y="129"/>
                      <a:pt x="482" y="129"/>
                    </a:cubicBezTo>
                    <a:cubicBezTo>
                      <a:pt x="474" y="130"/>
                      <a:pt x="472" y="130"/>
                      <a:pt x="459" y="130"/>
                    </a:cubicBezTo>
                    <a:cubicBezTo>
                      <a:pt x="11" y="130"/>
                      <a:pt x="11" y="130"/>
                      <a:pt x="11" y="130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3" y="130"/>
                      <a:pt x="0" y="129"/>
                      <a:pt x="0" y="12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4"/>
                      <a:pt x="0" y="10"/>
                      <a:pt x="8" y="10"/>
                    </a:cubicBezTo>
                    <a:close/>
                  </a:path>
                </a:pathLst>
              </a:custGeom>
              <a:solidFill>
                <a:srgbClr val="B0E2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 323"/>
              <p:cNvSpPr>
                <a:spLocks/>
              </p:cNvSpPr>
              <p:nvPr/>
            </p:nvSpPr>
            <p:spPr bwMode="auto">
              <a:xfrm>
                <a:off x="4591" y="2776"/>
                <a:ext cx="237" cy="347"/>
              </a:xfrm>
              <a:custGeom>
                <a:avLst/>
                <a:gdLst>
                  <a:gd name="T0" fmla="*/ 0 w 95"/>
                  <a:gd name="T1" fmla="*/ 512 h 130"/>
                  <a:gd name="T2" fmla="*/ 0 w 95"/>
                  <a:gd name="T3" fmla="*/ 6598 h 130"/>
                  <a:gd name="T4" fmla="*/ 342 w 95"/>
                  <a:gd name="T5" fmla="*/ 6540 h 130"/>
                  <a:gd name="T6" fmla="*/ 3677 w 95"/>
                  <a:gd name="T7" fmla="*/ 4717 h 130"/>
                  <a:gd name="T8" fmla="*/ 3677 w 95"/>
                  <a:gd name="T9" fmla="*/ 0 h 130"/>
                  <a:gd name="T10" fmla="*/ 342 w 95"/>
                  <a:gd name="T11" fmla="*/ 456 h 130"/>
                  <a:gd name="T12" fmla="*/ 0 w 95"/>
                  <a:gd name="T13" fmla="*/ 512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130">
                    <a:moveTo>
                      <a:pt x="0" y="10"/>
                    </a:moveTo>
                    <a:cubicBezTo>
                      <a:pt x="0" y="130"/>
                      <a:pt x="0" y="130"/>
                      <a:pt x="0" y="130"/>
                    </a:cubicBezTo>
                    <a:cubicBezTo>
                      <a:pt x="3" y="130"/>
                      <a:pt x="5" y="130"/>
                      <a:pt x="9" y="129"/>
                    </a:cubicBezTo>
                    <a:cubicBezTo>
                      <a:pt x="14" y="129"/>
                      <a:pt x="73" y="103"/>
                      <a:pt x="95" y="93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73" y="3"/>
                      <a:pt x="14" y="8"/>
                      <a:pt x="9" y="9"/>
                    </a:cubicBezTo>
                    <a:cubicBezTo>
                      <a:pt x="5" y="9"/>
                      <a:pt x="3" y="10"/>
                      <a:pt x="0" y="10"/>
                    </a:cubicBezTo>
                    <a:close/>
                  </a:path>
                </a:pathLst>
              </a:custGeom>
              <a:solidFill>
                <a:srgbClr val="98D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 324"/>
              <p:cNvSpPr>
                <a:spLocks/>
              </p:cNvSpPr>
              <p:nvPr/>
            </p:nvSpPr>
            <p:spPr bwMode="auto">
              <a:xfrm>
                <a:off x="4593" y="2803"/>
                <a:ext cx="1" cy="320"/>
              </a:xfrm>
              <a:custGeom>
                <a:avLst/>
                <a:gdLst>
                  <a:gd name="T0" fmla="*/ 0 w 1"/>
                  <a:gd name="T1" fmla="*/ 0 h 320"/>
                  <a:gd name="T2" fmla="*/ 0 w 1"/>
                  <a:gd name="T3" fmla="*/ 320 h 320"/>
                  <a:gd name="T4" fmla="*/ 0 w 1"/>
                  <a:gd name="T5" fmla="*/ 0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20">
                    <a:moveTo>
                      <a:pt x="0" y="0"/>
                    </a:moveTo>
                    <a:lnTo>
                      <a:pt x="0" y="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Line 325"/>
              <p:cNvSpPr>
                <a:spLocks noChangeShapeType="1"/>
              </p:cNvSpPr>
              <p:nvPr/>
            </p:nvSpPr>
            <p:spPr bwMode="auto">
              <a:xfrm>
                <a:off x="4593" y="2803"/>
                <a:ext cx="1" cy="32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 326"/>
              <p:cNvSpPr>
                <a:spLocks/>
              </p:cNvSpPr>
              <p:nvPr/>
            </p:nvSpPr>
            <p:spPr bwMode="auto">
              <a:xfrm>
                <a:off x="3413" y="2904"/>
                <a:ext cx="143" cy="213"/>
              </a:xfrm>
              <a:custGeom>
                <a:avLst/>
                <a:gdLst>
                  <a:gd name="T0" fmla="*/ 0 w 57"/>
                  <a:gd name="T1" fmla="*/ 4020 h 80"/>
                  <a:gd name="T2" fmla="*/ 2260 w 57"/>
                  <a:gd name="T3" fmla="*/ 0 h 8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" h="80">
                    <a:moveTo>
                      <a:pt x="0" y="80"/>
                    </a:moveTo>
                    <a:cubicBezTo>
                      <a:pt x="10" y="64"/>
                      <a:pt x="52" y="4"/>
                      <a:pt x="57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 327"/>
              <p:cNvSpPr>
                <a:spLocks/>
              </p:cNvSpPr>
              <p:nvPr/>
            </p:nvSpPr>
            <p:spPr bwMode="auto">
              <a:xfrm>
                <a:off x="4596" y="2904"/>
                <a:ext cx="145" cy="219"/>
              </a:xfrm>
              <a:custGeom>
                <a:avLst/>
                <a:gdLst>
                  <a:gd name="T0" fmla="*/ 0 w 58"/>
                  <a:gd name="T1" fmla="*/ 4172 h 82"/>
                  <a:gd name="T2" fmla="*/ 2270 w 58"/>
                  <a:gd name="T3" fmla="*/ 0 h 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8" h="82">
                    <a:moveTo>
                      <a:pt x="0" y="82"/>
                    </a:moveTo>
                    <a:cubicBezTo>
                      <a:pt x="10" y="66"/>
                      <a:pt x="53" y="4"/>
                      <a:pt x="58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 328"/>
              <p:cNvSpPr>
                <a:spLocks/>
              </p:cNvSpPr>
              <p:nvPr/>
            </p:nvSpPr>
            <p:spPr bwMode="auto">
              <a:xfrm>
                <a:off x="4828" y="2613"/>
                <a:ext cx="88" cy="411"/>
              </a:xfrm>
              <a:custGeom>
                <a:avLst/>
                <a:gdLst>
                  <a:gd name="T0" fmla="*/ 1398 w 35"/>
                  <a:gd name="T1" fmla="*/ 4772 h 154"/>
                  <a:gd name="T2" fmla="*/ 0 w 35"/>
                  <a:gd name="T3" fmla="*/ 7814 h 154"/>
                  <a:gd name="T4" fmla="*/ 0 w 35"/>
                  <a:gd name="T5" fmla="*/ 7814 h 154"/>
                  <a:gd name="T6" fmla="*/ 0 w 35"/>
                  <a:gd name="T7" fmla="*/ 3099 h 154"/>
                  <a:gd name="T8" fmla="*/ 0 w 35"/>
                  <a:gd name="T9" fmla="*/ 3042 h 154"/>
                  <a:gd name="T10" fmla="*/ 1398 w 35"/>
                  <a:gd name="T11" fmla="*/ 0 h 154"/>
                  <a:gd name="T12" fmla="*/ 1398 w 35"/>
                  <a:gd name="T13" fmla="*/ 4772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154">
                    <a:moveTo>
                      <a:pt x="35" y="94"/>
                    </a:moveTo>
                    <a:cubicBezTo>
                      <a:pt x="22" y="113"/>
                      <a:pt x="6" y="146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6" y="52"/>
                      <a:pt x="22" y="19"/>
                      <a:pt x="35" y="0"/>
                    </a:cubicBezTo>
                    <a:lnTo>
                      <a:pt x="35" y="94"/>
                    </a:ln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 329"/>
              <p:cNvSpPr>
                <a:spLocks/>
              </p:cNvSpPr>
              <p:nvPr/>
            </p:nvSpPr>
            <p:spPr bwMode="auto">
              <a:xfrm>
                <a:off x="4863" y="2709"/>
                <a:ext cx="65" cy="216"/>
              </a:xfrm>
              <a:custGeom>
                <a:avLst/>
                <a:gdLst>
                  <a:gd name="T0" fmla="*/ 833 w 26"/>
                  <a:gd name="T1" fmla="*/ 2027 h 81"/>
                  <a:gd name="T2" fmla="*/ 783 w 26"/>
                  <a:gd name="T3" fmla="*/ 0 h 81"/>
                  <a:gd name="T4" fmla="*/ 125 w 26"/>
                  <a:gd name="T5" fmla="*/ 56 h 81"/>
                  <a:gd name="T6" fmla="*/ 50 w 26"/>
                  <a:gd name="T7" fmla="*/ 2125 h 81"/>
                  <a:gd name="T8" fmla="*/ 363 w 26"/>
                  <a:gd name="T9" fmla="*/ 4096 h 81"/>
                  <a:gd name="T10" fmla="*/ 1020 w 26"/>
                  <a:gd name="T11" fmla="*/ 4040 h 81"/>
                  <a:gd name="T12" fmla="*/ 833 w 26"/>
                  <a:gd name="T13" fmla="*/ 2027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81">
                    <a:moveTo>
                      <a:pt x="21" y="40"/>
                    </a:moveTo>
                    <a:cubicBezTo>
                      <a:pt x="20" y="25"/>
                      <a:pt x="20" y="11"/>
                      <a:pt x="2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20"/>
                      <a:pt x="1" y="42"/>
                    </a:cubicBezTo>
                    <a:cubicBezTo>
                      <a:pt x="3" y="64"/>
                      <a:pt x="6" y="81"/>
                      <a:pt x="9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4" y="70"/>
                      <a:pt x="22" y="56"/>
                      <a:pt x="21" y="40"/>
                    </a:cubicBezTo>
                    <a:close/>
                  </a:path>
                </a:pathLst>
              </a:custGeom>
              <a:solidFill>
                <a:srgbClr val="BFE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 330"/>
              <p:cNvSpPr>
                <a:spLocks/>
              </p:cNvSpPr>
              <p:nvPr/>
            </p:nvSpPr>
            <p:spPr bwMode="auto">
              <a:xfrm>
                <a:off x="3408" y="2749"/>
                <a:ext cx="1508" cy="374"/>
              </a:xfrm>
              <a:custGeom>
                <a:avLst/>
                <a:gdLst>
                  <a:gd name="T0" fmla="*/ 2583 w 603"/>
                  <a:gd name="T1" fmla="*/ 0 h 140"/>
                  <a:gd name="T2" fmla="*/ 2346 w 603"/>
                  <a:gd name="T3" fmla="*/ 94 h 140"/>
                  <a:gd name="T4" fmla="*/ 50 w 603"/>
                  <a:gd name="T5" fmla="*/ 4381 h 140"/>
                  <a:gd name="T6" fmla="*/ 0 w 603"/>
                  <a:gd name="T7" fmla="*/ 4483 h 140"/>
                  <a:gd name="T8" fmla="*/ 0 w 603"/>
                  <a:gd name="T9" fmla="*/ 6614 h 140"/>
                  <a:gd name="T10" fmla="*/ 395 w 603"/>
                  <a:gd name="T11" fmla="*/ 7130 h 140"/>
                  <a:gd name="T12" fmla="*/ 438 w 603"/>
                  <a:gd name="T13" fmla="*/ 7130 h 140"/>
                  <a:gd name="T14" fmla="*/ 11181 w 603"/>
                  <a:gd name="T15" fmla="*/ 7130 h 140"/>
                  <a:gd name="T16" fmla="*/ 19551 w 603"/>
                  <a:gd name="T17" fmla="*/ 6729 h 140"/>
                  <a:gd name="T18" fmla="*/ 22207 w 603"/>
                  <a:gd name="T19" fmla="*/ 5244 h 140"/>
                  <a:gd name="T20" fmla="*/ 22207 w 603"/>
                  <a:gd name="T21" fmla="*/ 5244 h 140"/>
                  <a:gd name="T22" fmla="*/ 23585 w 603"/>
                  <a:gd name="T23" fmla="*/ 2191 h 140"/>
                  <a:gd name="T24" fmla="*/ 23585 w 603"/>
                  <a:gd name="T25" fmla="*/ 0 h 140"/>
                  <a:gd name="T26" fmla="*/ 2583 w 603"/>
                  <a:gd name="T27" fmla="*/ 0 h 1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03" h="140">
                    <a:moveTo>
                      <a:pt x="66" y="0"/>
                    </a:moveTo>
                    <a:cubicBezTo>
                      <a:pt x="63" y="0"/>
                      <a:pt x="61" y="1"/>
                      <a:pt x="60" y="2"/>
                    </a:cubicBezTo>
                    <a:cubicBezTo>
                      <a:pt x="55" y="7"/>
                      <a:pt x="5" y="78"/>
                      <a:pt x="1" y="86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9"/>
                      <a:pt x="3" y="140"/>
                      <a:pt x="10" y="140"/>
                    </a:cubicBezTo>
                    <a:cubicBezTo>
                      <a:pt x="11" y="140"/>
                      <a:pt x="11" y="140"/>
                      <a:pt x="11" y="140"/>
                    </a:cubicBezTo>
                    <a:cubicBezTo>
                      <a:pt x="286" y="140"/>
                      <a:pt x="286" y="140"/>
                      <a:pt x="286" y="140"/>
                    </a:cubicBezTo>
                    <a:cubicBezTo>
                      <a:pt x="500" y="132"/>
                      <a:pt x="500" y="132"/>
                      <a:pt x="500" y="132"/>
                    </a:cubicBezTo>
                    <a:cubicBezTo>
                      <a:pt x="521" y="124"/>
                      <a:pt x="553" y="110"/>
                      <a:pt x="568" y="103"/>
                    </a:cubicBezTo>
                    <a:cubicBezTo>
                      <a:pt x="568" y="103"/>
                      <a:pt x="568" y="103"/>
                      <a:pt x="568" y="103"/>
                    </a:cubicBezTo>
                    <a:cubicBezTo>
                      <a:pt x="574" y="95"/>
                      <a:pt x="590" y="62"/>
                      <a:pt x="603" y="43"/>
                    </a:cubicBezTo>
                    <a:cubicBezTo>
                      <a:pt x="603" y="0"/>
                      <a:pt x="603" y="0"/>
                      <a:pt x="603" y="0"/>
                    </a:cubicBez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F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 331"/>
              <p:cNvSpPr>
                <a:spLocks/>
              </p:cNvSpPr>
              <p:nvPr/>
            </p:nvSpPr>
            <p:spPr bwMode="auto">
              <a:xfrm>
                <a:off x="4596" y="2752"/>
                <a:ext cx="230" cy="253"/>
              </a:xfrm>
              <a:custGeom>
                <a:avLst/>
                <a:gdLst>
                  <a:gd name="T0" fmla="*/ 0 w 230"/>
                  <a:gd name="T1" fmla="*/ 253 h 253"/>
                  <a:gd name="T2" fmla="*/ 230 w 230"/>
                  <a:gd name="T3" fmla="*/ 219 h 253"/>
                  <a:gd name="T4" fmla="*/ 230 w 230"/>
                  <a:gd name="T5" fmla="*/ 0 h 253"/>
                  <a:gd name="T6" fmla="*/ 0 w 230"/>
                  <a:gd name="T7" fmla="*/ 3 h 253"/>
                  <a:gd name="T8" fmla="*/ 0 w 230"/>
                  <a:gd name="T9" fmla="*/ 253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253">
                    <a:moveTo>
                      <a:pt x="0" y="253"/>
                    </a:moveTo>
                    <a:lnTo>
                      <a:pt x="230" y="219"/>
                    </a:lnTo>
                    <a:lnTo>
                      <a:pt x="230" y="0"/>
                    </a:lnTo>
                    <a:lnTo>
                      <a:pt x="0" y="3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E2B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 332"/>
              <p:cNvSpPr>
                <a:spLocks/>
              </p:cNvSpPr>
              <p:nvPr/>
            </p:nvSpPr>
            <p:spPr bwMode="auto">
              <a:xfrm>
                <a:off x="4828" y="2749"/>
                <a:ext cx="88" cy="275"/>
              </a:xfrm>
              <a:custGeom>
                <a:avLst/>
                <a:gdLst>
                  <a:gd name="T0" fmla="*/ 0 w 35"/>
                  <a:gd name="T1" fmla="*/ 457 h 103"/>
                  <a:gd name="T2" fmla="*/ 0 w 35"/>
                  <a:gd name="T3" fmla="*/ 5233 h 103"/>
                  <a:gd name="T4" fmla="*/ 1398 w 35"/>
                  <a:gd name="T5" fmla="*/ 2189 h 103"/>
                  <a:gd name="T6" fmla="*/ 1398 w 35"/>
                  <a:gd name="T7" fmla="*/ 0 h 103"/>
                  <a:gd name="T8" fmla="*/ 209 w 35"/>
                  <a:gd name="T9" fmla="*/ 0 h 103"/>
                  <a:gd name="T10" fmla="*/ 0 w 35"/>
                  <a:gd name="T11" fmla="*/ 45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5" h="103">
                    <a:moveTo>
                      <a:pt x="0" y="9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6" y="95"/>
                      <a:pt x="22" y="62"/>
                      <a:pt x="35" y="4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2" y="8"/>
                      <a:pt x="0" y="9"/>
                    </a:cubicBezTo>
                    <a:close/>
                  </a:path>
                </a:pathLst>
              </a:custGeom>
              <a:solidFill>
                <a:srgbClr val="A654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 333"/>
              <p:cNvSpPr>
                <a:spLocks/>
              </p:cNvSpPr>
              <p:nvPr/>
            </p:nvSpPr>
            <p:spPr bwMode="auto">
              <a:xfrm>
                <a:off x="3523" y="2749"/>
                <a:ext cx="1318" cy="54"/>
              </a:xfrm>
              <a:custGeom>
                <a:avLst/>
                <a:gdLst>
                  <a:gd name="T0" fmla="*/ 783 w 527"/>
                  <a:gd name="T1" fmla="*/ 0 h 20"/>
                  <a:gd name="T2" fmla="*/ 550 w 527"/>
                  <a:gd name="T3" fmla="*/ 103 h 20"/>
                  <a:gd name="T4" fmla="*/ 0 w 527"/>
                  <a:gd name="T5" fmla="*/ 1064 h 20"/>
                  <a:gd name="T6" fmla="*/ 16156 w 527"/>
                  <a:gd name="T7" fmla="*/ 1064 h 20"/>
                  <a:gd name="T8" fmla="*/ 17051 w 527"/>
                  <a:gd name="T9" fmla="*/ 1007 h 20"/>
                  <a:gd name="T10" fmla="*/ 20415 w 527"/>
                  <a:gd name="T11" fmla="*/ 532 h 20"/>
                  <a:gd name="T12" fmla="*/ 20415 w 527"/>
                  <a:gd name="T13" fmla="*/ 475 h 20"/>
                  <a:gd name="T14" fmla="*/ 20615 w 527"/>
                  <a:gd name="T15" fmla="*/ 0 h 20"/>
                  <a:gd name="T16" fmla="*/ 783 w 527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7" h="20">
                    <a:moveTo>
                      <a:pt x="20" y="0"/>
                    </a:moveTo>
                    <a:cubicBezTo>
                      <a:pt x="17" y="0"/>
                      <a:pt x="15" y="1"/>
                      <a:pt x="14" y="2"/>
                    </a:cubicBezTo>
                    <a:cubicBezTo>
                      <a:pt x="12" y="4"/>
                      <a:pt x="7" y="10"/>
                      <a:pt x="0" y="20"/>
                    </a:cubicBezTo>
                    <a:cubicBezTo>
                      <a:pt x="413" y="20"/>
                      <a:pt x="413" y="20"/>
                      <a:pt x="413" y="20"/>
                    </a:cubicBezTo>
                    <a:cubicBezTo>
                      <a:pt x="426" y="20"/>
                      <a:pt x="428" y="20"/>
                      <a:pt x="436" y="19"/>
                    </a:cubicBezTo>
                    <a:cubicBezTo>
                      <a:pt x="441" y="18"/>
                      <a:pt x="500" y="13"/>
                      <a:pt x="522" y="10"/>
                    </a:cubicBezTo>
                    <a:cubicBezTo>
                      <a:pt x="522" y="9"/>
                      <a:pt x="522" y="9"/>
                      <a:pt x="522" y="9"/>
                    </a:cubicBezTo>
                    <a:cubicBezTo>
                      <a:pt x="524" y="8"/>
                      <a:pt x="525" y="4"/>
                      <a:pt x="52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5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 334"/>
              <p:cNvSpPr>
                <a:spLocks/>
              </p:cNvSpPr>
              <p:nvPr/>
            </p:nvSpPr>
            <p:spPr bwMode="auto">
              <a:xfrm>
                <a:off x="3411" y="2749"/>
                <a:ext cx="1505" cy="230"/>
              </a:xfrm>
              <a:custGeom>
                <a:avLst/>
                <a:gdLst>
                  <a:gd name="T0" fmla="*/ 23520 w 602"/>
                  <a:gd name="T1" fmla="*/ 0 h 86"/>
                  <a:gd name="T2" fmla="*/ 2550 w 602"/>
                  <a:gd name="T3" fmla="*/ 0 h 86"/>
                  <a:gd name="T4" fmla="*/ 2313 w 602"/>
                  <a:gd name="T5" fmla="*/ 94 h 86"/>
                  <a:gd name="T6" fmla="*/ 0 w 602"/>
                  <a:gd name="T7" fmla="*/ 4399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2" h="86">
                    <a:moveTo>
                      <a:pt x="602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4" y="7"/>
                      <a:pt x="4" y="78"/>
                      <a:pt x="0" y="86"/>
                    </a:cubicBez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 335"/>
              <p:cNvSpPr>
                <a:spLocks/>
              </p:cNvSpPr>
              <p:nvPr/>
            </p:nvSpPr>
            <p:spPr bwMode="auto">
              <a:xfrm>
                <a:off x="3776" y="2627"/>
                <a:ext cx="1112" cy="160"/>
              </a:xfrm>
              <a:custGeom>
                <a:avLst/>
                <a:gdLst>
                  <a:gd name="T0" fmla="*/ 0 w 445"/>
                  <a:gd name="T1" fmla="*/ 3037 h 60"/>
                  <a:gd name="T2" fmla="*/ 12564 w 445"/>
                  <a:gd name="T3" fmla="*/ 3037 h 60"/>
                  <a:gd name="T4" fmla="*/ 16230 w 445"/>
                  <a:gd name="T5" fmla="*/ 2525 h 60"/>
                  <a:gd name="T6" fmla="*/ 17352 w 445"/>
                  <a:gd name="T7" fmla="*/ 0 h 60"/>
                  <a:gd name="T8" fmla="*/ 15993 w 445"/>
                  <a:gd name="T9" fmla="*/ 2125 h 60"/>
                  <a:gd name="T10" fmla="*/ 12407 w 445"/>
                  <a:gd name="T11" fmla="*/ 2731 h 60"/>
                  <a:gd name="T12" fmla="*/ 0 w 445"/>
                  <a:gd name="T13" fmla="*/ 3037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5" h="60">
                    <a:moveTo>
                      <a:pt x="0" y="60"/>
                    </a:moveTo>
                    <a:cubicBezTo>
                      <a:pt x="27" y="60"/>
                      <a:pt x="307" y="60"/>
                      <a:pt x="322" y="60"/>
                    </a:cubicBezTo>
                    <a:cubicBezTo>
                      <a:pt x="338" y="60"/>
                      <a:pt x="411" y="50"/>
                      <a:pt x="416" y="50"/>
                    </a:cubicBezTo>
                    <a:cubicBezTo>
                      <a:pt x="420" y="50"/>
                      <a:pt x="445" y="0"/>
                      <a:pt x="445" y="0"/>
                    </a:cubicBezTo>
                    <a:cubicBezTo>
                      <a:pt x="431" y="14"/>
                      <a:pt x="422" y="40"/>
                      <a:pt x="410" y="42"/>
                    </a:cubicBezTo>
                    <a:cubicBezTo>
                      <a:pt x="399" y="45"/>
                      <a:pt x="330" y="53"/>
                      <a:pt x="318" y="54"/>
                    </a:cubicBezTo>
                    <a:cubicBezTo>
                      <a:pt x="307" y="54"/>
                      <a:pt x="0" y="60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 336"/>
              <p:cNvSpPr>
                <a:spLocks/>
              </p:cNvSpPr>
              <p:nvPr/>
            </p:nvSpPr>
            <p:spPr bwMode="auto">
              <a:xfrm>
                <a:off x="3776" y="2749"/>
                <a:ext cx="1050" cy="38"/>
              </a:xfrm>
              <a:custGeom>
                <a:avLst/>
                <a:gdLst>
                  <a:gd name="T0" fmla="*/ 14970 w 420"/>
                  <a:gd name="T1" fmla="*/ 0 h 14"/>
                  <a:gd name="T2" fmla="*/ 12425 w 420"/>
                  <a:gd name="T3" fmla="*/ 442 h 14"/>
                  <a:gd name="T4" fmla="*/ 0 w 420"/>
                  <a:gd name="T5" fmla="*/ 760 h 14"/>
                  <a:gd name="T6" fmla="*/ 12583 w 420"/>
                  <a:gd name="T7" fmla="*/ 760 h 14"/>
                  <a:gd name="T8" fmla="*/ 16250 w 420"/>
                  <a:gd name="T9" fmla="*/ 220 h 14"/>
                  <a:gd name="T10" fmla="*/ 16408 w 420"/>
                  <a:gd name="T11" fmla="*/ 0 h 14"/>
                  <a:gd name="T12" fmla="*/ 14970 w 420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0" h="14">
                    <a:moveTo>
                      <a:pt x="383" y="0"/>
                    </a:moveTo>
                    <a:cubicBezTo>
                      <a:pt x="359" y="4"/>
                      <a:pt x="326" y="7"/>
                      <a:pt x="318" y="8"/>
                    </a:cubicBezTo>
                    <a:cubicBezTo>
                      <a:pt x="307" y="8"/>
                      <a:pt x="0" y="14"/>
                      <a:pt x="0" y="14"/>
                    </a:cubicBezTo>
                    <a:cubicBezTo>
                      <a:pt x="322" y="14"/>
                      <a:pt x="322" y="14"/>
                      <a:pt x="322" y="14"/>
                    </a:cubicBezTo>
                    <a:cubicBezTo>
                      <a:pt x="338" y="14"/>
                      <a:pt x="411" y="4"/>
                      <a:pt x="416" y="4"/>
                    </a:cubicBezTo>
                    <a:cubicBezTo>
                      <a:pt x="416" y="4"/>
                      <a:pt x="418" y="3"/>
                      <a:pt x="420" y="0"/>
                    </a:cubicBezTo>
                    <a:lnTo>
                      <a:pt x="3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 337"/>
              <p:cNvSpPr>
                <a:spLocks/>
              </p:cNvSpPr>
              <p:nvPr/>
            </p:nvSpPr>
            <p:spPr bwMode="auto">
              <a:xfrm>
                <a:off x="3408" y="2867"/>
                <a:ext cx="1483" cy="256"/>
              </a:xfrm>
              <a:custGeom>
                <a:avLst/>
                <a:gdLst>
                  <a:gd name="T0" fmla="*/ 23198 w 593"/>
                  <a:gd name="T1" fmla="*/ 704 h 96"/>
                  <a:gd name="T2" fmla="*/ 22915 w 593"/>
                  <a:gd name="T3" fmla="*/ 0 h 96"/>
                  <a:gd name="T4" fmla="*/ 22177 w 593"/>
                  <a:gd name="T5" fmla="*/ 1117 h 96"/>
                  <a:gd name="T6" fmla="*/ 18614 w 593"/>
                  <a:gd name="T7" fmla="*/ 2125 h 96"/>
                  <a:gd name="T8" fmla="*/ 0 w 593"/>
                  <a:gd name="T9" fmla="*/ 2125 h 96"/>
                  <a:gd name="T10" fmla="*/ 0 w 593"/>
                  <a:gd name="T11" fmla="*/ 4344 h 96"/>
                  <a:gd name="T12" fmla="*/ 395 w 593"/>
                  <a:gd name="T13" fmla="*/ 4856 h 96"/>
                  <a:gd name="T14" fmla="*/ 438 w 593"/>
                  <a:gd name="T15" fmla="*/ 4856 h 96"/>
                  <a:gd name="T16" fmla="*/ 17956 w 593"/>
                  <a:gd name="T17" fmla="*/ 4856 h 96"/>
                  <a:gd name="T18" fmla="*/ 18851 w 593"/>
                  <a:gd name="T19" fmla="*/ 4800 h 96"/>
                  <a:gd name="T20" fmla="*/ 21115 w 593"/>
                  <a:gd name="T21" fmla="*/ 3640 h 96"/>
                  <a:gd name="T22" fmla="*/ 21165 w 593"/>
                  <a:gd name="T23" fmla="*/ 3584 h 96"/>
                  <a:gd name="T24" fmla="*/ 21240 w 593"/>
                  <a:gd name="T25" fmla="*/ 3549 h 96"/>
                  <a:gd name="T26" fmla="*/ 22020 w 593"/>
                  <a:gd name="T27" fmla="*/ 3128 h 96"/>
                  <a:gd name="T28" fmla="*/ 22020 w 593"/>
                  <a:gd name="T29" fmla="*/ 3128 h 96"/>
                  <a:gd name="T30" fmla="*/ 22102 w 593"/>
                  <a:gd name="T31" fmla="*/ 3093 h 96"/>
                  <a:gd name="T32" fmla="*/ 22132 w 593"/>
                  <a:gd name="T33" fmla="*/ 3037 h 96"/>
                  <a:gd name="T34" fmla="*/ 22207 w 593"/>
                  <a:gd name="T35" fmla="*/ 2979 h 96"/>
                  <a:gd name="T36" fmla="*/ 22207 w 593"/>
                  <a:gd name="T37" fmla="*/ 2979 h 96"/>
                  <a:gd name="T38" fmla="*/ 22260 w 593"/>
                  <a:gd name="T39" fmla="*/ 2936 h 96"/>
                  <a:gd name="T40" fmla="*/ 23198 w 593"/>
                  <a:gd name="T41" fmla="*/ 704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3" h="96">
                    <a:moveTo>
                      <a:pt x="593" y="14"/>
                    </a:moveTo>
                    <a:cubicBezTo>
                      <a:pt x="586" y="0"/>
                      <a:pt x="586" y="0"/>
                      <a:pt x="586" y="0"/>
                    </a:cubicBezTo>
                    <a:cubicBezTo>
                      <a:pt x="567" y="22"/>
                      <a:pt x="567" y="22"/>
                      <a:pt x="567" y="22"/>
                    </a:cubicBezTo>
                    <a:cubicBezTo>
                      <a:pt x="476" y="42"/>
                      <a:pt x="476" y="42"/>
                      <a:pt x="476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5"/>
                      <a:pt x="3" y="96"/>
                      <a:pt x="10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459" y="96"/>
                      <a:pt x="459" y="96"/>
                      <a:pt x="459" y="96"/>
                    </a:cubicBezTo>
                    <a:cubicBezTo>
                      <a:pt x="472" y="96"/>
                      <a:pt x="474" y="96"/>
                      <a:pt x="482" y="95"/>
                    </a:cubicBezTo>
                    <a:cubicBezTo>
                      <a:pt x="485" y="95"/>
                      <a:pt x="515" y="82"/>
                      <a:pt x="540" y="72"/>
                    </a:cubicBezTo>
                    <a:cubicBezTo>
                      <a:pt x="540" y="71"/>
                      <a:pt x="541" y="71"/>
                      <a:pt x="541" y="71"/>
                    </a:cubicBezTo>
                    <a:cubicBezTo>
                      <a:pt x="542" y="71"/>
                      <a:pt x="543" y="70"/>
                      <a:pt x="543" y="70"/>
                    </a:cubicBezTo>
                    <a:cubicBezTo>
                      <a:pt x="550" y="67"/>
                      <a:pt x="557" y="64"/>
                      <a:pt x="563" y="62"/>
                    </a:cubicBezTo>
                    <a:cubicBezTo>
                      <a:pt x="563" y="62"/>
                      <a:pt x="563" y="62"/>
                      <a:pt x="563" y="62"/>
                    </a:cubicBezTo>
                    <a:cubicBezTo>
                      <a:pt x="564" y="61"/>
                      <a:pt x="564" y="61"/>
                      <a:pt x="565" y="61"/>
                    </a:cubicBezTo>
                    <a:cubicBezTo>
                      <a:pt x="565" y="60"/>
                      <a:pt x="566" y="60"/>
                      <a:pt x="566" y="60"/>
                    </a:cubicBezTo>
                    <a:cubicBezTo>
                      <a:pt x="567" y="60"/>
                      <a:pt x="568" y="59"/>
                      <a:pt x="568" y="59"/>
                    </a:cubicBezTo>
                    <a:cubicBezTo>
                      <a:pt x="568" y="59"/>
                      <a:pt x="568" y="59"/>
                      <a:pt x="568" y="59"/>
                    </a:cubicBezTo>
                    <a:cubicBezTo>
                      <a:pt x="569" y="59"/>
                      <a:pt x="569" y="58"/>
                      <a:pt x="569" y="58"/>
                    </a:cubicBezTo>
                    <a:cubicBezTo>
                      <a:pt x="574" y="50"/>
                      <a:pt x="583" y="31"/>
                      <a:pt x="593" y="14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 338"/>
              <p:cNvSpPr>
                <a:spLocks/>
              </p:cNvSpPr>
              <p:nvPr/>
            </p:nvSpPr>
            <p:spPr bwMode="auto">
              <a:xfrm>
                <a:off x="4593" y="2923"/>
                <a:ext cx="238" cy="200"/>
              </a:xfrm>
              <a:custGeom>
                <a:avLst/>
                <a:gdLst>
                  <a:gd name="T0" fmla="*/ 3740 w 95"/>
                  <a:gd name="T1" fmla="*/ 0 h 75"/>
                  <a:gd name="T2" fmla="*/ 3665 w 95"/>
                  <a:gd name="T3" fmla="*/ 56 h 75"/>
                  <a:gd name="T4" fmla="*/ 83 w 95"/>
                  <a:gd name="T5" fmla="*/ 1059 h 75"/>
                  <a:gd name="T6" fmla="*/ 0 w 95"/>
                  <a:gd name="T7" fmla="*/ 1059 h 75"/>
                  <a:gd name="T8" fmla="*/ 0 w 95"/>
                  <a:gd name="T9" fmla="*/ 3789 h 75"/>
                  <a:gd name="T10" fmla="*/ 313 w 95"/>
                  <a:gd name="T11" fmla="*/ 3733 h 75"/>
                  <a:gd name="T12" fmla="*/ 2593 w 95"/>
                  <a:gd name="T13" fmla="*/ 2581 h 75"/>
                  <a:gd name="T14" fmla="*/ 2643 w 95"/>
                  <a:gd name="T15" fmla="*/ 2525 h 75"/>
                  <a:gd name="T16" fmla="*/ 2718 w 95"/>
                  <a:gd name="T17" fmla="*/ 2483 h 75"/>
                  <a:gd name="T18" fmla="*/ 3507 w 95"/>
                  <a:gd name="T19" fmla="*/ 2069 h 75"/>
                  <a:gd name="T20" fmla="*/ 3507 w 95"/>
                  <a:gd name="T21" fmla="*/ 2069 h 75"/>
                  <a:gd name="T22" fmla="*/ 3585 w 95"/>
                  <a:gd name="T23" fmla="*/ 2027 h 75"/>
                  <a:gd name="T24" fmla="*/ 3615 w 95"/>
                  <a:gd name="T25" fmla="*/ 1971 h 75"/>
                  <a:gd name="T26" fmla="*/ 3698 w 95"/>
                  <a:gd name="T27" fmla="*/ 1912 h 75"/>
                  <a:gd name="T28" fmla="*/ 3698 w 95"/>
                  <a:gd name="T29" fmla="*/ 1912 h 75"/>
                  <a:gd name="T30" fmla="*/ 3740 w 95"/>
                  <a:gd name="T31" fmla="*/ 1912 h 75"/>
                  <a:gd name="T32" fmla="*/ 3740 w 95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75">
                    <a:moveTo>
                      <a:pt x="95" y="0"/>
                    </a:moveTo>
                    <a:cubicBezTo>
                      <a:pt x="93" y="1"/>
                      <a:pt x="93" y="1"/>
                      <a:pt x="93" y="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3" y="75"/>
                      <a:pt x="5" y="75"/>
                      <a:pt x="8" y="74"/>
                    </a:cubicBezTo>
                    <a:cubicBezTo>
                      <a:pt x="11" y="74"/>
                      <a:pt x="41" y="61"/>
                      <a:pt x="66" y="51"/>
                    </a:cubicBezTo>
                    <a:cubicBezTo>
                      <a:pt x="66" y="50"/>
                      <a:pt x="67" y="50"/>
                      <a:pt x="67" y="50"/>
                    </a:cubicBezTo>
                    <a:cubicBezTo>
                      <a:pt x="68" y="50"/>
                      <a:pt x="69" y="49"/>
                      <a:pt x="69" y="49"/>
                    </a:cubicBezTo>
                    <a:cubicBezTo>
                      <a:pt x="76" y="46"/>
                      <a:pt x="83" y="43"/>
                      <a:pt x="89" y="41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90" y="40"/>
                      <a:pt x="90" y="40"/>
                      <a:pt x="91" y="40"/>
                    </a:cubicBezTo>
                    <a:cubicBezTo>
                      <a:pt x="91" y="39"/>
                      <a:pt x="92" y="39"/>
                      <a:pt x="92" y="39"/>
                    </a:cubicBezTo>
                    <a:cubicBezTo>
                      <a:pt x="93" y="39"/>
                      <a:pt x="94" y="38"/>
                      <a:pt x="94" y="38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94" y="38"/>
                      <a:pt x="95" y="38"/>
                      <a:pt x="95" y="38"/>
                    </a:cubicBez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BB6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 339"/>
              <p:cNvSpPr>
                <a:spLocks/>
              </p:cNvSpPr>
              <p:nvPr/>
            </p:nvSpPr>
            <p:spPr bwMode="auto">
              <a:xfrm>
                <a:off x="4828" y="2867"/>
                <a:ext cx="63" cy="157"/>
              </a:xfrm>
              <a:custGeom>
                <a:avLst/>
                <a:gdLst>
                  <a:gd name="T0" fmla="*/ 83 w 25"/>
                  <a:gd name="T1" fmla="*/ 2861 h 59"/>
                  <a:gd name="T2" fmla="*/ 927 w 25"/>
                  <a:gd name="T3" fmla="*/ 907 h 59"/>
                  <a:gd name="T4" fmla="*/ 960 w 25"/>
                  <a:gd name="T5" fmla="*/ 849 h 59"/>
                  <a:gd name="T6" fmla="*/ 1011 w 25"/>
                  <a:gd name="T7" fmla="*/ 695 h 59"/>
                  <a:gd name="T8" fmla="*/ 718 w 25"/>
                  <a:gd name="T9" fmla="*/ 0 h 59"/>
                  <a:gd name="T10" fmla="*/ 0 w 25"/>
                  <a:gd name="T11" fmla="*/ 1054 h 59"/>
                  <a:gd name="T12" fmla="*/ 0 w 25"/>
                  <a:gd name="T13" fmla="*/ 2959 h 59"/>
                  <a:gd name="T14" fmla="*/ 50 w 25"/>
                  <a:gd name="T15" fmla="*/ 2861 h 59"/>
                  <a:gd name="T16" fmla="*/ 83 w 25"/>
                  <a:gd name="T17" fmla="*/ 2861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" y="57"/>
                    </a:moveTo>
                    <a:cubicBezTo>
                      <a:pt x="6" y="50"/>
                      <a:pt x="14" y="33"/>
                      <a:pt x="23" y="18"/>
                    </a:cubicBezTo>
                    <a:cubicBezTo>
                      <a:pt x="23" y="18"/>
                      <a:pt x="23" y="17"/>
                      <a:pt x="24" y="17"/>
                    </a:cubicBezTo>
                    <a:cubicBezTo>
                      <a:pt x="24" y="16"/>
                      <a:pt x="25" y="15"/>
                      <a:pt x="25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rgbClr val="8729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 340"/>
              <p:cNvSpPr>
                <a:spLocks/>
              </p:cNvSpPr>
              <p:nvPr/>
            </p:nvSpPr>
            <p:spPr bwMode="auto">
              <a:xfrm>
                <a:off x="3423" y="2813"/>
                <a:ext cx="725" cy="235"/>
              </a:xfrm>
              <a:custGeom>
                <a:avLst/>
                <a:gdLst>
                  <a:gd name="T0" fmla="*/ 0 w 290"/>
                  <a:gd name="T1" fmla="*/ 4478 h 88"/>
                  <a:gd name="T2" fmla="*/ 0 w 290"/>
                  <a:gd name="T3" fmla="*/ 513 h 88"/>
                  <a:gd name="T4" fmla="*/ 438 w 290"/>
                  <a:gd name="T5" fmla="*/ 0 h 88"/>
                  <a:gd name="T6" fmla="*/ 11333 w 290"/>
                  <a:gd name="T7" fmla="*/ 0 h 88"/>
                  <a:gd name="T8" fmla="*/ 750 w 290"/>
                  <a:gd name="T9" fmla="*/ 457 h 88"/>
                  <a:gd name="T10" fmla="*/ 238 w 290"/>
                  <a:gd name="T11" fmla="*/ 1311 h 88"/>
                  <a:gd name="T12" fmla="*/ 0 w 290"/>
                  <a:gd name="T13" fmla="*/ 4478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88">
                    <a:moveTo>
                      <a:pt x="0" y="88"/>
                    </a:moveTo>
                    <a:cubicBezTo>
                      <a:pt x="0" y="54"/>
                      <a:pt x="0" y="18"/>
                      <a:pt x="0" y="10"/>
                    </a:cubicBezTo>
                    <a:cubicBezTo>
                      <a:pt x="0" y="2"/>
                      <a:pt x="2" y="0"/>
                      <a:pt x="11" y="0"/>
                    </a:cubicBezTo>
                    <a:cubicBezTo>
                      <a:pt x="20" y="0"/>
                      <a:pt x="290" y="0"/>
                      <a:pt x="290" y="0"/>
                    </a:cubicBezTo>
                    <a:cubicBezTo>
                      <a:pt x="222" y="3"/>
                      <a:pt x="29" y="7"/>
                      <a:pt x="19" y="9"/>
                    </a:cubicBezTo>
                    <a:cubicBezTo>
                      <a:pt x="9" y="11"/>
                      <a:pt x="7" y="16"/>
                      <a:pt x="6" y="26"/>
                    </a:cubicBezTo>
                    <a:cubicBezTo>
                      <a:pt x="5" y="39"/>
                      <a:pt x="0" y="88"/>
                      <a:pt x="0" y="88"/>
                    </a:cubicBezTo>
                    <a:close/>
                  </a:path>
                </a:pathLst>
              </a:custGeom>
              <a:solidFill>
                <a:srgbClr val="79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 341"/>
              <p:cNvSpPr>
                <a:spLocks/>
              </p:cNvSpPr>
              <p:nvPr/>
            </p:nvSpPr>
            <p:spPr bwMode="auto">
              <a:xfrm>
                <a:off x="3423" y="2939"/>
                <a:ext cx="10" cy="109"/>
              </a:xfrm>
              <a:custGeom>
                <a:avLst/>
                <a:gdLst>
                  <a:gd name="T0" fmla="*/ 0 w 4"/>
                  <a:gd name="T1" fmla="*/ 2050 h 41"/>
                  <a:gd name="T2" fmla="*/ 158 w 4"/>
                  <a:gd name="T3" fmla="*/ 0 h 41"/>
                  <a:gd name="T4" fmla="*/ 0 w 4"/>
                  <a:gd name="T5" fmla="*/ 362 h 41"/>
                  <a:gd name="T6" fmla="*/ 0 w 4"/>
                  <a:gd name="T7" fmla="*/ 2050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41">
                    <a:moveTo>
                      <a:pt x="0" y="41"/>
                    </a:moveTo>
                    <a:cubicBezTo>
                      <a:pt x="0" y="41"/>
                      <a:pt x="2" y="19"/>
                      <a:pt x="4" y="0"/>
                    </a:cubicBezTo>
                    <a:cubicBezTo>
                      <a:pt x="3" y="3"/>
                      <a:pt x="1" y="5"/>
                      <a:pt x="0" y="7"/>
                    </a:cubicBez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 342"/>
              <p:cNvSpPr>
                <a:spLocks/>
              </p:cNvSpPr>
              <p:nvPr/>
            </p:nvSpPr>
            <p:spPr bwMode="auto">
              <a:xfrm>
                <a:off x="3423" y="2979"/>
                <a:ext cx="8" cy="69"/>
              </a:xfrm>
              <a:custGeom>
                <a:avLst/>
                <a:gdLst>
                  <a:gd name="T0" fmla="*/ 0 w 3"/>
                  <a:gd name="T1" fmla="*/ 0 h 26"/>
                  <a:gd name="T2" fmla="*/ 0 w 3"/>
                  <a:gd name="T3" fmla="*/ 1290 h 26"/>
                  <a:gd name="T4" fmla="*/ 149 w 3"/>
                  <a:gd name="T5" fmla="*/ 0 h 26"/>
                  <a:gd name="T6" fmla="*/ 0 w 3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1" y="13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 343"/>
              <p:cNvSpPr>
                <a:spLocks/>
              </p:cNvSpPr>
              <p:nvPr/>
            </p:nvSpPr>
            <p:spPr bwMode="auto">
              <a:xfrm>
                <a:off x="3503" y="2813"/>
                <a:ext cx="645" cy="22"/>
              </a:xfrm>
              <a:custGeom>
                <a:avLst/>
                <a:gdLst>
                  <a:gd name="T0" fmla="*/ 208 w 258"/>
                  <a:gd name="T1" fmla="*/ 0 h 8"/>
                  <a:gd name="T2" fmla="*/ 0 w 258"/>
                  <a:gd name="T3" fmla="*/ 462 h 8"/>
                  <a:gd name="T4" fmla="*/ 10083 w 258"/>
                  <a:gd name="T5" fmla="*/ 0 h 8"/>
                  <a:gd name="T6" fmla="*/ 208 w 25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8" h="8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  <a:cubicBezTo>
                      <a:pt x="45" y="6"/>
                      <a:pt x="199" y="3"/>
                      <a:pt x="258" y="0"/>
                    </a:cubicBezTo>
                    <a:cubicBezTo>
                      <a:pt x="258" y="0"/>
                      <a:pt x="76" y="0"/>
                      <a:pt x="5" y="0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 344"/>
              <p:cNvSpPr>
                <a:spLocks/>
              </p:cNvSpPr>
              <p:nvPr/>
            </p:nvSpPr>
            <p:spPr bwMode="auto">
              <a:xfrm>
                <a:off x="4606" y="2789"/>
                <a:ext cx="215" cy="323"/>
              </a:xfrm>
              <a:custGeom>
                <a:avLst/>
                <a:gdLst>
                  <a:gd name="T0" fmla="*/ 83 w 86"/>
                  <a:gd name="T1" fmla="*/ 398 h 121"/>
                  <a:gd name="T2" fmla="*/ 3363 w 86"/>
                  <a:gd name="T3" fmla="*/ 0 h 121"/>
                  <a:gd name="T4" fmla="*/ 313 w 86"/>
                  <a:gd name="T5" fmla="*/ 1004 h 121"/>
                  <a:gd name="T6" fmla="*/ 125 w 86"/>
                  <a:gd name="T7" fmla="*/ 2984 h 121"/>
                  <a:gd name="T8" fmla="*/ 0 w 86"/>
                  <a:gd name="T9" fmla="*/ 6142 h 121"/>
                  <a:gd name="T10" fmla="*/ 0 w 86"/>
                  <a:gd name="T11" fmla="*/ 606 h 121"/>
                  <a:gd name="T12" fmla="*/ 83 w 86"/>
                  <a:gd name="T13" fmla="*/ 398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121">
                    <a:moveTo>
                      <a:pt x="2" y="8"/>
                    </a:moveTo>
                    <a:cubicBezTo>
                      <a:pt x="16" y="7"/>
                      <a:pt x="86" y="0"/>
                      <a:pt x="86" y="0"/>
                    </a:cubicBezTo>
                    <a:cubicBezTo>
                      <a:pt x="86" y="0"/>
                      <a:pt x="16" y="5"/>
                      <a:pt x="8" y="20"/>
                    </a:cubicBezTo>
                    <a:cubicBezTo>
                      <a:pt x="6" y="23"/>
                      <a:pt x="5" y="42"/>
                      <a:pt x="3" y="59"/>
                    </a:cubicBezTo>
                    <a:cubicBezTo>
                      <a:pt x="2" y="80"/>
                      <a:pt x="0" y="105"/>
                      <a:pt x="0" y="121"/>
                    </a:cubicBezTo>
                    <a:cubicBezTo>
                      <a:pt x="0" y="121"/>
                      <a:pt x="0" y="14"/>
                      <a:pt x="0" y="12"/>
                    </a:cubicBezTo>
                    <a:cubicBezTo>
                      <a:pt x="0" y="9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 345"/>
              <p:cNvSpPr>
                <a:spLocks/>
              </p:cNvSpPr>
              <p:nvPr/>
            </p:nvSpPr>
            <p:spPr bwMode="auto">
              <a:xfrm>
                <a:off x="4606" y="2976"/>
                <a:ext cx="7" cy="136"/>
              </a:xfrm>
              <a:custGeom>
                <a:avLst/>
                <a:gdLst>
                  <a:gd name="T0" fmla="*/ 0 w 3"/>
                  <a:gd name="T1" fmla="*/ 0 h 51"/>
                  <a:gd name="T2" fmla="*/ 0 w 3"/>
                  <a:gd name="T3" fmla="*/ 2581 h 51"/>
                  <a:gd name="T4" fmla="*/ 86 w 3"/>
                  <a:gd name="T5" fmla="*/ 0 h 51"/>
                  <a:gd name="T6" fmla="*/ 0 w 3"/>
                  <a:gd name="T7" fmla="*/ 0 h 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1">
                    <a:moveTo>
                      <a:pt x="0" y="0"/>
                    </a:moveTo>
                    <a:cubicBezTo>
                      <a:pt x="0" y="51"/>
                      <a:pt x="0" y="51"/>
                      <a:pt x="0" y="51"/>
                    </a:cubicBezTo>
                    <a:cubicBezTo>
                      <a:pt x="0" y="37"/>
                      <a:pt x="1" y="18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 346"/>
              <p:cNvSpPr>
                <a:spLocks/>
              </p:cNvSpPr>
              <p:nvPr/>
            </p:nvSpPr>
            <p:spPr bwMode="auto">
              <a:xfrm>
                <a:off x="4308" y="2813"/>
                <a:ext cx="280" cy="299"/>
              </a:xfrm>
              <a:custGeom>
                <a:avLst/>
                <a:gdLst>
                  <a:gd name="T0" fmla="*/ 4345 w 112"/>
                  <a:gd name="T1" fmla="*/ 5686 h 112"/>
                  <a:gd name="T2" fmla="*/ 4345 w 112"/>
                  <a:gd name="T3" fmla="*/ 705 h 112"/>
                  <a:gd name="T4" fmla="*/ 4220 w 112"/>
                  <a:gd name="T5" fmla="*/ 0 h 112"/>
                  <a:gd name="T6" fmla="*/ 0 w 112"/>
                  <a:gd name="T7" fmla="*/ 0 h 112"/>
                  <a:gd name="T8" fmla="*/ 4033 w 112"/>
                  <a:gd name="T9" fmla="*/ 457 h 112"/>
                  <a:gd name="T10" fmla="*/ 4345 w 112"/>
                  <a:gd name="T11" fmla="*/ 5686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112">
                    <a:moveTo>
                      <a:pt x="111" y="112"/>
                    </a:moveTo>
                    <a:cubicBezTo>
                      <a:pt x="111" y="112"/>
                      <a:pt x="111" y="24"/>
                      <a:pt x="111" y="14"/>
                    </a:cubicBezTo>
                    <a:cubicBezTo>
                      <a:pt x="111" y="3"/>
                      <a:pt x="112" y="0"/>
                      <a:pt x="108" y="0"/>
                    </a:cubicBezTo>
                    <a:cubicBezTo>
                      <a:pt x="104" y="0"/>
                      <a:pt x="17" y="0"/>
                      <a:pt x="0" y="0"/>
                    </a:cubicBezTo>
                    <a:cubicBezTo>
                      <a:pt x="17" y="1"/>
                      <a:pt x="99" y="1"/>
                      <a:pt x="103" y="9"/>
                    </a:cubicBezTo>
                    <a:cubicBezTo>
                      <a:pt x="107" y="17"/>
                      <a:pt x="111" y="112"/>
                      <a:pt x="111" y="112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 347"/>
              <p:cNvSpPr>
                <a:spLocks/>
              </p:cNvSpPr>
              <p:nvPr/>
            </p:nvSpPr>
            <p:spPr bwMode="auto">
              <a:xfrm>
                <a:off x="4581" y="2979"/>
                <a:ext cx="5" cy="117"/>
              </a:xfrm>
              <a:custGeom>
                <a:avLst/>
                <a:gdLst>
                  <a:gd name="T0" fmla="*/ 83 w 2"/>
                  <a:gd name="T1" fmla="*/ 2199 h 44"/>
                  <a:gd name="T2" fmla="*/ 83 w 2"/>
                  <a:gd name="T3" fmla="*/ 0 h 44"/>
                  <a:gd name="T4" fmla="*/ 0 w 2"/>
                  <a:gd name="T5" fmla="*/ 0 h 44"/>
                  <a:gd name="T6" fmla="*/ 83 w 2"/>
                  <a:gd name="T7" fmla="*/ 2199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44">
                    <a:moveTo>
                      <a:pt x="2" y="44"/>
                    </a:moveTo>
                    <a:cubicBezTo>
                      <a:pt x="2" y="44"/>
                      <a:pt x="2" y="25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5"/>
                      <a:pt x="2" y="44"/>
                      <a:pt x="2" y="44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 348"/>
              <p:cNvSpPr>
                <a:spLocks/>
              </p:cNvSpPr>
              <p:nvPr/>
            </p:nvSpPr>
            <p:spPr bwMode="auto">
              <a:xfrm>
                <a:off x="3476" y="3005"/>
                <a:ext cx="1110" cy="104"/>
              </a:xfrm>
              <a:custGeom>
                <a:avLst/>
                <a:gdLst>
                  <a:gd name="T0" fmla="*/ 0 w 444"/>
                  <a:gd name="T1" fmla="*/ 1971 h 39"/>
                  <a:gd name="T2" fmla="*/ 17188 w 444"/>
                  <a:gd name="T3" fmla="*/ 1971 h 39"/>
                  <a:gd name="T4" fmla="*/ 17345 w 444"/>
                  <a:gd name="T5" fmla="*/ 1571 h 39"/>
                  <a:gd name="T6" fmla="*/ 17345 w 444"/>
                  <a:gd name="T7" fmla="*/ 0 h 39"/>
                  <a:gd name="T8" fmla="*/ 17270 w 444"/>
                  <a:gd name="T9" fmla="*/ 0 h 39"/>
                  <a:gd name="T10" fmla="*/ 17033 w 444"/>
                  <a:gd name="T11" fmla="*/ 1763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4" h="39">
                    <a:moveTo>
                      <a:pt x="0" y="39"/>
                    </a:moveTo>
                    <a:cubicBezTo>
                      <a:pt x="0" y="39"/>
                      <a:pt x="433" y="39"/>
                      <a:pt x="440" y="39"/>
                    </a:cubicBezTo>
                    <a:cubicBezTo>
                      <a:pt x="444" y="39"/>
                      <a:pt x="444" y="38"/>
                      <a:pt x="444" y="31"/>
                    </a:cubicBezTo>
                    <a:cubicBezTo>
                      <a:pt x="444" y="24"/>
                      <a:pt x="444" y="0"/>
                      <a:pt x="444" y="0"/>
                    </a:cubicBezTo>
                    <a:cubicBezTo>
                      <a:pt x="442" y="0"/>
                      <a:pt x="442" y="0"/>
                      <a:pt x="442" y="0"/>
                    </a:cubicBezTo>
                    <a:cubicBezTo>
                      <a:pt x="442" y="7"/>
                      <a:pt x="442" y="35"/>
                      <a:pt x="436" y="35"/>
                    </a:cubicBezTo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 349"/>
              <p:cNvSpPr>
                <a:spLocks/>
              </p:cNvSpPr>
              <p:nvPr/>
            </p:nvSpPr>
            <p:spPr bwMode="auto">
              <a:xfrm>
                <a:off x="4616" y="2824"/>
                <a:ext cx="207" cy="285"/>
              </a:xfrm>
              <a:custGeom>
                <a:avLst/>
                <a:gdLst>
                  <a:gd name="T0" fmla="*/ 2743 w 83"/>
                  <a:gd name="T1" fmla="*/ 3668 h 107"/>
                  <a:gd name="T2" fmla="*/ 0 w 83"/>
                  <a:gd name="T3" fmla="*/ 5386 h 107"/>
                  <a:gd name="T4" fmla="*/ 3103 w 83"/>
                  <a:gd name="T5" fmla="*/ 3668 h 107"/>
                  <a:gd name="T6" fmla="*/ 3177 w 83"/>
                  <a:gd name="T7" fmla="*/ 3327 h 107"/>
                  <a:gd name="T8" fmla="*/ 3177 w 83"/>
                  <a:gd name="T9" fmla="*/ 0 h 107"/>
                  <a:gd name="T10" fmla="*/ 3055 w 83"/>
                  <a:gd name="T11" fmla="*/ 3023 h 107"/>
                  <a:gd name="T12" fmla="*/ 2743 w 83"/>
                  <a:gd name="T13" fmla="*/ 3668 h 1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107">
                    <a:moveTo>
                      <a:pt x="71" y="73"/>
                    </a:moveTo>
                    <a:cubicBezTo>
                      <a:pt x="54" y="83"/>
                      <a:pt x="9" y="102"/>
                      <a:pt x="0" y="107"/>
                    </a:cubicBezTo>
                    <a:cubicBezTo>
                      <a:pt x="0" y="107"/>
                      <a:pt x="78" y="74"/>
                      <a:pt x="80" y="73"/>
                    </a:cubicBezTo>
                    <a:cubicBezTo>
                      <a:pt x="83" y="72"/>
                      <a:pt x="82" y="71"/>
                      <a:pt x="82" y="66"/>
                    </a:cubicBezTo>
                    <a:cubicBezTo>
                      <a:pt x="82" y="62"/>
                      <a:pt x="82" y="0"/>
                      <a:pt x="82" y="0"/>
                    </a:cubicBezTo>
                    <a:cubicBezTo>
                      <a:pt x="82" y="11"/>
                      <a:pt x="80" y="42"/>
                      <a:pt x="79" y="60"/>
                    </a:cubicBezTo>
                    <a:cubicBezTo>
                      <a:pt x="78" y="66"/>
                      <a:pt x="74" y="71"/>
                      <a:pt x="71" y="73"/>
                    </a:cubicBezTo>
                    <a:close/>
                  </a:path>
                </a:pathLst>
              </a:custGeom>
              <a:solidFill>
                <a:srgbClr val="BF74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 350"/>
              <p:cNvSpPr>
                <a:spLocks/>
              </p:cNvSpPr>
              <p:nvPr/>
            </p:nvSpPr>
            <p:spPr bwMode="auto">
              <a:xfrm>
                <a:off x="4616" y="2928"/>
                <a:ext cx="207" cy="181"/>
              </a:xfrm>
              <a:custGeom>
                <a:avLst/>
                <a:gdLst>
                  <a:gd name="T0" fmla="*/ 3103 w 83"/>
                  <a:gd name="T1" fmla="*/ 0 h 68"/>
                  <a:gd name="T2" fmla="*/ 3055 w 83"/>
                  <a:gd name="T3" fmla="*/ 1057 h 68"/>
                  <a:gd name="T4" fmla="*/ 2743 w 83"/>
                  <a:gd name="T5" fmla="*/ 1714 h 68"/>
                  <a:gd name="T6" fmla="*/ 0 w 83"/>
                  <a:gd name="T7" fmla="*/ 3415 h 68"/>
                  <a:gd name="T8" fmla="*/ 3103 w 83"/>
                  <a:gd name="T9" fmla="*/ 1714 h 68"/>
                  <a:gd name="T10" fmla="*/ 3177 w 83"/>
                  <a:gd name="T11" fmla="*/ 1360 h 68"/>
                  <a:gd name="T12" fmla="*/ 3177 w 83"/>
                  <a:gd name="T13" fmla="*/ 0 h 68"/>
                  <a:gd name="T14" fmla="*/ 3103 w 83"/>
                  <a:gd name="T15" fmla="*/ 0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3" h="68">
                    <a:moveTo>
                      <a:pt x="80" y="0"/>
                    </a:moveTo>
                    <a:cubicBezTo>
                      <a:pt x="80" y="8"/>
                      <a:pt x="79" y="15"/>
                      <a:pt x="79" y="21"/>
                    </a:cubicBezTo>
                    <a:cubicBezTo>
                      <a:pt x="78" y="27"/>
                      <a:pt x="74" y="32"/>
                      <a:pt x="71" y="34"/>
                    </a:cubicBezTo>
                    <a:cubicBezTo>
                      <a:pt x="54" y="44"/>
                      <a:pt x="9" y="63"/>
                      <a:pt x="0" y="68"/>
                    </a:cubicBezTo>
                    <a:cubicBezTo>
                      <a:pt x="0" y="68"/>
                      <a:pt x="78" y="35"/>
                      <a:pt x="80" y="34"/>
                    </a:cubicBezTo>
                    <a:cubicBezTo>
                      <a:pt x="83" y="33"/>
                      <a:pt x="82" y="32"/>
                      <a:pt x="82" y="27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7D2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 351"/>
              <p:cNvSpPr>
                <a:spLocks/>
              </p:cNvSpPr>
              <p:nvPr/>
            </p:nvSpPr>
            <p:spPr bwMode="auto">
              <a:xfrm>
                <a:off x="4838" y="2891"/>
                <a:ext cx="38" cy="101"/>
              </a:xfrm>
              <a:custGeom>
                <a:avLst/>
                <a:gdLst>
                  <a:gd name="T0" fmla="*/ 372 w 15"/>
                  <a:gd name="T1" fmla="*/ 805 h 38"/>
                  <a:gd name="T2" fmla="*/ 0 w 15"/>
                  <a:gd name="T3" fmla="*/ 904 h 38"/>
                  <a:gd name="T4" fmla="*/ 0 w 15"/>
                  <a:gd name="T5" fmla="*/ 1892 h 38"/>
                  <a:gd name="T6" fmla="*/ 616 w 15"/>
                  <a:gd name="T7" fmla="*/ 545 h 38"/>
                  <a:gd name="T8" fmla="*/ 489 w 15"/>
                  <a:gd name="T9" fmla="*/ 0 h 38"/>
                  <a:gd name="T10" fmla="*/ 372 w 15"/>
                  <a:gd name="T11" fmla="*/ 805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8">
                    <a:moveTo>
                      <a:pt x="9" y="16"/>
                    </a:moveTo>
                    <a:cubicBezTo>
                      <a:pt x="6" y="21"/>
                      <a:pt x="0" y="23"/>
                      <a:pt x="0" y="1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6"/>
                      <a:pt x="12" y="0"/>
                    </a:cubicBezTo>
                    <a:cubicBezTo>
                      <a:pt x="12" y="4"/>
                      <a:pt x="12" y="12"/>
                      <a:pt x="9" y="16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 352"/>
              <p:cNvSpPr>
                <a:spLocks/>
              </p:cNvSpPr>
              <p:nvPr/>
            </p:nvSpPr>
            <p:spPr bwMode="auto">
              <a:xfrm>
                <a:off x="3436" y="2867"/>
                <a:ext cx="1437" cy="112"/>
              </a:xfrm>
              <a:custGeom>
                <a:avLst/>
                <a:gdLst>
                  <a:gd name="T0" fmla="*/ 1437 w 1437"/>
                  <a:gd name="T1" fmla="*/ 0 h 112"/>
                  <a:gd name="T2" fmla="*/ 1390 w 1437"/>
                  <a:gd name="T3" fmla="*/ 58 h 112"/>
                  <a:gd name="T4" fmla="*/ 1190 w 1437"/>
                  <a:gd name="T5" fmla="*/ 112 h 112"/>
                  <a:gd name="T6" fmla="*/ 0 w 1437"/>
                  <a:gd name="T7" fmla="*/ 112 h 11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7" h="112">
                    <a:moveTo>
                      <a:pt x="1437" y="0"/>
                    </a:moveTo>
                    <a:lnTo>
                      <a:pt x="1390" y="58"/>
                    </a:lnTo>
                    <a:lnTo>
                      <a:pt x="1190" y="112"/>
                    </a:lnTo>
                    <a:lnTo>
                      <a:pt x="0" y="112"/>
                    </a:ln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 353"/>
              <p:cNvSpPr>
                <a:spLocks/>
              </p:cNvSpPr>
              <p:nvPr/>
            </p:nvSpPr>
            <p:spPr bwMode="auto">
              <a:xfrm>
                <a:off x="4873" y="2867"/>
                <a:ext cx="55" cy="58"/>
              </a:xfrm>
              <a:custGeom>
                <a:avLst/>
                <a:gdLst>
                  <a:gd name="T0" fmla="*/ 0 w 22"/>
                  <a:gd name="T1" fmla="*/ 293 h 22"/>
                  <a:gd name="T2" fmla="*/ 208 w 22"/>
                  <a:gd name="T3" fmla="*/ 1062 h 22"/>
                  <a:gd name="T4" fmla="*/ 863 w 22"/>
                  <a:gd name="T5" fmla="*/ 1007 h 22"/>
                  <a:gd name="T6" fmla="*/ 750 w 22"/>
                  <a:gd name="T7" fmla="*/ 0 h 22"/>
                  <a:gd name="T8" fmla="*/ 0 w 22"/>
                  <a:gd name="T9" fmla="*/ 0 h 22"/>
                  <a:gd name="T10" fmla="*/ 0 w 22"/>
                  <a:gd name="T11" fmla="*/ 293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" h="22">
                    <a:moveTo>
                      <a:pt x="0" y="6"/>
                    </a:moveTo>
                    <a:cubicBezTo>
                      <a:pt x="1" y="16"/>
                      <a:pt x="3" y="22"/>
                      <a:pt x="5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1" y="16"/>
                      <a:pt x="20" y="7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729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 354"/>
              <p:cNvSpPr>
                <a:spLocks/>
              </p:cNvSpPr>
              <p:nvPr/>
            </p:nvSpPr>
            <p:spPr bwMode="auto">
              <a:xfrm>
                <a:off x="4878" y="2875"/>
                <a:ext cx="43" cy="42"/>
              </a:xfrm>
              <a:custGeom>
                <a:avLst/>
                <a:gdLst>
                  <a:gd name="T0" fmla="*/ 0 w 17"/>
                  <a:gd name="T1" fmla="*/ 55 h 16"/>
                  <a:gd name="T2" fmla="*/ 159 w 17"/>
                  <a:gd name="T3" fmla="*/ 759 h 16"/>
                  <a:gd name="T4" fmla="*/ 698 w 17"/>
                  <a:gd name="T5" fmla="*/ 704 h 16"/>
                  <a:gd name="T6" fmla="*/ 615 w 17"/>
                  <a:gd name="T7" fmla="*/ 0 h 16"/>
                  <a:gd name="T8" fmla="*/ 372 w 17"/>
                  <a:gd name="T9" fmla="*/ 525 h 16"/>
                  <a:gd name="T10" fmla="*/ 0 w 17"/>
                  <a:gd name="T11" fmla="*/ 5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6">
                    <a:moveTo>
                      <a:pt x="0" y="1"/>
                    </a:moveTo>
                    <a:cubicBezTo>
                      <a:pt x="1" y="6"/>
                      <a:pt x="2" y="14"/>
                      <a:pt x="4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"/>
                      <a:pt x="12" y="11"/>
                      <a:pt x="9" y="11"/>
                    </a:cubicBezTo>
                    <a:cubicBezTo>
                      <a:pt x="5" y="12"/>
                      <a:pt x="1" y="4"/>
                      <a:pt x="0" y="1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Line 355"/>
              <p:cNvSpPr>
                <a:spLocks noChangeShapeType="1"/>
              </p:cNvSpPr>
              <p:nvPr/>
            </p:nvSpPr>
            <p:spPr bwMode="auto">
              <a:xfrm flipH="1">
                <a:off x="4873" y="2867"/>
                <a:ext cx="48" cy="1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 356"/>
              <p:cNvSpPr>
                <a:spLocks/>
              </p:cNvSpPr>
              <p:nvPr/>
            </p:nvSpPr>
            <p:spPr bwMode="auto">
              <a:xfrm>
                <a:off x="3563" y="2584"/>
                <a:ext cx="3" cy="157"/>
              </a:xfrm>
              <a:custGeom>
                <a:avLst/>
                <a:gdLst>
                  <a:gd name="T0" fmla="*/ 0 w 1"/>
                  <a:gd name="T1" fmla="*/ 2959 h 59"/>
                  <a:gd name="T2" fmla="*/ 0 w 1"/>
                  <a:gd name="T3" fmla="*/ 511 h 59"/>
                  <a:gd name="T4" fmla="*/ 81 w 1"/>
                  <a:gd name="T5" fmla="*/ 0 h 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59">
                    <a:moveTo>
                      <a:pt x="0" y="59"/>
                    </a:moveTo>
                    <a:cubicBezTo>
                      <a:pt x="0" y="37"/>
                      <a:pt x="0" y="15"/>
                      <a:pt x="0" y="10"/>
                    </a:cubicBezTo>
                    <a:cubicBezTo>
                      <a:pt x="0" y="5"/>
                      <a:pt x="0" y="2"/>
                      <a:pt x="1" y="0"/>
                    </a:cubicBezTo>
                  </a:path>
                </a:pathLst>
              </a:custGeom>
              <a:noFill/>
              <a:ln w="7938" cap="rnd">
                <a:solidFill>
                  <a:srgbClr val="9E9E9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 357"/>
              <p:cNvSpPr>
                <a:spLocks/>
              </p:cNvSpPr>
              <p:nvPr/>
            </p:nvSpPr>
            <p:spPr bwMode="auto">
              <a:xfrm>
                <a:off x="4741" y="2600"/>
                <a:ext cx="1" cy="139"/>
              </a:xfrm>
              <a:custGeom>
                <a:avLst/>
                <a:gdLst>
                  <a:gd name="T0" fmla="*/ 0 w 1"/>
                  <a:gd name="T1" fmla="*/ 2657 h 52"/>
                  <a:gd name="T2" fmla="*/ 0 w 1"/>
                  <a:gd name="T3" fmla="*/ 0 h 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52">
                    <a:moveTo>
                      <a:pt x="0" y="52"/>
                    </a:moveTo>
                    <a:cubicBezTo>
                      <a:pt x="0" y="25"/>
                      <a:pt x="0" y="5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9E9E9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Line 358"/>
              <p:cNvSpPr>
                <a:spLocks noChangeShapeType="1"/>
              </p:cNvSpPr>
              <p:nvPr/>
            </p:nvSpPr>
            <p:spPr bwMode="auto">
              <a:xfrm>
                <a:off x="4593" y="2803"/>
                <a:ext cx="1" cy="320"/>
              </a:xfrm>
              <a:prstGeom prst="line">
                <a:avLst/>
              </a:prstGeom>
              <a:noFill/>
              <a:ln w="7938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 359"/>
              <p:cNvSpPr>
                <a:spLocks/>
              </p:cNvSpPr>
              <p:nvPr/>
            </p:nvSpPr>
            <p:spPr bwMode="auto">
              <a:xfrm>
                <a:off x="3408" y="2776"/>
                <a:ext cx="1420" cy="347"/>
              </a:xfrm>
              <a:custGeom>
                <a:avLst/>
                <a:gdLst>
                  <a:gd name="T0" fmla="*/ 313 w 568"/>
                  <a:gd name="T1" fmla="*/ 512 h 130"/>
                  <a:gd name="T2" fmla="*/ 17938 w 568"/>
                  <a:gd name="T3" fmla="*/ 512 h 130"/>
                  <a:gd name="T4" fmla="*/ 18833 w 568"/>
                  <a:gd name="T5" fmla="*/ 456 h 130"/>
                  <a:gd name="T6" fmla="*/ 22188 w 568"/>
                  <a:gd name="T7" fmla="*/ 0 h 130"/>
                  <a:gd name="T8" fmla="*/ 22188 w 568"/>
                  <a:gd name="T9" fmla="*/ 4717 h 130"/>
                  <a:gd name="T10" fmla="*/ 18833 w 568"/>
                  <a:gd name="T11" fmla="*/ 6540 h 130"/>
                  <a:gd name="T12" fmla="*/ 17938 w 568"/>
                  <a:gd name="T13" fmla="*/ 6598 h 130"/>
                  <a:gd name="T14" fmla="*/ 438 w 568"/>
                  <a:gd name="T15" fmla="*/ 6598 h 130"/>
                  <a:gd name="T16" fmla="*/ 395 w 568"/>
                  <a:gd name="T17" fmla="*/ 6598 h 130"/>
                  <a:gd name="T18" fmla="*/ 0 w 568"/>
                  <a:gd name="T19" fmla="*/ 6086 h 130"/>
                  <a:gd name="T20" fmla="*/ 0 w 568"/>
                  <a:gd name="T21" fmla="*/ 1161 h 130"/>
                  <a:gd name="T22" fmla="*/ 313 w 568"/>
                  <a:gd name="T23" fmla="*/ 512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8" h="130">
                    <a:moveTo>
                      <a:pt x="8" y="10"/>
                    </a:moveTo>
                    <a:cubicBezTo>
                      <a:pt x="459" y="10"/>
                      <a:pt x="459" y="10"/>
                      <a:pt x="459" y="10"/>
                    </a:cubicBezTo>
                    <a:cubicBezTo>
                      <a:pt x="472" y="10"/>
                      <a:pt x="474" y="10"/>
                      <a:pt x="482" y="9"/>
                    </a:cubicBezTo>
                    <a:cubicBezTo>
                      <a:pt x="487" y="8"/>
                      <a:pt x="546" y="3"/>
                      <a:pt x="568" y="0"/>
                    </a:cubicBezTo>
                    <a:cubicBezTo>
                      <a:pt x="568" y="93"/>
                      <a:pt x="568" y="93"/>
                      <a:pt x="568" y="93"/>
                    </a:cubicBezTo>
                    <a:cubicBezTo>
                      <a:pt x="546" y="103"/>
                      <a:pt x="487" y="129"/>
                      <a:pt x="482" y="129"/>
                    </a:cubicBezTo>
                    <a:cubicBezTo>
                      <a:pt x="474" y="130"/>
                      <a:pt x="472" y="130"/>
                      <a:pt x="459" y="130"/>
                    </a:cubicBezTo>
                    <a:cubicBezTo>
                      <a:pt x="11" y="130"/>
                      <a:pt x="11" y="130"/>
                      <a:pt x="11" y="130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3" y="130"/>
                      <a:pt x="0" y="129"/>
                      <a:pt x="0" y="12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4"/>
                      <a:pt x="0" y="10"/>
                      <a:pt x="8" y="1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 360"/>
              <p:cNvSpPr>
                <a:spLocks/>
              </p:cNvSpPr>
              <p:nvPr/>
            </p:nvSpPr>
            <p:spPr bwMode="auto">
              <a:xfrm>
                <a:off x="3411" y="2584"/>
                <a:ext cx="1505" cy="227"/>
              </a:xfrm>
              <a:custGeom>
                <a:avLst/>
                <a:gdLst>
                  <a:gd name="T0" fmla="*/ 2313 w 602"/>
                  <a:gd name="T1" fmla="*/ 93 h 85"/>
                  <a:gd name="T2" fmla="*/ 2550 w 602"/>
                  <a:gd name="T3" fmla="*/ 0 h 85"/>
                  <a:gd name="T4" fmla="*/ 20470 w 602"/>
                  <a:gd name="T5" fmla="*/ 0 h 85"/>
                  <a:gd name="T6" fmla="*/ 20908 w 602"/>
                  <a:gd name="T7" fmla="*/ 0 h 85"/>
                  <a:gd name="T8" fmla="*/ 23520 w 602"/>
                  <a:gd name="T9" fmla="*/ 550 h 85"/>
                  <a:gd name="T10" fmla="*/ 22158 w 602"/>
                  <a:gd name="T11" fmla="*/ 3616 h 85"/>
                  <a:gd name="T12" fmla="*/ 22158 w 602"/>
                  <a:gd name="T13" fmla="*/ 3659 h 85"/>
                  <a:gd name="T14" fmla="*/ 18800 w 602"/>
                  <a:gd name="T15" fmla="*/ 4115 h 85"/>
                  <a:gd name="T16" fmla="*/ 17895 w 602"/>
                  <a:gd name="T17" fmla="*/ 4171 h 85"/>
                  <a:gd name="T18" fmla="*/ 283 w 602"/>
                  <a:gd name="T19" fmla="*/ 4171 h 85"/>
                  <a:gd name="T20" fmla="*/ 0 w 602"/>
                  <a:gd name="T21" fmla="*/ 4321 h 85"/>
                  <a:gd name="T22" fmla="*/ 0 w 602"/>
                  <a:gd name="T23" fmla="*/ 4321 h 85"/>
                  <a:gd name="T24" fmla="*/ 2313 w 602"/>
                  <a:gd name="T25" fmla="*/ 93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2" h="85">
                    <a:moveTo>
                      <a:pt x="59" y="2"/>
                    </a:moveTo>
                    <a:cubicBezTo>
                      <a:pt x="60" y="0"/>
                      <a:pt x="62" y="0"/>
                      <a:pt x="65" y="0"/>
                    </a:cubicBezTo>
                    <a:cubicBezTo>
                      <a:pt x="80" y="0"/>
                      <a:pt x="511" y="0"/>
                      <a:pt x="524" y="0"/>
                    </a:cubicBezTo>
                    <a:cubicBezTo>
                      <a:pt x="526" y="0"/>
                      <a:pt x="532" y="0"/>
                      <a:pt x="535" y="0"/>
                    </a:cubicBezTo>
                    <a:cubicBezTo>
                      <a:pt x="538" y="1"/>
                      <a:pt x="595" y="8"/>
                      <a:pt x="602" y="11"/>
                    </a:cubicBezTo>
                    <a:cubicBezTo>
                      <a:pt x="589" y="30"/>
                      <a:pt x="573" y="63"/>
                      <a:pt x="567" y="71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45" y="75"/>
                      <a:pt x="486" y="80"/>
                      <a:pt x="481" y="81"/>
                    </a:cubicBezTo>
                    <a:cubicBezTo>
                      <a:pt x="473" y="82"/>
                      <a:pt x="471" y="82"/>
                      <a:pt x="458" y="82"/>
                    </a:cubicBezTo>
                    <a:cubicBezTo>
                      <a:pt x="446" y="82"/>
                      <a:pt x="22" y="82"/>
                      <a:pt x="7" y="82"/>
                    </a:cubicBezTo>
                    <a:cubicBezTo>
                      <a:pt x="3" y="82"/>
                      <a:pt x="1" y="83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4" y="78"/>
                      <a:pt x="54" y="6"/>
                      <a:pt x="59" y="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 361"/>
              <p:cNvSpPr>
                <a:spLocks/>
              </p:cNvSpPr>
              <p:nvPr/>
            </p:nvSpPr>
            <p:spPr bwMode="auto">
              <a:xfrm>
                <a:off x="4828" y="2613"/>
                <a:ext cx="88" cy="411"/>
              </a:xfrm>
              <a:custGeom>
                <a:avLst/>
                <a:gdLst>
                  <a:gd name="T0" fmla="*/ 840 w 35"/>
                  <a:gd name="T1" fmla="*/ 5890 h 154"/>
                  <a:gd name="T2" fmla="*/ 0 w 35"/>
                  <a:gd name="T3" fmla="*/ 7814 h 154"/>
                  <a:gd name="T4" fmla="*/ 0 w 35"/>
                  <a:gd name="T5" fmla="*/ 7814 h 154"/>
                  <a:gd name="T6" fmla="*/ 0 w 35"/>
                  <a:gd name="T7" fmla="*/ 3099 h 154"/>
                  <a:gd name="T8" fmla="*/ 0 w 35"/>
                  <a:gd name="T9" fmla="*/ 3042 h 154"/>
                  <a:gd name="T10" fmla="*/ 1398 w 35"/>
                  <a:gd name="T11" fmla="*/ 0 h 154"/>
                  <a:gd name="T12" fmla="*/ 1398 w 35"/>
                  <a:gd name="T13" fmla="*/ 1062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154">
                    <a:moveTo>
                      <a:pt x="21" y="116"/>
                    </a:moveTo>
                    <a:cubicBezTo>
                      <a:pt x="12" y="132"/>
                      <a:pt x="4" y="148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6" y="52"/>
                      <a:pt x="22" y="19"/>
                      <a:pt x="35" y="0"/>
                    </a:cubicBezTo>
                    <a:cubicBezTo>
                      <a:pt x="35" y="21"/>
                      <a:pt x="35" y="21"/>
                      <a:pt x="35" y="21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 362"/>
              <p:cNvSpPr>
                <a:spLocks/>
              </p:cNvSpPr>
              <p:nvPr/>
            </p:nvSpPr>
            <p:spPr bwMode="auto">
              <a:xfrm>
                <a:off x="3486" y="2595"/>
                <a:ext cx="867" cy="128"/>
              </a:xfrm>
              <a:custGeom>
                <a:avLst/>
                <a:gdLst>
                  <a:gd name="T0" fmla="*/ 0 w 347"/>
                  <a:gd name="T1" fmla="*/ 2424 h 48"/>
                  <a:gd name="T2" fmla="*/ 1124 w 347"/>
                  <a:gd name="T3" fmla="*/ 307 h 48"/>
                  <a:gd name="T4" fmla="*/ 1637 w 347"/>
                  <a:gd name="T5" fmla="*/ 0 h 48"/>
                  <a:gd name="T6" fmla="*/ 13522 w 347"/>
                  <a:gd name="T7" fmla="*/ 0 h 48"/>
                  <a:gd name="T8" fmla="*/ 1791 w 347"/>
                  <a:gd name="T9" fmla="*/ 363 h 48"/>
                  <a:gd name="T10" fmla="*/ 0 w 347"/>
                  <a:gd name="T11" fmla="*/ 2424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7" h="48">
                    <a:moveTo>
                      <a:pt x="0" y="48"/>
                    </a:moveTo>
                    <a:cubicBezTo>
                      <a:pt x="0" y="48"/>
                      <a:pt x="26" y="10"/>
                      <a:pt x="29" y="6"/>
                    </a:cubicBezTo>
                    <a:cubicBezTo>
                      <a:pt x="32" y="2"/>
                      <a:pt x="35" y="0"/>
                      <a:pt x="42" y="0"/>
                    </a:cubicBezTo>
                    <a:cubicBezTo>
                      <a:pt x="50" y="0"/>
                      <a:pt x="347" y="0"/>
                      <a:pt x="347" y="0"/>
                    </a:cubicBezTo>
                    <a:cubicBezTo>
                      <a:pt x="261" y="3"/>
                      <a:pt x="59" y="5"/>
                      <a:pt x="46" y="7"/>
                    </a:cubicBezTo>
                    <a:cubicBezTo>
                      <a:pt x="34" y="9"/>
                      <a:pt x="22" y="20"/>
                      <a:pt x="0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 363"/>
              <p:cNvSpPr>
                <a:spLocks/>
              </p:cNvSpPr>
              <p:nvPr/>
            </p:nvSpPr>
            <p:spPr bwMode="auto">
              <a:xfrm>
                <a:off x="5103" y="2645"/>
                <a:ext cx="45" cy="310"/>
              </a:xfrm>
              <a:custGeom>
                <a:avLst/>
                <a:gdLst>
                  <a:gd name="T0" fmla="*/ 83 w 18"/>
                  <a:gd name="T1" fmla="*/ 3014 h 116"/>
                  <a:gd name="T2" fmla="*/ 520 w 18"/>
                  <a:gd name="T3" fmla="*/ 5914 h 116"/>
                  <a:gd name="T4" fmla="*/ 595 w 18"/>
                  <a:gd name="T5" fmla="*/ 2956 h 116"/>
                  <a:gd name="T6" fmla="*/ 208 w 18"/>
                  <a:gd name="T7" fmla="*/ 0 h 116"/>
                  <a:gd name="T8" fmla="*/ 83 w 18"/>
                  <a:gd name="T9" fmla="*/ 3014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16">
                    <a:moveTo>
                      <a:pt x="2" y="59"/>
                    </a:moveTo>
                    <a:cubicBezTo>
                      <a:pt x="4" y="91"/>
                      <a:pt x="9" y="116"/>
                      <a:pt x="13" y="116"/>
                    </a:cubicBezTo>
                    <a:cubicBezTo>
                      <a:pt x="16" y="116"/>
                      <a:pt x="18" y="90"/>
                      <a:pt x="15" y="58"/>
                    </a:cubicBezTo>
                    <a:cubicBezTo>
                      <a:pt x="13" y="26"/>
                      <a:pt x="8" y="0"/>
                      <a:pt x="5" y="0"/>
                    </a:cubicBezTo>
                    <a:cubicBezTo>
                      <a:pt x="1" y="1"/>
                      <a:pt x="0" y="27"/>
                      <a:pt x="2" y="59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 364"/>
              <p:cNvSpPr>
                <a:spLocks/>
              </p:cNvSpPr>
              <p:nvPr/>
            </p:nvSpPr>
            <p:spPr bwMode="auto">
              <a:xfrm>
                <a:off x="5103" y="2661"/>
                <a:ext cx="28" cy="278"/>
              </a:xfrm>
              <a:custGeom>
                <a:avLst/>
                <a:gdLst>
                  <a:gd name="T0" fmla="*/ 84 w 11"/>
                  <a:gd name="T1" fmla="*/ 0 h 104"/>
                  <a:gd name="T2" fmla="*/ 84 w 11"/>
                  <a:gd name="T3" fmla="*/ 2716 h 104"/>
                  <a:gd name="T4" fmla="*/ 382 w 11"/>
                  <a:gd name="T5" fmla="*/ 5309 h 104"/>
                  <a:gd name="T6" fmla="*/ 382 w 11"/>
                  <a:gd name="T7" fmla="*/ 2657 h 104"/>
                  <a:gd name="T8" fmla="*/ 84 w 11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04">
                    <a:moveTo>
                      <a:pt x="2" y="0"/>
                    </a:moveTo>
                    <a:cubicBezTo>
                      <a:pt x="1" y="10"/>
                      <a:pt x="0" y="30"/>
                      <a:pt x="2" y="53"/>
                    </a:cubicBezTo>
                    <a:cubicBezTo>
                      <a:pt x="4" y="75"/>
                      <a:pt x="6" y="95"/>
                      <a:pt x="9" y="104"/>
                    </a:cubicBezTo>
                    <a:cubicBezTo>
                      <a:pt x="11" y="95"/>
                      <a:pt x="11" y="75"/>
                      <a:pt x="9" y="52"/>
                    </a:cubicBezTo>
                    <a:cubicBezTo>
                      <a:pt x="8" y="29"/>
                      <a:pt x="5" y="10"/>
                      <a:pt x="2" y="0"/>
                    </a:cubicBezTo>
                    <a:close/>
                  </a:path>
                </a:pathLst>
              </a:cu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 365"/>
              <p:cNvSpPr>
                <a:spLocks/>
              </p:cNvSpPr>
              <p:nvPr/>
            </p:nvSpPr>
            <p:spPr bwMode="auto">
              <a:xfrm>
                <a:off x="4911" y="2645"/>
                <a:ext cx="225" cy="326"/>
              </a:xfrm>
              <a:custGeom>
                <a:avLst/>
                <a:gdLst>
                  <a:gd name="T0" fmla="*/ 520 w 90"/>
                  <a:gd name="T1" fmla="*/ 6162 h 122"/>
                  <a:gd name="T2" fmla="*/ 83 w 90"/>
                  <a:gd name="T3" fmla="*/ 3263 h 122"/>
                  <a:gd name="T4" fmla="*/ 208 w 90"/>
                  <a:gd name="T5" fmla="*/ 307 h 122"/>
                  <a:gd name="T6" fmla="*/ 3208 w 90"/>
                  <a:gd name="T7" fmla="*/ 0 h 122"/>
                  <a:gd name="T8" fmla="*/ 3095 w 90"/>
                  <a:gd name="T9" fmla="*/ 3014 h 122"/>
                  <a:gd name="T10" fmla="*/ 3520 w 90"/>
                  <a:gd name="T11" fmla="*/ 5913 h 122"/>
                  <a:gd name="T12" fmla="*/ 520 w 90"/>
                  <a:gd name="T13" fmla="*/ 6162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" h="122">
                    <a:moveTo>
                      <a:pt x="13" y="121"/>
                    </a:moveTo>
                    <a:cubicBezTo>
                      <a:pt x="9" y="122"/>
                      <a:pt x="4" y="96"/>
                      <a:pt x="2" y="64"/>
                    </a:cubicBezTo>
                    <a:cubicBezTo>
                      <a:pt x="0" y="32"/>
                      <a:pt x="1" y="6"/>
                      <a:pt x="5" y="6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1"/>
                      <a:pt x="77" y="27"/>
                      <a:pt x="79" y="59"/>
                    </a:cubicBezTo>
                    <a:cubicBezTo>
                      <a:pt x="81" y="91"/>
                      <a:pt x="86" y="116"/>
                      <a:pt x="90" y="116"/>
                    </a:cubicBezTo>
                    <a:lnTo>
                      <a:pt x="13" y="121"/>
                    </a:lnTo>
                    <a:close/>
                  </a:path>
                </a:pathLst>
              </a:custGeom>
              <a:solidFill>
                <a:srgbClr val="FECD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 366"/>
              <p:cNvSpPr>
                <a:spLocks/>
              </p:cNvSpPr>
              <p:nvPr/>
            </p:nvSpPr>
            <p:spPr bwMode="auto">
              <a:xfrm>
                <a:off x="4961" y="2947"/>
                <a:ext cx="175" cy="21"/>
              </a:xfrm>
              <a:custGeom>
                <a:avLst/>
                <a:gdLst>
                  <a:gd name="T0" fmla="*/ 0 w 70"/>
                  <a:gd name="T1" fmla="*/ 378 h 8"/>
                  <a:gd name="T2" fmla="*/ 2738 w 70"/>
                  <a:gd name="T3" fmla="*/ 144 h 8"/>
                  <a:gd name="T4" fmla="*/ 2395 w 70"/>
                  <a:gd name="T5" fmla="*/ 0 h 8"/>
                  <a:gd name="T6" fmla="*/ 0 w 70"/>
                  <a:gd name="T7" fmla="*/ 378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0" h="8">
                    <a:moveTo>
                      <a:pt x="0" y="8"/>
                    </a:moveTo>
                    <a:cubicBezTo>
                      <a:pt x="70" y="3"/>
                      <a:pt x="70" y="3"/>
                      <a:pt x="70" y="3"/>
                    </a:cubicBezTo>
                    <a:cubicBezTo>
                      <a:pt x="70" y="3"/>
                      <a:pt x="66" y="0"/>
                      <a:pt x="61" y="0"/>
                    </a:cubicBezTo>
                    <a:cubicBezTo>
                      <a:pt x="44" y="1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Line 367"/>
              <p:cNvSpPr>
                <a:spLocks noChangeShapeType="1"/>
              </p:cNvSpPr>
              <p:nvPr/>
            </p:nvSpPr>
            <p:spPr bwMode="auto">
              <a:xfrm flipV="1">
                <a:off x="4933" y="2680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Line 368"/>
              <p:cNvSpPr>
                <a:spLocks noChangeShapeType="1"/>
              </p:cNvSpPr>
              <p:nvPr/>
            </p:nvSpPr>
            <p:spPr bwMode="auto">
              <a:xfrm flipV="1">
                <a:off x="4928" y="2720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Line 369"/>
              <p:cNvSpPr>
                <a:spLocks noChangeShapeType="1"/>
              </p:cNvSpPr>
              <p:nvPr/>
            </p:nvSpPr>
            <p:spPr bwMode="auto">
              <a:xfrm flipV="1">
                <a:off x="4931" y="2760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Line 370"/>
              <p:cNvSpPr>
                <a:spLocks noChangeShapeType="1"/>
              </p:cNvSpPr>
              <p:nvPr/>
            </p:nvSpPr>
            <p:spPr bwMode="auto">
              <a:xfrm flipV="1">
                <a:off x="4948" y="2912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Line 371"/>
              <p:cNvSpPr>
                <a:spLocks noChangeShapeType="1"/>
              </p:cNvSpPr>
              <p:nvPr/>
            </p:nvSpPr>
            <p:spPr bwMode="auto">
              <a:xfrm flipV="1">
                <a:off x="4941" y="2875"/>
                <a:ext cx="155" cy="10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Line 372"/>
              <p:cNvSpPr>
                <a:spLocks noChangeShapeType="1"/>
              </p:cNvSpPr>
              <p:nvPr/>
            </p:nvSpPr>
            <p:spPr bwMode="auto">
              <a:xfrm flipV="1">
                <a:off x="4936" y="2837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Line 373"/>
              <p:cNvSpPr>
                <a:spLocks noChangeShapeType="1"/>
              </p:cNvSpPr>
              <p:nvPr/>
            </p:nvSpPr>
            <p:spPr bwMode="auto">
              <a:xfrm flipV="1">
                <a:off x="4931" y="2800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Line 374"/>
              <p:cNvSpPr>
                <a:spLocks noChangeShapeType="1"/>
              </p:cNvSpPr>
              <p:nvPr/>
            </p:nvSpPr>
            <p:spPr bwMode="auto">
              <a:xfrm flipV="1">
                <a:off x="4933" y="2680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Line 375"/>
              <p:cNvSpPr>
                <a:spLocks noChangeShapeType="1"/>
              </p:cNvSpPr>
              <p:nvPr/>
            </p:nvSpPr>
            <p:spPr bwMode="auto">
              <a:xfrm flipV="1">
                <a:off x="4928" y="2720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Line 376"/>
              <p:cNvSpPr>
                <a:spLocks noChangeShapeType="1"/>
              </p:cNvSpPr>
              <p:nvPr/>
            </p:nvSpPr>
            <p:spPr bwMode="auto">
              <a:xfrm flipV="1">
                <a:off x="4931" y="2760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Line 377"/>
              <p:cNvSpPr>
                <a:spLocks noChangeShapeType="1"/>
              </p:cNvSpPr>
              <p:nvPr/>
            </p:nvSpPr>
            <p:spPr bwMode="auto">
              <a:xfrm flipV="1">
                <a:off x="4948" y="2912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Line 378"/>
              <p:cNvSpPr>
                <a:spLocks noChangeShapeType="1"/>
              </p:cNvSpPr>
              <p:nvPr/>
            </p:nvSpPr>
            <p:spPr bwMode="auto">
              <a:xfrm flipV="1">
                <a:off x="4941" y="2875"/>
                <a:ext cx="155" cy="10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Line 379"/>
              <p:cNvSpPr>
                <a:spLocks noChangeShapeType="1"/>
              </p:cNvSpPr>
              <p:nvPr/>
            </p:nvSpPr>
            <p:spPr bwMode="auto">
              <a:xfrm flipV="1">
                <a:off x="4936" y="2837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Line 380"/>
              <p:cNvSpPr>
                <a:spLocks noChangeShapeType="1"/>
              </p:cNvSpPr>
              <p:nvPr/>
            </p:nvSpPr>
            <p:spPr bwMode="auto">
              <a:xfrm flipV="1">
                <a:off x="4931" y="2800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1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Line 381"/>
              <p:cNvSpPr>
                <a:spLocks noChangeShapeType="1"/>
              </p:cNvSpPr>
              <p:nvPr/>
            </p:nvSpPr>
            <p:spPr bwMode="auto">
              <a:xfrm flipV="1">
                <a:off x="4933" y="2693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Line 382"/>
              <p:cNvSpPr>
                <a:spLocks noChangeShapeType="1"/>
              </p:cNvSpPr>
              <p:nvPr/>
            </p:nvSpPr>
            <p:spPr bwMode="auto">
              <a:xfrm flipV="1">
                <a:off x="4928" y="2733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Line 383"/>
              <p:cNvSpPr>
                <a:spLocks noChangeShapeType="1"/>
              </p:cNvSpPr>
              <p:nvPr/>
            </p:nvSpPr>
            <p:spPr bwMode="auto">
              <a:xfrm flipV="1">
                <a:off x="4931" y="2771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Line 384"/>
              <p:cNvSpPr>
                <a:spLocks noChangeShapeType="1"/>
              </p:cNvSpPr>
              <p:nvPr/>
            </p:nvSpPr>
            <p:spPr bwMode="auto">
              <a:xfrm flipV="1">
                <a:off x="4948" y="2923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Line 385"/>
              <p:cNvSpPr>
                <a:spLocks noChangeShapeType="1"/>
              </p:cNvSpPr>
              <p:nvPr/>
            </p:nvSpPr>
            <p:spPr bwMode="auto">
              <a:xfrm flipV="1">
                <a:off x="4941" y="2885"/>
                <a:ext cx="155" cy="14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Line 386"/>
              <p:cNvSpPr>
                <a:spLocks noChangeShapeType="1"/>
              </p:cNvSpPr>
              <p:nvPr/>
            </p:nvSpPr>
            <p:spPr bwMode="auto">
              <a:xfrm flipV="1">
                <a:off x="4936" y="2848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Line 387"/>
              <p:cNvSpPr>
                <a:spLocks noChangeShapeType="1"/>
              </p:cNvSpPr>
              <p:nvPr/>
            </p:nvSpPr>
            <p:spPr bwMode="auto">
              <a:xfrm flipV="1">
                <a:off x="4931" y="2811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 388"/>
              <p:cNvSpPr>
                <a:spLocks/>
              </p:cNvSpPr>
              <p:nvPr/>
            </p:nvSpPr>
            <p:spPr bwMode="auto">
              <a:xfrm>
                <a:off x="5103" y="2645"/>
                <a:ext cx="45" cy="310"/>
              </a:xfrm>
              <a:custGeom>
                <a:avLst/>
                <a:gdLst>
                  <a:gd name="T0" fmla="*/ 83 w 18"/>
                  <a:gd name="T1" fmla="*/ 3014 h 116"/>
                  <a:gd name="T2" fmla="*/ 520 w 18"/>
                  <a:gd name="T3" fmla="*/ 5914 h 116"/>
                  <a:gd name="T4" fmla="*/ 595 w 18"/>
                  <a:gd name="T5" fmla="*/ 2956 h 116"/>
                  <a:gd name="T6" fmla="*/ 208 w 18"/>
                  <a:gd name="T7" fmla="*/ 0 h 116"/>
                  <a:gd name="T8" fmla="*/ 83 w 18"/>
                  <a:gd name="T9" fmla="*/ 3014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16">
                    <a:moveTo>
                      <a:pt x="2" y="59"/>
                    </a:moveTo>
                    <a:cubicBezTo>
                      <a:pt x="4" y="91"/>
                      <a:pt x="9" y="116"/>
                      <a:pt x="13" y="116"/>
                    </a:cubicBezTo>
                    <a:cubicBezTo>
                      <a:pt x="16" y="116"/>
                      <a:pt x="18" y="90"/>
                      <a:pt x="15" y="58"/>
                    </a:cubicBezTo>
                    <a:cubicBezTo>
                      <a:pt x="13" y="26"/>
                      <a:pt x="8" y="0"/>
                      <a:pt x="5" y="0"/>
                    </a:cubicBezTo>
                    <a:cubicBezTo>
                      <a:pt x="1" y="1"/>
                      <a:pt x="0" y="27"/>
                      <a:pt x="2" y="59"/>
                    </a:cubicBez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 389"/>
              <p:cNvSpPr>
                <a:spLocks/>
              </p:cNvSpPr>
              <p:nvPr/>
            </p:nvSpPr>
            <p:spPr bwMode="auto">
              <a:xfrm>
                <a:off x="4868" y="2715"/>
                <a:ext cx="43" cy="210"/>
              </a:xfrm>
              <a:custGeom>
                <a:avLst/>
                <a:gdLst>
                  <a:gd name="T0" fmla="*/ 243 w 17"/>
                  <a:gd name="T1" fmla="*/ 3942 h 79"/>
                  <a:gd name="T2" fmla="*/ 51 w 17"/>
                  <a:gd name="T3" fmla="*/ 1994 h 79"/>
                  <a:gd name="T4" fmla="*/ 129 w 17"/>
                  <a:gd name="T5" fmla="*/ 56 h 79"/>
                  <a:gd name="T6" fmla="*/ 698 w 1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79">
                    <a:moveTo>
                      <a:pt x="6" y="79"/>
                    </a:moveTo>
                    <a:cubicBezTo>
                      <a:pt x="4" y="79"/>
                      <a:pt x="3" y="62"/>
                      <a:pt x="1" y="40"/>
                    </a:cubicBezTo>
                    <a:cubicBezTo>
                      <a:pt x="0" y="18"/>
                      <a:pt x="0" y="1"/>
                      <a:pt x="3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 390"/>
              <p:cNvSpPr>
                <a:spLocks/>
              </p:cNvSpPr>
              <p:nvPr/>
            </p:nvSpPr>
            <p:spPr bwMode="auto">
              <a:xfrm>
                <a:off x="4863" y="2709"/>
                <a:ext cx="65" cy="216"/>
              </a:xfrm>
              <a:custGeom>
                <a:avLst/>
                <a:gdLst>
                  <a:gd name="T0" fmla="*/ 833 w 26"/>
                  <a:gd name="T1" fmla="*/ 2027 h 81"/>
                  <a:gd name="T2" fmla="*/ 783 w 26"/>
                  <a:gd name="T3" fmla="*/ 0 h 81"/>
                  <a:gd name="T4" fmla="*/ 125 w 26"/>
                  <a:gd name="T5" fmla="*/ 56 h 81"/>
                  <a:gd name="T6" fmla="*/ 50 w 26"/>
                  <a:gd name="T7" fmla="*/ 2125 h 81"/>
                  <a:gd name="T8" fmla="*/ 363 w 26"/>
                  <a:gd name="T9" fmla="*/ 4096 h 81"/>
                  <a:gd name="T10" fmla="*/ 1020 w 26"/>
                  <a:gd name="T11" fmla="*/ 4040 h 81"/>
                  <a:gd name="T12" fmla="*/ 833 w 26"/>
                  <a:gd name="T13" fmla="*/ 2027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81">
                    <a:moveTo>
                      <a:pt x="21" y="40"/>
                    </a:moveTo>
                    <a:cubicBezTo>
                      <a:pt x="20" y="25"/>
                      <a:pt x="20" y="11"/>
                      <a:pt x="2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20"/>
                      <a:pt x="1" y="42"/>
                    </a:cubicBezTo>
                    <a:cubicBezTo>
                      <a:pt x="3" y="64"/>
                      <a:pt x="6" y="81"/>
                      <a:pt x="9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4" y="70"/>
                      <a:pt x="22" y="56"/>
                      <a:pt x="21" y="40"/>
                    </a:cubicBez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Line 391"/>
              <p:cNvSpPr>
                <a:spLocks noChangeShapeType="1"/>
              </p:cNvSpPr>
              <p:nvPr/>
            </p:nvSpPr>
            <p:spPr bwMode="auto">
              <a:xfrm flipV="1">
                <a:off x="4933" y="2688"/>
                <a:ext cx="158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Line 392"/>
              <p:cNvSpPr>
                <a:spLocks noChangeShapeType="1"/>
              </p:cNvSpPr>
              <p:nvPr/>
            </p:nvSpPr>
            <p:spPr bwMode="auto">
              <a:xfrm flipV="1">
                <a:off x="4931" y="2728"/>
                <a:ext cx="155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Line 393"/>
              <p:cNvSpPr>
                <a:spLocks noChangeShapeType="1"/>
              </p:cNvSpPr>
              <p:nvPr/>
            </p:nvSpPr>
            <p:spPr bwMode="auto">
              <a:xfrm flipV="1">
                <a:off x="4931" y="2768"/>
                <a:ext cx="157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Line 394"/>
              <p:cNvSpPr>
                <a:spLocks noChangeShapeType="1"/>
              </p:cNvSpPr>
              <p:nvPr/>
            </p:nvSpPr>
            <p:spPr bwMode="auto">
              <a:xfrm flipV="1">
                <a:off x="4948" y="2920"/>
                <a:ext cx="158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Line 395"/>
              <p:cNvSpPr>
                <a:spLocks noChangeShapeType="1"/>
              </p:cNvSpPr>
              <p:nvPr/>
            </p:nvSpPr>
            <p:spPr bwMode="auto">
              <a:xfrm flipV="1">
                <a:off x="4941" y="2883"/>
                <a:ext cx="157" cy="10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Line 396"/>
              <p:cNvSpPr>
                <a:spLocks noChangeShapeType="1"/>
              </p:cNvSpPr>
              <p:nvPr/>
            </p:nvSpPr>
            <p:spPr bwMode="auto">
              <a:xfrm flipV="1">
                <a:off x="4936" y="2845"/>
                <a:ext cx="157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Line 397"/>
              <p:cNvSpPr>
                <a:spLocks noChangeShapeType="1"/>
              </p:cNvSpPr>
              <p:nvPr/>
            </p:nvSpPr>
            <p:spPr bwMode="auto">
              <a:xfrm flipV="1">
                <a:off x="4931" y="2808"/>
                <a:ext cx="157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 398"/>
              <p:cNvSpPr>
                <a:spLocks/>
              </p:cNvSpPr>
              <p:nvPr/>
            </p:nvSpPr>
            <p:spPr bwMode="auto">
              <a:xfrm>
                <a:off x="4911" y="2661"/>
                <a:ext cx="47" cy="310"/>
              </a:xfrm>
              <a:custGeom>
                <a:avLst/>
                <a:gdLst>
                  <a:gd name="T0" fmla="*/ 453 w 19"/>
                  <a:gd name="T1" fmla="*/ 0 h 116"/>
                  <a:gd name="T2" fmla="*/ 299 w 19"/>
                  <a:gd name="T3" fmla="*/ 0 h 116"/>
                  <a:gd name="T4" fmla="*/ 183 w 19"/>
                  <a:gd name="T5" fmla="*/ 0 h 116"/>
                  <a:gd name="T6" fmla="*/ 74 w 19"/>
                  <a:gd name="T7" fmla="*/ 2956 h 116"/>
                  <a:gd name="T8" fmla="*/ 482 w 19"/>
                  <a:gd name="T9" fmla="*/ 5855 h 116"/>
                  <a:gd name="T10" fmla="*/ 710 w 19"/>
                  <a:gd name="T11" fmla="*/ 5855 h 116"/>
                  <a:gd name="T12" fmla="*/ 331 w 19"/>
                  <a:gd name="T13" fmla="*/ 2956 h 116"/>
                  <a:gd name="T14" fmla="*/ 453 w 19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16">
                    <a:moveTo>
                      <a:pt x="1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0" y="26"/>
                      <a:pt x="2" y="58"/>
                    </a:cubicBezTo>
                    <a:cubicBezTo>
                      <a:pt x="4" y="90"/>
                      <a:pt x="9" y="116"/>
                      <a:pt x="13" y="115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5" y="112"/>
                      <a:pt x="11" y="88"/>
                      <a:pt x="9" y="58"/>
                    </a:cubicBezTo>
                    <a:cubicBezTo>
                      <a:pt x="7" y="26"/>
                      <a:pt x="8" y="0"/>
                      <a:pt x="12" y="0"/>
                    </a:cubicBez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 399"/>
              <p:cNvSpPr>
                <a:spLocks/>
              </p:cNvSpPr>
              <p:nvPr/>
            </p:nvSpPr>
            <p:spPr bwMode="auto">
              <a:xfrm>
                <a:off x="4936" y="2883"/>
                <a:ext cx="122" cy="88"/>
              </a:xfrm>
              <a:custGeom>
                <a:avLst/>
                <a:gdLst>
                  <a:gd name="T0" fmla="*/ 30 w 49"/>
                  <a:gd name="T1" fmla="*/ 0 h 33"/>
                  <a:gd name="T2" fmla="*/ 261 w 49"/>
                  <a:gd name="T3" fmla="*/ 1421 h 33"/>
                  <a:gd name="T4" fmla="*/ 1885 w 49"/>
                  <a:gd name="T5" fmla="*/ 1309 h 33"/>
                  <a:gd name="T6" fmla="*/ 1773 w 49"/>
                  <a:gd name="T7" fmla="*/ 1459 h 33"/>
                  <a:gd name="T8" fmla="*/ 261 w 49"/>
                  <a:gd name="T9" fmla="*/ 1672 h 33"/>
                  <a:gd name="T10" fmla="*/ 30 w 49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9" h="33">
                    <a:moveTo>
                      <a:pt x="1" y="0"/>
                    </a:moveTo>
                    <a:cubicBezTo>
                      <a:pt x="2" y="7"/>
                      <a:pt x="5" y="25"/>
                      <a:pt x="7" y="28"/>
                    </a:cubicBezTo>
                    <a:cubicBezTo>
                      <a:pt x="10" y="31"/>
                      <a:pt x="49" y="26"/>
                      <a:pt x="49" y="26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0" y="20"/>
                      <a:pt x="1" y="0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 400"/>
              <p:cNvSpPr>
                <a:spLocks/>
              </p:cNvSpPr>
              <p:nvPr/>
            </p:nvSpPr>
            <p:spPr bwMode="auto">
              <a:xfrm>
                <a:off x="5083" y="2645"/>
                <a:ext cx="48" cy="310"/>
              </a:xfrm>
              <a:custGeom>
                <a:avLst/>
                <a:gdLst>
                  <a:gd name="T0" fmla="*/ 485 w 19"/>
                  <a:gd name="T1" fmla="*/ 0 h 116"/>
                  <a:gd name="T2" fmla="*/ 371 w 19"/>
                  <a:gd name="T3" fmla="*/ 0 h 116"/>
                  <a:gd name="T4" fmla="*/ 210 w 19"/>
                  <a:gd name="T5" fmla="*/ 56 h 116"/>
                  <a:gd name="T6" fmla="*/ 83 w 19"/>
                  <a:gd name="T7" fmla="*/ 3014 h 116"/>
                  <a:gd name="T8" fmla="*/ 531 w 19"/>
                  <a:gd name="T9" fmla="*/ 5914 h 116"/>
                  <a:gd name="T10" fmla="*/ 773 w 19"/>
                  <a:gd name="T11" fmla="*/ 5914 h 116"/>
                  <a:gd name="T12" fmla="*/ 402 w 19"/>
                  <a:gd name="T13" fmla="*/ 3014 h 116"/>
                  <a:gd name="T14" fmla="*/ 485 w 19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16">
                    <a:moveTo>
                      <a:pt x="1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1"/>
                      <a:pt x="0" y="27"/>
                      <a:pt x="2" y="59"/>
                    </a:cubicBezTo>
                    <a:cubicBezTo>
                      <a:pt x="5" y="91"/>
                      <a:pt x="9" y="116"/>
                      <a:pt x="13" y="116"/>
                    </a:cubicBezTo>
                    <a:cubicBezTo>
                      <a:pt x="19" y="116"/>
                      <a:pt x="19" y="116"/>
                      <a:pt x="19" y="116"/>
                    </a:cubicBezTo>
                    <a:cubicBezTo>
                      <a:pt x="16" y="113"/>
                      <a:pt x="12" y="88"/>
                      <a:pt x="10" y="59"/>
                    </a:cubicBezTo>
                    <a:cubicBezTo>
                      <a:pt x="7" y="27"/>
                      <a:pt x="8" y="1"/>
                      <a:pt x="12" y="0"/>
                    </a:cubicBez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 401"/>
              <p:cNvSpPr>
                <a:spLocks/>
              </p:cNvSpPr>
              <p:nvPr/>
            </p:nvSpPr>
            <p:spPr bwMode="auto">
              <a:xfrm>
                <a:off x="5088" y="2803"/>
                <a:ext cx="60" cy="152"/>
              </a:xfrm>
              <a:custGeom>
                <a:avLst/>
                <a:gdLst>
                  <a:gd name="T0" fmla="*/ 438 w 24"/>
                  <a:gd name="T1" fmla="*/ 2880 h 57"/>
                  <a:gd name="T2" fmla="*/ 0 w 24"/>
                  <a:gd name="T3" fmla="*/ 0 h 57"/>
                  <a:gd name="T4" fmla="*/ 625 w 24"/>
                  <a:gd name="T5" fmla="*/ 2731 h 57"/>
                  <a:gd name="T6" fmla="*/ 625 w 24"/>
                  <a:gd name="T7" fmla="*/ 2675 h 57"/>
                  <a:gd name="T8" fmla="*/ 708 w 24"/>
                  <a:gd name="T9" fmla="*/ 2824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57">
                    <a:moveTo>
                      <a:pt x="11" y="57"/>
                    </a:moveTo>
                    <a:cubicBezTo>
                      <a:pt x="7" y="57"/>
                      <a:pt x="3" y="32"/>
                      <a:pt x="0" y="0"/>
                    </a:cubicBezTo>
                    <a:cubicBezTo>
                      <a:pt x="1" y="9"/>
                      <a:pt x="8" y="51"/>
                      <a:pt x="16" y="54"/>
                    </a:cubicBezTo>
                    <a:cubicBezTo>
                      <a:pt x="24" y="57"/>
                      <a:pt x="16" y="53"/>
                      <a:pt x="16" y="53"/>
                    </a:cubicBezTo>
                    <a:cubicBezTo>
                      <a:pt x="18" y="56"/>
                      <a:pt x="18" y="56"/>
                      <a:pt x="18" y="56"/>
                    </a:cubicBezTo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 402"/>
              <p:cNvSpPr>
                <a:spLocks/>
              </p:cNvSpPr>
              <p:nvPr/>
            </p:nvSpPr>
            <p:spPr bwMode="auto">
              <a:xfrm>
                <a:off x="4923" y="2656"/>
                <a:ext cx="170" cy="24"/>
              </a:xfrm>
              <a:custGeom>
                <a:avLst/>
                <a:gdLst>
                  <a:gd name="T0" fmla="*/ 0 w 170"/>
                  <a:gd name="T1" fmla="*/ 13 h 24"/>
                  <a:gd name="T2" fmla="*/ 170 w 170"/>
                  <a:gd name="T3" fmla="*/ 0 h 24"/>
                  <a:gd name="T4" fmla="*/ 0 w 170"/>
                  <a:gd name="T5" fmla="*/ 24 h 24"/>
                  <a:gd name="T6" fmla="*/ 0 w 170"/>
                  <a:gd name="T7" fmla="*/ 13 h 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0" h="24">
                    <a:moveTo>
                      <a:pt x="0" y="13"/>
                    </a:moveTo>
                    <a:lnTo>
                      <a:pt x="170" y="0"/>
                    </a:lnTo>
                    <a:lnTo>
                      <a:pt x="0" y="24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 403"/>
              <p:cNvSpPr>
                <a:spLocks/>
              </p:cNvSpPr>
              <p:nvPr/>
            </p:nvSpPr>
            <p:spPr bwMode="auto">
              <a:xfrm>
                <a:off x="4923" y="2656"/>
                <a:ext cx="170" cy="24"/>
              </a:xfrm>
              <a:custGeom>
                <a:avLst/>
                <a:gdLst>
                  <a:gd name="T0" fmla="*/ 0 w 170"/>
                  <a:gd name="T1" fmla="*/ 13 h 24"/>
                  <a:gd name="T2" fmla="*/ 170 w 170"/>
                  <a:gd name="T3" fmla="*/ 0 h 24"/>
                  <a:gd name="T4" fmla="*/ 0 w 170"/>
                  <a:gd name="T5" fmla="*/ 24 h 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0" h="24">
                    <a:moveTo>
                      <a:pt x="0" y="13"/>
                    </a:moveTo>
                    <a:lnTo>
                      <a:pt x="170" y="0"/>
                    </a:lnTo>
                    <a:lnTo>
                      <a:pt x="0" y="2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 404"/>
              <p:cNvSpPr>
                <a:spLocks/>
              </p:cNvSpPr>
              <p:nvPr/>
            </p:nvSpPr>
            <p:spPr bwMode="auto">
              <a:xfrm>
                <a:off x="4926" y="2659"/>
                <a:ext cx="15" cy="157"/>
              </a:xfrm>
              <a:custGeom>
                <a:avLst/>
                <a:gdLst>
                  <a:gd name="T0" fmla="*/ 158 w 6"/>
                  <a:gd name="T1" fmla="*/ 0 h 59"/>
                  <a:gd name="T2" fmla="*/ 125 w 6"/>
                  <a:gd name="T3" fmla="*/ 2959 h 59"/>
                  <a:gd name="T4" fmla="*/ 125 w 6"/>
                  <a:gd name="T5" fmla="*/ 2959 h 59"/>
                  <a:gd name="T6" fmla="*/ 238 w 6"/>
                  <a:gd name="T7" fmla="*/ 93 h 59"/>
                  <a:gd name="T8" fmla="*/ 238 w 6"/>
                  <a:gd name="T9" fmla="*/ 0 h 59"/>
                  <a:gd name="T10" fmla="*/ 158 w 6"/>
                  <a:gd name="T11" fmla="*/ 0 h 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59">
                    <a:moveTo>
                      <a:pt x="4" y="0"/>
                    </a:moveTo>
                    <a:cubicBezTo>
                      <a:pt x="0" y="5"/>
                      <a:pt x="1" y="34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1" y="25"/>
                      <a:pt x="4" y="4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 405"/>
              <p:cNvSpPr>
                <a:spLocks/>
              </p:cNvSpPr>
              <p:nvPr/>
            </p:nvSpPr>
            <p:spPr bwMode="auto">
              <a:xfrm>
                <a:off x="4911" y="2645"/>
                <a:ext cx="225" cy="326"/>
              </a:xfrm>
              <a:custGeom>
                <a:avLst/>
                <a:gdLst>
                  <a:gd name="T0" fmla="*/ 520 w 90"/>
                  <a:gd name="T1" fmla="*/ 6162 h 122"/>
                  <a:gd name="T2" fmla="*/ 83 w 90"/>
                  <a:gd name="T3" fmla="*/ 3263 h 122"/>
                  <a:gd name="T4" fmla="*/ 208 w 90"/>
                  <a:gd name="T5" fmla="*/ 307 h 122"/>
                  <a:gd name="T6" fmla="*/ 3208 w 90"/>
                  <a:gd name="T7" fmla="*/ 0 h 122"/>
                  <a:gd name="T8" fmla="*/ 3095 w 90"/>
                  <a:gd name="T9" fmla="*/ 3014 h 122"/>
                  <a:gd name="T10" fmla="*/ 3520 w 90"/>
                  <a:gd name="T11" fmla="*/ 5913 h 122"/>
                  <a:gd name="T12" fmla="*/ 520 w 90"/>
                  <a:gd name="T13" fmla="*/ 6162 h 1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" h="122">
                    <a:moveTo>
                      <a:pt x="13" y="121"/>
                    </a:moveTo>
                    <a:cubicBezTo>
                      <a:pt x="9" y="122"/>
                      <a:pt x="4" y="96"/>
                      <a:pt x="2" y="64"/>
                    </a:cubicBezTo>
                    <a:cubicBezTo>
                      <a:pt x="0" y="32"/>
                      <a:pt x="1" y="6"/>
                      <a:pt x="5" y="6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1"/>
                      <a:pt x="77" y="27"/>
                      <a:pt x="79" y="59"/>
                    </a:cubicBezTo>
                    <a:cubicBezTo>
                      <a:pt x="81" y="91"/>
                      <a:pt x="86" y="116"/>
                      <a:pt x="90" y="116"/>
                    </a:cubicBezTo>
                    <a:lnTo>
                      <a:pt x="13" y="121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 406"/>
              <p:cNvSpPr>
                <a:spLocks/>
              </p:cNvSpPr>
              <p:nvPr/>
            </p:nvSpPr>
            <p:spPr bwMode="auto">
              <a:xfrm>
                <a:off x="3411" y="2251"/>
                <a:ext cx="1505" cy="229"/>
              </a:xfrm>
              <a:custGeom>
                <a:avLst/>
                <a:gdLst>
                  <a:gd name="T0" fmla="*/ 2313 w 602"/>
                  <a:gd name="T1" fmla="*/ 93 h 86"/>
                  <a:gd name="T2" fmla="*/ 2550 w 602"/>
                  <a:gd name="T3" fmla="*/ 0 h 86"/>
                  <a:gd name="T4" fmla="*/ 20470 w 602"/>
                  <a:gd name="T5" fmla="*/ 0 h 86"/>
                  <a:gd name="T6" fmla="*/ 20908 w 602"/>
                  <a:gd name="T7" fmla="*/ 56 h 86"/>
                  <a:gd name="T8" fmla="*/ 23520 w 602"/>
                  <a:gd name="T9" fmla="*/ 602 h 86"/>
                  <a:gd name="T10" fmla="*/ 22158 w 602"/>
                  <a:gd name="T11" fmla="*/ 3624 h 86"/>
                  <a:gd name="T12" fmla="*/ 22158 w 602"/>
                  <a:gd name="T13" fmla="*/ 3624 h 86"/>
                  <a:gd name="T14" fmla="*/ 18800 w 602"/>
                  <a:gd name="T15" fmla="*/ 4111 h 86"/>
                  <a:gd name="T16" fmla="*/ 17895 w 602"/>
                  <a:gd name="T17" fmla="*/ 4111 h 86"/>
                  <a:gd name="T18" fmla="*/ 283 w 602"/>
                  <a:gd name="T19" fmla="*/ 4111 h 86"/>
                  <a:gd name="T20" fmla="*/ 0 w 602"/>
                  <a:gd name="T21" fmla="*/ 4324 h 86"/>
                  <a:gd name="T22" fmla="*/ 0 w 602"/>
                  <a:gd name="T23" fmla="*/ 4268 h 86"/>
                  <a:gd name="T24" fmla="*/ 2313 w 602"/>
                  <a:gd name="T25" fmla="*/ 93 h 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2" h="86">
                    <a:moveTo>
                      <a:pt x="59" y="2"/>
                    </a:moveTo>
                    <a:cubicBezTo>
                      <a:pt x="60" y="1"/>
                      <a:pt x="62" y="0"/>
                      <a:pt x="65" y="0"/>
                    </a:cubicBezTo>
                    <a:cubicBezTo>
                      <a:pt x="80" y="0"/>
                      <a:pt x="511" y="0"/>
                      <a:pt x="524" y="0"/>
                    </a:cubicBezTo>
                    <a:cubicBezTo>
                      <a:pt x="526" y="0"/>
                      <a:pt x="532" y="0"/>
                      <a:pt x="535" y="1"/>
                    </a:cubicBezTo>
                    <a:cubicBezTo>
                      <a:pt x="538" y="1"/>
                      <a:pt x="595" y="9"/>
                      <a:pt x="602" y="12"/>
                    </a:cubicBezTo>
                    <a:cubicBezTo>
                      <a:pt x="589" y="31"/>
                      <a:pt x="573" y="63"/>
                      <a:pt x="567" y="72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45" y="76"/>
                      <a:pt x="486" y="81"/>
                      <a:pt x="481" y="82"/>
                    </a:cubicBezTo>
                    <a:cubicBezTo>
                      <a:pt x="473" y="82"/>
                      <a:pt x="471" y="82"/>
                      <a:pt x="458" y="82"/>
                    </a:cubicBezTo>
                    <a:cubicBezTo>
                      <a:pt x="446" y="82"/>
                      <a:pt x="22" y="82"/>
                      <a:pt x="7" y="82"/>
                    </a:cubicBezTo>
                    <a:cubicBezTo>
                      <a:pt x="3" y="82"/>
                      <a:pt x="1" y="83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4" y="78"/>
                      <a:pt x="54" y="6"/>
                      <a:pt x="59" y="2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 407"/>
              <p:cNvSpPr>
                <a:spLocks/>
              </p:cNvSpPr>
              <p:nvPr/>
            </p:nvSpPr>
            <p:spPr bwMode="auto">
              <a:xfrm>
                <a:off x="3553" y="2251"/>
                <a:ext cx="1363" cy="322"/>
              </a:xfrm>
              <a:custGeom>
                <a:avLst/>
                <a:gdLst>
                  <a:gd name="T0" fmla="*/ 21273 w 545"/>
                  <a:gd name="T1" fmla="*/ 5163 h 121"/>
                  <a:gd name="T2" fmla="*/ 21323 w 545"/>
                  <a:gd name="T3" fmla="*/ 5107 h 121"/>
                  <a:gd name="T4" fmla="*/ 21323 w 545"/>
                  <a:gd name="T5" fmla="*/ 601 h 121"/>
                  <a:gd name="T6" fmla="*/ 18694 w 545"/>
                  <a:gd name="T7" fmla="*/ 56 h 121"/>
                  <a:gd name="T8" fmla="*/ 18269 w 545"/>
                  <a:gd name="T9" fmla="*/ 0 h 121"/>
                  <a:gd name="T10" fmla="*/ 313 w 545"/>
                  <a:gd name="T11" fmla="*/ 0 h 121"/>
                  <a:gd name="T12" fmla="*/ 83 w 545"/>
                  <a:gd name="T13" fmla="*/ 93 h 121"/>
                  <a:gd name="T14" fmla="*/ 83 w 545"/>
                  <a:gd name="T15" fmla="*/ 93 h 121"/>
                  <a:gd name="T16" fmla="*/ 0 w 545"/>
                  <a:gd name="T17" fmla="*/ 657 h 121"/>
                  <a:gd name="T18" fmla="*/ 0 w 545"/>
                  <a:gd name="T19" fmla="*/ 5559 h 121"/>
                  <a:gd name="T20" fmla="*/ 395 w 545"/>
                  <a:gd name="T21" fmla="*/ 6070 h 121"/>
                  <a:gd name="T22" fmla="*/ 438 w 545"/>
                  <a:gd name="T23" fmla="*/ 6070 h 121"/>
                  <a:gd name="T24" fmla="*/ 595 w 545"/>
                  <a:gd name="T25" fmla="*/ 6070 h 121"/>
                  <a:gd name="T26" fmla="*/ 18269 w 545"/>
                  <a:gd name="T27" fmla="*/ 6070 h 121"/>
                  <a:gd name="T28" fmla="*/ 21273 w 545"/>
                  <a:gd name="T29" fmla="*/ 5163 h 1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5" h="121">
                    <a:moveTo>
                      <a:pt x="544" y="103"/>
                    </a:moveTo>
                    <a:cubicBezTo>
                      <a:pt x="545" y="102"/>
                      <a:pt x="545" y="102"/>
                      <a:pt x="545" y="102"/>
                    </a:cubicBezTo>
                    <a:cubicBezTo>
                      <a:pt x="545" y="12"/>
                      <a:pt x="545" y="12"/>
                      <a:pt x="545" y="12"/>
                    </a:cubicBezTo>
                    <a:cubicBezTo>
                      <a:pt x="538" y="9"/>
                      <a:pt x="481" y="1"/>
                      <a:pt x="478" y="1"/>
                    </a:cubicBezTo>
                    <a:cubicBezTo>
                      <a:pt x="475" y="0"/>
                      <a:pt x="469" y="0"/>
                      <a:pt x="46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0" y="8"/>
                      <a:pt x="0" y="13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20"/>
                      <a:pt x="3" y="121"/>
                      <a:pt x="10" y="121"/>
                    </a:cubicBezTo>
                    <a:cubicBezTo>
                      <a:pt x="11" y="121"/>
                      <a:pt x="11" y="121"/>
                      <a:pt x="11" y="121"/>
                    </a:cubicBezTo>
                    <a:cubicBezTo>
                      <a:pt x="15" y="121"/>
                      <a:pt x="15" y="121"/>
                      <a:pt x="15" y="121"/>
                    </a:cubicBezTo>
                    <a:cubicBezTo>
                      <a:pt x="467" y="121"/>
                      <a:pt x="467" y="121"/>
                      <a:pt x="467" y="121"/>
                    </a:cubicBezTo>
                    <a:cubicBezTo>
                      <a:pt x="485" y="121"/>
                      <a:pt x="544" y="103"/>
                      <a:pt x="544" y="103"/>
                    </a:cubicBezTo>
                    <a:close/>
                  </a:path>
                </a:pathLst>
              </a:custGeom>
              <a:solidFill>
                <a:srgbClr val="CDE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 408"/>
              <p:cNvSpPr>
                <a:spLocks/>
              </p:cNvSpPr>
              <p:nvPr/>
            </p:nvSpPr>
            <p:spPr bwMode="auto">
              <a:xfrm>
                <a:off x="4741" y="2253"/>
                <a:ext cx="175" cy="318"/>
              </a:xfrm>
              <a:custGeom>
                <a:avLst/>
                <a:gdLst>
                  <a:gd name="T0" fmla="*/ 0 w 70"/>
                  <a:gd name="T1" fmla="*/ 0 h 119"/>
                  <a:gd name="T2" fmla="*/ 0 w 70"/>
                  <a:gd name="T3" fmla="*/ 0 h 119"/>
                  <a:gd name="T4" fmla="*/ 0 w 70"/>
                  <a:gd name="T5" fmla="*/ 6069 h 119"/>
                  <a:gd name="T6" fmla="*/ 2708 w 70"/>
                  <a:gd name="T7" fmla="*/ 5214 h 119"/>
                  <a:gd name="T8" fmla="*/ 2738 w 70"/>
                  <a:gd name="T9" fmla="*/ 5155 h 119"/>
                  <a:gd name="T10" fmla="*/ 2738 w 70"/>
                  <a:gd name="T11" fmla="*/ 550 h 119"/>
                  <a:gd name="T12" fmla="*/ 125 w 70"/>
                  <a:gd name="T13" fmla="*/ 0 h 119"/>
                  <a:gd name="T14" fmla="*/ 0 w 70"/>
                  <a:gd name="T15" fmla="*/ 0 h 1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0" h="11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24" y="116"/>
                      <a:pt x="69" y="102"/>
                      <a:pt x="69" y="102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3" y="8"/>
                      <a:pt x="6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 409"/>
              <p:cNvSpPr>
                <a:spLocks/>
              </p:cNvSpPr>
              <p:nvPr/>
            </p:nvSpPr>
            <p:spPr bwMode="auto">
              <a:xfrm>
                <a:off x="3408" y="2443"/>
                <a:ext cx="1420" cy="349"/>
              </a:xfrm>
              <a:custGeom>
                <a:avLst/>
                <a:gdLst>
                  <a:gd name="T0" fmla="*/ 313 w 568"/>
                  <a:gd name="T1" fmla="*/ 512 h 131"/>
                  <a:gd name="T2" fmla="*/ 17938 w 568"/>
                  <a:gd name="T3" fmla="*/ 512 h 131"/>
                  <a:gd name="T4" fmla="*/ 18833 w 568"/>
                  <a:gd name="T5" fmla="*/ 512 h 131"/>
                  <a:gd name="T6" fmla="*/ 22188 w 568"/>
                  <a:gd name="T7" fmla="*/ 0 h 131"/>
                  <a:gd name="T8" fmla="*/ 22188 w 568"/>
                  <a:gd name="T9" fmla="*/ 4726 h 131"/>
                  <a:gd name="T10" fmla="*/ 18833 w 568"/>
                  <a:gd name="T11" fmla="*/ 6543 h 131"/>
                  <a:gd name="T12" fmla="*/ 17938 w 568"/>
                  <a:gd name="T13" fmla="*/ 6602 h 131"/>
                  <a:gd name="T14" fmla="*/ 438 w 568"/>
                  <a:gd name="T15" fmla="*/ 6602 h 131"/>
                  <a:gd name="T16" fmla="*/ 395 w 568"/>
                  <a:gd name="T17" fmla="*/ 6602 h 131"/>
                  <a:gd name="T18" fmla="*/ 0 w 568"/>
                  <a:gd name="T19" fmla="*/ 6090 h 131"/>
                  <a:gd name="T20" fmla="*/ 0 w 568"/>
                  <a:gd name="T21" fmla="*/ 1156 h 131"/>
                  <a:gd name="T22" fmla="*/ 313 w 568"/>
                  <a:gd name="T23" fmla="*/ 512 h 1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8" h="131">
                    <a:moveTo>
                      <a:pt x="8" y="10"/>
                    </a:moveTo>
                    <a:cubicBezTo>
                      <a:pt x="459" y="10"/>
                      <a:pt x="459" y="10"/>
                      <a:pt x="459" y="10"/>
                    </a:cubicBezTo>
                    <a:cubicBezTo>
                      <a:pt x="472" y="10"/>
                      <a:pt x="474" y="10"/>
                      <a:pt x="482" y="10"/>
                    </a:cubicBezTo>
                    <a:cubicBezTo>
                      <a:pt x="487" y="9"/>
                      <a:pt x="546" y="4"/>
                      <a:pt x="568" y="0"/>
                    </a:cubicBezTo>
                    <a:cubicBezTo>
                      <a:pt x="568" y="94"/>
                      <a:pt x="568" y="94"/>
                      <a:pt x="568" y="94"/>
                    </a:cubicBezTo>
                    <a:cubicBezTo>
                      <a:pt x="546" y="103"/>
                      <a:pt x="487" y="129"/>
                      <a:pt x="482" y="130"/>
                    </a:cubicBezTo>
                    <a:cubicBezTo>
                      <a:pt x="474" y="131"/>
                      <a:pt x="472" y="131"/>
                      <a:pt x="459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3" y="131"/>
                      <a:pt x="0" y="130"/>
                      <a:pt x="0" y="1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5"/>
                      <a:pt x="0" y="10"/>
                      <a:pt x="8" y="10"/>
                    </a:cubicBezTo>
                    <a:close/>
                  </a:path>
                </a:pathLst>
              </a:custGeom>
              <a:solidFill>
                <a:srgbClr val="B0E2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 410"/>
              <p:cNvSpPr>
                <a:spLocks/>
              </p:cNvSpPr>
              <p:nvPr/>
            </p:nvSpPr>
            <p:spPr bwMode="auto">
              <a:xfrm>
                <a:off x="4591" y="2443"/>
                <a:ext cx="237" cy="349"/>
              </a:xfrm>
              <a:custGeom>
                <a:avLst/>
                <a:gdLst>
                  <a:gd name="T0" fmla="*/ 0 w 95"/>
                  <a:gd name="T1" fmla="*/ 512 h 131"/>
                  <a:gd name="T2" fmla="*/ 0 w 95"/>
                  <a:gd name="T3" fmla="*/ 6602 h 131"/>
                  <a:gd name="T4" fmla="*/ 342 w 95"/>
                  <a:gd name="T5" fmla="*/ 6543 h 131"/>
                  <a:gd name="T6" fmla="*/ 3677 w 95"/>
                  <a:gd name="T7" fmla="*/ 4726 h 131"/>
                  <a:gd name="T8" fmla="*/ 3677 w 95"/>
                  <a:gd name="T9" fmla="*/ 0 h 131"/>
                  <a:gd name="T10" fmla="*/ 342 w 95"/>
                  <a:gd name="T11" fmla="*/ 512 h 131"/>
                  <a:gd name="T12" fmla="*/ 0 w 95"/>
                  <a:gd name="T13" fmla="*/ 512 h 1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131">
                    <a:moveTo>
                      <a:pt x="0" y="10"/>
                    </a:moveTo>
                    <a:cubicBezTo>
                      <a:pt x="0" y="131"/>
                      <a:pt x="0" y="131"/>
                      <a:pt x="0" y="131"/>
                    </a:cubicBezTo>
                    <a:cubicBezTo>
                      <a:pt x="3" y="130"/>
                      <a:pt x="5" y="130"/>
                      <a:pt x="9" y="130"/>
                    </a:cubicBezTo>
                    <a:cubicBezTo>
                      <a:pt x="14" y="129"/>
                      <a:pt x="73" y="103"/>
                      <a:pt x="95" y="94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73" y="4"/>
                      <a:pt x="14" y="9"/>
                      <a:pt x="9" y="10"/>
                    </a:cubicBezTo>
                    <a:cubicBezTo>
                      <a:pt x="5" y="10"/>
                      <a:pt x="3" y="10"/>
                      <a:pt x="0" y="10"/>
                    </a:cubicBezTo>
                    <a:close/>
                  </a:path>
                </a:pathLst>
              </a:custGeom>
              <a:solidFill>
                <a:srgbClr val="98D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 411"/>
              <p:cNvSpPr>
                <a:spLocks/>
              </p:cNvSpPr>
              <p:nvPr/>
            </p:nvSpPr>
            <p:spPr bwMode="auto">
              <a:xfrm>
                <a:off x="4593" y="2469"/>
                <a:ext cx="1" cy="320"/>
              </a:xfrm>
              <a:custGeom>
                <a:avLst/>
                <a:gdLst>
                  <a:gd name="T0" fmla="*/ 0 w 1"/>
                  <a:gd name="T1" fmla="*/ 0 h 320"/>
                  <a:gd name="T2" fmla="*/ 0 w 1"/>
                  <a:gd name="T3" fmla="*/ 320 h 320"/>
                  <a:gd name="T4" fmla="*/ 0 w 1"/>
                  <a:gd name="T5" fmla="*/ 0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20">
                    <a:moveTo>
                      <a:pt x="0" y="0"/>
                    </a:moveTo>
                    <a:lnTo>
                      <a:pt x="0" y="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Line 412"/>
              <p:cNvSpPr>
                <a:spLocks noChangeShapeType="1"/>
              </p:cNvSpPr>
              <p:nvPr/>
            </p:nvSpPr>
            <p:spPr bwMode="auto">
              <a:xfrm>
                <a:off x="4593" y="2469"/>
                <a:ext cx="1" cy="32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 413"/>
              <p:cNvSpPr>
                <a:spLocks/>
              </p:cNvSpPr>
              <p:nvPr/>
            </p:nvSpPr>
            <p:spPr bwMode="auto">
              <a:xfrm>
                <a:off x="3413" y="2571"/>
                <a:ext cx="143" cy="213"/>
              </a:xfrm>
              <a:custGeom>
                <a:avLst/>
                <a:gdLst>
                  <a:gd name="T0" fmla="*/ 0 w 57"/>
                  <a:gd name="T1" fmla="*/ 4020 h 80"/>
                  <a:gd name="T2" fmla="*/ 2260 w 57"/>
                  <a:gd name="T3" fmla="*/ 0 h 8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" h="80">
                    <a:moveTo>
                      <a:pt x="0" y="80"/>
                    </a:moveTo>
                    <a:cubicBezTo>
                      <a:pt x="10" y="65"/>
                      <a:pt x="52" y="4"/>
                      <a:pt x="57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 414"/>
              <p:cNvSpPr>
                <a:spLocks/>
              </p:cNvSpPr>
              <p:nvPr/>
            </p:nvSpPr>
            <p:spPr bwMode="auto">
              <a:xfrm>
                <a:off x="4596" y="2571"/>
                <a:ext cx="145" cy="218"/>
              </a:xfrm>
              <a:custGeom>
                <a:avLst/>
                <a:gdLst>
                  <a:gd name="T0" fmla="*/ 0 w 58"/>
                  <a:gd name="T1" fmla="*/ 4099 h 82"/>
                  <a:gd name="T2" fmla="*/ 2270 w 58"/>
                  <a:gd name="T3" fmla="*/ 0 h 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8" h="82">
                    <a:moveTo>
                      <a:pt x="0" y="82"/>
                    </a:moveTo>
                    <a:cubicBezTo>
                      <a:pt x="10" y="66"/>
                      <a:pt x="53" y="4"/>
                      <a:pt x="58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 415"/>
              <p:cNvSpPr>
                <a:spLocks/>
              </p:cNvSpPr>
              <p:nvPr/>
            </p:nvSpPr>
            <p:spPr bwMode="auto">
              <a:xfrm>
                <a:off x="4828" y="2283"/>
                <a:ext cx="88" cy="410"/>
              </a:xfrm>
              <a:custGeom>
                <a:avLst/>
                <a:gdLst>
                  <a:gd name="T0" fmla="*/ 1398 w 35"/>
                  <a:gd name="T1" fmla="*/ 4678 h 154"/>
                  <a:gd name="T2" fmla="*/ 0 w 35"/>
                  <a:gd name="T3" fmla="*/ 7739 h 154"/>
                  <a:gd name="T4" fmla="*/ 0 w 35"/>
                  <a:gd name="T5" fmla="*/ 7739 h 154"/>
                  <a:gd name="T6" fmla="*/ 0 w 35"/>
                  <a:gd name="T7" fmla="*/ 3019 h 154"/>
                  <a:gd name="T8" fmla="*/ 0 w 35"/>
                  <a:gd name="T9" fmla="*/ 3019 h 154"/>
                  <a:gd name="T10" fmla="*/ 1398 w 35"/>
                  <a:gd name="T11" fmla="*/ 0 h 154"/>
                  <a:gd name="T12" fmla="*/ 1398 w 35"/>
                  <a:gd name="T13" fmla="*/ 4678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154">
                    <a:moveTo>
                      <a:pt x="35" y="93"/>
                    </a:moveTo>
                    <a:cubicBezTo>
                      <a:pt x="22" y="113"/>
                      <a:pt x="6" y="145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6" y="51"/>
                      <a:pt x="22" y="19"/>
                      <a:pt x="35" y="0"/>
                    </a:cubicBezTo>
                    <a:lnTo>
                      <a:pt x="35" y="93"/>
                    </a:ln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 416"/>
              <p:cNvSpPr>
                <a:spLocks/>
              </p:cNvSpPr>
              <p:nvPr/>
            </p:nvSpPr>
            <p:spPr bwMode="auto">
              <a:xfrm>
                <a:off x="4863" y="2379"/>
                <a:ext cx="65" cy="216"/>
              </a:xfrm>
              <a:custGeom>
                <a:avLst/>
                <a:gdLst>
                  <a:gd name="T0" fmla="*/ 833 w 26"/>
                  <a:gd name="T1" fmla="*/ 2027 h 81"/>
                  <a:gd name="T2" fmla="*/ 783 w 26"/>
                  <a:gd name="T3" fmla="*/ 0 h 81"/>
                  <a:gd name="T4" fmla="*/ 125 w 26"/>
                  <a:gd name="T5" fmla="*/ 56 h 81"/>
                  <a:gd name="T6" fmla="*/ 50 w 26"/>
                  <a:gd name="T7" fmla="*/ 2069 h 81"/>
                  <a:gd name="T8" fmla="*/ 363 w 26"/>
                  <a:gd name="T9" fmla="*/ 4096 h 81"/>
                  <a:gd name="T10" fmla="*/ 1020 w 26"/>
                  <a:gd name="T11" fmla="*/ 4040 h 81"/>
                  <a:gd name="T12" fmla="*/ 833 w 26"/>
                  <a:gd name="T13" fmla="*/ 2027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81">
                    <a:moveTo>
                      <a:pt x="21" y="40"/>
                    </a:moveTo>
                    <a:cubicBezTo>
                      <a:pt x="20" y="24"/>
                      <a:pt x="20" y="10"/>
                      <a:pt x="2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19"/>
                      <a:pt x="1" y="41"/>
                    </a:cubicBezTo>
                    <a:cubicBezTo>
                      <a:pt x="3" y="63"/>
                      <a:pt x="6" y="81"/>
                      <a:pt x="9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4" y="69"/>
                      <a:pt x="22" y="55"/>
                      <a:pt x="21" y="40"/>
                    </a:cubicBezTo>
                    <a:close/>
                  </a:path>
                </a:pathLst>
              </a:custGeom>
              <a:solidFill>
                <a:srgbClr val="BFE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 417"/>
              <p:cNvSpPr>
                <a:spLocks/>
              </p:cNvSpPr>
              <p:nvPr/>
            </p:nvSpPr>
            <p:spPr bwMode="auto">
              <a:xfrm>
                <a:off x="3408" y="2419"/>
                <a:ext cx="1508" cy="373"/>
              </a:xfrm>
              <a:custGeom>
                <a:avLst/>
                <a:gdLst>
                  <a:gd name="T0" fmla="*/ 2583 w 603"/>
                  <a:gd name="T1" fmla="*/ 0 h 140"/>
                  <a:gd name="T2" fmla="*/ 2346 w 603"/>
                  <a:gd name="T3" fmla="*/ 93 h 140"/>
                  <a:gd name="T4" fmla="*/ 50 w 603"/>
                  <a:gd name="T5" fmla="*/ 4274 h 140"/>
                  <a:gd name="T6" fmla="*/ 0 w 603"/>
                  <a:gd name="T7" fmla="*/ 4423 h 140"/>
                  <a:gd name="T8" fmla="*/ 0 w 603"/>
                  <a:gd name="T9" fmla="*/ 6543 h 140"/>
                  <a:gd name="T10" fmla="*/ 395 w 603"/>
                  <a:gd name="T11" fmla="*/ 7055 h 140"/>
                  <a:gd name="T12" fmla="*/ 438 w 603"/>
                  <a:gd name="T13" fmla="*/ 7055 h 140"/>
                  <a:gd name="T14" fmla="*/ 11181 w 603"/>
                  <a:gd name="T15" fmla="*/ 7055 h 140"/>
                  <a:gd name="T16" fmla="*/ 19551 w 603"/>
                  <a:gd name="T17" fmla="*/ 6658 h 140"/>
                  <a:gd name="T18" fmla="*/ 22207 w 603"/>
                  <a:gd name="T19" fmla="*/ 5182 h 140"/>
                  <a:gd name="T20" fmla="*/ 22207 w 603"/>
                  <a:gd name="T21" fmla="*/ 5182 h 140"/>
                  <a:gd name="T22" fmla="*/ 23585 w 603"/>
                  <a:gd name="T23" fmla="*/ 2115 h 140"/>
                  <a:gd name="T24" fmla="*/ 23585 w 603"/>
                  <a:gd name="T25" fmla="*/ 0 h 140"/>
                  <a:gd name="T26" fmla="*/ 2583 w 603"/>
                  <a:gd name="T27" fmla="*/ 0 h 1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03" h="140">
                    <a:moveTo>
                      <a:pt x="66" y="0"/>
                    </a:moveTo>
                    <a:cubicBezTo>
                      <a:pt x="63" y="0"/>
                      <a:pt x="61" y="1"/>
                      <a:pt x="60" y="2"/>
                    </a:cubicBezTo>
                    <a:cubicBezTo>
                      <a:pt x="55" y="6"/>
                      <a:pt x="5" y="78"/>
                      <a:pt x="1" y="85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9"/>
                      <a:pt x="3" y="140"/>
                      <a:pt x="10" y="140"/>
                    </a:cubicBezTo>
                    <a:cubicBezTo>
                      <a:pt x="11" y="140"/>
                      <a:pt x="11" y="140"/>
                      <a:pt x="11" y="140"/>
                    </a:cubicBezTo>
                    <a:cubicBezTo>
                      <a:pt x="286" y="140"/>
                      <a:pt x="286" y="140"/>
                      <a:pt x="286" y="140"/>
                    </a:cubicBezTo>
                    <a:cubicBezTo>
                      <a:pt x="500" y="132"/>
                      <a:pt x="500" y="132"/>
                      <a:pt x="500" y="132"/>
                    </a:cubicBezTo>
                    <a:cubicBezTo>
                      <a:pt x="521" y="123"/>
                      <a:pt x="553" y="109"/>
                      <a:pt x="568" y="103"/>
                    </a:cubicBezTo>
                    <a:cubicBezTo>
                      <a:pt x="568" y="103"/>
                      <a:pt x="568" y="103"/>
                      <a:pt x="568" y="103"/>
                    </a:cubicBezTo>
                    <a:cubicBezTo>
                      <a:pt x="574" y="94"/>
                      <a:pt x="590" y="62"/>
                      <a:pt x="603" y="42"/>
                    </a:cubicBezTo>
                    <a:cubicBezTo>
                      <a:pt x="603" y="0"/>
                      <a:pt x="603" y="0"/>
                      <a:pt x="603" y="0"/>
                    </a:cubicBez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F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 418"/>
              <p:cNvSpPr>
                <a:spLocks/>
              </p:cNvSpPr>
              <p:nvPr/>
            </p:nvSpPr>
            <p:spPr bwMode="auto">
              <a:xfrm>
                <a:off x="4596" y="2421"/>
                <a:ext cx="230" cy="254"/>
              </a:xfrm>
              <a:custGeom>
                <a:avLst/>
                <a:gdLst>
                  <a:gd name="T0" fmla="*/ 0 w 230"/>
                  <a:gd name="T1" fmla="*/ 254 h 254"/>
                  <a:gd name="T2" fmla="*/ 230 w 230"/>
                  <a:gd name="T3" fmla="*/ 219 h 254"/>
                  <a:gd name="T4" fmla="*/ 230 w 230"/>
                  <a:gd name="T5" fmla="*/ 0 h 254"/>
                  <a:gd name="T6" fmla="*/ 0 w 230"/>
                  <a:gd name="T7" fmla="*/ 3 h 254"/>
                  <a:gd name="T8" fmla="*/ 0 w 230"/>
                  <a:gd name="T9" fmla="*/ 254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254">
                    <a:moveTo>
                      <a:pt x="0" y="254"/>
                    </a:moveTo>
                    <a:lnTo>
                      <a:pt x="230" y="219"/>
                    </a:lnTo>
                    <a:lnTo>
                      <a:pt x="230" y="0"/>
                    </a:lnTo>
                    <a:lnTo>
                      <a:pt x="0" y="3"/>
                    </a:lnTo>
                    <a:lnTo>
                      <a:pt x="0" y="254"/>
                    </a:lnTo>
                    <a:close/>
                  </a:path>
                </a:pathLst>
              </a:custGeom>
              <a:solidFill>
                <a:srgbClr val="E2B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 419"/>
              <p:cNvSpPr>
                <a:spLocks/>
              </p:cNvSpPr>
              <p:nvPr/>
            </p:nvSpPr>
            <p:spPr bwMode="auto">
              <a:xfrm>
                <a:off x="4828" y="2419"/>
                <a:ext cx="88" cy="274"/>
              </a:xfrm>
              <a:custGeom>
                <a:avLst/>
                <a:gdLst>
                  <a:gd name="T0" fmla="*/ 0 w 35"/>
                  <a:gd name="T1" fmla="*/ 452 h 103"/>
                  <a:gd name="T2" fmla="*/ 0 w 35"/>
                  <a:gd name="T3" fmla="*/ 5158 h 103"/>
                  <a:gd name="T4" fmla="*/ 1398 w 35"/>
                  <a:gd name="T5" fmla="*/ 2110 h 103"/>
                  <a:gd name="T6" fmla="*/ 1398 w 35"/>
                  <a:gd name="T7" fmla="*/ 0 h 103"/>
                  <a:gd name="T8" fmla="*/ 209 w 35"/>
                  <a:gd name="T9" fmla="*/ 0 h 103"/>
                  <a:gd name="T10" fmla="*/ 0 w 35"/>
                  <a:gd name="T11" fmla="*/ 452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5" h="103">
                    <a:moveTo>
                      <a:pt x="0" y="9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6" y="94"/>
                      <a:pt x="22" y="62"/>
                      <a:pt x="35" y="42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654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 420"/>
              <p:cNvSpPr>
                <a:spLocks/>
              </p:cNvSpPr>
              <p:nvPr/>
            </p:nvSpPr>
            <p:spPr bwMode="auto">
              <a:xfrm>
                <a:off x="3523" y="2419"/>
                <a:ext cx="1318" cy="50"/>
              </a:xfrm>
              <a:custGeom>
                <a:avLst/>
                <a:gdLst>
                  <a:gd name="T0" fmla="*/ 783 w 527"/>
                  <a:gd name="T1" fmla="*/ 0 h 19"/>
                  <a:gd name="T2" fmla="*/ 550 w 527"/>
                  <a:gd name="T3" fmla="*/ 89 h 19"/>
                  <a:gd name="T4" fmla="*/ 0 w 527"/>
                  <a:gd name="T5" fmla="*/ 913 h 19"/>
                  <a:gd name="T6" fmla="*/ 16156 w 527"/>
                  <a:gd name="T7" fmla="*/ 913 h 19"/>
                  <a:gd name="T8" fmla="*/ 17051 w 527"/>
                  <a:gd name="T9" fmla="*/ 913 h 19"/>
                  <a:gd name="T10" fmla="*/ 20415 w 527"/>
                  <a:gd name="T11" fmla="*/ 437 h 19"/>
                  <a:gd name="T12" fmla="*/ 20415 w 527"/>
                  <a:gd name="T13" fmla="*/ 437 h 19"/>
                  <a:gd name="T14" fmla="*/ 20615 w 527"/>
                  <a:gd name="T15" fmla="*/ 0 h 19"/>
                  <a:gd name="T16" fmla="*/ 783 w 527"/>
                  <a:gd name="T17" fmla="*/ 0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7" h="19">
                    <a:moveTo>
                      <a:pt x="20" y="0"/>
                    </a:moveTo>
                    <a:cubicBezTo>
                      <a:pt x="17" y="0"/>
                      <a:pt x="15" y="1"/>
                      <a:pt x="14" y="2"/>
                    </a:cubicBezTo>
                    <a:cubicBezTo>
                      <a:pt x="12" y="3"/>
                      <a:pt x="7" y="10"/>
                      <a:pt x="0" y="19"/>
                    </a:cubicBezTo>
                    <a:cubicBezTo>
                      <a:pt x="413" y="19"/>
                      <a:pt x="413" y="19"/>
                      <a:pt x="413" y="19"/>
                    </a:cubicBezTo>
                    <a:cubicBezTo>
                      <a:pt x="426" y="19"/>
                      <a:pt x="428" y="19"/>
                      <a:pt x="436" y="19"/>
                    </a:cubicBezTo>
                    <a:cubicBezTo>
                      <a:pt x="441" y="18"/>
                      <a:pt x="500" y="13"/>
                      <a:pt x="522" y="9"/>
                    </a:cubicBezTo>
                    <a:cubicBezTo>
                      <a:pt x="522" y="9"/>
                      <a:pt x="522" y="9"/>
                      <a:pt x="522" y="9"/>
                    </a:cubicBezTo>
                    <a:cubicBezTo>
                      <a:pt x="524" y="7"/>
                      <a:pt x="525" y="4"/>
                      <a:pt x="52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5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 421"/>
              <p:cNvSpPr>
                <a:spLocks/>
              </p:cNvSpPr>
              <p:nvPr/>
            </p:nvSpPr>
            <p:spPr bwMode="auto">
              <a:xfrm>
                <a:off x="3411" y="2419"/>
                <a:ext cx="1505" cy="226"/>
              </a:xfrm>
              <a:custGeom>
                <a:avLst/>
                <a:gdLst>
                  <a:gd name="T0" fmla="*/ 23520 w 602"/>
                  <a:gd name="T1" fmla="*/ 0 h 85"/>
                  <a:gd name="T2" fmla="*/ 2550 w 602"/>
                  <a:gd name="T3" fmla="*/ 0 h 85"/>
                  <a:gd name="T4" fmla="*/ 2313 w 602"/>
                  <a:gd name="T5" fmla="*/ 93 h 85"/>
                  <a:gd name="T6" fmla="*/ 0 w 602"/>
                  <a:gd name="T7" fmla="*/ 4249 h 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2" h="85">
                    <a:moveTo>
                      <a:pt x="602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4" y="6"/>
                      <a:pt x="4" y="78"/>
                      <a:pt x="0" y="85"/>
                    </a:cubicBez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 422"/>
              <p:cNvSpPr>
                <a:spLocks/>
              </p:cNvSpPr>
              <p:nvPr/>
            </p:nvSpPr>
            <p:spPr bwMode="auto">
              <a:xfrm>
                <a:off x="3776" y="2293"/>
                <a:ext cx="1112" cy="163"/>
              </a:xfrm>
              <a:custGeom>
                <a:avLst/>
                <a:gdLst>
                  <a:gd name="T0" fmla="*/ 0 w 445"/>
                  <a:gd name="T1" fmla="*/ 3113 h 61"/>
                  <a:gd name="T2" fmla="*/ 12564 w 445"/>
                  <a:gd name="T3" fmla="*/ 3113 h 61"/>
                  <a:gd name="T4" fmla="*/ 16230 w 445"/>
                  <a:gd name="T5" fmla="*/ 2592 h 61"/>
                  <a:gd name="T6" fmla="*/ 17352 w 445"/>
                  <a:gd name="T7" fmla="*/ 0 h 61"/>
                  <a:gd name="T8" fmla="*/ 15993 w 445"/>
                  <a:gd name="T9" fmla="*/ 2191 h 61"/>
                  <a:gd name="T10" fmla="*/ 12407 w 445"/>
                  <a:gd name="T11" fmla="*/ 2750 h 61"/>
                  <a:gd name="T12" fmla="*/ 0 w 445"/>
                  <a:gd name="T13" fmla="*/ 3113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5" h="61">
                    <a:moveTo>
                      <a:pt x="0" y="61"/>
                    </a:moveTo>
                    <a:cubicBezTo>
                      <a:pt x="27" y="61"/>
                      <a:pt x="307" y="61"/>
                      <a:pt x="322" y="61"/>
                    </a:cubicBezTo>
                    <a:cubicBezTo>
                      <a:pt x="338" y="61"/>
                      <a:pt x="411" y="51"/>
                      <a:pt x="416" y="51"/>
                    </a:cubicBezTo>
                    <a:cubicBezTo>
                      <a:pt x="420" y="51"/>
                      <a:pt x="445" y="0"/>
                      <a:pt x="445" y="0"/>
                    </a:cubicBezTo>
                    <a:cubicBezTo>
                      <a:pt x="431" y="15"/>
                      <a:pt x="422" y="40"/>
                      <a:pt x="410" y="43"/>
                    </a:cubicBezTo>
                    <a:cubicBezTo>
                      <a:pt x="399" y="46"/>
                      <a:pt x="330" y="54"/>
                      <a:pt x="318" y="54"/>
                    </a:cubicBezTo>
                    <a:cubicBezTo>
                      <a:pt x="307" y="55"/>
                      <a:pt x="0" y="61"/>
                      <a:pt x="0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 423"/>
              <p:cNvSpPr>
                <a:spLocks/>
              </p:cNvSpPr>
              <p:nvPr/>
            </p:nvSpPr>
            <p:spPr bwMode="auto">
              <a:xfrm>
                <a:off x="3776" y="2419"/>
                <a:ext cx="1050" cy="37"/>
              </a:xfrm>
              <a:custGeom>
                <a:avLst/>
                <a:gdLst>
                  <a:gd name="T0" fmla="*/ 14970 w 420"/>
                  <a:gd name="T1" fmla="*/ 0 h 14"/>
                  <a:gd name="T2" fmla="*/ 12425 w 420"/>
                  <a:gd name="T3" fmla="*/ 349 h 14"/>
                  <a:gd name="T4" fmla="*/ 0 w 420"/>
                  <a:gd name="T5" fmla="*/ 685 h 14"/>
                  <a:gd name="T6" fmla="*/ 12583 w 420"/>
                  <a:gd name="T7" fmla="*/ 685 h 14"/>
                  <a:gd name="T8" fmla="*/ 16250 w 420"/>
                  <a:gd name="T9" fmla="*/ 204 h 14"/>
                  <a:gd name="T10" fmla="*/ 16408 w 420"/>
                  <a:gd name="T11" fmla="*/ 0 h 14"/>
                  <a:gd name="T12" fmla="*/ 14970 w 420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0" h="14">
                    <a:moveTo>
                      <a:pt x="383" y="0"/>
                    </a:moveTo>
                    <a:cubicBezTo>
                      <a:pt x="359" y="3"/>
                      <a:pt x="326" y="7"/>
                      <a:pt x="318" y="7"/>
                    </a:cubicBezTo>
                    <a:cubicBezTo>
                      <a:pt x="307" y="8"/>
                      <a:pt x="0" y="14"/>
                      <a:pt x="0" y="14"/>
                    </a:cubicBezTo>
                    <a:cubicBezTo>
                      <a:pt x="322" y="14"/>
                      <a:pt x="322" y="14"/>
                      <a:pt x="322" y="14"/>
                    </a:cubicBezTo>
                    <a:cubicBezTo>
                      <a:pt x="338" y="14"/>
                      <a:pt x="411" y="4"/>
                      <a:pt x="416" y="4"/>
                    </a:cubicBezTo>
                    <a:cubicBezTo>
                      <a:pt x="416" y="4"/>
                      <a:pt x="418" y="2"/>
                      <a:pt x="420" y="0"/>
                    </a:cubicBezTo>
                    <a:lnTo>
                      <a:pt x="3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 424"/>
              <p:cNvSpPr>
                <a:spLocks/>
              </p:cNvSpPr>
              <p:nvPr/>
            </p:nvSpPr>
            <p:spPr bwMode="auto">
              <a:xfrm>
                <a:off x="3408" y="2536"/>
                <a:ext cx="1483" cy="256"/>
              </a:xfrm>
              <a:custGeom>
                <a:avLst/>
                <a:gdLst>
                  <a:gd name="T0" fmla="*/ 23198 w 593"/>
                  <a:gd name="T1" fmla="*/ 704 h 96"/>
                  <a:gd name="T2" fmla="*/ 22915 w 593"/>
                  <a:gd name="T3" fmla="*/ 0 h 96"/>
                  <a:gd name="T4" fmla="*/ 22177 w 593"/>
                  <a:gd name="T5" fmla="*/ 1117 h 96"/>
                  <a:gd name="T6" fmla="*/ 18614 w 593"/>
                  <a:gd name="T7" fmla="*/ 2069 h 96"/>
                  <a:gd name="T8" fmla="*/ 0 w 593"/>
                  <a:gd name="T9" fmla="*/ 2069 h 96"/>
                  <a:gd name="T10" fmla="*/ 0 w 593"/>
                  <a:gd name="T11" fmla="*/ 4344 h 96"/>
                  <a:gd name="T12" fmla="*/ 395 w 593"/>
                  <a:gd name="T13" fmla="*/ 4856 h 96"/>
                  <a:gd name="T14" fmla="*/ 438 w 593"/>
                  <a:gd name="T15" fmla="*/ 4856 h 96"/>
                  <a:gd name="T16" fmla="*/ 17956 w 593"/>
                  <a:gd name="T17" fmla="*/ 4856 h 96"/>
                  <a:gd name="T18" fmla="*/ 18851 w 593"/>
                  <a:gd name="T19" fmla="*/ 4800 h 96"/>
                  <a:gd name="T20" fmla="*/ 21115 w 593"/>
                  <a:gd name="T21" fmla="*/ 3584 h 96"/>
                  <a:gd name="T22" fmla="*/ 21165 w 593"/>
                  <a:gd name="T23" fmla="*/ 3549 h 96"/>
                  <a:gd name="T24" fmla="*/ 21240 w 593"/>
                  <a:gd name="T25" fmla="*/ 3549 h 96"/>
                  <a:gd name="T26" fmla="*/ 22020 w 593"/>
                  <a:gd name="T27" fmla="*/ 3093 h 96"/>
                  <a:gd name="T28" fmla="*/ 22020 w 593"/>
                  <a:gd name="T29" fmla="*/ 3093 h 96"/>
                  <a:gd name="T30" fmla="*/ 22102 w 593"/>
                  <a:gd name="T31" fmla="*/ 3037 h 96"/>
                  <a:gd name="T32" fmla="*/ 22132 w 593"/>
                  <a:gd name="T33" fmla="*/ 3037 h 96"/>
                  <a:gd name="T34" fmla="*/ 22207 w 593"/>
                  <a:gd name="T35" fmla="*/ 2979 h 96"/>
                  <a:gd name="T36" fmla="*/ 22207 w 593"/>
                  <a:gd name="T37" fmla="*/ 2979 h 96"/>
                  <a:gd name="T38" fmla="*/ 22260 w 593"/>
                  <a:gd name="T39" fmla="*/ 2880 h 96"/>
                  <a:gd name="T40" fmla="*/ 23198 w 593"/>
                  <a:gd name="T41" fmla="*/ 704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3" h="96">
                    <a:moveTo>
                      <a:pt x="593" y="14"/>
                    </a:moveTo>
                    <a:cubicBezTo>
                      <a:pt x="586" y="0"/>
                      <a:pt x="586" y="0"/>
                      <a:pt x="586" y="0"/>
                    </a:cubicBezTo>
                    <a:cubicBezTo>
                      <a:pt x="567" y="22"/>
                      <a:pt x="567" y="22"/>
                      <a:pt x="567" y="22"/>
                    </a:cubicBezTo>
                    <a:cubicBezTo>
                      <a:pt x="476" y="41"/>
                      <a:pt x="476" y="41"/>
                      <a:pt x="476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5"/>
                      <a:pt x="3" y="96"/>
                      <a:pt x="10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459" y="96"/>
                      <a:pt x="459" y="96"/>
                      <a:pt x="459" y="96"/>
                    </a:cubicBezTo>
                    <a:cubicBezTo>
                      <a:pt x="472" y="96"/>
                      <a:pt x="474" y="96"/>
                      <a:pt x="482" y="95"/>
                    </a:cubicBezTo>
                    <a:cubicBezTo>
                      <a:pt x="485" y="95"/>
                      <a:pt x="515" y="82"/>
                      <a:pt x="540" y="71"/>
                    </a:cubicBezTo>
                    <a:cubicBezTo>
                      <a:pt x="540" y="71"/>
                      <a:pt x="541" y="71"/>
                      <a:pt x="541" y="70"/>
                    </a:cubicBezTo>
                    <a:cubicBezTo>
                      <a:pt x="542" y="70"/>
                      <a:pt x="543" y="70"/>
                      <a:pt x="543" y="70"/>
                    </a:cubicBezTo>
                    <a:cubicBezTo>
                      <a:pt x="550" y="66"/>
                      <a:pt x="557" y="64"/>
                      <a:pt x="563" y="61"/>
                    </a:cubicBezTo>
                    <a:cubicBezTo>
                      <a:pt x="563" y="61"/>
                      <a:pt x="563" y="61"/>
                      <a:pt x="563" y="61"/>
                    </a:cubicBezTo>
                    <a:cubicBezTo>
                      <a:pt x="564" y="61"/>
                      <a:pt x="564" y="60"/>
                      <a:pt x="565" y="60"/>
                    </a:cubicBezTo>
                    <a:cubicBezTo>
                      <a:pt x="565" y="60"/>
                      <a:pt x="566" y="60"/>
                      <a:pt x="566" y="60"/>
                    </a:cubicBezTo>
                    <a:cubicBezTo>
                      <a:pt x="567" y="59"/>
                      <a:pt x="568" y="59"/>
                      <a:pt x="568" y="59"/>
                    </a:cubicBezTo>
                    <a:cubicBezTo>
                      <a:pt x="568" y="59"/>
                      <a:pt x="568" y="59"/>
                      <a:pt x="568" y="59"/>
                    </a:cubicBezTo>
                    <a:cubicBezTo>
                      <a:pt x="569" y="58"/>
                      <a:pt x="569" y="58"/>
                      <a:pt x="569" y="57"/>
                    </a:cubicBezTo>
                    <a:cubicBezTo>
                      <a:pt x="574" y="50"/>
                      <a:pt x="583" y="31"/>
                      <a:pt x="593" y="14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 425"/>
              <p:cNvSpPr>
                <a:spLocks/>
              </p:cNvSpPr>
              <p:nvPr/>
            </p:nvSpPr>
            <p:spPr bwMode="auto">
              <a:xfrm>
                <a:off x="4593" y="2589"/>
                <a:ext cx="238" cy="203"/>
              </a:xfrm>
              <a:custGeom>
                <a:avLst/>
                <a:gdLst>
                  <a:gd name="T0" fmla="*/ 3740 w 95"/>
                  <a:gd name="T1" fmla="*/ 0 h 76"/>
                  <a:gd name="T2" fmla="*/ 3665 w 95"/>
                  <a:gd name="T3" fmla="*/ 93 h 76"/>
                  <a:gd name="T4" fmla="*/ 83 w 95"/>
                  <a:gd name="T5" fmla="*/ 1071 h 76"/>
                  <a:gd name="T6" fmla="*/ 0 w 95"/>
                  <a:gd name="T7" fmla="*/ 1071 h 76"/>
                  <a:gd name="T8" fmla="*/ 0 w 95"/>
                  <a:gd name="T9" fmla="*/ 3868 h 76"/>
                  <a:gd name="T10" fmla="*/ 313 w 95"/>
                  <a:gd name="T11" fmla="*/ 3809 h 76"/>
                  <a:gd name="T12" fmla="*/ 2593 w 95"/>
                  <a:gd name="T13" fmla="*/ 2591 h 76"/>
                  <a:gd name="T14" fmla="*/ 2643 w 95"/>
                  <a:gd name="T15" fmla="*/ 2554 h 76"/>
                  <a:gd name="T16" fmla="*/ 2718 w 95"/>
                  <a:gd name="T17" fmla="*/ 2554 h 76"/>
                  <a:gd name="T18" fmla="*/ 3507 w 95"/>
                  <a:gd name="T19" fmla="*/ 2097 h 76"/>
                  <a:gd name="T20" fmla="*/ 3507 w 95"/>
                  <a:gd name="T21" fmla="*/ 2097 h 76"/>
                  <a:gd name="T22" fmla="*/ 3585 w 95"/>
                  <a:gd name="T23" fmla="*/ 2041 h 76"/>
                  <a:gd name="T24" fmla="*/ 3615 w 95"/>
                  <a:gd name="T25" fmla="*/ 2041 h 76"/>
                  <a:gd name="T26" fmla="*/ 3698 w 95"/>
                  <a:gd name="T27" fmla="*/ 1985 h 76"/>
                  <a:gd name="T28" fmla="*/ 3698 w 95"/>
                  <a:gd name="T29" fmla="*/ 1985 h 76"/>
                  <a:gd name="T30" fmla="*/ 3740 w 95"/>
                  <a:gd name="T31" fmla="*/ 1942 h 76"/>
                  <a:gd name="T32" fmla="*/ 3740 w 95"/>
                  <a:gd name="T33" fmla="*/ 0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76">
                    <a:moveTo>
                      <a:pt x="95" y="0"/>
                    </a:moveTo>
                    <a:cubicBezTo>
                      <a:pt x="93" y="2"/>
                      <a:pt x="93" y="2"/>
                      <a:pt x="93" y="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3" y="75"/>
                      <a:pt x="5" y="75"/>
                      <a:pt x="8" y="75"/>
                    </a:cubicBezTo>
                    <a:cubicBezTo>
                      <a:pt x="11" y="75"/>
                      <a:pt x="41" y="62"/>
                      <a:pt x="66" y="51"/>
                    </a:cubicBezTo>
                    <a:cubicBezTo>
                      <a:pt x="66" y="51"/>
                      <a:pt x="67" y="51"/>
                      <a:pt x="67" y="50"/>
                    </a:cubicBezTo>
                    <a:cubicBezTo>
                      <a:pt x="68" y="50"/>
                      <a:pt x="69" y="50"/>
                      <a:pt x="69" y="50"/>
                    </a:cubicBezTo>
                    <a:cubicBezTo>
                      <a:pt x="76" y="46"/>
                      <a:pt x="83" y="44"/>
                      <a:pt x="89" y="41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90" y="41"/>
                      <a:pt x="90" y="40"/>
                      <a:pt x="91" y="40"/>
                    </a:cubicBezTo>
                    <a:cubicBezTo>
                      <a:pt x="91" y="40"/>
                      <a:pt x="92" y="40"/>
                      <a:pt x="92" y="40"/>
                    </a:cubicBezTo>
                    <a:cubicBezTo>
                      <a:pt x="93" y="39"/>
                      <a:pt x="94" y="39"/>
                      <a:pt x="94" y="39"/>
                    </a:cubicBezTo>
                    <a:cubicBezTo>
                      <a:pt x="94" y="39"/>
                      <a:pt x="94" y="39"/>
                      <a:pt x="94" y="39"/>
                    </a:cubicBezTo>
                    <a:cubicBezTo>
                      <a:pt x="94" y="38"/>
                      <a:pt x="95" y="38"/>
                      <a:pt x="95" y="38"/>
                    </a:cubicBez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BB6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 426"/>
              <p:cNvSpPr>
                <a:spLocks/>
              </p:cNvSpPr>
              <p:nvPr/>
            </p:nvSpPr>
            <p:spPr bwMode="auto">
              <a:xfrm>
                <a:off x="4828" y="2536"/>
                <a:ext cx="63" cy="157"/>
              </a:xfrm>
              <a:custGeom>
                <a:avLst/>
                <a:gdLst>
                  <a:gd name="T0" fmla="*/ 83 w 25"/>
                  <a:gd name="T1" fmla="*/ 2861 h 59"/>
                  <a:gd name="T2" fmla="*/ 927 w 25"/>
                  <a:gd name="T3" fmla="*/ 849 h 59"/>
                  <a:gd name="T4" fmla="*/ 960 w 25"/>
                  <a:gd name="T5" fmla="*/ 849 h 59"/>
                  <a:gd name="T6" fmla="*/ 1011 w 25"/>
                  <a:gd name="T7" fmla="*/ 695 h 59"/>
                  <a:gd name="T8" fmla="*/ 718 w 25"/>
                  <a:gd name="T9" fmla="*/ 0 h 59"/>
                  <a:gd name="T10" fmla="*/ 0 w 25"/>
                  <a:gd name="T11" fmla="*/ 1054 h 59"/>
                  <a:gd name="T12" fmla="*/ 0 w 25"/>
                  <a:gd name="T13" fmla="*/ 2959 h 59"/>
                  <a:gd name="T14" fmla="*/ 50 w 25"/>
                  <a:gd name="T15" fmla="*/ 2861 h 59"/>
                  <a:gd name="T16" fmla="*/ 83 w 25"/>
                  <a:gd name="T17" fmla="*/ 2861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" y="57"/>
                    </a:moveTo>
                    <a:cubicBezTo>
                      <a:pt x="6" y="49"/>
                      <a:pt x="14" y="33"/>
                      <a:pt x="23" y="17"/>
                    </a:cubicBezTo>
                    <a:cubicBezTo>
                      <a:pt x="23" y="17"/>
                      <a:pt x="23" y="17"/>
                      <a:pt x="24" y="17"/>
                    </a:cubicBezTo>
                    <a:cubicBezTo>
                      <a:pt x="24" y="16"/>
                      <a:pt x="25" y="15"/>
                      <a:pt x="25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8"/>
                      <a:pt x="1" y="57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rgbClr val="8729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 427"/>
              <p:cNvSpPr>
                <a:spLocks/>
              </p:cNvSpPr>
              <p:nvPr/>
            </p:nvSpPr>
            <p:spPr bwMode="auto">
              <a:xfrm>
                <a:off x="3423" y="2483"/>
                <a:ext cx="725" cy="232"/>
              </a:xfrm>
              <a:custGeom>
                <a:avLst/>
                <a:gdLst>
                  <a:gd name="T0" fmla="*/ 0 w 290"/>
                  <a:gd name="T1" fmla="*/ 4403 h 87"/>
                  <a:gd name="T2" fmla="*/ 0 w 290"/>
                  <a:gd name="T3" fmla="*/ 512 h 87"/>
                  <a:gd name="T4" fmla="*/ 438 w 290"/>
                  <a:gd name="T5" fmla="*/ 0 h 87"/>
                  <a:gd name="T6" fmla="*/ 11333 w 290"/>
                  <a:gd name="T7" fmla="*/ 0 h 87"/>
                  <a:gd name="T8" fmla="*/ 750 w 290"/>
                  <a:gd name="T9" fmla="*/ 456 h 87"/>
                  <a:gd name="T10" fmla="*/ 238 w 290"/>
                  <a:gd name="T11" fmla="*/ 1309 h 87"/>
                  <a:gd name="T12" fmla="*/ 0 w 290"/>
                  <a:gd name="T13" fmla="*/ 4403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87">
                    <a:moveTo>
                      <a:pt x="0" y="87"/>
                    </a:moveTo>
                    <a:cubicBezTo>
                      <a:pt x="0" y="53"/>
                      <a:pt x="0" y="18"/>
                      <a:pt x="0" y="10"/>
                    </a:cubicBezTo>
                    <a:cubicBezTo>
                      <a:pt x="0" y="2"/>
                      <a:pt x="2" y="0"/>
                      <a:pt x="11" y="0"/>
                    </a:cubicBezTo>
                    <a:cubicBezTo>
                      <a:pt x="20" y="0"/>
                      <a:pt x="290" y="0"/>
                      <a:pt x="290" y="0"/>
                    </a:cubicBezTo>
                    <a:cubicBezTo>
                      <a:pt x="222" y="3"/>
                      <a:pt x="29" y="7"/>
                      <a:pt x="19" y="9"/>
                    </a:cubicBezTo>
                    <a:cubicBezTo>
                      <a:pt x="9" y="11"/>
                      <a:pt x="7" y="16"/>
                      <a:pt x="6" y="26"/>
                    </a:cubicBezTo>
                    <a:cubicBezTo>
                      <a:pt x="5" y="38"/>
                      <a:pt x="0" y="87"/>
                      <a:pt x="0" y="87"/>
                    </a:cubicBezTo>
                    <a:close/>
                  </a:path>
                </a:pathLst>
              </a:custGeom>
              <a:solidFill>
                <a:srgbClr val="79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 428"/>
              <p:cNvSpPr>
                <a:spLocks/>
              </p:cNvSpPr>
              <p:nvPr/>
            </p:nvSpPr>
            <p:spPr bwMode="auto">
              <a:xfrm>
                <a:off x="3423" y="2608"/>
                <a:ext cx="10" cy="107"/>
              </a:xfrm>
              <a:custGeom>
                <a:avLst/>
                <a:gdLst>
                  <a:gd name="T0" fmla="*/ 0 w 4"/>
                  <a:gd name="T1" fmla="*/ 2046 h 40"/>
                  <a:gd name="T2" fmla="*/ 158 w 4"/>
                  <a:gd name="T3" fmla="*/ 0 h 40"/>
                  <a:gd name="T4" fmla="*/ 0 w 4"/>
                  <a:gd name="T5" fmla="*/ 308 h 40"/>
                  <a:gd name="T6" fmla="*/ 0 w 4"/>
                  <a:gd name="T7" fmla="*/ 2046 h 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40">
                    <a:moveTo>
                      <a:pt x="0" y="40"/>
                    </a:moveTo>
                    <a:cubicBezTo>
                      <a:pt x="0" y="40"/>
                      <a:pt x="2" y="18"/>
                      <a:pt x="4" y="0"/>
                    </a:cubicBezTo>
                    <a:cubicBezTo>
                      <a:pt x="3" y="2"/>
                      <a:pt x="1" y="4"/>
                      <a:pt x="0" y="6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 429"/>
              <p:cNvSpPr>
                <a:spLocks/>
              </p:cNvSpPr>
              <p:nvPr/>
            </p:nvSpPr>
            <p:spPr bwMode="auto">
              <a:xfrm>
                <a:off x="3423" y="2645"/>
                <a:ext cx="8" cy="70"/>
              </a:xfrm>
              <a:custGeom>
                <a:avLst/>
                <a:gdLst>
                  <a:gd name="T0" fmla="*/ 0 w 3"/>
                  <a:gd name="T1" fmla="*/ 0 h 26"/>
                  <a:gd name="T2" fmla="*/ 0 w 3"/>
                  <a:gd name="T3" fmla="*/ 1362 h 26"/>
                  <a:gd name="T4" fmla="*/ 149 w 3"/>
                  <a:gd name="T5" fmla="*/ 0 h 26"/>
                  <a:gd name="T6" fmla="*/ 0 w 3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1" y="14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 430"/>
              <p:cNvSpPr>
                <a:spLocks/>
              </p:cNvSpPr>
              <p:nvPr/>
            </p:nvSpPr>
            <p:spPr bwMode="auto">
              <a:xfrm>
                <a:off x="3503" y="2483"/>
                <a:ext cx="645" cy="21"/>
              </a:xfrm>
              <a:custGeom>
                <a:avLst/>
                <a:gdLst>
                  <a:gd name="T0" fmla="*/ 208 w 258"/>
                  <a:gd name="T1" fmla="*/ 0 h 8"/>
                  <a:gd name="T2" fmla="*/ 0 w 258"/>
                  <a:gd name="T3" fmla="*/ 378 h 8"/>
                  <a:gd name="T4" fmla="*/ 10083 w 258"/>
                  <a:gd name="T5" fmla="*/ 0 h 8"/>
                  <a:gd name="T6" fmla="*/ 208 w 25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8" h="8">
                    <a:moveTo>
                      <a:pt x="5" y="0"/>
                    </a:moveTo>
                    <a:cubicBezTo>
                      <a:pt x="3" y="2"/>
                      <a:pt x="2" y="5"/>
                      <a:pt x="0" y="8"/>
                    </a:cubicBezTo>
                    <a:cubicBezTo>
                      <a:pt x="45" y="6"/>
                      <a:pt x="199" y="2"/>
                      <a:pt x="258" y="0"/>
                    </a:cubicBezTo>
                    <a:cubicBezTo>
                      <a:pt x="258" y="0"/>
                      <a:pt x="76" y="0"/>
                      <a:pt x="5" y="0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 431"/>
              <p:cNvSpPr>
                <a:spLocks/>
              </p:cNvSpPr>
              <p:nvPr/>
            </p:nvSpPr>
            <p:spPr bwMode="auto">
              <a:xfrm>
                <a:off x="4606" y="2459"/>
                <a:ext cx="215" cy="322"/>
              </a:xfrm>
              <a:custGeom>
                <a:avLst/>
                <a:gdLst>
                  <a:gd name="T0" fmla="*/ 83 w 86"/>
                  <a:gd name="T1" fmla="*/ 397 h 121"/>
                  <a:gd name="T2" fmla="*/ 3363 w 86"/>
                  <a:gd name="T3" fmla="*/ 0 h 121"/>
                  <a:gd name="T4" fmla="*/ 313 w 86"/>
                  <a:gd name="T5" fmla="*/ 998 h 121"/>
                  <a:gd name="T6" fmla="*/ 125 w 86"/>
                  <a:gd name="T7" fmla="*/ 2959 h 121"/>
                  <a:gd name="T8" fmla="*/ 0 w 86"/>
                  <a:gd name="T9" fmla="*/ 6070 h 121"/>
                  <a:gd name="T10" fmla="*/ 0 w 86"/>
                  <a:gd name="T11" fmla="*/ 546 h 121"/>
                  <a:gd name="T12" fmla="*/ 83 w 86"/>
                  <a:gd name="T13" fmla="*/ 397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121">
                    <a:moveTo>
                      <a:pt x="2" y="8"/>
                    </a:moveTo>
                    <a:cubicBezTo>
                      <a:pt x="16" y="6"/>
                      <a:pt x="86" y="0"/>
                      <a:pt x="86" y="0"/>
                    </a:cubicBezTo>
                    <a:cubicBezTo>
                      <a:pt x="86" y="0"/>
                      <a:pt x="16" y="5"/>
                      <a:pt x="8" y="20"/>
                    </a:cubicBezTo>
                    <a:cubicBezTo>
                      <a:pt x="6" y="23"/>
                      <a:pt x="5" y="41"/>
                      <a:pt x="3" y="59"/>
                    </a:cubicBezTo>
                    <a:cubicBezTo>
                      <a:pt x="2" y="80"/>
                      <a:pt x="0" y="104"/>
                      <a:pt x="0" y="121"/>
                    </a:cubicBezTo>
                    <a:cubicBezTo>
                      <a:pt x="0" y="121"/>
                      <a:pt x="0" y="14"/>
                      <a:pt x="0" y="11"/>
                    </a:cubicBezTo>
                    <a:cubicBezTo>
                      <a:pt x="0" y="9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 432"/>
              <p:cNvSpPr>
                <a:spLocks/>
              </p:cNvSpPr>
              <p:nvPr/>
            </p:nvSpPr>
            <p:spPr bwMode="auto">
              <a:xfrm>
                <a:off x="4606" y="2643"/>
                <a:ext cx="7" cy="138"/>
              </a:xfrm>
              <a:custGeom>
                <a:avLst/>
                <a:gdLst>
                  <a:gd name="T0" fmla="*/ 0 w 3"/>
                  <a:gd name="T1" fmla="*/ 56 h 52"/>
                  <a:gd name="T2" fmla="*/ 0 w 3"/>
                  <a:gd name="T3" fmla="*/ 2577 h 52"/>
                  <a:gd name="T4" fmla="*/ 86 w 3"/>
                  <a:gd name="T5" fmla="*/ 0 h 52"/>
                  <a:gd name="T6" fmla="*/ 0 w 3"/>
                  <a:gd name="T7" fmla="*/ 56 h 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52">
                    <a:moveTo>
                      <a:pt x="0" y="1"/>
                    </a:moveTo>
                    <a:cubicBezTo>
                      <a:pt x="0" y="52"/>
                      <a:pt x="0" y="52"/>
                      <a:pt x="0" y="52"/>
                    </a:cubicBezTo>
                    <a:cubicBezTo>
                      <a:pt x="0" y="38"/>
                      <a:pt x="1" y="18"/>
                      <a:pt x="3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 433"/>
              <p:cNvSpPr>
                <a:spLocks/>
              </p:cNvSpPr>
              <p:nvPr/>
            </p:nvSpPr>
            <p:spPr bwMode="auto">
              <a:xfrm>
                <a:off x="4308" y="2480"/>
                <a:ext cx="280" cy="301"/>
              </a:xfrm>
              <a:custGeom>
                <a:avLst/>
                <a:gdLst>
                  <a:gd name="T0" fmla="*/ 4345 w 112"/>
                  <a:gd name="T1" fmla="*/ 5690 h 113"/>
                  <a:gd name="T2" fmla="*/ 4345 w 112"/>
                  <a:gd name="T3" fmla="*/ 703 h 113"/>
                  <a:gd name="T4" fmla="*/ 4220 w 112"/>
                  <a:gd name="T5" fmla="*/ 0 h 113"/>
                  <a:gd name="T6" fmla="*/ 0 w 112"/>
                  <a:gd name="T7" fmla="*/ 0 h 113"/>
                  <a:gd name="T8" fmla="*/ 4033 w 112"/>
                  <a:gd name="T9" fmla="*/ 511 h 113"/>
                  <a:gd name="T10" fmla="*/ 4345 w 112"/>
                  <a:gd name="T11" fmla="*/ 5690 h 1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113">
                    <a:moveTo>
                      <a:pt x="111" y="113"/>
                    </a:moveTo>
                    <a:cubicBezTo>
                      <a:pt x="111" y="113"/>
                      <a:pt x="111" y="24"/>
                      <a:pt x="111" y="14"/>
                    </a:cubicBezTo>
                    <a:cubicBezTo>
                      <a:pt x="111" y="4"/>
                      <a:pt x="112" y="0"/>
                      <a:pt x="108" y="0"/>
                    </a:cubicBezTo>
                    <a:cubicBezTo>
                      <a:pt x="104" y="0"/>
                      <a:pt x="17" y="0"/>
                      <a:pt x="0" y="0"/>
                    </a:cubicBezTo>
                    <a:cubicBezTo>
                      <a:pt x="17" y="2"/>
                      <a:pt x="99" y="2"/>
                      <a:pt x="103" y="10"/>
                    </a:cubicBezTo>
                    <a:cubicBezTo>
                      <a:pt x="107" y="18"/>
                      <a:pt x="111" y="113"/>
                      <a:pt x="111" y="113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 434"/>
              <p:cNvSpPr>
                <a:spLocks/>
              </p:cNvSpPr>
              <p:nvPr/>
            </p:nvSpPr>
            <p:spPr bwMode="auto">
              <a:xfrm>
                <a:off x="4581" y="2645"/>
                <a:ext cx="5" cy="120"/>
              </a:xfrm>
              <a:custGeom>
                <a:avLst/>
                <a:gdLst>
                  <a:gd name="T0" fmla="*/ 83 w 2"/>
                  <a:gd name="T1" fmla="*/ 2275 h 45"/>
                  <a:gd name="T2" fmla="*/ 83 w 2"/>
                  <a:gd name="T3" fmla="*/ 0 h 45"/>
                  <a:gd name="T4" fmla="*/ 0 w 2"/>
                  <a:gd name="T5" fmla="*/ 0 h 45"/>
                  <a:gd name="T6" fmla="*/ 83 w 2"/>
                  <a:gd name="T7" fmla="*/ 2275 h 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" h="45">
                    <a:moveTo>
                      <a:pt x="2" y="45"/>
                    </a:moveTo>
                    <a:cubicBezTo>
                      <a:pt x="2" y="45"/>
                      <a:pt x="2" y="25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6"/>
                      <a:pt x="2" y="45"/>
                      <a:pt x="2" y="45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 435"/>
              <p:cNvSpPr>
                <a:spLocks/>
              </p:cNvSpPr>
              <p:nvPr/>
            </p:nvSpPr>
            <p:spPr bwMode="auto">
              <a:xfrm>
                <a:off x="3476" y="2672"/>
                <a:ext cx="1110" cy="107"/>
              </a:xfrm>
              <a:custGeom>
                <a:avLst/>
                <a:gdLst>
                  <a:gd name="T0" fmla="*/ 0 w 444"/>
                  <a:gd name="T1" fmla="*/ 2046 h 40"/>
                  <a:gd name="T2" fmla="*/ 17188 w 444"/>
                  <a:gd name="T3" fmla="*/ 2046 h 40"/>
                  <a:gd name="T4" fmla="*/ 17345 w 444"/>
                  <a:gd name="T5" fmla="*/ 1589 h 40"/>
                  <a:gd name="T6" fmla="*/ 17345 w 444"/>
                  <a:gd name="T7" fmla="*/ 0 h 40"/>
                  <a:gd name="T8" fmla="*/ 17270 w 444"/>
                  <a:gd name="T9" fmla="*/ 0 h 40"/>
                  <a:gd name="T10" fmla="*/ 17033 w 444"/>
                  <a:gd name="T11" fmla="*/ 1838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44" h="40">
                    <a:moveTo>
                      <a:pt x="0" y="40"/>
                    </a:moveTo>
                    <a:cubicBezTo>
                      <a:pt x="0" y="40"/>
                      <a:pt x="433" y="40"/>
                      <a:pt x="440" y="40"/>
                    </a:cubicBezTo>
                    <a:cubicBezTo>
                      <a:pt x="444" y="40"/>
                      <a:pt x="444" y="38"/>
                      <a:pt x="444" y="31"/>
                    </a:cubicBezTo>
                    <a:cubicBezTo>
                      <a:pt x="444" y="25"/>
                      <a:pt x="444" y="0"/>
                      <a:pt x="444" y="0"/>
                    </a:cubicBezTo>
                    <a:cubicBezTo>
                      <a:pt x="442" y="0"/>
                      <a:pt x="442" y="0"/>
                      <a:pt x="442" y="0"/>
                    </a:cubicBezTo>
                    <a:cubicBezTo>
                      <a:pt x="442" y="8"/>
                      <a:pt x="442" y="36"/>
                      <a:pt x="436" y="36"/>
                    </a:cubicBezTo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 436"/>
              <p:cNvSpPr>
                <a:spLocks/>
              </p:cNvSpPr>
              <p:nvPr/>
            </p:nvSpPr>
            <p:spPr bwMode="auto">
              <a:xfrm>
                <a:off x="4616" y="2493"/>
                <a:ext cx="207" cy="283"/>
              </a:xfrm>
              <a:custGeom>
                <a:avLst/>
                <a:gdLst>
                  <a:gd name="T0" fmla="*/ 2743 w 83"/>
                  <a:gd name="T1" fmla="*/ 3714 h 106"/>
                  <a:gd name="T2" fmla="*/ 0 w 83"/>
                  <a:gd name="T3" fmla="*/ 5388 h 106"/>
                  <a:gd name="T4" fmla="*/ 3103 w 83"/>
                  <a:gd name="T5" fmla="*/ 3714 h 106"/>
                  <a:gd name="T6" fmla="*/ 3177 w 83"/>
                  <a:gd name="T7" fmla="*/ 3351 h 106"/>
                  <a:gd name="T8" fmla="*/ 3177 w 83"/>
                  <a:gd name="T9" fmla="*/ 0 h 106"/>
                  <a:gd name="T10" fmla="*/ 3055 w 83"/>
                  <a:gd name="T11" fmla="*/ 3044 h 106"/>
                  <a:gd name="T12" fmla="*/ 2743 w 83"/>
                  <a:gd name="T13" fmla="*/ 3714 h 10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3" h="106">
                    <a:moveTo>
                      <a:pt x="71" y="73"/>
                    </a:moveTo>
                    <a:cubicBezTo>
                      <a:pt x="54" y="82"/>
                      <a:pt x="9" y="101"/>
                      <a:pt x="0" y="106"/>
                    </a:cubicBezTo>
                    <a:cubicBezTo>
                      <a:pt x="0" y="106"/>
                      <a:pt x="78" y="73"/>
                      <a:pt x="80" y="73"/>
                    </a:cubicBezTo>
                    <a:cubicBezTo>
                      <a:pt x="83" y="72"/>
                      <a:pt x="82" y="71"/>
                      <a:pt x="82" y="66"/>
                    </a:cubicBezTo>
                    <a:cubicBezTo>
                      <a:pt x="82" y="61"/>
                      <a:pt x="82" y="0"/>
                      <a:pt x="82" y="0"/>
                    </a:cubicBezTo>
                    <a:cubicBezTo>
                      <a:pt x="82" y="10"/>
                      <a:pt x="80" y="42"/>
                      <a:pt x="79" y="60"/>
                    </a:cubicBezTo>
                    <a:cubicBezTo>
                      <a:pt x="78" y="65"/>
                      <a:pt x="74" y="71"/>
                      <a:pt x="71" y="73"/>
                    </a:cubicBezTo>
                    <a:close/>
                  </a:path>
                </a:pathLst>
              </a:custGeom>
              <a:solidFill>
                <a:srgbClr val="BF74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 437"/>
              <p:cNvSpPr>
                <a:spLocks/>
              </p:cNvSpPr>
              <p:nvPr/>
            </p:nvSpPr>
            <p:spPr bwMode="auto">
              <a:xfrm>
                <a:off x="4616" y="2595"/>
                <a:ext cx="207" cy="181"/>
              </a:xfrm>
              <a:custGeom>
                <a:avLst/>
                <a:gdLst>
                  <a:gd name="T0" fmla="*/ 3103 w 83"/>
                  <a:gd name="T1" fmla="*/ 56 h 68"/>
                  <a:gd name="T2" fmla="*/ 3055 w 83"/>
                  <a:gd name="T3" fmla="*/ 1113 h 68"/>
                  <a:gd name="T4" fmla="*/ 2743 w 83"/>
                  <a:gd name="T5" fmla="*/ 1757 h 68"/>
                  <a:gd name="T6" fmla="*/ 0 w 83"/>
                  <a:gd name="T7" fmla="*/ 3415 h 68"/>
                  <a:gd name="T8" fmla="*/ 3103 w 83"/>
                  <a:gd name="T9" fmla="*/ 1757 h 68"/>
                  <a:gd name="T10" fmla="*/ 3177 w 83"/>
                  <a:gd name="T11" fmla="*/ 1416 h 68"/>
                  <a:gd name="T12" fmla="*/ 3177 w 83"/>
                  <a:gd name="T13" fmla="*/ 0 h 68"/>
                  <a:gd name="T14" fmla="*/ 3103 w 83"/>
                  <a:gd name="T15" fmla="*/ 56 h 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3" h="68">
                    <a:moveTo>
                      <a:pt x="80" y="1"/>
                    </a:moveTo>
                    <a:cubicBezTo>
                      <a:pt x="80" y="8"/>
                      <a:pt x="79" y="16"/>
                      <a:pt x="79" y="22"/>
                    </a:cubicBezTo>
                    <a:cubicBezTo>
                      <a:pt x="78" y="27"/>
                      <a:pt x="74" y="33"/>
                      <a:pt x="71" y="35"/>
                    </a:cubicBezTo>
                    <a:cubicBezTo>
                      <a:pt x="54" y="44"/>
                      <a:pt x="9" y="63"/>
                      <a:pt x="0" y="68"/>
                    </a:cubicBezTo>
                    <a:cubicBezTo>
                      <a:pt x="0" y="68"/>
                      <a:pt x="78" y="35"/>
                      <a:pt x="80" y="35"/>
                    </a:cubicBezTo>
                    <a:cubicBezTo>
                      <a:pt x="83" y="34"/>
                      <a:pt x="82" y="33"/>
                      <a:pt x="82" y="28"/>
                    </a:cubicBezTo>
                    <a:cubicBezTo>
                      <a:pt x="82" y="0"/>
                      <a:pt x="82" y="0"/>
                      <a:pt x="82" y="0"/>
                    </a:cubicBez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7D2C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 438"/>
              <p:cNvSpPr>
                <a:spLocks/>
              </p:cNvSpPr>
              <p:nvPr/>
            </p:nvSpPr>
            <p:spPr bwMode="auto">
              <a:xfrm>
                <a:off x="4838" y="2560"/>
                <a:ext cx="38" cy="101"/>
              </a:xfrm>
              <a:custGeom>
                <a:avLst/>
                <a:gdLst>
                  <a:gd name="T0" fmla="*/ 372 w 15"/>
                  <a:gd name="T1" fmla="*/ 805 h 38"/>
                  <a:gd name="T2" fmla="*/ 0 w 15"/>
                  <a:gd name="T3" fmla="*/ 848 h 38"/>
                  <a:gd name="T4" fmla="*/ 0 w 15"/>
                  <a:gd name="T5" fmla="*/ 1892 h 38"/>
                  <a:gd name="T6" fmla="*/ 616 w 15"/>
                  <a:gd name="T7" fmla="*/ 545 h 38"/>
                  <a:gd name="T8" fmla="*/ 489 w 15"/>
                  <a:gd name="T9" fmla="*/ 0 h 38"/>
                  <a:gd name="T10" fmla="*/ 372 w 15"/>
                  <a:gd name="T11" fmla="*/ 805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38">
                    <a:moveTo>
                      <a:pt x="9" y="16"/>
                    </a:moveTo>
                    <a:cubicBezTo>
                      <a:pt x="6" y="21"/>
                      <a:pt x="0" y="23"/>
                      <a:pt x="0" y="1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6"/>
                      <a:pt x="12" y="0"/>
                    </a:cubicBezTo>
                    <a:cubicBezTo>
                      <a:pt x="12" y="4"/>
                      <a:pt x="12" y="12"/>
                      <a:pt x="9" y="16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 439"/>
              <p:cNvSpPr>
                <a:spLocks/>
              </p:cNvSpPr>
              <p:nvPr/>
            </p:nvSpPr>
            <p:spPr bwMode="auto">
              <a:xfrm>
                <a:off x="3436" y="2536"/>
                <a:ext cx="1437" cy="109"/>
              </a:xfrm>
              <a:custGeom>
                <a:avLst/>
                <a:gdLst>
                  <a:gd name="T0" fmla="*/ 1437 w 1437"/>
                  <a:gd name="T1" fmla="*/ 0 h 109"/>
                  <a:gd name="T2" fmla="*/ 1390 w 1437"/>
                  <a:gd name="T3" fmla="*/ 59 h 109"/>
                  <a:gd name="T4" fmla="*/ 1190 w 1437"/>
                  <a:gd name="T5" fmla="*/ 109 h 109"/>
                  <a:gd name="T6" fmla="*/ 0 w 1437"/>
                  <a:gd name="T7" fmla="*/ 109 h 10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37" h="109">
                    <a:moveTo>
                      <a:pt x="1437" y="0"/>
                    </a:moveTo>
                    <a:lnTo>
                      <a:pt x="1390" y="59"/>
                    </a:lnTo>
                    <a:lnTo>
                      <a:pt x="1190" y="109"/>
                    </a:lnTo>
                    <a:lnTo>
                      <a:pt x="0" y="109"/>
                    </a:ln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 440"/>
              <p:cNvSpPr>
                <a:spLocks/>
              </p:cNvSpPr>
              <p:nvPr/>
            </p:nvSpPr>
            <p:spPr bwMode="auto">
              <a:xfrm>
                <a:off x="4873" y="2533"/>
                <a:ext cx="55" cy="62"/>
              </a:xfrm>
              <a:custGeom>
                <a:avLst/>
                <a:gdLst>
                  <a:gd name="T0" fmla="*/ 0 w 22"/>
                  <a:gd name="T1" fmla="*/ 313 h 23"/>
                  <a:gd name="T2" fmla="*/ 208 w 22"/>
                  <a:gd name="T3" fmla="*/ 1213 h 23"/>
                  <a:gd name="T4" fmla="*/ 863 w 22"/>
                  <a:gd name="T5" fmla="*/ 1156 h 23"/>
                  <a:gd name="T6" fmla="*/ 750 w 22"/>
                  <a:gd name="T7" fmla="*/ 0 h 23"/>
                  <a:gd name="T8" fmla="*/ 0 w 22"/>
                  <a:gd name="T9" fmla="*/ 0 h 23"/>
                  <a:gd name="T10" fmla="*/ 0 w 22"/>
                  <a:gd name="T11" fmla="*/ 313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" h="23">
                    <a:moveTo>
                      <a:pt x="0" y="6"/>
                    </a:moveTo>
                    <a:cubicBezTo>
                      <a:pt x="1" y="16"/>
                      <a:pt x="3" y="23"/>
                      <a:pt x="5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16"/>
                      <a:pt x="20" y="7"/>
                      <a:pt x="1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729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 441"/>
              <p:cNvSpPr>
                <a:spLocks/>
              </p:cNvSpPr>
              <p:nvPr/>
            </p:nvSpPr>
            <p:spPr bwMode="auto">
              <a:xfrm>
                <a:off x="4878" y="2544"/>
                <a:ext cx="43" cy="43"/>
              </a:xfrm>
              <a:custGeom>
                <a:avLst/>
                <a:gdLst>
                  <a:gd name="T0" fmla="*/ 0 w 17"/>
                  <a:gd name="T1" fmla="*/ 59 h 16"/>
                  <a:gd name="T2" fmla="*/ 159 w 17"/>
                  <a:gd name="T3" fmla="*/ 839 h 16"/>
                  <a:gd name="T4" fmla="*/ 698 w 17"/>
                  <a:gd name="T5" fmla="*/ 779 h 16"/>
                  <a:gd name="T6" fmla="*/ 615 w 17"/>
                  <a:gd name="T7" fmla="*/ 0 h 16"/>
                  <a:gd name="T8" fmla="*/ 372 w 17"/>
                  <a:gd name="T9" fmla="*/ 586 h 16"/>
                  <a:gd name="T10" fmla="*/ 0 w 17"/>
                  <a:gd name="T11" fmla="*/ 59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16">
                    <a:moveTo>
                      <a:pt x="0" y="1"/>
                    </a:moveTo>
                    <a:cubicBezTo>
                      <a:pt x="1" y="6"/>
                      <a:pt x="2" y="13"/>
                      <a:pt x="4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4"/>
                      <a:pt x="12" y="10"/>
                      <a:pt x="9" y="11"/>
                    </a:cubicBezTo>
                    <a:cubicBezTo>
                      <a:pt x="5" y="12"/>
                      <a:pt x="1" y="4"/>
                      <a:pt x="0" y="1"/>
                    </a:cubicBez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Line 442"/>
              <p:cNvSpPr>
                <a:spLocks noChangeShapeType="1"/>
              </p:cNvSpPr>
              <p:nvPr/>
            </p:nvSpPr>
            <p:spPr bwMode="auto">
              <a:xfrm flipH="1">
                <a:off x="4873" y="2533"/>
                <a:ext cx="48" cy="1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 443"/>
              <p:cNvSpPr>
                <a:spLocks/>
              </p:cNvSpPr>
              <p:nvPr/>
            </p:nvSpPr>
            <p:spPr bwMode="auto">
              <a:xfrm>
                <a:off x="3563" y="2251"/>
                <a:ext cx="3" cy="160"/>
              </a:xfrm>
              <a:custGeom>
                <a:avLst/>
                <a:gdLst>
                  <a:gd name="T0" fmla="*/ 0 w 1"/>
                  <a:gd name="T1" fmla="*/ 3037 h 60"/>
                  <a:gd name="T2" fmla="*/ 0 w 1"/>
                  <a:gd name="T3" fmla="*/ 547 h 60"/>
                  <a:gd name="T4" fmla="*/ 81 w 1"/>
                  <a:gd name="T5" fmla="*/ 0 h 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60">
                    <a:moveTo>
                      <a:pt x="0" y="60"/>
                    </a:moveTo>
                    <a:cubicBezTo>
                      <a:pt x="0" y="37"/>
                      <a:pt x="0" y="15"/>
                      <a:pt x="0" y="11"/>
                    </a:cubicBezTo>
                    <a:cubicBezTo>
                      <a:pt x="0" y="6"/>
                      <a:pt x="0" y="2"/>
                      <a:pt x="1" y="0"/>
                    </a:cubicBezTo>
                  </a:path>
                </a:pathLst>
              </a:custGeom>
              <a:noFill/>
              <a:ln w="7938" cap="rnd">
                <a:solidFill>
                  <a:srgbClr val="9E9E9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 444"/>
              <p:cNvSpPr>
                <a:spLocks/>
              </p:cNvSpPr>
              <p:nvPr/>
            </p:nvSpPr>
            <p:spPr bwMode="auto">
              <a:xfrm>
                <a:off x="4741" y="2269"/>
                <a:ext cx="1" cy="139"/>
              </a:xfrm>
              <a:custGeom>
                <a:avLst/>
                <a:gdLst>
                  <a:gd name="T0" fmla="*/ 0 w 1"/>
                  <a:gd name="T1" fmla="*/ 2657 h 52"/>
                  <a:gd name="T2" fmla="*/ 0 w 1"/>
                  <a:gd name="T3" fmla="*/ 0 h 5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" h="52">
                    <a:moveTo>
                      <a:pt x="0" y="52"/>
                    </a:moveTo>
                    <a:cubicBezTo>
                      <a:pt x="0" y="25"/>
                      <a:pt x="0" y="4"/>
                      <a:pt x="0" y="0"/>
                    </a:cubicBezTo>
                  </a:path>
                </a:pathLst>
              </a:custGeom>
              <a:noFill/>
              <a:ln w="7938" cap="rnd">
                <a:solidFill>
                  <a:srgbClr val="9E9E9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Line 445"/>
              <p:cNvSpPr>
                <a:spLocks noChangeShapeType="1"/>
              </p:cNvSpPr>
              <p:nvPr/>
            </p:nvSpPr>
            <p:spPr bwMode="auto">
              <a:xfrm>
                <a:off x="4593" y="2469"/>
                <a:ext cx="1" cy="320"/>
              </a:xfrm>
              <a:prstGeom prst="line">
                <a:avLst/>
              </a:prstGeom>
              <a:noFill/>
              <a:ln w="7938" cap="rnd">
                <a:solidFill>
                  <a:srgbClr val="3333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 446"/>
              <p:cNvSpPr>
                <a:spLocks/>
              </p:cNvSpPr>
              <p:nvPr/>
            </p:nvSpPr>
            <p:spPr bwMode="auto">
              <a:xfrm>
                <a:off x="3408" y="2443"/>
                <a:ext cx="1420" cy="349"/>
              </a:xfrm>
              <a:custGeom>
                <a:avLst/>
                <a:gdLst>
                  <a:gd name="T0" fmla="*/ 313 w 568"/>
                  <a:gd name="T1" fmla="*/ 512 h 131"/>
                  <a:gd name="T2" fmla="*/ 17938 w 568"/>
                  <a:gd name="T3" fmla="*/ 512 h 131"/>
                  <a:gd name="T4" fmla="*/ 18833 w 568"/>
                  <a:gd name="T5" fmla="*/ 512 h 131"/>
                  <a:gd name="T6" fmla="*/ 22188 w 568"/>
                  <a:gd name="T7" fmla="*/ 0 h 131"/>
                  <a:gd name="T8" fmla="*/ 22188 w 568"/>
                  <a:gd name="T9" fmla="*/ 4726 h 131"/>
                  <a:gd name="T10" fmla="*/ 18833 w 568"/>
                  <a:gd name="T11" fmla="*/ 6543 h 131"/>
                  <a:gd name="T12" fmla="*/ 17938 w 568"/>
                  <a:gd name="T13" fmla="*/ 6602 h 131"/>
                  <a:gd name="T14" fmla="*/ 438 w 568"/>
                  <a:gd name="T15" fmla="*/ 6602 h 131"/>
                  <a:gd name="T16" fmla="*/ 395 w 568"/>
                  <a:gd name="T17" fmla="*/ 6602 h 131"/>
                  <a:gd name="T18" fmla="*/ 0 w 568"/>
                  <a:gd name="T19" fmla="*/ 6090 h 131"/>
                  <a:gd name="T20" fmla="*/ 0 w 568"/>
                  <a:gd name="T21" fmla="*/ 1156 h 131"/>
                  <a:gd name="T22" fmla="*/ 313 w 568"/>
                  <a:gd name="T23" fmla="*/ 512 h 1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8" h="131">
                    <a:moveTo>
                      <a:pt x="8" y="10"/>
                    </a:moveTo>
                    <a:cubicBezTo>
                      <a:pt x="459" y="10"/>
                      <a:pt x="459" y="10"/>
                      <a:pt x="459" y="10"/>
                    </a:cubicBezTo>
                    <a:cubicBezTo>
                      <a:pt x="472" y="10"/>
                      <a:pt x="474" y="10"/>
                      <a:pt x="482" y="10"/>
                    </a:cubicBezTo>
                    <a:cubicBezTo>
                      <a:pt x="487" y="9"/>
                      <a:pt x="546" y="4"/>
                      <a:pt x="568" y="0"/>
                    </a:cubicBezTo>
                    <a:cubicBezTo>
                      <a:pt x="568" y="94"/>
                      <a:pt x="568" y="94"/>
                      <a:pt x="568" y="94"/>
                    </a:cubicBezTo>
                    <a:cubicBezTo>
                      <a:pt x="546" y="103"/>
                      <a:pt x="487" y="129"/>
                      <a:pt x="482" y="130"/>
                    </a:cubicBezTo>
                    <a:cubicBezTo>
                      <a:pt x="474" y="131"/>
                      <a:pt x="472" y="131"/>
                      <a:pt x="459" y="13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3" y="131"/>
                      <a:pt x="0" y="130"/>
                      <a:pt x="0" y="1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5"/>
                      <a:pt x="0" y="10"/>
                      <a:pt x="8" y="10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 447"/>
              <p:cNvSpPr>
                <a:spLocks/>
              </p:cNvSpPr>
              <p:nvPr/>
            </p:nvSpPr>
            <p:spPr bwMode="auto">
              <a:xfrm>
                <a:off x="3411" y="2251"/>
                <a:ext cx="1505" cy="229"/>
              </a:xfrm>
              <a:custGeom>
                <a:avLst/>
                <a:gdLst>
                  <a:gd name="T0" fmla="*/ 2313 w 602"/>
                  <a:gd name="T1" fmla="*/ 93 h 86"/>
                  <a:gd name="T2" fmla="*/ 2550 w 602"/>
                  <a:gd name="T3" fmla="*/ 0 h 86"/>
                  <a:gd name="T4" fmla="*/ 20470 w 602"/>
                  <a:gd name="T5" fmla="*/ 0 h 86"/>
                  <a:gd name="T6" fmla="*/ 20908 w 602"/>
                  <a:gd name="T7" fmla="*/ 56 h 86"/>
                  <a:gd name="T8" fmla="*/ 23520 w 602"/>
                  <a:gd name="T9" fmla="*/ 602 h 86"/>
                  <a:gd name="T10" fmla="*/ 22158 w 602"/>
                  <a:gd name="T11" fmla="*/ 3624 h 86"/>
                  <a:gd name="T12" fmla="*/ 22158 w 602"/>
                  <a:gd name="T13" fmla="*/ 3624 h 86"/>
                  <a:gd name="T14" fmla="*/ 18800 w 602"/>
                  <a:gd name="T15" fmla="*/ 4111 h 86"/>
                  <a:gd name="T16" fmla="*/ 17895 w 602"/>
                  <a:gd name="T17" fmla="*/ 4111 h 86"/>
                  <a:gd name="T18" fmla="*/ 283 w 602"/>
                  <a:gd name="T19" fmla="*/ 4111 h 86"/>
                  <a:gd name="T20" fmla="*/ 0 w 602"/>
                  <a:gd name="T21" fmla="*/ 4324 h 86"/>
                  <a:gd name="T22" fmla="*/ 0 w 602"/>
                  <a:gd name="T23" fmla="*/ 4268 h 86"/>
                  <a:gd name="T24" fmla="*/ 2313 w 602"/>
                  <a:gd name="T25" fmla="*/ 93 h 8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2" h="86">
                    <a:moveTo>
                      <a:pt x="59" y="2"/>
                    </a:moveTo>
                    <a:cubicBezTo>
                      <a:pt x="60" y="1"/>
                      <a:pt x="62" y="0"/>
                      <a:pt x="65" y="0"/>
                    </a:cubicBezTo>
                    <a:cubicBezTo>
                      <a:pt x="80" y="0"/>
                      <a:pt x="511" y="0"/>
                      <a:pt x="524" y="0"/>
                    </a:cubicBezTo>
                    <a:cubicBezTo>
                      <a:pt x="526" y="0"/>
                      <a:pt x="532" y="0"/>
                      <a:pt x="535" y="1"/>
                    </a:cubicBezTo>
                    <a:cubicBezTo>
                      <a:pt x="538" y="1"/>
                      <a:pt x="595" y="9"/>
                      <a:pt x="602" y="12"/>
                    </a:cubicBezTo>
                    <a:cubicBezTo>
                      <a:pt x="589" y="31"/>
                      <a:pt x="573" y="63"/>
                      <a:pt x="567" y="72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45" y="76"/>
                      <a:pt x="486" y="81"/>
                      <a:pt x="481" y="82"/>
                    </a:cubicBezTo>
                    <a:cubicBezTo>
                      <a:pt x="473" y="82"/>
                      <a:pt x="471" y="82"/>
                      <a:pt x="458" y="82"/>
                    </a:cubicBezTo>
                    <a:cubicBezTo>
                      <a:pt x="446" y="82"/>
                      <a:pt x="22" y="82"/>
                      <a:pt x="7" y="82"/>
                    </a:cubicBezTo>
                    <a:cubicBezTo>
                      <a:pt x="3" y="82"/>
                      <a:pt x="1" y="83"/>
                      <a:pt x="0" y="8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4" y="78"/>
                      <a:pt x="54" y="6"/>
                      <a:pt x="59" y="2"/>
                    </a:cubicBezTo>
                    <a:close/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 448"/>
              <p:cNvSpPr>
                <a:spLocks/>
              </p:cNvSpPr>
              <p:nvPr/>
            </p:nvSpPr>
            <p:spPr bwMode="auto">
              <a:xfrm>
                <a:off x="4828" y="2283"/>
                <a:ext cx="88" cy="410"/>
              </a:xfrm>
              <a:custGeom>
                <a:avLst/>
                <a:gdLst>
                  <a:gd name="T0" fmla="*/ 840 w 35"/>
                  <a:gd name="T1" fmla="*/ 5833 h 154"/>
                  <a:gd name="T2" fmla="*/ 0 w 35"/>
                  <a:gd name="T3" fmla="*/ 7739 h 154"/>
                  <a:gd name="T4" fmla="*/ 0 w 35"/>
                  <a:gd name="T5" fmla="*/ 7739 h 154"/>
                  <a:gd name="T6" fmla="*/ 0 w 35"/>
                  <a:gd name="T7" fmla="*/ 3019 h 154"/>
                  <a:gd name="T8" fmla="*/ 0 w 35"/>
                  <a:gd name="T9" fmla="*/ 3019 h 154"/>
                  <a:gd name="T10" fmla="*/ 1398 w 35"/>
                  <a:gd name="T11" fmla="*/ 0 h 154"/>
                  <a:gd name="T12" fmla="*/ 1398 w 35"/>
                  <a:gd name="T13" fmla="*/ 1057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154">
                    <a:moveTo>
                      <a:pt x="21" y="116"/>
                    </a:moveTo>
                    <a:cubicBezTo>
                      <a:pt x="12" y="132"/>
                      <a:pt x="4" y="148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6" y="51"/>
                      <a:pt x="22" y="19"/>
                      <a:pt x="35" y="0"/>
                    </a:cubicBezTo>
                    <a:cubicBezTo>
                      <a:pt x="35" y="21"/>
                      <a:pt x="35" y="21"/>
                      <a:pt x="35" y="21"/>
                    </a:cubicBezTo>
                  </a:path>
                </a:pathLst>
              </a:custGeom>
              <a:noFill/>
              <a:ln w="7938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 449"/>
              <p:cNvSpPr>
                <a:spLocks/>
              </p:cNvSpPr>
              <p:nvPr/>
            </p:nvSpPr>
            <p:spPr bwMode="auto">
              <a:xfrm>
                <a:off x="3486" y="2264"/>
                <a:ext cx="867" cy="128"/>
              </a:xfrm>
              <a:custGeom>
                <a:avLst/>
                <a:gdLst>
                  <a:gd name="T0" fmla="*/ 0 w 347"/>
                  <a:gd name="T1" fmla="*/ 2424 h 48"/>
                  <a:gd name="T2" fmla="*/ 1124 w 347"/>
                  <a:gd name="T3" fmla="*/ 248 h 48"/>
                  <a:gd name="T4" fmla="*/ 1637 w 347"/>
                  <a:gd name="T5" fmla="*/ 0 h 48"/>
                  <a:gd name="T6" fmla="*/ 13522 w 347"/>
                  <a:gd name="T7" fmla="*/ 0 h 48"/>
                  <a:gd name="T8" fmla="*/ 1791 w 347"/>
                  <a:gd name="T9" fmla="*/ 363 h 48"/>
                  <a:gd name="T10" fmla="*/ 0 w 347"/>
                  <a:gd name="T11" fmla="*/ 2424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7" h="48">
                    <a:moveTo>
                      <a:pt x="0" y="48"/>
                    </a:moveTo>
                    <a:cubicBezTo>
                      <a:pt x="0" y="48"/>
                      <a:pt x="26" y="9"/>
                      <a:pt x="29" y="5"/>
                    </a:cubicBezTo>
                    <a:cubicBezTo>
                      <a:pt x="32" y="1"/>
                      <a:pt x="35" y="0"/>
                      <a:pt x="42" y="0"/>
                    </a:cubicBezTo>
                    <a:cubicBezTo>
                      <a:pt x="50" y="0"/>
                      <a:pt x="347" y="0"/>
                      <a:pt x="347" y="0"/>
                    </a:cubicBezTo>
                    <a:cubicBezTo>
                      <a:pt x="261" y="3"/>
                      <a:pt x="59" y="5"/>
                      <a:pt x="46" y="7"/>
                    </a:cubicBezTo>
                    <a:cubicBezTo>
                      <a:pt x="34" y="9"/>
                      <a:pt x="22" y="20"/>
                      <a:pt x="0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 450"/>
              <p:cNvSpPr>
                <a:spLocks/>
              </p:cNvSpPr>
              <p:nvPr/>
            </p:nvSpPr>
            <p:spPr bwMode="auto">
              <a:xfrm>
                <a:off x="5103" y="2315"/>
                <a:ext cx="45" cy="309"/>
              </a:xfrm>
              <a:custGeom>
                <a:avLst/>
                <a:gdLst>
                  <a:gd name="T0" fmla="*/ 83 w 18"/>
                  <a:gd name="T1" fmla="*/ 2930 h 116"/>
                  <a:gd name="T2" fmla="*/ 520 w 18"/>
                  <a:gd name="T3" fmla="*/ 5839 h 116"/>
                  <a:gd name="T4" fmla="*/ 595 w 18"/>
                  <a:gd name="T5" fmla="*/ 2874 h 116"/>
                  <a:gd name="T6" fmla="*/ 208 w 18"/>
                  <a:gd name="T7" fmla="*/ 0 h 116"/>
                  <a:gd name="T8" fmla="*/ 83 w 18"/>
                  <a:gd name="T9" fmla="*/ 293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16">
                    <a:moveTo>
                      <a:pt x="2" y="58"/>
                    </a:moveTo>
                    <a:cubicBezTo>
                      <a:pt x="4" y="90"/>
                      <a:pt x="9" y="116"/>
                      <a:pt x="13" y="116"/>
                    </a:cubicBezTo>
                    <a:cubicBezTo>
                      <a:pt x="16" y="115"/>
                      <a:pt x="18" y="89"/>
                      <a:pt x="15" y="57"/>
                    </a:cubicBezTo>
                    <a:cubicBezTo>
                      <a:pt x="13" y="25"/>
                      <a:pt x="8" y="0"/>
                      <a:pt x="5" y="0"/>
                    </a:cubicBezTo>
                    <a:cubicBezTo>
                      <a:pt x="1" y="0"/>
                      <a:pt x="0" y="26"/>
                      <a:pt x="2" y="58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 451"/>
              <p:cNvSpPr>
                <a:spLocks/>
              </p:cNvSpPr>
              <p:nvPr/>
            </p:nvSpPr>
            <p:spPr bwMode="auto">
              <a:xfrm>
                <a:off x="5103" y="2331"/>
                <a:ext cx="28" cy="277"/>
              </a:xfrm>
              <a:custGeom>
                <a:avLst/>
                <a:gdLst>
                  <a:gd name="T0" fmla="*/ 84 w 11"/>
                  <a:gd name="T1" fmla="*/ 0 h 104"/>
                  <a:gd name="T2" fmla="*/ 84 w 11"/>
                  <a:gd name="T3" fmla="*/ 2624 h 104"/>
                  <a:gd name="T4" fmla="*/ 382 w 11"/>
                  <a:gd name="T5" fmla="*/ 5236 h 104"/>
                  <a:gd name="T6" fmla="*/ 382 w 11"/>
                  <a:gd name="T7" fmla="*/ 2568 h 104"/>
                  <a:gd name="T8" fmla="*/ 84 w 11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104">
                    <a:moveTo>
                      <a:pt x="2" y="0"/>
                    </a:moveTo>
                    <a:cubicBezTo>
                      <a:pt x="1" y="9"/>
                      <a:pt x="0" y="29"/>
                      <a:pt x="2" y="52"/>
                    </a:cubicBezTo>
                    <a:cubicBezTo>
                      <a:pt x="4" y="75"/>
                      <a:pt x="6" y="94"/>
                      <a:pt x="9" y="104"/>
                    </a:cubicBezTo>
                    <a:cubicBezTo>
                      <a:pt x="11" y="94"/>
                      <a:pt x="11" y="74"/>
                      <a:pt x="9" y="51"/>
                    </a:cubicBezTo>
                    <a:cubicBezTo>
                      <a:pt x="8" y="29"/>
                      <a:pt x="5" y="9"/>
                      <a:pt x="2" y="0"/>
                    </a:cubicBezTo>
                    <a:close/>
                  </a:path>
                </a:pathLst>
              </a:cu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 452"/>
              <p:cNvSpPr>
                <a:spLocks/>
              </p:cNvSpPr>
              <p:nvPr/>
            </p:nvSpPr>
            <p:spPr bwMode="auto">
              <a:xfrm>
                <a:off x="4911" y="2315"/>
                <a:ext cx="225" cy="322"/>
              </a:xfrm>
              <a:custGeom>
                <a:avLst/>
                <a:gdLst>
                  <a:gd name="T0" fmla="*/ 520 w 90"/>
                  <a:gd name="T1" fmla="*/ 6070 h 121"/>
                  <a:gd name="T2" fmla="*/ 83 w 90"/>
                  <a:gd name="T3" fmla="*/ 3201 h 121"/>
                  <a:gd name="T4" fmla="*/ 208 w 90"/>
                  <a:gd name="T5" fmla="*/ 247 h 121"/>
                  <a:gd name="T6" fmla="*/ 3208 w 90"/>
                  <a:gd name="T7" fmla="*/ 0 h 121"/>
                  <a:gd name="T8" fmla="*/ 3095 w 90"/>
                  <a:gd name="T9" fmla="*/ 2903 h 121"/>
                  <a:gd name="T10" fmla="*/ 3520 w 90"/>
                  <a:gd name="T11" fmla="*/ 5820 h 121"/>
                  <a:gd name="T12" fmla="*/ 520 w 90"/>
                  <a:gd name="T13" fmla="*/ 607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" h="121">
                    <a:moveTo>
                      <a:pt x="13" y="121"/>
                    </a:moveTo>
                    <a:cubicBezTo>
                      <a:pt x="9" y="121"/>
                      <a:pt x="4" y="96"/>
                      <a:pt x="2" y="64"/>
                    </a:cubicBezTo>
                    <a:cubicBezTo>
                      <a:pt x="0" y="32"/>
                      <a:pt x="1" y="6"/>
                      <a:pt x="5" y="5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0"/>
                      <a:pt x="77" y="26"/>
                      <a:pt x="79" y="58"/>
                    </a:cubicBezTo>
                    <a:cubicBezTo>
                      <a:pt x="81" y="90"/>
                      <a:pt x="86" y="116"/>
                      <a:pt x="90" y="116"/>
                    </a:cubicBezTo>
                    <a:lnTo>
                      <a:pt x="13" y="121"/>
                    </a:lnTo>
                    <a:close/>
                  </a:path>
                </a:pathLst>
              </a:custGeom>
              <a:solidFill>
                <a:srgbClr val="FECD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 453"/>
              <p:cNvSpPr>
                <a:spLocks/>
              </p:cNvSpPr>
              <p:nvPr/>
            </p:nvSpPr>
            <p:spPr bwMode="auto">
              <a:xfrm>
                <a:off x="4961" y="2613"/>
                <a:ext cx="175" cy="22"/>
              </a:xfrm>
              <a:custGeom>
                <a:avLst/>
                <a:gdLst>
                  <a:gd name="T0" fmla="*/ 0 w 70"/>
                  <a:gd name="T1" fmla="*/ 462 h 8"/>
                  <a:gd name="T2" fmla="*/ 2738 w 70"/>
                  <a:gd name="T3" fmla="*/ 228 h 8"/>
                  <a:gd name="T4" fmla="*/ 2395 w 70"/>
                  <a:gd name="T5" fmla="*/ 0 h 8"/>
                  <a:gd name="T6" fmla="*/ 0 w 70"/>
                  <a:gd name="T7" fmla="*/ 462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0" h="8">
                    <a:moveTo>
                      <a:pt x="0" y="8"/>
                    </a:moveTo>
                    <a:cubicBezTo>
                      <a:pt x="70" y="4"/>
                      <a:pt x="70" y="4"/>
                      <a:pt x="70" y="4"/>
                    </a:cubicBezTo>
                    <a:cubicBezTo>
                      <a:pt x="70" y="4"/>
                      <a:pt x="66" y="0"/>
                      <a:pt x="61" y="0"/>
                    </a:cubicBezTo>
                    <a:cubicBezTo>
                      <a:pt x="44" y="2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Line 454"/>
              <p:cNvSpPr>
                <a:spLocks noChangeShapeType="1"/>
              </p:cNvSpPr>
              <p:nvPr/>
            </p:nvSpPr>
            <p:spPr bwMode="auto">
              <a:xfrm flipV="1">
                <a:off x="4933" y="2349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Line 455"/>
              <p:cNvSpPr>
                <a:spLocks noChangeShapeType="1"/>
              </p:cNvSpPr>
              <p:nvPr/>
            </p:nvSpPr>
            <p:spPr bwMode="auto">
              <a:xfrm flipV="1">
                <a:off x="4928" y="2389"/>
                <a:ext cx="155" cy="11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Line 456"/>
              <p:cNvSpPr>
                <a:spLocks noChangeShapeType="1"/>
              </p:cNvSpPr>
              <p:nvPr/>
            </p:nvSpPr>
            <p:spPr bwMode="auto">
              <a:xfrm flipV="1">
                <a:off x="4931" y="2427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Line 457"/>
              <p:cNvSpPr>
                <a:spLocks noChangeShapeType="1"/>
              </p:cNvSpPr>
              <p:nvPr/>
            </p:nvSpPr>
            <p:spPr bwMode="auto">
              <a:xfrm flipV="1">
                <a:off x="4948" y="2579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Line 458"/>
              <p:cNvSpPr>
                <a:spLocks noChangeShapeType="1"/>
              </p:cNvSpPr>
              <p:nvPr/>
            </p:nvSpPr>
            <p:spPr bwMode="auto">
              <a:xfrm flipV="1">
                <a:off x="4941" y="2541"/>
                <a:ext cx="155" cy="14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Line 459"/>
              <p:cNvSpPr>
                <a:spLocks noChangeShapeType="1"/>
              </p:cNvSpPr>
              <p:nvPr/>
            </p:nvSpPr>
            <p:spPr bwMode="auto">
              <a:xfrm flipV="1">
                <a:off x="4936" y="2504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Line 460"/>
              <p:cNvSpPr>
                <a:spLocks noChangeShapeType="1"/>
              </p:cNvSpPr>
              <p:nvPr/>
            </p:nvSpPr>
            <p:spPr bwMode="auto">
              <a:xfrm flipV="1">
                <a:off x="4931" y="2467"/>
                <a:ext cx="155" cy="13"/>
              </a:xfrm>
              <a:prstGeom prst="line">
                <a:avLst/>
              </a:prstGeom>
              <a:noFill/>
              <a:ln w="7938">
                <a:solidFill>
                  <a:srgbClr val="3333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Line 461"/>
              <p:cNvSpPr>
                <a:spLocks noChangeShapeType="1"/>
              </p:cNvSpPr>
              <p:nvPr/>
            </p:nvSpPr>
            <p:spPr bwMode="auto">
              <a:xfrm flipV="1">
                <a:off x="4933" y="2349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Line 462"/>
              <p:cNvSpPr>
                <a:spLocks noChangeShapeType="1"/>
              </p:cNvSpPr>
              <p:nvPr/>
            </p:nvSpPr>
            <p:spPr bwMode="auto">
              <a:xfrm flipV="1">
                <a:off x="4928" y="2389"/>
                <a:ext cx="155" cy="11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Line 463"/>
              <p:cNvSpPr>
                <a:spLocks noChangeShapeType="1"/>
              </p:cNvSpPr>
              <p:nvPr/>
            </p:nvSpPr>
            <p:spPr bwMode="auto">
              <a:xfrm flipV="1">
                <a:off x="4931" y="2427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Line 464"/>
              <p:cNvSpPr>
                <a:spLocks noChangeShapeType="1"/>
              </p:cNvSpPr>
              <p:nvPr/>
            </p:nvSpPr>
            <p:spPr bwMode="auto">
              <a:xfrm flipV="1">
                <a:off x="4948" y="2579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Line 465"/>
              <p:cNvSpPr>
                <a:spLocks noChangeShapeType="1"/>
              </p:cNvSpPr>
              <p:nvPr/>
            </p:nvSpPr>
            <p:spPr bwMode="auto">
              <a:xfrm flipV="1">
                <a:off x="4941" y="2541"/>
                <a:ext cx="155" cy="14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Line 466"/>
              <p:cNvSpPr>
                <a:spLocks noChangeShapeType="1"/>
              </p:cNvSpPr>
              <p:nvPr/>
            </p:nvSpPr>
            <p:spPr bwMode="auto">
              <a:xfrm flipV="1">
                <a:off x="4936" y="2504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Line 467"/>
              <p:cNvSpPr>
                <a:spLocks noChangeShapeType="1"/>
              </p:cNvSpPr>
              <p:nvPr/>
            </p:nvSpPr>
            <p:spPr bwMode="auto">
              <a:xfrm flipV="1">
                <a:off x="4931" y="2467"/>
                <a:ext cx="155" cy="13"/>
              </a:xfrm>
              <a:prstGeom prst="line">
                <a:avLst/>
              </a:prstGeom>
              <a:noFill/>
              <a:ln w="15875" cap="rnd">
                <a:solidFill>
                  <a:srgbClr val="FF98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Line 468"/>
              <p:cNvSpPr>
                <a:spLocks noChangeShapeType="1"/>
              </p:cNvSpPr>
              <p:nvPr/>
            </p:nvSpPr>
            <p:spPr bwMode="auto">
              <a:xfrm flipV="1">
                <a:off x="4933" y="2360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Line 469"/>
              <p:cNvSpPr>
                <a:spLocks noChangeShapeType="1"/>
              </p:cNvSpPr>
              <p:nvPr/>
            </p:nvSpPr>
            <p:spPr bwMode="auto">
              <a:xfrm flipV="1">
                <a:off x="4928" y="2400"/>
                <a:ext cx="155" cy="13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Line 470"/>
              <p:cNvSpPr>
                <a:spLocks noChangeShapeType="1"/>
              </p:cNvSpPr>
              <p:nvPr/>
            </p:nvSpPr>
            <p:spPr bwMode="auto">
              <a:xfrm flipV="1">
                <a:off x="4931" y="2440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Line 471"/>
              <p:cNvSpPr>
                <a:spLocks noChangeShapeType="1"/>
              </p:cNvSpPr>
              <p:nvPr/>
            </p:nvSpPr>
            <p:spPr bwMode="auto">
              <a:xfrm flipV="1">
                <a:off x="4948" y="2592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Line 472"/>
              <p:cNvSpPr>
                <a:spLocks noChangeShapeType="1"/>
              </p:cNvSpPr>
              <p:nvPr/>
            </p:nvSpPr>
            <p:spPr bwMode="auto">
              <a:xfrm flipV="1">
                <a:off x="4941" y="2555"/>
                <a:ext cx="155" cy="1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Line 473"/>
              <p:cNvSpPr>
                <a:spLocks noChangeShapeType="1"/>
              </p:cNvSpPr>
              <p:nvPr/>
            </p:nvSpPr>
            <p:spPr bwMode="auto">
              <a:xfrm flipV="1">
                <a:off x="4936" y="2517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Line 474"/>
              <p:cNvSpPr>
                <a:spLocks noChangeShapeType="1"/>
              </p:cNvSpPr>
              <p:nvPr/>
            </p:nvSpPr>
            <p:spPr bwMode="auto">
              <a:xfrm flipV="1">
                <a:off x="4931" y="2480"/>
                <a:ext cx="155" cy="11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 475"/>
              <p:cNvSpPr>
                <a:spLocks/>
              </p:cNvSpPr>
              <p:nvPr/>
            </p:nvSpPr>
            <p:spPr bwMode="auto">
              <a:xfrm>
                <a:off x="5103" y="2315"/>
                <a:ext cx="45" cy="309"/>
              </a:xfrm>
              <a:custGeom>
                <a:avLst/>
                <a:gdLst>
                  <a:gd name="T0" fmla="*/ 83 w 18"/>
                  <a:gd name="T1" fmla="*/ 2930 h 116"/>
                  <a:gd name="T2" fmla="*/ 520 w 18"/>
                  <a:gd name="T3" fmla="*/ 5839 h 116"/>
                  <a:gd name="T4" fmla="*/ 595 w 18"/>
                  <a:gd name="T5" fmla="*/ 2874 h 116"/>
                  <a:gd name="T6" fmla="*/ 208 w 18"/>
                  <a:gd name="T7" fmla="*/ 0 h 116"/>
                  <a:gd name="T8" fmla="*/ 83 w 18"/>
                  <a:gd name="T9" fmla="*/ 293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16">
                    <a:moveTo>
                      <a:pt x="2" y="58"/>
                    </a:moveTo>
                    <a:cubicBezTo>
                      <a:pt x="4" y="90"/>
                      <a:pt x="9" y="116"/>
                      <a:pt x="13" y="116"/>
                    </a:cubicBezTo>
                    <a:cubicBezTo>
                      <a:pt x="16" y="115"/>
                      <a:pt x="18" y="89"/>
                      <a:pt x="15" y="57"/>
                    </a:cubicBezTo>
                    <a:cubicBezTo>
                      <a:pt x="13" y="25"/>
                      <a:pt x="8" y="0"/>
                      <a:pt x="5" y="0"/>
                    </a:cubicBezTo>
                    <a:cubicBezTo>
                      <a:pt x="1" y="0"/>
                      <a:pt x="0" y="26"/>
                      <a:pt x="2" y="58"/>
                    </a:cubicBez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 476"/>
              <p:cNvSpPr>
                <a:spLocks/>
              </p:cNvSpPr>
              <p:nvPr/>
            </p:nvSpPr>
            <p:spPr bwMode="auto">
              <a:xfrm>
                <a:off x="4868" y="2381"/>
                <a:ext cx="43" cy="211"/>
              </a:xfrm>
              <a:custGeom>
                <a:avLst/>
                <a:gdLst>
                  <a:gd name="T0" fmla="*/ 243 w 17"/>
                  <a:gd name="T1" fmla="*/ 4022 h 79"/>
                  <a:gd name="T2" fmla="*/ 51 w 17"/>
                  <a:gd name="T3" fmla="*/ 2097 h 79"/>
                  <a:gd name="T4" fmla="*/ 129 w 17"/>
                  <a:gd name="T5" fmla="*/ 56 h 79"/>
                  <a:gd name="T6" fmla="*/ 698 w 1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79">
                    <a:moveTo>
                      <a:pt x="6" y="79"/>
                    </a:moveTo>
                    <a:cubicBezTo>
                      <a:pt x="4" y="79"/>
                      <a:pt x="3" y="63"/>
                      <a:pt x="1" y="41"/>
                    </a:cubicBezTo>
                    <a:cubicBezTo>
                      <a:pt x="0" y="18"/>
                      <a:pt x="0" y="2"/>
                      <a:pt x="3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 477"/>
              <p:cNvSpPr>
                <a:spLocks/>
              </p:cNvSpPr>
              <p:nvPr/>
            </p:nvSpPr>
            <p:spPr bwMode="auto">
              <a:xfrm>
                <a:off x="4863" y="2379"/>
                <a:ext cx="65" cy="216"/>
              </a:xfrm>
              <a:custGeom>
                <a:avLst/>
                <a:gdLst>
                  <a:gd name="T0" fmla="*/ 833 w 26"/>
                  <a:gd name="T1" fmla="*/ 2027 h 81"/>
                  <a:gd name="T2" fmla="*/ 783 w 26"/>
                  <a:gd name="T3" fmla="*/ 0 h 81"/>
                  <a:gd name="T4" fmla="*/ 125 w 26"/>
                  <a:gd name="T5" fmla="*/ 56 h 81"/>
                  <a:gd name="T6" fmla="*/ 50 w 26"/>
                  <a:gd name="T7" fmla="*/ 2069 h 81"/>
                  <a:gd name="T8" fmla="*/ 363 w 26"/>
                  <a:gd name="T9" fmla="*/ 4096 h 81"/>
                  <a:gd name="T10" fmla="*/ 1020 w 26"/>
                  <a:gd name="T11" fmla="*/ 4040 h 81"/>
                  <a:gd name="T12" fmla="*/ 833 w 26"/>
                  <a:gd name="T13" fmla="*/ 2027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81">
                    <a:moveTo>
                      <a:pt x="21" y="40"/>
                    </a:moveTo>
                    <a:cubicBezTo>
                      <a:pt x="20" y="24"/>
                      <a:pt x="20" y="10"/>
                      <a:pt x="2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19"/>
                      <a:pt x="1" y="41"/>
                    </a:cubicBezTo>
                    <a:cubicBezTo>
                      <a:pt x="3" y="63"/>
                      <a:pt x="6" y="81"/>
                      <a:pt x="9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4" y="69"/>
                      <a:pt x="22" y="55"/>
                      <a:pt x="21" y="40"/>
                    </a:cubicBez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Line 478"/>
              <p:cNvSpPr>
                <a:spLocks noChangeShapeType="1"/>
              </p:cNvSpPr>
              <p:nvPr/>
            </p:nvSpPr>
            <p:spPr bwMode="auto">
              <a:xfrm flipV="1">
                <a:off x="4933" y="2357"/>
                <a:ext cx="158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Line 479"/>
              <p:cNvSpPr>
                <a:spLocks noChangeShapeType="1"/>
              </p:cNvSpPr>
              <p:nvPr/>
            </p:nvSpPr>
            <p:spPr bwMode="auto">
              <a:xfrm flipV="1">
                <a:off x="4931" y="2397"/>
                <a:ext cx="155" cy="11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Line 480"/>
              <p:cNvSpPr>
                <a:spLocks noChangeShapeType="1"/>
              </p:cNvSpPr>
              <p:nvPr/>
            </p:nvSpPr>
            <p:spPr bwMode="auto">
              <a:xfrm flipV="1">
                <a:off x="4931" y="2435"/>
                <a:ext cx="157" cy="13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Line 481"/>
              <p:cNvSpPr>
                <a:spLocks noChangeShapeType="1"/>
              </p:cNvSpPr>
              <p:nvPr/>
            </p:nvSpPr>
            <p:spPr bwMode="auto">
              <a:xfrm flipV="1">
                <a:off x="4948" y="2587"/>
                <a:ext cx="158" cy="13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Line 482"/>
              <p:cNvSpPr>
                <a:spLocks noChangeShapeType="1"/>
              </p:cNvSpPr>
              <p:nvPr/>
            </p:nvSpPr>
            <p:spPr bwMode="auto">
              <a:xfrm flipV="1">
                <a:off x="4941" y="2549"/>
                <a:ext cx="157" cy="14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Line 483"/>
              <p:cNvSpPr>
                <a:spLocks noChangeShapeType="1"/>
              </p:cNvSpPr>
              <p:nvPr/>
            </p:nvSpPr>
            <p:spPr bwMode="auto">
              <a:xfrm flipV="1">
                <a:off x="4936" y="2512"/>
                <a:ext cx="157" cy="13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Line 484"/>
              <p:cNvSpPr>
                <a:spLocks noChangeShapeType="1"/>
              </p:cNvSpPr>
              <p:nvPr/>
            </p:nvSpPr>
            <p:spPr bwMode="auto">
              <a:xfrm flipV="1">
                <a:off x="4931" y="2475"/>
                <a:ext cx="157" cy="10"/>
              </a:xfrm>
              <a:prstGeom prst="line">
                <a:avLst/>
              </a:prstGeom>
              <a:noFill/>
              <a:ln w="7938" cap="rnd">
                <a:solidFill>
                  <a:srgbClr val="474747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 485"/>
              <p:cNvSpPr>
                <a:spLocks/>
              </p:cNvSpPr>
              <p:nvPr/>
            </p:nvSpPr>
            <p:spPr bwMode="auto">
              <a:xfrm>
                <a:off x="4911" y="2328"/>
                <a:ext cx="47" cy="309"/>
              </a:xfrm>
              <a:custGeom>
                <a:avLst/>
                <a:gdLst>
                  <a:gd name="T0" fmla="*/ 453 w 19"/>
                  <a:gd name="T1" fmla="*/ 0 h 116"/>
                  <a:gd name="T2" fmla="*/ 299 w 19"/>
                  <a:gd name="T3" fmla="*/ 0 h 116"/>
                  <a:gd name="T4" fmla="*/ 183 w 19"/>
                  <a:gd name="T5" fmla="*/ 0 h 116"/>
                  <a:gd name="T6" fmla="*/ 74 w 19"/>
                  <a:gd name="T7" fmla="*/ 2965 h 116"/>
                  <a:gd name="T8" fmla="*/ 482 w 19"/>
                  <a:gd name="T9" fmla="*/ 5839 h 116"/>
                  <a:gd name="T10" fmla="*/ 710 w 19"/>
                  <a:gd name="T11" fmla="*/ 5783 h 116"/>
                  <a:gd name="T12" fmla="*/ 331 w 19"/>
                  <a:gd name="T13" fmla="*/ 2930 h 116"/>
                  <a:gd name="T14" fmla="*/ 453 w 19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16">
                    <a:moveTo>
                      <a:pt x="12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0" y="27"/>
                      <a:pt x="2" y="59"/>
                    </a:cubicBezTo>
                    <a:cubicBezTo>
                      <a:pt x="4" y="91"/>
                      <a:pt x="9" y="116"/>
                      <a:pt x="13" y="116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5" y="112"/>
                      <a:pt x="11" y="88"/>
                      <a:pt x="9" y="58"/>
                    </a:cubicBezTo>
                    <a:cubicBezTo>
                      <a:pt x="7" y="27"/>
                      <a:pt x="8" y="0"/>
                      <a:pt x="12" y="0"/>
                    </a:cubicBez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 486"/>
              <p:cNvSpPr>
                <a:spLocks/>
              </p:cNvSpPr>
              <p:nvPr/>
            </p:nvSpPr>
            <p:spPr bwMode="auto">
              <a:xfrm>
                <a:off x="4936" y="2552"/>
                <a:ext cx="122" cy="85"/>
              </a:xfrm>
              <a:custGeom>
                <a:avLst/>
                <a:gdLst>
                  <a:gd name="T0" fmla="*/ 30 w 49"/>
                  <a:gd name="T1" fmla="*/ 0 h 32"/>
                  <a:gd name="T2" fmla="*/ 261 w 49"/>
                  <a:gd name="T3" fmla="*/ 1347 h 32"/>
                  <a:gd name="T4" fmla="*/ 1885 w 49"/>
                  <a:gd name="T5" fmla="*/ 1291 h 32"/>
                  <a:gd name="T6" fmla="*/ 1773 w 49"/>
                  <a:gd name="T7" fmla="*/ 1448 h 32"/>
                  <a:gd name="T8" fmla="*/ 261 w 49"/>
                  <a:gd name="T9" fmla="*/ 1594 h 32"/>
                  <a:gd name="T10" fmla="*/ 30 w 49"/>
                  <a:gd name="T11" fmla="*/ 0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9" h="32">
                    <a:moveTo>
                      <a:pt x="1" y="0"/>
                    </a:moveTo>
                    <a:cubicBezTo>
                      <a:pt x="2" y="7"/>
                      <a:pt x="5" y="24"/>
                      <a:pt x="7" y="27"/>
                    </a:cubicBezTo>
                    <a:cubicBezTo>
                      <a:pt x="10" y="31"/>
                      <a:pt x="49" y="26"/>
                      <a:pt x="49" y="26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0" y="19"/>
                      <a:pt x="1" y="0"/>
                    </a:cubicBezTo>
                    <a:close/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 487"/>
              <p:cNvSpPr>
                <a:spLocks/>
              </p:cNvSpPr>
              <p:nvPr/>
            </p:nvSpPr>
            <p:spPr bwMode="auto">
              <a:xfrm>
                <a:off x="5083" y="2315"/>
                <a:ext cx="48" cy="309"/>
              </a:xfrm>
              <a:custGeom>
                <a:avLst/>
                <a:gdLst>
                  <a:gd name="T0" fmla="*/ 485 w 19"/>
                  <a:gd name="T1" fmla="*/ 0 h 116"/>
                  <a:gd name="T2" fmla="*/ 371 w 19"/>
                  <a:gd name="T3" fmla="*/ 0 h 116"/>
                  <a:gd name="T4" fmla="*/ 210 w 19"/>
                  <a:gd name="T5" fmla="*/ 0 h 116"/>
                  <a:gd name="T6" fmla="*/ 83 w 19"/>
                  <a:gd name="T7" fmla="*/ 2930 h 116"/>
                  <a:gd name="T8" fmla="*/ 531 w 19"/>
                  <a:gd name="T9" fmla="*/ 5839 h 116"/>
                  <a:gd name="T10" fmla="*/ 773 w 19"/>
                  <a:gd name="T11" fmla="*/ 5783 h 116"/>
                  <a:gd name="T12" fmla="*/ 402 w 19"/>
                  <a:gd name="T13" fmla="*/ 2930 h 116"/>
                  <a:gd name="T14" fmla="*/ 485 w 19"/>
                  <a:gd name="T15" fmla="*/ 0 h 1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" h="116">
                    <a:moveTo>
                      <a:pt x="12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0" y="27"/>
                      <a:pt x="2" y="58"/>
                    </a:cubicBezTo>
                    <a:cubicBezTo>
                      <a:pt x="5" y="90"/>
                      <a:pt x="9" y="116"/>
                      <a:pt x="13" y="116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6" y="112"/>
                      <a:pt x="12" y="88"/>
                      <a:pt x="10" y="58"/>
                    </a:cubicBezTo>
                    <a:cubicBezTo>
                      <a:pt x="7" y="26"/>
                      <a:pt x="8" y="0"/>
                      <a:pt x="12" y="0"/>
                    </a:cubicBez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 488"/>
              <p:cNvSpPr>
                <a:spLocks/>
              </p:cNvSpPr>
              <p:nvPr/>
            </p:nvSpPr>
            <p:spPr bwMode="auto">
              <a:xfrm>
                <a:off x="5088" y="2469"/>
                <a:ext cx="60" cy="155"/>
              </a:xfrm>
              <a:custGeom>
                <a:avLst/>
                <a:gdLst>
                  <a:gd name="T0" fmla="*/ 438 w 24"/>
                  <a:gd name="T1" fmla="*/ 2956 h 58"/>
                  <a:gd name="T2" fmla="*/ 0 w 24"/>
                  <a:gd name="T3" fmla="*/ 0 h 58"/>
                  <a:gd name="T4" fmla="*/ 625 w 24"/>
                  <a:gd name="T5" fmla="*/ 2750 h 58"/>
                  <a:gd name="T6" fmla="*/ 625 w 24"/>
                  <a:gd name="T7" fmla="*/ 2750 h 58"/>
                  <a:gd name="T8" fmla="*/ 708 w 24"/>
                  <a:gd name="T9" fmla="*/ 2900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58">
                    <a:moveTo>
                      <a:pt x="11" y="58"/>
                    </a:moveTo>
                    <a:cubicBezTo>
                      <a:pt x="7" y="58"/>
                      <a:pt x="3" y="32"/>
                      <a:pt x="0" y="0"/>
                    </a:cubicBezTo>
                    <a:cubicBezTo>
                      <a:pt x="1" y="10"/>
                      <a:pt x="8" y="51"/>
                      <a:pt x="16" y="54"/>
                    </a:cubicBezTo>
                    <a:cubicBezTo>
                      <a:pt x="24" y="57"/>
                      <a:pt x="16" y="54"/>
                      <a:pt x="16" y="54"/>
                    </a:cubicBezTo>
                    <a:cubicBezTo>
                      <a:pt x="18" y="57"/>
                      <a:pt x="18" y="57"/>
                      <a:pt x="18" y="57"/>
                    </a:cubicBezTo>
                  </a:path>
                </a:pathLst>
              </a:custGeom>
              <a:solidFill>
                <a:srgbClr val="FEAB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 489"/>
              <p:cNvSpPr>
                <a:spLocks/>
              </p:cNvSpPr>
              <p:nvPr/>
            </p:nvSpPr>
            <p:spPr bwMode="auto">
              <a:xfrm>
                <a:off x="4923" y="2323"/>
                <a:ext cx="170" cy="26"/>
              </a:xfrm>
              <a:custGeom>
                <a:avLst/>
                <a:gdLst>
                  <a:gd name="T0" fmla="*/ 0 w 170"/>
                  <a:gd name="T1" fmla="*/ 16 h 26"/>
                  <a:gd name="T2" fmla="*/ 170 w 170"/>
                  <a:gd name="T3" fmla="*/ 0 h 26"/>
                  <a:gd name="T4" fmla="*/ 0 w 170"/>
                  <a:gd name="T5" fmla="*/ 26 h 26"/>
                  <a:gd name="T6" fmla="*/ 0 w 170"/>
                  <a:gd name="T7" fmla="*/ 16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0" h="26">
                    <a:moveTo>
                      <a:pt x="0" y="16"/>
                    </a:moveTo>
                    <a:lnTo>
                      <a:pt x="170" y="0"/>
                    </a:lnTo>
                    <a:lnTo>
                      <a:pt x="0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EE5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 490"/>
              <p:cNvSpPr>
                <a:spLocks/>
              </p:cNvSpPr>
              <p:nvPr/>
            </p:nvSpPr>
            <p:spPr bwMode="auto">
              <a:xfrm>
                <a:off x="4923" y="2323"/>
                <a:ext cx="170" cy="26"/>
              </a:xfrm>
              <a:custGeom>
                <a:avLst/>
                <a:gdLst>
                  <a:gd name="T0" fmla="*/ 0 w 170"/>
                  <a:gd name="T1" fmla="*/ 16 h 26"/>
                  <a:gd name="T2" fmla="*/ 170 w 170"/>
                  <a:gd name="T3" fmla="*/ 0 h 26"/>
                  <a:gd name="T4" fmla="*/ 0 w 170"/>
                  <a:gd name="T5" fmla="*/ 26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0" h="26">
                    <a:moveTo>
                      <a:pt x="0" y="16"/>
                    </a:moveTo>
                    <a:lnTo>
                      <a:pt x="170" y="0"/>
                    </a:lnTo>
                    <a:lnTo>
                      <a:pt x="0" y="2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 491"/>
              <p:cNvSpPr>
                <a:spLocks/>
              </p:cNvSpPr>
              <p:nvPr/>
            </p:nvSpPr>
            <p:spPr bwMode="auto">
              <a:xfrm>
                <a:off x="4926" y="2328"/>
                <a:ext cx="15" cy="155"/>
              </a:xfrm>
              <a:custGeom>
                <a:avLst/>
                <a:gdLst>
                  <a:gd name="T0" fmla="*/ 158 w 6"/>
                  <a:gd name="T1" fmla="*/ 0 h 58"/>
                  <a:gd name="T2" fmla="*/ 125 w 6"/>
                  <a:gd name="T3" fmla="*/ 2956 h 58"/>
                  <a:gd name="T4" fmla="*/ 125 w 6"/>
                  <a:gd name="T5" fmla="*/ 2956 h 58"/>
                  <a:gd name="T6" fmla="*/ 238 w 6"/>
                  <a:gd name="T7" fmla="*/ 94 h 58"/>
                  <a:gd name="T8" fmla="*/ 238 w 6"/>
                  <a:gd name="T9" fmla="*/ 0 h 58"/>
                  <a:gd name="T10" fmla="*/ 158 w 6"/>
                  <a:gd name="T11" fmla="*/ 0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58">
                    <a:moveTo>
                      <a:pt x="4" y="0"/>
                    </a:moveTo>
                    <a:cubicBezTo>
                      <a:pt x="0" y="4"/>
                      <a:pt x="1" y="33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1" y="25"/>
                      <a:pt x="4" y="3"/>
                      <a:pt x="6" y="2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 492"/>
              <p:cNvSpPr>
                <a:spLocks/>
              </p:cNvSpPr>
              <p:nvPr/>
            </p:nvSpPr>
            <p:spPr bwMode="auto">
              <a:xfrm>
                <a:off x="4911" y="2315"/>
                <a:ext cx="225" cy="322"/>
              </a:xfrm>
              <a:custGeom>
                <a:avLst/>
                <a:gdLst>
                  <a:gd name="T0" fmla="*/ 520 w 90"/>
                  <a:gd name="T1" fmla="*/ 6070 h 121"/>
                  <a:gd name="T2" fmla="*/ 83 w 90"/>
                  <a:gd name="T3" fmla="*/ 3201 h 121"/>
                  <a:gd name="T4" fmla="*/ 208 w 90"/>
                  <a:gd name="T5" fmla="*/ 247 h 121"/>
                  <a:gd name="T6" fmla="*/ 3208 w 90"/>
                  <a:gd name="T7" fmla="*/ 0 h 121"/>
                  <a:gd name="T8" fmla="*/ 3095 w 90"/>
                  <a:gd name="T9" fmla="*/ 2903 h 121"/>
                  <a:gd name="T10" fmla="*/ 3520 w 90"/>
                  <a:gd name="T11" fmla="*/ 5820 h 121"/>
                  <a:gd name="T12" fmla="*/ 520 w 90"/>
                  <a:gd name="T13" fmla="*/ 607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0" h="121">
                    <a:moveTo>
                      <a:pt x="13" y="121"/>
                    </a:moveTo>
                    <a:cubicBezTo>
                      <a:pt x="9" y="121"/>
                      <a:pt x="4" y="96"/>
                      <a:pt x="2" y="64"/>
                    </a:cubicBezTo>
                    <a:cubicBezTo>
                      <a:pt x="0" y="32"/>
                      <a:pt x="1" y="6"/>
                      <a:pt x="5" y="5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78" y="0"/>
                      <a:pt x="77" y="26"/>
                      <a:pt x="79" y="58"/>
                    </a:cubicBezTo>
                    <a:cubicBezTo>
                      <a:pt x="81" y="90"/>
                      <a:pt x="86" y="116"/>
                      <a:pt x="90" y="116"/>
                    </a:cubicBezTo>
                    <a:lnTo>
                      <a:pt x="13" y="121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333333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 493"/>
              <p:cNvSpPr>
                <a:spLocks/>
              </p:cNvSpPr>
              <p:nvPr/>
            </p:nvSpPr>
            <p:spPr bwMode="auto">
              <a:xfrm>
                <a:off x="3411" y="1923"/>
                <a:ext cx="1505" cy="226"/>
              </a:xfrm>
              <a:custGeom>
                <a:avLst/>
                <a:gdLst>
                  <a:gd name="T0" fmla="*/ 2313 w 602"/>
                  <a:gd name="T1" fmla="*/ 93 h 85"/>
                  <a:gd name="T2" fmla="*/ 2550 w 602"/>
                  <a:gd name="T3" fmla="*/ 0 h 85"/>
                  <a:gd name="T4" fmla="*/ 20470 w 602"/>
                  <a:gd name="T5" fmla="*/ 0 h 85"/>
                  <a:gd name="T6" fmla="*/ 20908 w 602"/>
                  <a:gd name="T7" fmla="*/ 0 h 85"/>
                  <a:gd name="T8" fmla="*/ 23520 w 602"/>
                  <a:gd name="T9" fmla="*/ 545 h 85"/>
                  <a:gd name="T10" fmla="*/ 22158 w 602"/>
                  <a:gd name="T11" fmla="*/ 3555 h 85"/>
                  <a:gd name="T12" fmla="*/ 22158 w 602"/>
                  <a:gd name="T13" fmla="*/ 3592 h 85"/>
                  <a:gd name="T14" fmla="*/ 18800 w 602"/>
                  <a:gd name="T15" fmla="*/ 4044 h 85"/>
                  <a:gd name="T16" fmla="*/ 17895 w 602"/>
                  <a:gd name="T17" fmla="*/ 4100 h 85"/>
                  <a:gd name="T18" fmla="*/ 283 w 602"/>
                  <a:gd name="T19" fmla="*/ 4100 h 85"/>
                  <a:gd name="T20" fmla="*/ 0 w 602"/>
                  <a:gd name="T21" fmla="*/ 4249 h 85"/>
                  <a:gd name="T22" fmla="*/ 0 w 602"/>
                  <a:gd name="T23" fmla="*/ 4249 h 85"/>
                  <a:gd name="T24" fmla="*/ 2313 w 602"/>
                  <a:gd name="T25" fmla="*/ 93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02" h="85">
                    <a:moveTo>
                      <a:pt x="59" y="2"/>
                    </a:moveTo>
                    <a:cubicBezTo>
                      <a:pt x="60" y="0"/>
                      <a:pt x="62" y="0"/>
                      <a:pt x="65" y="0"/>
                    </a:cubicBezTo>
                    <a:cubicBezTo>
                      <a:pt x="80" y="0"/>
                      <a:pt x="511" y="0"/>
                      <a:pt x="524" y="0"/>
                    </a:cubicBezTo>
                    <a:cubicBezTo>
                      <a:pt x="526" y="0"/>
                      <a:pt x="532" y="0"/>
                      <a:pt x="535" y="0"/>
                    </a:cubicBezTo>
                    <a:cubicBezTo>
                      <a:pt x="538" y="1"/>
                      <a:pt x="595" y="8"/>
                      <a:pt x="602" y="11"/>
                    </a:cubicBezTo>
                    <a:cubicBezTo>
                      <a:pt x="589" y="30"/>
                      <a:pt x="573" y="63"/>
                      <a:pt x="567" y="71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45" y="75"/>
                      <a:pt x="486" y="80"/>
                      <a:pt x="481" y="81"/>
                    </a:cubicBezTo>
                    <a:cubicBezTo>
                      <a:pt x="473" y="82"/>
                      <a:pt x="471" y="82"/>
                      <a:pt x="458" y="82"/>
                    </a:cubicBezTo>
                    <a:cubicBezTo>
                      <a:pt x="446" y="82"/>
                      <a:pt x="22" y="82"/>
                      <a:pt x="7" y="82"/>
                    </a:cubicBezTo>
                    <a:cubicBezTo>
                      <a:pt x="3" y="82"/>
                      <a:pt x="1" y="83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4" y="78"/>
                      <a:pt x="54" y="6"/>
                      <a:pt x="59" y="2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 494"/>
              <p:cNvSpPr>
                <a:spLocks/>
              </p:cNvSpPr>
              <p:nvPr/>
            </p:nvSpPr>
            <p:spPr bwMode="auto">
              <a:xfrm>
                <a:off x="3553" y="1923"/>
                <a:ext cx="1363" cy="320"/>
              </a:xfrm>
              <a:custGeom>
                <a:avLst/>
                <a:gdLst>
                  <a:gd name="T0" fmla="*/ 21273 w 545"/>
                  <a:gd name="T1" fmla="*/ 5213 h 120"/>
                  <a:gd name="T2" fmla="*/ 21323 w 545"/>
                  <a:gd name="T3" fmla="*/ 5155 h 120"/>
                  <a:gd name="T4" fmla="*/ 21323 w 545"/>
                  <a:gd name="T5" fmla="*/ 547 h 120"/>
                  <a:gd name="T6" fmla="*/ 18694 w 545"/>
                  <a:gd name="T7" fmla="*/ 0 h 120"/>
                  <a:gd name="T8" fmla="*/ 18269 w 545"/>
                  <a:gd name="T9" fmla="*/ 0 h 120"/>
                  <a:gd name="T10" fmla="*/ 313 w 545"/>
                  <a:gd name="T11" fmla="*/ 0 h 120"/>
                  <a:gd name="T12" fmla="*/ 83 w 545"/>
                  <a:gd name="T13" fmla="*/ 56 h 120"/>
                  <a:gd name="T14" fmla="*/ 83 w 545"/>
                  <a:gd name="T15" fmla="*/ 93 h 120"/>
                  <a:gd name="T16" fmla="*/ 0 w 545"/>
                  <a:gd name="T17" fmla="*/ 661 h 120"/>
                  <a:gd name="T18" fmla="*/ 0 w 545"/>
                  <a:gd name="T19" fmla="*/ 5555 h 120"/>
                  <a:gd name="T20" fmla="*/ 395 w 545"/>
                  <a:gd name="T21" fmla="*/ 6067 h 120"/>
                  <a:gd name="T22" fmla="*/ 438 w 545"/>
                  <a:gd name="T23" fmla="*/ 6067 h 120"/>
                  <a:gd name="T24" fmla="*/ 595 w 545"/>
                  <a:gd name="T25" fmla="*/ 6067 h 120"/>
                  <a:gd name="T26" fmla="*/ 18269 w 545"/>
                  <a:gd name="T27" fmla="*/ 6067 h 120"/>
                  <a:gd name="T28" fmla="*/ 21273 w 545"/>
                  <a:gd name="T29" fmla="*/ 5213 h 1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5" h="120">
                    <a:moveTo>
                      <a:pt x="544" y="103"/>
                    </a:moveTo>
                    <a:cubicBezTo>
                      <a:pt x="545" y="102"/>
                      <a:pt x="545" y="102"/>
                      <a:pt x="545" y="102"/>
                    </a:cubicBezTo>
                    <a:cubicBezTo>
                      <a:pt x="545" y="11"/>
                      <a:pt x="545" y="11"/>
                      <a:pt x="545" y="11"/>
                    </a:cubicBezTo>
                    <a:cubicBezTo>
                      <a:pt x="538" y="8"/>
                      <a:pt x="481" y="1"/>
                      <a:pt x="478" y="0"/>
                    </a:cubicBezTo>
                    <a:cubicBezTo>
                      <a:pt x="475" y="0"/>
                      <a:pt x="469" y="0"/>
                      <a:pt x="46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0" y="7"/>
                      <a:pt x="0" y="1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9"/>
                      <a:pt x="3" y="120"/>
                      <a:pt x="10" y="120"/>
                    </a:cubicBezTo>
                    <a:cubicBezTo>
                      <a:pt x="11" y="120"/>
                      <a:pt x="11" y="120"/>
                      <a:pt x="11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467" y="120"/>
                      <a:pt x="467" y="120"/>
                      <a:pt x="467" y="120"/>
                    </a:cubicBezTo>
                    <a:cubicBezTo>
                      <a:pt x="485" y="120"/>
                      <a:pt x="544" y="103"/>
                      <a:pt x="544" y="103"/>
                    </a:cubicBezTo>
                    <a:close/>
                  </a:path>
                </a:pathLst>
              </a:custGeom>
              <a:solidFill>
                <a:srgbClr val="CDEC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 495"/>
              <p:cNvSpPr>
                <a:spLocks/>
              </p:cNvSpPr>
              <p:nvPr/>
            </p:nvSpPr>
            <p:spPr bwMode="auto">
              <a:xfrm>
                <a:off x="4741" y="1923"/>
                <a:ext cx="175" cy="317"/>
              </a:xfrm>
              <a:custGeom>
                <a:avLst/>
                <a:gdLst>
                  <a:gd name="T0" fmla="*/ 0 w 70"/>
                  <a:gd name="T1" fmla="*/ 0 h 119"/>
                  <a:gd name="T2" fmla="*/ 0 w 70"/>
                  <a:gd name="T3" fmla="*/ 0 h 119"/>
                  <a:gd name="T4" fmla="*/ 0 w 70"/>
                  <a:gd name="T5" fmla="*/ 5988 h 119"/>
                  <a:gd name="T6" fmla="*/ 2708 w 70"/>
                  <a:gd name="T7" fmla="*/ 5181 h 119"/>
                  <a:gd name="T8" fmla="*/ 2738 w 70"/>
                  <a:gd name="T9" fmla="*/ 5144 h 119"/>
                  <a:gd name="T10" fmla="*/ 2738 w 70"/>
                  <a:gd name="T11" fmla="*/ 546 h 119"/>
                  <a:gd name="T12" fmla="*/ 125 w 70"/>
                  <a:gd name="T13" fmla="*/ 0 h 119"/>
                  <a:gd name="T14" fmla="*/ 0 w 70"/>
                  <a:gd name="T15" fmla="*/ 0 h 1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0" h="11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24" y="116"/>
                      <a:pt x="69" y="103"/>
                      <a:pt x="69" y="103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3" y="8"/>
                      <a:pt x="6" y="1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 496"/>
              <p:cNvSpPr>
                <a:spLocks/>
              </p:cNvSpPr>
              <p:nvPr/>
            </p:nvSpPr>
            <p:spPr bwMode="auto">
              <a:xfrm>
                <a:off x="3408" y="2115"/>
                <a:ext cx="1420" cy="346"/>
              </a:xfrm>
              <a:custGeom>
                <a:avLst/>
                <a:gdLst>
                  <a:gd name="T0" fmla="*/ 313 w 568"/>
                  <a:gd name="T1" fmla="*/ 511 h 130"/>
                  <a:gd name="T2" fmla="*/ 17938 w 568"/>
                  <a:gd name="T3" fmla="*/ 511 h 130"/>
                  <a:gd name="T4" fmla="*/ 18833 w 568"/>
                  <a:gd name="T5" fmla="*/ 452 h 130"/>
                  <a:gd name="T6" fmla="*/ 22188 w 568"/>
                  <a:gd name="T7" fmla="*/ 0 h 130"/>
                  <a:gd name="T8" fmla="*/ 22188 w 568"/>
                  <a:gd name="T9" fmla="*/ 4676 h 130"/>
                  <a:gd name="T10" fmla="*/ 18833 w 568"/>
                  <a:gd name="T11" fmla="*/ 6468 h 130"/>
                  <a:gd name="T12" fmla="*/ 17938 w 568"/>
                  <a:gd name="T13" fmla="*/ 6523 h 130"/>
                  <a:gd name="T14" fmla="*/ 438 w 568"/>
                  <a:gd name="T15" fmla="*/ 6523 h 130"/>
                  <a:gd name="T16" fmla="*/ 395 w 568"/>
                  <a:gd name="T17" fmla="*/ 6523 h 130"/>
                  <a:gd name="T18" fmla="*/ 0 w 568"/>
                  <a:gd name="T19" fmla="*/ 6015 h 130"/>
                  <a:gd name="T20" fmla="*/ 0 w 568"/>
                  <a:gd name="T21" fmla="*/ 1147 h 130"/>
                  <a:gd name="T22" fmla="*/ 313 w 568"/>
                  <a:gd name="T23" fmla="*/ 511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68" h="130">
                    <a:moveTo>
                      <a:pt x="8" y="10"/>
                    </a:moveTo>
                    <a:cubicBezTo>
                      <a:pt x="459" y="10"/>
                      <a:pt x="459" y="10"/>
                      <a:pt x="459" y="10"/>
                    </a:cubicBezTo>
                    <a:cubicBezTo>
                      <a:pt x="472" y="10"/>
                      <a:pt x="474" y="10"/>
                      <a:pt x="482" y="9"/>
                    </a:cubicBezTo>
                    <a:cubicBezTo>
                      <a:pt x="487" y="8"/>
                      <a:pt x="546" y="3"/>
                      <a:pt x="568" y="0"/>
                    </a:cubicBezTo>
                    <a:cubicBezTo>
                      <a:pt x="568" y="93"/>
                      <a:pt x="568" y="93"/>
                      <a:pt x="568" y="93"/>
                    </a:cubicBezTo>
                    <a:cubicBezTo>
                      <a:pt x="546" y="103"/>
                      <a:pt x="487" y="129"/>
                      <a:pt x="482" y="129"/>
                    </a:cubicBezTo>
                    <a:cubicBezTo>
                      <a:pt x="474" y="130"/>
                      <a:pt x="472" y="130"/>
                      <a:pt x="459" y="130"/>
                    </a:cubicBezTo>
                    <a:cubicBezTo>
                      <a:pt x="11" y="130"/>
                      <a:pt x="11" y="130"/>
                      <a:pt x="11" y="130"/>
                    </a:cubicBezTo>
                    <a:cubicBezTo>
                      <a:pt x="10" y="130"/>
                      <a:pt x="10" y="130"/>
                      <a:pt x="10" y="130"/>
                    </a:cubicBezTo>
                    <a:cubicBezTo>
                      <a:pt x="3" y="130"/>
                      <a:pt x="0" y="129"/>
                      <a:pt x="0" y="12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4"/>
                      <a:pt x="0" y="10"/>
                      <a:pt x="8" y="10"/>
                    </a:cubicBezTo>
                    <a:close/>
                  </a:path>
                </a:pathLst>
              </a:custGeom>
              <a:solidFill>
                <a:srgbClr val="B0E2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 497"/>
              <p:cNvSpPr>
                <a:spLocks/>
              </p:cNvSpPr>
              <p:nvPr/>
            </p:nvSpPr>
            <p:spPr bwMode="auto">
              <a:xfrm>
                <a:off x="4591" y="2115"/>
                <a:ext cx="237" cy="346"/>
              </a:xfrm>
              <a:custGeom>
                <a:avLst/>
                <a:gdLst>
                  <a:gd name="T0" fmla="*/ 0 w 95"/>
                  <a:gd name="T1" fmla="*/ 511 h 130"/>
                  <a:gd name="T2" fmla="*/ 0 w 95"/>
                  <a:gd name="T3" fmla="*/ 6523 h 130"/>
                  <a:gd name="T4" fmla="*/ 342 w 95"/>
                  <a:gd name="T5" fmla="*/ 6468 h 130"/>
                  <a:gd name="T6" fmla="*/ 3677 w 95"/>
                  <a:gd name="T7" fmla="*/ 4676 h 130"/>
                  <a:gd name="T8" fmla="*/ 3677 w 95"/>
                  <a:gd name="T9" fmla="*/ 0 h 130"/>
                  <a:gd name="T10" fmla="*/ 342 w 95"/>
                  <a:gd name="T11" fmla="*/ 452 h 130"/>
                  <a:gd name="T12" fmla="*/ 0 w 95"/>
                  <a:gd name="T13" fmla="*/ 511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5" h="130">
                    <a:moveTo>
                      <a:pt x="0" y="10"/>
                    </a:moveTo>
                    <a:cubicBezTo>
                      <a:pt x="0" y="130"/>
                      <a:pt x="0" y="130"/>
                      <a:pt x="0" y="130"/>
                    </a:cubicBezTo>
                    <a:cubicBezTo>
                      <a:pt x="3" y="130"/>
                      <a:pt x="5" y="130"/>
                      <a:pt x="9" y="129"/>
                    </a:cubicBezTo>
                    <a:cubicBezTo>
                      <a:pt x="14" y="129"/>
                      <a:pt x="73" y="103"/>
                      <a:pt x="95" y="93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73" y="3"/>
                      <a:pt x="14" y="8"/>
                      <a:pt x="9" y="9"/>
                    </a:cubicBezTo>
                    <a:cubicBezTo>
                      <a:pt x="5" y="9"/>
                      <a:pt x="3" y="10"/>
                      <a:pt x="0" y="10"/>
                    </a:cubicBezTo>
                    <a:close/>
                  </a:path>
                </a:pathLst>
              </a:custGeom>
              <a:solidFill>
                <a:srgbClr val="98D9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 498"/>
              <p:cNvSpPr>
                <a:spLocks/>
              </p:cNvSpPr>
              <p:nvPr/>
            </p:nvSpPr>
            <p:spPr bwMode="auto">
              <a:xfrm>
                <a:off x="4593" y="2141"/>
                <a:ext cx="1" cy="320"/>
              </a:xfrm>
              <a:custGeom>
                <a:avLst/>
                <a:gdLst>
                  <a:gd name="T0" fmla="*/ 0 w 1"/>
                  <a:gd name="T1" fmla="*/ 0 h 320"/>
                  <a:gd name="T2" fmla="*/ 0 w 1"/>
                  <a:gd name="T3" fmla="*/ 320 h 320"/>
                  <a:gd name="T4" fmla="*/ 0 w 1"/>
                  <a:gd name="T5" fmla="*/ 0 h 3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20">
                    <a:moveTo>
                      <a:pt x="0" y="0"/>
                    </a:moveTo>
                    <a:lnTo>
                      <a:pt x="0" y="3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Line 499"/>
              <p:cNvSpPr>
                <a:spLocks noChangeShapeType="1"/>
              </p:cNvSpPr>
              <p:nvPr/>
            </p:nvSpPr>
            <p:spPr bwMode="auto">
              <a:xfrm>
                <a:off x="4593" y="2141"/>
                <a:ext cx="1" cy="32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 500"/>
              <p:cNvSpPr>
                <a:spLocks/>
              </p:cNvSpPr>
              <p:nvPr/>
            </p:nvSpPr>
            <p:spPr bwMode="auto">
              <a:xfrm>
                <a:off x="3413" y="2243"/>
                <a:ext cx="143" cy="213"/>
              </a:xfrm>
              <a:custGeom>
                <a:avLst/>
                <a:gdLst>
                  <a:gd name="T0" fmla="*/ 0 w 57"/>
                  <a:gd name="T1" fmla="*/ 4020 h 80"/>
                  <a:gd name="T2" fmla="*/ 2260 w 57"/>
                  <a:gd name="T3" fmla="*/ 0 h 8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" h="80">
                    <a:moveTo>
                      <a:pt x="0" y="80"/>
                    </a:moveTo>
                    <a:cubicBezTo>
                      <a:pt x="10" y="64"/>
                      <a:pt x="52" y="4"/>
                      <a:pt x="57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 501"/>
              <p:cNvSpPr>
                <a:spLocks/>
              </p:cNvSpPr>
              <p:nvPr/>
            </p:nvSpPr>
            <p:spPr bwMode="auto">
              <a:xfrm>
                <a:off x="4596" y="2243"/>
                <a:ext cx="145" cy="218"/>
              </a:xfrm>
              <a:custGeom>
                <a:avLst/>
                <a:gdLst>
                  <a:gd name="T0" fmla="*/ 0 w 58"/>
                  <a:gd name="T1" fmla="*/ 4099 h 82"/>
                  <a:gd name="T2" fmla="*/ 2270 w 58"/>
                  <a:gd name="T3" fmla="*/ 0 h 8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8" h="82">
                    <a:moveTo>
                      <a:pt x="0" y="82"/>
                    </a:moveTo>
                    <a:cubicBezTo>
                      <a:pt x="10" y="66"/>
                      <a:pt x="53" y="4"/>
                      <a:pt x="58" y="0"/>
                    </a:cubicBezTo>
                  </a:path>
                </a:pathLst>
              </a:custGeom>
              <a:solidFill>
                <a:srgbClr val="BAE5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 502"/>
              <p:cNvSpPr>
                <a:spLocks/>
              </p:cNvSpPr>
              <p:nvPr/>
            </p:nvSpPr>
            <p:spPr bwMode="auto">
              <a:xfrm>
                <a:off x="4828" y="1952"/>
                <a:ext cx="88" cy="411"/>
              </a:xfrm>
              <a:custGeom>
                <a:avLst/>
                <a:gdLst>
                  <a:gd name="T0" fmla="*/ 1398 w 35"/>
                  <a:gd name="T1" fmla="*/ 4772 h 154"/>
                  <a:gd name="T2" fmla="*/ 0 w 35"/>
                  <a:gd name="T3" fmla="*/ 7814 h 154"/>
                  <a:gd name="T4" fmla="*/ 0 w 35"/>
                  <a:gd name="T5" fmla="*/ 7814 h 154"/>
                  <a:gd name="T6" fmla="*/ 0 w 35"/>
                  <a:gd name="T7" fmla="*/ 3099 h 154"/>
                  <a:gd name="T8" fmla="*/ 0 w 35"/>
                  <a:gd name="T9" fmla="*/ 3042 h 154"/>
                  <a:gd name="T10" fmla="*/ 1398 w 35"/>
                  <a:gd name="T11" fmla="*/ 0 h 154"/>
                  <a:gd name="T12" fmla="*/ 1398 w 35"/>
                  <a:gd name="T13" fmla="*/ 4772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5" h="154">
                    <a:moveTo>
                      <a:pt x="35" y="94"/>
                    </a:moveTo>
                    <a:cubicBezTo>
                      <a:pt x="22" y="113"/>
                      <a:pt x="6" y="146"/>
                      <a:pt x="0" y="154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6" y="52"/>
                      <a:pt x="22" y="19"/>
                      <a:pt x="35" y="0"/>
                    </a:cubicBezTo>
                    <a:lnTo>
                      <a:pt x="35" y="94"/>
                    </a:lnTo>
                    <a:close/>
                  </a:path>
                </a:pathLst>
              </a:custGeom>
              <a:solidFill>
                <a:srgbClr val="A1DC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 503"/>
              <p:cNvSpPr>
                <a:spLocks/>
              </p:cNvSpPr>
              <p:nvPr/>
            </p:nvSpPr>
            <p:spPr bwMode="auto">
              <a:xfrm>
                <a:off x="4863" y="2048"/>
                <a:ext cx="65" cy="216"/>
              </a:xfrm>
              <a:custGeom>
                <a:avLst/>
                <a:gdLst>
                  <a:gd name="T0" fmla="*/ 833 w 26"/>
                  <a:gd name="T1" fmla="*/ 2027 h 81"/>
                  <a:gd name="T2" fmla="*/ 783 w 26"/>
                  <a:gd name="T3" fmla="*/ 0 h 81"/>
                  <a:gd name="T4" fmla="*/ 125 w 26"/>
                  <a:gd name="T5" fmla="*/ 56 h 81"/>
                  <a:gd name="T6" fmla="*/ 50 w 26"/>
                  <a:gd name="T7" fmla="*/ 2125 h 81"/>
                  <a:gd name="T8" fmla="*/ 363 w 26"/>
                  <a:gd name="T9" fmla="*/ 4096 h 81"/>
                  <a:gd name="T10" fmla="*/ 1020 w 26"/>
                  <a:gd name="T11" fmla="*/ 4040 h 81"/>
                  <a:gd name="T12" fmla="*/ 833 w 26"/>
                  <a:gd name="T13" fmla="*/ 2027 h 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" h="81">
                    <a:moveTo>
                      <a:pt x="21" y="40"/>
                    </a:moveTo>
                    <a:cubicBezTo>
                      <a:pt x="20" y="25"/>
                      <a:pt x="20" y="11"/>
                      <a:pt x="2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20"/>
                      <a:pt x="1" y="42"/>
                    </a:cubicBezTo>
                    <a:cubicBezTo>
                      <a:pt x="3" y="64"/>
                      <a:pt x="6" y="81"/>
                      <a:pt x="9" y="81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4" y="70"/>
                      <a:pt x="22" y="56"/>
                      <a:pt x="21" y="40"/>
                    </a:cubicBezTo>
                    <a:close/>
                  </a:path>
                </a:pathLst>
              </a:custGeom>
              <a:solidFill>
                <a:srgbClr val="BFE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 504"/>
              <p:cNvSpPr>
                <a:spLocks/>
              </p:cNvSpPr>
              <p:nvPr/>
            </p:nvSpPr>
            <p:spPr bwMode="auto">
              <a:xfrm>
                <a:off x="3408" y="2088"/>
                <a:ext cx="1508" cy="373"/>
              </a:xfrm>
              <a:custGeom>
                <a:avLst/>
                <a:gdLst>
                  <a:gd name="T0" fmla="*/ 2583 w 603"/>
                  <a:gd name="T1" fmla="*/ 0 h 140"/>
                  <a:gd name="T2" fmla="*/ 2346 w 603"/>
                  <a:gd name="T3" fmla="*/ 93 h 140"/>
                  <a:gd name="T4" fmla="*/ 50 w 603"/>
                  <a:gd name="T5" fmla="*/ 4329 h 140"/>
                  <a:gd name="T6" fmla="*/ 0 w 603"/>
                  <a:gd name="T7" fmla="*/ 4423 h 140"/>
                  <a:gd name="T8" fmla="*/ 0 w 603"/>
                  <a:gd name="T9" fmla="*/ 6543 h 140"/>
                  <a:gd name="T10" fmla="*/ 395 w 603"/>
                  <a:gd name="T11" fmla="*/ 7055 h 140"/>
                  <a:gd name="T12" fmla="*/ 438 w 603"/>
                  <a:gd name="T13" fmla="*/ 7055 h 140"/>
                  <a:gd name="T14" fmla="*/ 11181 w 603"/>
                  <a:gd name="T15" fmla="*/ 7055 h 140"/>
                  <a:gd name="T16" fmla="*/ 19551 w 603"/>
                  <a:gd name="T17" fmla="*/ 6658 h 140"/>
                  <a:gd name="T18" fmla="*/ 22207 w 603"/>
                  <a:gd name="T19" fmla="*/ 5182 h 140"/>
                  <a:gd name="T20" fmla="*/ 22207 w 603"/>
                  <a:gd name="T21" fmla="*/ 5182 h 140"/>
                  <a:gd name="T22" fmla="*/ 23585 w 603"/>
                  <a:gd name="T23" fmla="*/ 2171 h 140"/>
                  <a:gd name="T24" fmla="*/ 23585 w 603"/>
                  <a:gd name="T25" fmla="*/ 0 h 140"/>
                  <a:gd name="T26" fmla="*/ 2583 w 603"/>
                  <a:gd name="T27" fmla="*/ 0 h 1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03" h="140">
                    <a:moveTo>
                      <a:pt x="66" y="0"/>
                    </a:moveTo>
                    <a:cubicBezTo>
                      <a:pt x="63" y="0"/>
                      <a:pt x="61" y="1"/>
                      <a:pt x="60" y="2"/>
                    </a:cubicBezTo>
                    <a:cubicBezTo>
                      <a:pt x="55" y="7"/>
                      <a:pt x="5" y="78"/>
                      <a:pt x="1" y="86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9"/>
                      <a:pt x="3" y="140"/>
                      <a:pt x="10" y="140"/>
                    </a:cubicBezTo>
                    <a:cubicBezTo>
                      <a:pt x="11" y="140"/>
                      <a:pt x="11" y="140"/>
                      <a:pt x="11" y="140"/>
                    </a:cubicBezTo>
                    <a:cubicBezTo>
                      <a:pt x="286" y="140"/>
                      <a:pt x="286" y="140"/>
                      <a:pt x="286" y="140"/>
                    </a:cubicBezTo>
                    <a:cubicBezTo>
                      <a:pt x="500" y="132"/>
                      <a:pt x="500" y="132"/>
                      <a:pt x="500" y="132"/>
                    </a:cubicBezTo>
                    <a:cubicBezTo>
                      <a:pt x="521" y="124"/>
                      <a:pt x="553" y="110"/>
                      <a:pt x="568" y="103"/>
                    </a:cubicBezTo>
                    <a:cubicBezTo>
                      <a:pt x="568" y="103"/>
                      <a:pt x="568" y="103"/>
                      <a:pt x="568" y="103"/>
                    </a:cubicBezTo>
                    <a:cubicBezTo>
                      <a:pt x="574" y="95"/>
                      <a:pt x="590" y="62"/>
                      <a:pt x="603" y="43"/>
                    </a:cubicBezTo>
                    <a:cubicBezTo>
                      <a:pt x="603" y="0"/>
                      <a:pt x="603" y="0"/>
                      <a:pt x="603" y="0"/>
                    </a:cubicBez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CF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 505"/>
              <p:cNvSpPr>
                <a:spLocks/>
              </p:cNvSpPr>
              <p:nvPr/>
            </p:nvSpPr>
            <p:spPr bwMode="auto">
              <a:xfrm>
                <a:off x="4596" y="2091"/>
                <a:ext cx="230" cy="253"/>
              </a:xfrm>
              <a:custGeom>
                <a:avLst/>
                <a:gdLst>
                  <a:gd name="T0" fmla="*/ 0 w 230"/>
                  <a:gd name="T1" fmla="*/ 253 h 253"/>
                  <a:gd name="T2" fmla="*/ 230 w 230"/>
                  <a:gd name="T3" fmla="*/ 218 h 253"/>
                  <a:gd name="T4" fmla="*/ 230 w 230"/>
                  <a:gd name="T5" fmla="*/ 0 h 253"/>
                  <a:gd name="T6" fmla="*/ 0 w 230"/>
                  <a:gd name="T7" fmla="*/ 2 h 253"/>
                  <a:gd name="T8" fmla="*/ 0 w 230"/>
                  <a:gd name="T9" fmla="*/ 253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0" h="253">
                    <a:moveTo>
                      <a:pt x="0" y="253"/>
                    </a:moveTo>
                    <a:lnTo>
                      <a:pt x="230" y="218"/>
                    </a:lnTo>
                    <a:lnTo>
                      <a:pt x="230" y="0"/>
                    </a:lnTo>
                    <a:lnTo>
                      <a:pt x="0" y="2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E2B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 506"/>
              <p:cNvSpPr>
                <a:spLocks/>
              </p:cNvSpPr>
              <p:nvPr/>
            </p:nvSpPr>
            <p:spPr bwMode="auto">
              <a:xfrm>
                <a:off x="4828" y="2088"/>
                <a:ext cx="88" cy="275"/>
              </a:xfrm>
              <a:custGeom>
                <a:avLst/>
                <a:gdLst>
                  <a:gd name="T0" fmla="*/ 0 w 35"/>
                  <a:gd name="T1" fmla="*/ 457 h 103"/>
                  <a:gd name="T2" fmla="*/ 0 w 35"/>
                  <a:gd name="T3" fmla="*/ 5233 h 103"/>
                  <a:gd name="T4" fmla="*/ 1398 w 35"/>
                  <a:gd name="T5" fmla="*/ 2189 h 103"/>
                  <a:gd name="T6" fmla="*/ 1398 w 35"/>
                  <a:gd name="T7" fmla="*/ 0 h 103"/>
                  <a:gd name="T8" fmla="*/ 209 w 35"/>
                  <a:gd name="T9" fmla="*/ 0 h 103"/>
                  <a:gd name="T10" fmla="*/ 0 w 35"/>
                  <a:gd name="T11" fmla="*/ 45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5" h="103">
                    <a:moveTo>
                      <a:pt x="0" y="9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6" y="95"/>
                      <a:pt x="22" y="62"/>
                      <a:pt x="35" y="43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4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654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 507"/>
              <p:cNvSpPr>
                <a:spLocks/>
              </p:cNvSpPr>
              <p:nvPr/>
            </p:nvSpPr>
            <p:spPr bwMode="auto">
              <a:xfrm>
                <a:off x="3523" y="2088"/>
                <a:ext cx="1318" cy="53"/>
              </a:xfrm>
              <a:custGeom>
                <a:avLst/>
                <a:gdLst>
                  <a:gd name="T0" fmla="*/ 783 w 527"/>
                  <a:gd name="T1" fmla="*/ 0 h 20"/>
                  <a:gd name="T2" fmla="*/ 550 w 527"/>
                  <a:gd name="T3" fmla="*/ 90 h 20"/>
                  <a:gd name="T4" fmla="*/ 0 w 527"/>
                  <a:gd name="T5" fmla="*/ 983 h 20"/>
                  <a:gd name="T6" fmla="*/ 16156 w 527"/>
                  <a:gd name="T7" fmla="*/ 983 h 20"/>
                  <a:gd name="T8" fmla="*/ 17051 w 527"/>
                  <a:gd name="T9" fmla="*/ 933 h 20"/>
                  <a:gd name="T10" fmla="*/ 20415 w 527"/>
                  <a:gd name="T11" fmla="*/ 506 h 20"/>
                  <a:gd name="T12" fmla="*/ 20415 w 527"/>
                  <a:gd name="T13" fmla="*/ 451 h 20"/>
                  <a:gd name="T14" fmla="*/ 20615 w 527"/>
                  <a:gd name="T15" fmla="*/ 0 h 20"/>
                  <a:gd name="T16" fmla="*/ 783 w 527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27" h="20">
                    <a:moveTo>
                      <a:pt x="20" y="0"/>
                    </a:moveTo>
                    <a:cubicBezTo>
                      <a:pt x="17" y="0"/>
                      <a:pt x="15" y="1"/>
                      <a:pt x="14" y="2"/>
                    </a:cubicBezTo>
                    <a:cubicBezTo>
                      <a:pt x="12" y="4"/>
                      <a:pt x="7" y="10"/>
                      <a:pt x="0" y="20"/>
                    </a:cubicBezTo>
                    <a:cubicBezTo>
                      <a:pt x="413" y="20"/>
                      <a:pt x="413" y="20"/>
                      <a:pt x="413" y="20"/>
                    </a:cubicBezTo>
                    <a:cubicBezTo>
                      <a:pt x="426" y="20"/>
                      <a:pt x="428" y="20"/>
                      <a:pt x="436" y="19"/>
                    </a:cubicBezTo>
                    <a:cubicBezTo>
                      <a:pt x="441" y="18"/>
                      <a:pt x="500" y="13"/>
                      <a:pt x="522" y="10"/>
                    </a:cubicBezTo>
                    <a:cubicBezTo>
                      <a:pt x="522" y="9"/>
                      <a:pt x="522" y="9"/>
                      <a:pt x="522" y="9"/>
                    </a:cubicBezTo>
                    <a:cubicBezTo>
                      <a:pt x="524" y="7"/>
                      <a:pt x="525" y="4"/>
                      <a:pt x="527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E5C6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 508"/>
              <p:cNvSpPr>
                <a:spLocks/>
              </p:cNvSpPr>
              <p:nvPr/>
            </p:nvSpPr>
            <p:spPr bwMode="auto">
              <a:xfrm>
                <a:off x="3411" y="2088"/>
                <a:ext cx="1505" cy="229"/>
              </a:xfrm>
              <a:custGeom>
                <a:avLst/>
                <a:gdLst>
                  <a:gd name="T0" fmla="*/ 23520 w 602"/>
                  <a:gd name="T1" fmla="*/ 0 h 86"/>
                  <a:gd name="T2" fmla="*/ 2550 w 602"/>
                  <a:gd name="T3" fmla="*/ 0 h 86"/>
                  <a:gd name="T4" fmla="*/ 2313 w 602"/>
                  <a:gd name="T5" fmla="*/ 93 h 86"/>
                  <a:gd name="T6" fmla="*/ 0 w 602"/>
                  <a:gd name="T7" fmla="*/ 4324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02" h="86">
                    <a:moveTo>
                      <a:pt x="602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62" y="0"/>
                      <a:pt x="60" y="1"/>
                      <a:pt x="59" y="2"/>
                    </a:cubicBezTo>
                    <a:cubicBezTo>
                      <a:pt x="54" y="7"/>
                      <a:pt x="4" y="78"/>
                      <a:pt x="0" y="86"/>
                    </a:cubicBezTo>
                  </a:path>
                </a:pathLst>
              </a:custGeom>
              <a:noFill/>
              <a:ln w="7938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 509"/>
              <p:cNvSpPr>
                <a:spLocks/>
              </p:cNvSpPr>
              <p:nvPr/>
            </p:nvSpPr>
            <p:spPr bwMode="auto">
              <a:xfrm>
                <a:off x="3776" y="1965"/>
                <a:ext cx="1112" cy="160"/>
              </a:xfrm>
              <a:custGeom>
                <a:avLst/>
                <a:gdLst>
                  <a:gd name="T0" fmla="*/ 0 w 445"/>
                  <a:gd name="T1" fmla="*/ 3037 h 60"/>
                  <a:gd name="T2" fmla="*/ 12564 w 445"/>
                  <a:gd name="T3" fmla="*/ 3037 h 60"/>
                  <a:gd name="T4" fmla="*/ 16230 w 445"/>
                  <a:gd name="T5" fmla="*/ 2525 h 60"/>
                  <a:gd name="T6" fmla="*/ 17352 w 445"/>
                  <a:gd name="T7" fmla="*/ 0 h 60"/>
                  <a:gd name="T8" fmla="*/ 15993 w 445"/>
                  <a:gd name="T9" fmla="*/ 2125 h 60"/>
                  <a:gd name="T10" fmla="*/ 12407 w 445"/>
                  <a:gd name="T11" fmla="*/ 2731 h 60"/>
                  <a:gd name="T12" fmla="*/ 0 w 445"/>
                  <a:gd name="T13" fmla="*/ 3037 h 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45" h="60">
                    <a:moveTo>
                      <a:pt x="0" y="60"/>
                    </a:moveTo>
                    <a:cubicBezTo>
                      <a:pt x="27" y="60"/>
                      <a:pt x="307" y="60"/>
                      <a:pt x="322" y="60"/>
                    </a:cubicBezTo>
                    <a:cubicBezTo>
                      <a:pt x="338" y="60"/>
                      <a:pt x="411" y="50"/>
                      <a:pt x="416" y="50"/>
                    </a:cubicBezTo>
                    <a:cubicBezTo>
                      <a:pt x="420" y="50"/>
                      <a:pt x="445" y="0"/>
                      <a:pt x="445" y="0"/>
                    </a:cubicBezTo>
                    <a:cubicBezTo>
                      <a:pt x="431" y="14"/>
                      <a:pt x="422" y="40"/>
                      <a:pt x="410" y="42"/>
                    </a:cubicBezTo>
                    <a:cubicBezTo>
                      <a:pt x="399" y="45"/>
                      <a:pt x="330" y="53"/>
                      <a:pt x="318" y="54"/>
                    </a:cubicBezTo>
                    <a:cubicBezTo>
                      <a:pt x="307" y="54"/>
                      <a:pt x="0" y="60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 510"/>
              <p:cNvSpPr>
                <a:spLocks/>
              </p:cNvSpPr>
              <p:nvPr/>
            </p:nvSpPr>
            <p:spPr bwMode="auto">
              <a:xfrm>
                <a:off x="3776" y="2088"/>
                <a:ext cx="1050" cy="37"/>
              </a:xfrm>
              <a:custGeom>
                <a:avLst/>
                <a:gdLst>
                  <a:gd name="T0" fmla="*/ 14970 w 420"/>
                  <a:gd name="T1" fmla="*/ 0 h 14"/>
                  <a:gd name="T2" fmla="*/ 12425 w 420"/>
                  <a:gd name="T3" fmla="*/ 391 h 14"/>
                  <a:gd name="T4" fmla="*/ 0 w 420"/>
                  <a:gd name="T5" fmla="*/ 685 h 14"/>
                  <a:gd name="T6" fmla="*/ 12583 w 420"/>
                  <a:gd name="T7" fmla="*/ 685 h 14"/>
                  <a:gd name="T8" fmla="*/ 16250 w 420"/>
                  <a:gd name="T9" fmla="*/ 204 h 14"/>
                  <a:gd name="T10" fmla="*/ 16408 w 420"/>
                  <a:gd name="T11" fmla="*/ 0 h 14"/>
                  <a:gd name="T12" fmla="*/ 14970 w 420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20" h="14">
                    <a:moveTo>
                      <a:pt x="383" y="0"/>
                    </a:moveTo>
                    <a:cubicBezTo>
                      <a:pt x="359" y="4"/>
                      <a:pt x="326" y="7"/>
                      <a:pt x="318" y="8"/>
                    </a:cubicBezTo>
                    <a:cubicBezTo>
                      <a:pt x="307" y="8"/>
                      <a:pt x="0" y="14"/>
                      <a:pt x="0" y="14"/>
                    </a:cubicBezTo>
                    <a:cubicBezTo>
                      <a:pt x="322" y="14"/>
                      <a:pt x="322" y="14"/>
                      <a:pt x="322" y="14"/>
                    </a:cubicBezTo>
                    <a:cubicBezTo>
                      <a:pt x="338" y="14"/>
                      <a:pt x="411" y="4"/>
                      <a:pt x="416" y="4"/>
                    </a:cubicBezTo>
                    <a:cubicBezTo>
                      <a:pt x="416" y="4"/>
                      <a:pt x="418" y="3"/>
                      <a:pt x="420" y="0"/>
                    </a:cubicBezTo>
                    <a:lnTo>
                      <a:pt x="3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 511"/>
              <p:cNvSpPr>
                <a:spLocks/>
              </p:cNvSpPr>
              <p:nvPr/>
            </p:nvSpPr>
            <p:spPr bwMode="auto">
              <a:xfrm>
                <a:off x="3408" y="2205"/>
                <a:ext cx="1483" cy="256"/>
              </a:xfrm>
              <a:custGeom>
                <a:avLst/>
                <a:gdLst>
                  <a:gd name="T0" fmla="*/ 23198 w 593"/>
                  <a:gd name="T1" fmla="*/ 704 h 96"/>
                  <a:gd name="T2" fmla="*/ 22915 w 593"/>
                  <a:gd name="T3" fmla="*/ 0 h 96"/>
                  <a:gd name="T4" fmla="*/ 22177 w 593"/>
                  <a:gd name="T5" fmla="*/ 1117 h 96"/>
                  <a:gd name="T6" fmla="*/ 18614 w 593"/>
                  <a:gd name="T7" fmla="*/ 2125 h 96"/>
                  <a:gd name="T8" fmla="*/ 0 w 593"/>
                  <a:gd name="T9" fmla="*/ 2125 h 96"/>
                  <a:gd name="T10" fmla="*/ 0 w 593"/>
                  <a:gd name="T11" fmla="*/ 4344 h 96"/>
                  <a:gd name="T12" fmla="*/ 395 w 593"/>
                  <a:gd name="T13" fmla="*/ 4856 h 96"/>
                  <a:gd name="T14" fmla="*/ 438 w 593"/>
                  <a:gd name="T15" fmla="*/ 4856 h 96"/>
                  <a:gd name="T16" fmla="*/ 17956 w 593"/>
                  <a:gd name="T17" fmla="*/ 4856 h 96"/>
                  <a:gd name="T18" fmla="*/ 18851 w 593"/>
                  <a:gd name="T19" fmla="*/ 4800 h 96"/>
                  <a:gd name="T20" fmla="*/ 21115 w 593"/>
                  <a:gd name="T21" fmla="*/ 3640 h 96"/>
                  <a:gd name="T22" fmla="*/ 21165 w 593"/>
                  <a:gd name="T23" fmla="*/ 3584 h 96"/>
                  <a:gd name="T24" fmla="*/ 21240 w 593"/>
                  <a:gd name="T25" fmla="*/ 3549 h 96"/>
                  <a:gd name="T26" fmla="*/ 22020 w 593"/>
                  <a:gd name="T27" fmla="*/ 3128 h 96"/>
                  <a:gd name="T28" fmla="*/ 22020 w 593"/>
                  <a:gd name="T29" fmla="*/ 3128 h 96"/>
                  <a:gd name="T30" fmla="*/ 22102 w 593"/>
                  <a:gd name="T31" fmla="*/ 3093 h 96"/>
                  <a:gd name="T32" fmla="*/ 22132 w 593"/>
                  <a:gd name="T33" fmla="*/ 3037 h 96"/>
                  <a:gd name="T34" fmla="*/ 22207 w 593"/>
                  <a:gd name="T35" fmla="*/ 2979 h 96"/>
                  <a:gd name="T36" fmla="*/ 22207 w 593"/>
                  <a:gd name="T37" fmla="*/ 2979 h 96"/>
                  <a:gd name="T38" fmla="*/ 22260 w 593"/>
                  <a:gd name="T39" fmla="*/ 2936 h 96"/>
                  <a:gd name="T40" fmla="*/ 23198 w 593"/>
                  <a:gd name="T41" fmla="*/ 704 h 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3" h="96">
                    <a:moveTo>
                      <a:pt x="593" y="14"/>
                    </a:moveTo>
                    <a:cubicBezTo>
                      <a:pt x="586" y="0"/>
                      <a:pt x="586" y="0"/>
                      <a:pt x="586" y="0"/>
                    </a:cubicBezTo>
                    <a:cubicBezTo>
                      <a:pt x="567" y="22"/>
                      <a:pt x="567" y="22"/>
                      <a:pt x="567" y="22"/>
                    </a:cubicBezTo>
                    <a:cubicBezTo>
                      <a:pt x="476" y="42"/>
                      <a:pt x="476" y="42"/>
                      <a:pt x="476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5"/>
                      <a:pt x="3" y="96"/>
                      <a:pt x="10" y="96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459" y="96"/>
                      <a:pt x="459" y="96"/>
                      <a:pt x="459" y="96"/>
                    </a:cubicBezTo>
                    <a:cubicBezTo>
                      <a:pt x="472" y="96"/>
                      <a:pt x="474" y="96"/>
                      <a:pt x="482" y="95"/>
                    </a:cubicBezTo>
                    <a:cubicBezTo>
                      <a:pt x="485" y="95"/>
                      <a:pt x="515" y="82"/>
                      <a:pt x="540" y="72"/>
                    </a:cubicBezTo>
                    <a:cubicBezTo>
                      <a:pt x="540" y="71"/>
                      <a:pt x="541" y="71"/>
                      <a:pt x="541" y="71"/>
                    </a:cubicBezTo>
                    <a:cubicBezTo>
                      <a:pt x="542" y="71"/>
                      <a:pt x="543" y="70"/>
                      <a:pt x="543" y="70"/>
                    </a:cubicBezTo>
                    <a:cubicBezTo>
                      <a:pt x="550" y="67"/>
                      <a:pt x="557" y="64"/>
                      <a:pt x="563" y="62"/>
                    </a:cubicBezTo>
                    <a:cubicBezTo>
                      <a:pt x="563" y="62"/>
                      <a:pt x="563" y="62"/>
                      <a:pt x="563" y="62"/>
                    </a:cubicBezTo>
                    <a:cubicBezTo>
                      <a:pt x="564" y="61"/>
                      <a:pt x="564" y="61"/>
                      <a:pt x="565" y="61"/>
                    </a:cubicBezTo>
                    <a:cubicBezTo>
                      <a:pt x="565" y="60"/>
                      <a:pt x="566" y="60"/>
                      <a:pt x="566" y="60"/>
                    </a:cubicBezTo>
                    <a:cubicBezTo>
                      <a:pt x="567" y="60"/>
                      <a:pt x="568" y="59"/>
                      <a:pt x="568" y="59"/>
                    </a:cubicBezTo>
                    <a:cubicBezTo>
                      <a:pt x="568" y="59"/>
                      <a:pt x="568" y="59"/>
                      <a:pt x="568" y="59"/>
                    </a:cubicBezTo>
                    <a:cubicBezTo>
                      <a:pt x="569" y="59"/>
                      <a:pt x="569" y="58"/>
                      <a:pt x="569" y="58"/>
                    </a:cubicBezTo>
                    <a:cubicBezTo>
                      <a:pt x="574" y="50"/>
                      <a:pt x="583" y="31"/>
                      <a:pt x="593" y="14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 512"/>
              <p:cNvSpPr>
                <a:spLocks/>
              </p:cNvSpPr>
              <p:nvPr/>
            </p:nvSpPr>
            <p:spPr bwMode="auto">
              <a:xfrm>
                <a:off x="4593" y="2261"/>
                <a:ext cx="238" cy="200"/>
              </a:xfrm>
              <a:custGeom>
                <a:avLst/>
                <a:gdLst>
                  <a:gd name="T0" fmla="*/ 3740 w 95"/>
                  <a:gd name="T1" fmla="*/ 0 h 75"/>
                  <a:gd name="T2" fmla="*/ 3665 w 95"/>
                  <a:gd name="T3" fmla="*/ 56 h 75"/>
                  <a:gd name="T4" fmla="*/ 83 w 95"/>
                  <a:gd name="T5" fmla="*/ 1059 h 75"/>
                  <a:gd name="T6" fmla="*/ 0 w 95"/>
                  <a:gd name="T7" fmla="*/ 1059 h 75"/>
                  <a:gd name="T8" fmla="*/ 0 w 95"/>
                  <a:gd name="T9" fmla="*/ 3789 h 75"/>
                  <a:gd name="T10" fmla="*/ 313 w 95"/>
                  <a:gd name="T11" fmla="*/ 3733 h 75"/>
                  <a:gd name="T12" fmla="*/ 2593 w 95"/>
                  <a:gd name="T13" fmla="*/ 2581 h 75"/>
                  <a:gd name="T14" fmla="*/ 2643 w 95"/>
                  <a:gd name="T15" fmla="*/ 2525 h 75"/>
                  <a:gd name="T16" fmla="*/ 2718 w 95"/>
                  <a:gd name="T17" fmla="*/ 2483 h 75"/>
                  <a:gd name="T18" fmla="*/ 3507 w 95"/>
                  <a:gd name="T19" fmla="*/ 2069 h 75"/>
                  <a:gd name="T20" fmla="*/ 3507 w 95"/>
                  <a:gd name="T21" fmla="*/ 2069 h 75"/>
                  <a:gd name="T22" fmla="*/ 3585 w 95"/>
                  <a:gd name="T23" fmla="*/ 2027 h 75"/>
                  <a:gd name="T24" fmla="*/ 3615 w 95"/>
                  <a:gd name="T25" fmla="*/ 1971 h 75"/>
                  <a:gd name="T26" fmla="*/ 3698 w 95"/>
                  <a:gd name="T27" fmla="*/ 1912 h 75"/>
                  <a:gd name="T28" fmla="*/ 3698 w 95"/>
                  <a:gd name="T29" fmla="*/ 1912 h 75"/>
                  <a:gd name="T30" fmla="*/ 3740 w 95"/>
                  <a:gd name="T31" fmla="*/ 1912 h 75"/>
                  <a:gd name="T32" fmla="*/ 3740 w 95"/>
                  <a:gd name="T33" fmla="*/ 0 h 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5" h="75">
                    <a:moveTo>
                      <a:pt x="95" y="0"/>
                    </a:moveTo>
                    <a:cubicBezTo>
                      <a:pt x="93" y="1"/>
                      <a:pt x="93" y="1"/>
                      <a:pt x="93" y="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3" y="75"/>
                      <a:pt x="5" y="75"/>
                      <a:pt x="8" y="74"/>
                    </a:cubicBezTo>
                    <a:cubicBezTo>
                      <a:pt x="11" y="74"/>
                      <a:pt x="41" y="61"/>
                      <a:pt x="66" y="51"/>
                    </a:cubicBezTo>
                    <a:cubicBezTo>
                      <a:pt x="66" y="50"/>
                      <a:pt x="67" y="50"/>
                      <a:pt x="67" y="50"/>
                    </a:cubicBezTo>
                    <a:cubicBezTo>
                      <a:pt x="68" y="50"/>
                      <a:pt x="69" y="49"/>
                      <a:pt x="69" y="49"/>
                    </a:cubicBezTo>
                    <a:cubicBezTo>
                      <a:pt x="76" y="46"/>
                      <a:pt x="83" y="43"/>
                      <a:pt x="89" y="41"/>
                    </a:cubicBezTo>
                    <a:cubicBezTo>
                      <a:pt x="89" y="41"/>
                      <a:pt x="89" y="41"/>
                      <a:pt x="89" y="41"/>
                    </a:cubicBezTo>
                    <a:cubicBezTo>
                      <a:pt x="90" y="40"/>
                      <a:pt x="90" y="40"/>
                      <a:pt x="91" y="40"/>
                    </a:cubicBezTo>
                    <a:cubicBezTo>
                      <a:pt x="91" y="39"/>
                      <a:pt x="92" y="39"/>
                      <a:pt x="92" y="39"/>
                    </a:cubicBezTo>
                    <a:cubicBezTo>
                      <a:pt x="93" y="39"/>
                      <a:pt x="94" y="38"/>
                      <a:pt x="94" y="38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94" y="38"/>
                      <a:pt x="95" y="38"/>
                      <a:pt x="95" y="38"/>
                    </a:cubicBez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BB6B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 513"/>
              <p:cNvSpPr>
                <a:spLocks/>
              </p:cNvSpPr>
              <p:nvPr/>
            </p:nvSpPr>
            <p:spPr bwMode="auto">
              <a:xfrm>
                <a:off x="4828" y="2205"/>
                <a:ext cx="63" cy="158"/>
              </a:xfrm>
              <a:custGeom>
                <a:avLst/>
                <a:gdLst>
                  <a:gd name="T0" fmla="*/ 83 w 25"/>
                  <a:gd name="T1" fmla="*/ 2940 h 59"/>
                  <a:gd name="T2" fmla="*/ 927 w 25"/>
                  <a:gd name="T3" fmla="*/ 924 h 59"/>
                  <a:gd name="T4" fmla="*/ 960 w 25"/>
                  <a:gd name="T5" fmla="*/ 881 h 59"/>
                  <a:gd name="T6" fmla="*/ 1011 w 25"/>
                  <a:gd name="T7" fmla="*/ 710 h 59"/>
                  <a:gd name="T8" fmla="*/ 718 w 25"/>
                  <a:gd name="T9" fmla="*/ 0 h 59"/>
                  <a:gd name="T10" fmla="*/ 0 w 25"/>
                  <a:gd name="T11" fmla="*/ 1077 h 59"/>
                  <a:gd name="T12" fmla="*/ 0 w 25"/>
                  <a:gd name="T13" fmla="*/ 3034 h 59"/>
                  <a:gd name="T14" fmla="*/ 50 w 25"/>
                  <a:gd name="T15" fmla="*/ 2940 h 59"/>
                  <a:gd name="T16" fmla="*/ 83 w 25"/>
                  <a:gd name="T17" fmla="*/ 294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59">
                    <a:moveTo>
                      <a:pt x="2" y="57"/>
                    </a:moveTo>
                    <a:cubicBezTo>
                      <a:pt x="6" y="50"/>
                      <a:pt x="14" y="33"/>
                      <a:pt x="23" y="18"/>
                    </a:cubicBezTo>
                    <a:cubicBezTo>
                      <a:pt x="23" y="18"/>
                      <a:pt x="23" y="17"/>
                      <a:pt x="24" y="17"/>
                    </a:cubicBezTo>
                    <a:cubicBezTo>
                      <a:pt x="24" y="16"/>
                      <a:pt x="25" y="15"/>
                      <a:pt x="25" y="14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7"/>
                      <a:pt x="2" y="57"/>
                    </a:cubicBezTo>
                    <a:close/>
                  </a:path>
                </a:pathLst>
              </a:custGeom>
              <a:solidFill>
                <a:srgbClr val="8729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 514"/>
              <p:cNvSpPr>
                <a:spLocks/>
              </p:cNvSpPr>
              <p:nvPr/>
            </p:nvSpPr>
            <p:spPr bwMode="auto">
              <a:xfrm>
                <a:off x="3423" y="2152"/>
                <a:ext cx="725" cy="235"/>
              </a:xfrm>
              <a:custGeom>
                <a:avLst/>
                <a:gdLst>
                  <a:gd name="T0" fmla="*/ 0 w 290"/>
                  <a:gd name="T1" fmla="*/ 4478 h 88"/>
                  <a:gd name="T2" fmla="*/ 0 w 290"/>
                  <a:gd name="T3" fmla="*/ 513 h 88"/>
                  <a:gd name="T4" fmla="*/ 438 w 290"/>
                  <a:gd name="T5" fmla="*/ 0 h 88"/>
                  <a:gd name="T6" fmla="*/ 11333 w 290"/>
                  <a:gd name="T7" fmla="*/ 0 h 88"/>
                  <a:gd name="T8" fmla="*/ 750 w 290"/>
                  <a:gd name="T9" fmla="*/ 457 h 88"/>
                  <a:gd name="T10" fmla="*/ 238 w 290"/>
                  <a:gd name="T11" fmla="*/ 1311 h 88"/>
                  <a:gd name="T12" fmla="*/ 0 w 290"/>
                  <a:gd name="T13" fmla="*/ 4478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0" h="88">
                    <a:moveTo>
                      <a:pt x="0" y="88"/>
                    </a:moveTo>
                    <a:cubicBezTo>
                      <a:pt x="0" y="54"/>
                      <a:pt x="0" y="18"/>
                      <a:pt x="0" y="10"/>
                    </a:cubicBezTo>
                    <a:cubicBezTo>
                      <a:pt x="0" y="2"/>
                      <a:pt x="2" y="0"/>
                      <a:pt x="11" y="0"/>
                    </a:cubicBezTo>
                    <a:cubicBezTo>
                      <a:pt x="20" y="0"/>
                      <a:pt x="290" y="0"/>
                      <a:pt x="290" y="0"/>
                    </a:cubicBezTo>
                    <a:cubicBezTo>
                      <a:pt x="222" y="3"/>
                      <a:pt x="29" y="7"/>
                      <a:pt x="19" y="9"/>
                    </a:cubicBezTo>
                    <a:cubicBezTo>
                      <a:pt x="9" y="11"/>
                      <a:pt x="7" y="16"/>
                      <a:pt x="6" y="26"/>
                    </a:cubicBezTo>
                    <a:cubicBezTo>
                      <a:pt x="5" y="39"/>
                      <a:pt x="0" y="88"/>
                      <a:pt x="0" y="88"/>
                    </a:cubicBezTo>
                    <a:close/>
                  </a:path>
                </a:pathLst>
              </a:custGeom>
              <a:solidFill>
                <a:srgbClr val="79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 515"/>
              <p:cNvSpPr>
                <a:spLocks/>
              </p:cNvSpPr>
              <p:nvPr/>
            </p:nvSpPr>
            <p:spPr bwMode="auto">
              <a:xfrm>
                <a:off x="3423" y="2277"/>
                <a:ext cx="10" cy="110"/>
              </a:xfrm>
              <a:custGeom>
                <a:avLst/>
                <a:gdLst>
                  <a:gd name="T0" fmla="*/ 0 w 4"/>
                  <a:gd name="T1" fmla="*/ 2122 h 41"/>
                  <a:gd name="T2" fmla="*/ 158 w 4"/>
                  <a:gd name="T3" fmla="*/ 0 h 41"/>
                  <a:gd name="T4" fmla="*/ 0 w 4"/>
                  <a:gd name="T5" fmla="*/ 309 h 41"/>
                  <a:gd name="T6" fmla="*/ 0 w 4"/>
                  <a:gd name="T7" fmla="*/ 2122 h 4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41">
                    <a:moveTo>
                      <a:pt x="0" y="41"/>
                    </a:moveTo>
                    <a:cubicBezTo>
                      <a:pt x="0" y="41"/>
                      <a:pt x="2" y="19"/>
                      <a:pt x="4" y="0"/>
                    </a:cubicBezTo>
                    <a:cubicBezTo>
                      <a:pt x="3" y="3"/>
                      <a:pt x="1" y="5"/>
                      <a:pt x="0" y="6"/>
                    </a:cubicBez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 516"/>
              <p:cNvSpPr>
                <a:spLocks/>
              </p:cNvSpPr>
              <p:nvPr/>
            </p:nvSpPr>
            <p:spPr bwMode="auto">
              <a:xfrm>
                <a:off x="3423" y="2317"/>
                <a:ext cx="8" cy="70"/>
              </a:xfrm>
              <a:custGeom>
                <a:avLst/>
                <a:gdLst>
                  <a:gd name="T0" fmla="*/ 0 w 3"/>
                  <a:gd name="T1" fmla="*/ 0 h 26"/>
                  <a:gd name="T2" fmla="*/ 0 w 3"/>
                  <a:gd name="T3" fmla="*/ 1362 h 26"/>
                  <a:gd name="T4" fmla="*/ 149 w 3"/>
                  <a:gd name="T5" fmla="*/ 0 h 26"/>
                  <a:gd name="T6" fmla="*/ 0 w 3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1" y="13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1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 517"/>
              <p:cNvSpPr>
                <a:spLocks/>
              </p:cNvSpPr>
              <p:nvPr/>
            </p:nvSpPr>
            <p:spPr bwMode="auto">
              <a:xfrm>
                <a:off x="3503" y="2152"/>
                <a:ext cx="645" cy="21"/>
              </a:xfrm>
              <a:custGeom>
                <a:avLst/>
                <a:gdLst>
                  <a:gd name="T0" fmla="*/ 208 w 258"/>
                  <a:gd name="T1" fmla="*/ 0 h 8"/>
                  <a:gd name="T2" fmla="*/ 0 w 258"/>
                  <a:gd name="T3" fmla="*/ 378 h 8"/>
                  <a:gd name="T4" fmla="*/ 10083 w 258"/>
                  <a:gd name="T5" fmla="*/ 0 h 8"/>
                  <a:gd name="T6" fmla="*/ 208 w 25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58" h="8">
                    <a:moveTo>
                      <a:pt x="5" y="0"/>
                    </a:moveTo>
                    <a:cubicBezTo>
                      <a:pt x="3" y="3"/>
                      <a:pt x="2" y="5"/>
                      <a:pt x="0" y="8"/>
                    </a:cubicBezTo>
                    <a:cubicBezTo>
                      <a:pt x="45" y="6"/>
                      <a:pt x="199" y="3"/>
                      <a:pt x="258" y="0"/>
                    </a:cubicBezTo>
                    <a:cubicBezTo>
                      <a:pt x="258" y="0"/>
                      <a:pt x="76" y="0"/>
                      <a:pt x="5" y="0"/>
                    </a:cubicBezTo>
                    <a:close/>
                  </a:path>
                </a:pathLst>
              </a:custGeom>
              <a:solidFill>
                <a:srgbClr val="AD4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 518"/>
              <p:cNvSpPr>
                <a:spLocks/>
              </p:cNvSpPr>
              <p:nvPr/>
            </p:nvSpPr>
            <p:spPr bwMode="auto">
              <a:xfrm>
                <a:off x="4606" y="2128"/>
                <a:ext cx="215" cy="323"/>
              </a:xfrm>
              <a:custGeom>
                <a:avLst/>
                <a:gdLst>
                  <a:gd name="T0" fmla="*/ 83 w 86"/>
                  <a:gd name="T1" fmla="*/ 398 h 121"/>
                  <a:gd name="T2" fmla="*/ 3363 w 86"/>
                  <a:gd name="T3" fmla="*/ 0 h 121"/>
                  <a:gd name="T4" fmla="*/ 313 w 86"/>
                  <a:gd name="T5" fmla="*/ 1004 h 121"/>
                  <a:gd name="T6" fmla="*/ 125 w 86"/>
                  <a:gd name="T7" fmla="*/ 2984 h 121"/>
                  <a:gd name="T8" fmla="*/ 0 w 86"/>
                  <a:gd name="T9" fmla="*/ 6142 h 121"/>
                  <a:gd name="T10" fmla="*/ 0 w 86"/>
                  <a:gd name="T11" fmla="*/ 606 h 121"/>
                  <a:gd name="T12" fmla="*/ 83 w 86"/>
                  <a:gd name="T13" fmla="*/ 398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6" h="121">
                    <a:moveTo>
                      <a:pt x="2" y="8"/>
                    </a:moveTo>
                    <a:cubicBezTo>
                      <a:pt x="16" y="7"/>
                      <a:pt x="86" y="0"/>
                      <a:pt x="86" y="0"/>
                    </a:cubicBezTo>
                    <a:cubicBezTo>
                      <a:pt x="86" y="0"/>
                      <a:pt x="16" y="5"/>
                      <a:pt x="8" y="20"/>
                    </a:cubicBezTo>
                    <a:cubicBezTo>
                      <a:pt x="6" y="23"/>
                      <a:pt x="5" y="42"/>
                      <a:pt x="3" y="59"/>
                    </a:cubicBezTo>
                    <a:cubicBezTo>
                      <a:pt x="2" y="80"/>
                      <a:pt x="0" y="105"/>
                      <a:pt x="0" y="121"/>
                    </a:cubicBezTo>
                    <a:cubicBezTo>
                      <a:pt x="0" y="121"/>
                      <a:pt x="0" y="14"/>
                      <a:pt x="0" y="12"/>
                    </a:cubicBezTo>
                    <a:cubicBezTo>
                      <a:pt x="0" y="9"/>
                      <a:pt x="0" y="8"/>
                      <a:pt x="2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1" name="Freeform 519"/>
            <p:cNvSpPr>
              <a:spLocks/>
            </p:cNvSpPr>
            <p:nvPr/>
          </p:nvSpPr>
          <p:spPr bwMode="auto">
            <a:xfrm>
              <a:off x="4606" y="2315"/>
              <a:ext cx="7" cy="136"/>
            </a:xfrm>
            <a:custGeom>
              <a:avLst/>
              <a:gdLst>
                <a:gd name="T0" fmla="*/ 0 w 3"/>
                <a:gd name="T1" fmla="*/ 0 h 51"/>
                <a:gd name="T2" fmla="*/ 0 w 3"/>
                <a:gd name="T3" fmla="*/ 2581 h 51"/>
                <a:gd name="T4" fmla="*/ 86 w 3"/>
                <a:gd name="T5" fmla="*/ 0 h 51"/>
                <a:gd name="T6" fmla="*/ 0 w 3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0" y="37"/>
                    <a:pt x="1" y="18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520"/>
            <p:cNvSpPr>
              <a:spLocks/>
            </p:cNvSpPr>
            <p:nvPr/>
          </p:nvSpPr>
          <p:spPr bwMode="auto">
            <a:xfrm>
              <a:off x="4308" y="2152"/>
              <a:ext cx="280" cy="299"/>
            </a:xfrm>
            <a:custGeom>
              <a:avLst/>
              <a:gdLst>
                <a:gd name="T0" fmla="*/ 4345 w 112"/>
                <a:gd name="T1" fmla="*/ 5686 h 112"/>
                <a:gd name="T2" fmla="*/ 4345 w 112"/>
                <a:gd name="T3" fmla="*/ 662 h 112"/>
                <a:gd name="T4" fmla="*/ 4220 w 112"/>
                <a:gd name="T5" fmla="*/ 0 h 112"/>
                <a:gd name="T6" fmla="*/ 0 w 112"/>
                <a:gd name="T7" fmla="*/ 0 h 112"/>
                <a:gd name="T8" fmla="*/ 4033 w 112"/>
                <a:gd name="T9" fmla="*/ 457 h 112"/>
                <a:gd name="T10" fmla="*/ 4345 w 112"/>
                <a:gd name="T11" fmla="*/ 5686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112">
                  <a:moveTo>
                    <a:pt x="111" y="112"/>
                  </a:moveTo>
                  <a:cubicBezTo>
                    <a:pt x="111" y="112"/>
                    <a:pt x="111" y="24"/>
                    <a:pt x="111" y="13"/>
                  </a:cubicBezTo>
                  <a:cubicBezTo>
                    <a:pt x="111" y="3"/>
                    <a:pt x="112" y="0"/>
                    <a:pt x="108" y="0"/>
                  </a:cubicBezTo>
                  <a:cubicBezTo>
                    <a:pt x="104" y="0"/>
                    <a:pt x="17" y="0"/>
                    <a:pt x="0" y="0"/>
                  </a:cubicBezTo>
                  <a:cubicBezTo>
                    <a:pt x="17" y="1"/>
                    <a:pt x="99" y="1"/>
                    <a:pt x="103" y="9"/>
                  </a:cubicBezTo>
                  <a:cubicBezTo>
                    <a:pt x="107" y="17"/>
                    <a:pt x="111" y="112"/>
                    <a:pt x="111" y="112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521"/>
            <p:cNvSpPr>
              <a:spLocks/>
            </p:cNvSpPr>
            <p:nvPr/>
          </p:nvSpPr>
          <p:spPr bwMode="auto">
            <a:xfrm>
              <a:off x="4581" y="2317"/>
              <a:ext cx="5" cy="118"/>
            </a:xfrm>
            <a:custGeom>
              <a:avLst/>
              <a:gdLst>
                <a:gd name="T0" fmla="*/ 83 w 2"/>
                <a:gd name="T1" fmla="*/ 2272 h 44"/>
                <a:gd name="T2" fmla="*/ 83 w 2"/>
                <a:gd name="T3" fmla="*/ 0 h 44"/>
                <a:gd name="T4" fmla="*/ 0 w 2"/>
                <a:gd name="T5" fmla="*/ 0 h 44"/>
                <a:gd name="T6" fmla="*/ 83 w 2"/>
                <a:gd name="T7" fmla="*/ 2272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4">
                  <a:moveTo>
                    <a:pt x="2" y="44"/>
                  </a:moveTo>
                  <a:cubicBezTo>
                    <a:pt x="2" y="44"/>
                    <a:pt x="2" y="25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5"/>
                    <a:pt x="2" y="44"/>
                    <a:pt x="2" y="44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522"/>
            <p:cNvSpPr>
              <a:spLocks/>
            </p:cNvSpPr>
            <p:nvPr/>
          </p:nvSpPr>
          <p:spPr bwMode="auto">
            <a:xfrm>
              <a:off x="3476" y="2344"/>
              <a:ext cx="1110" cy="104"/>
            </a:xfrm>
            <a:custGeom>
              <a:avLst/>
              <a:gdLst>
                <a:gd name="T0" fmla="*/ 0 w 444"/>
                <a:gd name="T1" fmla="*/ 1971 h 39"/>
                <a:gd name="T2" fmla="*/ 17188 w 444"/>
                <a:gd name="T3" fmla="*/ 1971 h 39"/>
                <a:gd name="T4" fmla="*/ 17345 w 444"/>
                <a:gd name="T5" fmla="*/ 1571 h 39"/>
                <a:gd name="T6" fmla="*/ 17345 w 444"/>
                <a:gd name="T7" fmla="*/ 0 h 39"/>
                <a:gd name="T8" fmla="*/ 17270 w 444"/>
                <a:gd name="T9" fmla="*/ 0 h 39"/>
                <a:gd name="T10" fmla="*/ 17033 w 444"/>
                <a:gd name="T11" fmla="*/ 1763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" h="39">
                  <a:moveTo>
                    <a:pt x="0" y="39"/>
                  </a:moveTo>
                  <a:cubicBezTo>
                    <a:pt x="0" y="39"/>
                    <a:pt x="433" y="39"/>
                    <a:pt x="440" y="39"/>
                  </a:cubicBezTo>
                  <a:cubicBezTo>
                    <a:pt x="444" y="39"/>
                    <a:pt x="444" y="37"/>
                    <a:pt x="444" y="31"/>
                  </a:cubicBezTo>
                  <a:cubicBezTo>
                    <a:pt x="444" y="24"/>
                    <a:pt x="444" y="0"/>
                    <a:pt x="444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2" y="7"/>
                    <a:pt x="442" y="35"/>
                    <a:pt x="436" y="35"/>
                  </a:cubicBezTo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523"/>
            <p:cNvSpPr>
              <a:spLocks/>
            </p:cNvSpPr>
            <p:nvPr/>
          </p:nvSpPr>
          <p:spPr bwMode="auto">
            <a:xfrm>
              <a:off x="4616" y="2163"/>
              <a:ext cx="207" cy="285"/>
            </a:xfrm>
            <a:custGeom>
              <a:avLst/>
              <a:gdLst>
                <a:gd name="T0" fmla="*/ 2743 w 83"/>
                <a:gd name="T1" fmla="*/ 3668 h 107"/>
                <a:gd name="T2" fmla="*/ 0 w 83"/>
                <a:gd name="T3" fmla="*/ 5386 h 107"/>
                <a:gd name="T4" fmla="*/ 3103 w 83"/>
                <a:gd name="T5" fmla="*/ 3668 h 107"/>
                <a:gd name="T6" fmla="*/ 3177 w 83"/>
                <a:gd name="T7" fmla="*/ 3327 h 107"/>
                <a:gd name="T8" fmla="*/ 3177 w 83"/>
                <a:gd name="T9" fmla="*/ 0 h 107"/>
                <a:gd name="T10" fmla="*/ 3055 w 83"/>
                <a:gd name="T11" fmla="*/ 3023 h 107"/>
                <a:gd name="T12" fmla="*/ 2743 w 83"/>
                <a:gd name="T13" fmla="*/ 3668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07">
                  <a:moveTo>
                    <a:pt x="71" y="73"/>
                  </a:moveTo>
                  <a:cubicBezTo>
                    <a:pt x="54" y="83"/>
                    <a:pt x="9" y="102"/>
                    <a:pt x="0" y="107"/>
                  </a:cubicBezTo>
                  <a:cubicBezTo>
                    <a:pt x="0" y="107"/>
                    <a:pt x="78" y="74"/>
                    <a:pt x="80" y="73"/>
                  </a:cubicBezTo>
                  <a:cubicBezTo>
                    <a:pt x="83" y="72"/>
                    <a:pt x="82" y="71"/>
                    <a:pt x="82" y="66"/>
                  </a:cubicBezTo>
                  <a:cubicBezTo>
                    <a:pt x="82" y="62"/>
                    <a:pt x="82" y="0"/>
                    <a:pt x="82" y="0"/>
                  </a:cubicBezTo>
                  <a:cubicBezTo>
                    <a:pt x="82" y="11"/>
                    <a:pt x="80" y="42"/>
                    <a:pt x="79" y="60"/>
                  </a:cubicBezTo>
                  <a:cubicBezTo>
                    <a:pt x="78" y="66"/>
                    <a:pt x="74" y="71"/>
                    <a:pt x="71" y="73"/>
                  </a:cubicBezTo>
                  <a:close/>
                </a:path>
              </a:pathLst>
            </a:custGeom>
            <a:solidFill>
              <a:srgbClr val="BF7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524"/>
            <p:cNvSpPr>
              <a:spLocks/>
            </p:cNvSpPr>
            <p:nvPr/>
          </p:nvSpPr>
          <p:spPr bwMode="auto">
            <a:xfrm>
              <a:off x="4616" y="2267"/>
              <a:ext cx="207" cy="181"/>
            </a:xfrm>
            <a:custGeom>
              <a:avLst/>
              <a:gdLst>
                <a:gd name="T0" fmla="*/ 3103 w 83"/>
                <a:gd name="T1" fmla="*/ 0 h 68"/>
                <a:gd name="T2" fmla="*/ 3055 w 83"/>
                <a:gd name="T3" fmla="*/ 1057 h 68"/>
                <a:gd name="T4" fmla="*/ 2743 w 83"/>
                <a:gd name="T5" fmla="*/ 1714 h 68"/>
                <a:gd name="T6" fmla="*/ 0 w 83"/>
                <a:gd name="T7" fmla="*/ 3415 h 68"/>
                <a:gd name="T8" fmla="*/ 3103 w 83"/>
                <a:gd name="T9" fmla="*/ 1714 h 68"/>
                <a:gd name="T10" fmla="*/ 3177 w 83"/>
                <a:gd name="T11" fmla="*/ 1360 h 68"/>
                <a:gd name="T12" fmla="*/ 3177 w 83"/>
                <a:gd name="T13" fmla="*/ 0 h 68"/>
                <a:gd name="T14" fmla="*/ 3103 w 83"/>
                <a:gd name="T15" fmla="*/ 0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68">
                  <a:moveTo>
                    <a:pt x="80" y="0"/>
                  </a:moveTo>
                  <a:cubicBezTo>
                    <a:pt x="80" y="8"/>
                    <a:pt x="79" y="15"/>
                    <a:pt x="79" y="21"/>
                  </a:cubicBezTo>
                  <a:cubicBezTo>
                    <a:pt x="78" y="27"/>
                    <a:pt x="74" y="32"/>
                    <a:pt x="71" y="34"/>
                  </a:cubicBezTo>
                  <a:cubicBezTo>
                    <a:pt x="54" y="44"/>
                    <a:pt x="9" y="63"/>
                    <a:pt x="0" y="68"/>
                  </a:cubicBezTo>
                  <a:cubicBezTo>
                    <a:pt x="0" y="68"/>
                    <a:pt x="78" y="35"/>
                    <a:pt x="80" y="34"/>
                  </a:cubicBezTo>
                  <a:cubicBezTo>
                    <a:pt x="83" y="33"/>
                    <a:pt x="82" y="32"/>
                    <a:pt x="82" y="27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7D2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525"/>
            <p:cNvSpPr>
              <a:spLocks/>
            </p:cNvSpPr>
            <p:nvPr/>
          </p:nvSpPr>
          <p:spPr bwMode="auto">
            <a:xfrm>
              <a:off x="4838" y="2229"/>
              <a:ext cx="38" cy="102"/>
            </a:xfrm>
            <a:custGeom>
              <a:avLst/>
              <a:gdLst>
                <a:gd name="T0" fmla="*/ 372 w 15"/>
                <a:gd name="T1" fmla="*/ 829 h 38"/>
                <a:gd name="T2" fmla="*/ 0 w 15"/>
                <a:gd name="T3" fmla="*/ 929 h 38"/>
                <a:gd name="T4" fmla="*/ 0 w 15"/>
                <a:gd name="T5" fmla="*/ 1973 h 38"/>
                <a:gd name="T6" fmla="*/ 616 w 15"/>
                <a:gd name="T7" fmla="*/ 582 h 38"/>
                <a:gd name="T8" fmla="*/ 489 w 15"/>
                <a:gd name="T9" fmla="*/ 0 h 38"/>
                <a:gd name="T10" fmla="*/ 372 w 15"/>
                <a:gd name="T11" fmla="*/ 829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8">
                  <a:moveTo>
                    <a:pt x="9" y="16"/>
                  </a:moveTo>
                  <a:cubicBezTo>
                    <a:pt x="6" y="21"/>
                    <a:pt x="0" y="23"/>
                    <a:pt x="0" y="1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2" y="6"/>
                    <a:pt x="12" y="0"/>
                  </a:cubicBezTo>
                  <a:cubicBezTo>
                    <a:pt x="12" y="4"/>
                    <a:pt x="12" y="12"/>
                    <a:pt x="9" y="16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526"/>
            <p:cNvSpPr>
              <a:spLocks/>
            </p:cNvSpPr>
            <p:nvPr/>
          </p:nvSpPr>
          <p:spPr bwMode="auto">
            <a:xfrm>
              <a:off x="3436" y="2205"/>
              <a:ext cx="1437" cy="112"/>
            </a:xfrm>
            <a:custGeom>
              <a:avLst/>
              <a:gdLst>
                <a:gd name="T0" fmla="*/ 1437 w 1437"/>
                <a:gd name="T1" fmla="*/ 0 h 112"/>
                <a:gd name="T2" fmla="*/ 1390 w 1437"/>
                <a:gd name="T3" fmla="*/ 59 h 112"/>
                <a:gd name="T4" fmla="*/ 1190 w 1437"/>
                <a:gd name="T5" fmla="*/ 112 h 112"/>
                <a:gd name="T6" fmla="*/ 0 w 1437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7" h="112">
                  <a:moveTo>
                    <a:pt x="1437" y="0"/>
                  </a:moveTo>
                  <a:lnTo>
                    <a:pt x="1390" y="59"/>
                  </a:lnTo>
                  <a:lnTo>
                    <a:pt x="1190" y="112"/>
                  </a:lnTo>
                  <a:lnTo>
                    <a:pt x="0" y="112"/>
                  </a:ln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527"/>
            <p:cNvSpPr>
              <a:spLocks/>
            </p:cNvSpPr>
            <p:nvPr/>
          </p:nvSpPr>
          <p:spPr bwMode="auto">
            <a:xfrm>
              <a:off x="4873" y="2205"/>
              <a:ext cx="55" cy="59"/>
            </a:xfrm>
            <a:custGeom>
              <a:avLst/>
              <a:gdLst>
                <a:gd name="T0" fmla="*/ 0 w 22"/>
                <a:gd name="T1" fmla="*/ 308 h 22"/>
                <a:gd name="T2" fmla="*/ 208 w 22"/>
                <a:gd name="T3" fmla="*/ 1137 h 22"/>
                <a:gd name="T4" fmla="*/ 863 w 22"/>
                <a:gd name="T5" fmla="*/ 1078 h 22"/>
                <a:gd name="T6" fmla="*/ 750 w 22"/>
                <a:gd name="T7" fmla="*/ 0 h 22"/>
                <a:gd name="T8" fmla="*/ 0 w 22"/>
                <a:gd name="T9" fmla="*/ 0 h 22"/>
                <a:gd name="T10" fmla="*/ 0 w 22"/>
                <a:gd name="T11" fmla="*/ 308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22">
                  <a:moveTo>
                    <a:pt x="0" y="6"/>
                  </a:moveTo>
                  <a:cubicBezTo>
                    <a:pt x="1" y="16"/>
                    <a:pt x="3" y="22"/>
                    <a:pt x="5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16"/>
                    <a:pt x="20" y="7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528"/>
            <p:cNvSpPr>
              <a:spLocks/>
            </p:cNvSpPr>
            <p:nvPr/>
          </p:nvSpPr>
          <p:spPr bwMode="auto">
            <a:xfrm>
              <a:off x="4878" y="2213"/>
              <a:ext cx="43" cy="43"/>
            </a:xfrm>
            <a:custGeom>
              <a:avLst/>
              <a:gdLst>
                <a:gd name="T0" fmla="*/ 0 w 17"/>
                <a:gd name="T1" fmla="*/ 59 h 16"/>
                <a:gd name="T2" fmla="*/ 159 w 17"/>
                <a:gd name="T3" fmla="*/ 839 h 16"/>
                <a:gd name="T4" fmla="*/ 698 w 17"/>
                <a:gd name="T5" fmla="*/ 779 h 16"/>
                <a:gd name="T6" fmla="*/ 615 w 17"/>
                <a:gd name="T7" fmla="*/ 0 h 16"/>
                <a:gd name="T8" fmla="*/ 372 w 17"/>
                <a:gd name="T9" fmla="*/ 586 h 16"/>
                <a:gd name="T10" fmla="*/ 0 w 17"/>
                <a:gd name="T11" fmla="*/ 59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0" y="1"/>
                  </a:moveTo>
                  <a:cubicBezTo>
                    <a:pt x="1" y="6"/>
                    <a:pt x="2" y="14"/>
                    <a:pt x="4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4"/>
                    <a:pt x="12" y="11"/>
                    <a:pt x="9" y="11"/>
                  </a:cubicBezTo>
                  <a:cubicBezTo>
                    <a:pt x="5" y="12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Line 529"/>
            <p:cNvSpPr>
              <a:spLocks noChangeShapeType="1"/>
            </p:cNvSpPr>
            <p:nvPr/>
          </p:nvSpPr>
          <p:spPr bwMode="auto">
            <a:xfrm flipH="1">
              <a:off x="4873" y="2205"/>
              <a:ext cx="48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530"/>
            <p:cNvSpPr>
              <a:spLocks/>
            </p:cNvSpPr>
            <p:nvPr/>
          </p:nvSpPr>
          <p:spPr bwMode="auto">
            <a:xfrm>
              <a:off x="3563" y="1923"/>
              <a:ext cx="3" cy="157"/>
            </a:xfrm>
            <a:custGeom>
              <a:avLst/>
              <a:gdLst>
                <a:gd name="T0" fmla="*/ 0 w 1"/>
                <a:gd name="T1" fmla="*/ 2959 h 59"/>
                <a:gd name="T2" fmla="*/ 0 w 1"/>
                <a:gd name="T3" fmla="*/ 511 h 59"/>
                <a:gd name="T4" fmla="*/ 81 w 1"/>
                <a:gd name="T5" fmla="*/ 0 h 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59">
                  <a:moveTo>
                    <a:pt x="0" y="59"/>
                  </a:moveTo>
                  <a:cubicBezTo>
                    <a:pt x="0" y="37"/>
                    <a:pt x="0" y="15"/>
                    <a:pt x="0" y="10"/>
                  </a:cubicBezTo>
                  <a:cubicBezTo>
                    <a:pt x="0" y="5"/>
                    <a:pt x="0" y="2"/>
                    <a:pt x="1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531"/>
            <p:cNvSpPr>
              <a:spLocks/>
            </p:cNvSpPr>
            <p:nvPr/>
          </p:nvSpPr>
          <p:spPr bwMode="auto">
            <a:xfrm>
              <a:off x="4741" y="1939"/>
              <a:ext cx="1" cy="138"/>
            </a:xfrm>
            <a:custGeom>
              <a:avLst/>
              <a:gdLst>
                <a:gd name="T0" fmla="*/ 0 w 1"/>
                <a:gd name="T1" fmla="*/ 2577 h 52"/>
                <a:gd name="T2" fmla="*/ 0 w 1"/>
                <a:gd name="T3" fmla="*/ 0 h 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2">
                  <a:moveTo>
                    <a:pt x="0" y="52"/>
                  </a:moveTo>
                  <a:cubicBezTo>
                    <a:pt x="0" y="25"/>
                    <a:pt x="0" y="5"/>
                    <a:pt x="0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Line 532"/>
            <p:cNvSpPr>
              <a:spLocks noChangeShapeType="1"/>
            </p:cNvSpPr>
            <p:nvPr/>
          </p:nvSpPr>
          <p:spPr bwMode="auto">
            <a:xfrm>
              <a:off x="4593" y="2141"/>
              <a:ext cx="1" cy="320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533"/>
            <p:cNvSpPr>
              <a:spLocks/>
            </p:cNvSpPr>
            <p:nvPr/>
          </p:nvSpPr>
          <p:spPr bwMode="auto">
            <a:xfrm>
              <a:off x="3408" y="2115"/>
              <a:ext cx="1420" cy="346"/>
            </a:xfrm>
            <a:custGeom>
              <a:avLst/>
              <a:gdLst>
                <a:gd name="T0" fmla="*/ 313 w 568"/>
                <a:gd name="T1" fmla="*/ 511 h 130"/>
                <a:gd name="T2" fmla="*/ 17938 w 568"/>
                <a:gd name="T3" fmla="*/ 511 h 130"/>
                <a:gd name="T4" fmla="*/ 18833 w 568"/>
                <a:gd name="T5" fmla="*/ 452 h 130"/>
                <a:gd name="T6" fmla="*/ 22188 w 568"/>
                <a:gd name="T7" fmla="*/ 0 h 130"/>
                <a:gd name="T8" fmla="*/ 22188 w 568"/>
                <a:gd name="T9" fmla="*/ 4676 h 130"/>
                <a:gd name="T10" fmla="*/ 18833 w 568"/>
                <a:gd name="T11" fmla="*/ 6468 h 130"/>
                <a:gd name="T12" fmla="*/ 17938 w 568"/>
                <a:gd name="T13" fmla="*/ 6523 h 130"/>
                <a:gd name="T14" fmla="*/ 438 w 568"/>
                <a:gd name="T15" fmla="*/ 6523 h 130"/>
                <a:gd name="T16" fmla="*/ 395 w 568"/>
                <a:gd name="T17" fmla="*/ 6523 h 130"/>
                <a:gd name="T18" fmla="*/ 0 w 568"/>
                <a:gd name="T19" fmla="*/ 6015 h 130"/>
                <a:gd name="T20" fmla="*/ 0 w 568"/>
                <a:gd name="T21" fmla="*/ 1147 h 130"/>
                <a:gd name="T22" fmla="*/ 313 w 568"/>
                <a:gd name="T23" fmla="*/ 511 h 1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0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8"/>
                    <a:pt x="546" y="3"/>
                    <a:pt x="568" y="0"/>
                  </a:cubicBezTo>
                  <a:cubicBezTo>
                    <a:pt x="568" y="93"/>
                    <a:pt x="568" y="93"/>
                    <a:pt x="568" y="93"/>
                  </a:cubicBezTo>
                  <a:cubicBezTo>
                    <a:pt x="546" y="103"/>
                    <a:pt x="487" y="129"/>
                    <a:pt x="482" y="129"/>
                  </a:cubicBezTo>
                  <a:cubicBezTo>
                    <a:pt x="474" y="130"/>
                    <a:pt x="472" y="130"/>
                    <a:pt x="459" y="130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3" y="130"/>
                    <a:pt x="0" y="129"/>
                    <a:pt x="0" y="1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4"/>
                    <a:pt x="0" y="10"/>
                    <a:pt x="8" y="1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534"/>
            <p:cNvSpPr>
              <a:spLocks/>
            </p:cNvSpPr>
            <p:nvPr/>
          </p:nvSpPr>
          <p:spPr bwMode="auto">
            <a:xfrm>
              <a:off x="3411" y="1923"/>
              <a:ext cx="1505" cy="226"/>
            </a:xfrm>
            <a:custGeom>
              <a:avLst/>
              <a:gdLst>
                <a:gd name="T0" fmla="*/ 2313 w 602"/>
                <a:gd name="T1" fmla="*/ 93 h 85"/>
                <a:gd name="T2" fmla="*/ 2550 w 602"/>
                <a:gd name="T3" fmla="*/ 0 h 85"/>
                <a:gd name="T4" fmla="*/ 20470 w 602"/>
                <a:gd name="T5" fmla="*/ 0 h 85"/>
                <a:gd name="T6" fmla="*/ 20908 w 602"/>
                <a:gd name="T7" fmla="*/ 0 h 85"/>
                <a:gd name="T8" fmla="*/ 23520 w 602"/>
                <a:gd name="T9" fmla="*/ 545 h 85"/>
                <a:gd name="T10" fmla="*/ 22158 w 602"/>
                <a:gd name="T11" fmla="*/ 3555 h 85"/>
                <a:gd name="T12" fmla="*/ 22158 w 602"/>
                <a:gd name="T13" fmla="*/ 3592 h 85"/>
                <a:gd name="T14" fmla="*/ 18800 w 602"/>
                <a:gd name="T15" fmla="*/ 4044 h 85"/>
                <a:gd name="T16" fmla="*/ 17895 w 602"/>
                <a:gd name="T17" fmla="*/ 4100 h 85"/>
                <a:gd name="T18" fmla="*/ 283 w 602"/>
                <a:gd name="T19" fmla="*/ 4100 h 85"/>
                <a:gd name="T20" fmla="*/ 0 w 602"/>
                <a:gd name="T21" fmla="*/ 4249 h 85"/>
                <a:gd name="T22" fmla="*/ 0 w 602"/>
                <a:gd name="T23" fmla="*/ 4249 h 85"/>
                <a:gd name="T24" fmla="*/ 2313 w 602"/>
                <a:gd name="T25" fmla="*/ 93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5">
                  <a:moveTo>
                    <a:pt x="59" y="2"/>
                  </a:moveTo>
                  <a:cubicBezTo>
                    <a:pt x="60" y="0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0"/>
                  </a:cubicBezTo>
                  <a:cubicBezTo>
                    <a:pt x="538" y="1"/>
                    <a:pt x="595" y="8"/>
                    <a:pt x="602" y="11"/>
                  </a:cubicBezTo>
                  <a:cubicBezTo>
                    <a:pt x="589" y="30"/>
                    <a:pt x="573" y="63"/>
                    <a:pt x="567" y="71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5"/>
                    <a:pt x="486" y="80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535"/>
            <p:cNvSpPr>
              <a:spLocks/>
            </p:cNvSpPr>
            <p:nvPr/>
          </p:nvSpPr>
          <p:spPr bwMode="auto">
            <a:xfrm>
              <a:off x="4828" y="1952"/>
              <a:ext cx="88" cy="411"/>
            </a:xfrm>
            <a:custGeom>
              <a:avLst/>
              <a:gdLst>
                <a:gd name="T0" fmla="*/ 840 w 35"/>
                <a:gd name="T1" fmla="*/ 5890 h 154"/>
                <a:gd name="T2" fmla="*/ 0 w 35"/>
                <a:gd name="T3" fmla="*/ 7814 h 154"/>
                <a:gd name="T4" fmla="*/ 0 w 35"/>
                <a:gd name="T5" fmla="*/ 7814 h 154"/>
                <a:gd name="T6" fmla="*/ 0 w 35"/>
                <a:gd name="T7" fmla="*/ 3099 h 154"/>
                <a:gd name="T8" fmla="*/ 0 w 35"/>
                <a:gd name="T9" fmla="*/ 3042 h 154"/>
                <a:gd name="T10" fmla="*/ 1398 w 35"/>
                <a:gd name="T11" fmla="*/ 0 h 154"/>
                <a:gd name="T12" fmla="*/ 1398 w 35"/>
                <a:gd name="T13" fmla="*/ 1062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21" y="116"/>
                  </a:moveTo>
                  <a:cubicBezTo>
                    <a:pt x="12" y="132"/>
                    <a:pt x="4" y="148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2"/>
                    <a:pt x="22" y="19"/>
                    <a:pt x="35" y="0"/>
                  </a:cubicBezTo>
                  <a:cubicBezTo>
                    <a:pt x="35" y="21"/>
                    <a:pt x="35" y="21"/>
                    <a:pt x="35" y="2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536"/>
            <p:cNvSpPr>
              <a:spLocks/>
            </p:cNvSpPr>
            <p:nvPr/>
          </p:nvSpPr>
          <p:spPr bwMode="auto">
            <a:xfrm>
              <a:off x="3486" y="1933"/>
              <a:ext cx="867" cy="128"/>
            </a:xfrm>
            <a:custGeom>
              <a:avLst/>
              <a:gdLst>
                <a:gd name="T0" fmla="*/ 0 w 347"/>
                <a:gd name="T1" fmla="*/ 2424 h 48"/>
                <a:gd name="T2" fmla="*/ 1124 w 347"/>
                <a:gd name="T3" fmla="*/ 307 h 48"/>
                <a:gd name="T4" fmla="*/ 1637 w 347"/>
                <a:gd name="T5" fmla="*/ 0 h 48"/>
                <a:gd name="T6" fmla="*/ 13522 w 347"/>
                <a:gd name="T7" fmla="*/ 0 h 48"/>
                <a:gd name="T8" fmla="*/ 1791 w 347"/>
                <a:gd name="T9" fmla="*/ 363 h 48"/>
                <a:gd name="T10" fmla="*/ 0 w 347"/>
                <a:gd name="T11" fmla="*/ 242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8">
                  <a:moveTo>
                    <a:pt x="0" y="48"/>
                  </a:moveTo>
                  <a:cubicBezTo>
                    <a:pt x="0" y="48"/>
                    <a:pt x="26" y="10"/>
                    <a:pt x="29" y="6"/>
                  </a:cubicBezTo>
                  <a:cubicBezTo>
                    <a:pt x="32" y="2"/>
                    <a:pt x="35" y="0"/>
                    <a:pt x="42" y="0"/>
                  </a:cubicBezTo>
                  <a:cubicBezTo>
                    <a:pt x="50" y="0"/>
                    <a:pt x="347" y="0"/>
                    <a:pt x="347" y="0"/>
                  </a:cubicBezTo>
                  <a:cubicBezTo>
                    <a:pt x="261" y="3"/>
                    <a:pt x="59" y="5"/>
                    <a:pt x="46" y="7"/>
                  </a:cubicBezTo>
                  <a:cubicBezTo>
                    <a:pt x="34" y="9"/>
                    <a:pt x="22" y="20"/>
                    <a:pt x="0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537"/>
            <p:cNvSpPr>
              <a:spLocks/>
            </p:cNvSpPr>
            <p:nvPr/>
          </p:nvSpPr>
          <p:spPr bwMode="auto">
            <a:xfrm>
              <a:off x="5103" y="1984"/>
              <a:ext cx="45" cy="309"/>
            </a:xfrm>
            <a:custGeom>
              <a:avLst/>
              <a:gdLst>
                <a:gd name="T0" fmla="*/ 83 w 18"/>
                <a:gd name="T1" fmla="*/ 2965 h 116"/>
                <a:gd name="T2" fmla="*/ 520 w 18"/>
                <a:gd name="T3" fmla="*/ 5839 h 116"/>
                <a:gd name="T4" fmla="*/ 595 w 18"/>
                <a:gd name="T5" fmla="*/ 2930 h 116"/>
                <a:gd name="T6" fmla="*/ 208 w 18"/>
                <a:gd name="T7" fmla="*/ 0 h 116"/>
                <a:gd name="T8" fmla="*/ 83 w 18"/>
                <a:gd name="T9" fmla="*/ 2965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9"/>
                  </a:moveTo>
                  <a:cubicBezTo>
                    <a:pt x="4" y="91"/>
                    <a:pt x="9" y="116"/>
                    <a:pt x="13" y="116"/>
                  </a:cubicBezTo>
                  <a:cubicBezTo>
                    <a:pt x="16" y="116"/>
                    <a:pt x="18" y="90"/>
                    <a:pt x="15" y="58"/>
                  </a:cubicBezTo>
                  <a:cubicBezTo>
                    <a:pt x="13" y="26"/>
                    <a:pt x="8" y="0"/>
                    <a:pt x="5" y="0"/>
                  </a:cubicBezTo>
                  <a:cubicBezTo>
                    <a:pt x="1" y="1"/>
                    <a:pt x="0" y="27"/>
                    <a:pt x="2" y="59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538"/>
            <p:cNvSpPr>
              <a:spLocks/>
            </p:cNvSpPr>
            <p:nvPr/>
          </p:nvSpPr>
          <p:spPr bwMode="auto">
            <a:xfrm>
              <a:off x="5103" y="2000"/>
              <a:ext cx="28" cy="277"/>
            </a:xfrm>
            <a:custGeom>
              <a:avLst/>
              <a:gdLst>
                <a:gd name="T0" fmla="*/ 84 w 11"/>
                <a:gd name="T1" fmla="*/ 0 h 104"/>
                <a:gd name="T2" fmla="*/ 84 w 11"/>
                <a:gd name="T3" fmla="*/ 2666 h 104"/>
                <a:gd name="T4" fmla="*/ 382 w 11"/>
                <a:gd name="T5" fmla="*/ 5236 h 104"/>
                <a:gd name="T6" fmla="*/ 382 w 11"/>
                <a:gd name="T7" fmla="*/ 2624 h 104"/>
                <a:gd name="T8" fmla="*/ 84 w 11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4">
                  <a:moveTo>
                    <a:pt x="2" y="0"/>
                  </a:moveTo>
                  <a:cubicBezTo>
                    <a:pt x="1" y="10"/>
                    <a:pt x="0" y="30"/>
                    <a:pt x="2" y="53"/>
                  </a:cubicBezTo>
                  <a:cubicBezTo>
                    <a:pt x="4" y="75"/>
                    <a:pt x="6" y="95"/>
                    <a:pt x="9" y="104"/>
                  </a:cubicBezTo>
                  <a:cubicBezTo>
                    <a:pt x="11" y="95"/>
                    <a:pt x="11" y="75"/>
                    <a:pt x="9" y="52"/>
                  </a:cubicBezTo>
                  <a:cubicBezTo>
                    <a:pt x="8" y="29"/>
                    <a:pt x="5" y="10"/>
                    <a:pt x="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539"/>
            <p:cNvSpPr>
              <a:spLocks/>
            </p:cNvSpPr>
            <p:nvPr/>
          </p:nvSpPr>
          <p:spPr bwMode="auto">
            <a:xfrm>
              <a:off x="4911" y="1984"/>
              <a:ext cx="225" cy="325"/>
            </a:xfrm>
            <a:custGeom>
              <a:avLst/>
              <a:gdLst>
                <a:gd name="T0" fmla="*/ 520 w 90"/>
                <a:gd name="T1" fmla="*/ 6090 h 122"/>
                <a:gd name="T2" fmla="*/ 83 w 90"/>
                <a:gd name="T3" fmla="*/ 3215 h 122"/>
                <a:gd name="T4" fmla="*/ 208 w 90"/>
                <a:gd name="T5" fmla="*/ 306 h 122"/>
                <a:gd name="T6" fmla="*/ 3208 w 90"/>
                <a:gd name="T7" fmla="*/ 0 h 122"/>
                <a:gd name="T8" fmla="*/ 3095 w 90"/>
                <a:gd name="T9" fmla="*/ 2968 h 122"/>
                <a:gd name="T10" fmla="*/ 3520 w 90"/>
                <a:gd name="T11" fmla="*/ 5839 h 122"/>
                <a:gd name="T12" fmla="*/ 520 w 90"/>
                <a:gd name="T13" fmla="*/ 6090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2">
                  <a:moveTo>
                    <a:pt x="13" y="121"/>
                  </a:moveTo>
                  <a:cubicBezTo>
                    <a:pt x="9" y="122"/>
                    <a:pt x="4" y="96"/>
                    <a:pt x="2" y="64"/>
                  </a:cubicBezTo>
                  <a:cubicBezTo>
                    <a:pt x="0" y="32"/>
                    <a:pt x="1" y="6"/>
                    <a:pt x="5" y="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1"/>
                    <a:pt x="77" y="27"/>
                    <a:pt x="79" y="59"/>
                  </a:cubicBezTo>
                  <a:cubicBezTo>
                    <a:pt x="81" y="91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solidFill>
              <a:srgbClr val="FEC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540"/>
            <p:cNvSpPr>
              <a:spLocks/>
            </p:cNvSpPr>
            <p:nvPr/>
          </p:nvSpPr>
          <p:spPr bwMode="auto">
            <a:xfrm>
              <a:off x="4961" y="2285"/>
              <a:ext cx="175" cy="22"/>
            </a:xfrm>
            <a:custGeom>
              <a:avLst/>
              <a:gdLst>
                <a:gd name="T0" fmla="*/ 0 w 70"/>
                <a:gd name="T1" fmla="*/ 462 h 8"/>
                <a:gd name="T2" fmla="*/ 2738 w 70"/>
                <a:gd name="T3" fmla="*/ 168 h 8"/>
                <a:gd name="T4" fmla="*/ 2395 w 70"/>
                <a:gd name="T5" fmla="*/ 0 h 8"/>
                <a:gd name="T6" fmla="*/ 0 w 70"/>
                <a:gd name="T7" fmla="*/ 462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8">
                  <a:moveTo>
                    <a:pt x="0" y="8"/>
                  </a:moveTo>
                  <a:cubicBezTo>
                    <a:pt x="70" y="3"/>
                    <a:pt x="70" y="3"/>
                    <a:pt x="70" y="3"/>
                  </a:cubicBezTo>
                  <a:cubicBezTo>
                    <a:pt x="70" y="3"/>
                    <a:pt x="66" y="0"/>
                    <a:pt x="61" y="0"/>
                  </a:cubicBezTo>
                  <a:cubicBezTo>
                    <a:pt x="44" y="1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Line 541"/>
            <p:cNvSpPr>
              <a:spLocks noChangeShapeType="1"/>
            </p:cNvSpPr>
            <p:nvPr/>
          </p:nvSpPr>
          <p:spPr bwMode="auto">
            <a:xfrm flipV="1">
              <a:off x="4933" y="2019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Line 542"/>
            <p:cNvSpPr>
              <a:spLocks noChangeShapeType="1"/>
            </p:cNvSpPr>
            <p:nvPr/>
          </p:nvSpPr>
          <p:spPr bwMode="auto">
            <a:xfrm flipV="1">
              <a:off x="4928" y="2059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Line 543"/>
            <p:cNvSpPr>
              <a:spLocks noChangeShapeType="1"/>
            </p:cNvSpPr>
            <p:nvPr/>
          </p:nvSpPr>
          <p:spPr bwMode="auto">
            <a:xfrm flipV="1">
              <a:off x="4931" y="2099"/>
              <a:ext cx="155" cy="10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Line 544"/>
            <p:cNvSpPr>
              <a:spLocks noChangeShapeType="1"/>
            </p:cNvSpPr>
            <p:nvPr/>
          </p:nvSpPr>
          <p:spPr bwMode="auto">
            <a:xfrm flipV="1">
              <a:off x="4948" y="2251"/>
              <a:ext cx="155" cy="10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Line 545"/>
            <p:cNvSpPr>
              <a:spLocks noChangeShapeType="1"/>
            </p:cNvSpPr>
            <p:nvPr/>
          </p:nvSpPr>
          <p:spPr bwMode="auto">
            <a:xfrm flipV="1">
              <a:off x="4941" y="2213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Line 546"/>
            <p:cNvSpPr>
              <a:spLocks noChangeShapeType="1"/>
            </p:cNvSpPr>
            <p:nvPr/>
          </p:nvSpPr>
          <p:spPr bwMode="auto">
            <a:xfrm flipV="1">
              <a:off x="4936" y="2176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Line 547"/>
            <p:cNvSpPr>
              <a:spLocks noChangeShapeType="1"/>
            </p:cNvSpPr>
            <p:nvPr/>
          </p:nvSpPr>
          <p:spPr bwMode="auto">
            <a:xfrm flipV="1">
              <a:off x="4931" y="2139"/>
              <a:ext cx="155" cy="10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Line 548"/>
            <p:cNvSpPr>
              <a:spLocks noChangeShapeType="1"/>
            </p:cNvSpPr>
            <p:nvPr/>
          </p:nvSpPr>
          <p:spPr bwMode="auto">
            <a:xfrm flipV="1">
              <a:off x="4933" y="2019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Line 549"/>
            <p:cNvSpPr>
              <a:spLocks noChangeShapeType="1"/>
            </p:cNvSpPr>
            <p:nvPr/>
          </p:nvSpPr>
          <p:spPr bwMode="auto">
            <a:xfrm flipV="1">
              <a:off x="4928" y="2059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Line 550"/>
            <p:cNvSpPr>
              <a:spLocks noChangeShapeType="1"/>
            </p:cNvSpPr>
            <p:nvPr/>
          </p:nvSpPr>
          <p:spPr bwMode="auto">
            <a:xfrm flipV="1">
              <a:off x="4931" y="2099"/>
              <a:ext cx="155" cy="10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Line 551"/>
            <p:cNvSpPr>
              <a:spLocks noChangeShapeType="1"/>
            </p:cNvSpPr>
            <p:nvPr/>
          </p:nvSpPr>
          <p:spPr bwMode="auto">
            <a:xfrm flipV="1">
              <a:off x="4948" y="2251"/>
              <a:ext cx="155" cy="10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Line 552"/>
            <p:cNvSpPr>
              <a:spLocks noChangeShapeType="1"/>
            </p:cNvSpPr>
            <p:nvPr/>
          </p:nvSpPr>
          <p:spPr bwMode="auto">
            <a:xfrm flipV="1">
              <a:off x="4941" y="2213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Line 553"/>
            <p:cNvSpPr>
              <a:spLocks noChangeShapeType="1"/>
            </p:cNvSpPr>
            <p:nvPr/>
          </p:nvSpPr>
          <p:spPr bwMode="auto">
            <a:xfrm flipV="1">
              <a:off x="4936" y="2176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Line 554"/>
            <p:cNvSpPr>
              <a:spLocks noChangeShapeType="1"/>
            </p:cNvSpPr>
            <p:nvPr/>
          </p:nvSpPr>
          <p:spPr bwMode="auto">
            <a:xfrm flipV="1">
              <a:off x="4931" y="2139"/>
              <a:ext cx="155" cy="10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Line 555"/>
            <p:cNvSpPr>
              <a:spLocks noChangeShapeType="1"/>
            </p:cNvSpPr>
            <p:nvPr/>
          </p:nvSpPr>
          <p:spPr bwMode="auto">
            <a:xfrm flipV="1">
              <a:off x="4933" y="2032"/>
              <a:ext cx="155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Line 556"/>
            <p:cNvSpPr>
              <a:spLocks noChangeShapeType="1"/>
            </p:cNvSpPr>
            <p:nvPr/>
          </p:nvSpPr>
          <p:spPr bwMode="auto">
            <a:xfrm flipV="1">
              <a:off x="4928" y="2072"/>
              <a:ext cx="155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Line 557"/>
            <p:cNvSpPr>
              <a:spLocks noChangeShapeType="1"/>
            </p:cNvSpPr>
            <p:nvPr/>
          </p:nvSpPr>
          <p:spPr bwMode="auto">
            <a:xfrm flipV="1">
              <a:off x="4931" y="2109"/>
              <a:ext cx="155" cy="1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Line 558"/>
            <p:cNvSpPr>
              <a:spLocks noChangeShapeType="1"/>
            </p:cNvSpPr>
            <p:nvPr/>
          </p:nvSpPr>
          <p:spPr bwMode="auto">
            <a:xfrm flipV="1">
              <a:off x="4948" y="2261"/>
              <a:ext cx="155" cy="1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Line 559"/>
            <p:cNvSpPr>
              <a:spLocks noChangeShapeType="1"/>
            </p:cNvSpPr>
            <p:nvPr/>
          </p:nvSpPr>
          <p:spPr bwMode="auto">
            <a:xfrm flipV="1">
              <a:off x="4941" y="2224"/>
              <a:ext cx="155" cy="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Line 560"/>
            <p:cNvSpPr>
              <a:spLocks noChangeShapeType="1"/>
            </p:cNvSpPr>
            <p:nvPr/>
          </p:nvSpPr>
          <p:spPr bwMode="auto">
            <a:xfrm flipV="1">
              <a:off x="4936" y="2187"/>
              <a:ext cx="155" cy="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Line 561"/>
            <p:cNvSpPr>
              <a:spLocks noChangeShapeType="1"/>
            </p:cNvSpPr>
            <p:nvPr/>
          </p:nvSpPr>
          <p:spPr bwMode="auto">
            <a:xfrm flipV="1">
              <a:off x="4931" y="2149"/>
              <a:ext cx="155" cy="1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562"/>
            <p:cNvSpPr>
              <a:spLocks/>
            </p:cNvSpPr>
            <p:nvPr/>
          </p:nvSpPr>
          <p:spPr bwMode="auto">
            <a:xfrm>
              <a:off x="5103" y="1984"/>
              <a:ext cx="45" cy="309"/>
            </a:xfrm>
            <a:custGeom>
              <a:avLst/>
              <a:gdLst>
                <a:gd name="T0" fmla="*/ 83 w 18"/>
                <a:gd name="T1" fmla="*/ 2965 h 116"/>
                <a:gd name="T2" fmla="*/ 520 w 18"/>
                <a:gd name="T3" fmla="*/ 5839 h 116"/>
                <a:gd name="T4" fmla="*/ 595 w 18"/>
                <a:gd name="T5" fmla="*/ 2930 h 116"/>
                <a:gd name="T6" fmla="*/ 208 w 18"/>
                <a:gd name="T7" fmla="*/ 0 h 116"/>
                <a:gd name="T8" fmla="*/ 83 w 18"/>
                <a:gd name="T9" fmla="*/ 2965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9"/>
                  </a:moveTo>
                  <a:cubicBezTo>
                    <a:pt x="4" y="91"/>
                    <a:pt x="9" y="116"/>
                    <a:pt x="13" y="116"/>
                  </a:cubicBezTo>
                  <a:cubicBezTo>
                    <a:pt x="16" y="116"/>
                    <a:pt x="18" y="90"/>
                    <a:pt x="15" y="58"/>
                  </a:cubicBezTo>
                  <a:cubicBezTo>
                    <a:pt x="13" y="26"/>
                    <a:pt x="8" y="0"/>
                    <a:pt x="5" y="0"/>
                  </a:cubicBezTo>
                  <a:cubicBezTo>
                    <a:pt x="1" y="1"/>
                    <a:pt x="0" y="27"/>
                    <a:pt x="2" y="59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563"/>
            <p:cNvSpPr>
              <a:spLocks/>
            </p:cNvSpPr>
            <p:nvPr/>
          </p:nvSpPr>
          <p:spPr bwMode="auto">
            <a:xfrm>
              <a:off x="4868" y="2053"/>
              <a:ext cx="43" cy="211"/>
            </a:xfrm>
            <a:custGeom>
              <a:avLst/>
              <a:gdLst>
                <a:gd name="T0" fmla="*/ 243 w 17"/>
                <a:gd name="T1" fmla="*/ 4022 h 79"/>
                <a:gd name="T2" fmla="*/ 51 w 17"/>
                <a:gd name="T3" fmla="*/ 2041 h 79"/>
                <a:gd name="T4" fmla="*/ 129 w 17"/>
                <a:gd name="T5" fmla="*/ 56 h 79"/>
                <a:gd name="T6" fmla="*/ 698 w 1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79">
                  <a:moveTo>
                    <a:pt x="6" y="79"/>
                  </a:moveTo>
                  <a:cubicBezTo>
                    <a:pt x="4" y="79"/>
                    <a:pt x="3" y="62"/>
                    <a:pt x="1" y="40"/>
                  </a:cubicBezTo>
                  <a:cubicBezTo>
                    <a:pt x="0" y="18"/>
                    <a:pt x="0" y="1"/>
                    <a:pt x="3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564"/>
            <p:cNvSpPr>
              <a:spLocks/>
            </p:cNvSpPr>
            <p:nvPr/>
          </p:nvSpPr>
          <p:spPr bwMode="auto">
            <a:xfrm>
              <a:off x="4863" y="2048"/>
              <a:ext cx="65" cy="216"/>
            </a:xfrm>
            <a:custGeom>
              <a:avLst/>
              <a:gdLst>
                <a:gd name="T0" fmla="*/ 833 w 26"/>
                <a:gd name="T1" fmla="*/ 2027 h 81"/>
                <a:gd name="T2" fmla="*/ 783 w 26"/>
                <a:gd name="T3" fmla="*/ 0 h 81"/>
                <a:gd name="T4" fmla="*/ 125 w 26"/>
                <a:gd name="T5" fmla="*/ 56 h 81"/>
                <a:gd name="T6" fmla="*/ 50 w 26"/>
                <a:gd name="T7" fmla="*/ 2125 h 81"/>
                <a:gd name="T8" fmla="*/ 363 w 26"/>
                <a:gd name="T9" fmla="*/ 4096 h 81"/>
                <a:gd name="T10" fmla="*/ 1020 w 26"/>
                <a:gd name="T11" fmla="*/ 4040 h 81"/>
                <a:gd name="T12" fmla="*/ 833 w 26"/>
                <a:gd name="T13" fmla="*/ 2027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5"/>
                    <a:pt x="20" y="11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2"/>
                    <a:pt x="0" y="20"/>
                    <a:pt x="1" y="42"/>
                  </a:cubicBezTo>
                  <a:cubicBezTo>
                    <a:pt x="3" y="64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70"/>
                    <a:pt x="22" y="56"/>
                    <a:pt x="21" y="40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Line 565"/>
            <p:cNvSpPr>
              <a:spLocks noChangeShapeType="1"/>
            </p:cNvSpPr>
            <p:nvPr/>
          </p:nvSpPr>
          <p:spPr bwMode="auto">
            <a:xfrm flipV="1">
              <a:off x="4933" y="2027"/>
              <a:ext cx="158" cy="10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Line 566"/>
            <p:cNvSpPr>
              <a:spLocks noChangeShapeType="1"/>
            </p:cNvSpPr>
            <p:nvPr/>
          </p:nvSpPr>
          <p:spPr bwMode="auto">
            <a:xfrm flipV="1">
              <a:off x="4931" y="2067"/>
              <a:ext cx="155" cy="10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Line 567"/>
            <p:cNvSpPr>
              <a:spLocks noChangeShapeType="1"/>
            </p:cNvSpPr>
            <p:nvPr/>
          </p:nvSpPr>
          <p:spPr bwMode="auto">
            <a:xfrm flipV="1">
              <a:off x="4931" y="2107"/>
              <a:ext cx="157" cy="10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Line 568"/>
            <p:cNvSpPr>
              <a:spLocks noChangeShapeType="1"/>
            </p:cNvSpPr>
            <p:nvPr/>
          </p:nvSpPr>
          <p:spPr bwMode="auto">
            <a:xfrm flipV="1">
              <a:off x="4948" y="2259"/>
              <a:ext cx="158" cy="10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Line 569"/>
            <p:cNvSpPr>
              <a:spLocks noChangeShapeType="1"/>
            </p:cNvSpPr>
            <p:nvPr/>
          </p:nvSpPr>
          <p:spPr bwMode="auto">
            <a:xfrm flipV="1">
              <a:off x="4941" y="2221"/>
              <a:ext cx="157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Line 570"/>
            <p:cNvSpPr>
              <a:spLocks noChangeShapeType="1"/>
            </p:cNvSpPr>
            <p:nvPr/>
          </p:nvSpPr>
          <p:spPr bwMode="auto">
            <a:xfrm flipV="1">
              <a:off x="4936" y="2184"/>
              <a:ext cx="157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Line 571"/>
            <p:cNvSpPr>
              <a:spLocks noChangeShapeType="1"/>
            </p:cNvSpPr>
            <p:nvPr/>
          </p:nvSpPr>
          <p:spPr bwMode="auto">
            <a:xfrm flipV="1">
              <a:off x="4931" y="2147"/>
              <a:ext cx="157" cy="10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572"/>
            <p:cNvSpPr>
              <a:spLocks/>
            </p:cNvSpPr>
            <p:nvPr/>
          </p:nvSpPr>
          <p:spPr bwMode="auto">
            <a:xfrm>
              <a:off x="4911" y="2000"/>
              <a:ext cx="47" cy="309"/>
            </a:xfrm>
            <a:custGeom>
              <a:avLst/>
              <a:gdLst>
                <a:gd name="T0" fmla="*/ 453 w 19"/>
                <a:gd name="T1" fmla="*/ 0 h 116"/>
                <a:gd name="T2" fmla="*/ 299 w 19"/>
                <a:gd name="T3" fmla="*/ 0 h 116"/>
                <a:gd name="T4" fmla="*/ 183 w 19"/>
                <a:gd name="T5" fmla="*/ 0 h 116"/>
                <a:gd name="T6" fmla="*/ 74 w 19"/>
                <a:gd name="T7" fmla="*/ 2930 h 116"/>
                <a:gd name="T8" fmla="*/ 482 w 19"/>
                <a:gd name="T9" fmla="*/ 5783 h 116"/>
                <a:gd name="T10" fmla="*/ 710 w 19"/>
                <a:gd name="T11" fmla="*/ 5783 h 116"/>
                <a:gd name="T12" fmla="*/ 331 w 19"/>
                <a:gd name="T13" fmla="*/ 2930 h 116"/>
                <a:gd name="T14" fmla="*/ 453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ubicBezTo>
                    <a:pt x="4" y="90"/>
                    <a:pt x="9" y="116"/>
                    <a:pt x="13" y="115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5" y="112"/>
                    <a:pt x="11" y="88"/>
                    <a:pt x="9" y="58"/>
                  </a:cubicBezTo>
                  <a:cubicBezTo>
                    <a:pt x="7" y="26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573"/>
            <p:cNvSpPr>
              <a:spLocks/>
            </p:cNvSpPr>
            <p:nvPr/>
          </p:nvSpPr>
          <p:spPr bwMode="auto">
            <a:xfrm>
              <a:off x="4936" y="2221"/>
              <a:ext cx="122" cy="88"/>
            </a:xfrm>
            <a:custGeom>
              <a:avLst/>
              <a:gdLst>
                <a:gd name="T0" fmla="*/ 30 w 49"/>
                <a:gd name="T1" fmla="*/ 0 h 33"/>
                <a:gd name="T2" fmla="*/ 261 w 49"/>
                <a:gd name="T3" fmla="*/ 1421 h 33"/>
                <a:gd name="T4" fmla="*/ 1885 w 49"/>
                <a:gd name="T5" fmla="*/ 1309 h 33"/>
                <a:gd name="T6" fmla="*/ 1773 w 49"/>
                <a:gd name="T7" fmla="*/ 1459 h 33"/>
                <a:gd name="T8" fmla="*/ 261 w 49"/>
                <a:gd name="T9" fmla="*/ 1672 h 33"/>
                <a:gd name="T10" fmla="*/ 30 w 49"/>
                <a:gd name="T11" fmla="*/ 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3">
                  <a:moveTo>
                    <a:pt x="1" y="0"/>
                  </a:moveTo>
                  <a:cubicBezTo>
                    <a:pt x="2" y="7"/>
                    <a:pt x="5" y="25"/>
                    <a:pt x="7" y="28"/>
                  </a:cubicBezTo>
                  <a:cubicBezTo>
                    <a:pt x="10" y="31"/>
                    <a:pt x="49" y="26"/>
                    <a:pt x="49" y="2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0" y="20"/>
                    <a:pt x="1" y="0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574"/>
            <p:cNvSpPr>
              <a:spLocks/>
            </p:cNvSpPr>
            <p:nvPr/>
          </p:nvSpPr>
          <p:spPr bwMode="auto">
            <a:xfrm>
              <a:off x="5083" y="1984"/>
              <a:ext cx="48" cy="309"/>
            </a:xfrm>
            <a:custGeom>
              <a:avLst/>
              <a:gdLst>
                <a:gd name="T0" fmla="*/ 485 w 19"/>
                <a:gd name="T1" fmla="*/ 0 h 116"/>
                <a:gd name="T2" fmla="*/ 371 w 19"/>
                <a:gd name="T3" fmla="*/ 0 h 116"/>
                <a:gd name="T4" fmla="*/ 210 w 19"/>
                <a:gd name="T5" fmla="*/ 56 h 116"/>
                <a:gd name="T6" fmla="*/ 83 w 19"/>
                <a:gd name="T7" fmla="*/ 2965 h 116"/>
                <a:gd name="T8" fmla="*/ 531 w 19"/>
                <a:gd name="T9" fmla="*/ 5839 h 116"/>
                <a:gd name="T10" fmla="*/ 773 w 19"/>
                <a:gd name="T11" fmla="*/ 5839 h 116"/>
                <a:gd name="T12" fmla="*/ 402 w 19"/>
                <a:gd name="T13" fmla="*/ 2965 h 116"/>
                <a:gd name="T14" fmla="*/ 485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1" y="1"/>
                    <a:pt x="0" y="27"/>
                    <a:pt x="2" y="59"/>
                  </a:cubicBezTo>
                  <a:cubicBezTo>
                    <a:pt x="5" y="91"/>
                    <a:pt x="9" y="116"/>
                    <a:pt x="13" y="116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6" y="113"/>
                    <a:pt x="12" y="88"/>
                    <a:pt x="10" y="59"/>
                  </a:cubicBezTo>
                  <a:cubicBezTo>
                    <a:pt x="7" y="27"/>
                    <a:pt x="8" y="1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575"/>
            <p:cNvSpPr>
              <a:spLocks/>
            </p:cNvSpPr>
            <p:nvPr/>
          </p:nvSpPr>
          <p:spPr bwMode="auto">
            <a:xfrm>
              <a:off x="5088" y="2141"/>
              <a:ext cx="60" cy="152"/>
            </a:xfrm>
            <a:custGeom>
              <a:avLst/>
              <a:gdLst>
                <a:gd name="T0" fmla="*/ 438 w 24"/>
                <a:gd name="T1" fmla="*/ 2880 h 57"/>
                <a:gd name="T2" fmla="*/ 0 w 24"/>
                <a:gd name="T3" fmla="*/ 0 h 57"/>
                <a:gd name="T4" fmla="*/ 625 w 24"/>
                <a:gd name="T5" fmla="*/ 2731 h 57"/>
                <a:gd name="T6" fmla="*/ 625 w 24"/>
                <a:gd name="T7" fmla="*/ 2675 h 57"/>
                <a:gd name="T8" fmla="*/ 708 w 24"/>
                <a:gd name="T9" fmla="*/ 2824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57">
                  <a:moveTo>
                    <a:pt x="11" y="57"/>
                  </a:moveTo>
                  <a:cubicBezTo>
                    <a:pt x="7" y="57"/>
                    <a:pt x="3" y="32"/>
                    <a:pt x="0" y="0"/>
                  </a:cubicBezTo>
                  <a:cubicBezTo>
                    <a:pt x="1" y="9"/>
                    <a:pt x="8" y="51"/>
                    <a:pt x="16" y="54"/>
                  </a:cubicBezTo>
                  <a:cubicBezTo>
                    <a:pt x="24" y="57"/>
                    <a:pt x="16" y="53"/>
                    <a:pt x="16" y="53"/>
                  </a:cubicBezTo>
                  <a:cubicBezTo>
                    <a:pt x="18" y="56"/>
                    <a:pt x="18" y="56"/>
                    <a:pt x="18" y="56"/>
                  </a:cubicBezTo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576"/>
            <p:cNvSpPr>
              <a:spLocks/>
            </p:cNvSpPr>
            <p:nvPr/>
          </p:nvSpPr>
          <p:spPr bwMode="auto">
            <a:xfrm>
              <a:off x="4923" y="1995"/>
              <a:ext cx="170" cy="24"/>
            </a:xfrm>
            <a:custGeom>
              <a:avLst/>
              <a:gdLst>
                <a:gd name="T0" fmla="*/ 0 w 170"/>
                <a:gd name="T1" fmla="*/ 13 h 24"/>
                <a:gd name="T2" fmla="*/ 170 w 170"/>
                <a:gd name="T3" fmla="*/ 0 h 24"/>
                <a:gd name="T4" fmla="*/ 0 w 170"/>
                <a:gd name="T5" fmla="*/ 24 h 24"/>
                <a:gd name="T6" fmla="*/ 0 w 170"/>
                <a:gd name="T7" fmla="*/ 13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0" h="24">
                  <a:moveTo>
                    <a:pt x="0" y="13"/>
                  </a:moveTo>
                  <a:lnTo>
                    <a:pt x="170" y="0"/>
                  </a:lnTo>
                  <a:lnTo>
                    <a:pt x="0" y="2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577"/>
            <p:cNvSpPr>
              <a:spLocks/>
            </p:cNvSpPr>
            <p:nvPr/>
          </p:nvSpPr>
          <p:spPr bwMode="auto">
            <a:xfrm>
              <a:off x="4923" y="1995"/>
              <a:ext cx="170" cy="24"/>
            </a:xfrm>
            <a:custGeom>
              <a:avLst/>
              <a:gdLst>
                <a:gd name="T0" fmla="*/ 0 w 170"/>
                <a:gd name="T1" fmla="*/ 13 h 24"/>
                <a:gd name="T2" fmla="*/ 170 w 170"/>
                <a:gd name="T3" fmla="*/ 0 h 24"/>
                <a:gd name="T4" fmla="*/ 0 w 170"/>
                <a:gd name="T5" fmla="*/ 24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0" h="24">
                  <a:moveTo>
                    <a:pt x="0" y="13"/>
                  </a:moveTo>
                  <a:lnTo>
                    <a:pt x="170" y="0"/>
                  </a:lnTo>
                  <a:lnTo>
                    <a:pt x="0" y="2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578"/>
            <p:cNvSpPr>
              <a:spLocks/>
            </p:cNvSpPr>
            <p:nvPr/>
          </p:nvSpPr>
          <p:spPr bwMode="auto">
            <a:xfrm>
              <a:off x="4926" y="1997"/>
              <a:ext cx="15" cy="158"/>
            </a:xfrm>
            <a:custGeom>
              <a:avLst/>
              <a:gdLst>
                <a:gd name="T0" fmla="*/ 158 w 6"/>
                <a:gd name="T1" fmla="*/ 0 h 59"/>
                <a:gd name="T2" fmla="*/ 125 w 6"/>
                <a:gd name="T3" fmla="*/ 3034 h 59"/>
                <a:gd name="T4" fmla="*/ 125 w 6"/>
                <a:gd name="T5" fmla="*/ 3034 h 59"/>
                <a:gd name="T6" fmla="*/ 238 w 6"/>
                <a:gd name="T7" fmla="*/ 94 h 59"/>
                <a:gd name="T8" fmla="*/ 238 w 6"/>
                <a:gd name="T9" fmla="*/ 0 h 59"/>
                <a:gd name="T10" fmla="*/ 158 w 6"/>
                <a:gd name="T11" fmla="*/ 0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59">
                  <a:moveTo>
                    <a:pt x="4" y="0"/>
                  </a:moveTo>
                  <a:cubicBezTo>
                    <a:pt x="0" y="5"/>
                    <a:pt x="1" y="34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1" y="25"/>
                    <a:pt x="4" y="4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579"/>
            <p:cNvSpPr>
              <a:spLocks/>
            </p:cNvSpPr>
            <p:nvPr/>
          </p:nvSpPr>
          <p:spPr bwMode="auto">
            <a:xfrm>
              <a:off x="4911" y="1984"/>
              <a:ext cx="225" cy="325"/>
            </a:xfrm>
            <a:custGeom>
              <a:avLst/>
              <a:gdLst>
                <a:gd name="T0" fmla="*/ 520 w 90"/>
                <a:gd name="T1" fmla="*/ 6090 h 122"/>
                <a:gd name="T2" fmla="*/ 83 w 90"/>
                <a:gd name="T3" fmla="*/ 3215 h 122"/>
                <a:gd name="T4" fmla="*/ 208 w 90"/>
                <a:gd name="T5" fmla="*/ 306 h 122"/>
                <a:gd name="T6" fmla="*/ 3208 w 90"/>
                <a:gd name="T7" fmla="*/ 0 h 122"/>
                <a:gd name="T8" fmla="*/ 3095 w 90"/>
                <a:gd name="T9" fmla="*/ 2968 h 122"/>
                <a:gd name="T10" fmla="*/ 3520 w 90"/>
                <a:gd name="T11" fmla="*/ 5839 h 122"/>
                <a:gd name="T12" fmla="*/ 520 w 90"/>
                <a:gd name="T13" fmla="*/ 6090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2">
                  <a:moveTo>
                    <a:pt x="13" y="121"/>
                  </a:moveTo>
                  <a:cubicBezTo>
                    <a:pt x="9" y="122"/>
                    <a:pt x="4" y="96"/>
                    <a:pt x="2" y="64"/>
                  </a:cubicBezTo>
                  <a:cubicBezTo>
                    <a:pt x="0" y="32"/>
                    <a:pt x="1" y="6"/>
                    <a:pt x="5" y="6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1"/>
                    <a:pt x="77" y="27"/>
                    <a:pt x="79" y="59"/>
                  </a:cubicBezTo>
                  <a:cubicBezTo>
                    <a:pt x="81" y="91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580"/>
            <p:cNvSpPr>
              <a:spLocks/>
            </p:cNvSpPr>
            <p:nvPr/>
          </p:nvSpPr>
          <p:spPr bwMode="auto">
            <a:xfrm>
              <a:off x="3411" y="1590"/>
              <a:ext cx="1505" cy="229"/>
            </a:xfrm>
            <a:custGeom>
              <a:avLst/>
              <a:gdLst>
                <a:gd name="T0" fmla="*/ 2313 w 602"/>
                <a:gd name="T1" fmla="*/ 93 h 86"/>
                <a:gd name="T2" fmla="*/ 2550 w 602"/>
                <a:gd name="T3" fmla="*/ 0 h 86"/>
                <a:gd name="T4" fmla="*/ 20470 w 602"/>
                <a:gd name="T5" fmla="*/ 0 h 86"/>
                <a:gd name="T6" fmla="*/ 20908 w 602"/>
                <a:gd name="T7" fmla="*/ 56 h 86"/>
                <a:gd name="T8" fmla="*/ 23520 w 602"/>
                <a:gd name="T9" fmla="*/ 602 h 86"/>
                <a:gd name="T10" fmla="*/ 22158 w 602"/>
                <a:gd name="T11" fmla="*/ 3624 h 86"/>
                <a:gd name="T12" fmla="*/ 22158 w 602"/>
                <a:gd name="T13" fmla="*/ 3624 h 86"/>
                <a:gd name="T14" fmla="*/ 18800 w 602"/>
                <a:gd name="T15" fmla="*/ 4077 h 86"/>
                <a:gd name="T16" fmla="*/ 17895 w 602"/>
                <a:gd name="T17" fmla="*/ 4111 h 86"/>
                <a:gd name="T18" fmla="*/ 283 w 602"/>
                <a:gd name="T19" fmla="*/ 4111 h 86"/>
                <a:gd name="T20" fmla="*/ 0 w 602"/>
                <a:gd name="T21" fmla="*/ 4324 h 86"/>
                <a:gd name="T22" fmla="*/ 0 w 602"/>
                <a:gd name="T23" fmla="*/ 4268 h 86"/>
                <a:gd name="T24" fmla="*/ 2313 w 602"/>
                <a:gd name="T25" fmla="*/ 93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581"/>
            <p:cNvSpPr>
              <a:spLocks/>
            </p:cNvSpPr>
            <p:nvPr/>
          </p:nvSpPr>
          <p:spPr bwMode="auto">
            <a:xfrm>
              <a:off x="3553" y="1590"/>
              <a:ext cx="1363" cy="322"/>
            </a:xfrm>
            <a:custGeom>
              <a:avLst/>
              <a:gdLst>
                <a:gd name="T0" fmla="*/ 21273 w 545"/>
                <a:gd name="T1" fmla="*/ 5163 h 121"/>
                <a:gd name="T2" fmla="*/ 21323 w 545"/>
                <a:gd name="T3" fmla="*/ 5107 h 121"/>
                <a:gd name="T4" fmla="*/ 21323 w 545"/>
                <a:gd name="T5" fmla="*/ 601 h 121"/>
                <a:gd name="T6" fmla="*/ 18694 w 545"/>
                <a:gd name="T7" fmla="*/ 56 h 121"/>
                <a:gd name="T8" fmla="*/ 18269 w 545"/>
                <a:gd name="T9" fmla="*/ 0 h 121"/>
                <a:gd name="T10" fmla="*/ 313 w 545"/>
                <a:gd name="T11" fmla="*/ 0 h 121"/>
                <a:gd name="T12" fmla="*/ 83 w 545"/>
                <a:gd name="T13" fmla="*/ 93 h 121"/>
                <a:gd name="T14" fmla="*/ 83 w 545"/>
                <a:gd name="T15" fmla="*/ 93 h 121"/>
                <a:gd name="T16" fmla="*/ 0 w 545"/>
                <a:gd name="T17" fmla="*/ 657 h 121"/>
                <a:gd name="T18" fmla="*/ 0 w 545"/>
                <a:gd name="T19" fmla="*/ 5559 h 121"/>
                <a:gd name="T20" fmla="*/ 395 w 545"/>
                <a:gd name="T21" fmla="*/ 6070 h 121"/>
                <a:gd name="T22" fmla="*/ 438 w 545"/>
                <a:gd name="T23" fmla="*/ 6070 h 121"/>
                <a:gd name="T24" fmla="*/ 595 w 545"/>
                <a:gd name="T25" fmla="*/ 6070 h 121"/>
                <a:gd name="T26" fmla="*/ 18269 w 545"/>
                <a:gd name="T27" fmla="*/ 6070 h 121"/>
                <a:gd name="T28" fmla="*/ 21273 w 545"/>
                <a:gd name="T29" fmla="*/ 5163 h 1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45" h="121">
                  <a:moveTo>
                    <a:pt x="544" y="103"/>
                  </a:moveTo>
                  <a:cubicBezTo>
                    <a:pt x="545" y="102"/>
                    <a:pt x="545" y="102"/>
                    <a:pt x="545" y="102"/>
                  </a:cubicBezTo>
                  <a:cubicBezTo>
                    <a:pt x="545" y="12"/>
                    <a:pt x="545" y="12"/>
                    <a:pt x="545" y="12"/>
                  </a:cubicBezTo>
                  <a:cubicBezTo>
                    <a:pt x="538" y="9"/>
                    <a:pt x="481" y="1"/>
                    <a:pt x="478" y="1"/>
                  </a:cubicBezTo>
                  <a:cubicBezTo>
                    <a:pt x="475" y="0"/>
                    <a:pt x="469" y="0"/>
                    <a:pt x="46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0" y="8"/>
                    <a:pt x="0" y="1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20"/>
                    <a:pt x="3" y="121"/>
                    <a:pt x="10" y="121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5" y="121"/>
                    <a:pt x="15" y="121"/>
                    <a:pt x="15" y="121"/>
                  </a:cubicBezTo>
                  <a:cubicBezTo>
                    <a:pt x="467" y="121"/>
                    <a:pt x="467" y="121"/>
                    <a:pt x="467" y="121"/>
                  </a:cubicBezTo>
                  <a:cubicBezTo>
                    <a:pt x="485" y="121"/>
                    <a:pt x="544" y="103"/>
                    <a:pt x="544" y="103"/>
                  </a:cubicBezTo>
                  <a:close/>
                </a:path>
              </a:pathLst>
            </a:custGeom>
            <a:solidFill>
              <a:srgbClr val="CDEC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582"/>
            <p:cNvSpPr>
              <a:spLocks/>
            </p:cNvSpPr>
            <p:nvPr/>
          </p:nvSpPr>
          <p:spPr bwMode="auto">
            <a:xfrm>
              <a:off x="4741" y="1592"/>
              <a:ext cx="175" cy="317"/>
            </a:xfrm>
            <a:custGeom>
              <a:avLst/>
              <a:gdLst>
                <a:gd name="T0" fmla="*/ 0 w 70"/>
                <a:gd name="T1" fmla="*/ 0 h 119"/>
                <a:gd name="T2" fmla="*/ 0 w 70"/>
                <a:gd name="T3" fmla="*/ 0 h 119"/>
                <a:gd name="T4" fmla="*/ 0 w 70"/>
                <a:gd name="T5" fmla="*/ 5988 h 119"/>
                <a:gd name="T6" fmla="*/ 2708 w 70"/>
                <a:gd name="T7" fmla="*/ 5144 h 119"/>
                <a:gd name="T8" fmla="*/ 2738 w 70"/>
                <a:gd name="T9" fmla="*/ 5088 h 119"/>
                <a:gd name="T10" fmla="*/ 2738 w 70"/>
                <a:gd name="T11" fmla="*/ 546 h 119"/>
                <a:gd name="T12" fmla="*/ 125 w 70"/>
                <a:gd name="T13" fmla="*/ 0 h 119"/>
                <a:gd name="T14" fmla="*/ 0 w 70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" h="11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4" y="116"/>
                    <a:pt x="69" y="102"/>
                    <a:pt x="69" y="102"/>
                  </a:cubicBezTo>
                  <a:cubicBezTo>
                    <a:pt x="70" y="101"/>
                    <a:pt x="70" y="101"/>
                    <a:pt x="70" y="10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63" y="8"/>
                    <a:pt x="6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8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583"/>
            <p:cNvSpPr>
              <a:spLocks/>
            </p:cNvSpPr>
            <p:nvPr/>
          </p:nvSpPr>
          <p:spPr bwMode="auto">
            <a:xfrm>
              <a:off x="3408" y="1781"/>
              <a:ext cx="1420" cy="350"/>
            </a:xfrm>
            <a:custGeom>
              <a:avLst/>
              <a:gdLst>
                <a:gd name="T0" fmla="*/ 313 w 568"/>
                <a:gd name="T1" fmla="*/ 513 h 131"/>
                <a:gd name="T2" fmla="*/ 17938 w 568"/>
                <a:gd name="T3" fmla="*/ 513 h 131"/>
                <a:gd name="T4" fmla="*/ 18833 w 568"/>
                <a:gd name="T5" fmla="*/ 457 h 131"/>
                <a:gd name="T6" fmla="*/ 22188 w 568"/>
                <a:gd name="T7" fmla="*/ 0 h 131"/>
                <a:gd name="T8" fmla="*/ 22188 w 568"/>
                <a:gd name="T9" fmla="*/ 4790 h 131"/>
                <a:gd name="T10" fmla="*/ 18833 w 568"/>
                <a:gd name="T11" fmla="*/ 6618 h 131"/>
                <a:gd name="T12" fmla="*/ 17938 w 568"/>
                <a:gd name="T13" fmla="*/ 6674 h 131"/>
                <a:gd name="T14" fmla="*/ 438 w 568"/>
                <a:gd name="T15" fmla="*/ 6674 h 131"/>
                <a:gd name="T16" fmla="*/ 395 w 568"/>
                <a:gd name="T17" fmla="*/ 6674 h 131"/>
                <a:gd name="T18" fmla="*/ 0 w 568"/>
                <a:gd name="T19" fmla="*/ 6161 h 131"/>
                <a:gd name="T20" fmla="*/ 0 w 568"/>
                <a:gd name="T21" fmla="*/ 1162 h 131"/>
                <a:gd name="T22" fmla="*/ 313 w 568"/>
                <a:gd name="T23" fmla="*/ 513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solidFill>
              <a:srgbClr val="B0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584"/>
            <p:cNvSpPr>
              <a:spLocks/>
            </p:cNvSpPr>
            <p:nvPr/>
          </p:nvSpPr>
          <p:spPr bwMode="auto">
            <a:xfrm>
              <a:off x="4591" y="1781"/>
              <a:ext cx="237" cy="350"/>
            </a:xfrm>
            <a:custGeom>
              <a:avLst/>
              <a:gdLst>
                <a:gd name="T0" fmla="*/ 0 w 95"/>
                <a:gd name="T1" fmla="*/ 513 h 131"/>
                <a:gd name="T2" fmla="*/ 0 w 95"/>
                <a:gd name="T3" fmla="*/ 6674 h 131"/>
                <a:gd name="T4" fmla="*/ 342 w 95"/>
                <a:gd name="T5" fmla="*/ 6618 h 131"/>
                <a:gd name="T6" fmla="*/ 3677 w 95"/>
                <a:gd name="T7" fmla="*/ 4790 h 131"/>
                <a:gd name="T8" fmla="*/ 3677 w 95"/>
                <a:gd name="T9" fmla="*/ 0 h 131"/>
                <a:gd name="T10" fmla="*/ 342 w 95"/>
                <a:gd name="T11" fmla="*/ 457 h 131"/>
                <a:gd name="T12" fmla="*/ 0 w 95"/>
                <a:gd name="T13" fmla="*/ 513 h 1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5" h="131">
                  <a:moveTo>
                    <a:pt x="0" y="10"/>
                  </a:moveTo>
                  <a:cubicBezTo>
                    <a:pt x="0" y="131"/>
                    <a:pt x="0" y="131"/>
                    <a:pt x="0" y="131"/>
                  </a:cubicBezTo>
                  <a:cubicBezTo>
                    <a:pt x="3" y="130"/>
                    <a:pt x="5" y="130"/>
                    <a:pt x="9" y="130"/>
                  </a:cubicBezTo>
                  <a:cubicBezTo>
                    <a:pt x="14" y="129"/>
                    <a:pt x="73" y="103"/>
                    <a:pt x="95" y="9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73" y="4"/>
                    <a:pt x="14" y="9"/>
                    <a:pt x="9" y="9"/>
                  </a:cubicBezTo>
                  <a:cubicBezTo>
                    <a:pt x="5" y="10"/>
                    <a:pt x="3" y="10"/>
                    <a:pt x="0" y="10"/>
                  </a:cubicBezTo>
                  <a:close/>
                </a:path>
              </a:pathLst>
            </a:custGeom>
            <a:solidFill>
              <a:srgbClr val="98D9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585"/>
            <p:cNvSpPr>
              <a:spLocks/>
            </p:cNvSpPr>
            <p:nvPr/>
          </p:nvSpPr>
          <p:spPr bwMode="auto">
            <a:xfrm>
              <a:off x="4593" y="1808"/>
              <a:ext cx="1" cy="320"/>
            </a:xfrm>
            <a:custGeom>
              <a:avLst/>
              <a:gdLst>
                <a:gd name="T0" fmla="*/ 0 w 1"/>
                <a:gd name="T1" fmla="*/ 0 h 320"/>
                <a:gd name="T2" fmla="*/ 0 w 1"/>
                <a:gd name="T3" fmla="*/ 320 h 320"/>
                <a:gd name="T4" fmla="*/ 0 w 1"/>
                <a:gd name="T5" fmla="*/ 0 h 3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20">
                  <a:moveTo>
                    <a:pt x="0" y="0"/>
                  </a:moveTo>
                  <a:lnTo>
                    <a:pt x="0" y="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Line 586"/>
            <p:cNvSpPr>
              <a:spLocks noChangeShapeType="1"/>
            </p:cNvSpPr>
            <p:nvPr/>
          </p:nvSpPr>
          <p:spPr bwMode="auto">
            <a:xfrm>
              <a:off x="4593" y="1808"/>
              <a:ext cx="1" cy="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587"/>
            <p:cNvSpPr>
              <a:spLocks/>
            </p:cNvSpPr>
            <p:nvPr/>
          </p:nvSpPr>
          <p:spPr bwMode="auto">
            <a:xfrm>
              <a:off x="3413" y="1909"/>
              <a:ext cx="143" cy="214"/>
            </a:xfrm>
            <a:custGeom>
              <a:avLst/>
              <a:gdLst>
                <a:gd name="T0" fmla="*/ 0 w 57"/>
                <a:gd name="T1" fmla="*/ 4093 h 80"/>
                <a:gd name="T2" fmla="*/ 2260 w 57"/>
                <a:gd name="T3" fmla="*/ 0 h 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" h="80">
                  <a:moveTo>
                    <a:pt x="0" y="80"/>
                  </a:moveTo>
                  <a:cubicBezTo>
                    <a:pt x="10" y="65"/>
                    <a:pt x="52" y="4"/>
                    <a:pt x="57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588"/>
            <p:cNvSpPr>
              <a:spLocks/>
            </p:cNvSpPr>
            <p:nvPr/>
          </p:nvSpPr>
          <p:spPr bwMode="auto">
            <a:xfrm>
              <a:off x="4596" y="1909"/>
              <a:ext cx="145" cy="219"/>
            </a:xfrm>
            <a:custGeom>
              <a:avLst/>
              <a:gdLst>
                <a:gd name="T0" fmla="*/ 0 w 58"/>
                <a:gd name="T1" fmla="*/ 4172 h 82"/>
                <a:gd name="T2" fmla="*/ 2270 w 58"/>
                <a:gd name="T3" fmla="*/ 0 h 8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8" h="82">
                  <a:moveTo>
                    <a:pt x="0" y="82"/>
                  </a:moveTo>
                  <a:cubicBezTo>
                    <a:pt x="10" y="66"/>
                    <a:pt x="53" y="4"/>
                    <a:pt x="58" y="0"/>
                  </a:cubicBezTo>
                </a:path>
              </a:pathLst>
            </a:custGeom>
            <a:solidFill>
              <a:srgbClr val="BA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589"/>
            <p:cNvSpPr>
              <a:spLocks/>
            </p:cNvSpPr>
            <p:nvPr/>
          </p:nvSpPr>
          <p:spPr bwMode="auto">
            <a:xfrm>
              <a:off x="4828" y="1622"/>
              <a:ext cx="88" cy="410"/>
            </a:xfrm>
            <a:custGeom>
              <a:avLst/>
              <a:gdLst>
                <a:gd name="T0" fmla="*/ 1398 w 35"/>
                <a:gd name="T1" fmla="*/ 4678 h 154"/>
                <a:gd name="T2" fmla="*/ 0 w 35"/>
                <a:gd name="T3" fmla="*/ 7739 h 154"/>
                <a:gd name="T4" fmla="*/ 0 w 35"/>
                <a:gd name="T5" fmla="*/ 7739 h 154"/>
                <a:gd name="T6" fmla="*/ 0 w 35"/>
                <a:gd name="T7" fmla="*/ 3019 h 154"/>
                <a:gd name="T8" fmla="*/ 0 w 35"/>
                <a:gd name="T9" fmla="*/ 3019 h 154"/>
                <a:gd name="T10" fmla="*/ 1398 w 35"/>
                <a:gd name="T11" fmla="*/ 0 h 154"/>
                <a:gd name="T12" fmla="*/ 1398 w 35"/>
                <a:gd name="T13" fmla="*/ 4678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35" y="93"/>
                  </a:moveTo>
                  <a:cubicBezTo>
                    <a:pt x="22" y="113"/>
                    <a:pt x="6" y="145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lnTo>
                    <a:pt x="35" y="93"/>
                  </a:lnTo>
                  <a:close/>
                </a:path>
              </a:pathLst>
            </a:custGeom>
            <a:solidFill>
              <a:srgbClr val="A1DC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590"/>
            <p:cNvSpPr>
              <a:spLocks/>
            </p:cNvSpPr>
            <p:nvPr/>
          </p:nvSpPr>
          <p:spPr bwMode="auto">
            <a:xfrm>
              <a:off x="4863" y="1718"/>
              <a:ext cx="65" cy="215"/>
            </a:xfrm>
            <a:custGeom>
              <a:avLst/>
              <a:gdLst>
                <a:gd name="T0" fmla="*/ 833 w 26"/>
                <a:gd name="T1" fmla="*/ 1980 h 81"/>
                <a:gd name="T2" fmla="*/ 783 w 26"/>
                <a:gd name="T3" fmla="*/ 0 h 81"/>
                <a:gd name="T4" fmla="*/ 125 w 26"/>
                <a:gd name="T5" fmla="*/ 56 h 81"/>
                <a:gd name="T6" fmla="*/ 50 w 26"/>
                <a:gd name="T7" fmla="*/ 2036 h 81"/>
                <a:gd name="T8" fmla="*/ 363 w 26"/>
                <a:gd name="T9" fmla="*/ 4024 h 81"/>
                <a:gd name="T10" fmla="*/ 1020 w 26"/>
                <a:gd name="T11" fmla="*/ 3966 h 81"/>
                <a:gd name="T12" fmla="*/ 833 w 26"/>
                <a:gd name="T13" fmla="*/ 1980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solidFill>
              <a:srgbClr val="BFE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591"/>
            <p:cNvSpPr>
              <a:spLocks/>
            </p:cNvSpPr>
            <p:nvPr/>
          </p:nvSpPr>
          <p:spPr bwMode="auto">
            <a:xfrm>
              <a:off x="3408" y="1758"/>
              <a:ext cx="1508" cy="373"/>
            </a:xfrm>
            <a:custGeom>
              <a:avLst/>
              <a:gdLst>
                <a:gd name="T0" fmla="*/ 2583 w 603"/>
                <a:gd name="T1" fmla="*/ 0 h 140"/>
                <a:gd name="T2" fmla="*/ 2346 w 603"/>
                <a:gd name="T3" fmla="*/ 93 h 140"/>
                <a:gd name="T4" fmla="*/ 50 w 603"/>
                <a:gd name="T5" fmla="*/ 4274 h 140"/>
                <a:gd name="T6" fmla="*/ 0 w 603"/>
                <a:gd name="T7" fmla="*/ 4423 h 140"/>
                <a:gd name="T8" fmla="*/ 0 w 603"/>
                <a:gd name="T9" fmla="*/ 6543 h 140"/>
                <a:gd name="T10" fmla="*/ 395 w 603"/>
                <a:gd name="T11" fmla="*/ 7055 h 140"/>
                <a:gd name="T12" fmla="*/ 438 w 603"/>
                <a:gd name="T13" fmla="*/ 7055 h 140"/>
                <a:gd name="T14" fmla="*/ 11181 w 603"/>
                <a:gd name="T15" fmla="*/ 7055 h 140"/>
                <a:gd name="T16" fmla="*/ 19551 w 603"/>
                <a:gd name="T17" fmla="*/ 6658 h 140"/>
                <a:gd name="T18" fmla="*/ 22207 w 603"/>
                <a:gd name="T19" fmla="*/ 5182 h 140"/>
                <a:gd name="T20" fmla="*/ 22207 w 603"/>
                <a:gd name="T21" fmla="*/ 5182 h 140"/>
                <a:gd name="T22" fmla="*/ 23585 w 603"/>
                <a:gd name="T23" fmla="*/ 2115 h 140"/>
                <a:gd name="T24" fmla="*/ 23585 w 603"/>
                <a:gd name="T25" fmla="*/ 0 h 140"/>
                <a:gd name="T26" fmla="*/ 2583 w 603"/>
                <a:gd name="T27" fmla="*/ 0 h 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3" h="140">
                  <a:moveTo>
                    <a:pt x="66" y="0"/>
                  </a:moveTo>
                  <a:cubicBezTo>
                    <a:pt x="63" y="0"/>
                    <a:pt x="61" y="1"/>
                    <a:pt x="60" y="2"/>
                  </a:cubicBezTo>
                  <a:cubicBezTo>
                    <a:pt x="55" y="6"/>
                    <a:pt x="5" y="78"/>
                    <a:pt x="1" y="8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0" y="139"/>
                    <a:pt x="3" y="140"/>
                    <a:pt x="10" y="140"/>
                  </a:cubicBezTo>
                  <a:cubicBezTo>
                    <a:pt x="11" y="140"/>
                    <a:pt x="11" y="140"/>
                    <a:pt x="11" y="140"/>
                  </a:cubicBezTo>
                  <a:cubicBezTo>
                    <a:pt x="286" y="140"/>
                    <a:pt x="286" y="140"/>
                    <a:pt x="286" y="140"/>
                  </a:cubicBezTo>
                  <a:cubicBezTo>
                    <a:pt x="500" y="132"/>
                    <a:pt x="500" y="132"/>
                    <a:pt x="500" y="132"/>
                  </a:cubicBezTo>
                  <a:cubicBezTo>
                    <a:pt x="521" y="123"/>
                    <a:pt x="553" y="109"/>
                    <a:pt x="568" y="103"/>
                  </a:cubicBezTo>
                  <a:cubicBezTo>
                    <a:pt x="568" y="103"/>
                    <a:pt x="568" y="103"/>
                    <a:pt x="568" y="103"/>
                  </a:cubicBezTo>
                  <a:cubicBezTo>
                    <a:pt x="574" y="94"/>
                    <a:pt x="590" y="62"/>
                    <a:pt x="603" y="42"/>
                  </a:cubicBezTo>
                  <a:cubicBezTo>
                    <a:pt x="603" y="0"/>
                    <a:pt x="603" y="0"/>
                    <a:pt x="60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CF96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592"/>
            <p:cNvSpPr>
              <a:spLocks/>
            </p:cNvSpPr>
            <p:nvPr/>
          </p:nvSpPr>
          <p:spPr bwMode="auto">
            <a:xfrm>
              <a:off x="4596" y="1760"/>
              <a:ext cx="230" cy="253"/>
            </a:xfrm>
            <a:custGeom>
              <a:avLst/>
              <a:gdLst>
                <a:gd name="T0" fmla="*/ 0 w 230"/>
                <a:gd name="T1" fmla="*/ 253 h 253"/>
                <a:gd name="T2" fmla="*/ 230 w 230"/>
                <a:gd name="T3" fmla="*/ 219 h 253"/>
                <a:gd name="T4" fmla="*/ 230 w 230"/>
                <a:gd name="T5" fmla="*/ 0 h 253"/>
                <a:gd name="T6" fmla="*/ 0 w 230"/>
                <a:gd name="T7" fmla="*/ 3 h 253"/>
                <a:gd name="T8" fmla="*/ 0 w 230"/>
                <a:gd name="T9" fmla="*/ 253 h 25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" h="253">
                  <a:moveTo>
                    <a:pt x="0" y="253"/>
                  </a:moveTo>
                  <a:lnTo>
                    <a:pt x="230" y="219"/>
                  </a:lnTo>
                  <a:lnTo>
                    <a:pt x="230" y="0"/>
                  </a:lnTo>
                  <a:lnTo>
                    <a:pt x="0" y="3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E2B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593"/>
            <p:cNvSpPr>
              <a:spLocks/>
            </p:cNvSpPr>
            <p:nvPr/>
          </p:nvSpPr>
          <p:spPr bwMode="auto">
            <a:xfrm>
              <a:off x="4828" y="1758"/>
              <a:ext cx="88" cy="274"/>
            </a:xfrm>
            <a:custGeom>
              <a:avLst/>
              <a:gdLst>
                <a:gd name="T0" fmla="*/ 0 w 35"/>
                <a:gd name="T1" fmla="*/ 452 h 103"/>
                <a:gd name="T2" fmla="*/ 0 w 35"/>
                <a:gd name="T3" fmla="*/ 5158 h 103"/>
                <a:gd name="T4" fmla="*/ 1398 w 35"/>
                <a:gd name="T5" fmla="*/ 2110 h 103"/>
                <a:gd name="T6" fmla="*/ 1398 w 35"/>
                <a:gd name="T7" fmla="*/ 0 h 103"/>
                <a:gd name="T8" fmla="*/ 209 w 35"/>
                <a:gd name="T9" fmla="*/ 0 h 103"/>
                <a:gd name="T10" fmla="*/ 0 w 35"/>
                <a:gd name="T11" fmla="*/ 452 h 10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103">
                  <a:moveTo>
                    <a:pt x="0" y="9"/>
                  </a:moveTo>
                  <a:cubicBezTo>
                    <a:pt x="0" y="103"/>
                    <a:pt x="0" y="103"/>
                    <a:pt x="0" y="103"/>
                  </a:cubicBezTo>
                  <a:cubicBezTo>
                    <a:pt x="6" y="94"/>
                    <a:pt x="22" y="62"/>
                    <a:pt x="35" y="4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4"/>
                    <a:pt x="2" y="7"/>
                    <a:pt x="0" y="9"/>
                  </a:cubicBezTo>
                  <a:close/>
                </a:path>
              </a:pathLst>
            </a:custGeom>
            <a:solidFill>
              <a:srgbClr val="A654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594"/>
            <p:cNvSpPr>
              <a:spLocks/>
            </p:cNvSpPr>
            <p:nvPr/>
          </p:nvSpPr>
          <p:spPr bwMode="auto">
            <a:xfrm>
              <a:off x="3523" y="1758"/>
              <a:ext cx="1318" cy="50"/>
            </a:xfrm>
            <a:custGeom>
              <a:avLst/>
              <a:gdLst>
                <a:gd name="T0" fmla="*/ 783 w 527"/>
                <a:gd name="T1" fmla="*/ 0 h 19"/>
                <a:gd name="T2" fmla="*/ 550 w 527"/>
                <a:gd name="T3" fmla="*/ 89 h 19"/>
                <a:gd name="T4" fmla="*/ 0 w 527"/>
                <a:gd name="T5" fmla="*/ 913 h 19"/>
                <a:gd name="T6" fmla="*/ 16156 w 527"/>
                <a:gd name="T7" fmla="*/ 913 h 19"/>
                <a:gd name="T8" fmla="*/ 17051 w 527"/>
                <a:gd name="T9" fmla="*/ 858 h 19"/>
                <a:gd name="T10" fmla="*/ 20415 w 527"/>
                <a:gd name="T11" fmla="*/ 437 h 19"/>
                <a:gd name="T12" fmla="*/ 20415 w 527"/>
                <a:gd name="T13" fmla="*/ 437 h 19"/>
                <a:gd name="T14" fmla="*/ 20615 w 527"/>
                <a:gd name="T15" fmla="*/ 0 h 19"/>
                <a:gd name="T16" fmla="*/ 783 w 52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7" h="19">
                  <a:moveTo>
                    <a:pt x="20" y="0"/>
                  </a:moveTo>
                  <a:cubicBezTo>
                    <a:pt x="17" y="0"/>
                    <a:pt x="15" y="1"/>
                    <a:pt x="14" y="2"/>
                  </a:cubicBezTo>
                  <a:cubicBezTo>
                    <a:pt x="12" y="3"/>
                    <a:pt x="7" y="10"/>
                    <a:pt x="0" y="19"/>
                  </a:cubicBezTo>
                  <a:cubicBezTo>
                    <a:pt x="413" y="19"/>
                    <a:pt x="413" y="19"/>
                    <a:pt x="413" y="19"/>
                  </a:cubicBezTo>
                  <a:cubicBezTo>
                    <a:pt x="426" y="19"/>
                    <a:pt x="428" y="19"/>
                    <a:pt x="436" y="18"/>
                  </a:cubicBezTo>
                  <a:cubicBezTo>
                    <a:pt x="441" y="18"/>
                    <a:pt x="500" y="13"/>
                    <a:pt x="522" y="9"/>
                  </a:cubicBezTo>
                  <a:cubicBezTo>
                    <a:pt x="522" y="9"/>
                    <a:pt x="522" y="9"/>
                    <a:pt x="522" y="9"/>
                  </a:cubicBezTo>
                  <a:cubicBezTo>
                    <a:pt x="524" y="7"/>
                    <a:pt x="525" y="4"/>
                    <a:pt x="527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E5C6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595"/>
            <p:cNvSpPr>
              <a:spLocks/>
            </p:cNvSpPr>
            <p:nvPr/>
          </p:nvSpPr>
          <p:spPr bwMode="auto">
            <a:xfrm>
              <a:off x="3411" y="1758"/>
              <a:ext cx="1505" cy="226"/>
            </a:xfrm>
            <a:custGeom>
              <a:avLst/>
              <a:gdLst>
                <a:gd name="T0" fmla="*/ 23520 w 602"/>
                <a:gd name="T1" fmla="*/ 0 h 85"/>
                <a:gd name="T2" fmla="*/ 2550 w 602"/>
                <a:gd name="T3" fmla="*/ 0 h 85"/>
                <a:gd name="T4" fmla="*/ 2313 w 602"/>
                <a:gd name="T5" fmla="*/ 93 h 85"/>
                <a:gd name="T6" fmla="*/ 0 w 602"/>
                <a:gd name="T7" fmla="*/ 4249 h 8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2" h="85">
                  <a:moveTo>
                    <a:pt x="602" y="0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62" y="0"/>
                    <a:pt x="60" y="1"/>
                    <a:pt x="59" y="2"/>
                  </a:cubicBezTo>
                  <a:cubicBezTo>
                    <a:pt x="54" y="6"/>
                    <a:pt x="4" y="78"/>
                    <a:pt x="0" y="85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596"/>
            <p:cNvSpPr>
              <a:spLocks/>
            </p:cNvSpPr>
            <p:nvPr/>
          </p:nvSpPr>
          <p:spPr bwMode="auto">
            <a:xfrm>
              <a:off x="3776" y="1632"/>
              <a:ext cx="1112" cy="163"/>
            </a:xfrm>
            <a:custGeom>
              <a:avLst/>
              <a:gdLst>
                <a:gd name="T0" fmla="*/ 0 w 445"/>
                <a:gd name="T1" fmla="*/ 3113 h 61"/>
                <a:gd name="T2" fmla="*/ 12564 w 445"/>
                <a:gd name="T3" fmla="*/ 3113 h 61"/>
                <a:gd name="T4" fmla="*/ 16230 w 445"/>
                <a:gd name="T5" fmla="*/ 2592 h 61"/>
                <a:gd name="T6" fmla="*/ 17352 w 445"/>
                <a:gd name="T7" fmla="*/ 0 h 61"/>
                <a:gd name="T8" fmla="*/ 15993 w 445"/>
                <a:gd name="T9" fmla="*/ 2191 h 61"/>
                <a:gd name="T10" fmla="*/ 12407 w 445"/>
                <a:gd name="T11" fmla="*/ 2750 h 61"/>
                <a:gd name="T12" fmla="*/ 0 w 445"/>
                <a:gd name="T13" fmla="*/ 3113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5" h="61">
                  <a:moveTo>
                    <a:pt x="0" y="61"/>
                  </a:moveTo>
                  <a:cubicBezTo>
                    <a:pt x="27" y="61"/>
                    <a:pt x="307" y="61"/>
                    <a:pt x="322" y="61"/>
                  </a:cubicBezTo>
                  <a:cubicBezTo>
                    <a:pt x="338" y="61"/>
                    <a:pt x="411" y="51"/>
                    <a:pt x="416" y="51"/>
                  </a:cubicBezTo>
                  <a:cubicBezTo>
                    <a:pt x="420" y="51"/>
                    <a:pt x="445" y="0"/>
                    <a:pt x="445" y="0"/>
                  </a:cubicBezTo>
                  <a:cubicBezTo>
                    <a:pt x="431" y="15"/>
                    <a:pt x="422" y="40"/>
                    <a:pt x="410" y="43"/>
                  </a:cubicBezTo>
                  <a:cubicBezTo>
                    <a:pt x="399" y="46"/>
                    <a:pt x="330" y="54"/>
                    <a:pt x="318" y="54"/>
                  </a:cubicBezTo>
                  <a:cubicBezTo>
                    <a:pt x="307" y="55"/>
                    <a:pt x="0" y="61"/>
                    <a:pt x="0" y="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597"/>
            <p:cNvSpPr>
              <a:spLocks/>
            </p:cNvSpPr>
            <p:nvPr/>
          </p:nvSpPr>
          <p:spPr bwMode="auto">
            <a:xfrm>
              <a:off x="3776" y="1758"/>
              <a:ext cx="1050" cy="37"/>
            </a:xfrm>
            <a:custGeom>
              <a:avLst/>
              <a:gdLst>
                <a:gd name="T0" fmla="*/ 14970 w 420"/>
                <a:gd name="T1" fmla="*/ 0 h 14"/>
                <a:gd name="T2" fmla="*/ 12425 w 420"/>
                <a:gd name="T3" fmla="*/ 349 h 14"/>
                <a:gd name="T4" fmla="*/ 0 w 420"/>
                <a:gd name="T5" fmla="*/ 685 h 14"/>
                <a:gd name="T6" fmla="*/ 12583 w 420"/>
                <a:gd name="T7" fmla="*/ 685 h 14"/>
                <a:gd name="T8" fmla="*/ 16250 w 420"/>
                <a:gd name="T9" fmla="*/ 204 h 14"/>
                <a:gd name="T10" fmla="*/ 16408 w 420"/>
                <a:gd name="T11" fmla="*/ 0 h 14"/>
                <a:gd name="T12" fmla="*/ 14970 w 420"/>
                <a:gd name="T13" fmla="*/ 0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" h="14">
                  <a:moveTo>
                    <a:pt x="383" y="0"/>
                  </a:moveTo>
                  <a:cubicBezTo>
                    <a:pt x="359" y="3"/>
                    <a:pt x="326" y="7"/>
                    <a:pt x="318" y="7"/>
                  </a:cubicBezTo>
                  <a:cubicBezTo>
                    <a:pt x="307" y="8"/>
                    <a:pt x="0" y="14"/>
                    <a:pt x="0" y="14"/>
                  </a:cubicBezTo>
                  <a:cubicBezTo>
                    <a:pt x="322" y="14"/>
                    <a:pt x="322" y="14"/>
                    <a:pt x="322" y="14"/>
                  </a:cubicBezTo>
                  <a:cubicBezTo>
                    <a:pt x="338" y="14"/>
                    <a:pt x="411" y="4"/>
                    <a:pt x="416" y="4"/>
                  </a:cubicBezTo>
                  <a:cubicBezTo>
                    <a:pt x="416" y="4"/>
                    <a:pt x="418" y="2"/>
                    <a:pt x="420" y="0"/>
                  </a:cubicBezTo>
                  <a:lnTo>
                    <a:pt x="3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598"/>
            <p:cNvSpPr>
              <a:spLocks/>
            </p:cNvSpPr>
            <p:nvPr/>
          </p:nvSpPr>
          <p:spPr bwMode="auto">
            <a:xfrm>
              <a:off x="3408" y="1875"/>
              <a:ext cx="1483" cy="256"/>
            </a:xfrm>
            <a:custGeom>
              <a:avLst/>
              <a:gdLst>
                <a:gd name="T0" fmla="*/ 23198 w 593"/>
                <a:gd name="T1" fmla="*/ 704 h 96"/>
                <a:gd name="T2" fmla="*/ 22915 w 593"/>
                <a:gd name="T3" fmla="*/ 0 h 96"/>
                <a:gd name="T4" fmla="*/ 22177 w 593"/>
                <a:gd name="T5" fmla="*/ 1117 h 96"/>
                <a:gd name="T6" fmla="*/ 18614 w 593"/>
                <a:gd name="T7" fmla="*/ 2069 h 96"/>
                <a:gd name="T8" fmla="*/ 0 w 593"/>
                <a:gd name="T9" fmla="*/ 2069 h 96"/>
                <a:gd name="T10" fmla="*/ 0 w 593"/>
                <a:gd name="T11" fmla="*/ 4344 h 96"/>
                <a:gd name="T12" fmla="*/ 395 w 593"/>
                <a:gd name="T13" fmla="*/ 4856 h 96"/>
                <a:gd name="T14" fmla="*/ 438 w 593"/>
                <a:gd name="T15" fmla="*/ 4856 h 96"/>
                <a:gd name="T16" fmla="*/ 17956 w 593"/>
                <a:gd name="T17" fmla="*/ 4856 h 96"/>
                <a:gd name="T18" fmla="*/ 18851 w 593"/>
                <a:gd name="T19" fmla="*/ 4800 h 96"/>
                <a:gd name="T20" fmla="*/ 21115 w 593"/>
                <a:gd name="T21" fmla="*/ 3584 h 96"/>
                <a:gd name="T22" fmla="*/ 21165 w 593"/>
                <a:gd name="T23" fmla="*/ 3549 h 96"/>
                <a:gd name="T24" fmla="*/ 21240 w 593"/>
                <a:gd name="T25" fmla="*/ 3549 h 96"/>
                <a:gd name="T26" fmla="*/ 22020 w 593"/>
                <a:gd name="T27" fmla="*/ 3093 h 96"/>
                <a:gd name="T28" fmla="*/ 22020 w 593"/>
                <a:gd name="T29" fmla="*/ 3093 h 96"/>
                <a:gd name="T30" fmla="*/ 22102 w 593"/>
                <a:gd name="T31" fmla="*/ 3037 h 96"/>
                <a:gd name="T32" fmla="*/ 22132 w 593"/>
                <a:gd name="T33" fmla="*/ 3037 h 96"/>
                <a:gd name="T34" fmla="*/ 22207 w 593"/>
                <a:gd name="T35" fmla="*/ 2979 h 96"/>
                <a:gd name="T36" fmla="*/ 22207 w 593"/>
                <a:gd name="T37" fmla="*/ 2979 h 96"/>
                <a:gd name="T38" fmla="*/ 22260 w 593"/>
                <a:gd name="T39" fmla="*/ 2880 h 96"/>
                <a:gd name="T40" fmla="*/ 23198 w 593"/>
                <a:gd name="T41" fmla="*/ 704 h 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93" h="96">
                  <a:moveTo>
                    <a:pt x="593" y="14"/>
                  </a:moveTo>
                  <a:cubicBezTo>
                    <a:pt x="586" y="0"/>
                    <a:pt x="586" y="0"/>
                    <a:pt x="586" y="0"/>
                  </a:cubicBezTo>
                  <a:cubicBezTo>
                    <a:pt x="567" y="22"/>
                    <a:pt x="567" y="22"/>
                    <a:pt x="567" y="22"/>
                  </a:cubicBezTo>
                  <a:cubicBezTo>
                    <a:pt x="476" y="41"/>
                    <a:pt x="476" y="41"/>
                    <a:pt x="476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5"/>
                    <a:pt x="3" y="96"/>
                    <a:pt x="10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459" y="96"/>
                    <a:pt x="459" y="96"/>
                    <a:pt x="459" y="96"/>
                  </a:cubicBezTo>
                  <a:cubicBezTo>
                    <a:pt x="472" y="96"/>
                    <a:pt x="474" y="96"/>
                    <a:pt x="482" y="95"/>
                  </a:cubicBezTo>
                  <a:cubicBezTo>
                    <a:pt x="485" y="95"/>
                    <a:pt x="515" y="82"/>
                    <a:pt x="540" y="71"/>
                  </a:cubicBezTo>
                  <a:cubicBezTo>
                    <a:pt x="540" y="71"/>
                    <a:pt x="541" y="71"/>
                    <a:pt x="541" y="70"/>
                  </a:cubicBezTo>
                  <a:cubicBezTo>
                    <a:pt x="542" y="70"/>
                    <a:pt x="543" y="70"/>
                    <a:pt x="543" y="70"/>
                  </a:cubicBezTo>
                  <a:cubicBezTo>
                    <a:pt x="550" y="66"/>
                    <a:pt x="557" y="64"/>
                    <a:pt x="563" y="61"/>
                  </a:cubicBezTo>
                  <a:cubicBezTo>
                    <a:pt x="563" y="61"/>
                    <a:pt x="563" y="61"/>
                    <a:pt x="563" y="61"/>
                  </a:cubicBezTo>
                  <a:cubicBezTo>
                    <a:pt x="564" y="61"/>
                    <a:pt x="564" y="60"/>
                    <a:pt x="565" y="60"/>
                  </a:cubicBezTo>
                  <a:cubicBezTo>
                    <a:pt x="565" y="60"/>
                    <a:pt x="566" y="60"/>
                    <a:pt x="566" y="60"/>
                  </a:cubicBezTo>
                  <a:cubicBezTo>
                    <a:pt x="567" y="59"/>
                    <a:pt x="568" y="59"/>
                    <a:pt x="568" y="59"/>
                  </a:cubicBezTo>
                  <a:cubicBezTo>
                    <a:pt x="568" y="59"/>
                    <a:pt x="568" y="59"/>
                    <a:pt x="568" y="59"/>
                  </a:cubicBezTo>
                  <a:cubicBezTo>
                    <a:pt x="569" y="58"/>
                    <a:pt x="569" y="58"/>
                    <a:pt x="569" y="57"/>
                  </a:cubicBezTo>
                  <a:cubicBezTo>
                    <a:pt x="574" y="50"/>
                    <a:pt x="583" y="31"/>
                    <a:pt x="593" y="14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599"/>
            <p:cNvSpPr>
              <a:spLocks/>
            </p:cNvSpPr>
            <p:nvPr/>
          </p:nvSpPr>
          <p:spPr bwMode="auto">
            <a:xfrm>
              <a:off x="4593" y="1928"/>
              <a:ext cx="238" cy="200"/>
            </a:xfrm>
            <a:custGeom>
              <a:avLst/>
              <a:gdLst>
                <a:gd name="T0" fmla="*/ 3740 w 95"/>
                <a:gd name="T1" fmla="*/ 0 h 75"/>
                <a:gd name="T2" fmla="*/ 3665 w 95"/>
                <a:gd name="T3" fmla="*/ 93 h 75"/>
                <a:gd name="T4" fmla="*/ 83 w 95"/>
                <a:gd name="T5" fmla="*/ 1059 h 75"/>
                <a:gd name="T6" fmla="*/ 0 w 95"/>
                <a:gd name="T7" fmla="*/ 1059 h 75"/>
                <a:gd name="T8" fmla="*/ 0 w 95"/>
                <a:gd name="T9" fmla="*/ 3789 h 75"/>
                <a:gd name="T10" fmla="*/ 313 w 95"/>
                <a:gd name="T11" fmla="*/ 3789 h 75"/>
                <a:gd name="T12" fmla="*/ 2593 w 95"/>
                <a:gd name="T13" fmla="*/ 2581 h 75"/>
                <a:gd name="T14" fmla="*/ 2643 w 95"/>
                <a:gd name="T15" fmla="*/ 2525 h 75"/>
                <a:gd name="T16" fmla="*/ 2718 w 95"/>
                <a:gd name="T17" fmla="*/ 2525 h 75"/>
                <a:gd name="T18" fmla="*/ 3507 w 95"/>
                <a:gd name="T19" fmla="*/ 2069 h 75"/>
                <a:gd name="T20" fmla="*/ 3507 w 95"/>
                <a:gd name="T21" fmla="*/ 2069 h 75"/>
                <a:gd name="T22" fmla="*/ 3585 w 95"/>
                <a:gd name="T23" fmla="*/ 2027 h 75"/>
                <a:gd name="T24" fmla="*/ 3615 w 95"/>
                <a:gd name="T25" fmla="*/ 2027 h 75"/>
                <a:gd name="T26" fmla="*/ 3698 w 95"/>
                <a:gd name="T27" fmla="*/ 1971 h 75"/>
                <a:gd name="T28" fmla="*/ 3698 w 95"/>
                <a:gd name="T29" fmla="*/ 1971 h 75"/>
                <a:gd name="T30" fmla="*/ 3740 w 95"/>
                <a:gd name="T31" fmla="*/ 1912 h 75"/>
                <a:gd name="T32" fmla="*/ 3740 w 95"/>
                <a:gd name="T33" fmla="*/ 0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" h="75">
                  <a:moveTo>
                    <a:pt x="95" y="0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3" y="75"/>
                    <a:pt x="5" y="75"/>
                    <a:pt x="8" y="75"/>
                  </a:cubicBezTo>
                  <a:cubicBezTo>
                    <a:pt x="11" y="75"/>
                    <a:pt x="41" y="62"/>
                    <a:pt x="66" y="51"/>
                  </a:cubicBezTo>
                  <a:cubicBezTo>
                    <a:pt x="66" y="51"/>
                    <a:pt x="67" y="51"/>
                    <a:pt x="67" y="50"/>
                  </a:cubicBezTo>
                  <a:cubicBezTo>
                    <a:pt x="68" y="50"/>
                    <a:pt x="69" y="50"/>
                    <a:pt x="69" y="50"/>
                  </a:cubicBezTo>
                  <a:cubicBezTo>
                    <a:pt x="76" y="46"/>
                    <a:pt x="83" y="44"/>
                    <a:pt x="89" y="41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90" y="41"/>
                    <a:pt x="90" y="40"/>
                    <a:pt x="91" y="40"/>
                  </a:cubicBezTo>
                  <a:cubicBezTo>
                    <a:pt x="91" y="40"/>
                    <a:pt x="92" y="40"/>
                    <a:pt x="92" y="40"/>
                  </a:cubicBezTo>
                  <a:cubicBezTo>
                    <a:pt x="93" y="39"/>
                    <a:pt x="94" y="39"/>
                    <a:pt x="94" y="39"/>
                  </a:cubicBezTo>
                  <a:cubicBezTo>
                    <a:pt x="94" y="39"/>
                    <a:pt x="94" y="39"/>
                    <a:pt x="94" y="39"/>
                  </a:cubicBezTo>
                  <a:cubicBezTo>
                    <a:pt x="94" y="38"/>
                    <a:pt x="95" y="38"/>
                    <a:pt x="95" y="38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BB6B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600"/>
            <p:cNvSpPr>
              <a:spLocks/>
            </p:cNvSpPr>
            <p:nvPr/>
          </p:nvSpPr>
          <p:spPr bwMode="auto">
            <a:xfrm>
              <a:off x="4828" y="1875"/>
              <a:ext cx="63" cy="157"/>
            </a:xfrm>
            <a:custGeom>
              <a:avLst/>
              <a:gdLst>
                <a:gd name="T0" fmla="*/ 83 w 25"/>
                <a:gd name="T1" fmla="*/ 2861 h 59"/>
                <a:gd name="T2" fmla="*/ 927 w 25"/>
                <a:gd name="T3" fmla="*/ 849 h 59"/>
                <a:gd name="T4" fmla="*/ 960 w 25"/>
                <a:gd name="T5" fmla="*/ 849 h 59"/>
                <a:gd name="T6" fmla="*/ 1011 w 25"/>
                <a:gd name="T7" fmla="*/ 695 h 59"/>
                <a:gd name="T8" fmla="*/ 718 w 25"/>
                <a:gd name="T9" fmla="*/ 0 h 59"/>
                <a:gd name="T10" fmla="*/ 0 w 25"/>
                <a:gd name="T11" fmla="*/ 1054 h 59"/>
                <a:gd name="T12" fmla="*/ 0 w 25"/>
                <a:gd name="T13" fmla="*/ 2959 h 59"/>
                <a:gd name="T14" fmla="*/ 50 w 25"/>
                <a:gd name="T15" fmla="*/ 2861 h 59"/>
                <a:gd name="T16" fmla="*/ 83 w 25"/>
                <a:gd name="T17" fmla="*/ 2861 h 5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59">
                  <a:moveTo>
                    <a:pt x="2" y="57"/>
                  </a:moveTo>
                  <a:cubicBezTo>
                    <a:pt x="6" y="49"/>
                    <a:pt x="14" y="33"/>
                    <a:pt x="23" y="17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6"/>
                    <a:pt x="25" y="15"/>
                    <a:pt x="25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2" y="57"/>
                    <a:pt x="2" y="57"/>
                    <a:pt x="2" y="57"/>
                  </a:cubicBez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601"/>
            <p:cNvSpPr>
              <a:spLocks/>
            </p:cNvSpPr>
            <p:nvPr/>
          </p:nvSpPr>
          <p:spPr bwMode="auto">
            <a:xfrm>
              <a:off x="3423" y="1821"/>
              <a:ext cx="725" cy="232"/>
            </a:xfrm>
            <a:custGeom>
              <a:avLst/>
              <a:gdLst>
                <a:gd name="T0" fmla="*/ 0 w 290"/>
                <a:gd name="T1" fmla="*/ 4403 h 87"/>
                <a:gd name="T2" fmla="*/ 0 w 290"/>
                <a:gd name="T3" fmla="*/ 512 h 87"/>
                <a:gd name="T4" fmla="*/ 438 w 290"/>
                <a:gd name="T5" fmla="*/ 0 h 87"/>
                <a:gd name="T6" fmla="*/ 11333 w 290"/>
                <a:gd name="T7" fmla="*/ 0 h 87"/>
                <a:gd name="T8" fmla="*/ 750 w 290"/>
                <a:gd name="T9" fmla="*/ 456 h 87"/>
                <a:gd name="T10" fmla="*/ 238 w 290"/>
                <a:gd name="T11" fmla="*/ 1309 h 87"/>
                <a:gd name="T12" fmla="*/ 0 w 290"/>
                <a:gd name="T13" fmla="*/ 4403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87">
                  <a:moveTo>
                    <a:pt x="0" y="87"/>
                  </a:moveTo>
                  <a:cubicBezTo>
                    <a:pt x="0" y="53"/>
                    <a:pt x="0" y="18"/>
                    <a:pt x="0" y="10"/>
                  </a:cubicBezTo>
                  <a:cubicBezTo>
                    <a:pt x="0" y="2"/>
                    <a:pt x="2" y="0"/>
                    <a:pt x="11" y="0"/>
                  </a:cubicBezTo>
                  <a:cubicBezTo>
                    <a:pt x="20" y="0"/>
                    <a:pt x="290" y="0"/>
                    <a:pt x="290" y="0"/>
                  </a:cubicBezTo>
                  <a:cubicBezTo>
                    <a:pt x="222" y="3"/>
                    <a:pt x="29" y="7"/>
                    <a:pt x="19" y="9"/>
                  </a:cubicBezTo>
                  <a:cubicBezTo>
                    <a:pt x="9" y="11"/>
                    <a:pt x="7" y="16"/>
                    <a:pt x="6" y="26"/>
                  </a:cubicBezTo>
                  <a:cubicBezTo>
                    <a:pt x="5" y="38"/>
                    <a:pt x="0" y="87"/>
                    <a:pt x="0" y="87"/>
                  </a:cubicBezTo>
                  <a:close/>
                </a:path>
              </a:pathLst>
            </a:custGeom>
            <a:solidFill>
              <a:srgbClr val="79CD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602"/>
            <p:cNvSpPr>
              <a:spLocks/>
            </p:cNvSpPr>
            <p:nvPr/>
          </p:nvSpPr>
          <p:spPr bwMode="auto">
            <a:xfrm>
              <a:off x="3423" y="1947"/>
              <a:ext cx="10" cy="106"/>
            </a:xfrm>
            <a:custGeom>
              <a:avLst/>
              <a:gdLst>
                <a:gd name="T0" fmla="*/ 0 w 4"/>
                <a:gd name="T1" fmla="*/ 1974 h 40"/>
                <a:gd name="T2" fmla="*/ 158 w 4"/>
                <a:gd name="T3" fmla="*/ 0 h 40"/>
                <a:gd name="T4" fmla="*/ 0 w 4"/>
                <a:gd name="T5" fmla="*/ 294 h 40"/>
                <a:gd name="T6" fmla="*/ 0 w 4"/>
                <a:gd name="T7" fmla="*/ 1974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0">
                  <a:moveTo>
                    <a:pt x="0" y="40"/>
                  </a:moveTo>
                  <a:cubicBezTo>
                    <a:pt x="0" y="40"/>
                    <a:pt x="2" y="18"/>
                    <a:pt x="4" y="0"/>
                  </a:cubicBezTo>
                  <a:cubicBezTo>
                    <a:pt x="3" y="2"/>
                    <a:pt x="1" y="4"/>
                    <a:pt x="0" y="6"/>
                  </a:cubicBezTo>
                  <a:lnTo>
                    <a:pt x="0" y="40"/>
                  </a:ln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603"/>
            <p:cNvSpPr>
              <a:spLocks/>
            </p:cNvSpPr>
            <p:nvPr/>
          </p:nvSpPr>
          <p:spPr bwMode="auto">
            <a:xfrm>
              <a:off x="3423" y="1984"/>
              <a:ext cx="8" cy="69"/>
            </a:xfrm>
            <a:custGeom>
              <a:avLst/>
              <a:gdLst>
                <a:gd name="T0" fmla="*/ 0 w 3"/>
                <a:gd name="T1" fmla="*/ 0 h 26"/>
                <a:gd name="T2" fmla="*/ 0 w 3"/>
                <a:gd name="T3" fmla="*/ 1290 h 26"/>
                <a:gd name="T4" fmla="*/ 149 w 3"/>
                <a:gd name="T5" fmla="*/ 0 h 26"/>
                <a:gd name="T6" fmla="*/ 0 w 3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1" y="14"/>
                    <a:pt x="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604"/>
            <p:cNvSpPr>
              <a:spLocks/>
            </p:cNvSpPr>
            <p:nvPr/>
          </p:nvSpPr>
          <p:spPr bwMode="auto">
            <a:xfrm>
              <a:off x="3503" y="1821"/>
              <a:ext cx="645" cy="22"/>
            </a:xfrm>
            <a:custGeom>
              <a:avLst/>
              <a:gdLst>
                <a:gd name="T0" fmla="*/ 208 w 258"/>
                <a:gd name="T1" fmla="*/ 0 h 8"/>
                <a:gd name="T2" fmla="*/ 0 w 258"/>
                <a:gd name="T3" fmla="*/ 462 h 8"/>
                <a:gd name="T4" fmla="*/ 10083 w 258"/>
                <a:gd name="T5" fmla="*/ 0 h 8"/>
                <a:gd name="T6" fmla="*/ 208 w 258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8" h="8">
                  <a:moveTo>
                    <a:pt x="5" y="0"/>
                  </a:moveTo>
                  <a:cubicBezTo>
                    <a:pt x="3" y="2"/>
                    <a:pt x="2" y="5"/>
                    <a:pt x="0" y="8"/>
                  </a:cubicBezTo>
                  <a:cubicBezTo>
                    <a:pt x="45" y="6"/>
                    <a:pt x="199" y="2"/>
                    <a:pt x="258" y="0"/>
                  </a:cubicBezTo>
                  <a:cubicBezTo>
                    <a:pt x="258" y="0"/>
                    <a:pt x="76" y="0"/>
                    <a:pt x="5" y="0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605"/>
            <p:cNvSpPr>
              <a:spLocks/>
            </p:cNvSpPr>
            <p:nvPr/>
          </p:nvSpPr>
          <p:spPr bwMode="auto">
            <a:xfrm>
              <a:off x="4606" y="1795"/>
              <a:ext cx="215" cy="325"/>
            </a:xfrm>
            <a:custGeom>
              <a:avLst/>
              <a:gdLst>
                <a:gd name="T0" fmla="*/ 83 w 86"/>
                <a:gd name="T1" fmla="*/ 453 h 122"/>
                <a:gd name="T2" fmla="*/ 3363 w 86"/>
                <a:gd name="T3" fmla="*/ 0 h 122"/>
                <a:gd name="T4" fmla="*/ 313 w 86"/>
                <a:gd name="T5" fmla="*/ 1058 h 122"/>
                <a:gd name="T6" fmla="*/ 125 w 86"/>
                <a:gd name="T7" fmla="*/ 3024 h 122"/>
                <a:gd name="T8" fmla="*/ 0 w 86"/>
                <a:gd name="T9" fmla="*/ 6146 h 122"/>
                <a:gd name="T10" fmla="*/ 0 w 86"/>
                <a:gd name="T11" fmla="*/ 602 h 122"/>
                <a:gd name="T12" fmla="*/ 83 w 86"/>
                <a:gd name="T13" fmla="*/ 453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" h="122">
                  <a:moveTo>
                    <a:pt x="2" y="9"/>
                  </a:moveTo>
                  <a:cubicBezTo>
                    <a:pt x="16" y="7"/>
                    <a:pt x="86" y="1"/>
                    <a:pt x="86" y="0"/>
                  </a:cubicBezTo>
                  <a:cubicBezTo>
                    <a:pt x="86" y="0"/>
                    <a:pt x="16" y="6"/>
                    <a:pt x="8" y="21"/>
                  </a:cubicBezTo>
                  <a:cubicBezTo>
                    <a:pt x="6" y="24"/>
                    <a:pt x="5" y="42"/>
                    <a:pt x="3" y="60"/>
                  </a:cubicBezTo>
                  <a:cubicBezTo>
                    <a:pt x="2" y="81"/>
                    <a:pt x="0" y="105"/>
                    <a:pt x="0" y="122"/>
                  </a:cubicBezTo>
                  <a:cubicBezTo>
                    <a:pt x="0" y="122"/>
                    <a:pt x="0" y="15"/>
                    <a:pt x="0" y="12"/>
                  </a:cubicBezTo>
                  <a:cubicBezTo>
                    <a:pt x="0" y="10"/>
                    <a:pt x="0" y="9"/>
                    <a:pt x="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606"/>
            <p:cNvSpPr>
              <a:spLocks/>
            </p:cNvSpPr>
            <p:nvPr/>
          </p:nvSpPr>
          <p:spPr bwMode="auto">
            <a:xfrm>
              <a:off x="4606" y="1981"/>
              <a:ext cx="7" cy="139"/>
            </a:xfrm>
            <a:custGeom>
              <a:avLst/>
              <a:gdLst>
                <a:gd name="T0" fmla="*/ 0 w 3"/>
                <a:gd name="T1" fmla="*/ 56 h 52"/>
                <a:gd name="T2" fmla="*/ 0 w 3"/>
                <a:gd name="T3" fmla="*/ 2657 h 52"/>
                <a:gd name="T4" fmla="*/ 86 w 3"/>
                <a:gd name="T5" fmla="*/ 0 h 52"/>
                <a:gd name="T6" fmla="*/ 0 w 3"/>
                <a:gd name="T7" fmla="*/ 56 h 5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52">
                  <a:moveTo>
                    <a:pt x="0" y="1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38"/>
                    <a:pt x="1" y="18"/>
                    <a:pt x="3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607"/>
            <p:cNvSpPr>
              <a:spLocks/>
            </p:cNvSpPr>
            <p:nvPr/>
          </p:nvSpPr>
          <p:spPr bwMode="auto">
            <a:xfrm>
              <a:off x="4308" y="1819"/>
              <a:ext cx="280" cy="301"/>
            </a:xfrm>
            <a:custGeom>
              <a:avLst/>
              <a:gdLst>
                <a:gd name="T0" fmla="*/ 4345 w 112"/>
                <a:gd name="T1" fmla="*/ 5690 h 113"/>
                <a:gd name="T2" fmla="*/ 4345 w 112"/>
                <a:gd name="T3" fmla="*/ 703 h 113"/>
                <a:gd name="T4" fmla="*/ 4220 w 112"/>
                <a:gd name="T5" fmla="*/ 0 h 113"/>
                <a:gd name="T6" fmla="*/ 0 w 112"/>
                <a:gd name="T7" fmla="*/ 0 h 113"/>
                <a:gd name="T8" fmla="*/ 4033 w 112"/>
                <a:gd name="T9" fmla="*/ 511 h 113"/>
                <a:gd name="T10" fmla="*/ 4345 w 112"/>
                <a:gd name="T11" fmla="*/ 5690 h 1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2" h="113">
                  <a:moveTo>
                    <a:pt x="111" y="113"/>
                  </a:moveTo>
                  <a:cubicBezTo>
                    <a:pt x="111" y="113"/>
                    <a:pt x="111" y="24"/>
                    <a:pt x="111" y="14"/>
                  </a:cubicBezTo>
                  <a:cubicBezTo>
                    <a:pt x="111" y="4"/>
                    <a:pt x="112" y="0"/>
                    <a:pt x="108" y="0"/>
                  </a:cubicBezTo>
                  <a:cubicBezTo>
                    <a:pt x="104" y="0"/>
                    <a:pt x="17" y="0"/>
                    <a:pt x="0" y="0"/>
                  </a:cubicBezTo>
                  <a:cubicBezTo>
                    <a:pt x="17" y="2"/>
                    <a:pt x="99" y="2"/>
                    <a:pt x="103" y="10"/>
                  </a:cubicBezTo>
                  <a:cubicBezTo>
                    <a:pt x="107" y="18"/>
                    <a:pt x="111" y="113"/>
                    <a:pt x="111" y="113"/>
                  </a:cubicBezTo>
                  <a:close/>
                </a:path>
              </a:pathLst>
            </a:custGeom>
            <a:solidFill>
              <a:srgbClr val="AD4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608"/>
            <p:cNvSpPr>
              <a:spLocks/>
            </p:cNvSpPr>
            <p:nvPr/>
          </p:nvSpPr>
          <p:spPr bwMode="auto">
            <a:xfrm>
              <a:off x="4581" y="1984"/>
              <a:ext cx="5" cy="120"/>
            </a:xfrm>
            <a:custGeom>
              <a:avLst/>
              <a:gdLst>
                <a:gd name="T0" fmla="*/ 83 w 2"/>
                <a:gd name="T1" fmla="*/ 2275 h 45"/>
                <a:gd name="T2" fmla="*/ 83 w 2"/>
                <a:gd name="T3" fmla="*/ 0 h 45"/>
                <a:gd name="T4" fmla="*/ 0 w 2"/>
                <a:gd name="T5" fmla="*/ 0 h 45"/>
                <a:gd name="T6" fmla="*/ 83 w 2"/>
                <a:gd name="T7" fmla="*/ 2275 h 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45">
                  <a:moveTo>
                    <a:pt x="2" y="45"/>
                  </a:moveTo>
                  <a:cubicBezTo>
                    <a:pt x="2" y="45"/>
                    <a:pt x="2" y="25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6"/>
                    <a:pt x="2" y="45"/>
                    <a:pt x="2" y="45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609"/>
            <p:cNvSpPr>
              <a:spLocks/>
            </p:cNvSpPr>
            <p:nvPr/>
          </p:nvSpPr>
          <p:spPr bwMode="auto">
            <a:xfrm>
              <a:off x="3476" y="2011"/>
              <a:ext cx="1110" cy="106"/>
            </a:xfrm>
            <a:custGeom>
              <a:avLst/>
              <a:gdLst>
                <a:gd name="T0" fmla="*/ 0 w 444"/>
                <a:gd name="T1" fmla="*/ 1974 h 40"/>
                <a:gd name="T2" fmla="*/ 17188 w 444"/>
                <a:gd name="T3" fmla="*/ 1974 h 40"/>
                <a:gd name="T4" fmla="*/ 17345 w 444"/>
                <a:gd name="T5" fmla="*/ 1524 h 40"/>
                <a:gd name="T6" fmla="*/ 17345 w 444"/>
                <a:gd name="T7" fmla="*/ 0 h 40"/>
                <a:gd name="T8" fmla="*/ 17270 w 444"/>
                <a:gd name="T9" fmla="*/ 0 h 40"/>
                <a:gd name="T10" fmla="*/ 17033 w 444"/>
                <a:gd name="T11" fmla="*/ 177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4" h="40">
                  <a:moveTo>
                    <a:pt x="0" y="40"/>
                  </a:moveTo>
                  <a:cubicBezTo>
                    <a:pt x="0" y="40"/>
                    <a:pt x="433" y="40"/>
                    <a:pt x="440" y="40"/>
                  </a:cubicBezTo>
                  <a:cubicBezTo>
                    <a:pt x="444" y="40"/>
                    <a:pt x="444" y="38"/>
                    <a:pt x="444" y="31"/>
                  </a:cubicBezTo>
                  <a:cubicBezTo>
                    <a:pt x="444" y="25"/>
                    <a:pt x="444" y="0"/>
                    <a:pt x="444" y="0"/>
                  </a:cubicBezTo>
                  <a:cubicBezTo>
                    <a:pt x="442" y="0"/>
                    <a:pt x="442" y="0"/>
                    <a:pt x="442" y="0"/>
                  </a:cubicBezTo>
                  <a:cubicBezTo>
                    <a:pt x="442" y="8"/>
                    <a:pt x="442" y="36"/>
                    <a:pt x="436" y="36"/>
                  </a:cubicBezTo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610"/>
            <p:cNvSpPr>
              <a:spLocks/>
            </p:cNvSpPr>
            <p:nvPr/>
          </p:nvSpPr>
          <p:spPr bwMode="auto">
            <a:xfrm>
              <a:off x="4616" y="1832"/>
              <a:ext cx="207" cy="283"/>
            </a:xfrm>
            <a:custGeom>
              <a:avLst/>
              <a:gdLst>
                <a:gd name="T0" fmla="*/ 2743 w 83"/>
                <a:gd name="T1" fmla="*/ 3714 h 106"/>
                <a:gd name="T2" fmla="*/ 0 w 83"/>
                <a:gd name="T3" fmla="*/ 5388 h 106"/>
                <a:gd name="T4" fmla="*/ 3103 w 83"/>
                <a:gd name="T5" fmla="*/ 3714 h 106"/>
                <a:gd name="T6" fmla="*/ 3177 w 83"/>
                <a:gd name="T7" fmla="*/ 3351 h 106"/>
                <a:gd name="T8" fmla="*/ 3177 w 83"/>
                <a:gd name="T9" fmla="*/ 0 h 106"/>
                <a:gd name="T10" fmla="*/ 3055 w 83"/>
                <a:gd name="T11" fmla="*/ 3044 h 106"/>
                <a:gd name="T12" fmla="*/ 2743 w 83"/>
                <a:gd name="T13" fmla="*/ 3714 h 1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06">
                  <a:moveTo>
                    <a:pt x="71" y="73"/>
                  </a:moveTo>
                  <a:cubicBezTo>
                    <a:pt x="54" y="82"/>
                    <a:pt x="9" y="101"/>
                    <a:pt x="0" y="106"/>
                  </a:cubicBezTo>
                  <a:cubicBezTo>
                    <a:pt x="0" y="106"/>
                    <a:pt x="78" y="73"/>
                    <a:pt x="80" y="73"/>
                  </a:cubicBezTo>
                  <a:cubicBezTo>
                    <a:pt x="83" y="72"/>
                    <a:pt x="82" y="71"/>
                    <a:pt x="82" y="66"/>
                  </a:cubicBezTo>
                  <a:cubicBezTo>
                    <a:pt x="82" y="61"/>
                    <a:pt x="82" y="0"/>
                    <a:pt x="82" y="0"/>
                  </a:cubicBezTo>
                  <a:cubicBezTo>
                    <a:pt x="82" y="10"/>
                    <a:pt x="80" y="42"/>
                    <a:pt x="79" y="60"/>
                  </a:cubicBezTo>
                  <a:cubicBezTo>
                    <a:pt x="78" y="65"/>
                    <a:pt x="74" y="71"/>
                    <a:pt x="71" y="73"/>
                  </a:cubicBezTo>
                  <a:close/>
                </a:path>
              </a:pathLst>
            </a:custGeom>
            <a:solidFill>
              <a:srgbClr val="BF7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611"/>
            <p:cNvSpPr>
              <a:spLocks/>
            </p:cNvSpPr>
            <p:nvPr/>
          </p:nvSpPr>
          <p:spPr bwMode="auto">
            <a:xfrm>
              <a:off x="4616" y="1933"/>
              <a:ext cx="207" cy="182"/>
            </a:xfrm>
            <a:custGeom>
              <a:avLst/>
              <a:gdLst>
                <a:gd name="T0" fmla="*/ 3103 w 83"/>
                <a:gd name="T1" fmla="*/ 56 h 68"/>
                <a:gd name="T2" fmla="*/ 3055 w 83"/>
                <a:gd name="T3" fmla="*/ 1132 h 68"/>
                <a:gd name="T4" fmla="*/ 2743 w 83"/>
                <a:gd name="T5" fmla="*/ 1804 h 68"/>
                <a:gd name="T6" fmla="*/ 0 w 83"/>
                <a:gd name="T7" fmla="*/ 3487 h 68"/>
                <a:gd name="T8" fmla="*/ 3103 w 83"/>
                <a:gd name="T9" fmla="*/ 1804 h 68"/>
                <a:gd name="T10" fmla="*/ 3177 w 83"/>
                <a:gd name="T11" fmla="*/ 1440 h 68"/>
                <a:gd name="T12" fmla="*/ 3177 w 83"/>
                <a:gd name="T13" fmla="*/ 0 h 68"/>
                <a:gd name="T14" fmla="*/ 3103 w 83"/>
                <a:gd name="T15" fmla="*/ 56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3" h="68">
                  <a:moveTo>
                    <a:pt x="80" y="1"/>
                  </a:moveTo>
                  <a:cubicBezTo>
                    <a:pt x="80" y="8"/>
                    <a:pt x="79" y="16"/>
                    <a:pt x="79" y="22"/>
                  </a:cubicBezTo>
                  <a:cubicBezTo>
                    <a:pt x="78" y="27"/>
                    <a:pt x="74" y="33"/>
                    <a:pt x="71" y="35"/>
                  </a:cubicBezTo>
                  <a:cubicBezTo>
                    <a:pt x="54" y="44"/>
                    <a:pt x="9" y="63"/>
                    <a:pt x="0" y="68"/>
                  </a:cubicBezTo>
                  <a:cubicBezTo>
                    <a:pt x="0" y="68"/>
                    <a:pt x="78" y="35"/>
                    <a:pt x="80" y="35"/>
                  </a:cubicBezTo>
                  <a:cubicBezTo>
                    <a:pt x="83" y="34"/>
                    <a:pt x="82" y="33"/>
                    <a:pt x="82" y="28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80" y="1"/>
                  </a:lnTo>
                  <a:close/>
                </a:path>
              </a:pathLst>
            </a:custGeom>
            <a:solidFill>
              <a:srgbClr val="7D2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612"/>
            <p:cNvSpPr>
              <a:spLocks/>
            </p:cNvSpPr>
            <p:nvPr/>
          </p:nvSpPr>
          <p:spPr bwMode="auto">
            <a:xfrm>
              <a:off x="4838" y="1899"/>
              <a:ext cx="38" cy="101"/>
            </a:xfrm>
            <a:custGeom>
              <a:avLst/>
              <a:gdLst>
                <a:gd name="T0" fmla="*/ 372 w 15"/>
                <a:gd name="T1" fmla="*/ 805 h 38"/>
                <a:gd name="T2" fmla="*/ 0 w 15"/>
                <a:gd name="T3" fmla="*/ 848 h 38"/>
                <a:gd name="T4" fmla="*/ 0 w 15"/>
                <a:gd name="T5" fmla="*/ 1892 h 38"/>
                <a:gd name="T6" fmla="*/ 616 w 15"/>
                <a:gd name="T7" fmla="*/ 545 h 38"/>
                <a:gd name="T8" fmla="*/ 489 w 15"/>
                <a:gd name="T9" fmla="*/ 0 h 38"/>
                <a:gd name="T10" fmla="*/ 372 w 15"/>
                <a:gd name="T11" fmla="*/ 805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" h="38">
                  <a:moveTo>
                    <a:pt x="9" y="16"/>
                  </a:moveTo>
                  <a:cubicBezTo>
                    <a:pt x="6" y="21"/>
                    <a:pt x="0" y="23"/>
                    <a:pt x="0" y="17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2" y="6"/>
                    <a:pt x="12" y="0"/>
                  </a:cubicBezTo>
                  <a:cubicBezTo>
                    <a:pt x="12" y="4"/>
                    <a:pt x="12" y="12"/>
                    <a:pt x="9" y="16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613"/>
            <p:cNvSpPr>
              <a:spLocks/>
            </p:cNvSpPr>
            <p:nvPr/>
          </p:nvSpPr>
          <p:spPr bwMode="auto">
            <a:xfrm>
              <a:off x="3436" y="1875"/>
              <a:ext cx="1437" cy="109"/>
            </a:xfrm>
            <a:custGeom>
              <a:avLst/>
              <a:gdLst>
                <a:gd name="T0" fmla="*/ 1437 w 1437"/>
                <a:gd name="T1" fmla="*/ 0 h 109"/>
                <a:gd name="T2" fmla="*/ 1390 w 1437"/>
                <a:gd name="T3" fmla="*/ 58 h 109"/>
                <a:gd name="T4" fmla="*/ 1190 w 1437"/>
                <a:gd name="T5" fmla="*/ 109 h 109"/>
                <a:gd name="T6" fmla="*/ 0 w 1437"/>
                <a:gd name="T7" fmla="*/ 109 h 10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7" h="109">
                  <a:moveTo>
                    <a:pt x="1437" y="0"/>
                  </a:moveTo>
                  <a:lnTo>
                    <a:pt x="1390" y="58"/>
                  </a:lnTo>
                  <a:lnTo>
                    <a:pt x="1190" y="109"/>
                  </a:lnTo>
                  <a:lnTo>
                    <a:pt x="0" y="109"/>
                  </a:ln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614"/>
            <p:cNvSpPr>
              <a:spLocks/>
            </p:cNvSpPr>
            <p:nvPr/>
          </p:nvSpPr>
          <p:spPr bwMode="auto">
            <a:xfrm>
              <a:off x="4873" y="1872"/>
              <a:ext cx="55" cy="61"/>
            </a:xfrm>
            <a:custGeom>
              <a:avLst/>
              <a:gdLst>
                <a:gd name="T0" fmla="*/ 0 w 22"/>
                <a:gd name="T1" fmla="*/ 294 h 23"/>
                <a:gd name="T2" fmla="*/ 208 w 22"/>
                <a:gd name="T3" fmla="*/ 1140 h 23"/>
                <a:gd name="T4" fmla="*/ 863 w 22"/>
                <a:gd name="T5" fmla="*/ 1082 h 23"/>
                <a:gd name="T6" fmla="*/ 750 w 22"/>
                <a:gd name="T7" fmla="*/ 0 h 23"/>
                <a:gd name="T8" fmla="*/ 0 w 22"/>
                <a:gd name="T9" fmla="*/ 0 h 23"/>
                <a:gd name="T10" fmla="*/ 0 w 22"/>
                <a:gd name="T11" fmla="*/ 294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23">
                  <a:moveTo>
                    <a:pt x="0" y="6"/>
                  </a:moveTo>
                  <a:cubicBezTo>
                    <a:pt x="1" y="16"/>
                    <a:pt x="3" y="23"/>
                    <a:pt x="5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16"/>
                    <a:pt x="20" y="7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872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615"/>
            <p:cNvSpPr>
              <a:spLocks/>
            </p:cNvSpPr>
            <p:nvPr/>
          </p:nvSpPr>
          <p:spPr bwMode="auto">
            <a:xfrm>
              <a:off x="4878" y="1883"/>
              <a:ext cx="43" cy="42"/>
            </a:xfrm>
            <a:custGeom>
              <a:avLst/>
              <a:gdLst>
                <a:gd name="T0" fmla="*/ 0 w 17"/>
                <a:gd name="T1" fmla="*/ 55 h 16"/>
                <a:gd name="T2" fmla="*/ 159 w 17"/>
                <a:gd name="T3" fmla="*/ 759 h 16"/>
                <a:gd name="T4" fmla="*/ 698 w 17"/>
                <a:gd name="T5" fmla="*/ 704 h 16"/>
                <a:gd name="T6" fmla="*/ 615 w 17"/>
                <a:gd name="T7" fmla="*/ 0 h 16"/>
                <a:gd name="T8" fmla="*/ 372 w 17"/>
                <a:gd name="T9" fmla="*/ 525 h 16"/>
                <a:gd name="T10" fmla="*/ 0 w 17"/>
                <a:gd name="T11" fmla="*/ 5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6">
                  <a:moveTo>
                    <a:pt x="0" y="1"/>
                  </a:moveTo>
                  <a:cubicBezTo>
                    <a:pt x="1" y="6"/>
                    <a:pt x="2" y="13"/>
                    <a:pt x="4" y="16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4"/>
                    <a:pt x="12" y="10"/>
                    <a:pt x="9" y="11"/>
                  </a:cubicBezTo>
                  <a:cubicBezTo>
                    <a:pt x="5" y="12"/>
                    <a:pt x="1" y="4"/>
                    <a:pt x="0" y="1"/>
                  </a:cubicBezTo>
                  <a:close/>
                </a:path>
              </a:pathLst>
            </a:custGeom>
            <a:solidFill>
              <a:srgbClr val="6910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Line 616"/>
            <p:cNvSpPr>
              <a:spLocks noChangeShapeType="1"/>
            </p:cNvSpPr>
            <p:nvPr/>
          </p:nvSpPr>
          <p:spPr bwMode="auto">
            <a:xfrm flipH="1">
              <a:off x="4873" y="1872"/>
              <a:ext cx="48" cy="1"/>
            </a:xfrm>
            <a:prstGeom prst="line">
              <a:avLst/>
            </a:prstGeom>
            <a:noFill/>
            <a:ln w="7938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617"/>
            <p:cNvSpPr>
              <a:spLocks/>
            </p:cNvSpPr>
            <p:nvPr/>
          </p:nvSpPr>
          <p:spPr bwMode="auto">
            <a:xfrm>
              <a:off x="3563" y="1590"/>
              <a:ext cx="3" cy="160"/>
            </a:xfrm>
            <a:custGeom>
              <a:avLst/>
              <a:gdLst>
                <a:gd name="T0" fmla="*/ 0 w 1"/>
                <a:gd name="T1" fmla="*/ 3037 h 60"/>
                <a:gd name="T2" fmla="*/ 0 w 1"/>
                <a:gd name="T3" fmla="*/ 547 h 60"/>
                <a:gd name="T4" fmla="*/ 81 w 1"/>
                <a:gd name="T5" fmla="*/ 0 h 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60">
                  <a:moveTo>
                    <a:pt x="0" y="60"/>
                  </a:moveTo>
                  <a:cubicBezTo>
                    <a:pt x="0" y="37"/>
                    <a:pt x="0" y="15"/>
                    <a:pt x="0" y="11"/>
                  </a:cubicBezTo>
                  <a:cubicBezTo>
                    <a:pt x="0" y="6"/>
                    <a:pt x="0" y="2"/>
                    <a:pt x="1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618"/>
            <p:cNvSpPr>
              <a:spLocks/>
            </p:cNvSpPr>
            <p:nvPr/>
          </p:nvSpPr>
          <p:spPr bwMode="auto">
            <a:xfrm>
              <a:off x="4741" y="1608"/>
              <a:ext cx="1" cy="139"/>
            </a:xfrm>
            <a:custGeom>
              <a:avLst/>
              <a:gdLst>
                <a:gd name="T0" fmla="*/ 0 w 1"/>
                <a:gd name="T1" fmla="*/ 2657 h 52"/>
                <a:gd name="T2" fmla="*/ 0 w 1"/>
                <a:gd name="T3" fmla="*/ 0 h 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" h="52">
                  <a:moveTo>
                    <a:pt x="0" y="52"/>
                  </a:moveTo>
                  <a:cubicBezTo>
                    <a:pt x="0" y="25"/>
                    <a:pt x="0" y="4"/>
                    <a:pt x="0" y="0"/>
                  </a:cubicBezTo>
                </a:path>
              </a:pathLst>
            </a:custGeom>
            <a:noFill/>
            <a:ln w="7938" cap="rnd">
              <a:solidFill>
                <a:srgbClr val="9E9E9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Line 619"/>
            <p:cNvSpPr>
              <a:spLocks noChangeShapeType="1"/>
            </p:cNvSpPr>
            <p:nvPr/>
          </p:nvSpPr>
          <p:spPr bwMode="auto">
            <a:xfrm>
              <a:off x="4593" y="1808"/>
              <a:ext cx="1" cy="320"/>
            </a:xfrm>
            <a:prstGeom prst="line">
              <a:avLst/>
            </a:prstGeom>
            <a:noFill/>
            <a:ln w="7938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620"/>
            <p:cNvSpPr>
              <a:spLocks/>
            </p:cNvSpPr>
            <p:nvPr/>
          </p:nvSpPr>
          <p:spPr bwMode="auto">
            <a:xfrm>
              <a:off x="3408" y="1781"/>
              <a:ext cx="1420" cy="350"/>
            </a:xfrm>
            <a:custGeom>
              <a:avLst/>
              <a:gdLst>
                <a:gd name="T0" fmla="*/ 313 w 568"/>
                <a:gd name="T1" fmla="*/ 513 h 131"/>
                <a:gd name="T2" fmla="*/ 17938 w 568"/>
                <a:gd name="T3" fmla="*/ 513 h 131"/>
                <a:gd name="T4" fmla="*/ 18833 w 568"/>
                <a:gd name="T5" fmla="*/ 457 h 131"/>
                <a:gd name="T6" fmla="*/ 22188 w 568"/>
                <a:gd name="T7" fmla="*/ 0 h 131"/>
                <a:gd name="T8" fmla="*/ 22188 w 568"/>
                <a:gd name="T9" fmla="*/ 4790 h 131"/>
                <a:gd name="T10" fmla="*/ 18833 w 568"/>
                <a:gd name="T11" fmla="*/ 6618 h 131"/>
                <a:gd name="T12" fmla="*/ 17938 w 568"/>
                <a:gd name="T13" fmla="*/ 6674 h 131"/>
                <a:gd name="T14" fmla="*/ 438 w 568"/>
                <a:gd name="T15" fmla="*/ 6674 h 131"/>
                <a:gd name="T16" fmla="*/ 395 w 568"/>
                <a:gd name="T17" fmla="*/ 6674 h 131"/>
                <a:gd name="T18" fmla="*/ 0 w 568"/>
                <a:gd name="T19" fmla="*/ 6161 h 131"/>
                <a:gd name="T20" fmla="*/ 0 w 568"/>
                <a:gd name="T21" fmla="*/ 1162 h 131"/>
                <a:gd name="T22" fmla="*/ 313 w 568"/>
                <a:gd name="T23" fmla="*/ 513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68" h="131">
                  <a:moveTo>
                    <a:pt x="8" y="10"/>
                  </a:moveTo>
                  <a:cubicBezTo>
                    <a:pt x="459" y="10"/>
                    <a:pt x="459" y="10"/>
                    <a:pt x="459" y="10"/>
                  </a:cubicBezTo>
                  <a:cubicBezTo>
                    <a:pt x="472" y="10"/>
                    <a:pt x="474" y="10"/>
                    <a:pt x="482" y="9"/>
                  </a:cubicBezTo>
                  <a:cubicBezTo>
                    <a:pt x="487" y="9"/>
                    <a:pt x="546" y="4"/>
                    <a:pt x="568" y="0"/>
                  </a:cubicBezTo>
                  <a:cubicBezTo>
                    <a:pt x="568" y="94"/>
                    <a:pt x="568" y="94"/>
                    <a:pt x="568" y="94"/>
                  </a:cubicBezTo>
                  <a:cubicBezTo>
                    <a:pt x="546" y="103"/>
                    <a:pt x="487" y="129"/>
                    <a:pt x="482" y="130"/>
                  </a:cubicBezTo>
                  <a:cubicBezTo>
                    <a:pt x="474" y="131"/>
                    <a:pt x="472" y="131"/>
                    <a:pt x="459" y="13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0" y="131"/>
                    <a:pt x="10" y="131"/>
                    <a:pt x="10" y="131"/>
                  </a:cubicBezTo>
                  <a:cubicBezTo>
                    <a:pt x="3" y="131"/>
                    <a:pt x="0" y="130"/>
                    <a:pt x="0" y="1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0" y="10"/>
                    <a:pt x="8" y="1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621"/>
            <p:cNvSpPr>
              <a:spLocks/>
            </p:cNvSpPr>
            <p:nvPr/>
          </p:nvSpPr>
          <p:spPr bwMode="auto">
            <a:xfrm>
              <a:off x="3411" y="1590"/>
              <a:ext cx="1505" cy="229"/>
            </a:xfrm>
            <a:custGeom>
              <a:avLst/>
              <a:gdLst>
                <a:gd name="T0" fmla="*/ 2313 w 602"/>
                <a:gd name="T1" fmla="*/ 93 h 86"/>
                <a:gd name="T2" fmla="*/ 2550 w 602"/>
                <a:gd name="T3" fmla="*/ 0 h 86"/>
                <a:gd name="T4" fmla="*/ 20470 w 602"/>
                <a:gd name="T5" fmla="*/ 0 h 86"/>
                <a:gd name="T6" fmla="*/ 20908 w 602"/>
                <a:gd name="T7" fmla="*/ 56 h 86"/>
                <a:gd name="T8" fmla="*/ 23520 w 602"/>
                <a:gd name="T9" fmla="*/ 602 h 86"/>
                <a:gd name="T10" fmla="*/ 22158 w 602"/>
                <a:gd name="T11" fmla="*/ 3624 h 86"/>
                <a:gd name="T12" fmla="*/ 22158 w 602"/>
                <a:gd name="T13" fmla="*/ 3624 h 86"/>
                <a:gd name="T14" fmla="*/ 18800 w 602"/>
                <a:gd name="T15" fmla="*/ 4077 h 86"/>
                <a:gd name="T16" fmla="*/ 17895 w 602"/>
                <a:gd name="T17" fmla="*/ 4111 h 86"/>
                <a:gd name="T18" fmla="*/ 283 w 602"/>
                <a:gd name="T19" fmla="*/ 4111 h 86"/>
                <a:gd name="T20" fmla="*/ 0 w 602"/>
                <a:gd name="T21" fmla="*/ 4324 h 86"/>
                <a:gd name="T22" fmla="*/ 0 w 602"/>
                <a:gd name="T23" fmla="*/ 4268 h 86"/>
                <a:gd name="T24" fmla="*/ 2313 w 602"/>
                <a:gd name="T25" fmla="*/ 93 h 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2" h="86">
                  <a:moveTo>
                    <a:pt x="59" y="2"/>
                  </a:moveTo>
                  <a:cubicBezTo>
                    <a:pt x="60" y="1"/>
                    <a:pt x="62" y="0"/>
                    <a:pt x="65" y="0"/>
                  </a:cubicBezTo>
                  <a:cubicBezTo>
                    <a:pt x="80" y="0"/>
                    <a:pt x="511" y="0"/>
                    <a:pt x="524" y="0"/>
                  </a:cubicBezTo>
                  <a:cubicBezTo>
                    <a:pt x="526" y="0"/>
                    <a:pt x="532" y="0"/>
                    <a:pt x="535" y="1"/>
                  </a:cubicBezTo>
                  <a:cubicBezTo>
                    <a:pt x="538" y="1"/>
                    <a:pt x="595" y="9"/>
                    <a:pt x="602" y="12"/>
                  </a:cubicBezTo>
                  <a:cubicBezTo>
                    <a:pt x="589" y="31"/>
                    <a:pt x="573" y="63"/>
                    <a:pt x="567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45" y="76"/>
                    <a:pt x="486" y="81"/>
                    <a:pt x="481" y="81"/>
                  </a:cubicBezTo>
                  <a:cubicBezTo>
                    <a:pt x="473" y="82"/>
                    <a:pt x="471" y="82"/>
                    <a:pt x="458" y="82"/>
                  </a:cubicBezTo>
                  <a:cubicBezTo>
                    <a:pt x="446" y="82"/>
                    <a:pt x="22" y="82"/>
                    <a:pt x="7" y="82"/>
                  </a:cubicBezTo>
                  <a:cubicBezTo>
                    <a:pt x="3" y="82"/>
                    <a:pt x="1" y="83"/>
                    <a:pt x="0" y="86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4" y="78"/>
                    <a:pt x="54" y="6"/>
                    <a:pt x="59" y="2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622"/>
            <p:cNvSpPr>
              <a:spLocks/>
            </p:cNvSpPr>
            <p:nvPr/>
          </p:nvSpPr>
          <p:spPr bwMode="auto">
            <a:xfrm>
              <a:off x="4828" y="1622"/>
              <a:ext cx="88" cy="410"/>
            </a:xfrm>
            <a:custGeom>
              <a:avLst/>
              <a:gdLst>
                <a:gd name="T0" fmla="*/ 840 w 35"/>
                <a:gd name="T1" fmla="*/ 5833 h 154"/>
                <a:gd name="T2" fmla="*/ 0 w 35"/>
                <a:gd name="T3" fmla="*/ 7739 h 154"/>
                <a:gd name="T4" fmla="*/ 0 w 35"/>
                <a:gd name="T5" fmla="*/ 7739 h 154"/>
                <a:gd name="T6" fmla="*/ 0 w 35"/>
                <a:gd name="T7" fmla="*/ 3019 h 154"/>
                <a:gd name="T8" fmla="*/ 0 w 35"/>
                <a:gd name="T9" fmla="*/ 3019 h 154"/>
                <a:gd name="T10" fmla="*/ 1398 w 35"/>
                <a:gd name="T11" fmla="*/ 0 h 154"/>
                <a:gd name="T12" fmla="*/ 1398 w 35"/>
                <a:gd name="T13" fmla="*/ 1057 h 1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154">
                  <a:moveTo>
                    <a:pt x="21" y="116"/>
                  </a:moveTo>
                  <a:cubicBezTo>
                    <a:pt x="12" y="132"/>
                    <a:pt x="4" y="148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6" y="51"/>
                    <a:pt x="22" y="19"/>
                    <a:pt x="35" y="0"/>
                  </a:cubicBezTo>
                  <a:cubicBezTo>
                    <a:pt x="35" y="21"/>
                    <a:pt x="35" y="21"/>
                    <a:pt x="35" y="21"/>
                  </a:cubicBezTo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623"/>
            <p:cNvSpPr>
              <a:spLocks/>
            </p:cNvSpPr>
            <p:nvPr/>
          </p:nvSpPr>
          <p:spPr bwMode="auto">
            <a:xfrm>
              <a:off x="3486" y="1603"/>
              <a:ext cx="867" cy="128"/>
            </a:xfrm>
            <a:custGeom>
              <a:avLst/>
              <a:gdLst>
                <a:gd name="T0" fmla="*/ 0 w 347"/>
                <a:gd name="T1" fmla="*/ 2424 h 48"/>
                <a:gd name="T2" fmla="*/ 1124 w 347"/>
                <a:gd name="T3" fmla="*/ 248 h 48"/>
                <a:gd name="T4" fmla="*/ 1637 w 347"/>
                <a:gd name="T5" fmla="*/ 0 h 48"/>
                <a:gd name="T6" fmla="*/ 13522 w 347"/>
                <a:gd name="T7" fmla="*/ 0 h 48"/>
                <a:gd name="T8" fmla="*/ 1791 w 347"/>
                <a:gd name="T9" fmla="*/ 363 h 48"/>
                <a:gd name="T10" fmla="*/ 0 w 347"/>
                <a:gd name="T11" fmla="*/ 2424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7" h="48">
                  <a:moveTo>
                    <a:pt x="0" y="48"/>
                  </a:moveTo>
                  <a:cubicBezTo>
                    <a:pt x="0" y="48"/>
                    <a:pt x="26" y="9"/>
                    <a:pt x="29" y="5"/>
                  </a:cubicBezTo>
                  <a:cubicBezTo>
                    <a:pt x="32" y="1"/>
                    <a:pt x="35" y="0"/>
                    <a:pt x="42" y="0"/>
                  </a:cubicBezTo>
                  <a:cubicBezTo>
                    <a:pt x="50" y="0"/>
                    <a:pt x="347" y="0"/>
                    <a:pt x="347" y="0"/>
                  </a:cubicBezTo>
                  <a:cubicBezTo>
                    <a:pt x="261" y="3"/>
                    <a:pt x="59" y="5"/>
                    <a:pt x="46" y="7"/>
                  </a:cubicBezTo>
                  <a:cubicBezTo>
                    <a:pt x="34" y="9"/>
                    <a:pt x="22" y="20"/>
                    <a:pt x="0" y="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624"/>
            <p:cNvSpPr>
              <a:spLocks/>
            </p:cNvSpPr>
            <p:nvPr/>
          </p:nvSpPr>
          <p:spPr bwMode="auto">
            <a:xfrm>
              <a:off x="5103" y="1654"/>
              <a:ext cx="45" cy="309"/>
            </a:xfrm>
            <a:custGeom>
              <a:avLst/>
              <a:gdLst>
                <a:gd name="T0" fmla="*/ 83 w 18"/>
                <a:gd name="T1" fmla="*/ 2930 h 116"/>
                <a:gd name="T2" fmla="*/ 520 w 18"/>
                <a:gd name="T3" fmla="*/ 5839 h 116"/>
                <a:gd name="T4" fmla="*/ 595 w 18"/>
                <a:gd name="T5" fmla="*/ 2874 h 116"/>
                <a:gd name="T6" fmla="*/ 208 w 18"/>
                <a:gd name="T7" fmla="*/ 0 h 116"/>
                <a:gd name="T8" fmla="*/ 83 w 18"/>
                <a:gd name="T9" fmla="*/ 293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625"/>
            <p:cNvSpPr>
              <a:spLocks/>
            </p:cNvSpPr>
            <p:nvPr/>
          </p:nvSpPr>
          <p:spPr bwMode="auto">
            <a:xfrm>
              <a:off x="5103" y="1670"/>
              <a:ext cx="28" cy="277"/>
            </a:xfrm>
            <a:custGeom>
              <a:avLst/>
              <a:gdLst>
                <a:gd name="T0" fmla="*/ 84 w 11"/>
                <a:gd name="T1" fmla="*/ 0 h 104"/>
                <a:gd name="T2" fmla="*/ 84 w 11"/>
                <a:gd name="T3" fmla="*/ 2624 h 104"/>
                <a:gd name="T4" fmla="*/ 382 w 11"/>
                <a:gd name="T5" fmla="*/ 5236 h 104"/>
                <a:gd name="T6" fmla="*/ 382 w 11"/>
                <a:gd name="T7" fmla="*/ 2568 h 104"/>
                <a:gd name="T8" fmla="*/ 84 w 11"/>
                <a:gd name="T9" fmla="*/ 0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04">
                  <a:moveTo>
                    <a:pt x="2" y="0"/>
                  </a:moveTo>
                  <a:cubicBezTo>
                    <a:pt x="1" y="9"/>
                    <a:pt x="0" y="29"/>
                    <a:pt x="2" y="52"/>
                  </a:cubicBezTo>
                  <a:cubicBezTo>
                    <a:pt x="4" y="75"/>
                    <a:pt x="6" y="94"/>
                    <a:pt x="9" y="104"/>
                  </a:cubicBezTo>
                  <a:cubicBezTo>
                    <a:pt x="11" y="94"/>
                    <a:pt x="11" y="74"/>
                    <a:pt x="9" y="51"/>
                  </a:cubicBezTo>
                  <a:cubicBezTo>
                    <a:pt x="8" y="29"/>
                    <a:pt x="5" y="9"/>
                    <a:pt x="2" y="0"/>
                  </a:cubicBezTo>
                  <a:close/>
                </a:path>
              </a:pathLst>
            </a:custGeom>
            <a:solidFill>
              <a:srgbClr val="FF9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626"/>
            <p:cNvSpPr>
              <a:spLocks/>
            </p:cNvSpPr>
            <p:nvPr/>
          </p:nvSpPr>
          <p:spPr bwMode="auto">
            <a:xfrm>
              <a:off x="4911" y="1654"/>
              <a:ext cx="225" cy="322"/>
            </a:xfrm>
            <a:custGeom>
              <a:avLst/>
              <a:gdLst>
                <a:gd name="T0" fmla="*/ 520 w 90"/>
                <a:gd name="T1" fmla="*/ 6070 h 121"/>
                <a:gd name="T2" fmla="*/ 83 w 90"/>
                <a:gd name="T3" fmla="*/ 3201 h 121"/>
                <a:gd name="T4" fmla="*/ 208 w 90"/>
                <a:gd name="T5" fmla="*/ 247 h 121"/>
                <a:gd name="T6" fmla="*/ 3208 w 90"/>
                <a:gd name="T7" fmla="*/ 0 h 121"/>
                <a:gd name="T8" fmla="*/ 3095 w 90"/>
                <a:gd name="T9" fmla="*/ 2903 h 121"/>
                <a:gd name="T10" fmla="*/ 3520 w 90"/>
                <a:gd name="T11" fmla="*/ 5820 h 121"/>
                <a:gd name="T12" fmla="*/ 520 w 90"/>
                <a:gd name="T13" fmla="*/ 607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solidFill>
              <a:srgbClr val="FEC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627"/>
            <p:cNvSpPr>
              <a:spLocks/>
            </p:cNvSpPr>
            <p:nvPr/>
          </p:nvSpPr>
          <p:spPr bwMode="auto">
            <a:xfrm>
              <a:off x="4961" y="1952"/>
              <a:ext cx="175" cy="21"/>
            </a:xfrm>
            <a:custGeom>
              <a:avLst/>
              <a:gdLst>
                <a:gd name="T0" fmla="*/ 0 w 70"/>
                <a:gd name="T1" fmla="*/ 378 h 8"/>
                <a:gd name="T2" fmla="*/ 2738 w 70"/>
                <a:gd name="T3" fmla="*/ 200 h 8"/>
                <a:gd name="T4" fmla="*/ 2395 w 70"/>
                <a:gd name="T5" fmla="*/ 0 h 8"/>
                <a:gd name="T6" fmla="*/ 0 w 70"/>
                <a:gd name="T7" fmla="*/ 378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0" h="8">
                  <a:moveTo>
                    <a:pt x="0" y="8"/>
                  </a:moveTo>
                  <a:cubicBezTo>
                    <a:pt x="70" y="4"/>
                    <a:pt x="70" y="4"/>
                    <a:pt x="70" y="4"/>
                  </a:cubicBezTo>
                  <a:cubicBezTo>
                    <a:pt x="70" y="4"/>
                    <a:pt x="66" y="0"/>
                    <a:pt x="61" y="0"/>
                  </a:cubicBezTo>
                  <a:cubicBezTo>
                    <a:pt x="44" y="2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Line 628"/>
            <p:cNvSpPr>
              <a:spLocks noChangeShapeType="1"/>
            </p:cNvSpPr>
            <p:nvPr/>
          </p:nvSpPr>
          <p:spPr bwMode="auto">
            <a:xfrm flipV="1">
              <a:off x="4933" y="1688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Line 629"/>
            <p:cNvSpPr>
              <a:spLocks noChangeShapeType="1"/>
            </p:cNvSpPr>
            <p:nvPr/>
          </p:nvSpPr>
          <p:spPr bwMode="auto">
            <a:xfrm flipV="1">
              <a:off x="4928" y="1728"/>
              <a:ext cx="155" cy="11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Line 630"/>
            <p:cNvSpPr>
              <a:spLocks noChangeShapeType="1"/>
            </p:cNvSpPr>
            <p:nvPr/>
          </p:nvSpPr>
          <p:spPr bwMode="auto">
            <a:xfrm flipV="1">
              <a:off x="4931" y="1766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Line 631"/>
            <p:cNvSpPr>
              <a:spLocks noChangeShapeType="1"/>
            </p:cNvSpPr>
            <p:nvPr/>
          </p:nvSpPr>
          <p:spPr bwMode="auto">
            <a:xfrm flipV="1">
              <a:off x="4948" y="1917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Line 632"/>
            <p:cNvSpPr>
              <a:spLocks noChangeShapeType="1"/>
            </p:cNvSpPr>
            <p:nvPr/>
          </p:nvSpPr>
          <p:spPr bwMode="auto">
            <a:xfrm flipV="1">
              <a:off x="4941" y="1880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Line 633"/>
            <p:cNvSpPr>
              <a:spLocks noChangeShapeType="1"/>
            </p:cNvSpPr>
            <p:nvPr/>
          </p:nvSpPr>
          <p:spPr bwMode="auto">
            <a:xfrm flipV="1">
              <a:off x="4936" y="1843"/>
              <a:ext cx="155" cy="13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Line 634"/>
            <p:cNvSpPr>
              <a:spLocks noChangeShapeType="1"/>
            </p:cNvSpPr>
            <p:nvPr/>
          </p:nvSpPr>
          <p:spPr bwMode="auto">
            <a:xfrm flipV="1">
              <a:off x="4931" y="1805"/>
              <a:ext cx="155" cy="14"/>
            </a:xfrm>
            <a:prstGeom prst="line">
              <a:avLst/>
            </a:prstGeom>
            <a:noFill/>
            <a:ln w="7938">
              <a:solidFill>
                <a:srgbClr val="3333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Line 635"/>
            <p:cNvSpPr>
              <a:spLocks noChangeShapeType="1"/>
            </p:cNvSpPr>
            <p:nvPr/>
          </p:nvSpPr>
          <p:spPr bwMode="auto">
            <a:xfrm flipV="1">
              <a:off x="4933" y="1688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Line 636"/>
            <p:cNvSpPr>
              <a:spLocks noChangeShapeType="1"/>
            </p:cNvSpPr>
            <p:nvPr/>
          </p:nvSpPr>
          <p:spPr bwMode="auto">
            <a:xfrm flipV="1">
              <a:off x="4928" y="1728"/>
              <a:ext cx="155" cy="11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Line 637"/>
            <p:cNvSpPr>
              <a:spLocks noChangeShapeType="1"/>
            </p:cNvSpPr>
            <p:nvPr/>
          </p:nvSpPr>
          <p:spPr bwMode="auto">
            <a:xfrm flipV="1">
              <a:off x="4931" y="1766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Line 638"/>
            <p:cNvSpPr>
              <a:spLocks noChangeShapeType="1"/>
            </p:cNvSpPr>
            <p:nvPr/>
          </p:nvSpPr>
          <p:spPr bwMode="auto">
            <a:xfrm flipV="1">
              <a:off x="4948" y="1917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Line 639"/>
            <p:cNvSpPr>
              <a:spLocks noChangeShapeType="1"/>
            </p:cNvSpPr>
            <p:nvPr/>
          </p:nvSpPr>
          <p:spPr bwMode="auto">
            <a:xfrm flipV="1">
              <a:off x="4941" y="1880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Line 640"/>
            <p:cNvSpPr>
              <a:spLocks noChangeShapeType="1"/>
            </p:cNvSpPr>
            <p:nvPr/>
          </p:nvSpPr>
          <p:spPr bwMode="auto">
            <a:xfrm flipV="1">
              <a:off x="4936" y="1843"/>
              <a:ext cx="155" cy="13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Line 641"/>
            <p:cNvSpPr>
              <a:spLocks noChangeShapeType="1"/>
            </p:cNvSpPr>
            <p:nvPr/>
          </p:nvSpPr>
          <p:spPr bwMode="auto">
            <a:xfrm flipV="1">
              <a:off x="4931" y="1805"/>
              <a:ext cx="155" cy="14"/>
            </a:xfrm>
            <a:prstGeom prst="line">
              <a:avLst/>
            </a:prstGeom>
            <a:noFill/>
            <a:ln w="15875" cap="rnd">
              <a:solidFill>
                <a:srgbClr val="FF95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Line 642"/>
            <p:cNvSpPr>
              <a:spLocks noChangeShapeType="1"/>
            </p:cNvSpPr>
            <p:nvPr/>
          </p:nvSpPr>
          <p:spPr bwMode="auto">
            <a:xfrm flipV="1">
              <a:off x="4933" y="1699"/>
              <a:ext cx="155" cy="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Line 643"/>
            <p:cNvSpPr>
              <a:spLocks noChangeShapeType="1"/>
            </p:cNvSpPr>
            <p:nvPr/>
          </p:nvSpPr>
          <p:spPr bwMode="auto">
            <a:xfrm flipV="1">
              <a:off x="4928" y="1739"/>
              <a:ext cx="155" cy="1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Line 644"/>
            <p:cNvSpPr>
              <a:spLocks noChangeShapeType="1"/>
            </p:cNvSpPr>
            <p:nvPr/>
          </p:nvSpPr>
          <p:spPr bwMode="auto">
            <a:xfrm flipV="1">
              <a:off x="4931" y="1779"/>
              <a:ext cx="155" cy="1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Line 645"/>
            <p:cNvSpPr>
              <a:spLocks noChangeShapeType="1"/>
            </p:cNvSpPr>
            <p:nvPr/>
          </p:nvSpPr>
          <p:spPr bwMode="auto">
            <a:xfrm flipV="1">
              <a:off x="4948" y="1931"/>
              <a:ext cx="155" cy="1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Line 646"/>
            <p:cNvSpPr>
              <a:spLocks noChangeShapeType="1"/>
            </p:cNvSpPr>
            <p:nvPr/>
          </p:nvSpPr>
          <p:spPr bwMode="auto">
            <a:xfrm flipV="1">
              <a:off x="4941" y="1893"/>
              <a:ext cx="155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Line 647"/>
            <p:cNvSpPr>
              <a:spLocks noChangeShapeType="1"/>
            </p:cNvSpPr>
            <p:nvPr/>
          </p:nvSpPr>
          <p:spPr bwMode="auto">
            <a:xfrm flipV="1">
              <a:off x="4936" y="1856"/>
              <a:ext cx="155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Line 648"/>
            <p:cNvSpPr>
              <a:spLocks noChangeShapeType="1"/>
            </p:cNvSpPr>
            <p:nvPr/>
          </p:nvSpPr>
          <p:spPr bwMode="auto">
            <a:xfrm flipV="1">
              <a:off x="4931" y="1819"/>
              <a:ext cx="155" cy="1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649"/>
            <p:cNvSpPr>
              <a:spLocks/>
            </p:cNvSpPr>
            <p:nvPr/>
          </p:nvSpPr>
          <p:spPr bwMode="auto">
            <a:xfrm>
              <a:off x="5103" y="1654"/>
              <a:ext cx="45" cy="309"/>
            </a:xfrm>
            <a:custGeom>
              <a:avLst/>
              <a:gdLst>
                <a:gd name="T0" fmla="*/ 83 w 18"/>
                <a:gd name="T1" fmla="*/ 2930 h 116"/>
                <a:gd name="T2" fmla="*/ 520 w 18"/>
                <a:gd name="T3" fmla="*/ 5839 h 116"/>
                <a:gd name="T4" fmla="*/ 595 w 18"/>
                <a:gd name="T5" fmla="*/ 2874 h 116"/>
                <a:gd name="T6" fmla="*/ 208 w 18"/>
                <a:gd name="T7" fmla="*/ 0 h 116"/>
                <a:gd name="T8" fmla="*/ 83 w 18"/>
                <a:gd name="T9" fmla="*/ 293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16">
                  <a:moveTo>
                    <a:pt x="2" y="58"/>
                  </a:moveTo>
                  <a:cubicBezTo>
                    <a:pt x="4" y="90"/>
                    <a:pt x="9" y="116"/>
                    <a:pt x="13" y="116"/>
                  </a:cubicBezTo>
                  <a:cubicBezTo>
                    <a:pt x="16" y="115"/>
                    <a:pt x="18" y="89"/>
                    <a:pt x="15" y="57"/>
                  </a:cubicBezTo>
                  <a:cubicBezTo>
                    <a:pt x="13" y="25"/>
                    <a:pt x="8" y="0"/>
                    <a:pt x="5" y="0"/>
                  </a:cubicBezTo>
                  <a:cubicBezTo>
                    <a:pt x="1" y="0"/>
                    <a:pt x="0" y="26"/>
                    <a:pt x="2" y="58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650"/>
            <p:cNvSpPr>
              <a:spLocks/>
            </p:cNvSpPr>
            <p:nvPr/>
          </p:nvSpPr>
          <p:spPr bwMode="auto">
            <a:xfrm>
              <a:off x="4868" y="1720"/>
              <a:ext cx="43" cy="211"/>
            </a:xfrm>
            <a:custGeom>
              <a:avLst/>
              <a:gdLst>
                <a:gd name="T0" fmla="*/ 243 w 17"/>
                <a:gd name="T1" fmla="*/ 4022 h 79"/>
                <a:gd name="T2" fmla="*/ 51 w 17"/>
                <a:gd name="T3" fmla="*/ 2041 h 79"/>
                <a:gd name="T4" fmla="*/ 129 w 17"/>
                <a:gd name="T5" fmla="*/ 56 h 79"/>
                <a:gd name="T6" fmla="*/ 698 w 17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79">
                  <a:moveTo>
                    <a:pt x="6" y="79"/>
                  </a:moveTo>
                  <a:cubicBezTo>
                    <a:pt x="4" y="79"/>
                    <a:pt x="3" y="63"/>
                    <a:pt x="1" y="40"/>
                  </a:cubicBezTo>
                  <a:cubicBezTo>
                    <a:pt x="0" y="18"/>
                    <a:pt x="0" y="2"/>
                    <a:pt x="3" y="1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651"/>
            <p:cNvSpPr>
              <a:spLocks/>
            </p:cNvSpPr>
            <p:nvPr/>
          </p:nvSpPr>
          <p:spPr bwMode="auto">
            <a:xfrm>
              <a:off x="4863" y="1718"/>
              <a:ext cx="65" cy="215"/>
            </a:xfrm>
            <a:custGeom>
              <a:avLst/>
              <a:gdLst>
                <a:gd name="T0" fmla="*/ 833 w 26"/>
                <a:gd name="T1" fmla="*/ 1980 h 81"/>
                <a:gd name="T2" fmla="*/ 783 w 26"/>
                <a:gd name="T3" fmla="*/ 0 h 81"/>
                <a:gd name="T4" fmla="*/ 125 w 26"/>
                <a:gd name="T5" fmla="*/ 56 h 81"/>
                <a:gd name="T6" fmla="*/ 50 w 26"/>
                <a:gd name="T7" fmla="*/ 2036 h 81"/>
                <a:gd name="T8" fmla="*/ 363 w 26"/>
                <a:gd name="T9" fmla="*/ 4024 h 81"/>
                <a:gd name="T10" fmla="*/ 1020 w 26"/>
                <a:gd name="T11" fmla="*/ 3966 h 81"/>
                <a:gd name="T12" fmla="*/ 833 w 26"/>
                <a:gd name="T13" fmla="*/ 1980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81">
                  <a:moveTo>
                    <a:pt x="21" y="40"/>
                  </a:moveTo>
                  <a:cubicBezTo>
                    <a:pt x="20" y="24"/>
                    <a:pt x="20" y="10"/>
                    <a:pt x="20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0" y="19"/>
                    <a:pt x="1" y="41"/>
                  </a:cubicBezTo>
                  <a:cubicBezTo>
                    <a:pt x="3" y="63"/>
                    <a:pt x="6" y="81"/>
                    <a:pt x="9" y="8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4" y="69"/>
                    <a:pt x="22" y="55"/>
                    <a:pt x="21" y="40"/>
                  </a:cubicBez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Line 652"/>
            <p:cNvSpPr>
              <a:spLocks noChangeShapeType="1"/>
            </p:cNvSpPr>
            <p:nvPr/>
          </p:nvSpPr>
          <p:spPr bwMode="auto">
            <a:xfrm flipV="1">
              <a:off x="4933" y="1696"/>
              <a:ext cx="158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Line 653"/>
            <p:cNvSpPr>
              <a:spLocks noChangeShapeType="1"/>
            </p:cNvSpPr>
            <p:nvPr/>
          </p:nvSpPr>
          <p:spPr bwMode="auto">
            <a:xfrm flipV="1">
              <a:off x="4931" y="1734"/>
              <a:ext cx="155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Line 654"/>
            <p:cNvSpPr>
              <a:spLocks noChangeShapeType="1"/>
            </p:cNvSpPr>
            <p:nvPr/>
          </p:nvSpPr>
          <p:spPr bwMode="auto">
            <a:xfrm flipV="1">
              <a:off x="4931" y="1773"/>
              <a:ext cx="157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Line 655"/>
            <p:cNvSpPr>
              <a:spLocks noChangeShapeType="1"/>
            </p:cNvSpPr>
            <p:nvPr/>
          </p:nvSpPr>
          <p:spPr bwMode="auto">
            <a:xfrm flipV="1">
              <a:off x="4948" y="1925"/>
              <a:ext cx="158" cy="14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Line 656"/>
            <p:cNvSpPr>
              <a:spLocks noChangeShapeType="1"/>
            </p:cNvSpPr>
            <p:nvPr/>
          </p:nvSpPr>
          <p:spPr bwMode="auto">
            <a:xfrm flipV="1">
              <a:off x="4941" y="1888"/>
              <a:ext cx="157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Line 657"/>
            <p:cNvSpPr>
              <a:spLocks noChangeShapeType="1"/>
            </p:cNvSpPr>
            <p:nvPr/>
          </p:nvSpPr>
          <p:spPr bwMode="auto">
            <a:xfrm flipV="1">
              <a:off x="4936" y="1851"/>
              <a:ext cx="157" cy="13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Line 658"/>
            <p:cNvSpPr>
              <a:spLocks noChangeShapeType="1"/>
            </p:cNvSpPr>
            <p:nvPr/>
          </p:nvSpPr>
          <p:spPr bwMode="auto">
            <a:xfrm flipV="1">
              <a:off x="4931" y="1813"/>
              <a:ext cx="157" cy="11"/>
            </a:xfrm>
            <a:prstGeom prst="line">
              <a:avLst/>
            </a:prstGeom>
            <a:noFill/>
            <a:ln w="7938" cap="rnd">
              <a:solidFill>
                <a:srgbClr val="47474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 659"/>
            <p:cNvSpPr>
              <a:spLocks/>
            </p:cNvSpPr>
            <p:nvPr/>
          </p:nvSpPr>
          <p:spPr bwMode="auto">
            <a:xfrm>
              <a:off x="4911" y="1667"/>
              <a:ext cx="47" cy="309"/>
            </a:xfrm>
            <a:custGeom>
              <a:avLst/>
              <a:gdLst>
                <a:gd name="T0" fmla="*/ 453 w 19"/>
                <a:gd name="T1" fmla="*/ 0 h 116"/>
                <a:gd name="T2" fmla="*/ 299 w 19"/>
                <a:gd name="T3" fmla="*/ 0 h 116"/>
                <a:gd name="T4" fmla="*/ 183 w 19"/>
                <a:gd name="T5" fmla="*/ 0 h 116"/>
                <a:gd name="T6" fmla="*/ 74 w 19"/>
                <a:gd name="T7" fmla="*/ 2965 h 116"/>
                <a:gd name="T8" fmla="*/ 482 w 19"/>
                <a:gd name="T9" fmla="*/ 5839 h 116"/>
                <a:gd name="T10" fmla="*/ 710 w 19"/>
                <a:gd name="T11" fmla="*/ 5783 h 116"/>
                <a:gd name="T12" fmla="*/ 331 w 19"/>
                <a:gd name="T13" fmla="*/ 2930 h 116"/>
                <a:gd name="T14" fmla="*/ 453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1"/>
                    <a:pt x="0" y="27"/>
                    <a:pt x="2" y="59"/>
                  </a:cubicBezTo>
                  <a:cubicBezTo>
                    <a:pt x="4" y="91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5" y="112"/>
                    <a:pt x="11" y="88"/>
                    <a:pt x="9" y="58"/>
                  </a:cubicBezTo>
                  <a:cubicBezTo>
                    <a:pt x="7" y="27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660"/>
            <p:cNvSpPr>
              <a:spLocks/>
            </p:cNvSpPr>
            <p:nvPr/>
          </p:nvSpPr>
          <p:spPr bwMode="auto">
            <a:xfrm>
              <a:off x="4936" y="1891"/>
              <a:ext cx="122" cy="85"/>
            </a:xfrm>
            <a:custGeom>
              <a:avLst/>
              <a:gdLst>
                <a:gd name="T0" fmla="*/ 30 w 49"/>
                <a:gd name="T1" fmla="*/ 0 h 32"/>
                <a:gd name="T2" fmla="*/ 261 w 49"/>
                <a:gd name="T3" fmla="*/ 1347 h 32"/>
                <a:gd name="T4" fmla="*/ 1885 w 49"/>
                <a:gd name="T5" fmla="*/ 1291 h 32"/>
                <a:gd name="T6" fmla="*/ 1773 w 49"/>
                <a:gd name="T7" fmla="*/ 1448 h 32"/>
                <a:gd name="T8" fmla="*/ 261 w 49"/>
                <a:gd name="T9" fmla="*/ 1594 h 32"/>
                <a:gd name="T10" fmla="*/ 30 w 49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2">
                  <a:moveTo>
                    <a:pt x="1" y="0"/>
                  </a:moveTo>
                  <a:cubicBezTo>
                    <a:pt x="2" y="7"/>
                    <a:pt x="5" y="24"/>
                    <a:pt x="7" y="27"/>
                  </a:cubicBezTo>
                  <a:cubicBezTo>
                    <a:pt x="10" y="31"/>
                    <a:pt x="49" y="26"/>
                    <a:pt x="49" y="26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0" y="19"/>
                    <a:pt x="1" y="0"/>
                  </a:cubicBezTo>
                  <a:close/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 661"/>
            <p:cNvSpPr>
              <a:spLocks/>
            </p:cNvSpPr>
            <p:nvPr/>
          </p:nvSpPr>
          <p:spPr bwMode="auto">
            <a:xfrm>
              <a:off x="5083" y="1654"/>
              <a:ext cx="48" cy="309"/>
            </a:xfrm>
            <a:custGeom>
              <a:avLst/>
              <a:gdLst>
                <a:gd name="T0" fmla="*/ 485 w 19"/>
                <a:gd name="T1" fmla="*/ 0 h 116"/>
                <a:gd name="T2" fmla="*/ 371 w 19"/>
                <a:gd name="T3" fmla="*/ 0 h 116"/>
                <a:gd name="T4" fmla="*/ 210 w 19"/>
                <a:gd name="T5" fmla="*/ 0 h 116"/>
                <a:gd name="T6" fmla="*/ 83 w 19"/>
                <a:gd name="T7" fmla="*/ 2930 h 116"/>
                <a:gd name="T8" fmla="*/ 531 w 19"/>
                <a:gd name="T9" fmla="*/ 5839 h 116"/>
                <a:gd name="T10" fmla="*/ 773 w 19"/>
                <a:gd name="T11" fmla="*/ 5783 h 116"/>
                <a:gd name="T12" fmla="*/ 402 w 19"/>
                <a:gd name="T13" fmla="*/ 2930 h 116"/>
                <a:gd name="T14" fmla="*/ 485 w 19"/>
                <a:gd name="T15" fmla="*/ 0 h 1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" h="116">
                  <a:moveTo>
                    <a:pt x="1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27"/>
                    <a:pt x="2" y="58"/>
                  </a:cubicBezTo>
                  <a:cubicBezTo>
                    <a:pt x="5" y="90"/>
                    <a:pt x="9" y="116"/>
                    <a:pt x="13" y="116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6" y="112"/>
                    <a:pt x="12" y="88"/>
                    <a:pt x="10" y="58"/>
                  </a:cubicBezTo>
                  <a:cubicBezTo>
                    <a:pt x="7" y="26"/>
                    <a:pt x="8" y="0"/>
                    <a:pt x="12" y="0"/>
                  </a:cubicBez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 662"/>
            <p:cNvSpPr>
              <a:spLocks/>
            </p:cNvSpPr>
            <p:nvPr/>
          </p:nvSpPr>
          <p:spPr bwMode="auto">
            <a:xfrm>
              <a:off x="5088" y="1808"/>
              <a:ext cx="60" cy="155"/>
            </a:xfrm>
            <a:custGeom>
              <a:avLst/>
              <a:gdLst>
                <a:gd name="T0" fmla="*/ 438 w 24"/>
                <a:gd name="T1" fmla="*/ 2956 h 58"/>
                <a:gd name="T2" fmla="*/ 0 w 24"/>
                <a:gd name="T3" fmla="*/ 0 h 58"/>
                <a:gd name="T4" fmla="*/ 625 w 24"/>
                <a:gd name="T5" fmla="*/ 2750 h 58"/>
                <a:gd name="T6" fmla="*/ 625 w 24"/>
                <a:gd name="T7" fmla="*/ 2750 h 58"/>
                <a:gd name="T8" fmla="*/ 708 w 24"/>
                <a:gd name="T9" fmla="*/ 2900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58">
                  <a:moveTo>
                    <a:pt x="11" y="58"/>
                  </a:moveTo>
                  <a:cubicBezTo>
                    <a:pt x="7" y="58"/>
                    <a:pt x="3" y="32"/>
                    <a:pt x="0" y="0"/>
                  </a:cubicBezTo>
                  <a:cubicBezTo>
                    <a:pt x="1" y="10"/>
                    <a:pt x="8" y="51"/>
                    <a:pt x="16" y="54"/>
                  </a:cubicBezTo>
                  <a:cubicBezTo>
                    <a:pt x="24" y="57"/>
                    <a:pt x="16" y="54"/>
                    <a:pt x="16" y="54"/>
                  </a:cubicBezTo>
                  <a:cubicBezTo>
                    <a:pt x="18" y="57"/>
                    <a:pt x="18" y="57"/>
                    <a:pt x="18" y="57"/>
                  </a:cubicBezTo>
                </a:path>
              </a:pathLst>
            </a:custGeom>
            <a:solidFill>
              <a:srgbClr val="FEAB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 663"/>
            <p:cNvSpPr>
              <a:spLocks/>
            </p:cNvSpPr>
            <p:nvPr/>
          </p:nvSpPr>
          <p:spPr bwMode="auto">
            <a:xfrm>
              <a:off x="4923" y="1662"/>
              <a:ext cx="170" cy="26"/>
            </a:xfrm>
            <a:custGeom>
              <a:avLst/>
              <a:gdLst>
                <a:gd name="T0" fmla="*/ 0 w 170"/>
                <a:gd name="T1" fmla="*/ 16 h 26"/>
                <a:gd name="T2" fmla="*/ 170 w 170"/>
                <a:gd name="T3" fmla="*/ 0 h 26"/>
                <a:gd name="T4" fmla="*/ 0 w 170"/>
                <a:gd name="T5" fmla="*/ 26 h 26"/>
                <a:gd name="T6" fmla="*/ 0 w 170"/>
                <a:gd name="T7" fmla="*/ 16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0" h="26">
                  <a:moveTo>
                    <a:pt x="0" y="16"/>
                  </a:moveTo>
                  <a:lnTo>
                    <a:pt x="170" y="0"/>
                  </a:lnTo>
                  <a:lnTo>
                    <a:pt x="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E5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 664"/>
            <p:cNvSpPr>
              <a:spLocks/>
            </p:cNvSpPr>
            <p:nvPr/>
          </p:nvSpPr>
          <p:spPr bwMode="auto">
            <a:xfrm>
              <a:off x="4923" y="1662"/>
              <a:ext cx="170" cy="26"/>
            </a:xfrm>
            <a:custGeom>
              <a:avLst/>
              <a:gdLst>
                <a:gd name="T0" fmla="*/ 0 w 170"/>
                <a:gd name="T1" fmla="*/ 16 h 26"/>
                <a:gd name="T2" fmla="*/ 170 w 170"/>
                <a:gd name="T3" fmla="*/ 0 h 26"/>
                <a:gd name="T4" fmla="*/ 0 w 170"/>
                <a:gd name="T5" fmla="*/ 26 h 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0" h="26">
                  <a:moveTo>
                    <a:pt x="0" y="16"/>
                  </a:moveTo>
                  <a:lnTo>
                    <a:pt x="170" y="0"/>
                  </a:lnTo>
                  <a:lnTo>
                    <a:pt x="0" y="2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 665"/>
            <p:cNvSpPr>
              <a:spLocks/>
            </p:cNvSpPr>
            <p:nvPr/>
          </p:nvSpPr>
          <p:spPr bwMode="auto">
            <a:xfrm>
              <a:off x="4926" y="1667"/>
              <a:ext cx="15" cy="154"/>
            </a:xfrm>
            <a:custGeom>
              <a:avLst/>
              <a:gdLst>
                <a:gd name="T0" fmla="*/ 158 w 6"/>
                <a:gd name="T1" fmla="*/ 0 h 58"/>
                <a:gd name="T2" fmla="*/ 125 w 6"/>
                <a:gd name="T3" fmla="*/ 2884 h 58"/>
                <a:gd name="T4" fmla="*/ 125 w 6"/>
                <a:gd name="T5" fmla="*/ 2884 h 58"/>
                <a:gd name="T6" fmla="*/ 238 w 6"/>
                <a:gd name="T7" fmla="*/ 93 h 58"/>
                <a:gd name="T8" fmla="*/ 238 w 6"/>
                <a:gd name="T9" fmla="*/ 0 h 58"/>
                <a:gd name="T10" fmla="*/ 158 w 6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58">
                  <a:moveTo>
                    <a:pt x="4" y="0"/>
                  </a:moveTo>
                  <a:cubicBezTo>
                    <a:pt x="0" y="4"/>
                    <a:pt x="1" y="33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" y="25"/>
                    <a:pt x="4" y="3"/>
                    <a:pt x="6" y="2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 666"/>
            <p:cNvSpPr>
              <a:spLocks/>
            </p:cNvSpPr>
            <p:nvPr/>
          </p:nvSpPr>
          <p:spPr bwMode="auto">
            <a:xfrm>
              <a:off x="4911" y="1654"/>
              <a:ext cx="225" cy="322"/>
            </a:xfrm>
            <a:custGeom>
              <a:avLst/>
              <a:gdLst>
                <a:gd name="T0" fmla="*/ 520 w 90"/>
                <a:gd name="T1" fmla="*/ 6070 h 121"/>
                <a:gd name="T2" fmla="*/ 83 w 90"/>
                <a:gd name="T3" fmla="*/ 3201 h 121"/>
                <a:gd name="T4" fmla="*/ 208 w 90"/>
                <a:gd name="T5" fmla="*/ 247 h 121"/>
                <a:gd name="T6" fmla="*/ 3208 w 90"/>
                <a:gd name="T7" fmla="*/ 0 h 121"/>
                <a:gd name="T8" fmla="*/ 3095 w 90"/>
                <a:gd name="T9" fmla="*/ 2903 h 121"/>
                <a:gd name="T10" fmla="*/ 3520 w 90"/>
                <a:gd name="T11" fmla="*/ 5820 h 121"/>
                <a:gd name="T12" fmla="*/ 520 w 90"/>
                <a:gd name="T13" fmla="*/ 6070 h 1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121">
                  <a:moveTo>
                    <a:pt x="13" y="121"/>
                  </a:moveTo>
                  <a:cubicBezTo>
                    <a:pt x="9" y="121"/>
                    <a:pt x="4" y="96"/>
                    <a:pt x="2" y="64"/>
                  </a:cubicBezTo>
                  <a:cubicBezTo>
                    <a:pt x="0" y="32"/>
                    <a:pt x="1" y="6"/>
                    <a:pt x="5" y="5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8" y="0"/>
                    <a:pt x="77" y="26"/>
                    <a:pt x="79" y="58"/>
                  </a:cubicBezTo>
                  <a:cubicBezTo>
                    <a:pt x="81" y="90"/>
                    <a:pt x="86" y="116"/>
                    <a:pt x="90" y="116"/>
                  </a:cubicBezTo>
                  <a:lnTo>
                    <a:pt x="13" y="121"/>
                  </a:lnTo>
                  <a:close/>
                </a:path>
              </a:pathLst>
            </a:custGeom>
            <a:noFill/>
            <a:ln w="7938" cap="flat">
              <a:solidFill>
                <a:srgbClr val="33333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06316" y="5605435"/>
            <a:ext cx="306161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Rapid expansion protocol (“REP”)</a:t>
            </a:r>
          </a:p>
        </p:txBody>
      </p:sp>
      <p:sp>
        <p:nvSpPr>
          <p:cNvPr id="444" name="TextBox 443"/>
          <p:cNvSpPr txBox="1"/>
          <p:nvPr/>
        </p:nvSpPr>
        <p:spPr>
          <a:xfrm>
            <a:off x="4585074" y="3652345"/>
            <a:ext cx="1327437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Addition of: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Anti-CD3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Feeder cells</a:t>
            </a:r>
          </a:p>
          <a:p>
            <a:pPr marL="228594" marR="0" lvl="0" indent="-22859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IL-2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51533" y="5162492"/>
            <a:ext cx="1369979" cy="5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6" name="Group 3"/>
          <p:cNvGrpSpPr>
            <a:grpSpLocks/>
          </p:cNvGrpSpPr>
          <p:nvPr/>
        </p:nvGrpSpPr>
        <p:grpSpPr bwMode="auto">
          <a:xfrm rot="20839022">
            <a:off x="7447935" y="4297207"/>
            <a:ext cx="934597" cy="1397200"/>
            <a:chOff x="336" y="1141"/>
            <a:chExt cx="1875" cy="2408"/>
          </a:xfrm>
        </p:grpSpPr>
        <p:sp>
          <p:nvSpPr>
            <p:cNvPr id="447" name="Freeform 4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8" name="Freeform 5"/>
            <p:cNvSpPr>
              <a:spLocks/>
            </p:cNvSpPr>
            <p:nvPr/>
          </p:nvSpPr>
          <p:spPr bwMode="auto">
            <a:xfrm>
              <a:off x="336" y="1141"/>
              <a:ext cx="1875" cy="2408"/>
            </a:xfrm>
            <a:custGeom>
              <a:avLst/>
              <a:gdLst>
                <a:gd name="T0" fmla="*/ 10863 w 750"/>
                <a:gd name="T1" fmla="*/ 9557 h 903"/>
                <a:gd name="T2" fmla="*/ 9188 w 750"/>
                <a:gd name="T3" fmla="*/ 4984 h 903"/>
                <a:gd name="T4" fmla="*/ 7845 w 750"/>
                <a:gd name="T5" fmla="*/ 568 h 903"/>
                <a:gd name="T6" fmla="*/ 5863 w 750"/>
                <a:gd name="T7" fmla="*/ 136 h 903"/>
                <a:gd name="T8" fmla="*/ 2020 w 750"/>
                <a:gd name="T9" fmla="*/ 1160 h 903"/>
                <a:gd name="T10" fmla="*/ 488 w 750"/>
                <a:gd name="T11" fmla="*/ 3891 h 903"/>
                <a:gd name="T12" fmla="*/ 2125 w 750"/>
                <a:gd name="T13" fmla="*/ 8477 h 903"/>
                <a:gd name="T14" fmla="*/ 3908 w 750"/>
                <a:gd name="T15" fmla="*/ 14315 h 903"/>
                <a:gd name="T16" fmla="*/ 5645 w 750"/>
                <a:gd name="T17" fmla="*/ 13995 h 903"/>
                <a:gd name="T18" fmla="*/ 5750 w 750"/>
                <a:gd name="T19" fmla="*/ 14315 h 903"/>
                <a:gd name="T20" fmla="*/ 5895 w 750"/>
                <a:gd name="T21" fmla="*/ 15224 h 903"/>
                <a:gd name="T22" fmla="*/ 6158 w 750"/>
                <a:gd name="T23" fmla="*/ 15531 h 903"/>
                <a:gd name="T24" fmla="*/ 6675 w 750"/>
                <a:gd name="T25" fmla="*/ 15381 h 903"/>
                <a:gd name="T26" fmla="*/ 6708 w 750"/>
                <a:gd name="T27" fmla="*/ 14984 h 903"/>
                <a:gd name="T28" fmla="*/ 6675 w 750"/>
                <a:gd name="T29" fmla="*/ 14904 h 903"/>
                <a:gd name="T30" fmla="*/ 6283 w 750"/>
                <a:gd name="T31" fmla="*/ 14109 h 903"/>
                <a:gd name="T32" fmla="*/ 6083 w 750"/>
                <a:gd name="T33" fmla="*/ 13448 h 903"/>
                <a:gd name="T34" fmla="*/ 6208 w 750"/>
                <a:gd name="T35" fmla="*/ 13803 h 903"/>
                <a:gd name="T36" fmla="*/ 6300 w 750"/>
                <a:gd name="T37" fmla="*/ 13859 h 903"/>
                <a:gd name="T38" fmla="*/ 7425 w 750"/>
                <a:gd name="T39" fmla="*/ 13163 h 903"/>
                <a:gd name="T40" fmla="*/ 7770 w 750"/>
                <a:gd name="T41" fmla="*/ 15040 h 903"/>
                <a:gd name="T42" fmla="*/ 8595 w 750"/>
                <a:gd name="T43" fmla="*/ 16648 h 903"/>
                <a:gd name="T44" fmla="*/ 9188 w 750"/>
                <a:gd name="T45" fmla="*/ 17045 h 903"/>
                <a:gd name="T46" fmla="*/ 9375 w 750"/>
                <a:gd name="T47" fmla="*/ 15837 h 903"/>
                <a:gd name="T48" fmla="*/ 9645 w 750"/>
                <a:gd name="T49" fmla="*/ 15701 h 903"/>
                <a:gd name="T50" fmla="*/ 9613 w 750"/>
                <a:gd name="T51" fmla="*/ 15624 h 903"/>
                <a:gd name="T52" fmla="*/ 9595 w 750"/>
                <a:gd name="T53" fmla="*/ 15565 h 903"/>
                <a:gd name="T54" fmla="*/ 9283 w 750"/>
                <a:gd name="T55" fmla="*/ 14584 h 903"/>
                <a:gd name="T56" fmla="*/ 8875 w 750"/>
                <a:gd name="T57" fmla="*/ 14109 h 903"/>
                <a:gd name="T58" fmla="*/ 8595 w 750"/>
                <a:gd name="T59" fmla="*/ 13197 h 903"/>
                <a:gd name="T60" fmla="*/ 10238 w 750"/>
                <a:gd name="T61" fmla="*/ 12493 h 903"/>
                <a:gd name="T62" fmla="*/ 11688 w 750"/>
                <a:gd name="T63" fmla="*/ 11891 h 9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0" h="903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68" y="756"/>
                    <a:pt x="368" y="756"/>
                    <a:pt x="368" y="756"/>
                  </a:cubicBezTo>
                  <a:cubicBezTo>
                    <a:pt x="368" y="756"/>
                    <a:pt x="368" y="756"/>
                    <a:pt x="368" y="755"/>
                  </a:cubicBezTo>
                  <a:cubicBezTo>
                    <a:pt x="365" y="760"/>
                    <a:pt x="363" y="765"/>
                    <a:pt x="365" y="771"/>
                  </a:cubicBezTo>
                  <a:cubicBezTo>
                    <a:pt x="377" y="803"/>
                    <a:pt x="377" y="803"/>
                    <a:pt x="377" y="803"/>
                  </a:cubicBezTo>
                  <a:cubicBezTo>
                    <a:pt x="379" y="810"/>
                    <a:pt x="385" y="815"/>
                    <a:pt x="393" y="817"/>
                  </a:cubicBezTo>
                  <a:cubicBezTo>
                    <a:pt x="394" y="819"/>
                    <a:pt x="394" y="819"/>
                    <a:pt x="394" y="819"/>
                  </a:cubicBezTo>
                  <a:cubicBezTo>
                    <a:pt x="396" y="826"/>
                    <a:pt x="404" y="830"/>
                    <a:pt x="413" y="828"/>
                  </a:cubicBezTo>
                  <a:cubicBezTo>
                    <a:pt x="423" y="826"/>
                    <a:pt x="429" y="818"/>
                    <a:pt x="427" y="811"/>
                  </a:cubicBezTo>
                  <a:cubicBezTo>
                    <a:pt x="425" y="806"/>
                    <a:pt x="425" y="806"/>
                    <a:pt x="425" y="806"/>
                  </a:cubicBezTo>
                  <a:cubicBezTo>
                    <a:pt x="429" y="801"/>
                    <a:pt x="430" y="796"/>
                    <a:pt x="429" y="790"/>
                  </a:cubicBezTo>
                  <a:cubicBezTo>
                    <a:pt x="428" y="787"/>
                    <a:pt x="427" y="785"/>
                    <a:pt x="425" y="783"/>
                  </a:cubicBezTo>
                  <a:cubicBezTo>
                    <a:pt x="426" y="784"/>
                    <a:pt x="427" y="785"/>
                    <a:pt x="427" y="786"/>
                  </a:cubicBezTo>
                  <a:cubicBezTo>
                    <a:pt x="417" y="758"/>
                    <a:pt x="417" y="758"/>
                    <a:pt x="417" y="758"/>
                  </a:cubicBezTo>
                  <a:cubicBezTo>
                    <a:pt x="415" y="751"/>
                    <a:pt x="409" y="746"/>
                    <a:pt x="402" y="744"/>
                  </a:cubicBezTo>
                  <a:cubicBezTo>
                    <a:pt x="402" y="744"/>
                    <a:pt x="403" y="744"/>
                    <a:pt x="403" y="744"/>
                  </a:cubicBezTo>
                  <a:cubicBezTo>
                    <a:pt x="389" y="709"/>
                    <a:pt x="389" y="709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503" y="765"/>
                    <a:pt x="503" y="765"/>
                    <a:pt x="503" y="765"/>
                  </a:cubicBezTo>
                  <a:cubicBezTo>
                    <a:pt x="497" y="774"/>
                    <a:pt x="495" y="783"/>
                    <a:pt x="497" y="793"/>
                  </a:cubicBezTo>
                  <a:cubicBezTo>
                    <a:pt x="520" y="852"/>
                    <a:pt x="520" y="852"/>
                    <a:pt x="520" y="852"/>
                  </a:cubicBezTo>
                  <a:cubicBezTo>
                    <a:pt x="524" y="865"/>
                    <a:pt x="535" y="875"/>
                    <a:pt x="550" y="878"/>
                  </a:cubicBezTo>
                  <a:cubicBezTo>
                    <a:pt x="551" y="882"/>
                    <a:pt x="551" y="882"/>
                    <a:pt x="551" y="882"/>
                  </a:cubicBezTo>
                  <a:cubicBezTo>
                    <a:pt x="555" y="896"/>
                    <a:pt x="571" y="903"/>
                    <a:pt x="588" y="899"/>
                  </a:cubicBezTo>
                  <a:cubicBezTo>
                    <a:pt x="605" y="895"/>
                    <a:pt x="616" y="881"/>
                    <a:pt x="613" y="867"/>
                  </a:cubicBezTo>
                  <a:cubicBezTo>
                    <a:pt x="600" y="835"/>
                    <a:pt x="600" y="835"/>
                    <a:pt x="600" y="835"/>
                  </a:cubicBezTo>
                  <a:cubicBezTo>
                    <a:pt x="609" y="859"/>
                    <a:pt x="609" y="859"/>
                    <a:pt x="609" y="859"/>
                  </a:cubicBezTo>
                  <a:cubicBezTo>
                    <a:pt x="616" y="850"/>
                    <a:pt x="619" y="839"/>
                    <a:pt x="617" y="828"/>
                  </a:cubicBezTo>
                  <a:cubicBezTo>
                    <a:pt x="616" y="827"/>
                    <a:pt x="616" y="826"/>
                    <a:pt x="616" y="824"/>
                  </a:cubicBezTo>
                  <a:cubicBezTo>
                    <a:pt x="616" y="824"/>
                    <a:pt x="616" y="824"/>
                    <a:pt x="615" y="824"/>
                  </a:cubicBezTo>
                  <a:cubicBezTo>
                    <a:pt x="615" y="823"/>
                    <a:pt x="614" y="822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594" y="769"/>
                    <a:pt x="594" y="769"/>
                    <a:pt x="594" y="769"/>
                  </a:cubicBezTo>
                  <a:cubicBezTo>
                    <a:pt x="591" y="757"/>
                    <a:pt x="581" y="748"/>
                    <a:pt x="568" y="744"/>
                  </a:cubicBezTo>
                  <a:cubicBezTo>
                    <a:pt x="568" y="744"/>
                    <a:pt x="568" y="744"/>
                    <a:pt x="568" y="744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9" name="Freeform 6"/>
            <p:cNvSpPr>
              <a:spLocks noEditPoints="1"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4845 w 750"/>
                <a:gd name="T71" fmla="*/ 1515 h 766"/>
                <a:gd name="T72" fmla="*/ 3270 w 750"/>
                <a:gd name="T73" fmla="*/ 2070 h 766"/>
                <a:gd name="T74" fmla="*/ 2770 w 750"/>
                <a:gd name="T75" fmla="*/ 1742 h 766"/>
                <a:gd name="T76" fmla="*/ 3813 w 750"/>
                <a:gd name="T77" fmla="*/ 568 h 766"/>
                <a:gd name="T78" fmla="*/ 5125 w 750"/>
                <a:gd name="T79" fmla="*/ 909 h 766"/>
                <a:gd name="T80" fmla="*/ 4845 w 750"/>
                <a:gd name="T81" fmla="*/ 1515 h 7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  <a:moveTo>
                    <a:pt x="310" y="80"/>
                  </a:moveTo>
                  <a:cubicBezTo>
                    <a:pt x="209" y="109"/>
                    <a:pt x="209" y="109"/>
                    <a:pt x="209" y="109"/>
                  </a:cubicBezTo>
                  <a:cubicBezTo>
                    <a:pt x="195" y="113"/>
                    <a:pt x="181" y="105"/>
                    <a:pt x="177" y="92"/>
                  </a:cubicBezTo>
                  <a:cubicBezTo>
                    <a:pt x="173" y="78"/>
                    <a:pt x="209" y="38"/>
                    <a:pt x="244" y="30"/>
                  </a:cubicBezTo>
                  <a:cubicBezTo>
                    <a:pt x="279" y="22"/>
                    <a:pt x="324" y="34"/>
                    <a:pt x="328" y="48"/>
                  </a:cubicBezTo>
                  <a:cubicBezTo>
                    <a:pt x="332" y="62"/>
                    <a:pt x="324" y="76"/>
                    <a:pt x="310" y="8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0" name="Freeform 7"/>
            <p:cNvSpPr>
              <a:spLocks/>
            </p:cNvSpPr>
            <p:nvPr/>
          </p:nvSpPr>
          <p:spPr bwMode="auto">
            <a:xfrm>
              <a:off x="463" y="1339"/>
              <a:ext cx="1698" cy="1776"/>
            </a:xfrm>
            <a:custGeom>
              <a:avLst/>
              <a:gdLst>
                <a:gd name="T0" fmla="*/ 20 w 679"/>
                <a:gd name="T1" fmla="*/ 2069 h 666"/>
                <a:gd name="T2" fmla="*/ 1050 w 679"/>
                <a:gd name="T3" fmla="*/ 1515 h 666"/>
                <a:gd name="T4" fmla="*/ 2126 w 679"/>
                <a:gd name="T5" fmla="*/ 1080 h 666"/>
                <a:gd name="T6" fmla="*/ 3534 w 679"/>
                <a:gd name="T7" fmla="*/ 605 h 666"/>
                <a:gd name="T8" fmla="*/ 5817 w 679"/>
                <a:gd name="T9" fmla="*/ 285 h 666"/>
                <a:gd name="T10" fmla="*/ 6880 w 679"/>
                <a:gd name="T11" fmla="*/ 136 h 666"/>
                <a:gd name="T12" fmla="*/ 7022 w 679"/>
                <a:gd name="T13" fmla="*/ 456 h 666"/>
                <a:gd name="T14" fmla="*/ 7555 w 679"/>
                <a:gd name="T15" fmla="*/ 1651 h 666"/>
                <a:gd name="T16" fmla="*/ 8147 w 679"/>
                <a:gd name="T17" fmla="*/ 3661 h 666"/>
                <a:gd name="T18" fmla="*/ 9025 w 679"/>
                <a:gd name="T19" fmla="*/ 6237 h 666"/>
                <a:gd name="T20" fmla="*/ 9713 w 679"/>
                <a:gd name="T21" fmla="*/ 7885 h 666"/>
                <a:gd name="T22" fmla="*/ 10506 w 679"/>
                <a:gd name="T23" fmla="*/ 10219 h 666"/>
                <a:gd name="T24" fmla="*/ 9380 w 679"/>
                <a:gd name="T25" fmla="*/ 10445 h 666"/>
                <a:gd name="T26" fmla="*/ 8285 w 679"/>
                <a:gd name="T27" fmla="*/ 11093 h 666"/>
                <a:gd name="T28" fmla="*/ 7647 w 679"/>
                <a:gd name="T29" fmla="*/ 11456 h 666"/>
                <a:gd name="T30" fmla="*/ 6709 w 679"/>
                <a:gd name="T31" fmla="*/ 11755 h 666"/>
                <a:gd name="T32" fmla="*/ 6004 w 679"/>
                <a:gd name="T33" fmla="*/ 11869 h 666"/>
                <a:gd name="T34" fmla="*/ 5284 w 679"/>
                <a:gd name="T35" fmla="*/ 12040 h 666"/>
                <a:gd name="T36" fmla="*/ 5192 w 679"/>
                <a:gd name="T37" fmla="*/ 12139 h 666"/>
                <a:gd name="T38" fmla="*/ 4721 w 679"/>
                <a:gd name="T39" fmla="*/ 12232 h 666"/>
                <a:gd name="T40" fmla="*/ 3301 w 679"/>
                <a:gd name="T41" fmla="*/ 12515 h 666"/>
                <a:gd name="T42" fmla="*/ 2801 w 679"/>
                <a:gd name="T43" fmla="*/ 11208 h 666"/>
                <a:gd name="T44" fmla="*/ 2158 w 679"/>
                <a:gd name="T45" fmla="*/ 9579 h 666"/>
                <a:gd name="T46" fmla="*/ 1896 w 679"/>
                <a:gd name="T47" fmla="*/ 8363 h 666"/>
                <a:gd name="T48" fmla="*/ 1438 w 679"/>
                <a:gd name="T49" fmla="*/ 6520 h 666"/>
                <a:gd name="T50" fmla="*/ 783 w 679"/>
                <a:gd name="T51" fmla="*/ 4685 h 666"/>
                <a:gd name="T52" fmla="*/ 250 w 679"/>
                <a:gd name="T53" fmla="*/ 2675 h 666"/>
                <a:gd name="T54" fmla="*/ 20 w 679"/>
                <a:gd name="T55" fmla="*/ 2069 h 6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79" h="666">
                  <a:moveTo>
                    <a:pt x="1" y="109"/>
                  </a:move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9" y="557"/>
                    <a:pt x="642" y="530"/>
                    <a:pt x="600" y="551"/>
                  </a:cubicBezTo>
                  <a:cubicBezTo>
                    <a:pt x="559" y="571"/>
                    <a:pt x="554" y="572"/>
                    <a:pt x="530" y="585"/>
                  </a:cubicBezTo>
                  <a:cubicBezTo>
                    <a:pt x="505" y="598"/>
                    <a:pt x="507" y="597"/>
                    <a:pt x="489" y="604"/>
                  </a:cubicBezTo>
                  <a:cubicBezTo>
                    <a:pt x="470" y="610"/>
                    <a:pt x="448" y="614"/>
                    <a:pt x="429" y="620"/>
                  </a:cubicBezTo>
                  <a:cubicBezTo>
                    <a:pt x="410" y="626"/>
                    <a:pt x="405" y="620"/>
                    <a:pt x="384" y="626"/>
                  </a:cubicBezTo>
                  <a:cubicBezTo>
                    <a:pt x="358" y="630"/>
                    <a:pt x="338" y="635"/>
                    <a:pt x="338" y="635"/>
                  </a:cubicBezTo>
                  <a:cubicBezTo>
                    <a:pt x="332" y="640"/>
                    <a:pt x="332" y="640"/>
                    <a:pt x="332" y="640"/>
                  </a:cubicBezTo>
                  <a:cubicBezTo>
                    <a:pt x="302" y="645"/>
                    <a:pt x="302" y="645"/>
                    <a:pt x="302" y="645"/>
                  </a:cubicBezTo>
                  <a:cubicBezTo>
                    <a:pt x="260" y="655"/>
                    <a:pt x="220" y="666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1" name="Freeform 8"/>
            <p:cNvSpPr>
              <a:spLocks/>
            </p:cNvSpPr>
            <p:nvPr/>
          </p:nvSpPr>
          <p:spPr bwMode="auto">
            <a:xfrm>
              <a:off x="1179" y="2963"/>
              <a:ext cx="160" cy="98"/>
            </a:xfrm>
            <a:custGeom>
              <a:avLst/>
              <a:gdLst>
                <a:gd name="T0" fmla="*/ 970 w 64"/>
                <a:gd name="T1" fmla="*/ 371 h 37"/>
                <a:gd name="T2" fmla="*/ 425 w 64"/>
                <a:gd name="T3" fmla="*/ 77 h 37"/>
                <a:gd name="T4" fmla="*/ 50 w 64"/>
                <a:gd name="T5" fmla="*/ 652 h 37"/>
                <a:gd name="T6" fmla="*/ 125 w 64"/>
                <a:gd name="T7" fmla="*/ 689 h 37"/>
                <a:gd name="T8" fmla="*/ 1000 w 64"/>
                <a:gd name="T9" fmla="*/ 39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37">
                  <a:moveTo>
                    <a:pt x="62" y="20"/>
                  </a:moveTo>
                  <a:cubicBezTo>
                    <a:pt x="59" y="7"/>
                    <a:pt x="43" y="0"/>
                    <a:pt x="27" y="4"/>
                  </a:cubicBezTo>
                  <a:cubicBezTo>
                    <a:pt x="10" y="8"/>
                    <a:pt x="0" y="22"/>
                    <a:pt x="3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4" y="21"/>
                    <a:pt x="64" y="21"/>
                    <a:pt x="64" y="21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2" name="Freeform 9"/>
            <p:cNvSpPr>
              <a:spLocks/>
            </p:cNvSpPr>
            <p:nvPr/>
          </p:nvSpPr>
          <p:spPr bwMode="auto">
            <a:xfrm>
              <a:off x="1474" y="2837"/>
              <a:ext cx="247" cy="158"/>
            </a:xfrm>
            <a:custGeom>
              <a:avLst/>
              <a:gdLst>
                <a:gd name="T0" fmla="*/ 1537 w 99"/>
                <a:gd name="T1" fmla="*/ 616 h 59"/>
                <a:gd name="T2" fmla="*/ 666 w 99"/>
                <a:gd name="T3" fmla="*/ 115 h 59"/>
                <a:gd name="T4" fmla="*/ 75 w 99"/>
                <a:gd name="T5" fmla="*/ 1055 h 59"/>
                <a:gd name="T6" fmla="*/ 92 w 99"/>
                <a:gd name="T7" fmla="*/ 1111 h 59"/>
                <a:gd name="T8" fmla="*/ 387 w 99"/>
                <a:gd name="T9" fmla="*/ 1111 h 59"/>
                <a:gd name="T10" fmla="*/ 1537 w 99"/>
                <a:gd name="T11" fmla="*/ 653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59">
                  <a:moveTo>
                    <a:pt x="99" y="32"/>
                  </a:moveTo>
                  <a:cubicBezTo>
                    <a:pt x="94" y="11"/>
                    <a:pt x="69" y="0"/>
                    <a:pt x="43" y="6"/>
                  </a:cubicBezTo>
                  <a:cubicBezTo>
                    <a:pt x="17" y="12"/>
                    <a:pt x="0" y="34"/>
                    <a:pt x="5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22" y="59"/>
                    <a:pt x="25" y="58"/>
                  </a:cubicBezTo>
                  <a:cubicBezTo>
                    <a:pt x="28" y="58"/>
                    <a:pt x="99" y="34"/>
                    <a:pt x="99" y="34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3" name="Freeform 10"/>
            <p:cNvSpPr>
              <a:spLocks/>
            </p:cNvSpPr>
            <p:nvPr/>
          </p:nvSpPr>
          <p:spPr bwMode="auto">
            <a:xfrm>
              <a:off x="688" y="1765"/>
              <a:ext cx="416" cy="958"/>
            </a:xfrm>
            <a:custGeom>
              <a:avLst/>
              <a:gdLst>
                <a:gd name="T0" fmla="*/ 1451 w 166"/>
                <a:gd name="T1" fmla="*/ 2527 h 359"/>
                <a:gd name="T2" fmla="*/ 1494 w 166"/>
                <a:gd name="T3" fmla="*/ 376 h 359"/>
                <a:gd name="T4" fmla="*/ 0 w 166"/>
                <a:gd name="T5" fmla="*/ 456 h 359"/>
                <a:gd name="T6" fmla="*/ 1068 w 166"/>
                <a:gd name="T7" fmla="*/ 1345 h 359"/>
                <a:gd name="T8" fmla="*/ 784 w 166"/>
                <a:gd name="T9" fmla="*/ 3213 h 359"/>
                <a:gd name="T10" fmla="*/ 942 w 166"/>
                <a:gd name="T11" fmla="*/ 4238 h 359"/>
                <a:gd name="T12" fmla="*/ 1068 w 166"/>
                <a:gd name="T13" fmla="*/ 5420 h 359"/>
                <a:gd name="T14" fmla="*/ 1368 w 166"/>
                <a:gd name="T15" fmla="*/ 6821 h 359"/>
                <a:gd name="T16" fmla="*/ 1368 w 166"/>
                <a:gd name="T17" fmla="*/ 5476 h 359"/>
                <a:gd name="T18" fmla="*/ 1401 w 166"/>
                <a:gd name="T19" fmla="*/ 4387 h 359"/>
                <a:gd name="T20" fmla="*/ 2143 w 166"/>
                <a:gd name="T21" fmla="*/ 3461 h 359"/>
                <a:gd name="T22" fmla="*/ 2499 w 166"/>
                <a:gd name="T23" fmla="*/ 2506 h 359"/>
                <a:gd name="T24" fmla="*/ 1902 w 166"/>
                <a:gd name="T25" fmla="*/ 3061 h 359"/>
                <a:gd name="T26" fmla="*/ 1451 w 166"/>
                <a:gd name="T27" fmla="*/ 2527 h 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6" h="359">
                  <a:moveTo>
                    <a:pt x="92" y="133"/>
                  </a:moveTo>
                  <a:cubicBezTo>
                    <a:pt x="104" y="106"/>
                    <a:pt x="123" y="46"/>
                    <a:pt x="95" y="20"/>
                  </a:cubicBezTo>
                  <a:cubicBezTo>
                    <a:pt x="73" y="0"/>
                    <a:pt x="29" y="27"/>
                    <a:pt x="0" y="24"/>
                  </a:cubicBezTo>
                  <a:cubicBezTo>
                    <a:pt x="55" y="29"/>
                    <a:pt x="72" y="28"/>
                    <a:pt x="68" y="71"/>
                  </a:cubicBezTo>
                  <a:cubicBezTo>
                    <a:pt x="65" y="115"/>
                    <a:pt x="50" y="152"/>
                    <a:pt x="50" y="169"/>
                  </a:cubicBezTo>
                  <a:cubicBezTo>
                    <a:pt x="50" y="186"/>
                    <a:pt x="48" y="196"/>
                    <a:pt x="60" y="223"/>
                  </a:cubicBezTo>
                  <a:cubicBezTo>
                    <a:pt x="72" y="250"/>
                    <a:pt x="70" y="251"/>
                    <a:pt x="68" y="285"/>
                  </a:cubicBezTo>
                  <a:cubicBezTo>
                    <a:pt x="67" y="318"/>
                    <a:pt x="85" y="329"/>
                    <a:pt x="87" y="359"/>
                  </a:cubicBezTo>
                  <a:cubicBezTo>
                    <a:pt x="85" y="310"/>
                    <a:pt x="87" y="323"/>
                    <a:pt x="87" y="288"/>
                  </a:cubicBezTo>
                  <a:cubicBezTo>
                    <a:pt x="87" y="253"/>
                    <a:pt x="100" y="253"/>
                    <a:pt x="89" y="231"/>
                  </a:cubicBezTo>
                  <a:cubicBezTo>
                    <a:pt x="77" y="209"/>
                    <a:pt x="105" y="209"/>
                    <a:pt x="136" y="182"/>
                  </a:cubicBezTo>
                  <a:cubicBezTo>
                    <a:pt x="166" y="155"/>
                    <a:pt x="159" y="132"/>
                    <a:pt x="159" y="132"/>
                  </a:cubicBezTo>
                  <a:cubicBezTo>
                    <a:pt x="159" y="132"/>
                    <a:pt x="151" y="155"/>
                    <a:pt x="121" y="161"/>
                  </a:cubicBezTo>
                  <a:cubicBezTo>
                    <a:pt x="90" y="166"/>
                    <a:pt x="84" y="147"/>
                    <a:pt x="92" y="133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4" name="Freeform 11"/>
            <p:cNvSpPr>
              <a:spLocks/>
            </p:cNvSpPr>
            <p:nvPr/>
          </p:nvSpPr>
          <p:spPr bwMode="auto">
            <a:xfrm>
              <a:off x="1411" y="2525"/>
              <a:ext cx="613" cy="296"/>
            </a:xfrm>
            <a:custGeom>
              <a:avLst/>
              <a:gdLst>
                <a:gd name="T0" fmla="*/ 1616 w 245"/>
                <a:gd name="T1" fmla="*/ 589 h 111"/>
                <a:gd name="T2" fmla="*/ 1126 w 245"/>
                <a:gd name="T3" fmla="*/ 56 h 111"/>
                <a:gd name="T4" fmla="*/ 613 w 245"/>
                <a:gd name="T5" fmla="*/ 1331 h 111"/>
                <a:gd name="T6" fmla="*/ 158 w 245"/>
                <a:gd name="T7" fmla="*/ 2104 h 111"/>
                <a:gd name="T8" fmla="*/ 863 w 245"/>
                <a:gd name="T9" fmla="*/ 1741 h 111"/>
                <a:gd name="T10" fmla="*/ 1208 w 245"/>
                <a:gd name="T11" fmla="*/ 760 h 111"/>
                <a:gd name="T12" fmla="*/ 1834 w 245"/>
                <a:gd name="T13" fmla="*/ 1651 h 111"/>
                <a:gd name="T14" fmla="*/ 2630 w 245"/>
                <a:gd name="T15" fmla="*/ 1843 h 111"/>
                <a:gd name="T16" fmla="*/ 3838 w 245"/>
                <a:gd name="T17" fmla="*/ 1459 h 111"/>
                <a:gd name="T18" fmla="*/ 2460 w 245"/>
                <a:gd name="T19" fmla="*/ 1331 h 111"/>
                <a:gd name="T20" fmla="*/ 1616 w 245"/>
                <a:gd name="T21" fmla="*/ 589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111">
                  <a:moveTo>
                    <a:pt x="103" y="31"/>
                  </a:moveTo>
                  <a:cubicBezTo>
                    <a:pt x="107" y="15"/>
                    <a:pt x="88" y="0"/>
                    <a:pt x="72" y="3"/>
                  </a:cubicBezTo>
                  <a:cubicBezTo>
                    <a:pt x="49" y="7"/>
                    <a:pt x="38" y="49"/>
                    <a:pt x="39" y="70"/>
                  </a:cubicBezTo>
                  <a:cubicBezTo>
                    <a:pt x="42" y="89"/>
                    <a:pt x="20" y="111"/>
                    <a:pt x="10" y="111"/>
                  </a:cubicBezTo>
                  <a:cubicBezTo>
                    <a:pt x="0" y="111"/>
                    <a:pt x="40" y="106"/>
                    <a:pt x="55" y="92"/>
                  </a:cubicBezTo>
                  <a:cubicBezTo>
                    <a:pt x="70" y="79"/>
                    <a:pt x="57" y="25"/>
                    <a:pt x="77" y="40"/>
                  </a:cubicBezTo>
                  <a:cubicBezTo>
                    <a:pt x="97" y="55"/>
                    <a:pt x="104" y="84"/>
                    <a:pt x="117" y="87"/>
                  </a:cubicBezTo>
                  <a:cubicBezTo>
                    <a:pt x="131" y="91"/>
                    <a:pt x="127" y="109"/>
                    <a:pt x="168" y="97"/>
                  </a:cubicBezTo>
                  <a:cubicBezTo>
                    <a:pt x="208" y="86"/>
                    <a:pt x="221" y="77"/>
                    <a:pt x="245" y="77"/>
                  </a:cubicBezTo>
                  <a:cubicBezTo>
                    <a:pt x="193" y="64"/>
                    <a:pt x="184" y="72"/>
                    <a:pt x="157" y="70"/>
                  </a:cubicBezTo>
                  <a:cubicBezTo>
                    <a:pt x="131" y="69"/>
                    <a:pt x="117" y="83"/>
                    <a:pt x="103" y="31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5" name="Freeform 12"/>
            <p:cNvSpPr>
              <a:spLocks/>
            </p:cNvSpPr>
            <p:nvPr/>
          </p:nvSpPr>
          <p:spPr bwMode="auto">
            <a:xfrm>
              <a:off x="1394" y="1400"/>
              <a:ext cx="370" cy="677"/>
            </a:xfrm>
            <a:custGeom>
              <a:avLst/>
              <a:gdLst>
                <a:gd name="T0" fmla="*/ 2083 w 148"/>
                <a:gd name="T1" fmla="*/ 3673 h 254"/>
                <a:gd name="T2" fmla="*/ 1845 w 148"/>
                <a:gd name="T3" fmla="*/ 3047 h 254"/>
                <a:gd name="T4" fmla="*/ 1438 w 148"/>
                <a:gd name="T5" fmla="*/ 2330 h 254"/>
                <a:gd name="T6" fmla="*/ 1270 w 148"/>
                <a:gd name="T7" fmla="*/ 1626 h 254"/>
                <a:gd name="T8" fmla="*/ 1283 w 148"/>
                <a:gd name="T9" fmla="*/ 965 h 254"/>
                <a:gd name="T10" fmla="*/ 925 w 148"/>
                <a:gd name="T11" fmla="*/ 0 h 254"/>
                <a:gd name="T12" fmla="*/ 0 w 148"/>
                <a:gd name="T13" fmla="*/ 77 h 254"/>
                <a:gd name="T14" fmla="*/ 500 w 148"/>
                <a:gd name="T15" fmla="*/ 965 h 254"/>
                <a:gd name="T16" fmla="*/ 1000 w 148"/>
                <a:gd name="T17" fmla="*/ 2559 h 254"/>
                <a:gd name="T18" fmla="*/ 1658 w 148"/>
                <a:gd name="T19" fmla="*/ 3537 h 254"/>
                <a:gd name="T20" fmla="*/ 2238 w 148"/>
                <a:gd name="T21" fmla="*/ 4808 h 254"/>
                <a:gd name="T22" fmla="*/ 2083 w 148"/>
                <a:gd name="T23" fmla="*/ 3673 h 2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254">
                  <a:moveTo>
                    <a:pt x="133" y="194"/>
                  </a:moveTo>
                  <a:cubicBezTo>
                    <a:pt x="123" y="188"/>
                    <a:pt x="123" y="171"/>
                    <a:pt x="118" y="161"/>
                  </a:cubicBezTo>
                  <a:cubicBezTo>
                    <a:pt x="110" y="148"/>
                    <a:pt x="99" y="137"/>
                    <a:pt x="92" y="123"/>
                  </a:cubicBezTo>
                  <a:cubicBezTo>
                    <a:pt x="87" y="112"/>
                    <a:pt x="81" y="99"/>
                    <a:pt x="81" y="86"/>
                  </a:cubicBezTo>
                  <a:cubicBezTo>
                    <a:pt x="80" y="74"/>
                    <a:pt x="87" y="61"/>
                    <a:pt x="82" y="51"/>
                  </a:cubicBezTo>
                  <a:cubicBezTo>
                    <a:pt x="72" y="27"/>
                    <a:pt x="67" y="0"/>
                    <a:pt x="59" y="0"/>
                  </a:cubicBezTo>
                  <a:cubicBezTo>
                    <a:pt x="50" y="0"/>
                    <a:pt x="20" y="12"/>
                    <a:pt x="0" y="4"/>
                  </a:cubicBezTo>
                  <a:cubicBezTo>
                    <a:pt x="12" y="22"/>
                    <a:pt x="25" y="9"/>
                    <a:pt x="32" y="51"/>
                  </a:cubicBezTo>
                  <a:cubicBezTo>
                    <a:pt x="38" y="93"/>
                    <a:pt x="40" y="82"/>
                    <a:pt x="64" y="135"/>
                  </a:cubicBezTo>
                  <a:cubicBezTo>
                    <a:pt x="87" y="187"/>
                    <a:pt x="87" y="153"/>
                    <a:pt x="106" y="187"/>
                  </a:cubicBezTo>
                  <a:cubicBezTo>
                    <a:pt x="124" y="220"/>
                    <a:pt x="134" y="235"/>
                    <a:pt x="143" y="254"/>
                  </a:cubicBezTo>
                  <a:cubicBezTo>
                    <a:pt x="136" y="220"/>
                    <a:pt x="148" y="211"/>
                    <a:pt x="133" y="194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6" name="Freeform 13"/>
            <p:cNvSpPr>
              <a:spLocks/>
            </p:cNvSpPr>
            <p:nvPr/>
          </p:nvSpPr>
          <p:spPr bwMode="auto">
            <a:xfrm>
              <a:off x="1706" y="3400"/>
              <a:ext cx="170" cy="149"/>
            </a:xfrm>
            <a:custGeom>
              <a:avLst/>
              <a:gdLst>
                <a:gd name="T0" fmla="*/ 1020 w 68"/>
                <a:gd name="T1" fmla="*/ 375 h 56"/>
                <a:gd name="T2" fmla="*/ 438 w 68"/>
                <a:gd name="T3" fmla="*/ 77 h 56"/>
                <a:gd name="T4" fmla="*/ 50 w 68"/>
                <a:gd name="T5" fmla="*/ 657 h 56"/>
                <a:gd name="T6" fmla="*/ 625 w 68"/>
                <a:gd name="T7" fmla="*/ 976 h 56"/>
                <a:gd name="T8" fmla="*/ 1020 w 68"/>
                <a:gd name="T9" fmla="*/ 37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56">
                  <a:moveTo>
                    <a:pt x="65" y="20"/>
                  </a:moveTo>
                  <a:cubicBezTo>
                    <a:pt x="61" y="7"/>
                    <a:pt x="45" y="0"/>
                    <a:pt x="28" y="4"/>
                  </a:cubicBezTo>
                  <a:cubicBezTo>
                    <a:pt x="11" y="8"/>
                    <a:pt x="0" y="22"/>
                    <a:pt x="3" y="35"/>
                  </a:cubicBezTo>
                  <a:cubicBezTo>
                    <a:pt x="7" y="49"/>
                    <a:pt x="23" y="56"/>
                    <a:pt x="40" y="52"/>
                  </a:cubicBezTo>
                  <a:cubicBezTo>
                    <a:pt x="57" y="48"/>
                    <a:pt x="68" y="34"/>
                    <a:pt x="65" y="20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7" name="Freeform 14"/>
            <p:cNvSpPr>
              <a:spLocks/>
            </p:cNvSpPr>
            <p:nvPr/>
          </p:nvSpPr>
          <p:spPr bwMode="auto">
            <a:xfrm>
              <a:off x="1726" y="3416"/>
              <a:ext cx="130" cy="117"/>
            </a:xfrm>
            <a:custGeom>
              <a:avLst/>
              <a:gdLst>
                <a:gd name="T0" fmla="*/ 770 w 52"/>
                <a:gd name="T1" fmla="*/ 303 h 44"/>
                <a:gd name="T2" fmla="*/ 333 w 52"/>
                <a:gd name="T3" fmla="*/ 56 h 44"/>
                <a:gd name="T4" fmla="*/ 50 w 52"/>
                <a:gd name="T5" fmla="*/ 524 h 44"/>
                <a:gd name="T6" fmla="*/ 488 w 52"/>
                <a:gd name="T7" fmla="*/ 750 h 44"/>
                <a:gd name="T8" fmla="*/ 770 w 52"/>
                <a:gd name="T9" fmla="*/ 30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44">
                  <a:moveTo>
                    <a:pt x="49" y="16"/>
                  </a:moveTo>
                  <a:cubicBezTo>
                    <a:pt x="47" y="6"/>
                    <a:pt x="34" y="0"/>
                    <a:pt x="21" y="3"/>
                  </a:cubicBezTo>
                  <a:cubicBezTo>
                    <a:pt x="9" y="7"/>
                    <a:pt x="0" y="17"/>
                    <a:pt x="3" y="28"/>
                  </a:cubicBezTo>
                  <a:cubicBezTo>
                    <a:pt x="5" y="38"/>
                    <a:pt x="18" y="44"/>
                    <a:pt x="31" y="40"/>
                  </a:cubicBezTo>
                  <a:cubicBezTo>
                    <a:pt x="43" y="37"/>
                    <a:pt x="52" y="26"/>
                    <a:pt x="49" y="16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8" name="Freeform 15"/>
            <p:cNvSpPr>
              <a:spLocks/>
            </p:cNvSpPr>
            <p:nvPr/>
          </p:nvSpPr>
          <p:spPr bwMode="auto">
            <a:xfrm>
              <a:off x="1734" y="3421"/>
              <a:ext cx="95" cy="59"/>
            </a:xfrm>
            <a:custGeom>
              <a:avLst/>
              <a:gdLst>
                <a:gd name="T0" fmla="*/ 283 w 38"/>
                <a:gd name="T1" fmla="*/ 21 h 22"/>
                <a:gd name="T2" fmla="*/ 0 w 38"/>
                <a:gd name="T3" fmla="*/ 346 h 22"/>
                <a:gd name="T4" fmla="*/ 300 w 38"/>
                <a:gd name="T5" fmla="*/ 402 h 22"/>
                <a:gd name="T6" fmla="*/ 595 w 38"/>
                <a:gd name="T7" fmla="*/ 80 h 22"/>
                <a:gd name="T8" fmla="*/ 283 w 38"/>
                <a:gd name="T9" fmla="*/ 2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18" y="1"/>
                  </a:moveTo>
                  <a:cubicBezTo>
                    <a:pt x="9" y="4"/>
                    <a:pt x="1" y="11"/>
                    <a:pt x="0" y="18"/>
                  </a:cubicBezTo>
                  <a:cubicBezTo>
                    <a:pt x="5" y="21"/>
                    <a:pt x="12" y="22"/>
                    <a:pt x="19" y="21"/>
                  </a:cubicBezTo>
                  <a:cubicBezTo>
                    <a:pt x="29" y="18"/>
                    <a:pt x="36" y="11"/>
                    <a:pt x="38" y="4"/>
                  </a:cubicBezTo>
                  <a:cubicBezTo>
                    <a:pt x="33" y="1"/>
                    <a:pt x="26" y="0"/>
                    <a:pt x="18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9" name="Freeform 16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0" name="Freeform 17"/>
            <p:cNvSpPr>
              <a:spLocks/>
            </p:cNvSpPr>
            <p:nvPr/>
          </p:nvSpPr>
          <p:spPr bwMode="auto">
            <a:xfrm>
              <a:off x="1584" y="3131"/>
              <a:ext cx="172" cy="213"/>
            </a:xfrm>
            <a:custGeom>
              <a:avLst/>
              <a:gdLst>
                <a:gd name="T0" fmla="*/ 404 w 69"/>
                <a:gd name="T1" fmla="*/ 474 h 80"/>
                <a:gd name="T2" fmla="*/ 945 w 69"/>
                <a:gd name="T3" fmla="*/ 93 h 80"/>
                <a:gd name="T4" fmla="*/ 1069 w 69"/>
                <a:gd name="T5" fmla="*/ 56 h 80"/>
                <a:gd name="T6" fmla="*/ 621 w 69"/>
                <a:gd name="T7" fmla="*/ 56 h 80"/>
                <a:gd name="T8" fmla="*/ 62 w 69"/>
                <a:gd name="T9" fmla="*/ 908 h 80"/>
                <a:gd name="T10" fmla="*/ 262 w 69"/>
                <a:gd name="T11" fmla="*/ 1510 h 80"/>
                <a:gd name="T12" fmla="*/ 404 w 69"/>
                <a:gd name="T13" fmla="*/ 474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80">
                  <a:moveTo>
                    <a:pt x="26" y="25"/>
                  </a:moveTo>
                  <a:cubicBezTo>
                    <a:pt x="34" y="15"/>
                    <a:pt x="47" y="8"/>
                    <a:pt x="61" y="5"/>
                  </a:cubicBezTo>
                  <a:cubicBezTo>
                    <a:pt x="64" y="4"/>
                    <a:pt x="66" y="4"/>
                    <a:pt x="69" y="3"/>
                  </a:cubicBezTo>
                  <a:cubicBezTo>
                    <a:pt x="60" y="1"/>
                    <a:pt x="50" y="0"/>
                    <a:pt x="40" y="3"/>
                  </a:cubicBezTo>
                  <a:cubicBezTo>
                    <a:pt x="16" y="9"/>
                    <a:pt x="0" y="29"/>
                    <a:pt x="4" y="48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71"/>
                    <a:pt x="10" y="41"/>
                    <a:pt x="26" y="25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1" name="Freeform 18"/>
            <p:cNvSpPr>
              <a:spLocks/>
            </p:cNvSpPr>
            <p:nvPr/>
          </p:nvSpPr>
          <p:spPr bwMode="auto">
            <a:xfrm>
              <a:off x="1676" y="3312"/>
              <a:ext cx="193" cy="181"/>
            </a:xfrm>
            <a:custGeom>
              <a:avLst/>
              <a:gdLst>
                <a:gd name="T0" fmla="*/ 1005 w 77"/>
                <a:gd name="T1" fmla="*/ 397 h 68"/>
                <a:gd name="T2" fmla="*/ 439 w 77"/>
                <a:gd name="T3" fmla="*/ 77 h 68"/>
                <a:gd name="T4" fmla="*/ 50 w 77"/>
                <a:gd name="T5" fmla="*/ 681 h 68"/>
                <a:gd name="T6" fmla="*/ 238 w 77"/>
                <a:gd name="T7" fmla="*/ 1283 h 68"/>
                <a:gd name="T8" fmla="*/ 629 w 77"/>
                <a:gd name="T9" fmla="*/ 695 h 68"/>
                <a:gd name="T10" fmla="*/ 1213 w 77"/>
                <a:gd name="T11" fmla="*/ 998 h 68"/>
                <a:gd name="T12" fmla="*/ 1005 w 77"/>
                <a:gd name="T13" fmla="*/ 397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68">
                  <a:moveTo>
                    <a:pt x="64" y="21"/>
                  </a:moveTo>
                  <a:cubicBezTo>
                    <a:pt x="61" y="7"/>
                    <a:pt x="44" y="0"/>
                    <a:pt x="28" y="4"/>
                  </a:cubicBezTo>
                  <a:cubicBezTo>
                    <a:pt x="11" y="8"/>
                    <a:pt x="0" y="22"/>
                    <a:pt x="3" y="3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2" y="55"/>
                    <a:pt x="23" y="41"/>
                    <a:pt x="40" y="37"/>
                  </a:cubicBezTo>
                  <a:cubicBezTo>
                    <a:pt x="57" y="33"/>
                    <a:pt x="73" y="40"/>
                    <a:pt x="77" y="53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2" name="Freeform 19"/>
            <p:cNvSpPr>
              <a:spLocks/>
            </p:cNvSpPr>
            <p:nvPr/>
          </p:nvSpPr>
          <p:spPr bwMode="auto">
            <a:xfrm>
              <a:off x="1624" y="3264"/>
              <a:ext cx="260" cy="219"/>
            </a:xfrm>
            <a:custGeom>
              <a:avLst/>
              <a:gdLst>
                <a:gd name="T0" fmla="*/ 1595 w 104"/>
                <a:gd name="T1" fmla="*/ 606 h 82"/>
                <a:gd name="T2" fmla="*/ 688 w 104"/>
                <a:gd name="T3" fmla="*/ 115 h 82"/>
                <a:gd name="T4" fmla="*/ 83 w 104"/>
                <a:gd name="T5" fmla="*/ 1071 h 82"/>
                <a:gd name="T6" fmla="*/ 550 w 104"/>
                <a:gd name="T7" fmla="*/ 1562 h 82"/>
                <a:gd name="T8" fmla="*/ 375 w 104"/>
                <a:gd name="T9" fmla="*/ 1028 h 82"/>
                <a:gd name="T10" fmla="*/ 770 w 104"/>
                <a:gd name="T11" fmla="*/ 422 h 82"/>
                <a:gd name="T12" fmla="*/ 1333 w 104"/>
                <a:gd name="T13" fmla="*/ 742 h 82"/>
                <a:gd name="T14" fmla="*/ 1470 w 104"/>
                <a:gd name="T15" fmla="*/ 1199 h 82"/>
                <a:gd name="T16" fmla="*/ 1595 w 104"/>
                <a:gd name="T17" fmla="*/ 60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82">
                  <a:moveTo>
                    <a:pt x="102" y="32"/>
                  </a:moveTo>
                  <a:cubicBezTo>
                    <a:pt x="97" y="11"/>
                    <a:pt x="71" y="0"/>
                    <a:pt x="44" y="6"/>
                  </a:cubicBezTo>
                  <a:cubicBezTo>
                    <a:pt x="18" y="13"/>
                    <a:pt x="0" y="35"/>
                    <a:pt x="5" y="56"/>
                  </a:cubicBezTo>
                  <a:cubicBezTo>
                    <a:pt x="9" y="69"/>
                    <a:pt x="20" y="79"/>
                    <a:pt x="35" y="8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1" y="40"/>
                    <a:pt x="32" y="26"/>
                    <a:pt x="49" y="22"/>
                  </a:cubicBezTo>
                  <a:cubicBezTo>
                    <a:pt x="65" y="18"/>
                    <a:pt x="82" y="25"/>
                    <a:pt x="85" y="39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101" y="54"/>
                    <a:pt x="104" y="43"/>
                    <a:pt x="102" y="32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3" name="Freeform 20"/>
            <p:cNvSpPr>
              <a:spLocks/>
            </p:cNvSpPr>
            <p:nvPr/>
          </p:nvSpPr>
          <p:spPr bwMode="auto">
            <a:xfrm>
              <a:off x="1316" y="3275"/>
              <a:ext cx="93" cy="80"/>
            </a:xfrm>
            <a:custGeom>
              <a:avLst/>
              <a:gdLst>
                <a:gd name="T0" fmla="*/ 555 w 37"/>
                <a:gd name="T1" fmla="*/ 205 h 30"/>
                <a:gd name="T2" fmla="*/ 241 w 37"/>
                <a:gd name="T3" fmla="*/ 35 h 30"/>
                <a:gd name="T4" fmla="*/ 33 w 37"/>
                <a:gd name="T5" fmla="*/ 363 h 30"/>
                <a:gd name="T6" fmla="*/ 334 w 37"/>
                <a:gd name="T7" fmla="*/ 533 h 30"/>
                <a:gd name="T8" fmla="*/ 555 w 37"/>
                <a:gd name="T9" fmla="*/ 20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0">
                  <a:moveTo>
                    <a:pt x="35" y="11"/>
                  </a:moveTo>
                  <a:cubicBezTo>
                    <a:pt x="33" y="4"/>
                    <a:pt x="24" y="0"/>
                    <a:pt x="15" y="2"/>
                  </a:cubicBezTo>
                  <a:cubicBezTo>
                    <a:pt x="6" y="4"/>
                    <a:pt x="0" y="12"/>
                    <a:pt x="2" y="19"/>
                  </a:cubicBezTo>
                  <a:cubicBezTo>
                    <a:pt x="4" y="26"/>
                    <a:pt x="12" y="30"/>
                    <a:pt x="21" y="28"/>
                  </a:cubicBezTo>
                  <a:cubicBezTo>
                    <a:pt x="31" y="26"/>
                    <a:pt x="37" y="18"/>
                    <a:pt x="35" y="11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4" name="Freeform 21"/>
            <p:cNvSpPr>
              <a:spLocks/>
            </p:cNvSpPr>
            <p:nvPr/>
          </p:nvSpPr>
          <p:spPr bwMode="auto">
            <a:xfrm>
              <a:off x="1326" y="3283"/>
              <a:ext cx="70" cy="64"/>
            </a:xfrm>
            <a:custGeom>
              <a:avLst/>
              <a:gdLst>
                <a:gd name="T0" fmla="*/ 425 w 28"/>
                <a:gd name="T1" fmla="*/ 171 h 24"/>
                <a:gd name="T2" fmla="*/ 188 w 28"/>
                <a:gd name="T3" fmla="*/ 35 h 24"/>
                <a:gd name="T4" fmla="*/ 33 w 28"/>
                <a:gd name="T5" fmla="*/ 285 h 24"/>
                <a:gd name="T6" fmla="*/ 270 w 28"/>
                <a:gd name="T7" fmla="*/ 419 h 24"/>
                <a:gd name="T8" fmla="*/ 425 w 28"/>
                <a:gd name="T9" fmla="*/ 17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27" y="9"/>
                  </a:moveTo>
                  <a:cubicBezTo>
                    <a:pt x="26" y="3"/>
                    <a:pt x="19" y="0"/>
                    <a:pt x="12" y="2"/>
                  </a:cubicBezTo>
                  <a:cubicBezTo>
                    <a:pt x="5" y="4"/>
                    <a:pt x="0" y="10"/>
                    <a:pt x="2" y="15"/>
                  </a:cubicBezTo>
                  <a:cubicBezTo>
                    <a:pt x="3" y="21"/>
                    <a:pt x="10" y="24"/>
                    <a:pt x="17" y="22"/>
                  </a:cubicBezTo>
                  <a:cubicBezTo>
                    <a:pt x="24" y="20"/>
                    <a:pt x="28" y="14"/>
                    <a:pt x="27" y="9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5" name="Freeform 22"/>
            <p:cNvSpPr>
              <a:spLocks/>
            </p:cNvSpPr>
            <p:nvPr/>
          </p:nvSpPr>
          <p:spPr bwMode="auto">
            <a:xfrm>
              <a:off x="1329" y="3285"/>
              <a:ext cx="47" cy="32"/>
            </a:xfrm>
            <a:custGeom>
              <a:avLst/>
              <a:gdLst>
                <a:gd name="T0" fmla="*/ 287 w 19"/>
                <a:gd name="T1" fmla="*/ 21 h 12"/>
                <a:gd name="T2" fmla="*/ 166 w 19"/>
                <a:gd name="T3" fmla="*/ 21 h 12"/>
                <a:gd name="T4" fmla="*/ 0 w 19"/>
                <a:gd name="T5" fmla="*/ 227 h 12"/>
                <a:gd name="T6" fmla="*/ 121 w 19"/>
                <a:gd name="T7" fmla="*/ 227 h 12"/>
                <a:gd name="T8" fmla="*/ 287 w 19"/>
                <a:gd name="T9" fmla="*/ 2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2">
                  <a:moveTo>
                    <a:pt x="19" y="1"/>
                  </a:moveTo>
                  <a:cubicBezTo>
                    <a:pt x="16" y="1"/>
                    <a:pt x="14" y="0"/>
                    <a:pt x="11" y="1"/>
                  </a:cubicBezTo>
                  <a:cubicBezTo>
                    <a:pt x="5" y="3"/>
                    <a:pt x="1" y="7"/>
                    <a:pt x="0" y="12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14" y="10"/>
                    <a:pt x="18" y="6"/>
                    <a:pt x="19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6" name="Freeform 23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7" name="Freeform 24"/>
            <p:cNvSpPr>
              <a:spLocks/>
            </p:cNvSpPr>
            <p:nvPr/>
          </p:nvSpPr>
          <p:spPr bwMode="auto">
            <a:xfrm>
              <a:off x="1251" y="3131"/>
              <a:ext cx="88" cy="106"/>
            </a:xfrm>
            <a:custGeom>
              <a:avLst/>
              <a:gdLst>
                <a:gd name="T0" fmla="*/ 221 w 35"/>
                <a:gd name="T1" fmla="*/ 225 h 40"/>
                <a:gd name="T2" fmla="*/ 493 w 35"/>
                <a:gd name="T3" fmla="*/ 56 h 40"/>
                <a:gd name="T4" fmla="*/ 556 w 35"/>
                <a:gd name="T5" fmla="*/ 34 h 40"/>
                <a:gd name="T6" fmla="*/ 317 w 35"/>
                <a:gd name="T7" fmla="*/ 34 h 40"/>
                <a:gd name="T8" fmla="*/ 50 w 35"/>
                <a:gd name="T9" fmla="*/ 451 h 40"/>
                <a:gd name="T10" fmla="*/ 146 w 35"/>
                <a:gd name="T11" fmla="*/ 745 h 40"/>
                <a:gd name="T12" fmla="*/ 221 w 35"/>
                <a:gd name="T13" fmla="*/ 225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40">
                  <a:moveTo>
                    <a:pt x="14" y="12"/>
                  </a:moveTo>
                  <a:cubicBezTo>
                    <a:pt x="18" y="8"/>
                    <a:pt x="24" y="4"/>
                    <a:pt x="31" y="3"/>
                  </a:cubicBezTo>
                  <a:cubicBezTo>
                    <a:pt x="32" y="2"/>
                    <a:pt x="34" y="2"/>
                    <a:pt x="35" y="2"/>
                  </a:cubicBezTo>
                  <a:cubicBezTo>
                    <a:pt x="31" y="1"/>
                    <a:pt x="26" y="0"/>
                    <a:pt x="20" y="2"/>
                  </a:cubicBezTo>
                  <a:cubicBezTo>
                    <a:pt x="8" y="4"/>
                    <a:pt x="0" y="15"/>
                    <a:pt x="3" y="2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6"/>
                    <a:pt x="5" y="20"/>
                    <a:pt x="14" y="12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8" name="Freeform 25"/>
            <p:cNvSpPr>
              <a:spLocks/>
            </p:cNvSpPr>
            <p:nvPr/>
          </p:nvSpPr>
          <p:spPr bwMode="auto">
            <a:xfrm>
              <a:off x="1309" y="3152"/>
              <a:ext cx="75" cy="53"/>
            </a:xfrm>
            <a:custGeom>
              <a:avLst/>
              <a:gdLst>
                <a:gd name="T0" fmla="*/ 0 w 30"/>
                <a:gd name="T1" fmla="*/ 371 h 20"/>
                <a:gd name="T2" fmla="*/ 470 w 30"/>
                <a:gd name="T3" fmla="*/ 371 h 20"/>
                <a:gd name="T4" fmla="*/ 345 w 30"/>
                <a:gd name="T5" fmla="*/ 0 h 20"/>
                <a:gd name="T6" fmla="*/ 220 w 30"/>
                <a:gd name="T7" fmla="*/ 191 h 20"/>
                <a:gd name="T8" fmla="*/ 0 w 30"/>
                <a:gd name="T9" fmla="*/ 37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0">
                  <a:moveTo>
                    <a:pt x="0" y="20"/>
                  </a:moveTo>
                  <a:cubicBezTo>
                    <a:pt x="5" y="16"/>
                    <a:pt x="20" y="13"/>
                    <a:pt x="30" y="2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"/>
                    <a:pt x="19" y="8"/>
                    <a:pt x="14" y="10"/>
                  </a:cubicBezTo>
                  <a:cubicBezTo>
                    <a:pt x="7" y="13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9" name="Freeform 26"/>
            <p:cNvSpPr>
              <a:spLocks/>
            </p:cNvSpPr>
            <p:nvPr/>
          </p:nvSpPr>
          <p:spPr bwMode="auto">
            <a:xfrm>
              <a:off x="1299" y="3227"/>
              <a:ext cx="105" cy="98"/>
            </a:xfrm>
            <a:custGeom>
              <a:avLst/>
              <a:gdLst>
                <a:gd name="T0" fmla="*/ 550 w 42"/>
                <a:gd name="T1" fmla="*/ 204 h 37"/>
                <a:gd name="T2" fmla="*/ 238 w 42"/>
                <a:gd name="T3" fmla="*/ 56 h 37"/>
                <a:gd name="T4" fmla="*/ 33 w 42"/>
                <a:gd name="T5" fmla="*/ 371 h 37"/>
                <a:gd name="T6" fmla="*/ 145 w 42"/>
                <a:gd name="T7" fmla="*/ 689 h 37"/>
                <a:gd name="T8" fmla="*/ 345 w 42"/>
                <a:gd name="T9" fmla="*/ 371 h 37"/>
                <a:gd name="T10" fmla="*/ 658 w 42"/>
                <a:gd name="T11" fmla="*/ 540 h 37"/>
                <a:gd name="T12" fmla="*/ 550 w 42"/>
                <a:gd name="T13" fmla="*/ 20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37">
                  <a:moveTo>
                    <a:pt x="35" y="11"/>
                  </a:moveTo>
                  <a:cubicBezTo>
                    <a:pt x="33" y="4"/>
                    <a:pt x="24" y="0"/>
                    <a:pt x="15" y="3"/>
                  </a:cubicBezTo>
                  <a:cubicBezTo>
                    <a:pt x="6" y="5"/>
                    <a:pt x="0" y="12"/>
                    <a:pt x="2" y="2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0"/>
                    <a:pt x="13" y="22"/>
                    <a:pt x="22" y="20"/>
                  </a:cubicBezTo>
                  <a:cubicBezTo>
                    <a:pt x="31" y="18"/>
                    <a:pt x="40" y="22"/>
                    <a:pt x="42" y="29"/>
                  </a:cubicBezTo>
                  <a:lnTo>
                    <a:pt x="35" y="1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0" name="Freeform 27"/>
            <p:cNvSpPr>
              <a:spLocks/>
            </p:cNvSpPr>
            <p:nvPr/>
          </p:nvSpPr>
          <p:spPr bwMode="auto">
            <a:xfrm>
              <a:off x="1271" y="3200"/>
              <a:ext cx="140" cy="120"/>
            </a:xfrm>
            <a:custGeom>
              <a:avLst/>
              <a:gdLst>
                <a:gd name="T0" fmla="*/ 863 w 56"/>
                <a:gd name="T1" fmla="*/ 341 h 45"/>
                <a:gd name="T2" fmla="*/ 375 w 56"/>
                <a:gd name="T3" fmla="*/ 77 h 45"/>
                <a:gd name="T4" fmla="*/ 50 w 56"/>
                <a:gd name="T5" fmla="*/ 589 h 45"/>
                <a:gd name="T6" fmla="*/ 300 w 56"/>
                <a:gd name="T7" fmla="*/ 853 h 45"/>
                <a:gd name="T8" fmla="*/ 208 w 56"/>
                <a:gd name="T9" fmla="*/ 568 h 45"/>
                <a:gd name="T10" fmla="*/ 408 w 56"/>
                <a:gd name="T11" fmla="*/ 248 h 45"/>
                <a:gd name="T12" fmla="*/ 720 w 56"/>
                <a:gd name="T13" fmla="*/ 397 h 45"/>
                <a:gd name="T14" fmla="*/ 800 w 56"/>
                <a:gd name="T15" fmla="*/ 648 h 45"/>
                <a:gd name="T16" fmla="*/ 863 w 56"/>
                <a:gd name="T17" fmla="*/ 341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45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10" y="7"/>
                    <a:pt x="0" y="19"/>
                    <a:pt x="3" y="31"/>
                  </a:cubicBezTo>
                  <a:cubicBezTo>
                    <a:pt x="5" y="38"/>
                    <a:pt x="11" y="43"/>
                    <a:pt x="19" y="45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2"/>
                    <a:pt x="17" y="15"/>
                    <a:pt x="26" y="13"/>
                  </a:cubicBezTo>
                  <a:cubicBezTo>
                    <a:pt x="35" y="10"/>
                    <a:pt x="44" y="14"/>
                    <a:pt x="46" y="21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5" y="29"/>
                    <a:pt x="56" y="24"/>
                    <a:pt x="55" y="18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1" name="Freeform 28"/>
            <p:cNvSpPr>
              <a:spLocks/>
            </p:cNvSpPr>
            <p:nvPr/>
          </p:nvSpPr>
          <p:spPr bwMode="auto">
            <a:xfrm>
              <a:off x="1011" y="1840"/>
              <a:ext cx="433" cy="704"/>
            </a:xfrm>
            <a:custGeom>
              <a:avLst/>
              <a:gdLst>
                <a:gd name="T0" fmla="*/ 0 w 173"/>
                <a:gd name="T1" fmla="*/ 2616 h 264"/>
                <a:gd name="T2" fmla="*/ 345 w 173"/>
                <a:gd name="T3" fmla="*/ 2048 h 264"/>
                <a:gd name="T4" fmla="*/ 458 w 173"/>
                <a:gd name="T5" fmla="*/ 1309 h 264"/>
                <a:gd name="T6" fmla="*/ 438 w 173"/>
                <a:gd name="T7" fmla="*/ 307 h 264"/>
                <a:gd name="T8" fmla="*/ 846 w 173"/>
                <a:gd name="T9" fmla="*/ 0 h 264"/>
                <a:gd name="T10" fmla="*/ 1241 w 173"/>
                <a:gd name="T11" fmla="*/ 2424 h 264"/>
                <a:gd name="T12" fmla="*/ 1785 w 173"/>
                <a:gd name="T13" fmla="*/ 2504 h 264"/>
                <a:gd name="T14" fmla="*/ 1897 w 173"/>
                <a:gd name="T15" fmla="*/ 2752 h 264"/>
                <a:gd name="T16" fmla="*/ 2225 w 173"/>
                <a:gd name="T17" fmla="*/ 3357 h 264"/>
                <a:gd name="T18" fmla="*/ 2475 w 173"/>
                <a:gd name="T19" fmla="*/ 5005 h 264"/>
                <a:gd name="T20" fmla="*/ 2288 w 173"/>
                <a:gd name="T21" fmla="*/ 4019 h 264"/>
                <a:gd name="T22" fmla="*/ 1659 w 173"/>
                <a:gd name="T23" fmla="*/ 3605 h 264"/>
                <a:gd name="T24" fmla="*/ 158 w 173"/>
                <a:gd name="T25" fmla="*/ 2957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" h="264">
                  <a:moveTo>
                    <a:pt x="0" y="138"/>
                  </a:moveTo>
                  <a:cubicBezTo>
                    <a:pt x="5" y="131"/>
                    <a:pt x="17" y="115"/>
                    <a:pt x="22" y="108"/>
                  </a:cubicBezTo>
                  <a:cubicBezTo>
                    <a:pt x="31" y="95"/>
                    <a:pt x="29" y="84"/>
                    <a:pt x="29" y="69"/>
                  </a:cubicBezTo>
                  <a:cubicBezTo>
                    <a:pt x="29" y="54"/>
                    <a:pt x="24" y="31"/>
                    <a:pt x="28" y="16"/>
                  </a:cubicBezTo>
                  <a:cubicBezTo>
                    <a:pt x="33" y="3"/>
                    <a:pt x="39" y="3"/>
                    <a:pt x="54" y="0"/>
                  </a:cubicBezTo>
                  <a:cubicBezTo>
                    <a:pt x="54" y="33"/>
                    <a:pt x="31" y="115"/>
                    <a:pt x="79" y="128"/>
                  </a:cubicBezTo>
                  <a:cubicBezTo>
                    <a:pt x="91" y="131"/>
                    <a:pt x="103" y="123"/>
                    <a:pt x="114" y="132"/>
                  </a:cubicBezTo>
                  <a:cubicBezTo>
                    <a:pt x="115" y="134"/>
                    <a:pt x="119" y="143"/>
                    <a:pt x="121" y="145"/>
                  </a:cubicBezTo>
                  <a:cubicBezTo>
                    <a:pt x="127" y="157"/>
                    <a:pt x="134" y="166"/>
                    <a:pt x="142" y="177"/>
                  </a:cubicBezTo>
                  <a:cubicBezTo>
                    <a:pt x="159" y="200"/>
                    <a:pt x="173" y="236"/>
                    <a:pt x="158" y="264"/>
                  </a:cubicBezTo>
                  <a:cubicBezTo>
                    <a:pt x="157" y="241"/>
                    <a:pt x="161" y="228"/>
                    <a:pt x="146" y="212"/>
                  </a:cubicBezTo>
                  <a:cubicBezTo>
                    <a:pt x="137" y="203"/>
                    <a:pt x="120" y="183"/>
                    <a:pt x="106" y="190"/>
                  </a:cubicBezTo>
                  <a:cubicBezTo>
                    <a:pt x="86" y="141"/>
                    <a:pt x="54" y="159"/>
                    <a:pt x="10" y="156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2" name="Freeform 29"/>
            <p:cNvSpPr>
              <a:spLocks/>
            </p:cNvSpPr>
            <p:nvPr/>
          </p:nvSpPr>
          <p:spPr bwMode="auto">
            <a:xfrm>
              <a:off x="1239" y="1677"/>
              <a:ext cx="305" cy="390"/>
            </a:xfrm>
            <a:custGeom>
              <a:avLst/>
              <a:gdLst>
                <a:gd name="T0" fmla="*/ 0 w 122"/>
                <a:gd name="T1" fmla="*/ 0 h 146"/>
                <a:gd name="T2" fmla="*/ 425 w 122"/>
                <a:gd name="T3" fmla="*/ 1298 h 146"/>
                <a:gd name="T4" fmla="*/ 550 w 122"/>
                <a:gd name="T5" fmla="*/ 2420 h 146"/>
                <a:gd name="T6" fmla="*/ 1908 w 122"/>
                <a:gd name="T7" fmla="*/ 2404 h 146"/>
                <a:gd name="T8" fmla="*/ 813 w 122"/>
                <a:gd name="T9" fmla="*/ 1507 h 146"/>
                <a:gd name="T10" fmla="*/ 863 w 122"/>
                <a:gd name="T11" fmla="*/ 743 h 146"/>
                <a:gd name="T12" fmla="*/ 395 w 122"/>
                <a:gd name="T13" fmla="*/ 136 h 1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" h="146">
                  <a:moveTo>
                    <a:pt x="0" y="0"/>
                  </a:moveTo>
                  <a:cubicBezTo>
                    <a:pt x="24" y="18"/>
                    <a:pt x="28" y="39"/>
                    <a:pt x="27" y="68"/>
                  </a:cubicBezTo>
                  <a:cubicBezTo>
                    <a:pt x="26" y="87"/>
                    <a:pt x="18" y="113"/>
                    <a:pt x="35" y="127"/>
                  </a:cubicBezTo>
                  <a:cubicBezTo>
                    <a:pt x="56" y="146"/>
                    <a:pt x="95" y="126"/>
                    <a:pt x="122" y="126"/>
                  </a:cubicBezTo>
                  <a:cubicBezTo>
                    <a:pt x="93" y="133"/>
                    <a:pt x="58" y="99"/>
                    <a:pt x="52" y="79"/>
                  </a:cubicBezTo>
                  <a:cubicBezTo>
                    <a:pt x="48" y="67"/>
                    <a:pt x="62" y="51"/>
                    <a:pt x="55" y="39"/>
                  </a:cubicBezTo>
                  <a:cubicBezTo>
                    <a:pt x="47" y="24"/>
                    <a:pt x="35" y="19"/>
                    <a:pt x="25" y="7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3" name="Freeform 30"/>
            <p:cNvSpPr>
              <a:spLocks/>
            </p:cNvSpPr>
            <p:nvPr/>
          </p:nvSpPr>
          <p:spPr bwMode="auto">
            <a:xfrm>
              <a:off x="1061" y="2467"/>
              <a:ext cx="298" cy="341"/>
            </a:xfrm>
            <a:custGeom>
              <a:avLst/>
              <a:gdLst>
                <a:gd name="T0" fmla="*/ 301 w 119"/>
                <a:gd name="T1" fmla="*/ 136 h 128"/>
                <a:gd name="T2" fmla="*/ 158 w 119"/>
                <a:gd name="T3" fmla="*/ 794 h 128"/>
                <a:gd name="T4" fmla="*/ 0 w 119"/>
                <a:gd name="T5" fmla="*/ 1364 h 128"/>
                <a:gd name="T6" fmla="*/ 771 w 119"/>
                <a:gd name="T7" fmla="*/ 2384 h 128"/>
                <a:gd name="T8" fmla="*/ 689 w 119"/>
                <a:gd name="T9" fmla="*/ 943 h 128"/>
                <a:gd name="T10" fmla="*/ 1380 w 119"/>
                <a:gd name="T11" fmla="*/ 546 h 128"/>
                <a:gd name="T12" fmla="*/ 1868 w 119"/>
                <a:gd name="T13" fmla="*/ 602 h 128"/>
                <a:gd name="T14" fmla="*/ 739 w 119"/>
                <a:gd name="T15" fmla="*/ 35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9" h="128">
                  <a:moveTo>
                    <a:pt x="19" y="7"/>
                  </a:moveTo>
                  <a:cubicBezTo>
                    <a:pt x="19" y="24"/>
                    <a:pt x="18" y="30"/>
                    <a:pt x="10" y="42"/>
                  </a:cubicBezTo>
                  <a:cubicBezTo>
                    <a:pt x="1" y="54"/>
                    <a:pt x="0" y="55"/>
                    <a:pt x="0" y="72"/>
                  </a:cubicBezTo>
                  <a:cubicBezTo>
                    <a:pt x="0" y="103"/>
                    <a:pt x="8" y="128"/>
                    <a:pt x="49" y="126"/>
                  </a:cubicBezTo>
                  <a:cubicBezTo>
                    <a:pt x="53" y="96"/>
                    <a:pt x="19" y="78"/>
                    <a:pt x="44" y="50"/>
                  </a:cubicBezTo>
                  <a:cubicBezTo>
                    <a:pt x="56" y="37"/>
                    <a:pt x="70" y="29"/>
                    <a:pt x="88" y="29"/>
                  </a:cubicBezTo>
                  <a:cubicBezTo>
                    <a:pt x="99" y="28"/>
                    <a:pt x="109" y="34"/>
                    <a:pt x="119" y="32"/>
                  </a:cubicBezTo>
                  <a:cubicBezTo>
                    <a:pt x="119" y="8"/>
                    <a:pt x="67" y="0"/>
                    <a:pt x="47" y="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4" name="Freeform 31"/>
            <p:cNvSpPr>
              <a:spLocks/>
            </p:cNvSpPr>
            <p:nvPr/>
          </p:nvSpPr>
          <p:spPr bwMode="auto">
            <a:xfrm>
              <a:off x="821" y="1797"/>
              <a:ext cx="118" cy="430"/>
            </a:xfrm>
            <a:custGeom>
              <a:avLst/>
              <a:gdLst>
                <a:gd name="T0" fmla="*/ 0 w 47"/>
                <a:gd name="T1" fmla="*/ 93 h 161"/>
                <a:gd name="T2" fmla="*/ 409 w 47"/>
                <a:gd name="T3" fmla="*/ 513 h 161"/>
                <a:gd name="T4" fmla="*/ 409 w 47"/>
                <a:gd name="T5" fmla="*/ 1050 h 161"/>
                <a:gd name="T6" fmla="*/ 397 w 47"/>
                <a:gd name="T7" fmla="*/ 1768 h 161"/>
                <a:gd name="T8" fmla="*/ 176 w 47"/>
                <a:gd name="T9" fmla="*/ 2417 h 161"/>
                <a:gd name="T10" fmla="*/ 126 w 47"/>
                <a:gd name="T11" fmla="*/ 3066 h 161"/>
                <a:gd name="T12" fmla="*/ 284 w 47"/>
                <a:gd name="T13" fmla="*/ 2591 h 161"/>
                <a:gd name="T14" fmla="*/ 334 w 47"/>
                <a:gd name="T15" fmla="*/ 2169 h 161"/>
                <a:gd name="T16" fmla="*/ 505 w 47"/>
                <a:gd name="T17" fmla="*/ 1926 h 161"/>
                <a:gd name="T18" fmla="*/ 600 w 47"/>
                <a:gd name="T19" fmla="*/ 1619 h 161"/>
                <a:gd name="T20" fmla="*/ 726 w 47"/>
                <a:gd name="T21" fmla="*/ 855 h 161"/>
                <a:gd name="T22" fmla="*/ 726 w 47"/>
                <a:gd name="T23" fmla="*/ 401 h 161"/>
                <a:gd name="T24" fmla="*/ 271 w 47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61">
                  <a:moveTo>
                    <a:pt x="0" y="5"/>
                  </a:moveTo>
                  <a:cubicBezTo>
                    <a:pt x="12" y="9"/>
                    <a:pt x="23" y="16"/>
                    <a:pt x="26" y="27"/>
                  </a:cubicBezTo>
                  <a:cubicBezTo>
                    <a:pt x="28" y="35"/>
                    <a:pt x="26" y="46"/>
                    <a:pt x="26" y="55"/>
                  </a:cubicBezTo>
                  <a:cubicBezTo>
                    <a:pt x="26" y="67"/>
                    <a:pt x="26" y="80"/>
                    <a:pt x="25" y="93"/>
                  </a:cubicBezTo>
                  <a:cubicBezTo>
                    <a:pt x="24" y="106"/>
                    <a:pt x="16" y="115"/>
                    <a:pt x="11" y="127"/>
                  </a:cubicBezTo>
                  <a:cubicBezTo>
                    <a:pt x="6" y="138"/>
                    <a:pt x="8" y="149"/>
                    <a:pt x="8" y="161"/>
                  </a:cubicBezTo>
                  <a:cubicBezTo>
                    <a:pt x="10" y="152"/>
                    <a:pt x="15" y="144"/>
                    <a:pt x="18" y="136"/>
                  </a:cubicBezTo>
                  <a:cubicBezTo>
                    <a:pt x="20" y="129"/>
                    <a:pt x="19" y="121"/>
                    <a:pt x="21" y="114"/>
                  </a:cubicBezTo>
                  <a:cubicBezTo>
                    <a:pt x="23" y="107"/>
                    <a:pt x="27" y="106"/>
                    <a:pt x="32" y="101"/>
                  </a:cubicBezTo>
                  <a:cubicBezTo>
                    <a:pt x="36" y="96"/>
                    <a:pt x="36" y="92"/>
                    <a:pt x="38" y="85"/>
                  </a:cubicBezTo>
                  <a:cubicBezTo>
                    <a:pt x="42" y="72"/>
                    <a:pt x="45" y="60"/>
                    <a:pt x="46" y="45"/>
                  </a:cubicBezTo>
                  <a:cubicBezTo>
                    <a:pt x="47" y="36"/>
                    <a:pt x="47" y="30"/>
                    <a:pt x="46" y="21"/>
                  </a:cubicBezTo>
                  <a:cubicBezTo>
                    <a:pt x="44" y="5"/>
                    <a:pt x="33" y="4"/>
                    <a:pt x="17" y="0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5" name="Freeform 32"/>
            <p:cNvSpPr>
              <a:spLocks/>
            </p:cNvSpPr>
            <p:nvPr/>
          </p:nvSpPr>
          <p:spPr bwMode="auto">
            <a:xfrm>
              <a:off x="911" y="1901"/>
              <a:ext cx="365" cy="419"/>
            </a:xfrm>
            <a:custGeom>
              <a:avLst/>
              <a:gdLst>
                <a:gd name="T0" fmla="*/ 0 w 146"/>
                <a:gd name="T1" fmla="*/ 2300 h 157"/>
                <a:gd name="T2" fmla="*/ 833 w 146"/>
                <a:gd name="T3" fmla="*/ 2207 h 157"/>
                <a:gd name="T4" fmla="*/ 1020 w 146"/>
                <a:gd name="T5" fmla="*/ 1881 h 157"/>
                <a:gd name="T6" fmla="*/ 1063 w 146"/>
                <a:gd name="T7" fmla="*/ 1524 h 157"/>
                <a:gd name="T8" fmla="*/ 1208 w 146"/>
                <a:gd name="T9" fmla="*/ 1025 h 157"/>
                <a:gd name="T10" fmla="*/ 1220 w 146"/>
                <a:gd name="T11" fmla="*/ 0 h 157"/>
                <a:gd name="T12" fmla="*/ 1425 w 146"/>
                <a:gd name="T13" fmla="*/ 1711 h 157"/>
                <a:gd name="T14" fmla="*/ 1958 w 146"/>
                <a:gd name="T15" fmla="*/ 2052 h 157"/>
                <a:gd name="T16" fmla="*/ 2125 w 146"/>
                <a:gd name="T17" fmla="*/ 2244 h 157"/>
                <a:gd name="T18" fmla="*/ 2238 w 146"/>
                <a:gd name="T19" fmla="*/ 2984 h 157"/>
                <a:gd name="T20" fmla="*/ 1738 w 146"/>
                <a:gd name="T21" fmla="*/ 2266 h 157"/>
                <a:gd name="T22" fmla="*/ 783 w 146"/>
                <a:gd name="T23" fmla="*/ 2378 h 157"/>
                <a:gd name="T24" fmla="*/ 0 w 146"/>
                <a:gd name="T25" fmla="*/ 2300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6" h="157">
                  <a:moveTo>
                    <a:pt x="0" y="121"/>
                  </a:moveTo>
                  <a:cubicBezTo>
                    <a:pt x="16" y="129"/>
                    <a:pt x="38" y="122"/>
                    <a:pt x="53" y="116"/>
                  </a:cubicBezTo>
                  <a:cubicBezTo>
                    <a:pt x="55" y="106"/>
                    <a:pt x="61" y="106"/>
                    <a:pt x="65" y="99"/>
                  </a:cubicBezTo>
                  <a:cubicBezTo>
                    <a:pt x="69" y="93"/>
                    <a:pt x="66" y="87"/>
                    <a:pt x="68" y="80"/>
                  </a:cubicBezTo>
                  <a:cubicBezTo>
                    <a:pt x="70" y="70"/>
                    <a:pt x="76" y="65"/>
                    <a:pt x="77" y="54"/>
                  </a:cubicBezTo>
                  <a:cubicBezTo>
                    <a:pt x="78" y="36"/>
                    <a:pt x="75" y="18"/>
                    <a:pt x="78" y="0"/>
                  </a:cubicBezTo>
                  <a:cubicBezTo>
                    <a:pt x="78" y="14"/>
                    <a:pt x="70" y="89"/>
                    <a:pt x="91" y="90"/>
                  </a:cubicBezTo>
                  <a:cubicBezTo>
                    <a:pt x="98" y="103"/>
                    <a:pt x="112" y="106"/>
                    <a:pt x="125" y="108"/>
                  </a:cubicBezTo>
                  <a:cubicBezTo>
                    <a:pt x="128" y="113"/>
                    <a:pt x="132" y="114"/>
                    <a:pt x="136" y="118"/>
                  </a:cubicBezTo>
                  <a:cubicBezTo>
                    <a:pt x="146" y="128"/>
                    <a:pt x="143" y="144"/>
                    <a:pt x="143" y="157"/>
                  </a:cubicBezTo>
                  <a:cubicBezTo>
                    <a:pt x="145" y="135"/>
                    <a:pt x="132" y="120"/>
                    <a:pt x="111" y="119"/>
                  </a:cubicBezTo>
                  <a:cubicBezTo>
                    <a:pt x="98" y="119"/>
                    <a:pt x="70" y="125"/>
                    <a:pt x="50" y="125"/>
                  </a:cubicBezTo>
                  <a:cubicBezTo>
                    <a:pt x="29" y="125"/>
                    <a:pt x="11" y="139"/>
                    <a:pt x="0" y="121"/>
                  </a:cubicBezTo>
                  <a:close/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6" name="Freeform 33"/>
            <p:cNvSpPr>
              <a:spLocks/>
            </p:cNvSpPr>
            <p:nvPr/>
          </p:nvSpPr>
          <p:spPr bwMode="auto">
            <a:xfrm>
              <a:off x="1316" y="1768"/>
              <a:ext cx="70" cy="259"/>
            </a:xfrm>
            <a:custGeom>
              <a:avLst/>
              <a:gdLst>
                <a:gd name="T0" fmla="*/ 50 w 28"/>
                <a:gd name="T1" fmla="*/ 0 h 97"/>
                <a:gd name="T2" fmla="*/ 20 w 28"/>
                <a:gd name="T3" fmla="*/ 1025 h 97"/>
                <a:gd name="T4" fmla="*/ 20 w 28"/>
                <a:gd name="T5" fmla="*/ 1469 h 97"/>
                <a:gd name="T6" fmla="*/ 438 w 28"/>
                <a:gd name="T7" fmla="*/ 1848 h 97"/>
                <a:gd name="T8" fmla="*/ 300 w 28"/>
                <a:gd name="T9" fmla="*/ 1482 h 97"/>
                <a:gd name="T10" fmla="*/ 250 w 28"/>
                <a:gd name="T11" fmla="*/ 1140 h 97"/>
                <a:gd name="T12" fmla="*/ 33 w 28"/>
                <a:gd name="T13" fmla="*/ 36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97">
                  <a:moveTo>
                    <a:pt x="3" y="0"/>
                  </a:moveTo>
                  <a:cubicBezTo>
                    <a:pt x="3" y="18"/>
                    <a:pt x="2" y="36"/>
                    <a:pt x="1" y="54"/>
                  </a:cubicBezTo>
                  <a:cubicBezTo>
                    <a:pt x="1" y="61"/>
                    <a:pt x="0" y="70"/>
                    <a:pt x="1" y="77"/>
                  </a:cubicBezTo>
                  <a:cubicBezTo>
                    <a:pt x="4" y="91"/>
                    <a:pt x="16" y="91"/>
                    <a:pt x="28" y="97"/>
                  </a:cubicBezTo>
                  <a:cubicBezTo>
                    <a:pt x="28" y="91"/>
                    <a:pt x="21" y="85"/>
                    <a:pt x="19" y="78"/>
                  </a:cubicBezTo>
                  <a:cubicBezTo>
                    <a:pt x="18" y="71"/>
                    <a:pt x="18" y="66"/>
                    <a:pt x="16" y="60"/>
                  </a:cubicBezTo>
                  <a:cubicBezTo>
                    <a:pt x="11" y="47"/>
                    <a:pt x="4" y="32"/>
                    <a:pt x="2" y="19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7" name="Freeform 34"/>
            <p:cNvSpPr>
              <a:spLocks/>
            </p:cNvSpPr>
            <p:nvPr/>
          </p:nvSpPr>
          <p:spPr bwMode="auto">
            <a:xfrm>
              <a:off x="1479" y="1448"/>
              <a:ext cx="85" cy="264"/>
            </a:xfrm>
            <a:custGeom>
              <a:avLst/>
              <a:gdLst>
                <a:gd name="T0" fmla="*/ 0 w 34"/>
                <a:gd name="T1" fmla="*/ 56 h 99"/>
                <a:gd name="T2" fmla="*/ 375 w 34"/>
                <a:gd name="T3" fmla="*/ 115 h 99"/>
                <a:gd name="T4" fmla="*/ 375 w 34"/>
                <a:gd name="T5" fmla="*/ 853 h 99"/>
                <a:gd name="T6" fmla="*/ 520 w 34"/>
                <a:gd name="T7" fmla="*/ 1387 h 99"/>
                <a:gd name="T8" fmla="*/ 520 w 34"/>
                <a:gd name="T9" fmla="*/ 1877 h 99"/>
                <a:gd name="T10" fmla="*/ 363 w 34"/>
                <a:gd name="T11" fmla="*/ 1387 h 99"/>
                <a:gd name="T12" fmla="*/ 250 w 34"/>
                <a:gd name="T13" fmla="*/ 931 h 99"/>
                <a:gd name="T14" fmla="*/ 220 w 34"/>
                <a:gd name="T15" fmla="*/ 435 h 99"/>
                <a:gd name="T16" fmla="*/ 63 w 34"/>
                <a:gd name="T17" fmla="*/ 115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9">
                  <a:moveTo>
                    <a:pt x="0" y="3"/>
                  </a:moveTo>
                  <a:cubicBezTo>
                    <a:pt x="7" y="0"/>
                    <a:pt x="17" y="2"/>
                    <a:pt x="24" y="6"/>
                  </a:cubicBezTo>
                  <a:cubicBezTo>
                    <a:pt x="25" y="19"/>
                    <a:pt x="23" y="32"/>
                    <a:pt x="24" y="45"/>
                  </a:cubicBezTo>
                  <a:cubicBezTo>
                    <a:pt x="25" y="56"/>
                    <a:pt x="32" y="62"/>
                    <a:pt x="33" y="73"/>
                  </a:cubicBezTo>
                  <a:cubicBezTo>
                    <a:pt x="34" y="81"/>
                    <a:pt x="33" y="90"/>
                    <a:pt x="33" y="99"/>
                  </a:cubicBezTo>
                  <a:cubicBezTo>
                    <a:pt x="33" y="89"/>
                    <a:pt x="26" y="81"/>
                    <a:pt x="23" y="73"/>
                  </a:cubicBezTo>
                  <a:cubicBezTo>
                    <a:pt x="20" y="65"/>
                    <a:pt x="18" y="57"/>
                    <a:pt x="16" y="49"/>
                  </a:cubicBezTo>
                  <a:cubicBezTo>
                    <a:pt x="13" y="41"/>
                    <a:pt x="16" y="32"/>
                    <a:pt x="14" y="23"/>
                  </a:cubicBezTo>
                  <a:cubicBezTo>
                    <a:pt x="12" y="16"/>
                    <a:pt x="6" y="13"/>
                    <a:pt x="4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8" name="Freeform 35"/>
            <p:cNvSpPr>
              <a:spLocks/>
            </p:cNvSpPr>
            <p:nvPr/>
          </p:nvSpPr>
          <p:spPr bwMode="auto">
            <a:xfrm>
              <a:off x="1511" y="2525"/>
              <a:ext cx="168" cy="182"/>
            </a:xfrm>
            <a:custGeom>
              <a:avLst/>
              <a:gdLst>
                <a:gd name="T0" fmla="*/ 33 w 67"/>
                <a:gd name="T1" fmla="*/ 1303 h 68"/>
                <a:gd name="T2" fmla="*/ 158 w 67"/>
                <a:gd name="T3" fmla="*/ 343 h 68"/>
                <a:gd name="T4" fmla="*/ 364 w 67"/>
                <a:gd name="T5" fmla="*/ 94 h 68"/>
                <a:gd name="T6" fmla="*/ 1005 w 67"/>
                <a:gd name="T7" fmla="*/ 252 h 68"/>
                <a:gd name="T8" fmla="*/ 1056 w 67"/>
                <a:gd name="T9" fmla="*/ 982 h 68"/>
                <a:gd name="T10" fmla="*/ 522 w 67"/>
                <a:gd name="T11" fmla="*/ 423 h 68"/>
                <a:gd name="T12" fmla="*/ 221 w 67"/>
                <a:gd name="T13" fmla="*/ 996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8">
                  <a:moveTo>
                    <a:pt x="2" y="68"/>
                  </a:moveTo>
                  <a:cubicBezTo>
                    <a:pt x="4" y="53"/>
                    <a:pt x="0" y="30"/>
                    <a:pt x="10" y="18"/>
                  </a:cubicBezTo>
                  <a:cubicBezTo>
                    <a:pt x="13" y="14"/>
                    <a:pt x="19" y="8"/>
                    <a:pt x="23" y="5"/>
                  </a:cubicBezTo>
                  <a:cubicBezTo>
                    <a:pt x="33" y="0"/>
                    <a:pt x="54" y="11"/>
                    <a:pt x="64" y="13"/>
                  </a:cubicBezTo>
                  <a:cubicBezTo>
                    <a:pt x="67" y="28"/>
                    <a:pt x="62" y="37"/>
                    <a:pt x="67" y="51"/>
                  </a:cubicBezTo>
                  <a:cubicBezTo>
                    <a:pt x="61" y="38"/>
                    <a:pt x="50" y="9"/>
                    <a:pt x="33" y="22"/>
                  </a:cubicBezTo>
                  <a:cubicBezTo>
                    <a:pt x="24" y="29"/>
                    <a:pt x="15" y="40"/>
                    <a:pt x="14" y="5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9" name="Freeform 36"/>
            <p:cNvSpPr>
              <a:spLocks/>
            </p:cNvSpPr>
            <p:nvPr/>
          </p:nvSpPr>
          <p:spPr bwMode="auto">
            <a:xfrm>
              <a:off x="1079" y="2507"/>
              <a:ext cx="227" cy="234"/>
            </a:xfrm>
            <a:custGeom>
              <a:avLst/>
              <a:gdLst>
                <a:gd name="T0" fmla="*/ 167 w 91"/>
                <a:gd name="T1" fmla="*/ 1654 h 88"/>
                <a:gd name="T2" fmla="*/ 105 w 91"/>
                <a:gd name="T3" fmla="*/ 771 h 88"/>
                <a:gd name="T4" fmla="*/ 342 w 91"/>
                <a:gd name="T5" fmla="*/ 375 h 88"/>
                <a:gd name="T6" fmla="*/ 417 w 91"/>
                <a:gd name="T7" fmla="*/ 21 h 88"/>
                <a:gd name="T8" fmla="*/ 791 w 91"/>
                <a:gd name="T9" fmla="*/ 0 h 88"/>
                <a:gd name="T10" fmla="*/ 1412 w 91"/>
                <a:gd name="T11" fmla="*/ 136 h 88"/>
                <a:gd name="T12" fmla="*/ 778 w 91"/>
                <a:gd name="T13" fmla="*/ 205 h 88"/>
                <a:gd name="T14" fmla="*/ 417 w 91"/>
                <a:gd name="T15" fmla="*/ 737 h 88"/>
                <a:gd name="T16" fmla="*/ 200 w 91"/>
                <a:gd name="T17" fmla="*/ 1393 h 88"/>
                <a:gd name="T18" fmla="*/ 187 w 91"/>
                <a:gd name="T19" fmla="*/ 1351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8">
                  <a:moveTo>
                    <a:pt x="11" y="88"/>
                  </a:moveTo>
                  <a:cubicBezTo>
                    <a:pt x="12" y="74"/>
                    <a:pt x="0" y="55"/>
                    <a:pt x="7" y="41"/>
                  </a:cubicBezTo>
                  <a:cubicBezTo>
                    <a:pt x="12" y="31"/>
                    <a:pt x="19" y="30"/>
                    <a:pt x="22" y="20"/>
                  </a:cubicBezTo>
                  <a:cubicBezTo>
                    <a:pt x="23" y="15"/>
                    <a:pt x="27" y="7"/>
                    <a:pt x="27" y="1"/>
                  </a:cubicBezTo>
                  <a:cubicBezTo>
                    <a:pt x="35" y="1"/>
                    <a:pt x="44" y="0"/>
                    <a:pt x="51" y="0"/>
                  </a:cubicBezTo>
                  <a:cubicBezTo>
                    <a:pt x="65" y="1"/>
                    <a:pt x="78" y="6"/>
                    <a:pt x="91" y="7"/>
                  </a:cubicBezTo>
                  <a:cubicBezTo>
                    <a:pt x="77" y="7"/>
                    <a:pt x="64" y="7"/>
                    <a:pt x="50" y="11"/>
                  </a:cubicBezTo>
                  <a:cubicBezTo>
                    <a:pt x="38" y="18"/>
                    <a:pt x="38" y="31"/>
                    <a:pt x="27" y="39"/>
                  </a:cubicBezTo>
                  <a:cubicBezTo>
                    <a:pt x="14" y="48"/>
                    <a:pt x="13" y="58"/>
                    <a:pt x="13" y="74"/>
                  </a:cubicBezTo>
                  <a:cubicBezTo>
                    <a:pt x="13" y="73"/>
                    <a:pt x="12" y="73"/>
                    <a:pt x="12" y="7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0" name="Freeform 37"/>
            <p:cNvSpPr>
              <a:spLocks/>
            </p:cNvSpPr>
            <p:nvPr/>
          </p:nvSpPr>
          <p:spPr bwMode="auto">
            <a:xfrm>
              <a:off x="861" y="1803"/>
              <a:ext cx="68" cy="125"/>
            </a:xfrm>
            <a:custGeom>
              <a:avLst/>
              <a:gdLst>
                <a:gd name="T0" fmla="*/ 0 w 27"/>
                <a:gd name="T1" fmla="*/ 0 h 47"/>
                <a:gd name="T2" fmla="*/ 317 w 27"/>
                <a:gd name="T3" fmla="*/ 191 h 47"/>
                <a:gd name="T4" fmla="*/ 380 w 27"/>
                <a:gd name="T5" fmla="*/ 489 h 47"/>
                <a:gd name="T6" fmla="*/ 413 w 27"/>
                <a:gd name="T7" fmla="*/ 715 h 47"/>
                <a:gd name="T8" fmla="*/ 272 w 27"/>
                <a:gd name="T9" fmla="*/ 883 h 47"/>
                <a:gd name="T10" fmla="*/ 254 w 27"/>
                <a:gd name="T11" fmla="*/ 489 h 47"/>
                <a:gd name="T12" fmla="*/ 33 w 27"/>
                <a:gd name="T13" fmla="*/ 136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7">
                  <a:moveTo>
                    <a:pt x="0" y="0"/>
                  </a:moveTo>
                  <a:cubicBezTo>
                    <a:pt x="7" y="2"/>
                    <a:pt x="17" y="3"/>
                    <a:pt x="20" y="10"/>
                  </a:cubicBezTo>
                  <a:cubicBezTo>
                    <a:pt x="22" y="14"/>
                    <a:pt x="22" y="22"/>
                    <a:pt x="24" y="26"/>
                  </a:cubicBezTo>
                  <a:cubicBezTo>
                    <a:pt x="25" y="30"/>
                    <a:pt x="27" y="34"/>
                    <a:pt x="26" y="38"/>
                  </a:cubicBezTo>
                  <a:cubicBezTo>
                    <a:pt x="25" y="46"/>
                    <a:pt x="22" y="41"/>
                    <a:pt x="17" y="47"/>
                  </a:cubicBezTo>
                  <a:cubicBezTo>
                    <a:pt x="16" y="40"/>
                    <a:pt x="17" y="33"/>
                    <a:pt x="16" y="26"/>
                  </a:cubicBezTo>
                  <a:cubicBezTo>
                    <a:pt x="16" y="16"/>
                    <a:pt x="9" y="14"/>
                    <a:pt x="2" y="7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1" name="Freeform 38"/>
            <p:cNvSpPr>
              <a:spLocks/>
            </p:cNvSpPr>
            <p:nvPr/>
          </p:nvSpPr>
          <p:spPr bwMode="auto">
            <a:xfrm>
              <a:off x="1071" y="2157"/>
              <a:ext cx="68" cy="40"/>
            </a:xfrm>
            <a:custGeom>
              <a:avLst/>
              <a:gdLst>
                <a:gd name="T0" fmla="*/ 0 w 27"/>
                <a:gd name="T1" fmla="*/ 285 h 15"/>
                <a:gd name="T2" fmla="*/ 126 w 27"/>
                <a:gd name="T3" fmla="*/ 227 h 15"/>
                <a:gd name="T4" fmla="*/ 179 w 27"/>
                <a:gd name="T5" fmla="*/ 0 h 15"/>
                <a:gd name="T6" fmla="*/ 305 w 27"/>
                <a:gd name="T7" fmla="*/ 115 h 15"/>
                <a:gd name="T8" fmla="*/ 431 w 27"/>
                <a:gd name="T9" fmla="*/ 171 h 15"/>
                <a:gd name="T10" fmla="*/ 146 w 27"/>
                <a:gd name="T11" fmla="*/ 248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5">
                  <a:moveTo>
                    <a:pt x="0" y="15"/>
                  </a:moveTo>
                  <a:cubicBezTo>
                    <a:pt x="3" y="14"/>
                    <a:pt x="5" y="13"/>
                    <a:pt x="8" y="12"/>
                  </a:cubicBezTo>
                  <a:cubicBezTo>
                    <a:pt x="7" y="7"/>
                    <a:pt x="8" y="2"/>
                    <a:pt x="11" y="0"/>
                  </a:cubicBezTo>
                  <a:cubicBezTo>
                    <a:pt x="14" y="3"/>
                    <a:pt x="16" y="4"/>
                    <a:pt x="19" y="6"/>
                  </a:cubicBezTo>
                  <a:cubicBezTo>
                    <a:pt x="22" y="8"/>
                    <a:pt x="25" y="4"/>
                    <a:pt x="27" y="9"/>
                  </a:cubicBezTo>
                  <a:cubicBezTo>
                    <a:pt x="20" y="8"/>
                    <a:pt x="16" y="14"/>
                    <a:pt x="9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2" name="Freeform 39"/>
            <p:cNvSpPr>
              <a:spLocks/>
            </p:cNvSpPr>
            <p:nvPr/>
          </p:nvSpPr>
          <p:spPr bwMode="auto">
            <a:xfrm>
              <a:off x="1334" y="1912"/>
              <a:ext cx="25" cy="69"/>
            </a:xfrm>
            <a:custGeom>
              <a:avLst/>
              <a:gdLst>
                <a:gd name="T0" fmla="*/ 0 w 10"/>
                <a:gd name="T1" fmla="*/ 0 h 26"/>
                <a:gd name="T2" fmla="*/ 20 w 10"/>
                <a:gd name="T3" fmla="*/ 486 h 26"/>
                <a:gd name="T4" fmla="*/ 158 w 10"/>
                <a:gd name="T5" fmla="*/ 486 h 26"/>
                <a:gd name="T6" fmla="*/ 20 w 10"/>
                <a:gd name="T7" fmla="*/ 247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6">
                  <a:moveTo>
                    <a:pt x="0" y="0"/>
                  </a:moveTo>
                  <a:cubicBezTo>
                    <a:pt x="0" y="8"/>
                    <a:pt x="1" y="17"/>
                    <a:pt x="1" y="26"/>
                  </a:cubicBezTo>
                  <a:cubicBezTo>
                    <a:pt x="4" y="26"/>
                    <a:pt x="7" y="26"/>
                    <a:pt x="10" y="26"/>
                  </a:cubicBezTo>
                  <a:cubicBezTo>
                    <a:pt x="6" y="23"/>
                    <a:pt x="2" y="18"/>
                    <a:pt x="1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3" name="Freeform 40"/>
            <p:cNvSpPr>
              <a:spLocks/>
            </p:cNvSpPr>
            <p:nvPr/>
          </p:nvSpPr>
          <p:spPr bwMode="auto">
            <a:xfrm>
              <a:off x="1141" y="2531"/>
              <a:ext cx="68" cy="66"/>
            </a:xfrm>
            <a:custGeom>
              <a:avLst/>
              <a:gdLst>
                <a:gd name="T0" fmla="*/ 179 w 27"/>
                <a:gd name="T1" fmla="*/ 77 h 25"/>
                <a:gd name="T2" fmla="*/ 0 w 27"/>
                <a:gd name="T3" fmla="*/ 459 h 25"/>
                <a:gd name="T4" fmla="*/ 159 w 27"/>
                <a:gd name="T5" fmla="*/ 203 h 25"/>
                <a:gd name="T6" fmla="*/ 431 w 27"/>
                <a:gd name="T7" fmla="*/ 0 h 25"/>
                <a:gd name="T8" fmla="*/ 113 w 2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5">
                  <a:moveTo>
                    <a:pt x="11" y="4"/>
                  </a:moveTo>
                  <a:cubicBezTo>
                    <a:pt x="9" y="12"/>
                    <a:pt x="2" y="17"/>
                    <a:pt x="0" y="25"/>
                  </a:cubicBezTo>
                  <a:cubicBezTo>
                    <a:pt x="6" y="21"/>
                    <a:pt x="6" y="16"/>
                    <a:pt x="10" y="11"/>
                  </a:cubicBezTo>
                  <a:cubicBezTo>
                    <a:pt x="14" y="6"/>
                    <a:pt x="22" y="3"/>
                    <a:pt x="27" y="0"/>
                  </a:cubicBezTo>
                  <a:cubicBezTo>
                    <a:pt x="21" y="0"/>
                    <a:pt x="14" y="0"/>
                    <a:pt x="7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4" name="Freeform 41"/>
            <p:cNvSpPr>
              <a:spLocks/>
            </p:cNvSpPr>
            <p:nvPr/>
          </p:nvSpPr>
          <p:spPr bwMode="auto">
            <a:xfrm>
              <a:off x="1544" y="2557"/>
              <a:ext cx="82" cy="59"/>
            </a:xfrm>
            <a:custGeom>
              <a:avLst/>
              <a:gdLst>
                <a:gd name="T0" fmla="*/ 186 w 33"/>
                <a:gd name="T1" fmla="*/ 35 h 22"/>
                <a:gd name="T2" fmla="*/ 0 w 33"/>
                <a:gd name="T3" fmla="*/ 424 h 22"/>
                <a:gd name="T4" fmla="*/ 186 w 33"/>
                <a:gd name="T5" fmla="*/ 308 h 22"/>
                <a:gd name="T6" fmla="*/ 246 w 33"/>
                <a:gd name="T7" fmla="*/ 150 h 22"/>
                <a:gd name="T8" fmla="*/ 507 w 33"/>
                <a:gd name="T9" fmla="*/ 115 h 22"/>
                <a:gd name="T10" fmla="*/ 370 w 33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22">
                  <a:moveTo>
                    <a:pt x="12" y="2"/>
                  </a:moveTo>
                  <a:cubicBezTo>
                    <a:pt x="7" y="6"/>
                    <a:pt x="1" y="16"/>
                    <a:pt x="0" y="22"/>
                  </a:cubicBezTo>
                  <a:cubicBezTo>
                    <a:pt x="4" y="21"/>
                    <a:pt x="9" y="19"/>
                    <a:pt x="12" y="16"/>
                  </a:cubicBezTo>
                  <a:cubicBezTo>
                    <a:pt x="14" y="14"/>
                    <a:pt x="16" y="8"/>
                    <a:pt x="16" y="8"/>
                  </a:cubicBezTo>
                  <a:cubicBezTo>
                    <a:pt x="20" y="5"/>
                    <a:pt x="28" y="7"/>
                    <a:pt x="33" y="6"/>
                  </a:cubicBezTo>
                  <a:cubicBezTo>
                    <a:pt x="32" y="2"/>
                    <a:pt x="28" y="0"/>
                    <a:pt x="24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5" name="Freeform 42"/>
            <p:cNvSpPr>
              <a:spLocks/>
            </p:cNvSpPr>
            <p:nvPr/>
          </p:nvSpPr>
          <p:spPr bwMode="auto">
            <a:xfrm>
              <a:off x="721" y="1661"/>
              <a:ext cx="315" cy="342"/>
            </a:xfrm>
            <a:custGeom>
              <a:avLst/>
              <a:gdLst>
                <a:gd name="T0" fmla="*/ 0 w 126"/>
                <a:gd name="T1" fmla="*/ 492 h 128"/>
                <a:gd name="T2" fmla="*/ 1550 w 126"/>
                <a:gd name="T3" fmla="*/ 1071 h 128"/>
                <a:gd name="T4" fmla="*/ 1688 w 126"/>
                <a:gd name="T5" fmla="*/ 2442 h 128"/>
                <a:gd name="T6" fmla="*/ 1675 w 126"/>
                <a:gd name="T7" fmla="*/ 251 h 128"/>
                <a:gd name="T8" fmla="*/ 1158 w 126"/>
                <a:gd name="T9" fmla="*/ 94 h 128"/>
                <a:gd name="T10" fmla="*/ 375 w 126"/>
                <a:gd name="T11" fmla="*/ 401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128">
                  <a:moveTo>
                    <a:pt x="0" y="26"/>
                  </a:moveTo>
                  <a:cubicBezTo>
                    <a:pt x="45" y="26"/>
                    <a:pt x="78" y="10"/>
                    <a:pt x="99" y="56"/>
                  </a:cubicBezTo>
                  <a:cubicBezTo>
                    <a:pt x="109" y="77"/>
                    <a:pt x="107" y="105"/>
                    <a:pt x="108" y="128"/>
                  </a:cubicBezTo>
                  <a:cubicBezTo>
                    <a:pt x="126" y="87"/>
                    <a:pt x="109" y="55"/>
                    <a:pt x="107" y="13"/>
                  </a:cubicBezTo>
                  <a:cubicBezTo>
                    <a:pt x="91" y="12"/>
                    <a:pt x="88" y="10"/>
                    <a:pt x="74" y="5"/>
                  </a:cubicBezTo>
                  <a:cubicBezTo>
                    <a:pt x="63" y="0"/>
                    <a:pt x="35" y="16"/>
                    <a:pt x="24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6" name="Freeform 43"/>
            <p:cNvSpPr>
              <a:spLocks/>
            </p:cNvSpPr>
            <p:nvPr/>
          </p:nvSpPr>
          <p:spPr bwMode="auto">
            <a:xfrm>
              <a:off x="1351" y="1717"/>
              <a:ext cx="73" cy="163"/>
            </a:xfrm>
            <a:custGeom>
              <a:avLst/>
              <a:gdLst>
                <a:gd name="T0" fmla="*/ 0 w 29"/>
                <a:gd name="T1" fmla="*/ 0 h 61"/>
                <a:gd name="T2" fmla="*/ 335 w 29"/>
                <a:gd name="T3" fmla="*/ 628 h 61"/>
                <a:gd name="T4" fmla="*/ 305 w 29"/>
                <a:gd name="T5" fmla="*/ 858 h 61"/>
                <a:gd name="T6" fmla="*/ 463 w 29"/>
                <a:gd name="T7" fmla="*/ 1165 h 61"/>
                <a:gd name="T8" fmla="*/ 430 w 29"/>
                <a:gd name="T9" fmla="*/ 842 h 61"/>
                <a:gd name="T10" fmla="*/ 430 w 29"/>
                <a:gd name="T11" fmla="*/ 401 h 61"/>
                <a:gd name="T12" fmla="*/ 400 w 29"/>
                <a:gd name="T13" fmla="*/ 136 h 61"/>
                <a:gd name="T14" fmla="*/ 33 w 29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61">
                  <a:moveTo>
                    <a:pt x="0" y="0"/>
                  </a:moveTo>
                  <a:cubicBezTo>
                    <a:pt x="13" y="7"/>
                    <a:pt x="21" y="17"/>
                    <a:pt x="21" y="33"/>
                  </a:cubicBezTo>
                  <a:cubicBezTo>
                    <a:pt x="21" y="37"/>
                    <a:pt x="19" y="41"/>
                    <a:pt x="19" y="45"/>
                  </a:cubicBezTo>
                  <a:cubicBezTo>
                    <a:pt x="18" y="54"/>
                    <a:pt x="24" y="55"/>
                    <a:pt x="29" y="61"/>
                  </a:cubicBezTo>
                  <a:cubicBezTo>
                    <a:pt x="29" y="55"/>
                    <a:pt x="27" y="50"/>
                    <a:pt x="27" y="44"/>
                  </a:cubicBezTo>
                  <a:cubicBezTo>
                    <a:pt x="27" y="37"/>
                    <a:pt x="27" y="29"/>
                    <a:pt x="27" y="21"/>
                  </a:cubicBezTo>
                  <a:cubicBezTo>
                    <a:pt x="27" y="17"/>
                    <a:pt x="28" y="11"/>
                    <a:pt x="25" y="7"/>
                  </a:cubicBezTo>
                  <a:cubicBezTo>
                    <a:pt x="22" y="3"/>
                    <a:pt x="7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7" name="Freeform 44"/>
            <p:cNvSpPr>
              <a:spLocks/>
            </p:cNvSpPr>
            <p:nvPr/>
          </p:nvSpPr>
          <p:spPr bwMode="auto">
            <a:xfrm>
              <a:off x="1151" y="2013"/>
              <a:ext cx="148" cy="155"/>
            </a:xfrm>
            <a:custGeom>
              <a:avLst/>
              <a:gdLst>
                <a:gd name="T0" fmla="*/ 50 w 59"/>
                <a:gd name="T1" fmla="*/ 0 h 58"/>
                <a:gd name="T2" fmla="*/ 50 w 59"/>
                <a:gd name="T3" fmla="*/ 615 h 58"/>
                <a:gd name="T4" fmla="*/ 364 w 59"/>
                <a:gd name="T5" fmla="*/ 1106 h 58"/>
                <a:gd name="T6" fmla="*/ 692 w 59"/>
                <a:gd name="T7" fmla="*/ 991 h 58"/>
                <a:gd name="T8" fmla="*/ 931 w 59"/>
                <a:gd name="T9" fmla="*/ 901 h 58"/>
                <a:gd name="T10" fmla="*/ 554 w 59"/>
                <a:gd name="T11" fmla="*/ 879 h 58"/>
                <a:gd name="T12" fmla="*/ 314 w 59"/>
                <a:gd name="T13" fmla="*/ 687 h 58"/>
                <a:gd name="T14" fmla="*/ 221 w 59"/>
                <a:gd name="T15" fmla="*/ 401 h 58"/>
                <a:gd name="T16" fmla="*/ 83 w 59"/>
                <a:gd name="T17" fmla="*/ 9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8">
                  <a:moveTo>
                    <a:pt x="3" y="0"/>
                  </a:moveTo>
                  <a:cubicBezTo>
                    <a:pt x="3" y="10"/>
                    <a:pt x="0" y="23"/>
                    <a:pt x="3" y="32"/>
                  </a:cubicBezTo>
                  <a:cubicBezTo>
                    <a:pt x="5" y="40"/>
                    <a:pt x="14" y="58"/>
                    <a:pt x="23" y="58"/>
                  </a:cubicBezTo>
                  <a:cubicBezTo>
                    <a:pt x="30" y="58"/>
                    <a:pt x="36" y="52"/>
                    <a:pt x="44" y="52"/>
                  </a:cubicBezTo>
                  <a:cubicBezTo>
                    <a:pt x="49" y="51"/>
                    <a:pt x="58" y="53"/>
                    <a:pt x="59" y="47"/>
                  </a:cubicBezTo>
                  <a:cubicBezTo>
                    <a:pt x="51" y="46"/>
                    <a:pt x="43" y="46"/>
                    <a:pt x="35" y="46"/>
                  </a:cubicBezTo>
                  <a:cubicBezTo>
                    <a:pt x="26" y="45"/>
                    <a:pt x="23" y="45"/>
                    <a:pt x="20" y="36"/>
                  </a:cubicBezTo>
                  <a:cubicBezTo>
                    <a:pt x="17" y="29"/>
                    <a:pt x="18" y="26"/>
                    <a:pt x="14" y="21"/>
                  </a:cubicBezTo>
                  <a:cubicBezTo>
                    <a:pt x="10" y="15"/>
                    <a:pt x="6" y="12"/>
                    <a:pt x="5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8" name="Freeform 45"/>
            <p:cNvSpPr>
              <a:spLocks/>
            </p:cNvSpPr>
            <p:nvPr/>
          </p:nvSpPr>
          <p:spPr bwMode="auto">
            <a:xfrm>
              <a:off x="1169" y="2565"/>
              <a:ext cx="160" cy="91"/>
            </a:xfrm>
            <a:custGeom>
              <a:avLst/>
              <a:gdLst>
                <a:gd name="T0" fmla="*/ 0 w 64"/>
                <a:gd name="T1" fmla="*/ 653 h 34"/>
                <a:gd name="T2" fmla="*/ 95 w 64"/>
                <a:gd name="T3" fmla="*/ 265 h 34"/>
                <a:gd name="T4" fmla="*/ 438 w 64"/>
                <a:gd name="T5" fmla="*/ 35 h 34"/>
                <a:gd name="T6" fmla="*/ 1000 w 64"/>
                <a:gd name="T7" fmla="*/ 35 h 34"/>
                <a:gd name="T8" fmla="*/ 845 w 64"/>
                <a:gd name="T9" fmla="*/ 193 h 34"/>
                <a:gd name="T10" fmla="*/ 675 w 64"/>
                <a:gd name="T11" fmla="*/ 78 h 34"/>
                <a:gd name="T12" fmla="*/ 533 w 64"/>
                <a:gd name="T13" fmla="*/ 137 h 34"/>
                <a:gd name="T14" fmla="*/ 438 w 64"/>
                <a:gd name="T15" fmla="*/ 230 h 34"/>
                <a:gd name="T16" fmla="*/ 300 w 64"/>
                <a:gd name="T17" fmla="*/ 265 h 34"/>
                <a:gd name="T18" fmla="*/ 95 w 64"/>
                <a:gd name="T19" fmla="*/ 444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4">
                  <a:moveTo>
                    <a:pt x="0" y="34"/>
                  </a:moveTo>
                  <a:cubicBezTo>
                    <a:pt x="2" y="27"/>
                    <a:pt x="1" y="21"/>
                    <a:pt x="6" y="14"/>
                  </a:cubicBezTo>
                  <a:cubicBezTo>
                    <a:pt x="11" y="8"/>
                    <a:pt x="20" y="3"/>
                    <a:pt x="28" y="2"/>
                  </a:cubicBezTo>
                  <a:cubicBezTo>
                    <a:pt x="39" y="0"/>
                    <a:pt x="53" y="1"/>
                    <a:pt x="64" y="2"/>
                  </a:cubicBezTo>
                  <a:cubicBezTo>
                    <a:pt x="63" y="3"/>
                    <a:pt x="56" y="10"/>
                    <a:pt x="54" y="10"/>
                  </a:cubicBezTo>
                  <a:cubicBezTo>
                    <a:pt x="51" y="10"/>
                    <a:pt x="48" y="5"/>
                    <a:pt x="43" y="4"/>
                  </a:cubicBezTo>
                  <a:cubicBezTo>
                    <a:pt x="37" y="3"/>
                    <a:pt x="39" y="4"/>
                    <a:pt x="34" y="7"/>
                  </a:cubicBezTo>
                  <a:cubicBezTo>
                    <a:pt x="32" y="8"/>
                    <a:pt x="31" y="10"/>
                    <a:pt x="28" y="12"/>
                  </a:cubicBezTo>
                  <a:cubicBezTo>
                    <a:pt x="25" y="13"/>
                    <a:pt x="22" y="13"/>
                    <a:pt x="19" y="14"/>
                  </a:cubicBezTo>
                  <a:cubicBezTo>
                    <a:pt x="15" y="16"/>
                    <a:pt x="8" y="20"/>
                    <a:pt x="6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9" name="Freeform 46"/>
            <p:cNvSpPr>
              <a:spLocks/>
            </p:cNvSpPr>
            <p:nvPr/>
          </p:nvSpPr>
          <p:spPr bwMode="auto">
            <a:xfrm>
              <a:off x="926" y="2280"/>
              <a:ext cx="283" cy="224"/>
            </a:xfrm>
            <a:custGeom>
              <a:avLst/>
              <a:gdLst>
                <a:gd name="T0" fmla="*/ 63 w 113"/>
                <a:gd name="T1" fmla="*/ 1592 h 84"/>
                <a:gd name="T2" fmla="*/ 83 w 113"/>
                <a:gd name="T3" fmla="*/ 1160 h 84"/>
                <a:gd name="T4" fmla="*/ 83 w 113"/>
                <a:gd name="T5" fmla="*/ 797 h 84"/>
                <a:gd name="T6" fmla="*/ 158 w 113"/>
                <a:gd name="T7" fmla="*/ 533 h 84"/>
                <a:gd name="T8" fmla="*/ 188 w 113"/>
                <a:gd name="T9" fmla="*/ 419 h 84"/>
                <a:gd name="T10" fmla="*/ 396 w 113"/>
                <a:gd name="T11" fmla="*/ 341 h 84"/>
                <a:gd name="T12" fmla="*/ 646 w 113"/>
                <a:gd name="T13" fmla="*/ 115 h 84"/>
                <a:gd name="T14" fmla="*/ 1222 w 113"/>
                <a:gd name="T15" fmla="*/ 115 h 84"/>
                <a:gd name="T16" fmla="*/ 1663 w 113"/>
                <a:gd name="T17" fmla="*/ 171 h 84"/>
                <a:gd name="T18" fmla="*/ 1743 w 113"/>
                <a:gd name="T19" fmla="*/ 648 h 84"/>
                <a:gd name="T20" fmla="*/ 1475 w 113"/>
                <a:gd name="T21" fmla="*/ 285 h 84"/>
                <a:gd name="T22" fmla="*/ 942 w 113"/>
                <a:gd name="T23" fmla="*/ 285 h 84"/>
                <a:gd name="T24" fmla="*/ 741 w 113"/>
                <a:gd name="T25" fmla="*/ 285 h 84"/>
                <a:gd name="T26" fmla="*/ 584 w 113"/>
                <a:gd name="T27" fmla="*/ 435 h 84"/>
                <a:gd name="T28" fmla="*/ 301 w 113"/>
                <a:gd name="T29" fmla="*/ 760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3" h="84">
                  <a:moveTo>
                    <a:pt x="4" y="84"/>
                  </a:moveTo>
                  <a:cubicBezTo>
                    <a:pt x="4" y="77"/>
                    <a:pt x="3" y="68"/>
                    <a:pt x="5" y="61"/>
                  </a:cubicBezTo>
                  <a:cubicBezTo>
                    <a:pt x="7" y="51"/>
                    <a:pt x="9" y="51"/>
                    <a:pt x="5" y="42"/>
                  </a:cubicBezTo>
                  <a:cubicBezTo>
                    <a:pt x="0" y="33"/>
                    <a:pt x="4" y="35"/>
                    <a:pt x="10" y="28"/>
                  </a:cubicBezTo>
                  <a:cubicBezTo>
                    <a:pt x="11" y="27"/>
                    <a:pt x="10" y="24"/>
                    <a:pt x="12" y="22"/>
                  </a:cubicBezTo>
                  <a:cubicBezTo>
                    <a:pt x="15" y="19"/>
                    <a:pt x="21" y="20"/>
                    <a:pt x="25" y="18"/>
                  </a:cubicBezTo>
                  <a:cubicBezTo>
                    <a:pt x="30" y="15"/>
                    <a:pt x="34" y="8"/>
                    <a:pt x="41" y="6"/>
                  </a:cubicBezTo>
                  <a:cubicBezTo>
                    <a:pt x="52" y="0"/>
                    <a:pt x="66" y="6"/>
                    <a:pt x="78" y="6"/>
                  </a:cubicBezTo>
                  <a:cubicBezTo>
                    <a:pt x="86" y="6"/>
                    <a:pt x="101" y="5"/>
                    <a:pt x="106" y="9"/>
                  </a:cubicBezTo>
                  <a:cubicBezTo>
                    <a:pt x="113" y="13"/>
                    <a:pt x="111" y="27"/>
                    <a:pt x="111" y="34"/>
                  </a:cubicBezTo>
                  <a:cubicBezTo>
                    <a:pt x="105" y="26"/>
                    <a:pt x="105" y="17"/>
                    <a:pt x="94" y="15"/>
                  </a:cubicBezTo>
                  <a:cubicBezTo>
                    <a:pt x="83" y="13"/>
                    <a:pt x="70" y="14"/>
                    <a:pt x="60" y="15"/>
                  </a:cubicBezTo>
                  <a:cubicBezTo>
                    <a:pt x="56" y="15"/>
                    <a:pt x="52" y="15"/>
                    <a:pt x="47" y="15"/>
                  </a:cubicBezTo>
                  <a:cubicBezTo>
                    <a:pt x="38" y="16"/>
                    <a:pt x="41" y="17"/>
                    <a:pt x="37" y="23"/>
                  </a:cubicBezTo>
                  <a:cubicBezTo>
                    <a:pt x="33" y="30"/>
                    <a:pt x="26" y="38"/>
                    <a:pt x="19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0" name="Freeform 47"/>
            <p:cNvSpPr>
              <a:spLocks/>
            </p:cNvSpPr>
            <p:nvPr/>
          </p:nvSpPr>
          <p:spPr bwMode="auto">
            <a:xfrm>
              <a:off x="1594" y="2501"/>
              <a:ext cx="335" cy="200"/>
            </a:xfrm>
            <a:custGeom>
              <a:avLst/>
              <a:gdLst>
                <a:gd name="T0" fmla="*/ 0 w 134"/>
                <a:gd name="T1" fmla="*/ 56 h 75"/>
                <a:gd name="T2" fmla="*/ 583 w 134"/>
                <a:gd name="T3" fmla="*/ 363 h 75"/>
                <a:gd name="T4" fmla="*/ 770 w 134"/>
                <a:gd name="T5" fmla="*/ 1229 h 75"/>
                <a:gd name="T6" fmla="*/ 1533 w 134"/>
                <a:gd name="T7" fmla="*/ 1387 h 75"/>
                <a:gd name="T8" fmla="*/ 2095 w 134"/>
                <a:gd name="T9" fmla="*/ 1421 h 75"/>
                <a:gd name="T10" fmla="*/ 1375 w 134"/>
                <a:gd name="T11" fmla="*/ 1288 h 75"/>
                <a:gd name="T12" fmla="*/ 875 w 134"/>
                <a:gd name="T13" fmla="*/ 1003 h 75"/>
                <a:gd name="T14" fmla="*/ 738 w 134"/>
                <a:gd name="T15" fmla="*/ 264 h 75"/>
                <a:gd name="T16" fmla="*/ 470 w 134"/>
                <a:gd name="T17" fmla="*/ 0 h 75"/>
                <a:gd name="T18" fmla="*/ 0 w 134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75">
                  <a:moveTo>
                    <a:pt x="0" y="3"/>
                  </a:moveTo>
                  <a:cubicBezTo>
                    <a:pt x="20" y="9"/>
                    <a:pt x="36" y="3"/>
                    <a:pt x="37" y="19"/>
                  </a:cubicBezTo>
                  <a:cubicBezTo>
                    <a:pt x="39" y="35"/>
                    <a:pt x="42" y="58"/>
                    <a:pt x="49" y="65"/>
                  </a:cubicBezTo>
                  <a:cubicBezTo>
                    <a:pt x="56" y="72"/>
                    <a:pt x="79" y="74"/>
                    <a:pt x="98" y="73"/>
                  </a:cubicBezTo>
                  <a:cubicBezTo>
                    <a:pt x="117" y="72"/>
                    <a:pt x="126" y="75"/>
                    <a:pt x="134" y="75"/>
                  </a:cubicBezTo>
                  <a:cubicBezTo>
                    <a:pt x="111" y="68"/>
                    <a:pt x="102" y="73"/>
                    <a:pt x="88" y="68"/>
                  </a:cubicBezTo>
                  <a:cubicBezTo>
                    <a:pt x="74" y="64"/>
                    <a:pt x="56" y="63"/>
                    <a:pt x="56" y="53"/>
                  </a:cubicBezTo>
                  <a:cubicBezTo>
                    <a:pt x="56" y="43"/>
                    <a:pt x="50" y="22"/>
                    <a:pt x="47" y="14"/>
                  </a:cubicBezTo>
                  <a:cubicBezTo>
                    <a:pt x="43" y="5"/>
                    <a:pt x="30" y="0"/>
                    <a:pt x="3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1" name="Freeform 48"/>
            <p:cNvSpPr>
              <a:spLocks/>
            </p:cNvSpPr>
            <p:nvPr/>
          </p:nvSpPr>
          <p:spPr bwMode="auto">
            <a:xfrm>
              <a:off x="1796" y="2477"/>
              <a:ext cx="328" cy="299"/>
            </a:xfrm>
            <a:custGeom>
              <a:avLst/>
              <a:gdLst>
                <a:gd name="T0" fmla="*/ 1567 w 131"/>
                <a:gd name="T1" fmla="*/ 1845 h 112"/>
                <a:gd name="T2" fmla="*/ 1397 w 131"/>
                <a:gd name="T3" fmla="*/ 1596 h 112"/>
                <a:gd name="T4" fmla="*/ 1067 w 131"/>
                <a:gd name="T5" fmla="*/ 1276 h 112"/>
                <a:gd name="T6" fmla="*/ 283 w 131"/>
                <a:gd name="T7" fmla="*/ 892 h 112"/>
                <a:gd name="T8" fmla="*/ 158 w 131"/>
                <a:gd name="T9" fmla="*/ 264 h 112"/>
                <a:gd name="T10" fmla="*/ 771 w 131"/>
                <a:gd name="T11" fmla="*/ 248 h 112"/>
                <a:gd name="T12" fmla="*/ 1129 w 131"/>
                <a:gd name="T13" fmla="*/ 0 h 112"/>
                <a:gd name="T14" fmla="*/ 801 w 131"/>
                <a:gd name="T15" fmla="*/ 478 h 112"/>
                <a:gd name="T16" fmla="*/ 834 w 131"/>
                <a:gd name="T17" fmla="*/ 742 h 112"/>
                <a:gd name="T18" fmla="*/ 1117 w 131"/>
                <a:gd name="T19" fmla="*/ 892 h 112"/>
                <a:gd name="T20" fmla="*/ 1430 w 131"/>
                <a:gd name="T21" fmla="*/ 1412 h 112"/>
                <a:gd name="T22" fmla="*/ 2056 w 131"/>
                <a:gd name="T23" fmla="*/ 2130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112">
                  <a:moveTo>
                    <a:pt x="100" y="97"/>
                  </a:moveTo>
                  <a:cubicBezTo>
                    <a:pt x="93" y="94"/>
                    <a:pt x="92" y="90"/>
                    <a:pt x="89" y="84"/>
                  </a:cubicBezTo>
                  <a:cubicBezTo>
                    <a:pt x="83" y="75"/>
                    <a:pt x="77" y="72"/>
                    <a:pt x="68" y="67"/>
                  </a:cubicBezTo>
                  <a:cubicBezTo>
                    <a:pt x="52" y="58"/>
                    <a:pt x="31" y="61"/>
                    <a:pt x="18" y="47"/>
                  </a:cubicBezTo>
                  <a:cubicBezTo>
                    <a:pt x="10" y="39"/>
                    <a:pt x="0" y="25"/>
                    <a:pt x="10" y="14"/>
                  </a:cubicBezTo>
                  <a:cubicBezTo>
                    <a:pt x="19" y="5"/>
                    <a:pt x="37" y="14"/>
                    <a:pt x="49" y="13"/>
                  </a:cubicBezTo>
                  <a:cubicBezTo>
                    <a:pt x="63" y="14"/>
                    <a:pt x="72" y="0"/>
                    <a:pt x="72" y="0"/>
                  </a:cubicBezTo>
                  <a:cubicBezTo>
                    <a:pt x="72" y="13"/>
                    <a:pt x="57" y="18"/>
                    <a:pt x="51" y="25"/>
                  </a:cubicBezTo>
                  <a:cubicBezTo>
                    <a:pt x="45" y="32"/>
                    <a:pt x="43" y="32"/>
                    <a:pt x="53" y="39"/>
                  </a:cubicBezTo>
                  <a:cubicBezTo>
                    <a:pt x="63" y="46"/>
                    <a:pt x="52" y="38"/>
                    <a:pt x="71" y="47"/>
                  </a:cubicBezTo>
                  <a:cubicBezTo>
                    <a:pt x="90" y="56"/>
                    <a:pt x="78" y="54"/>
                    <a:pt x="91" y="74"/>
                  </a:cubicBezTo>
                  <a:cubicBezTo>
                    <a:pt x="104" y="94"/>
                    <a:pt x="125" y="112"/>
                    <a:pt x="131" y="11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2" name="Freeform 49"/>
            <p:cNvSpPr>
              <a:spLocks/>
            </p:cNvSpPr>
            <p:nvPr/>
          </p:nvSpPr>
          <p:spPr bwMode="auto">
            <a:xfrm>
              <a:off x="1826" y="2504"/>
              <a:ext cx="135" cy="125"/>
            </a:xfrm>
            <a:custGeom>
              <a:avLst/>
              <a:gdLst>
                <a:gd name="T0" fmla="*/ 425 w 54"/>
                <a:gd name="T1" fmla="*/ 114 h 47"/>
                <a:gd name="T2" fmla="*/ 50 w 54"/>
                <a:gd name="T3" fmla="*/ 136 h 47"/>
                <a:gd name="T4" fmla="*/ 63 w 54"/>
                <a:gd name="T5" fmla="*/ 524 h 47"/>
                <a:gd name="T6" fmla="*/ 208 w 54"/>
                <a:gd name="T7" fmla="*/ 657 h 47"/>
                <a:gd name="T8" fmla="*/ 333 w 54"/>
                <a:gd name="T9" fmla="*/ 771 h 47"/>
                <a:gd name="T10" fmla="*/ 533 w 54"/>
                <a:gd name="T11" fmla="*/ 793 h 47"/>
                <a:gd name="T12" fmla="*/ 845 w 54"/>
                <a:gd name="T13" fmla="*/ 883 h 47"/>
                <a:gd name="T14" fmla="*/ 363 w 54"/>
                <a:gd name="T15" fmla="*/ 468 h 47"/>
                <a:gd name="T16" fmla="*/ 425 w 54"/>
                <a:gd name="T17" fmla="*/ 303 h 47"/>
                <a:gd name="T18" fmla="*/ 425 w 54"/>
                <a:gd name="T19" fmla="*/ 114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47">
                  <a:moveTo>
                    <a:pt x="27" y="6"/>
                  </a:moveTo>
                  <a:cubicBezTo>
                    <a:pt x="21" y="5"/>
                    <a:pt x="7" y="0"/>
                    <a:pt x="3" y="7"/>
                  </a:cubicBezTo>
                  <a:cubicBezTo>
                    <a:pt x="0" y="12"/>
                    <a:pt x="1" y="23"/>
                    <a:pt x="4" y="28"/>
                  </a:cubicBezTo>
                  <a:cubicBezTo>
                    <a:pt x="6" y="32"/>
                    <a:pt x="9" y="33"/>
                    <a:pt x="13" y="35"/>
                  </a:cubicBezTo>
                  <a:cubicBezTo>
                    <a:pt x="16" y="37"/>
                    <a:pt x="18" y="40"/>
                    <a:pt x="21" y="41"/>
                  </a:cubicBezTo>
                  <a:cubicBezTo>
                    <a:pt x="25" y="43"/>
                    <a:pt x="30" y="41"/>
                    <a:pt x="34" y="42"/>
                  </a:cubicBezTo>
                  <a:cubicBezTo>
                    <a:pt x="41" y="43"/>
                    <a:pt x="47" y="46"/>
                    <a:pt x="54" y="47"/>
                  </a:cubicBezTo>
                  <a:cubicBezTo>
                    <a:pt x="44" y="44"/>
                    <a:pt x="19" y="40"/>
                    <a:pt x="23" y="25"/>
                  </a:cubicBezTo>
                  <a:cubicBezTo>
                    <a:pt x="24" y="21"/>
                    <a:pt x="26" y="20"/>
                    <a:pt x="27" y="16"/>
                  </a:cubicBezTo>
                  <a:cubicBezTo>
                    <a:pt x="27" y="12"/>
                    <a:pt x="27" y="9"/>
                    <a:pt x="27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3" name="Freeform 50"/>
            <p:cNvSpPr>
              <a:spLocks/>
            </p:cNvSpPr>
            <p:nvPr/>
          </p:nvSpPr>
          <p:spPr bwMode="auto">
            <a:xfrm>
              <a:off x="1841" y="2525"/>
              <a:ext cx="40" cy="67"/>
            </a:xfrm>
            <a:custGeom>
              <a:avLst/>
              <a:gdLst>
                <a:gd name="T0" fmla="*/ 113 w 16"/>
                <a:gd name="T1" fmla="*/ 21 h 25"/>
                <a:gd name="T2" fmla="*/ 33 w 16"/>
                <a:gd name="T3" fmla="*/ 230 h 25"/>
                <a:gd name="T4" fmla="*/ 250 w 16"/>
                <a:gd name="T5" fmla="*/ 482 h 25"/>
                <a:gd name="T6" fmla="*/ 113 w 16"/>
                <a:gd name="T7" fmla="*/ 252 h 25"/>
                <a:gd name="T8" fmla="*/ 220 w 16"/>
                <a:gd name="T9" fmla="*/ 193 h 25"/>
                <a:gd name="T10" fmla="*/ 158 w 16"/>
                <a:gd name="T11" fmla="*/ 56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25">
                  <a:moveTo>
                    <a:pt x="7" y="1"/>
                  </a:moveTo>
                  <a:cubicBezTo>
                    <a:pt x="0" y="0"/>
                    <a:pt x="2" y="8"/>
                    <a:pt x="2" y="12"/>
                  </a:cubicBezTo>
                  <a:cubicBezTo>
                    <a:pt x="4" y="21"/>
                    <a:pt x="6" y="24"/>
                    <a:pt x="16" y="25"/>
                  </a:cubicBezTo>
                  <a:cubicBezTo>
                    <a:pt x="13" y="22"/>
                    <a:pt x="7" y="17"/>
                    <a:pt x="7" y="13"/>
                  </a:cubicBezTo>
                  <a:cubicBezTo>
                    <a:pt x="10" y="12"/>
                    <a:pt x="12" y="11"/>
                    <a:pt x="14" y="10"/>
                  </a:cubicBezTo>
                  <a:cubicBezTo>
                    <a:pt x="14" y="7"/>
                    <a:pt x="13" y="4"/>
                    <a:pt x="10" y="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4" name="Freeform 51"/>
            <p:cNvSpPr>
              <a:spLocks/>
            </p:cNvSpPr>
            <p:nvPr/>
          </p:nvSpPr>
          <p:spPr bwMode="auto">
            <a:xfrm>
              <a:off x="1691" y="3176"/>
              <a:ext cx="153" cy="107"/>
            </a:xfrm>
            <a:custGeom>
              <a:avLst/>
              <a:gdLst>
                <a:gd name="T0" fmla="*/ 0 w 61"/>
                <a:gd name="T1" fmla="*/ 765 h 40"/>
                <a:gd name="T2" fmla="*/ 963 w 61"/>
                <a:gd name="T3" fmla="*/ 765 h 40"/>
                <a:gd name="T4" fmla="*/ 692 w 61"/>
                <a:gd name="T5" fmla="*/ 0 h 40"/>
                <a:gd name="T6" fmla="*/ 441 w 61"/>
                <a:gd name="T7" fmla="*/ 401 h 40"/>
                <a:gd name="T8" fmla="*/ 0 w 61"/>
                <a:gd name="T9" fmla="*/ 765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40">
                  <a:moveTo>
                    <a:pt x="0" y="40"/>
                  </a:moveTo>
                  <a:cubicBezTo>
                    <a:pt x="10" y="32"/>
                    <a:pt x="40" y="27"/>
                    <a:pt x="61" y="4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8"/>
                    <a:pt x="39" y="17"/>
                    <a:pt x="28" y="21"/>
                  </a:cubicBezTo>
                  <a:cubicBezTo>
                    <a:pt x="13" y="26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5" name="Freeform 52"/>
            <p:cNvSpPr>
              <a:spLocks/>
            </p:cNvSpPr>
            <p:nvPr/>
          </p:nvSpPr>
          <p:spPr bwMode="auto">
            <a:xfrm>
              <a:off x="1591" y="3152"/>
              <a:ext cx="60" cy="136"/>
            </a:xfrm>
            <a:custGeom>
              <a:avLst/>
              <a:gdLst>
                <a:gd name="T0" fmla="*/ 375 w 24"/>
                <a:gd name="T1" fmla="*/ 0 h 51"/>
                <a:gd name="T2" fmla="*/ 0 w 24"/>
                <a:gd name="T3" fmla="*/ 627 h 51"/>
                <a:gd name="T4" fmla="*/ 95 w 24"/>
                <a:gd name="T5" fmla="*/ 968 h 51"/>
                <a:gd name="T6" fmla="*/ 375 w 2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51">
                  <a:moveTo>
                    <a:pt x="24" y="0"/>
                  </a:moveTo>
                  <a:cubicBezTo>
                    <a:pt x="11" y="6"/>
                    <a:pt x="0" y="22"/>
                    <a:pt x="0" y="33"/>
                  </a:cubicBezTo>
                  <a:cubicBezTo>
                    <a:pt x="0" y="36"/>
                    <a:pt x="6" y="51"/>
                    <a:pt x="6" y="51"/>
                  </a:cubicBezTo>
                  <a:cubicBezTo>
                    <a:pt x="2" y="34"/>
                    <a:pt x="7" y="16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6" name="Freeform 53"/>
            <p:cNvSpPr>
              <a:spLocks/>
            </p:cNvSpPr>
            <p:nvPr/>
          </p:nvSpPr>
          <p:spPr bwMode="auto">
            <a:xfrm>
              <a:off x="1254" y="3139"/>
              <a:ext cx="37" cy="77"/>
            </a:xfrm>
            <a:custGeom>
              <a:avLst/>
              <a:gdLst>
                <a:gd name="T0" fmla="*/ 224 w 15"/>
                <a:gd name="T1" fmla="*/ 0 h 29"/>
                <a:gd name="T2" fmla="*/ 30 w 15"/>
                <a:gd name="T3" fmla="*/ 353 h 29"/>
                <a:gd name="T4" fmla="*/ 74 w 15"/>
                <a:gd name="T5" fmla="*/ 542 h 29"/>
                <a:gd name="T6" fmla="*/ 224 w 15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9">
                  <a:moveTo>
                    <a:pt x="15" y="0"/>
                  </a:moveTo>
                  <a:cubicBezTo>
                    <a:pt x="8" y="3"/>
                    <a:pt x="0" y="11"/>
                    <a:pt x="2" y="19"/>
                  </a:cubicBezTo>
                  <a:cubicBezTo>
                    <a:pt x="2" y="20"/>
                    <a:pt x="5" y="29"/>
                    <a:pt x="5" y="29"/>
                  </a:cubicBezTo>
                  <a:cubicBezTo>
                    <a:pt x="3" y="19"/>
                    <a:pt x="6" y="9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7" name="Freeform 54"/>
            <p:cNvSpPr>
              <a:spLocks/>
            </p:cNvSpPr>
            <p:nvPr/>
          </p:nvSpPr>
          <p:spPr bwMode="auto">
            <a:xfrm>
              <a:off x="348" y="1347"/>
              <a:ext cx="245" cy="293"/>
            </a:xfrm>
            <a:custGeom>
              <a:avLst/>
              <a:gdLst>
                <a:gd name="T0" fmla="*/ 1533 w 98"/>
                <a:gd name="T1" fmla="*/ 0 h 110"/>
                <a:gd name="T2" fmla="*/ 375 w 98"/>
                <a:gd name="T3" fmla="*/ 418 h 110"/>
                <a:gd name="T4" fmla="*/ 63 w 98"/>
                <a:gd name="T5" fmla="*/ 874 h 110"/>
                <a:gd name="T6" fmla="*/ 333 w 98"/>
                <a:gd name="T7" fmla="*/ 2078 h 110"/>
                <a:gd name="T8" fmla="*/ 375 w 98"/>
                <a:gd name="T9" fmla="*/ 738 h 110"/>
                <a:gd name="T10" fmla="*/ 1533 w 98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8" h="110">
                  <a:moveTo>
                    <a:pt x="98" y="0"/>
                  </a:moveTo>
                  <a:cubicBezTo>
                    <a:pt x="68" y="10"/>
                    <a:pt x="33" y="22"/>
                    <a:pt x="24" y="22"/>
                  </a:cubicBezTo>
                  <a:cubicBezTo>
                    <a:pt x="15" y="22"/>
                    <a:pt x="2" y="30"/>
                    <a:pt x="4" y="46"/>
                  </a:cubicBezTo>
                  <a:cubicBezTo>
                    <a:pt x="6" y="62"/>
                    <a:pt x="0" y="83"/>
                    <a:pt x="21" y="110"/>
                  </a:cubicBezTo>
                  <a:cubicBezTo>
                    <a:pt x="12" y="88"/>
                    <a:pt x="12" y="46"/>
                    <a:pt x="24" y="39"/>
                  </a:cubicBezTo>
                  <a:cubicBezTo>
                    <a:pt x="36" y="32"/>
                    <a:pt x="92" y="6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8" name="Freeform 55"/>
            <p:cNvSpPr>
              <a:spLocks/>
            </p:cNvSpPr>
            <p:nvPr/>
          </p:nvSpPr>
          <p:spPr bwMode="auto">
            <a:xfrm>
              <a:off x="1306" y="1165"/>
              <a:ext cx="278" cy="203"/>
            </a:xfrm>
            <a:custGeom>
              <a:avLst/>
              <a:gdLst>
                <a:gd name="T0" fmla="*/ 20 w 111"/>
                <a:gd name="T1" fmla="*/ 1413 h 76"/>
                <a:gd name="T2" fmla="*/ 614 w 111"/>
                <a:gd name="T3" fmla="*/ 1426 h 76"/>
                <a:gd name="T4" fmla="*/ 1400 w 111"/>
                <a:gd name="T5" fmla="*/ 1277 h 76"/>
                <a:gd name="T6" fmla="*/ 1663 w 111"/>
                <a:gd name="T7" fmla="*/ 1162 h 76"/>
                <a:gd name="T8" fmla="*/ 1693 w 111"/>
                <a:gd name="T9" fmla="*/ 593 h 76"/>
                <a:gd name="T10" fmla="*/ 1317 w 111"/>
                <a:gd name="T11" fmla="*/ 115 h 76"/>
                <a:gd name="T12" fmla="*/ 0 w 111"/>
                <a:gd name="T13" fmla="*/ 35 h 76"/>
                <a:gd name="T14" fmla="*/ 1335 w 111"/>
                <a:gd name="T15" fmla="*/ 422 h 76"/>
                <a:gd name="T16" fmla="*/ 1305 w 111"/>
                <a:gd name="T17" fmla="*/ 970 h 76"/>
                <a:gd name="T18" fmla="*/ 596 w 111"/>
                <a:gd name="T19" fmla="*/ 1333 h 76"/>
                <a:gd name="T20" fmla="*/ 20 w 111"/>
                <a:gd name="T21" fmla="*/ 1413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76">
                  <a:moveTo>
                    <a:pt x="1" y="74"/>
                  </a:moveTo>
                  <a:cubicBezTo>
                    <a:pt x="20" y="75"/>
                    <a:pt x="22" y="76"/>
                    <a:pt x="39" y="75"/>
                  </a:cubicBezTo>
                  <a:cubicBezTo>
                    <a:pt x="56" y="75"/>
                    <a:pt x="78" y="69"/>
                    <a:pt x="89" y="67"/>
                  </a:cubicBezTo>
                  <a:cubicBezTo>
                    <a:pt x="99" y="64"/>
                    <a:pt x="106" y="61"/>
                    <a:pt x="106" y="61"/>
                  </a:cubicBezTo>
                  <a:cubicBezTo>
                    <a:pt x="106" y="61"/>
                    <a:pt x="108" y="38"/>
                    <a:pt x="108" y="31"/>
                  </a:cubicBezTo>
                  <a:cubicBezTo>
                    <a:pt x="108" y="24"/>
                    <a:pt x="111" y="11"/>
                    <a:pt x="84" y="6"/>
                  </a:cubicBezTo>
                  <a:cubicBezTo>
                    <a:pt x="57" y="2"/>
                    <a:pt x="22" y="0"/>
                    <a:pt x="0" y="2"/>
                  </a:cubicBezTo>
                  <a:cubicBezTo>
                    <a:pt x="36" y="4"/>
                    <a:pt x="78" y="11"/>
                    <a:pt x="85" y="22"/>
                  </a:cubicBezTo>
                  <a:cubicBezTo>
                    <a:pt x="89" y="29"/>
                    <a:pt x="92" y="38"/>
                    <a:pt x="83" y="51"/>
                  </a:cubicBezTo>
                  <a:cubicBezTo>
                    <a:pt x="74" y="64"/>
                    <a:pt x="54" y="70"/>
                    <a:pt x="38" y="70"/>
                  </a:cubicBezTo>
                  <a:cubicBezTo>
                    <a:pt x="23" y="70"/>
                    <a:pt x="1" y="74"/>
                    <a:pt x="1" y="7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9" name="Freeform 56"/>
            <p:cNvSpPr>
              <a:spLocks/>
            </p:cNvSpPr>
            <p:nvPr/>
          </p:nvSpPr>
          <p:spPr bwMode="auto">
            <a:xfrm>
              <a:off x="736" y="1213"/>
              <a:ext cx="165" cy="227"/>
            </a:xfrm>
            <a:custGeom>
              <a:avLst/>
              <a:gdLst>
                <a:gd name="T0" fmla="*/ 1033 w 66"/>
                <a:gd name="T1" fmla="*/ 0 h 85"/>
                <a:gd name="T2" fmla="*/ 175 w 66"/>
                <a:gd name="T3" fmla="*/ 1199 h 85"/>
                <a:gd name="T4" fmla="*/ 470 w 66"/>
                <a:gd name="T5" fmla="*/ 1618 h 85"/>
                <a:gd name="T6" fmla="*/ 20 w 66"/>
                <a:gd name="T7" fmla="*/ 1162 h 85"/>
                <a:gd name="T8" fmla="*/ 1033 w 6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85">
                  <a:moveTo>
                    <a:pt x="66" y="0"/>
                  </a:moveTo>
                  <a:cubicBezTo>
                    <a:pt x="36" y="20"/>
                    <a:pt x="10" y="42"/>
                    <a:pt x="11" y="63"/>
                  </a:cubicBezTo>
                  <a:cubicBezTo>
                    <a:pt x="11" y="85"/>
                    <a:pt x="30" y="85"/>
                    <a:pt x="30" y="85"/>
                  </a:cubicBezTo>
                  <a:cubicBezTo>
                    <a:pt x="1" y="79"/>
                    <a:pt x="2" y="76"/>
                    <a:pt x="1" y="61"/>
                  </a:cubicBezTo>
                  <a:cubicBezTo>
                    <a:pt x="0" y="47"/>
                    <a:pt x="30" y="11"/>
                    <a:pt x="66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0" name="Freeform 57"/>
            <p:cNvSpPr>
              <a:spLocks/>
            </p:cNvSpPr>
            <p:nvPr/>
          </p:nvSpPr>
          <p:spPr bwMode="auto">
            <a:xfrm>
              <a:off x="979" y="1251"/>
              <a:ext cx="235" cy="165"/>
            </a:xfrm>
            <a:custGeom>
              <a:avLst/>
              <a:gdLst>
                <a:gd name="T0" fmla="*/ 0 w 94"/>
                <a:gd name="T1" fmla="*/ 1168 h 62"/>
                <a:gd name="T2" fmla="*/ 875 w 94"/>
                <a:gd name="T3" fmla="*/ 865 h 62"/>
                <a:gd name="T4" fmla="*/ 1145 w 94"/>
                <a:gd name="T5" fmla="*/ 623 h 62"/>
                <a:gd name="T6" fmla="*/ 1158 w 94"/>
                <a:gd name="T7" fmla="*/ 0 h 62"/>
                <a:gd name="T8" fmla="*/ 1188 w 94"/>
                <a:gd name="T9" fmla="*/ 806 h 62"/>
                <a:gd name="T10" fmla="*/ 0 w 94"/>
                <a:gd name="T11" fmla="*/ 1168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62">
                  <a:moveTo>
                    <a:pt x="0" y="62"/>
                  </a:moveTo>
                  <a:cubicBezTo>
                    <a:pt x="14" y="56"/>
                    <a:pt x="39" y="53"/>
                    <a:pt x="56" y="46"/>
                  </a:cubicBezTo>
                  <a:cubicBezTo>
                    <a:pt x="64" y="42"/>
                    <a:pt x="71" y="36"/>
                    <a:pt x="73" y="33"/>
                  </a:cubicBezTo>
                  <a:cubicBezTo>
                    <a:pt x="80" y="26"/>
                    <a:pt x="83" y="9"/>
                    <a:pt x="74" y="0"/>
                  </a:cubicBezTo>
                  <a:cubicBezTo>
                    <a:pt x="94" y="19"/>
                    <a:pt x="88" y="37"/>
                    <a:pt x="76" y="43"/>
                  </a:cubicBezTo>
                  <a:cubicBezTo>
                    <a:pt x="63" y="49"/>
                    <a:pt x="4" y="61"/>
                    <a:pt x="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1" name="Freeform 58"/>
            <p:cNvSpPr>
              <a:spLocks/>
            </p:cNvSpPr>
            <p:nvPr/>
          </p:nvSpPr>
          <p:spPr bwMode="auto">
            <a:xfrm>
              <a:off x="498" y="1440"/>
              <a:ext cx="728" cy="717"/>
            </a:xfrm>
            <a:custGeom>
              <a:avLst/>
              <a:gdLst>
                <a:gd name="T0" fmla="*/ 4556 w 291"/>
                <a:gd name="T1" fmla="*/ 0 h 269"/>
                <a:gd name="T2" fmla="*/ 2209 w 291"/>
                <a:gd name="T3" fmla="*/ 682 h 269"/>
                <a:gd name="T4" fmla="*/ 250 w 291"/>
                <a:gd name="T5" fmla="*/ 1570 h 269"/>
                <a:gd name="T6" fmla="*/ 771 w 291"/>
                <a:gd name="T7" fmla="*/ 3468 h 269"/>
                <a:gd name="T8" fmla="*/ 1271 w 291"/>
                <a:gd name="T9" fmla="*/ 5094 h 269"/>
                <a:gd name="T10" fmla="*/ 1221 w 291"/>
                <a:gd name="T11" fmla="*/ 2330 h 269"/>
                <a:gd name="T12" fmla="*/ 2629 w 291"/>
                <a:gd name="T13" fmla="*/ 888 h 269"/>
                <a:gd name="T14" fmla="*/ 4556 w 291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1" h="269">
                  <a:moveTo>
                    <a:pt x="291" y="0"/>
                  </a:moveTo>
                  <a:cubicBezTo>
                    <a:pt x="213" y="9"/>
                    <a:pt x="177" y="27"/>
                    <a:pt x="141" y="36"/>
                  </a:cubicBezTo>
                  <a:cubicBezTo>
                    <a:pt x="105" y="45"/>
                    <a:pt x="0" y="62"/>
                    <a:pt x="16" y="83"/>
                  </a:cubicBezTo>
                  <a:cubicBezTo>
                    <a:pt x="31" y="103"/>
                    <a:pt x="38" y="141"/>
                    <a:pt x="49" y="183"/>
                  </a:cubicBezTo>
                  <a:cubicBezTo>
                    <a:pt x="60" y="226"/>
                    <a:pt x="72" y="262"/>
                    <a:pt x="81" y="269"/>
                  </a:cubicBezTo>
                  <a:cubicBezTo>
                    <a:pt x="72" y="208"/>
                    <a:pt x="83" y="157"/>
                    <a:pt x="78" y="123"/>
                  </a:cubicBezTo>
                  <a:cubicBezTo>
                    <a:pt x="74" y="89"/>
                    <a:pt x="114" y="62"/>
                    <a:pt x="168" y="47"/>
                  </a:cubicBezTo>
                  <a:cubicBezTo>
                    <a:pt x="222" y="31"/>
                    <a:pt x="291" y="0"/>
                    <a:pt x="291" y="0"/>
                  </a:cubicBezTo>
                  <a:close/>
                </a:path>
              </a:pathLst>
            </a:custGeom>
            <a:solidFill>
              <a:srgbClr val="EA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2" name="Freeform 59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3" name="Freeform 60"/>
            <p:cNvSpPr>
              <a:spLocks/>
            </p:cNvSpPr>
            <p:nvPr/>
          </p:nvSpPr>
          <p:spPr bwMode="auto">
            <a:xfrm>
              <a:off x="688" y="1765"/>
              <a:ext cx="308" cy="355"/>
            </a:xfrm>
            <a:custGeom>
              <a:avLst/>
              <a:gdLst>
                <a:gd name="T0" fmla="*/ 0 w 123"/>
                <a:gd name="T1" fmla="*/ 456 h 133"/>
                <a:gd name="T2" fmla="*/ 1492 w 123"/>
                <a:gd name="T3" fmla="*/ 376 h 133"/>
                <a:gd name="T4" fmla="*/ 1442 w 123"/>
                <a:gd name="T5" fmla="*/ 253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3" h="133">
                  <a:moveTo>
                    <a:pt x="0" y="24"/>
                  </a:moveTo>
                  <a:cubicBezTo>
                    <a:pt x="29" y="27"/>
                    <a:pt x="73" y="0"/>
                    <a:pt x="95" y="20"/>
                  </a:cubicBezTo>
                  <a:cubicBezTo>
                    <a:pt x="123" y="46"/>
                    <a:pt x="104" y="106"/>
                    <a:pt x="92" y="13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4" name="Freeform 61"/>
            <p:cNvSpPr>
              <a:spLocks/>
            </p:cNvSpPr>
            <p:nvPr/>
          </p:nvSpPr>
          <p:spPr bwMode="auto">
            <a:xfrm>
              <a:off x="1506" y="2525"/>
              <a:ext cx="173" cy="187"/>
            </a:xfrm>
            <a:custGeom>
              <a:avLst/>
              <a:gdLst>
                <a:gd name="T0" fmla="*/ 1025 w 69"/>
                <a:gd name="T1" fmla="*/ 593 h 70"/>
                <a:gd name="T2" fmla="*/ 534 w 69"/>
                <a:gd name="T3" fmla="*/ 56 h 70"/>
                <a:gd name="T4" fmla="*/ 20 w 69"/>
                <a:gd name="T5" fmla="*/ 133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70">
                  <a:moveTo>
                    <a:pt x="65" y="31"/>
                  </a:moveTo>
                  <a:cubicBezTo>
                    <a:pt x="69" y="15"/>
                    <a:pt x="50" y="0"/>
                    <a:pt x="34" y="3"/>
                  </a:cubicBezTo>
                  <a:cubicBezTo>
                    <a:pt x="11" y="7"/>
                    <a:pt x="0" y="49"/>
                    <a:pt x="1" y="7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5" name="Freeform 62"/>
            <p:cNvSpPr>
              <a:spLocks/>
            </p:cNvSpPr>
            <p:nvPr/>
          </p:nvSpPr>
          <p:spPr bwMode="auto">
            <a:xfrm>
              <a:off x="1594" y="1536"/>
              <a:ext cx="132" cy="381"/>
            </a:xfrm>
            <a:custGeom>
              <a:avLst/>
              <a:gdLst>
                <a:gd name="T0" fmla="*/ 30 w 53"/>
                <a:gd name="T1" fmla="*/ 0 h 143"/>
                <a:gd name="T2" fmla="*/ 12 w 53"/>
                <a:gd name="T3" fmla="*/ 661 h 143"/>
                <a:gd name="T4" fmla="*/ 187 w 53"/>
                <a:gd name="T5" fmla="*/ 1364 h 143"/>
                <a:gd name="T6" fmla="*/ 590 w 53"/>
                <a:gd name="T7" fmla="*/ 2081 h 143"/>
                <a:gd name="T8" fmla="*/ 819 w 53"/>
                <a:gd name="T9" fmla="*/ 2704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43">
                  <a:moveTo>
                    <a:pt x="2" y="0"/>
                  </a:moveTo>
                  <a:cubicBezTo>
                    <a:pt x="7" y="10"/>
                    <a:pt x="0" y="23"/>
                    <a:pt x="1" y="35"/>
                  </a:cubicBezTo>
                  <a:cubicBezTo>
                    <a:pt x="1" y="48"/>
                    <a:pt x="7" y="61"/>
                    <a:pt x="12" y="72"/>
                  </a:cubicBezTo>
                  <a:cubicBezTo>
                    <a:pt x="19" y="86"/>
                    <a:pt x="30" y="97"/>
                    <a:pt x="38" y="110"/>
                  </a:cubicBezTo>
                  <a:cubicBezTo>
                    <a:pt x="43" y="120"/>
                    <a:pt x="43" y="137"/>
                    <a:pt x="53" y="14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6" name="Freeform 63"/>
            <p:cNvSpPr>
              <a:spLocks/>
            </p:cNvSpPr>
            <p:nvPr/>
          </p:nvSpPr>
          <p:spPr bwMode="auto">
            <a:xfrm>
              <a:off x="463" y="1339"/>
              <a:ext cx="1686" cy="1762"/>
            </a:xfrm>
            <a:custGeom>
              <a:avLst/>
              <a:gdLst>
                <a:gd name="T0" fmla="*/ 3347 w 674"/>
                <a:gd name="T1" fmla="*/ 12521 h 661"/>
                <a:gd name="T2" fmla="*/ 3304 w 674"/>
                <a:gd name="T3" fmla="*/ 12499 h 661"/>
                <a:gd name="T4" fmla="*/ 2804 w 674"/>
                <a:gd name="T5" fmla="*/ 11190 h 661"/>
                <a:gd name="T6" fmla="*/ 2159 w 674"/>
                <a:gd name="T7" fmla="*/ 9564 h 661"/>
                <a:gd name="T8" fmla="*/ 1896 w 674"/>
                <a:gd name="T9" fmla="*/ 8357 h 661"/>
                <a:gd name="T10" fmla="*/ 1438 w 674"/>
                <a:gd name="T11" fmla="*/ 6515 h 661"/>
                <a:gd name="T12" fmla="*/ 783 w 674"/>
                <a:gd name="T13" fmla="*/ 4676 h 661"/>
                <a:gd name="T14" fmla="*/ 250 w 674"/>
                <a:gd name="T15" fmla="*/ 2671 h 661"/>
                <a:gd name="T16" fmla="*/ 20 w 674"/>
                <a:gd name="T17" fmla="*/ 2069 h 661"/>
                <a:gd name="T18" fmla="*/ 1051 w 674"/>
                <a:gd name="T19" fmla="*/ 1514 h 661"/>
                <a:gd name="T20" fmla="*/ 2129 w 674"/>
                <a:gd name="T21" fmla="*/ 1080 h 661"/>
                <a:gd name="T22" fmla="*/ 3535 w 674"/>
                <a:gd name="T23" fmla="*/ 605 h 661"/>
                <a:gd name="T24" fmla="*/ 5826 w 674"/>
                <a:gd name="T25" fmla="*/ 285 h 661"/>
                <a:gd name="T26" fmla="*/ 6889 w 674"/>
                <a:gd name="T27" fmla="*/ 136 h 661"/>
                <a:gd name="T28" fmla="*/ 7027 w 674"/>
                <a:gd name="T29" fmla="*/ 456 h 661"/>
                <a:gd name="T30" fmla="*/ 7559 w 674"/>
                <a:gd name="T31" fmla="*/ 1647 h 661"/>
                <a:gd name="T32" fmla="*/ 8152 w 674"/>
                <a:gd name="T33" fmla="*/ 3652 h 661"/>
                <a:gd name="T34" fmla="*/ 9030 w 674"/>
                <a:gd name="T35" fmla="*/ 6232 h 661"/>
                <a:gd name="T36" fmla="*/ 9718 w 674"/>
                <a:gd name="T37" fmla="*/ 7880 h 661"/>
                <a:gd name="T38" fmla="*/ 10519 w 674"/>
                <a:gd name="T39" fmla="*/ 10212 h 661"/>
                <a:gd name="T40" fmla="*/ 10486 w 674"/>
                <a:gd name="T41" fmla="*/ 10324 h 6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4" h="661">
                  <a:moveTo>
                    <a:pt x="214" y="661"/>
                  </a:moveTo>
                  <a:cubicBezTo>
                    <a:pt x="213" y="661"/>
                    <a:pt x="212" y="660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4" y="543"/>
                    <a:pt x="673" y="545"/>
                    <a:pt x="670" y="545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7" name="Freeform 64"/>
            <p:cNvSpPr>
              <a:spLocks/>
            </p:cNvSpPr>
            <p:nvPr/>
          </p:nvSpPr>
          <p:spPr bwMode="auto">
            <a:xfrm>
              <a:off x="999" y="3075"/>
              <a:ext cx="155" cy="34"/>
            </a:xfrm>
            <a:custGeom>
              <a:avLst/>
              <a:gdLst>
                <a:gd name="T0" fmla="*/ 970 w 62"/>
                <a:gd name="T1" fmla="*/ 0 h 13"/>
                <a:gd name="T2" fmla="*/ 0 w 62"/>
                <a:gd name="T3" fmla="*/ 178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" h="13">
                  <a:moveTo>
                    <a:pt x="62" y="0"/>
                  </a:moveTo>
                  <a:cubicBezTo>
                    <a:pt x="34" y="7"/>
                    <a:pt x="10" y="13"/>
                    <a:pt x="0" y="1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8" name="Freeform 65"/>
            <p:cNvSpPr>
              <a:spLocks/>
            </p:cNvSpPr>
            <p:nvPr/>
          </p:nvSpPr>
          <p:spPr bwMode="auto">
            <a:xfrm>
              <a:off x="1819" y="2765"/>
              <a:ext cx="320" cy="115"/>
            </a:xfrm>
            <a:custGeom>
              <a:avLst/>
              <a:gdLst>
                <a:gd name="T0" fmla="*/ 2000 w 128"/>
                <a:gd name="T1" fmla="*/ 193 h 43"/>
                <a:gd name="T2" fmla="*/ 908 w 128"/>
                <a:gd name="T3" fmla="*/ 308 h 43"/>
                <a:gd name="T4" fmla="*/ 0 w 128"/>
                <a:gd name="T5" fmla="*/ 824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8" h="43">
                  <a:moveTo>
                    <a:pt x="128" y="10"/>
                  </a:moveTo>
                  <a:cubicBezTo>
                    <a:pt x="118" y="12"/>
                    <a:pt x="90" y="0"/>
                    <a:pt x="58" y="16"/>
                  </a:cubicBezTo>
                  <a:cubicBezTo>
                    <a:pt x="25" y="32"/>
                    <a:pt x="16" y="35"/>
                    <a:pt x="0" y="4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9" name="Freeform 66"/>
            <p:cNvSpPr>
              <a:spLocks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0" name="Freeform 67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1" name="Freeform 68"/>
            <p:cNvSpPr>
              <a:spLocks/>
            </p:cNvSpPr>
            <p:nvPr/>
          </p:nvSpPr>
          <p:spPr bwMode="auto">
            <a:xfrm>
              <a:off x="1679" y="2947"/>
              <a:ext cx="55" cy="160"/>
            </a:xfrm>
            <a:custGeom>
              <a:avLst/>
              <a:gdLst>
                <a:gd name="T0" fmla="*/ 50 w 22"/>
                <a:gd name="T1" fmla="*/ 1117 h 60"/>
                <a:gd name="T2" fmla="*/ 345 w 22"/>
                <a:gd name="T3" fmla="*/ 1139 h 60"/>
                <a:gd name="T4" fmla="*/ 0 w 22"/>
                <a:gd name="T5" fmla="*/ 0 h 60"/>
                <a:gd name="T6" fmla="*/ 50 w 22"/>
                <a:gd name="T7" fmla="*/ 1117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60">
                  <a:moveTo>
                    <a:pt x="3" y="59"/>
                  </a:moveTo>
                  <a:cubicBezTo>
                    <a:pt x="10" y="57"/>
                    <a:pt x="22" y="60"/>
                    <a:pt x="22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1"/>
                    <a:pt x="19" y="51"/>
                    <a:pt x="3" y="5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2" name="Freeform 69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3" name="Freeform 70"/>
            <p:cNvSpPr>
              <a:spLocks/>
            </p:cNvSpPr>
            <p:nvPr/>
          </p:nvSpPr>
          <p:spPr bwMode="auto">
            <a:xfrm>
              <a:off x="1294" y="3024"/>
              <a:ext cx="37" cy="88"/>
            </a:xfrm>
            <a:custGeom>
              <a:avLst/>
              <a:gdLst>
                <a:gd name="T0" fmla="*/ 30 w 15"/>
                <a:gd name="T1" fmla="*/ 627 h 33"/>
                <a:gd name="T2" fmla="*/ 224 w 15"/>
                <a:gd name="T3" fmla="*/ 627 h 33"/>
                <a:gd name="T4" fmla="*/ 0 w 15"/>
                <a:gd name="T5" fmla="*/ 0 h 33"/>
                <a:gd name="T6" fmla="*/ 30 w 15"/>
                <a:gd name="T7" fmla="*/ 62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2" y="33"/>
                  </a:moveTo>
                  <a:cubicBezTo>
                    <a:pt x="7" y="32"/>
                    <a:pt x="15" y="33"/>
                    <a:pt x="15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12" y="28"/>
                    <a:pt x="2" y="33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4" name="Freeform 71"/>
            <p:cNvSpPr>
              <a:spLocks/>
            </p:cNvSpPr>
            <p:nvPr/>
          </p:nvSpPr>
          <p:spPr bwMode="auto">
            <a:xfrm>
              <a:off x="1229" y="3016"/>
              <a:ext cx="72" cy="112"/>
            </a:xfrm>
            <a:custGeom>
              <a:avLst/>
              <a:gdLst>
                <a:gd name="T0" fmla="*/ 124 w 29"/>
                <a:gd name="T1" fmla="*/ 35 h 42"/>
                <a:gd name="T2" fmla="*/ 42 w 29"/>
                <a:gd name="T3" fmla="*/ 307 h 42"/>
                <a:gd name="T4" fmla="*/ 216 w 29"/>
                <a:gd name="T5" fmla="*/ 797 h 42"/>
                <a:gd name="T6" fmla="*/ 444 w 29"/>
                <a:gd name="T7" fmla="*/ 683 h 42"/>
                <a:gd name="T8" fmla="*/ 308 w 29"/>
                <a:gd name="T9" fmla="*/ 248 h 42"/>
                <a:gd name="T10" fmla="*/ 124 w 29"/>
                <a:gd name="T11" fmla="*/ 35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42">
                  <a:moveTo>
                    <a:pt x="8" y="2"/>
                  </a:moveTo>
                  <a:cubicBezTo>
                    <a:pt x="0" y="4"/>
                    <a:pt x="0" y="9"/>
                    <a:pt x="3" y="16"/>
                  </a:cubicBezTo>
                  <a:cubicBezTo>
                    <a:pt x="6" y="24"/>
                    <a:pt x="9" y="42"/>
                    <a:pt x="14" y="42"/>
                  </a:cubicBezTo>
                  <a:cubicBezTo>
                    <a:pt x="18" y="42"/>
                    <a:pt x="29" y="40"/>
                    <a:pt x="29" y="36"/>
                  </a:cubicBezTo>
                  <a:cubicBezTo>
                    <a:pt x="29" y="32"/>
                    <a:pt x="21" y="17"/>
                    <a:pt x="20" y="13"/>
                  </a:cubicBezTo>
                  <a:cubicBezTo>
                    <a:pt x="19" y="9"/>
                    <a:pt x="14" y="0"/>
                    <a:pt x="8" y="2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5" name="Freeform 72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6" name="Freeform 73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7" name="Freeform 74"/>
            <p:cNvSpPr>
              <a:spLocks/>
            </p:cNvSpPr>
            <p:nvPr/>
          </p:nvSpPr>
          <p:spPr bwMode="auto">
            <a:xfrm>
              <a:off x="1201" y="1656"/>
              <a:ext cx="415" cy="400"/>
            </a:xfrm>
            <a:custGeom>
              <a:avLst/>
              <a:gdLst>
                <a:gd name="T0" fmla="*/ 0 w 166"/>
                <a:gd name="T1" fmla="*/ 0 h 150"/>
                <a:gd name="T2" fmla="*/ 595 w 166"/>
                <a:gd name="T3" fmla="*/ 739 h 150"/>
                <a:gd name="T4" fmla="*/ 595 w 166"/>
                <a:gd name="T5" fmla="*/ 2027 h 150"/>
                <a:gd name="T6" fmla="*/ 1063 w 166"/>
                <a:gd name="T7" fmla="*/ 2765 h 150"/>
                <a:gd name="T8" fmla="*/ 2095 w 166"/>
                <a:gd name="T9" fmla="*/ 2595 h 150"/>
                <a:gd name="T10" fmla="*/ 2595 w 166"/>
                <a:gd name="T11" fmla="*/ 2845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6" h="150">
                  <a:moveTo>
                    <a:pt x="0" y="0"/>
                  </a:moveTo>
                  <a:cubicBezTo>
                    <a:pt x="19" y="25"/>
                    <a:pt x="34" y="15"/>
                    <a:pt x="38" y="39"/>
                  </a:cubicBezTo>
                  <a:cubicBezTo>
                    <a:pt x="42" y="63"/>
                    <a:pt x="37" y="92"/>
                    <a:pt x="38" y="107"/>
                  </a:cubicBezTo>
                  <a:cubicBezTo>
                    <a:pt x="39" y="122"/>
                    <a:pt x="44" y="143"/>
                    <a:pt x="68" y="146"/>
                  </a:cubicBezTo>
                  <a:cubicBezTo>
                    <a:pt x="92" y="149"/>
                    <a:pt x="121" y="138"/>
                    <a:pt x="134" y="137"/>
                  </a:cubicBezTo>
                  <a:cubicBezTo>
                    <a:pt x="146" y="136"/>
                    <a:pt x="166" y="150"/>
                    <a:pt x="166" y="15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8" name="Freeform 75"/>
            <p:cNvSpPr>
              <a:spLocks/>
            </p:cNvSpPr>
            <p:nvPr/>
          </p:nvSpPr>
          <p:spPr bwMode="auto">
            <a:xfrm>
              <a:off x="941" y="2232"/>
              <a:ext cx="463" cy="307"/>
            </a:xfrm>
            <a:custGeom>
              <a:avLst/>
              <a:gdLst>
                <a:gd name="T0" fmla="*/ 0 w 185"/>
                <a:gd name="T1" fmla="*/ 627 h 115"/>
                <a:gd name="T2" fmla="*/ 646 w 185"/>
                <a:gd name="T3" fmla="*/ 149 h 115"/>
                <a:gd name="T4" fmla="*/ 1754 w 185"/>
                <a:gd name="T5" fmla="*/ 206 h 115"/>
                <a:gd name="T6" fmla="*/ 2067 w 185"/>
                <a:gd name="T7" fmla="*/ 742 h 115"/>
                <a:gd name="T8" fmla="*/ 2868 w 185"/>
                <a:gd name="T9" fmla="*/ 1482 h 115"/>
                <a:gd name="T10" fmla="*/ 2901 w 185"/>
                <a:gd name="T11" fmla="*/ 2189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" h="115">
                  <a:moveTo>
                    <a:pt x="0" y="33"/>
                  </a:moveTo>
                  <a:cubicBezTo>
                    <a:pt x="15" y="21"/>
                    <a:pt x="30" y="9"/>
                    <a:pt x="41" y="8"/>
                  </a:cubicBezTo>
                  <a:cubicBezTo>
                    <a:pt x="53" y="7"/>
                    <a:pt x="82" y="0"/>
                    <a:pt x="112" y="11"/>
                  </a:cubicBezTo>
                  <a:cubicBezTo>
                    <a:pt x="121" y="14"/>
                    <a:pt x="132" y="39"/>
                    <a:pt x="132" y="39"/>
                  </a:cubicBezTo>
                  <a:cubicBezTo>
                    <a:pt x="151" y="41"/>
                    <a:pt x="182" y="65"/>
                    <a:pt x="183" y="78"/>
                  </a:cubicBezTo>
                  <a:cubicBezTo>
                    <a:pt x="185" y="92"/>
                    <a:pt x="185" y="115"/>
                    <a:pt x="185" y="115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9" name="Freeform 76"/>
            <p:cNvSpPr>
              <a:spLocks/>
            </p:cNvSpPr>
            <p:nvPr/>
          </p:nvSpPr>
          <p:spPr bwMode="auto">
            <a:xfrm>
              <a:off x="1796" y="2491"/>
              <a:ext cx="250" cy="245"/>
            </a:xfrm>
            <a:custGeom>
              <a:avLst/>
              <a:gdLst>
                <a:gd name="T0" fmla="*/ 770 w 100"/>
                <a:gd name="T1" fmla="*/ 149 h 92"/>
                <a:gd name="T2" fmla="*/ 158 w 100"/>
                <a:gd name="T3" fmla="*/ 170 h 92"/>
                <a:gd name="T4" fmla="*/ 283 w 100"/>
                <a:gd name="T5" fmla="*/ 794 h 92"/>
                <a:gd name="T6" fmla="*/ 1063 w 100"/>
                <a:gd name="T7" fmla="*/ 1169 h 92"/>
                <a:gd name="T8" fmla="*/ 1395 w 100"/>
                <a:gd name="T9" fmla="*/ 1489 h 92"/>
                <a:gd name="T10" fmla="*/ 1563 w 100"/>
                <a:gd name="T11" fmla="*/ 1736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92">
                  <a:moveTo>
                    <a:pt x="49" y="8"/>
                  </a:moveTo>
                  <a:cubicBezTo>
                    <a:pt x="37" y="9"/>
                    <a:pt x="19" y="0"/>
                    <a:pt x="10" y="9"/>
                  </a:cubicBezTo>
                  <a:cubicBezTo>
                    <a:pt x="0" y="20"/>
                    <a:pt x="10" y="34"/>
                    <a:pt x="18" y="42"/>
                  </a:cubicBezTo>
                  <a:cubicBezTo>
                    <a:pt x="31" y="56"/>
                    <a:pt x="52" y="53"/>
                    <a:pt x="68" y="62"/>
                  </a:cubicBezTo>
                  <a:cubicBezTo>
                    <a:pt x="77" y="67"/>
                    <a:pt x="83" y="70"/>
                    <a:pt x="89" y="79"/>
                  </a:cubicBezTo>
                  <a:cubicBezTo>
                    <a:pt x="92" y="85"/>
                    <a:pt x="93" y="89"/>
                    <a:pt x="100" y="92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0" name="Freeform 77"/>
            <p:cNvSpPr>
              <a:spLocks/>
            </p:cNvSpPr>
            <p:nvPr/>
          </p:nvSpPr>
          <p:spPr bwMode="auto">
            <a:xfrm>
              <a:off x="1234" y="3037"/>
              <a:ext cx="45" cy="83"/>
            </a:xfrm>
            <a:custGeom>
              <a:avLst/>
              <a:gdLst>
                <a:gd name="T0" fmla="*/ 63 w 18"/>
                <a:gd name="T1" fmla="*/ 0 h 31"/>
                <a:gd name="T2" fmla="*/ 95 w 18"/>
                <a:gd name="T3" fmla="*/ 286 h 31"/>
                <a:gd name="T4" fmla="*/ 238 w 18"/>
                <a:gd name="T5" fmla="*/ 538 h 31"/>
                <a:gd name="T6" fmla="*/ 208 w 18"/>
                <a:gd name="T7" fmla="*/ 265 h 31"/>
                <a:gd name="T8" fmla="*/ 63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1">
                  <a:moveTo>
                    <a:pt x="4" y="0"/>
                  </a:moveTo>
                  <a:cubicBezTo>
                    <a:pt x="0" y="0"/>
                    <a:pt x="4" y="9"/>
                    <a:pt x="6" y="15"/>
                  </a:cubicBezTo>
                  <a:cubicBezTo>
                    <a:pt x="8" y="21"/>
                    <a:pt x="13" y="31"/>
                    <a:pt x="15" y="28"/>
                  </a:cubicBezTo>
                  <a:cubicBezTo>
                    <a:pt x="18" y="24"/>
                    <a:pt x="15" y="20"/>
                    <a:pt x="13" y="14"/>
                  </a:cubicBezTo>
                  <a:cubicBezTo>
                    <a:pt x="10" y="7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1" name="Freeform 78"/>
            <p:cNvSpPr>
              <a:spLocks/>
            </p:cNvSpPr>
            <p:nvPr/>
          </p:nvSpPr>
          <p:spPr bwMode="auto">
            <a:xfrm>
              <a:off x="1556" y="2915"/>
              <a:ext cx="128" cy="200"/>
            </a:xfrm>
            <a:custGeom>
              <a:avLst/>
              <a:gdLst>
                <a:gd name="T0" fmla="*/ 238 w 51"/>
                <a:gd name="T1" fmla="*/ 115 h 75"/>
                <a:gd name="T2" fmla="*/ 95 w 51"/>
                <a:gd name="T3" fmla="*/ 568 h 75"/>
                <a:gd name="T4" fmla="*/ 397 w 51"/>
                <a:gd name="T5" fmla="*/ 1421 h 75"/>
                <a:gd name="T6" fmla="*/ 806 w 51"/>
                <a:gd name="T7" fmla="*/ 1229 h 75"/>
                <a:gd name="T8" fmla="*/ 567 w 51"/>
                <a:gd name="T9" fmla="*/ 456 h 75"/>
                <a:gd name="T10" fmla="*/ 238 w 51"/>
                <a:gd name="T11" fmla="*/ 115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75">
                  <a:moveTo>
                    <a:pt x="15" y="6"/>
                  </a:moveTo>
                  <a:cubicBezTo>
                    <a:pt x="1" y="8"/>
                    <a:pt x="0" y="17"/>
                    <a:pt x="6" y="30"/>
                  </a:cubicBezTo>
                  <a:cubicBezTo>
                    <a:pt x="12" y="43"/>
                    <a:pt x="16" y="75"/>
                    <a:pt x="25" y="75"/>
                  </a:cubicBezTo>
                  <a:cubicBezTo>
                    <a:pt x="33" y="75"/>
                    <a:pt x="51" y="72"/>
                    <a:pt x="51" y="65"/>
                  </a:cubicBezTo>
                  <a:cubicBezTo>
                    <a:pt x="51" y="58"/>
                    <a:pt x="38" y="31"/>
                    <a:pt x="36" y="24"/>
                  </a:cubicBezTo>
                  <a:cubicBezTo>
                    <a:pt x="34" y="17"/>
                    <a:pt x="25" y="0"/>
                    <a:pt x="15" y="6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2" name="Freeform 79"/>
            <p:cNvSpPr>
              <a:spLocks/>
            </p:cNvSpPr>
            <p:nvPr/>
          </p:nvSpPr>
          <p:spPr bwMode="auto">
            <a:xfrm>
              <a:off x="1569" y="2952"/>
              <a:ext cx="77" cy="149"/>
            </a:xfrm>
            <a:custGeom>
              <a:avLst/>
              <a:gdLst>
                <a:gd name="T0" fmla="*/ 75 w 31"/>
                <a:gd name="T1" fmla="*/ 21 h 56"/>
                <a:gd name="T2" fmla="*/ 137 w 31"/>
                <a:gd name="T3" fmla="*/ 511 h 56"/>
                <a:gd name="T4" fmla="*/ 400 w 31"/>
                <a:gd name="T5" fmla="*/ 942 h 56"/>
                <a:gd name="T6" fmla="*/ 340 w 31"/>
                <a:gd name="T7" fmla="*/ 490 h 56"/>
                <a:gd name="T8" fmla="*/ 75 w 31"/>
                <a:gd name="T9" fmla="*/ 2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6">
                  <a:moveTo>
                    <a:pt x="5" y="1"/>
                  </a:moveTo>
                  <a:cubicBezTo>
                    <a:pt x="0" y="2"/>
                    <a:pt x="5" y="17"/>
                    <a:pt x="9" y="27"/>
                  </a:cubicBezTo>
                  <a:cubicBezTo>
                    <a:pt x="13" y="38"/>
                    <a:pt x="22" y="56"/>
                    <a:pt x="26" y="50"/>
                  </a:cubicBezTo>
                  <a:cubicBezTo>
                    <a:pt x="31" y="44"/>
                    <a:pt x="26" y="37"/>
                    <a:pt x="22" y="26"/>
                  </a:cubicBezTo>
                  <a:cubicBezTo>
                    <a:pt x="17" y="15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3" name="Freeform 80"/>
            <p:cNvSpPr>
              <a:spLocks/>
            </p:cNvSpPr>
            <p:nvPr/>
          </p:nvSpPr>
          <p:spPr bwMode="auto">
            <a:xfrm>
              <a:off x="1699" y="3325"/>
              <a:ext cx="95" cy="104"/>
            </a:xfrm>
            <a:custGeom>
              <a:avLst/>
              <a:gdLst>
                <a:gd name="T0" fmla="*/ 175 w 38"/>
                <a:gd name="T1" fmla="*/ 171 h 39"/>
                <a:gd name="T2" fmla="*/ 33 w 38"/>
                <a:gd name="T3" fmla="*/ 435 h 39"/>
                <a:gd name="T4" fmla="*/ 175 w 38"/>
                <a:gd name="T5" fmla="*/ 704 h 39"/>
                <a:gd name="T6" fmla="*/ 520 w 38"/>
                <a:gd name="T7" fmla="*/ 512 h 39"/>
                <a:gd name="T8" fmla="*/ 175 w 38"/>
                <a:gd name="T9" fmla="*/ 17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9">
                  <a:moveTo>
                    <a:pt x="11" y="9"/>
                  </a:moveTo>
                  <a:cubicBezTo>
                    <a:pt x="1" y="14"/>
                    <a:pt x="0" y="18"/>
                    <a:pt x="2" y="23"/>
                  </a:cubicBezTo>
                  <a:cubicBezTo>
                    <a:pt x="4" y="28"/>
                    <a:pt x="8" y="39"/>
                    <a:pt x="11" y="37"/>
                  </a:cubicBezTo>
                  <a:cubicBezTo>
                    <a:pt x="13" y="35"/>
                    <a:pt x="26" y="27"/>
                    <a:pt x="33" y="27"/>
                  </a:cubicBezTo>
                  <a:cubicBezTo>
                    <a:pt x="38" y="25"/>
                    <a:pt x="31" y="0"/>
                    <a:pt x="11" y="9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4" name="Freeform 81"/>
            <p:cNvSpPr>
              <a:spLocks/>
            </p:cNvSpPr>
            <p:nvPr/>
          </p:nvSpPr>
          <p:spPr bwMode="auto">
            <a:xfrm>
              <a:off x="1716" y="3360"/>
              <a:ext cx="43" cy="51"/>
            </a:xfrm>
            <a:custGeom>
              <a:avLst/>
              <a:gdLst>
                <a:gd name="T0" fmla="*/ 0 w 17"/>
                <a:gd name="T1" fmla="*/ 81 h 19"/>
                <a:gd name="T2" fmla="*/ 180 w 17"/>
                <a:gd name="T3" fmla="*/ 287 h 19"/>
                <a:gd name="T4" fmla="*/ 51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0" y="4"/>
                  </a:moveTo>
                  <a:cubicBezTo>
                    <a:pt x="1" y="7"/>
                    <a:pt x="6" y="19"/>
                    <a:pt x="11" y="15"/>
                  </a:cubicBezTo>
                  <a:cubicBezTo>
                    <a:pt x="17" y="10"/>
                    <a:pt x="5" y="3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5" name="Freeform 82"/>
            <p:cNvSpPr>
              <a:spLocks/>
            </p:cNvSpPr>
            <p:nvPr/>
          </p:nvSpPr>
          <p:spPr bwMode="auto">
            <a:xfrm>
              <a:off x="1316" y="3237"/>
              <a:ext cx="45" cy="51"/>
            </a:xfrm>
            <a:custGeom>
              <a:avLst/>
              <a:gdLst>
                <a:gd name="T0" fmla="*/ 83 w 18"/>
                <a:gd name="T1" fmla="*/ 81 h 19"/>
                <a:gd name="T2" fmla="*/ 20 w 18"/>
                <a:gd name="T3" fmla="*/ 217 h 19"/>
                <a:gd name="T4" fmla="*/ 83 w 18"/>
                <a:gd name="T5" fmla="*/ 346 h 19"/>
                <a:gd name="T6" fmla="*/ 238 w 18"/>
                <a:gd name="T7" fmla="*/ 252 h 19"/>
                <a:gd name="T8" fmla="*/ 83 w 18"/>
                <a:gd name="T9" fmla="*/ 8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5" y="4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2" y="13"/>
                    <a:pt x="4" y="19"/>
                    <a:pt x="5" y="18"/>
                  </a:cubicBezTo>
                  <a:cubicBezTo>
                    <a:pt x="6" y="17"/>
                    <a:pt x="12" y="13"/>
                    <a:pt x="15" y="13"/>
                  </a:cubicBezTo>
                  <a:cubicBezTo>
                    <a:pt x="18" y="12"/>
                    <a:pt x="14" y="0"/>
                    <a:pt x="5" y="4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6" name="Freeform 83"/>
            <p:cNvSpPr>
              <a:spLocks/>
            </p:cNvSpPr>
            <p:nvPr/>
          </p:nvSpPr>
          <p:spPr bwMode="auto">
            <a:xfrm>
              <a:off x="1324" y="3253"/>
              <a:ext cx="20" cy="24"/>
            </a:xfrm>
            <a:custGeom>
              <a:avLst/>
              <a:gdLst>
                <a:gd name="T0" fmla="*/ 0 w 8"/>
                <a:gd name="T1" fmla="*/ 35 h 9"/>
                <a:gd name="T2" fmla="*/ 95 w 8"/>
                <a:gd name="T3" fmla="*/ 136 h 9"/>
                <a:gd name="T4" fmla="*/ 33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1" y="4"/>
                    <a:pt x="3" y="9"/>
                    <a:pt x="6" y="7"/>
                  </a:cubicBezTo>
                  <a:cubicBezTo>
                    <a:pt x="8" y="5"/>
                    <a:pt x="2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7" name="Freeform 84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8" name="Freeform 85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9" name="Group 1154"/>
          <p:cNvGrpSpPr>
            <a:grpSpLocks/>
          </p:cNvGrpSpPr>
          <p:nvPr/>
        </p:nvGrpSpPr>
        <p:grpSpPr bwMode="auto">
          <a:xfrm>
            <a:off x="7682162" y="4718170"/>
            <a:ext cx="522657" cy="454900"/>
            <a:chOff x="2195513" y="1881550"/>
            <a:chExt cx="685800" cy="566375"/>
          </a:xfrm>
        </p:grpSpPr>
        <p:grpSp>
          <p:nvGrpSpPr>
            <p:cNvPr id="530" name="Group 111"/>
            <p:cNvGrpSpPr>
              <a:grpSpLocks/>
            </p:cNvGrpSpPr>
            <p:nvPr/>
          </p:nvGrpSpPr>
          <p:grpSpPr bwMode="auto">
            <a:xfrm>
              <a:off x="2195513" y="1989613"/>
              <a:ext cx="219903" cy="218032"/>
              <a:chOff x="797" y="3122"/>
              <a:chExt cx="653" cy="647"/>
            </a:xfrm>
          </p:grpSpPr>
          <p:sp>
            <p:nvSpPr>
              <p:cNvPr id="558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59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31" name="Freeform 114"/>
            <p:cNvSpPr>
              <a:spLocks noChangeAspect="1"/>
            </p:cNvSpPr>
            <p:nvPr/>
          </p:nvSpPr>
          <p:spPr bwMode="auto">
            <a:xfrm>
              <a:off x="2349570" y="197372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2" name="Freeform 115"/>
            <p:cNvSpPr>
              <a:spLocks noChangeAspect="1"/>
            </p:cNvSpPr>
            <p:nvPr/>
          </p:nvSpPr>
          <p:spPr bwMode="auto">
            <a:xfrm>
              <a:off x="2373175" y="2002326"/>
              <a:ext cx="58392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3" name="Group 137"/>
            <p:cNvGrpSpPr>
              <a:grpSpLocks/>
            </p:cNvGrpSpPr>
            <p:nvPr/>
          </p:nvGrpSpPr>
          <p:grpSpPr bwMode="auto">
            <a:xfrm>
              <a:off x="2440264" y="1897442"/>
              <a:ext cx="219903" cy="218668"/>
              <a:chOff x="797" y="3122"/>
              <a:chExt cx="653" cy="647"/>
            </a:xfrm>
          </p:grpSpPr>
          <p:sp>
            <p:nvSpPr>
              <p:cNvPr id="556" name="Oval 138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57" name="Oval 139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34" name="Freeform 140"/>
            <p:cNvSpPr>
              <a:spLocks noChangeAspect="1"/>
            </p:cNvSpPr>
            <p:nvPr/>
          </p:nvSpPr>
          <p:spPr bwMode="auto">
            <a:xfrm>
              <a:off x="2594321" y="1881550"/>
              <a:ext cx="56529" cy="55938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5" name="Freeform 141"/>
            <p:cNvSpPr>
              <a:spLocks noChangeAspect="1"/>
            </p:cNvSpPr>
            <p:nvPr/>
          </p:nvSpPr>
          <p:spPr bwMode="auto">
            <a:xfrm>
              <a:off x="2617305" y="1910155"/>
              <a:ext cx="59014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6" name="Group 145"/>
            <p:cNvGrpSpPr>
              <a:grpSpLocks/>
            </p:cNvGrpSpPr>
            <p:nvPr/>
          </p:nvGrpSpPr>
          <p:grpSpPr bwMode="auto">
            <a:xfrm>
              <a:off x="2645259" y="2016946"/>
              <a:ext cx="219903" cy="218032"/>
              <a:chOff x="797" y="3122"/>
              <a:chExt cx="653" cy="647"/>
            </a:xfrm>
          </p:grpSpPr>
          <p:sp>
            <p:nvSpPr>
              <p:cNvPr id="554" name="Oval 146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55" name="Oval 147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37" name="Freeform 148"/>
            <p:cNvSpPr>
              <a:spLocks noChangeAspect="1"/>
            </p:cNvSpPr>
            <p:nvPr/>
          </p:nvSpPr>
          <p:spPr bwMode="auto">
            <a:xfrm>
              <a:off x="2798763" y="2002123"/>
              <a:ext cx="57150" cy="53941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194" y="0"/>
                </a:cxn>
                <a:cxn ang="0">
                  <a:pos x="232" y="28"/>
                </a:cxn>
                <a:cxn ang="0">
                  <a:pos x="234" y="98"/>
                </a:cxn>
                <a:cxn ang="0">
                  <a:pos x="292" y="98"/>
                </a:cxn>
                <a:cxn ang="0">
                  <a:pos x="348" y="166"/>
                </a:cxn>
                <a:cxn ang="0">
                  <a:pos x="128" y="342"/>
                </a:cxn>
                <a:cxn ang="0">
                  <a:pos x="0" y="265"/>
                </a:cxn>
              </a:cxnLst>
              <a:rect l="0" t="0" r="r" b="b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38" name="Freeform 149"/>
            <p:cNvSpPr>
              <a:spLocks noChangeAspect="1"/>
            </p:cNvSpPr>
            <p:nvPr/>
          </p:nvSpPr>
          <p:spPr bwMode="auto">
            <a:xfrm>
              <a:off x="2822575" y="2029093"/>
              <a:ext cx="58738" cy="47595"/>
            </a:xfrm>
            <a:custGeom>
              <a:avLst/>
              <a:gdLst/>
              <a:ahLst/>
              <a:cxnLst>
                <a:cxn ang="0">
                  <a:pos x="0" y="185"/>
                </a:cxn>
                <a:cxn ang="0">
                  <a:pos x="217" y="0"/>
                </a:cxn>
                <a:cxn ang="0">
                  <a:pos x="262" y="1"/>
                </a:cxn>
                <a:cxn ang="0">
                  <a:pos x="254" y="33"/>
                </a:cxn>
                <a:cxn ang="0">
                  <a:pos x="295" y="78"/>
                </a:cxn>
                <a:cxn ang="0">
                  <a:pos x="293" y="76"/>
                </a:cxn>
                <a:cxn ang="0">
                  <a:pos x="295" y="78"/>
                </a:cxn>
                <a:cxn ang="0">
                  <a:pos x="324" y="109"/>
                </a:cxn>
                <a:cxn ang="0">
                  <a:pos x="364" y="148"/>
                </a:cxn>
                <a:cxn ang="0">
                  <a:pos x="66" y="290"/>
                </a:cxn>
                <a:cxn ang="0">
                  <a:pos x="0" y="185"/>
                </a:cxn>
              </a:cxnLst>
              <a:rect l="0" t="0" r="r" b="b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39" name="Group 161"/>
            <p:cNvGrpSpPr>
              <a:grpSpLocks/>
            </p:cNvGrpSpPr>
            <p:nvPr/>
          </p:nvGrpSpPr>
          <p:grpSpPr bwMode="auto">
            <a:xfrm>
              <a:off x="2398644" y="2166962"/>
              <a:ext cx="219903" cy="218032"/>
              <a:chOff x="797" y="3122"/>
              <a:chExt cx="653" cy="647"/>
            </a:xfrm>
          </p:grpSpPr>
          <p:sp>
            <p:nvSpPr>
              <p:cNvPr id="552" name="Oval 16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53" name="Oval 16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40" name="Freeform 164"/>
            <p:cNvSpPr>
              <a:spLocks noChangeAspect="1"/>
            </p:cNvSpPr>
            <p:nvPr/>
          </p:nvSpPr>
          <p:spPr bwMode="auto">
            <a:xfrm>
              <a:off x="2552701" y="215107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1" name="Freeform 165"/>
            <p:cNvSpPr>
              <a:spLocks noChangeAspect="1"/>
            </p:cNvSpPr>
            <p:nvPr/>
          </p:nvSpPr>
          <p:spPr bwMode="auto">
            <a:xfrm>
              <a:off x="2576306" y="2179676"/>
              <a:ext cx="58392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66">
                <a:alpha val="8784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2" name="Group 111"/>
            <p:cNvGrpSpPr>
              <a:grpSpLocks/>
            </p:cNvGrpSpPr>
            <p:nvPr/>
          </p:nvGrpSpPr>
          <p:grpSpPr bwMode="auto">
            <a:xfrm>
              <a:off x="2625380" y="2216544"/>
              <a:ext cx="219282" cy="218032"/>
              <a:chOff x="797" y="3122"/>
              <a:chExt cx="653" cy="647"/>
            </a:xfrm>
          </p:grpSpPr>
          <p:sp>
            <p:nvSpPr>
              <p:cNvPr id="550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51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43" name="Freeform 114"/>
            <p:cNvSpPr>
              <a:spLocks noChangeAspect="1"/>
            </p:cNvSpPr>
            <p:nvPr/>
          </p:nvSpPr>
          <p:spPr bwMode="auto">
            <a:xfrm>
              <a:off x="2779713" y="2200433"/>
              <a:ext cx="55562" cy="55528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194" y="0"/>
                </a:cxn>
                <a:cxn ang="0">
                  <a:pos x="232" y="28"/>
                </a:cxn>
                <a:cxn ang="0">
                  <a:pos x="234" y="98"/>
                </a:cxn>
                <a:cxn ang="0">
                  <a:pos x="292" y="98"/>
                </a:cxn>
                <a:cxn ang="0">
                  <a:pos x="348" y="166"/>
                </a:cxn>
                <a:cxn ang="0">
                  <a:pos x="128" y="342"/>
                </a:cxn>
                <a:cxn ang="0">
                  <a:pos x="0" y="265"/>
                </a:cxn>
              </a:cxnLst>
              <a:rect l="0" t="0" r="r" b="b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544" name="Freeform 115"/>
            <p:cNvSpPr>
              <a:spLocks noChangeAspect="1"/>
            </p:cNvSpPr>
            <p:nvPr/>
          </p:nvSpPr>
          <p:spPr bwMode="auto">
            <a:xfrm>
              <a:off x="2801938" y="2228990"/>
              <a:ext cx="58737" cy="47595"/>
            </a:xfrm>
            <a:custGeom>
              <a:avLst/>
              <a:gdLst/>
              <a:ahLst/>
              <a:cxnLst>
                <a:cxn ang="0">
                  <a:pos x="0" y="185"/>
                </a:cxn>
                <a:cxn ang="0">
                  <a:pos x="217" y="0"/>
                </a:cxn>
                <a:cxn ang="0">
                  <a:pos x="262" y="1"/>
                </a:cxn>
                <a:cxn ang="0">
                  <a:pos x="254" y="33"/>
                </a:cxn>
                <a:cxn ang="0">
                  <a:pos x="295" y="78"/>
                </a:cxn>
                <a:cxn ang="0">
                  <a:pos x="293" y="76"/>
                </a:cxn>
                <a:cxn ang="0">
                  <a:pos x="295" y="78"/>
                </a:cxn>
                <a:cxn ang="0">
                  <a:pos x="324" y="109"/>
                </a:cxn>
                <a:cxn ang="0">
                  <a:pos x="364" y="148"/>
                </a:cxn>
                <a:cxn ang="0">
                  <a:pos x="66" y="290"/>
                </a:cxn>
                <a:cxn ang="0">
                  <a:pos x="0" y="185"/>
                </a:cxn>
              </a:cxnLst>
              <a:rect l="0" t="0" r="r" b="b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545" name="Group 111"/>
            <p:cNvGrpSpPr>
              <a:grpSpLocks/>
            </p:cNvGrpSpPr>
            <p:nvPr/>
          </p:nvGrpSpPr>
          <p:grpSpPr bwMode="auto">
            <a:xfrm>
              <a:off x="2215391" y="2229893"/>
              <a:ext cx="219903" cy="218032"/>
              <a:chOff x="797" y="3122"/>
              <a:chExt cx="653" cy="647"/>
            </a:xfrm>
          </p:grpSpPr>
          <p:sp>
            <p:nvSpPr>
              <p:cNvPr id="548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549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546" name="Freeform 114"/>
            <p:cNvSpPr>
              <a:spLocks noChangeAspect="1"/>
            </p:cNvSpPr>
            <p:nvPr/>
          </p:nvSpPr>
          <p:spPr bwMode="auto">
            <a:xfrm>
              <a:off x="2369448" y="221400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7" name="Freeform 115"/>
            <p:cNvSpPr>
              <a:spLocks noChangeAspect="1"/>
            </p:cNvSpPr>
            <p:nvPr/>
          </p:nvSpPr>
          <p:spPr bwMode="auto">
            <a:xfrm>
              <a:off x="2392432" y="2241970"/>
              <a:ext cx="59014" cy="47675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1167" y="5605213"/>
            <a:ext cx="24224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Expanded TIL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pooled in one infusion bag</a:t>
            </a:r>
          </a:p>
        </p:txBody>
      </p:sp>
      <p:pic>
        <p:nvPicPr>
          <p:cNvPr id="56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270" y="1717857"/>
            <a:ext cx="747169" cy="222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67" name="Straight Arrow Connector 566"/>
          <p:cNvCxnSpPr/>
          <p:nvPr/>
        </p:nvCxnSpPr>
        <p:spPr>
          <a:xfrm>
            <a:off x="6099849" y="5150221"/>
            <a:ext cx="1369979" cy="56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8" name="Group 3"/>
          <p:cNvGrpSpPr>
            <a:grpSpLocks/>
          </p:cNvGrpSpPr>
          <p:nvPr/>
        </p:nvGrpSpPr>
        <p:grpSpPr bwMode="auto">
          <a:xfrm rot="1059906">
            <a:off x="7951117" y="1607104"/>
            <a:ext cx="658520" cy="930843"/>
            <a:chOff x="336" y="1141"/>
            <a:chExt cx="1875" cy="2408"/>
          </a:xfrm>
        </p:grpSpPr>
        <p:sp>
          <p:nvSpPr>
            <p:cNvPr id="569" name="Freeform 4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0" name="Freeform 5"/>
            <p:cNvSpPr>
              <a:spLocks/>
            </p:cNvSpPr>
            <p:nvPr/>
          </p:nvSpPr>
          <p:spPr bwMode="auto">
            <a:xfrm>
              <a:off x="336" y="1141"/>
              <a:ext cx="1875" cy="2408"/>
            </a:xfrm>
            <a:custGeom>
              <a:avLst/>
              <a:gdLst>
                <a:gd name="T0" fmla="*/ 10863 w 750"/>
                <a:gd name="T1" fmla="*/ 9557 h 903"/>
                <a:gd name="T2" fmla="*/ 9188 w 750"/>
                <a:gd name="T3" fmla="*/ 4984 h 903"/>
                <a:gd name="T4" fmla="*/ 7845 w 750"/>
                <a:gd name="T5" fmla="*/ 568 h 903"/>
                <a:gd name="T6" fmla="*/ 5863 w 750"/>
                <a:gd name="T7" fmla="*/ 136 h 903"/>
                <a:gd name="T8" fmla="*/ 2020 w 750"/>
                <a:gd name="T9" fmla="*/ 1160 h 903"/>
                <a:gd name="T10" fmla="*/ 488 w 750"/>
                <a:gd name="T11" fmla="*/ 3891 h 903"/>
                <a:gd name="T12" fmla="*/ 2125 w 750"/>
                <a:gd name="T13" fmla="*/ 8477 h 903"/>
                <a:gd name="T14" fmla="*/ 3908 w 750"/>
                <a:gd name="T15" fmla="*/ 14315 h 903"/>
                <a:gd name="T16" fmla="*/ 5645 w 750"/>
                <a:gd name="T17" fmla="*/ 13995 h 903"/>
                <a:gd name="T18" fmla="*/ 5750 w 750"/>
                <a:gd name="T19" fmla="*/ 14315 h 903"/>
                <a:gd name="T20" fmla="*/ 5895 w 750"/>
                <a:gd name="T21" fmla="*/ 15224 h 903"/>
                <a:gd name="T22" fmla="*/ 6158 w 750"/>
                <a:gd name="T23" fmla="*/ 15531 h 903"/>
                <a:gd name="T24" fmla="*/ 6675 w 750"/>
                <a:gd name="T25" fmla="*/ 15381 h 903"/>
                <a:gd name="T26" fmla="*/ 6708 w 750"/>
                <a:gd name="T27" fmla="*/ 14984 h 903"/>
                <a:gd name="T28" fmla="*/ 6675 w 750"/>
                <a:gd name="T29" fmla="*/ 14904 h 903"/>
                <a:gd name="T30" fmla="*/ 6283 w 750"/>
                <a:gd name="T31" fmla="*/ 14109 h 903"/>
                <a:gd name="T32" fmla="*/ 6083 w 750"/>
                <a:gd name="T33" fmla="*/ 13448 h 903"/>
                <a:gd name="T34" fmla="*/ 6208 w 750"/>
                <a:gd name="T35" fmla="*/ 13803 h 903"/>
                <a:gd name="T36" fmla="*/ 6300 w 750"/>
                <a:gd name="T37" fmla="*/ 13859 h 903"/>
                <a:gd name="T38" fmla="*/ 7425 w 750"/>
                <a:gd name="T39" fmla="*/ 13163 h 903"/>
                <a:gd name="T40" fmla="*/ 7770 w 750"/>
                <a:gd name="T41" fmla="*/ 15040 h 903"/>
                <a:gd name="T42" fmla="*/ 8595 w 750"/>
                <a:gd name="T43" fmla="*/ 16648 h 903"/>
                <a:gd name="T44" fmla="*/ 9188 w 750"/>
                <a:gd name="T45" fmla="*/ 17045 h 903"/>
                <a:gd name="T46" fmla="*/ 9375 w 750"/>
                <a:gd name="T47" fmla="*/ 15837 h 903"/>
                <a:gd name="T48" fmla="*/ 9645 w 750"/>
                <a:gd name="T49" fmla="*/ 15701 h 903"/>
                <a:gd name="T50" fmla="*/ 9613 w 750"/>
                <a:gd name="T51" fmla="*/ 15624 h 903"/>
                <a:gd name="T52" fmla="*/ 9595 w 750"/>
                <a:gd name="T53" fmla="*/ 15565 h 903"/>
                <a:gd name="T54" fmla="*/ 9283 w 750"/>
                <a:gd name="T55" fmla="*/ 14584 h 903"/>
                <a:gd name="T56" fmla="*/ 8875 w 750"/>
                <a:gd name="T57" fmla="*/ 14109 h 903"/>
                <a:gd name="T58" fmla="*/ 8595 w 750"/>
                <a:gd name="T59" fmla="*/ 13197 h 903"/>
                <a:gd name="T60" fmla="*/ 10238 w 750"/>
                <a:gd name="T61" fmla="*/ 12493 h 903"/>
                <a:gd name="T62" fmla="*/ 11688 w 750"/>
                <a:gd name="T63" fmla="*/ 11891 h 9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50" h="903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68" y="756"/>
                    <a:pt x="368" y="756"/>
                    <a:pt x="368" y="756"/>
                  </a:cubicBezTo>
                  <a:cubicBezTo>
                    <a:pt x="368" y="756"/>
                    <a:pt x="368" y="756"/>
                    <a:pt x="368" y="755"/>
                  </a:cubicBezTo>
                  <a:cubicBezTo>
                    <a:pt x="365" y="760"/>
                    <a:pt x="363" y="765"/>
                    <a:pt x="365" y="771"/>
                  </a:cubicBezTo>
                  <a:cubicBezTo>
                    <a:pt x="377" y="803"/>
                    <a:pt x="377" y="803"/>
                    <a:pt x="377" y="803"/>
                  </a:cubicBezTo>
                  <a:cubicBezTo>
                    <a:pt x="379" y="810"/>
                    <a:pt x="385" y="815"/>
                    <a:pt x="393" y="817"/>
                  </a:cubicBezTo>
                  <a:cubicBezTo>
                    <a:pt x="394" y="819"/>
                    <a:pt x="394" y="819"/>
                    <a:pt x="394" y="819"/>
                  </a:cubicBezTo>
                  <a:cubicBezTo>
                    <a:pt x="396" y="826"/>
                    <a:pt x="404" y="830"/>
                    <a:pt x="413" y="828"/>
                  </a:cubicBezTo>
                  <a:cubicBezTo>
                    <a:pt x="423" y="826"/>
                    <a:pt x="429" y="818"/>
                    <a:pt x="427" y="811"/>
                  </a:cubicBezTo>
                  <a:cubicBezTo>
                    <a:pt x="425" y="806"/>
                    <a:pt x="425" y="806"/>
                    <a:pt x="425" y="806"/>
                  </a:cubicBezTo>
                  <a:cubicBezTo>
                    <a:pt x="429" y="801"/>
                    <a:pt x="430" y="796"/>
                    <a:pt x="429" y="790"/>
                  </a:cubicBezTo>
                  <a:cubicBezTo>
                    <a:pt x="428" y="787"/>
                    <a:pt x="427" y="785"/>
                    <a:pt x="425" y="783"/>
                  </a:cubicBezTo>
                  <a:cubicBezTo>
                    <a:pt x="426" y="784"/>
                    <a:pt x="427" y="785"/>
                    <a:pt x="427" y="786"/>
                  </a:cubicBezTo>
                  <a:cubicBezTo>
                    <a:pt x="417" y="758"/>
                    <a:pt x="417" y="758"/>
                    <a:pt x="417" y="758"/>
                  </a:cubicBezTo>
                  <a:cubicBezTo>
                    <a:pt x="415" y="751"/>
                    <a:pt x="409" y="746"/>
                    <a:pt x="402" y="744"/>
                  </a:cubicBezTo>
                  <a:cubicBezTo>
                    <a:pt x="402" y="744"/>
                    <a:pt x="403" y="744"/>
                    <a:pt x="403" y="744"/>
                  </a:cubicBezTo>
                  <a:cubicBezTo>
                    <a:pt x="389" y="709"/>
                    <a:pt x="389" y="709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503" y="765"/>
                    <a:pt x="503" y="765"/>
                    <a:pt x="503" y="765"/>
                  </a:cubicBezTo>
                  <a:cubicBezTo>
                    <a:pt x="497" y="774"/>
                    <a:pt x="495" y="783"/>
                    <a:pt x="497" y="793"/>
                  </a:cubicBezTo>
                  <a:cubicBezTo>
                    <a:pt x="520" y="852"/>
                    <a:pt x="520" y="852"/>
                    <a:pt x="520" y="852"/>
                  </a:cubicBezTo>
                  <a:cubicBezTo>
                    <a:pt x="524" y="865"/>
                    <a:pt x="535" y="875"/>
                    <a:pt x="550" y="878"/>
                  </a:cubicBezTo>
                  <a:cubicBezTo>
                    <a:pt x="551" y="882"/>
                    <a:pt x="551" y="882"/>
                    <a:pt x="551" y="882"/>
                  </a:cubicBezTo>
                  <a:cubicBezTo>
                    <a:pt x="555" y="896"/>
                    <a:pt x="571" y="903"/>
                    <a:pt x="588" y="899"/>
                  </a:cubicBezTo>
                  <a:cubicBezTo>
                    <a:pt x="605" y="895"/>
                    <a:pt x="616" y="881"/>
                    <a:pt x="613" y="867"/>
                  </a:cubicBezTo>
                  <a:cubicBezTo>
                    <a:pt x="600" y="835"/>
                    <a:pt x="600" y="835"/>
                    <a:pt x="600" y="835"/>
                  </a:cubicBezTo>
                  <a:cubicBezTo>
                    <a:pt x="609" y="859"/>
                    <a:pt x="609" y="859"/>
                    <a:pt x="609" y="859"/>
                  </a:cubicBezTo>
                  <a:cubicBezTo>
                    <a:pt x="616" y="850"/>
                    <a:pt x="619" y="839"/>
                    <a:pt x="617" y="828"/>
                  </a:cubicBezTo>
                  <a:cubicBezTo>
                    <a:pt x="616" y="827"/>
                    <a:pt x="616" y="826"/>
                    <a:pt x="616" y="824"/>
                  </a:cubicBezTo>
                  <a:cubicBezTo>
                    <a:pt x="616" y="824"/>
                    <a:pt x="616" y="824"/>
                    <a:pt x="615" y="824"/>
                  </a:cubicBezTo>
                  <a:cubicBezTo>
                    <a:pt x="615" y="823"/>
                    <a:pt x="614" y="822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614" y="821"/>
                    <a:pt x="614" y="821"/>
                    <a:pt x="614" y="821"/>
                  </a:cubicBezTo>
                  <a:cubicBezTo>
                    <a:pt x="594" y="769"/>
                    <a:pt x="594" y="769"/>
                    <a:pt x="594" y="769"/>
                  </a:cubicBezTo>
                  <a:cubicBezTo>
                    <a:pt x="591" y="757"/>
                    <a:pt x="581" y="748"/>
                    <a:pt x="568" y="744"/>
                  </a:cubicBezTo>
                  <a:cubicBezTo>
                    <a:pt x="568" y="744"/>
                    <a:pt x="568" y="744"/>
                    <a:pt x="568" y="744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1" name="Freeform 6"/>
            <p:cNvSpPr>
              <a:spLocks noEditPoints="1"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4845 w 750"/>
                <a:gd name="T71" fmla="*/ 1515 h 766"/>
                <a:gd name="T72" fmla="*/ 3270 w 750"/>
                <a:gd name="T73" fmla="*/ 2070 h 766"/>
                <a:gd name="T74" fmla="*/ 2770 w 750"/>
                <a:gd name="T75" fmla="*/ 1742 h 766"/>
                <a:gd name="T76" fmla="*/ 3813 w 750"/>
                <a:gd name="T77" fmla="*/ 568 h 766"/>
                <a:gd name="T78" fmla="*/ 5125 w 750"/>
                <a:gd name="T79" fmla="*/ 909 h 766"/>
                <a:gd name="T80" fmla="*/ 4845 w 750"/>
                <a:gd name="T81" fmla="*/ 1515 h 7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  <a:moveTo>
                    <a:pt x="310" y="80"/>
                  </a:moveTo>
                  <a:cubicBezTo>
                    <a:pt x="209" y="109"/>
                    <a:pt x="209" y="109"/>
                    <a:pt x="209" y="109"/>
                  </a:cubicBezTo>
                  <a:cubicBezTo>
                    <a:pt x="195" y="113"/>
                    <a:pt x="181" y="105"/>
                    <a:pt x="177" y="92"/>
                  </a:cubicBezTo>
                  <a:cubicBezTo>
                    <a:pt x="173" y="78"/>
                    <a:pt x="209" y="38"/>
                    <a:pt x="244" y="30"/>
                  </a:cubicBezTo>
                  <a:cubicBezTo>
                    <a:pt x="279" y="22"/>
                    <a:pt x="324" y="34"/>
                    <a:pt x="328" y="48"/>
                  </a:cubicBezTo>
                  <a:cubicBezTo>
                    <a:pt x="332" y="62"/>
                    <a:pt x="324" y="76"/>
                    <a:pt x="310" y="80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2" name="Freeform 7"/>
            <p:cNvSpPr>
              <a:spLocks/>
            </p:cNvSpPr>
            <p:nvPr/>
          </p:nvSpPr>
          <p:spPr bwMode="auto">
            <a:xfrm>
              <a:off x="463" y="1339"/>
              <a:ext cx="1698" cy="1776"/>
            </a:xfrm>
            <a:custGeom>
              <a:avLst/>
              <a:gdLst>
                <a:gd name="T0" fmla="*/ 20 w 679"/>
                <a:gd name="T1" fmla="*/ 2069 h 666"/>
                <a:gd name="T2" fmla="*/ 1050 w 679"/>
                <a:gd name="T3" fmla="*/ 1515 h 666"/>
                <a:gd name="T4" fmla="*/ 2126 w 679"/>
                <a:gd name="T5" fmla="*/ 1080 h 666"/>
                <a:gd name="T6" fmla="*/ 3534 w 679"/>
                <a:gd name="T7" fmla="*/ 605 h 666"/>
                <a:gd name="T8" fmla="*/ 5817 w 679"/>
                <a:gd name="T9" fmla="*/ 285 h 666"/>
                <a:gd name="T10" fmla="*/ 6880 w 679"/>
                <a:gd name="T11" fmla="*/ 136 h 666"/>
                <a:gd name="T12" fmla="*/ 7022 w 679"/>
                <a:gd name="T13" fmla="*/ 456 h 666"/>
                <a:gd name="T14" fmla="*/ 7555 w 679"/>
                <a:gd name="T15" fmla="*/ 1651 h 666"/>
                <a:gd name="T16" fmla="*/ 8147 w 679"/>
                <a:gd name="T17" fmla="*/ 3661 h 666"/>
                <a:gd name="T18" fmla="*/ 9025 w 679"/>
                <a:gd name="T19" fmla="*/ 6237 h 666"/>
                <a:gd name="T20" fmla="*/ 9713 w 679"/>
                <a:gd name="T21" fmla="*/ 7885 h 666"/>
                <a:gd name="T22" fmla="*/ 10506 w 679"/>
                <a:gd name="T23" fmla="*/ 10219 h 666"/>
                <a:gd name="T24" fmla="*/ 9380 w 679"/>
                <a:gd name="T25" fmla="*/ 10445 h 666"/>
                <a:gd name="T26" fmla="*/ 8285 w 679"/>
                <a:gd name="T27" fmla="*/ 11093 h 666"/>
                <a:gd name="T28" fmla="*/ 7647 w 679"/>
                <a:gd name="T29" fmla="*/ 11456 h 666"/>
                <a:gd name="T30" fmla="*/ 6709 w 679"/>
                <a:gd name="T31" fmla="*/ 11755 h 666"/>
                <a:gd name="T32" fmla="*/ 6004 w 679"/>
                <a:gd name="T33" fmla="*/ 11869 h 666"/>
                <a:gd name="T34" fmla="*/ 5284 w 679"/>
                <a:gd name="T35" fmla="*/ 12040 h 666"/>
                <a:gd name="T36" fmla="*/ 5192 w 679"/>
                <a:gd name="T37" fmla="*/ 12139 h 666"/>
                <a:gd name="T38" fmla="*/ 4721 w 679"/>
                <a:gd name="T39" fmla="*/ 12232 h 666"/>
                <a:gd name="T40" fmla="*/ 3301 w 679"/>
                <a:gd name="T41" fmla="*/ 12515 h 666"/>
                <a:gd name="T42" fmla="*/ 2801 w 679"/>
                <a:gd name="T43" fmla="*/ 11208 h 666"/>
                <a:gd name="T44" fmla="*/ 2158 w 679"/>
                <a:gd name="T45" fmla="*/ 9579 h 666"/>
                <a:gd name="T46" fmla="*/ 1896 w 679"/>
                <a:gd name="T47" fmla="*/ 8363 h 666"/>
                <a:gd name="T48" fmla="*/ 1438 w 679"/>
                <a:gd name="T49" fmla="*/ 6520 h 666"/>
                <a:gd name="T50" fmla="*/ 783 w 679"/>
                <a:gd name="T51" fmla="*/ 4685 h 666"/>
                <a:gd name="T52" fmla="*/ 250 w 679"/>
                <a:gd name="T53" fmla="*/ 2675 h 666"/>
                <a:gd name="T54" fmla="*/ 20 w 679"/>
                <a:gd name="T55" fmla="*/ 2069 h 66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679" h="666">
                  <a:moveTo>
                    <a:pt x="1" y="109"/>
                  </a:move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9" y="557"/>
                    <a:pt x="642" y="530"/>
                    <a:pt x="600" y="551"/>
                  </a:cubicBezTo>
                  <a:cubicBezTo>
                    <a:pt x="559" y="571"/>
                    <a:pt x="554" y="572"/>
                    <a:pt x="530" y="585"/>
                  </a:cubicBezTo>
                  <a:cubicBezTo>
                    <a:pt x="505" y="598"/>
                    <a:pt x="507" y="597"/>
                    <a:pt x="489" y="604"/>
                  </a:cubicBezTo>
                  <a:cubicBezTo>
                    <a:pt x="470" y="610"/>
                    <a:pt x="448" y="614"/>
                    <a:pt x="429" y="620"/>
                  </a:cubicBezTo>
                  <a:cubicBezTo>
                    <a:pt x="410" y="626"/>
                    <a:pt x="405" y="620"/>
                    <a:pt x="384" y="626"/>
                  </a:cubicBezTo>
                  <a:cubicBezTo>
                    <a:pt x="358" y="630"/>
                    <a:pt x="338" y="635"/>
                    <a:pt x="338" y="635"/>
                  </a:cubicBezTo>
                  <a:cubicBezTo>
                    <a:pt x="332" y="640"/>
                    <a:pt x="332" y="640"/>
                    <a:pt x="332" y="640"/>
                  </a:cubicBezTo>
                  <a:cubicBezTo>
                    <a:pt x="302" y="645"/>
                    <a:pt x="302" y="645"/>
                    <a:pt x="302" y="645"/>
                  </a:cubicBezTo>
                  <a:cubicBezTo>
                    <a:pt x="260" y="655"/>
                    <a:pt x="220" y="666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3" name="Freeform 8"/>
            <p:cNvSpPr>
              <a:spLocks/>
            </p:cNvSpPr>
            <p:nvPr/>
          </p:nvSpPr>
          <p:spPr bwMode="auto">
            <a:xfrm>
              <a:off x="1179" y="2963"/>
              <a:ext cx="160" cy="98"/>
            </a:xfrm>
            <a:custGeom>
              <a:avLst/>
              <a:gdLst>
                <a:gd name="T0" fmla="*/ 970 w 64"/>
                <a:gd name="T1" fmla="*/ 371 h 37"/>
                <a:gd name="T2" fmla="*/ 425 w 64"/>
                <a:gd name="T3" fmla="*/ 77 h 37"/>
                <a:gd name="T4" fmla="*/ 50 w 64"/>
                <a:gd name="T5" fmla="*/ 652 h 37"/>
                <a:gd name="T6" fmla="*/ 125 w 64"/>
                <a:gd name="T7" fmla="*/ 689 h 37"/>
                <a:gd name="T8" fmla="*/ 1000 w 64"/>
                <a:gd name="T9" fmla="*/ 39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37">
                  <a:moveTo>
                    <a:pt x="62" y="20"/>
                  </a:moveTo>
                  <a:cubicBezTo>
                    <a:pt x="59" y="7"/>
                    <a:pt x="43" y="0"/>
                    <a:pt x="27" y="4"/>
                  </a:cubicBezTo>
                  <a:cubicBezTo>
                    <a:pt x="10" y="8"/>
                    <a:pt x="0" y="22"/>
                    <a:pt x="3" y="35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4" y="21"/>
                    <a:pt x="64" y="21"/>
                    <a:pt x="64" y="21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4" name="Freeform 9"/>
            <p:cNvSpPr>
              <a:spLocks/>
            </p:cNvSpPr>
            <p:nvPr/>
          </p:nvSpPr>
          <p:spPr bwMode="auto">
            <a:xfrm>
              <a:off x="1474" y="2837"/>
              <a:ext cx="247" cy="158"/>
            </a:xfrm>
            <a:custGeom>
              <a:avLst/>
              <a:gdLst>
                <a:gd name="T0" fmla="*/ 1537 w 99"/>
                <a:gd name="T1" fmla="*/ 616 h 59"/>
                <a:gd name="T2" fmla="*/ 666 w 99"/>
                <a:gd name="T3" fmla="*/ 115 h 59"/>
                <a:gd name="T4" fmla="*/ 75 w 99"/>
                <a:gd name="T5" fmla="*/ 1055 h 59"/>
                <a:gd name="T6" fmla="*/ 92 w 99"/>
                <a:gd name="T7" fmla="*/ 1111 h 59"/>
                <a:gd name="T8" fmla="*/ 387 w 99"/>
                <a:gd name="T9" fmla="*/ 1111 h 59"/>
                <a:gd name="T10" fmla="*/ 1537 w 99"/>
                <a:gd name="T11" fmla="*/ 653 h 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9" h="59">
                  <a:moveTo>
                    <a:pt x="99" y="32"/>
                  </a:moveTo>
                  <a:cubicBezTo>
                    <a:pt x="94" y="11"/>
                    <a:pt x="69" y="0"/>
                    <a:pt x="43" y="6"/>
                  </a:cubicBezTo>
                  <a:cubicBezTo>
                    <a:pt x="17" y="12"/>
                    <a:pt x="0" y="34"/>
                    <a:pt x="5" y="55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8"/>
                    <a:pt x="22" y="59"/>
                    <a:pt x="25" y="58"/>
                  </a:cubicBezTo>
                  <a:cubicBezTo>
                    <a:pt x="28" y="58"/>
                    <a:pt x="99" y="34"/>
                    <a:pt x="99" y="34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5" name="Freeform 10"/>
            <p:cNvSpPr>
              <a:spLocks/>
            </p:cNvSpPr>
            <p:nvPr/>
          </p:nvSpPr>
          <p:spPr bwMode="auto">
            <a:xfrm>
              <a:off x="688" y="1765"/>
              <a:ext cx="416" cy="958"/>
            </a:xfrm>
            <a:custGeom>
              <a:avLst/>
              <a:gdLst>
                <a:gd name="T0" fmla="*/ 1451 w 166"/>
                <a:gd name="T1" fmla="*/ 2527 h 359"/>
                <a:gd name="T2" fmla="*/ 1494 w 166"/>
                <a:gd name="T3" fmla="*/ 376 h 359"/>
                <a:gd name="T4" fmla="*/ 0 w 166"/>
                <a:gd name="T5" fmla="*/ 456 h 359"/>
                <a:gd name="T6" fmla="*/ 1068 w 166"/>
                <a:gd name="T7" fmla="*/ 1345 h 359"/>
                <a:gd name="T8" fmla="*/ 784 w 166"/>
                <a:gd name="T9" fmla="*/ 3213 h 359"/>
                <a:gd name="T10" fmla="*/ 942 w 166"/>
                <a:gd name="T11" fmla="*/ 4238 h 359"/>
                <a:gd name="T12" fmla="*/ 1068 w 166"/>
                <a:gd name="T13" fmla="*/ 5420 h 359"/>
                <a:gd name="T14" fmla="*/ 1368 w 166"/>
                <a:gd name="T15" fmla="*/ 6821 h 359"/>
                <a:gd name="T16" fmla="*/ 1368 w 166"/>
                <a:gd name="T17" fmla="*/ 5476 h 359"/>
                <a:gd name="T18" fmla="*/ 1401 w 166"/>
                <a:gd name="T19" fmla="*/ 4387 h 359"/>
                <a:gd name="T20" fmla="*/ 2143 w 166"/>
                <a:gd name="T21" fmla="*/ 3461 h 359"/>
                <a:gd name="T22" fmla="*/ 2499 w 166"/>
                <a:gd name="T23" fmla="*/ 2506 h 359"/>
                <a:gd name="T24" fmla="*/ 1902 w 166"/>
                <a:gd name="T25" fmla="*/ 3061 h 359"/>
                <a:gd name="T26" fmla="*/ 1451 w 166"/>
                <a:gd name="T27" fmla="*/ 2527 h 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66" h="359">
                  <a:moveTo>
                    <a:pt x="92" y="133"/>
                  </a:moveTo>
                  <a:cubicBezTo>
                    <a:pt x="104" y="106"/>
                    <a:pt x="123" y="46"/>
                    <a:pt x="95" y="20"/>
                  </a:cubicBezTo>
                  <a:cubicBezTo>
                    <a:pt x="73" y="0"/>
                    <a:pt x="29" y="27"/>
                    <a:pt x="0" y="24"/>
                  </a:cubicBezTo>
                  <a:cubicBezTo>
                    <a:pt x="55" y="29"/>
                    <a:pt x="72" y="28"/>
                    <a:pt x="68" y="71"/>
                  </a:cubicBezTo>
                  <a:cubicBezTo>
                    <a:pt x="65" y="115"/>
                    <a:pt x="50" y="152"/>
                    <a:pt x="50" y="169"/>
                  </a:cubicBezTo>
                  <a:cubicBezTo>
                    <a:pt x="50" y="186"/>
                    <a:pt x="48" y="196"/>
                    <a:pt x="60" y="223"/>
                  </a:cubicBezTo>
                  <a:cubicBezTo>
                    <a:pt x="72" y="250"/>
                    <a:pt x="70" y="251"/>
                    <a:pt x="68" y="285"/>
                  </a:cubicBezTo>
                  <a:cubicBezTo>
                    <a:pt x="67" y="318"/>
                    <a:pt x="85" y="329"/>
                    <a:pt x="87" y="359"/>
                  </a:cubicBezTo>
                  <a:cubicBezTo>
                    <a:pt x="85" y="310"/>
                    <a:pt x="87" y="323"/>
                    <a:pt x="87" y="288"/>
                  </a:cubicBezTo>
                  <a:cubicBezTo>
                    <a:pt x="87" y="253"/>
                    <a:pt x="100" y="253"/>
                    <a:pt x="89" y="231"/>
                  </a:cubicBezTo>
                  <a:cubicBezTo>
                    <a:pt x="77" y="209"/>
                    <a:pt x="105" y="209"/>
                    <a:pt x="136" y="182"/>
                  </a:cubicBezTo>
                  <a:cubicBezTo>
                    <a:pt x="166" y="155"/>
                    <a:pt x="159" y="132"/>
                    <a:pt x="159" y="132"/>
                  </a:cubicBezTo>
                  <a:cubicBezTo>
                    <a:pt x="159" y="132"/>
                    <a:pt x="151" y="155"/>
                    <a:pt x="121" y="161"/>
                  </a:cubicBezTo>
                  <a:cubicBezTo>
                    <a:pt x="90" y="166"/>
                    <a:pt x="84" y="147"/>
                    <a:pt x="92" y="133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6" name="Freeform 11"/>
            <p:cNvSpPr>
              <a:spLocks/>
            </p:cNvSpPr>
            <p:nvPr/>
          </p:nvSpPr>
          <p:spPr bwMode="auto">
            <a:xfrm>
              <a:off x="1411" y="2525"/>
              <a:ext cx="613" cy="296"/>
            </a:xfrm>
            <a:custGeom>
              <a:avLst/>
              <a:gdLst>
                <a:gd name="T0" fmla="*/ 1616 w 245"/>
                <a:gd name="T1" fmla="*/ 589 h 111"/>
                <a:gd name="T2" fmla="*/ 1126 w 245"/>
                <a:gd name="T3" fmla="*/ 56 h 111"/>
                <a:gd name="T4" fmla="*/ 613 w 245"/>
                <a:gd name="T5" fmla="*/ 1331 h 111"/>
                <a:gd name="T6" fmla="*/ 158 w 245"/>
                <a:gd name="T7" fmla="*/ 2104 h 111"/>
                <a:gd name="T8" fmla="*/ 863 w 245"/>
                <a:gd name="T9" fmla="*/ 1741 h 111"/>
                <a:gd name="T10" fmla="*/ 1208 w 245"/>
                <a:gd name="T11" fmla="*/ 760 h 111"/>
                <a:gd name="T12" fmla="*/ 1834 w 245"/>
                <a:gd name="T13" fmla="*/ 1651 h 111"/>
                <a:gd name="T14" fmla="*/ 2630 w 245"/>
                <a:gd name="T15" fmla="*/ 1843 h 111"/>
                <a:gd name="T16" fmla="*/ 3838 w 245"/>
                <a:gd name="T17" fmla="*/ 1459 h 111"/>
                <a:gd name="T18" fmla="*/ 2460 w 245"/>
                <a:gd name="T19" fmla="*/ 1331 h 111"/>
                <a:gd name="T20" fmla="*/ 1616 w 245"/>
                <a:gd name="T21" fmla="*/ 589 h 1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5" h="111">
                  <a:moveTo>
                    <a:pt x="103" y="31"/>
                  </a:moveTo>
                  <a:cubicBezTo>
                    <a:pt x="107" y="15"/>
                    <a:pt x="88" y="0"/>
                    <a:pt x="72" y="3"/>
                  </a:cubicBezTo>
                  <a:cubicBezTo>
                    <a:pt x="49" y="7"/>
                    <a:pt x="38" y="49"/>
                    <a:pt x="39" y="70"/>
                  </a:cubicBezTo>
                  <a:cubicBezTo>
                    <a:pt x="42" y="89"/>
                    <a:pt x="20" y="111"/>
                    <a:pt x="10" y="111"/>
                  </a:cubicBezTo>
                  <a:cubicBezTo>
                    <a:pt x="0" y="111"/>
                    <a:pt x="40" y="106"/>
                    <a:pt x="55" y="92"/>
                  </a:cubicBezTo>
                  <a:cubicBezTo>
                    <a:pt x="70" y="79"/>
                    <a:pt x="57" y="25"/>
                    <a:pt x="77" y="40"/>
                  </a:cubicBezTo>
                  <a:cubicBezTo>
                    <a:pt x="97" y="55"/>
                    <a:pt x="104" y="84"/>
                    <a:pt x="117" y="87"/>
                  </a:cubicBezTo>
                  <a:cubicBezTo>
                    <a:pt x="131" y="91"/>
                    <a:pt x="127" y="109"/>
                    <a:pt x="168" y="97"/>
                  </a:cubicBezTo>
                  <a:cubicBezTo>
                    <a:pt x="208" y="86"/>
                    <a:pt x="221" y="77"/>
                    <a:pt x="245" y="77"/>
                  </a:cubicBezTo>
                  <a:cubicBezTo>
                    <a:pt x="193" y="64"/>
                    <a:pt x="184" y="72"/>
                    <a:pt x="157" y="70"/>
                  </a:cubicBezTo>
                  <a:cubicBezTo>
                    <a:pt x="131" y="69"/>
                    <a:pt x="117" y="83"/>
                    <a:pt x="103" y="31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7" name="Freeform 12"/>
            <p:cNvSpPr>
              <a:spLocks/>
            </p:cNvSpPr>
            <p:nvPr/>
          </p:nvSpPr>
          <p:spPr bwMode="auto">
            <a:xfrm>
              <a:off x="1394" y="1400"/>
              <a:ext cx="370" cy="677"/>
            </a:xfrm>
            <a:custGeom>
              <a:avLst/>
              <a:gdLst>
                <a:gd name="T0" fmla="*/ 2083 w 148"/>
                <a:gd name="T1" fmla="*/ 3673 h 254"/>
                <a:gd name="T2" fmla="*/ 1845 w 148"/>
                <a:gd name="T3" fmla="*/ 3047 h 254"/>
                <a:gd name="T4" fmla="*/ 1438 w 148"/>
                <a:gd name="T5" fmla="*/ 2330 h 254"/>
                <a:gd name="T6" fmla="*/ 1270 w 148"/>
                <a:gd name="T7" fmla="*/ 1626 h 254"/>
                <a:gd name="T8" fmla="*/ 1283 w 148"/>
                <a:gd name="T9" fmla="*/ 965 h 254"/>
                <a:gd name="T10" fmla="*/ 925 w 148"/>
                <a:gd name="T11" fmla="*/ 0 h 254"/>
                <a:gd name="T12" fmla="*/ 0 w 148"/>
                <a:gd name="T13" fmla="*/ 77 h 254"/>
                <a:gd name="T14" fmla="*/ 500 w 148"/>
                <a:gd name="T15" fmla="*/ 965 h 254"/>
                <a:gd name="T16" fmla="*/ 1000 w 148"/>
                <a:gd name="T17" fmla="*/ 2559 h 254"/>
                <a:gd name="T18" fmla="*/ 1658 w 148"/>
                <a:gd name="T19" fmla="*/ 3537 h 254"/>
                <a:gd name="T20" fmla="*/ 2238 w 148"/>
                <a:gd name="T21" fmla="*/ 4808 h 254"/>
                <a:gd name="T22" fmla="*/ 2083 w 148"/>
                <a:gd name="T23" fmla="*/ 3673 h 2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8" h="254">
                  <a:moveTo>
                    <a:pt x="133" y="194"/>
                  </a:moveTo>
                  <a:cubicBezTo>
                    <a:pt x="123" y="188"/>
                    <a:pt x="123" y="171"/>
                    <a:pt x="118" y="161"/>
                  </a:cubicBezTo>
                  <a:cubicBezTo>
                    <a:pt x="110" y="148"/>
                    <a:pt x="99" y="137"/>
                    <a:pt x="92" y="123"/>
                  </a:cubicBezTo>
                  <a:cubicBezTo>
                    <a:pt x="87" y="112"/>
                    <a:pt x="81" y="99"/>
                    <a:pt x="81" y="86"/>
                  </a:cubicBezTo>
                  <a:cubicBezTo>
                    <a:pt x="80" y="74"/>
                    <a:pt x="87" y="61"/>
                    <a:pt x="82" y="51"/>
                  </a:cubicBezTo>
                  <a:cubicBezTo>
                    <a:pt x="72" y="27"/>
                    <a:pt x="67" y="0"/>
                    <a:pt x="59" y="0"/>
                  </a:cubicBezTo>
                  <a:cubicBezTo>
                    <a:pt x="50" y="0"/>
                    <a:pt x="20" y="12"/>
                    <a:pt x="0" y="4"/>
                  </a:cubicBezTo>
                  <a:cubicBezTo>
                    <a:pt x="12" y="22"/>
                    <a:pt x="25" y="9"/>
                    <a:pt x="32" y="51"/>
                  </a:cubicBezTo>
                  <a:cubicBezTo>
                    <a:pt x="38" y="93"/>
                    <a:pt x="40" y="82"/>
                    <a:pt x="64" y="135"/>
                  </a:cubicBezTo>
                  <a:cubicBezTo>
                    <a:pt x="87" y="187"/>
                    <a:pt x="87" y="153"/>
                    <a:pt x="106" y="187"/>
                  </a:cubicBezTo>
                  <a:cubicBezTo>
                    <a:pt x="124" y="220"/>
                    <a:pt x="134" y="235"/>
                    <a:pt x="143" y="254"/>
                  </a:cubicBezTo>
                  <a:cubicBezTo>
                    <a:pt x="136" y="220"/>
                    <a:pt x="148" y="211"/>
                    <a:pt x="133" y="194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8" name="Freeform 13"/>
            <p:cNvSpPr>
              <a:spLocks/>
            </p:cNvSpPr>
            <p:nvPr/>
          </p:nvSpPr>
          <p:spPr bwMode="auto">
            <a:xfrm>
              <a:off x="1706" y="3400"/>
              <a:ext cx="170" cy="149"/>
            </a:xfrm>
            <a:custGeom>
              <a:avLst/>
              <a:gdLst>
                <a:gd name="T0" fmla="*/ 1020 w 68"/>
                <a:gd name="T1" fmla="*/ 375 h 56"/>
                <a:gd name="T2" fmla="*/ 438 w 68"/>
                <a:gd name="T3" fmla="*/ 77 h 56"/>
                <a:gd name="T4" fmla="*/ 50 w 68"/>
                <a:gd name="T5" fmla="*/ 657 h 56"/>
                <a:gd name="T6" fmla="*/ 625 w 68"/>
                <a:gd name="T7" fmla="*/ 976 h 56"/>
                <a:gd name="T8" fmla="*/ 1020 w 68"/>
                <a:gd name="T9" fmla="*/ 375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56">
                  <a:moveTo>
                    <a:pt x="65" y="20"/>
                  </a:moveTo>
                  <a:cubicBezTo>
                    <a:pt x="61" y="7"/>
                    <a:pt x="45" y="0"/>
                    <a:pt x="28" y="4"/>
                  </a:cubicBezTo>
                  <a:cubicBezTo>
                    <a:pt x="11" y="8"/>
                    <a:pt x="0" y="22"/>
                    <a:pt x="3" y="35"/>
                  </a:cubicBezTo>
                  <a:cubicBezTo>
                    <a:pt x="7" y="49"/>
                    <a:pt x="23" y="56"/>
                    <a:pt x="40" y="52"/>
                  </a:cubicBezTo>
                  <a:cubicBezTo>
                    <a:pt x="57" y="48"/>
                    <a:pt x="68" y="34"/>
                    <a:pt x="65" y="20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9" name="Freeform 14"/>
            <p:cNvSpPr>
              <a:spLocks/>
            </p:cNvSpPr>
            <p:nvPr/>
          </p:nvSpPr>
          <p:spPr bwMode="auto">
            <a:xfrm>
              <a:off x="1726" y="3416"/>
              <a:ext cx="130" cy="117"/>
            </a:xfrm>
            <a:custGeom>
              <a:avLst/>
              <a:gdLst>
                <a:gd name="T0" fmla="*/ 770 w 52"/>
                <a:gd name="T1" fmla="*/ 303 h 44"/>
                <a:gd name="T2" fmla="*/ 333 w 52"/>
                <a:gd name="T3" fmla="*/ 56 h 44"/>
                <a:gd name="T4" fmla="*/ 50 w 52"/>
                <a:gd name="T5" fmla="*/ 524 h 44"/>
                <a:gd name="T6" fmla="*/ 488 w 52"/>
                <a:gd name="T7" fmla="*/ 750 h 44"/>
                <a:gd name="T8" fmla="*/ 770 w 52"/>
                <a:gd name="T9" fmla="*/ 303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44">
                  <a:moveTo>
                    <a:pt x="49" y="16"/>
                  </a:moveTo>
                  <a:cubicBezTo>
                    <a:pt x="47" y="6"/>
                    <a:pt x="34" y="0"/>
                    <a:pt x="21" y="3"/>
                  </a:cubicBezTo>
                  <a:cubicBezTo>
                    <a:pt x="9" y="7"/>
                    <a:pt x="0" y="17"/>
                    <a:pt x="3" y="28"/>
                  </a:cubicBezTo>
                  <a:cubicBezTo>
                    <a:pt x="5" y="38"/>
                    <a:pt x="18" y="44"/>
                    <a:pt x="31" y="40"/>
                  </a:cubicBezTo>
                  <a:cubicBezTo>
                    <a:pt x="43" y="37"/>
                    <a:pt x="52" y="26"/>
                    <a:pt x="49" y="16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0" name="Freeform 15"/>
            <p:cNvSpPr>
              <a:spLocks/>
            </p:cNvSpPr>
            <p:nvPr/>
          </p:nvSpPr>
          <p:spPr bwMode="auto">
            <a:xfrm>
              <a:off x="1734" y="3421"/>
              <a:ext cx="95" cy="59"/>
            </a:xfrm>
            <a:custGeom>
              <a:avLst/>
              <a:gdLst>
                <a:gd name="T0" fmla="*/ 283 w 38"/>
                <a:gd name="T1" fmla="*/ 21 h 22"/>
                <a:gd name="T2" fmla="*/ 0 w 38"/>
                <a:gd name="T3" fmla="*/ 346 h 22"/>
                <a:gd name="T4" fmla="*/ 300 w 38"/>
                <a:gd name="T5" fmla="*/ 402 h 22"/>
                <a:gd name="T6" fmla="*/ 595 w 38"/>
                <a:gd name="T7" fmla="*/ 80 h 22"/>
                <a:gd name="T8" fmla="*/ 283 w 38"/>
                <a:gd name="T9" fmla="*/ 2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22">
                  <a:moveTo>
                    <a:pt x="18" y="1"/>
                  </a:moveTo>
                  <a:cubicBezTo>
                    <a:pt x="9" y="4"/>
                    <a:pt x="1" y="11"/>
                    <a:pt x="0" y="18"/>
                  </a:cubicBezTo>
                  <a:cubicBezTo>
                    <a:pt x="5" y="21"/>
                    <a:pt x="12" y="22"/>
                    <a:pt x="19" y="21"/>
                  </a:cubicBezTo>
                  <a:cubicBezTo>
                    <a:pt x="29" y="18"/>
                    <a:pt x="36" y="11"/>
                    <a:pt x="38" y="4"/>
                  </a:cubicBezTo>
                  <a:cubicBezTo>
                    <a:pt x="33" y="1"/>
                    <a:pt x="26" y="0"/>
                    <a:pt x="18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1" name="Freeform 16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2" name="Freeform 17"/>
            <p:cNvSpPr>
              <a:spLocks/>
            </p:cNvSpPr>
            <p:nvPr/>
          </p:nvSpPr>
          <p:spPr bwMode="auto">
            <a:xfrm>
              <a:off x="1584" y="3131"/>
              <a:ext cx="172" cy="213"/>
            </a:xfrm>
            <a:custGeom>
              <a:avLst/>
              <a:gdLst>
                <a:gd name="T0" fmla="*/ 404 w 69"/>
                <a:gd name="T1" fmla="*/ 474 h 80"/>
                <a:gd name="T2" fmla="*/ 945 w 69"/>
                <a:gd name="T3" fmla="*/ 93 h 80"/>
                <a:gd name="T4" fmla="*/ 1069 w 69"/>
                <a:gd name="T5" fmla="*/ 56 h 80"/>
                <a:gd name="T6" fmla="*/ 621 w 69"/>
                <a:gd name="T7" fmla="*/ 56 h 80"/>
                <a:gd name="T8" fmla="*/ 62 w 69"/>
                <a:gd name="T9" fmla="*/ 908 h 80"/>
                <a:gd name="T10" fmla="*/ 262 w 69"/>
                <a:gd name="T11" fmla="*/ 1510 h 80"/>
                <a:gd name="T12" fmla="*/ 404 w 69"/>
                <a:gd name="T13" fmla="*/ 474 h 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" h="80">
                  <a:moveTo>
                    <a:pt x="26" y="25"/>
                  </a:moveTo>
                  <a:cubicBezTo>
                    <a:pt x="34" y="15"/>
                    <a:pt x="47" y="8"/>
                    <a:pt x="61" y="5"/>
                  </a:cubicBezTo>
                  <a:cubicBezTo>
                    <a:pt x="64" y="4"/>
                    <a:pt x="66" y="4"/>
                    <a:pt x="69" y="3"/>
                  </a:cubicBezTo>
                  <a:cubicBezTo>
                    <a:pt x="60" y="1"/>
                    <a:pt x="50" y="0"/>
                    <a:pt x="40" y="3"/>
                  </a:cubicBezTo>
                  <a:cubicBezTo>
                    <a:pt x="16" y="9"/>
                    <a:pt x="0" y="29"/>
                    <a:pt x="4" y="48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71"/>
                    <a:pt x="10" y="41"/>
                    <a:pt x="26" y="25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3" name="Freeform 18"/>
            <p:cNvSpPr>
              <a:spLocks/>
            </p:cNvSpPr>
            <p:nvPr/>
          </p:nvSpPr>
          <p:spPr bwMode="auto">
            <a:xfrm>
              <a:off x="1676" y="3312"/>
              <a:ext cx="193" cy="181"/>
            </a:xfrm>
            <a:custGeom>
              <a:avLst/>
              <a:gdLst>
                <a:gd name="T0" fmla="*/ 1005 w 77"/>
                <a:gd name="T1" fmla="*/ 397 h 68"/>
                <a:gd name="T2" fmla="*/ 439 w 77"/>
                <a:gd name="T3" fmla="*/ 77 h 68"/>
                <a:gd name="T4" fmla="*/ 50 w 77"/>
                <a:gd name="T5" fmla="*/ 681 h 68"/>
                <a:gd name="T6" fmla="*/ 238 w 77"/>
                <a:gd name="T7" fmla="*/ 1283 h 68"/>
                <a:gd name="T8" fmla="*/ 629 w 77"/>
                <a:gd name="T9" fmla="*/ 695 h 68"/>
                <a:gd name="T10" fmla="*/ 1213 w 77"/>
                <a:gd name="T11" fmla="*/ 998 h 68"/>
                <a:gd name="T12" fmla="*/ 1005 w 77"/>
                <a:gd name="T13" fmla="*/ 397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68">
                  <a:moveTo>
                    <a:pt x="64" y="21"/>
                  </a:moveTo>
                  <a:cubicBezTo>
                    <a:pt x="61" y="7"/>
                    <a:pt x="44" y="0"/>
                    <a:pt x="28" y="4"/>
                  </a:cubicBezTo>
                  <a:cubicBezTo>
                    <a:pt x="11" y="8"/>
                    <a:pt x="0" y="22"/>
                    <a:pt x="3" y="3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2" y="55"/>
                    <a:pt x="23" y="41"/>
                    <a:pt x="40" y="37"/>
                  </a:cubicBezTo>
                  <a:cubicBezTo>
                    <a:pt x="57" y="33"/>
                    <a:pt x="73" y="40"/>
                    <a:pt x="77" y="53"/>
                  </a:cubicBezTo>
                  <a:lnTo>
                    <a:pt x="64" y="2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4" name="Freeform 19"/>
            <p:cNvSpPr>
              <a:spLocks/>
            </p:cNvSpPr>
            <p:nvPr/>
          </p:nvSpPr>
          <p:spPr bwMode="auto">
            <a:xfrm>
              <a:off x="1624" y="3264"/>
              <a:ext cx="260" cy="219"/>
            </a:xfrm>
            <a:custGeom>
              <a:avLst/>
              <a:gdLst>
                <a:gd name="T0" fmla="*/ 1595 w 104"/>
                <a:gd name="T1" fmla="*/ 606 h 82"/>
                <a:gd name="T2" fmla="*/ 688 w 104"/>
                <a:gd name="T3" fmla="*/ 115 h 82"/>
                <a:gd name="T4" fmla="*/ 83 w 104"/>
                <a:gd name="T5" fmla="*/ 1071 h 82"/>
                <a:gd name="T6" fmla="*/ 550 w 104"/>
                <a:gd name="T7" fmla="*/ 1562 h 82"/>
                <a:gd name="T8" fmla="*/ 375 w 104"/>
                <a:gd name="T9" fmla="*/ 1028 h 82"/>
                <a:gd name="T10" fmla="*/ 770 w 104"/>
                <a:gd name="T11" fmla="*/ 422 h 82"/>
                <a:gd name="T12" fmla="*/ 1333 w 104"/>
                <a:gd name="T13" fmla="*/ 742 h 82"/>
                <a:gd name="T14" fmla="*/ 1470 w 104"/>
                <a:gd name="T15" fmla="*/ 1199 h 82"/>
                <a:gd name="T16" fmla="*/ 1595 w 104"/>
                <a:gd name="T17" fmla="*/ 606 h 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" h="82">
                  <a:moveTo>
                    <a:pt x="102" y="32"/>
                  </a:moveTo>
                  <a:cubicBezTo>
                    <a:pt x="97" y="11"/>
                    <a:pt x="71" y="0"/>
                    <a:pt x="44" y="6"/>
                  </a:cubicBezTo>
                  <a:cubicBezTo>
                    <a:pt x="18" y="13"/>
                    <a:pt x="0" y="35"/>
                    <a:pt x="5" y="56"/>
                  </a:cubicBezTo>
                  <a:cubicBezTo>
                    <a:pt x="9" y="69"/>
                    <a:pt x="20" y="79"/>
                    <a:pt x="35" y="82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1" y="40"/>
                    <a:pt x="32" y="26"/>
                    <a:pt x="49" y="22"/>
                  </a:cubicBezTo>
                  <a:cubicBezTo>
                    <a:pt x="65" y="18"/>
                    <a:pt x="82" y="25"/>
                    <a:pt x="85" y="39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101" y="54"/>
                    <a:pt x="104" y="43"/>
                    <a:pt x="102" y="32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5" name="Freeform 20"/>
            <p:cNvSpPr>
              <a:spLocks/>
            </p:cNvSpPr>
            <p:nvPr/>
          </p:nvSpPr>
          <p:spPr bwMode="auto">
            <a:xfrm>
              <a:off x="1316" y="3275"/>
              <a:ext cx="93" cy="80"/>
            </a:xfrm>
            <a:custGeom>
              <a:avLst/>
              <a:gdLst>
                <a:gd name="T0" fmla="*/ 555 w 37"/>
                <a:gd name="T1" fmla="*/ 205 h 30"/>
                <a:gd name="T2" fmla="*/ 241 w 37"/>
                <a:gd name="T3" fmla="*/ 35 h 30"/>
                <a:gd name="T4" fmla="*/ 33 w 37"/>
                <a:gd name="T5" fmla="*/ 363 h 30"/>
                <a:gd name="T6" fmla="*/ 334 w 37"/>
                <a:gd name="T7" fmla="*/ 533 h 30"/>
                <a:gd name="T8" fmla="*/ 555 w 37"/>
                <a:gd name="T9" fmla="*/ 20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30">
                  <a:moveTo>
                    <a:pt x="35" y="11"/>
                  </a:moveTo>
                  <a:cubicBezTo>
                    <a:pt x="33" y="4"/>
                    <a:pt x="24" y="0"/>
                    <a:pt x="15" y="2"/>
                  </a:cubicBezTo>
                  <a:cubicBezTo>
                    <a:pt x="6" y="4"/>
                    <a:pt x="0" y="12"/>
                    <a:pt x="2" y="19"/>
                  </a:cubicBezTo>
                  <a:cubicBezTo>
                    <a:pt x="4" y="26"/>
                    <a:pt x="12" y="30"/>
                    <a:pt x="21" y="28"/>
                  </a:cubicBezTo>
                  <a:cubicBezTo>
                    <a:pt x="31" y="26"/>
                    <a:pt x="37" y="18"/>
                    <a:pt x="35" y="11"/>
                  </a:cubicBezTo>
                  <a:close/>
                </a:path>
              </a:pathLst>
            </a:custGeom>
            <a:solidFill>
              <a:srgbClr val="AFD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6" name="Freeform 21"/>
            <p:cNvSpPr>
              <a:spLocks/>
            </p:cNvSpPr>
            <p:nvPr/>
          </p:nvSpPr>
          <p:spPr bwMode="auto">
            <a:xfrm>
              <a:off x="1326" y="3283"/>
              <a:ext cx="70" cy="64"/>
            </a:xfrm>
            <a:custGeom>
              <a:avLst/>
              <a:gdLst>
                <a:gd name="T0" fmla="*/ 425 w 28"/>
                <a:gd name="T1" fmla="*/ 171 h 24"/>
                <a:gd name="T2" fmla="*/ 188 w 28"/>
                <a:gd name="T3" fmla="*/ 35 h 24"/>
                <a:gd name="T4" fmla="*/ 33 w 28"/>
                <a:gd name="T5" fmla="*/ 285 h 24"/>
                <a:gd name="T6" fmla="*/ 270 w 28"/>
                <a:gd name="T7" fmla="*/ 419 h 24"/>
                <a:gd name="T8" fmla="*/ 425 w 28"/>
                <a:gd name="T9" fmla="*/ 17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24">
                  <a:moveTo>
                    <a:pt x="27" y="9"/>
                  </a:moveTo>
                  <a:cubicBezTo>
                    <a:pt x="26" y="3"/>
                    <a:pt x="19" y="0"/>
                    <a:pt x="12" y="2"/>
                  </a:cubicBezTo>
                  <a:cubicBezTo>
                    <a:pt x="5" y="4"/>
                    <a:pt x="0" y="10"/>
                    <a:pt x="2" y="15"/>
                  </a:cubicBezTo>
                  <a:cubicBezTo>
                    <a:pt x="3" y="21"/>
                    <a:pt x="10" y="24"/>
                    <a:pt x="17" y="22"/>
                  </a:cubicBezTo>
                  <a:cubicBezTo>
                    <a:pt x="24" y="20"/>
                    <a:pt x="28" y="14"/>
                    <a:pt x="27" y="9"/>
                  </a:cubicBezTo>
                  <a:close/>
                </a:path>
              </a:pathLst>
            </a:custGeom>
            <a:solidFill>
              <a:srgbClr val="7CA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7" name="Freeform 22"/>
            <p:cNvSpPr>
              <a:spLocks/>
            </p:cNvSpPr>
            <p:nvPr/>
          </p:nvSpPr>
          <p:spPr bwMode="auto">
            <a:xfrm>
              <a:off x="1329" y="3285"/>
              <a:ext cx="47" cy="32"/>
            </a:xfrm>
            <a:custGeom>
              <a:avLst/>
              <a:gdLst>
                <a:gd name="T0" fmla="*/ 287 w 19"/>
                <a:gd name="T1" fmla="*/ 21 h 12"/>
                <a:gd name="T2" fmla="*/ 166 w 19"/>
                <a:gd name="T3" fmla="*/ 21 h 12"/>
                <a:gd name="T4" fmla="*/ 0 w 19"/>
                <a:gd name="T5" fmla="*/ 227 h 12"/>
                <a:gd name="T6" fmla="*/ 121 w 19"/>
                <a:gd name="T7" fmla="*/ 227 h 12"/>
                <a:gd name="T8" fmla="*/ 287 w 19"/>
                <a:gd name="T9" fmla="*/ 2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" h="12">
                  <a:moveTo>
                    <a:pt x="19" y="1"/>
                  </a:moveTo>
                  <a:cubicBezTo>
                    <a:pt x="16" y="1"/>
                    <a:pt x="14" y="0"/>
                    <a:pt x="11" y="1"/>
                  </a:cubicBezTo>
                  <a:cubicBezTo>
                    <a:pt x="5" y="3"/>
                    <a:pt x="1" y="7"/>
                    <a:pt x="0" y="12"/>
                  </a:cubicBezTo>
                  <a:cubicBezTo>
                    <a:pt x="3" y="12"/>
                    <a:pt x="5" y="12"/>
                    <a:pt x="8" y="12"/>
                  </a:cubicBezTo>
                  <a:cubicBezTo>
                    <a:pt x="14" y="10"/>
                    <a:pt x="18" y="6"/>
                    <a:pt x="19" y="1"/>
                  </a:cubicBezTo>
                  <a:close/>
                </a:path>
              </a:pathLst>
            </a:custGeom>
            <a:solidFill>
              <a:srgbClr val="427A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8" name="Freeform 23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9" name="Freeform 24"/>
            <p:cNvSpPr>
              <a:spLocks/>
            </p:cNvSpPr>
            <p:nvPr/>
          </p:nvSpPr>
          <p:spPr bwMode="auto">
            <a:xfrm>
              <a:off x="1251" y="3131"/>
              <a:ext cx="88" cy="106"/>
            </a:xfrm>
            <a:custGeom>
              <a:avLst/>
              <a:gdLst>
                <a:gd name="T0" fmla="*/ 221 w 35"/>
                <a:gd name="T1" fmla="*/ 225 h 40"/>
                <a:gd name="T2" fmla="*/ 493 w 35"/>
                <a:gd name="T3" fmla="*/ 56 h 40"/>
                <a:gd name="T4" fmla="*/ 556 w 35"/>
                <a:gd name="T5" fmla="*/ 34 h 40"/>
                <a:gd name="T6" fmla="*/ 317 w 35"/>
                <a:gd name="T7" fmla="*/ 34 h 40"/>
                <a:gd name="T8" fmla="*/ 50 w 35"/>
                <a:gd name="T9" fmla="*/ 451 h 40"/>
                <a:gd name="T10" fmla="*/ 146 w 35"/>
                <a:gd name="T11" fmla="*/ 745 h 40"/>
                <a:gd name="T12" fmla="*/ 221 w 35"/>
                <a:gd name="T13" fmla="*/ 225 h 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40">
                  <a:moveTo>
                    <a:pt x="14" y="12"/>
                  </a:moveTo>
                  <a:cubicBezTo>
                    <a:pt x="18" y="8"/>
                    <a:pt x="24" y="4"/>
                    <a:pt x="31" y="3"/>
                  </a:cubicBezTo>
                  <a:cubicBezTo>
                    <a:pt x="32" y="2"/>
                    <a:pt x="34" y="2"/>
                    <a:pt x="35" y="2"/>
                  </a:cubicBezTo>
                  <a:cubicBezTo>
                    <a:pt x="31" y="1"/>
                    <a:pt x="26" y="0"/>
                    <a:pt x="20" y="2"/>
                  </a:cubicBezTo>
                  <a:cubicBezTo>
                    <a:pt x="8" y="4"/>
                    <a:pt x="0" y="15"/>
                    <a:pt x="3" y="24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36"/>
                    <a:pt x="5" y="20"/>
                    <a:pt x="14" y="12"/>
                  </a:cubicBezTo>
                  <a:close/>
                </a:path>
              </a:pathLst>
            </a:custGeom>
            <a:solidFill>
              <a:srgbClr val="E6EA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0" name="Freeform 25"/>
            <p:cNvSpPr>
              <a:spLocks/>
            </p:cNvSpPr>
            <p:nvPr/>
          </p:nvSpPr>
          <p:spPr bwMode="auto">
            <a:xfrm>
              <a:off x="1309" y="3152"/>
              <a:ext cx="75" cy="53"/>
            </a:xfrm>
            <a:custGeom>
              <a:avLst/>
              <a:gdLst>
                <a:gd name="T0" fmla="*/ 0 w 30"/>
                <a:gd name="T1" fmla="*/ 371 h 20"/>
                <a:gd name="T2" fmla="*/ 470 w 30"/>
                <a:gd name="T3" fmla="*/ 371 h 20"/>
                <a:gd name="T4" fmla="*/ 345 w 30"/>
                <a:gd name="T5" fmla="*/ 0 h 20"/>
                <a:gd name="T6" fmla="*/ 220 w 30"/>
                <a:gd name="T7" fmla="*/ 191 h 20"/>
                <a:gd name="T8" fmla="*/ 0 w 30"/>
                <a:gd name="T9" fmla="*/ 371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0">
                  <a:moveTo>
                    <a:pt x="0" y="20"/>
                  </a:moveTo>
                  <a:cubicBezTo>
                    <a:pt x="5" y="16"/>
                    <a:pt x="20" y="13"/>
                    <a:pt x="30" y="2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4"/>
                    <a:pt x="19" y="8"/>
                    <a:pt x="14" y="10"/>
                  </a:cubicBezTo>
                  <a:cubicBezTo>
                    <a:pt x="7" y="13"/>
                    <a:pt x="0" y="20"/>
                    <a:pt x="0" y="2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1" name="Freeform 26"/>
            <p:cNvSpPr>
              <a:spLocks/>
            </p:cNvSpPr>
            <p:nvPr/>
          </p:nvSpPr>
          <p:spPr bwMode="auto">
            <a:xfrm>
              <a:off x="1299" y="3227"/>
              <a:ext cx="105" cy="98"/>
            </a:xfrm>
            <a:custGeom>
              <a:avLst/>
              <a:gdLst>
                <a:gd name="T0" fmla="*/ 550 w 42"/>
                <a:gd name="T1" fmla="*/ 204 h 37"/>
                <a:gd name="T2" fmla="*/ 238 w 42"/>
                <a:gd name="T3" fmla="*/ 56 h 37"/>
                <a:gd name="T4" fmla="*/ 33 w 42"/>
                <a:gd name="T5" fmla="*/ 371 h 37"/>
                <a:gd name="T6" fmla="*/ 145 w 42"/>
                <a:gd name="T7" fmla="*/ 689 h 37"/>
                <a:gd name="T8" fmla="*/ 345 w 42"/>
                <a:gd name="T9" fmla="*/ 371 h 37"/>
                <a:gd name="T10" fmla="*/ 658 w 42"/>
                <a:gd name="T11" fmla="*/ 540 h 37"/>
                <a:gd name="T12" fmla="*/ 550 w 42"/>
                <a:gd name="T13" fmla="*/ 204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37">
                  <a:moveTo>
                    <a:pt x="35" y="11"/>
                  </a:moveTo>
                  <a:cubicBezTo>
                    <a:pt x="33" y="4"/>
                    <a:pt x="24" y="0"/>
                    <a:pt x="15" y="3"/>
                  </a:cubicBezTo>
                  <a:cubicBezTo>
                    <a:pt x="6" y="5"/>
                    <a:pt x="0" y="12"/>
                    <a:pt x="2" y="20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0"/>
                    <a:pt x="13" y="22"/>
                    <a:pt x="22" y="20"/>
                  </a:cubicBezTo>
                  <a:cubicBezTo>
                    <a:pt x="31" y="18"/>
                    <a:pt x="40" y="22"/>
                    <a:pt x="42" y="29"/>
                  </a:cubicBezTo>
                  <a:lnTo>
                    <a:pt x="35" y="11"/>
                  </a:ln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2" name="Freeform 27"/>
            <p:cNvSpPr>
              <a:spLocks/>
            </p:cNvSpPr>
            <p:nvPr/>
          </p:nvSpPr>
          <p:spPr bwMode="auto">
            <a:xfrm>
              <a:off x="1271" y="3200"/>
              <a:ext cx="140" cy="120"/>
            </a:xfrm>
            <a:custGeom>
              <a:avLst/>
              <a:gdLst>
                <a:gd name="T0" fmla="*/ 863 w 56"/>
                <a:gd name="T1" fmla="*/ 341 h 45"/>
                <a:gd name="T2" fmla="*/ 375 w 56"/>
                <a:gd name="T3" fmla="*/ 77 h 45"/>
                <a:gd name="T4" fmla="*/ 50 w 56"/>
                <a:gd name="T5" fmla="*/ 589 h 45"/>
                <a:gd name="T6" fmla="*/ 300 w 56"/>
                <a:gd name="T7" fmla="*/ 853 h 45"/>
                <a:gd name="T8" fmla="*/ 208 w 56"/>
                <a:gd name="T9" fmla="*/ 568 h 45"/>
                <a:gd name="T10" fmla="*/ 408 w 56"/>
                <a:gd name="T11" fmla="*/ 248 h 45"/>
                <a:gd name="T12" fmla="*/ 720 w 56"/>
                <a:gd name="T13" fmla="*/ 397 h 45"/>
                <a:gd name="T14" fmla="*/ 800 w 56"/>
                <a:gd name="T15" fmla="*/ 648 h 45"/>
                <a:gd name="T16" fmla="*/ 863 w 56"/>
                <a:gd name="T17" fmla="*/ 341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" h="45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10" y="7"/>
                    <a:pt x="0" y="19"/>
                    <a:pt x="3" y="31"/>
                  </a:cubicBezTo>
                  <a:cubicBezTo>
                    <a:pt x="5" y="38"/>
                    <a:pt x="11" y="43"/>
                    <a:pt x="19" y="45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1" y="22"/>
                    <a:pt x="17" y="15"/>
                    <a:pt x="26" y="13"/>
                  </a:cubicBezTo>
                  <a:cubicBezTo>
                    <a:pt x="35" y="10"/>
                    <a:pt x="44" y="14"/>
                    <a:pt x="46" y="21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5" y="29"/>
                    <a:pt x="56" y="24"/>
                    <a:pt x="55" y="18"/>
                  </a:cubicBezTo>
                  <a:close/>
                </a:path>
              </a:pathLst>
            </a:cu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3" name="Freeform 28"/>
            <p:cNvSpPr>
              <a:spLocks/>
            </p:cNvSpPr>
            <p:nvPr/>
          </p:nvSpPr>
          <p:spPr bwMode="auto">
            <a:xfrm>
              <a:off x="1011" y="1840"/>
              <a:ext cx="433" cy="704"/>
            </a:xfrm>
            <a:custGeom>
              <a:avLst/>
              <a:gdLst>
                <a:gd name="T0" fmla="*/ 0 w 173"/>
                <a:gd name="T1" fmla="*/ 2616 h 264"/>
                <a:gd name="T2" fmla="*/ 345 w 173"/>
                <a:gd name="T3" fmla="*/ 2048 h 264"/>
                <a:gd name="T4" fmla="*/ 458 w 173"/>
                <a:gd name="T5" fmla="*/ 1309 h 264"/>
                <a:gd name="T6" fmla="*/ 438 w 173"/>
                <a:gd name="T7" fmla="*/ 307 h 264"/>
                <a:gd name="T8" fmla="*/ 846 w 173"/>
                <a:gd name="T9" fmla="*/ 0 h 264"/>
                <a:gd name="T10" fmla="*/ 1241 w 173"/>
                <a:gd name="T11" fmla="*/ 2424 h 264"/>
                <a:gd name="T12" fmla="*/ 1785 w 173"/>
                <a:gd name="T13" fmla="*/ 2504 h 264"/>
                <a:gd name="T14" fmla="*/ 1897 w 173"/>
                <a:gd name="T15" fmla="*/ 2752 h 264"/>
                <a:gd name="T16" fmla="*/ 2225 w 173"/>
                <a:gd name="T17" fmla="*/ 3357 h 264"/>
                <a:gd name="T18" fmla="*/ 2475 w 173"/>
                <a:gd name="T19" fmla="*/ 5005 h 264"/>
                <a:gd name="T20" fmla="*/ 2288 w 173"/>
                <a:gd name="T21" fmla="*/ 4019 h 264"/>
                <a:gd name="T22" fmla="*/ 1659 w 173"/>
                <a:gd name="T23" fmla="*/ 3605 h 264"/>
                <a:gd name="T24" fmla="*/ 158 w 173"/>
                <a:gd name="T25" fmla="*/ 2957 h 2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3" h="264">
                  <a:moveTo>
                    <a:pt x="0" y="138"/>
                  </a:moveTo>
                  <a:cubicBezTo>
                    <a:pt x="5" y="131"/>
                    <a:pt x="17" y="115"/>
                    <a:pt x="22" y="108"/>
                  </a:cubicBezTo>
                  <a:cubicBezTo>
                    <a:pt x="31" y="95"/>
                    <a:pt x="29" y="84"/>
                    <a:pt x="29" y="69"/>
                  </a:cubicBezTo>
                  <a:cubicBezTo>
                    <a:pt x="29" y="54"/>
                    <a:pt x="24" y="31"/>
                    <a:pt x="28" y="16"/>
                  </a:cubicBezTo>
                  <a:cubicBezTo>
                    <a:pt x="33" y="3"/>
                    <a:pt x="39" y="3"/>
                    <a:pt x="54" y="0"/>
                  </a:cubicBezTo>
                  <a:cubicBezTo>
                    <a:pt x="54" y="33"/>
                    <a:pt x="31" y="115"/>
                    <a:pt x="79" y="128"/>
                  </a:cubicBezTo>
                  <a:cubicBezTo>
                    <a:pt x="91" y="131"/>
                    <a:pt x="103" y="123"/>
                    <a:pt x="114" y="132"/>
                  </a:cubicBezTo>
                  <a:cubicBezTo>
                    <a:pt x="115" y="134"/>
                    <a:pt x="119" y="143"/>
                    <a:pt x="121" y="145"/>
                  </a:cubicBezTo>
                  <a:cubicBezTo>
                    <a:pt x="127" y="157"/>
                    <a:pt x="134" y="166"/>
                    <a:pt x="142" y="177"/>
                  </a:cubicBezTo>
                  <a:cubicBezTo>
                    <a:pt x="159" y="200"/>
                    <a:pt x="173" y="236"/>
                    <a:pt x="158" y="264"/>
                  </a:cubicBezTo>
                  <a:cubicBezTo>
                    <a:pt x="157" y="241"/>
                    <a:pt x="161" y="228"/>
                    <a:pt x="146" y="212"/>
                  </a:cubicBezTo>
                  <a:cubicBezTo>
                    <a:pt x="137" y="203"/>
                    <a:pt x="120" y="183"/>
                    <a:pt x="106" y="190"/>
                  </a:cubicBezTo>
                  <a:cubicBezTo>
                    <a:pt x="86" y="141"/>
                    <a:pt x="54" y="159"/>
                    <a:pt x="10" y="156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4" name="Freeform 29"/>
            <p:cNvSpPr>
              <a:spLocks/>
            </p:cNvSpPr>
            <p:nvPr/>
          </p:nvSpPr>
          <p:spPr bwMode="auto">
            <a:xfrm>
              <a:off x="1239" y="1677"/>
              <a:ext cx="305" cy="390"/>
            </a:xfrm>
            <a:custGeom>
              <a:avLst/>
              <a:gdLst>
                <a:gd name="T0" fmla="*/ 0 w 122"/>
                <a:gd name="T1" fmla="*/ 0 h 146"/>
                <a:gd name="T2" fmla="*/ 425 w 122"/>
                <a:gd name="T3" fmla="*/ 1298 h 146"/>
                <a:gd name="T4" fmla="*/ 550 w 122"/>
                <a:gd name="T5" fmla="*/ 2420 h 146"/>
                <a:gd name="T6" fmla="*/ 1908 w 122"/>
                <a:gd name="T7" fmla="*/ 2404 h 146"/>
                <a:gd name="T8" fmla="*/ 813 w 122"/>
                <a:gd name="T9" fmla="*/ 1507 h 146"/>
                <a:gd name="T10" fmla="*/ 863 w 122"/>
                <a:gd name="T11" fmla="*/ 743 h 146"/>
                <a:gd name="T12" fmla="*/ 395 w 122"/>
                <a:gd name="T13" fmla="*/ 136 h 1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2" h="146">
                  <a:moveTo>
                    <a:pt x="0" y="0"/>
                  </a:moveTo>
                  <a:cubicBezTo>
                    <a:pt x="24" y="18"/>
                    <a:pt x="28" y="39"/>
                    <a:pt x="27" y="68"/>
                  </a:cubicBezTo>
                  <a:cubicBezTo>
                    <a:pt x="26" y="87"/>
                    <a:pt x="18" y="113"/>
                    <a:pt x="35" y="127"/>
                  </a:cubicBezTo>
                  <a:cubicBezTo>
                    <a:pt x="56" y="146"/>
                    <a:pt x="95" y="126"/>
                    <a:pt x="122" y="126"/>
                  </a:cubicBezTo>
                  <a:cubicBezTo>
                    <a:pt x="93" y="133"/>
                    <a:pt x="58" y="99"/>
                    <a:pt x="52" y="79"/>
                  </a:cubicBezTo>
                  <a:cubicBezTo>
                    <a:pt x="48" y="67"/>
                    <a:pt x="62" y="51"/>
                    <a:pt x="55" y="39"/>
                  </a:cubicBezTo>
                  <a:cubicBezTo>
                    <a:pt x="47" y="24"/>
                    <a:pt x="35" y="19"/>
                    <a:pt x="25" y="7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5" name="Freeform 30"/>
            <p:cNvSpPr>
              <a:spLocks/>
            </p:cNvSpPr>
            <p:nvPr/>
          </p:nvSpPr>
          <p:spPr bwMode="auto">
            <a:xfrm>
              <a:off x="1061" y="2467"/>
              <a:ext cx="298" cy="341"/>
            </a:xfrm>
            <a:custGeom>
              <a:avLst/>
              <a:gdLst>
                <a:gd name="T0" fmla="*/ 301 w 119"/>
                <a:gd name="T1" fmla="*/ 136 h 128"/>
                <a:gd name="T2" fmla="*/ 158 w 119"/>
                <a:gd name="T3" fmla="*/ 794 h 128"/>
                <a:gd name="T4" fmla="*/ 0 w 119"/>
                <a:gd name="T5" fmla="*/ 1364 h 128"/>
                <a:gd name="T6" fmla="*/ 771 w 119"/>
                <a:gd name="T7" fmla="*/ 2384 h 128"/>
                <a:gd name="T8" fmla="*/ 689 w 119"/>
                <a:gd name="T9" fmla="*/ 943 h 128"/>
                <a:gd name="T10" fmla="*/ 1380 w 119"/>
                <a:gd name="T11" fmla="*/ 546 h 128"/>
                <a:gd name="T12" fmla="*/ 1868 w 119"/>
                <a:gd name="T13" fmla="*/ 602 h 128"/>
                <a:gd name="T14" fmla="*/ 739 w 119"/>
                <a:gd name="T15" fmla="*/ 35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9" h="128">
                  <a:moveTo>
                    <a:pt x="19" y="7"/>
                  </a:moveTo>
                  <a:cubicBezTo>
                    <a:pt x="19" y="24"/>
                    <a:pt x="18" y="30"/>
                    <a:pt x="10" y="42"/>
                  </a:cubicBezTo>
                  <a:cubicBezTo>
                    <a:pt x="1" y="54"/>
                    <a:pt x="0" y="55"/>
                    <a:pt x="0" y="72"/>
                  </a:cubicBezTo>
                  <a:cubicBezTo>
                    <a:pt x="0" y="103"/>
                    <a:pt x="8" y="128"/>
                    <a:pt x="49" y="126"/>
                  </a:cubicBezTo>
                  <a:cubicBezTo>
                    <a:pt x="53" y="96"/>
                    <a:pt x="19" y="78"/>
                    <a:pt x="44" y="50"/>
                  </a:cubicBezTo>
                  <a:cubicBezTo>
                    <a:pt x="56" y="37"/>
                    <a:pt x="70" y="29"/>
                    <a:pt x="88" y="29"/>
                  </a:cubicBezTo>
                  <a:cubicBezTo>
                    <a:pt x="99" y="28"/>
                    <a:pt x="109" y="34"/>
                    <a:pt x="119" y="32"/>
                  </a:cubicBezTo>
                  <a:cubicBezTo>
                    <a:pt x="119" y="8"/>
                    <a:pt x="67" y="0"/>
                    <a:pt x="47" y="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6" name="Freeform 31"/>
            <p:cNvSpPr>
              <a:spLocks/>
            </p:cNvSpPr>
            <p:nvPr/>
          </p:nvSpPr>
          <p:spPr bwMode="auto">
            <a:xfrm>
              <a:off x="821" y="1797"/>
              <a:ext cx="118" cy="430"/>
            </a:xfrm>
            <a:custGeom>
              <a:avLst/>
              <a:gdLst>
                <a:gd name="T0" fmla="*/ 0 w 47"/>
                <a:gd name="T1" fmla="*/ 93 h 161"/>
                <a:gd name="T2" fmla="*/ 409 w 47"/>
                <a:gd name="T3" fmla="*/ 513 h 161"/>
                <a:gd name="T4" fmla="*/ 409 w 47"/>
                <a:gd name="T5" fmla="*/ 1050 h 161"/>
                <a:gd name="T6" fmla="*/ 397 w 47"/>
                <a:gd name="T7" fmla="*/ 1768 h 161"/>
                <a:gd name="T8" fmla="*/ 176 w 47"/>
                <a:gd name="T9" fmla="*/ 2417 h 161"/>
                <a:gd name="T10" fmla="*/ 126 w 47"/>
                <a:gd name="T11" fmla="*/ 3066 h 161"/>
                <a:gd name="T12" fmla="*/ 284 w 47"/>
                <a:gd name="T13" fmla="*/ 2591 h 161"/>
                <a:gd name="T14" fmla="*/ 334 w 47"/>
                <a:gd name="T15" fmla="*/ 2169 h 161"/>
                <a:gd name="T16" fmla="*/ 505 w 47"/>
                <a:gd name="T17" fmla="*/ 1926 h 161"/>
                <a:gd name="T18" fmla="*/ 600 w 47"/>
                <a:gd name="T19" fmla="*/ 1619 h 161"/>
                <a:gd name="T20" fmla="*/ 726 w 47"/>
                <a:gd name="T21" fmla="*/ 855 h 161"/>
                <a:gd name="T22" fmla="*/ 726 w 47"/>
                <a:gd name="T23" fmla="*/ 401 h 161"/>
                <a:gd name="T24" fmla="*/ 271 w 47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61">
                  <a:moveTo>
                    <a:pt x="0" y="5"/>
                  </a:moveTo>
                  <a:cubicBezTo>
                    <a:pt x="12" y="9"/>
                    <a:pt x="23" y="16"/>
                    <a:pt x="26" y="27"/>
                  </a:cubicBezTo>
                  <a:cubicBezTo>
                    <a:pt x="28" y="35"/>
                    <a:pt x="26" y="46"/>
                    <a:pt x="26" y="55"/>
                  </a:cubicBezTo>
                  <a:cubicBezTo>
                    <a:pt x="26" y="67"/>
                    <a:pt x="26" y="80"/>
                    <a:pt x="25" y="93"/>
                  </a:cubicBezTo>
                  <a:cubicBezTo>
                    <a:pt x="24" y="106"/>
                    <a:pt x="16" y="115"/>
                    <a:pt x="11" y="127"/>
                  </a:cubicBezTo>
                  <a:cubicBezTo>
                    <a:pt x="6" y="138"/>
                    <a:pt x="8" y="149"/>
                    <a:pt x="8" y="161"/>
                  </a:cubicBezTo>
                  <a:cubicBezTo>
                    <a:pt x="10" y="152"/>
                    <a:pt x="15" y="144"/>
                    <a:pt x="18" y="136"/>
                  </a:cubicBezTo>
                  <a:cubicBezTo>
                    <a:pt x="20" y="129"/>
                    <a:pt x="19" y="121"/>
                    <a:pt x="21" y="114"/>
                  </a:cubicBezTo>
                  <a:cubicBezTo>
                    <a:pt x="23" y="107"/>
                    <a:pt x="27" y="106"/>
                    <a:pt x="32" y="101"/>
                  </a:cubicBezTo>
                  <a:cubicBezTo>
                    <a:pt x="36" y="96"/>
                    <a:pt x="36" y="92"/>
                    <a:pt x="38" y="85"/>
                  </a:cubicBezTo>
                  <a:cubicBezTo>
                    <a:pt x="42" y="72"/>
                    <a:pt x="45" y="60"/>
                    <a:pt x="46" y="45"/>
                  </a:cubicBezTo>
                  <a:cubicBezTo>
                    <a:pt x="47" y="36"/>
                    <a:pt x="47" y="30"/>
                    <a:pt x="46" y="21"/>
                  </a:cubicBezTo>
                  <a:cubicBezTo>
                    <a:pt x="44" y="5"/>
                    <a:pt x="33" y="4"/>
                    <a:pt x="17" y="0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7" name="Freeform 32"/>
            <p:cNvSpPr>
              <a:spLocks/>
            </p:cNvSpPr>
            <p:nvPr/>
          </p:nvSpPr>
          <p:spPr bwMode="auto">
            <a:xfrm>
              <a:off x="911" y="1901"/>
              <a:ext cx="365" cy="419"/>
            </a:xfrm>
            <a:custGeom>
              <a:avLst/>
              <a:gdLst>
                <a:gd name="T0" fmla="*/ 0 w 146"/>
                <a:gd name="T1" fmla="*/ 2300 h 157"/>
                <a:gd name="T2" fmla="*/ 833 w 146"/>
                <a:gd name="T3" fmla="*/ 2207 h 157"/>
                <a:gd name="T4" fmla="*/ 1020 w 146"/>
                <a:gd name="T5" fmla="*/ 1881 h 157"/>
                <a:gd name="T6" fmla="*/ 1063 w 146"/>
                <a:gd name="T7" fmla="*/ 1524 h 157"/>
                <a:gd name="T8" fmla="*/ 1208 w 146"/>
                <a:gd name="T9" fmla="*/ 1025 h 157"/>
                <a:gd name="T10" fmla="*/ 1220 w 146"/>
                <a:gd name="T11" fmla="*/ 0 h 157"/>
                <a:gd name="T12" fmla="*/ 1425 w 146"/>
                <a:gd name="T13" fmla="*/ 1711 h 157"/>
                <a:gd name="T14" fmla="*/ 1958 w 146"/>
                <a:gd name="T15" fmla="*/ 2052 h 157"/>
                <a:gd name="T16" fmla="*/ 2125 w 146"/>
                <a:gd name="T17" fmla="*/ 2244 h 157"/>
                <a:gd name="T18" fmla="*/ 2238 w 146"/>
                <a:gd name="T19" fmla="*/ 2984 h 157"/>
                <a:gd name="T20" fmla="*/ 1738 w 146"/>
                <a:gd name="T21" fmla="*/ 2266 h 157"/>
                <a:gd name="T22" fmla="*/ 783 w 146"/>
                <a:gd name="T23" fmla="*/ 2378 h 157"/>
                <a:gd name="T24" fmla="*/ 0 w 146"/>
                <a:gd name="T25" fmla="*/ 2300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6" h="157">
                  <a:moveTo>
                    <a:pt x="0" y="121"/>
                  </a:moveTo>
                  <a:cubicBezTo>
                    <a:pt x="16" y="129"/>
                    <a:pt x="38" y="122"/>
                    <a:pt x="53" y="116"/>
                  </a:cubicBezTo>
                  <a:cubicBezTo>
                    <a:pt x="55" y="106"/>
                    <a:pt x="61" y="106"/>
                    <a:pt x="65" y="99"/>
                  </a:cubicBezTo>
                  <a:cubicBezTo>
                    <a:pt x="69" y="93"/>
                    <a:pt x="66" y="87"/>
                    <a:pt x="68" y="80"/>
                  </a:cubicBezTo>
                  <a:cubicBezTo>
                    <a:pt x="70" y="70"/>
                    <a:pt x="76" y="65"/>
                    <a:pt x="77" y="54"/>
                  </a:cubicBezTo>
                  <a:cubicBezTo>
                    <a:pt x="78" y="36"/>
                    <a:pt x="75" y="18"/>
                    <a:pt x="78" y="0"/>
                  </a:cubicBezTo>
                  <a:cubicBezTo>
                    <a:pt x="78" y="14"/>
                    <a:pt x="70" y="89"/>
                    <a:pt x="91" y="90"/>
                  </a:cubicBezTo>
                  <a:cubicBezTo>
                    <a:pt x="98" y="103"/>
                    <a:pt x="112" y="106"/>
                    <a:pt x="125" y="108"/>
                  </a:cubicBezTo>
                  <a:cubicBezTo>
                    <a:pt x="128" y="113"/>
                    <a:pt x="132" y="114"/>
                    <a:pt x="136" y="118"/>
                  </a:cubicBezTo>
                  <a:cubicBezTo>
                    <a:pt x="146" y="128"/>
                    <a:pt x="143" y="144"/>
                    <a:pt x="143" y="157"/>
                  </a:cubicBezTo>
                  <a:cubicBezTo>
                    <a:pt x="145" y="135"/>
                    <a:pt x="132" y="120"/>
                    <a:pt x="111" y="119"/>
                  </a:cubicBezTo>
                  <a:cubicBezTo>
                    <a:pt x="98" y="119"/>
                    <a:pt x="70" y="125"/>
                    <a:pt x="50" y="125"/>
                  </a:cubicBezTo>
                  <a:cubicBezTo>
                    <a:pt x="29" y="125"/>
                    <a:pt x="11" y="139"/>
                    <a:pt x="0" y="121"/>
                  </a:cubicBezTo>
                  <a:close/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8" name="Freeform 33"/>
            <p:cNvSpPr>
              <a:spLocks/>
            </p:cNvSpPr>
            <p:nvPr/>
          </p:nvSpPr>
          <p:spPr bwMode="auto">
            <a:xfrm>
              <a:off x="1316" y="1768"/>
              <a:ext cx="70" cy="259"/>
            </a:xfrm>
            <a:custGeom>
              <a:avLst/>
              <a:gdLst>
                <a:gd name="T0" fmla="*/ 50 w 28"/>
                <a:gd name="T1" fmla="*/ 0 h 97"/>
                <a:gd name="T2" fmla="*/ 20 w 28"/>
                <a:gd name="T3" fmla="*/ 1025 h 97"/>
                <a:gd name="T4" fmla="*/ 20 w 28"/>
                <a:gd name="T5" fmla="*/ 1469 h 97"/>
                <a:gd name="T6" fmla="*/ 438 w 28"/>
                <a:gd name="T7" fmla="*/ 1848 h 97"/>
                <a:gd name="T8" fmla="*/ 300 w 28"/>
                <a:gd name="T9" fmla="*/ 1482 h 97"/>
                <a:gd name="T10" fmla="*/ 250 w 28"/>
                <a:gd name="T11" fmla="*/ 1140 h 97"/>
                <a:gd name="T12" fmla="*/ 33 w 28"/>
                <a:gd name="T13" fmla="*/ 363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97">
                  <a:moveTo>
                    <a:pt x="3" y="0"/>
                  </a:moveTo>
                  <a:cubicBezTo>
                    <a:pt x="3" y="18"/>
                    <a:pt x="2" y="36"/>
                    <a:pt x="1" y="54"/>
                  </a:cubicBezTo>
                  <a:cubicBezTo>
                    <a:pt x="1" y="61"/>
                    <a:pt x="0" y="70"/>
                    <a:pt x="1" y="77"/>
                  </a:cubicBezTo>
                  <a:cubicBezTo>
                    <a:pt x="4" y="91"/>
                    <a:pt x="16" y="91"/>
                    <a:pt x="28" y="97"/>
                  </a:cubicBezTo>
                  <a:cubicBezTo>
                    <a:pt x="28" y="91"/>
                    <a:pt x="21" y="85"/>
                    <a:pt x="19" y="78"/>
                  </a:cubicBezTo>
                  <a:cubicBezTo>
                    <a:pt x="18" y="71"/>
                    <a:pt x="18" y="66"/>
                    <a:pt x="16" y="60"/>
                  </a:cubicBezTo>
                  <a:cubicBezTo>
                    <a:pt x="11" y="47"/>
                    <a:pt x="4" y="32"/>
                    <a:pt x="2" y="19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9" name="Freeform 34"/>
            <p:cNvSpPr>
              <a:spLocks/>
            </p:cNvSpPr>
            <p:nvPr/>
          </p:nvSpPr>
          <p:spPr bwMode="auto">
            <a:xfrm>
              <a:off x="1479" y="1448"/>
              <a:ext cx="85" cy="264"/>
            </a:xfrm>
            <a:custGeom>
              <a:avLst/>
              <a:gdLst>
                <a:gd name="T0" fmla="*/ 0 w 34"/>
                <a:gd name="T1" fmla="*/ 56 h 99"/>
                <a:gd name="T2" fmla="*/ 375 w 34"/>
                <a:gd name="T3" fmla="*/ 115 h 99"/>
                <a:gd name="T4" fmla="*/ 375 w 34"/>
                <a:gd name="T5" fmla="*/ 853 h 99"/>
                <a:gd name="T6" fmla="*/ 520 w 34"/>
                <a:gd name="T7" fmla="*/ 1387 h 99"/>
                <a:gd name="T8" fmla="*/ 520 w 34"/>
                <a:gd name="T9" fmla="*/ 1877 h 99"/>
                <a:gd name="T10" fmla="*/ 363 w 34"/>
                <a:gd name="T11" fmla="*/ 1387 h 99"/>
                <a:gd name="T12" fmla="*/ 250 w 34"/>
                <a:gd name="T13" fmla="*/ 931 h 99"/>
                <a:gd name="T14" fmla="*/ 220 w 34"/>
                <a:gd name="T15" fmla="*/ 435 h 99"/>
                <a:gd name="T16" fmla="*/ 63 w 34"/>
                <a:gd name="T17" fmla="*/ 115 h 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99">
                  <a:moveTo>
                    <a:pt x="0" y="3"/>
                  </a:moveTo>
                  <a:cubicBezTo>
                    <a:pt x="7" y="0"/>
                    <a:pt x="17" y="2"/>
                    <a:pt x="24" y="6"/>
                  </a:cubicBezTo>
                  <a:cubicBezTo>
                    <a:pt x="25" y="19"/>
                    <a:pt x="23" y="32"/>
                    <a:pt x="24" y="45"/>
                  </a:cubicBezTo>
                  <a:cubicBezTo>
                    <a:pt x="25" y="56"/>
                    <a:pt x="32" y="62"/>
                    <a:pt x="33" y="73"/>
                  </a:cubicBezTo>
                  <a:cubicBezTo>
                    <a:pt x="34" y="81"/>
                    <a:pt x="33" y="90"/>
                    <a:pt x="33" y="99"/>
                  </a:cubicBezTo>
                  <a:cubicBezTo>
                    <a:pt x="33" y="89"/>
                    <a:pt x="26" y="81"/>
                    <a:pt x="23" y="73"/>
                  </a:cubicBezTo>
                  <a:cubicBezTo>
                    <a:pt x="20" y="65"/>
                    <a:pt x="18" y="57"/>
                    <a:pt x="16" y="49"/>
                  </a:cubicBezTo>
                  <a:cubicBezTo>
                    <a:pt x="13" y="41"/>
                    <a:pt x="16" y="32"/>
                    <a:pt x="14" y="23"/>
                  </a:cubicBezTo>
                  <a:cubicBezTo>
                    <a:pt x="12" y="16"/>
                    <a:pt x="6" y="13"/>
                    <a:pt x="4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0" name="Freeform 35"/>
            <p:cNvSpPr>
              <a:spLocks/>
            </p:cNvSpPr>
            <p:nvPr/>
          </p:nvSpPr>
          <p:spPr bwMode="auto">
            <a:xfrm>
              <a:off x="1511" y="2525"/>
              <a:ext cx="168" cy="182"/>
            </a:xfrm>
            <a:custGeom>
              <a:avLst/>
              <a:gdLst>
                <a:gd name="T0" fmla="*/ 33 w 67"/>
                <a:gd name="T1" fmla="*/ 1303 h 68"/>
                <a:gd name="T2" fmla="*/ 158 w 67"/>
                <a:gd name="T3" fmla="*/ 343 h 68"/>
                <a:gd name="T4" fmla="*/ 364 w 67"/>
                <a:gd name="T5" fmla="*/ 94 h 68"/>
                <a:gd name="T6" fmla="*/ 1005 w 67"/>
                <a:gd name="T7" fmla="*/ 252 h 68"/>
                <a:gd name="T8" fmla="*/ 1056 w 67"/>
                <a:gd name="T9" fmla="*/ 982 h 68"/>
                <a:gd name="T10" fmla="*/ 522 w 67"/>
                <a:gd name="T11" fmla="*/ 423 h 68"/>
                <a:gd name="T12" fmla="*/ 221 w 67"/>
                <a:gd name="T13" fmla="*/ 996 h 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8">
                  <a:moveTo>
                    <a:pt x="2" y="68"/>
                  </a:moveTo>
                  <a:cubicBezTo>
                    <a:pt x="4" y="53"/>
                    <a:pt x="0" y="30"/>
                    <a:pt x="10" y="18"/>
                  </a:cubicBezTo>
                  <a:cubicBezTo>
                    <a:pt x="13" y="14"/>
                    <a:pt x="19" y="8"/>
                    <a:pt x="23" y="5"/>
                  </a:cubicBezTo>
                  <a:cubicBezTo>
                    <a:pt x="33" y="0"/>
                    <a:pt x="54" y="11"/>
                    <a:pt x="64" y="13"/>
                  </a:cubicBezTo>
                  <a:cubicBezTo>
                    <a:pt x="67" y="28"/>
                    <a:pt x="62" y="37"/>
                    <a:pt x="67" y="51"/>
                  </a:cubicBezTo>
                  <a:cubicBezTo>
                    <a:pt x="61" y="38"/>
                    <a:pt x="50" y="9"/>
                    <a:pt x="33" y="22"/>
                  </a:cubicBezTo>
                  <a:cubicBezTo>
                    <a:pt x="24" y="29"/>
                    <a:pt x="15" y="40"/>
                    <a:pt x="14" y="5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1" name="Freeform 36"/>
            <p:cNvSpPr>
              <a:spLocks/>
            </p:cNvSpPr>
            <p:nvPr/>
          </p:nvSpPr>
          <p:spPr bwMode="auto">
            <a:xfrm>
              <a:off x="1079" y="2507"/>
              <a:ext cx="227" cy="234"/>
            </a:xfrm>
            <a:custGeom>
              <a:avLst/>
              <a:gdLst>
                <a:gd name="T0" fmla="*/ 167 w 91"/>
                <a:gd name="T1" fmla="*/ 1654 h 88"/>
                <a:gd name="T2" fmla="*/ 105 w 91"/>
                <a:gd name="T3" fmla="*/ 771 h 88"/>
                <a:gd name="T4" fmla="*/ 342 w 91"/>
                <a:gd name="T5" fmla="*/ 375 h 88"/>
                <a:gd name="T6" fmla="*/ 417 w 91"/>
                <a:gd name="T7" fmla="*/ 21 h 88"/>
                <a:gd name="T8" fmla="*/ 791 w 91"/>
                <a:gd name="T9" fmla="*/ 0 h 88"/>
                <a:gd name="T10" fmla="*/ 1412 w 91"/>
                <a:gd name="T11" fmla="*/ 136 h 88"/>
                <a:gd name="T12" fmla="*/ 778 w 91"/>
                <a:gd name="T13" fmla="*/ 205 h 88"/>
                <a:gd name="T14" fmla="*/ 417 w 91"/>
                <a:gd name="T15" fmla="*/ 737 h 88"/>
                <a:gd name="T16" fmla="*/ 200 w 91"/>
                <a:gd name="T17" fmla="*/ 1393 h 88"/>
                <a:gd name="T18" fmla="*/ 187 w 91"/>
                <a:gd name="T19" fmla="*/ 1351 h 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1" h="88">
                  <a:moveTo>
                    <a:pt x="11" y="88"/>
                  </a:moveTo>
                  <a:cubicBezTo>
                    <a:pt x="12" y="74"/>
                    <a:pt x="0" y="55"/>
                    <a:pt x="7" y="41"/>
                  </a:cubicBezTo>
                  <a:cubicBezTo>
                    <a:pt x="12" y="31"/>
                    <a:pt x="19" y="30"/>
                    <a:pt x="22" y="20"/>
                  </a:cubicBezTo>
                  <a:cubicBezTo>
                    <a:pt x="23" y="15"/>
                    <a:pt x="27" y="7"/>
                    <a:pt x="27" y="1"/>
                  </a:cubicBezTo>
                  <a:cubicBezTo>
                    <a:pt x="35" y="1"/>
                    <a:pt x="44" y="0"/>
                    <a:pt x="51" y="0"/>
                  </a:cubicBezTo>
                  <a:cubicBezTo>
                    <a:pt x="65" y="1"/>
                    <a:pt x="78" y="6"/>
                    <a:pt x="91" y="7"/>
                  </a:cubicBezTo>
                  <a:cubicBezTo>
                    <a:pt x="77" y="7"/>
                    <a:pt x="64" y="7"/>
                    <a:pt x="50" y="11"/>
                  </a:cubicBezTo>
                  <a:cubicBezTo>
                    <a:pt x="38" y="18"/>
                    <a:pt x="38" y="31"/>
                    <a:pt x="27" y="39"/>
                  </a:cubicBezTo>
                  <a:cubicBezTo>
                    <a:pt x="14" y="48"/>
                    <a:pt x="13" y="58"/>
                    <a:pt x="13" y="74"/>
                  </a:cubicBezTo>
                  <a:cubicBezTo>
                    <a:pt x="13" y="73"/>
                    <a:pt x="12" y="73"/>
                    <a:pt x="12" y="7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2" name="Freeform 37"/>
            <p:cNvSpPr>
              <a:spLocks/>
            </p:cNvSpPr>
            <p:nvPr/>
          </p:nvSpPr>
          <p:spPr bwMode="auto">
            <a:xfrm>
              <a:off x="861" y="1803"/>
              <a:ext cx="68" cy="125"/>
            </a:xfrm>
            <a:custGeom>
              <a:avLst/>
              <a:gdLst>
                <a:gd name="T0" fmla="*/ 0 w 27"/>
                <a:gd name="T1" fmla="*/ 0 h 47"/>
                <a:gd name="T2" fmla="*/ 317 w 27"/>
                <a:gd name="T3" fmla="*/ 191 h 47"/>
                <a:gd name="T4" fmla="*/ 380 w 27"/>
                <a:gd name="T5" fmla="*/ 489 h 47"/>
                <a:gd name="T6" fmla="*/ 413 w 27"/>
                <a:gd name="T7" fmla="*/ 715 h 47"/>
                <a:gd name="T8" fmla="*/ 272 w 27"/>
                <a:gd name="T9" fmla="*/ 883 h 47"/>
                <a:gd name="T10" fmla="*/ 254 w 27"/>
                <a:gd name="T11" fmla="*/ 489 h 47"/>
                <a:gd name="T12" fmla="*/ 33 w 27"/>
                <a:gd name="T13" fmla="*/ 136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7">
                  <a:moveTo>
                    <a:pt x="0" y="0"/>
                  </a:moveTo>
                  <a:cubicBezTo>
                    <a:pt x="7" y="2"/>
                    <a:pt x="17" y="3"/>
                    <a:pt x="20" y="10"/>
                  </a:cubicBezTo>
                  <a:cubicBezTo>
                    <a:pt x="22" y="14"/>
                    <a:pt x="22" y="22"/>
                    <a:pt x="24" y="26"/>
                  </a:cubicBezTo>
                  <a:cubicBezTo>
                    <a:pt x="25" y="30"/>
                    <a:pt x="27" y="34"/>
                    <a:pt x="26" y="38"/>
                  </a:cubicBezTo>
                  <a:cubicBezTo>
                    <a:pt x="25" y="46"/>
                    <a:pt x="22" y="41"/>
                    <a:pt x="17" y="47"/>
                  </a:cubicBezTo>
                  <a:cubicBezTo>
                    <a:pt x="16" y="40"/>
                    <a:pt x="17" y="33"/>
                    <a:pt x="16" y="26"/>
                  </a:cubicBezTo>
                  <a:cubicBezTo>
                    <a:pt x="16" y="16"/>
                    <a:pt x="9" y="14"/>
                    <a:pt x="2" y="7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3" name="Freeform 38"/>
            <p:cNvSpPr>
              <a:spLocks/>
            </p:cNvSpPr>
            <p:nvPr/>
          </p:nvSpPr>
          <p:spPr bwMode="auto">
            <a:xfrm>
              <a:off x="1071" y="2157"/>
              <a:ext cx="68" cy="40"/>
            </a:xfrm>
            <a:custGeom>
              <a:avLst/>
              <a:gdLst>
                <a:gd name="T0" fmla="*/ 0 w 27"/>
                <a:gd name="T1" fmla="*/ 285 h 15"/>
                <a:gd name="T2" fmla="*/ 126 w 27"/>
                <a:gd name="T3" fmla="*/ 227 h 15"/>
                <a:gd name="T4" fmla="*/ 179 w 27"/>
                <a:gd name="T5" fmla="*/ 0 h 15"/>
                <a:gd name="T6" fmla="*/ 305 w 27"/>
                <a:gd name="T7" fmla="*/ 115 h 15"/>
                <a:gd name="T8" fmla="*/ 431 w 27"/>
                <a:gd name="T9" fmla="*/ 171 h 15"/>
                <a:gd name="T10" fmla="*/ 146 w 27"/>
                <a:gd name="T11" fmla="*/ 248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" h="15">
                  <a:moveTo>
                    <a:pt x="0" y="15"/>
                  </a:moveTo>
                  <a:cubicBezTo>
                    <a:pt x="3" y="14"/>
                    <a:pt x="5" y="13"/>
                    <a:pt x="8" y="12"/>
                  </a:cubicBezTo>
                  <a:cubicBezTo>
                    <a:pt x="7" y="7"/>
                    <a:pt x="8" y="2"/>
                    <a:pt x="11" y="0"/>
                  </a:cubicBezTo>
                  <a:cubicBezTo>
                    <a:pt x="14" y="3"/>
                    <a:pt x="16" y="4"/>
                    <a:pt x="19" y="6"/>
                  </a:cubicBezTo>
                  <a:cubicBezTo>
                    <a:pt x="22" y="8"/>
                    <a:pt x="25" y="4"/>
                    <a:pt x="27" y="9"/>
                  </a:cubicBezTo>
                  <a:cubicBezTo>
                    <a:pt x="20" y="8"/>
                    <a:pt x="16" y="14"/>
                    <a:pt x="9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4" name="Freeform 39"/>
            <p:cNvSpPr>
              <a:spLocks/>
            </p:cNvSpPr>
            <p:nvPr/>
          </p:nvSpPr>
          <p:spPr bwMode="auto">
            <a:xfrm>
              <a:off x="1334" y="1912"/>
              <a:ext cx="25" cy="69"/>
            </a:xfrm>
            <a:custGeom>
              <a:avLst/>
              <a:gdLst>
                <a:gd name="T0" fmla="*/ 0 w 10"/>
                <a:gd name="T1" fmla="*/ 0 h 26"/>
                <a:gd name="T2" fmla="*/ 20 w 10"/>
                <a:gd name="T3" fmla="*/ 486 h 26"/>
                <a:gd name="T4" fmla="*/ 158 w 10"/>
                <a:gd name="T5" fmla="*/ 486 h 26"/>
                <a:gd name="T6" fmla="*/ 20 w 10"/>
                <a:gd name="T7" fmla="*/ 247 h 2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" h="26">
                  <a:moveTo>
                    <a:pt x="0" y="0"/>
                  </a:moveTo>
                  <a:cubicBezTo>
                    <a:pt x="0" y="8"/>
                    <a:pt x="1" y="17"/>
                    <a:pt x="1" y="26"/>
                  </a:cubicBezTo>
                  <a:cubicBezTo>
                    <a:pt x="4" y="26"/>
                    <a:pt x="7" y="26"/>
                    <a:pt x="10" y="26"/>
                  </a:cubicBezTo>
                  <a:cubicBezTo>
                    <a:pt x="6" y="23"/>
                    <a:pt x="2" y="18"/>
                    <a:pt x="1" y="1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5" name="Freeform 40"/>
            <p:cNvSpPr>
              <a:spLocks/>
            </p:cNvSpPr>
            <p:nvPr/>
          </p:nvSpPr>
          <p:spPr bwMode="auto">
            <a:xfrm>
              <a:off x="1141" y="2531"/>
              <a:ext cx="68" cy="66"/>
            </a:xfrm>
            <a:custGeom>
              <a:avLst/>
              <a:gdLst>
                <a:gd name="T0" fmla="*/ 179 w 27"/>
                <a:gd name="T1" fmla="*/ 77 h 25"/>
                <a:gd name="T2" fmla="*/ 0 w 27"/>
                <a:gd name="T3" fmla="*/ 459 h 25"/>
                <a:gd name="T4" fmla="*/ 159 w 27"/>
                <a:gd name="T5" fmla="*/ 203 h 25"/>
                <a:gd name="T6" fmla="*/ 431 w 27"/>
                <a:gd name="T7" fmla="*/ 0 h 25"/>
                <a:gd name="T8" fmla="*/ 113 w 27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25">
                  <a:moveTo>
                    <a:pt x="11" y="4"/>
                  </a:moveTo>
                  <a:cubicBezTo>
                    <a:pt x="9" y="12"/>
                    <a:pt x="2" y="17"/>
                    <a:pt x="0" y="25"/>
                  </a:cubicBezTo>
                  <a:cubicBezTo>
                    <a:pt x="6" y="21"/>
                    <a:pt x="6" y="16"/>
                    <a:pt x="10" y="11"/>
                  </a:cubicBezTo>
                  <a:cubicBezTo>
                    <a:pt x="14" y="6"/>
                    <a:pt x="22" y="3"/>
                    <a:pt x="27" y="0"/>
                  </a:cubicBezTo>
                  <a:cubicBezTo>
                    <a:pt x="21" y="0"/>
                    <a:pt x="14" y="0"/>
                    <a:pt x="7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6" name="Freeform 41"/>
            <p:cNvSpPr>
              <a:spLocks/>
            </p:cNvSpPr>
            <p:nvPr/>
          </p:nvSpPr>
          <p:spPr bwMode="auto">
            <a:xfrm>
              <a:off x="1544" y="2557"/>
              <a:ext cx="82" cy="59"/>
            </a:xfrm>
            <a:custGeom>
              <a:avLst/>
              <a:gdLst>
                <a:gd name="T0" fmla="*/ 186 w 33"/>
                <a:gd name="T1" fmla="*/ 35 h 22"/>
                <a:gd name="T2" fmla="*/ 0 w 33"/>
                <a:gd name="T3" fmla="*/ 424 h 22"/>
                <a:gd name="T4" fmla="*/ 186 w 33"/>
                <a:gd name="T5" fmla="*/ 308 h 22"/>
                <a:gd name="T6" fmla="*/ 246 w 33"/>
                <a:gd name="T7" fmla="*/ 150 h 22"/>
                <a:gd name="T8" fmla="*/ 507 w 33"/>
                <a:gd name="T9" fmla="*/ 115 h 22"/>
                <a:gd name="T10" fmla="*/ 370 w 33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22">
                  <a:moveTo>
                    <a:pt x="12" y="2"/>
                  </a:moveTo>
                  <a:cubicBezTo>
                    <a:pt x="7" y="6"/>
                    <a:pt x="1" y="16"/>
                    <a:pt x="0" y="22"/>
                  </a:cubicBezTo>
                  <a:cubicBezTo>
                    <a:pt x="4" y="21"/>
                    <a:pt x="9" y="19"/>
                    <a:pt x="12" y="16"/>
                  </a:cubicBezTo>
                  <a:cubicBezTo>
                    <a:pt x="14" y="14"/>
                    <a:pt x="16" y="8"/>
                    <a:pt x="16" y="8"/>
                  </a:cubicBezTo>
                  <a:cubicBezTo>
                    <a:pt x="20" y="5"/>
                    <a:pt x="28" y="7"/>
                    <a:pt x="33" y="6"/>
                  </a:cubicBezTo>
                  <a:cubicBezTo>
                    <a:pt x="32" y="2"/>
                    <a:pt x="28" y="0"/>
                    <a:pt x="24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7" name="Freeform 42"/>
            <p:cNvSpPr>
              <a:spLocks/>
            </p:cNvSpPr>
            <p:nvPr/>
          </p:nvSpPr>
          <p:spPr bwMode="auto">
            <a:xfrm>
              <a:off x="721" y="1661"/>
              <a:ext cx="315" cy="342"/>
            </a:xfrm>
            <a:custGeom>
              <a:avLst/>
              <a:gdLst>
                <a:gd name="T0" fmla="*/ 0 w 126"/>
                <a:gd name="T1" fmla="*/ 492 h 128"/>
                <a:gd name="T2" fmla="*/ 1550 w 126"/>
                <a:gd name="T3" fmla="*/ 1071 h 128"/>
                <a:gd name="T4" fmla="*/ 1688 w 126"/>
                <a:gd name="T5" fmla="*/ 2442 h 128"/>
                <a:gd name="T6" fmla="*/ 1675 w 126"/>
                <a:gd name="T7" fmla="*/ 251 h 128"/>
                <a:gd name="T8" fmla="*/ 1158 w 126"/>
                <a:gd name="T9" fmla="*/ 94 h 128"/>
                <a:gd name="T10" fmla="*/ 375 w 126"/>
                <a:gd name="T11" fmla="*/ 401 h 1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6" h="128">
                  <a:moveTo>
                    <a:pt x="0" y="26"/>
                  </a:moveTo>
                  <a:cubicBezTo>
                    <a:pt x="45" y="26"/>
                    <a:pt x="78" y="10"/>
                    <a:pt x="99" y="56"/>
                  </a:cubicBezTo>
                  <a:cubicBezTo>
                    <a:pt x="109" y="77"/>
                    <a:pt x="107" y="105"/>
                    <a:pt x="108" y="128"/>
                  </a:cubicBezTo>
                  <a:cubicBezTo>
                    <a:pt x="126" y="87"/>
                    <a:pt x="109" y="55"/>
                    <a:pt x="107" y="13"/>
                  </a:cubicBezTo>
                  <a:cubicBezTo>
                    <a:pt x="91" y="12"/>
                    <a:pt x="88" y="10"/>
                    <a:pt x="74" y="5"/>
                  </a:cubicBezTo>
                  <a:cubicBezTo>
                    <a:pt x="63" y="0"/>
                    <a:pt x="35" y="16"/>
                    <a:pt x="24" y="2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8" name="Freeform 43"/>
            <p:cNvSpPr>
              <a:spLocks/>
            </p:cNvSpPr>
            <p:nvPr/>
          </p:nvSpPr>
          <p:spPr bwMode="auto">
            <a:xfrm>
              <a:off x="1351" y="1717"/>
              <a:ext cx="73" cy="163"/>
            </a:xfrm>
            <a:custGeom>
              <a:avLst/>
              <a:gdLst>
                <a:gd name="T0" fmla="*/ 0 w 29"/>
                <a:gd name="T1" fmla="*/ 0 h 61"/>
                <a:gd name="T2" fmla="*/ 335 w 29"/>
                <a:gd name="T3" fmla="*/ 628 h 61"/>
                <a:gd name="T4" fmla="*/ 305 w 29"/>
                <a:gd name="T5" fmla="*/ 858 h 61"/>
                <a:gd name="T6" fmla="*/ 463 w 29"/>
                <a:gd name="T7" fmla="*/ 1165 h 61"/>
                <a:gd name="T8" fmla="*/ 430 w 29"/>
                <a:gd name="T9" fmla="*/ 842 h 61"/>
                <a:gd name="T10" fmla="*/ 430 w 29"/>
                <a:gd name="T11" fmla="*/ 401 h 61"/>
                <a:gd name="T12" fmla="*/ 400 w 29"/>
                <a:gd name="T13" fmla="*/ 136 h 61"/>
                <a:gd name="T14" fmla="*/ 33 w 29"/>
                <a:gd name="T15" fmla="*/ 0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61">
                  <a:moveTo>
                    <a:pt x="0" y="0"/>
                  </a:moveTo>
                  <a:cubicBezTo>
                    <a:pt x="13" y="7"/>
                    <a:pt x="21" y="17"/>
                    <a:pt x="21" y="33"/>
                  </a:cubicBezTo>
                  <a:cubicBezTo>
                    <a:pt x="21" y="37"/>
                    <a:pt x="19" y="41"/>
                    <a:pt x="19" y="45"/>
                  </a:cubicBezTo>
                  <a:cubicBezTo>
                    <a:pt x="18" y="54"/>
                    <a:pt x="24" y="55"/>
                    <a:pt x="29" y="61"/>
                  </a:cubicBezTo>
                  <a:cubicBezTo>
                    <a:pt x="29" y="55"/>
                    <a:pt x="27" y="50"/>
                    <a:pt x="27" y="44"/>
                  </a:cubicBezTo>
                  <a:cubicBezTo>
                    <a:pt x="27" y="37"/>
                    <a:pt x="27" y="29"/>
                    <a:pt x="27" y="21"/>
                  </a:cubicBezTo>
                  <a:cubicBezTo>
                    <a:pt x="27" y="17"/>
                    <a:pt x="28" y="11"/>
                    <a:pt x="25" y="7"/>
                  </a:cubicBezTo>
                  <a:cubicBezTo>
                    <a:pt x="22" y="3"/>
                    <a:pt x="7" y="2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9" name="Freeform 44"/>
            <p:cNvSpPr>
              <a:spLocks/>
            </p:cNvSpPr>
            <p:nvPr/>
          </p:nvSpPr>
          <p:spPr bwMode="auto">
            <a:xfrm>
              <a:off x="1151" y="2013"/>
              <a:ext cx="148" cy="155"/>
            </a:xfrm>
            <a:custGeom>
              <a:avLst/>
              <a:gdLst>
                <a:gd name="T0" fmla="*/ 50 w 59"/>
                <a:gd name="T1" fmla="*/ 0 h 58"/>
                <a:gd name="T2" fmla="*/ 50 w 59"/>
                <a:gd name="T3" fmla="*/ 615 h 58"/>
                <a:gd name="T4" fmla="*/ 364 w 59"/>
                <a:gd name="T5" fmla="*/ 1106 h 58"/>
                <a:gd name="T6" fmla="*/ 692 w 59"/>
                <a:gd name="T7" fmla="*/ 991 h 58"/>
                <a:gd name="T8" fmla="*/ 931 w 59"/>
                <a:gd name="T9" fmla="*/ 901 h 58"/>
                <a:gd name="T10" fmla="*/ 554 w 59"/>
                <a:gd name="T11" fmla="*/ 879 h 58"/>
                <a:gd name="T12" fmla="*/ 314 w 59"/>
                <a:gd name="T13" fmla="*/ 687 h 58"/>
                <a:gd name="T14" fmla="*/ 221 w 59"/>
                <a:gd name="T15" fmla="*/ 401 h 58"/>
                <a:gd name="T16" fmla="*/ 83 w 59"/>
                <a:gd name="T17" fmla="*/ 94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8">
                  <a:moveTo>
                    <a:pt x="3" y="0"/>
                  </a:moveTo>
                  <a:cubicBezTo>
                    <a:pt x="3" y="10"/>
                    <a:pt x="0" y="23"/>
                    <a:pt x="3" y="32"/>
                  </a:cubicBezTo>
                  <a:cubicBezTo>
                    <a:pt x="5" y="40"/>
                    <a:pt x="14" y="58"/>
                    <a:pt x="23" y="58"/>
                  </a:cubicBezTo>
                  <a:cubicBezTo>
                    <a:pt x="30" y="58"/>
                    <a:pt x="36" y="52"/>
                    <a:pt x="44" y="52"/>
                  </a:cubicBezTo>
                  <a:cubicBezTo>
                    <a:pt x="49" y="51"/>
                    <a:pt x="58" y="53"/>
                    <a:pt x="59" y="47"/>
                  </a:cubicBezTo>
                  <a:cubicBezTo>
                    <a:pt x="51" y="46"/>
                    <a:pt x="43" y="46"/>
                    <a:pt x="35" y="46"/>
                  </a:cubicBezTo>
                  <a:cubicBezTo>
                    <a:pt x="26" y="45"/>
                    <a:pt x="23" y="45"/>
                    <a:pt x="20" y="36"/>
                  </a:cubicBezTo>
                  <a:cubicBezTo>
                    <a:pt x="17" y="29"/>
                    <a:pt x="18" y="26"/>
                    <a:pt x="14" y="21"/>
                  </a:cubicBezTo>
                  <a:cubicBezTo>
                    <a:pt x="10" y="15"/>
                    <a:pt x="6" y="12"/>
                    <a:pt x="5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0" name="Freeform 45"/>
            <p:cNvSpPr>
              <a:spLocks/>
            </p:cNvSpPr>
            <p:nvPr/>
          </p:nvSpPr>
          <p:spPr bwMode="auto">
            <a:xfrm>
              <a:off x="1169" y="2565"/>
              <a:ext cx="160" cy="91"/>
            </a:xfrm>
            <a:custGeom>
              <a:avLst/>
              <a:gdLst>
                <a:gd name="T0" fmla="*/ 0 w 64"/>
                <a:gd name="T1" fmla="*/ 653 h 34"/>
                <a:gd name="T2" fmla="*/ 95 w 64"/>
                <a:gd name="T3" fmla="*/ 265 h 34"/>
                <a:gd name="T4" fmla="*/ 438 w 64"/>
                <a:gd name="T5" fmla="*/ 35 h 34"/>
                <a:gd name="T6" fmla="*/ 1000 w 64"/>
                <a:gd name="T7" fmla="*/ 35 h 34"/>
                <a:gd name="T8" fmla="*/ 845 w 64"/>
                <a:gd name="T9" fmla="*/ 193 h 34"/>
                <a:gd name="T10" fmla="*/ 675 w 64"/>
                <a:gd name="T11" fmla="*/ 78 h 34"/>
                <a:gd name="T12" fmla="*/ 533 w 64"/>
                <a:gd name="T13" fmla="*/ 137 h 34"/>
                <a:gd name="T14" fmla="*/ 438 w 64"/>
                <a:gd name="T15" fmla="*/ 230 h 34"/>
                <a:gd name="T16" fmla="*/ 300 w 64"/>
                <a:gd name="T17" fmla="*/ 265 h 34"/>
                <a:gd name="T18" fmla="*/ 95 w 64"/>
                <a:gd name="T19" fmla="*/ 444 h 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4" h="34">
                  <a:moveTo>
                    <a:pt x="0" y="34"/>
                  </a:moveTo>
                  <a:cubicBezTo>
                    <a:pt x="2" y="27"/>
                    <a:pt x="1" y="21"/>
                    <a:pt x="6" y="14"/>
                  </a:cubicBezTo>
                  <a:cubicBezTo>
                    <a:pt x="11" y="8"/>
                    <a:pt x="20" y="3"/>
                    <a:pt x="28" y="2"/>
                  </a:cubicBezTo>
                  <a:cubicBezTo>
                    <a:pt x="39" y="0"/>
                    <a:pt x="53" y="1"/>
                    <a:pt x="64" y="2"/>
                  </a:cubicBezTo>
                  <a:cubicBezTo>
                    <a:pt x="63" y="3"/>
                    <a:pt x="56" y="10"/>
                    <a:pt x="54" y="10"/>
                  </a:cubicBezTo>
                  <a:cubicBezTo>
                    <a:pt x="51" y="10"/>
                    <a:pt x="48" y="5"/>
                    <a:pt x="43" y="4"/>
                  </a:cubicBezTo>
                  <a:cubicBezTo>
                    <a:pt x="37" y="3"/>
                    <a:pt x="39" y="4"/>
                    <a:pt x="34" y="7"/>
                  </a:cubicBezTo>
                  <a:cubicBezTo>
                    <a:pt x="32" y="8"/>
                    <a:pt x="31" y="10"/>
                    <a:pt x="28" y="12"/>
                  </a:cubicBezTo>
                  <a:cubicBezTo>
                    <a:pt x="25" y="13"/>
                    <a:pt x="22" y="13"/>
                    <a:pt x="19" y="14"/>
                  </a:cubicBezTo>
                  <a:cubicBezTo>
                    <a:pt x="15" y="16"/>
                    <a:pt x="8" y="20"/>
                    <a:pt x="6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1" name="Freeform 46"/>
            <p:cNvSpPr>
              <a:spLocks/>
            </p:cNvSpPr>
            <p:nvPr/>
          </p:nvSpPr>
          <p:spPr bwMode="auto">
            <a:xfrm>
              <a:off x="926" y="2280"/>
              <a:ext cx="283" cy="224"/>
            </a:xfrm>
            <a:custGeom>
              <a:avLst/>
              <a:gdLst>
                <a:gd name="T0" fmla="*/ 63 w 113"/>
                <a:gd name="T1" fmla="*/ 1592 h 84"/>
                <a:gd name="T2" fmla="*/ 83 w 113"/>
                <a:gd name="T3" fmla="*/ 1160 h 84"/>
                <a:gd name="T4" fmla="*/ 83 w 113"/>
                <a:gd name="T5" fmla="*/ 797 h 84"/>
                <a:gd name="T6" fmla="*/ 158 w 113"/>
                <a:gd name="T7" fmla="*/ 533 h 84"/>
                <a:gd name="T8" fmla="*/ 188 w 113"/>
                <a:gd name="T9" fmla="*/ 419 h 84"/>
                <a:gd name="T10" fmla="*/ 396 w 113"/>
                <a:gd name="T11" fmla="*/ 341 h 84"/>
                <a:gd name="T12" fmla="*/ 646 w 113"/>
                <a:gd name="T13" fmla="*/ 115 h 84"/>
                <a:gd name="T14" fmla="*/ 1222 w 113"/>
                <a:gd name="T15" fmla="*/ 115 h 84"/>
                <a:gd name="T16" fmla="*/ 1663 w 113"/>
                <a:gd name="T17" fmla="*/ 171 h 84"/>
                <a:gd name="T18" fmla="*/ 1743 w 113"/>
                <a:gd name="T19" fmla="*/ 648 h 84"/>
                <a:gd name="T20" fmla="*/ 1475 w 113"/>
                <a:gd name="T21" fmla="*/ 285 h 84"/>
                <a:gd name="T22" fmla="*/ 942 w 113"/>
                <a:gd name="T23" fmla="*/ 285 h 84"/>
                <a:gd name="T24" fmla="*/ 741 w 113"/>
                <a:gd name="T25" fmla="*/ 285 h 84"/>
                <a:gd name="T26" fmla="*/ 584 w 113"/>
                <a:gd name="T27" fmla="*/ 435 h 84"/>
                <a:gd name="T28" fmla="*/ 301 w 113"/>
                <a:gd name="T29" fmla="*/ 760 h 8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3" h="84">
                  <a:moveTo>
                    <a:pt x="4" y="84"/>
                  </a:moveTo>
                  <a:cubicBezTo>
                    <a:pt x="4" y="77"/>
                    <a:pt x="3" y="68"/>
                    <a:pt x="5" y="61"/>
                  </a:cubicBezTo>
                  <a:cubicBezTo>
                    <a:pt x="7" y="51"/>
                    <a:pt x="9" y="51"/>
                    <a:pt x="5" y="42"/>
                  </a:cubicBezTo>
                  <a:cubicBezTo>
                    <a:pt x="0" y="33"/>
                    <a:pt x="4" y="35"/>
                    <a:pt x="10" y="28"/>
                  </a:cubicBezTo>
                  <a:cubicBezTo>
                    <a:pt x="11" y="27"/>
                    <a:pt x="10" y="24"/>
                    <a:pt x="12" y="22"/>
                  </a:cubicBezTo>
                  <a:cubicBezTo>
                    <a:pt x="15" y="19"/>
                    <a:pt x="21" y="20"/>
                    <a:pt x="25" y="18"/>
                  </a:cubicBezTo>
                  <a:cubicBezTo>
                    <a:pt x="30" y="15"/>
                    <a:pt x="34" y="8"/>
                    <a:pt x="41" y="6"/>
                  </a:cubicBezTo>
                  <a:cubicBezTo>
                    <a:pt x="52" y="0"/>
                    <a:pt x="66" y="6"/>
                    <a:pt x="78" y="6"/>
                  </a:cubicBezTo>
                  <a:cubicBezTo>
                    <a:pt x="86" y="6"/>
                    <a:pt x="101" y="5"/>
                    <a:pt x="106" y="9"/>
                  </a:cubicBezTo>
                  <a:cubicBezTo>
                    <a:pt x="113" y="13"/>
                    <a:pt x="111" y="27"/>
                    <a:pt x="111" y="34"/>
                  </a:cubicBezTo>
                  <a:cubicBezTo>
                    <a:pt x="105" y="26"/>
                    <a:pt x="105" y="17"/>
                    <a:pt x="94" y="15"/>
                  </a:cubicBezTo>
                  <a:cubicBezTo>
                    <a:pt x="83" y="13"/>
                    <a:pt x="70" y="14"/>
                    <a:pt x="60" y="15"/>
                  </a:cubicBezTo>
                  <a:cubicBezTo>
                    <a:pt x="56" y="15"/>
                    <a:pt x="52" y="15"/>
                    <a:pt x="47" y="15"/>
                  </a:cubicBezTo>
                  <a:cubicBezTo>
                    <a:pt x="38" y="16"/>
                    <a:pt x="41" y="17"/>
                    <a:pt x="37" y="23"/>
                  </a:cubicBezTo>
                  <a:cubicBezTo>
                    <a:pt x="33" y="30"/>
                    <a:pt x="26" y="38"/>
                    <a:pt x="19" y="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2" name="Freeform 47"/>
            <p:cNvSpPr>
              <a:spLocks/>
            </p:cNvSpPr>
            <p:nvPr/>
          </p:nvSpPr>
          <p:spPr bwMode="auto">
            <a:xfrm>
              <a:off x="1594" y="2501"/>
              <a:ext cx="335" cy="200"/>
            </a:xfrm>
            <a:custGeom>
              <a:avLst/>
              <a:gdLst>
                <a:gd name="T0" fmla="*/ 0 w 134"/>
                <a:gd name="T1" fmla="*/ 56 h 75"/>
                <a:gd name="T2" fmla="*/ 583 w 134"/>
                <a:gd name="T3" fmla="*/ 363 h 75"/>
                <a:gd name="T4" fmla="*/ 770 w 134"/>
                <a:gd name="T5" fmla="*/ 1229 h 75"/>
                <a:gd name="T6" fmla="*/ 1533 w 134"/>
                <a:gd name="T7" fmla="*/ 1387 h 75"/>
                <a:gd name="T8" fmla="*/ 2095 w 134"/>
                <a:gd name="T9" fmla="*/ 1421 h 75"/>
                <a:gd name="T10" fmla="*/ 1375 w 134"/>
                <a:gd name="T11" fmla="*/ 1288 h 75"/>
                <a:gd name="T12" fmla="*/ 875 w 134"/>
                <a:gd name="T13" fmla="*/ 1003 h 75"/>
                <a:gd name="T14" fmla="*/ 738 w 134"/>
                <a:gd name="T15" fmla="*/ 264 h 75"/>
                <a:gd name="T16" fmla="*/ 470 w 134"/>
                <a:gd name="T17" fmla="*/ 0 h 75"/>
                <a:gd name="T18" fmla="*/ 0 w 134"/>
                <a:gd name="T19" fmla="*/ 56 h 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4" h="75">
                  <a:moveTo>
                    <a:pt x="0" y="3"/>
                  </a:moveTo>
                  <a:cubicBezTo>
                    <a:pt x="20" y="9"/>
                    <a:pt x="36" y="3"/>
                    <a:pt x="37" y="19"/>
                  </a:cubicBezTo>
                  <a:cubicBezTo>
                    <a:pt x="39" y="35"/>
                    <a:pt x="42" y="58"/>
                    <a:pt x="49" y="65"/>
                  </a:cubicBezTo>
                  <a:cubicBezTo>
                    <a:pt x="56" y="72"/>
                    <a:pt x="79" y="74"/>
                    <a:pt x="98" y="73"/>
                  </a:cubicBezTo>
                  <a:cubicBezTo>
                    <a:pt x="117" y="72"/>
                    <a:pt x="126" y="75"/>
                    <a:pt x="134" y="75"/>
                  </a:cubicBezTo>
                  <a:cubicBezTo>
                    <a:pt x="111" y="68"/>
                    <a:pt x="102" y="73"/>
                    <a:pt x="88" y="68"/>
                  </a:cubicBezTo>
                  <a:cubicBezTo>
                    <a:pt x="74" y="64"/>
                    <a:pt x="56" y="63"/>
                    <a:pt x="56" y="53"/>
                  </a:cubicBezTo>
                  <a:cubicBezTo>
                    <a:pt x="56" y="43"/>
                    <a:pt x="50" y="22"/>
                    <a:pt x="47" y="14"/>
                  </a:cubicBezTo>
                  <a:cubicBezTo>
                    <a:pt x="43" y="5"/>
                    <a:pt x="30" y="0"/>
                    <a:pt x="3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3" name="Freeform 48"/>
            <p:cNvSpPr>
              <a:spLocks/>
            </p:cNvSpPr>
            <p:nvPr/>
          </p:nvSpPr>
          <p:spPr bwMode="auto">
            <a:xfrm>
              <a:off x="1796" y="2477"/>
              <a:ext cx="328" cy="299"/>
            </a:xfrm>
            <a:custGeom>
              <a:avLst/>
              <a:gdLst>
                <a:gd name="T0" fmla="*/ 1567 w 131"/>
                <a:gd name="T1" fmla="*/ 1845 h 112"/>
                <a:gd name="T2" fmla="*/ 1397 w 131"/>
                <a:gd name="T3" fmla="*/ 1596 h 112"/>
                <a:gd name="T4" fmla="*/ 1067 w 131"/>
                <a:gd name="T5" fmla="*/ 1276 h 112"/>
                <a:gd name="T6" fmla="*/ 283 w 131"/>
                <a:gd name="T7" fmla="*/ 892 h 112"/>
                <a:gd name="T8" fmla="*/ 158 w 131"/>
                <a:gd name="T9" fmla="*/ 264 h 112"/>
                <a:gd name="T10" fmla="*/ 771 w 131"/>
                <a:gd name="T11" fmla="*/ 248 h 112"/>
                <a:gd name="T12" fmla="*/ 1129 w 131"/>
                <a:gd name="T13" fmla="*/ 0 h 112"/>
                <a:gd name="T14" fmla="*/ 801 w 131"/>
                <a:gd name="T15" fmla="*/ 478 h 112"/>
                <a:gd name="T16" fmla="*/ 834 w 131"/>
                <a:gd name="T17" fmla="*/ 742 h 112"/>
                <a:gd name="T18" fmla="*/ 1117 w 131"/>
                <a:gd name="T19" fmla="*/ 892 h 112"/>
                <a:gd name="T20" fmla="*/ 1430 w 131"/>
                <a:gd name="T21" fmla="*/ 1412 h 112"/>
                <a:gd name="T22" fmla="*/ 2056 w 131"/>
                <a:gd name="T23" fmla="*/ 2130 h 1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1" h="112">
                  <a:moveTo>
                    <a:pt x="100" y="97"/>
                  </a:moveTo>
                  <a:cubicBezTo>
                    <a:pt x="93" y="94"/>
                    <a:pt x="92" y="90"/>
                    <a:pt x="89" y="84"/>
                  </a:cubicBezTo>
                  <a:cubicBezTo>
                    <a:pt x="83" y="75"/>
                    <a:pt x="77" y="72"/>
                    <a:pt x="68" y="67"/>
                  </a:cubicBezTo>
                  <a:cubicBezTo>
                    <a:pt x="52" y="58"/>
                    <a:pt x="31" y="61"/>
                    <a:pt x="18" y="47"/>
                  </a:cubicBezTo>
                  <a:cubicBezTo>
                    <a:pt x="10" y="39"/>
                    <a:pt x="0" y="25"/>
                    <a:pt x="10" y="14"/>
                  </a:cubicBezTo>
                  <a:cubicBezTo>
                    <a:pt x="19" y="5"/>
                    <a:pt x="37" y="14"/>
                    <a:pt x="49" y="13"/>
                  </a:cubicBezTo>
                  <a:cubicBezTo>
                    <a:pt x="63" y="14"/>
                    <a:pt x="72" y="0"/>
                    <a:pt x="72" y="0"/>
                  </a:cubicBezTo>
                  <a:cubicBezTo>
                    <a:pt x="72" y="13"/>
                    <a:pt x="57" y="18"/>
                    <a:pt x="51" y="25"/>
                  </a:cubicBezTo>
                  <a:cubicBezTo>
                    <a:pt x="45" y="32"/>
                    <a:pt x="43" y="32"/>
                    <a:pt x="53" y="39"/>
                  </a:cubicBezTo>
                  <a:cubicBezTo>
                    <a:pt x="63" y="46"/>
                    <a:pt x="52" y="38"/>
                    <a:pt x="71" y="47"/>
                  </a:cubicBezTo>
                  <a:cubicBezTo>
                    <a:pt x="90" y="56"/>
                    <a:pt x="78" y="54"/>
                    <a:pt x="91" y="74"/>
                  </a:cubicBezTo>
                  <a:cubicBezTo>
                    <a:pt x="104" y="94"/>
                    <a:pt x="125" y="112"/>
                    <a:pt x="131" y="112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4" name="Freeform 49"/>
            <p:cNvSpPr>
              <a:spLocks/>
            </p:cNvSpPr>
            <p:nvPr/>
          </p:nvSpPr>
          <p:spPr bwMode="auto">
            <a:xfrm>
              <a:off x="1826" y="2504"/>
              <a:ext cx="135" cy="125"/>
            </a:xfrm>
            <a:custGeom>
              <a:avLst/>
              <a:gdLst>
                <a:gd name="T0" fmla="*/ 425 w 54"/>
                <a:gd name="T1" fmla="*/ 114 h 47"/>
                <a:gd name="T2" fmla="*/ 50 w 54"/>
                <a:gd name="T3" fmla="*/ 136 h 47"/>
                <a:gd name="T4" fmla="*/ 63 w 54"/>
                <a:gd name="T5" fmla="*/ 524 h 47"/>
                <a:gd name="T6" fmla="*/ 208 w 54"/>
                <a:gd name="T7" fmla="*/ 657 h 47"/>
                <a:gd name="T8" fmla="*/ 333 w 54"/>
                <a:gd name="T9" fmla="*/ 771 h 47"/>
                <a:gd name="T10" fmla="*/ 533 w 54"/>
                <a:gd name="T11" fmla="*/ 793 h 47"/>
                <a:gd name="T12" fmla="*/ 845 w 54"/>
                <a:gd name="T13" fmla="*/ 883 h 47"/>
                <a:gd name="T14" fmla="*/ 363 w 54"/>
                <a:gd name="T15" fmla="*/ 468 h 47"/>
                <a:gd name="T16" fmla="*/ 425 w 54"/>
                <a:gd name="T17" fmla="*/ 303 h 47"/>
                <a:gd name="T18" fmla="*/ 425 w 54"/>
                <a:gd name="T19" fmla="*/ 114 h 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4" h="47">
                  <a:moveTo>
                    <a:pt x="27" y="6"/>
                  </a:moveTo>
                  <a:cubicBezTo>
                    <a:pt x="21" y="5"/>
                    <a:pt x="7" y="0"/>
                    <a:pt x="3" y="7"/>
                  </a:cubicBezTo>
                  <a:cubicBezTo>
                    <a:pt x="0" y="12"/>
                    <a:pt x="1" y="23"/>
                    <a:pt x="4" y="28"/>
                  </a:cubicBezTo>
                  <a:cubicBezTo>
                    <a:pt x="6" y="32"/>
                    <a:pt x="9" y="33"/>
                    <a:pt x="13" y="35"/>
                  </a:cubicBezTo>
                  <a:cubicBezTo>
                    <a:pt x="16" y="37"/>
                    <a:pt x="18" y="40"/>
                    <a:pt x="21" y="41"/>
                  </a:cubicBezTo>
                  <a:cubicBezTo>
                    <a:pt x="25" y="43"/>
                    <a:pt x="30" y="41"/>
                    <a:pt x="34" y="42"/>
                  </a:cubicBezTo>
                  <a:cubicBezTo>
                    <a:pt x="41" y="43"/>
                    <a:pt x="47" y="46"/>
                    <a:pt x="54" y="47"/>
                  </a:cubicBezTo>
                  <a:cubicBezTo>
                    <a:pt x="44" y="44"/>
                    <a:pt x="19" y="40"/>
                    <a:pt x="23" y="25"/>
                  </a:cubicBezTo>
                  <a:cubicBezTo>
                    <a:pt x="24" y="21"/>
                    <a:pt x="26" y="20"/>
                    <a:pt x="27" y="16"/>
                  </a:cubicBezTo>
                  <a:cubicBezTo>
                    <a:pt x="27" y="12"/>
                    <a:pt x="27" y="9"/>
                    <a:pt x="27" y="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5" name="Freeform 50"/>
            <p:cNvSpPr>
              <a:spLocks/>
            </p:cNvSpPr>
            <p:nvPr/>
          </p:nvSpPr>
          <p:spPr bwMode="auto">
            <a:xfrm>
              <a:off x="1841" y="2525"/>
              <a:ext cx="40" cy="67"/>
            </a:xfrm>
            <a:custGeom>
              <a:avLst/>
              <a:gdLst>
                <a:gd name="T0" fmla="*/ 113 w 16"/>
                <a:gd name="T1" fmla="*/ 21 h 25"/>
                <a:gd name="T2" fmla="*/ 33 w 16"/>
                <a:gd name="T3" fmla="*/ 230 h 25"/>
                <a:gd name="T4" fmla="*/ 250 w 16"/>
                <a:gd name="T5" fmla="*/ 482 h 25"/>
                <a:gd name="T6" fmla="*/ 113 w 16"/>
                <a:gd name="T7" fmla="*/ 252 h 25"/>
                <a:gd name="T8" fmla="*/ 220 w 16"/>
                <a:gd name="T9" fmla="*/ 193 h 25"/>
                <a:gd name="T10" fmla="*/ 158 w 16"/>
                <a:gd name="T11" fmla="*/ 56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25">
                  <a:moveTo>
                    <a:pt x="7" y="1"/>
                  </a:moveTo>
                  <a:cubicBezTo>
                    <a:pt x="0" y="0"/>
                    <a:pt x="2" y="8"/>
                    <a:pt x="2" y="12"/>
                  </a:cubicBezTo>
                  <a:cubicBezTo>
                    <a:pt x="4" y="21"/>
                    <a:pt x="6" y="24"/>
                    <a:pt x="16" y="25"/>
                  </a:cubicBezTo>
                  <a:cubicBezTo>
                    <a:pt x="13" y="22"/>
                    <a:pt x="7" y="17"/>
                    <a:pt x="7" y="13"/>
                  </a:cubicBezTo>
                  <a:cubicBezTo>
                    <a:pt x="10" y="12"/>
                    <a:pt x="12" y="11"/>
                    <a:pt x="14" y="10"/>
                  </a:cubicBezTo>
                  <a:cubicBezTo>
                    <a:pt x="14" y="7"/>
                    <a:pt x="13" y="4"/>
                    <a:pt x="10" y="3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6" name="Freeform 51"/>
            <p:cNvSpPr>
              <a:spLocks/>
            </p:cNvSpPr>
            <p:nvPr/>
          </p:nvSpPr>
          <p:spPr bwMode="auto">
            <a:xfrm>
              <a:off x="1691" y="3176"/>
              <a:ext cx="153" cy="107"/>
            </a:xfrm>
            <a:custGeom>
              <a:avLst/>
              <a:gdLst>
                <a:gd name="T0" fmla="*/ 0 w 61"/>
                <a:gd name="T1" fmla="*/ 765 h 40"/>
                <a:gd name="T2" fmla="*/ 963 w 61"/>
                <a:gd name="T3" fmla="*/ 765 h 40"/>
                <a:gd name="T4" fmla="*/ 692 w 61"/>
                <a:gd name="T5" fmla="*/ 0 h 40"/>
                <a:gd name="T6" fmla="*/ 441 w 61"/>
                <a:gd name="T7" fmla="*/ 401 h 40"/>
                <a:gd name="T8" fmla="*/ 0 w 61"/>
                <a:gd name="T9" fmla="*/ 765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1" h="40">
                  <a:moveTo>
                    <a:pt x="0" y="40"/>
                  </a:moveTo>
                  <a:cubicBezTo>
                    <a:pt x="10" y="32"/>
                    <a:pt x="40" y="27"/>
                    <a:pt x="61" y="4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8"/>
                    <a:pt x="39" y="17"/>
                    <a:pt x="28" y="21"/>
                  </a:cubicBezTo>
                  <a:cubicBezTo>
                    <a:pt x="13" y="26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8A9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7" name="Freeform 52"/>
            <p:cNvSpPr>
              <a:spLocks/>
            </p:cNvSpPr>
            <p:nvPr/>
          </p:nvSpPr>
          <p:spPr bwMode="auto">
            <a:xfrm>
              <a:off x="1591" y="3152"/>
              <a:ext cx="60" cy="136"/>
            </a:xfrm>
            <a:custGeom>
              <a:avLst/>
              <a:gdLst>
                <a:gd name="T0" fmla="*/ 375 w 24"/>
                <a:gd name="T1" fmla="*/ 0 h 51"/>
                <a:gd name="T2" fmla="*/ 0 w 24"/>
                <a:gd name="T3" fmla="*/ 627 h 51"/>
                <a:gd name="T4" fmla="*/ 95 w 24"/>
                <a:gd name="T5" fmla="*/ 968 h 51"/>
                <a:gd name="T6" fmla="*/ 375 w 24"/>
                <a:gd name="T7" fmla="*/ 0 h 5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51">
                  <a:moveTo>
                    <a:pt x="24" y="0"/>
                  </a:moveTo>
                  <a:cubicBezTo>
                    <a:pt x="11" y="6"/>
                    <a:pt x="0" y="22"/>
                    <a:pt x="0" y="33"/>
                  </a:cubicBezTo>
                  <a:cubicBezTo>
                    <a:pt x="0" y="36"/>
                    <a:pt x="6" y="51"/>
                    <a:pt x="6" y="51"/>
                  </a:cubicBezTo>
                  <a:cubicBezTo>
                    <a:pt x="2" y="34"/>
                    <a:pt x="7" y="16"/>
                    <a:pt x="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8" name="Freeform 53"/>
            <p:cNvSpPr>
              <a:spLocks/>
            </p:cNvSpPr>
            <p:nvPr/>
          </p:nvSpPr>
          <p:spPr bwMode="auto">
            <a:xfrm>
              <a:off x="1254" y="3139"/>
              <a:ext cx="37" cy="77"/>
            </a:xfrm>
            <a:custGeom>
              <a:avLst/>
              <a:gdLst>
                <a:gd name="T0" fmla="*/ 224 w 15"/>
                <a:gd name="T1" fmla="*/ 0 h 29"/>
                <a:gd name="T2" fmla="*/ 30 w 15"/>
                <a:gd name="T3" fmla="*/ 353 h 29"/>
                <a:gd name="T4" fmla="*/ 74 w 15"/>
                <a:gd name="T5" fmla="*/ 542 h 29"/>
                <a:gd name="T6" fmla="*/ 224 w 15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29">
                  <a:moveTo>
                    <a:pt x="15" y="0"/>
                  </a:moveTo>
                  <a:cubicBezTo>
                    <a:pt x="8" y="3"/>
                    <a:pt x="0" y="11"/>
                    <a:pt x="2" y="19"/>
                  </a:cubicBezTo>
                  <a:cubicBezTo>
                    <a:pt x="2" y="20"/>
                    <a:pt x="5" y="29"/>
                    <a:pt x="5" y="29"/>
                  </a:cubicBezTo>
                  <a:cubicBezTo>
                    <a:pt x="3" y="19"/>
                    <a:pt x="6" y="9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Freeform 54"/>
            <p:cNvSpPr>
              <a:spLocks/>
            </p:cNvSpPr>
            <p:nvPr/>
          </p:nvSpPr>
          <p:spPr bwMode="auto">
            <a:xfrm>
              <a:off x="348" y="1347"/>
              <a:ext cx="245" cy="293"/>
            </a:xfrm>
            <a:custGeom>
              <a:avLst/>
              <a:gdLst>
                <a:gd name="T0" fmla="*/ 1533 w 98"/>
                <a:gd name="T1" fmla="*/ 0 h 110"/>
                <a:gd name="T2" fmla="*/ 375 w 98"/>
                <a:gd name="T3" fmla="*/ 418 h 110"/>
                <a:gd name="T4" fmla="*/ 63 w 98"/>
                <a:gd name="T5" fmla="*/ 874 h 110"/>
                <a:gd name="T6" fmla="*/ 333 w 98"/>
                <a:gd name="T7" fmla="*/ 2078 h 110"/>
                <a:gd name="T8" fmla="*/ 375 w 98"/>
                <a:gd name="T9" fmla="*/ 738 h 110"/>
                <a:gd name="T10" fmla="*/ 1533 w 98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8" h="110">
                  <a:moveTo>
                    <a:pt x="98" y="0"/>
                  </a:moveTo>
                  <a:cubicBezTo>
                    <a:pt x="68" y="10"/>
                    <a:pt x="33" y="22"/>
                    <a:pt x="24" y="22"/>
                  </a:cubicBezTo>
                  <a:cubicBezTo>
                    <a:pt x="15" y="22"/>
                    <a:pt x="2" y="30"/>
                    <a:pt x="4" y="46"/>
                  </a:cubicBezTo>
                  <a:cubicBezTo>
                    <a:pt x="6" y="62"/>
                    <a:pt x="0" y="83"/>
                    <a:pt x="21" y="110"/>
                  </a:cubicBezTo>
                  <a:cubicBezTo>
                    <a:pt x="12" y="88"/>
                    <a:pt x="12" y="46"/>
                    <a:pt x="24" y="39"/>
                  </a:cubicBezTo>
                  <a:cubicBezTo>
                    <a:pt x="36" y="32"/>
                    <a:pt x="92" y="6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Freeform 55"/>
            <p:cNvSpPr>
              <a:spLocks/>
            </p:cNvSpPr>
            <p:nvPr/>
          </p:nvSpPr>
          <p:spPr bwMode="auto">
            <a:xfrm>
              <a:off x="1306" y="1165"/>
              <a:ext cx="278" cy="203"/>
            </a:xfrm>
            <a:custGeom>
              <a:avLst/>
              <a:gdLst>
                <a:gd name="T0" fmla="*/ 20 w 111"/>
                <a:gd name="T1" fmla="*/ 1413 h 76"/>
                <a:gd name="T2" fmla="*/ 614 w 111"/>
                <a:gd name="T3" fmla="*/ 1426 h 76"/>
                <a:gd name="T4" fmla="*/ 1400 w 111"/>
                <a:gd name="T5" fmla="*/ 1277 h 76"/>
                <a:gd name="T6" fmla="*/ 1663 w 111"/>
                <a:gd name="T7" fmla="*/ 1162 h 76"/>
                <a:gd name="T8" fmla="*/ 1693 w 111"/>
                <a:gd name="T9" fmla="*/ 593 h 76"/>
                <a:gd name="T10" fmla="*/ 1317 w 111"/>
                <a:gd name="T11" fmla="*/ 115 h 76"/>
                <a:gd name="T12" fmla="*/ 0 w 111"/>
                <a:gd name="T13" fmla="*/ 35 h 76"/>
                <a:gd name="T14" fmla="*/ 1335 w 111"/>
                <a:gd name="T15" fmla="*/ 422 h 76"/>
                <a:gd name="T16" fmla="*/ 1305 w 111"/>
                <a:gd name="T17" fmla="*/ 970 h 76"/>
                <a:gd name="T18" fmla="*/ 596 w 111"/>
                <a:gd name="T19" fmla="*/ 1333 h 76"/>
                <a:gd name="T20" fmla="*/ 20 w 111"/>
                <a:gd name="T21" fmla="*/ 1413 h 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1" h="76">
                  <a:moveTo>
                    <a:pt x="1" y="74"/>
                  </a:moveTo>
                  <a:cubicBezTo>
                    <a:pt x="20" y="75"/>
                    <a:pt x="22" y="76"/>
                    <a:pt x="39" y="75"/>
                  </a:cubicBezTo>
                  <a:cubicBezTo>
                    <a:pt x="56" y="75"/>
                    <a:pt x="78" y="69"/>
                    <a:pt x="89" y="67"/>
                  </a:cubicBezTo>
                  <a:cubicBezTo>
                    <a:pt x="99" y="64"/>
                    <a:pt x="106" y="61"/>
                    <a:pt x="106" y="61"/>
                  </a:cubicBezTo>
                  <a:cubicBezTo>
                    <a:pt x="106" y="61"/>
                    <a:pt x="108" y="38"/>
                    <a:pt x="108" y="31"/>
                  </a:cubicBezTo>
                  <a:cubicBezTo>
                    <a:pt x="108" y="24"/>
                    <a:pt x="111" y="11"/>
                    <a:pt x="84" y="6"/>
                  </a:cubicBezTo>
                  <a:cubicBezTo>
                    <a:pt x="57" y="2"/>
                    <a:pt x="22" y="0"/>
                    <a:pt x="0" y="2"/>
                  </a:cubicBezTo>
                  <a:cubicBezTo>
                    <a:pt x="36" y="4"/>
                    <a:pt x="78" y="11"/>
                    <a:pt x="85" y="22"/>
                  </a:cubicBezTo>
                  <a:cubicBezTo>
                    <a:pt x="89" y="29"/>
                    <a:pt x="92" y="38"/>
                    <a:pt x="83" y="51"/>
                  </a:cubicBezTo>
                  <a:cubicBezTo>
                    <a:pt x="74" y="64"/>
                    <a:pt x="54" y="70"/>
                    <a:pt x="38" y="70"/>
                  </a:cubicBezTo>
                  <a:cubicBezTo>
                    <a:pt x="23" y="70"/>
                    <a:pt x="1" y="74"/>
                    <a:pt x="1" y="7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Freeform 56"/>
            <p:cNvSpPr>
              <a:spLocks/>
            </p:cNvSpPr>
            <p:nvPr/>
          </p:nvSpPr>
          <p:spPr bwMode="auto">
            <a:xfrm>
              <a:off x="736" y="1213"/>
              <a:ext cx="165" cy="227"/>
            </a:xfrm>
            <a:custGeom>
              <a:avLst/>
              <a:gdLst>
                <a:gd name="T0" fmla="*/ 1033 w 66"/>
                <a:gd name="T1" fmla="*/ 0 h 85"/>
                <a:gd name="T2" fmla="*/ 175 w 66"/>
                <a:gd name="T3" fmla="*/ 1199 h 85"/>
                <a:gd name="T4" fmla="*/ 470 w 66"/>
                <a:gd name="T5" fmla="*/ 1618 h 85"/>
                <a:gd name="T6" fmla="*/ 20 w 66"/>
                <a:gd name="T7" fmla="*/ 1162 h 85"/>
                <a:gd name="T8" fmla="*/ 1033 w 66"/>
                <a:gd name="T9" fmla="*/ 0 h 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85">
                  <a:moveTo>
                    <a:pt x="66" y="0"/>
                  </a:moveTo>
                  <a:cubicBezTo>
                    <a:pt x="36" y="20"/>
                    <a:pt x="10" y="42"/>
                    <a:pt x="11" y="63"/>
                  </a:cubicBezTo>
                  <a:cubicBezTo>
                    <a:pt x="11" y="85"/>
                    <a:pt x="30" y="85"/>
                    <a:pt x="30" y="85"/>
                  </a:cubicBezTo>
                  <a:cubicBezTo>
                    <a:pt x="1" y="79"/>
                    <a:pt x="2" y="76"/>
                    <a:pt x="1" y="61"/>
                  </a:cubicBezTo>
                  <a:cubicBezTo>
                    <a:pt x="0" y="47"/>
                    <a:pt x="30" y="11"/>
                    <a:pt x="66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Freeform 57"/>
            <p:cNvSpPr>
              <a:spLocks/>
            </p:cNvSpPr>
            <p:nvPr/>
          </p:nvSpPr>
          <p:spPr bwMode="auto">
            <a:xfrm>
              <a:off x="979" y="1251"/>
              <a:ext cx="235" cy="165"/>
            </a:xfrm>
            <a:custGeom>
              <a:avLst/>
              <a:gdLst>
                <a:gd name="T0" fmla="*/ 0 w 94"/>
                <a:gd name="T1" fmla="*/ 1168 h 62"/>
                <a:gd name="T2" fmla="*/ 875 w 94"/>
                <a:gd name="T3" fmla="*/ 865 h 62"/>
                <a:gd name="T4" fmla="*/ 1145 w 94"/>
                <a:gd name="T5" fmla="*/ 623 h 62"/>
                <a:gd name="T6" fmla="*/ 1158 w 94"/>
                <a:gd name="T7" fmla="*/ 0 h 62"/>
                <a:gd name="T8" fmla="*/ 1188 w 94"/>
                <a:gd name="T9" fmla="*/ 806 h 62"/>
                <a:gd name="T10" fmla="*/ 0 w 94"/>
                <a:gd name="T11" fmla="*/ 1168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4" h="62">
                  <a:moveTo>
                    <a:pt x="0" y="62"/>
                  </a:moveTo>
                  <a:cubicBezTo>
                    <a:pt x="14" y="56"/>
                    <a:pt x="39" y="53"/>
                    <a:pt x="56" y="46"/>
                  </a:cubicBezTo>
                  <a:cubicBezTo>
                    <a:pt x="64" y="42"/>
                    <a:pt x="71" y="36"/>
                    <a:pt x="73" y="33"/>
                  </a:cubicBezTo>
                  <a:cubicBezTo>
                    <a:pt x="80" y="26"/>
                    <a:pt x="83" y="9"/>
                    <a:pt x="74" y="0"/>
                  </a:cubicBezTo>
                  <a:cubicBezTo>
                    <a:pt x="94" y="19"/>
                    <a:pt x="88" y="37"/>
                    <a:pt x="76" y="43"/>
                  </a:cubicBezTo>
                  <a:cubicBezTo>
                    <a:pt x="63" y="49"/>
                    <a:pt x="4" y="61"/>
                    <a:pt x="0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Freeform 58"/>
            <p:cNvSpPr>
              <a:spLocks/>
            </p:cNvSpPr>
            <p:nvPr/>
          </p:nvSpPr>
          <p:spPr bwMode="auto">
            <a:xfrm>
              <a:off x="498" y="1440"/>
              <a:ext cx="728" cy="717"/>
            </a:xfrm>
            <a:custGeom>
              <a:avLst/>
              <a:gdLst>
                <a:gd name="T0" fmla="*/ 4556 w 291"/>
                <a:gd name="T1" fmla="*/ 0 h 269"/>
                <a:gd name="T2" fmla="*/ 2209 w 291"/>
                <a:gd name="T3" fmla="*/ 682 h 269"/>
                <a:gd name="T4" fmla="*/ 250 w 291"/>
                <a:gd name="T5" fmla="*/ 1570 h 269"/>
                <a:gd name="T6" fmla="*/ 771 w 291"/>
                <a:gd name="T7" fmla="*/ 3468 h 269"/>
                <a:gd name="T8" fmla="*/ 1271 w 291"/>
                <a:gd name="T9" fmla="*/ 5094 h 269"/>
                <a:gd name="T10" fmla="*/ 1221 w 291"/>
                <a:gd name="T11" fmla="*/ 2330 h 269"/>
                <a:gd name="T12" fmla="*/ 2629 w 291"/>
                <a:gd name="T13" fmla="*/ 888 h 269"/>
                <a:gd name="T14" fmla="*/ 4556 w 291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1" h="269">
                  <a:moveTo>
                    <a:pt x="291" y="0"/>
                  </a:moveTo>
                  <a:cubicBezTo>
                    <a:pt x="213" y="9"/>
                    <a:pt x="177" y="27"/>
                    <a:pt x="141" y="36"/>
                  </a:cubicBezTo>
                  <a:cubicBezTo>
                    <a:pt x="105" y="45"/>
                    <a:pt x="0" y="62"/>
                    <a:pt x="16" y="83"/>
                  </a:cubicBezTo>
                  <a:cubicBezTo>
                    <a:pt x="31" y="103"/>
                    <a:pt x="38" y="141"/>
                    <a:pt x="49" y="183"/>
                  </a:cubicBezTo>
                  <a:cubicBezTo>
                    <a:pt x="60" y="226"/>
                    <a:pt x="72" y="262"/>
                    <a:pt x="81" y="269"/>
                  </a:cubicBezTo>
                  <a:cubicBezTo>
                    <a:pt x="72" y="208"/>
                    <a:pt x="83" y="157"/>
                    <a:pt x="78" y="123"/>
                  </a:cubicBezTo>
                  <a:cubicBezTo>
                    <a:pt x="74" y="89"/>
                    <a:pt x="114" y="62"/>
                    <a:pt x="168" y="47"/>
                  </a:cubicBezTo>
                  <a:cubicBezTo>
                    <a:pt x="222" y="31"/>
                    <a:pt x="291" y="0"/>
                    <a:pt x="291" y="0"/>
                  </a:cubicBezTo>
                  <a:close/>
                </a:path>
              </a:pathLst>
            </a:custGeom>
            <a:solidFill>
              <a:srgbClr val="EAF3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Freeform 59"/>
            <p:cNvSpPr>
              <a:spLocks/>
            </p:cNvSpPr>
            <p:nvPr/>
          </p:nvSpPr>
          <p:spPr bwMode="auto">
            <a:xfrm>
              <a:off x="769" y="1200"/>
              <a:ext cx="397" cy="243"/>
            </a:xfrm>
            <a:custGeom>
              <a:avLst/>
              <a:gdLst>
                <a:gd name="T0" fmla="*/ 62 w 159"/>
                <a:gd name="T1" fmla="*/ 1332 h 91"/>
                <a:gd name="T2" fmla="*/ 1104 w 159"/>
                <a:gd name="T3" fmla="*/ 150 h 91"/>
                <a:gd name="T4" fmla="*/ 2412 w 159"/>
                <a:gd name="T5" fmla="*/ 491 h 91"/>
                <a:gd name="T6" fmla="*/ 2412 w 159"/>
                <a:gd name="T7" fmla="*/ 491 h 91"/>
                <a:gd name="T8" fmla="*/ 2132 w 159"/>
                <a:gd name="T9" fmla="*/ 1106 h 91"/>
                <a:gd name="T10" fmla="*/ 562 w 159"/>
                <a:gd name="T11" fmla="*/ 1656 h 91"/>
                <a:gd name="T12" fmla="*/ 62 w 159"/>
                <a:gd name="T13" fmla="*/ 133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91">
                  <a:moveTo>
                    <a:pt x="4" y="70"/>
                  </a:moveTo>
                  <a:cubicBezTo>
                    <a:pt x="0" y="56"/>
                    <a:pt x="36" y="16"/>
                    <a:pt x="71" y="8"/>
                  </a:cubicBezTo>
                  <a:cubicBezTo>
                    <a:pt x="106" y="0"/>
                    <a:pt x="151" y="12"/>
                    <a:pt x="155" y="26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9" y="40"/>
                    <a:pt x="151" y="54"/>
                    <a:pt x="137" y="58"/>
                  </a:cubicBezTo>
                  <a:cubicBezTo>
                    <a:pt x="36" y="87"/>
                    <a:pt x="36" y="87"/>
                    <a:pt x="36" y="87"/>
                  </a:cubicBezTo>
                  <a:cubicBezTo>
                    <a:pt x="22" y="91"/>
                    <a:pt x="8" y="83"/>
                    <a:pt x="4" y="7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Freeform 60"/>
            <p:cNvSpPr>
              <a:spLocks/>
            </p:cNvSpPr>
            <p:nvPr/>
          </p:nvSpPr>
          <p:spPr bwMode="auto">
            <a:xfrm>
              <a:off x="688" y="1765"/>
              <a:ext cx="308" cy="355"/>
            </a:xfrm>
            <a:custGeom>
              <a:avLst/>
              <a:gdLst>
                <a:gd name="T0" fmla="*/ 0 w 123"/>
                <a:gd name="T1" fmla="*/ 456 h 133"/>
                <a:gd name="T2" fmla="*/ 1492 w 123"/>
                <a:gd name="T3" fmla="*/ 376 h 133"/>
                <a:gd name="T4" fmla="*/ 1442 w 123"/>
                <a:gd name="T5" fmla="*/ 2530 h 1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3" h="133">
                  <a:moveTo>
                    <a:pt x="0" y="24"/>
                  </a:moveTo>
                  <a:cubicBezTo>
                    <a:pt x="29" y="27"/>
                    <a:pt x="73" y="0"/>
                    <a:pt x="95" y="20"/>
                  </a:cubicBezTo>
                  <a:cubicBezTo>
                    <a:pt x="123" y="46"/>
                    <a:pt x="104" y="106"/>
                    <a:pt x="92" y="13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Freeform 61"/>
            <p:cNvSpPr>
              <a:spLocks/>
            </p:cNvSpPr>
            <p:nvPr/>
          </p:nvSpPr>
          <p:spPr bwMode="auto">
            <a:xfrm>
              <a:off x="1506" y="2525"/>
              <a:ext cx="173" cy="187"/>
            </a:xfrm>
            <a:custGeom>
              <a:avLst/>
              <a:gdLst>
                <a:gd name="T0" fmla="*/ 1025 w 69"/>
                <a:gd name="T1" fmla="*/ 593 h 70"/>
                <a:gd name="T2" fmla="*/ 534 w 69"/>
                <a:gd name="T3" fmla="*/ 56 h 70"/>
                <a:gd name="T4" fmla="*/ 20 w 69"/>
                <a:gd name="T5" fmla="*/ 133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" h="70">
                  <a:moveTo>
                    <a:pt x="65" y="31"/>
                  </a:moveTo>
                  <a:cubicBezTo>
                    <a:pt x="69" y="15"/>
                    <a:pt x="50" y="0"/>
                    <a:pt x="34" y="3"/>
                  </a:cubicBezTo>
                  <a:cubicBezTo>
                    <a:pt x="11" y="7"/>
                    <a:pt x="0" y="49"/>
                    <a:pt x="1" y="7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Freeform 62"/>
            <p:cNvSpPr>
              <a:spLocks/>
            </p:cNvSpPr>
            <p:nvPr/>
          </p:nvSpPr>
          <p:spPr bwMode="auto">
            <a:xfrm>
              <a:off x="1594" y="1536"/>
              <a:ext cx="132" cy="381"/>
            </a:xfrm>
            <a:custGeom>
              <a:avLst/>
              <a:gdLst>
                <a:gd name="T0" fmla="*/ 30 w 53"/>
                <a:gd name="T1" fmla="*/ 0 h 143"/>
                <a:gd name="T2" fmla="*/ 12 w 53"/>
                <a:gd name="T3" fmla="*/ 661 h 143"/>
                <a:gd name="T4" fmla="*/ 187 w 53"/>
                <a:gd name="T5" fmla="*/ 1364 h 143"/>
                <a:gd name="T6" fmla="*/ 590 w 53"/>
                <a:gd name="T7" fmla="*/ 2081 h 143"/>
                <a:gd name="T8" fmla="*/ 819 w 53"/>
                <a:gd name="T9" fmla="*/ 2704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43">
                  <a:moveTo>
                    <a:pt x="2" y="0"/>
                  </a:moveTo>
                  <a:cubicBezTo>
                    <a:pt x="7" y="10"/>
                    <a:pt x="0" y="23"/>
                    <a:pt x="1" y="35"/>
                  </a:cubicBezTo>
                  <a:cubicBezTo>
                    <a:pt x="1" y="48"/>
                    <a:pt x="7" y="61"/>
                    <a:pt x="12" y="72"/>
                  </a:cubicBezTo>
                  <a:cubicBezTo>
                    <a:pt x="19" y="86"/>
                    <a:pt x="30" y="97"/>
                    <a:pt x="38" y="110"/>
                  </a:cubicBezTo>
                  <a:cubicBezTo>
                    <a:pt x="43" y="120"/>
                    <a:pt x="43" y="137"/>
                    <a:pt x="53" y="143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Freeform 63"/>
            <p:cNvSpPr>
              <a:spLocks/>
            </p:cNvSpPr>
            <p:nvPr/>
          </p:nvSpPr>
          <p:spPr bwMode="auto">
            <a:xfrm>
              <a:off x="463" y="1339"/>
              <a:ext cx="1686" cy="1762"/>
            </a:xfrm>
            <a:custGeom>
              <a:avLst/>
              <a:gdLst>
                <a:gd name="T0" fmla="*/ 3347 w 674"/>
                <a:gd name="T1" fmla="*/ 12521 h 661"/>
                <a:gd name="T2" fmla="*/ 3304 w 674"/>
                <a:gd name="T3" fmla="*/ 12499 h 661"/>
                <a:gd name="T4" fmla="*/ 2804 w 674"/>
                <a:gd name="T5" fmla="*/ 11190 h 661"/>
                <a:gd name="T6" fmla="*/ 2159 w 674"/>
                <a:gd name="T7" fmla="*/ 9564 h 661"/>
                <a:gd name="T8" fmla="*/ 1896 w 674"/>
                <a:gd name="T9" fmla="*/ 8357 h 661"/>
                <a:gd name="T10" fmla="*/ 1438 w 674"/>
                <a:gd name="T11" fmla="*/ 6515 h 661"/>
                <a:gd name="T12" fmla="*/ 783 w 674"/>
                <a:gd name="T13" fmla="*/ 4676 h 661"/>
                <a:gd name="T14" fmla="*/ 250 w 674"/>
                <a:gd name="T15" fmla="*/ 2671 h 661"/>
                <a:gd name="T16" fmla="*/ 20 w 674"/>
                <a:gd name="T17" fmla="*/ 2069 h 661"/>
                <a:gd name="T18" fmla="*/ 1051 w 674"/>
                <a:gd name="T19" fmla="*/ 1514 h 661"/>
                <a:gd name="T20" fmla="*/ 2129 w 674"/>
                <a:gd name="T21" fmla="*/ 1080 h 661"/>
                <a:gd name="T22" fmla="*/ 3535 w 674"/>
                <a:gd name="T23" fmla="*/ 605 h 661"/>
                <a:gd name="T24" fmla="*/ 5826 w 674"/>
                <a:gd name="T25" fmla="*/ 285 h 661"/>
                <a:gd name="T26" fmla="*/ 6889 w 674"/>
                <a:gd name="T27" fmla="*/ 136 h 661"/>
                <a:gd name="T28" fmla="*/ 7027 w 674"/>
                <a:gd name="T29" fmla="*/ 456 h 661"/>
                <a:gd name="T30" fmla="*/ 7559 w 674"/>
                <a:gd name="T31" fmla="*/ 1647 h 661"/>
                <a:gd name="T32" fmla="*/ 8152 w 674"/>
                <a:gd name="T33" fmla="*/ 3652 h 661"/>
                <a:gd name="T34" fmla="*/ 9030 w 674"/>
                <a:gd name="T35" fmla="*/ 6232 h 661"/>
                <a:gd name="T36" fmla="*/ 9718 w 674"/>
                <a:gd name="T37" fmla="*/ 7880 h 661"/>
                <a:gd name="T38" fmla="*/ 10519 w 674"/>
                <a:gd name="T39" fmla="*/ 10212 h 661"/>
                <a:gd name="T40" fmla="*/ 10486 w 674"/>
                <a:gd name="T41" fmla="*/ 10324 h 6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74" h="661">
                  <a:moveTo>
                    <a:pt x="214" y="661"/>
                  </a:moveTo>
                  <a:cubicBezTo>
                    <a:pt x="213" y="661"/>
                    <a:pt x="212" y="660"/>
                    <a:pt x="211" y="660"/>
                  </a:cubicBezTo>
                  <a:cubicBezTo>
                    <a:pt x="204" y="655"/>
                    <a:pt x="189" y="609"/>
                    <a:pt x="179" y="591"/>
                  </a:cubicBezTo>
                  <a:cubicBezTo>
                    <a:pt x="169" y="572"/>
                    <a:pt x="152" y="538"/>
                    <a:pt x="138" y="505"/>
                  </a:cubicBezTo>
                  <a:cubicBezTo>
                    <a:pt x="125" y="472"/>
                    <a:pt x="132" y="496"/>
                    <a:pt x="121" y="441"/>
                  </a:cubicBezTo>
                  <a:cubicBezTo>
                    <a:pt x="111" y="387"/>
                    <a:pt x="109" y="371"/>
                    <a:pt x="92" y="344"/>
                  </a:cubicBezTo>
                  <a:cubicBezTo>
                    <a:pt x="75" y="316"/>
                    <a:pt x="66" y="283"/>
                    <a:pt x="50" y="247"/>
                  </a:cubicBezTo>
                  <a:cubicBezTo>
                    <a:pt x="33" y="211"/>
                    <a:pt x="39" y="189"/>
                    <a:pt x="16" y="141"/>
                  </a:cubicBezTo>
                  <a:cubicBezTo>
                    <a:pt x="5" y="127"/>
                    <a:pt x="0" y="121"/>
                    <a:pt x="1" y="109"/>
                  </a:cubicBezTo>
                  <a:cubicBezTo>
                    <a:pt x="0" y="90"/>
                    <a:pt x="50" y="84"/>
                    <a:pt x="67" y="80"/>
                  </a:cubicBezTo>
                  <a:cubicBezTo>
                    <a:pt x="95" y="72"/>
                    <a:pt x="119" y="61"/>
                    <a:pt x="136" y="57"/>
                  </a:cubicBezTo>
                  <a:cubicBezTo>
                    <a:pt x="172" y="49"/>
                    <a:pt x="190" y="41"/>
                    <a:pt x="226" y="32"/>
                  </a:cubicBezTo>
                  <a:cubicBezTo>
                    <a:pt x="266" y="22"/>
                    <a:pt x="324" y="11"/>
                    <a:pt x="372" y="15"/>
                  </a:cubicBezTo>
                  <a:cubicBezTo>
                    <a:pt x="402" y="15"/>
                    <a:pt x="439" y="0"/>
                    <a:pt x="440" y="7"/>
                  </a:cubicBezTo>
                  <a:cubicBezTo>
                    <a:pt x="441" y="13"/>
                    <a:pt x="447" y="23"/>
                    <a:pt x="449" y="24"/>
                  </a:cubicBezTo>
                  <a:cubicBezTo>
                    <a:pt x="456" y="47"/>
                    <a:pt x="460" y="54"/>
                    <a:pt x="483" y="87"/>
                  </a:cubicBezTo>
                  <a:cubicBezTo>
                    <a:pt x="507" y="119"/>
                    <a:pt x="485" y="146"/>
                    <a:pt x="521" y="193"/>
                  </a:cubicBezTo>
                  <a:cubicBezTo>
                    <a:pt x="558" y="241"/>
                    <a:pt x="569" y="292"/>
                    <a:pt x="577" y="329"/>
                  </a:cubicBezTo>
                  <a:cubicBezTo>
                    <a:pt x="586" y="365"/>
                    <a:pt x="605" y="393"/>
                    <a:pt x="621" y="416"/>
                  </a:cubicBezTo>
                  <a:cubicBezTo>
                    <a:pt x="637" y="438"/>
                    <a:pt x="665" y="521"/>
                    <a:pt x="672" y="539"/>
                  </a:cubicBezTo>
                  <a:cubicBezTo>
                    <a:pt x="674" y="543"/>
                    <a:pt x="673" y="545"/>
                    <a:pt x="670" y="545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Freeform 64"/>
            <p:cNvSpPr>
              <a:spLocks/>
            </p:cNvSpPr>
            <p:nvPr/>
          </p:nvSpPr>
          <p:spPr bwMode="auto">
            <a:xfrm>
              <a:off x="999" y="3075"/>
              <a:ext cx="155" cy="34"/>
            </a:xfrm>
            <a:custGeom>
              <a:avLst/>
              <a:gdLst>
                <a:gd name="T0" fmla="*/ 970 w 62"/>
                <a:gd name="T1" fmla="*/ 0 h 13"/>
                <a:gd name="T2" fmla="*/ 0 w 62"/>
                <a:gd name="T3" fmla="*/ 178 h 1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2" h="13">
                  <a:moveTo>
                    <a:pt x="62" y="0"/>
                  </a:moveTo>
                  <a:cubicBezTo>
                    <a:pt x="34" y="7"/>
                    <a:pt x="10" y="13"/>
                    <a:pt x="0" y="1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Freeform 65"/>
            <p:cNvSpPr>
              <a:spLocks/>
            </p:cNvSpPr>
            <p:nvPr/>
          </p:nvSpPr>
          <p:spPr bwMode="auto">
            <a:xfrm>
              <a:off x="1819" y="2765"/>
              <a:ext cx="320" cy="115"/>
            </a:xfrm>
            <a:custGeom>
              <a:avLst/>
              <a:gdLst>
                <a:gd name="T0" fmla="*/ 2000 w 128"/>
                <a:gd name="T1" fmla="*/ 193 h 43"/>
                <a:gd name="T2" fmla="*/ 908 w 128"/>
                <a:gd name="T3" fmla="*/ 308 h 43"/>
                <a:gd name="T4" fmla="*/ 0 w 128"/>
                <a:gd name="T5" fmla="*/ 824 h 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8" h="43">
                  <a:moveTo>
                    <a:pt x="128" y="10"/>
                  </a:moveTo>
                  <a:cubicBezTo>
                    <a:pt x="118" y="12"/>
                    <a:pt x="90" y="0"/>
                    <a:pt x="58" y="16"/>
                  </a:cubicBezTo>
                  <a:cubicBezTo>
                    <a:pt x="25" y="32"/>
                    <a:pt x="16" y="35"/>
                    <a:pt x="0" y="4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Freeform 66"/>
            <p:cNvSpPr>
              <a:spLocks/>
            </p:cNvSpPr>
            <p:nvPr/>
          </p:nvSpPr>
          <p:spPr bwMode="auto">
            <a:xfrm>
              <a:off x="336" y="1141"/>
              <a:ext cx="1875" cy="2043"/>
            </a:xfrm>
            <a:custGeom>
              <a:avLst/>
              <a:gdLst>
                <a:gd name="T0" fmla="*/ 11688 w 750"/>
                <a:gd name="T1" fmla="*/ 11893 h 766"/>
                <a:gd name="T2" fmla="*/ 10863 w 750"/>
                <a:gd name="T3" fmla="*/ 9562 h 766"/>
                <a:gd name="T4" fmla="*/ 10113 w 750"/>
                <a:gd name="T5" fmla="*/ 7839 h 766"/>
                <a:gd name="T6" fmla="*/ 9188 w 750"/>
                <a:gd name="T7" fmla="*/ 4987 h 766"/>
                <a:gd name="T8" fmla="*/ 8000 w 750"/>
                <a:gd name="T9" fmla="*/ 1822 h 766"/>
                <a:gd name="T10" fmla="*/ 7845 w 750"/>
                <a:gd name="T11" fmla="*/ 568 h 766"/>
                <a:gd name="T12" fmla="*/ 7375 w 750"/>
                <a:gd name="T13" fmla="*/ 192 h 766"/>
                <a:gd name="T14" fmla="*/ 5863 w 750"/>
                <a:gd name="T15" fmla="*/ 136 h 766"/>
                <a:gd name="T16" fmla="*/ 3800 w 750"/>
                <a:gd name="T17" fmla="*/ 205 h 766"/>
                <a:gd name="T18" fmla="*/ 2020 w 750"/>
                <a:gd name="T19" fmla="*/ 1160 h 766"/>
                <a:gd name="T20" fmla="*/ 20 w 750"/>
                <a:gd name="T21" fmla="*/ 2104 h 766"/>
                <a:gd name="T22" fmla="*/ 488 w 750"/>
                <a:gd name="T23" fmla="*/ 3891 h 766"/>
                <a:gd name="T24" fmla="*/ 1238 w 750"/>
                <a:gd name="T25" fmla="*/ 6182 h 766"/>
                <a:gd name="T26" fmla="*/ 2125 w 750"/>
                <a:gd name="T27" fmla="*/ 8479 h 766"/>
                <a:gd name="T28" fmla="*/ 2520 w 750"/>
                <a:gd name="T29" fmla="*/ 10570 h 766"/>
                <a:gd name="T30" fmla="*/ 3908 w 750"/>
                <a:gd name="T31" fmla="*/ 14328 h 766"/>
                <a:gd name="T32" fmla="*/ 4250 w 750"/>
                <a:gd name="T33" fmla="*/ 14477 h 766"/>
                <a:gd name="T34" fmla="*/ 5645 w 750"/>
                <a:gd name="T35" fmla="*/ 14000 h 766"/>
                <a:gd name="T36" fmla="*/ 5520 w 750"/>
                <a:gd name="T37" fmla="*/ 13624 h 766"/>
                <a:gd name="T38" fmla="*/ 5738 w 750"/>
                <a:gd name="T39" fmla="*/ 13258 h 766"/>
                <a:gd name="T40" fmla="*/ 6083 w 750"/>
                <a:gd name="T41" fmla="*/ 13450 h 766"/>
                <a:gd name="T42" fmla="*/ 6175 w 750"/>
                <a:gd name="T43" fmla="*/ 13714 h 766"/>
                <a:gd name="T44" fmla="*/ 6208 w 750"/>
                <a:gd name="T45" fmla="*/ 13816 h 766"/>
                <a:gd name="T46" fmla="*/ 6238 w 750"/>
                <a:gd name="T47" fmla="*/ 13885 h 766"/>
                <a:gd name="T48" fmla="*/ 6300 w 750"/>
                <a:gd name="T49" fmla="*/ 13872 h 766"/>
                <a:gd name="T50" fmla="*/ 7583 w 750"/>
                <a:gd name="T51" fmla="*/ 13624 h 766"/>
                <a:gd name="T52" fmla="*/ 7425 w 750"/>
                <a:gd name="T53" fmla="*/ 13167 h 766"/>
                <a:gd name="T54" fmla="*/ 7845 w 750"/>
                <a:gd name="T55" fmla="*/ 12506 h 766"/>
                <a:gd name="T56" fmla="*/ 8488 w 750"/>
                <a:gd name="T57" fmla="*/ 12847 h 766"/>
                <a:gd name="T58" fmla="*/ 8550 w 750"/>
                <a:gd name="T59" fmla="*/ 13087 h 766"/>
                <a:gd name="T60" fmla="*/ 8595 w 750"/>
                <a:gd name="T61" fmla="*/ 13202 h 766"/>
                <a:gd name="T62" fmla="*/ 8625 w 750"/>
                <a:gd name="T63" fmla="*/ 13258 h 766"/>
                <a:gd name="T64" fmla="*/ 10238 w 750"/>
                <a:gd name="T65" fmla="*/ 12506 h 766"/>
                <a:gd name="T66" fmla="*/ 11470 w 750"/>
                <a:gd name="T67" fmla="*/ 12122 h 766"/>
                <a:gd name="T68" fmla="*/ 11688 w 750"/>
                <a:gd name="T69" fmla="*/ 11893 h 76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50" h="766">
                  <a:moveTo>
                    <a:pt x="748" y="627"/>
                  </a:moveTo>
                  <a:cubicBezTo>
                    <a:pt x="736" y="598"/>
                    <a:pt x="703" y="515"/>
                    <a:pt x="695" y="504"/>
                  </a:cubicBezTo>
                  <a:cubicBezTo>
                    <a:pt x="682" y="485"/>
                    <a:pt x="656" y="435"/>
                    <a:pt x="647" y="413"/>
                  </a:cubicBezTo>
                  <a:cubicBezTo>
                    <a:pt x="638" y="392"/>
                    <a:pt x="613" y="312"/>
                    <a:pt x="588" y="263"/>
                  </a:cubicBezTo>
                  <a:cubicBezTo>
                    <a:pt x="563" y="213"/>
                    <a:pt x="539" y="148"/>
                    <a:pt x="512" y="96"/>
                  </a:cubicBezTo>
                  <a:cubicBezTo>
                    <a:pt x="501" y="75"/>
                    <a:pt x="501" y="43"/>
                    <a:pt x="502" y="30"/>
                  </a:cubicBezTo>
                  <a:cubicBezTo>
                    <a:pt x="502" y="17"/>
                    <a:pt x="491" y="13"/>
                    <a:pt x="472" y="10"/>
                  </a:cubicBezTo>
                  <a:cubicBezTo>
                    <a:pt x="438" y="4"/>
                    <a:pt x="406" y="3"/>
                    <a:pt x="375" y="7"/>
                  </a:cubicBezTo>
                  <a:cubicBezTo>
                    <a:pt x="348" y="11"/>
                    <a:pt x="296" y="0"/>
                    <a:pt x="243" y="11"/>
                  </a:cubicBezTo>
                  <a:cubicBezTo>
                    <a:pt x="189" y="22"/>
                    <a:pt x="184" y="36"/>
                    <a:pt x="129" y="61"/>
                  </a:cubicBezTo>
                  <a:cubicBezTo>
                    <a:pt x="73" y="86"/>
                    <a:pt x="2" y="93"/>
                    <a:pt x="1" y="111"/>
                  </a:cubicBezTo>
                  <a:cubicBezTo>
                    <a:pt x="0" y="130"/>
                    <a:pt x="2" y="181"/>
                    <a:pt x="31" y="205"/>
                  </a:cubicBezTo>
                  <a:cubicBezTo>
                    <a:pt x="59" y="230"/>
                    <a:pt x="61" y="267"/>
                    <a:pt x="79" y="326"/>
                  </a:cubicBezTo>
                  <a:cubicBezTo>
                    <a:pt x="98" y="386"/>
                    <a:pt x="117" y="402"/>
                    <a:pt x="136" y="447"/>
                  </a:cubicBezTo>
                  <a:cubicBezTo>
                    <a:pt x="155" y="492"/>
                    <a:pt x="156" y="516"/>
                    <a:pt x="161" y="557"/>
                  </a:cubicBezTo>
                  <a:cubicBezTo>
                    <a:pt x="165" y="592"/>
                    <a:pt x="228" y="707"/>
                    <a:pt x="250" y="755"/>
                  </a:cubicBezTo>
                  <a:cubicBezTo>
                    <a:pt x="253" y="763"/>
                    <a:pt x="267" y="766"/>
                    <a:pt x="272" y="763"/>
                  </a:cubicBezTo>
                  <a:cubicBezTo>
                    <a:pt x="295" y="751"/>
                    <a:pt x="327" y="743"/>
                    <a:pt x="361" y="738"/>
                  </a:cubicBezTo>
                  <a:cubicBezTo>
                    <a:pt x="353" y="718"/>
                    <a:pt x="353" y="718"/>
                    <a:pt x="353" y="718"/>
                  </a:cubicBezTo>
                  <a:cubicBezTo>
                    <a:pt x="351" y="710"/>
                    <a:pt x="357" y="701"/>
                    <a:pt x="367" y="699"/>
                  </a:cubicBezTo>
                  <a:cubicBezTo>
                    <a:pt x="377" y="696"/>
                    <a:pt x="387" y="701"/>
                    <a:pt x="389" y="709"/>
                  </a:cubicBezTo>
                  <a:cubicBezTo>
                    <a:pt x="395" y="723"/>
                    <a:pt x="395" y="723"/>
                    <a:pt x="395" y="723"/>
                  </a:cubicBezTo>
                  <a:cubicBezTo>
                    <a:pt x="396" y="725"/>
                    <a:pt x="397" y="726"/>
                    <a:pt x="397" y="728"/>
                  </a:cubicBezTo>
                  <a:cubicBezTo>
                    <a:pt x="399" y="732"/>
                    <a:pt x="399" y="732"/>
                    <a:pt x="399" y="732"/>
                  </a:cubicBezTo>
                  <a:cubicBezTo>
                    <a:pt x="401" y="732"/>
                    <a:pt x="402" y="731"/>
                    <a:pt x="403" y="731"/>
                  </a:cubicBezTo>
                  <a:cubicBezTo>
                    <a:pt x="435" y="728"/>
                    <a:pt x="445" y="718"/>
                    <a:pt x="485" y="718"/>
                  </a:cubicBezTo>
                  <a:cubicBezTo>
                    <a:pt x="475" y="694"/>
                    <a:pt x="475" y="694"/>
                    <a:pt x="475" y="694"/>
                  </a:cubicBezTo>
                  <a:cubicBezTo>
                    <a:pt x="472" y="679"/>
                    <a:pt x="484" y="664"/>
                    <a:pt x="502" y="659"/>
                  </a:cubicBezTo>
                  <a:cubicBezTo>
                    <a:pt x="521" y="654"/>
                    <a:pt x="539" y="663"/>
                    <a:pt x="543" y="677"/>
                  </a:cubicBezTo>
                  <a:cubicBezTo>
                    <a:pt x="547" y="690"/>
                    <a:pt x="547" y="690"/>
                    <a:pt x="547" y="690"/>
                  </a:cubicBezTo>
                  <a:cubicBezTo>
                    <a:pt x="549" y="692"/>
                    <a:pt x="550" y="694"/>
                    <a:pt x="550" y="696"/>
                  </a:cubicBezTo>
                  <a:cubicBezTo>
                    <a:pt x="552" y="699"/>
                    <a:pt x="552" y="699"/>
                    <a:pt x="552" y="699"/>
                  </a:cubicBezTo>
                  <a:cubicBezTo>
                    <a:pt x="614" y="679"/>
                    <a:pt x="624" y="678"/>
                    <a:pt x="655" y="659"/>
                  </a:cubicBezTo>
                  <a:cubicBezTo>
                    <a:pt x="682" y="642"/>
                    <a:pt x="698" y="642"/>
                    <a:pt x="734" y="639"/>
                  </a:cubicBezTo>
                  <a:cubicBezTo>
                    <a:pt x="740" y="638"/>
                    <a:pt x="750" y="633"/>
                    <a:pt x="748" y="627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Freeform 67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Freeform 68"/>
            <p:cNvSpPr>
              <a:spLocks/>
            </p:cNvSpPr>
            <p:nvPr/>
          </p:nvSpPr>
          <p:spPr bwMode="auto">
            <a:xfrm>
              <a:off x="1679" y="2947"/>
              <a:ext cx="55" cy="160"/>
            </a:xfrm>
            <a:custGeom>
              <a:avLst/>
              <a:gdLst>
                <a:gd name="T0" fmla="*/ 50 w 22"/>
                <a:gd name="T1" fmla="*/ 1117 h 60"/>
                <a:gd name="T2" fmla="*/ 345 w 22"/>
                <a:gd name="T3" fmla="*/ 1139 h 60"/>
                <a:gd name="T4" fmla="*/ 0 w 22"/>
                <a:gd name="T5" fmla="*/ 0 h 60"/>
                <a:gd name="T6" fmla="*/ 50 w 22"/>
                <a:gd name="T7" fmla="*/ 1117 h 6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60">
                  <a:moveTo>
                    <a:pt x="3" y="59"/>
                  </a:moveTo>
                  <a:cubicBezTo>
                    <a:pt x="10" y="57"/>
                    <a:pt x="22" y="60"/>
                    <a:pt x="22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1"/>
                    <a:pt x="19" y="51"/>
                    <a:pt x="3" y="59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Freeform 69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Freeform 70"/>
            <p:cNvSpPr>
              <a:spLocks/>
            </p:cNvSpPr>
            <p:nvPr/>
          </p:nvSpPr>
          <p:spPr bwMode="auto">
            <a:xfrm>
              <a:off x="1294" y="3024"/>
              <a:ext cx="37" cy="88"/>
            </a:xfrm>
            <a:custGeom>
              <a:avLst/>
              <a:gdLst>
                <a:gd name="T0" fmla="*/ 30 w 15"/>
                <a:gd name="T1" fmla="*/ 627 h 33"/>
                <a:gd name="T2" fmla="*/ 224 w 15"/>
                <a:gd name="T3" fmla="*/ 627 h 33"/>
                <a:gd name="T4" fmla="*/ 0 w 15"/>
                <a:gd name="T5" fmla="*/ 0 h 33"/>
                <a:gd name="T6" fmla="*/ 30 w 15"/>
                <a:gd name="T7" fmla="*/ 627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3">
                  <a:moveTo>
                    <a:pt x="2" y="33"/>
                  </a:moveTo>
                  <a:cubicBezTo>
                    <a:pt x="7" y="32"/>
                    <a:pt x="15" y="33"/>
                    <a:pt x="15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2"/>
                    <a:pt x="12" y="28"/>
                    <a:pt x="2" y="33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Freeform 71"/>
            <p:cNvSpPr>
              <a:spLocks/>
            </p:cNvSpPr>
            <p:nvPr/>
          </p:nvSpPr>
          <p:spPr bwMode="auto">
            <a:xfrm>
              <a:off x="1229" y="3016"/>
              <a:ext cx="72" cy="112"/>
            </a:xfrm>
            <a:custGeom>
              <a:avLst/>
              <a:gdLst>
                <a:gd name="T0" fmla="*/ 124 w 29"/>
                <a:gd name="T1" fmla="*/ 35 h 42"/>
                <a:gd name="T2" fmla="*/ 42 w 29"/>
                <a:gd name="T3" fmla="*/ 307 h 42"/>
                <a:gd name="T4" fmla="*/ 216 w 29"/>
                <a:gd name="T5" fmla="*/ 797 h 42"/>
                <a:gd name="T6" fmla="*/ 444 w 29"/>
                <a:gd name="T7" fmla="*/ 683 h 42"/>
                <a:gd name="T8" fmla="*/ 308 w 29"/>
                <a:gd name="T9" fmla="*/ 248 h 42"/>
                <a:gd name="T10" fmla="*/ 124 w 29"/>
                <a:gd name="T11" fmla="*/ 35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" h="42">
                  <a:moveTo>
                    <a:pt x="8" y="2"/>
                  </a:moveTo>
                  <a:cubicBezTo>
                    <a:pt x="0" y="4"/>
                    <a:pt x="0" y="9"/>
                    <a:pt x="3" y="16"/>
                  </a:cubicBezTo>
                  <a:cubicBezTo>
                    <a:pt x="6" y="24"/>
                    <a:pt x="9" y="42"/>
                    <a:pt x="14" y="42"/>
                  </a:cubicBezTo>
                  <a:cubicBezTo>
                    <a:pt x="18" y="42"/>
                    <a:pt x="29" y="40"/>
                    <a:pt x="29" y="36"/>
                  </a:cubicBezTo>
                  <a:cubicBezTo>
                    <a:pt x="29" y="32"/>
                    <a:pt x="21" y="17"/>
                    <a:pt x="20" y="13"/>
                  </a:cubicBezTo>
                  <a:cubicBezTo>
                    <a:pt x="19" y="9"/>
                    <a:pt x="14" y="0"/>
                    <a:pt x="8" y="2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Freeform 72"/>
            <p:cNvSpPr>
              <a:spLocks/>
            </p:cNvSpPr>
            <p:nvPr/>
          </p:nvSpPr>
          <p:spPr bwMode="auto">
            <a:xfrm>
              <a:off x="1516" y="2885"/>
              <a:ext cx="240" cy="296"/>
            </a:xfrm>
            <a:custGeom>
              <a:avLst/>
              <a:gdLst>
                <a:gd name="T0" fmla="*/ 1000 w 96"/>
                <a:gd name="T1" fmla="*/ 1685 h 111"/>
                <a:gd name="T2" fmla="*/ 1500 w 96"/>
                <a:gd name="T3" fmla="*/ 1707 h 111"/>
                <a:gd name="T4" fmla="*/ 1113 w 96"/>
                <a:gd name="T5" fmla="*/ 435 h 111"/>
                <a:gd name="T6" fmla="*/ 470 w 96"/>
                <a:gd name="T7" fmla="*/ 93 h 111"/>
                <a:gd name="T8" fmla="*/ 50 w 96"/>
                <a:gd name="T9" fmla="*/ 760 h 111"/>
                <a:gd name="T10" fmla="*/ 488 w 96"/>
                <a:gd name="T11" fmla="*/ 2104 h 111"/>
                <a:gd name="T12" fmla="*/ 1000 w 96"/>
                <a:gd name="T13" fmla="*/ 1685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6" h="111">
                  <a:moveTo>
                    <a:pt x="64" y="89"/>
                  </a:moveTo>
                  <a:cubicBezTo>
                    <a:pt x="76" y="86"/>
                    <a:pt x="87" y="87"/>
                    <a:pt x="96" y="9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67" y="9"/>
                    <a:pt x="49" y="0"/>
                    <a:pt x="30" y="5"/>
                  </a:cubicBezTo>
                  <a:cubicBezTo>
                    <a:pt x="12" y="10"/>
                    <a:pt x="0" y="25"/>
                    <a:pt x="3" y="40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8" y="101"/>
                    <a:pt x="50" y="93"/>
                    <a:pt x="64" y="89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Freeform 73"/>
            <p:cNvSpPr>
              <a:spLocks/>
            </p:cNvSpPr>
            <p:nvPr/>
          </p:nvSpPr>
          <p:spPr bwMode="auto">
            <a:xfrm>
              <a:off x="1214" y="2997"/>
              <a:ext cx="130" cy="160"/>
            </a:xfrm>
            <a:custGeom>
              <a:avLst/>
              <a:gdLst>
                <a:gd name="T0" fmla="*/ 550 w 52"/>
                <a:gd name="T1" fmla="*/ 909 h 60"/>
                <a:gd name="T2" fmla="*/ 813 w 52"/>
                <a:gd name="T3" fmla="*/ 909 h 60"/>
                <a:gd name="T4" fmla="*/ 595 w 52"/>
                <a:gd name="T5" fmla="*/ 248 h 60"/>
                <a:gd name="T6" fmla="*/ 250 w 52"/>
                <a:gd name="T7" fmla="*/ 56 h 60"/>
                <a:gd name="T8" fmla="*/ 33 w 52"/>
                <a:gd name="T9" fmla="*/ 419 h 60"/>
                <a:gd name="T10" fmla="*/ 270 w 52"/>
                <a:gd name="T11" fmla="*/ 1139 h 60"/>
                <a:gd name="T12" fmla="*/ 550 w 52"/>
                <a:gd name="T13" fmla="*/ 909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" h="60">
                  <a:moveTo>
                    <a:pt x="35" y="48"/>
                  </a:moveTo>
                  <a:cubicBezTo>
                    <a:pt x="41" y="46"/>
                    <a:pt x="47" y="47"/>
                    <a:pt x="52" y="48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5"/>
                    <a:pt x="26" y="0"/>
                    <a:pt x="16" y="3"/>
                  </a:cubicBezTo>
                  <a:cubicBezTo>
                    <a:pt x="6" y="5"/>
                    <a:pt x="0" y="14"/>
                    <a:pt x="2" y="22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20" y="54"/>
                    <a:pt x="27" y="50"/>
                    <a:pt x="35" y="48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 74"/>
            <p:cNvSpPr>
              <a:spLocks/>
            </p:cNvSpPr>
            <p:nvPr/>
          </p:nvSpPr>
          <p:spPr bwMode="auto">
            <a:xfrm>
              <a:off x="1201" y="1656"/>
              <a:ext cx="415" cy="400"/>
            </a:xfrm>
            <a:custGeom>
              <a:avLst/>
              <a:gdLst>
                <a:gd name="T0" fmla="*/ 0 w 166"/>
                <a:gd name="T1" fmla="*/ 0 h 150"/>
                <a:gd name="T2" fmla="*/ 595 w 166"/>
                <a:gd name="T3" fmla="*/ 739 h 150"/>
                <a:gd name="T4" fmla="*/ 595 w 166"/>
                <a:gd name="T5" fmla="*/ 2027 h 150"/>
                <a:gd name="T6" fmla="*/ 1063 w 166"/>
                <a:gd name="T7" fmla="*/ 2765 h 150"/>
                <a:gd name="T8" fmla="*/ 2095 w 166"/>
                <a:gd name="T9" fmla="*/ 2595 h 150"/>
                <a:gd name="T10" fmla="*/ 2595 w 166"/>
                <a:gd name="T11" fmla="*/ 2845 h 1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6" h="150">
                  <a:moveTo>
                    <a:pt x="0" y="0"/>
                  </a:moveTo>
                  <a:cubicBezTo>
                    <a:pt x="19" y="25"/>
                    <a:pt x="34" y="15"/>
                    <a:pt x="38" y="39"/>
                  </a:cubicBezTo>
                  <a:cubicBezTo>
                    <a:pt x="42" y="63"/>
                    <a:pt x="37" y="92"/>
                    <a:pt x="38" y="107"/>
                  </a:cubicBezTo>
                  <a:cubicBezTo>
                    <a:pt x="39" y="122"/>
                    <a:pt x="44" y="143"/>
                    <a:pt x="68" y="146"/>
                  </a:cubicBezTo>
                  <a:cubicBezTo>
                    <a:pt x="92" y="149"/>
                    <a:pt x="121" y="138"/>
                    <a:pt x="134" y="137"/>
                  </a:cubicBezTo>
                  <a:cubicBezTo>
                    <a:pt x="146" y="136"/>
                    <a:pt x="166" y="150"/>
                    <a:pt x="166" y="15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Freeform 75"/>
            <p:cNvSpPr>
              <a:spLocks/>
            </p:cNvSpPr>
            <p:nvPr/>
          </p:nvSpPr>
          <p:spPr bwMode="auto">
            <a:xfrm>
              <a:off x="941" y="2232"/>
              <a:ext cx="463" cy="307"/>
            </a:xfrm>
            <a:custGeom>
              <a:avLst/>
              <a:gdLst>
                <a:gd name="T0" fmla="*/ 0 w 185"/>
                <a:gd name="T1" fmla="*/ 627 h 115"/>
                <a:gd name="T2" fmla="*/ 646 w 185"/>
                <a:gd name="T3" fmla="*/ 149 h 115"/>
                <a:gd name="T4" fmla="*/ 1754 w 185"/>
                <a:gd name="T5" fmla="*/ 206 h 115"/>
                <a:gd name="T6" fmla="*/ 2067 w 185"/>
                <a:gd name="T7" fmla="*/ 742 h 115"/>
                <a:gd name="T8" fmla="*/ 2868 w 185"/>
                <a:gd name="T9" fmla="*/ 1482 h 115"/>
                <a:gd name="T10" fmla="*/ 2901 w 185"/>
                <a:gd name="T11" fmla="*/ 2189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" h="115">
                  <a:moveTo>
                    <a:pt x="0" y="33"/>
                  </a:moveTo>
                  <a:cubicBezTo>
                    <a:pt x="15" y="21"/>
                    <a:pt x="30" y="9"/>
                    <a:pt x="41" y="8"/>
                  </a:cubicBezTo>
                  <a:cubicBezTo>
                    <a:pt x="53" y="7"/>
                    <a:pt x="82" y="0"/>
                    <a:pt x="112" y="11"/>
                  </a:cubicBezTo>
                  <a:cubicBezTo>
                    <a:pt x="121" y="14"/>
                    <a:pt x="132" y="39"/>
                    <a:pt x="132" y="39"/>
                  </a:cubicBezTo>
                  <a:cubicBezTo>
                    <a:pt x="151" y="41"/>
                    <a:pt x="182" y="65"/>
                    <a:pt x="183" y="78"/>
                  </a:cubicBezTo>
                  <a:cubicBezTo>
                    <a:pt x="185" y="92"/>
                    <a:pt x="185" y="115"/>
                    <a:pt x="185" y="115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Freeform 76"/>
            <p:cNvSpPr>
              <a:spLocks/>
            </p:cNvSpPr>
            <p:nvPr/>
          </p:nvSpPr>
          <p:spPr bwMode="auto">
            <a:xfrm>
              <a:off x="1796" y="2491"/>
              <a:ext cx="250" cy="245"/>
            </a:xfrm>
            <a:custGeom>
              <a:avLst/>
              <a:gdLst>
                <a:gd name="T0" fmla="*/ 770 w 100"/>
                <a:gd name="T1" fmla="*/ 149 h 92"/>
                <a:gd name="T2" fmla="*/ 158 w 100"/>
                <a:gd name="T3" fmla="*/ 170 h 92"/>
                <a:gd name="T4" fmla="*/ 283 w 100"/>
                <a:gd name="T5" fmla="*/ 794 h 92"/>
                <a:gd name="T6" fmla="*/ 1063 w 100"/>
                <a:gd name="T7" fmla="*/ 1169 h 92"/>
                <a:gd name="T8" fmla="*/ 1395 w 100"/>
                <a:gd name="T9" fmla="*/ 1489 h 92"/>
                <a:gd name="T10" fmla="*/ 1563 w 100"/>
                <a:gd name="T11" fmla="*/ 1736 h 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92">
                  <a:moveTo>
                    <a:pt x="49" y="8"/>
                  </a:moveTo>
                  <a:cubicBezTo>
                    <a:pt x="37" y="9"/>
                    <a:pt x="19" y="0"/>
                    <a:pt x="10" y="9"/>
                  </a:cubicBezTo>
                  <a:cubicBezTo>
                    <a:pt x="0" y="20"/>
                    <a:pt x="10" y="34"/>
                    <a:pt x="18" y="42"/>
                  </a:cubicBezTo>
                  <a:cubicBezTo>
                    <a:pt x="31" y="56"/>
                    <a:pt x="52" y="53"/>
                    <a:pt x="68" y="62"/>
                  </a:cubicBezTo>
                  <a:cubicBezTo>
                    <a:pt x="77" y="67"/>
                    <a:pt x="83" y="70"/>
                    <a:pt x="89" y="79"/>
                  </a:cubicBezTo>
                  <a:cubicBezTo>
                    <a:pt x="92" y="85"/>
                    <a:pt x="93" y="89"/>
                    <a:pt x="100" y="92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Freeform 77"/>
            <p:cNvSpPr>
              <a:spLocks/>
            </p:cNvSpPr>
            <p:nvPr/>
          </p:nvSpPr>
          <p:spPr bwMode="auto">
            <a:xfrm>
              <a:off x="1234" y="3037"/>
              <a:ext cx="45" cy="83"/>
            </a:xfrm>
            <a:custGeom>
              <a:avLst/>
              <a:gdLst>
                <a:gd name="T0" fmla="*/ 63 w 18"/>
                <a:gd name="T1" fmla="*/ 0 h 31"/>
                <a:gd name="T2" fmla="*/ 95 w 18"/>
                <a:gd name="T3" fmla="*/ 286 h 31"/>
                <a:gd name="T4" fmla="*/ 238 w 18"/>
                <a:gd name="T5" fmla="*/ 538 h 31"/>
                <a:gd name="T6" fmla="*/ 208 w 18"/>
                <a:gd name="T7" fmla="*/ 265 h 31"/>
                <a:gd name="T8" fmla="*/ 63 w 18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1">
                  <a:moveTo>
                    <a:pt x="4" y="0"/>
                  </a:moveTo>
                  <a:cubicBezTo>
                    <a:pt x="0" y="0"/>
                    <a:pt x="4" y="9"/>
                    <a:pt x="6" y="15"/>
                  </a:cubicBezTo>
                  <a:cubicBezTo>
                    <a:pt x="8" y="21"/>
                    <a:pt x="13" y="31"/>
                    <a:pt x="15" y="28"/>
                  </a:cubicBezTo>
                  <a:cubicBezTo>
                    <a:pt x="18" y="24"/>
                    <a:pt x="15" y="20"/>
                    <a:pt x="13" y="14"/>
                  </a:cubicBezTo>
                  <a:cubicBezTo>
                    <a:pt x="10" y="7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Freeform 78"/>
            <p:cNvSpPr>
              <a:spLocks/>
            </p:cNvSpPr>
            <p:nvPr/>
          </p:nvSpPr>
          <p:spPr bwMode="auto">
            <a:xfrm>
              <a:off x="1556" y="2915"/>
              <a:ext cx="128" cy="200"/>
            </a:xfrm>
            <a:custGeom>
              <a:avLst/>
              <a:gdLst>
                <a:gd name="T0" fmla="*/ 238 w 51"/>
                <a:gd name="T1" fmla="*/ 115 h 75"/>
                <a:gd name="T2" fmla="*/ 95 w 51"/>
                <a:gd name="T3" fmla="*/ 568 h 75"/>
                <a:gd name="T4" fmla="*/ 397 w 51"/>
                <a:gd name="T5" fmla="*/ 1421 h 75"/>
                <a:gd name="T6" fmla="*/ 806 w 51"/>
                <a:gd name="T7" fmla="*/ 1229 h 75"/>
                <a:gd name="T8" fmla="*/ 567 w 51"/>
                <a:gd name="T9" fmla="*/ 456 h 75"/>
                <a:gd name="T10" fmla="*/ 238 w 51"/>
                <a:gd name="T11" fmla="*/ 115 h 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" h="75">
                  <a:moveTo>
                    <a:pt x="15" y="6"/>
                  </a:moveTo>
                  <a:cubicBezTo>
                    <a:pt x="1" y="8"/>
                    <a:pt x="0" y="17"/>
                    <a:pt x="6" y="30"/>
                  </a:cubicBezTo>
                  <a:cubicBezTo>
                    <a:pt x="12" y="43"/>
                    <a:pt x="16" y="75"/>
                    <a:pt x="25" y="75"/>
                  </a:cubicBezTo>
                  <a:cubicBezTo>
                    <a:pt x="33" y="75"/>
                    <a:pt x="51" y="72"/>
                    <a:pt x="51" y="65"/>
                  </a:cubicBezTo>
                  <a:cubicBezTo>
                    <a:pt x="51" y="58"/>
                    <a:pt x="38" y="31"/>
                    <a:pt x="36" y="24"/>
                  </a:cubicBezTo>
                  <a:cubicBezTo>
                    <a:pt x="34" y="17"/>
                    <a:pt x="25" y="0"/>
                    <a:pt x="15" y="6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Freeform 79"/>
            <p:cNvSpPr>
              <a:spLocks/>
            </p:cNvSpPr>
            <p:nvPr/>
          </p:nvSpPr>
          <p:spPr bwMode="auto">
            <a:xfrm>
              <a:off x="1569" y="2952"/>
              <a:ext cx="77" cy="149"/>
            </a:xfrm>
            <a:custGeom>
              <a:avLst/>
              <a:gdLst>
                <a:gd name="T0" fmla="*/ 75 w 31"/>
                <a:gd name="T1" fmla="*/ 21 h 56"/>
                <a:gd name="T2" fmla="*/ 137 w 31"/>
                <a:gd name="T3" fmla="*/ 511 h 56"/>
                <a:gd name="T4" fmla="*/ 400 w 31"/>
                <a:gd name="T5" fmla="*/ 942 h 56"/>
                <a:gd name="T6" fmla="*/ 340 w 31"/>
                <a:gd name="T7" fmla="*/ 490 h 56"/>
                <a:gd name="T8" fmla="*/ 75 w 31"/>
                <a:gd name="T9" fmla="*/ 21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6">
                  <a:moveTo>
                    <a:pt x="5" y="1"/>
                  </a:moveTo>
                  <a:cubicBezTo>
                    <a:pt x="0" y="2"/>
                    <a:pt x="5" y="17"/>
                    <a:pt x="9" y="27"/>
                  </a:cubicBezTo>
                  <a:cubicBezTo>
                    <a:pt x="13" y="38"/>
                    <a:pt x="22" y="56"/>
                    <a:pt x="26" y="50"/>
                  </a:cubicBezTo>
                  <a:cubicBezTo>
                    <a:pt x="31" y="44"/>
                    <a:pt x="26" y="37"/>
                    <a:pt x="22" y="26"/>
                  </a:cubicBezTo>
                  <a:cubicBezTo>
                    <a:pt x="17" y="15"/>
                    <a:pt x="9" y="0"/>
                    <a:pt x="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Freeform 80"/>
            <p:cNvSpPr>
              <a:spLocks/>
            </p:cNvSpPr>
            <p:nvPr/>
          </p:nvSpPr>
          <p:spPr bwMode="auto">
            <a:xfrm>
              <a:off x="1699" y="3325"/>
              <a:ext cx="95" cy="104"/>
            </a:xfrm>
            <a:custGeom>
              <a:avLst/>
              <a:gdLst>
                <a:gd name="T0" fmla="*/ 175 w 38"/>
                <a:gd name="T1" fmla="*/ 171 h 39"/>
                <a:gd name="T2" fmla="*/ 33 w 38"/>
                <a:gd name="T3" fmla="*/ 435 h 39"/>
                <a:gd name="T4" fmla="*/ 175 w 38"/>
                <a:gd name="T5" fmla="*/ 704 h 39"/>
                <a:gd name="T6" fmla="*/ 520 w 38"/>
                <a:gd name="T7" fmla="*/ 512 h 39"/>
                <a:gd name="T8" fmla="*/ 175 w 38"/>
                <a:gd name="T9" fmla="*/ 17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9">
                  <a:moveTo>
                    <a:pt x="11" y="9"/>
                  </a:moveTo>
                  <a:cubicBezTo>
                    <a:pt x="1" y="14"/>
                    <a:pt x="0" y="18"/>
                    <a:pt x="2" y="23"/>
                  </a:cubicBezTo>
                  <a:cubicBezTo>
                    <a:pt x="4" y="28"/>
                    <a:pt x="8" y="39"/>
                    <a:pt x="11" y="37"/>
                  </a:cubicBezTo>
                  <a:cubicBezTo>
                    <a:pt x="13" y="35"/>
                    <a:pt x="26" y="27"/>
                    <a:pt x="33" y="27"/>
                  </a:cubicBezTo>
                  <a:cubicBezTo>
                    <a:pt x="38" y="25"/>
                    <a:pt x="31" y="0"/>
                    <a:pt x="11" y="9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Freeform 81"/>
            <p:cNvSpPr>
              <a:spLocks/>
            </p:cNvSpPr>
            <p:nvPr/>
          </p:nvSpPr>
          <p:spPr bwMode="auto">
            <a:xfrm>
              <a:off x="1716" y="3360"/>
              <a:ext cx="43" cy="51"/>
            </a:xfrm>
            <a:custGeom>
              <a:avLst/>
              <a:gdLst>
                <a:gd name="T0" fmla="*/ 0 w 17"/>
                <a:gd name="T1" fmla="*/ 81 h 19"/>
                <a:gd name="T2" fmla="*/ 180 w 17"/>
                <a:gd name="T3" fmla="*/ 287 h 19"/>
                <a:gd name="T4" fmla="*/ 51 w 17"/>
                <a:gd name="T5" fmla="*/ 0 h 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9">
                  <a:moveTo>
                    <a:pt x="0" y="4"/>
                  </a:moveTo>
                  <a:cubicBezTo>
                    <a:pt x="1" y="7"/>
                    <a:pt x="6" y="19"/>
                    <a:pt x="11" y="15"/>
                  </a:cubicBezTo>
                  <a:cubicBezTo>
                    <a:pt x="17" y="10"/>
                    <a:pt x="5" y="3"/>
                    <a:pt x="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 82"/>
            <p:cNvSpPr>
              <a:spLocks/>
            </p:cNvSpPr>
            <p:nvPr/>
          </p:nvSpPr>
          <p:spPr bwMode="auto">
            <a:xfrm>
              <a:off x="1316" y="3237"/>
              <a:ext cx="45" cy="51"/>
            </a:xfrm>
            <a:custGeom>
              <a:avLst/>
              <a:gdLst>
                <a:gd name="T0" fmla="*/ 83 w 18"/>
                <a:gd name="T1" fmla="*/ 81 h 19"/>
                <a:gd name="T2" fmla="*/ 20 w 18"/>
                <a:gd name="T3" fmla="*/ 217 h 19"/>
                <a:gd name="T4" fmla="*/ 83 w 18"/>
                <a:gd name="T5" fmla="*/ 346 h 19"/>
                <a:gd name="T6" fmla="*/ 238 w 18"/>
                <a:gd name="T7" fmla="*/ 252 h 19"/>
                <a:gd name="T8" fmla="*/ 83 w 18"/>
                <a:gd name="T9" fmla="*/ 8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9">
                  <a:moveTo>
                    <a:pt x="5" y="4"/>
                  </a:moveTo>
                  <a:cubicBezTo>
                    <a:pt x="1" y="7"/>
                    <a:pt x="0" y="9"/>
                    <a:pt x="1" y="11"/>
                  </a:cubicBezTo>
                  <a:cubicBezTo>
                    <a:pt x="2" y="13"/>
                    <a:pt x="4" y="19"/>
                    <a:pt x="5" y="18"/>
                  </a:cubicBezTo>
                  <a:cubicBezTo>
                    <a:pt x="6" y="17"/>
                    <a:pt x="12" y="13"/>
                    <a:pt x="15" y="13"/>
                  </a:cubicBezTo>
                  <a:cubicBezTo>
                    <a:pt x="18" y="12"/>
                    <a:pt x="14" y="0"/>
                    <a:pt x="5" y="4"/>
                  </a:cubicBezTo>
                  <a:close/>
                </a:path>
              </a:pathLst>
            </a:custGeom>
            <a:solidFill>
              <a:srgbClr val="F1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Freeform 83"/>
            <p:cNvSpPr>
              <a:spLocks/>
            </p:cNvSpPr>
            <p:nvPr/>
          </p:nvSpPr>
          <p:spPr bwMode="auto">
            <a:xfrm>
              <a:off x="1324" y="3253"/>
              <a:ext cx="20" cy="24"/>
            </a:xfrm>
            <a:custGeom>
              <a:avLst/>
              <a:gdLst>
                <a:gd name="T0" fmla="*/ 0 w 8"/>
                <a:gd name="T1" fmla="*/ 35 h 9"/>
                <a:gd name="T2" fmla="*/ 95 w 8"/>
                <a:gd name="T3" fmla="*/ 136 h 9"/>
                <a:gd name="T4" fmla="*/ 33 w 8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1" y="4"/>
                    <a:pt x="3" y="9"/>
                    <a:pt x="6" y="7"/>
                  </a:cubicBezTo>
                  <a:cubicBezTo>
                    <a:pt x="8" y="5"/>
                    <a:pt x="2" y="1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Freeform 84"/>
            <p:cNvSpPr>
              <a:spLocks/>
            </p:cNvSpPr>
            <p:nvPr/>
          </p:nvSpPr>
          <p:spPr bwMode="auto">
            <a:xfrm>
              <a:off x="1566" y="3104"/>
              <a:ext cx="313" cy="309"/>
            </a:xfrm>
            <a:custGeom>
              <a:avLst/>
              <a:gdLst>
                <a:gd name="T0" fmla="*/ 1600 w 125"/>
                <a:gd name="T1" fmla="*/ 623 h 116"/>
                <a:gd name="T2" fmla="*/ 689 w 125"/>
                <a:gd name="T3" fmla="*/ 136 h 116"/>
                <a:gd name="T4" fmla="*/ 83 w 125"/>
                <a:gd name="T5" fmla="*/ 1079 h 116"/>
                <a:gd name="T6" fmla="*/ 438 w 125"/>
                <a:gd name="T7" fmla="*/ 2192 h 116"/>
                <a:gd name="T8" fmla="*/ 1054 w 125"/>
                <a:gd name="T9" fmla="*/ 1249 h 116"/>
                <a:gd name="T10" fmla="*/ 1963 w 125"/>
                <a:gd name="T11" fmla="*/ 1739 h 116"/>
                <a:gd name="T12" fmla="*/ 1600 w 125"/>
                <a:gd name="T13" fmla="*/ 623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" h="116">
                  <a:moveTo>
                    <a:pt x="102" y="33"/>
                  </a:moveTo>
                  <a:cubicBezTo>
                    <a:pt x="97" y="12"/>
                    <a:pt x="71" y="0"/>
                    <a:pt x="44" y="7"/>
                  </a:cubicBezTo>
                  <a:cubicBezTo>
                    <a:pt x="17" y="13"/>
                    <a:pt x="0" y="36"/>
                    <a:pt x="5" y="57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23" y="95"/>
                    <a:pt x="41" y="73"/>
                    <a:pt x="67" y="66"/>
                  </a:cubicBezTo>
                  <a:cubicBezTo>
                    <a:pt x="94" y="60"/>
                    <a:pt x="120" y="71"/>
                    <a:pt x="125" y="92"/>
                  </a:cubicBezTo>
                  <a:lnTo>
                    <a:pt x="102" y="33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Freeform 85"/>
            <p:cNvSpPr>
              <a:spLocks/>
            </p:cNvSpPr>
            <p:nvPr/>
          </p:nvSpPr>
          <p:spPr bwMode="auto">
            <a:xfrm>
              <a:off x="1241" y="3115"/>
              <a:ext cx="168" cy="168"/>
            </a:xfrm>
            <a:custGeom>
              <a:avLst/>
              <a:gdLst>
                <a:gd name="T0" fmla="*/ 868 w 67"/>
                <a:gd name="T1" fmla="*/ 341 h 63"/>
                <a:gd name="T2" fmla="*/ 376 w 67"/>
                <a:gd name="T3" fmla="*/ 77 h 63"/>
                <a:gd name="T4" fmla="*/ 50 w 67"/>
                <a:gd name="T5" fmla="*/ 589 h 63"/>
                <a:gd name="T6" fmla="*/ 238 w 67"/>
                <a:gd name="T7" fmla="*/ 1195 h 63"/>
                <a:gd name="T8" fmla="*/ 567 w 67"/>
                <a:gd name="T9" fmla="*/ 683 h 63"/>
                <a:gd name="T10" fmla="*/ 1056 w 67"/>
                <a:gd name="T11" fmla="*/ 947 h 63"/>
                <a:gd name="T12" fmla="*/ 868 w 67"/>
                <a:gd name="T13" fmla="*/ 341 h 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63">
                  <a:moveTo>
                    <a:pt x="55" y="18"/>
                  </a:moveTo>
                  <a:cubicBezTo>
                    <a:pt x="52" y="7"/>
                    <a:pt x="38" y="0"/>
                    <a:pt x="24" y="4"/>
                  </a:cubicBezTo>
                  <a:cubicBezTo>
                    <a:pt x="9" y="7"/>
                    <a:pt x="0" y="20"/>
                    <a:pt x="3" y="31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2" y="51"/>
                    <a:pt x="22" y="39"/>
                    <a:pt x="36" y="36"/>
                  </a:cubicBezTo>
                  <a:cubicBezTo>
                    <a:pt x="50" y="32"/>
                    <a:pt x="64" y="39"/>
                    <a:pt x="67" y="50"/>
                  </a:cubicBezTo>
                  <a:lnTo>
                    <a:pt x="55" y="18"/>
                  </a:ln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078044" y="1723849"/>
            <a:ext cx="563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Cy  Flu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64269" y="1899013"/>
            <a:ext cx="271065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myeloablative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lymphodepleting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chemotherapy prior to TIL infusion</a:t>
            </a:r>
          </a:p>
        </p:txBody>
      </p:sp>
      <p:sp>
        <p:nvSpPr>
          <p:cNvPr id="652" name="Rechteraccolade 453"/>
          <p:cNvSpPr/>
          <p:nvPr/>
        </p:nvSpPr>
        <p:spPr>
          <a:xfrm>
            <a:off x="8672283" y="2138254"/>
            <a:ext cx="448728" cy="2741884"/>
          </a:xfrm>
          <a:prstGeom prst="righ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877" y="2409461"/>
            <a:ext cx="949608" cy="282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4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786" y="3675015"/>
            <a:ext cx="328023" cy="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7" name="Group 196"/>
          <p:cNvGrpSpPr>
            <a:grpSpLocks/>
          </p:cNvGrpSpPr>
          <p:nvPr/>
        </p:nvGrpSpPr>
        <p:grpSpPr bwMode="auto">
          <a:xfrm>
            <a:off x="9043266" y="1783225"/>
            <a:ext cx="1246615" cy="1537228"/>
            <a:chOff x="3315" y="869"/>
            <a:chExt cx="2022" cy="2760"/>
          </a:xfrm>
        </p:grpSpPr>
        <p:sp>
          <p:nvSpPr>
            <p:cNvPr id="658" name="Freeform 197"/>
            <p:cNvSpPr>
              <a:spLocks/>
            </p:cNvSpPr>
            <p:nvPr/>
          </p:nvSpPr>
          <p:spPr bwMode="auto">
            <a:xfrm>
              <a:off x="3315" y="869"/>
              <a:ext cx="2022" cy="2755"/>
            </a:xfrm>
            <a:custGeom>
              <a:avLst/>
              <a:gdLst>
                <a:gd name="T0" fmla="*/ 11995 w 809"/>
                <a:gd name="T1" fmla="*/ 6409 h 1033"/>
                <a:gd name="T2" fmla="*/ 12100 w 809"/>
                <a:gd name="T3" fmla="*/ 5142 h 1033"/>
                <a:gd name="T4" fmla="*/ 10337 w 809"/>
                <a:gd name="T5" fmla="*/ 1502 h 1033"/>
                <a:gd name="T6" fmla="*/ 9995 w 809"/>
                <a:gd name="T7" fmla="*/ 819 h 1033"/>
                <a:gd name="T8" fmla="*/ 9415 w 809"/>
                <a:gd name="T9" fmla="*/ 648 h 1033"/>
                <a:gd name="T10" fmla="*/ 9965 w 809"/>
                <a:gd name="T11" fmla="*/ 1443 h 1033"/>
                <a:gd name="T12" fmla="*/ 5121 w 809"/>
                <a:gd name="T13" fmla="*/ 0 h 1033"/>
                <a:gd name="T14" fmla="*/ 980 w 809"/>
                <a:gd name="T15" fmla="*/ 1459 h 1033"/>
                <a:gd name="T16" fmla="*/ 325 w 809"/>
                <a:gd name="T17" fmla="*/ 1592 h 1033"/>
                <a:gd name="T18" fmla="*/ 812 w 809"/>
                <a:gd name="T19" fmla="*/ 648 h 1033"/>
                <a:gd name="T20" fmla="*/ 230 w 809"/>
                <a:gd name="T21" fmla="*/ 819 h 1033"/>
                <a:gd name="T22" fmla="*/ 512 w 809"/>
                <a:gd name="T23" fmla="*/ 2048 h 1033"/>
                <a:gd name="T24" fmla="*/ 1405 w 809"/>
                <a:gd name="T25" fmla="*/ 1630 h 1033"/>
                <a:gd name="T26" fmla="*/ 4729 w 809"/>
                <a:gd name="T27" fmla="*/ 2070 h 1033"/>
                <a:gd name="T28" fmla="*/ 4916 w 809"/>
                <a:gd name="T29" fmla="*/ 15591 h 1033"/>
                <a:gd name="T30" fmla="*/ 4591 w 809"/>
                <a:gd name="T31" fmla="*/ 15749 h 1033"/>
                <a:gd name="T32" fmla="*/ 4604 w 809"/>
                <a:gd name="T33" fmla="*/ 19597 h 1033"/>
                <a:gd name="T34" fmla="*/ 5696 w 809"/>
                <a:gd name="T35" fmla="*/ 17775 h 1033"/>
                <a:gd name="T36" fmla="*/ 6821 w 809"/>
                <a:gd name="T37" fmla="*/ 17149 h 1033"/>
                <a:gd name="T38" fmla="*/ 5696 w 809"/>
                <a:gd name="T39" fmla="*/ 16501 h 1033"/>
                <a:gd name="T40" fmla="*/ 5654 w 809"/>
                <a:gd name="T41" fmla="*/ 15783 h 1033"/>
                <a:gd name="T42" fmla="*/ 5634 w 809"/>
                <a:gd name="T43" fmla="*/ 15749 h 1033"/>
                <a:gd name="T44" fmla="*/ 5496 w 809"/>
                <a:gd name="T45" fmla="*/ 2083 h 1033"/>
                <a:gd name="T46" fmla="*/ 8695 w 809"/>
                <a:gd name="T47" fmla="*/ 1515 h 1033"/>
                <a:gd name="T48" fmla="*/ 6791 w 809"/>
                <a:gd name="T49" fmla="*/ 2710 h 1033"/>
                <a:gd name="T50" fmla="*/ 7196 w 809"/>
                <a:gd name="T51" fmla="*/ 6678 h 1033"/>
                <a:gd name="T52" fmla="*/ 7633 w 809"/>
                <a:gd name="T53" fmla="*/ 11025 h 1033"/>
                <a:gd name="T54" fmla="*/ 8853 w 809"/>
                <a:gd name="T55" fmla="*/ 13031 h 1033"/>
                <a:gd name="T56" fmla="*/ 8820 w 809"/>
                <a:gd name="T57" fmla="*/ 13031 h 1033"/>
                <a:gd name="T58" fmla="*/ 8853 w 809"/>
                <a:gd name="T59" fmla="*/ 13372 h 1033"/>
                <a:gd name="T60" fmla="*/ 9040 w 809"/>
                <a:gd name="T61" fmla="*/ 13530 h 1033"/>
                <a:gd name="T62" fmla="*/ 8965 w 809"/>
                <a:gd name="T63" fmla="*/ 13599 h 1033"/>
                <a:gd name="T64" fmla="*/ 9008 w 809"/>
                <a:gd name="T65" fmla="*/ 13812 h 1033"/>
                <a:gd name="T66" fmla="*/ 9228 w 809"/>
                <a:gd name="T67" fmla="*/ 13812 h 1033"/>
                <a:gd name="T68" fmla="*/ 9278 w 809"/>
                <a:gd name="T69" fmla="*/ 13599 h 1033"/>
                <a:gd name="T70" fmla="*/ 9278 w 809"/>
                <a:gd name="T71" fmla="*/ 13599 h 1033"/>
                <a:gd name="T72" fmla="*/ 9183 w 809"/>
                <a:gd name="T73" fmla="*/ 13487 h 1033"/>
                <a:gd name="T74" fmla="*/ 9383 w 809"/>
                <a:gd name="T75" fmla="*/ 13146 h 1033"/>
                <a:gd name="T76" fmla="*/ 9383 w 809"/>
                <a:gd name="T77" fmla="*/ 12975 h 1033"/>
                <a:gd name="T78" fmla="*/ 9383 w 809"/>
                <a:gd name="T79" fmla="*/ 11423 h 1033"/>
                <a:gd name="T80" fmla="*/ 10495 w 809"/>
                <a:gd name="T81" fmla="*/ 12348 h 1033"/>
                <a:gd name="T82" fmla="*/ 10850 w 809"/>
                <a:gd name="T83" fmla="*/ 12348 h 1033"/>
                <a:gd name="T84" fmla="*/ 10495 w 809"/>
                <a:gd name="T85" fmla="*/ 12313 h 1033"/>
                <a:gd name="T86" fmla="*/ 10495 w 809"/>
                <a:gd name="T87" fmla="*/ 12426 h 1033"/>
                <a:gd name="T88" fmla="*/ 10682 w 809"/>
                <a:gd name="T89" fmla="*/ 12938 h 1033"/>
                <a:gd name="T90" fmla="*/ 10850 w 809"/>
                <a:gd name="T91" fmla="*/ 12426 h 1033"/>
                <a:gd name="T92" fmla="*/ 10850 w 809"/>
                <a:gd name="T93" fmla="*/ 12313 h 1033"/>
                <a:gd name="T94" fmla="*/ 11900 w 809"/>
                <a:gd name="T95" fmla="*/ 10868 h 103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809" h="1033">
                  <a:moveTo>
                    <a:pt x="797" y="497"/>
                  </a:moveTo>
                  <a:cubicBezTo>
                    <a:pt x="794" y="480"/>
                    <a:pt x="770" y="436"/>
                    <a:pt x="767" y="407"/>
                  </a:cubicBezTo>
                  <a:cubicBezTo>
                    <a:pt x="765" y="378"/>
                    <a:pt x="768" y="347"/>
                    <a:pt x="768" y="338"/>
                  </a:cubicBezTo>
                  <a:cubicBezTo>
                    <a:pt x="768" y="329"/>
                    <a:pt x="746" y="330"/>
                    <a:pt x="746" y="326"/>
                  </a:cubicBezTo>
                  <a:cubicBezTo>
                    <a:pt x="746" y="322"/>
                    <a:pt x="758" y="319"/>
                    <a:pt x="766" y="318"/>
                  </a:cubicBezTo>
                  <a:cubicBezTo>
                    <a:pt x="775" y="317"/>
                    <a:pt x="775" y="291"/>
                    <a:pt x="775" y="271"/>
                  </a:cubicBezTo>
                  <a:cubicBezTo>
                    <a:pt x="775" y="250"/>
                    <a:pt x="786" y="159"/>
                    <a:pt x="786" y="125"/>
                  </a:cubicBezTo>
                  <a:cubicBezTo>
                    <a:pt x="786" y="91"/>
                    <a:pt x="766" y="79"/>
                    <a:pt x="740" y="79"/>
                  </a:cubicBezTo>
                  <a:cubicBezTo>
                    <a:pt x="662" y="79"/>
                    <a:pt x="662" y="79"/>
                    <a:pt x="662" y="79"/>
                  </a:cubicBezTo>
                  <a:cubicBezTo>
                    <a:pt x="659" y="79"/>
                    <a:pt x="656" y="79"/>
                    <a:pt x="654" y="79"/>
                  </a:cubicBezTo>
                  <a:cubicBezTo>
                    <a:pt x="654" y="75"/>
                    <a:pt x="655" y="71"/>
                    <a:pt x="654" y="67"/>
                  </a:cubicBezTo>
                  <a:cubicBezTo>
                    <a:pt x="653" y="57"/>
                    <a:pt x="648" y="49"/>
                    <a:pt x="640" y="43"/>
                  </a:cubicBezTo>
                  <a:cubicBezTo>
                    <a:pt x="613" y="22"/>
                    <a:pt x="613" y="22"/>
                    <a:pt x="613" y="22"/>
                  </a:cubicBezTo>
                  <a:cubicBezTo>
                    <a:pt x="609" y="19"/>
                    <a:pt x="604" y="20"/>
                    <a:pt x="601" y="23"/>
                  </a:cubicBezTo>
                  <a:cubicBezTo>
                    <a:pt x="599" y="27"/>
                    <a:pt x="599" y="32"/>
                    <a:pt x="603" y="34"/>
                  </a:cubicBezTo>
                  <a:cubicBezTo>
                    <a:pt x="630" y="56"/>
                    <a:pt x="630" y="56"/>
                    <a:pt x="630" y="56"/>
                  </a:cubicBezTo>
                  <a:cubicBezTo>
                    <a:pt x="634" y="59"/>
                    <a:pt x="637" y="64"/>
                    <a:pt x="638" y="69"/>
                  </a:cubicBezTo>
                  <a:cubicBezTo>
                    <a:pt x="638" y="72"/>
                    <a:pt x="638" y="74"/>
                    <a:pt x="638" y="76"/>
                  </a:cubicBezTo>
                  <a:cubicBezTo>
                    <a:pt x="629" y="74"/>
                    <a:pt x="621" y="72"/>
                    <a:pt x="611" y="72"/>
                  </a:cubicBezTo>
                  <a:cubicBezTo>
                    <a:pt x="604" y="72"/>
                    <a:pt x="598" y="72"/>
                    <a:pt x="593" y="74"/>
                  </a:cubicBezTo>
                  <a:cubicBezTo>
                    <a:pt x="587" y="33"/>
                    <a:pt x="471" y="0"/>
                    <a:pt x="328" y="0"/>
                  </a:cubicBezTo>
                  <a:cubicBezTo>
                    <a:pt x="198" y="0"/>
                    <a:pt x="90" y="28"/>
                    <a:pt x="68" y="63"/>
                  </a:cubicBezTo>
                  <a:cubicBezTo>
                    <a:pt x="65" y="66"/>
                    <a:pt x="64" y="69"/>
                    <a:pt x="64" y="73"/>
                  </a:cubicBezTo>
                  <a:cubicBezTo>
                    <a:pt x="63" y="74"/>
                    <a:pt x="63" y="76"/>
                    <a:pt x="63" y="77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6" y="91"/>
                    <a:pt x="41" y="93"/>
                    <a:pt x="35" y="92"/>
                  </a:cubicBezTo>
                  <a:cubicBezTo>
                    <a:pt x="30" y="91"/>
                    <a:pt x="25" y="89"/>
                    <a:pt x="21" y="84"/>
                  </a:cubicBezTo>
                  <a:cubicBezTo>
                    <a:pt x="18" y="80"/>
                    <a:pt x="17" y="75"/>
                    <a:pt x="17" y="69"/>
                  </a:cubicBezTo>
                  <a:cubicBezTo>
                    <a:pt x="18" y="64"/>
                    <a:pt x="21" y="59"/>
                    <a:pt x="25" y="56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6" y="32"/>
                    <a:pt x="57" y="27"/>
                    <a:pt x="54" y="23"/>
                  </a:cubicBezTo>
                  <a:cubicBezTo>
                    <a:pt x="51" y="20"/>
                    <a:pt x="46" y="19"/>
                    <a:pt x="42" y="2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7" y="49"/>
                    <a:pt x="3" y="57"/>
                    <a:pt x="1" y="67"/>
                  </a:cubicBezTo>
                  <a:cubicBezTo>
                    <a:pt x="0" y="77"/>
                    <a:pt x="3" y="86"/>
                    <a:pt x="9" y="94"/>
                  </a:cubicBezTo>
                  <a:cubicBezTo>
                    <a:pt x="15" y="102"/>
                    <a:pt x="23" y="107"/>
                    <a:pt x="33" y="108"/>
                  </a:cubicBezTo>
                  <a:cubicBezTo>
                    <a:pt x="43" y="109"/>
                    <a:pt x="52" y="107"/>
                    <a:pt x="60" y="101"/>
                  </a:cubicBezTo>
                  <a:cubicBezTo>
                    <a:pt x="60" y="101"/>
                    <a:pt x="68" y="94"/>
                    <a:pt x="74" y="89"/>
                  </a:cubicBezTo>
                  <a:cubicBezTo>
                    <a:pt x="79" y="91"/>
                    <a:pt x="85" y="90"/>
                    <a:pt x="90" y="86"/>
                  </a:cubicBezTo>
                  <a:cubicBezTo>
                    <a:pt x="91" y="85"/>
                    <a:pt x="93" y="84"/>
                    <a:pt x="94" y="83"/>
                  </a:cubicBezTo>
                  <a:cubicBezTo>
                    <a:pt x="135" y="57"/>
                    <a:pt x="212" y="45"/>
                    <a:pt x="303" y="43"/>
                  </a:cubicBezTo>
                  <a:cubicBezTo>
                    <a:pt x="303" y="109"/>
                    <a:pt x="303" y="109"/>
                    <a:pt x="303" y="109"/>
                  </a:cubicBezTo>
                  <a:cubicBezTo>
                    <a:pt x="303" y="110"/>
                    <a:pt x="303" y="110"/>
                    <a:pt x="303" y="110"/>
                  </a:cubicBezTo>
                  <a:cubicBezTo>
                    <a:pt x="303" y="113"/>
                    <a:pt x="307" y="118"/>
                    <a:pt x="315" y="121"/>
                  </a:cubicBezTo>
                  <a:cubicBezTo>
                    <a:pt x="315" y="822"/>
                    <a:pt x="315" y="822"/>
                    <a:pt x="315" y="822"/>
                  </a:cubicBezTo>
                  <a:cubicBezTo>
                    <a:pt x="304" y="823"/>
                    <a:pt x="296" y="826"/>
                    <a:pt x="294" y="830"/>
                  </a:cubicBezTo>
                  <a:cubicBezTo>
                    <a:pt x="294" y="830"/>
                    <a:pt x="294" y="830"/>
                    <a:pt x="294" y="830"/>
                  </a:cubicBezTo>
                  <a:cubicBezTo>
                    <a:pt x="294" y="830"/>
                    <a:pt x="294" y="830"/>
                    <a:pt x="294" y="830"/>
                  </a:cubicBezTo>
                  <a:cubicBezTo>
                    <a:pt x="294" y="831"/>
                    <a:pt x="293" y="831"/>
                    <a:pt x="293" y="832"/>
                  </a:cubicBezTo>
                  <a:cubicBezTo>
                    <a:pt x="293" y="833"/>
                    <a:pt x="294" y="833"/>
                    <a:pt x="294" y="833"/>
                  </a:cubicBezTo>
                  <a:cubicBezTo>
                    <a:pt x="295" y="1033"/>
                    <a:pt x="295" y="1033"/>
                    <a:pt x="295" y="1033"/>
                  </a:cubicBezTo>
                  <a:cubicBezTo>
                    <a:pt x="360" y="1033"/>
                    <a:pt x="360" y="1033"/>
                    <a:pt x="360" y="1033"/>
                  </a:cubicBezTo>
                  <a:cubicBezTo>
                    <a:pt x="361" y="937"/>
                    <a:pt x="361" y="937"/>
                    <a:pt x="361" y="937"/>
                  </a:cubicBezTo>
                  <a:cubicBezTo>
                    <a:pt x="365" y="937"/>
                    <a:pt x="365" y="937"/>
                    <a:pt x="365" y="937"/>
                  </a:cubicBezTo>
                  <a:cubicBezTo>
                    <a:pt x="370" y="950"/>
                    <a:pt x="378" y="958"/>
                    <a:pt x="386" y="958"/>
                  </a:cubicBezTo>
                  <a:cubicBezTo>
                    <a:pt x="409" y="958"/>
                    <a:pt x="409" y="958"/>
                    <a:pt x="409" y="958"/>
                  </a:cubicBezTo>
                  <a:cubicBezTo>
                    <a:pt x="424" y="958"/>
                    <a:pt x="437" y="933"/>
                    <a:pt x="437" y="904"/>
                  </a:cubicBezTo>
                  <a:cubicBezTo>
                    <a:pt x="437" y="874"/>
                    <a:pt x="424" y="850"/>
                    <a:pt x="409" y="850"/>
                  </a:cubicBezTo>
                  <a:cubicBezTo>
                    <a:pt x="386" y="850"/>
                    <a:pt x="386" y="850"/>
                    <a:pt x="386" y="850"/>
                  </a:cubicBezTo>
                  <a:cubicBezTo>
                    <a:pt x="378" y="850"/>
                    <a:pt x="370" y="858"/>
                    <a:pt x="365" y="870"/>
                  </a:cubicBezTo>
                  <a:cubicBezTo>
                    <a:pt x="361" y="870"/>
                    <a:pt x="361" y="870"/>
                    <a:pt x="361" y="870"/>
                  </a:cubicBezTo>
                  <a:cubicBezTo>
                    <a:pt x="361" y="833"/>
                    <a:pt x="361" y="833"/>
                    <a:pt x="361" y="833"/>
                  </a:cubicBezTo>
                  <a:cubicBezTo>
                    <a:pt x="362" y="833"/>
                    <a:pt x="362" y="833"/>
                    <a:pt x="362" y="832"/>
                  </a:cubicBezTo>
                  <a:cubicBezTo>
                    <a:pt x="362" y="831"/>
                    <a:pt x="362" y="831"/>
                    <a:pt x="361" y="830"/>
                  </a:cubicBezTo>
                  <a:cubicBezTo>
                    <a:pt x="361" y="830"/>
                    <a:pt x="361" y="830"/>
                    <a:pt x="361" y="830"/>
                  </a:cubicBezTo>
                  <a:cubicBezTo>
                    <a:pt x="361" y="830"/>
                    <a:pt x="361" y="830"/>
                    <a:pt x="361" y="830"/>
                  </a:cubicBezTo>
                  <a:cubicBezTo>
                    <a:pt x="359" y="826"/>
                    <a:pt x="351" y="823"/>
                    <a:pt x="341" y="822"/>
                  </a:cubicBezTo>
                  <a:cubicBezTo>
                    <a:pt x="341" y="121"/>
                    <a:pt x="341" y="121"/>
                    <a:pt x="341" y="121"/>
                  </a:cubicBezTo>
                  <a:cubicBezTo>
                    <a:pt x="348" y="118"/>
                    <a:pt x="352" y="113"/>
                    <a:pt x="352" y="110"/>
                  </a:cubicBezTo>
                  <a:cubicBezTo>
                    <a:pt x="352" y="110"/>
                    <a:pt x="352" y="107"/>
                    <a:pt x="352" y="107"/>
                  </a:cubicBezTo>
                  <a:cubicBezTo>
                    <a:pt x="352" y="43"/>
                    <a:pt x="352" y="43"/>
                    <a:pt x="352" y="43"/>
                  </a:cubicBezTo>
                  <a:cubicBezTo>
                    <a:pt x="441" y="45"/>
                    <a:pt x="518" y="58"/>
                    <a:pt x="557" y="80"/>
                  </a:cubicBezTo>
                  <a:cubicBezTo>
                    <a:pt x="554" y="80"/>
                    <a:pt x="551" y="80"/>
                    <a:pt x="548" y="80"/>
                  </a:cubicBezTo>
                  <a:cubicBezTo>
                    <a:pt x="471" y="80"/>
                    <a:pt x="471" y="80"/>
                    <a:pt x="471" y="80"/>
                  </a:cubicBezTo>
                  <a:cubicBezTo>
                    <a:pt x="446" y="80"/>
                    <a:pt x="432" y="95"/>
                    <a:pt x="435" y="143"/>
                  </a:cubicBezTo>
                  <a:cubicBezTo>
                    <a:pt x="439" y="192"/>
                    <a:pt x="449" y="277"/>
                    <a:pt x="449" y="300"/>
                  </a:cubicBezTo>
                  <a:cubicBezTo>
                    <a:pt x="449" y="324"/>
                    <a:pt x="448" y="325"/>
                    <a:pt x="467" y="335"/>
                  </a:cubicBezTo>
                  <a:cubicBezTo>
                    <a:pt x="486" y="344"/>
                    <a:pt x="468" y="346"/>
                    <a:pt x="461" y="352"/>
                  </a:cubicBezTo>
                  <a:cubicBezTo>
                    <a:pt x="455" y="358"/>
                    <a:pt x="468" y="361"/>
                    <a:pt x="466" y="397"/>
                  </a:cubicBezTo>
                  <a:cubicBezTo>
                    <a:pt x="465" y="433"/>
                    <a:pt x="453" y="506"/>
                    <a:pt x="452" y="537"/>
                  </a:cubicBezTo>
                  <a:cubicBezTo>
                    <a:pt x="451" y="564"/>
                    <a:pt x="472" y="576"/>
                    <a:pt x="489" y="581"/>
                  </a:cubicBezTo>
                  <a:cubicBezTo>
                    <a:pt x="489" y="590"/>
                    <a:pt x="491" y="600"/>
                    <a:pt x="496" y="602"/>
                  </a:cubicBezTo>
                  <a:cubicBezTo>
                    <a:pt x="502" y="605"/>
                    <a:pt x="532" y="604"/>
                    <a:pt x="567" y="602"/>
                  </a:cubicBezTo>
                  <a:cubicBezTo>
                    <a:pt x="567" y="687"/>
                    <a:pt x="567" y="687"/>
                    <a:pt x="567" y="687"/>
                  </a:cubicBezTo>
                  <a:cubicBezTo>
                    <a:pt x="567" y="687"/>
                    <a:pt x="567" y="687"/>
                    <a:pt x="567" y="687"/>
                  </a:cubicBezTo>
                  <a:cubicBezTo>
                    <a:pt x="567" y="684"/>
                    <a:pt x="567" y="684"/>
                    <a:pt x="567" y="684"/>
                  </a:cubicBezTo>
                  <a:cubicBezTo>
                    <a:pt x="566" y="684"/>
                    <a:pt x="565" y="686"/>
                    <a:pt x="565" y="687"/>
                  </a:cubicBezTo>
                  <a:cubicBezTo>
                    <a:pt x="565" y="689"/>
                    <a:pt x="565" y="689"/>
                    <a:pt x="565" y="689"/>
                  </a:cubicBezTo>
                  <a:cubicBezTo>
                    <a:pt x="565" y="691"/>
                    <a:pt x="566" y="692"/>
                    <a:pt x="567" y="693"/>
                  </a:cubicBezTo>
                  <a:cubicBezTo>
                    <a:pt x="567" y="705"/>
                    <a:pt x="567" y="705"/>
                    <a:pt x="567" y="705"/>
                  </a:cubicBezTo>
                  <a:cubicBezTo>
                    <a:pt x="567" y="709"/>
                    <a:pt x="573" y="711"/>
                    <a:pt x="580" y="711"/>
                  </a:cubicBezTo>
                  <a:cubicBezTo>
                    <a:pt x="580" y="711"/>
                    <a:pt x="580" y="711"/>
                    <a:pt x="579" y="711"/>
                  </a:cubicBezTo>
                  <a:cubicBezTo>
                    <a:pt x="579" y="713"/>
                    <a:pt x="579" y="713"/>
                    <a:pt x="579" y="713"/>
                  </a:cubicBezTo>
                  <a:cubicBezTo>
                    <a:pt x="576" y="713"/>
                    <a:pt x="574" y="715"/>
                    <a:pt x="574" y="717"/>
                  </a:cubicBezTo>
                  <a:cubicBezTo>
                    <a:pt x="574" y="717"/>
                    <a:pt x="574" y="717"/>
                    <a:pt x="574" y="717"/>
                  </a:cubicBezTo>
                  <a:cubicBezTo>
                    <a:pt x="574" y="717"/>
                    <a:pt x="574" y="717"/>
                    <a:pt x="574" y="717"/>
                  </a:cubicBezTo>
                  <a:cubicBezTo>
                    <a:pt x="574" y="717"/>
                    <a:pt x="574" y="717"/>
                    <a:pt x="574" y="717"/>
                  </a:cubicBezTo>
                  <a:cubicBezTo>
                    <a:pt x="574" y="725"/>
                    <a:pt x="574" y="725"/>
                    <a:pt x="574" y="725"/>
                  </a:cubicBezTo>
                  <a:cubicBezTo>
                    <a:pt x="574" y="726"/>
                    <a:pt x="575" y="727"/>
                    <a:pt x="577" y="728"/>
                  </a:cubicBezTo>
                  <a:cubicBezTo>
                    <a:pt x="577" y="1033"/>
                    <a:pt x="577" y="1033"/>
                    <a:pt x="577" y="1033"/>
                  </a:cubicBezTo>
                  <a:cubicBezTo>
                    <a:pt x="591" y="1033"/>
                    <a:pt x="591" y="1033"/>
                    <a:pt x="591" y="1033"/>
                  </a:cubicBezTo>
                  <a:cubicBezTo>
                    <a:pt x="591" y="728"/>
                    <a:pt x="591" y="728"/>
                    <a:pt x="591" y="728"/>
                  </a:cubicBezTo>
                  <a:cubicBezTo>
                    <a:pt x="591" y="728"/>
                    <a:pt x="591" y="728"/>
                    <a:pt x="591" y="728"/>
                  </a:cubicBezTo>
                  <a:cubicBezTo>
                    <a:pt x="593" y="727"/>
                    <a:pt x="594" y="726"/>
                    <a:pt x="594" y="725"/>
                  </a:cubicBezTo>
                  <a:cubicBezTo>
                    <a:pt x="594" y="717"/>
                    <a:pt x="594" y="717"/>
                    <a:pt x="594" y="717"/>
                  </a:cubicBezTo>
                  <a:cubicBezTo>
                    <a:pt x="594" y="717"/>
                    <a:pt x="594" y="717"/>
                    <a:pt x="594" y="717"/>
                  </a:cubicBezTo>
                  <a:cubicBezTo>
                    <a:pt x="594" y="717"/>
                    <a:pt x="594" y="717"/>
                    <a:pt x="594" y="717"/>
                  </a:cubicBezTo>
                  <a:cubicBezTo>
                    <a:pt x="594" y="717"/>
                    <a:pt x="594" y="717"/>
                    <a:pt x="594" y="717"/>
                  </a:cubicBezTo>
                  <a:cubicBezTo>
                    <a:pt x="594" y="715"/>
                    <a:pt x="592" y="713"/>
                    <a:pt x="588" y="713"/>
                  </a:cubicBezTo>
                  <a:cubicBezTo>
                    <a:pt x="588" y="711"/>
                    <a:pt x="588" y="711"/>
                    <a:pt x="588" y="711"/>
                  </a:cubicBezTo>
                  <a:cubicBezTo>
                    <a:pt x="588" y="711"/>
                    <a:pt x="588" y="711"/>
                    <a:pt x="588" y="711"/>
                  </a:cubicBezTo>
                  <a:cubicBezTo>
                    <a:pt x="595" y="711"/>
                    <a:pt x="601" y="709"/>
                    <a:pt x="601" y="705"/>
                  </a:cubicBezTo>
                  <a:cubicBezTo>
                    <a:pt x="601" y="693"/>
                    <a:pt x="601" y="693"/>
                    <a:pt x="601" y="693"/>
                  </a:cubicBezTo>
                  <a:cubicBezTo>
                    <a:pt x="601" y="693"/>
                    <a:pt x="601" y="693"/>
                    <a:pt x="601" y="693"/>
                  </a:cubicBezTo>
                  <a:cubicBezTo>
                    <a:pt x="602" y="692"/>
                    <a:pt x="603" y="691"/>
                    <a:pt x="603" y="689"/>
                  </a:cubicBezTo>
                  <a:cubicBezTo>
                    <a:pt x="603" y="687"/>
                    <a:pt x="603" y="687"/>
                    <a:pt x="603" y="687"/>
                  </a:cubicBezTo>
                  <a:cubicBezTo>
                    <a:pt x="603" y="686"/>
                    <a:pt x="602" y="684"/>
                    <a:pt x="601" y="684"/>
                  </a:cubicBezTo>
                  <a:cubicBezTo>
                    <a:pt x="601" y="687"/>
                    <a:pt x="601" y="687"/>
                    <a:pt x="601" y="687"/>
                  </a:cubicBezTo>
                  <a:cubicBezTo>
                    <a:pt x="601" y="687"/>
                    <a:pt x="601" y="687"/>
                    <a:pt x="601" y="687"/>
                  </a:cubicBezTo>
                  <a:cubicBezTo>
                    <a:pt x="601" y="602"/>
                    <a:pt x="601" y="602"/>
                    <a:pt x="601" y="602"/>
                  </a:cubicBezTo>
                  <a:cubicBezTo>
                    <a:pt x="620" y="601"/>
                    <a:pt x="639" y="601"/>
                    <a:pt x="655" y="602"/>
                  </a:cubicBezTo>
                  <a:cubicBezTo>
                    <a:pt x="661" y="602"/>
                    <a:pt x="667" y="603"/>
                    <a:pt x="672" y="603"/>
                  </a:cubicBezTo>
                  <a:cubicBezTo>
                    <a:pt x="672" y="651"/>
                    <a:pt x="672" y="651"/>
                    <a:pt x="672" y="651"/>
                  </a:cubicBezTo>
                  <a:cubicBezTo>
                    <a:pt x="674" y="653"/>
                    <a:pt x="679" y="654"/>
                    <a:pt x="684" y="654"/>
                  </a:cubicBezTo>
                  <a:cubicBezTo>
                    <a:pt x="688" y="654"/>
                    <a:pt x="693" y="653"/>
                    <a:pt x="695" y="651"/>
                  </a:cubicBezTo>
                  <a:cubicBezTo>
                    <a:pt x="695" y="651"/>
                    <a:pt x="695" y="651"/>
                    <a:pt x="695" y="651"/>
                  </a:cubicBezTo>
                  <a:cubicBezTo>
                    <a:pt x="693" y="653"/>
                    <a:pt x="688" y="654"/>
                    <a:pt x="684" y="654"/>
                  </a:cubicBezTo>
                  <a:cubicBezTo>
                    <a:pt x="679" y="654"/>
                    <a:pt x="674" y="653"/>
                    <a:pt x="672" y="651"/>
                  </a:cubicBezTo>
                  <a:cubicBezTo>
                    <a:pt x="672" y="649"/>
                    <a:pt x="672" y="649"/>
                    <a:pt x="672" y="649"/>
                  </a:cubicBezTo>
                  <a:cubicBezTo>
                    <a:pt x="671" y="650"/>
                    <a:pt x="671" y="651"/>
                    <a:pt x="671" y="652"/>
                  </a:cubicBezTo>
                  <a:cubicBezTo>
                    <a:pt x="671" y="653"/>
                    <a:pt x="671" y="653"/>
                    <a:pt x="671" y="653"/>
                  </a:cubicBezTo>
                  <a:cubicBezTo>
                    <a:pt x="671" y="654"/>
                    <a:pt x="671" y="655"/>
                    <a:pt x="672" y="655"/>
                  </a:cubicBezTo>
                  <a:cubicBezTo>
                    <a:pt x="672" y="655"/>
                    <a:pt x="672" y="655"/>
                    <a:pt x="672" y="655"/>
                  </a:cubicBezTo>
                  <a:cubicBezTo>
                    <a:pt x="672" y="677"/>
                    <a:pt x="672" y="677"/>
                    <a:pt x="672" y="677"/>
                  </a:cubicBezTo>
                  <a:cubicBezTo>
                    <a:pt x="672" y="681"/>
                    <a:pt x="678" y="682"/>
                    <a:pt x="684" y="682"/>
                  </a:cubicBezTo>
                  <a:cubicBezTo>
                    <a:pt x="689" y="682"/>
                    <a:pt x="695" y="681"/>
                    <a:pt x="695" y="677"/>
                  </a:cubicBezTo>
                  <a:cubicBezTo>
                    <a:pt x="695" y="655"/>
                    <a:pt x="695" y="655"/>
                    <a:pt x="695" y="655"/>
                  </a:cubicBezTo>
                  <a:cubicBezTo>
                    <a:pt x="695" y="655"/>
                    <a:pt x="695" y="655"/>
                    <a:pt x="695" y="655"/>
                  </a:cubicBezTo>
                  <a:cubicBezTo>
                    <a:pt x="696" y="655"/>
                    <a:pt x="696" y="654"/>
                    <a:pt x="696" y="653"/>
                  </a:cubicBezTo>
                  <a:cubicBezTo>
                    <a:pt x="696" y="652"/>
                    <a:pt x="696" y="652"/>
                    <a:pt x="696" y="652"/>
                  </a:cubicBezTo>
                  <a:cubicBezTo>
                    <a:pt x="696" y="651"/>
                    <a:pt x="696" y="650"/>
                    <a:pt x="695" y="649"/>
                  </a:cubicBezTo>
                  <a:cubicBezTo>
                    <a:pt x="695" y="603"/>
                    <a:pt x="695" y="603"/>
                    <a:pt x="695" y="603"/>
                  </a:cubicBezTo>
                  <a:cubicBezTo>
                    <a:pt x="732" y="604"/>
                    <a:pt x="755" y="601"/>
                    <a:pt x="755" y="601"/>
                  </a:cubicBezTo>
                  <a:cubicBezTo>
                    <a:pt x="755" y="595"/>
                    <a:pt x="754" y="584"/>
                    <a:pt x="762" y="573"/>
                  </a:cubicBezTo>
                  <a:cubicBezTo>
                    <a:pt x="767" y="572"/>
                    <a:pt x="773" y="572"/>
                    <a:pt x="780" y="571"/>
                  </a:cubicBezTo>
                  <a:cubicBezTo>
                    <a:pt x="809" y="569"/>
                    <a:pt x="799" y="515"/>
                    <a:pt x="797" y="497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Freeform 198"/>
            <p:cNvSpPr>
              <a:spLocks/>
            </p:cNvSpPr>
            <p:nvPr/>
          </p:nvSpPr>
          <p:spPr bwMode="auto">
            <a:xfrm>
              <a:off x="4822" y="1096"/>
              <a:ext cx="70" cy="21"/>
            </a:xfrm>
            <a:custGeom>
              <a:avLst/>
              <a:gdLst>
                <a:gd name="T0" fmla="*/ 145 w 28"/>
                <a:gd name="T1" fmla="*/ 0 h 8"/>
                <a:gd name="T2" fmla="*/ 438 w 28"/>
                <a:gd name="T3" fmla="*/ 34 h 8"/>
                <a:gd name="T4" fmla="*/ 270 w 28"/>
                <a:gd name="T5" fmla="*/ 123 h 8"/>
                <a:gd name="T6" fmla="*/ 33 w 28"/>
                <a:gd name="T7" fmla="*/ 55 h 8"/>
                <a:gd name="T8" fmla="*/ 0 w 28"/>
                <a:gd name="T9" fmla="*/ 21 h 8"/>
                <a:gd name="T10" fmla="*/ 145 w 2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8">
                  <a:moveTo>
                    <a:pt x="9" y="0"/>
                  </a:moveTo>
                  <a:cubicBezTo>
                    <a:pt x="17" y="0"/>
                    <a:pt x="23" y="1"/>
                    <a:pt x="28" y="2"/>
                  </a:cubicBezTo>
                  <a:cubicBezTo>
                    <a:pt x="25" y="5"/>
                    <a:pt x="21" y="7"/>
                    <a:pt x="17" y="7"/>
                  </a:cubicBezTo>
                  <a:cubicBezTo>
                    <a:pt x="12" y="8"/>
                    <a:pt x="6" y="6"/>
                    <a:pt x="2" y="3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3" y="0"/>
                    <a:pt x="6" y="0"/>
                    <a:pt x="9" y="0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Freeform 199"/>
            <p:cNvSpPr>
              <a:spLocks/>
            </p:cNvSpPr>
            <p:nvPr/>
          </p:nvSpPr>
          <p:spPr bwMode="auto">
            <a:xfrm>
              <a:off x="4662" y="1107"/>
              <a:ext cx="360" cy="133"/>
            </a:xfrm>
            <a:custGeom>
              <a:avLst/>
              <a:gdLst>
                <a:gd name="T0" fmla="*/ 1875 w 144"/>
                <a:gd name="T1" fmla="*/ 942 h 50"/>
                <a:gd name="T2" fmla="*/ 375 w 144"/>
                <a:gd name="T3" fmla="*/ 942 h 50"/>
                <a:gd name="T4" fmla="*/ 0 w 144"/>
                <a:gd name="T5" fmla="*/ 489 h 50"/>
                <a:gd name="T6" fmla="*/ 375 w 144"/>
                <a:gd name="T7" fmla="*/ 35 h 50"/>
                <a:gd name="T8" fmla="*/ 675 w 144"/>
                <a:gd name="T9" fmla="*/ 0 h 50"/>
                <a:gd name="T10" fmla="*/ 875 w 144"/>
                <a:gd name="T11" fmla="*/ 205 h 50"/>
                <a:gd name="T12" fmla="*/ 1300 w 144"/>
                <a:gd name="T13" fmla="*/ 362 h 50"/>
                <a:gd name="T14" fmla="*/ 1688 w 144"/>
                <a:gd name="T15" fmla="*/ 93 h 50"/>
                <a:gd name="T16" fmla="*/ 1720 w 144"/>
                <a:gd name="T17" fmla="*/ 35 h 50"/>
                <a:gd name="T18" fmla="*/ 1875 w 144"/>
                <a:gd name="T19" fmla="*/ 35 h 50"/>
                <a:gd name="T20" fmla="*/ 2250 w 144"/>
                <a:gd name="T21" fmla="*/ 489 h 50"/>
                <a:gd name="T22" fmla="*/ 1875 w 144"/>
                <a:gd name="T23" fmla="*/ 942 h 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4" h="50">
                  <a:moveTo>
                    <a:pt x="120" y="50"/>
                  </a:moveTo>
                  <a:cubicBezTo>
                    <a:pt x="24" y="50"/>
                    <a:pt x="24" y="50"/>
                    <a:pt x="24" y="50"/>
                  </a:cubicBezTo>
                  <a:cubicBezTo>
                    <a:pt x="10" y="50"/>
                    <a:pt x="0" y="39"/>
                    <a:pt x="0" y="26"/>
                  </a:cubicBezTo>
                  <a:cubicBezTo>
                    <a:pt x="0" y="13"/>
                    <a:pt x="5" y="2"/>
                    <a:pt x="24" y="2"/>
                  </a:cubicBezTo>
                  <a:cubicBezTo>
                    <a:pt x="31" y="2"/>
                    <a:pt x="37" y="2"/>
                    <a:pt x="43" y="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4" y="18"/>
                    <a:pt x="74" y="20"/>
                    <a:pt x="83" y="19"/>
                  </a:cubicBezTo>
                  <a:cubicBezTo>
                    <a:pt x="93" y="18"/>
                    <a:pt x="102" y="13"/>
                    <a:pt x="108" y="5"/>
                  </a:cubicBezTo>
                  <a:cubicBezTo>
                    <a:pt x="108" y="4"/>
                    <a:pt x="109" y="3"/>
                    <a:pt x="110" y="2"/>
                  </a:cubicBezTo>
                  <a:cubicBezTo>
                    <a:pt x="113" y="2"/>
                    <a:pt x="116" y="2"/>
                    <a:pt x="120" y="2"/>
                  </a:cubicBezTo>
                  <a:cubicBezTo>
                    <a:pt x="134" y="2"/>
                    <a:pt x="144" y="13"/>
                    <a:pt x="144" y="26"/>
                  </a:cubicBezTo>
                  <a:cubicBezTo>
                    <a:pt x="144" y="39"/>
                    <a:pt x="133" y="50"/>
                    <a:pt x="120" y="50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Freeform 200"/>
            <p:cNvSpPr>
              <a:spLocks/>
            </p:cNvSpPr>
            <p:nvPr/>
          </p:nvSpPr>
          <p:spPr bwMode="auto">
            <a:xfrm>
              <a:off x="5170" y="2397"/>
              <a:ext cx="47" cy="6"/>
            </a:xfrm>
            <a:custGeom>
              <a:avLst/>
              <a:gdLst>
                <a:gd name="T0" fmla="*/ 0 w 19"/>
                <a:gd name="T1" fmla="*/ 54 h 2"/>
                <a:gd name="T2" fmla="*/ 287 w 19"/>
                <a:gd name="T3" fmla="*/ 0 h 2"/>
                <a:gd name="T4" fmla="*/ 0 w 19"/>
                <a:gd name="T5" fmla="*/ 54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cubicBezTo>
                    <a:pt x="6" y="1"/>
                    <a:pt x="12" y="1"/>
                    <a:pt x="19" y="0"/>
                  </a:cubicBezTo>
                  <a:cubicBezTo>
                    <a:pt x="12" y="1"/>
                    <a:pt x="6" y="1"/>
                    <a:pt x="0" y="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Freeform 201"/>
            <p:cNvSpPr>
              <a:spLocks noEditPoints="1"/>
            </p:cNvSpPr>
            <p:nvPr/>
          </p:nvSpPr>
          <p:spPr bwMode="auto">
            <a:xfrm>
              <a:off x="4395" y="1061"/>
              <a:ext cx="942" cy="1371"/>
            </a:xfrm>
            <a:custGeom>
              <a:avLst/>
              <a:gdLst>
                <a:gd name="T0" fmla="*/ 5694 w 377"/>
                <a:gd name="T1" fmla="*/ 8069 h 514"/>
                <a:gd name="T2" fmla="*/ 5225 w 377"/>
                <a:gd name="T3" fmla="*/ 6362 h 514"/>
                <a:gd name="T4" fmla="*/ 5245 w 377"/>
                <a:gd name="T5" fmla="*/ 5052 h 514"/>
                <a:gd name="T6" fmla="*/ 4900 w 377"/>
                <a:gd name="T7" fmla="*/ 4817 h 514"/>
                <a:gd name="T8" fmla="*/ 5212 w 377"/>
                <a:gd name="T9" fmla="*/ 4668 h 514"/>
                <a:gd name="T10" fmla="*/ 5350 w 377"/>
                <a:gd name="T11" fmla="*/ 3777 h 514"/>
                <a:gd name="T12" fmla="*/ 5525 w 377"/>
                <a:gd name="T13" fmla="*/ 1003 h 514"/>
                <a:gd name="T14" fmla="*/ 4807 w 377"/>
                <a:gd name="T15" fmla="*/ 136 h 514"/>
                <a:gd name="T16" fmla="*/ 3591 w 377"/>
                <a:gd name="T17" fmla="*/ 136 h 514"/>
                <a:gd name="T18" fmla="*/ 2791 w 377"/>
                <a:gd name="T19" fmla="*/ 0 h 514"/>
                <a:gd name="T20" fmla="*/ 1812 w 377"/>
                <a:gd name="T21" fmla="*/ 149 h 514"/>
                <a:gd name="T22" fmla="*/ 605 w 377"/>
                <a:gd name="T23" fmla="*/ 149 h 514"/>
                <a:gd name="T24" fmla="*/ 42 w 377"/>
                <a:gd name="T25" fmla="*/ 1344 h 514"/>
                <a:gd name="T26" fmla="*/ 262 w 377"/>
                <a:gd name="T27" fmla="*/ 4326 h 514"/>
                <a:gd name="T28" fmla="*/ 542 w 377"/>
                <a:gd name="T29" fmla="*/ 4993 h 514"/>
                <a:gd name="T30" fmla="*/ 450 w 377"/>
                <a:gd name="T31" fmla="*/ 5313 h 514"/>
                <a:gd name="T32" fmla="*/ 530 w 377"/>
                <a:gd name="T33" fmla="*/ 6170 h 514"/>
                <a:gd name="T34" fmla="*/ 312 w 377"/>
                <a:gd name="T35" fmla="*/ 8821 h 514"/>
                <a:gd name="T36" fmla="*/ 1042 w 377"/>
                <a:gd name="T37" fmla="*/ 9698 h 514"/>
                <a:gd name="T38" fmla="*/ 2853 w 377"/>
                <a:gd name="T39" fmla="*/ 9584 h 514"/>
                <a:gd name="T40" fmla="*/ 4445 w 377"/>
                <a:gd name="T41" fmla="*/ 9562 h 514"/>
                <a:gd name="T42" fmla="*/ 5432 w 377"/>
                <a:gd name="T43" fmla="*/ 9469 h 514"/>
                <a:gd name="T44" fmla="*/ 5694 w 377"/>
                <a:gd name="T45" fmla="*/ 8069 h 514"/>
                <a:gd name="T46" fmla="*/ 3541 w 377"/>
                <a:gd name="T47" fmla="*/ 1272 h 514"/>
                <a:gd name="T48" fmla="*/ 2041 w 377"/>
                <a:gd name="T49" fmla="*/ 1272 h 514"/>
                <a:gd name="T50" fmla="*/ 1667 w 377"/>
                <a:gd name="T51" fmla="*/ 819 h 514"/>
                <a:gd name="T52" fmla="*/ 2041 w 377"/>
                <a:gd name="T53" fmla="*/ 363 h 514"/>
                <a:gd name="T54" fmla="*/ 2809 w 377"/>
                <a:gd name="T55" fmla="*/ 248 h 514"/>
                <a:gd name="T56" fmla="*/ 3541 w 377"/>
                <a:gd name="T57" fmla="*/ 363 h 514"/>
                <a:gd name="T58" fmla="*/ 3915 w 377"/>
                <a:gd name="T59" fmla="*/ 819 h 514"/>
                <a:gd name="T60" fmla="*/ 3541 w 377"/>
                <a:gd name="T61" fmla="*/ 1272 h 5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77" h="514">
                  <a:moveTo>
                    <a:pt x="365" y="425"/>
                  </a:moveTo>
                  <a:cubicBezTo>
                    <a:pt x="362" y="408"/>
                    <a:pt x="338" y="364"/>
                    <a:pt x="335" y="335"/>
                  </a:cubicBezTo>
                  <a:cubicBezTo>
                    <a:pt x="333" y="306"/>
                    <a:pt x="336" y="275"/>
                    <a:pt x="336" y="266"/>
                  </a:cubicBezTo>
                  <a:cubicBezTo>
                    <a:pt x="336" y="257"/>
                    <a:pt x="314" y="258"/>
                    <a:pt x="314" y="254"/>
                  </a:cubicBezTo>
                  <a:cubicBezTo>
                    <a:pt x="314" y="250"/>
                    <a:pt x="326" y="247"/>
                    <a:pt x="334" y="246"/>
                  </a:cubicBezTo>
                  <a:cubicBezTo>
                    <a:pt x="343" y="245"/>
                    <a:pt x="343" y="219"/>
                    <a:pt x="343" y="199"/>
                  </a:cubicBezTo>
                  <a:cubicBezTo>
                    <a:pt x="343" y="178"/>
                    <a:pt x="354" y="87"/>
                    <a:pt x="354" y="53"/>
                  </a:cubicBezTo>
                  <a:cubicBezTo>
                    <a:pt x="354" y="19"/>
                    <a:pt x="334" y="7"/>
                    <a:pt x="308" y="7"/>
                  </a:cubicBezTo>
                  <a:cubicBezTo>
                    <a:pt x="230" y="7"/>
                    <a:pt x="230" y="7"/>
                    <a:pt x="230" y="7"/>
                  </a:cubicBezTo>
                  <a:cubicBezTo>
                    <a:pt x="208" y="7"/>
                    <a:pt x="197" y="0"/>
                    <a:pt x="179" y="0"/>
                  </a:cubicBezTo>
                  <a:cubicBezTo>
                    <a:pt x="157" y="0"/>
                    <a:pt x="149" y="8"/>
                    <a:pt x="116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14" y="8"/>
                    <a:pt x="0" y="23"/>
                    <a:pt x="3" y="71"/>
                  </a:cubicBezTo>
                  <a:cubicBezTo>
                    <a:pt x="7" y="120"/>
                    <a:pt x="17" y="205"/>
                    <a:pt x="17" y="228"/>
                  </a:cubicBezTo>
                  <a:cubicBezTo>
                    <a:pt x="17" y="252"/>
                    <a:pt x="16" y="253"/>
                    <a:pt x="35" y="263"/>
                  </a:cubicBezTo>
                  <a:cubicBezTo>
                    <a:pt x="54" y="272"/>
                    <a:pt x="36" y="274"/>
                    <a:pt x="29" y="280"/>
                  </a:cubicBezTo>
                  <a:cubicBezTo>
                    <a:pt x="23" y="286"/>
                    <a:pt x="36" y="289"/>
                    <a:pt x="34" y="325"/>
                  </a:cubicBezTo>
                  <a:cubicBezTo>
                    <a:pt x="33" y="361"/>
                    <a:pt x="21" y="434"/>
                    <a:pt x="20" y="465"/>
                  </a:cubicBezTo>
                  <a:cubicBezTo>
                    <a:pt x="19" y="497"/>
                    <a:pt x="48" y="508"/>
                    <a:pt x="67" y="511"/>
                  </a:cubicBezTo>
                  <a:cubicBezTo>
                    <a:pt x="80" y="514"/>
                    <a:pt x="163" y="508"/>
                    <a:pt x="183" y="505"/>
                  </a:cubicBezTo>
                  <a:cubicBezTo>
                    <a:pt x="209" y="501"/>
                    <a:pt x="246" y="506"/>
                    <a:pt x="285" y="504"/>
                  </a:cubicBezTo>
                  <a:cubicBezTo>
                    <a:pt x="307" y="504"/>
                    <a:pt x="318" y="502"/>
                    <a:pt x="348" y="499"/>
                  </a:cubicBezTo>
                  <a:cubicBezTo>
                    <a:pt x="377" y="497"/>
                    <a:pt x="367" y="443"/>
                    <a:pt x="365" y="425"/>
                  </a:cubicBezTo>
                  <a:close/>
                  <a:moveTo>
                    <a:pt x="227" y="67"/>
                  </a:moveTo>
                  <a:cubicBezTo>
                    <a:pt x="131" y="67"/>
                    <a:pt x="131" y="67"/>
                    <a:pt x="131" y="67"/>
                  </a:cubicBezTo>
                  <a:cubicBezTo>
                    <a:pt x="117" y="67"/>
                    <a:pt x="107" y="56"/>
                    <a:pt x="107" y="43"/>
                  </a:cubicBezTo>
                  <a:cubicBezTo>
                    <a:pt x="107" y="30"/>
                    <a:pt x="112" y="19"/>
                    <a:pt x="131" y="19"/>
                  </a:cubicBezTo>
                  <a:cubicBezTo>
                    <a:pt x="149" y="19"/>
                    <a:pt x="161" y="13"/>
                    <a:pt x="180" y="13"/>
                  </a:cubicBezTo>
                  <a:cubicBezTo>
                    <a:pt x="200" y="13"/>
                    <a:pt x="206" y="19"/>
                    <a:pt x="227" y="19"/>
                  </a:cubicBezTo>
                  <a:cubicBezTo>
                    <a:pt x="241" y="19"/>
                    <a:pt x="251" y="30"/>
                    <a:pt x="251" y="43"/>
                  </a:cubicBezTo>
                  <a:cubicBezTo>
                    <a:pt x="251" y="56"/>
                    <a:pt x="240" y="67"/>
                    <a:pt x="227" y="67"/>
                  </a:cubicBezTo>
                  <a:close/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Freeform 202"/>
            <p:cNvSpPr>
              <a:spLocks/>
            </p:cNvSpPr>
            <p:nvPr/>
          </p:nvSpPr>
          <p:spPr bwMode="auto">
            <a:xfrm>
              <a:off x="4437" y="1267"/>
              <a:ext cx="840" cy="1165"/>
            </a:xfrm>
            <a:custGeom>
              <a:avLst/>
              <a:gdLst>
                <a:gd name="T0" fmla="*/ 4863 w 336"/>
                <a:gd name="T1" fmla="*/ 5380 h 437"/>
                <a:gd name="T2" fmla="*/ 4783 w 336"/>
                <a:gd name="T3" fmla="*/ 3887 h 437"/>
                <a:gd name="T4" fmla="*/ 4645 w 336"/>
                <a:gd name="T5" fmla="*/ 3583 h 437"/>
                <a:gd name="T6" fmla="*/ 4583 w 336"/>
                <a:gd name="T7" fmla="*/ 3242 h 437"/>
                <a:gd name="T8" fmla="*/ 4863 w 336"/>
                <a:gd name="T9" fmla="*/ 2807 h 437"/>
                <a:gd name="T10" fmla="*/ 4970 w 336"/>
                <a:gd name="T11" fmla="*/ 1818 h 437"/>
                <a:gd name="T12" fmla="*/ 5125 w 336"/>
                <a:gd name="T13" fmla="*/ 456 h 437"/>
                <a:gd name="T14" fmla="*/ 4750 w 336"/>
                <a:gd name="T15" fmla="*/ 0 h 437"/>
                <a:gd name="T16" fmla="*/ 408 w 336"/>
                <a:gd name="T17" fmla="*/ 0 h 437"/>
                <a:gd name="T18" fmla="*/ 50 w 336"/>
                <a:gd name="T19" fmla="*/ 456 h 437"/>
                <a:gd name="T20" fmla="*/ 63 w 336"/>
                <a:gd name="T21" fmla="*/ 1648 h 437"/>
                <a:gd name="T22" fmla="*/ 188 w 336"/>
                <a:gd name="T23" fmla="*/ 3220 h 437"/>
                <a:gd name="T24" fmla="*/ 488 w 336"/>
                <a:gd name="T25" fmla="*/ 3660 h 437"/>
                <a:gd name="T26" fmla="*/ 363 w 336"/>
                <a:gd name="T27" fmla="*/ 4058 h 437"/>
                <a:gd name="T28" fmla="*/ 408 w 336"/>
                <a:gd name="T29" fmla="*/ 5265 h 437"/>
                <a:gd name="T30" fmla="*/ 333 w 336"/>
                <a:gd name="T31" fmla="*/ 7313 h 437"/>
                <a:gd name="T32" fmla="*/ 595 w 336"/>
                <a:gd name="T33" fmla="*/ 8166 h 437"/>
                <a:gd name="T34" fmla="*/ 625 w 336"/>
                <a:gd name="T35" fmla="*/ 8187 h 437"/>
                <a:gd name="T36" fmla="*/ 625 w 336"/>
                <a:gd name="T37" fmla="*/ 8187 h 437"/>
                <a:gd name="T38" fmla="*/ 783 w 336"/>
                <a:gd name="T39" fmla="*/ 8222 h 437"/>
                <a:gd name="T40" fmla="*/ 2595 w 336"/>
                <a:gd name="T41" fmla="*/ 8110 h 437"/>
                <a:gd name="T42" fmla="*/ 4188 w 336"/>
                <a:gd name="T43" fmla="*/ 8088 h 437"/>
                <a:gd name="T44" fmla="*/ 4895 w 336"/>
                <a:gd name="T45" fmla="*/ 8030 h 437"/>
                <a:gd name="T46" fmla="*/ 4875 w 336"/>
                <a:gd name="T47" fmla="*/ 8051 h 437"/>
                <a:gd name="T48" fmla="*/ 5250 w 336"/>
                <a:gd name="T49" fmla="*/ 7222 h 437"/>
                <a:gd name="T50" fmla="*/ 4863 w 336"/>
                <a:gd name="T51" fmla="*/ 5380 h 4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6" h="437">
                  <a:moveTo>
                    <a:pt x="311" y="284"/>
                  </a:moveTo>
                  <a:cubicBezTo>
                    <a:pt x="294" y="240"/>
                    <a:pt x="306" y="226"/>
                    <a:pt x="306" y="205"/>
                  </a:cubicBezTo>
                  <a:cubicBezTo>
                    <a:pt x="306" y="184"/>
                    <a:pt x="303" y="190"/>
                    <a:pt x="297" y="189"/>
                  </a:cubicBezTo>
                  <a:cubicBezTo>
                    <a:pt x="291" y="187"/>
                    <a:pt x="285" y="177"/>
                    <a:pt x="293" y="171"/>
                  </a:cubicBezTo>
                  <a:cubicBezTo>
                    <a:pt x="302" y="166"/>
                    <a:pt x="312" y="157"/>
                    <a:pt x="311" y="148"/>
                  </a:cubicBezTo>
                  <a:cubicBezTo>
                    <a:pt x="309" y="138"/>
                    <a:pt x="311" y="118"/>
                    <a:pt x="318" y="96"/>
                  </a:cubicBezTo>
                  <a:cubicBezTo>
                    <a:pt x="325" y="75"/>
                    <a:pt x="327" y="49"/>
                    <a:pt x="328" y="24"/>
                  </a:cubicBezTo>
                  <a:cubicBezTo>
                    <a:pt x="328" y="10"/>
                    <a:pt x="317" y="0"/>
                    <a:pt x="30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3" y="0"/>
                    <a:pt x="3" y="10"/>
                    <a:pt x="3" y="24"/>
                  </a:cubicBezTo>
                  <a:cubicBezTo>
                    <a:pt x="3" y="24"/>
                    <a:pt x="0" y="42"/>
                    <a:pt x="4" y="87"/>
                  </a:cubicBezTo>
                  <a:cubicBezTo>
                    <a:pt x="8" y="132"/>
                    <a:pt x="7" y="159"/>
                    <a:pt x="12" y="170"/>
                  </a:cubicBezTo>
                  <a:cubicBezTo>
                    <a:pt x="18" y="180"/>
                    <a:pt x="29" y="177"/>
                    <a:pt x="31" y="193"/>
                  </a:cubicBezTo>
                  <a:cubicBezTo>
                    <a:pt x="34" y="209"/>
                    <a:pt x="20" y="202"/>
                    <a:pt x="23" y="214"/>
                  </a:cubicBezTo>
                  <a:cubicBezTo>
                    <a:pt x="26" y="225"/>
                    <a:pt x="31" y="251"/>
                    <a:pt x="26" y="278"/>
                  </a:cubicBezTo>
                  <a:cubicBezTo>
                    <a:pt x="20" y="306"/>
                    <a:pt x="23" y="354"/>
                    <a:pt x="21" y="386"/>
                  </a:cubicBezTo>
                  <a:cubicBezTo>
                    <a:pt x="20" y="418"/>
                    <a:pt x="36" y="430"/>
                    <a:pt x="38" y="431"/>
                  </a:cubicBezTo>
                  <a:cubicBezTo>
                    <a:pt x="39" y="431"/>
                    <a:pt x="39" y="432"/>
                    <a:pt x="40" y="432"/>
                  </a:cubicBezTo>
                  <a:cubicBezTo>
                    <a:pt x="40" y="431"/>
                    <a:pt x="40" y="433"/>
                    <a:pt x="40" y="432"/>
                  </a:cubicBezTo>
                  <a:cubicBezTo>
                    <a:pt x="44" y="433"/>
                    <a:pt x="47" y="433"/>
                    <a:pt x="50" y="434"/>
                  </a:cubicBezTo>
                  <a:cubicBezTo>
                    <a:pt x="63" y="437"/>
                    <a:pt x="146" y="431"/>
                    <a:pt x="166" y="428"/>
                  </a:cubicBezTo>
                  <a:cubicBezTo>
                    <a:pt x="192" y="424"/>
                    <a:pt x="229" y="429"/>
                    <a:pt x="268" y="427"/>
                  </a:cubicBezTo>
                  <a:cubicBezTo>
                    <a:pt x="285" y="427"/>
                    <a:pt x="295" y="426"/>
                    <a:pt x="313" y="424"/>
                  </a:cubicBezTo>
                  <a:cubicBezTo>
                    <a:pt x="313" y="424"/>
                    <a:pt x="312" y="424"/>
                    <a:pt x="312" y="425"/>
                  </a:cubicBezTo>
                  <a:cubicBezTo>
                    <a:pt x="327" y="421"/>
                    <a:pt x="335" y="400"/>
                    <a:pt x="336" y="381"/>
                  </a:cubicBezTo>
                  <a:cubicBezTo>
                    <a:pt x="336" y="361"/>
                    <a:pt x="329" y="327"/>
                    <a:pt x="311" y="28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Freeform 203"/>
            <p:cNvSpPr>
              <a:spLocks/>
            </p:cNvSpPr>
            <p:nvPr/>
          </p:nvSpPr>
          <p:spPr bwMode="auto">
            <a:xfrm>
              <a:off x="4727" y="2701"/>
              <a:ext cx="95" cy="27"/>
            </a:xfrm>
            <a:custGeom>
              <a:avLst/>
              <a:gdLst>
                <a:gd name="T0" fmla="*/ 0 w 38"/>
                <a:gd name="T1" fmla="*/ 38 h 10"/>
                <a:gd name="T2" fmla="*/ 300 w 38"/>
                <a:gd name="T3" fmla="*/ 197 h 10"/>
                <a:gd name="T4" fmla="*/ 595 w 38"/>
                <a:gd name="T5" fmla="*/ 38 h 10"/>
                <a:gd name="T6" fmla="*/ 595 w 38"/>
                <a:gd name="T7" fmla="*/ 0 h 10"/>
                <a:gd name="T8" fmla="*/ 300 w 38"/>
                <a:gd name="T9" fmla="*/ 138 h 10"/>
                <a:gd name="T10" fmla="*/ 0 w 38"/>
                <a:gd name="T11" fmla="*/ 0 h 10"/>
                <a:gd name="T12" fmla="*/ 0 w 38"/>
                <a:gd name="T13" fmla="*/ 3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10">
                  <a:moveTo>
                    <a:pt x="0" y="2"/>
                  </a:moveTo>
                  <a:cubicBezTo>
                    <a:pt x="0" y="7"/>
                    <a:pt x="10" y="10"/>
                    <a:pt x="19" y="10"/>
                  </a:cubicBezTo>
                  <a:cubicBezTo>
                    <a:pt x="28" y="10"/>
                    <a:pt x="38" y="7"/>
                    <a:pt x="38" y="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28" y="7"/>
                    <a:pt x="19" y="7"/>
                  </a:cubicBezTo>
                  <a:cubicBezTo>
                    <a:pt x="10" y="7"/>
                    <a:pt x="0" y="5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Freeform 204"/>
            <p:cNvSpPr>
              <a:spLocks/>
            </p:cNvSpPr>
            <p:nvPr/>
          </p:nvSpPr>
          <p:spPr bwMode="auto">
            <a:xfrm>
              <a:off x="4732" y="2717"/>
              <a:ext cx="85" cy="48"/>
            </a:xfrm>
            <a:custGeom>
              <a:avLst/>
              <a:gdLst>
                <a:gd name="T0" fmla="*/ 0 w 34"/>
                <a:gd name="T1" fmla="*/ 0 h 18"/>
                <a:gd name="T2" fmla="*/ 0 w 34"/>
                <a:gd name="T3" fmla="*/ 227 h 18"/>
                <a:gd name="T4" fmla="*/ 270 w 34"/>
                <a:gd name="T5" fmla="*/ 341 h 18"/>
                <a:gd name="T6" fmla="*/ 533 w 34"/>
                <a:gd name="T7" fmla="*/ 227 h 18"/>
                <a:gd name="T8" fmla="*/ 533 w 34"/>
                <a:gd name="T9" fmla="*/ 0 h 18"/>
                <a:gd name="T10" fmla="*/ 270 w 34"/>
                <a:gd name="T11" fmla="*/ 77 h 18"/>
                <a:gd name="T12" fmla="*/ 0 w 34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8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9" y="18"/>
                    <a:pt x="17" y="18"/>
                  </a:cubicBezTo>
                  <a:cubicBezTo>
                    <a:pt x="25" y="18"/>
                    <a:pt x="34" y="16"/>
                    <a:pt x="34" y="1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2"/>
                    <a:pt x="24" y="4"/>
                    <a:pt x="17" y="4"/>
                  </a:cubicBezTo>
                  <a:cubicBezTo>
                    <a:pt x="10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Freeform 205"/>
            <p:cNvSpPr>
              <a:spLocks/>
            </p:cNvSpPr>
            <p:nvPr/>
          </p:nvSpPr>
          <p:spPr bwMode="auto">
            <a:xfrm>
              <a:off x="4762" y="2776"/>
              <a:ext cx="23" cy="8"/>
            </a:xfrm>
            <a:custGeom>
              <a:avLst/>
              <a:gdLst>
                <a:gd name="T0" fmla="*/ 0 w 9"/>
                <a:gd name="T1" fmla="*/ 35 h 3"/>
                <a:gd name="T2" fmla="*/ 84 w 9"/>
                <a:gd name="T3" fmla="*/ 56 h 3"/>
                <a:gd name="T4" fmla="*/ 151 w 9"/>
                <a:gd name="T5" fmla="*/ 35 h 3"/>
                <a:gd name="T6" fmla="*/ 151 w 9"/>
                <a:gd name="T7" fmla="*/ 35 h 3"/>
                <a:gd name="T8" fmla="*/ 84 w 9"/>
                <a:gd name="T9" fmla="*/ 0 h 3"/>
                <a:gd name="T10" fmla="*/ 0 w 9"/>
                <a:gd name="T11" fmla="*/ 35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" h="3">
                  <a:moveTo>
                    <a:pt x="0" y="2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7" y="3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Freeform 206"/>
            <p:cNvSpPr>
              <a:spLocks/>
            </p:cNvSpPr>
            <p:nvPr/>
          </p:nvSpPr>
          <p:spPr bwMode="auto">
            <a:xfrm>
              <a:off x="4762" y="2765"/>
              <a:ext cx="23" cy="19"/>
            </a:xfrm>
            <a:custGeom>
              <a:avLst/>
              <a:gdLst>
                <a:gd name="T0" fmla="*/ 84 w 9"/>
                <a:gd name="T1" fmla="*/ 0 h 7"/>
                <a:gd name="T2" fmla="*/ 0 w 9"/>
                <a:gd name="T3" fmla="*/ 0 h 7"/>
                <a:gd name="T4" fmla="*/ 0 w 9"/>
                <a:gd name="T5" fmla="*/ 117 h 7"/>
                <a:gd name="T6" fmla="*/ 84 w 9"/>
                <a:gd name="T7" fmla="*/ 141 h 7"/>
                <a:gd name="T8" fmla="*/ 151 w 9"/>
                <a:gd name="T9" fmla="*/ 117 h 7"/>
                <a:gd name="T10" fmla="*/ 151 w 9"/>
                <a:gd name="T11" fmla="*/ 0 h 7"/>
                <a:gd name="T12" fmla="*/ 84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3" y="7"/>
                    <a:pt x="5" y="7"/>
                  </a:cubicBezTo>
                  <a:cubicBezTo>
                    <a:pt x="7" y="7"/>
                    <a:pt x="9" y="7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Freeform 207"/>
            <p:cNvSpPr>
              <a:spLocks/>
            </p:cNvSpPr>
            <p:nvPr/>
          </p:nvSpPr>
          <p:spPr bwMode="auto">
            <a:xfrm>
              <a:off x="4762" y="2821"/>
              <a:ext cx="23" cy="8"/>
            </a:xfrm>
            <a:custGeom>
              <a:avLst/>
              <a:gdLst>
                <a:gd name="T0" fmla="*/ 0 w 9"/>
                <a:gd name="T1" fmla="*/ 21 h 3"/>
                <a:gd name="T2" fmla="*/ 84 w 9"/>
                <a:gd name="T3" fmla="*/ 56 h 3"/>
                <a:gd name="T4" fmla="*/ 151 w 9"/>
                <a:gd name="T5" fmla="*/ 21 h 3"/>
                <a:gd name="T6" fmla="*/ 151 w 9"/>
                <a:gd name="T7" fmla="*/ 21 h 3"/>
                <a:gd name="T8" fmla="*/ 84 w 9"/>
                <a:gd name="T9" fmla="*/ 0 h 3"/>
                <a:gd name="T10" fmla="*/ 0 w 9"/>
                <a:gd name="T11" fmla="*/ 21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7" y="3"/>
                    <a:pt x="9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3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Freeform 208"/>
            <p:cNvSpPr>
              <a:spLocks/>
            </p:cNvSpPr>
            <p:nvPr/>
          </p:nvSpPr>
          <p:spPr bwMode="auto">
            <a:xfrm>
              <a:off x="4750" y="2771"/>
              <a:ext cx="50" cy="21"/>
            </a:xfrm>
            <a:custGeom>
              <a:avLst/>
              <a:gdLst>
                <a:gd name="T0" fmla="*/ 220 w 20"/>
                <a:gd name="T1" fmla="*/ 0 h 8"/>
                <a:gd name="T2" fmla="*/ 220 w 20"/>
                <a:gd name="T3" fmla="*/ 76 h 8"/>
                <a:gd name="T4" fmla="*/ 158 w 20"/>
                <a:gd name="T5" fmla="*/ 89 h 8"/>
                <a:gd name="T6" fmla="*/ 83 w 20"/>
                <a:gd name="T7" fmla="*/ 76 h 8"/>
                <a:gd name="T8" fmla="*/ 83 w 20"/>
                <a:gd name="T9" fmla="*/ 0 h 8"/>
                <a:gd name="T10" fmla="*/ 0 w 20"/>
                <a:gd name="T11" fmla="*/ 76 h 8"/>
                <a:gd name="T12" fmla="*/ 0 w 20"/>
                <a:gd name="T13" fmla="*/ 76 h 8"/>
                <a:gd name="T14" fmla="*/ 158 w 20"/>
                <a:gd name="T15" fmla="*/ 144 h 8"/>
                <a:gd name="T16" fmla="*/ 313 w 20"/>
                <a:gd name="T17" fmla="*/ 76 h 8"/>
                <a:gd name="T18" fmla="*/ 313 w 20"/>
                <a:gd name="T19" fmla="*/ 76 h 8"/>
                <a:gd name="T20" fmla="*/ 220 w 2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2" y="5"/>
                    <a:pt x="10" y="5"/>
                  </a:cubicBezTo>
                  <a:cubicBezTo>
                    <a:pt x="8" y="5"/>
                    <a:pt x="5" y="5"/>
                    <a:pt x="5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5" y="8"/>
                    <a:pt x="10" y="8"/>
                  </a:cubicBezTo>
                  <a:cubicBezTo>
                    <a:pt x="15" y="8"/>
                    <a:pt x="20" y="6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Freeform 209"/>
            <p:cNvSpPr>
              <a:spLocks/>
            </p:cNvSpPr>
            <p:nvPr/>
          </p:nvSpPr>
          <p:spPr bwMode="auto">
            <a:xfrm>
              <a:off x="4750" y="2781"/>
              <a:ext cx="50" cy="32"/>
            </a:xfrm>
            <a:custGeom>
              <a:avLst/>
              <a:gdLst>
                <a:gd name="T0" fmla="*/ 158 w 20"/>
                <a:gd name="T1" fmla="*/ 77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149 h 12"/>
                <a:gd name="T8" fmla="*/ 158 w 20"/>
                <a:gd name="T9" fmla="*/ 227 h 12"/>
                <a:gd name="T10" fmla="*/ 313 w 20"/>
                <a:gd name="T11" fmla="*/ 149 h 12"/>
                <a:gd name="T12" fmla="*/ 313 w 20"/>
                <a:gd name="T13" fmla="*/ 0 h 12"/>
                <a:gd name="T14" fmla="*/ 313 w 20"/>
                <a:gd name="T15" fmla="*/ 0 h 12"/>
                <a:gd name="T16" fmla="*/ 158 w 20"/>
                <a:gd name="T17" fmla="*/ 7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2">
                  <a:moveTo>
                    <a:pt x="10" y="4"/>
                  </a:moveTo>
                  <a:cubicBezTo>
                    <a:pt x="5" y="4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5" y="12"/>
                    <a:pt x="10" y="12"/>
                  </a:cubicBezTo>
                  <a:cubicBezTo>
                    <a:pt x="15" y="12"/>
                    <a:pt x="20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5" y="4"/>
                    <a:pt x="10" y="4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Freeform 210"/>
            <p:cNvSpPr>
              <a:spLocks/>
            </p:cNvSpPr>
            <p:nvPr/>
          </p:nvSpPr>
          <p:spPr bwMode="auto">
            <a:xfrm>
              <a:off x="4762" y="2811"/>
              <a:ext cx="23" cy="18"/>
            </a:xfrm>
            <a:custGeom>
              <a:avLst/>
              <a:gdLst>
                <a:gd name="T0" fmla="*/ 84 w 9"/>
                <a:gd name="T1" fmla="*/ 21 h 7"/>
                <a:gd name="T2" fmla="*/ 0 w 9"/>
                <a:gd name="T3" fmla="*/ 0 h 7"/>
                <a:gd name="T4" fmla="*/ 0 w 9"/>
                <a:gd name="T5" fmla="*/ 85 h 7"/>
                <a:gd name="T6" fmla="*/ 84 w 9"/>
                <a:gd name="T7" fmla="*/ 118 h 7"/>
                <a:gd name="T8" fmla="*/ 151 w 9"/>
                <a:gd name="T9" fmla="*/ 85 h 7"/>
                <a:gd name="T10" fmla="*/ 151 w 9"/>
                <a:gd name="T11" fmla="*/ 0 h 7"/>
                <a:gd name="T12" fmla="*/ 84 w 9"/>
                <a:gd name="T13" fmla="*/ 2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7">
                  <a:moveTo>
                    <a:pt x="5" y="1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3" y="7"/>
                    <a:pt x="5" y="7"/>
                  </a:cubicBezTo>
                  <a:cubicBezTo>
                    <a:pt x="7" y="7"/>
                    <a:pt x="9" y="7"/>
                    <a:pt x="9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Freeform 211"/>
            <p:cNvSpPr>
              <a:spLocks/>
            </p:cNvSpPr>
            <p:nvPr/>
          </p:nvSpPr>
          <p:spPr bwMode="auto">
            <a:xfrm>
              <a:off x="4757" y="2811"/>
              <a:ext cx="35" cy="818"/>
            </a:xfrm>
            <a:custGeom>
              <a:avLst/>
              <a:gdLst>
                <a:gd name="T0" fmla="*/ 113 w 14"/>
                <a:gd name="T1" fmla="*/ 21 h 307"/>
                <a:gd name="T2" fmla="*/ 0 w 14"/>
                <a:gd name="T3" fmla="*/ 0 h 307"/>
                <a:gd name="T4" fmla="*/ 0 w 14"/>
                <a:gd name="T5" fmla="*/ 5809 h 307"/>
                <a:gd name="T6" fmla="*/ 220 w 14"/>
                <a:gd name="T7" fmla="*/ 5809 h 307"/>
                <a:gd name="T8" fmla="*/ 220 w 14"/>
                <a:gd name="T9" fmla="*/ 0 h 307"/>
                <a:gd name="T10" fmla="*/ 113 w 14"/>
                <a:gd name="T11" fmla="*/ 21 h 3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307">
                  <a:moveTo>
                    <a:pt x="7" y="1"/>
                  </a:moveTo>
                  <a:cubicBezTo>
                    <a:pt x="4" y="1"/>
                    <a:pt x="2" y="0"/>
                    <a:pt x="0" y="0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14" y="307"/>
                    <a:pt x="14" y="307"/>
                    <a:pt x="14" y="30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Freeform 212"/>
            <p:cNvSpPr>
              <a:spLocks/>
            </p:cNvSpPr>
            <p:nvPr/>
          </p:nvSpPr>
          <p:spPr bwMode="auto">
            <a:xfrm>
              <a:off x="4727" y="2693"/>
              <a:ext cx="95" cy="27"/>
            </a:xfrm>
            <a:custGeom>
              <a:avLst/>
              <a:gdLst>
                <a:gd name="T0" fmla="*/ 563 w 38"/>
                <a:gd name="T1" fmla="*/ 0 h 10"/>
                <a:gd name="T2" fmla="*/ 563 w 38"/>
                <a:gd name="T3" fmla="*/ 59 h 10"/>
                <a:gd name="T4" fmla="*/ 300 w 38"/>
                <a:gd name="T5" fmla="*/ 116 h 10"/>
                <a:gd name="T6" fmla="*/ 33 w 38"/>
                <a:gd name="T7" fmla="*/ 59 h 10"/>
                <a:gd name="T8" fmla="*/ 33 w 38"/>
                <a:gd name="T9" fmla="*/ 0 h 10"/>
                <a:gd name="T10" fmla="*/ 0 w 38"/>
                <a:gd name="T11" fmla="*/ 59 h 10"/>
                <a:gd name="T12" fmla="*/ 0 w 38"/>
                <a:gd name="T13" fmla="*/ 59 h 10"/>
                <a:gd name="T14" fmla="*/ 300 w 38"/>
                <a:gd name="T15" fmla="*/ 197 h 10"/>
                <a:gd name="T16" fmla="*/ 595 w 38"/>
                <a:gd name="T17" fmla="*/ 59 h 10"/>
                <a:gd name="T18" fmla="*/ 595 w 38"/>
                <a:gd name="T19" fmla="*/ 59 h 10"/>
                <a:gd name="T20" fmla="*/ 563 w 3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" h="10">
                  <a:moveTo>
                    <a:pt x="36" y="0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3" y="5"/>
                    <a:pt x="26" y="6"/>
                    <a:pt x="19" y="6"/>
                  </a:cubicBezTo>
                  <a:cubicBezTo>
                    <a:pt x="12" y="6"/>
                    <a:pt x="5" y="5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10" y="10"/>
                    <a:pt x="19" y="10"/>
                  </a:cubicBezTo>
                  <a:cubicBezTo>
                    <a:pt x="28" y="10"/>
                    <a:pt x="38" y="8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7" y="1"/>
                    <a:pt x="36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Freeform 213"/>
            <p:cNvSpPr>
              <a:spLocks/>
            </p:cNvSpPr>
            <p:nvPr/>
          </p:nvSpPr>
          <p:spPr bwMode="auto">
            <a:xfrm>
              <a:off x="4537" y="2397"/>
              <a:ext cx="683" cy="91"/>
            </a:xfrm>
            <a:custGeom>
              <a:avLst/>
              <a:gdLst>
                <a:gd name="T0" fmla="*/ 4276 w 273"/>
                <a:gd name="T1" fmla="*/ 0 h 34"/>
                <a:gd name="T2" fmla="*/ 3568 w 273"/>
                <a:gd name="T3" fmla="*/ 56 h 34"/>
                <a:gd name="T4" fmla="*/ 1971 w 273"/>
                <a:gd name="T5" fmla="*/ 78 h 34"/>
                <a:gd name="T6" fmla="*/ 158 w 273"/>
                <a:gd name="T7" fmla="*/ 193 h 34"/>
                <a:gd name="T8" fmla="*/ 0 w 273"/>
                <a:gd name="T9" fmla="*/ 150 h 34"/>
                <a:gd name="T10" fmla="*/ 113 w 273"/>
                <a:gd name="T11" fmla="*/ 559 h 34"/>
                <a:gd name="T12" fmla="*/ 2597 w 273"/>
                <a:gd name="T13" fmla="*/ 559 h 34"/>
                <a:gd name="T14" fmla="*/ 4163 w 273"/>
                <a:gd name="T15" fmla="*/ 538 h 34"/>
                <a:gd name="T16" fmla="*/ 4276 w 273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" h="34">
                  <a:moveTo>
                    <a:pt x="273" y="0"/>
                  </a:moveTo>
                  <a:cubicBezTo>
                    <a:pt x="255" y="2"/>
                    <a:pt x="245" y="3"/>
                    <a:pt x="228" y="3"/>
                  </a:cubicBezTo>
                  <a:cubicBezTo>
                    <a:pt x="189" y="5"/>
                    <a:pt x="152" y="0"/>
                    <a:pt x="126" y="4"/>
                  </a:cubicBezTo>
                  <a:cubicBezTo>
                    <a:pt x="106" y="7"/>
                    <a:pt x="23" y="13"/>
                    <a:pt x="10" y="10"/>
                  </a:cubicBezTo>
                  <a:cubicBezTo>
                    <a:pt x="7" y="9"/>
                    <a:pt x="4" y="9"/>
                    <a:pt x="0" y="8"/>
                  </a:cubicBezTo>
                  <a:cubicBezTo>
                    <a:pt x="0" y="17"/>
                    <a:pt x="2" y="27"/>
                    <a:pt x="7" y="29"/>
                  </a:cubicBezTo>
                  <a:cubicBezTo>
                    <a:pt x="18" y="34"/>
                    <a:pt x="108" y="26"/>
                    <a:pt x="166" y="29"/>
                  </a:cubicBezTo>
                  <a:cubicBezTo>
                    <a:pt x="224" y="32"/>
                    <a:pt x="266" y="28"/>
                    <a:pt x="266" y="28"/>
                  </a:cubicBezTo>
                  <a:cubicBezTo>
                    <a:pt x="266" y="22"/>
                    <a:pt x="265" y="11"/>
                    <a:pt x="273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Freeform 214"/>
            <p:cNvSpPr>
              <a:spLocks/>
            </p:cNvSpPr>
            <p:nvPr/>
          </p:nvSpPr>
          <p:spPr bwMode="auto">
            <a:xfrm>
              <a:off x="4657" y="1347"/>
              <a:ext cx="253" cy="658"/>
            </a:xfrm>
            <a:custGeom>
              <a:avLst/>
              <a:gdLst>
                <a:gd name="T0" fmla="*/ 1443 w 101"/>
                <a:gd name="T1" fmla="*/ 4670 h 247"/>
                <a:gd name="T2" fmla="*/ 376 w 101"/>
                <a:gd name="T3" fmla="*/ 3932 h 247"/>
                <a:gd name="T4" fmla="*/ 50 w 101"/>
                <a:gd name="T5" fmla="*/ 3407 h 247"/>
                <a:gd name="T6" fmla="*/ 20 w 101"/>
                <a:gd name="T7" fmla="*/ 2533 h 247"/>
                <a:gd name="T8" fmla="*/ 188 w 101"/>
                <a:gd name="T9" fmla="*/ 682 h 247"/>
                <a:gd name="T10" fmla="*/ 271 w 101"/>
                <a:gd name="T11" fmla="*/ 93 h 247"/>
                <a:gd name="T12" fmla="*/ 784 w 101"/>
                <a:gd name="T13" fmla="*/ 703 h 247"/>
                <a:gd name="T14" fmla="*/ 1568 w 101"/>
                <a:gd name="T15" fmla="*/ 1774 h 247"/>
                <a:gd name="T16" fmla="*/ 804 w 101"/>
                <a:gd name="T17" fmla="*/ 2568 h 247"/>
                <a:gd name="T18" fmla="*/ 1443 w 101"/>
                <a:gd name="T19" fmla="*/ 4670 h 24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1" h="247">
                  <a:moveTo>
                    <a:pt x="92" y="247"/>
                  </a:moveTo>
                  <a:cubicBezTo>
                    <a:pt x="68" y="241"/>
                    <a:pt x="44" y="222"/>
                    <a:pt x="24" y="208"/>
                  </a:cubicBezTo>
                  <a:cubicBezTo>
                    <a:pt x="13" y="200"/>
                    <a:pt x="5" y="193"/>
                    <a:pt x="3" y="180"/>
                  </a:cubicBezTo>
                  <a:cubicBezTo>
                    <a:pt x="0" y="166"/>
                    <a:pt x="1" y="149"/>
                    <a:pt x="1" y="134"/>
                  </a:cubicBezTo>
                  <a:cubicBezTo>
                    <a:pt x="1" y="100"/>
                    <a:pt x="12" y="70"/>
                    <a:pt x="12" y="36"/>
                  </a:cubicBezTo>
                  <a:cubicBezTo>
                    <a:pt x="11" y="24"/>
                    <a:pt x="6" y="10"/>
                    <a:pt x="17" y="5"/>
                  </a:cubicBezTo>
                  <a:cubicBezTo>
                    <a:pt x="28" y="0"/>
                    <a:pt x="34" y="28"/>
                    <a:pt x="50" y="37"/>
                  </a:cubicBezTo>
                  <a:cubicBezTo>
                    <a:pt x="65" y="47"/>
                    <a:pt x="101" y="60"/>
                    <a:pt x="100" y="94"/>
                  </a:cubicBezTo>
                  <a:cubicBezTo>
                    <a:pt x="99" y="127"/>
                    <a:pt x="41" y="77"/>
                    <a:pt x="51" y="136"/>
                  </a:cubicBezTo>
                  <a:cubicBezTo>
                    <a:pt x="60" y="194"/>
                    <a:pt x="60" y="220"/>
                    <a:pt x="92" y="247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Freeform 215"/>
            <p:cNvSpPr>
              <a:spLocks/>
            </p:cNvSpPr>
            <p:nvPr/>
          </p:nvSpPr>
          <p:spPr bwMode="auto">
            <a:xfrm>
              <a:off x="5040" y="1395"/>
              <a:ext cx="97" cy="610"/>
            </a:xfrm>
            <a:custGeom>
              <a:avLst/>
              <a:gdLst>
                <a:gd name="T0" fmla="*/ 321 w 39"/>
                <a:gd name="T1" fmla="*/ 4329 h 229"/>
                <a:gd name="T2" fmla="*/ 0 w 39"/>
                <a:gd name="T3" fmla="*/ 3343 h 229"/>
                <a:gd name="T4" fmla="*/ 599 w 39"/>
                <a:gd name="T5" fmla="*/ 0 h 229"/>
                <a:gd name="T6" fmla="*/ 321 w 39"/>
                <a:gd name="T7" fmla="*/ 4329 h 2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9" h="229">
                  <a:moveTo>
                    <a:pt x="21" y="229"/>
                  </a:moveTo>
                  <a:cubicBezTo>
                    <a:pt x="2" y="228"/>
                    <a:pt x="0" y="196"/>
                    <a:pt x="0" y="177"/>
                  </a:cubicBezTo>
                  <a:cubicBezTo>
                    <a:pt x="0" y="153"/>
                    <a:pt x="10" y="89"/>
                    <a:pt x="39" y="0"/>
                  </a:cubicBezTo>
                  <a:cubicBezTo>
                    <a:pt x="34" y="34"/>
                    <a:pt x="2" y="212"/>
                    <a:pt x="21" y="229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Freeform 216"/>
            <p:cNvSpPr>
              <a:spLocks/>
            </p:cNvSpPr>
            <p:nvPr/>
          </p:nvSpPr>
          <p:spPr bwMode="auto">
            <a:xfrm>
              <a:off x="4505" y="1304"/>
              <a:ext cx="170" cy="277"/>
            </a:xfrm>
            <a:custGeom>
              <a:avLst/>
              <a:gdLst>
                <a:gd name="T0" fmla="*/ 438 w 68"/>
                <a:gd name="T1" fmla="*/ 1249 h 104"/>
                <a:gd name="T2" fmla="*/ 750 w 68"/>
                <a:gd name="T3" fmla="*/ 0 h 104"/>
                <a:gd name="T4" fmla="*/ 958 w 68"/>
                <a:gd name="T5" fmla="*/ 192 h 104"/>
                <a:gd name="T6" fmla="*/ 595 w 68"/>
                <a:gd name="T7" fmla="*/ 1851 h 104"/>
                <a:gd name="T8" fmla="*/ 20 w 68"/>
                <a:gd name="T9" fmla="*/ 1262 h 104"/>
                <a:gd name="T10" fmla="*/ 0 w 68"/>
                <a:gd name="T11" fmla="*/ 1249 h 104"/>
                <a:gd name="T12" fmla="*/ 438 w 68"/>
                <a:gd name="T13" fmla="*/ 1249 h 1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" h="104">
                  <a:moveTo>
                    <a:pt x="28" y="66"/>
                  </a:moveTo>
                  <a:cubicBezTo>
                    <a:pt x="45" y="61"/>
                    <a:pt x="52" y="14"/>
                    <a:pt x="48" y="0"/>
                  </a:cubicBezTo>
                  <a:cubicBezTo>
                    <a:pt x="48" y="0"/>
                    <a:pt x="53" y="1"/>
                    <a:pt x="61" y="10"/>
                  </a:cubicBezTo>
                  <a:cubicBezTo>
                    <a:pt x="68" y="18"/>
                    <a:pt x="52" y="93"/>
                    <a:pt x="38" y="98"/>
                  </a:cubicBezTo>
                  <a:cubicBezTo>
                    <a:pt x="25" y="104"/>
                    <a:pt x="21" y="95"/>
                    <a:pt x="1" y="67"/>
                  </a:cubicBezTo>
                  <a:cubicBezTo>
                    <a:pt x="1" y="67"/>
                    <a:pt x="0" y="66"/>
                    <a:pt x="0" y="66"/>
                  </a:cubicBezTo>
                  <a:cubicBezTo>
                    <a:pt x="9" y="68"/>
                    <a:pt x="21" y="69"/>
                    <a:pt x="28" y="66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Freeform 217"/>
            <p:cNvSpPr>
              <a:spLocks/>
            </p:cNvSpPr>
            <p:nvPr/>
          </p:nvSpPr>
          <p:spPr bwMode="auto">
            <a:xfrm>
              <a:off x="4512" y="1299"/>
              <a:ext cx="85" cy="96"/>
            </a:xfrm>
            <a:custGeom>
              <a:avLst/>
              <a:gdLst>
                <a:gd name="T0" fmla="*/ 0 w 34"/>
                <a:gd name="T1" fmla="*/ 0 h 36"/>
                <a:gd name="T2" fmla="*/ 313 w 34"/>
                <a:gd name="T3" fmla="*/ 627 h 36"/>
                <a:gd name="T4" fmla="*/ 363 w 34"/>
                <a:gd name="T5" fmla="*/ 136 h 36"/>
                <a:gd name="T6" fmla="*/ 0 w 34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cubicBezTo>
                    <a:pt x="0" y="10"/>
                    <a:pt x="7" y="31"/>
                    <a:pt x="20" y="33"/>
                  </a:cubicBezTo>
                  <a:cubicBezTo>
                    <a:pt x="34" y="36"/>
                    <a:pt x="23" y="7"/>
                    <a:pt x="23" y="7"/>
                  </a:cubicBezTo>
                  <a:cubicBezTo>
                    <a:pt x="19" y="18"/>
                    <a:pt x="1" y="17"/>
                    <a:pt x="0" y="0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Freeform 218"/>
            <p:cNvSpPr>
              <a:spLocks/>
            </p:cNvSpPr>
            <p:nvPr/>
          </p:nvSpPr>
          <p:spPr bwMode="auto">
            <a:xfrm>
              <a:off x="4737" y="1328"/>
              <a:ext cx="283" cy="117"/>
            </a:xfrm>
            <a:custGeom>
              <a:avLst/>
              <a:gdLst>
                <a:gd name="T0" fmla="*/ 721 w 113"/>
                <a:gd name="T1" fmla="*/ 827 h 44"/>
                <a:gd name="T2" fmla="*/ 0 w 113"/>
                <a:gd name="T3" fmla="*/ 0 h 44"/>
                <a:gd name="T4" fmla="*/ 614 w 113"/>
                <a:gd name="T5" fmla="*/ 657 h 44"/>
                <a:gd name="T6" fmla="*/ 1255 w 113"/>
                <a:gd name="T7" fmla="*/ 396 h 44"/>
                <a:gd name="T8" fmla="*/ 1776 w 113"/>
                <a:gd name="T9" fmla="*/ 431 h 44"/>
                <a:gd name="T10" fmla="*/ 1192 w 113"/>
                <a:gd name="T11" fmla="*/ 524 h 44"/>
                <a:gd name="T12" fmla="*/ 721 w 113"/>
                <a:gd name="T13" fmla="*/ 827 h 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3" h="44">
                  <a:moveTo>
                    <a:pt x="46" y="44"/>
                  </a:moveTo>
                  <a:cubicBezTo>
                    <a:pt x="27" y="44"/>
                    <a:pt x="18" y="28"/>
                    <a:pt x="0" y="0"/>
                  </a:cubicBezTo>
                  <a:cubicBezTo>
                    <a:pt x="7" y="7"/>
                    <a:pt x="26" y="34"/>
                    <a:pt x="39" y="35"/>
                  </a:cubicBezTo>
                  <a:cubicBezTo>
                    <a:pt x="52" y="35"/>
                    <a:pt x="68" y="25"/>
                    <a:pt x="80" y="21"/>
                  </a:cubicBezTo>
                  <a:cubicBezTo>
                    <a:pt x="92" y="17"/>
                    <a:pt x="113" y="23"/>
                    <a:pt x="113" y="23"/>
                  </a:cubicBezTo>
                  <a:cubicBezTo>
                    <a:pt x="95" y="22"/>
                    <a:pt x="89" y="20"/>
                    <a:pt x="76" y="28"/>
                  </a:cubicBezTo>
                  <a:cubicBezTo>
                    <a:pt x="64" y="36"/>
                    <a:pt x="58" y="44"/>
                    <a:pt x="46" y="44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Freeform 219"/>
            <p:cNvSpPr>
              <a:spLocks/>
            </p:cNvSpPr>
            <p:nvPr/>
          </p:nvSpPr>
          <p:spPr bwMode="auto">
            <a:xfrm>
              <a:off x="4757" y="2811"/>
              <a:ext cx="35" cy="818"/>
            </a:xfrm>
            <a:custGeom>
              <a:avLst/>
              <a:gdLst>
                <a:gd name="T0" fmla="*/ 113 w 14"/>
                <a:gd name="T1" fmla="*/ 21 h 307"/>
                <a:gd name="T2" fmla="*/ 0 w 14"/>
                <a:gd name="T3" fmla="*/ 0 h 307"/>
                <a:gd name="T4" fmla="*/ 0 w 14"/>
                <a:gd name="T5" fmla="*/ 5809 h 307"/>
                <a:gd name="T6" fmla="*/ 220 w 14"/>
                <a:gd name="T7" fmla="*/ 5809 h 307"/>
                <a:gd name="T8" fmla="*/ 220 w 14"/>
                <a:gd name="T9" fmla="*/ 0 h 307"/>
                <a:gd name="T10" fmla="*/ 113 w 14"/>
                <a:gd name="T11" fmla="*/ 21 h 3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307">
                  <a:moveTo>
                    <a:pt x="7" y="1"/>
                  </a:moveTo>
                  <a:cubicBezTo>
                    <a:pt x="4" y="1"/>
                    <a:pt x="2" y="0"/>
                    <a:pt x="0" y="0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14" y="307"/>
                    <a:pt x="14" y="307"/>
                    <a:pt x="14" y="307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1"/>
                    <a:pt x="7" y="1"/>
                  </a:cubicBez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Freeform 220"/>
            <p:cNvSpPr>
              <a:spLocks/>
            </p:cNvSpPr>
            <p:nvPr/>
          </p:nvSpPr>
          <p:spPr bwMode="auto">
            <a:xfrm>
              <a:off x="4762" y="2765"/>
              <a:ext cx="23" cy="19"/>
            </a:xfrm>
            <a:custGeom>
              <a:avLst/>
              <a:gdLst>
                <a:gd name="T0" fmla="*/ 84 w 9"/>
                <a:gd name="T1" fmla="*/ 0 h 7"/>
                <a:gd name="T2" fmla="*/ 0 w 9"/>
                <a:gd name="T3" fmla="*/ 0 h 7"/>
                <a:gd name="T4" fmla="*/ 0 w 9"/>
                <a:gd name="T5" fmla="*/ 117 h 7"/>
                <a:gd name="T6" fmla="*/ 84 w 9"/>
                <a:gd name="T7" fmla="*/ 141 h 7"/>
                <a:gd name="T8" fmla="*/ 151 w 9"/>
                <a:gd name="T9" fmla="*/ 117 h 7"/>
                <a:gd name="T10" fmla="*/ 151 w 9"/>
                <a:gd name="T11" fmla="*/ 0 h 7"/>
                <a:gd name="T12" fmla="*/ 84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3" y="7"/>
                    <a:pt x="5" y="7"/>
                  </a:cubicBezTo>
                  <a:cubicBezTo>
                    <a:pt x="7" y="7"/>
                    <a:pt x="9" y="7"/>
                    <a:pt x="9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Freeform 221"/>
            <p:cNvSpPr>
              <a:spLocks/>
            </p:cNvSpPr>
            <p:nvPr/>
          </p:nvSpPr>
          <p:spPr bwMode="auto">
            <a:xfrm>
              <a:off x="4727" y="2701"/>
              <a:ext cx="95" cy="27"/>
            </a:xfrm>
            <a:custGeom>
              <a:avLst/>
              <a:gdLst>
                <a:gd name="T0" fmla="*/ 0 w 38"/>
                <a:gd name="T1" fmla="*/ 38 h 10"/>
                <a:gd name="T2" fmla="*/ 300 w 38"/>
                <a:gd name="T3" fmla="*/ 197 h 10"/>
                <a:gd name="T4" fmla="*/ 595 w 38"/>
                <a:gd name="T5" fmla="*/ 38 h 10"/>
                <a:gd name="T6" fmla="*/ 595 w 38"/>
                <a:gd name="T7" fmla="*/ 0 h 10"/>
                <a:gd name="T8" fmla="*/ 300 w 38"/>
                <a:gd name="T9" fmla="*/ 138 h 10"/>
                <a:gd name="T10" fmla="*/ 0 w 38"/>
                <a:gd name="T11" fmla="*/ 0 h 10"/>
                <a:gd name="T12" fmla="*/ 0 w 38"/>
                <a:gd name="T13" fmla="*/ 3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10">
                  <a:moveTo>
                    <a:pt x="0" y="2"/>
                  </a:moveTo>
                  <a:cubicBezTo>
                    <a:pt x="0" y="7"/>
                    <a:pt x="10" y="10"/>
                    <a:pt x="19" y="10"/>
                  </a:cubicBezTo>
                  <a:cubicBezTo>
                    <a:pt x="28" y="10"/>
                    <a:pt x="38" y="7"/>
                    <a:pt x="38" y="2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5"/>
                    <a:pt x="28" y="7"/>
                    <a:pt x="19" y="7"/>
                  </a:cubicBezTo>
                  <a:cubicBezTo>
                    <a:pt x="10" y="7"/>
                    <a:pt x="0" y="5"/>
                    <a:pt x="0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04C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Freeform 222"/>
            <p:cNvSpPr>
              <a:spLocks/>
            </p:cNvSpPr>
            <p:nvPr/>
          </p:nvSpPr>
          <p:spPr bwMode="auto">
            <a:xfrm>
              <a:off x="4732" y="2717"/>
              <a:ext cx="85" cy="48"/>
            </a:xfrm>
            <a:custGeom>
              <a:avLst/>
              <a:gdLst>
                <a:gd name="T0" fmla="*/ 0 w 34"/>
                <a:gd name="T1" fmla="*/ 0 h 18"/>
                <a:gd name="T2" fmla="*/ 0 w 34"/>
                <a:gd name="T3" fmla="*/ 227 h 18"/>
                <a:gd name="T4" fmla="*/ 270 w 34"/>
                <a:gd name="T5" fmla="*/ 341 h 18"/>
                <a:gd name="T6" fmla="*/ 533 w 34"/>
                <a:gd name="T7" fmla="*/ 227 h 18"/>
                <a:gd name="T8" fmla="*/ 533 w 34"/>
                <a:gd name="T9" fmla="*/ 0 h 18"/>
                <a:gd name="T10" fmla="*/ 270 w 34"/>
                <a:gd name="T11" fmla="*/ 77 h 18"/>
                <a:gd name="T12" fmla="*/ 0 w 34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8">
                  <a:moveTo>
                    <a:pt x="0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6"/>
                    <a:pt x="9" y="18"/>
                    <a:pt x="17" y="18"/>
                  </a:cubicBezTo>
                  <a:cubicBezTo>
                    <a:pt x="25" y="18"/>
                    <a:pt x="34" y="16"/>
                    <a:pt x="34" y="1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2"/>
                    <a:pt x="24" y="4"/>
                    <a:pt x="17" y="4"/>
                  </a:cubicBezTo>
                  <a:cubicBezTo>
                    <a:pt x="10" y="4"/>
                    <a:pt x="3" y="2"/>
                    <a:pt x="0" y="0"/>
                  </a:cubicBezTo>
                  <a:close/>
                </a:path>
              </a:pathLst>
            </a:custGeom>
            <a:solidFill>
              <a:srgbClr val="E3E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Freeform 223"/>
            <p:cNvSpPr>
              <a:spLocks/>
            </p:cNvSpPr>
            <p:nvPr/>
          </p:nvSpPr>
          <p:spPr bwMode="auto">
            <a:xfrm>
              <a:off x="4762" y="2776"/>
              <a:ext cx="23" cy="8"/>
            </a:xfrm>
            <a:custGeom>
              <a:avLst/>
              <a:gdLst>
                <a:gd name="T0" fmla="*/ 0 w 9"/>
                <a:gd name="T1" fmla="*/ 35 h 3"/>
                <a:gd name="T2" fmla="*/ 84 w 9"/>
                <a:gd name="T3" fmla="*/ 56 h 3"/>
                <a:gd name="T4" fmla="*/ 151 w 9"/>
                <a:gd name="T5" fmla="*/ 35 h 3"/>
                <a:gd name="T6" fmla="*/ 151 w 9"/>
                <a:gd name="T7" fmla="*/ 35 h 3"/>
                <a:gd name="T8" fmla="*/ 84 w 9"/>
                <a:gd name="T9" fmla="*/ 0 h 3"/>
                <a:gd name="T10" fmla="*/ 0 w 9"/>
                <a:gd name="T11" fmla="*/ 35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" h="3">
                  <a:moveTo>
                    <a:pt x="0" y="2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7" y="3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3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A2BB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Freeform 224"/>
            <p:cNvSpPr>
              <a:spLocks/>
            </p:cNvSpPr>
            <p:nvPr/>
          </p:nvSpPr>
          <p:spPr bwMode="auto">
            <a:xfrm>
              <a:off x="4762" y="2811"/>
              <a:ext cx="23" cy="18"/>
            </a:xfrm>
            <a:custGeom>
              <a:avLst/>
              <a:gdLst>
                <a:gd name="T0" fmla="*/ 84 w 9"/>
                <a:gd name="T1" fmla="*/ 21 h 7"/>
                <a:gd name="T2" fmla="*/ 0 w 9"/>
                <a:gd name="T3" fmla="*/ 0 h 7"/>
                <a:gd name="T4" fmla="*/ 0 w 9"/>
                <a:gd name="T5" fmla="*/ 85 h 7"/>
                <a:gd name="T6" fmla="*/ 84 w 9"/>
                <a:gd name="T7" fmla="*/ 118 h 7"/>
                <a:gd name="T8" fmla="*/ 151 w 9"/>
                <a:gd name="T9" fmla="*/ 85 h 7"/>
                <a:gd name="T10" fmla="*/ 151 w 9"/>
                <a:gd name="T11" fmla="*/ 0 h 7"/>
                <a:gd name="T12" fmla="*/ 84 w 9"/>
                <a:gd name="T13" fmla="*/ 2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" h="7">
                  <a:moveTo>
                    <a:pt x="5" y="1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7"/>
                    <a:pt x="3" y="7"/>
                    <a:pt x="5" y="7"/>
                  </a:cubicBezTo>
                  <a:cubicBezTo>
                    <a:pt x="7" y="7"/>
                    <a:pt x="9" y="7"/>
                    <a:pt x="9" y="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1"/>
                    <a:pt x="5" y="1"/>
                  </a:cubicBezTo>
                  <a:close/>
                </a:path>
              </a:pathLst>
            </a:custGeom>
            <a:solidFill>
              <a:srgbClr val="E2E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Freeform 225"/>
            <p:cNvSpPr>
              <a:spLocks/>
            </p:cNvSpPr>
            <p:nvPr/>
          </p:nvSpPr>
          <p:spPr bwMode="auto">
            <a:xfrm>
              <a:off x="4762" y="2821"/>
              <a:ext cx="23" cy="8"/>
            </a:xfrm>
            <a:custGeom>
              <a:avLst/>
              <a:gdLst>
                <a:gd name="T0" fmla="*/ 0 w 9"/>
                <a:gd name="T1" fmla="*/ 21 h 3"/>
                <a:gd name="T2" fmla="*/ 84 w 9"/>
                <a:gd name="T3" fmla="*/ 56 h 3"/>
                <a:gd name="T4" fmla="*/ 151 w 9"/>
                <a:gd name="T5" fmla="*/ 21 h 3"/>
                <a:gd name="T6" fmla="*/ 151 w 9"/>
                <a:gd name="T7" fmla="*/ 21 h 3"/>
                <a:gd name="T8" fmla="*/ 84 w 9"/>
                <a:gd name="T9" fmla="*/ 0 h 3"/>
                <a:gd name="T10" fmla="*/ 0 w 9"/>
                <a:gd name="T11" fmla="*/ 21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0" y="3"/>
                    <a:pt x="3" y="3"/>
                    <a:pt x="5" y="3"/>
                  </a:cubicBezTo>
                  <a:cubicBezTo>
                    <a:pt x="7" y="3"/>
                    <a:pt x="9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3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BEDB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Freeform 226"/>
            <p:cNvSpPr>
              <a:spLocks/>
            </p:cNvSpPr>
            <p:nvPr/>
          </p:nvSpPr>
          <p:spPr bwMode="auto">
            <a:xfrm>
              <a:off x="4750" y="2771"/>
              <a:ext cx="50" cy="21"/>
            </a:xfrm>
            <a:custGeom>
              <a:avLst/>
              <a:gdLst>
                <a:gd name="T0" fmla="*/ 220 w 20"/>
                <a:gd name="T1" fmla="*/ 0 h 8"/>
                <a:gd name="T2" fmla="*/ 220 w 20"/>
                <a:gd name="T3" fmla="*/ 76 h 8"/>
                <a:gd name="T4" fmla="*/ 158 w 20"/>
                <a:gd name="T5" fmla="*/ 89 h 8"/>
                <a:gd name="T6" fmla="*/ 83 w 20"/>
                <a:gd name="T7" fmla="*/ 76 h 8"/>
                <a:gd name="T8" fmla="*/ 83 w 20"/>
                <a:gd name="T9" fmla="*/ 0 h 8"/>
                <a:gd name="T10" fmla="*/ 0 w 20"/>
                <a:gd name="T11" fmla="*/ 76 h 8"/>
                <a:gd name="T12" fmla="*/ 0 w 20"/>
                <a:gd name="T13" fmla="*/ 76 h 8"/>
                <a:gd name="T14" fmla="*/ 158 w 20"/>
                <a:gd name="T15" fmla="*/ 144 h 8"/>
                <a:gd name="T16" fmla="*/ 313 w 20"/>
                <a:gd name="T17" fmla="*/ 76 h 8"/>
                <a:gd name="T18" fmla="*/ 313 w 20"/>
                <a:gd name="T19" fmla="*/ 76 h 8"/>
                <a:gd name="T20" fmla="*/ 220 w 20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4" y="5"/>
                    <a:pt x="12" y="5"/>
                    <a:pt x="10" y="5"/>
                  </a:cubicBezTo>
                  <a:cubicBezTo>
                    <a:pt x="8" y="5"/>
                    <a:pt x="5" y="5"/>
                    <a:pt x="5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6"/>
                    <a:pt x="5" y="8"/>
                    <a:pt x="10" y="8"/>
                  </a:cubicBezTo>
                  <a:cubicBezTo>
                    <a:pt x="15" y="8"/>
                    <a:pt x="20" y="6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2"/>
                    <a:pt x="18" y="0"/>
                    <a:pt x="14" y="0"/>
                  </a:cubicBez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Freeform 227"/>
            <p:cNvSpPr>
              <a:spLocks/>
            </p:cNvSpPr>
            <p:nvPr/>
          </p:nvSpPr>
          <p:spPr bwMode="auto">
            <a:xfrm>
              <a:off x="4750" y="2781"/>
              <a:ext cx="50" cy="32"/>
            </a:xfrm>
            <a:custGeom>
              <a:avLst/>
              <a:gdLst>
                <a:gd name="T0" fmla="*/ 158 w 20"/>
                <a:gd name="T1" fmla="*/ 77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149 h 12"/>
                <a:gd name="T8" fmla="*/ 158 w 20"/>
                <a:gd name="T9" fmla="*/ 227 h 12"/>
                <a:gd name="T10" fmla="*/ 313 w 20"/>
                <a:gd name="T11" fmla="*/ 149 h 12"/>
                <a:gd name="T12" fmla="*/ 313 w 20"/>
                <a:gd name="T13" fmla="*/ 0 h 12"/>
                <a:gd name="T14" fmla="*/ 313 w 20"/>
                <a:gd name="T15" fmla="*/ 0 h 12"/>
                <a:gd name="T16" fmla="*/ 158 w 20"/>
                <a:gd name="T17" fmla="*/ 77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2">
                  <a:moveTo>
                    <a:pt x="10" y="4"/>
                  </a:moveTo>
                  <a:cubicBezTo>
                    <a:pt x="5" y="4"/>
                    <a:pt x="1" y="3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5" y="12"/>
                    <a:pt x="10" y="12"/>
                  </a:cubicBezTo>
                  <a:cubicBezTo>
                    <a:pt x="15" y="12"/>
                    <a:pt x="20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5" y="4"/>
                    <a:pt x="10" y="4"/>
                  </a:cubicBezTo>
                  <a:close/>
                </a:path>
              </a:pathLst>
            </a:custGeom>
            <a:solidFill>
              <a:srgbClr val="404C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Freeform 228"/>
            <p:cNvSpPr>
              <a:spLocks/>
            </p:cNvSpPr>
            <p:nvPr/>
          </p:nvSpPr>
          <p:spPr bwMode="auto">
            <a:xfrm>
              <a:off x="4727" y="2693"/>
              <a:ext cx="95" cy="27"/>
            </a:xfrm>
            <a:custGeom>
              <a:avLst/>
              <a:gdLst>
                <a:gd name="T0" fmla="*/ 563 w 38"/>
                <a:gd name="T1" fmla="*/ 0 h 10"/>
                <a:gd name="T2" fmla="*/ 563 w 38"/>
                <a:gd name="T3" fmla="*/ 59 h 10"/>
                <a:gd name="T4" fmla="*/ 300 w 38"/>
                <a:gd name="T5" fmla="*/ 116 h 10"/>
                <a:gd name="T6" fmla="*/ 33 w 38"/>
                <a:gd name="T7" fmla="*/ 59 h 10"/>
                <a:gd name="T8" fmla="*/ 33 w 38"/>
                <a:gd name="T9" fmla="*/ 0 h 10"/>
                <a:gd name="T10" fmla="*/ 0 w 38"/>
                <a:gd name="T11" fmla="*/ 59 h 10"/>
                <a:gd name="T12" fmla="*/ 0 w 38"/>
                <a:gd name="T13" fmla="*/ 59 h 10"/>
                <a:gd name="T14" fmla="*/ 300 w 38"/>
                <a:gd name="T15" fmla="*/ 197 h 10"/>
                <a:gd name="T16" fmla="*/ 595 w 38"/>
                <a:gd name="T17" fmla="*/ 59 h 10"/>
                <a:gd name="T18" fmla="*/ 595 w 38"/>
                <a:gd name="T19" fmla="*/ 59 h 10"/>
                <a:gd name="T20" fmla="*/ 563 w 38"/>
                <a:gd name="T21" fmla="*/ 0 h 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" h="10">
                  <a:moveTo>
                    <a:pt x="36" y="0"/>
                  </a:moveTo>
                  <a:cubicBezTo>
                    <a:pt x="36" y="3"/>
                    <a:pt x="36" y="3"/>
                    <a:pt x="36" y="3"/>
                  </a:cubicBezTo>
                  <a:cubicBezTo>
                    <a:pt x="33" y="5"/>
                    <a:pt x="26" y="6"/>
                    <a:pt x="19" y="6"/>
                  </a:cubicBezTo>
                  <a:cubicBezTo>
                    <a:pt x="12" y="6"/>
                    <a:pt x="5" y="5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8"/>
                    <a:pt x="10" y="10"/>
                    <a:pt x="19" y="10"/>
                  </a:cubicBezTo>
                  <a:cubicBezTo>
                    <a:pt x="28" y="10"/>
                    <a:pt x="38" y="8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7" y="0"/>
                    <a:pt x="36" y="0"/>
                  </a:cubicBez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Freeform 229"/>
            <p:cNvSpPr>
              <a:spLocks/>
            </p:cNvSpPr>
            <p:nvPr/>
          </p:nvSpPr>
          <p:spPr bwMode="auto">
            <a:xfrm>
              <a:off x="4745" y="2728"/>
              <a:ext cx="52" cy="35"/>
            </a:xfrm>
            <a:custGeom>
              <a:avLst/>
              <a:gdLst>
                <a:gd name="T0" fmla="*/ 307 w 21"/>
                <a:gd name="T1" fmla="*/ 81 h 13"/>
                <a:gd name="T2" fmla="*/ 245 w 21"/>
                <a:gd name="T3" fmla="*/ 232 h 13"/>
                <a:gd name="T4" fmla="*/ 124 w 21"/>
                <a:gd name="T5" fmla="*/ 232 h 13"/>
                <a:gd name="T6" fmla="*/ 12 w 21"/>
                <a:gd name="T7" fmla="*/ 159 h 13"/>
                <a:gd name="T8" fmla="*/ 12 w 21"/>
                <a:gd name="T9" fmla="*/ 35 h 13"/>
                <a:gd name="T10" fmla="*/ 92 w 21"/>
                <a:gd name="T11" fmla="*/ 35 h 13"/>
                <a:gd name="T12" fmla="*/ 196 w 21"/>
                <a:gd name="T13" fmla="*/ 35 h 13"/>
                <a:gd name="T14" fmla="*/ 307 w 21"/>
                <a:gd name="T15" fmla="*/ 8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" h="13">
                  <a:moveTo>
                    <a:pt x="20" y="4"/>
                  </a:moveTo>
                  <a:cubicBezTo>
                    <a:pt x="20" y="8"/>
                    <a:pt x="21" y="12"/>
                    <a:pt x="16" y="12"/>
                  </a:cubicBezTo>
                  <a:cubicBezTo>
                    <a:pt x="14" y="13"/>
                    <a:pt x="11" y="13"/>
                    <a:pt x="8" y="12"/>
                  </a:cubicBezTo>
                  <a:cubicBezTo>
                    <a:pt x="5" y="12"/>
                    <a:pt x="2" y="12"/>
                    <a:pt x="1" y="8"/>
                  </a:cubicBezTo>
                  <a:cubicBezTo>
                    <a:pt x="0" y="7"/>
                    <a:pt x="1" y="3"/>
                    <a:pt x="1" y="2"/>
                  </a:cubicBezTo>
                  <a:cubicBezTo>
                    <a:pt x="2" y="1"/>
                    <a:pt x="5" y="1"/>
                    <a:pt x="6" y="2"/>
                  </a:cubicBezTo>
                  <a:cubicBezTo>
                    <a:pt x="8" y="2"/>
                    <a:pt x="11" y="2"/>
                    <a:pt x="13" y="2"/>
                  </a:cubicBezTo>
                  <a:cubicBezTo>
                    <a:pt x="15" y="2"/>
                    <a:pt x="20" y="0"/>
                    <a:pt x="20" y="4"/>
                  </a:cubicBezTo>
                  <a:close/>
                </a:path>
              </a:pathLst>
            </a:custGeom>
            <a:solidFill>
              <a:srgbClr val="EF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Freeform 230"/>
            <p:cNvSpPr>
              <a:spLocks/>
            </p:cNvSpPr>
            <p:nvPr/>
          </p:nvSpPr>
          <p:spPr bwMode="auto">
            <a:xfrm>
              <a:off x="4750" y="2733"/>
              <a:ext cx="27" cy="22"/>
            </a:xfrm>
            <a:custGeom>
              <a:avLst/>
              <a:gdLst>
                <a:gd name="T0" fmla="*/ 61 w 11"/>
                <a:gd name="T1" fmla="*/ 22 h 8"/>
                <a:gd name="T2" fmla="*/ 29 w 11"/>
                <a:gd name="T3" fmla="*/ 168 h 8"/>
                <a:gd name="T4" fmla="*/ 162 w 11"/>
                <a:gd name="T5" fmla="*/ 47 h 8"/>
                <a:gd name="T6" fmla="*/ 103 w 11"/>
                <a:gd name="T7" fmla="*/ 47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4" y="1"/>
                  </a:moveTo>
                  <a:cubicBezTo>
                    <a:pt x="0" y="0"/>
                    <a:pt x="2" y="6"/>
                    <a:pt x="2" y="8"/>
                  </a:cubicBezTo>
                  <a:cubicBezTo>
                    <a:pt x="1" y="1"/>
                    <a:pt x="7" y="5"/>
                    <a:pt x="11" y="2"/>
                  </a:cubicBezTo>
                  <a:cubicBezTo>
                    <a:pt x="10" y="2"/>
                    <a:pt x="9" y="2"/>
                    <a:pt x="7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Freeform 231"/>
            <p:cNvSpPr>
              <a:spLocks/>
            </p:cNvSpPr>
            <p:nvPr/>
          </p:nvSpPr>
          <p:spPr bwMode="auto">
            <a:xfrm>
              <a:off x="4777" y="2736"/>
              <a:ext cx="8" cy="8"/>
            </a:xfrm>
            <a:custGeom>
              <a:avLst/>
              <a:gdLst>
                <a:gd name="T0" fmla="*/ 21 w 3"/>
                <a:gd name="T1" fmla="*/ 21 h 3"/>
                <a:gd name="T2" fmla="*/ 0 w 3"/>
                <a:gd name="T3" fmla="*/ 35 h 3"/>
                <a:gd name="T4" fmla="*/ 56 w 3"/>
                <a:gd name="T5" fmla="*/ 35 h 3"/>
                <a:gd name="T6" fmla="*/ 21 w 3"/>
                <a:gd name="T7" fmla="*/ 21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Freeform 232"/>
            <p:cNvSpPr>
              <a:spLocks/>
            </p:cNvSpPr>
            <p:nvPr/>
          </p:nvSpPr>
          <p:spPr bwMode="auto">
            <a:xfrm>
              <a:off x="4795" y="2723"/>
              <a:ext cx="20" cy="40"/>
            </a:xfrm>
            <a:custGeom>
              <a:avLst/>
              <a:gdLst>
                <a:gd name="T0" fmla="*/ 50 w 8"/>
                <a:gd name="T1" fmla="*/ 35 h 15"/>
                <a:gd name="T2" fmla="*/ 125 w 8"/>
                <a:gd name="T3" fmla="*/ 0 h 15"/>
                <a:gd name="T4" fmla="*/ 125 w 8"/>
                <a:gd name="T5" fmla="*/ 77 h 15"/>
                <a:gd name="T6" fmla="*/ 125 w 8"/>
                <a:gd name="T7" fmla="*/ 192 h 15"/>
                <a:gd name="T8" fmla="*/ 0 w 8"/>
                <a:gd name="T9" fmla="*/ 285 h 15"/>
                <a:gd name="T10" fmla="*/ 83 w 8"/>
                <a:gd name="T11" fmla="*/ 192 h 15"/>
                <a:gd name="T12" fmla="*/ 95 w 8"/>
                <a:gd name="T13" fmla="*/ 77 h 15"/>
                <a:gd name="T14" fmla="*/ 50 w 8"/>
                <a:gd name="T15" fmla="*/ 35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" h="15">
                  <a:moveTo>
                    <a:pt x="3" y="2"/>
                  </a:moveTo>
                  <a:cubicBezTo>
                    <a:pt x="5" y="2"/>
                    <a:pt x="6" y="1"/>
                    <a:pt x="8" y="0"/>
                  </a:cubicBezTo>
                  <a:cubicBezTo>
                    <a:pt x="8" y="1"/>
                    <a:pt x="8" y="2"/>
                    <a:pt x="8" y="4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4"/>
                    <a:pt x="4" y="14"/>
                    <a:pt x="0" y="15"/>
                  </a:cubicBezTo>
                  <a:cubicBezTo>
                    <a:pt x="2" y="14"/>
                    <a:pt x="4" y="12"/>
                    <a:pt x="5" y="10"/>
                  </a:cubicBezTo>
                  <a:cubicBezTo>
                    <a:pt x="7" y="8"/>
                    <a:pt x="6" y="7"/>
                    <a:pt x="6" y="4"/>
                  </a:cubicBezTo>
                  <a:cubicBezTo>
                    <a:pt x="6" y="2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C1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Freeform 233"/>
            <p:cNvSpPr>
              <a:spLocks/>
            </p:cNvSpPr>
            <p:nvPr/>
          </p:nvSpPr>
          <p:spPr bwMode="auto">
            <a:xfrm>
              <a:off x="4735" y="2720"/>
              <a:ext cx="12" cy="37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182 h 14"/>
                <a:gd name="T4" fmla="*/ 58 w 5"/>
                <a:gd name="T5" fmla="*/ 259 h 14"/>
                <a:gd name="T6" fmla="*/ 29 w 5"/>
                <a:gd name="T7" fmla="*/ 111 h 14"/>
                <a:gd name="T8" fmla="*/ 70 w 5"/>
                <a:gd name="T9" fmla="*/ 56 h 14"/>
                <a:gd name="T10" fmla="*/ 0 w 5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2"/>
                    <a:pt x="1" y="13"/>
                    <a:pt x="4" y="14"/>
                  </a:cubicBezTo>
                  <a:cubicBezTo>
                    <a:pt x="2" y="12"/>
                    <a:pt x="1" y="10"/>
                    <a:pt x="2" y="6"/>
                  </a:cubicBezTo>
                  <a:cubicBezTo>
                    <a:pt x="2" y="3"/>
                    <a:pt x="3" y="2"/>
                    <a:pt x="5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1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Freeform 234"/>
            <p:cNvSpPr>
              <a:spLocks/>
            </p:cNvSpPr>
            <p:nvPr/>
          </p:nvSpPr>
          <p:spPr bwMode="auto">
            <a:xfrm>
              <a:off x="4750" y="2787"/>
              <a:ext cx="12" cy="21"/>
            </a:xfrm>
            <a:custGeom>
              <a:avLst/>
              <a:gdLst>
                <a:gd name="T0" fmla="*/ 0 w 5"/>
                <a:gd name="T1" fmla="*/ 0 h 8"/>
                <a:gd name="T2" fmla="*/ 0 w 5"/>
                <a:gd name="T3" fmla="*/ 110 h 8"/>
                <a:gd name="T4" fmla="*/ 58 w 5"/>
                <a:gd name="T5" fmla="*/ 144 h 8"/>
                <a:gd name="T6" fmla="*/ 29 w 5"/>
                <a:gd name="T7" fmla="*/ 76 h 8"/>
                <a:gd name="T8" fmla="*/ 70 w 5"/>
                <a:gd name="T9" fmla="*/ 21 h 8"/>
                <a:gd name="T10" fmla="*/ 0 w 5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8">
                  <a:moveTo>
                    <a:pt x="0" y="0"/>
                  </a:moveTo>
                  <a:cubicBezTo>
                    <a:pt x="0" y="5"/>
                    <a:pt x="0" y="5"/>
                    <a:pt x="0" y="6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2" y="7"/>
                    <a:pt x="2" y="5"/>
                    <a:pt x="2" y="4"/>
                  </a:cubicBezTo>
                  <a:cubicBezTo>
                    <a:pt x="2" y="2"/>
                    <a:pt x="3" y="1"/>
                    <a:pt x="5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C7CE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Freeform 235"/>
            <p:cNvSpPr>
              <a:spLocks/>
            </p:cNvSpPr>
            <p:nvPr/>
          </p:nvSpPr>
          <p:spPr bwMode="auto">
            <a:xfrm>
              <a:off x="4807" y="2728"/>
              <a:ext cx="8" cy="29"/>
            </a:xfrm>
            <a:custGeom>
              <a:avLst/>
              <a:gdLst>
                <a:gd name="T0" fmla="*/ 56 w 3"/>
                <a:gd name="T1" fmla="*/ 0 h 11"/>
                <a:gd name="T2" fmla="*/ 56 w 3"/>
                <a:gd name="T3" fmla="*/ 145 h 11"/>
                <a:gd name="T4" fmla="*/ 0 w 3"/>
                <a:gd name="T5" fmla="*/ 200 h 11"/>
                <a:gd name="T6" fmla="*/ 56 w 3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11">
                  <a:moveTo>
                    <a:pt x="3" y="0"/>
                  </a:moveTo>
                  <a:cubicBezTo>
                    <a:pt x="3" y="0"/>
                    <a:pt x="3" y="6"/>
                    <a:pt x="3" y="8"/>
                  </a:cubicBezTo>
                  <a:cubicBezTo>
                    <a:pt x="3" y="9"/>
                    <a:pt x="2" y="11"/>
                    <a:pt x="0" y="11"/>
                  </a:cubicBezTo>
                  <a:cubicBezTo>
                    <a:pt x="2" y="9"/>
                    <a:pt x="2" y="7"/>
                    <a:pt x="3" y="0"/>
                  </a:cubicBezTo>
                  <a:close/>
                </a:path>
              </a:pathLst>
            </a:custGeom>
            <a:solidFill>
              <a:srgbClr val="99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Freeform 236"/>
            <p:cNvSpPr>
              <a:spLocks/>
            </p:cNvSpPr>
            <p:nvPr/>
          </p:nvSpPr>
          <p:spPr bwMode="auto">
            <a:xfrm>
              <a:off x="4752" y="2776"/>
              <a:ext cx="8" cy="8"/>
            </a:xfrm>
            <a:custGeom>
              <a:avLst/>
              <a:gdLst>
                <a:gd name="T0" fmla="*/ 56 w 3"/>
                <a:gd name="T1" fmla="*/ 0 h 3"/>
                <a:gd name="T2" fmla="*/ 0 w 3"/>
                <a:gd name="T3" fmla="*/ 21 h 3"/>
                <a:gd name="T4" fmla="*/ 56 w 3"/>
                <a:gd name="T5" fmla="*/ 56 h 3"/>
                <a:gd name="T6" fmla="*/ 35 w 3"/>
                <a:gd name="T7" fmla="*/ 21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</a:path>
              </a:pathLst>
            </a:custGeom>
            <a:solidFill>
              <a:srgbClr val="E5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Freeform 237"/>
            <p:cNvSpPr>
              <a:spLocks/>
            </p:cNvSpPr>
            <p:nvPr/>
          </p:nvSpPr>
          <p:spPr bwMode="auto">
            <a:xfrm>
              <a:off x="4752" y="2720"/>
              <a:ext cx="28" cy="8"/>
            </a:xfrm>
            <a:custGeom>
              <a:avLst/>
              <a:gdLst>
                <a:gd name="T0" fmla="*/ 0 w 11"/>
                <a:gd name="T1" fmla="*/ 0 h 3"/>
                <a:gd name="T2" fmla="*/ 20 w 11"/>
                <a:gd name="T3" fmla="*/ 21 h 3"/>
                <a:gd name="T4" fmla="*/ 64 w 11"/>
                <a:gd name="T5" fmla="*/ 35 h 3"/>
                <a:gd name="T6" fmla="*/ 181 w 11"/>
                <a:gd name="T7" fmla="*/ 35 h 3"/>
                <a:gd name="T8" fmla="*/ 181 w 11"/>
                <a:gd name="T9" fmla="*/ 21 h 3"/>
                <a:gd name="T10" fmla="*/ 97 w 11"/>
                <a:gd name="T11" fmla="*/ 21 h 3"/>
                <a:gd name="T12" fmla="*/ 51 w 11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" h="3">
                  <a:moveTo>
                    <a:pt x="0" y="0"/>
                  </a:moveTo>
                  <a:cubicBezTo>
                    <a:pt x="0" y="1"/>
                    <a:pt x="0" y="0"/>
                    <a:pt x="1" y="1"/>
                  </a:cubicBezTo>
                  <a:cubicBezTo>
                    <a:pt x="2" y="2"/>
                    <a:pt x="2" y="2"/>
                    <a:pt x="4" y="2"/>
                  </a:cubicBezTo>
                  <a:cubicBezTo>
                    <a:pt x="6" y="3"/>
                    <a:pt x="9" y="2"/>
                    <a:pt x="11" y="2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0" y="1"/>
                    <a:pt x="8" y="1"/>
                    <a:pt x="6" y="1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B7C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Freeform 238"/>
            <p:cNvSpPr>
              <a:spLocks/>
            </p:cNvSpPr>
            <p:nvPr/>
          </p:nvSpPr>
          <p:spPr bwMode="auto">
            <a:xfrm>
              <a:off x="4760" y="2723"/>
              <a:ext cx="10" cy="2"/>
            </a:xfrm>
            <a:custGeom>
              <a:avLst/>
              <a:gdLst>
                <a:gd name="T0" fmla="*/ 0 w 4"/>
                <a:gd name="T1" fmla="*/ 0 h 1"/>
                <a:gd name="T2" fmla="*/ 63 w 4"/>
                <a:gd name="T3" fmla="*/ 0 h 1"/>
                <a:gd name="T4" fmla="*/ 33 w 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0" y="1"/>
                    <a:pt x="3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F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Freeform 239"/>
            <p:cNvSpPr>
              <a:spLocks/>
            </p:cNvSpPr>
            <p:nvPr/>
          </p:nvSpPr>
          <p:spPr bwMode="auto">
            <a:xfrm>
              <a:off x="4770" y="2723"/>
              <a:ext cx="2" cy="2"/>
            </a:xfrm>
            <a:custGeom>
              <a:avLst/>
              <a:gdLst>
                <a:gd name="T0" fmla="*/ 0 w 1"/>
                <a:gd name="T1" fmla="*/ 8 h 1"/>
                <a:gd name="T2" fmla="*/ 0 w 1"/>
                <a:gd name="T3" fmla="*/ 8 h 1"/>
                <a:gd name="T4" fmla="*/ 8 w 1"/>
                <a:gd name="T5" fmla="*/ 8 h 1"/>
                <a:gd name="T6" fmla="*/ 8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F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Freeform 240"/>
            <p:cNvSpPr>
              <a:spLocks/>
            </p:cNvSpPr>
            <p:nvPr/>
          </p:nvSpPr>
          <p:spPr bwMode="auto">
            <a:xfrm>
              <a:off x="4752" y="2712"/>
              <a:ext cx="15" cy="5"/>
            </a:xfrm>
            <a:custGeom>
              <a:avLst/>
              <a:gdLst>
                <a:gd name="T0" fmla="*/ 33 w 6"/>
                <a:gd name="T1" fmla="*/ 0 h 2"/>
                <a:gd name="T2" fmla="*/ 95 w 6"/>
                <a:gd name="T3" fmla="*/ 0 h 2"/>
                <a:gd name="T4" fmla="*/ 95 w 6"/>
                <a:gd name="T5" fmla="*/ 33 h 2"/>
                <a:gd name="T6" fmla="*/ 0 w 6"/>
                <a:gd name="T7" fmla="*/ 20 h 2"/>
                <a:gd name="T8" fmla="*/ 33 w 6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cubicBezTo>
                    <a:pt x="3" y="0"/>
                    <a:pt x="5" y="0"/>
                    <a:pt x="6" y="0"/>
                  </a:cubicBezTo>
                  <a:cubicBezTo>
                    <a:pt x="6" y="0"/>
                    <a:pt x="6" y="2"/>
                    <a:pt x="6" y="2"/>
                  </a:cubicBezTo>
                  <a:cubicBezTo>
                    <a:pt x="4" y="2"/>
                    <a:pt x="1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5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Freeform 241"/>
            <p:cNvSpPr>
              <a:spLocks/>
            </p:cNvSpPr>
            <p:nvPr/>
          </p:nvSpPr>
          <p:spPr bwMode="auto">
            <a:xfrm>
              <a:off x="4992" y="2608"/>
              <a:ext cx="63" cy="16"/>
            </a:xfrm>
            <a:custGeom>
              <a:avLst/>
              <a:gdLst>
                <a:gd name="T0" fmla="*/ 0 w 25"/>
                <a:gd name="T1" fmla="*/ 21 h 6"/>
                <a:gd name="T2" fmla="*/ 209 w 25"/>
                <a:gd name="T3" fmla="*/ 115 h 6"/>
                <a:gd name="T4" fmla="*/ 401 w 25"/>
                <a:gd name="T5" fmla="*/ 21 h 6"/>
                <a:gd name="T6" fmla="*/ 401 w 25"/>
                <a:gd name="T7" fmla="*/ 0 h 6"/>
                <a:gd name="T8" fmla="*/ 209 w 25"/>
                <a:gd name="T9" fmla="*/ 93 h 6"/>
                <a:gd name="T10" fmla="*/ 0 w 25"/>
                <a:gd name="T11" fmla="*/ 0 h 6"/>
                <a:gd name="T12" fmla="*/ 0 w 25"/>
                <a:gd name="T13" fmla="*/ 21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6">
                  <a:moveTo>
                    <a:pt x="0" y="1"/>
                  </a:moveTo>
                  <a:cubicBezTo>
                    <a:pt x="0" y="5"/>
                    <a:pt x="6" y="6"/>
                    <a:pt x="13" y="6"/>
                  </a:cubicBezTo>
                  <a:cubicBezTo>
                    <a:pt x="19" y="6"/>
                    <a:pt x="25" y="5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3"/>
                    <a:pt x="19" y="5"/>
                    <a:pt x="13" y="5"/>
                  </a:cubicBezTo>
                  <a:cubicBezTo>
                    <a:pt x="6" y="5"/>
                    <a:pt x="0" y="3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04C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Freeform 242"/>
            <p:cNvSpPr>
              <a:spLocks/>
            </p:cNvSpPr>
            <p:nvPr/>
          </p:nvSpPr>
          <p:spPr bwMode="auto">
            <a:xfrm>
              <a:off x="4995" y="2616"/>
              <a:ext cx="57" cy="72"/>
            </a:xfrm>
            <a:custGeom>
              <a:avLst/>
              <a:gdLst>
                <a:gd name="T0" fmla="*/ 0 w 23"/>
                <a:gd name="T1" fmla="*/ 0 h 27"/>
                <a:gd name="T2" fmla="*/ 0 w 23"/>
                <a:gd name="T3" fmla="*/ 419 h 27"/>
                <a:gd name="T4" fmla="*/ 183 w 23"/>
                <a:gd name="T5" fmla="*/ 512 h 27"/>
                <a:gd name="T6" fmla="*/ 349 w 23"/>
                <a:gd name="T7" fmla="*/ 419 h 27"/>
                <a:gd name="T8" fmla="*/ 349 w 23"/>
                <a:gd name="T9" fmla="*/ 0 h 27"/>
                <a:gd name="T10" fmla="*/ 183 w 23"/>
                <a:gd name="T11" fmla="*/ 56 h 27"/>
                <a:gd name="T12" fmla="*/ 0 w 23"/>
                <a:gd name="T13" fmla="*/ 0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27">
                  <a:moveTo>
                    <a:pt x="0" y="0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6"/>
                    <a:pt x="6" y="27"/>
                    <a:pt x="12" y="27"/>
                  </a:cubicBezTo>
                  <a:cubicBezTo>
                    <a:pt x="17" y="27"/>
                    <a:pt x="23" y="26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2"/>
                    <a:pt x="16" y="3"/>
                    <a:pt x="12" y="3"/>
                  </a:cubicBezTo>
                  <a:cubicBezTo>
                    <a:pt x="7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E3E1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Freeform 243"/>
            <p:cNvSpPr>
              <a:spLocks/>
            </p:cNvSpPr>
            <p:nvPr/>
          </p:nvSpPr>
          <p:spPr bwMode="auto">
            <a:xfrm>
              <a:off x="4992" y="2600"/>
              <a:ext cx="63" cy="21"/>
            </a:xfrm>
            <a:custGeom>
              <a:avLst/>
              <a:gdLst>
                <a:gd name="T0" fmla="*/ 381 w 25"/>
                <a:gd name="T1" fmla="*/ 0 h 8"/>
                <a:gd name="T2" fmla="*/ 381 w 25"/>
                <a:gd name="T3" fmla="*/ 34 h 8"/>
                <a:gd name="T4" fmla="*/ 209 w 25"/>
                <a:gd name="T5" fmla="*/ 89 h 8"/>
                <a:gd name="T6" fmla="*/ 20 w 25"/>
                <a:gd name="T7" fmla="*/ 34 h 8"/>
                <a:gd name="T8" fmla="*/ 20 w 25"/>
                <a:gd name="T9" fmla="*/ 0 h 8"/>
                <a:gd name="T10" fmla="*/ 0 w 25"/>
                <a:gd name="T11" fmla="*/ 55 h 8"/>
                <a:gd name="T12" fmla="*/ 0 w 25"/>
                <a:gd name="T13" fmla="*/ 55 h 8"/>
                <a:gd name="T14" fmla="*/ 209 w 25"/>
                <a:gd name="T15" fmla="*/ 144 h 8"/>
                <a:gd name="T16" fmla="*/ 401 w 25"/>
                <a:gd name="T17" fmla="*/ 55 h 8"/>
                <a:gd name="T18" fmla="*/ 401 w 25"/>
                <a:gd name="T19" fmla="*/ 55 h 8"/>
                <a:gd name="T20" fmla="*/ 381 w 25"/>
                <a:gd name="T21" fmla="*/ 0 h 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" h="8"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2" y="4"/>
                    <a:pt x="17" y="5"/>
                    <a:pt x="13" y="5"/>
                  </a:cubicBezTo>
                  <a:cubicBezTo>
                    <a:pt x="8" y="5"/>
                    <a:pt x="3" y="4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6"/>
                    <a:pt x="6" y="8"/>
                    <a:pt x="13" y="8"/>
                  </a:cubicBezTo>
                  <a:cubicBezTo>
                    <a:pt x="19" y="8"/>
                    <a:pt x="25" y="6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2"/>
                    <a:pt x="25" y="1"/>
                    <a:pt x="24" y="0"/>
                  </a:cubicBezTo>
                  <a:close/>
                </a:path>
              </a:pathLst>
            </a:custGeom>
            <a:solidFill>
              <a:srgbClr val="C1C9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Freeform 244"/>
            <p:cNvSpPr>
              <a:spLocks/>
            </p:cNvSpPr>
            <p:nvPr/>
          </p:nvSpPr>
          <p:spPr bwMode="auto">
            <a:xfrm>
              <a:off x="5005" y="2627"/>
              <a:ext cx="35" cy="53"/>
            </a:xfrm>
            <a:custGeom>
              <a:avLst/>
              <a:gdLst>
                <a:gd name="T0" fmla="*/ 208 w 14"/>
                <a:gd name="T1" fmla="*/ 34 h 20"/>
                <a:gd name="T2" fmla="*/ 175 w 14"/>
                <a:gd name="T3" fmla="*/ 371 h 20"/>
                <a:gd name="T4" fmla="*/ 83 w 14"/>
                <a:gd name="T5" fmla="*/ 371 h 20"/>
                <a:gd name="T6" fmla="*/ 0 w 14"/>
                <a:gd name="T7" fmla="*/ 315 h 20"/>
                <a:gd name="T8" fmla="*/ 20 w 14"/>
                <a:gd name="T9" fmla="*/ 21 h 20"/>
                <a:gd name="T10" fmla="*/ 63 w 14"/>
                <a:gd name="T11" fmla="*/ 0 h 20"/>
                <a:gd name="T12" fmla="*/ 145 w 14"/>
                <a:gd name="T13" fmla="*/ 21 h 20"/>
                <a:gd name="T14" fmla="*/ 208 w 14"/>
                <a:gd name="T15" fmla="*/ 34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" h="20">
                  <a:moveTo>
                    <a:pt x="13" y="2"/>
                  </a:moveTo>
                  <a:cubicBezTo>
                    <a:pt x="13" y="5"/>
                    <a:pt x="14" y="19"/>
                    <a:pt x="11" y="20"/>
                  </a:cubicBezTo>
                  <a:cubicBezTo>
                    <a:pt x="9" y="20"/>
                    <a:pt x="7" y="20"/>
                    <a:pt x="5" y="20"/>
                  </a:cubicBezTo>
                  <a:cubicBezTo>
                    <a:pt x="3" y="20"/>
                    <a:pt x="1" y="19"/>
                    <a:pt x="0" y="17"/>
                  </a:cubicBezTo>
                  <a:cubicBezTo>
                    <a:pt x="0" y="16"/>
                    <a:pt x="0" y="2"/>
                    <a:pt x="1" y="1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7" y="1"/>
                    <a:pt x="9" y="1"/>
                  </a:cubicBezTo>
                  <a:cubicBezTo>
                    <a:pt x="10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EFEE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Freeform 245"/>
            <p:cNvSpPr>
              <a:spLocks/>
            </p:cNvSpPr>
            <p:nvPr/>
          </p:nvSpPr>
          <p:spPr bwMode="auto">
            <a:xfrm>
              <a:off x="5007" y="2629"/>
              <a:ext cx="18" cy="14"/>
            </a:xfrm>
            <a:custGeom>
              <a:avLst/>
              <a:gdLst>
                <a:gd name="T0" fmla="*/ 54 w 7"/>
                <a:gd name="T1" fmla="*/ 22 h 5"/>
                <a:gd name="T2" fmla="*/ 21 w 7"/>
                <a:gd name="T3" fmla="*/ 109 h 5"/>
                <a:gd name="T4" fmla="*/ 118 w 7"/>
                <a:gd name="T5" fmla="*/ 22 h 5"/>
                <a:gd name="T6" fmla="*/ 85 w 7"/>
                <a:gd name="T7" fmla="*/ 22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3" y="1"/>
                  </a:moveTo>
                  <a:cubicBezTo>
                    <a:pt x="0" y="0"/>
                    <a:pt x="1" y="4"/>
                    <a:pt x="1" y="5"/>
                  </a:cubicBezTo>
                  <a:cubicBezTo>
                    <a:pt x="1" y="0"/>
                    <a:pt x="5" y="3"/>
                    <a:pt x="7" y="1"/>
                  </a:cubicBezTo>
                  <a:cubicBezTo>
                    <a:pt x="7" y="1"/>
                    <a:pt x="6" y="1"/>
                    <a:pt x="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Freeform 246"/>
            <p:cNvSpPr>
              <a:spLocks/>
            </p:cNvSpPr>
            <p:nvPr/>
          </p:nvSpPr>
          <p:spPr bwMode="auto">
            <a:xfrm>
              <a:off x="5027" y="2632"/>
              <a:ext cx="3" cy="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27 h 1"/>
                <a:gd name="T4" fmla="*/ 27 w 1"/>
                <a:gd name="T5" fmla="*/ 27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Freeform 247"/>
            <p:cNvSpPr>
              <a:spLocks/>
            </p:cNvSpPr>
            <p:nvPr/>
          </p:nvSpPr>
          <p:spPr bwMode="auto">
            <a:xfrm>
              <a:off x="5037" y="2621"/>
              <a:ext cx="15" cy="64"/>
            </a:xfrm>
            <a:custGeom>
              <a:avLst/>
              <a:gdLst>
                <a:gd name="T0" fmla="*/ 33 w 6"/>
                <a:gd name="T1" fmla="*/ 21 h 24"/>
                <a:gd name="T2" fmla="*/ 83 w 6"/>
                <a:gd name="T3" fmla="*/ 0 h 24"/>
                <a:gd name="T4" fmla="*/ 83 w 6"/>
                <a:gd name="T5" fmla="*/ 56 h 24"/>
                <a:gd name="T6" fmla="*/ 95 w 6"/>
                <a:gd name="T7" fmla="*/ 376 h 24"/>
                <a:gd name="T8" fmla="*/ 0 w 6"/>
                <a:gd name="T9" fmla="*/ 456 h 24"/>
                <a:gd name="T10" fmla="*/ 50 w 6"/>
                <a:gd name="T11" fmla="*/ 397 h 24"/>
                <a:gd name="T12" fmla="*/ 63 w 6"/>
                <a:gd name="T13" fmla="*/ 56 h 24"/>
                <a:gd name="T14" fmla="*/ 33 w 6"/>
                <a:gd name="T15" fmla="*/ 21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" h="24">
                  <a:moveTo>
                    <a:pt x="2" y="1"/>
                  </a:moveTo>
                  <a:cubicBezTo>
                    <a:pt x="3" y="1"/>
                    <a:pt x="4" y="0"/>
                    <a:pt x="5" y="0"/>
                  </a:cubicBezTo>
                  <a:cubicBezTo>
                    <a:pt x="6" y="1"/>
                    <a:pt x="5" y="2"/>
                    <a:pt x="5" y="3"/>
                  </a:cubicBezTo>
                  <a:cubicBezTo>
                    <a:pt x="6" y="4"/>
                    <a:pt x="6" y="19"/>
                    <a:pt x="6" y="20"/>
                  </a:cubicBezTo>
                  <a:cubicBezTo>
                    <a:pt x="5" y="23"/>
                    <a:pt x="3" y="23"/>
                    <a:pt x="0" y="24"/>
                  </a:cubicBezTo>
                  <a:cubicBezTo>
                    <a:pt x="1" y="23"/>
                    <a:pt x="3" y="22"/>
                    <a:pt x="3" y="21"/>
                  </a:cubicBezTo>
                  <a:cubicBezTo>
                    <a:pt x="5" y="19"/>
                    <a:pt x="4" y="5"/>
                    <a:pt x="4" y="3"/>
                  </a:cubicBezTo>
                  <a:cubicBezTo>
                    <a:pt x="4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C1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Freeform 248"/>
            <p:cNvSpPr>
              <a:spLocks/>
            </p:cNvSpPr>
            <p:nvPr/>
          </p:nvSpPr>
          <p:spPr bwMode="auto">
            <a:xfrm>
              <a:off x="4997" y="2621"/>
              <a:ext cx="8" cy="62"/>
            </a:xfrm>
            <a:custGeom>
              <a:avLst/>
              <a:gdLst>
                <a:gd name="T0" fmla="*/ 0 w 3"/>
                <a:gd name="T1" fmla="*/ 0 h 23"/>
                <a:gd name="T2" fmla="*/ 0 w 3"/>
                <a:gd name="T3" fmla="*/ 394 h 23"/>
                <a:gd name="T4" fmla="*/ 56 w 3"/>
                <a:gd name="T5" fmla="*/ 450 h 23"/>
                <a:gd name="T6" fmla="*/ 21 w 3"/>
                <a:gd name="T7" fmla="*/ 81 h 23"/>
                <a:gd name="T8" fmla="*/ 56 w 3"/>
                <a:gd name="T9" fmla="*/ 22 h 23"/>
                <a:gd name="T10" fmla="*/ 0 w 3"/>
                <a:gd name="T11" fmla="*/ 0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" h="23">
                  <a:moveTo>
                    <a:pt x="0" y="0"/>
                  </a:moveTo>
                  <a:cubicBezTo>
                    <a:pt x="0" y="5"/>
                    <a:pt x="0" y="19"/>
                    <a:pt x="0" y="20"/>
                  </a:cubicBezTo>
                  <a:cubicBezTo>
                    <a:pt x="0" y="21"/>
                    <a:pt x="1" y="22"/>
                    <a:pt x="3" y="23"/>
                  </a:cubicBezTo>
                  <a:cubicBezTo>
                    <a:pt x="1" y="21"/>
                    <a:pt x="1" y="6"/>
                    <a:pt x="1" y="4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1BD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Freeform 249"/>
            <p:cNvSpPr>
              <a:spLocks/>
            </p:cNvSpPr>
            <p:nvPr/>
          </p:nvSpPr>
          <p:spPr bwMode="auto">
            <a:xfrm>
              <a:off x="5045" y="2661"/>
              <a:ext cx="5" cy="22"/>
            </a:xfrm>
            <a:custGeom>
              <a:avLst/>
              <a:gdLst>
                <a:gd name="T0" fmla="*/ 33 w 2"/>
                <a:gd name="T1" fmla="*/ 0 h 8"/>
                <a:gd name="T2" fmla="*/ 33 w 2"/>
                <a:gd name="T3" fmla="*/ 107 h 8"/>
                <a:gd name="T4" fmla="*/ 0 w 2"/>
                <a:gd name="T5" fmla="*/ 168 h 8"/>
                <a:gd name="T6" fmla="*/ 33 w 2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cubicBezTo>
                    <a:pt x="2" y="0"/>
                    <a:pt x="2" y="4"/>
                    <a:pt x="2" y="5"/>
                  </a:cubicBezTo>
                  <a:cubicBezTo>
                    <a:pt x="2" y="6"/>
                    <a:pt x="2" y="7"/>
                    <a:pt x="0" y="8"/>
                  </a:cubicBezTo>
                  <a:cubicBezTo>
                    <a:pt x="2" y="6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9991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Freeform 250"/>
            <p:cNvSpPr>
              <a:spLocks/>
            </p:cNvSpPr>
            <p:nvPr/>
          </p:nvSpPr>
          <p:spPr bwMode="auto">
            <a:xfrm>
              <a:off x="5007" y="2619"/>
              <a:ext cx="20" cy="5"/>
            </a:xfrm>
            <a:custGeom>
              <a:avLst/>
              <a:gdLst>
                <a:gd name="T0" fmla="*/ 0 w 8"/>
                <a:gd name="T1" fmla="*/ 0 h 2"/>
                <a:gd name="T2" fmla="*/ 20 w 8"/>
                <a:gd name="T3" fmla="*/ 20 h 2"/>
                <a:gd name="T4" fmla="*/ 50 w 8"/>
                <a:gd name="T5" fmla="*/ 33 h 2"/>
                <a:gd name="T6" fmla="*/ 125 w 8"/>
                <a:gd name="T7" fmla="*/ 33 h 2"/>
                <a:gd name="T8" fmla="*/ 125 w 8"/>
                <a:gd name="T9" fmla="*/ 20 h 2"/>
                <a:gd name="T10" fmla="*/ 83 w 8"/>
                <a:gd name="T11" fmla="*/ 20 h 2"/>
                <a:gd name="T12" fmla="*/ 50 w 8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5" y="2"/>
                    <a:pt x="7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rgbClr val="B7C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Freeform 251"/>
            <p:cNvSpPr>
              <a:spLocks/>
            </p:cNvSpPr>
            <p:nvPr/>
          </p:nvSpPr>
          <p:spPr bwMode="auto">
            <a:xfrm>
              <a:off x="5015" y="2621"/>
              <a:ext cx="5" cy="3"/>
            </a:xfrm>
            <a:custGeom>
              <a:avLst/>
              <a:gdLst>
                <a:gd name="T0" fmla="*/ 0 w 2"/>
                <a:gd name="T1" fmla="*/ 0 h 1"/>
                <a:gd name="T2" fmla="*/ 33 w 2"/>
                <a:gd name="T3" fmla="*/ 0 h 1"/>
                <a:gd name="T4" fmla="*/ 20 w 2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DF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Freeform 252"/>
            <p:cNvSpPr>
              <a:spLocks/>
            </p:cNvSpPr>
            <p:nvPr/>
          </p:nvSpPr>
          <p:spPr bwMode="auto">
            <a:xfrm>
              <a:off x="5020" y="2621"/>
              <a:ext cx="2" cy="3"/>
            </a:xfrm>
            <a:custGeom>
              <a:avLst/>
              <a:gdLst>
                <a:gd name="T0" fmla="*/ 8 w 1"/>
                <a:gd name="T1" fmla="*/ 0 h 1"/>
                <a:gd name="T2" fmla="*/ 8 w 1"/>
                <a:gd name="T3" fmla="*/ 27 h 1"/>
                <a:gd name="T4" fmla="*/ 8 w 1"/>
                <a:gd name="T5" fmla="*/ 0 h 1"/>
                <a:gd name="T6" fmla="*/ 8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F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Freeform 253"/>
            <p:cNvSpPr>
              <a:spLocks/>
            </p:cNvSpPr>
            <p:nvPr/>
          </p:nvSpPr>
          <p:spPr bwMode="auto">
            <a:xfrm>
              <a:off x="5007" y="2613"/>
              <a:ext cx="13" cy="6"/>
            </a:xfrm>
            <a:custGeom>
              <a:avLst/>
              <a:gdLst>
                <a:gd name="T0" fmla="*/ 34 w 5"/>
                <a:gd name="T1" fmla="*/ 0 h 2"/>
                <a:gd name="T2" fmla="*/ 88 w 5"/>
                <a:gd name="T3" fmla="*/ 0 h 2"/>
                <a:gd name="T4" fmla="*/ 88 w 5"/>
                <a:gd name="T5" fmla="*/ 54 h 2"/>
                <a:gd name="T6" fmla="*/ 0 w 5"/>
                <a:gd name="T7" fmla="*/ 27 h 2"/>
                <a:gd name="T8" fmla="*/ 3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cubicBezTo>
                    <a:pt x="3" y="0"/>
                    <a:pt x="4" y="1"/>
                    <a:pt x="5" y="0"/>
                  </a:cubicBezTo>
                  <a:cubicBezTo>
                    <a:pt x="5" y="0"/>
                    <a:pt x="4" y="2"/>
                    <a:pt x="5" y="2"/>
                  </a:cubicBezTo>
                  <a:cubicBezTo>
                    <a:pt x="4" y="2"/>
                    <a:pt x="1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5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Freeform 254"/>
            <p:cNvSpPr>
              <a:spLocks/>
            </p:cNvSpPr>
            <p:nvPr/>
          </p:nvSpPr>
          <p:spPr bwMode="auto">
            <a:xfrm>
              <a:off x="4845" y="1560"/>
              <a:ext cx="135" cy="344"/>
            </a:xfrm>
            <a:custGeom>
              <a:avLst/>
              <a:gdLst>
                <a:gd name="T0" fmla="*/ 688 w 54"/>
                <a:gd name="T1" fmla="*/ 0 h 129"/>
                <a:gd name="T2" fmla="*/ 300 w 54"/>
                <a:gd name="T3" fmla="*/ 776 h 129"/>
                <a:gd name="T4" fmla="*/ 20 w 54"/>
                <a:gd name="T5" fmla="*/ 1216 h 129"/>
                <a:gd name="T6" fmla="*/ 113 w 54"/>
                <a:gd name="T7" fmla="*/ 2125 h 129"/>
                <a:gd name="T8" fmla="*/ 158 w 54"/>
                <a:gd name="T9" fmla="*/ 1024 h 129"/>
                <a:gd name="T10" fmla="*/ 800 w 54"/>
                <a:gd name="T11" fmla="*/ 568 h 129"/>
                <a:gd name="T12" fmla="*/ 688 w 54"/>
                <a:gd name="T13" fmla="*/ 0 h 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4" h="129">
                  <a:moveTo>
                    <a:pt x="44" y="0"/>
                  </a:moveTo>
                  <a:cubicBezTo>
                    <a:pt x="43" y="27"/>
                    <a:pt x="33" y="41"/>
                    <a:pt x="19" y="41"/>
                  </a:cubicBezTo>
                  <a:cubicBezTo>
                    <a:pt x="6" y="41"/>
                    <a:pt x="1" y="51"/>
                    <a:pt x="1" y="64"/>
                  </a:cubicBezTo>
                  <a:cubicBezTo>
                    <a:pt x="1" y="77"/>
                    <a:pt x="5" y="94"/>
                    <a:pt x="7" y="112"/>
                  </a:cubicBezTo>
                  <a:cubicBezTo>
                    <a:pt x="10" y="129"/>
                    <a:pt x="0" y="63"/>
                    <a:pt x="10" y="54"/>
                  </a:cubicBezTo>
                  <a:cubicBezTo>
                    <a:pt x="20" y="45"/>
                    <a:pt x="47" y="50"/>
                    <a:pt x="51" y="30"/>
                  </a:cubicBezTo>
                  <a:cubicBezTo>
                    <a:pt x="54" y="11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Freeform 255"/>
            <p:cNvSpPr>
              <a:spLocks/>
            </p:cNvSpPr>
            <p:nvPr/>
          </p:nvSpPr>
          <p:spPr bwMode="auto">
            <a:xfrm>
              <a:off x="5077" y="1451"/>
              <a:ext cx="113" cy="373"/>
            </a:xfrm>
            <a:custGeom>
              <a:avLst/>
              <a:gdLst>
                <a:gd name="T0" fmla="*/ 0 w 45"/>
                <a:gd name="T1" fmla="*/ 2648 h 140"/>
                <a:gd name="T2" fmla="*/ 251 w 45"/>
                <a:gd name="T3" fmla="*/ 1966 h 140"/>
                <a:gd name="T4" fmla="*/ 397 w 45"/>
                <a:gd name="T5" fmla="*/ 1817 h 140"/>
                <a:gd name="T6" fmla="*/ 713 w 45"/>
                <a:gd name="T7" fmla="*/ 1591 h 140"/>
                <a:gd name="T8" fmla="*/ 505 w 45"/>
                <a:gd name="T9" fmla="*/ 1377 h 140"/>
                <a:gd name="T10" fmla="*/ 442 w 45"/>
                <a:gd name="T11" fmla="*/ 1058 h 140"/>
                <a:gd name="T12" fmla="*/ 442 w 45"/>
                <a:gd name="T13" fmla="*/ 682 h 140"/>
                <a:gd name="T14" fmla="*/ 304 w 45"/>
                <a:gd name="T15" fmla="*/ 0 h 140"/>
                <a:gd name="T16" fmla="*/ 251 w 45"/>
                <a:gd name="T17" fmla="*/ 306 h 140"/>
                <a:gd name="T18" fmla="*/ 188 w 45"/>
                <a:gd name="T19" fmla="*/ 815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140">
                  <a:moveTo>
                    <a:pt x="0" y="140"/>
                  </a:moveTo>
                  <a:cubicBezTo>
                    <a:pt x="5" y="129"/>
                    <a:pt x="9" y="115"/>
                    <a:pt x="16" y="104"/>
                  </a:cubicBezTo>
                  <a:cubicBezTo>
                    <a:pt x="18" y="100"/>
                    <a:pt x="20" y="98"/>
                    <a:pt x="25" y="96"/>
                  </a:cubicBezTo>
                  <a:cubicBezTo>
                    <a:pt x="29" y="93"/>
                    <a:pt x="44" y="90"/>
                    <a:pt x="45" y="84"/>
                  </a:cubicBezTo>
                  <a:cubicBezTo>
                    <a:pt x="45" y="79"/>
                    <a:pt x="35" y="77"/>
                    <a:pt x="32" y="73"/>
                  </a:cubicBezTo>
                  <a:cubicBezTo>
                    <a:pt x="28" y="68"/>
                    <a:pt x="28" y="63"/>
                    <a:pt x="28" y="56"/>
                  </a:cubicBezTo>
                  <a:cubicBezTo>
                    <a:pt x="28" y="49"/>
                    <a:pt x="28" y="43"/>
                    <a:pt x="28" y="36"/>
                  </a:cubicBezTo>
                  <a:cubicBezTo>
                    <a:pt x="29" y="25"/>
                    <a:pt x="28" y="7"/>
                    <a:pt x="19" y="0"/>
                  </a:cubicBezTo>
                  <a:cubicBezTo>
                    <a:pt x="16" y="3"/>
                    <a:pt x="17" y="11"/>
                    <a:pt x="16" y="16"/>
                  </a:cubicBezTo>
                  <a:cubicBezTo>
                    <a:pt x="15" y="25"/>
                    <a:pt x="15" y="35"/>
                    <a:pt x="12" y="43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Freeform 256"/>
            <p:cNvSpPr>
              <a:spLocks/>
            </p:cNvSpPr>
            <p:nvPr/>
          </p:nvSpPr>
          <p:spPr bwMode="auto">
            <a:xfrm>
              <a:off x="4542" y="1715"/>
              <a:ext cx="333" cy="368"/>
            </a:xfrm>
            <a:custGeom>
              <a:avLst/>
              <a:gdLst>
                <a:gd name="T0" fmla="*/ 658 w 133"/>
                <a:gd name="T1" fmla="*/ 1365 h 138"/>
                <a:gd name="T2" fmla="*/ 1117 w 133"/>
                <a:gd name="T3" fmla="*/ 1821 h 138"/>
                <a:gd name="T4" fmla="*/ 1630 w 133"/>
                <a:gd name="T5" fmla="*/ 2125 h 138"/>
                <a:gd name="T6" fmla="*/ 1868 w 133"/>
                <a:gd name="T7" fmla="*/ 2467 h 138"/>
                <a:gd name="T8" fmla="*/ 2088 w 133"/>
                <a:gd name="T9" fmla="*/ 2595 h 138"/>
                <a:gd name="T10" fmla="*/ 1660 w 133"/>
                <a:gd name="T11" fmla="*/ 2525 h 138"/>
                <a:gd name="T12" fmla="*/ 1242 w 133"/>
                <a:gd name="T13" fmla="*/ 2411 h 138"/>
                <a:gd name="T14" fmla="*/ 501 w 133"/>
                <a:gd name="T15" fmla="*/ 2197 h 138"/>
                <a:gd name="T16" fmla="*/ 396 w 133"/>
                <a:gd name="T17" fmla="*/ 2275 h 138"/>
                <a:gd name="T18" fmla="*/ 313 w 133"/>
                <a:gd name="T19" fmla="*/ 1992 h 138"/>
                <a:gd name="T20" fmla="*/ 363 w 133"/>
                <a:gd name="T21" fmla="*/ 1501 h 138"/>
                <a:gd name="T22" fmla="*/ 113 w 133"/>
                <a:gd name="T23" fmla="*/ 1251 h 138"/>
                <a:gd name="T24" fmla="*/ 50 w 133"/>
                <a:gd name="T25" fmla="*/ 909 h 138"/>
                <a:gd name="T26" fmla="*/ 333 w 133"/>
                <a:gd name="T27" fmla="*/ 776 h 138"/>
                <a:gd name="T28" fmla="*/ 346 w 133"/>
                <a:gd name="T29" fmla="*/ 397 h 138"/>
                <a:gd name="T30" fmla="*/ 363 w 133"/>
                <a:gd name="T31" fmla="*/ 0 h 138"/>
                <a:gd name="T32" fmla="*/ 458 w 133"/>
                <a:gd name="T33" fmla="*/ 888 h 138"/>
                <a:gd name="T34" fmla="*/ 626 w 133"/>
                <a:gd name="T35" fmla="*/ 1309 h 1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3" h="138">
                  <a:moveTo>
                    <a:pt x="42" y="72"/>
                  </a:moveTo>
                  <a:cubicBezTo>
                    <a:pt x="46" y="82"/>
                    <a:pt x="63" y="90"/>
                    <a:pt x="71" y="96"/>
                  </a:cubicBezTo>
                  <a:cubicBezTo>
                    <a:pt x="81" y="103"/>
                    <a:pt x="93" y="108"/>
                    <a:pt x="104" y="112"/>
                  </a:cubicBezTo>
                  <a:cubicBezTo>
                    <a:pt x="111" y="115"/>
                    <a:pt x="113" y="126"/>
                    <a:pt x="119" y="130"/>
                  </a:cubicBezTo>
                  <a:cubicBezTo>
                    <a:pt x="124" y="133"/>
                    <a:pt x="127" y="133"/>
                    <a:pt x="133" y="137"/>
                  </a:cubicBezTo>
                  <a:cubicBezTo>
                    <a:pt x="124" y="138"/>
                    <a:pt x="115" y="133"/>
                    <a:pt x="106" y="133"/>
                  </a:cubicBezTo>
                  <a:cubicBezTo>
                    <a:pt x="96" y="133"/>
                    <a:pt x="89" y="129"/>
                    <a:pt x="79" y="127"/>
                  </a:cubicBezTo>
                  <a:cubicBezTo>
                    <a:pt x="65" y="123"/>
                    <a:pt x="46" y="112"/>
                    <a:pt x="32" y="116"/>
                  </a:cubicBezTo>
                  <a:cubicBezTo>
                    <a:pt x="30" y="117"/>
                    <a:pt x="28" y="120"/>
                    <a:pt x="25" y="120"/>
                  </a:cubicBezTo>
                  <a:cubicBezTo>
                    <a:pt x="20" y="119"/>
                    <a:pt x="19" y="109"/>
                    <a:pt x="20" y="105"/>
                  </a:cubicBezTo>
                  <a:cubicBezTo>
                    <a:pt x="21" y="94"/>
                    <a:pt x="33" y="91"/>
                    <a:pt x="23" y="79"/>
                  </a:cubicBezTo>
                  <a:cubicBezTo>
                    <a:pt x="18" y="74"/>
                    <a:pt x="11" y="71"/>
                    <a:pt x="7" y="66"/>
                  </a:cubicBezTo>
                  <a:cubicBezTo>
                    <a:pt x="4" y="63"/>
                    <a:pt x="0" y="52"/>
                    <a:pt x="3" y="48"/>
                  </a:cubicBezTo>
                  <a:cubicBezTo>
                    <a:pt x="7" y="41"/>
                    <a:pt x="17" y="52"/>
                    <a:pt x="21" y="41"/>
                  </a:cubicBezTo>
                  <a:cubicBezTo>
                    <a:pt x="23" y="35"/>
                    <a:pt x="22" y="27"/>
                    <a:pt x="22" y="21"/>
                  </a:cubicBezTo>
                  <a:cubicBezTo>
                    <a:pt x="22" y="14"/>
                    <a:pt x="23" y="7"/>
                    <a:pt x="23" y="0"/>
                  </a:cubicBezTo>
                  <a:cubicBezTo>
                    <a:pt x="23" y="15"/>
                    <a:pt x="24" y="32"/>
                    <a:pt x="29" y="47"/>
                  </a:cubicBezTo>
                  <a:cubicBezTo>
                    <a:pt x="32" y="54"/>
                    <a:pt x="28" y="69"/>
                    <a:pt x="40" y="69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Freeform 257"/>
            <p:cNvSpPr>
              <a:spLocks/>
            </p:cNvSpPr>
            <p:nvPr/>
          </p:nvSpPr>
          <p:spPr bwMode="auto">
            <a:xfrm>
              <a:off x="4787" y="1611"/>
              <a:ext cx="145" cy="221"/>
            </a:xfrm>
            <a:custGeom>
              <a:avLst/>
              <a:gdLst>
                <a:gd name="T0" fmla="*/ 175 w 58"/>
                <a:gd name="T1" fmla="*/ 304 h 83"/>
                <a:gd name="T2" fmla="*/ 208 w 58"/>
                <a:gd name="T3" fmla="*/ 852 h 83"/>
                <a:gd name="T4" fmla="*/ 270 w 58"/>
                <a:gd name="T5" fmla="*/ 1566 h 83"/>
                <a:gd name="T6" fmla="*/ 333 w 58"/>
                <a:gd name="T7" fmla="*/ 1398 h 83"/>
                <a:gd name="T8" fmla="*/ 333 w 58"/>
                <a:gd name="T9" fmla="*/ 1020 h 83"/>
                <a:gd name="T10" fmla="*/ 300 w 58"/>
                <a:gd name="T11" fmla="*/ 809 h 83"/>
                <a:gd name="T12" fmla="*/ 283 w 58"/>
                <a:gd name="T13" fmla="*/ 474 h 83"/>
                <a:gd name="T14" fmla="*/ 550 w 58"/>
                <a:gd name="T15" fmla="*/ 320 h 83"/>
                <a:gd name="T16" fmla="*/ 708 w 58"/>
                <a:gd name="T17" fmla="*/ 264 h 83"/>
                <a:gd name="T18" fmla="*/ 908 w 58"/>
                <a:gd name="T19" fmla="*/ 0 h 83"/>
                <a:gd name="T20" fmla="*/ 625 w 58"/>
                <a:gd name="T21" fmla="*/ 149 h 83"/>
                <a:gd name="T22" fmla="*/ 408 w 58"/>
                <a:gd name="T23" fmla="*/ 192 h 83"/>
                <a:gd name="T24" fmla="*/ 270 w 58"/>
                <a:gd name="T25" fmla="*/ 248 h 8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8" h="83">
                  <a:moveTo>
                    <a:pt x="11" y="16"/>
                  </a:moveTo>
                  <a:cubicBezTo>
                    <a:pt x="0" y="18"/>
                    <a:pt x="11" y="41"/>
                    <a:pt x="13" y="45"/>
                  </a:cubicBezTo>
                  <a:cubicBezTo>
                    <a:pt x="18" y="58"/>
                    <a:pt x="17" y="70"/>
                    <a:pt x="17" y="83"/>
                  </a:cubicBezTo>
                  <a:cubicBezTo>
                    <a:pt x="17" y="81"/>
                    <a:pt x="20" y="77"/>
                    <a:pt x="21" y="74"/>
                  </a:cubicBezTo>
                  <a:cubicBezTo>
                    <a:pt x="22" y="68"/>
                    <a:pt x="22" y="60"/>
                    <a:pt x="21" y="54"/>
                  </a:cubicBezTo>
                  <a:cubicBezTo>
                    <a:pt x="21" y="50"/>
                    <a:pt x="21" y="47"/>
                    <a:pt x="19" y="43"/>
                  </a:cubicBezTo>
                  <a:cubicBezTo>
                    <a:pt x="17" y="37"/>
                    <a:pt x="13" y="30"/>
                    <a:pt x="18" y="25"/>
                  </a:cubicBezTo>
                  <a:cubicBezTo>
                    <a:pt x="21" y="22"/>
                    <a:pt x="31" y="18"/>
                    <a:pt x="35" y="17"/>
                  </a:cubicBezTo>
                  <a:cubicBezTo>
                    <a:pt x="39" y="16"/>
                    <a:pt x="41" y="17"/>
                    <a:pt x="45" y="14"/>
                  </a:cubicBezTo>
                  <a:cubicBezTo>
                    <a:pt x="51" y="11"/>
                    <a:pt x="55" y="6"/>
                    <a:pt x="58" y="0"/>
                  </a:cubicBezTo>
                  <a:cubicBezTo>
                    <a:pt x="53" y="8"/>
                    <a:pt x="48" y="9"/>
                    <a:pt x="40" y="8"/>
                  </a:cubicBezTo>
                  <a:cubicBezTo>
                    <a:pt x="34" y="8"/>
                    <a:pt x="31" y="7"/>
                    <a:pt x="26" y="10"/>
                  </a:cubicBezTo>
                  <a:cubicBezTo>
                    <a:pt x="23" y="11"/>
                    <a:pt x="21" y="13"/>
                    <a:pt x="17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Freeform 258"/>
            <p:cNvSpPr>
              <a:spLocks/>
            </p:cNvSpPr>
            <p:nvPr/>
          </p:nvSpPr>
          <p:spPr bwMode="auto">
            <a:xfrm>
              <a:off x="4787" y="1421"/>
              <a:ext cx="223" cy="88"/>
            </a:xfrm>
            <a:custGeom>
              <a:avLst/>
              <a:gdLst>
                <a:gd name="T0" fmla="*/ 0 w 89"/>
                <a:gd name="T1" fmla="*/ 0 h 33"/>
                <a:gd name="T2" fmla="*/ 271 w 89"/>
                <a:gd name="T3" fmla="*/ 205 h 33"/>
                <a:gd name="T4" fmla="*/ 534 w 89"/>
                <a:gd name="T5" fmla="*/ 248 h 33"/>
                <a:gd name="T6" fmla="*/ 817 w 89"/>
                <a:gd name="T7" fmla="*/ 136 h 33"/>
                <a:gd name="T8" fmla="*/ 1401 w 89"/>
                <a:gd name="T9" fmla="*/ 77 h 33"/>
                <a:gd name="T10" fmla="*/ 847 w 89"/>
                <a:gd name="T11" fmla="*/ 205 h 33"/>
                <a:gd name="T12" fmla="*/ 742 w 89"/>
                <a:gd name="T13" fmla="*/ 627 h 33"/>
                <a:gd name="T14" fmla="*/ 596 w 89"/>
                <a:gd name="T15" fmla="*/ 435 h 33"/>
                <a:gd name="T16" fmla="*/ 501 w 89"/>
                <a:gd name="T17" fmla="*/ 341 h 33"/>
                <a:gd name="T18" fmla="*/ 408 w 89"/>
                <a:gd name="T19" fmla="*/ 307 h 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9" h="33">
                  <a:moveTo>
                    <a:pt x="0" y="0"/>
                  </a:moveTo>
                  <a:cubicBezTo>
                    <a:pt x="6" y="6"/>
                    <a:pt x="8" y="9"/>
                    <a:pt x="17" y="11"/>
                  </a:cubicBezTo>
                  <a:cubicBezTo>
                    <a:pt x="23" y="12"/>
                    <a:pt x="29" y="13"/>
                    <a:pt x="34" y="13"/>
                  </a:cubicBezTo>
                  <a:cubicBezTo>
                    <a:pt x="43" y="13"/>
                    <a:pt x="45" y="11"/>
                    <a:pt x="52" y="7"/>
                  </a:cubicBezTo>
                  <a:cubicBezTo>
                    <a:pt x="62" y="1"/>
                    <a:pt x="78" y="4"/>
                    <a:pt x="89" y="4"/>
                  </a:cubicBezTo>
                  <a:cubicBezTo>
                    <a:pt x="80" y="9"/>
                    <a:pt x="60" y="2"/>
                    <a:pt x="54" y="11"/>
                  </a:cubicBezTo>
                  <a:cubicBezTo>
                    <a:pt x="50" y="17"/>
                    <a:pt x="55" y="29"/>
                    <a:pt x="47" y="33"/>
                  </a:cubicBezTo>
                  <a:cubicBezTo>
                    <a:pt x="45" y="29"/>
                    <a:pt x="41" y="27"/>
                    <a:pt x="38" y="23"/>
                  </a:cubicBezTo>
                  <a:cubicBezTo>
                    <a:pt x="36" y="20"/>
                    <a:pt x="35" y="20"/>
                    <a:pt x="32" y="18"/>
                  </a:cubicBezTo>
                  <a:cubicBezTo>
                    <a:pt x="29" y="17"/>
                    <a:pt x="28" y="19"/>
                    <a:pt x="26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Freeform 259"/>
            <p:cNvSpPr>
              <a:spLocks/>
            </p:cNvSpPr>
            <p:nvPr/>
          </p:nvSpPr>
          <p:spPr bwMode="auto">
            <a:xfrm>
              <a:off x="4520" y="1419"/>
              <a:ext cx="145" cy="402"/>
            </a:xfrm>
            <a:custGeom>
              <a:avLst/>
              <a:gdLst>
                <a:gd name="T0" fmla="*/ 908 w 58"/>
                <a:gd name="T1" fmla="*/ 0 h 151"/>
                <a:gd name="T2" fmla="*/ 458 w 58"/>
                <a:gd name="T3" fmla="*/ 1190 h 151"/>
                <a:gd name="T4" fmla="*/ 0 w 58"/>
                <a:gd name="T5" fmla="*/ 751 h 151"/>
                <a:gd name="T6" fmla="*/ 220 w 58"/>
                <a:gd name="T7" fmla="*/ 1206 h 151"/>
                <a:gd name="T8" fmla="*/ 613 w 58"/>
                <a:gd name="T9" fmla="*/ 1659 h 151"/>
                <a:gd name="T10" fmla="*/ 625 w 58"/>
                <a:gd name="T11" fmla="*/ 2849 h 151"/>
                <a:gd name="T12" fmla="*/ 675 w 58"/>
                <a:gd name="T13" fmla="*/ 1624 h 151"/>
                <a:gd name="T14" fmla="*/ 625 w 58"/>
                <a:gd name="T15" fmla="*/ 1227 h 151"/>
                <a:gd name="T16" fmla="*/ 908 w 58"/>
                <a:gd name="T17" fmla="*/ 0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" h="151">
                  <a:moveTo>
                    <a:pt x="58" y="0"/>
                  </a:moveTo>
                  <a:cubicBezTo>
                    <a:pt x="54" y="28"/>
                    <a:pt x="42" y="65"/>
                    <a:pt x="29" y="63"/>
                  </a:cubicBezTo>
                  <a:cubicBezTo>
                    <a:pt x="16" y="61"/>
                    <a:pt x="9" y="48"/>
                    <a:pt x="0" y="40"/>
                  </a:cubicBezTo>
                  <a:cubicBezTo>
                    <a:pt x="10" y="52"/>
                    <a:pt x="9" y="55"/>
                    <a:pt x="14" y="64"/>
                  </a:cubicBezTo>
                  <a:cubicBezTo>
                    <a:pt x="18" y="73"/>
                    <a:pt x="38" y="68"/>
                    <a:pt x="39" y="88"/>
                  </a:cubicBezTo>
                  <a:cubicBezTo>
                    <a:pt x="39" y="108"/>
                    <a:pt x="33" y="133"/>
                    <a:pt x="40" y="151"/>
                  </a:cubicBezTo>
                  <a:cubicBezTo>
                    <a:pt x="36" y="124"/>
                    <a:pt x="44" y="104"/>
                    <a:pt x="43" y="86"/>
                  </a:cubicBezTo>
                  <a:cubicBezTo>
                    <a:pt x="42" y="69"/>
                    <a:pt x="31" y="79"/>
                    <a:pt x="40" y="65"/>
                  </a:cubicBezTo>
                  <a:cubicBezTo>
                    <a:pt x="49" y="52"/>
                    <a:pt x="58" y="24"/>
                    <a:pt x="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Freeform 260"/>
            <p:cNvSpPr>
              <a:spLocks/>
            </p:cNvSpPr>
            <p:nvPr/>
          </p:nvSpPr>
          <p:spPr bwMode="auto">
            <a:xfrm>
              <a:off x="4622" y="1856"/>
              <a:ext cx="263" cy="224"/>
            </a:xfrm>
            <a:custGeom>
              <a:avLst/>
              <a:gdLst>
                <a:gd name="T0" fmla="*/ 646 w 105"/>
                <a:gd name="T1" fmla="*/ 717 h 84"/>
                <a:gd name="T2" fmla="*/ 817 w 105"/>
                <a:gd name="T3" fmla="*/ 832 h 84"/>
                <a:gd name="T4" fmla="*/ 992 w 105"/>
                <a:gd name="T5" fmla="*/ 909 h 84"/>
                <a:gd name="T6" fmla="*/ 1305 w 105"/>
                <a:gd name="T7" fmla="*/ 1288 h 84"/>
                <a:gd name="T8" fmla="*/ 1651 w 105"/>
                <a:gd name="T9" fmla="*/ 1515 h 84"/>
                <a:gd name="T10" fmla="*/ 1538 w 105"/>
                <a:gd name="T11" fmla="*/ 1331 h 84"/>
                <a:gd name="T12" fmla="*/ 1368 w 105"/>
                <a:gd name="T13" fmla="*/ 1101 h 84"/>
                <a:gd name="T14" fmla="*/ 1085 w 105"/>
                <a:gd name="T15" fmla="*/ 947 h 84"/>
                <a:gd name="T16" fmla="*/ 817 w 105"/>
                <a:gd name="T17" fmla="*/ 717 h 84"/>
                <a:gd name="T18" fmla="*/ 584 w 105"/>
                <a:gd name="T19" fmla="*/ 589 h 84"/>
                <a:gd name="T20" fmla="*/ 346 w 105"/>
                <a:gd name="T21" fmla="*/ 307 h 84"/>
                <a:gd name="T22" fmla="*/ 220 w 105"/>
                <a:gd name="T23" fmla="*/ 115 h 84"/>
                <a:gd name="T24" fmla="*/ 0 w 105"/>
                <a:gd name="T25" fmla="*/ 0 h 84"/>
                <a:gd name="T26" fmla="*/ 63 w 105"/>
                <a:gd name="T27" fmla="*/ 149 h 84"/>
                <a:gd name="T28" fmla="*/ 188 w 105"/>
                <a:gd name="T29" fmla="*/ 264 h 84"/>
                <a:gd name="T30" fmla="*/ 333 w 105"/>
                <a:gd name="T31" fmla="*/ 491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5" h="84">
                  <a:moveTo>
                    <a:pt x="41" y="38"/>
                  </a:moveTo>
                  <a:cubicBezTo>
                    <a:pt x="45" y="38"/>
                    <a:pt x="49" y="42"/>
                    <a:pt x="52" y="44"/>
                  </a:cubicBezTo>
                  <a:cubicBezTo>
                    <a:pt x="55" y="46"/>
                    <a:pt x="60" y="46"/>
                    <a:pt x="63" y="48"/>
                  </a:cubicBezTo>
                  <a:cubicBezTo>
                    <a:pt x="71" y="53"/>
                    <a:pt x="81" y="60"/>
                    <a:pt x="83" y="68"/>
                  </a:cubicBezTo>
                  <a:cubicBezTo>
                    <a:pt x="91" y="71"/>
                    <a:pt x="96" y="84"/>
                    <a:pt x="105" y="80"/>
                  </a:cubicBezTo>
                  <a:cubicBezTo>
                    <a:pt x="104" y="77"/>
                    <a:pt x="99" y="73"/>
                    <a:pt x="98" y="70"/>
                  </a:cubicBezTo>
                  <a:cubicBezTo>
                    <a:pt x="95" y="66"/>
                    <a:pt x="91" y="61"/>
                    <a:pt x="87" y="58"/>
                  </a:cubicBezTo>
                  <a:cubicBezTo>
                    <a:pt x="82" y="54"/>
                    <a:pt x="75" y="54"/>
                    <a:pt x="69" y="50"/>
                  </a:cubicBezTo>
                  <a:cubicBezTo>
                    <a:pt x="63" y="46"/>
                    <a:pt x="58" y="41"/>
                    <a:pt x="52" y="38"/>
                  </a:cubicBezTo>
                  <a:cubicBezTo>
                    <a:pt x="47" y="35"/>
                    <a:pt x="42" y="34"/>
                    <a:pt x="37" y="31"/>
                  </a:cubicBezTo>
                  <a:cubicBezTo>
                    <a:pt x="31" y="29"/>
                    <a:pt x="26" y="22"/>
                    <a:pt x="22" y="16"/>
                  </a:cubicBezTo>
                  <a:cubicBezTo>
                    <a:pt x="19" y="13"/>
                    <a:pt x="18" y="9"/>
                    <a:pt x="14" y="6"/>
                  </a:cubicBezTo>
                  <a:cubicBezTo>
                    <a:pt x="11" y="4"/>
                    <a:pt x="3" y="1"/>
                    <a:pt x="0" y="0"/>
                  </a:cubicBezTo>
                  <a:cubicBezTo>
                    <a:pt x="2" y="3"/>
                    <a:pt x="3" y="6"/>
                    <a:pt x="4" y="8"/>
                  </a:cubicBezTo>
                  <a:cubicBezTo>
                    <a:pt x="6" y="10"/>
                    <a:pt x="9" y="11"/>
                    <a:pt x="12" y="14"/>
                  </a:cubicBezTo>
                  <a:cubicBezTo>
                    <a:pt x="15" y="17"/>
                    <a:pt x="15" y="26"/>
                    <a:pt x="21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Freeform 261"/>
            <p:cNvSpPr>
              <a:spLocks/>
            </p:cNvSpPr>
            <p:nvPr/>
          </p:nvSpPr>
          <p:spPr bwMode="auto">
            <a:xfrm>
              <a:off x="4985" y="1552"/>
              <a:ext cx="155" cy="504"/>
            </a:xfrm>
            <a:custGeom>
              <a:avLst/>
              <a:gdLst>
                <a:gd name="T0" fmla="*/ 563 w 62"/>
                <a:gd name="T1" fmla="*/ 0 h 189"/>
                <a:gd name="T2" fmla="*/ 270 w 62"/>
                <a:gd name="T3" fmla="*/ 2048 h 189"/>
                <a:gd name="T4" fmla="*/ 375 w 62"/>
                <a:gd name="T5" fmla="*/ 3037 h 189"/>
                <a:gd name="T6" fmla="*/ 970 w 62"/>
                <a:gd name="T7" fmla="*/ 3413 h 189"/>
                <a:gd name="T8" fmla="*/ 145 w 62"/>
                <a:gd name="T9" fmla="*/ 2504 h 189"/>
                <a:gd name="T10" fmla="*/ 563 w 62"/>
                <a:gd name="T11" fmla="*/ 0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2" h="189">
                  <a:moveTo>
                    <a:pt x="36" y="0"/>
                  </a:moveTo>
                  <a:cubicBezTo>
                    <a:pt x="26" y="30"/>
                    <a:pt x="18" y="74"/>
                    <a:pt x="17" y="108"/>
                  </a:cubicBezTo>
                  <a:cubicBezTo>
                    <a:pt x="16" y="121"/>
                    <a:pt x="21" y="155"/>
                    <a:pt x="24" y="160"/>
                  </a:cubicBezTo>
                  <a:cubicBezTo>
                    <a:pt x="33" y="178"/>
                    <a:pt x="44" y="180"/>
                    <a:pt x="62" y="180"/>
                  </a:cubicBezTo>
                  <a:cubicBezTo>
                    <a:pt x="45" y="180"/>
                    <a:pt x="18" y="189"/>
                    <a:pt x="9" y="132"/>
                  </a:cubicBezTo>
                  <a:cubicBezTo>
                    <a:pt x="0" y="74"/>
                    <a:pt x="36" y="0"/>
                    <a:pt x="36" y="0"/>
                  </a:cubicBezTo>
                  <a:close/>
                </a:path>
              </a:pathLst>
            </a:custGeom>
            <a:solidFill>
              <a:srgbClr val="E9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 262"/>
            <p:cNvSpPr>
              <a:spLocks/>
            </p:cNvSpPr>
            <p:nvPr/>
          </p:nvSpPr>
          <p:spPr bwMode="auto">
            <a:xfrm>
              <a:off x="4567" y="2051"/>
              <a:ext cx="688" cy="296"/>
            </a:xfrm>
            <a:custGeom>
              <a:avLst/>
              <a:gdLst>
                <a:gd name="T0" fmla="*/ 3680 w 275"/>
                <a:gd name="T1" fmla="*/ 1160 h 111"/>
                <a:gd name="T2" fmla="*/ 3347 w 275"/>
                <a:gd name="T3" fmla="*/ 853 h 111"/>
                <a:gd name="T4" fmla="*/ 3147 w 275"/>
                <a:gd name="T5" fmla="*/ 909 h 111"/>
                <a:gd name="T6" fmla="*/ 2785 w 275"/>
                <a:gd name="T7" fmla="*/ 1045 h 111"/>
                <a:gd name="T8" fmla="*/ 1866 w 275"/>
                <a:gd name="T9" fmla="*/ 968 h 111"/>
                <a:gd name="T10" fmla="*/ 1333 w 275"/>
                <a:gd name="T11" fmla="*/ 853 h 111"/>
                <a:gd name="T12" fmla="*/ 613 w 275"/>
                <a:gd name="T13" fmla="*/ 909 h 111"/>
                <a:gd name="T14" fmla="*/ 158 w 275"/>
                <a:gd name="T15" fmla="*/ 1421 h 111"/>
                <a:gd name="T16" fmla="*/ 0 w 275"/>
                <a:gd name="T17" fmla="*/ 1672 h 111"/>
                <a:gd name="T18" fmla="*/ 896 w 275"/>
                <a:gd name="T19" fmla="*/ 1251 h 111"/>
                <a:gd name="T20" fmla="*/ 2334 w 275"/>
                <a:gd name="T21" fmla="*/ 1421 h 111"/>
                <a:gd name="T22" fmla="*/ 3367 w 275"/>
                <a:gd name="T23" fmla="*/ 1139 h 111"/>
                <a:gd name="T24" fmla="*/ 3725 w 275"/>
                <a:gd name="T25" fmla="*/ 1480 h 111"/>
                <a:gd name="T26" fmla="*/ 4100 w 275"/>
                <a:gd name="T27" fmla="*/ 2104 h 111"/>
                <a:gd name="T28" fmla="*/ 4306 w 275"/>
                <a:gd name="T29" fmla="*/ 1515 h 111"/>
                <a:gd name="T30" fmla="*/ 3963 w 275"/>
                <a:gd name="T31" fmla="*/ 0 h 111"/>
                <a:gd name="T32" fmla="*/ 4163 w 275"/>
                <a:gd name="T33" fmla="*/ 1536 h 111"/>
                <a:gd name="T34" fmla="*/ 3975 w 275"/>
                <a:gd name="T35" fmla="*/ 1501 h 111"/>
                <a:gd name="T36" fmla="*/ 3680 w 275"/>
                <a:gd name="T37" fmla="*/ 1160 h 1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5" h="111">
                  <a:moveTo>
                    <a:pt x="235" y="61"/>
                  </a:moveTo>
                  <a:cubicBezTo>
                    <a:pt x="231" y="57"/>
                    <a:pt x="219" y="47"/>
                    <a:pt x="214" y="45"/>
                  </a:cubicBezTo>
                  <a:cubicBezTo>
                    <a:pt x="209" y="44"/>
                    <a:pt x="205" y="47"/>
                    <a:pt x="201" y="48"/>
                  </a:cubicBezTo>
                  <a:cubicBezTo>
                    <a:pt x="194" y="51"/>
                    <a:pt x="186" y="54"/>
                    <a:pt x="178" y="55"/>
                  </a:cubicBezTo>
                  <a:cubicBezTo>
                    <a:pt x="158" y="57"/>
                    <a:pt x="138" y="54"/>
                    <a:pt x="119" y="51"/>
                  </a:cubicBezTo>
                  <a:cubicBezTo>
                    <a:pt x="107" y="49"/>
                    <a:pt x="96" y="45"/>
                    <a:pt x="85" y="45"/>
                  </a:cubicBezTo>
                  <a:cubicBezTo>
                    <a:pt x="71" y="45"/>
                    <a:pt x="52" y="42"/>
                    <a:pt x="39" y="48"/>
                  </a:cubicBezTo>
                  <a:cubicBezTo>
                    <a:pt x="26" y="53"/>
                    <a:pt x="19" y="65"/>
                    <a:pt x="10" y="75"/>
                  </a:cubicBezTo>
                  <a:cubicBezTo>
                    <a:pt x="7" y="78"/>
                    <a:pt x="0" y="83"/>
                    <a:pt x="0" y="88"/>
                  </a:cubicBezTo>
                  <a:cubicBezTo>
                    <a:pt x="9" y="82"/>
                    <a:pt x="30" y="65"/>
                    <a:pt x="57" y="66"/>
                  </a:cubicBezTo>
                  <a:cubicBezTo>
                    <a:pt x="85" y="66"/>
                    <a:pt x="131" y="77"/>
                    <a:pt x="149" y="75"/>
                  </a:cubicBezTo>
                  <a:cubicBezTo>
                    <a:pt x="167" y="73"/>
                    <a:pt x="206" y="57"/>
                    <a:pt x="215" y="60"/>
                  </a:cubicBezTo>
                  <a:cubicBezTo>
                    <a:pt x="224" y="63"/>
                    <a:pt x="229" y="59"/>
                    <a:pt x="238" y="78"/>
                  </a:cubicBezTo>
                  <a:cubicBezTo>
                    <a:pt x="247" y="97"/>
                    <a:pt x="250" y="111"/>
                    <a:pt x="262" y="111"/>
                  </a:cubicBezTo>
                  <a:cubicBezTo>
                    <a:pt x="274" y="111"/>
                    <a:pt x="275" y="100"/>
                    <a:pt x="275" y="80"/>
                  </a:cubicBezTo>
                  <a:cubicBezTo>
                    <a:pt x="274" y="60"/>
                    <a:pt x="260" y="14"/>
                    <a:pt x="253" y="0"/>
                  </a:cubicBezTo>
                  <a:cubicBezTo>
                    <a:pt x="259" y="28"/>
                    <a:pt x="271" y="66"/>
                    <a:pt x="266" y="81"/>
                  </a:cubicBezTo>
                  <a:cubicBezTo>
                    <a:pt x="262" y="95"/>
                    <a:pt x="261" y="90"/>
                    <a:pt x="254" y="79"/>
                  </a:cubicBezTo>
                  <a:cubicBezTo>
                    <a:pt x="247" y="68"/>
                    <a:pt x="235" y="61"/>
                    <a:pt x="235" y="61"/>
                  </a:cubicBezTo>
                  <a:close/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Freeform 263"/>
            <p:cNvSpPr>
              <a:spLocks/>
            </p:cNvSpPr>
            <p:nvPr/>
          </p:nvSpPr>
          <p:spPr bwMode="auto">
            <a:xfrm>
              <a:off x="4717" y="2125"/>
              <a:ext cx="343" cy="51"/>
            </a:xfrm>
            <a:custGeom>
              <a:avLst/>
              <a:gdLst>
                <a:gd name="T0" fmla="*/ 145 w 137"/>
                <a:gd name="T1" fmla="*/ 115 h 19"/>
                <a:gd name="T2" fmla="*/ 521 w 137"/>
                <a:gd name="T3" fmla="*/ 115 h 19"/>
                <a:gd name="T4" fmla="*/ 801 w 137"/>
                <a:gd name="T5" fmla="*/ 172 h 19"/>
                <a:gd name="T6" fmla="*/ 1084 w 137"/>
                <a:gd name="T7" fmla="*/ 231 h 19"/>
                <a:gd name="T8" fmla="*/ 1284 w 137"/>
                <a:gd name="T9" fmla="*/ 330 h 19"/>
                <a:gd name="T10" fmla="*/ 1743 w 137"/>
                <a:gd name="T11" fmla="*/ 287 h 19"/>
                <a:gd name="T12" fmla="*/ 2151 w 137"/>
                <a:gd name="T13" fmla="*/ 252 h 19"/>
                <a:gd name="T14" fmla="*/ 1880 w 137"/>
                <a:gd name="T15" fmla="*/ 231 h 19"/>
                <a:gd name="T16" fmla="*/ 1647 w 137"/>
                <a:gd name="T17" fmla="*/ 172 h 19"/>
                <a:gd name="T18" fmla="*/ 1117 w 137"/>
                <a:gd name="T19" fmla="*/ 150 h 19"/>
                <a:gd name="T20" fmla="*/ 646 w 137"/>
                <a:gd name="T21" fmla="*/ 21 h 19"/>
                <a:gd name="T22" fmla="*/ 333 w 137"/>
                <a:gd name="T23" fmla="*/ 21 h 19"/>
                <a:gd name="T24" fmla="*/ 0 w 137"/>
                <a:gd name="T25" fmla="*/ 115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7" h="19">
                  <a:moveTo>
                    <a:pt x="9" y="6"/>
                  </a:moveTo>
                  <a:cubicBezTo>
                    <a:pt x="17" y="6"/>
                    <a:pt x="25" y="7"/>
                    <a:pt x="33" y="6"/>
                  </a:cubicBezTo>
                  <a:cubicBezTo>
                    <a:pt x="39" y="6"/>
                    <a:pt x="44" y="9"/>
                    <a:pt x="51" y="9"/>
                  </a:cubicBezTo>
                  <a:cubicBezTo>
                    <a:pt x="57" y="10"/>
                    <a:pt x="63" y="10"/>
                    <a:pt x="69" y="12"/>
                  </a:cubicBezTo>
                  <a:cubicBezTo>
                    <a:pt x="74" y="13"/>
                    <a:pt x="77" y="15"/>
                    <a:pt x="82" y="17"/>
                  </a:cubicBezTo>
                  <a:cubicBezTo>
                    <a:pt x="92" y="19"/>
                    <a:pt x="102" y="17"/>
                    <a:pt x="111" y="15"/>
                  </a:cubicBezTo>
                  <a:cubicBezTo>
                    <a:pt x="116" y="15"/>
                    <a:pt x="134" y="17"/>
                    <a:pt x="137" y="13"/>
                  </a:cubicBezTo>
                  <a:cubicBezTo>
                    <a:pt x="131" y="12"/>
                    <a:pt x="126" y="13"/>
                    <a:pt x="120" y="12"/>
                  </a:cubicBezTo>
                  <a:cubicBezTo>
                    <a:pt x="114" y="12"/>
                    <a:pt x="111" y="10"/>
                    <a:pt x="105" y="9"/>
                  </a:cubicBezTo>
                  <a:cubicBezTo>
                    <a:pt x="94" y="7"/>
                    <a:pt x="82" y="9"/>
                    <a:pt x="71" y="8"/>
                  </a:cubicBezTo>
                  <a:cubicBezTo>
                    <a:pt x="61" y="7"/>
                    <a:pt x="51" y="2"/>
                    <a:pt x="41" y="1"/>
                  </a:cubicBezTo>
                  <a:cubicBezTo>
                    <a:pt x="34" y="0"/>
                    <a:pt x="28" y="1"/>
                    <a:pt x="21" y="1"/>
                  </a:cubicBezTo>
                  <a:cubicBezTo>
                    <a:pt x="13" y="2"/>
                    <a:pt x="8" y="4"/>
                    <a:pt x="0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Freeform 264"/>
            <p:cNvSpPr>
              <a:spLocks/>
            </p:cNvSpPr>
            <p:nvPr/>
          </p:nvSpPr>
          <p:spPr bwMode="auto">
            <a:xfrm>
              <a:off x="5015" y="1760"/>
              <a:ext cx="17" cy="51"/>
            </a:xfrm>
            <a:custGeom>
              <a:avLst/>
              <a:gdLst>
                <a:gd name="T0" fmla="*/ 12 w 7"/>
                <a:gd name="T1" fmla="*/ 0 h 19"/>
                <a:gd name="T2" fmla="*/ 12 w 7"/>
                <a:gd name="T3" fmla="*/ 231 h 19"/>
                <a:gd name="T4" fmla="*/ 100 w 7"/>
                <a:gd name="T5" fmla="*/ 368 h 19"/>
                <a:gd name="T6" fmla="*/ 58 w 7"/>
                <a:gd name="T7" fmla="*/ 21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19">
                  <a:moveTo>
                    <a:pt x="1" y="0"/>
                  </a:moveTo>
                  <a:cubicBezTo>
                    <a:pt x="0" y="3"/>
                    <a:pt x="0" y="8"/>
                    <a:pt x="1" y="12"/>
                  </a:cubicBezTo>
                  <a:cubicBezTo>
                    <a:pt x="1" y="17"/>
                    <a:pt x="2" y="16"/>
                    <a:pt x="7" y="19"/>
                  </a:cubicBezTo>
                  <a:cubicBezTo>
                    <a:pt x="5" y="13"/>
                    <a:pt x="7" y="6"/>
                    <a:pt x="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6" name="Freeform 265"/>
            <p:cNvSpPr>
              <a:spLocks/>
            </p:cNvSpPr>
            <p:nvPr/>
          </p:nvSpPr>
          <p:spPr bwMode="auto">
            <a:xfrm>
              <a:off x="5022" y="1728"/>
              <a:ext cx="8" cy="24"/>
            </a:xfrm>
            <a:custGeom>
              <a:avLst/>
              <a:gdLst>
                <a:gd name="T0" fmla="*/ 35 w 3"/>
                <a:gd name="T1" fmla="*/ 115 h 9"/>
                <a:gd name="T2" fmla="*/ 0 w 3"/>
                <a:gd name="T3" fmla="*/ 171 h 9"/>
                <a:gd name="T4" fmla="*/ 35 w 3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" h="9">
                  <a:moveTo>
                    <a:pt x="2" y="6"/>
                  </a:moveTo>
                  <a:cubicBezTo>
                    <a:pt x="1" y="7"/>
                    <a:pt x="0" y="7"/>
                    <a:pt x="0" y="9"/>
                  </a:cubicBezTo>
                  <a:cubicBezTo>
                    <a:pt x="3" y="8"/>
                    <a:pt x="2" y="3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7" name="Freeform 266"/>
            <p:cNvSpPr>
              <a:spLocks/>
            </p:cNvSpPr>
            <p:nvPr/>
          </p:nvSpPr>
          <p:spPr bwMode="auto">
            <a:xfrm>
              <a:off x="5010" y="1821"/>
              <a:ext cx="12" cy="19"/>
            </a:xfrm>
            <a:custGeom>
              <a:avLst/>
              <a:gdLst>
                <a:gd name="T0" fmla="*/ 41 w 5"/>
                <a:gd name="T1" fmla="*/ 0 h 7"/>
                <a:gd name="T2" fmla="*/ 41 w 5"/>
                <a:gd name="T3" fmla="*/ 141 h 7"/>
                <a:gd name="T4" fmla="*/ 70 w 5"/>
                <a:gd name="T5" fmla="*/ 22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0" y="1"/>
                    <a:pt x="0" y="6"/>
                    <a:pt x="3" y="7"/>
                  </a:cubicBezTo>
                  <a:cubicBezTo>
                    <a:pt x="4" y="6"/>
                    <a:pt x="5" y="4"/>
                    <a:pt x="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8" name="Freeform 267"/>
            <p:cNvSpPr>
              <a:spLocks/>
            </p:cNvSpPr>
            <p:nvPr/>
          </p:nvSpPr>
          <p:spPr bwMode="auto">
            <a:xfrm>
              <a:off x="4687" y="1381"/>
              <a:ext cx="70" cy="163"/>
            </a:xfrm>
            <a:custGeom>
              <a:avLst/>
              <a:gdLst>
                <a:gd name="T0" fmla="*/ 95 w 28"/>
                <a:gd name="T1" fmla="*/ 0 h 61"/>
                <a:gd name="T2" fmla="*/ 50 w 28"/>
                <a:gd name="T3" fmla="*/ 534 h 61"/>
                <a:gd name="T4" fmla="*/ 0 w 28"/>
                <a:gd name="T5" fmla="*/ 1165 h 61"/>
                <a:gd name="T6" fmla="*/ 208 w 28"/>
                <a:gd name="T7" fmla="*/ 957 h 61"/>
                <a:gd name="T8" fmla="*/ 425 w 28"/>
                <a:gd name="T9" fmla="*/ 1050 h 61"/>
                <a:gd name="T10" fmla="*/ 208 w 28"/>
                <a:gd name="T11" fmla="*/ 550 h 61"/>
                <a:gd name="T12" fmla="*/ 95 w 28"/>
                <a:gd name="T13" fmla="*/ 2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" h="61">
                  <a:moveTo>
                    <a:pt x="6" y="0"/>
                  </a:moveTo>
                  <a:cubicBezTo>
                    <a:pt x="0" y="3"/>
                    <a:pt x="4" y="22"/>
                    <a:pt x="3" y="28"/>
                  </a:cubicBezTo>
                  <a:cubicBezTo>
                    <a:pt x="3" y="39"/>
                    <a:pt x="2" y="51"/>
                    <a:pt x="0" y="61"/>
                  </a:cubicBezTo>
                  <a:cubicBezTo>
                    <a:pt x="2" y="56"/>
                    <a:pt x="6" y="49"/>
                    <a:pt x="13" y="50"/>
                  </a:cubicBezTo>
                  <a:cubicBezTo>
                    <a:pt x="18" y="51"/>
                    <a:pt x="21" y="56"/>
                    <a:pt x="27" y="55"/>
                  </a:cubicBezTo>
                  <a:cubicBezTo>
                    <a:pt x="28" y="44"/>
                    <a:pt x="15" y="39"/>
                    <a:pt x="13" y="29"/>
                  </a:cubicBezTo>
                  <a:cubicBezTo>
                    <a:pt x="12" y="21"/>
                    <a:pt x="8" y="10"/>
                    <a:pt x="6" y="1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9" name="Freeform 268"/>
            <p:cNvSpPr>
              <a:spLocks/>
            </p:cNvSpPr>
            <p:nvPr/>
          </p:nvSpPr>
          <p:spPr bwMode="auto">
            <a:xfrm>
              <a:off x="4682" y="1509"/>
              <a:ext cx="88" cy="347"/>
            </a:xfrm>
            <a:custGeom>
              <a:avLst/>
              <a:gdLst>
                <a:gd name="T0" fmla="*/ 83 w 35"/>
                <a:gd name="T1" fmla="*/ 913 h 130"/>
                <a:gd name="T2" fmla="*/ 63 w 35"/>
                <a:gd name="T3" fmla="*/ 1938 h 130"/>
                <a:gd name="T4" fmla="*/ 254 w 35"/>
                <a:gd name="T5" fmla="*/ 2472 h 130"/>
                <a:gd name="T6" fmla="*/ 176 w 35"/>
                <a:gd name="T7" fmla="*/ 2053 h 130"/>
                <a:gd name="T8" fmla="*/ 254 w 35"/>
                <a:gd name="T9" fmla="*/ 1810 h 130"/>
                <a:gd name="T10" fmla="*/ 272 w 35"/>
                <a:gd name="T11" fmla="*/ 1391 h 130"/>
                <a:gd name="T12" fmla="*/ 284 w 35"/>
                <a:gd name="T13" fmla="*/ 948 h 130"/>
                <a:gd name="T14" fmla="*/ 556 w 35"/>
                <a:gd name="T15" fmla="*/ 683 h 130"/>
                <a:gd name="T16" fmla="*/ 317 w 35"/>
                <a:gd name="T17" fmla="*/ 627 h 130"/>
                <a:gd name="T18" fmla="*/ 63 w 35"/>
                <a:gd name="T19" fmla="*/ 0 h 130"/>
                <a:gd name="T20" fmla="*/ 33 w 35"/>
                <a:gd name="T21" fmla="*/ 456 h 130"/>
                <a:gd name="T22" fmla="*/ 83 w 35"/>
                <a:gd name="T23" fmla="*/ 798 h 1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5" h="130">
                  <a:moveTo>
                    <a:pt x="5" y="48"/>
                  </a:moveTo>
                  <a:cubicBezTo>
                    <a:pt x="5" y="66"/>
                    <a:pt x="5" y="84"/>
                    <a:pt x="4" y="102"/>
                  </a:cubicBezTo>
                  <a:cubicBezTo>
                    <a:pt x="4" y="115"/>
                    <a:pt x="0" y="128"/>
                    <a:pt x="16" y="130"/>
                  </a:cubicBezTo>
                  <a:cubicBezTo>
                    <a:pt x="18" y="124"/>
                    <a:pt x="10" y="116"/>
                    <a:pt x="11" y="108"/>
                  </a:cubicBezTo>
                  <a:cubicBezTo>
                    <a:pt x="12" y="103"/>
                    <a:pt x="15" y="99"/>
                    <a:pt x="16" y="95"/>
                  </a:cubicBezTo>
                  <a:cubicBezTo>
                    <a:pt x="18" y="87"/>
                    <a:pt x="17" y="80"/>
                    <a:pt x="17" y="73"/>
                  </a:cubicBezTo>
                  <a:cubicBezTo>
                    <a:pt x="17" y="66"/>
                    <a:pt x="15" y="57"/>
                    <a:pt x="18" y="50"/>
                  </a:cubicBezTo>
                  <a:cubicBezTo>
                    <a:pt x="21" y="43"/>
                    <a:pt x="33" y="42"/>
                    <a:pt x="35" y="36"/>
                  </a:cubicBezTo>
                  <a:cubicBezTo>
                    <a:pt x="30" y="35"/>
                    <a:pt x="25" y="33"/>
                    <a:pt x="20" y="33"/>
                  </a:cubicBezTo>
                  <a:cubicBezTo>
                    <a:pt x="14" y="20"/>
                    <a:pt x="5" y="15"/>
                    <a:pt x="4" y="0"/>
                  </a:cubicBezTo>
                  <a:cubicBezTo>
                    <a:pt x="2" y="6"/>
                    <a:pt x="3" y="16"/>
                    <a:pt x="2" y="24"/>
                  </a:cubicBezTo>
                  <a:cubicBezTo>
                    <a:pt x="2" y="30"/>
                    <a:pt x="6" y="37"/>
                    <a:pt x="5" y="4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0" name="Freeform 269"/>
            <p:cNvSpPr>
              <a:spLocks/>
            </p:cNvSpPr>
            <p:nvPr/>
          </p:nvSpPr>
          <p:spPr bwMode="auto">
            <a:xfrm>
              <a:off x="4730" y="1504"/>
              <a:ext cx="165" cy="107"/>
            </a:xfrm>
            <a:custGeom>
              <a:avLst/>
              <a:gdLst>
                <a:gd name="T0" fmla="*/ 208 w 66"/>
                <a:gd name="T1" fmla="*/ 730 h 40"/>
                <a:gd name="T2" fmla="*/ 500 w 66"/>
                <a:gd name="T3" fmla="*/ 765 h 40"/>
                <a:gd name="T4" fmla="*/ 688 w 66"/>
                <a:gd name="T5" fmla="*/ 687 h 40"/>
                <a:gd name="T6" fmla="*/ 708 w 66"/>
                <a:gd name="T7" fmla="*/ 650 h 40"/>
                <a:gd name="T8" fmla="*/ 783 w 66"/>
                <a:gd name="T9" fmla="*/ 650 h 40"/>
                <a:gd name="T10" fmla="*/ 533 w 66"/>
                <a:gd name="T11" fmla="*/ 0 h 40"/>
                <a:gd name="T12" fmla="*/ 645 w 66"/>
                <a:gd name="T13" fmla="*/ 385 h 40"/>
                <a:gd name="T14" fmla="*/ 550 w 66"/>
                <a:gd name="T15" fmla="*/ 629 h 40"/>
                <a:gd name="T16" fmla="*/ 313 w 66"/>
                <a:gd name="T17" fmla="*/ 629 h 40"/>
                <a:gd name="T18" fmla="*/ 0 w 66"/>
                <a:gd name="T19" fmla="*/ 687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6" h="40">
                  <a:moveTo>
                    <a:pt x="13" y="38"/>
                  </a:moveTo>
                  <a:cubicBezTo>
                    <a:pt x="20" y="38"/>
                    <a:pt x="25" y="40"/>
                    <a:pt x="32" y="40"/>
                  </a:cubicBezTo>
                  <a:cubicBezTo>
                    <a:pt x="36" y="40"/>
                    <a:pt x="40" y="38"/>
                    <a:pt x="44" y="36"/>
                  </a:cubicBezTo>
                  <a:cubicBezTo>
                    <a:pt x="45" y="36"/>
                    <a:pt x="44" y="35"/>
                    <a:pt x="45" y="34"/>
                  </a:cubicBezTo>
                  <a:cubicBezTo>
                    <a:pt x="46" y="34"/>
                    <a:pt x="48" y="34"/>
                    <a:pt x="50" y="34"/>
                  </a:cubicBezTo>
                  <a:cubicBezTo>
                    <a:pt x="66" y="27"/>
                    <a:pt x="38" y="7"/>
                    <a:pt x="34" y="0"/>
                  </a:cubicBezTo>
                  <a:cubicBezTo>
                    <a:pt x="35" y="7"/>
                    <a:pt x="41" y="13"/>
                    <a:pt x="41" y="20"/>
                  </a:cubicBezTo>
                  <a:cubicBezTo>
                    <a:pt x="41" y="22"/>
                    <a:pt x="37" y="32"/>
                    <a:pt x="35" y="33"/>
                  </a:cubicBezTo>
                  <a:cubicBezTo>
                    <a:pt x="33" y="34"/>
                    <a:pt x="24" y="32"/>
                    <a:pt x="20" y="33"/>
                  </a:cubicBezTo>
                  <a:cubicBezTo>
                    <a:pt x="15" y="34"/>
                    <a:pt x="4" y="32"/>
                    <a:pt x="0" y="36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1" name="Freeform 270"/>
            <p:cNvSpPr>
              <a:spLocks/>
            </p:cNvSpPr>
            <p:nvPr/>
          </p:nvSpPr>
          <p:spPr bwMode="auto">
            <a:xfrm>
              <a:off x="5072" y="1576"/>
              <a:ext cx="75" cy="195"/>
            </a:xfrm>
            <a:custGeom>
              <a:avLst/>
              <a:gdLst>
                <a:gd name="T0" fmla="*/ 125 w 30"/>
                <a:gd name="T1" fmla="*/ 0 h 73"/>
                <a:gd name="T2" fmla="*/ 63 w 30"/>
                <a:gd name="T3" fmla="*/ 572 h 73"/>
                <a:gd name="T4" fmla="*/ 0 w 30"/>
                <a:gd name="T5" fmla="*/ 1392 h 73"/>
                <a:gd name="T6" fmla="*/ 175 w 30"/>
                <a:gd name="T7" fmla="*/ 935 h 73"/>
                <a:gd name="T8" fmla="*/ 283 w 30"/>
                <a:gd name="T9" fmla="*/ 820 h 73"/>
                <a:gd name="T10" fmla="*/ 470 w 30"/>
                <a:gd name="T11" fmla="*/ 705 h 73"/>
                <a:gd name="T12" fmla="*/ 250 w 30"/>
                <a:gd name="T13" fmla="*/ 705 h 73"/>
                <a:gd name="T14" fmla="*/ 145 w 30"/>
                <a:gd name="T15" fmla="*/ 435 h 73"/>
                <a:gd name="T16" fmla="*/ 145 w 30"/>
                <a:gd name="T17" fmla="*/ 136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73">
                  <a:moveTo>
                    <a:pt x="8" y="0"/>
                  </a:moveTo>
                  <a:cubicBezTo>
                    <a:pt x="8" y="11"/>
                    <a:pt x="7" y="20"/>
                    <a:pt x="4" y="30"/>
                  </a:cubicBezTo>
                  <a:cubicBezTo>
                    <a:pt x="0" y="44"/>
                    <a:pt x="0" y="59"/>
                    <a:pt x="0" y="73"/>
                  </a:cubicBezTo>
                  <a:cubicBezTo>
                    <a:pt x="1" y="64"/>
                    <a:pt x="4" y="55"/>
                    <a:pt x="11" y="49"/>
                  </a:cubicBezTo>
                  <a:cubicBezTo>
                    <a:pt x="13" y="47"/>
                    <a:pt x="15" y="45"/>
                    <a:pt x="18" y="43"/>
                  </a:cubicBezTo>
                  <a:cubicBezTo>
                    <a:pt x="23" y="41"/>
                    <a:pt x="27" y="42"/>
                    <a:pt x="30" y="37"/>
                  </a:cubicBezTo>
                  <a:cubicBezTo>
                    <a:pt x="26" y="36"/>
                    <a:pt x="20" y="39"/>
                    <a:pt x="16" y="37"/>
                  </a:cubicBezTo>
                  <a:cubicBezTo>
                    <a:pt x="11" y="35"/>
                    <a:pt x="8" y="28"/>
                    <a:pt x="9" y="23"/>
                  </a:cubicBezTo>
                  <a:cubicBezTo>
                    <a:pt x="9" y="18"/>
                    <a:pt x="13" y="12"/>
                    <a:pt x="9" y="7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2" name="Freeform 271"/>
            <p:cNvSpPr>
              <a:spLocks/>
            </p:cNvSpPr>
            <p:nvPr/>
          </p:nvSpPr>
          <p:spPr bwMode="auto">
            <a:xfrm>
              <a:off x="4555" y="1491"/>
              <a:ext cx="70" cy="64"/>
            </a:xfrm>
            <a:custGeom>
              <a:avLst/>
              <a:gdLst>
                <a:gd name="T0" fmla="*/ 0 w 28"/>
                <a:gd name="T1" fmla="*/ 307 h 24"/>
                <a:gd name="T2" fmla="*/ 63 w 28"/>
                <a:gd name="T3" fmla="*/ 435 h 24"/>
                <a:gd name="T4" fmla="*/ 270 w 28"/>
                <a:gd name="T5" fmla="*/ 435 h 24"/>
                <a:gd name="T6" fmla="*/ 283 w 28"/>
                <a:gd name="T7" fmla="*/ 205 h 24"/>
                <a:gd name="T8" fmla="*/ 408 w 28"/>
                <a:gd name="T9" fmla="*/ 0 h 24"/>
                <a:gd name="T10" fmla="*/ 270 w 28"/>
                <a:gd name="T11" fmla="*/ 171 h 24"/>
                <a:gd name="T12" fmla="*/ 158 w 28"/>
                <a:gd name="T13" fmla="*/ 307 h 24"/>
                <a:gd name="T14" fmla="*/ 20 w 28"/>
                <a:gd name="T15" fmla="*/ 227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cubicBezTo>
                    <a:pt x="1" y="18"/>
                    <a:pt x="3" y="21"/>
                    <a:pt x="4" y="23"/>
                  </a:cubicBezTo>
                  <a:cubicBezTo>
                    <a:pt x="8" y="24"/>
                    <a:pt x="13" y="24"/>
                    <a:pt x="17" y="23"/>
                  </a:cubicBezTo>
                  <a:cubicBezTo>
                    <a:pt x="17" y="19"/>
                    <a:pt x="16" y="14"/>
                    <a:pt x="18" y="11"/>
                  </a:cubicBezTo>
                  <a:cubicBezTo>
                    <a:pt x="21" y="7"/>
                    <a:pt x="28" y="5"/>
                    <a:pt x="26" y="0"/>
                  </a:cubicBezTo>
                  <a:cubicBezTo>
                    <a:pt x="23" y="2"/>
                    <a:pt x="21" y="7"/>
                    <a:pt x="17" y="9"/>
                  </a:cubicBezTo>
                  <a:cubicBezTo>
                    <a:pt x="13" y="12"/>
                    <a:pt x="11" y="11"/>
                    <a:pt x="10" y="16"/>
                  </a:cubicBezTo>
                  <a:cubicBezTo>
                    <a:pt x="7" y="15"/>
                    <a:pt x="3" y="14"/>
                    <a:pt x="1" y="12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3" name="Freeform 272"/>
            <p:cNvSpPr>
              <a:spLocks/>
            </p:cNvSpPr>
            <p:nvPr/>
          </p:nvSpPr>
          <p:spPr bwMode="auto">
            <a:xfrm>
              <a:off x="4680" y="2179"/>
              <a:ext cx="267" cy="72"/>
            </a:xfrm>
            <a:custGeom>
              <a:avLst/>
              <a:gdLst>
                <a:gd name="T0" fmla="*/ 0 w 107"/>
                <a:gd name="T1" fmla="*/ 149 h 27"/>
                <a:gd name="T2" fmla="*/ 374 w 107"/>
                <a:gd name="T3" fmla="*/ 93 h 27"/>
                <a:gd name="T4" fmla="*/ 561 w 107"/>
                <a:gd name="T5" fmla="*/ 56 h 27"/>
                <a:gd name="T6" fmla="*/ 808 w 107"/>
                <a:gd name="T7" fmla="*/ 77 h 27"/>
                <a:gd name="T8" fmla="*/ 1228 w 107"/>
                <a:gd name="T9" fmla="*/ 227 h 27"/>
                <a:gd name="T10" fmla="*/ 1662 w 107"/>
                <a:gd name="T11" fmla="*/ 285 h 27"/>
                <a:gd name="T12" fmla="*/ 1090 w 107"/>
                <a:gd name="T13" fmla="*/ 264 h 27"/>
                <a:gd name="T14" fmla="*/ 696 w 107"/>
                <a:gd name="T15" fmla="*/ 205 h 27"/>
                <a:gd name="T16" fmla="*/ 624 w 107"/>
                <a:gd name="T17" fmla="*/ 136 h 27"/>
                <a:gd name="T18" fmla="*/ 449 w 107"/>
                <a:gd name="T19" fmla="*/ 136 h 2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7" h="27">
                  <a:moveTo>
                    <a:pt x="0" y="8"/>
                  </a:moveTo>
                  <a:cubicBezTo>
                    <a:pt x="8" y="0"/>
                    <a:pt x="15" y="5"/>
                    <a:pt x="24" y="5"/>
                  </a:cubicBezTo>
                  <a:cubicBezTo>
                    <a:pt x="29" y="5"/>
                    <a:pt x="31" y="3"/>
                    <a:pt x="36" y="3"/>
                  </a:cubicBezTo>
                  <a:cubicBezTo>
                    <a:pt x="41" y="2"/>
                    <a:pt x="47" y="3"/>
                    <a:pt x="52" y="4"/>
                  </a:cubicBezTo>
                  <a:cubicBezTo>
                    <a:pt x="63" y="5"/>
                    <a:pt x="70" y="7"/>
                    <a:pt x="79" y="12"/>
                  </a:cubicBezTo>
                  <a:cubicBezTo>
                    <a:pt x="88" y="17"/>
                    <a:pt x="97" y="15"/>
                    <a:pt x="107" y="15"/>
                  </a:cubicBezTo>
                  <a:cubicBezTo>
                    <a:pt x="93" y="27"/>
                    <a:pt x="84" y="20"/>
                    <a:pt x="70" y="14"/>
                  </a:cubicBezTo>
                  <a:cubicBezTo>
                    <a:pt x="61" y="11"/>
                    <a:pt x="53" y="14"/>
                    <a:pt x="45" y="11"/>
                  </a:cubicBezTo>
                  <a:cubicBezTo>
                    <a:pt x="43" y="10"/>
                    <a:pt x="42" y="8"/>
                    <a:pt x="40" y="7"/>
                  </a:cubicBezTo>
                  <a:cubicBezTo>
                    <a:pt x="37" y="6"/>
                    <a:pt x="32" y="7"/>
                    <a:pt x="29" y="7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4" name="Freeform 273"/>
            <p:cNvSpPr>
              <a:spLocks/>
            </p:cNvSpPr>
            <p:nvPr/>
          </p:nvSpPr>
          <p:spPr bwMode="auto">
            <a:xfrm>
              <a:off x="4562" y="1845"/>
              <a:ext cx="78" cy="152"/>
            </a:xfrm>
            <a:custGeom>
              <a:avLst/>
              <a:gdLst>
                <a:gd name="T0" fmla="*/ 176 w 31"/>
                <a:gd name="T1" fmla="*/ 21 h 57"/>
                <a:gd name="T2" fmla="*/ 33 w 31"/>
                <a:gd name="T3" fmla="*/ 21 h 57"/>
                <a:gd name="T4" fmla="*/ 50 w 31"/>
                <a:gd name="T5" fmla="*/ 320 h 57"/>
                <a:gd name="T6" fmla="*/ 347 w 31"/>
                <a:gd name="T7" fmla="*/ 627 h 57"/>
                <a:gd name="T8" fmla="*/ 304 w 31"/>
                <a:gd name="T9" fmla="*/ 1080 h 57"/>
                <a:gd name="T10" fmla="*/ 476 w 31"/>
                <a:gd name="T11" fmla="*/ 739 h 57"/>
                <a:gd name="T12" fmla="*/ 493 w 31"/>
                <a:gd name="T13" fmla="*/ 661 h 57"/>
                <a:gd name="T14" fmla="*/ 413 w 31"/>
                <a:gd name="T15" fmla="*/ 568 h 57"/>
                <a:gd name="T16" fmla="*/ 146 w 31"/>
                <a:gd name="T17" fmla="*/ 264 h 57"/>
                <a:gd name="T18" fmla="*/ 113 w 31"/>
                <a:gd name="T19" fmla="*/ 21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" h="57">
                  <a:moveTo>
                    <a:pt x="11" y="1"/>
                  </a:moveTo>
                  <a:cubicBezTo>
                    <a:pt x="8" y="1"/>
                    <a:pt x="5" y="0"/>
                    <a:pt x="2" y="1"/>
                  </a:cubicBezTo>
                  <a:cubicBezTo>
                    <a:pt x="1" y="6"/>
                    <a:pt x="0" y="13"/>
                    <a:pt x="3" y="17"/>
                  </a:cubicBezTo>
                  <a:cubicBezTo>
                    <a:pt x="10" y="17"/>
                    <a:pt x="20" y="26"/>
                    <a:pt x="22" y="33"/>
                  </a:cubicBezTo>
                  <a:cubicBezTo>
                    <a:pt x="25" y="40"/>
                    <a:pt x="19" y="49"/>
                    <a:pt x="19" y="57"/>
                  </a:cubicBezTo>
                  <a:cubicBezTo>
                    <a:pt x="24" y="54"/>
                    <a:pt x="28" y="44"/>
                    <a:pt x="30" y="39"/>
                  </a:cubicBezTo>
                  <a:cubicBezTo>
                    <a:pt x="31" y="36"/>
                    <a:pt x="31" y="39"/>
                    <a:pt x="31" y="35"/>
                  </a:cubicBezTo>
                  <a:cubicBezTo>
                    <a:pt x="30" y="34"/>
                    <a:pt x="28" y="31"/>
                    <a:pt x="26" y="30"/>
                  </a:cubicBezTo>
                  <a:cubicBezTo>
                    <a:pt x="21" y="24"/>
                    <a:pt x="14" y="20"/>
                    <a:pt x="9" y="14"/>
                  </a:cubicBezTo>
                  <a:cubicBezTo>
                    <a:pt x="5" y="10"/>
                    <a:pt x="8" y="7"/>
                    <a:pt x="7" y="1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5" name="Freeform 274"/>
            <p:cNvSpPr>
              <a:spLocks/>
            </p:cNvSpPr>
            <p:nvPr/>
          </p:nvSpPr>
          <p:spPr bwMode="auto">
            <a:xfrm>
              <a:off x="4542" y="1339"/>
              <a:ext cx="33" cy="42"/>
            </a:xfrm>
            <a:custGeom>
              <a:avLst/>
              <a:gdLst>
                <a:gd name="T0" fmla="*/ 20 w 13"/>
                <a:gd name="T1" fmla="*/ 89 h 16"/>
                <a:gd name="T2" fmla="*/ 193 w 13"/>
                <a:gd name="T3" fmla="*/ 200 h 16"/>
                <a:gd name="T4" fmla="*/ 160 w 13"/>
                <a:gd name="T5" fmla="*/ 0 h 16"/>
                <a:gd name="T6" fmla="*/ 147 w 13"/>
                <a:gd name="T7" fmla="*/ 123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16">
                  <a:moveTo>
                    <a:pt x="1" y="5"/>
                  </a:moveTo>
                  <a:cubicBezTo>
                    <a:pt x="0" y="11"/>
                    <a:pt x="9" y="16"/>
                    <a:pt x="12" y="11"/>
                  </a:cubicBezTo>
                  <a:cubicBezTo>
                    <a:pt x="13" y="8"/>
                    <a:pt x="11" y="2"/>
                    <a:pt x="10" y="0"/>
                  </a:cubicBezTo>
                  <a:cubicBezTo>
                    <a:pt x="10" y="3"/>
                    <a:pt x="10" y="6"/>
                    <a:pt x="9" y="7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6" name="Freeform 275"/>
            <p:cNvSpPr>
              <a:spLocks/>
            </p:cNvSpPr>
            <p:nvPr/>
          </p:nvSpPr>
          <p:spPr bwMode="auto">
            <a:xfrm>
              <a:off x="4407" y="1085"/>
              <a:ext cx="218" cy="224"/>
            </a:xfrm>
            <a:custGeom>
              <a:avLst/>
              <a:gdLst>
                <a:gd name="T0" fmla="*/ 50 w 87"/>
                <a:gd name="T1" fmla="*/ 1592 h 84"/>
                <a:gd name="T2" fmla="*/ 188 w 87"/>
                <a:gd name="T3" fmla="*/ 248 h 84"/>
                <a:gd name="T4" fmla="*/ 521 w 87"/>
                <a:gd name="T5" fmla="*/ 56 h 84"/>
                <a:gd name="T6" fmla="*/ 1368 w 87"/>
                <a:gd name="T7" fmla="*/ 77 h 84"/>
                <a:gd name="T8" fmla="*/ 238 w 87"/>
                <a:gd name="T9" fmla="*/ 533 h 84"/>
                <a:gd name="T10" fmla="*/ 50 w 87"/>
                <a:gd name="T11" fmla="*/ 1592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7" h="84">
                  <a:moveTo>
                    <a:pt x="3" y="84"/>
                  </a:moveTo>
                  <a:cubicBezTo>
                    <a:pt x="0" y="50"/>
                    <a:pt x="2" y="23"/>
                    <a:pt x="12" y="13"/>
                  </a:cubicBezTo>
                  <a:cubicBezTo>
                    <a:pt x="15" y="10"/>
                    <a:pt x="23" y="4"/>
                    <a:pt x="33" y="3"/>
                  </a:cubicBezTo>
                  <a:cubicBezTo>
                    <a:pt x="56" y="0"/>
                    <a:pt x="87" y="4"/>
                    <a:pt x="87" y="4"/>
                  </a:cubicBezTo>
                  <a:cubicBezTo>
                    <a:pt x="48" y="5"/>
                    <a:pt x="22" y="7"/>
                    <a:pt x="15" y="28"/>
                  </a:cubicBezTo>
                  <a:cubicBezTo>
                    <a:pt x="8" y="48"/>
                    <a:pt x="3" y="84"/>
                    <a:pt x="3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7" name="Freeform 276"/>
            <p:cNvSpPr>
              <a:spLocks/>
            </p:cNvSpPr>
            <p:nvPr/>
          </p:nvSpPr>
          <p:spPr bwMode="auto">
            <a:xfrm>
              <a:off x="4965" y="1144"/>
              <a:ext cx="97" cy="107"/>
            </a:xfrm>
            <a:custGeom>
              <a:avLst/>
              <a:gdLst>
                <a:gd name="T0" fmla="*/ 383 w 39"/>
                <a:gd name="T1" fmla="*/ 0 h 40"/>
                <a:gd name="T2" fmla="*/ 0 w 39"/>
                <a:gd name="T3" fmla="*/ 765 h 40"/>
                <a:gd name="T4" fmla="*/ 383 w 39"/>
                <a:gd name="T5" fmla="*/ 0 h 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" h="40">
                  <a:moveTo>
                    <a:pt x="25" y="0"/>
                  </a:moveTo>
                  <a:cubicBezTo>
                    <a:pt x="33" y="13"/>
                    <a:pt x="23" y="40"/>
                    <a:pt x="0" y="40"/>
                  </a:cubicBezTo>
                  <a:cubicBezTo>
                    <a:pt x="30" y="37"/>
                    <a:pt x="39" y="17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8" name="Freeform 277"/>
            <p:cNvSpPr>
              <a:spLocks/>
            </p:cNvSpPr>
            <p:nvPr/>
          </p:nvSpPr>
          <p:spPr bwMode="auto">
            <a:xfrm>
              <a:off x="5122" y="1093"/>
              <a:ext cx="145" cy="176"/>
            </a:xfrm>
            <a:custGeom>
              <a:avLst/>
              <a:gdLst>
                <a:gd name="T0" fmla="*/ 0 w 58"/>
                <a:gd name="T1" fmla="*/ 0 h 66"/>
                <a:gd name="T2" fmla="*/ 750 w 58"/>
                <a:gd name="T3" fmla="*/ 192 h 66"/>
                <a:gd name="T4" fmla="*/ 895 w 58"/>
                <a:gd name="T5" fmla="*/ 1251 h 66"/>
                <a:gd name="T6" fmla="*/ 0 w 58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66">
                  <a:moveTo>
                    <a:pt x="0" y="0"/>
                  </a:moveTo>
                  <a:cubicBezTo>
                    <a:pt x="28" y="0"/>
                    <a:pt x="41" y="2"/>
                    <a:pt x="48" y="10"/>
                  </a:cubicBezTo>
                  <a:cubicBezTo>
                    <a:pt x="55" y="19"/>
                    <a:pt x="58" y="24"/>
                    <a:pt x="57" y="66"/>
                  </a:cubicBezTo>
                  <a:cubicBezTo>
                    <a:pt x="56" y="49"/>
                    <a:pt x="56" y="6"/>
                    <a:pt x="0" y="0"/>
                  </a:cubicBezTo>
                  <a:close/>
                </a:path>
              </a:pathLst>
            </a:custGeom>
            <a:solidFill>
              <a:srgbClr val="C7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9" name="Freeform 278"/>
            <p:cNvSpPr>
              <a:spLocks/>
            </p:cNvSpPr>
            <p:nvPr/>
          </p:nvSpPr>
          <p:spPr bwMode="auto">
            <a:xfrm>
              <a:off x="4612" y="1123"/>
              <a:ext cx="68" cy="112"/>
            </a:xfrm>
            <a:custGeom>
              <a:avLst/>
              <a:gdLst>
                <a:gd name="T0" fmla="*/ 431 w 27"/>
                <a:gd name="T1" fmla="*/ 797 h 42"/>
                <a:gd name="T2" fmla="*/ 350 w 27"/>
                <a:gd name="T3" fmla="*/ 0 h 42"/>
                <a:gd name="T4" fmla="*/ 431 w 27"/>
                <a:gd name="T5" fmla="*/ 797 h 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" h="42">
                  <a:moveTo>
                    <a:pt x="27" y="42"/>
                  </a:moveTo>
                  <a:cubicBezTo>
                    <a:pt x="8" y="31"/>
                    <a:pt x="14" y="4"/>
                    <a:pt x="22" y="0"/>
                  </a:cubicBezTo>
                  <a:cubicBezTo>
                    <a:pt x="8" y="5"/>
                    <a:pt x="0" y="29"/>
                    <a:pt x="27" y="42"/>
                  </a:cubicBezTo>
                  <a:close/>
                </a:path>
              </a:pathLst>
            </a:custGeom>
            <a:solidFill>
              <a:srgbClr val="C7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0" name="Freeform 279"/>
            <p:cNvSpPr>
              <a:spLocks/>
            </p:cNvSpPr>
            <p:nvPr/>
          </p:nvSpPr>
          <p:spPr bwMode="auto">
            <a:xfrm>
              <a:off x="4547" y="2421"/>
              <a:ext cx="638" cy="46"/>
            </a:xfrm>
            <a:custGeom>
              <a:avLst/>
              <a:gdLst>
                <a:gd name="T0" fmla="*/ 238 w 255"/>
                <a:gd name="T1" fmla="*/ 176 h 17"/>
                <a:gd name="T2" fmla="*/ 1271 w 255"/>
                <a:gd name="T3" fmla="*/ 103 h 17"/>
                <a:gd name="T4" fmla="*/ 2317 w 255"/>
                <a:gd name="T5" fmla="*/ 81 h 17"/>
                <a:gd name="T6" fmla="*/ 2755 w 255"/>
                <a:gd name="T7" fmla="*/ 116 h 17"/>
                <a:gd name="T8" fmla="*/ 3463 w 255"/>
                <a:gd name="T9" fmla="*/ 116 h 17"/>
                <a:gd name="T10" fmla="*/ 3931 w 255"/>
                <a:gd name="T11" fmla="*/ 116 h 17"/>
                <a:gd name="T12" fmla="*/ 3788 w 255"/>
                <a:gd name="T13" fmla="*/ 279 h 17"/>
                <a:gd name="T14" fmla="*/ 3005 w 255"/>
                <a:gd name="T15" fmla="*/ 336 h 17"/>
                <a:gd name="T16" fmla="*/ 2472 w 255"/>
                <a:gd name="T17" fmla="*/ 235 h 17"/>
                <a:gd name="T18" fmla="*/ 1534 w 255"/>
                <a:gd name="T19" fmla="*/ 300 h 17"/>
                <a:gd name="T20" fmla="*/ 583 w 255"/>
                <a:gd name="T21" fmla="*/ 314 h 17"/>
                <a:gd name="T22" fmla="*/ 113 w 255"/>
                <a:gd name="T23" fmla="*/ 300 h 17"/>
                <a:gd name="T24" fmla="*/ 238 w 255"/>
                <a:gd name="T25" fmla="*/ 176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5" h="17">
                  <a:moveTo>
                    <a:pt x="15" y="9"/>
                  </a:moveTo>
                  <a:cubicBezTo>
                    <a:pt x="30" y="9"/>
                    <a:pt x="49" y="11"/>
                    <a:pt x="81" y="5"/>
                  </a:cubicBezTo>
                  <a:cubicBezTo>
                    <a:pt x="113" y="0"/>
                    <a:pt x="133" y="6"/>
                    <a:pt x="148" y="4"/>
                  </a:cubicBezTo>
                  <a:cubicBezTo>
                    <a:pt x="163" y="3"/>
                    <a:pt x="163" y="0"/>
                    <a:pt x="176" y="6"/>
                  </a:cubicBezTo>
                  <a:cubicBezTo>
                    <a:pt x="190" y="12"/>
                    <a:pt x="201" y="7"/>
                    <a:pt x="221" y="6"/>
                  </a:cubicBezTo>
                  <a:cubicBezTo>
                    <a:pt x="240" y="6"/>
                    <a:pt x="249" y="2"/>
                    <a:pt x="251" y="6"/>
                  </a:cubicBezTo>
                  <a:cubicBezTo>
                    <a:pt x="252" y="9"/>
                    <a:pt x="255" y="14"/>
                    <a:pt x="242" y="14"/>
                  </a:cubicBezTo>
                  <a:cubicBezTo>
                    <a:pt x="228" y="15"/>
                    <a:pt x="205" y="16"/>
                    <a:pt x="192" y="17"/>
                  </a:cubicBezTo>
                  <a:cubicBezTo>
                    <a:pt x="178" y="17"/>
                    <a:pt x="167" y="12"/>
                    <a:pt x="158" y="12"/>
                  </a:cubicBezTo>
                  <a:cubicBezTo>
                    <a:pt x="150" y="12"/>
                    <a:pt x="114" y="15"/>
                    <a:pt x="98" y="15"/>
                  </a:cubicBezTo>
                  <a:cubicBezTo>
                    <a:pt x="82" y="15"/>
                    <a:pt x="47" y="16"/>
                    <a:pt x="3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0" y="9"/>
                    <a:pt x="15" y="9"/>
                  </a:cubicBezTo>
                  <a:close/>
                </a:path>
              </a:pathLst>
            </a:custGeom>
            <a:solidFill>
              <a:srgbClr val="EDF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1" name="Freeform 280"/>
            <p:cNvSpPr>
              <a:spLocks/>
            </p:cNvSpPr>
            <p:nvPr/>
          </p:nvSpPr>
          <p:spPr bwMode="auto">
            <a:xfrm>
              <a:off x="4522" y="2288"/>
              <a:ext cx="708" cy="123"/>
            </a:xfrm>
            <a:custGeom>
              <a:avLst/>
              <a:gdLst>
                <a:gd name="T0" fmla="*/ 0 w 283"/>
                <a:gd name="T1" fmla="*/ 193 h 46"/>
                <a:gd name="T2" fmla="*/ 283 w 283"/>
                <a:gd name="T3" fmla="*/ 765 h 46"/>
                <a:gd name="T4" fmla="*/ 813 w 283"/>
                <a:gd name="T5" fmla="*/ 824 h 46"/>
                <a:gd name="T6" fmla="*/ 1376 w 283"/>
                <a:gd name="T7" fmla="*/ 709 h 46"/>
                <a:gd name="T8" fmla="*/ 1614 w 283"/>
                <a:gd name="T9" fmla="*/ 559 h 46"/>
                <a:gd name="T10" fmla="*/ 1784 w 283"/>
                <a:gd name="T11" fmla="*/ 650 h 46"/>
                <a:gd name="T12" fmla="*/ 2034 w 283"/>
                <a:gd name="T13" fmla="*/ 671 h 46"/>
                <a:gd name="T14" fmla="*/ 2722 w 283"/>
                <a:gd name="T15" fmla="*/ 671 h 46"/>
                <a:gd name="T16" fmla="*/ 2960 w 283"/>
                <a:gd name="T17" fmla="*/ 628 h 46"/>
                <a:gd name="T18" fmla="*/ 3117 w 283"/>
                <a:gd name="T19" fmla="*/ 537 h 46"/>
                <a:gd name="T20" fmla="*/ 3535 w 283"/>
                <a:gd name="T21" fmla="*/ 730 h 46"/>
                <a:gd name="T22" fmla="*/ 3850 w 283"/>
                <a:gd name="T23" fmla="*/ 730 h 46"/>
                <a:gd name="T24" fmla="*/ 4413 w 283"/>
                <a:gd name="T25" fmla="*/ 628 h 46"/>
                <a:gd name="T26" fmla="*/ 4431 w 283"/>
                <a:gd name="T27" fmla="*/ 150 h 46"/>
                <a:gd name="T28" fmla="*/ 4243 w 283"/>
                <a:gd name="T29" fmla="*/ 136 h 46"/>
                <a:gd name="T30" fmla="*/ 4150 w 283"/>
                <a:gd name="T31" fmla="*/ 78 h 46"/>
                <a:gd name="T32" fmla="*/ 3868 w 283"/>
                <a:gd name="T33" fmla="*/ 401 h 46"/>
                <a:gd name="T34" fmla="*/ 3305 w 283"/>
                <a:gd name="T35" fmla="*/ 401 h 46"/>
                <a:gd name="T36" fmla="*/ 2992 w 283"/>
                <a:gd name="T37" fmla="*/ 265 h 46"/>
                <a:gd name="T38" fmla="*/ 2679 w 283"/>
                <a:gd name="T39" fmla="*/ 251 h 46"/>
                <a:gd name="T40" fmla="*/ 2254 w 283"/>
                <a:gd name="T41" fmla="*/ 308 h 46"/>
                <a:gd name="T42" fmla="*/ 2159 w 283"/>
                <a:gd name="T43" fmla="*/ 380 h 46"/>
                <a:gd name="T44" fmla="*/ 1846 w 283"/>
                <a:gd name="T45" fmla="*/ 364 h 46"/>
                <a:gd name="T46" fmla="*/ 1001 w 283"/>
                <a:gd name="T47" fmla="*/ 286 h 46"/>
                <a:gd name="T48" fmla="*/ 675 w 283"/>
                <a:gd name="T49" fmla="*/ 286 h 46"/>
                <a:gd name="T50" fmla="*/ 533 w 283"/>
                <a:gd name="T51" fmla="*/ 342 h 46"/>
                <a:gd name="T52" fmla="*/ 333 w 283"/>
                <a:gd name="T53" fmla="*/ 321 h 46"/>
                <a:gd name="T54" fmla="*/ 95 w 283"/>
                <a:gd name="T55" fmla="*/ 251 h 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83" h="46">
                  <a:moveTo>
                    <a:pt x="0" y="10"/>
                  </a:moveTo>
                  <a:cubicBezTo>
                    <a:pt x="0" y="23"/>
                    <a:pt x="3" y="36"/>
                    <a:pt x="18" y="40"/>
                  </a:cubicBezTo>
                  <a:cubicBezTo>
                    <a:pt x="29" y="42"/>
                    <a:pt x="41" y="42"/>
                    <a:pt x="52" y="43"/>
                  </a:cubicBezTo>
                  <a:cubicBezTo>
                    <a:pt x="66" y="43"/>
                    <a:pt x="76" y="46"/>
                    <a:pt x="88" y="37"/>
                  </a:cubicBezTo>
                  <a:cubicBezTo>
                    <a:pt x="92" y="34"/>
                    <a:pt x="96" y="28"/>
                    <a:pt x="103" y="29"/>
                  </a:cubicBezTo>
                  <a:cubicBezTo>
                    <a:pt x="106" y="29"/>
                    <a:pt x="111" y="33"/>
                    <a:pt x="114" y="34"/>
                  </a:cubicBezTo>
                  <a:cubicBezTo>
                    <a:pt x="119" y="36"/>
                    <a:pt x="125" y="35"/>
                    <a:pt x="130" y="35"/>
                  </a:cubicBezTo>
                  <a:cubicBezTo>
                    <a:pt x="145" y="35"/>
                    <a:pt x="160" y="36"/>
                    <a:pt x="174" y="35"/>
                  </a:cubicBezTo>
                  <a:cubicBezTo>
                    <a:pt x="179" y="35"/>
                    <a:pt x="184" y="36"/>
                    <a:pt x="189" y="33"/>
                  </a:cubicBezTo>
                  <a:cubicBezTo>
                    <a:pt x="191" y="32"/>
                    <a:pt x="192" y="29"/>
                    <a:pt x="199" y="28"/>
                  </a:cubicBezTo>
                  <a:cubicBezTo>
                    <a:pt x="207" y="27"/>
                    <a:pt x="218" y="38"/>
                    <a:pt x="226" y="38"/>
                  </a:cubicBezTo>
                  <a:cubicBezTo>
                    <a:pt x="236" y="38"/>
                    <a:pt x="236" y="38"/>
                    <a:pt x="246" y="38"/>
                  </a:cubicBezTo>
                  <a:cubicBezTo>
                    <a:pt x="258" y="38"/>
                    <a:pt x="271" y="34"/>
                    <a:pt x="282" y="33"/>
                  </a:cubicBezTo>
                  <a:cubicBezTo>
                    <a:pt x="282" y="25"/>
                    <a:pt x="282" y="16"/>
                    <a:pt x="283" y="8"/>
                  </a:cubicBezTo>
                  <a:cubicBezTo>
                    <a:pt x="277" y="7"/>
                    <a:pt x="277" y="9"/>
                    <a:pt x="271" y="7"/>
                  </a:cubicBezTo>
                  <a:cubicBezTo>
                    <a:pt x="266" y="5"/>
                    <a:pt x="271" y="0"/>
                    <a:pt x="265" y="4"/>
                  </a:cubicBezTo>
                  <a:cubicBezTo>
                    <a:pt x="260" y="7"/>
                    <a:pt x="253" y="20"/>
                    <a:pt x="247" y="21"/>
                  </a:cubicBezTo>
                  <a:cubicBezTo>
                    <a:pt x="237" y="24"/>
                    <a:pt x="221" y="23"/>
                    <a:pt x="211" y="21"/>
                  </a:cubicBezTo>
                  <a:cubicBezTo>
                    <a:pt x="204" y="19"/>
                    <a:pt x="198" y="16"/>
                    <a:pt x="191" y="14"/>
                  </a:cubicBezTo>
                  <a:cubicBezTo>
                    <a:pt x="184" y="13"/>
                    <a:pt x="178" y="13"/>
                    <a:pt x="171" y="13"/>
                  </a:cubicBezTo>
                  <a:cubicBezTo>
                    <a:pt x="162" y="13"/>
                    <a:pt x="151" y="11"/>
                    <a:pt x="144" y="16"/>
                  </a:cubicBezTo>
                  <a:cubicBezTo>
                    <a:pt x="142" y="18"/>
                    <a:pt x="142" y="19"/>
                    <a:pt x="138" y="20"/>
                  </a:cubicBezTo>
                  <a:cubicBezTo>
                    <a:pt x="133" y="22"/>
                    <a:pt x="124" y="20"/>
                    <a:pt x="118" y="19"/>
                  </a:cubicBezTo>
                  <a:cubicBezTo>
                    <a:pt x="100" y="18"/>
                    <a:pt x="82" y="16"/>
                    <a:pt x="64" y="15"/>
                  </a:cubicBezTo>
                  <a:cubicBezTo>
                    <a:pt x="58" y="15"/>
                    <a:pt x="50" y="13"/>
                    <a:pt x="43" y="15"/>
                  </a:cubicBezTo>
                  <a:cubicBezTo>
                    <a:pt x="40" y="16"/>
                    <a:pt x="37" y="17"/>
                    <a:pt x="34" y="18"/>
                  </a:cubicBezTo>
                  <a:cubicBezTo>
                    <a:pt x="28" y="20"/>
                    <a:pt x="26" y="19"/>
                    <a:pt x="21" y="17"/>
                  </a:cubicBezTo>
                  <a:cubicBezTo>
                    <a:pt x="18" y="16"/>
                    <a:pt x="7" y="15"/>
                    <a:pt x="6" y="13"/>
                  </a:cubicBezTo>
                </a:path>
              </a:pathLst>
            </a:custGeom>
            <a:solidFill>
              <a:srgbClr val="BC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2" name="Freeform 281"/>
            <p:cNvSpPr>
              <a:spLocks/>
            </p:cNvSpPr>
            <p:nvPr/>
          </p:nvSpPr>
          <p:spPr bwMode="auto">
            <a:xfrm>
              <a:off x="4565" y="2355"/>
              <a:ext cx="210" cy="50"/>
            </a:xfrm>
            <a:custGeom>
              <a:avLst/>
              <a:gdLst>
                <a:gd name="T0" fmla="*/ 33 w 84"/>
                <a:gd name="T1" fmla="*/ 221 h 19"/>
                <a:gd name="T2" fmla="*/ 250 w 84"/>
                <a:gd name="T3" fmla="*/ 255 h 19"/>
                <a:gd name="T4" fmla="*/ 533 w 84"/>
                <a:gd name="T5" fmla="*/ 292 h 19"/>
                <a:gd name="T6" fmla="*/ 1020 w 84"/>
                <a:gd name="T7" fmla="*/ 292 h 19"/>
                <a:gd name="T8" fmla="*/ 1313 w 84"/>
                <a:gd name="T9" fmla="*/ 21 h 19"/>
                <a:gd name="T10" fmla="*/ 1113 w 84"/>
                <a:gd name="T11" fmla="*/ 34 h 19"/>
                <a:gd name="T12" fmla="*/ 958 w 84"/>
                <a:gd name="T13" fmla="*/ 166 h 19"/>
                <a:gd name="T14" fmla="*/ 595 w 84"/>
                <a:gd name="T15" fmla="*/ 179 h 19"/>
                <a:gd name="T16" fmla="*/ 300 w 84"/>
                <a:gd name="T17" fmla="*/ 145 h 19"/>
                <a:gd name="T18" fmla="*/ 0 w 84"/>
                <a:gd name="T19" fmla="*/ 145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4" h="19">
                  <a:moveTo>
                    <a:pt x="2" y="12"/>
                  </a:moveTo>
                  <a:cubicBezTo>
                    <a:pt x="3" y="15"/>
                    <a:pt x="13" y="14"/>
                    <a:pt x="16" y="14"/>
                  </a:cubicBezTo>
                  <a:cubicBezTo>
                    <a:pt x="22" y="14"/>
                    <a:pt x="28" y="15"/>
                    <a:pt x="34" y="16"/>
                  </a:cubicBezTo>
                  <a:cubicBezTo>
                    <a:pt x="43" y="19"/>
                    <a:pt x="55" y="18"/>
                    <a:pt x="65" y="16"/>
                  </a:cubicBezTo>
                  <a:cubicBezTo>
                    <a:pt x="69" y="12"/>
                    <a:pt x="76" y="0"/>
                    <a:pt x="84" y="1"/>
                  </a:cubicBezTo>
                  <a:cubicBezTo>
                    <a:pt x="80" y="1"/>
                    <a:pt x="75" y="0"/>
                    <a:pt x="71" y="2"/>
                  </a:cubicBezTo>
                  <a:cubicBezTo>
                    <a:pt x="68" y="4"/>
                    <a:pt x="65" y="7"/>
                    <a:pt x="61" y="9"/>
                  </a:cubicBezTo>
                  <a:cubicBezTo>
                    <a:pt x="55" y="12"/>
                    <a:pt x="45" y="10"/>
                    <a:pt x="38" y="10"/>
                  </a:cubicBezTo>
                  <a:cubicBezTo>
                    <a:pt x="32" y="10"/>
                    <a:pt x="25" y="8"/>
                    <a:pt x="19" y="8"/>
                  </a:cubicBezTo>
                  <a:cubicBezTo>
                    <a:pt x="14" y="9"/>
                    <a:pt x="4" y="11"/>
                    <a:pt x="0" y="8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3" name="Freeform 282"/>
            <p:cNvSpPr>
              <a:spLocks/>
            </p:cNvSpPr>
            <p:nvPr/>
          </p:nvSpPr>
          <p:spPr bwMode="auto">
            <a:xfrm>
              <a:off x="4850" y="2347"/>
              <a:ext cx="197" cy="34"/>
            </a:xfrm>
            <a:custGeom>
              <a:avLst/>
              <a:gdLst>
                <a:gd name="T0" fmla="*/ 199 w 79"/>
                <a:gd name="T1" fmla="*/ 233 h 13"/>
                <a:gd name="T2" fmla="*/ 436 w 79"/>
                <a:gd name="T3" fmla="*/ 233 h 13"/>
                <a:gd name="T4" fmla="*/ 728 w 79"/>
                <a:gd name="T5" fmla="*/ 233 h 13"/>
                <a:gd name="T6" fmla="*/ 840 w 79"/>
                <a:gd name="T7" fmla="*/ 233 h 13"/>
                <a:gd name="T8" fmla="*/ 903 w 79"/>
                <a:gd name="T9" fmla="*/ 123 h 13"/>
                <a:gd name="T10" fmla="*/ 1100 w 79"/>
                <a:gd name="T11" fmla="*/ 89 h 13"/>
                <a:gd name="T12" fmla="*/ 1224 w 79"/>
                <a:gd name="T13" fmla="*/ 123 h 13"/>
                <a:gd name="T14" fmla="*/ 933 w 79"/>
                <a:gd name="T15" fmla="*/ 21 h 13"/>
                <a:gd name="T16" fmla="*/ 808 w 79"/>
                <a:gd name="T17" fmla="*/ 21 h 13"/>
                <a:gd name="T18" fmla="*/ 728 w 79"/>
                <a:gd name="T19" fmla="*/ 68 h 13"/>
                <a:gd name="T20" fmla="*/ 387 w 79"/>
                <a:gd name="T21" fmla="*/ 144 h 13"/>
                <a:gd name="T22" fmla="*/ 0 w 79"/>
                <a:gd name="T23" fmla="*/ 199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" h="13">
                  <a:moveTo>
                    <a:pt x="13" y="13"/>
                  </a:moveTo>
                  <a:cubicBezTo>
                    <a:pt x="17" y="12"/>
                    <a:pt x="23" y="13"/>
                    <a:pt x="28" y="13"/>
                  </a:cubicBezTo>
                  <a:cubicBezTo>
                    <a:pt x="34" y="13"/>
                    <a:pt x="41" y="13"/>
                    <a:pt x="47" y="13"/>
                  </a:cubicBezTo>
                  <a:cubicBezTo>
                    <a:pt x="49" y="13"/>
                    <a:pt x="52" y="13"/>
                    <a:pt x="54" y="13"/>
                  </a:cubicBezTo>
                  <a:cubicBezTo>
                    <a:pt x="56" y="11"/>
                    <a:pt x="56" y="9"/>
                    <a:pt x="58" y="7"/>
                  </a:cubicBezTo>
                  <a:cubicBezTo>
                    <a:pt x="61" y="6"/>
                    <a:pt x="68" y="5"/>
                    <a:pt x="71" y="5"/>
                  </a:cubicBezTo>
                  <a:cubicBezTo>
                    <a:pt x="74" y="5"/>
                    <a:pt x="76" y="6"/>
                    <a:pt x="79" y="7"/>
                  </a:cubicBezTo>
                  <a:cubicBezTo>
                    <a:pt x="73" y="4"/>
                    <a:pt x="67" y="2"/>
                    <a:pt x="60" y="1"/>
                  </a:cubicBezTo>
                  <a:cubicBezTo>
                    <a:pt x="58" y="0"/>
                    <a:pt x="54" y="0"/>
                    <a:pt x="52" y="1"/>
                  </a:cubicBezTo>
                  <a:cubicBezTo>
                    <a:pt x="50" y="1"/>
                    <a:pt x="49" y="2"/>
                    <a:pt x="47" y="4"/>
                  </a:cubicBezTo>
                  <a:cubicBezTo>
                    <a:pt x="40" y="8"/>
                    <a:pt x="33" y="7"/>
                    <a:pt x="25" y="8"/>
                  </a:cubicBezTo>
                  <a:cubicBezTo>
                    <a:pt x="16" y="8"/>
                    <a:pt x="8" y="12"/>
                    <a:pt x="0" y="11"/>
                  </a:cubicBezTo>
                </a:path>
              </a:pathLst>
            </a:custGeom>
            <a:solidFill>
              <a:srgbClr val="9CC9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4" name="Freeform 283"/>
            <p:cNvSpPr>
              <a:spLocks/>
            </p:cNvSpPr>
            <p:nvPr/>
          </p:nvSpPr>
          <p:spPr bwMode="auto">
            <a:xfrm>
              <a:off x="4695" y="1571"/>
              <a:ext cx="57" cy="149"/>
            </a:xfrm>
            <a:custGeom>
              <a:avLst/>
              <a:gdLst>
                <a:gd name="T0" fmla="*/ 0 w 23"/>
                <a:gd name="T1" fmla="*/ 0 h 56"/>
                <a:gd name="T2" fmla="*/ 62 w 23"/>
                <a:gd name="T3" fmla="*/ 303 h 56"/>
                <a:gd name="T4" fmla="*/ 62 w 23"/>
                <a:gd name="T5" fmla="*/ 567 h 56"/>
                <a:gd name="T6" fmla="*/ 62 w 23"/>
                <a:gd name="T7" fmla="*/ 1054 h 56"/>
                <a:gd name="T8" fmla="*/ 92 w 23"/>
                <a:gd name="T9" fmla="*/ 545 h 56"/>
                <a:gd name="T10" fmla="*/ 349 w 23"/>
                <a:gd name="T11" fmla="*/ 282 h 56"/>
                <a:gd name="T12" fmla="*/ 30 w 23"/>
                <a:gd name="T13" fmla="*/ 21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56">
                  <a:moveTo>
                    <a:pt x="0" y="0"/>
                  </a:moveTo>
                  <a:cubicBezTo>
                    <a:pt x="0" y="5"/>
                    <a:pt x="3" y="11"/>
                    <a:pt x="4" y="16"/>
                  </a:cubicBezTo>
                  <a:cubicBezTo>
                    <a:pt x="4" y="21"/>
                    <a:pt x="4" y="25"/>
                    <a:pt x="4" y="30"/>
                  </a:cubicBezTo>
                  <a:cubicBezTo>
                    <a:pt x="4" y="39"/>
                    <a:pt x="4" y="47"/>
                    <a:pt x="4" y="56"/>
                  </a:cubicBezTo>
                  <a:cubicBezTo>
                    <a:pt x="4" y="47"/>
                    <a:pt x="5" y="38"/>
                    <a:pt x="6" y="29"/>
                  </a:cubicBezTo>
                  <a:cubicBezTo>
                    <a:pt x="7" y="18"/>
                    <a:pt x="13" y="17"/>
                    <a:pt x="23" y="15"/>
                  </a:cubicBezTo>
                  <a:cubicBezTo>
                    <a:pt x="14" y="15"/>
                    <a:pt x="7" y="9"/>
                    <a:pt x="2" y="1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5" name="Freeform 284"/>
            <p:cNvSpPr>
              <a:spLocks/>
            </p:cNvSpPr>
            <p:nvPr/>
          </p:nvSpPr>
          <p:spPr bwMode="auto">
            <a:xfrm>
              <a:off x="5085" y="1661"/>
              <a:ext cx="12" cy="35"/>
            </a:xfrm>
            <a:custGeom>
              <a:avLst/>
              <a:gdLst>
                <a:gd name="T0" fmla="*/ 29 w 5"/>
                <a:gd name="T1" fmla="*/ 0 h 13"/>
                <a:gd name="T2" fmla="*/ 12 w 5"/>
                <a:gd name="T3" fmla="*/ 253 h 13"/>
                <a:gd name="T4" fmla="*/ 70 w 5"/>
                <a:gd name="T5" fmla="*/ 175 h 13"/>
                <a:gd name="T6" fmla="*/ 41 w 5"/>
                <a:gd name="T7" fmla="*/ 81 h 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3">
                  <a:moveTo>
                    <a:pt x="2" y="0"/>
                  </a:moveTo>
                  <a:cubicBezTo>
                    <a:pt x="0" y="3"/>
                    <a:pt x="1" y="10"/>
                    <a:pt x="1" y="13"/>
                  </a:cubicBezTo>
                  <a:cubicBezTo>
                    <a:pt x="1" y="12"/>
                    <a:pt x="5" y="10"/>
                    <a:pt x="5" y="9"/>
                  </a:cubicBezTo>
                  <a:cubicBezTo>
                    <a:pt x="5" y="7"/>
                    <a:pt x="3" y="6"/>
                    <a:pt x="3" y="4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6" name="Freeform 285"/>
            <p:cNvSpPr>
              <a:spLocks/>
            </p:cNvSpPr>
            <p:nvPr/>
          </p:nvSpPr>
          <p:spPr bwMode="auto">
            <a:xfrm>
              <a:off x="4565" y="1848"/>
              <a:ext cx="10" cy="29"/>
            </a:xfrm>
            <a:custGeom>
              <a:avLst/>
              <a:gdLst>
                <a:gd name="T0" fmla="*/ 0 w 4"/>
                <a:gd name="T1" fmla="*/ 111 h 11"/>
                <a:gd name="T2" fmla="*/ 33 w 4"/>
                <a:gd name="T3" fmla="*/ 200 h 11"/>
                <a:gd name="T4" fmla="*/ 50 w 4"/>
                <a:gd name="T5" fmla="*/ 200 h 11"/>
                <a:gd name="T6" fmla="*/ 50 w 4"/>
                <a:gd name="T7" fmla="*/ 111 h 11"/>
                <a:gd name="T8" fmla="*/ 0 w 4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1">
                  <a:moveTo>
                    <a:pt x="0" y="6"/>
                  </a:moveTo>
                  <a:cubicBezTo>
                    <a:pt x="1" y="7"/>
                    <a:pt x="1" y="10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0"/>
                    <a:pt x="3" y="8"/>
                    <a:pt x="3" y="6"/>
                  </a:cubicBezTo>
                  <a:cubicBezTo>
                    <a:pt x="3" y="3"/>
                    <a:pt x="4" y="1"/>
                    <a:pt x="0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7" name="Freeform 286"/>
            <p:cNvSpPr>
              <a:spLocks/>
            </p:cNvSpPr>
            <p:nvPr/>
          </p:nvSpPr>
          <p:spPr bwMode="auto">
            <a:xfrm>
              <a:off x="4567" y="1528"/>
              <a:ext cx="30" cy="32"/>
            </a:xfrm>
            <a:custGeom>
              <a:avLst/>
              <a:gdLst>
                <a:gd name="T0" fmla="*/ 83 w 12"/>
                <a:gd name="T1" fmla="*/ 21 h 12"/>
                <a:gd name="T2" fmla="*/ 0 w 12"/>
                <a:gd name="T3" fmla="*/ 77 h 12"/>
                <a:gd name="T4" fmla="*/ 145 w 12"/>
                <a:gd name="T5" fmla="*/ 171 h 12"/>
                <a:gd name="T6" fmla="*/ 145 w 12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2">
                  <a:moveTo>
                    <a:pt x="5" y="1"/>
                  </a:moveTo>
                  <a:cubicBezTo>
                    <a:pt x="4" y="3"/>
                    <a:pt x="3" y="5"/>
                    <a:pt x="0" y="4"/>
                  </a:cubicBezTo>
                  <a:cubicBezTo>
                    <a:pt x="2" y="7"/>
                    <a:pt x="5" y="12"/>
                    <a:pt x="9" y="9"/>
                  </a:cubicBezTo>
                  <a:cubicBezTo>
                    <a:pt x="12" y="7"/>
                    <a:pt x="11" y="3"/>
                    <a:pt x="9" y="0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8" name="Freeform 287"/>
            <p:cNvSpPr>
              <a:spLocks/>
            </p:cNvSpPr>
            <p:nvPr/>
          </p:nvSpPr>
          <p:spPr bwMode="auto">
            <a:xfrm>
              <a:off x="4670" y="2379"/>
              <a:ext cx="62" cy="21"/>
            </a:xfrm>
            <a:custGeom>
              <a:avLst/>
              <a:gdLst>
                <a:gd name="T0" fmla="*/ 0 w 25"/>
                <a:gd name="T1" fmla="*/ 55 h 8"/>
                <a:gd name="T2" fmla="*/ 370 w 25"/>
                <a:gd name="T3" fmla="*/ 0 h 8"/>
                <a:gd name="T4" fmla="*/ 184 w 25"/>
                <a:gd name="T5" fmla="*/ 34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8">
                  <a:moveTo>
                    <a:pt x="0" y="3"/>
                  </a:moveTo>
                  <a:cubicBezTo>
                    <a:pt x="4" y="7"/>
                    <a:pt x="25" y="8"/>
                    <a:pt x="24" y="0"/>
                  </a:cubicBezTo>
                  <a:cubicBezTo>
                    <a:pt x="21" y="3"/>
                    <a:pt x="16" y="2"/>
                    <a:pt x="12" y="2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9" name="Freeform 288"/>
            <p:cNvSpPr>
              <a:spLocks/>
            </p:cNvSpPr>
            <p:nvPr/>
          </p:nvSpPr>
          <p:spPr bwMode="auto">
            <a:xfrm>
              <a:off x="4920" y="2360"/>
              <a:ext cx="55" cy="21"/>
            </a:xfrm>
            <a:custGeom>
              <a:avLst/>
              <a:gdLst>
                <a:gd name="T0" fmla="*/ 0 w 22"/>
                <a:gd name="T1" fmla="*/ 123 h 8"/>
                <a:gd name="T2" fmla="*/ 345 w 22"/>
                <a:gd name="T3" fmla="*/ 21 h 8"/>
                <a:gd name="T4" fmla="*/ 238 w 22"/>
                <a:gd name="T5" fmla="*/ 76 h 8"/>
                <a:gd name="T6" fmla="*/ 63 w 22"/>
                <a:gd name="T7" fmla="*/ 11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8">
                  <a:moveTo>
                    <a:pt x="0" y="7"/>
                  </a:moveTo>
                  <a:cubicBezTo>
                    <a:pt x="7" y="7"/>
                    <a:pt x="20" y="8"/>
                    <a:pt x="22" y="1"/>
                  </a:cubicBezTo>
                  <a:cubicBezTo>
                    <a:pt x="18" y="0"/>
                    <a:pt x="18" y="3"/>
                    <a:pt x="15" y="4"/>
                  </a:cubicBezTo>
                  <a:cubicBezTo>
                    <a:pt x="11" y="6"/>
                    <a:pt x="9" y="6"/>
                    <a:pt x="4" y="6"/>
                  </a:cubicBezTo>
                </a:path>
              </a:pathLst>
            </a:custGeom>
            <a:solidFill>
              <a:srgbClr val="3AA0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0" name="Freeform 289"/>
            <p:cNvSpPr>
              <a:spLocks/>
            </p:cNvSpPr>
            <p:nvPr/>
          </p:nvSpPr>
          <p:spPr bwMode="auto">
            <a:xfrm>
              <a:off x="4697" y="1088"/>
              <a:ext cx="30" cy="19"/>
            </a:xfrm>
            <a:custGeom>
              <a:avLst/>
              <a:gdLst>
                <a:gd name="T0" fmla="*/ 0 w 12"/>
                <a:gd name="T1" fmla="*/ 22 h 7"/>
                <a:gd name="T2" fmla="*/ 33 w 12"/>
                <a:gd name="T3" fmla="*/ 141 h 7"/>
                <a:gd name="T4" fmla="*/ 188 w 12"/>
                <a:gd name="T5" fmla="*/ 117 h 7"/>
                <a:gd name="T6" fmla="*/ 83 w 1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7">
                  <a:moveTo>
                    <a:pt x="0" y="1"/>
                  </a:moveTo>
                  <a:cubicBezTo>
                    <a:pt x="2" y="3"/>
                    <a:pt x="2" y="5"/>
                    <a:pt x="2" y="7"/>
                  </a:cubicBezTo>
                  <a:cubicBezTo>
                    <a:pt x="5" y="6"/>
                    <a:pt x="8" y="6"/>
                    <a:pt x="12" y="6"/>
                  </a:cubicBezTo>
                  <a:cubicBezTo>
                    <a:pt x="10" y="3"/>
                    <a:pt x="7" y="2"/>
                    <a:pt x="5" y="0"/>
                  </a:cubicBezTo>
                </a:path>
              </a:pathLst>
            </a:custGeom>
            <a:solidFill>
              <a:srgbClr val="8CC1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1" name="Freeform 290"/>
            <p:cNvSpPr>
              <a:spLocks/>
            </p:cNvSpPr>
            <p:nvPr/>
          </p:nvSpPr>
          <p:spPr bwMode="auto">
            <a:xfrm>
              <a:off x="4395" y="1061"/>
              <a:ext cx="942" cy="1371"/>
            </a:xfrm>
            <a:custGeom>
              <a:avLst/>
              <a:gdLst>
                <a:gd name="T0" fmla="*/ 1042 w 377"/>
                <a:gd name="T1" fmla="*/ 9698 h 514"/>
                <a:gd name="T2" fmla="*/ 312 w 377"/>
                <a:gd name="T3" fmla="*/ 8821 h 514"/>
                <a:gd name="T4" fmla="*/ 530 w 377"/>
                <a:gd name="T5" fmla="*/ 6170 h 514"/>
                <a:gd name="T6" fmla="*/ 450 w 377"/>
                <a:gd name="T7" fmla="*/ 5313 h 514"/>
                <a:gd name="T8" fmla="*/ 542 w 377"/>
                <a:gd name="T9" fmla="*/ 4993 h 514"/>
                <a:gd name="T10" fmla="*/ 262 w 377"/>
                <a:gd name="T11" fmla="*/ 4326 h 514"/>
                <a:gd name="T12" fmla="*/ 42 w 377"/>
                <a:gd name="T13" fmla="*/ 1344 h 514"/>
                <a:gd name="T14" fmla="*/ 605 w 377"/>
                <a:gd name="T15" fmla="*/ 149 h 514"/>
                <a:gd name="T16" fmla="*/ 1812 w 377"/>
                <a:gd name="T17" fmla="*/ 149 h 514"/>
                <a:gd name="T18" fmla="*/ 2791 w 377"/>
                <a:gd name="T19" fmla="*/ 0 h 514"/>
                <a:gd name="T20" fmla="*/ 3591 w 377"/>
                <a:gd name="T21" fmla="*/ 136 h 514"/>
                <a:gd name="T22" fmla="*/ 4807 w 377"/>
                <a:gd name="T23" fmla="*/ 136 h 514"/>
                <a:gd name="T24" fmla="*/ 5525 w 377"/>
                <a:gd name="T25" fmla="*/ 1003 h 514"/>
                <a:gd name="T26" fmla="*/ 5350 w 377"/>
                <a:gd name="T27" fmla="*/ 3777 h 514"/>
                <a:gd name="T28" fmla="*/ 5212 w 377"/>
                <a:gd name="T29" fmla="*/ 4668 h 514"/>
                <a:gd name="T30" fmla="*/ 4900 w 377"/>
                <a:gd name="T31" fmla="*/ 4817 h 514"/>
                <a:gd name="T32" fmla="*/ 5245 w 377"/>
                <a:gd name="T33" fmla="*/ 5052 h 514"/>
                <a:gd name="T34" fmla="*/ 5225 w 377"/>
                <a:gd name="T35" fmla="*/ 6362 h 514"/>
                <a:gd name="T36" fmla="*/ 5694 w 377"/>
                <a:gd name="T37" fmla="*/ 8069 h 514"/>
                <a:gd name="T38" fmla="*/ 5432 w 377"/>
                <a:gd name="T39" fmla="*/ 9469 h 514"/>
                <a:gd name="T40" fmla="*/ 4445 w 377"/>
                <a:gd name="T41" fmla="*/ 9562 h 514"/>
                <a:gd name="T42" fmla="*/ 2853 w 377"/>
                <a:gd name="T43" fmla="*/ 9584 h 514"/>
                <a:gd name="T44" fmla="*/ 1042 w 377"/>
                <a:gd name="T45" fmla="*/ 9698 h 51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7" h="514">
                  <a:moveTo>
                    <a:pt x="67" y="511"/>
                  </a:moveTo>
                  <a:cubicBezTo>
                    <a:pt x="48" y="508"/>
                    <a:pt x="19" y="497"/>
                    <a:pt x="20" y="465"/>
                  </a:cubicBezTo>
                  <a:cubicBezTo>
                    <a:pt x="21" y="434"/>
                    <a:pt x="33" y="361"/>
                    <a:pt x="34" y="325"/>
                  </a:cubicBezTo>
                  <a:cubicBezTo>
                    <a:pt x="36" y="289"/>
                    <a:pt x="23" y="286"/>
                    <a:pt x="29" y="280"/>
                  </a:cubicBezTo>
                  <a:cubicBezTo>
                    <a:pt x="36" y="274"/>
                    <a:pt x="54" y="272"/>
                    <a:pt x="35" y="263"/>
                  </a:cubicBezTo>
                  <a:cubicBezTo>
                    <a:pt x="16" y="253"/>
                    <a:pt x="17" y="252"/>
                    <a:pt x="17" y="228"/>
                  </a:cubicBezTo>
                  <a:cubicBezTo>
                    <a:pt x="17" y="205"/>
                    <a:pt x="7" y="120"/>
                    <a:pt x="3" y="71"/>
                  </a:cubicBezTo>
                  <a:cubicBezTo>
                    <a:pt x="0" y="23"/>
                    <a:pt x="14" y="8"/>
                    <a:pt x="39" y="8"/>
                  </a:cubicBezTo>
                  <a:cubicBezTo>
                    <a:pt x="64" y="8"/>
                    <a:pt x="83" y="8"/>
                    <a:pt x="116" y="8"/>
                  </a:cubicBezTo>
                  <a:cubicBezTo>
                    <a:pt x="149" y="8"/>
                    <a:pt x="157" y="0"/>
                    <a:pt x="179" y="0"/>
                  </a:cubicBezTo>
                  <a:cubicBezTo>
                    <a:pt x="197" y="0"/>
                    <a:pt x="208" y="7"/>
                    <a:pt x="230" y="7"/>
                  </a:cubicBezTo>
                  <a:cubicBezTo>
                    <a:pt x="251" y="7"/>
                    <a:pt x="283" y="7"/>
                    <a:pt x="308" y="7"/>
                  </a:cubicBezTo>
                  <a:cubicBezTo>
                    <a:pt x="334" y="7"/>
                    <a:pt x="354" y="19"/>
                    <a:pt x="354" y="53"/>
                  </a:cubicBezTo>
                  <a:cubicBezTo>
                    <a:pt x="354" y="87"/>
                    <a:pt x="343" y="178"/>
                    <a:pt x="343" y="199"/>
                  </a:cubicBezTo>
                  <a:cubicBezTo>
                    <a:pt x="343" y="219"/>
                    <a:pt x="343" y="245"/>
                    <a:pt x="334" y="246"/>
                  </a:cubicBezTo>
                  <a:cubicBezTo>
                    <a:pt x="326" y="247"/>
                    <a:pt x="314" y="250"/>
                    <a:pt x="314" y="254"/>
                  </a:cubicBezTo>
                  <a:cubicBezTo>
                    <a:pt x="314" y="258"/>
                    <a:pt x="336" y="257"/>
                    <a:pt x="336" y="266"/>
                  </a:cubicBezTo>
                  <a:cubicBezTo>
                    <a:pt x="336" y="275"/>
                    <a:pt x="333" y="306"/>
                    <a:pt x="335" y="335"/>
                  </a:cubicBezTo>
                  <a:cubicBezTo>
                    <a:pt x="338" y="364"/>
                    <a:pt x="362" y="408"/>
                    <a:pt x="365" y="425"/>
                  </a:cubicBezTo>
                  <a:cubicBezTo>
                    <a:pt x="367" y="443"/>
                    <a:pt x="377" y="497"/>
                    <a:pt x="348" y="499"/>
                  </a:cubicBezTo>
                  <a:cubicBezTo>
                    <a:pt x="318" y="502"/>
                    <a:pt x="307" y="504"/>
                    <a:pt x="285" y="504"/>
                  </a:cubicBezTo>
                  <a:cubicBezTo>
                    <a:pt x="246" y="506"/>
                    <a:pt x="209" y="501"/>
                    <a:pt x="183" y="505"/>
                  </a:cubicBezTo>
                  <a:cubicBezTo>
                    <a:pt x="163" y="508"/>
                    <a:pt x="80" y="514"/>
                    <a:pt x="67" y="511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2" name="Freeform 291"/>
            <p:cNvSpPr>
              <a:spLocks/>
            </p:cNvSpPr>
            <p:nvPr/>
          </p:nvSpPr>
          <p:spPr bwMode="auto">
            <a:xfrm>
              <a:off x="4537" y="2397"/>
              <a:ext cx="683" cy="91"/>
            </a:xfrm>
            <a:custGeom>
              <a:avLst/>
              <a:gdLst>
                <a:gd name="T0" fmla="*/ 4276 w 273"/>
                <a:gd name="T1" fmla="*/ 0 h 34"/>
                <a:gd name="T2" fmla="*/ 3568 w 273"/>
                <a:gd name="T3" fmla="*/ 56 h 34"/>
                <a:gd name="T4" fmla="*/ 1971 w 273"/>
                <a:gd name="T5" fmla="*/ 78 h 34"/>
                <a:gd name="T6" fmla="*/ 158 w 273"/>
                <a:gd name="T7" fmla="*/ 193 h 34"/>
                <a:gd name="T8" fmla="*/ 0 w 273"/>
                <a:gd name="T9" fmla="*/ 150 h 34"/>
                <a:gd name="T10" fmla="*/ 113 w 273"/>
                <a:gd name="T11" fmla="*/ 559 h 34"/>
                <a:gd name="T12" fmla="*/ 2597 w 273"/>
                <a:gd name="T13" fmla="*/ 559 h 34"/>
                <a:gd name="T14" fmla="*/ 4163 w 273"/>
                <a:gd name="T15" fmla="*/ 538 h 34"/>
                <a:gd name="T16" fmla="*/ 4276 w 273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" h="34">
                  <a:moveTo>
                    <a:pt x="273" y="0"/>
                  </a:moveTo>
                  <a:cubicBezTo>
                    <a:pt x="255" y="2"/>
                    <a:pt x="245" y="3"/>
                    <a:pt x="228" y="3"/>
                  </a:cubicBezTo>
                  <a:cubicBezTo>
                    <a:pt x="189" y="5"/>
                    <a:pt x="152" y="0"/>
                    <a:pt x="126" y="4"/>
                  </a:cubicBezTo>
                  <a:cubicBezTo>
                    <a:pt x="106" y="7"/>
                    <a:pt x="23" y="13"/>
                    <a:pt x="10" y="10"/>
                  </a:cubicBezTo>
                  <a:cubicBezTo>
                    <a:pt x="7" y="9"/>
                    <a:pt x="4" y="9"/>
                    <a:pt x="0" y="8"/>
                  </a:cubicBezTo>
                  <a:cubicBezTo>
                    <a:pt x="0" y="17"/>
                    <a:pt x="2" y="27"/>
                    <a:pt x="7" y="29"/>
                  </a:cubicBezTo>
                  <a:cubicBezTo>
                    <a:pt x="18" y="34"/>
                    <a:pt x="108" y="26"/>
                    <a:pt x="166" y="29"/>
                  </a:cubicBezTo>
                  <a:cubicBezTo>
                    <a:pt x="224" y="32"/>
                    <a:pt x="266" y="28"/>
                    <a:pt x="266" y="28"/>
                  </a:cubicBezTo>
                  <a:cubicBezTo>
                    <a:pt x="266" y="22"/>
                    <a:pt x="265" y="11"/>
                    <a:pt x="273" y="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3" name="Freeform 292"/>
            <p:cNvSpPr>
              <a:spLocks/>
            </p:cNvSpPr>
            <p:nvPr/>
          </p:nvSpPr>
          <p:spPr bwMode="auto">
            <a:xfrm>
              <a:off x="4657" y="1443"/>
              <a:ext cx="230" cy="562"/>
            </a:xfrm>
            <a:custGeom>
              <a:avLst/>
              <a:gdLst>
                <a:gd name="T0" fmla="*/ 188 w 92"/>
                <a:gd name="T1" fmla="*/ 0 h 211"/>
                <a:gd name="T2" fmla="*/ 20 w 92"/>
                <a:gd name="T3" fmla="*/ 1851 h 211"/>
                <a:gd name="T4" fmla="*/ 50 w 92"/>
                <a:gd name="T5" fmla="*/ 2725 h 211"/>
                <a:gd name="T6" fmla="*/ 375 w 92"/>
                <a:gd name="T7" fmla="*/ 3249 h 211"/>
                <a:gd name="T8" fmla="*/ 1438 w 92"/>
                <a:gd name="T9" fmla="*/ 3987 h 2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2" h="211">
                  <a:moveTo>
                    <a:pt x="12" y="0"/>
                  </a:moveTo>
                  <a:cubicBezTo>
                    <a:pt x="12" y="34"/>
                    <a:pt x="1" y="64"/>
                    <a:pt x="1" y="98"/>
                  </a:cubicBezTo>
                  <a:cubicBezTo>
                    <a:pt x="1" y="113"/>
                    <a:pt x="0" y="130"/>
                    <a:pt x="3" y="144"/>
                  </a:cubicBezTo>
                  <a:cubicBezTo>
                    <a:pt x="5" y="157"/>
                    <a:pt x="13" y="164"/>
                    <a:pt x="24" y="172"/>
                  </a:cubicBezTo>
                  <a:cubicBezTo>
                    <a:pt x="44" y="186"/>
                    <a:pt x="68" y="205"/>
                    <a:pt x="92" y="211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4" name="Freeform 293"/>
            <p:cNvSpPr>
              <a:spLocks/>
            </p:cNvSpPr>
            <p:nvPr/>
          </p:nvSpPr>
          <p:spPr bwMode="auto">
            <a:xfrm>
              <a:off x="4662" y="1096"/>
              <a:ext cx="360" cy="144"/>
            </a:xfrm>
            <a:custGeom>
              <a:avLst/>
              <a:gdLst>
                <a:gd name="T0" fmla="*/ 0 w 144"/>
                <a:gd name="T1" fmla="*/ 568 h 54"/>
                <a:gd name="T2" fmla="*/ 375 w 144"/>
                <a:gd name="T3" fmla="*/ 115 h 54"/>
                <a:gd name="T4" fmla="*/ 1145 w 144"/>
                <a:gd name="T5" fmla="*/ 0 h 54"/>
                <a:gd name="T6" fmla="*/ 1875 w 144"/>
                <a:gd name="T7" fmla="*/ 115 h 54"/>
                <a:gd name="T8" fmla="*/ 2250 w 144"/>
                <a:gd name="T9" fmla="*/ 568 h 54"/>
                <a:gd name="T10" fmla="*/ 2250 w 144"/>
                <a:gd name="T11" fmla="*/ 568 h 54"/>
                <a:gd name="T12" fmla="*/ 1875 w 144"/>
                <a:gd name="T13" fmla="*/ 1024 h 54"/>
                <a:gd name="T14" fmla="*/ 375 w 144"/>
                <a:gd name="T15" fmla="*/ 1024 h 54"/>
                <a:gd name="T16" fmla="*/ 0 w 144"/>
                <a:gd name="T17" fmla="*/ 568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4" h="54">
                  <a:moveTo>
                    <a:pt x="0" y="30"/>
                  </a:moveTo>
                  <a:cubicBezTo>
                    <a:pt x="0" y="17"/>
                    <a:pt x="5" y="6"/>
                    <a:pt x="24" y="6"/>
                  </a:cubicBezTo>
                  <a:cubicBezTo>
                    <a:pt x="42" y="6"/>
                    <a:pt x="54" y="0"/>
                    <a:pt x="73" y="0"/>
                  </a:cubicBezTo>
                  <a:cubicBezTo>
                    <a:pt x="93" y="0"/>
                    <a:pt x="99" y="6"/>
                    <a:pt x="120" y="6"/>
                  </a:cubicBezTo>
                  <a:cubicBezTo>
                    <a:pt x="134" y="6"/>
                    <a:pt x="144" y="17"/>
                    <a:pt x="144" y="30"/>
                  </a:cubicBezTo>
                  <a:cubicBezTo>
                    <a:pt x="144" y="30"/>
                    <a:pt x="144" y="30"/>
                    <a:pt x="144" y="30"/>
                  </a:cubicBezTo>
                  <a:cubicBezTo>
                    <a:pt x="144" y="43"/>
                    <a:pt x="133" y="54"/>
                    <a:pt x="120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10" y="54"/>
                    <a:pt x="0" y="43"/>
                    <a:pt x="0" y="30"/>
                  </a:cubicBezTo>
                  <a:close/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5" name="Freeform 294"/>
            <p:cNvSpPr>
              <a:spLocks/>
            </p:cNvSpPr>
            <p:nvPr/>
          </p:nvSpPr>
          <p:spPr bwMode="auto">
            <a:xfrm>
              <a:off x="4445" y="1267"/>
              <a:ext cx="812" cy="64"/>
            </a:xfrm>
            <a:custGeom>
              <a:avLst/>
              <a:gdLst>
                <a:gd name="T0" fmla="*/ 0 w 325"/>
                <a:gd name="T1" fmla="*/ 456 h 24"/>
                <a:gd name="T2" fmla="*/ 355 w 325"/>
                <a:gd name="T3" fmla="*/ 0 h 24"/>
                <a:gd name="T4" fmla="*/ 4695 w 325"/>
                <a:gd name="T5" fmla="*/ 0 h 24"/>
                <a:gd name="T6" fmla="*/ 5069 w 325"/>
                <a:gd name="T7" fmla="*/ 456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5" h="24">
                  <a:moveTo>
                    <a:pt x="0" y="24"/>
                  </a:moveTo>
                  <a:cubicBezTo>
                    <a:pt x="0" y="10"/>
                    <a:pt x="10" y="0"/>
                    <a:pt x="23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14" y="0"/>
                    <a:pt x="325" y="10"/>
                    <a:pt x="325" y="24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6" name="Freeform 295"/>
            <p:cNvSpPr>
              <a:spLocks/>
            </p:cNvSpPr>
            <p:nvPr/>
          </p:nvSpPr>
          <p:spPr bwMode="auto">
            <a:xfrm>
              <a:off x="4437" y="1267"/>
              <a:ext cx="840" cy="1122"/>
            </a:xfrm>
            <a:custGeom>
              <a:avLst/>
              <a:gdLst>
                <a:gd name="T0" fmla="*/ 5000 w 336"/>
                <a:gd name="T1" fmla="*/ 7969 h 421"/>
                <a:gd name="T2" fmla="*/ 5250 w 336"/>
                <a:gd name="T3" fmla="*/ 7209 h 421"/>
                <a:gd name="T4" fmla="*/ 4863 w 336"/>
                <a:gd name="T5" fmla="*/ 5375 h 421"/>
                <a:gd name="T6" fmla="*/ 4783 w 336"/>
                <a:gd name="T7" fmla="*/ 3878 h 421"/>
                <a:gd name="T8" fmla="*/ 4645 w 336"/>
                <a:gd name="T9" fmla="*/ 3579 h 421"/>
                <a:gd name="T10" fmla="*/ 4583 w 336"/>
                <a:gd name="T11" fmla="*/ 3238 h 421"/>
                <a:gd name="T12" fmla="*/ 4863 w 336"/>
                <a:gd name="T13" fmla="*/ 2798 h 421"/>
                <a:gd name="T14" fmla="*/ 4970 w 336"/>
                <a:gd name="T15" fmla="*/ 1818 h 421"/>
                <a:gd name="T16" fmla="*/ 5125 w 336"/>
                <a:gd name="T17" fmla="*/ 456 h 421"/>
                <a:gd name="T18" fmla="*/ 4750 w 336"/>
                <a:gd name="T19" fmla="*/ 0 h 421"/>
                <a:gd name="T20" fmla="*/ 408 w 336"/>
                <a:gd name="T21" fmla="*/ 0 h 421"/>
                <a:gd name="T22" fmla="*/ 50 w 336"/>
                <a:gd name="T23" fmla="*/ 456 h 421"/>
                <a:gd name="T24" fmla="*/ 63 w 336"/>
                <a:gd name="T25" fmla="*/ 1647 h 421"/>
                <a:gd name="T26" fmla="*/ 188 w 336"/>
                <a:gd name="T27" fmla="*/ 3217 h 421"/>
                <a:gd name="T28" fmla="*/ 488 w 336"/>
                <a:gd name="T29" fmla="*/ 3651 h 421"/>
                <a:gd name="T30" fmla="*/ 363 w 336"/>
                <a:gd name="T31" fmla="*/ 4048 h 421"/>
                <a:gd name="T32" fmla="*/ 408 w 336"/>
                <a:gd name="T33" fmla="*/ 5264 h 421"/>
                <a:gd name="T34" fmla="*/ 333 w 336"/>
                <a:gd name="T35" fmla="*/ 7308 h 421"/>
                <a:gd name="T36" fmla="*/ 438 w 336"/>
                <a:gd name="T37" fmla="*/ 7969 h 4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6" h="421">
                  <a:moveTo>
                    <a:pt x="320" y="421"/>
                  </a:moveTo>
                  <a:cubicBezTo>
                    <a:pt x="330" y="413"/>
                    <a:pt x="335" y="397"/>
                    <a:pt x="336" y="381"/>
                  </a:cubicBezTo>
                  <a:cubicBezTo>
                    <a:pt x="336" y="361"/>
                    <a:pt x="329" y="327"/>
                    <a:pt x="311" y="284"/>
                  </a:cubicBezTo>
                  <a:cubicBezTo>
                    <a:pt x="294" y="240"/>
                    <a:pt x="306" y="226"/>
                    <a:pt x="306" y="205"/>
                  </a:cubicBezTo>
                  <a:cubicBezTo>
                    <a:pt x="306" y="184"/>
                    <a:pt x="303" y="190"/>
                    <a:pt x="297" y="189"/>
                  </a:cubicBezTo>
                  <a:cubicBezTo>
                    <a:pt x="291" y="187"/>
                    <a:pt x="285" y="177"/>
                    <a:pt x="293" y="171"/>
                  </a:cubicBezTo>
                  <a:cubicBezTo>
                    <a:pt x="302" y="166"/>
                    <a:pt x="312" y="157"/>
                    <a:pt x="311" y="148"/>
                  </a:cubicBezTo>
                  <a:cubicBezTo>
                    <a:pt x="309" y="138"/>
                    <a:pt x="311" y="118"/>
                    <a:pt x="318" y="96"/>
                  </a:cubicBezTo>
                  <a:cubicBezTo>
                    <a:pt x="325" y="75"/>
                    <a:pt x="327" y="49"/>
                    <a:pt x="328" y="24"/>
                  </a:cubicBezTo>
                  <a:cubicBezTo>
                    <a:pt x="328" y="10"/>
                    <a:pt x="317" y="0"/>
                    <a:pt x="30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3" y="0"/>
                    <a:pt x="3" y="10"/>
                    <a:pt x="3" y="24"/>
                  </a:cubicBezTo>
                  <a:cubicBezTo>
                    <a:pt x="3" y="24"/>
                    <a:pt x="0" y="42"/>
                    <a:pt x="4" y="87"/>
                  </a:cubicBezTo>
                  <a:cubicBezTo>
                    <a:pt x="8" y="132"/>
                    <a:pt x="7" y="159"/>
                    <a:pt x="12" y="170"/>
                  </a:cubicBezTo>
                  <a:cubicBezTo>
                    <a:pt x="18" y="180"/>
                    <a:pt x="29" y="177"/>
                    <a:pt x="31" y="193"/>
                  </a:cubicBezTo>
                  <a:cubicBezTo>
                    <a:pt x="34" y="209"/>
                    <a:pt x="20" y="202"/>
                    <a:pt x="23" y="214"/>
                  </a:cubicBezTo>
                  <a:cubicBezTo>
                    <a:pt x="26" y="225"/>
                    <a:pt x="31" y="251"/>
                    <a:pt x="26" y="278"/>
                  </a:cubicBezTo>
                  <a:cubicBezTo>
                    <a:pt x="20" y="306"/>
                    <a:pt x="23" y="354"/>
                    <a:pt x="21" y="386"/>
                  </a:cubicBezTo>
                  <a:cubicBezTo>
                    <a:pt x="20" y="402"/>
                    <a:pt x="24" y="414"/>
                    <a:pt x="28" y="421"/>
                  </a:cubicBezTo>
                </a:path>
              </a:pathLst>
            </a:custGeom>
            <a:noFill/>
            <a:ln w="7938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7" name="Freeform 296"/>
            <p:cNvSpPr>
              <a:spLocks/>
            </p:cNvSpPr>
            <p:nvPr/>
          </p:nvSpPr>
          <p:spPr bwMode="auto">
            <a:xfrm>
              <a:off x="5040" y="1395"/>
              <a:ext cx="97" cy="610"/>
            </a:xfrm>
            <a:custGeom>
              <a:avLst/>
              <a:gdLst>
                <a:gd name="T0" fmla="*/ 599 w 39"/>
                <a:gd name="T1" fmla="*/ 0 h 229"/>
                <a:gd name="T2" fmla="*/ 0 w 39"/>
                <a:gd name="T3" fmla="*/ 3343 h 229"/>
                <a:gd name="T4" fmla="*/ 321 w 39"/>
                <a:gd name="T5" fmla="*/ 4329 h 2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" h="229">
                  <a:moveTo>
                    <a:pt x="39" y="0"/>
                  </a:moveTo>
                  <a:cubicBezTo>
                    <a:pt x="10" y="89"/>
                    <a:pt x="0" y="153"/>
                    <a:pt x="0" y="177"/>
                  </a:cubicBezTo>
                  <a:cubicBezTo>
                    <a:pt x="0" y="196"/>
                    <a:pt x="2" y="228"/>
                    <a:pt x="21" y="229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8" name="Freeform 297"/>
            <p:cNvSpPr>
              <a:spLocks/>
            </p:cNvSpPr>
            <p:nvPr/>
          </p:nvSpPr>
          <p:spPr bwMode="auto">
            <a:xfrm>
              <a:off x="4505" y="1304"/>
              <a:ext cx="170" cy="277"/>
            </a:xfrm>
            <a:custGeom>
              <a:avLst/>
              <a:gdLst>
                <a:gd name="T0" fmla="*/ 0 w 68"/>
                <a:gd name="T1" fmla="*/ 1249 h 104"/>
                <a:gd name="T2" fmla="*/ 595 w 68"/>
                <a:gd name="T3" fmla="*/ 1851 h 104"/>
                <a:gd name="T4" fmla="*/ 958 w 68"/>
                <a:gd name="T5" fmla="*/ 192 h 104"/>
                <a:gd name="T6" fmla="*/ 750 w 68"/>
                <a:gd name="T7" fmla="*/ 0 h 1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104">
                  <a:moveTo>
                    <a:pt x="0" y="66"/>
                  </a:moveTo>
                  <a:cubicBezTo>
                    <a:pt x="21" y="94"/>
                    <a:pt x="25" y="104"/>
                    <a:pt x="38" y="98"/>
                  </a:cubicBezTo>
                  <a:cubicBezTo>
                    <a:pt x="52" y="93"/>
                    <a:pt x="68" y="18"/>
                    <a:pt x="61" y="10"/>
                  </a:cubicBezTo>
                  <a:cubicBezTo>
                    <a:pt x="53" y="1"/>
                    <a:pt x="48" y="0"/>
                    <a:pt x="48" y="0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9" name="Freeform 298"/>
            <p:cNvSpPr>
              <a:spLocks/>
            </p:cNvSpPr>
            <p:nvPr/>
          </p:nvSpPr>
          <p:spPr bwMode="auto">
            <a:xfrm>
              <a:off x="4512" y="1299"/>
              <a:ext cx="85" cy="96"/>
            </a:xfrm>
            <a:custGeom>
              <a:avLst/>
              <a:gdLst>
                <a:gd name="T0" fmla="*/ 0 w 34"/>
                <a:gd name="T1" fmla="*/ 0 h 36"/>
                <a:gd name="T2" fmla="*/ 313 w 34"/>
                <a:gd name="T3" fmla="*/ 627 h 36"/>
                <a:gd name="T4" fmla="*/ 363 w 34"/>
                <a:gd name="T5" fmla="*/ 136 h 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" h="36">
                  <a:moveTo>
                    <a:pt x="0" y="0"/>
                  </a:moveTo>
                  <a:cubicBezTo>
                    <a:pt x="0" y="10"/>
                    <a:pt x="7" y="31"/>
                    <a:pt x="20" y="33"/>
                  </a:cubicBezTo>
                  <a:cubicBezTo>
                    <a:pt x="34" y="36"/>
                    <a:pt x="23" y="7"/>
                    <a:pt x="23" y="7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0" name="Freeform 299"/>
            <p:cNvSpPr>
              <a:spLocks/>
            </p:cNvSpPr>
            <p:nvPr/>
          </p:nvSpPr>
          <p:spPr bwMode="auto">
            <a:xfrm>
              <a:off x="4737" y="1328"/>
              <a:ext cx="115" cy="117"/>
            </a:xfrm>
            <a:custGeom>
              <a:avLst/>
              <a:gdLst>
                <a:gd name="T0" fmla="*/ 0 w 46"/>
                <a:gd name="T1" fmla="*/ 0 h 44"/>
                <a:gd name="T2" fmla="*/ 720 w 46"/>
                <a:gd name="T3" fmla="*/ 827 h 4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6" h="44">
                  <a:moveTo>
                    <a:pt x="0" y="0"/>
                  </a:moveTo>
                  <a:cubicBezTo>
                    <a:pt x="18" y="28"/>
                    <a:pt x="27" y="44"/>
                    <a:pt x="46" y="44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1" name="Freeform 300"/>
            <p:cNvSpPr>
              <a:spLocks/>
            </p:cNvSpPr>
            <p:nvPr/>
          </p:nvSpPr>
          <p:spPr bwMode="auto">
            <a:xfrm>
              <a:off x="4567" y="2163"/>
              <a:ext cx="588" cy="122"/>
            </a:xfrm>
            <a:custGeom>
              <a:avLst/>
              <a:gdLst>
                <a:gd name="T0" fmla="*/ 0 w 235"/>
                <a:gd name="T1" fmla="*/ 859 h 46"/>
                <a:gd name="T2" fmla="*/ 158 w 235"/>
                <a:gd name="T3" fmla="*/ 618 h 46"/>
                <a:gd name="T4" fmla="*/ 613 w 235"/>
                <a:gd name="T5" fmla="*/ 111 h 46"/>
                <a:gd name="T6" fmla="*/ 1334 w 235"/>
                <a:gd name="T7" fmla="*/ 56 h 46"/>
                <a:gd name="T8" fmla="*/ 1867 w 235"/>
                <a:gd name="T9" fmla="*/ 170 h 46"/>
                <a:gd name="T10" fmla="*/ 2785 w 235"/>
                <a:gd name="T11" fmla="*/ 239 h 46"/>
                <a:gd name="T12" fmla="*/ 3150 w 235"/>
                <a:gd name="T13" fmla="*/ 111 h 46"/>
                <a:gd name="T14" fmla="*/ 3350 w 235"/>
                <a:gd name="T15" fmla="*/ 56 h 46"/>
                <a:gd name="T16" fmla="*/ 3681 w 235"/>
                <a:gd name="T17" fmla="*/ 353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5" h="46">
                  <a:moveTo>
                    <a:pt x="0" y="46"/>
                  </a:moveTo>
                  <a:cubicBezTo>
                    <a:pt x="0" y="41"/>
                    <a:pt x="7" y="36"/>
                    <a:pt x="10" y="33"/>
                  </a:cubicBezTo>
                  <a:cubicBezTo>
                    <a:pt x="19" y="23"/>
                    <a:pt x="26" y="11"/>
                    <a:pt x="39" y="6"/>
                  </a:cubicBezTo>
                  <a:cubicBezTo>
                    <a:pt x="52" y="0"/>
                    <a:pt x="71" y="3"/>
                    <a:pt x="85" y="3"/>
                  </a:cubicBezTo>
                  <a:cubicBezTo>
                    <a:pt x="96" y="3"/>
                    <a:pt x="107" y="7"/>
                    <a:pt x="119" y="9"/>
                  </a:cubicBezTo>
                  <a:cubicBezTo>
                    <a:pt x="138" y="12"/>
                    <a:pt x="158" y="15"/>
                    <a:pt x="178" y="13"/>
                  </a:cubicBezTo>
                  <a:cubicBezTo>
                    <a:pt x="186" y="12"/>
                    <a:pt x="194" y="9"/>
                    <a:pt x="201" y="6"/>
                  </a:cubicBezTo>
                  <a:cubicBezTo>
                    <a:pt x="205" y="5"/>
                    <a:pt x="209" y="2"/>
                    <a:pt x="214" y="3"/>
                  </a:cubicBezTo>
                  <a:cubicBezTo>
                    <a:pt x="219" y="5"/>
                    <a:pt x="231" y="15"/>
                    <a:pt x="235" y="19"/>
                  </a:cubicBezTo>
                </a:path>
              </a:pathLst>
            </a:custGeom>
            <a:noFill/>
            <a:ln w="7938" cap="rnd">
              <a:solidFill>
                <a:srgbClr val="E6F1F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2" name="Freeform 301"/>
            <p:cNvSpPr>
              <a:spLocks/>
            </p:cNvSpPr>
            <p:nvPr/>
          </p:nvSpPr>
          <p:spPr bwMode="auto">
            <a:xfrm>
              <a:off x="4845" y="1096"/>
              <a:ext cx="117" cy="16"/>
            </a:xfrm>
            <a:custGeom>
              <a:avLst/>
              <a:gdLst>
                <a:gd name="T0" fmla="*/ 0 w 47"/>
                <a:gd name="T1" fmla="*/ 0 h 6"/>
                <a:gd name="T2" fmla="*/ 724 w 47"/>
                <a:gd name="T3" fmla="*/ 115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cubicBezTo>
                    <a:pt x="20" y="0"/>
                    <a:pt x="26" y="6"/>
                    <a:pt x="47" y="6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3" name="Freeform 302"/>
            <p:cNvSpPr>
              <a:spLocks/>
            </p:cNvSpPr>
            <p:nvPr/>
          </p:nvSpPr>
          <p:spPr bwMode="auto">
            <a:xfrm>
              <a:off x="4732" y="2384"/>
              <a:ext cx="85" cy="325"/>
            </a:xfrm>
            <a:custGeom>
              <a:avLst/>
              <a:gdLst>
                <a:gd name="T0" fmla="*/ 270 w 34"/>
                <a:gd name="T1" fmla="*/ 0 h 122"/>
                <a:gd name="T2" fmla="*/ 0 w 34"/>
                <a:gd name="T3" fmla="*/ 264 h 122"/>
                <a:gd name="T4" fmla="*/ 0 w 34"/>
                <a:gd name="T5" fmla="*/ 2248 h 122"/>
                <a:gd name="T6" fmla="*/ 270 w 34"/>
                <a:gd name="T7" fmla="*/ 2307 h 122"/>
                <a:gd name="T8" fmla="*/ 533 w 34"/>
                <a:gd name="T9" fmla="*/ 2248 h 122"/>
                <a:gd name="T10" fmla="*/ 533 w 34"/>
                <a:gd name="T11" fmla="*/ 192 h 122"/>
                <a:gd name="T12" fmla="*/ 270 w 34"/>
                <a:gd name="T13" fmla="*/ 0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22">
                  <a:moveTo>
                    <a:pt x="17" y="0"/>
                  </a:moveTo>
                  <a:cubicBezTo>
                    <a:pt x="11" y="0"/>
                    <a:pt x="5" y="8"/>
                    <a:pt x="0" y="14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3" y="121"/>
                    <a:pt x="10" y="122"/>
                    <a:pt x="17" y="122"/>
                  </a:cubicBezTo>
                  <a:cubicBezTo>
                    <a:pt x="24" y="122"/>
                    <a:pt x="31" y="121"/>
                    <a:pt x="34" y="11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6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4" name="Freeform 303"/>
            <p:cNvSpPr>
              <a:spLocks/>
            </p:cNvSpPr>
            <p:nvPr/>
          </p:nvSpPr>
          <p:spPr bwMode="auto">
            <a:xfrm>
              <a:off x="4755" y="2392"/>
              <a:ext cx="52" cy="299"/>
            </a:xfrm>
            <a:custGeom>
              <a:avLst/>
              <a:gdLst>
                <a:gd name="T0" fmla="*/ 319 w 21"/>
                <a:gd name="T1" fmla="*/ 2130 h 112"/>
                <a:gd name="T2" fmla="*/ 319 w 21"/>
                <a:gd name="T3" fmla="*/ 136 h 112"/>
                <a:gd name="T4" fmla="*/ 124 w 21"/>
                <a:gd name="T5" fmla="*/ 0 h 112"/>
                <a:gd name="T6" fmla="*/ 0 w 21"/>
                <a:gd name="T7" fmla="*/ 93 h 112"/>
                <a:gd name="T8" fmla="*/ 196 w 21"/>
                <a:gd name="T9" fmla="*/ 227 h 112"/>
                <a:gd name="T10" fmla="*/ 319 w 21"/>
                <a:gd name="T11" fmla="*/ 2130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12">
                  <a:moveTo>
                    <a:pt x="21" y="112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13" y="0"/>
                    <a:pt x="8" y="0"/>
                  </a:cubicBezTo>
                  <a:cubicBezTo>
                    <a:pt x="5" y="0"/>
                    <a:pt x="3" y="5"/>
                    <a:pt x="0" y="5"/>
                  </a:cubicBezTo>
                  <a:cubicBezTo>
                    <a:pt x="4" y="3"/>
                    <a:pt x="13" y="6"/>
                    <a:pt x="13" y="12"/>
                  </a:cubicBezTo>
                  <a:lnTo>
                    <a:pt x="21" y="112"/>
                  </a:lnTo>
                  <a:close/>
                </a:path>
              </a:pathLst>
            </a:custGeom>
            <a:solidFill>
              <a:srgbClr val="B1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5" name="Freeform 304"/>
            <p:cNvSpPr>
              <a:spLocks/>
            </p:cNvSpPr>
            <p:nvPr/>
          </p:nvSpPr>
          <p:spPr bwMode="auto">
            <a:xfrm>
              <a:off x="4752" y="2408"/>
              <a:ext cx="30" cy="277"/>
            </a:xfrm>
            <a:custGeom>
              <a:avLst/>
              <a:gdLst>
                <a:gd name="T0" fmla="*/ 188 w 12"/>
                <a:gd name="T1" fmla="*/ 1113 h 104"/>
                <a:gd name="T2" fmla="*/ 125 w 12"/>
                <a:gd name="T3" fmla="*/ 56 h 104"/>
                <a:gd name="T4" fmla="*/ 95 w 12"/>
                <a:gd name="T5" fmla="*/ 0 h 104"/>
                <a:gd name="T6" fmla="*/ 50 w 12"/>
                <a:gd name="T7" fmla="*/ 56 h 104"/>
                <a:gd name="T8" fmla="*/ 0 w 12"/>
                <a:gd name="T9" fmla="*/ 1057 h 104"/>
                <a:gd name="T10" fmla="*/ 83 w 12"/>
                <a:gd name="T11" fmla="*/ 1944 h 104"/>
                <a:gd name="T12" fmla="*/ 83 w 12"/>
                <a:gd name="T13" fmla="*/ 1944 h 104"/>
                <a:gd name="T14" fmla="*/ 95 w 12"/>
                <a:gd name="T15" fmla="*/ 1966 h 104"/>
                <a:gd name="T16" fmla="*/ 188 w 12"/>
                <a:gd name="T17" fmla="*/ 1113 h 10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104">
                  <a:moveTo>
                    <a:pt x="12" y="59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7" y="0"/>
                    <a:pt x="6" y="0"/>
                  </a:cubicBezTo>
                  <a:cubicBezTo>
                    <a:pt x="4" y="0"/>
                    <a:pt x="3" y="3"/>
                    <a:pt x="3" y="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4" y="104"/>
                    <a:pt x="6" y="104"/>
                  </a:cubicBezTo>
                  <a:cubicBezTo>
                    <a:pt x="8" y="104"/>
                    <a:pt x="12" y="59"/>
                    <a:pt x="12" y="59"/>
                  </a:cubicBez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6" name="Freeform 305"/>
            <p:cNvSpPr>
              <a:spLocks/>
            </p:cNvSpPr>
            <p:nvPr/>
          </p:nvSpPr>
          <p:spPr bwMode="auto">
            <a:xfrm>
              <a:off x="4760" y="2419"/>
              <a:ext cx="15" cy="258"/>
            </a:xfrm>
            <a:custGeom>
              <a:avLst/>
              <a:gdLst>
                <a:gd name="T0" fmla="*/ 95 w 6"/>
                <a:gd name="T1" fmla="*/ 1075 h 97"/>
                <a:gd name="T2" fmla="*/ 50 w 6"/>
                <a:gd name="T3" fmla="*/ 0 h 97"/>
                <a:gd name="T4" fmla="*/ 0 w 6"/>
                <a:gd name="T5" fmla="*/ 1075 h 97"/>
                <a:gd name="T6" fmla="*/ 33 w 6"/>
                <a:gd name="T7" fmla="*/ 1825 h 97"/>
                <a:gd name="T8" fmla="*/ 95 w 6"/>
                <a:gd name="T9" fmla="*/ 1075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97">
                  <a:moveTo>
                    <a:pt x="6" y="57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1" y="97"/>
                    <a:pt x="2" y="97"/>
                  </a:cubicBezTo>
                  <a:cubicBezTo>
                    <a:pt x="3" y="97"/>
                    <a:pt x="6" y="57"/>
                    <a:pt x="6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7" name="Freeform 306"/>
            <p:cNvSpPr>
              <a:spLocks/>
            </p:cNvSpPr>
            <p:nvPr/>
          </p:nvSpPr>
          <p:spPr bwMode="auto">
            <a:xfrm>
              <a:off x="4995" y="2379"/>
              <a:ext cx="57" cy="234"/>
            </a:xfrm>
            <a:custGeom>
              <a:avLst/>
              <a:gdLst>
                <a:gd name="T0" fmla="*/ 183 w 23"/>
                <a:gd name="T1" fmla="*/ 0 h 88"/>
                <a:gd name="T2" fmla="*/ 0 w 23"/>
                <a:gd name="T3" fmla="*/ 170 h 88"/>
                <a:gd name="T4" fmla="*/ 0 w 23"/>
                <a:gd name="T5" fmla="*/ 1598 h 88"/>
                <a:gd name="T6" fmla="*/ 183 w 23"/>
                <a:gd name="T7" fmla="*/ 1654 h 88"/>
                <a:gd name="T8" fmla="*/ 349 w 23"/>
                <a:gd name="T9" fmla="*/ 1598 h 88"/>
                <a:gd name="T10" fmla="*/ 349 w 23"/>
                <a:gd name="T11" fmla="*/ 136 h 88"/>
                <a:gd name="T12" fmla="*/ 183 w 23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88">
                  <a:moveTo>
                    <a:pt x="12" y="0"/>
                  </a:moveTo>
                  <a:cubicBezTo>
                    <a:pt x="8" y="0"/>
                    <a:pt x="3" y="6"/>
                    <a:pt x="0" y="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7"/>
                    <a:pt x="7" y="88"/>
                    <a:pt x="12" y="88"/>
                  </a:cubicBezTo>
                  <a:cubicBezTo>
                    <a:pt x="16" y="88"/>
                    <a:pt x="21" y="87"/>
                    <a:pt x="23" y="85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4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D3E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8" name="Freeform 307"/>
            <p:cNvSpPr>
              <a:spLocks/>
            </p:cNvSpPr>
            <p:nvPr/>
          </p:nvSpPr>
          <p:spPr bwMode="auto">
            <a:xfrm>
              <a:off x="4740" y="2424"/>
              <a:ext cx="35" cy="280"/>
            </a:xfrm>
            <a:custGeom>
              <a:avLst/>
              <a:gdLst>
                <a:gd name="T0" fmla="*/ 0 w 14"/>
                <a:gd name="T1" fmla="*/ 0 h 105"/>
                <a:gd name="T2" fmla="*/ 0 w 14"/>
                <a:gd name="T3" fmla="*/ 1912 h 105"/>
                <a:gd name="T4" fmla="*/ 220 w 14"/>
                <a:gd name="T5" fmla="*/ 1971 h 105"/>
                <a:gd name="T6" fmla="*/ 50 w 14"/>
                <a:gd name="T7" fmla="*/ 1557 h 105"/>
                <a:gd name="T8" fmla="*/ 0 w 14"/>
                <a:gd name="T9" fmla="*/ 0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105">
                  <a:moveTo>
                    <a:pt x="0" y="0"/>
                  </a:moveTo>
                  <a:cubicBezTo>
                    <a:pt x="0" y="16"/>
                    <a:pt x="0" y="97"/>
                    <a:pt x="0" y="101"/>
                  </a:cubicBezTo>
                  <a:cubicBezTo>
                    <a:pt x="0" y="105"/>
                    <a:pt x="14" y="104"/>
                    <a:pt x="14" y="104"/>
                  </a:cubicBezTo>
                  <a:cubicBezTo>
                    <a:pt x="6" y="101"/>
                    <a:pt x="3" y="96"/>
                    <a:pt x="3" y="82"/>
                  </a:cubicBezTo>
                  <a:cubicBezTo>
                    <a:pt x="3" y="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9" name="Freeform 308"/>
            <p:cNvSpPr>
              <a:spLocks/>
            </p:cNvSpPr>
            <p:nvPr/>
          </p:nvSpPr>
          <p:spPr bwMode="auto">
            <a:xfrm>
              <a:off x="5012" y="2387"/>
              <a:ext cx="33" cy="208"/>
            </a:xfrm>
            <a:custGeom>
              <a:avLst/>
              <a:gdLst>
                <a:gd name="T0" fmla="*/ 213 w 13"/>
                <a:gd name="T1" fmla="*/ 1480 h 78"/>
                <a:gd name="T2" fmla="*/ 213 w 13"/>
                <a:gd name="T3" fmla="*/ 93 h 78"/>
                <a:gd name="T4" fmla="*/ 84 w 13"/>
                <a:gd name="T5" fmla="*/ 0 h 78"/>
                <a:gd name="T6" fmla="*/ 0 w 13"/>
                <a:gd name="T7" fmla="*/ 77 h 78"/>
                <a:gd name="T8" fmla="*/ 129 w 13"/>
                <a:gd name="T9" fmla="*/ 171 h 78"/>
                <a:gd name="T10" fmla="*/ 213 w 13"/>
                <a:gd name="T11" fmla="*/ 148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78">
                  <a:moveTo>
                    <a:pt x="13" y="78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8" y="0"/>
                    <a:pt x="5" y="0"/>
                  </a:cubicBezTo>
                  <a:cubicBezTo>
                    <a:pt x="3" y="0"/>
                    <a:pt x="2" y="4"/>
                    <a:pt x="0" y="4"/>
                  </a:cubicBezTo>
                  <a:cubicBezTo>
                    <a:pt x="3" y="2"/>
                    <a:pt x="8" y="4"/>
                    <a:pt x="8" y="9"/>
                  </a:cubicBezTo>
                  <a:lnTo>
                    <a:pt x="13" y="78"/>
                  </a:lnTo>
                  <a:close/>
                </a:path>
              </a:pathLst>
            </a:custGeom>
            <a:solidFill>
              <a:srgbClr val="B1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0" name="Freeform 309"/>
            <p:cNvSpPr>
              <a:spLocks/>
            </p:cNvSpPr>
            <p:nvPr/>
          </p:nvSpPr>
          <p:spPr bwMode="auto">
            <a:xfrm>
              <a:off x="5012" y="2397"/>
              <a:ext cx="18" cy="195"/>
            </a:xfrm>
            <a:custGeom>
              <a:avLst/>
              <a:gdLst>
                <a:gd name="T0" fmla="*/ 118 w 7"/>
                <a:gd name="T1" fmla="*/ 785 h 73"/>
                <a:gd name="T2" fmla="*/ 67 w 7"/>
                <a:gd name="T3" fmla="*/ 35 h 73"/>
                <a:gd name="T4" fmla="*/ 54 w 7"/>
                <a:gd name="T5" fmla="*/ 0 h 73"/>
                <a:gd name="T6" fmla="*/ 21 w 7"/>
                <a:gd name="T7" fmla="*/ 35 h 73"/>
                <a:gd name="T8" fmla="*/ 0 w 7"/>
                <a:gd name="T9" fmla="*/ 743 h 73"/>
                <a:gd name="T10" fmla="*/ 33 w 7"/>
                <a:gd name="T11" fmla="*/ 1357 h 73"/>
                <a:gd name="T12" fmla="*/ 33 w 7"/>
                <a:gd name="T13" fmla="*/ 1370 h 73"/>
                <a:gd name="T14" fmla="*/ 54 w 7"/>
                <a:gd name="T15" fmla="*/ 1392 h 73"/>
                <a:gd name="T16" fmla="*/ 118 w 7"/>
                <a:gd name="T17" fmla="*/ 785 h 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73">
                  <a:moveTo>
                    <a:pt x="7" y="4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1" y="2"/>
                    <a:pt x="1" y="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2"/>
                  </a:cubicBezTo>
                  <a:cubicBezTo>
                    <a:pt x="2" y="72"/>
                    <a:pt x="2" y="73"/>
                    <a:pt x="3" y="73"/>
                  </a:cubicBezTo>
                  <a:cubicBezTo>
                    <a:pt x="4" y="73"/>
                    <a:pt x="7" y="41"/>
                    <a:pt x="7" y="41"/>
                  </a:cubicBezTo>
                  <a:close/>
                </a:path>
              </a:pathLst>
            </a:custGeom>
            <a:solidFill>
              <a:srgbClr val="F0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1" name="Freeform 310"/>
            <p:cNvSpPr>
              <a:spLocks/>
            </p:cNvSpPr>
            <p:nvPr/>
          </p:nvSpPr>
          <p:spPr bwMode="auto">
            <a:xfrm>
              <a:off x="5015" y="2405"/>
              <a:ext cx="10" cy="179"/>
            </a:xfrm>
            <a:custGeom>
              <a:avLst/>
              <a:gdLst>
                <a:gd name="T0" fmla="*/ 63 w 4"/>
                <a:gd name="T1" fmla="*/ 743 h 67"/>
                <a:gd name="T2" fmla="*/ 33 w 4"/>
                <a:gd name="T3" fmla="*/ 0 h 67"/>
                <a:gd name="T4" fmla="*/ 0 w 4"/>
                <a:gd name="T5" fmla="*/ 743 h 67"/>
                <a:gd name="T6" fmla="*/ 33 w 4"/>
                <a:gd name="T7" fmla="*/ 1277 h 67"/>
                <a:gd name="T8" fmla="*/ 63 w 4"/>
                <a:gd name="T9" fmla="*/ 743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67">
                  <a:moveTo>
                    <a:pt x="4" y="39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1" y="67"/>
                    <a:pt x="2" y="67"/>
                  </a:cubicBezTo>
                  <a:cubicBezTo>
                    <a:pt x="2" y="67"/>
                    <a:pt x="4" y="39"/>
                    <a:pt x="4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2" name="Freeform 311"/>
            <p:cNvSpPr>
              <a:spLocks/>
            </p:cNvSpPr>
            <p:nvPr/>
          </p:nvSpPr>
          <p:spPr bwMode="auto">
            <a:xfrm>
              <a:off x="5002" y="2411"/>
              <a:ext cx="23" cy="192"/>
            </a:xfrm>
            <a:custGeom>
              <a:avLst/>
              <a:gdLst>
                <a:gd name="T0" fmla="*/ 0 w 9"/>
                <a:gd name="T1" fmla="*/ 0 h 72"/>
                <a:gd name="T2" fmla="*/ 0 w 9"/>
                <a:gd name="T3" fmla="*/ 1309 h 72"/>
                <a:gd name="T4" fmla="*/ 151 w 9"/>
                <a:gd name="T5" fmla="*/ 1344 h 72"/>
                <a:gd name="T6" fmla="*/ 33 w 9"/>
                <a:gd name="T7" fmla="*/ 1059 h 72"/>
                <a:gd name="T8" fmla="*/ 0 w 9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72">
                  <a:moveTo>
                    <a:pt x="0" y="0"/>
                  </a:moveTo>
                  <a:cubicBezTo>
                    <a:pt x="0" y="11"/>
                    <a:pt x="0" y="66"/>
                    <a:pt x="0" y="69"/>
                  </a:cubicBezTo>
                  <a:cubicBezTo>
                    <a:pt x="0" y="72"/>
                    <a:pt x="9" y="71"/>
                    <a:pt x="9" y="71"/>
                  </a:cubicBezTo>
                  <a:cubicBezTo>
                    <a:pt x="4" y="69"/>
                    <a:pt x="2" y="66"/>
                    <a:pt x="2" y="56"/>
                  </a:cubicBezTo>
                  <a:cubicBezTo>
                    <a:pt x="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1D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3" name="Oval 312"/>
            <p:cNvSpPr>
              <a:spLocks noChangeArrowheads="1"/>
            </p:cNvSpPr>
            <p:nvPr/>
          </p:nvSpPr>
          <p:spPr bwMode="auto">
            <a:xfrm>
              <a:off x="4047" y="3059"/>
              <a:ext cx="173" cy="58"/>
            </a:xfrm>
            <a:prstGeom prst="ellipse">
              <a:avLst/>
            </a:prstGeom>
            <a:solidFill>
              <a:srgbClr val="FFF1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4" name="Freeform 313"/>
            <p:cNvSpPr>
              <a:spLocks/>
            </p:cNvSpPr>
            <p:nvPr/>
          </p:nvSpPr>
          <p:spPr bwMode="auto">
            <a:xfrm>
              <a:off x="4050" y="3091"/>
              <a:ext cx="167" cy="538"/>
            </a:xfrm>
            <a:custGeom>
              <a:avLst/>
              <a:gdLst>
                <a:gd name="T0" fmla="*/ 1037 w 67"/>
                <a:gd name="T1" fmla="*/ 3817 h 202"/>
                <a:gd name="T2" fmla="*/ 1037 w 67"/>
                <a:gd name="T3" fmla="*/ 0 h 202"/>
                <a:gd name="T4" fmla="*/ 528 w 67"/>
                <a:gd name="T5" fmla="*/ 192 h 202"/>
                <a:gd name="T6" fmla="*/ 0 w 67"/>
                <a:gd name="T7" fmla="*/ 0 h 202"/>
                <a:gd name="T8" fmla="*/ 0 w 67"/>
                <a:gd name="T9" fmla="*/ 3817 h 202"/>
                <a:gd name="T10" fmla="*/ 1037 w 67"/>
                <a:gd name="T11" fmla="*/ 3817 h 2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7" h="202">
                  <a:moveTo>
                    <a:pt x="67" y="202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65" y="6"/>
                    <a:pt x="51" y="10"/>
                    <a:pt x="34" y="10"/>
                  </a:cubicBezTo>
                  <a:cubicBezTo>
                    <a:pt x="16" y="10"/>
                    <a:pt x="2" y="6"/>
                    <a:pt x="0" y="0"/>
                  </a:cubicBezTo>
                  <a:cubicBezTo>
                    <a:pt x="0" y="202"/>
                    <a:pt x="0" y="202"/>
                    <a:pt x="0" y="202"/>
                  </a:cubicBezTo>
                  <a:lnTo>
                    <a:pt x="67" y="202"/>
                  </a:lnTo>
                  <a:close/>
                </a:path>
              </a:pathLst>
            </a:custGeom>
            <a:solidFill>
              <a:srgbClr val="FCCC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5" name="Freeform 314"/>
            <p:cNvSpPr>
              <a:spLocks/>
            </p:cNvSpPr>
            <p:nvPr/>
          </p:nvSpPr>
          <p:spPr bwMode="auto">
            <a:xfrm>
              <a:off x="4097" y="3189"/>
              <a:ext cx="38" cy="440"/>
            </a:xfrm>
            <a:custGeom>
              <a:avLst/>
              <a:gdLst>
                <a:gd name="T0" fmla="*/ 243 w 15"/>
                <a:gd name="T1" fmla="*/ 3128 h 165"/>
                <a:gd name="T2" fmla="*/ 225 w 15"/>
                <a:gd name="T3" fmla="*/ 491 h 165"/>
                <a:gd name="T4" fmla="*/ 20 w 15"/>
                <a:gd name="T5" fmla="*/ 491 h 165"/>
                <a:gd name="T6" fmla="*/ 0 w 15"/>
                <a:gd name="T7" fmla="*/ 3128 h 165"/>
                <a:gd name="T8" fmla="*/ 243 w 15"/>
                <a:gd name="T9" fmla="*/ 3128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165">
                  <a:moveTo>
                    <a:pt x="15" y="165"/>
                  </a:moveTo>
                  <a:cubicBezTo>
                    <a:pt x="14" y="26"/>
                    <a:pt x="14" y="26"/>
                    <a:pt x="14" y="26"/>
                  </a:cubicBezTo>
                  <a:cubicBezTo>
                    <a:pt x="14" y="0"/>
                    <a:pt x="1" y="6"/>
                    <a:pt x="1" y="26"/>
                  </a:cubicBezTo>
                  <a:cubicBezTo>
                    <a:pt x="0" y="165"/>
                    <a:pt x="0" y="165"/>
                    <a:pt x="0" y="165"/>
                  </a:cubicBezTo>
                  <a:lnTo>
                    <a:pt x="15" y="165"/>
                  </a:lnTo>
                  <a:close/>
                </a:path>
              </a:pathLst>
            </a:custGeom>
            <a:solidFill>
              <a:srgbClr val="FEE6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6" name="Freeform 315"/>
            <p:cNvSpPr>
              <a:spLocks/>
            </p:cNvSpPr>
            <p:nvPr/>
          </p:nvSpPr>
          <p:spPr bwMode="auto">
            <a:xfrm>
              <a:off x="4115" y="3299"/>
              <a:ext cx="5" cy="330"/>
            </a:xfrm>
            <a:custGeom>
              <a:avLst/>
              <a:gdLst>
                <a:gd name="T0" fmla="*/ 5 w 5"/>
                <a:gd name="T1" fmla="*/ 330 h 330"/>
                <a:gd name="T2" fmla="*/ 2 w 5"/>
                <a:gd name="T3" fmla="*/ 0 h 330"/>
                <a:gd name="T4" fmla="*/ 0 w 5"/>
                <a:gd name="T5" fmla="*/ 330 h 330"/>
                <a:gd name="T6" fmla="*/ 5 w 5"/>
                <a:gd name="T7" fmla="*/ 330 h 3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330">
                  <a:moveTo>
                    <a:pt x="5" y="330"/>
                  </a:moveTo>
                  <a:lnTo>
                    <a:pt x="2" y="0"/>
                  </a:lnTo>
                  <a:lnTo>
                    <a:pt x="0" y="330"/>
                  </a:lnTo>
                  <a:lnTo>
                    <a:pt x="5" y="3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7" name="Freeform 316"/>
            <p:cNvSpPr>
              <a:spLocks/>
            </p:cNvSpPr>
            <p:nvPr/>
          </p:nvSpPr>
          <p:spPr bwMode="auto">
            <a:xfrm>
              <a:off x="4200" y="3123"/>
              <a:ext cx="2" cy="506"/>
            </a:xfrm>
            <a:custGeom>
              <a:avLst/>
              <a:gdLst>
                <a:gd name="T0" fmla="*/ 2 w 2"/>
                <a:gd name="T1" fmla="*/ 506 h 506"/>
                <a:gd name="T2" fmla="*/ 2 w 2"/>
                <a:gd name="T3" fmla="*/ 0 h 506"/>
                <a:gd name="T4" fmla="*/ 0 w 2"/>
                <a:gd name="T5" fmla="*/ 506 h 506"/>
                <a:gd name="T6" fmla="*/ 2 w 2"/>
                <a:gd name="T7" fmla="*/ 506 h 50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506">
                  <a:moveTo>
                    <a:pt x="2" y="506"/>
                  </a:moveTo>
                  <a:lnTo>
                    <a:pt x="2" y="0"/>
                  </a:lnTo>
                  <a:lnTo>
                    <a:pt x="0" y="506"/>
                  </a:lnTo>
                  <a:lnTo>
                    <a:pt x="2" y="506"/>
                  </a:lnTo>
                  <a:close/>
                </a:path>
              </a:pathLst>
            </a:custGeom>
            <a:solidFill>
              <a:srgbClr val="C49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8" name="Freeform 317"/>
            <p:cNvSpPr>
              <a:spLocks/>
            </p:cNvSpPr>
            <p:nvPr/>
          </p:nvSpPr>
          <p:spPr bwMode="auto">
            <a:xfrm>
              <a:off x="4112" y="3101"/>
              <a:ext cx="93" cy="528"/>
            </a:xfrm>
            <a:custGeom>
              <a:avLst/>
              <a:gdLst>
                <a:gd name="T0" fmla="*/ 430 w 37"/>
                <a:gd name="T1" fmla="*/ 1117 h 198"/>
                <a:gd name="T2" fmla="*/ 442 w 37"/>
                <a:gd name="T3" fmla="*/ 3755 h 198"/>
                <a:gd name="T4" fmla="*/ 588 w 37"/>
                <a:gd name="T5" fmla="*/ 3755 h 198"/>
                <a:gd name="T6" fmla="*/ 588 w 37"/>
                <a:gd name="T7" fmla="*/ 264 h 198"/>
                <a:gd name="T8" fmla="*/ 0 w 37"/>
                <a:gd name="T9" fmla="*/ 192 h 198"/>
                <a:gd name="T10" fmla="*/ 430 w 37"/>
                <a:gd name="T11" fmla="*/ 1117 h 1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" h="198">
                  <a:moveTo>
                    <a:pt x="27" y="59"/>
                  </a:moveTo>
                  <a:cubicBezTo>
                    <a:pt x="28" y="198"/>
                    <a:pt x="28" y="198"/>
                    <a:pt x="28" y="198"/>
                  </a:cubicBezTo>
                  <a:cubicBezTo>
                    <a:pt x="37" y="198"/>
                    <a:pt x="37" y="198"/>
                    <a:pt x="37" y="198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0"/>
                    <a:pt x="16" y="12"/>
                    <a:pt x="0" y="10"/>
                  </a:cubicBezTo>
                  <a:cubicBezTo>
                    <a:pt x="13" y="11"/>
                    <a:pt x="27" y="11"/>
                    <a:pt x="27" y="59"/>
                  </a:cubicBezTo>
                  <a:close/>
                </a:path>
              </a:pathLst>
            </a:custGeom>
            <a:solidFill>
              <a:srgbClr val="C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9" name="Freeform 318"/>
            <p:cNvSpPr>
              <a:spLocks/>
            </p:cNvSpPr>
            <p:nvPr/>
          </p:nvSpPr>
          <p:spPr bwMode="auto">
            <a:xfrm>
              <a:off x="4100" y="893"/>
              <a:ext cx="67" cy="2192"/>
            </a:xfrm>
            <a:custGeom>
              <a:avLst/>
              <a:gdLst>
                <a:gd name="T0" fmla="*/ 412 w 27"/>
                <a:gd name="T1" fmla="*/ 15496 h 822"/>
                <a:gd name="T2" fmla="*/ 412 w 27"/>
                <a:gd name="T3" fmla="*/ 0 h 822"/>
                <a:gd name="T4" fmla="*/ 216 w 27"/>
                <a:gd name="T5" fmla="*/ 77 h 822"/>
                <a:gd name="T6" fmla="*/ 12 w 27"/>
                <a:gd name="T7" fmla="*/ 0 h 822"/>
                <a:gd name="T8" fmla="*/ 12 w 27"/>
                <a:gd name="T9" fmla="*/ 15496 h 822"/>
                <a:gd name="T10" fmla="*/ 0 w 27"/>
                <a:gd name="T11" fmla="*/ 15509 h 822"/>
                <a:gd name="T12" fmla="*/ 216 w 27"/>
                <a:gd name="T13" fmla="*/ 15587 h 822"/>
                <a:gd name="T14" fmla="*/ 412 w 27"/>
                <a:gd name="T15" fmla="*/ 15509 h 822"/>
                <a:gd name="T16" fmla="*/ 412 w 27"/>
                <a:gd name="T17" fmla="*/ 15496 h 8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822">
                  <a:moveTo>
                    <a:pt x="27" y="817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6" y="2"/>
                    <a:pt x="20" y="4"/>
                    <a:pt x="14" y="4"/>
                  </a:cubicBezTo>
                  <a:cubicBezTo>
                    <a:pt x="7" y="4"/>
                    <a:pt x="1" y="2"/>
                    <a:pt x="1" y="0"/>
                  </a:cubicBezTo>
                  <a:cubicBezTo>
                    <a:pt x="1" y="817"/>
                    <a:pt x="1" y="817"/>
                    <a:pt x="1" y="817"/>
                  </a:cubicBezTo>
                  <a:cubicBezTo>
                    <a:pt x="1" y="817"/>
                    <a:pt x="0" y="817"/>
                    <a:pt x="0" y="818"/>
                  </a:cubicBezTo>
                  <a:cubicBezTo>
                    <a:pt x="0" y="820"/>
                    <a:pt x="6" y="822"/>
                    <a:pt x="14" y="822"/>
                  </a:cubicBezTo>
                  <a:cubicBezTo>
                    <a:pt x="21" y="822"/>
                    <a:pt x="27" y="820"/>
                    <a:pt x="27" y="818"/>
                  </a:cubicBezTo>
                  <a:cubicBezTo>
                    <a:pt x="27" y="817"/>
                    <a:pt x="27" y="817"/>
                    <a:pt x="27" y="817"/>
                  </a:cubicBezTo>
                  <a:close/>
                </a:path>
              </a:pathLst>
            </a:custGeom>
            <a:solidFill>
              <a:srgbClr val="BAC4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0" name="Freeform 319"/>
            <p:cNvSpPr>
              <a:spLocks/>
            </p:cNvSpPr>
            <p:nvPr/>
          </p:nvSpPr>
          <p:spPr bwMode="auto">
            <a:xfrm>
              <a:off x="4102" y="1171"/>
              <a:ext cx="58" cy="117"/>
            </a:xfrm>
            <a:custGeom>
              <a:avLst/>
              <a:gdLst>
                <a:gd name="T0" fmla="*/ 33 w 23"/>
                <a:gd name="T1" fmla="*/ 170 h 44"/>
                <a:gd name="T2" fmla="*/ 318 w 23"/>
                <a:gd name="T3" fmla="*/ 580 h 44"/>
                <a:gd name="T4" fmla="*/ 368 w 23"/>
                <a:gd name="T5" fmla="*/ 21 h 44"/>
                <a:gd name="T6" fmla="*/ 0 w 23"/>
                <a:gd name="T7" fmla="*/ 0 h 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4">
                  <a:moveTo>
                    <a:pt x="2" y="9"/>
                  </a:moveTo>
                  <a:cubicBezTo>
                    <a:pt x="11" y="14"/>
                    <a:pt x="19" y="18"/>
                    <a:pt x="20" y="31"/>
                  </a:cubicBezTo>
                  <a:cubicBezTo>
                    <a:pt x="22" y="44"/>
                    <a:pt x="23" y="1"/>
                    <a:pt x="23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849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1" name="Freeform 320"/>
            <p:cNvSpPr>
              <a:spLocks/>
            </p:cNvSpPr>
            <p:nvPr/>
          </p:nvSpPr>
          <p:spPr bwMode="auto">
            <a:xfrm>
              <a:off x="4112" y="1211"/>
              <a:ext cx="33" cy="1848"/>
            </a:xfrm>
            <a:custGeom>
              <a:avLst/>
              <a:gdLst>
                <a:gd name="T0" fmla="*/ 180 w 13"/>
                <a:gd name="T1" fmla="*/ 12949 h 693"/>
                <a:gd name="T2" fmla="*/ 213 w 13"/>
                <a:gd name="T3" fmla="*/ 12595 h 693"/>
                <a:gd name="T4" fmla="*/ 129 w 13"/>
                <a:gd name="T5" fmla="*/ 171 h 693"/>
                <a:gd name="T6" fmla="*/ 51 w 13"/>
                <a:gd name="T7" fmla="*/ 192 h 693"/>
                <a:gd name="T8" fmla="*/ 0 w 13"/>
                <a:gd name="T9" fmla="*/ 12003 h 693"/>
                <a:gd name="T10" fmla="*/ 0 w 13"/>
                <a:gd name="T11" fmla="*/ 13048 h 693"/>
                <a:gd name="T12" fmla="*/ 0 w 13"/>
                <a:gd name="T13" fmla="*/ 13064 h 693"/>
                <a:gd name="T14" fmla="*/ 117 w 13"/>
                <a:gd name="T15" fmla="*/ 13141 h 693"/>
                <a:gd name="T16" fmla="*/ 180 w 13"/>
                <a:gd name="T17" fmla="*/ 12949 h 69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693">
                  <a:moveTo>
                    <a:pt x="11" y="683"/>
                  </a:moveTo>
                  <a:cubicBezTo>
                    <a:pt x="13" y="664"/>
                    <a:pt x="13" y="664"/>
                    <a:pt x="13" y="664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0"/>
                    <a:pt x="3" y="2"/>
                    <a:pt x="3" y="10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0" y="688"/>
                    <a:pt x="0" y="688"/>
                    <a:pt x="0" y="688"/>
                  </a:cubicBezTo>
                  <a:cubicBezTo>
                    <a:pt x="0" y="688"/>
                    <a:pt x="0" y="689"/>
                    <a:pt x="0" y="689"/>
                  </a:cubicBezTo>
                  <a:cubicBezTo>
                    <a:pt x="0" y="691"/>
                    <a:pt x="3" y="693"/>
                    <a:pt x="7" y="693"/>
                  </a:cubicBezTo>
                  <a:cubicBezTo>
                    <a:pt x="11" y="693"/>
                    <a:pt x="11" y="683"/>
                    <a:pt x="11" y="683"/>
                  </a:cubicBezTo>
                  <a:close/>
                </a:path>
              </a:pathLst>
            </a:custGeom>
            <a:solidFill>
              <a:srgbClr val="DCE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2" name="Freeform 321"/>
            <p:cNvSpPr>
              <a:spLocks/>
            </p:cNvSpPr>
            <p:nvPr/>
          </p:nvSpPr>
          <p:spPr bwMode="auto">
            <a:xfrm>
              <a:off x="4120" y="1243"/>
              <a:ext cx="12" cy="1794"/>
            </a:xfrm>
            <a:custGeom>
              <a:avLst/>
              <a:gdLst>
                <a:gd name="T0" fmla="*/ 12 w 12"/>
                <a:gd name="T1" fmla="*/ 1328 h 1794"/>
                <a:gd name="T2" fmla="*/ 7 w 12"/>
                <a:gd name="T3" fmla="*/ 0 h 1794"/>
                <a:gd name="T4" fmla="*/ 0 w 12"/>
                <a:gd name="T5" fmla="*/ 1794 h 1794"/>
                <a:gd name="T6" fmla="*/ 12 w 12"/>
                <a:gd name="T7" fmla="*/ 1328 h 179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1794">
                  <a:moveTo>
                    <a:pt x="12" y="1328"/>
                  </a:moveTo>
                  <a:lnTo>
                    <a:pt x="7" y="0"/>
                  </a:lnTo>
                  <a:lnTo>
                    <a:pt x="0" y="1794"/>
                  </a:lnTo>
                  <a:lnTo>
                    <a:pt x="12" y="1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3" name="Freeform 322"/>
            <p:cNvSpPr>
              <a:spLocks/>
            </p:cNvSpPr>
            <p:nvPr/>
          </p:nvSpPr>
          <p:spPr bwMode="auto">
            <a:xfrm>
              <a:off x="4125" y="907"/>
              <a:ext cx="35" cy="2170"/>
            </a:xfrm>
            <a:custGeom>
              <a:avLst/>
              <a:gdLst>
                <a:gd name="T0" fmla="*/ 220 w 14"/>
                <a:gd name="T1" fmla="*/ 0 h 814"/>
                <a:gd name="T2" fmla="*/ 220 w 14"/>
                <a:gd name="T3" fmla="*/ 15329 h 814"/>
                <a:gd name="T4" fmla="*/ 0 w 14"/>
                <a:gd name="T5" fmla="*/ 15387 h 814"/>
                <a:gd name="T6" fmla="*/ 158 w 14"/>
                <a:gd name="T7" fmla="*/ 14987 h 814"/>
                <a:gd name="T8" fmla="*/ 220 w 14"/>
                <a:gd name="T9" fmla="*/ 0 h 8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" h="814">
                  <a:moveTo>
                    <a:pt x="14" y="0"/>
                  </a:moveTo>
                  <a:cubicBezTo>
                    <a:pt x="14" y="809"/>
                    <a:pt x="14" y="809"/>
                    <a:pt x="14" y="809"/>
                  </a:cubicBezTo>
                  <a:cubicBezTo>
                    <a:pt x="14" y="814"/>
                    <a:pt x="3" y="814"/>
                    <a:pt x="0" y="812"/>
                  </a:cubicBezTo>
                  <a:cubicBezTo>
                    <a:pt x="5" y="811"/>
                    <a:pt x="10" y="806"/>
                    <a:pt x="10" y="79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849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4" name="Freeform 323"/>
            <p:cNvSpPr>
              <a:spLocks/>
            </p:cNvSpPr>
            <p:nvPr/>
          </p:nvSpPr>
          <p:spPr bwMode="auto">
            <a:xfrm>
              <a:off x="4102" y="899"/>
              <a:ext cx="58" cy="2170"/>
            </a:xfrm>
            <a:custGeom>
              <a:avLst/>
              <a:gdLst>
                <a:gd name="T0" fmla="*/ 368 w 23"/>
                <a:gd name="T1" fmla="*/ 15422 h 814"/>
                <a:gd name="T2" fmla="*/ 368 w 23"/>
                <a:gd name="T3" fmla="*/ 93 h 814"/>
                <a:gd name="T4" fmla="*/ 0 w 23"/>
                <a:gd name="T5" fmla="*/ 56 h 814"/>
                <a:gd name="T6" fmla="*/ 272 w 23"/>
                <a:gd name="T7" fmla="*/ 341 h 814"/>
                <a:gd name="T8" fmla="*/ 318 w 23"/>
                <a:gd name="T9" fmla="*/ 776 h 814"/>
                <a:gd name="T10" fmla="*/ 368 w 23"/>
                <a:gd name="T11" fmla="*/ 15422 h 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3" h="814">
                  <a:moveTo>
                    <a:pt x="23" y="814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23" y="0"/>
                    <a:pt x="6" y="4"/>
                    <a:pt x="0" y="3"/>
                  </a:cubicBezTo>
                  <a:cubicBezTo>
                    <a:pt x="3" y="4"/>
                    <a:pt x="12" y="8"/>
                    <a:pt x="17" y="18"/>
                  </a:cubicBezTo>
                  <a:cubicBezTo>
                    <a:pt x="20" y="24"/>
                    <a:pt x="20" y="34"/>
                    <a:pt x="20" y="41"/>
                  </a:cubicBezTo>
                  <a:lnTo>
                    <a:pt x="23" y="814"/>
                  </a:lnTo>
                  <a:close/>
                </a:path>
              </a:pathLst>
            </a:custGeom>
            <a:solidFill>
              <a:srgbClr val="8492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5" name="Oval 324"/>
            <p:cNvSpPr>
              <a:spLocks noChangeArrowheads="1"/>
            </p:cNvSpPr>
            <p:nvPr/>
          </p:nvSpPr>
          <p:spPr bwMode="auto">
            <a:xfrm>
              <a:off x="4070" y="923"/>
              <a:ext cx="127" cy="42"/>
            </a:xfrm>
            <a:prstGeom prst="ellipse">
              <a:avLst/>
            </a:prstGeom>
            <a:solidFill>
              <a:srgbClr val="EDF0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6" name="Freeform 325"/>
            <p:cNvSpPr>
              <a:spLocks/>
            </p:cNvSpPr>
            <p:nvPr/>
          </p:nvSpPr>
          <p:spPr bwMode="auto">
            <a:xfrm>
              <a:off x="4072" y="947"/>
              <a:ext cx="123" cy="253"/>
            </a:xfrm>
            <a:custGeom>
              <a:avLst/>
              <a:gdLst>
                <a:gd name="T0" fmla="*/ 776 w 49"/>
                <a:gd name="T1" fmla="*/ 1475 h 95"/>
                <a:gd name="T2" fmla="*/ 776 w 49"/>
                <a:gd name="T3" fmla="*/ 0 h 95"/>
                <a:gd name="T4" fmla="*/ 397 w 49"/>
                <a:gd name="T5" fmla="*/ 136 h 95"/>
                <a:gd name="T6" fmla="*/ 0 w 49"/>
                <a:gd name="T7" fmla="*/ 0 h 95"/>
                <a:gd name="T8" fmla="*/ 0 w 49"/>
                <a:gd name="T9" fmla="*/ 1510 h 95"/>
                <a:gd name="T10" fmla="*/ 0 w 49"/>
                <a:gd name="T11" fmla="*/ 1531 h 95"/>
                <a:gd name="T12" fmla="*/ 397 w 49"/>
                <a:gd name="T13" fmla="*/ 1795 h 95"/>
                <a:gd name="T14" fmla="*/ 776 w 49"/>
                <a:gd name="T15" fmla="*/ 1531 h 95"/>
                <a:gd name="T16" fmla="*/ 776 w 49"/>
                <a:gd name="T17" fmla="*/ 1475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9" h="95">
                  <a:moveTo>
                    <a:pt x="49" y="78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8" y="4"/>
                    <a:pt x="37" y="7"/>
                    <a:pt x="25" y="7"/>
                  </a:cubicBezTo>
                  <a:cubicBezTo>
                    <a:pt x="12" y="7"/>
                    <a:pt x="1" y="4"/>
                    <a:pt x="0" y="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6"/>
                    <a:pt x="11" y="95"/>
                    <a:pt x="25" y="95"/>
                  </a:cubicBezTo>
                  <a:cubicBezTo>
                    <a:pt x="39" y="95"/>
                    <a:pt x="49" y="86"/>
                    <a:pt x="49" y="81"/>
                  </a:cubicBezTo>
                  <a:cubicBezTo>
                    <a:pt x="49" y="81"/>
                    <a:pt x="49" y="78"/>
                    <a:pt x="49" y="78"/>
                  </a:cubicBezTo>
                  <a:close/>
                </a:path>
              </a:pathLst>
            </a:custGeom>
            <a:solidFill>
              <a:srgbClr val="4F5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7" name="Freeform 326"/>
            <p:cNvSpPr>
              <a:spLocks/>
            </p:cNvSpPr>
            <p:nvPr/>
          </p:nvSpPr>
          <p:spPr bwMode="auto">
            <a:xfrm>
              <a:off x="3315" y="869"/>
              <a:ext cx="1637" cy="291"/>
            </a:xfrm>
            <a:custGeom>
              <a:avLst/>
              <a:gdLst>
                <a:gd name="T0" fmla="*/ 10212 w 655"/>
                <a:gd name="T1" fmla="*/ 1276 h 109"/>
                <a:gd name="T2" fmla="*/ 9994 w 655"/>
                <a:gd name="T3" fmla="*/ 820 h 109"/>
                <a:gd name="T4" fmla="*/ 9570 w 655"/>
                <a:gd name="T5" fmla="*/ 422 h 109"/>
                <a:gd name="T6" fmla="*/ 9382 w 655"/>
                <a:gd name="T7" fmla="*/ 435 h 109"/>
                <a:gd name="T8" fmla="*/ 9412 w 655"/>
                <a:gd name="T9" fmla="*/ 649 h 109"/>
                <a:gd name="T10" fmla="*/ 9837 w 655"/>
                <a:gd name="T11" fmla="*/ 1068 h 109"/>
                <a:gd name="T12" fmla="*/ 9962 w 655"/>
                <a:gd name="T13" fmla="*/ 1311 h 109"/>
                <a:gd name="T14" fmla="*/ 9899 w 655"/>
                <a:gd name="T15" fmla="*/ 1596 h 109"/>
                <a:gd name="T16" fmla="*/ 9682 w 655"/>
                <a:gd name="T17" fmla="*/ 1754 h 109"/>
                <a:gd name="T18" fmla="*/ 9445 w 655"/>
                <a:gd name="T19" fmla="*/ 1674 h 109"/>
                <a:gd name="T20" fmla="*/ 9257 w 655"/>
                <a:gd name="T21" fmla="*/ 1468 h 109"/>
                <a:gd name="T22" fmla="*/ 9257 w 655"/>
                <a:gd name="T23" fmla="*/ 1468 h 109"/>
                <a:gd name="T24" fmla="*/ 5121 w 655"/>
                <a:gd name="T25" fmla="*/ 0 h 109"/>
                <a:gd name="T26" fmla="*/ 1062 w 655"/>
                <a:gd name="T27" fmla="*/ 1199 h 109"/>
                <a:gd name="T28" fmla="*/ 1000 w 655"/>
                <a:gd name="T29" fmla="*/ 1391 h 109"/>
                <a:gd name="T30" fmla="*/ 980 w 655"/>
                <a:gd name="T31" fmla="*/ 1468 h 109"/>
                <a:gd name="T32" fmla="*/ 980 w 655"/>
                <a:gd name="T33" fmla="*/ 1468 h 109"/>
                <a:gd name="T34" fmla="*/ 780 w 655"/>
                <a:gd name="T35" fmla="*/ 1674 h 109"/>
                <a:gd name="T36" fmla="*/ 542 w 655"/>
                <a:gd name="T37" fmla="*/ 1754 h 109"/>
                <a:gd name="T38" fmla="*/ 325 w 655"/>
                <a:gd name="T39" fmla="*/ 1596 h 109"/>
                <a:gd name="T40" fmla="*/ 262 w 655"/>
                <a:gd name="T41" fmla="*/ 1311 h 109"/>
                <a:gd name="T42" fmla="*/ 387 w 655"/>
                <a:gd name="T43" fmla="*/ 1068 h 109"/>
                <a:gd name="T44" fmla="*/ 812 w 655"/>
                <a:gd name="T45" fmla="*/ 649 h 109"/>
                <a:gd name="T46" fmla="*/ 842 w 655"/>
                <a:gd name="T47" fmla="*/ 435 h 109"/>
                <a:gd name="T48" fmla="*/ 655 w 655"/>
                <a:gd name="T49" fmla="*/ 422 h 109"/>
                <a:gd name="T50" fmla="*/ 230 w 655"/>
                <a:gd name="T51" fmla="*/ 820 h 109"/>
                <a:gd name="T52" fmla="*/ 12 w 655"/>
                <a:gd name="T53" fmla="*/ 1276 h 109"/>
                <a:gd name="T54" fmla="*/ 137 w 655"/>
                <a:gd name="T55" fmla="*/ 1789 h 109"/>
                <a:gd name="T56" fmla="*/ 512 w 655"/>
                <a:gd name="T57" fmla="*/ 2053 h 109"/>
                <a:gd name="T58" fmla="*/ 937 w 655"/>
                <a:gd name="T59" fmla="*/ 1925 h 109"/>
                <a:gd name="T60" fmla="*/ 1155 w 655"/>
                <a:gd name="T61" fmla="*/ 1695 h 109"/>
                <a:gd name="T62" fmla="*/ 1405 w 655"/>
                <a:gd name="T63" fmla="*/ 1639 h 109"/>
                <a:gd name="T64" fmla="*/ 1467 w 655"/>
                <a:gd name="T65" fmla="*/ 1583 h 109"/>
                <a:gd name="T66" fmla="*/ 5121 w 655"/>
                <a:gd name="T67" fmla="*/ 820 h 109"/>
                <a:gd name="T68" fmla="*/ 8725 w 655"/>
                <a:gd name="T69" fmla="*/ 1562 h 109"/>
                <a:gd name="T70" fmla="*/ 8820 w 655"/>
                <a:gd name="T71" fmla="*/ 1639 h 109"/>
                <a:gd name="T72" fmla="*/ 8870 w 655"/>
                <a:gd name="T73" fmla="*/ 1674 h 109"/>
                <a:gd name="T74" fmla="*/ 8882 w 655"/>
                <a:gd name="T75" fmla="*/ 1674 h 109"/>
                <a:gd name="T76" fmla="*/ 8882 w 655"/>
                <a:gd name="T77" fmla="*/ 1674 h 109"/>
                <a:gd name="T78" fmla="*/ 9070 w 655"/>
                <a:gd name="T79" fmla="*/ 1695 h 109"/>
                <a:gd name="T80" fmla="*/ 9287 w 655"/>
                <a:gd name="T81" fmla="*/ 1904 h 109"/>
                <a:gd name="T82" fmla="*/ 9712 w 655"/>
                <a:gd name="T83" fmla="*/ 2053 h 109"/>
                <a:gd name="T84" fmla="*/ 10099 w 655"/>
                <a:gd name="T85" fmla="*/ 1789 h 109"/>
                <a:gd name="T86" fmla="*/ 10212 w 655"/>
                <a:gd name="T87" fmla="*/ 1276 h 10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55" h="109">
                  <a:moveTo>
                    <a:pt x="654" y="67"/>
                  </a:moveTo>
                  <a:cubicBezTo>
                    <a:pt x="653" y="57"/>
                    <a:pt x="648" y="49"/>
                    <a:pt x="640" y="43"/>
                  </a:cubicBezTo>
                  <a:cubicBezTo>
                    <a:pt x="613" y="22"/>
                    <a:pt x="613" y="22"/>
                    <a:pt x="613" y="22"/>
                  </a:cubicBezTo>
                  <a:cubicBezTo>
                    <a:pt x="609" y="19"/>
                    <a:pt x="604" y="20"/>
                    <a:pt x="601" y="23"/>
                  </a:cubicBezTo>
                  <a:cubicBezTo>
                    <a:pt x="599" y="27"/>
                    <a:pt x="599" y="32"/>
                    <a:pt x="603" y="34"/>
                  </a:cubicBezTo>
                  <a:cubicBezTo>
                    <a:pt x="630" y="56"/>
                    <a:pt x="630" y="56"/>
                    <a:pt x="630" y="56"/>
                  </a:cubicBezTo>
                  <a:cubicBezTo>
                    <a:pt x="634" y="59"/>
                    <a:pt x="637" y="64"/>
                    <a:pt x="638" y="69"/>
                  </a:cubicBezTo>
                  <a:cubicBezTo>
                    <a:pt x="639" y="75"/>
                    <a:pt x="637" y="80"/>
                    <a:pt x="634" y="84"/>
                  </a:cubicBezTo>
                  <a:cubicBezTo>
                    <a:pt x="630" y="89"/>
                    <a:pt x="626" y="91"/>
                    <a:pt x="620" y="92"/>
                  </a:cubicBezTo>
                  <a:cubicBezTo>
                    <a:pt x="615" y="93"/>
                    <a:pt x="609" y="91"/>
                    <a:pt x="605" y="88"/>
                  </a:cubicBezTo>
                  <a:cubicBezTo>
                    <a:pt x="605" y="88"/>
                    <a:pt x="599" y="83"/>
                    <a:pt x="593" y="77"/>
                  </a:cubicBezTo>
                  <a:cubicBezTo>
                    <a:pt x="593" y="77"/>
                    <a:pt x="593" y="77"/>
                    <a:pt x="593" y="77"/>
                  </a:cubicBezTo>
                  <a:cubicBezTo>
                    <a:pt x="593" y="35"/>
                    <a:pt x="475" y="0"/>
                    <a:pt x="328" y="0"/>
                  </a:cubicBezTo>
                  <a:cubicBezTo>
                    <a:pt x="198" y="0"/>
                    <a:pt x="90" y="28"/>
                    <a:pt x="68" y="63"/>
                  </a:cubicBezTo>
                  <a:cubicBezTo>
                    <a:pt x="65" y="66"/>
                    <a:pt x="64" y="69"/>
                    <a:pt x="64" y="73"/>
                  </a:cubicBezTo>
                  <a:cubicBezTo>
                    <a:pt x="63" y="74"/>
                    <a:pt x="63" y="76"/>
                    <a:pt x="63" y="77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6" y="91"/>
                    <a:pt x="41" y="93"/>
                    <a:pt x="35" y="92"/>
                  </a:cubicBezTo>
                  <a:cubicBezTo>
                    <a:pt x="30" y="91"/>
                    <a:pt x="25" y="89"/>
                    <a:pt x="21" y="84"/>
                  </a:cubicBezTo>
                  <a:cubicBezTo>
                    <a:pt x="18" y="80"/>
                    <a:pt x="17" y="75"/>
                    <a:pt x="17" y="69"/>
                  </a:cubicBezTo>
                  <a:cubicBezTo>
                    <a:pt x="18" y="64"/>
                    <a:pt x="21" y="59"/>
                    <a:pt x="25" y="56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6" y="32"/>
                    <a:pt x="57" y="27"/>
                    <a:pt x="54" y="23"/>
                  </a:cubicBezTo>
                  <a:cubicBezTo>
                    <a:pt x="51" y="20"/>
                    <a:pt x="46" y="19"/>
                    <a:pt x="42" y="22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7" y="49"/>
                    <a:pt x="3" y="57"/>
                    <a:pt x="1" y="67"/>
                  </a:cubicBezTo>
                  <a:cubicBezTo>
                    <a:pt x="0" y="77"/>
                    <a:pt x="3" y="86"/>
                    <a:pt x="9" y="94"/>
                  </a:cubicBezTo>
                  <a:cubicBezTo>
                    <a:pt x="15" y="102"/>
                    <a:pt x="23" y="107"/>
                    <a:pt x="33" y="108"/>
                  </a:cubicBezTo>
                  <a:cubicBezTo>
                    <a:pt x="43" y="109"/>
                    <a:pt x="52" y="107"/>
                    <a:pt x="60" y="101"/>
                  </a:cubicBezTo>
                  <a:cubicBezTo>
                    <a:pt x="60" y="101"/>
                    <a:pt x="68" y="94"/>
                    <a:pt x="74" y="89"/>
                  </a:cubicBezTo>
                  <a:cubicBezTo>
                    <a:pt x="79" y="91"/>
                    <a:pt x="85" y="90"/>
                    <a:pt x="90" y="86"/>
                  </a:cubicBezTo>
                  <a:cubicBezTo>
                    <a:pt x="91" y="85"/>
                    <a:pt x="93" y="84"/>
                    <a:pt x="94" y="83"/>
                  </a:cubicBezTo>
                  <a:cubicBezTo>
                    <a:pt x="139" y="55"/>
                    <a:pt x="226" y="43"/>
                    <a:pt x="328" y="43"/>
                  </a:cubicBezTo>
                  <a:cubicBezTo>
                    <a:pt x="428" y="43"/>
                    <a:pt x="519" y="56"/>
                    <a:pt x="559" y="82"/>
                  </a:cubicBezTo>
                  <a:cubicBezTo>
                    <a:pt x="561" y="83"/>
                    <a:pt x="563" y="85"/>
                    <a:pt x="565" y="86"/>
                  </a:cubicBezTo>
                  <a:cubicBezTo>
                    <a:pt x="566" y="87"/>
                    <a:pt x="567" y="87"/>
                    <a:pt x="568" y="88"/>
                  </a:cubicBezTo>
                  <a:cubicBezTo>
                    <a:pt x="568" y="88"/>
                    <a:pt x="568" y="88"/>
                    <a:pt x="569" y="88"/>
                  </a:cubicBezTo>
                  <a:cubicBezTo>
                    <a:pt x="569" y="88"/>
                    <a:pt x="569" y="88"/>
                    <a:pt x="569" y="88"/>
                  </a:cubicBezTo>
                  <a:cubicBezTo>
                    <a:pt x="573" y="90"/>
                    <a:pt x="577" y="90"/>
                    <a:pt x="581" y="89"/>
                  </a:cubicBezTo>
                  <a:cubicBezTo>
                    <a:pt x="595" y="100"/>
                    <a:pt x="595" y="100"/>
                    <a:pt x="595" y="100"/>
                  </a:cubicBezTo>
                  <a:cubicBezTo>
                    <a:pt x="603" y="107"/>
                    <a:pt x="613" y="109"/>
                    <a:pt x="622" y="108"/>
                  </a:cubicBezTo>
                  <a:cubicBezTo>
                    <a:pt x="632" y="107"/>
                    <a:pt x="641" y="102"/>
                    <a:pt x="647" y="94"/>
                  </a:cubicBezTo>
                  <a:cubicBezTo>
                    <a:pt x="653" y="86"/>
                    <a:pt x="655" y="77"/>
                    <a:pt x="654" y="67"/>
                  </a:cubicBezTo>
                  <a:close/>
                </a:path>
              </a:pathLst>
            </a:custGeom>
            <a:solidFill>
              <a:srgbClr val="4F5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8" name="Freeform 327"/>
            <p:cNvSpPr>
              <a:spLocks/>
            </p:cNvSpPr>
            <p:nvPr/>
          </p:nvSpPr>
          <p:spPr bwMode="auto">
            <a:xfrm>
              <a:off x="3485" y="875"/>
              <a:ext cx="1002" cy="221"/>
            </a:xfrm>
            <a:custGeom>
              <a:avLst/>
              <a:gdLst>
                <a:gd name="T0" fmla="*/ 6257 w 401"/>
                <a:gd name="T1" fmla="*/ 304 h 83"/>
                <a:gd name="T2" fmla="*/ 4070 w 401"/>
                <a:gd name="T3" fmla="*/ 77 h 83"/>
                <a:gd name="T4" fmla="*/ 30 w 401"/>
                <a:gd name="T5" fmla="*/ 1249 h 83"/>
                <a:gd name="T6" fmla="*/ 167 w 401"/>
                <a:gd name="T7" fmla="*/ 1566 h 83"/>
                <a:gd name="T8" fmla="*/ 667 w 401"/>
                <a:gd name="T9" fmla="*/ 865 h 83"/>
                <a:gd name="T10" fmla="*/ 6257 w 401"/>
                <a:gd name="T11" fmla="*/ 304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1" h="83">
                  <a:moveTo>
                    <a:pt x="401" y="16"/>
                  </a:moveTo>
                  <a:cubicBezTo>
                    <a:pt x="361" y="8"/>
                    <a:pt x="312" y="4"/>
                    <a:pt x="261" y="4"/>
                  </a:cubicBezTo>
                  <a:cubicBezTo>
                    <a:pt x="131" y="4"/>
                    <a:pt x="25" y="31"/>
                    <a:pt x="2" y="66"/>
                  </a:cubicBezTo>
                  <a:cubicBezTo>
                    <a:pt x="0" y="72"/>
                    <a:pt x="2" y="79"/>
                    <a:pt x="11" y="83"/>
                  </a:cubicBezTo>
                  <a:cubicBezTo>
                    <a:pt x="5" y="71"/>
                    <a:pt x="15" y="60"/>
                    <a:pt x="43" y="46"/>
                  </a:cubicBezTo>
                  <a:cubicBezTo>
                    <a:pt x="83" y="27"/>
                    <a:pt x="200" y="0"/>
                    <a:pt x="401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9" name="Freeform 328"/>
            <p:cNvSpPr>
              <a:spLocks/>
            </p:cNvSpPr>
            <p:nvPr/>
          </p:nvSpPr>
          <p:spPr bwMode="auto">
            <a:xfrm>
              <a:off x="4082" y="992"/>
              <a:ext cx="73" cy="197"/>
            </a:xfrm>
            <a:custGeom>
              <a:avLst/>
              <a:gdLst>
                <a:gd name="T0" fmla="*/ 0 w 29"/>
                <a:gd name="T1" fmla="*/ 0 h 74"/>
                <a:gd name="T2" fmla="*/ 0 w 29"/>
                <a:gd name="T3" fmla="*/ 1190 h 74"/>
                <a:gd name="T4" fmla="*/ 463 w 29"/>
                <a:gd name="T5" fmla="*/ 1339 h 74"/>
                <a:gd name="T6" fmla="*/ 63 w 29"/>
                <a:gd name="T7" fmla="*/ 921 h 74"/>
                <a:gd name="T8" fmla="*/ 0 w 29"/>
                <a:gd name="T9" fmla="*/ 0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74">
                  <a:moveTo>
                    <a:pt x="0" y="0"/>
                  </a:moveTo>
                  <a:cubicBezTo>
                    <a:pt x="0" y="63"/>
                    <a:pt x="0" y="63"/>
                    <a:pt x="0" y="63"/>
                  </a:cubicBezTo>
                  <a:cubicBezTo>
                    <a:pt x="2" y="69"/>
                    <a:pt x="20" y="74"/>
                    <a:pt x="29" y="71"/>
                  </a:cubicBezTo>
                  <a:cubicBezTo>
                    <a:pt x="15" y="72"/>
                    <a:pt x="5" y="59"/>
                    <a:pt x="4" y="49"/>
                  </a:cubicBezTo>
                  <a:cubicBezTo>
                    <a:pt x="4" y="4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0" name="Oval 329"/>
            <p:cNvSpPr>
              <a:spLocks noChangeArrowheads="1"/>
            </p:cNvSpPr>
            <p:nvPr/>
          </p:nvSpPr>
          <p:spPr bwMode="auto">
            <a:xfrm>
              <a:off x="4270" y="3136"/>
              <a:ext cx="137" cy="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1" name="Oval 330"/>
            <p:cNvSpPr>
              <a:spLocks noChangeArrowheads="1"/>
            </p:cNvSpPr>
            <p:nvPr/>
          </p:nvSpPr>
          <p:spPr bwMode="auto">
            <a:xfrm>
              <a:off x="4270" y="3136"/>
              <a:ext cx="137" cy="28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alt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2" name="Freeform 331"/>
            <p:cNvSpPr>
              <a:spLocks/>
            </p:cNvSpPr>
            <p:nvPr/>
          </p:nvSpPr>
          <p:spPr bwMode="auto">
            <a:xfrm>
              <a:off x="4305" y="3219"/>
              <a:ext cx="97" cy="189"/>
            </a:xfrm>
            <a:custGeom>
              <a:avLst/>
              <a:gdLst>
                <a:gd name="T0" fmla="*/ 30 w 39"/>
                <a:gd name="T1" fmla="*/ 623 h 71"/>
                <a:gd name="T2" fmla="*/ 371 w 39"/>
                <a:gd name="T3" fmla="*/ 21 h 71"/>
                <a:gd name="T4" fmla="*/ 570 w 39"/>
                <a:gd name="T5" fmla="*/ 716 h 71"/>
                <a:gd name="T6" fmla="*/ 229 w 39"/>
                <a:gd name="T7" fmla="*/ 1318 h 71"/>
                <a:gd name="T8" fmla="*/ 30 w 39"/>
                <a:gd name="T9" fmla="*/ 623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" h="71">
                  <a:moveTo>
                    <a:pt x="2" y="33"/>
                  </a:moveTo>
                  <a:cubicBezTo>
                    <a:pt x="4" y="14"/>
                    <a:pt x="14" y="0"/>
                    <a:pt x="24" y="1"/>
                  </a:cubicBezTo>
                  <a:cubicBezTo>
                    <a:pt x="33" y="3"/>
                    <a:pt x="39" y="19"/>
                    <a:pt x="37" y="38"/>
                  </a:cubicBezTo>
                  <a:cubicBezTo>
                    <a:pt x="34" y="57"/>
                    <a:pt x="25" y="71"/>
                    <a:pt x="15" y="70"/>
                  </a:cubicBezTo>
                  <a:cubicBezTo>
                    <a:pt x="5" y="69"/>
                    <a:pt x="0" y="52"/>
                    <a:pt x="2" y="33"/>
                  </a:cubicBezTo>
                  <a:close/>
                </a:path>
              </a:pathLst>
            </a:custGeom>
            <a:solidFill>
              <a:srgbClr val="5863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3" name="Freeform 332"/>
            <p:cNvSpPr>
              <a:spLocks/>
            </p:cNvSpPr>
            <p:nvPr/>
          </p:nvSpPr>
          <p:spPr bwMode="auto">
            <a:xfrm>
              <a:off x="4342" y="3320"/>
              <a:ext cx="55" cy="88"/>
            </a:xfrm>
            <a:custGeom>
              <a:avLst/>
              <a:gdLst>
                <a:gd name="T0" fmla="*/ 0 w 22"/>
                <a:gd name="T1" fmla="*/ 605 h 33"/>
                <a:gd name="T2" fmla="*/ 345 w 22"/>
                <a:gd name="T3" fmla="*/ 0 h 33"/>
                <a:gd name="T4" fmla="*/ 0 w 22"/>
                <a:gd name="T5" fmla="*/ 605 h 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" h="33">
                  <a:moveTo>
                    <a:pt x="0" y="32"/>
                  </a:moveTo>
                  <a:cubicBezTo>
                    <a:pt x="10" y="33"/>
                    <a:pt x="19" y="19"/>
                    <a:pt x="22" y="0"/>
                  </a:cubicBezTo>
                  <a:cubicBezTo>
                    <a:pt x="20" y="8"/>
                    <a:pt x="7" y="29"/>
                    <a:pt x="0" y="32"/>
                  </a:cubicBezTo>
                  <a:close/>
                </a:path>
              </a:pathLst>
            </a:custGeom>
            <a:solidFill>
              <a:srgbClr val="B8C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4" name="Freeform 333"/>
            <p:cNvSpPr>
              <a:spLocks/>
            </p:cNvSpPr>
            <p:nvPr/>
          </p:nvSpPr>
          <p:spPr bwMode="auto">
            <a:xfrm>
              <a:off x="4212" y="3136"/>
              <a:ext cx="125" cy="288"/>
            </a:xfrm>
            <a:custGeom>
              <a:avLst/>
              <a:gdLst>
                <a:gd name="T0" fmla="*/ 425 w 50"/>
                <a:gd name="T1" fmla="*/ 2048 h 108"/>
                <a:gd name="T2" fmla="*/ 0 w 50"/>
                <a:gd name="T3" fmla="*/ 1024 h 108"/>
                <a:gd name="T4" fmla="*/ 425 w 50"/>
                <a:gd name="T5" fmla="*/ 0 h 108"/>
                <a:gd name="T6" fmla="*/ 783 w 50"/>
                <a:gd name="T7" fmla="*/ 0 h 108"/>
                <a:gd name="T8" fmla="*/ 363 w 50"/>
                <a:gd name="T9" fmla="*/ 1024 h 108"/>
                <a:gd name="T10" fmla="*/ 783 w 50"/>
                <a:gd name="T11" fmla="*/ 2048 h 108"/>
                <a:gd name="T12" fmla="*/ 425 w 50"/>
                <a:gd name="T13" fmla="*/ 2048 h 1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0" h="108">
                  <a:moveTo>
                    <a:pt x="27" y="108"/>
                  </a:moveTo>
                  <a:cubicBezTo>
                    <a:pt x="12" y="108"/>
                    <a:pt x="0" y="83"/>
                    <a:pt x="0" y="54"/>
                  </a:cubicBezTo>
                  <a:cubicBezTo>
                    <a:pt x="0" y="24"/>
                    <a:pt x="12" y="0"/>
                    <a:pt x="27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5" y="0"/>
                    <a:pt x="23" y="24"/>
                    <a:pt x="23" y="54"/>
                  </a:cubicBezTo>
                  <a:cubicBezTo>
                    <a:pt x="23" y="83"/>
                    <a:pt x="35" y="108"/>
                    <a:pt x="50" y="108"/>
                  </a:cubicBezTo>
                  <a:lnTo>
                    <a:pt x="27" y="108"/>
                  </a:lnTo>
                  <a:close/>
                </a:path>
              </a:pathLst>
            </a:custGeom>
            <a:solidFill>
              <a:srgbClr val="6473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5" name="Freeform 334"/>
            <p:cNvSpPr>
              <a:spLocks/>
            </p:cNvSpPr>
            <p:nvPr/>
          </p:nvSpPr>
          <p:spPr bwMode="auto">
            <a:xfrm>
              <a:off x="4165" y="3189"/>
              <a:ext cx="62" cy="179"/>
            </a:xfrm>
            <a:custGeom>
              <a:avLst/>
              <a:gdLst>
                <a:gd name="T0" fmla="*/ 290 w 25"/>
                <a:gd name="T1" fmla="*/ 649 h 67"/>
                <a:gd name="T2" fmla="*/ 382 w 25"/>
                <a:gd name="T3" fmla="*/ 0 h 67"/>
                <a:gd name="T4" fmla="*/ 258 w 25"/>
                <a:gd name="T5" fmla="*/ 0 h 67"/>
                <a:gd name="T6" fmla="*/ 0 w 25"/>
                <a:gd name="T7" fmla="*/ 649 h 67"/>
                <a:gd name="T8" fmla="*/ 258 w 25"/>
                <a:gd name="T9" fmla="*/ 1277 h 67"/>
                <a:gd name="T10" fmla="*/ 382 w 25"/>
                <a:gd name="T11" fmla="*/ 1277 h 67"/>
                <a:gd name="T12" fmla="*/ 290 w 25"/>
                <a:gd name="T13" fmla="*/ 649 h 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67">
                  <a:moveTo>
                    <a:pt x="19" y="34"/>
                  </a:moveTo>
                  <a:cubicBezTo>
                    <a:pt x="19" y="21"/>
                    <a:pt x="21" y="9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15"/>
                    <a:pt x="0" y="34"/>
                  </a:cubicBezTo>
                  <a:cubicBezTo>
                    <a:pt x="0" y="52"/>
                    <a:pt x="7" y="67"/>
                    <a:pt x="1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1" y="58"/>
                    <a:pt x="19" y="47"/>
                    <a:pt x="19" y="34"/>
                  </a:cubicBezTo>
                  <a:close/>
                </a:path>
              </a:pathLst>
            </a:custGeom>
            <a:solidFill>
              <a:srgbClr val="4F5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6" name="Freeform 335"/>
            <p:cNvSpPr>
              <a:spLocks/>
            </p:cNvSpPr>
            <p:nvPr/>
          </p:nvSpPr>
          <p:spPr bwMode="auto">
            <a:xfrm>
              <a:off x="4212" y="3232"/>
              <a:ext cx="63" cy="45"/>
            </a:xfrm>
            <a:custGeom>
              <a:avLst/>
              <a:gdLst>
                <a:gd name="T0" fmla="*/ 0 w 25"/>
                <a:gd name="T1" fmla="*/ 315 h 17"/>
                <a:gd name="T2" fmla="*/ 368 w 25"/>
                <a:gd name="T3" fmla="*/ 315 h 17"/>
                <a:gd name="T4" fmla="*/ 401 w 25"/>
                <a:gd name="T5" fmla="*/ 0 h 17"/>
                <a:gd name="T6" fmla="*/ 33 w 25"/>
                <a:gd name="T7" fmla="*/ 0 h 17"/>
                <a:gd name="T8" fmla="*/ 0 w 25"/>
                <a:gd name="T9" fmla="*/ 31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17">
                  <a:moveTo>
                    <a:pt x="0" y="17"/>
                  </a:moveTo>
                  <a:cubicBezTo>
                    <a:pt x="23" y="17"/>
                    <a:pt x="23" y="17"/>
                    <a:pt x="23" y="17"/>
                  </a:cubicBezTo>
                  <a:cubicBezTo>
                    <a:pt x="23" y="11"/>
                    <a:pt x="24" y="6"/>
                    <a:pt x="2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6"/>
                    <a:pt x="0" y="11"/>
                    <a:pt x="0" y="17"/>
                  </a:cubicBezTo>
                  <a:close/>
                </a:path>
              </a:pathLst>
            </a:custGeom>
            <a:solidFill>
              <a:srgbClr val="BCC5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7" name="Freeform 336"/>
            <p:cNvSpPr>
              <a:spLocks/>
            </p:cNvSpPr>
            <p:nvPr/>
          </p:nvSpPr>
          <p:spPr bwMode="auto">
            <a:xfrm>
              <a:off x="4212" y="3299"/>
              <a:ext cx="68" cy="50"/>
            </a:xfrm>
            <a:custGeom>
              <a:avLst/>
              <a:gdLst>
                <a:gd name="T0" fmla="*/ 63 w 27"/>
                <a:gd name="T1" fmla="*/ 347 h 19"/>
                <a:gd name="T2" fmla="*/ 431 w 27"/>
                <a:gd name="T3" fmla="*/ 347 h 19"/>
                <a:gd name="T4" fmla="*/ 368 w 27"/>
                <a:gd name="T5" fmla="*/ 0 h 19"/>
                <a:gd name="T6" fmla="*/ 0 w 27"/>
                <a:gd name="T7" fmla="*/ 0 h 19"/>
                <a:gd name="T8" fmla="*/ 63 w 27"/>
                <a:gd name="T9" fmla="*/ 347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9">
                  <a:moveTo>
                    <a:pt x="4" y="19"/>
                  </a:moveTo>
                  <a:cubicBezTo>
                    <a:pt x="27" y="19"/>
                    <a:pt x="27" y="19"/>
                    <a:pt x="27" y="19"/>
                  </a:cubicBezTo>
                  <a:cubicBezTo>
                    <a:pt x="25" y="13"/>
                    <a:pt x="24" y="7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"/>
                    <a:pt x="2" y="13"/>
                    <a:pt x="4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8" name="Freeform 337"/>
            <p:cNvSpPr>
              <a:spLocks/>
            </p:cNvSpPr>
            <p:nvPr/>
          </p:nvSpPr>
          <p:spPr bwMode="auto">
            <a:xfrm>
              <a:off x="4222" y="3203"/>
              <a:ext cx="58" cy="8"/>
            </a:xfrm>
            <a:custGeom>
              <a:avLst/>
              <a:gdLst>
                <a:gd name="T0" fmla="*/ 0 w 23"/>
                <a:gd name="T1" fmla="*/ 56 h 3"/>
                <a:gd name="T2" fmla="*/ 351 w 23"/>
                <a:gd name="T3" fmla="*/ 56 h 3"/>
                <a:gd name="T4" fmla="*/ 368 w 23"/>
                <a:gd name="T5" fmla="*/ 0 h 3"/>
                <a:gd name="T6" fmla="*/ 0 w 23"/>
                <a:gd name="T7" fmla="*/ 0 h 3"/>
                <a:gd name="T8" fmla="*/ 0 w 23"/>
                <a:gd name="T9" fmla="*/ 56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" h="3">
                  <a:moveTo>
                    <a:pt x="0" y="3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3" y="2"/>
                    <a:pt x="23" y="1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9" name="Freeform 338"/>
            <p:cNvSpPr>
              <a:spLocks/>
            </p:cNvSpPr>
            <p:nvPr/>
          </p:nvSpPr>
          <p:spPr bwMode="auto">
            <a:xfrm>
              <a:off x="4240" y="3395"/>
              <a:ext cx="70" cy="13"/>
            </a:xfrm>
            <a:custGeom>
              <a:avLst/>
              <a:gdLst>
                <a:gd name="T0" fmla="*/ 83 w 28"/>
                <a:gd name="T1" fmla="*/ 88 h 5"/>
                <a:gd name="T2" fmla="*/ 438 w 28"/>
                <a:gd name="T3" fmla="*/ 88 h 5"/>
                <a:gd name="T4" fmla="*/ 363 w 28"/>
                <a:gd name="T5" fmla="*/ 0 h 5"/>
                <a:gd name="T6" fmla="*/ 0 w 28"/>
                <a:gd name="T7" fmla="*/ 0 h 5"/>
                <a:gd name="T8" fmla="*/ 83 w 28"/>
                <a:gd name="T9" fmla="*/ 88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" h="5">
                  <a:moveTo>
                    <a:pt x="5" y="5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26" y="4"/>
                    <a:pt x="25" y="2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0" name="Freeform 339"/>
            <p:cNvSpPr>
              <a:spLocks/>
            </p:cNvSpPr>
            <p:nvPr/>
          </p:nvSpPr>
          <p:spPr bwMode="auto">
            <a:xfrm>
              <a:off x="4842" y="1061"/>
              <a:ext cx="128" cy="51"/>
            </a:xfrm>
            <a:custGeom>
              <a:avLst/>
              <a:gdLst>
                <a:gd name="T0" fmla="*/ 20 w 51"/>
                <a:gd name="T1" fmla="*/ 252 h 19"/>
                <a:gd name="T2" fmla="*/ 755 w 51"/>
                <a:gd name="T3" fmla="*/ 368 h 19"/>
                <a:gd name="T4" fmla="*/ 806 w 51"/>
                <a:gd name="T5" fmla="*/ 137 h 19"/>
                <a:gd name="T6" fmla="*/ 0 w 51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1" h="19">
                  <a:moveTo>
                    <a:pt x="1" y="13"/>
                  </a:moveTo>
                  <a:cubicBezTo>
                    <a:pt x="21" y="13"/>
                    <a:pt x="27" y="19"/>
                    <a:pt x="48" y="19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29" y="7"/>
                    <a:pt x="18" y="0"/>
                    <a:pt x="0" y="0"/>
                  </a:cubicBezTo>
                </a:path>
              </a:pathLst>
            </a:custGeom>
            <a:solidFill>
              <a:srgbClr val="E8F2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1" name="Freeform 340"/>
            <p:cNvSpPr>
              <a:spLocks/>
            </p:cNvSpPr>
            <p:nvPr/>
          </p:nvSpPr>
          <p:spPr bwMode="auto">
            <a:xfrm>
              <a:off x="4845" y="1096"/>
              <a:ext cx="117" cy="16"/>
            </a:xfrm>
            <a:custGeom>
              <a:avLst/>
              <a:gdLst>
                <a:gd name="T0" fmla="*/ 0 w 47"/>
                <a:gd name="T1" fmla="*/ 0 h 6"/>
                <a:gd name="T2" fmla="*/ 724 w 47"/>
                <a:gd name="T3" fmla="*/ 115 h 6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" h="6">
                  <a:moveTo>
                    <a:pt x="0" y="0"/>
                  </a:moveTo>
                  <a:cubicBezTo>
                    <a:pt x="20" y="0"/>
                    <a:pt x="26" y="6"/>
                    <a:pt x="47" y="6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2" name="Freeform 341"/>
            <p:cNvSpPr>
              <a:spLocks/>
            </p:cNvSpPr>
            <p:nvPr/>
          </p:nvSpPr>
          <p:spPr bwMode="auto">
            <a:xfrm>
              <a:off x="4842" y="1061"/>
              <a:ext cx="128" cy="19"/>
            </a:xfrm>
            <a:custGeom>
              <a:avLst/>
              <a:gdLst>
                <a:gd name="T0" fmla="*/ 806 w 51"/>
                <a:gd name="T1" fmla="*/ 141 h 7"/>
                <a:gd name="T2" fmla="*/ 0 w 51"/>
                <a:gd name="T3" fmla="*/ 0 h 7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1" h="7">
                  <a:moveTo>
                    <a:pt x="51" y="7"/>
                  </a:moveTo>
                  <a:cubicBezTo>
                    <a:pt x="29" y="7"/>
                    <a:pt x="18" y="0"/>
                    <a:pt x="0" y="0"/>
                  </a:cubicBezTo>
                </a:path>
              </a:pathLst>
            </a:custGeom>
            <a:noFill/>
            <a:ln w="793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3" name="Freeform 342"/>
            <p:cNvSpPr>
              <a:spLocks/>
            </p:cNvSpPr>
            <p:nvPr/>
          </p:nvSpPr>
          <p:spPr bwMode="auto">
            <a:xfrm>
              <a:off x="4902" y="1080"/>
              <a:ext cx="43" cy="35"/>
            </a:xfrm>
            <a:custGeom>
              <a:avLst/>
              <a:gdLst>
                <a:gd name="T0" fmla="*/ 0 w 17"/>
                <a:gd name="T1" fmla="*/ 0 h 13"/>
                <a:gd name="T2" fmla="*/ 243 w 17"/>
                <a:gd name="T3" fmla="*/ 116 h 13"/>
                <a:gd name="T4" fmla="*/ 0 w 17"/>
                <a:gd name="T5" fmla="*/ 116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" h="13">
                  <a:moveTo>
                    <a:pt x="0" y="0"/>
                  </a:moveTo>
                  <a:cubicBezTo>
                    <a:pt x="4" y="0"/>
                    <a:pt x="14" y="1"/>
                    <a:pt x="15" y="6"/>
                  </a:cubicBezTo>
                  <a:cubicBezTo>
                    <a:pt x="17" y="13"/>
                    <a:pt x="3" y="7"/>
                    <a:pt x="0" y="6"/>
                  </a:cubicBezTo>
                </a:path>
              </a:pathLst>
            </a:custGeom>
            <a:solidFill>
              <a:srgbClr val="C7DE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4" name="Freeform 343"/>
            <p:cNvSpPr>
              <a:spLocks/>
            </p:cNvSpPr>
            <p:nvPr/>
          </p:nvSpPr>
          <p:spPr bwMode="auto">
            <a:xfrm>
              <a:off x="4812" y="1107"/>
              <a:ext cx="85" cy="37"/>
            </a:xfrm>
            <a:custGeom>
              <a:avLst/>
              <a:gdLst>
                <a:gd name="T0" fmla="*/ 0 w 34"/>
                <a:gd name="T1" fmla="*/ 0 h 14"/>
                <a:gd name="T2" fmla="*/ 533 w 34"/>
                <a:gd name="T3" fmla="*/ 34 h 14"/>
                <a:gd name="T4" fmla="*/ 0 w 34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4" h="14">
                  <a:moveTo>
                    <a:pt x="0" y="0"/>
                  </a:moveTo>
                  <a:cubicBezTo>
                    <a:pt x="9" y="9"/>
                    <a:pt x="26" y="11"/>
                    <a:pt x="34" y="2"/>
                  </a:cubicBezTo>
                  <a:cubicBezTo>
                    <a:pt x="30" y="14"/>
                    <a:pt x="2" y="1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5" name="Freeform 344"/>
            <p:cNvSpPr>
              <a:spLocks/>
            </p:cNvSpPr>
            <p:nvPr/>
          </p:nvSpPr>
          <p:spPr bwMode="auto">
            <a:xfrm>
              <a:off x="4732" y="2384"/>
              <a:ext cx="85" cy="325"/>
            </a:xfrm>
            <a:custGeom>
              <a:avLst/>
              <a:gdLst>
                <a:gd name="T0" fmla="*/ 270 w 34"/>
                <a:gd name="T1" fmla="*/ 0 h 122"/>
                <a:gd name="T2" fmla="*/ 0 w 34"/>
                <a:gd name="T3" fmla="*/ 264 h 122"/>
                <a:gd name="T4" fmla="*/ 0 w 34"/>
                <a:gd name="T5" fmla="*/ 2248 h 122"/>
                <a:gd name="T6" fmla="*/ 270 w 34"/>
                <a:gd name="T7" fmla="*/ 2307 h 122"/>
                <a:gd name="T8" fmla="*/ 533 w 34"/>
                <a:gd name="T9" fmla="*/ 2248 h 122"/>
                <a:gd name="T10" fmla="*/ 533 w 34"/>
                <a:gd name="T11" fmla="*/ 192 h 122"/>
                <a:gd name="T12" fmla="*/ 270 w 34"/>
                <a:gd name="T13" fmla="*/ 0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122">
                  <a:moveTo>
                    <a:pt x="17" y="0"/>
                  </a:moveTo>
                  <a:cubicBezTo>
                    <a:pt x="11" y="0"/>
                    <a:pt x="5" y="8"/>
                    <a:pt x="0" y="14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3" y="121"/>
                    <a:pt x="10" y="122"/>
                    <a:pt x="17" y="122"/>
                  </a:cubicBezTo>
                  <a:cubicBezTo>
                    <a:pt x="24" y="122"/>
                    <a:pt x="31" y="121"/>
                    <a:pt x="34" y="119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0" y="6"/>
                    <a:pt x="22" y="0"/>
                    <a:pt x="17" y="0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6" name="Freeform 345"/>
            <p:cNvSpPr>
              <a:spLocks/>
            </p:cNvSpPr>
            <p:nvPr/>
          </p:nvSpPr>
          <p:spPr bwMode="auto">
            <a:xfrm>
              <a:off x="4995" y="2379"/>
              <a:ext cx="57" cy="234"/>
            </a:xfrm>
            <a:custGeom>
              <a:avLst/>
              <a:gdLst>
                <a:gd name="T0" fmla="*/ 183 w 23"/>
                <a:gd name="T1" fmla="*/ 0 h 88"/>
                <a:gd name="T2" fmla="*/ 0 w 23"/>
                <a:gd name="T3" fmla="*/ 170 h 88"/>
                <a:gd name="T4" fmla="*/ 0 w 23"/>
                <a:gd name="T5" fmla="*/ 1598 h 88"/>
                <a:gd name="T6" fmla="*/ 183 w 23"/>
                <a:gd name="T7" fmla="*/ 1654 h 88"/>
                <a:gd name="T8" fmla="*/ 349 w 23"/>
                <a:gd name="T9" fmla="*/ 1598 h 88"/>
                <a:gd name="T10" fmla="*/ 349 w 23"/>
                <a:gd name="T11" fmla="*/ 136 h 88"/>
                <a:gd name="T12" fmla="*/ 183 w 23"/>
                <a:gd name="T13" fmla="*/ 0 h 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88">
                  <a:moveTo>
                    <a:pt x="12" y="0"/>
                  </a:moveTo>
                  <a:cubicBezTo>
                    <a:pt x="8" y="0"/>
                    <a:pt x="3" y="6"/>
                    <a:pt x="0" y="9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7"/>
                    <a:pt x="7" y="88"/>
                    <a:pt x="12" y="88"/>
                  </a:cubicBezTo>
                  <a:cubicBezTo>
                    <a:pt x="16" y="88"/>
                    <a:pt x="21" y="87"/>
                    <a:pt x="23" y="85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0" y="4"/>
                    <a:pt x="15" y="0"/>
                    <a:pt x="12" y="0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07" name="Group 1154"/>
          <p:cNvGrpSpPr>
            <a:grpSpLocks/>
          </p:cNvGrpSpPr>
          <p:nvPr/>
        </p:nvGrpSpPr>
        <p:grpSpPr bwMode="auto">
          <a:xfrm>
            <a:off x="9781461" y="2082441"/>
            <a:ext cx="414708" cy="342967"/>
            <a:chOff x="2195513" y="1881550"/>
            <a:chExt cx="685800" cy="566375"/>
          </a:xfrm>
        </p:grpSpPr>
        <p:grpSp>
          <p:nvGrpSpPr>
            <p:cNvPr id="808" name="Group 111"/>
            <p:cNvGrpSpPr>
              <a:grpSpLocks/>
            </p:cNvGrpSpPr>
            <p:nvPr/>
          </p:nvGrpSpPr>
          <p:grpSpPr bwMode="auto">
            <a:xfrm>
              <a:off x="2195513" y="1989613"/>
              <a:ext cx="219903" cy="218032"/>
              <a:chOff x="797" y="3122"/>
              <a:chExt cx="653" cy="647"/>
            </a:xfrm>
          </p:grpSpPr>
          <p:sp>
            <p:nvSpPr>
              <p:cNvPr id="836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37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09" name="Freeform 114"/>
            <p:cNvSpPr>
              <a:spLocks noChangeAspect="1"/>
            </p:cNvSpPr>
            <p:nvPr/>
          </p:nvSpPr>
          <p:spPr bwMode="auto">
            <a:xfrm>
              <a:off x="2349570" y="197372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0" name="Freeform 115"/>
            <p:cNvSpPr>
              <a:spLocks noChangeAspect="1"/>
            </p:cNvSpPr>
            <p:nvPr/>
          </p:nvSpPr>
          <p:spPr bwMode="auto">
            <a:xfrm>
              <a:off x="2373175" y="2002326"/>
              <a:ext cx="58392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CC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1" name="Group 137"/>
            <p:cNvGrpSpPr>
              <a:grpSpLocks/>
            </p:cNvGrpSpPr>
            <p:nvPr/>
          </p:nvGrpSpPr>
          <p:grpSpPr bwMode="auto">
            <a:xfrm>
              <a:off x="2440264" y="1897442"/>
              <a:ext cx="219903" cy="218668"/>
              <a:chOff x="797" y="3122"/>
              <a:chExt cx="653" cy="647"/>
            </a:xfrm>
          </p:grpSpPr>
          <p:sp>
            <p:nvSpPr>
              <p:cNvPr id="834" name="Oval 138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35" name="Oval 139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12" name="Freeform 140"/>
            <p:cNvSpPr>
              <a:spLocks noChangeAspect="1"/>
            </p:cNvSpPr>
            <p:nvPr/>
          </p:nvSpPr>
          <p:spPr bwMode="auto">
            <a:xfrm>
              <a:off x="2594321" y="1881550"/>
              <a:ext cx="56529" cy="55938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3" name="Freeform 141"/>
            <p:cNvSpPr>
              <a:spLocks noChangeAspect="1"/>
            </p:cNvSpPr>
            <p:nvPr/>
          </p:nvSpPr>
          <p:spPr bwMode="auto">
            <a:xfrm>
              <a:off x="2617305" y="1910155"/>
              <a:ext cx="59014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4" name="Group 145"/>
            <p:cNvGrpSpPr>
              <a:grpSpLocks/>
            </p:cNvGrpSpPr>
            <p:nvPr/>
          </p:nvGrpSpPr>
          <p:grpSpPr bwMode="auto">
            <a:xfrm>
              <a:off x="2645259" y="2016946"/>
              <a:ext cx="219903" cy="218032"/>
              <a:chOff x="797" y="3122"/>
              <a:chExt cx="653" cy="647"/>
            </a:xfrm>
          </p:grpSpPr>
          <p:sp>
            <p:nvSpPr>
              <p:cNvPr id="832" name="Oval 146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33" name="Oval 147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15" name="Freeform 148"/>
            <p:cNvSpPr>
              <a:spLocks noChangeAspect="1"/>
            </p:cNvSpPr>
            <p:nvPr/>
          </p:nvSpPr>
          <p:spPr bwMode="auto">
            <a:xfrm>
              <a:off x="2798763" y="2002123"/>
              <a:ext cx="57150" cy="53941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194" y="0"/>
                </a:cxn>
                <a:cxn ang="0">
                  <a:pos x="232" y="28"/>
                </a:cxn>
                <a:cxn ang="0">
                  <a:pos x="234" y="98"/>
                </a:cxn>
                <a:cxn ang="0">
                  <a:pos x="292" y="98"/>
                </a:cxn>
                <a:cxn ang="0">
                  <a:pos x="348" y="166"/>
                </a:cxn>
                <a:cxn ang="0">
                  <a:pos x="128" y="342"/>
                </a:cxn>
                <a:cxn ang="0">
                  <a:pos x="0" y="265"/>
                </a:cxn>
              </a:cxnLst>
              <a:rect l="0" t="0" r="r" b="b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16" name="Freeform 149"/>
            <p:cNvSpPr>
              <a:spLocks noChangeAspect="1"/>
            </p:cNvSpPr>
            <p:nvPr/>
          </p:nvSpPr>
          <p:spPr bwMode="auto">
            <a:xfrm>
              <a:off x="2822575" y="2029093"/>
              <a:ext cx="58738" cy="47595"/>
            </a:xfrm>
            <a:custGeom>
              <a:avLst/>
              <a:gdLst/>
              <a:ahLst/>
              <a:cxnLst>
                <a:cxn ang="0">
                  <a:pos x="0" y="185"/>
                </a:cxn>
                <a:cxn ang="0">
                  <a:pos x="217" y="0"/>
                </a:cxn>
                <a:cxn ang="0">
                  <a:pos x="262" y="1"/>
                </a:cxn>
                <a:cxn ang="0">
                  <a:pos x="254" y="33"/>
                </a:cxn>
                <a:cxn ang="0">
                  <a:pos x="295" y="78"/>
                </a:cxn>
                <a:cxn ang="0">
                  <a:pos x="293" y="76"/>
                </a:cxn>
                <a:cxn ang="0">
                  <a:pos x="295" y="78"/>
                </a:cxn>
                <a:cxn ang="0">
                  <a:pos x="324" y="109"/>
                </a:cxn>
                <a:cxn ang="0">
                  <a:pos x="364" y="148"/>
                </a:cxn>
                <a:cxn ang="0">
                  <a:pos x="66" y="290"/>
                </a:cxn>
                <a:cxn ang="0">
                  <a:pos x="0" y="185"/>
                </a:cxn>
              </a:cxnLst>
              <a:rect l="0" t="0" r="r" b="b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17" name="Group 161"/>
            <p:cNvGrpSpPr>
              <a:grpSpLocks/>
            </p:cNvGrpSpPr>
            <p:nvPr/>
          </p:nvGrpSpPr>
          <p:grpSpPr bwMode="auto">
            <a:xfrm>
              <a:off x="2398644" y="2166962"/>
              <a:ext cx="219903" cy="218032"/>
              <a:chOff x="797" y="3122"/>
              <a:chExt cx="653" cy="647"/>
            </a:xfrm>
          </p:grpSpPr>
          <p:sp>
            <p:nvSpPr>
              <p:cNvPr id="830" name="Oval 16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31" name="Oval 16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18" name="Freeform 164"/>
            <p:cNvSpPr>
              <a:spLocks noChangeAspect="1"/>
            </p:cNvSpPr>
            <p:nvPr/>
          </p:nvSpPr>
          <p:spPr bwMode="auto">
            <a:xfrm>
              <a:off x="2552701" y="215107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9" name="Freeform 165"/>
            <p:cNvSpPr>
              <a:spLocks noChangeAspect="1"/>
            </p:cNvSpPr>
            <p:nvPr/>
          </p:nvSpPr>
          <p:spPr bwMode="auto">
            <a:xfrm>
              <a:off x="2576306" y="2179676"/>
              <a:ext cx="58392" cy="47039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66">
                <a:alpha val="8784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20" name="Group 111"/>
            <p:cNvGrpSpPr>
              <a:grpSpLocks/>
            </p:cNvGrpSpPr>
            <p:nvPr/>
          </p:nvGrpSpPr>
          <p:grpSpPr bwMode="auto">
            <a:xfrm>
              <a:off x="2625380" y="2216544"/>
              <a:ext cx="219282" cy="218032"/>
              <a:chOff x="797" y="3122"/>
              <a:chExt cx="653" cy="647"/>
            </a:xfrm>
          </p:grpSpPr>
          <p:sp>
            <p:nvSpPr>
              <p:cNvPr id="828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29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21" name="Freeform 114"/>
            <p:cNvSpPr>
              <a:spLocks noChangeAspect="1"/>
            </p:cNvSpPr>
            <p:nvPr/>
          </p:nvSpPr>
          <p:spPr bwMode="auto">
            <a:xfrm>
              <a:off x="2779713" y="2200433"/>
              <a:ext cx="55562" cy="55528"/>
            </a:xfrm>
            <a:custGeom>
              <a:avLst/>
              <a:gdLst/>
              <a:ahLst/>
              <a:cxnLst>
                <a:cxn ang="0">
                  <a:pos x="0" y="265"/>
                </a:cxn>
                <a:cxn ang="0">
                  <a:pos x="194" y="0"/>
                </a:cxn>
                <a:cxn ang="0">
                  <a:pos x="232" y="28"/>
                </a:cxn>
                <a:cxn ang="0">
                  <a:pos x="234" y="98"/>
                </a:cxn>
                <a:cxn ang="0">
                  <a:pos x="292" y="98"/>
                </a:cxn>
                <a:cxn ang="0">
                  <a:pos x="348" y="166"/>
                </a:cxn>
                <a:cxn ang="0">
                  <a:pos x="128" y="342"/>
                </a:cxn>
                <a:cxn ang="0">
                  <a:pos x="0" y="265"/>
                </a:cxn>
              </a:cxnLst>
              <a:rect l="0" t="0" r="r" b="b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22" name="Freeform 115"/>
            <p:cNvSpPr>
              <a:spLocks noChangeAspect="1"/>
            </p:cNvSpPr>
            <p:nvPr/>
          </p:nvSpPr>
          <p:spPr bwMode="auto">
            <a:xfrm>
              <a:off x="2801938" y="2228990"/>
              <a:ext cx="58737" cy="47595"/>
            </a:xfrm>
            <a:custGeom>
              <a:avLst/>
              <a:gdLst/>
              <a:ahLst/>
              <a:cxnLst>
                <a:cxn ang="0">
                  <a:pos x="0" y="185"/>
                </a:cxn>
                <a:cxn ang="0">
                  <a:pos x="217" y="0"/>
                </a:cxn>
                <a:cxn ang="0">
                  <a:pos x="262" y="1"/>
                </a:cxn>
                <a:cxn ang="0">
                  <a:pos x="254" y="33"/>
                </a:cxn>
                <a:cxn ang="0">
                  <a:pos x="295" y="78"/>
                </a:cxn>
                <a:cxn ang="0">
                  <a:pos x="293" y="76"/>
                </a:cxn>
                <a:cxn ang="0">
                  <a:pos x="295" y="78"/>
                </a:cxn>
                <a:cxn ang="0">
                  <a:pos x="324" y="109"/>
                </a:cxn>
                <a:cxn ang="0">
                  <a:pos x="364" y="148"/>
                </a:cxn>
                <a:cxn ang="0">
                  <a:pos x="66" y="290"/>
                </a:cxn>
                <a:cxn ang="0">
                  <a:pos x="0" y="185"/>
                </a:cxn>
              </a:cxnLst>
              <a:rect l="0" t="0" r="r" b="b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23" name="Group 111"/>
            <p:cNvGrpSpPr>
              <a:grpSpLocks/>
            </p:cNvGrpSpPr>
            <p:nvPr/>
          </p:nvGrpSpPr>
          <p:grpSpPr bwMode="auto">
            <a:xfrm>
              <a:off x="2215391" y="2229893"/>
              <a:ext cx="219903" cy="218032"/>
              <a:chOff x="797" y="3122"/>
              <a:chExt cx="653" cy="647"/>
            </a:xfrm>
          </p:grpSpPr>
          <p:sp>
            <p:nvSpPr>
              <p:cNvPr id="826" name="Oval 112"/>
              <p:cNvSpPr>
                <a:spLocks noChangeAspect="1" noChangeArrowheads="1"/>
              </p:cNvSpPr>
              <p:nvPr/>
            </p:nvSpPr>
            <p:spPr bwMode="auto">
              <a:xfrm flipH="1">
                <a:off x="797" y="3122"/>
                <a:ext cx="653" cy="647"/>
              </a:xfrm>
              <a:prstGeom prst="ellipse">
                <a:avLst/>
              </a:prstGeom>
              <a:solidFill>
                <a:srgbClr val="66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+mn-ea"/>
                  <a:cs typeface="Arial" charset="0"/>
                </a:endParaRPr>
              </a:p>
            </p:txBody>
          </p:sp>
          <p:sp>
            <p:nvSpPr>
              <p:cNvPr id="827" name="Oval 113"/>
              <p:cNvSpPr>
                <a:spLocks noChangeArrowheads="1"/>
              </p:cNvSpPr>
              <p:nvPr/>
            </p:nvSpPr>
            <p:spPr bwMode="auto">
              <a:xfrm>
                <a:off x="852" y="3236"/>
                <a:ext cx="426" cy="458"/>
              </a:xfrm>
              <a:prstGeom prst="ellipse">
                <a:avLst/>
              </a:prstGeom>
              <a:solidFill>
                <a:srgbClr val="3C3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0"/>
                  <a:ea typeface="+mn-ea"/>
                  <a:cs typeface="Arial" charset="0"/>
                </a:endParaRPr>
              </a:p>
            </p:txBody>
          </p:sp>
        </p:grpSp>
        <p:sp>
          <p:nvSpPr>
            <p:cNvPr id="824" name="Freeform 114"/>
            <p:cNvSpPr>
              <a:spLocks noChangeAspect="1"/>
            </p:cNvSpPr>
            <p:nvPr/>
          </p:nvSpPr>
          <p:spPr bwMode="auto">
            <a:xfrm>
              <a:off x="2369448" y="2214001"/>
              <a:ext cx="56529" cy="55303"/>
            </a:xfrm>
            <a:custGeom>
              <a:avLst/>
              <a:gdLst>
                <a:gd name="T0" fmla="*/ 0 w 348"/>
                <a:gd name="T1" fmla="*/ 0 h 342"/>
                <a:gd name="T2" fmla="*/ 0 w 348"/>
                <a:gd name="T3" fmla="*/ 0 h 342"/>
                <a:gd name="T4" fmla="*/ 0 w 348"/>
                <a:gd name="T5" fmla="*/ 0 h 342"/>
                <a:gd name="T6" fmla="*/ 0 w 348"/>
                <a:gd name="T7" fmla="*/ 0 h 342"/>
                <a:gd name="T8" fmla="*/ 0 w 348"/>
                <a:gd name="T9" fmla="*/ 0 h 342"/>
                <a:gd name="T10" fmla="*/ 0 w 348"/>
                <a:gd name="T11" fmla="*/ 0 h 342"/>
                <a:gd name="T12" fmla="*/ 0 w 348"/>
                <a:gd name="T13" fmla="*/ 0 h 342"/>
                <a:gd name="T14" fmla="*/ 0 w 348"/>
                <a:gd name="T15" fmla="*/ 0 h 3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8"/>
                <a:gd name="T25" fmla="*/ 0 h 342"/>
                <a:gd name="T26" fmla="*/ 348 w 348"/>
                <a:gd name="T27" fmla="*/ 342 h 3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8" h="342">
                  <a:moveTo>
                    <a:pt x="0" y="265"/>
                  </a:moveTo>
                  <a:lnTo>
                    <a:pt x="194" y="0"/>
                  </a:lnTo>
                  <a:lnTo>
                    <a:pt x="232" y="28"/>
                  </a:lnTo>
                  <a:lnTo>
                    <a:pt x="234" y="98"/>
                  </a:lnTo>
                  <a:lnTo>
                    <a:pt x="292" y="98"/>
                  </a:lnTo>
                  <a:lnTo>
                    <a:pt x="348" y="166"/>
                  </a:lnTo>
                  <a:lnTo>
                    <a:pt x="128" y="342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5" name="Freeform 115"/>
            <p:cNvSpPr>
              <a:spLocks noChangeAspect="1"/>
            </p:cNvSpPr>
            <p:nvPr/>
          </p:nvSpPr>
          <p:spPr bwMode="auto">
            <a:xfrm>
              <a:off x="2392432" y="2241970"/>
              <a:ext cx="59014" cy="47675"/>
            </a:xfrm>
            <a:custGeom>
              <a:avLst/>
              <a:gdLst>
                <a:gd name="T0" fmla="*/ 0 w 364"/>
                <a:gd name="T1" fmla="*/ 0 h 290"/>
                <a:gd name="T2" fmla="*/ 0 w 364"/>
                <a:gd name="T3" fmla="*/ 0 h 290"/>
                <a:gd name="T4" fmla="*/ 0 w 364"/>
                <a:gd name="T5" fmla="*/ 0 h 290"/>
                <a:gd name="T6" fmla="*/ 0 w 364"/>
                <a:gd name="T7" fmla="*/ 0 h 290"/>
                <a:gd name="T8" fmla="*/ 0 w 364"/>
                <a:gd name="T9" fmla="*/ 0 h 290"/>
                <a:gd name="T10" fmla="*/ 0 w 364"/>
                <a:gd name="T11" fmla="*/ 0 h 290"/>
                <a:gd name="T12" fmla="*/ 0 w 364"/>
                <a:gd name="T13" fmla="*/ 0 h 290"/>
                <a:gd name="T14" fmla="*/ 0 w 364"/>
                <a:gd name="T15" fmla="*/ 0 h 290"/>
                <a:gd name="T16" fmla="*/ 0 w 364"/>
                <a:gd name="T17" fmla="*/ 0 h 290"/>
                <a:gd name="T18" fmla="*/ 0 w 364"/>
                <a:gd name="T19" fmla="*/ 0 h 290"/>
                <a:gd name="T20" fmla="*/ 0 w 364"/>
                <a:gd name="T21" fmla="*/ 0 h 2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4"/>
                <a:gd name="T34" fmla="*/ 0 h 290"/>
                <a:gd name="T35" fmla="*/ 364 w 364"/>
                <a:gd name="T36" fmla="*/ 290 h 2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4" h="290">
                  <a:moveTo>
                    <a:pt x="0" y="185"/>
                  </a:moveTo>
                  <a:lnTo>
                    <a:pt x="217" y="0"/>
                  </a:lnTo>
                  <a:lnTo>
                    <a:pt x="262" y="1"/>
                  </a:lnTo>
                  <a:lnTo>
                    <a:pt x="254" y="33"/>
                  </a:lnTo>
                  <a:lnTo>
                    <a:pt x="295" y="78"/>
                  </a:lnTo>
                  <a:lnTo>
                    <a:pt x="293" y="76"/>
                  </a:lnTo>
                  <a:lnTo>
                    <a:pt x="295" y="78"/>
                  </a:lnTo>
                  <a:lnTo>
                    <a:pt x="324" y="109"/>
                  </a:lnTo>
                  <a:lnTo>
                    <a:pt x="364" y="148"/>
                  </a:lnTo>
                  <a:lnTo>
                    <a:pt x="66" y="29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994464" y="1164867"/>
            <a:ext cx="14256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Single infusion of TIL</a:t>
            </a:r>
          </a:p>
        </p:txBody>
      </p:sp>
      <p:sp>
        <p:nvSpPr>
          <p:cNvPr id="1141" name="TextBox 1140"/>
          <p:cNvSpPr txBox="1"/>
          <p:nvPr/>
        </p:nvSpPr>
        <p:spPr>
          <a:xfrm>
            <a:off x="11148159" y="2393756"/>
            <a:ext cx="492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IL-2</a:t>
            </a:r>
          </a:p>
        </p:txBody>
      </p:sp>
      <p:pic>
        <p:nvPicPr>
          <p:cNvPr id="1375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622" y="4540211"/>
            <a:ext cx="328023" cy="32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79" name="Straight Arrow Connector 1378"/>
          <p:cNvCxnSpPr/>
          <p:nvPr/>
        </p:nvCxnSpPr>
        <p:spPr>
          <a:xfrm>
            <a:off x="2260115" y="2510627"/>
            <a:ext cx="0" cy="20029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3" name="TextBox 1382"/>
          <p:cNvSpPr txBox="1"/>
          <p:nvPr/>
        </p:nvSpPr>
        <p:spPr>
          <a:xfrm>
            <a:off x="10543417" y="1164743"/>
            <a:ext cx="15441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Administration of high-dose IL-2</a:t>
            </a:r>
          </a:p>
        </p:txBody>
      </p:sp>
      <p:pic>
        <p:nvPicPr>
          <p:cNvPr id="845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603" y="2739943"/>
            <a:ext cx="259336" cy="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" name="Picture 4" descr="https://smart.servier.com/wp-content/uploads/2016/10/GB_couleurs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399" y="3399253"/>
            <a:ext cx="259336" cy="25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BFDBD-D53B-0774-9C3B-1C6C4E13BC24}"/>
              </a:ext>
            </a:extLst>
          </p:cNvPr>
          <p:cNvSpPr/>
          <p:nvPr/>
        </p:nvSpPr>
        <p:spPr>
          <a:xfrm>
            <a:off x="5082732" y="6370000"/>
            <a:ext cx="6701994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19" grpId="0"/>
      <p:bldP spid="20" grpId="0"/>
      <p:bldP spid="21" grpId="0"/>
      <p:bldP spid="444" grpId="0"/>
      <p:bldP spid="27" grpId="0"/>
      <p:bldP spid="43" grpId="0"/>
      <p:bldP spid="35" grpId="0"/>
      <p:bldP spid="652" grpId="0" animBg="1"/>
      <p:bldP spid="37" grpId="0"/>
      <p:bldP spid="1141" grpId="0"/>
      <p:bldP spid="138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F451A9-390E-396D-6C50-E404F31F0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9" y="132064"/>
            <a:ext cx="11957222" cy="67259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8F60D7-A1A2-2780-9113-27500F48287D}"/>
              </a:ext>
            </a:extLst>
          </p:cNvPr>
          <p:cNvSpPr/>
          <p:nvPr/>
        </p:nvSpPr>
        <p:spPr>
          <a:xfrm>
            <a:off x="5724938" y="6370000"/>
            <a:ext cx="6059787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F69EA-E27F-2EA3-B819-1A0F302D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-1"/>
            <a:ext cx="12061371" cy="67845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07E9F6-4AFB-4442-E99D-1587BD3C9825}"/>
              </a:ext>
            </a:extLst>
          </p:cNvPr>
          <p:cNvSpPr/>
          <p:nvPr/>
        </p:nvSpPr>
        <p:spPr>
          <a:xfrm>
            <a:off x="5715000" y="6370000"/>
            <a:ext cx="6069726" cy="240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96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patient's treatment&#10;&#10;Description automatically generated">
            <a:extLst>
              <a:ext uri="{FF2B5EF4-FFF2-40B4-BE49-F238E27FC236}">
                <a16:creationId xmlns:a16="http://schemas.microsoft.com/office/drawing/2014/main" id="{4BB1954F-69F8-F021-B9CE-89AA314D1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39" y="2634915"/>
            <a:ext cx="11704722" cy="3441032"/>
          </a:xfrm>
          <a:prstGeom prst="rect">
            <a:avLst/>
          </a:prstGeom>
        </p:spPr>
      </p:pic>
      <p:pic>
        <p:nvPicPr>
          <p:cNvPr id="4" name="Picture 3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7E08F939-A685-EA4A-B4A6-FB6BC44E3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516"/>
            <a:ext cx="12192000" cy="26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2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D1F76D-6979-5F38-4570-7A48D5BB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17" y="340131"/>
            <a:ext cx="6057902" cy="3392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33703-9F1E-6900-0EFE-814DCF2F1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55" y="3022868"/>
            <a:ext cx="6486145" cy="36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2" y="18441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Bookman Old Style" panose="02050604050505020204" pitchFamily="18" charset="0"/>
              </a:rPr>
              <a:t>DREAMseq</a:t>
            </a:r>
            <a:r>
              <a:rPr lang="en-US" sz="2800" dirty="0">
                <a:latin typeface="Bookman Old Style" panose="02050604050505020204" pitchFamily="18" charset="0"/>
              </a:rPr>
              <a:t>: Sequencing Immune Checkpoint Inhibitors and BRAF-Targeted Therapies in BRAF-Mutant Advanced Melanoma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58E0277-B394-094B-1ED3-30AFFAF7D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2" y="1665267"/>
            <a:ext cx="10207800" cy="44368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D8515-0507-3A99-E34D-E7194CE21522}"/>
              </a:ext>
            </a:extLst>
          </p:cNvPr>
          <p:cNvSpPr txBox="1"/>
          <p:nvPr/>
        </p:nvSpPr>
        <p:spPr>
          <a:xfrm>
            <a:off x="983432" y="6453336"/>
            <a:ext cx="2119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Atkins MB. ASCO 2022</a:t>
            </a:r>
          </a:p>
        </p:txBody>
      </p:sp>
    </p:spTree>
    <p:extLst>
      <p:ext uri="{BB962C8B-B14F-4D97-AF65-F5344CB8AC3E}">
        <p14:creationId xmlns:p14="http://schemas.microsoft.com/office/powerpoint/2010/main" val="378678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4440E-E769-2893-A374-55C7C332E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80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5A005303-B3F7-4E59-8C27-7D4C8CE2E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27" y="52974"/>
            <a:ext cx="10899597" cy="1050339"/>
          </a:xfrm>
        </p:spPr>
        <p:txBody>
          <a:bodyPr/>
          <a:lstStyle/>
          <a:p>
            <a:r>
              <a:rPr lang="en-US" dirty="0"/>
              <a:t>IOV-4001 First-in-Human Study: IOV-GM1-201</a:t>
            </a:r>
          </a:p>
        </p:txBody>
      </p:sp>
      <p:sp>
        <p:nvSpPr>
          <p:cNvPr id="22" name="Content Placeholder 23">
            <a:extLst>
              <a:ext uri="{FF2B5EF4-FFF2-40B4-BE49-F238E27FC236}">
                <a16:creationId xmlns:a16="http://schemas.microsoft.com/office/drawing/2014/main" id="{B0E535C8-77AE-4E4F-AA1C-94004C430490}"/>
              </a:ext>
            </a:extLst>
          </p:cNvPr>
          <p:cNvSpPr txBox="1">
            <a:spLocks/>
          </p:cNvSpPr>
          <p:nvPr/>
        </p:nvSpPr>
        <p:spPr>
          <a:xfrm>
            <a:off x="7430577" y="2154039"/>
            <a:ext cx="4235644" cy="4101123"/>
          </a:xfrm>
          <a:prstGeom prst="rect">
            <a:avLst/>
          </a:prstGeom>
          <a:noFill/>
          <a:ln>
            <a:noFill/>
          </a:ln>
        </p:spPr>
        <p:txBody>
          <a:bodyPr vert="horz" lIns="91440" tIns="91440" rIns="91440" bIns="9144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1500" indent="-2889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01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573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-8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Endpoints</a:t>
            </a:r>
            <a:r>
              <a:rPr kumimoji="0" lang="en-US" sz="2000" b="1" i="0" u="none" strike="noStrike" kern="1200" cap="none" spc="-4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2B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Phase I: Safety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2B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Phase 2: Objective Response Rate (ORR) per RECIST v1.1 as assessed by the investigator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82B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Secondary endpoints include complete response (CR) rate, duration of response (DOR), disease control rate (DCR), progression free survival (PFS), overall survival (OS), safety and tolerability, feasibility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-8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Study Updates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82BC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Investigational New Drug (IND) Allowance March 2022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ADA7F6-2630-4FD1-89B6-4F8B0FB409EE}"/>
              </a:ext>
            </a:extLst>
          </p:cNvPr>
          <p:cNvSpPr>
            <a:spLocks/>
          </p:cNvSpPr>
          <p:nvPr/>
        </p:nvSpPr>
        <p:spPr>
          <a:xfrm>
            <a:off x="3848167" y="2195179"/>
            <a:ext cx="2926013" cy="1556799"/>
          </a:xfrm>
          <a:prstGeom prst="roundRect">
            <a:avLst>
              <a:gd name="adj" fmla="val 7676"/>
            </a:avLst>
          </a:prstGeom>
          <a:solidFill>
            <a:schemeClr val="tx1">
              <a:lumMod val="90000"/>
              <a:lumOff val="10000"/>
              <a:alpha val="9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Cohort 1: Unresectable or metastatic melanoma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Post-anti-PD-1/L1, post-BRAF/MEK inhibitor in patients with BRAF mutations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2107BED-4AB6-4DF8-9E49-BC1104A3FD93}"/>
              </a:ext>
            </a:extLst>
          </p:cNvPr>
          <p:cNvSpPr>
            <a:spLocks/>
          </p:cNvSpPr>
          <p:nvPr/>
        </p:nvSpPr>
        <p:spPr>
          <a:xfrm>
            <a:off x="3848167" y="4447591"/>
            <a:ext cx="2926013" cy="1556799"/>
          </a:xfrm>
          <a:prstGeom prst="roundRect">
            <a:avLst>
              <a:gd name="adj" fmla="val 7676"/>
            </a:avLst>
          </a:prstGeom>
          <a:solidFill>
            <a:schemeClr val="tx1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Cohort 2: Stage III or IV non-small-cell lung cancer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Times New Roman" panose="02020603050405020304" pitchFamily="18" charset="0"/>
              </a:rPr>
              <a:t>Post -anti-PD-1/L1 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Times New Roman" panose="02020603050405020304" pitchFamily="18" charset="0"/>
              </a:rPr>
              <a:t>Post targeted therapy and either chemotherapy or anti-PD-1/L1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508B502-6614-4F1B-8C68-0EE0C4C92279}"/>
              </a:ext>
            </a:extLst>
          </p:cNvPr>
          <p:cNvSpPr/>
          <p:nvPr/>
        </p:nvSpPr>
        <p:spPr>
          <a:xfrm>
            <a:off x="532686" y="2195179"/>
            <a:ext cx="2317194" cy="3809211"/>
          </a:xfrm>
          <a:prstGeom prst="roundRect">
            <a:avLst>
              <a:gd name="adj" fmla="val 5157"/>
            </a:avLst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Phase 1 / 2 study to investigate the efficacy and safety of an infusion of IOV-4001 in adult participants with unresectable or metastatic melanoma or advanced non-small-cell lung cancer (NSCLC).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N=53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3551E518-917F-49E4-9047-AD10A834552F}"/>
              </a:ext>
            </a:extLst>
          </p:cNvPr>
          <p:cNvSpPr txBox="1">
            <a:spLocks/>
          </p:cNvSpPr>
          <p:nvPr/>
        </p:nvSpPr>
        <p:spPr>
          <a:xfrm>
            <a:off x="430213" y="1103313"/>
            <a:ext cx="11323637" cy="393700"/>
          </a:xfrm>
          <a:prstGeom prst="rect">
            <a:avLst/>
          </a:prstGeom>
          <a:solidFill>
            <a:schemeClr val="bg1"/>
          </a:solidFill>
        </p:spPr>
        <p:txBody>
          <a:bodyPr vert="horz" lIns="118872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6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en-US" sz="1800" kern="1200" spc="-5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bg1">
                  <a:lumMod val="75000"/>
                </a:schemeClr>
              </a:buClr>
              <a:buFont typeface="Inter" panose="020B0502030000000004" pitchFamily="34" charset="0"/>
              <a:buChar char="–"/>
              <a:defRPr sz="1500" kern="1200" spc="-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0"/>
              </a:spcBef>
              <a:spcAft>
                <a:spcPts val="300"/>
              </a:spcAft>
              <a:buClr>
                <a:srgbClr val="82BC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>
                <a:ln>
                  <a:noFill/>
                </a:ln>
                <a:solidFill>
                  <a:srgbClr val="82BC00"/>
                </a:solidFill>
                <a:effectLst/>
                <a:uLnTx/>
                <a:uFillTx/>
                <a:latin typeface="Bierstadt"/>
                <a:ea typeface="+mn-ea"/>
                <a:cs typeface="+mn-cs"/>
              </a:rPr>
              <a:t>Phase 1/2, Open-label Study of PD-1 Knockout Tumor-infiltrating Lymphocytes (IOV-4001) in Participants With Unresectable or Metastatic Melanoma or Stage III or IV Non-small-cell Lung Cancer (NCT05361174)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AFD3E6-8661-4528-A17A-2E88F6339B44}"/>
              </a:ext>
            </a:extLst>
          </p:cNvPr>
          <p:cNvGrpSpPr/>
          <p:nvPr/>
        </p:nvGrpSpPr>
        <p:grpSpPr>
          <a:xfrm>
            <a:off x="2849880" y="2948940"/>
            <a:ext cx="774649" cy="2301688"/>
            <a:chOff x="3022411" y="2930645"/>
            <a:chExt cx="642451" cy="2301688"/>
          </a:xfrm>
        </p:grpSpPr>
        <p:sp>
          <p:nvSpPr>
            <p:cNvPr id="28" name="Left Bracket 27">
              <a:extLst>
                <a:ext uri="{FF2B5EF4-FFF2-40B4-BE49-F238E27FC236}">
                  <a16:creationId xmlns:a16="http://schemas.microsoft.com/office/drawing/2014/main" id="{005B1DB1-A931-471E-8621-148A28024E1F}"/>
                </a:ext>
              </a:extLst>
            </p:cNvPr>
            <p:cNvSpPr/>
            <p:nvPr/>
          </p:nvSpPr>
          <p:spPr>
            <a:xfrm>
              <a:off x="3375076" y="2930645"/>
              <a:ext cx="289786" cy="2301688"/>
            </a:xfrm>
            <a:prstGeom prst="leftBracket">
              <a:avLst>
                <a:gd name="adj" fmla="val 0"/>
              </a:avLst>
            </a:prstGeom>
            <a:ln w="22225" cap="rnd">
              <a:solidFill>
                <a:schemeClr val="bg1">
                  <a:lumMod val="8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A5D"/>
                </a:solidFill>
                <a:effectLst/>
                <a:uLnTx/>
                <a:uFillTx/>
                <a:latin typeface="Bierstadt"/>
                <a:ea typeface="+mn-ea"/>
                <a:cs typeface="+mn-cs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325B1CB-9BAE-4535-933E-1AF42EB4ED3A}"/>
                </a:ext>
              </a:extLst>
            </p:cNvPr>
            <p:cNvCxnSpPr>
              <a:cxnSpLocks/>
            </p:cNvCxnSpPr>
            <p:nvPr/>
          </p:nvCxnSpPr>
          <p:spPr>
            <a:xfrm>
              <a:off x="3022411" y="4081489"/>
              <a:ext cx="352665" cy="0"/>
            </a:xfrm>
            <a:prstGeom prst="line">
              <a:avLst/>
            </a:prstGeom>
            <a:ln w="22225" cap="rnd">
              <a:solidFill>
                <a:schemeClr val="bg1">
                  <a:lumMod val="85000"/>
                </a:schemeClr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465BFAA-3638-0F3A-9DF5-BE7672256D08}"/>
              </a:ext>
            </a:extLst>
          </p:cNvPr>
          <p:cNvSpPr txBox="1"/>
          <p:nvPr/>
        </p:nvSpPr>
        <p:spPr>
          <a:xfrm>
            <a:off x="10002905" y="6528027"/>
            <a:ext cx="21890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clinicaltrials.gov</a:t>
            </a:r>
            <a:r>
              <a:rPr lang="en-US" sz="1200" dirty="0"/>
              <a:t>/NCT05361174</a:t>
            </a:r>
          </a:p>
        </p:txBody>
      </p:sp>
    </p:spTree>
    <p:extLst>
      <p:ext uri="{BB962C8B-B14F-4D97-AF65-F5344CB8AC3E}">
        <p14:creationId xmlns:p14="http://schemas.microsoft.com/office/powerpoint/2010/main" val="76245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B4CEE01D-E82C-1745-B38C-1E1B0E24E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2308464"/>
            <a:ext cx="5924551" cy="3482145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542EB4A9-096E-9607-D53E-ED80E9A21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308464"/>
            <a:ext cx="5865177" cy="348214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2529A51-1A4C-6B8A-7E42-E006E9B3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TIL Versus Ipilimumab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D1C3E-6E49-2D6E-7FFA-5AAF02806068}"/>
              </a:ext>
            </a:extLst>
          </p:cNvPr>
          <p:cNvSpPr txBox="1"/>
          <p:nvPr/>
        </p:nvSpPr>
        <p:spPr>
          <a:xfrm>
            <a:off x="365246" y="6497249"/>
            <a:ext cx="426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Rohaan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MW et al. 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N </a:t>
            </a:r>
            <a:r>
              <a:rPr lang="en-US" sz="1400" b="0" i="1" dirty="0" err="1">
                <a:solidFill>
                  <a:schemeClr val="tx1"/>
                </a:solidFill>
                <a:latin typeface="+mn-lt"/>
              </a:rPr>
              <a:t>Engl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 J Med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2022;387(23):2113-25.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D8120-6893-FD66-5BB8-7A1816F57184}"/>
              </a:ext>
            </a:extLst>
          </p:cNvPr>
          <p:cNvSpPr txBox="1"/>
          <p:nvPr/>
        </p:nvSpPr>
        <p:spPr>
          <a:xfrm>
            <a:off x="463727" y="1120463"/>
            <a:ext cx="1144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Phase III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trial in patients (PS 0-1) with u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nresectable or metastatic melanoma</a:t>
            </a:r>
          </a:p>
          <a:p>
            <a:pPr defTabSz="914363">
              <a:defRPr/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At least 1 prior line of systemic therapy, excluding ipilimumab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A2E56-865E-2E50-2D5D-F0CB008F3CF3}"/>
              </a:ext>
            </a:extLst>
          </p:cNvPr>
          <p:cNvSpPr txBox="1"/>
          <p:nvPr/>
        </p:nvSpPr>
        <p:spPr>
          <a:xfrm>
            <a:off x="2549324" y="321474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ORR: 49%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5E228-E38B-D08E-C9B1-903721B1D5A9}"/>
              </a:ext>
            </a:extLst>
          </p:cNvPr>
          <p:cNvSpPr txBox="1"/>
          <p:nvPr/>
        </p:nvSpPr>
        <p:spPr>
          <a:xfrm>
            <a:off x="9172604" y="321474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ORR: 21%</a:t>
            </a:r>
          </a:p>
        </p:txBody>
      </p:sp>
    </p:spTree>
    <p:extLst>
      <p:ext uri="{BB962C8B-B14F-4D97-AF65-F5344CB8AC3E}">
        <p14:creationId xmlns:p14="http://schemas.microsoft.com/office/powerpoint/2010/main" val="3695791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29A51-1A4C-6B8A-7E42-E006E9B3F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TIL Versus Ipilimumab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D1C3E-6E49-2D6E-7FFA-5AAF02806068}"/>
              </a:ext>
            </a:extLst>
          </p:cNvPr>
          <p:cNvSpPr txBox="1"/>
          <p:nvPr/>
        </p:nvSpPr>
        <p:spPr>
          <a:xfrm>
            <a:off x="365246" y="6497249"/>
            <a:ext cx="4269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  <a:latin typeface="+mn-lt"/>
              </a:rPr>
              <a:t>Rohaan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MW et al. 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N </a:t>
            </a:r>
            <a:r>
              <a:rPr lang="en-US" sz="1400" b="0" i="1" dirty="0" err="1">
                <a:solidFill>
                  <a:schemeClr val="tx1"/>
                </a:solidFill>
                <a:latin typeface="+mn-lt"/>
              </a:rPr>
              <a:t>Engl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 J Med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2022;387(23):2113-25.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D8120-6893-FD66-5BB8-7A1816F57184}"/>
              </a:ext>
            </a:extLst>
          </p:cNvPr>
          <p:cNvSpPr txBox="1"/>
          <p:nvPr/>
        </p:nvSpPr>
        <p:spPr>
          <a:xfrm>
            <a:off x="463727" y="1120463"/>
            <a:ext cx="11449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Phase III </a:t>
            </a:r>
            <a:r>
              <a:rPr lang="en-US" i="1" dirty="0">
                <a:solidFill>
                  <a:prstClr val="black"/>
                </a:solidFill>
                <a:latin typeface="Calibri"/>
              </a:rPr>
              <a:t>trial in patients (PS 0-1) with u</a:t>
            </a:r>
            <a:r>
              <a:rPr lang="en-US" sz="1800" i="1" dirty="0">
                <a:solidFill>
                  <a:prstClr val="black"/>
                </a:solidFill>
                <a:latin typeface="Calibri"/>
              </a:rPr>
              <a:t>nresectable or metastatic melanoma</a:t>
            </a:r>
          </a:p>
          <a:p>
            <a:pPr defTabSz="914363">
              <a:defRPr/>
            </a:pPr>
            <a:r>
              <a:rPr lang="en-US" sz="1800" i="1" dirty="0">
                <a:solidFill>
                  <a:prstClr val="black"/>
                </a:solidFill>
                <a:latin typeface="Calibri"/>
              </a:rPr>
              <a:t>At least 1 prior line of systemic therapy, excluding ipilimumab</a:t>
            </a:r>
          </a:p>
          <a:p>
            <a:endParaRPr lang="en-US" dirty="0"/>
          </a:p>
        </p:txBody>
      </p:sp>
      <p:pic>
        <p:nvPicPr>
          <p:cNvPr id="12" name="Picture 11" descr="A graph of hazard ratio&#10;&#10;Description automatically generated">
            <a:extLst>
              <a:ext uri="{FF2B5EF4-FFF2-40B4-BE49-F238E27FC236}">
                <a16:creationId xmlns:a16="http://schemas.microsoft.com/office/drawing/2014/main" id="{8D5E708A-B111-2501-926B-AA21E88C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40" y="2133945"/>
            <a:ext cx="7508230" cy="41513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1C84B3-B43D-B5F5-CD53-8844FC531D3B}"/>
              </a:ext>
            </a:extLst>
          </p:cNvPr>
          <p:cNvSpPr txBox="1"/>
          <p:nvPr/>
        </p:nvSpPr>
        <p:spPr>
          <a:xfrm>
            <a:off x="8667481" y="1803042"/>
            <a:ext cx="320741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PFS @ 6 months</a:t>
            </a:r>
          </a:p>
          <a:p>
            <a:r>
              <a:rPr lang="en-US" dirty="0"/>
              <a:t>TIL		52.7%</a:t>
            </a:r>
          </a:p>
          <a:p>
            <a:r>
              <a:rPr lang="en-US" dirty="0"/>
              <a:t>Ipilimumab	21.4%</a:t>
            </a:r>
          </a:p>
          <a:p>
            <a:endParaRPr lang="en-US" dirty="0"/>
          </a:p>
          <a:p>
            <a:r>
              <a:rPr lang="en-US" b="1" u="sng" dirty="0"/>
              <a:t>Median OS</a:t>
            </a:r>
          </a:p>
          <a:p>
            <a:r>
              <a:rPr lang="en-US" dirty="0"/>
              <a:t>TIL		25.8 months</a:t>
            </a:r>
          </a:p>
          <a:p>
            <a:r>
              <a:rPr lang="en-US" dirty="0"/>
              <a:t>Ipilimumab	18.9 months</a:t>
            </a:r>
          </a:p>
          <a:p>
            <a:r>
              <a:rPr lang="en-US" dirty="0"/>
              <a:t>HR 0.82</a:t>
            </a:r>
          </a:p>
          <a:p>
            <a:endParaRPr lang="en-US" dirty="0"/>
          </a:p>
          <a:p>
            <a:r>
              <a:rPr lang="en-US" b="1" u="sng" dirty="0"/>
              <a:t>2-year OS</a:t>
            </a:r>
          </a:p>
          <a:p>
            <a:r>
              <a:rPr lang="en-US" dirty="0"/>
              <a:t>TIL		54.3%</a:t>
            </a:r>
          </a:p>
          <a:p>
            <a:r>
              <a:rPr lang="en-US" dirty="0"/>
              <a:t>Ipilimumab	44.1%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9FE7E2-86C3-1422-7B77-E58D22E1EE16}"/>
              </a:ext>
            </a:extLst>
          </p:cNvPr>
          <p:cNvSpPr txBox="1"/>
          <p:nvPr/>
        </p:nvSpPr>
        <p:spPr>
          <a:xfrm>
            <a:off x="5512157" y="4085855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7.2 months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2550F3-521D-1BBC-21C0-DF07EF792807}"/>
              </a:ext>
            </a:extLst>
          </p:cNvPr>
          <p:cNvSpPr txBox="1"/>
          <p:nvPr/>
        </p:nvSpPr>
        <p:spPr>
          <a:xfrm>
            <a:off x="5368343" y="4777619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Median 3.1 months</a:t>
            </a:r>
          </a:p>
        </p:txBody>
      </p:sp>
    </p:spTree>
    <p:extLst>
      <p:ext uri="{BB962C8B-B14F-4D97-AF65-F5344CB8AC3E}">
        <p14:creationId xmlns:p14="http://schemas.microsoft.com/office/powerpoint/2010/main" val="359651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0382-1B36-0012-C0B4-A18C3C2AA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68" y="333003"/>
            <a:ext cx="9195261" cy="1463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DB78DC-4AF1-9B70-011B-E7B7303CD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801" y="2179198"/>
            <a:ext cx="9544396" cy="3614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DB97B-B327-70BC-172C-3B7111AD7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8" y="6342118"/>
            <a:ext cx="7772400" cy="2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278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A6A6848-D17F-4857-9905-1DD8803FA05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9" imgH="360" progId="TCLayout.ActiveDocument.1">
                  <p:embed/>
                </p:oleObj>
              </mc:Choice>
              <mc:Fallback>
                <p:oleObj name="think-cell Slide" r:id="rId3" imgW="359" imgH="36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A6A6848-D17F-4857-9905-1DD8803FA0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69F5-2C35-42EC-AA68-476FE47E98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Professor M.R. Middleton</a:t>
            </a:r>
          </a:p>
          <a:p>
            <a:endParaRPr lang="en-US"/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2839B40B-F974-4119-BCD6-6A7BD00B9AD3}"/>
              </a:ext>
            </a:extLst>
          </p:cNvPr>
          <p:cNvGraphicFramePr>
            <a:graphicFrameLocks noGrp="1"/>
          </p:cNvGraphicFramePr>
          <p:nvPr/>
        </p:nvGraphicFramePr>
        <p:xfrm>
          <a:off x="654402" y="2125930"/>
          <a:ext cx="4503354" cy="2259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3842">
                  <a:extLst>
                    <a:ext uri="{9D8B030D-6E8A-4147-A177-3AD203B41FA5}">
                      <a16:colId xmlns:a16="http://schemas.microsoft.com/office/drawing/2014/main" val="3851236311"/>
                    </a:ext>
                  </a:extLst>
                </a:gridCol>
                <a:gridCol w="2789512">
                  <a:extLst>
                    <a:ext uri="{9D8B030D-6E8A-4147-A177-3AD203B41FA5}">
                      <a16:colId xmlns:a16="http://schemas.microsoft.com/office/drawing/2014/main" val="1195309558"/>
                    </a:ext>
                  </a:extLst>
                </a:gridCol>
              </a:tblGrid>
              <a:tr h="517062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</a:txBody>
                  <a:tcPr marT="18000" marB="18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Tebentafusp vs </a:t>
                      </a:r>
                    </a:p>
                    <a:p>
                      <a:pPr algn="ctr"/>
                      <a:r>
                        <a:rPr lang="en-US" sz="14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Investigator Choice (IC)</a:t>
                      </a:r>
                    </a:p>
                  </a:txBody>
                  <a:tcPr marL="0" marR="0" marT="18000" marB="18000"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22574"/>
                  </a:ext>
                </a:extLst>
              </a:tr>
              <a:tr h="580921">
                <a:tc>
                  <a:txBody>
                    <a:bodyPr/>
                    <a:lstStyle/>
                    <a:p>
                      <a:pPr marL="108000" algn="l"/>
                      <a:r>
                        <a:rPr lang="en-US" sz="14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RECIST response rate  </a:t>
                      </a:r>
                    </a:p>
                  </a:txBody>
                  <a:tcPr marL="0" marR="36000" marT="18000" marB="180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2"/>
                          </a:solidFill>
                        </a:rPr>
                        <a:t>9% vs 5%</a:t>
                      </a:r>
                    </a:p>
                  </a:txBody>
                  <a:tcPr marL="0" marR="0" marT="18000" marB="18000"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3674584"/>
                  </a:ext>
                </a:extLst>
              </a:tr>
              <a:tr h="580921">
                <a:tc>
                  <a:txBody>
                    <a:bodyPr/>
                    <a:lstStyle/>
                    <a:p>
                      <a:pPr marL="108000" algn="l"/>
                      <a:r>
                        <a:rPr lang="en-US" sz="14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Tumor shrinkage*  </a:t>
                      </a:r>
                    </a:p>
                  </a:txBody>
                  <a:tcPr marL="0" marR="36000" marT="18000" marB="18000"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2"/>
                          </a:solidFill>
                        </a:rPr>
                        <a:t>39% vs 24%</a:t>
                      </a:r>
                    </a:p>
                  </a:txBody>
                  <a:tcPr marL="0" marR="0" marT="18000" marB="18000"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168316"/>
                  </a:ext>
                </a:extLst>
              </a:tr>
              <a:tr h="580921">
                <a:tc>
                  <a:txBody>
                    <a:bodyPr/>
                    <a:lstStyle/>
                    <a:p>
                      <a:pPr marL="107950" algn="l"/>
                      <a:r>
                        <a:rPr lang="en-US" sz="14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PFS (HR)</a:t>
                      </a:r>
                    </a:p>
                  </a:txBody>
                  <a:tcPr marL="0" marR="36000" marT="18000" marB="18000"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0" baseline="0">
                          <a:solidFill>
                            <a:schemeClr val="tx2"/>
                          </a:solidFill>
                        </a:rPr>
                        <a:t>0.73 (95% CI: 0.58, 0.94)</a:t>
                      </a:r>
                      <a:endParaRPr lang="en-US" sz="1400" b="0" baseline="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 marL="0" marR="0" marT="18000" marB="18000"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0106176"/>
                  </a:ext>
                </a:extLst>
              </a:tr>
            </a:tbl>
          </a:graphicData>
        </a:graphic>
      </p:graphicFrame>
      <p:sp>
        <p:nvSpPr>
          <p:cNvPr id="521" name="TextBox 520">
            <a:extLst>
              <a:ext uri="{FF2B5EF4-FFF2-40B4-BE49-F238E27FC236}">
                <a16:creationId xmlns:a16="http://schemas.microsoft.com/office/drawing/2014/main" id="{652D5CEE-5F8B-44BC-ACF7-98CEB153807F}"/>
              </a:ext>
            </a:extLst>
          </p:cNvPr>
          <p:cNvSpPr txBox="1"/>
          <p:nvPr/>
        </p:nvSpPr>
        <p:spPr>
          <a:xfrm>
            <a:off x="276567" y="141976"/>
            <a:ext cx="10174051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OS best captures benefit from </a:t>
            </a:r>
            <a:r>
              <a:rPr kumimoji="0" lang="en-US" sz="2400" b="1" i="0" u="none" strike="noStrike" kern="1200" cap="none" spc="3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tebentafusp</a:t>
            </a:r>
            <a:r>
              <a:rPr kumimoji="0" lang="en-US" sz="2400" b="1" i="0" u="none" strike="noStrike" kern="1200" cap="none" spc="3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(uveal melanoma) </a:t>
            </a:r>
            <a:endParaRPr kumimoji="0" lang="en-US" sz="2400" i="0" u="none" strike="noStrike" kern="1200" cap="none" spc="3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r>
              <a:rPr kumimoji="0" lang="en-US" i="0" u="none" strike="noStrike" kern="1200" cap="none" spc="3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Phase 3, </a:t>
            </a:r>
            <a:r>
              <a:rPr lang="en-US" spc="30" dirty="0">
                <a:solidFill>
                  <a:srgbClr val="002557"/>
                </a:solidFill>
                <a:latin typeface="Arial" panose="020B0604020202020204"/>
                <a:ea typeface="+mj-ea"/>
                <a:cs typeface="+mj-cs"/>
              </a:rPr>
              <a:t>first-line</a:t>
            </a:r>
            <a:r>
              <a:rPr kumimoji="0" lang="en-US" i="0" u="none" strike="noStrike" kern="1200" cap="none" spc="3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study (IMCgp100-202)</a:t>
            </a:r>
            <a:r>
              <a:rPr lang="en-US" spc="30" baseline="30000" dirty="0">
                <a:solidFill>
                  <a:srgbClr val="002557"/>
                </a:solidFill>
                <a:latin typeface="Arial" panose="020B0604020202020204"/>
                <a:ea typeface="+mj-ea"/>
                <a:cs typeface="+mj-cs"/>
              </a:rPr>
              <a:t>1</a:t>
            </a:r>
            <a:endParaRPr kumimoji="0" lang="en-US" i="0" u="none" strike="noStrike" kern="1200" cap="none" spc="30" normalizeH="0" baseline="3000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endParaRPr lang="en-US" dirty="0">
              <a:solidFill>
                <a:srgbClr val="002557"/>
              </a:solidFill>
            </a:endParaRPr>
          </a:p>
        </p:txBody>
      </p:sp>
      <p:sp>
        <p:nvSpPr>
          <p:cNvPr id="522" name="Rectangle 521">
            <a:extLst>
              <a:ext uri="{FF2B5EF4-FFF2-40B4-BE49-F238E27FC236}">
                <a16:creationId xmlns:a16="http://schemas.microsoft.com/office/drawing/2014/main" id="{16A3902A-8395-4998-A7A2-4F62FC4A46D7}"/>
              </a:ext>
            </a:extLst>
          </p:cNvPr>
          <p:cNvSpPr/>
          <p:nvPr/>
        </p:nvSpPr>
        <p:spPr>
          <a:xfrm>
            <a:off x="800613" y="1209256"/>
            <a:ext cx="4234659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23C7B"/>
                </a:solidFill>
                <a:latin typeface="Arial" panose="020B0604020202020204"/>
              </a:rPr>
              <a:t>RECIST response rate and PFS underestimate OS   </a:t>
            </a:r>
            <a:endParaRPr kumimoji="0" lang="en-US" sz="1600" b="1" i="0" u="none" strike="noStrike" kern="1200" cap="none" spc="0" normalizeH="0" baseline="30000" noProof="0">
              <a:ln>
                <a:noFill/>
              </a:ln>
              <a:solidFill>
                <a:srgbClr val="123C7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C35B3CFF-4F60-440F-ADA1-EDFEFF283B55}"/>
              </a:ext>
            </a:extLst>
          </p:cNvPr>
          <p:cNvSpPr txBox="1"/>
          <p:nvPr/>
        </p:nvSpPr>
        <p:spPr>
          <a:xfrm>
            <a:off x="92286" y="5884796"/>
            <a:ext cx="9885971" cy="351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"/>
              </a:spcAft>
              <a:defRPr/>
            </a:pP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* In phase 2, any </a:t>
            </a:r>
            <a:r>
              <a:rPr kumimoji="0" lang="en-GB" sz="80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tumor</a:t>
            </a: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shrinkage (44%)</a:t>
            </a:r>
            <a:r>
              <a:rPr kumimoji="0" lang="en-GB" sz="80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2</a:t>
            </a: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and </a:t>
            </a:r>
            <a:r>
              <a:rPr kumimoji="0" lang="en-GB" sz="80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ctDNA</a:t>
            </a: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 reduction (70%)</a:t>
            </a:r>
            <a:r>
              <a:rPr kumimoji="0" lang="en-GB" sz="80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3 </a:t>
            </a:r>
            <a:r>
              <a:rPr kumimoji="0" lang="en-GB" sz="8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</a:rPr>
              <a:t>were associated with OS</a:t>
            </a:r>
            <a:endParaRPr kumimoji="0" lang="en-GB" sz="800" i="0" u="none" strike="noStrike" kern="0" cap="none" spc="0" normalizeH="0" baseline="30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Nathan P, et al. </a:t>
            </a:r>
            <a:r>
              <a:rPr kumimoji="0" lang="es-ES" sz="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Engl J </a:t>
            </a:r>
            <a:r>
              <a:rPr kumimoji="0" lang="es-ES" sz="8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2021;385:1196-206; 2.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Sacco JJ, et al.</a:t>
            </a:r>
            <a:r>
              <a:rPr lang="en-GB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Ann Oncol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2020;31:S1442–43</a:t>
            </a:r>
            <a:r>
              <a:rPr lang="es-E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3.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Shoushtari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et al. </a:t>
            </a:r>
            <a:r>
              <a:rPr lang="en-GB" sz="8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 Oncol </a:t>
            </a:r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2021;32:S1210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6E96AA57-31DD-4BFC-89B7-F8C260CCBD2F}"/>
              </a:ext>
            </a:extLst>
          </p:cNvPr>
          <p:cNvSpPr/>
          <p:nvPr/>
        </p:nvSpPr>
        <p:spPr>
          <a:xfrm>
            <a:off x="7504771" y="1123148"/>
            <a:ext cx="338719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123C7B"/>
                </a:solidFill>
                <a:latin typeface="Arial" panose="020B0604020202020204"/>
              </a:rPr>
              <a:t>Statistically and clinically significant OS benefit</a:t>
            </a:r>
            <a:endParaRPr kumimoji="0" lang="en-US" sz="1600" b="1" i="0" u="none" strike="noStrike" kern="1200" cap="none" spc="0" normalizeH="0" baseline="30000" noProof="0">
              <a:ln>
                <a:noFill/>
              </a:ln>
              <a:solidFill>
                <a:srgbClr val="123C7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B0C98D-207B-4B0D-BAED-2549C88E0851}"/>
              </a:ext>
            </a:extLst>
          </p:cNvPr>
          <p:cNvSpPr/>
          <p:nvPr/>
        </p:nvSpPr>
        <p:spPr>
          <a:xfrm>
            <a:off x="7352145" y="2710115"/>
            <a:ext cx="267855" cy="282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1D7D70-1082-4864-A9D1-CEA3C93F0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5434" y="1707923"/>
            <a:ext cx="6262540" cy="3319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41155-1F62-11D4-50AE-34EA9E9BCB58}"/>
              </a:ext>
            </a:extLst>
          </p:cNvPr>
          <p:cNvSpPr txBox="1"/>
          <p:nvPr/>
        </p:nvSpPr>
        <p:spPr>
          <a:xfrm>
            <a:off x="9198369" y="6526379"/>
            <a:ext cx="30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Middleton MR et al.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ASCO 2022;Abstract 104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38844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D62477-7CE4-4D89-83FD-71FCBF1F3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Professor M.R. Middleton</a:t>
            </a:r>
          </a:p>
          <a:p>
            <a:endParaRPr lang="en-GB"/>
          </a:p>
        </p:txBody>
      </p:sp>
      <p:sp>
        <p:nvSpPr>
          <p:cNvPr id="4" name="object 4"/>
          <p:cNvSpPr txBox="1">
            <a:spLocks noGrp="1"/>
          </p:cNvSpPr>
          <p:nvPr>
            <p:ph type="title" idx="4294967295"/>
          </p:nvPr>
        </p:nvSpPr>
        <p:spPr>
          <a:xfrm>
            <a:off x="257355" y="124992"/>
            <a:ext cx="11256963" cy="372923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600"/>
              <a:t>ImmTAC: T cell receptor (TCR) bispecifics target intracellular proteins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01936-04E1-D142-9A84-BF4136542C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8826" y="5945188"/>
            <a:ext cx="11383963" cy="365125"/>
          </a:xfrm>
        </p:spPr>
        <p:txBody>
          <a:bodyPr/>
          <a:lstStyle/>
          <a:p>
            <a:r>
              <a:rPr lang="en-GB" sz="1050"/>
              <a:t>ImmTAC, Immune mobilizing T cell receptor Against Cancer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B6F81C-B536-4B9F-9694-D175072BC683}"/>
              </a:ext>
            </a:extLst>
          </p:cNvPr>
          <p:cNvSpPr txBox="1"/>
          <p:nvPr/>
        </p:nvSpPr>
        <p:spPr>
          <a:xfrm>
            <a:off x="10644713" y="2169668"/>
            <a:ext cx="791935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ImmTAX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5B4F1E0-B3F8-40E8-A5CC-39DEA3478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54"/>
          <a:stretch/>
        </p:blipFill>
        <p:spPr>
          <a:xfrm>
            <a:off x="68826" y="606009"/>
            <a:ext cx="8753569" cy="5339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95B5C-8ED1-4FC9-9CBF-653A070B0C41}"/>
              </a:ext>
            </a:extLst>
          </p:cNvPr>
          <p:cNvSpPr txBox="1"/>
          <p:nvPr/>
        </p:nvSpPr>
        <p:spPr>
          <a:xfrm>
            <a:off x="8961817" y="2082778"/>
            <a:ext cx="31613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">
                <a:solidFill>
                  <a:srgbClr val="002557"/>
                </a:solidFill>
                <a:latin typeface="Arial" panose="020B0604020202020204"/>
                <a:ea typeface="+mj-ea"/>
                <a:cs typeface="+mj-cs"/>
              </a:rPr>
              <a:t>ImmTAC target &gt;90% of proteome via soluble TCR</a:t>
            </a:r>
            <a:endParaRPr kumimoji="0" lang="en-US" i="0" u="none" strike="noStrike" kern="1200" cap="none" spc="3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endParaRPr lang="en-US" sz="1400">
              <a:solidFill>
                <a:srgbClr val="00255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2A661-53F7-4DD5-AEF4-11AF561A199D}"/>
              </a:ext>
            </a:extLst>
          </p:cNvPr>
          <p:cNvSpPr txBox="1"/>
          <p:nvPr/>
        </p:nvSpPr>
        <p:spPr>
          <a:xfrm>
            <a:off x="8961817" y="4714218"/>
            <a:ext cx="316135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">
                <a:solidFill>
                  <a:srgbClr val="002557"/>
                </a:solidFill>
                <a:latin typeface="Arial" panose="020B0604020202020204"/>
                <a:ea typeface="+mj-ea"/>
                <a:cs typeface="+mj-cs"/>
              </a:rPr>
              <a:t>Antibody bispecifics target 10% of proteome </a:t>
            </a:r>
            <a:endParaRPr kumimoji="0" lang="en-US" i="0" u="none" strike="noStrike" kern="1200" cap="none" spc="30" normalizeH="0" baseline="0" noProof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  <a:p>
            <a:endParaRPr lang="en-US" sz="1400">
              <a:solidFill>
                <a:srgbClr val="00255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BA9E8-C0BA-68C9-17A6-12FFAAEE86B0}"/>
              </a:ext>
            </a:extLst>
          </p:cNvPr>
          <p:cNvSpPr txBox="1"/>
          <p:nvPr/>
        </p:nvSpPr>
        <p:spPr>
          <a:xfrm>
            <a:off x="9198369" y="6526379"/>
            <a:ext cx="30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Middleton MR et al.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ASCO 2022;Abstract 104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3722235-84AC-4861-805D-FE07644C35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3722235-84AC-4861-805D-FE07644C35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5C618DF-00A5-44B5-9CC2-1907C5935C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>
            <a:noAutofit/>
          </a:bodyPr>
          <a:lstStyle/>
          <a:p>
            <a:r>
              <a:rPr lang="en-GB" sz="3200"/>
              <a:t>Updated overall survival (OS) data from Phase 1b study of tebentafusp (</a:t>
            </a:r>
            <a:r>
              <a:rPr lang="en-GB" sz="3200" err="1"/>
              <a:t>tebe</a:t>
            </a:r>
            <a:r>
              <a:rPr lang="en-GB" sz="3200"/>
              <a:t>) as monotherapy or combination therapy with durvalumab (</a:t>
            </a:r>
            <a:r>
              <a:rPr lang="en-GB" sz="3200" err="1"/>
              <a:t>durva</a:t>
            </a:r>
            <a:r>
              <a:rPr lang="en-GB" sz="3200"/>
              <a:t>) and/or </a:t>
            </a:r>
            <a:r>
              <a:rPr lang="en-GB" sz="3200" err="1"/>
              <a:t>tremelimumab</a:t>
            </a:r>
            <a:r>
              <a:rPr lang="en-GB" sz="3200"/>
              <a:t> (</a:t>
            </a:r>
            <a:r>
              <a:rPr lang="en-GB" sz="3200" err="1"/>
              <a:t>treme</a:t>
            </a:r>
            <a:r>
              <a:rPr lang="en-GB" sz="3200"/>
              <a:t>) in metastatic cutaneous melanoma (</a:t>
            </a:r>
            <a:r>
              <a:rPr lang="en-GB" sz="3200" err="1"/>
              <a:t>mCM</a:t>
            </a:r>
            <a:r>
              <a:rPr lang="en-GB" sz="3200"/>
              <a:t>)</a:t>
            </a:r>
            <a:endParaRPr lang="en-US" sz="32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EFFD1F-9FAA-45ED-BCAD-E5A022DA3E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000" b="1"/>
              <a:t>Authors: </a:t>
            </a:r>
            <a:r>
              <a:rPr lang="en-GB" sz="2000" b="1" u="sng"/>
              <a:t>M.R. Middleton</a:t>
            </a:r>
            <a:r>
              <a:rPr lang="en-GB" sz="2000" baseline="30000"/>
              <a:t>1</a:t>
            </a:r>
            <a:r>
              <a:rPr lang="en-GB" sz="2000"/>
              <a:t>, O. Hamid</a:t>
            </a:r>
            <a:r>
              <a:rPr lang="en-GB" sz="2000" baseline="30000"/>
              <a:t>2</a:t>
            </a:r>
            <a:r>
              <a:rPr lang="en-GB" sz="2000"/>
              <a:t>, A.N. Shoushtari</a:t>
            </a:r>
            <a:r>
              <a:rPr lang="en-GB" sz="2000" baseline="30000"/>
              <a:t>3</a:t>
            </a:r>
            <a:r>
              <a:rPr lang="en-GB" sz="2000"/>
              <a:t>, F.E. Meier</a:t>
            </a:r>
            <a:r>
              <a:rPr lang="en-GB" sz="2000" baseline="30000"/>
              <a:t>4</a:t>
            </a:r>
            <a:r>
              <a:rPr lang="en-GB" sz="2000"/>
              <a:t>, T.M. Bauer</a:t>
            </a:r>
            <a:r>
              <a:rPr lang="en-GB" sz="2000" baseline="30000"/>
              <a:t>5</a:t>
            </a:r>
            <a:r>
              <a:rPr lang="en-GB" sz="2000"/>
              <a:t>, A.K.S. Salama</a:t>
            </a:r>
            <a:r>
              <a:rPr lang="en-GB" sz="2000" baseline="30000"/>
              <a:t>6</a:t>
            </a:r>
            <a:r>
              <a:rPr lang="en-GB" sz="2000"/>
              <a:t>, J.M. Kirkwood</a:t>
            </a:r>
            <a:r>
              <a:rPr lang="en-GB" sz="2000" baseline="30000"/>
              <a:t>7</a:t>
            </a:r>
            <a:r>
              <a:rPr lang="en-GB" sz="2000"/>
              <a:t>, P.A. Ascierto</a:t>
            </a:r>
            <a:r>
              <a:rPr lang="en-GB" sz="2000" baseline="30000"/>
              <a:t>8</a:t>
            </a:r>
            <a:r>
              <a:rPr lang="en-GB" sz="2000"/>
              <a:t>, P. Lorigan</a:t>
            </a:r>
            <a:r>
              <a:rPr lang="en-GB" sz="2000" baseline="30000"/>
              <a:t>9</a:t>
            </a:r>
            <a:r>
              <a:rPr lang="en-GB" sz="2000"/>
              <a:t>, C. Mauch</a:t>
            </a:r>
            <a:r>
              <a:rPr lang="en-GB" sz="2000" baseline="30000"/>
              <a:t>10</a:t>
            </a:r>
            <a:r>
              <a:rPr lang="en-GB" sz="2000"/>
              <a:t>, M.M. Orloff</a:t>
            </a:r>
            <a:r>
              <a:rPr lang="en-GB" sz="2000" baseline="30000"/>
              <a:t>11</a:t>
            </a:r>
            <a:r>
              <a:rPr lang="en-GB" sz="2000"/>
              <a:t>, T. R.J Evans</a:t>
            </a:r>
            <a:r>
              <a:rPr lang="en-GB" sz="2000" baseline="30000"/>
              <a:t>12</a:t>
            </a:r>
            <a:r>
              <a:rPr lang="en-GB" sz="2000"/>
              <a:t>, S.E. Abdullah</a:t>
            </a:r>
            <a:r>
              <a:rPr lang="en-GB" sz="2000" baseline="30000"/>
              <a:t>13</a:t>
            </a:r>
            <a:r>
              <a:rPr lang="en-GB" sz="2000"/>
              <a:t>, Y. Yuan</a:t>
            </a:r>
            <a:r>
              <a:rPr lang="en-GB" sz="2000" baseline="30000"/>
              <a:t>13</a:t>
            </a:r>
            <a:r>
              <a:rPr lang="en-GB" sz="2000"/>
              <a:t>, J. Mitchell</a:t>
            </a:r>
            <a:r>
              <a:rPr lang="en-GB" sz="2000" baseline="30000"/>
              <a:t>13</a:t>
            </a:r>
            <a:r>
              <a:rPr lang="en-GB" sz="2000"/>
              <a:t>, J.C. Hassel</a:t>
            </a:r>
            <a:r>
              <a:rPr lang="en-GB" sz="2000" baseline="30000"/>
              <a:t>14 </a:t>
            </a:r>
          </a:p>
          <a:p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E0D0-8D55-424D-90D3-1B9C50DC9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100" baseline="30000" dirty="0">
                <a:ea typeface="+mn-lt"/>
                <a:cs typeface="+mn-lt"/>
              </a:rPr>
              <a:t>1</a:t>
            </a:r>
            <a:r>
              <a: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University of Oxford, Oxford, UK</a:t>
            </a:r>
            <a:r>
              <a:rPr lang="en-GB" sz="1100" dirty="0">
                <a:ea typeface="+mn-lt"/>
                <a:cs typeface="+mn-lt"/>
              </a:rPr>
              <a:t>; </a:t>
            </a:r>
            <a:r>
              <a:rPr lang="en-GB" sz="1100" baseline="30000" dirty="0">
                <a:ea typeface="+mn-lt"/>
                <a:cs typeface="+mn-lt"/>
              </a:rPr>
              <a:t>2</a:t>
            </a:r>
            <a:r>
              <a:rPr lang="en-GB" sz="1100" dirty="0"/>
              <a:t>The Angeles Clinic and Research Institute, A Cedars-Sinai Affiliate, Los Angeles, CA, USA; </a:t>
            </a:r>
            <a:r>
              <a:rPr lang="en-GB" sz="1100" baseline="30000" dirty="0"/>
              <a:t>3</a:t>
            </a:r>
            <a:r>
              <a:rPr lang="en-GB" sz="1100" dirty="0"/>
              <a:t>Memorial Sloan-Kettering Cancer </a:t>
            </a:r>
            <a:r>
              <a:rPr lang="en-GB" sz="1100" dirty="0" err="1"/>
              <a:t>Center</a:t>
            </a:r>
            <a:r>
              <a:rPr lang="en-GB" sz="1100" dirty="0"/>
              <a:t>, New York, NY, USA</a:t>
            </a:r>
            <a:r>
              <a:rPr lang="en-US" sz="1100" dirty="0">
                <a:ea typeface="Calibri" panose="020F0502020204030204" pitchFamily="34" charset="0"/>
              </a:rPr>
              <a:t>;</a:t>
            </a:r>
            <a:r>
              <a:rPr lang="en-GB" sz="1100" dirty="0"/>
              <a:t> </a:t>
            </a:r>
            <a:r>
              <a:rPr lang="en-GB" sz="1100" baseline="30000" dirty="0"/>
              <a:t>4</a:t>
            </a:r>
            <a:r>
              <a:rPr lang="en-GB" sz="1100" dirty="0"/>
              <a:t>University Hospital Carl Gustav </a:t>
            </a:r>
            <a:r>
              <a:rPr lang="en-GB" sz="1100" dirty="0" err="1"/>
              <a:t>Carus</a:t>
            </a:r>
            <a:r>
              <a:rPr lang="en-GB" sz="1100" dirty="0"/>
              <a:t> at the TU Dresden, Germany; </a:t>
            </a:r>
            <a:r>
              <a:rPr lang="en-GB" sz="1100" baseline="30000" dirty="0"/>
              <a:t>5</a:t>
            </a:r>
            <a:r>
              <a:rPr lang="en-GB" sz="1100" dirty="0"/>
              <a:t>Tenessee Oncology, Nashville, TN, USA; </a:t>
            </a:r>
            <a:r>
              <a:rPr lang="en-GB" sz="1100" baseline="30000" dirty="0"/>
              <a:t>6</a:t>
            </a:r>
            <a:r>
              <a:rPr lang="en-GB" sz="1100" dirty="0"/>
              <a:t>Duke University, Durham, NC, USA; </a:t>
            </a:r>
            <a:r>
              <a:rPr lang="en-GB" sz="1100" baseline="30000" dirty="0"/>
              <a:t>7</a:t>
            </a:r>
            <a:r>
              <a:rPr lang="en-GB" sz="1100" dirty="0"/>
              <a:t>University of Pittsburgh Medical </a:t>
            </a:r>
            <a:r>
              <a:rPr lang="en-GB" sz="1100" dirty="0" err="1"/>
              <a:t>Center</a:t>
            </a:r>
            <a:r>
              <a:rPr lang="en-GB" sz="1100" dirty="0"/>
              <a:t>, Pittsburgh, PA, USA; </a:t>
            </a:r>
            <a:r>
              <a:rPr lang="en-GB" sz="1100" baseline="30000" dirty="0"/>
              <a:t>8</a:t>
            </a:r>
            <a:r>
              <a:rPr lang="en-GB" sz="1100" dirty="0"/>
              <a:t>IRCCS National Cancer Institute Pascale Foundation, Naples, Italy; </a:t>
            </a:r>
            <a:r>
              <a:rPr lang="en-GB" sz="1100" baseline="30000" dirty="0"/>
              <a:t>9</a:t>
            </a:r>
            <a:r>
              <a:rPr lang="en-GB" sz="1100" dirty="0"/>
              <a:t>The Christie NHS Foundation Trust, Manchester, UK; </a:t>
            </a:r>
            <a:r>
              <a:rPr lang="en-GB" sz="1100" baseline="30000" dirty="0"/>
              <a:t>10</a:t>
            </a:r>
            <a:r>
              <a:rPr lang="en-GB" sz="1100" dirty="0"/>
              <a:t>University of Cologne, Cologne, Germany; </a:t>
            </a:r>
            <a:r>
              <a:rPr lang="en-GB" sz="1100" baseline="30000" dirty="0"/>
              <a:t>11</a:t>
            </a:r>
            <a:r>
              <a:rPr lang="en-GB" sz="1100" dirty="0"/>
              <a:t>Thomas Jefferson University Hospitals, Philadelphia, PA, US; </a:t>
            </a:r>
            <a:r>
              <a:rPr lang="en-GB" sz="1100" baseline="30000" dirty="0"/>
              <a:t>12</a:t>
            </a:r>
            <a:r>
              <a:rPr lang="en-GB" sz="1100" dirty="0"/>
              <a:t>Beatson West of Scotland Cancer Centre, Glasgow, UK; </a:t>
            </a:r>
            <a:r>
              <a:rPr lang="en-GB" sz="1100" baseline="30000" dirty="0"/>
              <a:t>13</a:t>
            </a:r>
            <a:r>
              <a:rPr lang="en-GB" sz="1100" dirty="0"/>
              <a:t>Immunocore Ltd, Abingdon, UK; </a:t>
            </a:r>
            <a:r>
              <a:rPr lang="en-GB" sz="1100" baseline="30000" dirty="0"/>
              <a:t>14</a:t>
            </a:r>
            <a:r>
              <a:rPr lang="en-GB" sz="1100" dirty="0"/>
              <a:t>Heidelberg University Hospital, Heidelberg, German</a:t>
            </a:r>
            <a:endParaRPr lang="en-US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5D2D4-0A6C-41CB-B909-8E42F316E8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Professor M.R. Middleton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FE01A-0B19-4710-9701-56956934FC5A}"/>
              </a:ext>
            </a:extLst>
          </p:cNvPr>
          <p:cNvSpPr txBox="1"/>
          <p:nvPr/>
        </p:nvSpPr>
        <p:spPr>
          <a:xfrm>
            <a:off x="10677236" y="5892800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solidFill>
                  <a:schemeClr val="tx2">
                    <a:lumMod val="50000"/>
                  </a:schemeClr>
                </a:solidFill>
              </a:rPr>
              <a:t>Abstract #104</a:t>
            </a:r>
          </a:p>
        </p:txBody>
      </p:sp>
    </p:spTree>
    <p:extLst>
      <p:ext uri="{BB962C8B-B14F-4D97-AF65-F5344CB8AC3E}">
        <p14:creationId xmlns:p14="http://schemas.microsoft.com/office/powerpoint/2010/main" val="39376521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51E04F-FC90-4894-A6A0-1B5E40323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25" y="130673"/>
            <a:ext cx="10972800" cy="717056"/>
          </a:xfrm>
        </p:spPr>
        <p:txBody>
          <a:bodyPr>
            <a:normAutofit/>
          </a:bodyPr>
          <a:lstStyle/>
          <a:p>
            <a:r>
              <a:rPr lang="en-GB" sz="2500"/>
              <a:t>Similar associations with OS between </a:t>
            </a:r>
            <a:r>
              <a:rPr lang="en-GB" sz="2500" err="1"/>
              <a:t>mUM</a:t>
            </a:r>
            <a:r>
              <a:rPr lang="en-GB" sz="2500"/>
              <a:t> and </a:t>
            </a:r>
            <a:r>
              <a:rPr lang="en-GB" sz="2500" err="1"/>
              <a:t>mCM</a:t>
            </a:r>
            <a:endParaRPr lang="en-GB" sz="2500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137036F-7514-4A73-8AFB-BC29C11E0C4F}"/>
              </a:ext>
            </a:extLst>
          </p:cNvPr>
          <p:cNvGraphicFramePr>
            <a:graphicFrameLocks noGrp="1"/>
          </p:cNvGraphicFramePr>
          <p:nvPr/>
        </p:nvGraphicFramePr>
        <p:xfrm>
          <a:off x="751652" y="1071229"/>
          <a:ext cx="9788009" cy="44653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0906">
                  <a:extLst>
                    <a:ext uri="{9D8B030D-6E8A-4147-A177-3AD203B41FA5}">
                      <a16:colId xmlns:a16="http://schemas.microsoft.com/office/drawing/2014/main" val="3851236311"/>
                    </a:ext>
                  </a:extLst>
                </a:gridCol>
                <a:gridCol w="2871609">
                  <a:extLst>
                    <a:ext uri="{9D8B030D-6E8A-4147-A177-3AD203B41FA5}">
                      <a16:colId xmlns:a16="http://schemas.microsoft.com/office/drawing/2014/main" val="4286963876"/>
                    </a:ext>
                  </a:extLst>
                </a:gridCol>
                <a:gridCol w="3005494">
                  <a:extLst>
                    <a:ext uri="{9D8B030D-6E8A-4147-A177-3AD203B41FA5}">
                      <a16:colId xmlns:a16="http://schemas.microsoft.com/office/drawing/2014/main" val="807389817"/>
                    </a:ext>
                  </a:extLst>
                </a:gridCol>
              </a:tblGrid>
              <a:tr h="668904">
                <a:tc>
                  <a:txBody>
                    <a:bodyPr/>
                    <a:lstStyle/>
                    <a:p>
                      <a:pPr algn="ctr"/>
                      <a:endParaRPr lang="en-US" sz="1800" b="1"/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IMCgp100-201</a:t>
                      </a:r>
                      <a:endParaRPr lang="en-US" sz="1200" b="1"/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IMCgp100-202</a:t>
                      </a:r>
                      <a:endParaRPr lang="en-US" sz="2000" baseline="30000">
                        <a:solidFill>
                          <a:schemeClr val="tx2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22574"/>
                  </a:ext>
                </a:extLst>
              </a:tr>
              <a:tr h="618873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Population 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Previously treated </a:t>
                      </a:r>
                      <a:r>
                        <a:rPr lang="en-US" sz="1800" err="1">
                          <a:solidFill>
                            <a:schemeClr val="tx2"/>
                          </a:solidFill>
                        </a:rPr>
                        <a:t>mCM</a:t>
                      </a:r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 (n=52)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Previously untreated mUM (n=230)</a:t>
                      </a:r>
                      <a:r>
                        <a:rPr lang="en-US" sz="1800" b="0" i="0" u="none" strike="noStrike" noProof="0">
                          <a:solidFill>
                            <a:schemeClr val="tx2"/>
                          </a:solidFill>
                          <a:latin typeface="Calibri"/>
                        </a:rPr>
                        <a:t>†</a:t>
                      </a:r>
                      <a:endParaRPr lang="en-US" sz="18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958827"/>
                  </a:ext>
                </a:extLst>
              </a:tr>
              <a:tr h="611140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Treatment 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Tebentafusp + durvalumab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chemeClr val="tx2"/>
                          </a:solidFill>
                        </a:rPr>
                        <a:t>Tebentafusp 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862612"/>
                  </a:ext>
                </a:extLst>
              </a:tr>
              <a:tr h="46744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  RECIST response rate (%)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10%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12%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563984"/>
                  </a:ext>
                </a:extLst>
              </a:tr>
              <a:tr h="48949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  Patients with tumor decrease </a:t>
                      </a: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(%)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37%</a:t>
                      </a:r>
                      <a:r>
                        <a:rPr lang="en-US" sz="2000" baseline="30000">
                          <a:solidFill>
                            <a:schemeClr val="tx2"/>
                          </a:solidFill>
                        </a:rPr>
                        <a:t>*</a:t>
                      </a:r>
                      <a:endParaRPr lang="en-US" sz="2000" b="0" baseline="300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40%</a:t>
                      </a:r>
                      <a:r>
                        <a:rPr lang="en-US" sz="2000" baseline="30000">
                          <a:solidFill>
                            <a:schemeClr val="tx2"/>
                          </a:solidFill>
                        </a:rPr>
                        <a:t>*</a:t>
                      </a:r>
                      <a:endParaRPr lang="en-US" sz="2000" b="0" baseline="3000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3293"/>
                  </a:ext>
                </a:extLst>
              </a:tr>
              <a:tr h="48949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        Alive at 1 yr (%)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89%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85%</a:t>
                      </a:r>
                      <a:endParaRPr lang="en-US" sz="2000" b="0" i="0" u="none" strike="noStrike" baseline="30000" noProof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547402"/>
                  </a:ext>
                </a:extLst>
              </a:tr>
              <a:tr h="580336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  Patients with tumor increase</a:t>
                      </a: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(%)</a:t>
                      </a:r>
                      <a:endParaRPr lang="en-US" sz="1800" b="1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2"/>
                          </a:solidFill>
                        </a:rPr>
                        <a:t>60%</a:t>
                      </a:r>
                      <a:r>
                        <a:rPr lang="en-US" sz="2000" b="0" baseline="30000">
                          <a:solidFill>
                            <a:schemeClr val="tx2"/>
                          </a:solidFill>
                        </a:rPr>
                        <a:t>*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chemeClr val="tx2"/>
                          </a:solidFill>
                        </a:rPr>
                        <a:t>54%</a:t>
                      </a:r>
                      <a:r>
                        <a:rPr lang="en-US" sz="2000" b="0" baseline="30000">
                          <a:solidFill>
                            <a:schemeClr val="tx2"/>
                          </a:solidFill>
                        </a:rPr>
                        <a:t>*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90730"/>
                  </a:ext>
                </a:extLst>
              </a:tr>
              <a:tr h="489491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         Alive at 1 yr (%)</a:t>
                      </a:r>
                      <a:endParaRPr lang="en-US" sz="1800" b="1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58%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tx2"/>
                          </a:solidFill>
                        </a:rPr>
                        <a:t>64%</a:t>
                      </a:r>
                      <a:endParaRPr lang="en-US" sz="2000" b="0" i="0" u="none" strike="noStrike" baseline="30000" noProof="0">
                        <a:solidFill>
                          <a:schemeClr val="tx2"/>
                        </a:solidFill>
                        <a:latin typeface="Calibri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955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5B30FC9-7E96-4DF5-8D85-BFC984DCC68E}"/>
              </a:ext>
            </a:extLst>
          </p:cNvPr>
          <p:cNvSpPr txBox="1"/>
          <p:nvPr/>
        </p:nvSpPr>
        <p:spPr>
          <a:xfrm>
            <a:off x="106138" y="5826099"/>
            <a:ext cx="6242956" cy="3513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 3% and 6% of patients in Study 201 and Study 202, respectively, had no change in tumor 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†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April 2022 data cut off for survival data. Tumor shrinkage and increase for IMCgp100-202 (N=230)  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BB1EB-EA8C-629F-C8DA-640D3D1B75FB}"/>
              </a:ext>
            </a:extLst>
          </p:cNvPr>
          <p:cNvSpPr txBox="1"/>
          <p:nvPr/>
        </p:nvSpPr>
        <p:spPr>
          <a:xfrm>
            <a:off x="9165722" y="5900478"/>
            <a:ext cx="3026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Middleton MR et al.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ASCO 2022;Abstract 104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E5748-5A95-E854-F60E-BABD74ED9EF6}"/>
              </a:ext>
            </a:extLst>
          </p:cNvPr>
          <p:cNvSpPr/>
          <p:nvPr/>
        </p:nvSpPr>
        <p:spPr>
          <a:xfrm>
            <a:off x="7802218" y="6402909"/>
            <a:ext cx="2305878" cy="276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3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51AF-47A9-8ACF-3F07-C85E596B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2A0B3-C849-3F1E-95B2-E6E6542F7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78ED1-3229-38ED-768C-E3120B91D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82"/>
          <a:stretch/>
        </p:blipFill>
        <p:spPr>
          <a:xfrm>
            <a:off x="114300" y="3428999"/>
            <a:ext cx="588372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C738A2-60AF-09D5-92F9-6DA3FAFC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"/>
            <a:ext cx="6096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EE22F-0A11-8ADD-BF3C-0E2B9B3FC9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99"/>
          <a:stretch/>
        </p:blipFill>
        <p:spPr>
          <a:xfrm>
            <a:off x="5887306" y="3311609"/>
            <a:ext cx="6304694" cy="3000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4326E-3EBD-24AA-149C-AFA00BFF8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23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2" y="18441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Bookman Old Style" panose="02050604050505020204" pitchFamily="18" charset="0"/>
              </a:rPr>
              <a:t>DREAMseq</a:t>
            </a:r>
            <a:r>
              <a:rPr lang="en-US" sz="2800" dirty="0">
                <a:latin typeface="Bookman Old Style" panose="02050604050505020204" pitchFamily="18" charset="0"/>
              </a:rPr>
              <a:t>: Overall Survival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D8515-0507-3A99-E34D-E7194CE21522}"/>
              </a:ext>
            </a:extLst>
          </p:cNvPr>
          <p:cNvSpPr txBox="1"/>
          <p:nvPr/>
        </p:nvSpPr>
        <p:spPr>
          <a:xfrm>
            <a:off x="983432" y="6453336"/>
            <a:ext cx="363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Atkins MB. ASCO 2022; Atkins J Clin Oncol 2022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20811C-B7D1-032E-63F8-BE7C01FA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124744"/>
            <a:ext cx="9145016" cy="523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2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CC6E904-5A96-4C8C-9D72-0BDE989C12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CC6E904-5A96-4C8C-9D72-0BDE989C12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6C51E92-3536-44ED-86E1-03A7465A30CE}"/>
              </a:ext>
            </a:extLst>
          </p:cNvPr>
          <p:cNvSpPr txBox="1"/>
          <p:nvPr/>
        </p:nvSpPr>
        <p:spPr>
          <a:xfrm rot="5400000">
            <a:off x="856846" y="976956"/>
            <a:ext cx="461665" cy="232000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b="1">
                <a:solidFill>
                  <a:srgbClr val="1E325F"/>
                </a:solidFill>
              </a:rPr>
              <a:t>Baseline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0701D481-AF34-40B2-BA8B-C6B2F248C45D}"/>
              </a:ext>
            </a:extLst>
          </p:cNvPr>
          <p:cNvSpPr txBox="1">
            <a:spLocks/>
          </p:cNvSpPr>
          <p:nvPr/>
        </p:nvSpPr>
        <p:spPr>
          <a:xfrm>
            <a:off x="479919" y="220823"/>
            <a:ext cx="11213020" cy="79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867A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Arial Narrow" panose="020B0606020202030204" pitchFamily="34" charset="0"/>
              </a:rPr>
              <a:t>Single Agent</a:t>
            </a:r>
            <a:r>
              <a:rPr lang="en-US" sz="3200" dirty="0">
                <a:latin typeface="Arial Narrow" panose="020B0606020202030204" pitchFamily="34" charset="0"/>
              </a:rPr>
              <a:t>: cutaneous melanoma</a:t>
            </a:r>
          </a:p>
          <a:p>
            <a:r>
              <a:rPr lang="en-US" sz="2133" i="1" dirty="0">
                <a:latin typeface="Arial Narrow" panose="020B0606020202030204" pitchFamily="34" charset="0"/>
              </a:rPr>
              <a:t> </a:t>
            </a:r>
            <a:endParaRPr lang="en-US" sz="3200" b="0" i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DF0D82-4914-413D-A430-DA916AF5B935}"/>
              </a:ext>
            </a:extLst>
          </p:cNvPr>
          <p:cNvSpPr txBox="1"/>
          <p:nvPr/>
        </p:nvSpPr>
        <p:spPr>
          <a:xfrm>
            <a:off x="7413033" y="6493311"/>
            <a:ext cx="61283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33"/>
              <a:t>Images courtesy of Dr. Omid Hamid (Angeles Clinic)</a:t>
            </a:r>
          </a:p>
        </p:txBody>
      </p:sp>
      <p:pic>
        <p:nvPicPr>
          <p:cNvPr id="56322" name="736E77CE-ECCE-46EF-9DA8-4F7C54E4380D" descr="IMG_9404.jpg">
            <a:extLst>
              <a:ext uri="{FF2B5EF4-FFF2-40B4-BE49-F238E27FC236}">
                <a16:creationId xmlns:a16="http://schemas.microsoft.com/office/drawing/2014/main" id="{43F7DDD0-8DB3-4FB0-A01E-98BA88586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b="22020"/>
          <a:stretch/>
        </p:blipFill>
        <p:spPr bwMode="auto">
          <a:xfrm>
            <a:off x="2267203" y="1299496"/>
            <a:ext cx="2565221" cy="22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31177840-FD50-4AB7-945A-D0CAFB516D43" descr="IMG_9405.jpg">
            <a:extLst>
              <a:ext uri="{FF2B5EF4-FFF2-40B4-BE49-F238E27FC236}">
                <a16:creationId xmlns:a16="http://schemas.microsoft.com/office/drawing/2014/main" id="{3E7E9042-883E-4085-BD27-B6C9286B6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6" b="14250"/>
          <a:stretch/>
        </p:blipFill>
        <p:spPr bwMode="auto">
          <a:xfrm>
            <a:off x="8292757" y="1299496"/>
            <a:ext cx="3735920" cy="223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7AB0A370-F212-4137-B2EC-FF7E0DA4E2CE" descr="IMG_9406.jpg">
            <a:extLst>
              <a:ext uri="{FF2B5EF4-FFF2-40B4-BE49-F238E27FC236}">
                <a16:creationId xmlns:a16="http://schemas.microsoft.com/office/drawing/2014/main" id="{F2F66DCA-67D6-4AC8-B9CC-459C00C00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5"/>
          <a:stretch/>
        </p:blipFill>
        <p:spPr bwMode="auto">
          <a:xfrm>
            <a:off x="4845505" y="1304595"/>
            <a:ext cx="3427732" cy="222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F312CEAF-36AA-45BC-A884-73D314A6462D" descr="IMG_9408.jpg">
            <a:extLst>
              <a:ext uri="{FF2B5EF4-FFF2-40B4-BE49-F238E27FC236}">
                <a16:creationId xmlns:a16="http://schemas.microsoft.com/office/drawing/2014/main" id="{887F42C0-00DB-4368-930C-5F56A243A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r="7531" b="14017"/>
          <a:stretch/>
        </p:blipFill>
        <p:spPr bwMode="auto">
          <a:xfrm>
            <a:off x="2267203" y="3959358"/>
            <a:ext cx="2565221" cy="2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8004611D-52FD-43A7-A319-E12BD6C4ECEC" descr="IMG_9409.jpg">
            <a:extLst>
              <a:ext uri="{FF2B5EF4-FFF2-40B4-BE49-F238E27FC236}">
                <a16:creationId xmlns:a16="http://schemas.microsoft.com/office/drawing/2014/main" id="{7C66A50D-FDCF-4DD9-87FC-87D60291A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" t="12640" r="5983" b="15407"/>
          <a:stretch/>
        </p:blipFill>
        <p:spPr bwMode="auto">
          <a:xfrm>
            <a:off x="8322077" y="3959357"/>
            <a:ext cx="3706600" cy="226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B76F98EB-D100-4C1E-9079-92EE1E3A9520" descr="IMG_9410.jpg">
            <a:extLst>
              <a:ext uri="{FF2B5EF4-FFF2-40B4-BE49-F238E27FC236}">
                <a16:creationId xmlns:a16="http://schemas.microsoft.com/office/drawing/2014/main" id="{760959F3-3810-413A-8037-7F3C2D190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r="3902" b="16672"/>
          <a:stretch/>
        </p:blipFill>
        <p:spPr bwMode="auto">
          <a:xfrm>
            <a:off x="4855837" y="3959358"/>
            <a:ext cx="3427732" cy="226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713E01-2489-42FD-B715-CA2250E5900B}"/>
              </a:ext>
            </a:extLst>
          </p:cNvPr>
          <p:cNvCxnSpPr>
            <a:cxnSpLocks/>
          </p:cNvCxnSpPr>
          <p:nvPr/>
        </p:nvCxnSpPr>
        <p:spPr>
          <a:xfrm>
            <a:off x="2303604" y="3778855"/>
            <a:ext cx="9631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977A201-68B5-43E4-8FAF-0BC0DFAE02AA}"/>
              </a:ext>
            </a:extLst>
          </p:cNvPr>
          <p:cNvSpPr/>
          <p:nvPr/>
        </p:nvSpPr>
        <p:spPr>
          <a:xfrm>
            <a:off x="9221214" y="1387483"/>
            <a:ext cx="886943" cy="85851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9201A91-3266-443A-B52D-9EA8C531F2AC}"/>
              </a:ext>
            </a:extLst>
          </p:cNvPr>
          <p:cNvSpPr/>
          <p:nvPr/>
        </p:nvSpPr>
        <p:spPr>
          <a:xfrm>
            <a:off x="3833271" y="2872204"/>
            <a:ext cx="486687" cy="36576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8FD374-8FA6-42AA-B1C4-2E675329BA8E}"/>
              </a:ext>
            </a:extLst>
          </p:cNvPr>
          <p:cNvSpPr/>
          <p:nvPr/>
        </p:nvSpPr>
        <p:spPr>
          <a:xfrm>
            <a:off x="6354450" y="2622213"/>
            <a:ext cx="325751" cy="36576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B11D2ED-2D40-4E41-B399-FFA964C0F248}"/>
              </a:ext>
            </a:extLst>
          </p:cNvPr>
          <p:cNvSpPr/>
          <p:nvPr/>
        </p:nvSpPr>
        <p:spPr>
          <a:xfrm>
            <a:off x="3816338" y="5461388"/>
            <a:ext cx="486687" cy="365760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69D81B-BCF4-4069-99CB-8A8BC24FA898}"/>
              </a:ext>
            </a:extLst>
          </p:cNvPr>
          <p:cNvSpPr/>
          <p:nvPr/>
        </p:nvSpPr>
        <p:spPr>
          <a:xfrm>
            <a:off x="6471184" y="5271801"/>
            <a:ext cx="365760" cy="36576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0CAB42E-756A-4678-9F4C-8C426FB85B95}"/>
              </a:ext>
            </a:extLst>
          </p:cNvPr>
          <p:cNvSpPr/>
          <p:nvPr/>
        </p:nvSpPr>
        <p:spPr>
          <a:xfrm>
            <a:off x="9099726" y="4044853"/>
            <a:ext cx="886943" cy="858519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0DD38B-1480-4762-9319-C87B29B19FCC}"/>
              </a:ext>
            </a:extLst>
          </p:cNvPr>
          <p:cNvSpPr txBox="1"/>
          <p:nvPr/>
        </p:nvSpPr>
        <p:spPr>
          <a:xfrm>
            <a:off x="-94036" y="4468011"/>
            <a:ext cx="2565221" cy="91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1E325F"/>
                </a:solidFill>
              </a:rPr>
              <a:t>Confirmed PR</a:t>
            </a:r>
          </a:p>
          <a:p>
            <a:pPr algn="ctr">
              <a:spcAft>
                <a:spcPts val="800"/>
              </a:spcAft>
            </a:pPr>
            <a:r>
              <a:rPr lang="en-US" sz="1467">
                <a:solidFill>
                  <a:srgbClr val="1E325F"/>
                </a:solidFill>
              </a:rPr>
              <a:t>ongoing treatment 5+ months</a:t>
            </a:r>
          </a:p>
          <a:p>
            <a:pPr algn="ctr"/>
            <a:r>
              <a:rPr lang="en-US" sz="1600" b="1">
                <a:solidFill>
                  <a:srgbClr val="1E325F"/>
                </a:solidFill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4F54AB-BD24-4D92-8445-0D294EE8165A}"/>
              </a:ext>
            </a:extLst>
          </p:cNvPr>
          <p:cNvSpPr txBox="1"/>
          <p:nvPr/>
        </p:nvSpPr>
        <p:spPr>
          <a:xfrm>
            <a:off x="2227514" y="5964040"/>
            <a:ext cx="132048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33" b="1">
                <a:solidFill>
                  <a:srgbClr val="FFFF00"/>
                </a:solidFill>
              </a:rPr>
              <a:t>Week 9 </a:t>
            </a:r>
            <a:endParaRPr lang="en-US" sz="667" b="1">
              <a:solidFill>
                <a:srgbClr val="FFFF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303CCD-F751-44D0-9A12-33FDEA336BE0}"/>
              </a:ext>
            </a:extLst>
          </p:cNvPr>
          <p:cNvSpPr txBox="1"/>
          <p:nvPr/>
        </p:nvSpPr>
        <p:spPr>
          <a:xfrm>
            <a:off x="4831813" y="5953292"/>
            <a:ext cx="132048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33" b="1">
                <a:solidFill>
                  <a:srgbClr val="FFFF00"/>
                </a:solidFill>
              </a:rPr>
              <a:t>Week 9 </a:t>
            </a:r>
            <a:endParaRPr lang="en-US" sz="667" b="1">
              <a:solidFill>
                <a:srgbClr val="FFFF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CCF950-BD9F-4554-8208-DBC4554B7E91}"/>
              </a:ext>
            </a:extLst>
          </p:cNvPr>
          <p:cNvSpPr txBox="1"/>
          <p:nvPr/>
        </p:nvSpPr>
        <p:spPr>
          <a:xfrm>
            <a:off x="8297233" y="5936001"/>
            <a:ext cx="1320489" cy="235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33" b="1">
                <a:solidFill>
                  <a:srgbClr val="FFFF00"/>
                </a:solidFill>
              </a:rPr>
              <a:t>Week 9 </a:t>
            </a:r>
            <a:endParaRPr lang="en-US" sz="667" b="1">
              <a:solidFill>
                <a:srgbClr val="FFFF00"/>
              </a:solidFill>
            </a:endParaRPr>
          </a:p>
        </p:txBody>
      </p:sp>
      <p:sp>
        <p:nvSpPr>
          <p:cNvPr id="38" name="Subtitle 1">
            <a:extLst>
              <a:ext uri="{FF2B5EF4-FFF2-40B4-BE49-F238E27FC236}">
                <a16:creationId xmlns:a16="http://schemas.microsoft.com/office/drawing/2014/main" id="{C00236B2-0F2C-4052-868E-7045B229BBBA}"/>
              </a:ext>
            </a:extLst>
          </p:cNvPr>
          <p:cNvSpPr txBox="1">
            <a:spLocks/>
          </p:cNvSpPr>
          <p:nvPr/>
        </p:nvSpPr>
        <p:spPr>
          <a:xfrm>
            <a:off x="489400" y="591919"/>
            <a:ext cx="11213200" cy="600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>
                <a:solidFill>
                  <a:schemeClr val="accent1"/>
                </a:solidFill>
                <a:latin typeface="Arial Narrow" panose="020B0606020202030204" pitchFamily="34" charset="0"/>
              </a:rPr>
              <a:t>Prior anti-CTLA4, multiple anti-PD1s and oncolytic virus</a:t>
            </a:r>
            <a:endParaRPr lang="en-GB" sz="2400" b="1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3303E4-CD4B-4306-A381-C360560C8C75}"/>
              </a:ext>
            </a:extLst>
          </p:cNvPr>
          <p:cNvSpPr txBox="1"/>
          <p:nvPr/>
        </p:nvSpPr>
        <p:spPr>
          <a:xfrm>
            <a:off x="3503721" y="2417029"/>
            <a:ext cx="100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84BDA3-7CB6-470A-B869-E3C94ABC4DF3}"/>
              </a:ext>
            </a:extLst>
          </p:cNvPr>
          <p:cNvSpPr txBox="1"/>
          <p:nvPr/>
        </p:nvSpPr>
        <p:spPr>
          <a:xfrm>
            <a:off x="3503721" y="5003965"/>
            <a:ext cx="100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mm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52988-047E-4F16-A4E2-DFDABCC0CB35}"/>
              </a:ext>
            </a:extLst>
          </p:cNvPr>
          <p:cNvSpPr txBox="1"/>
          <p:nvPr/>
        </p:nvSpPr>
        <p:spPr>
          <a:xfrm>
            <a:off x="6177712" y="2245959"/>
            <a:ext cx="100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mm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E04E11-D8E3-4FA1-ABB1-FB5487187B4C}"/>
              </a:ext>
            </a:extLst>
          </p:cNvPr>
          <p:cNvSpPr txBox="1"/>
          <p:nvPr/>
        </p:nvSpPr>
        <p:spPr>
          <a:xfrm>
            <a:off x="6188044" y="4861433"/>
            <a:ext cx="100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mm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34A0CE-6739-463E-AD70-E68548461E9F}"/>
              </a:ext>
            </a:extLst>
          </p:cNvPr>
          <p:cNvSpPr txBox="1"/>
          <p:nvPr/>
        </p:nvSpPr>
        <p:spPr>
          <a:xfrm>
            <a:off x="9159743" y="2318155"/>
            <a:ext cx="124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AEC2BD-8E54-432E-B2EB-60F25977E938}"/>
              </a:ext>
            </a:extLst>
          </p:cNvPr>
          <p:cNvSpPr txBox="1"/>
          <p:nvPr/>
        </p:nvSpPr>
        <p:spPr>
          <a:xfrm>
            <a:off x="9099726" y="4949051"/>
            <a:ext cx="124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 mm</a:t>
            </a:r>
          </a:p>
        </p:txBody>
      </p:sp>
    </p:spTree>
    <p:extLst>
      <p:ext uri="{BB962C8B-B14F-4D97-AF65-F5344CB8AC3E}">
        <p14:creationId xmlns:p14="http://schemas.microsoft.com/office/powerpoint/2010/main" val="1509876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797" t="8777" r="58872" b="8777"/>
          <a:stretch/>
        </p:blipFill>
        <p:spPr>
          <a:xfrm>
            <a:off x="9549186" y="2308694"/>
            <a:ext cx="2110281" cy="3261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79" y="363538"/>
            <a:ext cx="12169452" cy="49076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2700000" scaled="1"/>
            <a:tileRect/>
          </a:gradFill>
        </p:spPr>
        <p:txBody>
          <a:bodyPr wrap="square" lIns="120570" tIns="60286" rIns="120570" bIns="6028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Response to Combined Checkpoint Blockade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9024" t="14549" r="15750" b="31683"/>
          <a:stretch/>
        </p:blipFill>
        <p:spPr>
          <a:xfrm>
            <a:off x="628454" y="2295378"/>
            <a:ext cx="2206204" cy="32613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8557" y="5561902"/>
            <a:ext cx="2099635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12/2017</a:t>
            </a: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11321" y="5561900"/>
            <a:ext cx="2099635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09/2018</a:t>
            </a: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329534" y="1030954"/>
            <a:ext cx="11631390" cy="10519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lIns="121775" tIns="60888" rIns="121775" bIns="60888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 year old female with Decision DX Class 2, GNA11 Q209L mutant, right ciliary body melanoma s/p </a:t>
            </a:r>
            <a:r>
              <a:rPr kumimoji="0" lang="en-US" sz="2131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enucleation</a:t>
            </a:r>
            <a:r>
              <a:rPr kumimoji="0" lang="en-US" sz="213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the development of metastatic disease 26 months later to the liver, lung, bone and soft tissue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764" r="35371"/>
          <a:stretch/>
        </p:blipFill>
        <p:spPr>
          <a:xfrm>
            <a:off x="4944938" y="2315901"/>
            <a:ext cx="2159205" cy="32363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79170" y="5561902"/>
            <a:ext cx="2099635" cy="37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03/2018</a:t>
            </a: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545544" y="3429000"/>
            <a:ext cx="1586554" cy="670395"/>
          </a:xfrm>
          <a:prstGeom prst="rightArrow">
            <a:avLst>
              <a:gd name="adj1" fmla="val 50000"/>
              <a:gd name="adj2" fmla="val 4029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 3" pitchFamily="18" charset="2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078906" y="3421911"/>
            <a:ext cx="1586554" cy="670395"/>
          </a:xfrm>
          <a:prstGeom prst="rightArrow">
            <a:avLst>
              <a:gd name="adj1" fmla="val 50000"/>
              <a:gd name="adj2" fmla="val 4029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8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Wingdings 3" pitchFamily="18" charset="2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738735" y="3649755"/>
            <a:ext cx="2273213" cy="15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767" tIns="60885" rIns="121767" bIns="60885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Ipi</a:t>
            </a:r>
            <a:r>
              <a: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/</a:t>
            </a:r>
            <a:r>
              <a:rPr kumimoji="0" lang="en-US" sz="239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Nivo</a:t>
            </a:r>
            <a:endParaRPr kumimoji="0" lang="en-US" sz="239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180052" y="3656845"/>
            <a:ext cx="2273213" cy="150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767" tIns="60885" rIns="121767" bIns="60885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Observation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438841" y="2182016"/>
            <a:ext cx="4508392" cy="374095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lIns="121775" tIns="60888" rIns="121775" bIns="60888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4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Therapies</a:t>
            </a:r>
            <a:r>
              <a:rPr kumimoji="0" lang="en-US" sz="2664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380648" marR="0" lvl="0" indent="-380648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4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Ipilimumab</a:t>
            </a:r>
            <a:r>
              <a:rPr kumimoji="0" lang="en-US" sz="266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380648" marR="0" lvl="0" indent="-380648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4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Pembrolizumab</a:t>
            </a:r>
            <a:r>
              <a:rPr kumimoji="0" lang="en-US" sz="266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</a:t>
            </a:r>
            <a:r>
              <a:rPr kumimoji="0" lang="en-US" sz="2664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radioembolization</a:t>
            </a:r>
            <a:r>
              <a:rPr kumimoji="0" lang="en-US" sz="266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7 months</a:t>
            </a:r>
          </a:p>
          <a:p>
            <a:pPr marL="380648" marR="0" lvl="0" indent="-380648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4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IMCgp100 x 20 months</a:t>
            </a:r>
          </a:p>
          <a:p>
            <a:pPr marL="380648" marR="0" lvl="0" indent="-380648" algn="l" defTabSz="914400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Ipi</a:t>
            </a:r>
            <a:r>
              <a:rPr kumimoji="0" lang="en-US" sz="2664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664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Nivo</a:t>
            </a:r>
            <a:endParaRPr kumimoji="0" lang="en-US" sz="2664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89F6F-6488-8B26-47AA-CDF5CB736385}"/>
              </a:ext>
            </a:extLst>
          </p:cNvPr>
          <p:cNvSpPr txBox="1"/>
          <p:nvPr/>
        </p:nvSpPr>
        <p:spPr>
          <a:xfrm>
            <a:off x="815546" y="6277232"/>
            <a:ext cx="3178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Courtesy of Dr. Richard Carvajal </a:t>
            </a:r>
          </a:p>
        </p:txBody>
      </p:sp>
    </p:spTree>
    <p:extLst>
      <p:ext uri="{BB962C8B-B14F-4D97-AF65-F5344CB8AC3E}">
        <p14:creationId xmlns:p14="http://schemas.microsoft.com/office/powerpoint/2010/main" val="293144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3498AA-2917-20E0-122B-419F0E8EE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63"/>
          <a:stretch/>
        </p:blipFill>
        <p:spPr>
          <a:xfrm>
            <a:off x="0" y="1"/>
            <a:ext cx="12192000" cy="60306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1C3823-8DF5-D0C1-6ADB-635D0DE3D9B8}"/>
              </a:ext>
            </a:extLst>
          </p:cNvPr>
          <p:cNvSpPr/>
          <p:nvPr/>
        </p:nvSpPr>
        <p:spPr>
          <a:xfrm>
            <a:off x="293915" y="6128657"/>
            <a:ext cx="19050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354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F23A6-8740-80E5-3914-6B38F60F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59828BE-74F5-709C-4CCE-678345344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" y="0"/>
            <a:ext cx="12119741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99F18C-3B50-64C1-637B-9065372BE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843" y="6329874"/>
            <a:ext cx="9985237" cy="384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F4053C-58B3-845E-B0EB-25CF78B6B831}"/>
              </a:ext>
            </a:extLst>
          </p:cNvPr>
          <p:cNvSpPr txBox="1"/>
          <p:nvPr/>
        </p:nvSpPr>
        <p:spPr>
          <a:xfrm>
            <a:off x="8997569" y="6047296"/>
            <a:ext cx="3158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Schadendorf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D et al. ESMO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2022;Abstract 7840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6601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A0B9E05-DF73-AA5E-458F-0DAA86884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BAD49-1F68-914B-9DFB-5D552C1A2BEB}" type="slidenum">
              <a:rPr lang="en-US" smtClean="0"/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13468">
                  <a:tint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9116AE0-8BFF-1BE3-050A-2C7C10376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3"/>
            <a:ext cx="12192000" cy="684695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FE266AF-E5B4-33F4-8358-3B34B6E32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99" y="6294609"/>
            <a:ext cx="10050965" cy="386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2799D7-7E9A-9B73-744C-AE6F9DFABCEE}"/>
              </a:ext>
            </a:extLst>
          </p:cNvPr>
          <p:cNvSpPr txBox="1"/>
          <p:nvPr/>
        </p:nvSpPr>
        <p:spPr>
          <a:xfrm>
            <a:off x="0" y="6628333"/>
            <a:ext cx="3158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Schadendorf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D et al. ESMO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2022;Abstract 7840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21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52C4CA8-8301-679F-1271-20A13A150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3519" y="6279122"/>
            <a:ext cx="383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FBAD49-1F68-914B-9DFB-5D552C1A2BEB}" type="slidenum">
              <a:rPr lang="en-US" smtClean="0"/>
              <a:pPr marL="0" marR="0" lvl="0" indent="0" algn="r" defTabSz="6095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13468">
                  <a:tint val="75000"/>
                </a:srgb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298890-9AD8-BECA-7B6B-BD29F306A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8" y="0"/>
            <a:ext cx="12100624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6491615-EA0C-C48A-4810-D5F23DF8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555" y="6364548"/>
            <a:ext cx="10050965" cy="386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5FE329-E8B9-D162-E14F-06B2991C6983}"/>
              </a:ext>
            </a:extLst>
          </p:cNvPr>
          <p:cNvSpPr txBox="1"/>
          <p:nvPr/>
        </p:nvSpPr>
        <p:spPr>
          <a:xfrm>
            <a:off x="9166534" y="5959410"/>
            <a:ext cx="3158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Schadendorf</a:t>
            </a:r>
            <a:r>
              <a:rPr lang="en-US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D et al. ESMO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2022;Abstract 7840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5223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391B1-90E0-3FD5-5B16-48E926237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u="sng" dirty="0"/>
              <a:t>Conclusions: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D02A-1DF9-0834-84B5-37B2FB7D4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27502"/>
            <a:ext cx="1078774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Checkpoint therapy has changed the outcome of advanced melanoma</a:t>
            </a:r>
          </a:p>
          <a:p>
            <a:r>
              <a:rPr lang="en-US" dirty="0"/>
              <a:t>Standard therapy includes first-line PD1 based single agent or combinations</a:t>
            </a:r>
          </a:p>
          <a:p>
            <a:r>
              <a:rPr lang="en-US" dirty="0"/>
              <a:t>Newer checkpoint combinations seek to overcome resistant mechanisms </a:t>
            </a:r>
          </a:p>
          <a:p>
            <a:r>
              <a:rPr lang="en-US" dirty="0"/>
              <a:t>Adoptive T cell therapies will allow further improvements in outcomes </a:t>
            </a:r>
          </a:p>
          <a:p>
            <a:r>
              <a:rPr lang="en-US" dirty="0"/>
              <a:t>Second- and third-line options are upcoming.  Triplet, quadruplet, and more are coming </a:t>
            </a:r>
          </a:p>
          <a:p>
            <a:r>
              <a:rPr lang="en-US" dirty="0"/>
              <a:t>Tumor Infiltrating Lymphocyte (TIL therapy) is at FDA for approval </a:t>
            </a:r>
          </a:p>
          <a:p>
            <a:r>
              <a:rPr lang="en-US" dirty="0"/>
              <a:t>Clinical trials, clinical trials, clinical trials ….  </a:t>
            </a:r>
          </a:p>
          <a:p>
            <a:r>
              <a:rPr lang="en-US" dirty="0"/>
              <a:t>Complete response …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41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4248-20B0-A67A-D4A8-FCD6A5E4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58844"/>
            <a:ext cx="10972800" cy="1143000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5974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1300C7A-60FA-99C6-8C7A-2F57BBD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96752"/>
            <a:ext cx="11449272" cy="4352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6E7638-0764-3075-CF80-18EEB36AD10B}"/>
              </a:ext>
            </a:extLst>
          </p:cNvPr>
          <p:cNvSpPr txBox="1"/>
          <p:nvPr/>
        </p:nvSpPr>
        <p:spPr>
          <a:xfrm>
            <a:off x="7561265" y="1412776"/>
            <a:ext cx="39885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B30437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Lancet Oncol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B30437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2023;24:33-44 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B30437"/>
              </a:solidFill>
              <a:effectLst/>
              <a:uLnTx/>
              <a:uFillTx/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6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4248-20B0-A67A-D4A8-FCD6A5E4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8376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IMspire150: Overall Survival with First-Line Atezolizumab and </a:t>
            </a:r>
            <a:r>
              <a:rPr lang="en-US" dirty="0" err="1"/>
              <a:t>Cobimetinib</a:t>
            </a:r>
            <a:r>
              <a:rPr lang="en-US" dirty="0"/>
              <a:t> for BRAFV600 Mutation-Positive Advanced Melanoma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B934C6-F71F-72CC-00C9-80A13A104067}"/>
              </a:ext>
            </a:extLst>
          </p:cNvPr>
          <p:cNvSpPr txBox="1"/>
          <p:nvPr/>
        </p:nvSpPr>
        <p:spPr>
          <a:xfrm>
            <a:off x="191344" y="6508041"/>
            <a:ext cx="38089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Ascierto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PA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Lancet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Arial" panose="020B0604020202020204" pitchFamily="34" charset="0"/>
              </a:rPr>
              <a:t>2023;24:33-44.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5C4D41E-645F-525E-F83B-FF2C0EC06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89937"/>
            <a:ext cx="11521280" cy="46805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B3F6B3-AB8E-3BA8-6345-809BFE95BF93}"/>
              </a:ext>
            </a:extLst>
          </p:cNvPr>
          <p:cNvSpPr/>
          <p:nvPr/>
        </p:nvSpPr>
        <p:spPr bwMode="auto">
          <a:xfrm>
            <a:off x="335360" y="5854433"/>
            <a:ext cx="504056" cy="2160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4B3302-2BBC-4A0D-321E-8668AB99E66C}"/>
              </a:ext>
            </a:extLst>
          </p:cNvPr>
          <p:cNvSpPr txBox="1"/>
          <p:nvPr/>
        </p:nvSpPr>
        <p:spPr>
          <a:xfrm>
            <a:off x="7147774" y="2807594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Median: 39.0 months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DC4AC-2572-6F1D-254F-5577BF7CE2DC}"/>
              </a:ext>
            </a:extLst>
          </p:cNvPr>
          <p:cNvSpPr txBox="1"/>
          <p:nvPr/>
        </p:nvSpPr>
        <p:spPr>
          <a:xfrm>
            <a:off x="3523655" y="3360864"/>
            <a:ext cx="21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Median: 25.8 months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B5F4-5C19-3359-9588-B38C6B2E0A2D}"/>
              </a:ext>
            </a:extLst>
          </p:cNvPr>
          <p:cNvSpPr txBox="1"/>
          <p:nvPr/>
        </p:nvSpPr>
        <p:spPr>
          <a:xfrm>
            <a:off x="4715665" y="1389937"/>
            <a:ext cx="314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Second Interim Analysis</a:t>
            </a:r>
          </a:p>
        </p:txBody>
      </p:sp>
    </p:spTree>
    <p:extLst>
      <p:ext uri="{BB962C8B-B14F-4D97-AF65-F5344CB8AC3E}">
        <p14:creationId xmlns:p14="http://schemas.microsoft.com/office/powerpoint/2010/main" val="37393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2" y="18441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Bookman Old Style" panose="02050604050505020204" pitchFamily="18" charset="0"/>
              </a:rPr>
              <a:t>DREAMseq</a:t>
            </a:r>
            <a:r>
              <a:rPr lang="en-US" sz="2800" dirty="0">
                <a:latin typeface="Bookman Old Style" panose="02050604050505020204" pitchFamily="18" charset="0"/>
              </a:rPr>
              <a:t>: Response by Treatment 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D8515-0507-3A99-E34D-E7194CE21522}"/>
              </a:ext>
            </a:extLst>
          </p:cNvPr>
          <p:cNvSpPr txBox="1"/>
          <p:nvPr/>
        </p:nvSpPr>
        <p:spPr>
          <a:xfrm>
            <a:off x="983432" y="6453336"/>
            <a:ext cx="1914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</a:rPr>
              <a:t>Atkins J Clin Oncol 2022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6C48D629-4A07-1823-05CA-3F4E75AA45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037755"/>
              </p:ext>
            </p:extLst>
          </p:nvPr>
        </p:nvGraphicFramePr>
        <p:xfrm>
          <a:off x="1533626" y="1488714"/>
          <a:ext cx="7012924" cy="4376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8E6A61E-71AB-337D-4040-B0CF6916EE74}"/>
              </a:ext>
            </a:extLst>
          </p:cNvPr>
          <p:cNvSpPr txBox="1"/>
          <p:nvPr/>
        </p:nvSpPr>
        <p:spPr>
          <a:xfrm>
            <a:off x="380118" y="2281463"/>
            <a:ext cx="1009135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88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Step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F67EA-7CFE-C90E-E7F1-155257468834}"/>
              </a:ext>
            </a:extLst>
          </p:cNvPr>
          <p:cNvSpPr txBox="1"/>
          <p:nvPr/>
        </p:nvSpPr>
        <p:spPr>
          <a:xfrm>
            <a:off x="380118" y="4160855"/>
            <a:ext cx="1009135" cy="42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88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Step 2</a:t>
            </a: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07FD03DC-FF4F-AD77-B4C4-3BF6C99014BB}"/>
              </a:ext>
            </a:extLst>
          </p:cNvPr>
          <p:cNvSpPr/>
          <p:nvPr/>
        </p:nvSpPr>
        <p:spPr>
          <a:xfrm>
            <a:off x="1374018" y="2036209"/>
            <a:ext cx="133652" cy="1011051"/>
          </a:xfrm>
          <a:prstGeom prst="leftBracket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F4629A4F-1016-9E02-3CAA-4BAA52E0AB27}"/>
              </a:ext>
            </a:extLst>
          </p:cNvPr>
          <p:cNvSpPr/>
          <p:nvPr/>
        </p:nvSpPr>
        <p:spPr>
          <a:xfrm>
            <a:off x="1374018" y="3869934"/>
            <a:ext cx="133652" cy="1011051"/>
          </a:xfrm>
          <a:prstGeom prst="leftBracket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3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067C015-9A54-D7E3-08F2-687AA9AB8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479429"/>
              </p:ext>
            </p:extLst>
          </p:nvPr>
        </p:nvGraphicFramePr>
        <p:xfrm>
          <a:off x="8176767" y="1077995"/>
          <a:ext cx="3872459" cy="40792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7481">
                  <a:extLst>
                    <a:ext uri="{9D8B030D-6E8A-4147-A177-3AD203B41FA5}">
                      <a16:colId xmlns:a16="http://schemas.microsoft.com/office/drawing/2014/main" val="3059001401"/>
                    </a:ext>
                  </a:extLst>
                </a:gridCol>
                <a:gridCol w="2234978">
                  <a:extLst>
                    <a:ext uri="{9D8B030D-6E8A-4147-A177-3AD203B41FA5}">
                      <a16:colId xmlns:a16="http://schemas.microsoft.com/office/drawing/2014/main" val="2514798057"/>
                    </a:ext>
                  </a:extLst>
                </a:gridCol>
              </a:tblGrid>
              <a:tr h="624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Median PFS </a:t>
                      </a:r>
                    </a:p>
                    <a:p>
                      <a:pPr algn="ctr"/>
                      <a:r>
                        <a:rPr lang="en-US" sz="1700" dirty="0"/>
                        <a:t>Mos (95% CI)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499452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Arm A (n=133)</a:t>
                      </a:r>
                    </a:p>
                  </a:txBody>
                  <a:tcPr marL="38100" marR="381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11.8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(5.9, 33.5)</a:t>
                      </a:r>
                    </a:p>
                  </a:txBody>
                  <a:tcPr marL="38100" marR="38100" marT="114300" marB="114300" anchor="ctr"/>
                </a:tc>
                <a:extLst>
                  <a:ext uri="{0D108BD9-81ED-4DB2-BD59-A6C34878D82A}">
                    <a16:rowId xmlns:a16="http://schemas.microsoft.com/office/drawing/2014/main" val="1359471547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Arm B (n=132)</a:t>
                      </a:r>
                    </a:p>
                  </a:txBody>
                  <a:tcPr marL="38100" marR="381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8.5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(6.5, 11.3)</a:t>
                      </a:r>
                    </a:p>
                  </a:txBody>
                  <a:tcPr marL="38100" marR="38100" marT="114300" marB="114300" anchor="ctr"/>
                </a:tc>
                <a:extLst>
                  <a:ext uri="{0D108BD9-81ED-4DB2-BD59-A6C34878D82A}">
                    <a16:rowId xmlns:a16="http://schemas.microsoft.com/office/drawing/2014/main" val="4196178574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Arm C (n=27)</a:t>
                      </a:r>
                    </a:p>
                  </a:txBody>
                  <a:tcPr marL="38100" marR="381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9.9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(8.3, 20.8)</a:t>
                      </a:r>
                    </a:p>
                  </a:txBody>
                  <a:tcPr marL="38100" marR="38100" marT="114300" marB="114300" anchor="ctr"/>
                </a:tc>
                <a:extLst>
                  <a:ext uri="{0D108BD9-81ED-4DB2-BD59-A6C34878D82A}">
                    <a16:rowId xmlns:a16="http://schemas.microsoft.com/office/drawing/2014/main" val="4222315859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Arm D  (n=46)</a:t>
                      </a:r>
                    </a:p>
                  </a:txBody>
                  <a:tcPr marL="38100" marR="381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1" dirty="0"/>
                        <a:t>2.9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(2.6, 8.9)</a:t>
                      </a:r>
                    </a:p>
                  </a:txBody>
                  <a:tcPr marL="38100" marR="38100" marT="114300" marB="114300" anchor="ctr"/>
                </a:tc>
                <a:extLst>
                  <a:ext uri="{0D108BD9-81ED-4DB2-BD59-A6C34878D82A}">
                    <a16:rowId xmlns:a16="http://schemas.microsoft.com/office/drawing/2014/main" val="2614502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0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5C34EAA7-774E-E1EE-9D4C-7AE68EA54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9" y="404664"/>
            <a:ext cx="11113442" cy="5575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99CC94-6C95-F890-67E1-8051909553B1}"/>
              </a:ext>
            </a:extLst>
          </p:cNvPr>
          <p:cNvSpPr txBox="1"/>
          <p:nvPr/>
        </p:nvSpPr>
        <p:spPr>
          <a:xfrm>
            <a:off x="6637963" y="5445224"/>
            <a:ext cx="3579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rgbClr val="1474A7"/>
                </a:solidFill>
              </a:rPr>
              <a:t>J Clin Oncol </a:t>
            </a:r>
            <a:r>
              <a:rPr lang="en-US" sz="2200" dirty="0">
                <a:solidFill>
                  <a:srgbClr val="1474A7"/>
                </a:solidFill>
              </a:rPr>
              <a:t>2023;41(1):75-85</a:t>
            </a:r>
          </a:p>
        </p:txBody>
      </p:sp>
    </p:spTree>
    <p:extLst>
      <p:ext uri="{BB962C8B-B14F-4D97-AF65-F5344CB8AC3E}">
        <p14:creationId xmlns:p14="http://schemas.microsoft.com/office/powerpoint/2010/main" val="39660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833ED-AC2E-578A-8348-AB157AFF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LEAP-004 Primary Endpoint: ORR by Independent Central Review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E0AFBA9-B212-DCD4-5880-827EA5311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68759"/>
            <a:ext cx="11449272" cy="4630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3EA7B-B5AB-41DB-2D78-CA02752DEDD9}"/>
              </a:ext>
            </a:extLst>
          </p:cNvPr>
          <p:cNvSpPr txBox="1"/>
          <p:nvPr/>
        </p:nvSpPr>
        <p:spPr>
          <a:xfrm>
            <a:off x="5303912" y="4149080"/>
            <a:ext cx="1784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ORR: 21.4%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8206-EB2F-7597-2AEF-B1773E08D8F7}"/>
              </a:ext>
            </a:extLst>
          </p:cNvPr>
          <p:cNvSpPr txBox="1"/>
          <p:nvPr/>
        </p:nvSpPr>
        <p:spPr>
          <a:xfrm>
            <a:off x="119336" y="6469404"/>
            <a:ext cx="3687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Arance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A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2023;41(1):75-85.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4F932-01E4-A4C1-A5C9-B2B5D5D974E4}"/>
              </a:ext>
            </a:extLst>
          </p:cNvPr>
          <p:cNvSpPr txBox="1"/>
          <p:nvPr/>
        </p:nvSpPr>
        <p:spPr>
          <a:xfrm>
            <a:off x="398117" y="5900692"/>
            <a:ext cx="252723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ORR = objective response rate</a:t>
            </a:r>
          </a:p>
        </p:txBody>
      </p:sp>
    </p:spTree>
    <p:extLst>
      <p:ext uri="{BB962C8B-B14F-4D97-AF65-F5344CB8AC3E}">
        <p14:creationId xmlns:p14="http://schemas.microsoft.com/office/powerpoint/2010/main" val="13511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17FA-E834-1DE5-AABE-82BEC7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720050"/>
          </a:xfrm>
        </p:spPr>
        <p:txBody>
          <a:bodyPr/>
          <a:lstStyle/>
          <a:p>
            <a:r>
              <a:rPr lang="en-US" dirty="0"/>
              <a:t>LEAP-004: PFS and OS</a:t>
            </a:r>
          </a:p>
        </p:txBody>
      </p:sp>
      <p:pic>
        <p:nvPicPr>
          <p:cNvPr id="5" name="Picture 4" descr="Chart, line chart, box and whisker chart&#10;&#10;Description automatically generated">
            <a:extLst>
              <a:ext uri="{FF2B5EF4-FFF2-40B4-BE49-F238E27FC236}">
                <a16:creationId xmlns:a16="http://schemas.microsoft.com/office/drawing/2014/main" id="{DBF7F875-B6CC-E3A4-608D-ED60316DB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605110"/>
            <a:ext cx="11161240" cy="3868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A2856-BFB4-E1F0-46AD-29F58475C40D}"/>
              </a:ext>
            </a:extLst>
          </p:cNvPr>
          <p:cNvSpPr txBox="1"/>
          <p:nvPr/>
        </p:nvSpPr>
        <p:spPr>
          <a:xfrm>
            <a:off x="119336" y="6469404"/>
            <a:ext cx="3687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Arance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A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2023;41(1):75-85.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F1838-9796-DEAF-2BEF-FC7D2D87B12C}"/>
              </a:ext>
            </a:extLst>
          </p:cNvPr>
          <p:cNvSpPr txBox="1"/>
          <p:nvPr/>
        </p:nvSpPr>
        <p:spPr>
          <a:xfrm>
            <a:off x="479376" y="5486804"/>
            <a:ext cx="42269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PFS = progression-free survival; OS = overall survival</a:t>
            </a:r>
          </a:p>
        </p:txBody>
      </p:sp>
    </p:spTree>
    <p:extLst>
      <p:ext uri="{BB962C8B-B14F-4D97-AF65-F5344CB8AC3E}">
        <p14:creationId xmlns:p14="http://schemas.microsoft.com/office/powerpoint/2010/main" val="3405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17FA-E834-1DE5-AABE-82BEC7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5" y="227013"/>
            <a:ext cx="10358967" cy="720050"/>
          </a:xfrm>
        </p:spPr>
        <p:txBody>
          <a:bodyPr/>
          <a:lstStyle/>
          <a:p>
            <a:r>
              <a:rPr lang="en-US" dirty="0"/>
              <a:t>LEAP-004: Treatment-Related AE summary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225D77A-7033-F8EC-817F-9A4A1D5F6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800" y="1130300"/>
            <a:ext cx="9042400" cy="459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3EBD8-9FB9-6047-77D8-990701363BA8}"/>
              </a:ext>
            </a:extLst>
          </p:cNvPr>
          <p:cNvSpPr txBox="1"/>
          <p:nvPr/>
        </p:nvSpPr>
        <p:spPr>
          <a:xfrm>
            <a:off x="119336" y="6469404"/>
            <a:ext cx="36870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Arance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A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 Clin Oncol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2023;41(1):75-85.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03F064-AE7C-B614-25DD-ED07992736D4}"/>
              </a:ext>
            </a:extLst>
          </p:cNvPr>
          <p:cNvSpPr txBox="1"/>
          <p:nvPr/>
        </p:nvSpPr>
        <p:spPr>
          <a:xfrm>
            <a:off x="1574800" y="5775386"/>
            <a:ext cx="1664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AE = adverse event</a:t>
            </a:r>
          </a:p>
        </p:txBody>
      </p:sp>
    </p:spTree>
    <p:extLst>
      <p:ext uri="{BB962C8B-B14F-4D97-AF65-F5344CB8AC3E}">
        <p14:creationId xmlns:p14="http://schemas.microsoft.com/office/powerpoint/2010/main" val="9589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7E0E9AE3-979B-0BDE-009C-E56AB4943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939" y="206061"/>
            <a:ext cx="8823007" cy="58916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6057BE-D51B-76F4-52C4-C615132E049D}"/>
              </a:ext>
            </a:extLst>
          </p:cNvPr>
          <p:cNvSpPr/>
          <p:nvPr/>
        </p:nvSpPr>
        <p:spPr bwMode="auto">
          <a:xfrm>
            <a:off x="1389938" y="5962918"/>
            <a:ext cx="8823007" cy="6053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6482B-8C8C-9F40-D479-D47E83E20784}"/>
              </a:ext>
            </a:extLst>
          </p:cNvPr>
          <p:cNvSpPr txBox="1"/>
          <p:nvPr/>
        </p:nvSpPr>
        <p:spPr>
          <a:xfrm>
            <a:off x="3710844" y="6097740"/>
            <a:ext cx="6502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en-US" sz="2400" b="1" i="1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Immunother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Cancer 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2022;10(12):e005755.</a:t>
            </a:r>
            <a:endParaRPr lang="en-US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17FA-E834-1DE5-AABE-82BEC7B1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30107"/>
            <a:ext cx="11256135" cy="720050"/>
          </a:xfrm>
        </p:spPr>
        <p:txBody>
          <a:bodyPr/>
          <a:lstStyle/>
          <a:p>
            <a:pPr algn="l"/>
            <a:r>
              <a:rPr lang="en-US" dirty="0"/>
              <a:t>Pooled Analysis of Patients Treated with </a:t>
            </a:r>
            <a:r>
              <a:rPr lang="en-US" dirty="0" err="1"/>
              <a:t>Lifileucel</a:t>
            </a:r>
            <a:r>
              <a:rPr lang="en-US" dirty="0"/>
              <a:t> in the </a:t>
            </a:r>
            <a:br>
              <a:rPr lang="en-US" dirty="0"/>
            </a:br>
            <a:r>
              <a:rPr lang="en-US" dirty="0"/>
              <a:t>Phase II C-144-01 Study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0A5A3-78BF-35AB-13AC-4B5EAD7CC126}"/>
              </a:ext>
            </a:extLst>
          </p:cNvPr>
          <p:cNvSpPr txBox="1"/>
          <p:nvPr/>
        </p:nvSpPr>
        <p:spPr>
          <a:xfrm>
            <a:off x="335360" y="6477098"/>
            <a:ext cx="48491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Chesney J et al.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J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Immunother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Cancer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2022;10(12):e005755.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399F3C-8FBD-6A88-D182-69A810361157}"/>
              </a:ext>
            </a:extLst>
          </p:cNvPr>
          <p:cNvSpPr txBox="1"/>
          <p:nvPr/>
        </p:nvSpPr>
        <p:spPr>
          <a:xfrm>
            <a:off x="798490" y="902034"/>
            <a:ext cx="781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IRC assessment for Cohorts 2 and 4 and pooled Cohorts 2 and 4 (full analysis set)</a:t>
            </a:r>
          </a:p>
        </p:txBody>
      </p:sp>
      <p:pic>
        <p:nvPicPr>
          <p:cNvPr id="7" name="Picture 6" descr="A screenshot of a table&#10;&#10;Description automatically generated">
            <a:extLst>
              <a:ext uri="{FF2B5EF4-FFF2-40B4-BE49-F238E27FC236}">
                <a16:creationId xmlns:a16="http://schemas.microsoft.com/office/drawing/2014/main" id="{524D07C6-FA02-C928-5F53-55F72A7F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95" y="1330083"/>
            <a:ext cx="9881282" cy="50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16" y="12100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SECOMBIT Phase II Study: Sequencing Immunotherapy in BRAF-Mutant Advanced Melanoma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5E8B18-4E17-DE6B-2BB4-D4B980BB3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31" y="1274548"/>
            <a:ext cx="11202269" cy="4465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47AFFD-EEE9-4929-D816-12039D6A678C}"/>
              </a:ext>
            </a:extLst>
          </p:cNvPr>
          <p:cNvSpPr txBox="1"/>
          <p:nvPr/>
        </p:nvSpPr>
        <p:spPr>
          <a:xfrm>
            <a:off x="147299" y="6464158"/>
            <a:ext cx="106478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Ascierto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PA et al. </a:t>
            </a:r>
            <a:r>
              <a:rPr kumimoji="0" lang="en-US" sz="15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ESMO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2021;Abstract LBA1997.</a:t>
            </a:r>
          </a:p>
        </p:txBody>
      </p:sp>
    </p:spTree>
    <p:extLst>
      <p:ext uri="{BB962C8B-B14F-4D97-AF65-F5344CB8AC3E}">
        <p14:creationId xmlns:p14="http://schemas.microsoft.com/office/powerpoint/2010/main" val="238753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AFF45-B43B-449F-A94E-0B13C8D6F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16" y="12100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ookman Old Style" panose="02050604050505020204" pitchFamily="18" charset="0"/>
              </a:rPr>
              <a:t>SECOMBIT: Survival by Treatment Arm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787FE5-107F-4E08-0C8F-62EAA2823299}"/>
              </a:ext>
            </a:extLst>
          </p:cNvPr>
          <p:cNvSpPr txBox="1"/>
          <p:nvPr/>
        </p:nvSpPr>
        <p:spPr>
          <a:xfrm>
            <a:off x="260421" y="6550223"/>
            <a:ext cx="4675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chemeClr val="tx1"/>
                </a:solidFill>
              </a:rPr>
              <a:t>Ascierto</a:t>
            </a:r>
            <a:r>
              <a:rPr lang="en-US" sz="1400" b="0" dirty="0">
                <a:solidFill>
                  <a:schemeClr val="tx1"/>
                </a:solidFill>
              </a:rPr>
              <a:t> PA et al. </a:t>
            </a:r>
            <a:r>
              <a:rPr lang="en-US" sz="1400" b="0" i="1" dirty="0">
                <a:solidFill>
                  <a:schemeClr val="tx1"/>
                </a:solidFill>
              </a:rPr>
              <a:t>J Clin Oncol </a:t>
            </a:r>
            <a:r>
              <a:rPr lang="en-US" sz="1400" b="0" dirty="0">
                <a:solidFill>
                  <a:schemeClr val="tx1"/>
                </a:solidFill>
              </a:rPr>
              <a:t>2023 Jan;41(2):212-221.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F3C1706-B85D-D554-4E94-05CCFF0C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49066"/>
            <a:ext cx="7772400" cy="469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B4E7E-DCA6-DAF1-FEF9-F4AD41672D16}"/>
              </a:ext>
            </a:extLst>
          </p:cNvPr>
          <p:cNvSpPr txBox="1"/>
          <p:nvPr/>
        </p:nvSpPr>
        <p:spPr>
          <a:xfrm>
            <a:off x="8887507" y="1474824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2B8BB5"/>
                </a:solidFill>
              </a:rPr>
              <a:t>Enco</a:t>
            </a:r>
            <a:r>
              <a:rPr lang="en-US" sz="1400" b="0" dirty="0">
                <a:solidFill>
                  <a:srgbClr val="2B8BB5"/>
                </a:solidFill>
              </a:rPr>
              <a:t>/</a:t>
            </a:r>
            <a:r>
              <a:rPr lang="en-US" sz="1400" b="0" dirty="0" err="1">
                <a:solidFill>
                  <a:srgbClr val="2B8BB5"/>
                </a:solidFill>
              </a:rPr>
              <a:t>Bini</a:t>
            </a:r>
            <a:r>
              <a:rPr lang="en-US" sz="1400" b="0" dirty="0" err="1">
                <a:solidFill>
                  <a:srgbClr val="2B8BB5"/>
                </a:solidFill>
                <a:sym typeface="Wingdings" pitchFamily="2" charset="2"/>
              </a:rPr>
              <a:t>Ipi</a:t>
            </a:r>
            <a:r>
              <a:rPr lang="en-US" sz="1400" b="0" dirty="0">
                <a:solidFill>
                  <a:srgbClr val="2B8BB5"/>
                </a:solidFill>
                <a:sym typeface="Wingdings" pitchFamily="2" charset="2"/>
              </a:rPr>
              <a:t>/</a:t>
            </a:r>
            <a:r>
              <a:rPr lang="en-US" sz="1400" b="0" dirty="0" err="1">
                <a:solidFill>
                  <a:srgbClr val="2B8BB5"/>
                </a:solidFill>
                <a:sym typeface="Wingdings" pitchFamily="2" charset="2"/>
              </a:rPr>
              <a:t>Nivo</a:t>
            </a:r>
            <a:endParaRPr lang="en-US" sz="1400" b="0" dirty="0">
              <a:solidFill>
                <a:srgbClr val="2B8BB5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33FEA-A64E-AA5B-A001-615328DEEBBD}"/>
              </a:ext>
            </a:extLst>
          </p:cNvPr>
          <p:cNvSpPr txBox="1"/>
          <p:nvPr/>
        </p:nvSpPr>
        <p:spPr>
          <a:xfrm>
            <a:off x="8901737" y="1711894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A90D25"/>
                </a:solidFill>
                <a:sym typeface="Wingdings" pitchFamily="2" charset="2"/>
              </a:rPr>
              <a:t>Ipi</a:t>
            </a:r>
            <a:r>
              <a:rPr lang="en-US" sz="1400" b="0" dirty="0">
                <a:solidFill>
                  <a:srgbClr val="A90D25"/>
                </a:solidFill>
                <a:sym typeface="Wingdings" pitchFamily="2" charset="2"/>
              </a:rPr>
              <a:t>/</a:t>
            </a:r>
            <a:r>
              <a:rPr lang="en-US" sz="1400" b="0" dirty="0" err="1">
                <a:solidFill>
                  <a:srgbClr val="A90D25"/>
                </a:solidFill>
                <a:sym typeface="Wingdings" pitchFamily="2" charset="2"/>
              </a:rPr>
              <a:t>NivoEnco</a:t>
            </a:r>
            <a:r>
              <a:rPr lang="en-US" sz="1400" b="0" dirty="0">
                <a:solidFill>
                  <a:srgbClr val="A90D25"/>
                </a:solidFill>
                <a:sym typeface="Wingdings" pitchFamily="2" charset="2"/>
              </a:rPr>
              <a:t>/Bini</a:t>
            </a:r>
            <a:endParaRPr lang="en-US" sz="1400" b="0" dirty="0">
              <a:solidFill>
                <a:srgbClr val="A90D2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6DB513-4D9E-1AC2-B217-3A86C9B327E9}"/>
              </a:ext>
            </a:extLst>
          </p:cNvPr>
          <p:cNvSpPr txBox="1"/>
          <p:nvPr/>
        </p:nvSpPr>
        <p:spPr>
          <a:xfrm>
            <a:off x="5806402" y="1184073"/>
            <a:ext cx="26384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2-yr OS		3-yr OS</a:t>
            </a:r>
          </a:p>
          <a:p>
            <a:r>
              <a:rPr lang="en-US" sz="1600" b="0" dirty="0">
                <a:solidFill>
                  <a:srgbClr val="136EA2"/>
                </a:solidFill>
              </a:rPr>
              <a:t>65%		54%</a:t>
            </a:r>
          </a:p>
          <a:p>
            <a:r>
              <a:rPr lang="en-US" sz="1600" b="0" dirty="0">
                <a:solidFill>
                  <a:srgbClr val="AB142B"/>
                </a:solidFill>
              </a:rPr>
              <a:t>73%		62%</a:t>
            </a:r>
          </a:p>
          <a:p>
            <a:r>
              <a:rPr lang="en-US" sz="1600" b="0" dirty="0">
                <a:solidFill>
                  <a:srgbClr val="12928C"/>
                </a:solidFill>
              </a:rPr>
              <a:t>69%		60%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148DA8-C2BA-73F6-A69E-8ECF5963D4AF}"/>
              </a:ext>
            </a:extLst>
          </p:cNvPr>
          <p:cNvSpPr txBox="1"/>
          <p:nvPr/>
        </p:nvSpPr>
        <p:spPr>
          <a:xfrm>
            <a:off x="8890209" y="1914877"/>
            <a:ext cx="2651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err="1">
                <a:solidFill>
                  <a:srgbClr val="139791"/>
                </a:solidFill>
              </a:rPr>
              <a:t>Enco</a:t>
            </a:r>
            <a:r>
              <a:rPr lang="en-US" sz="1400" b="0" dirty="0">
                <a:solidFill>
                  <a:srgbClr val="139791"/>
                </a:solidFill>
              </a:rPr>
              <a:t>/</a:t>
            </a:r>
            <a:r>
              <a:rPr lang="en-US" sz="1400" b="0" dirty="0" err="1">
                <a:solidFill>
                  <a:srgbClr val="139791"/>
                </a:solidFill>
              </a:rPr>
              <a:t>Bini</a:t>
            </a:r>
            <a:r>
              <a:rPr lang="en-US" sz="1400" b="0" dirty="0" err="1">
                <a:solidFill>
                  <a:srgbClr val="139791"/>
                </a:solidFill>
                <a:sym typeface="Wingdings" pitchFamily="2" charset="2"/>
              </a:rPr>
              <a:t>Ipi</a:t>
            </a:r>
            <a:r>
              <a:rPr lang="en-US" sz="1400" b="0" dirty="0">
                <a:solidFill>
                  <a:srgbClr val="139791"/>
                </a:solidFill>
                <a:sym typeface="Wingdings" pitchFamily="2" charset="2"/>
              </a:rPr>
              <a:t>/</a:t>
            </a:r>
            <a:r>
              <a:rPr lang="en-US" sz="1400" b="0" dirty="0" err="1">
                <a:solidFill>
                  <a:srgbClr val="139791"/>
                </a:solidFill>
                <a:sym typeface="Wingdings" pitchFamily="2" charset="2"/>
              </a:rPr>
              <a:t>NivoEnco</a:t>
            </a:r>
            <a:r>
              <a:rPr lang="en-US" sz="1400" b="0" dirty="0">
                <a:solidFill>
                  <a:srgbClr val="139791"/>
                </a:solidFill>
                <a:sym typeface="Wingdings" pitchFamily="2" charset="2"/>
              </a:rPr>
              <a:t>/Bini</a:t>
            </a:r>
            <a:endParaRPr lang="en-US" sz="1400" b="0" dirty="0">
              <a:solidFill>
                <a:srgbClr val="1397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2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69D199-AA4C-1F93-4C32-CA3C6613A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99" y="1186639"/>
            <a:ext cx="5406056" cy="24211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0B6603-1D9E-9E96-B2B8-7C0DE1956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10140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72FAB-DFB0-7007-97CB-24B890AB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9" y="3551148"/>
            <a:ext cx="5406056" cy="3306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EB62A2-22FB-E7CC-A18B-DA197CA03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3273" y="1014010"/>
            <a:ext cx="3663865" cy="5567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007375-CBE4-BBA2-21B6-7436E2D29B93}"/>
              </a:ext>
            </a:extLst>
          </p:cNvPr>
          <p:cNvSpPr txBox="1"/>
          <p:nvPr/>
        </p:nvSpPr>
        <p:spPr>
          <a:xfrm>
            <a:off x="10825225" y="6437621"/>
            <a:ext cx="13667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Wolchok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ASCO 2023;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Abstract 9542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8A6E35-DC2E-47F5-F882-C80872BFD5A1}"/>
              </a:ext>
            </a:extLst>
          </p:cNvPr>
          <p:cNvSpPr/>
          <p:nvPr/>
        </p:nvSpPr>
        <p:spPr>
          <a:xfrm>
            <a:off x="5519936" y="44624"/>
            <a:ext cx="164592" cy="91440"/>
          </a:xfrm>
          <a:prstGeom prst="rect">
            <a:avLst/>
          </a:prstGeom>
          <a:solidFill>
            <a:srgbClr val="B43C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6029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Footno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SMO 2017 template">
  <a:themeElements>
    <a:clrScheme name="Custom 18">
      <a:dk1>
        <a:srgbClr val="433F3F"/>
      </a:dk1>
      <a:lt1>
        <a:srgbClr val="FFFFFF"/>
      </a:lt1>
      <a:dk2>
        <a:srgbClr val="A69F9F"/>
      </a:dk2>
      <a:lt2>
        <a:srgbClr val="EEE7E7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CB7C78"/>
      </a:accent6>
      <a:hlink>
        <a:srgbClr val="595454"/>
      </a:hlink>
      <a:folHlink>
        <a:srgbClr val="59545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- Blank">
  <a:themeElements>
    <a:clrScheme name="Custom 1">
      <a:dk1>
        <a:srgbClr val="1C2E37"/>
      </a:dk1>
      <a:lt1>
        <a:sysClr val="window" lastClr="FFFFFF"/>
      </a:lt1>
      <a:dk2>
        <a:srgbClr val="215366"/>
      </a:dk2>
      <a:lt2>
        <a:srgbClr val="EBEBEB"/>
      </a:lt2>
      <a:accent1>
        <a:srgbClr val="6DCFF6"/>
      </a:accent1>
      <a:accent2>
        <a:srgbClr val="00AEF0"/>
      </a:accent2>
      <a:accent3>
        <a:srgbClr val="8FD5F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EF0"/>
      </a:hlink>
      <a:folHlink>
        <a:srgbClr val="00AE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919191"/>
    </a:dk1>
    <a:lt1>
      <a:srgbClr val="FFFFFF"/>
    </a:lt1>
    <a:dk2>
      <a:srgbClr val="00003E"/>
    </a:dk2>
    <a:lt2>
      <a:srgbClr val="EBE114"/>
    </a:lt2>
    <a:accent1>
      <a:srgbClr val="618FFD"/>
    </a:accent1>
    <a:accent2>
      <a:srgbClr val="00AE00"/>
    </a:accent2>
    <a:accent3>
      <a:srgbClr val="AAAAAF"/>
    </a:accent3>
    <a:accent4>
      <a:srgbClr val="DADADA"/>
    </a:accent4>
    <a:accent5>
      <a:srgbClr val="B7C6FE"/>
    </a:accent5>
    <a:accent6>
      <a:srgbClr val="009D00"/>
    </a:accent6>
    <a:hlink>
      <a:srgbClr val="FC0128"/>
    </a:hlink>
    <a:folHlink>
      <a:srgbClr val="CECECE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0" ma:contentTypeDescription="Create a new document." ma:contentTypeScope="" ma:versionID="42313d248ba35013c6f23fcedd0391f9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9822f659af8aa18c39dc480cf07ae51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4104d5b-b872-4636-a728-507be7308f43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  <Status xmlns="96f1686b-f877-4eb8-89ab-3a67a5dc2612" xsi:nil="true"/>
    <QID xmlns="96f1686b-f877-4eb8-89ab-3a67a5dc2612" xsi:nil="true"/>
  </documentManagement>
</p:properties>
</file>

<file path=customXml/itemProps1.xml><?xml version="1.0" encoding="utf-8"?>
<ds:datastoreItem xmlns:ds="http://schemas.openxmlformats.org/officeDocument/2006/customXml" ds:itemID="{84C78116-568A-4E47-81DE-3CD7E3D7A17F}"/>
</file>

<file path=customXml/itemProps2.xml><?xml version="1.0" encoding="utf-8"?>
<ds:datastoreItem xmlns:ds="http://schemas.openxmlformats.org/officeDocument/2006/customXml" ds:itemID="{B1967E56-58FF-4AAF-8929-995D210B35AF}"/>
</file>

<file path=customXml/itemProps3.xml><?xml version="1.0" encoding="utf-8"?>
<ds:datastoreItem xmlns:ds="http://schemas.openxmlformats.org/officeDocument/2006/customXml" ds:itemID="{7177D441-CB0E-4372-86D1-A93122824CC0}"/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7766</Words>
  <Application>Microsoft Macintosh PowerPoint</Application>
  <PresentationFormat>Widescreen</PresentationFormat>
  <Paragraphs>1664</Paragraphs>
  <Slides>65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101" baseType="lpstr">
      <vt:lpstr>Arial</vt:lpstr>
      <vt:lpstr>Arial Black</vt:lpstr>
      <vt:lpstr>Arial Narrow</vt:lpstr>
      <vt:lpstr>Avenir</vt:lpstr>
      <vt:lpstr>Avenir Black</vt:lpstr>
      <vt:lpstr>Avenir Heavy</vt:lpstr>
      <vt:lpstr>Bierstadt</vt:lpstr>
      <vt:lpstr>Bookman Old Style</vt:lpstr>
      <vt:lpstr>Calibri</vt:lpstr>
      <vt:lpstr>Calibri Light</vt:lpstr>
      <vt:lpstr>Cambria Math</vt:lpstr>
      <vt:lpstr>Courier New</vt:lpstr>
      <vt:lpstr>Franklin Gothic Book</vt:lpstr>
      <vt:lpstr>Franklin Gothic Medium Cond</vt:lpstr>
      <vt:lpstr>Georgia</vt:lpstr>
      <vt:lpstr>Montserrat SemiBold</vt:lpstr>
      <vt:lpstr>Noto Sans Symbols</vt:lpstr>
      <vt:lpstr>Proxima Nova Rg</vt:lpstr>
      <vt:lpstr>Roboto Condensed</vt:lpstr>
      <vt:lpstr>Symbol</vt:lpstr>
      <vt:lpstr>Times New Roman</vt:lpstr>
      <vt:lpstr>Trebuchet MS</vt:lpstr>
      <vt:lpstr>Wingdings</vt:lpstr>
      <vt:lpstr>Office Theme</vt:lpstr>
      <vt:lpstr>1_Office Theme</vt:lpstr>
      <vt:lpstr>Custom Design</vt:lpstr>
      <vt:lpstr>2_Office Theme</vt:lpstr>
      <vt:lpstr>ESMO 2017 template</vt:lpstr>
      <vt:lpstr>3_Office Theme</vt:lpstr>
      <vt:lpstr>4_Office Theme</vt:lpstr>
      <vt:lpstr>Content Slide - Blank</vt:lpstr>
      <vt:lpstr>NORMAL SLIDES</vt:lpstr>
      <vt:lpstr>5_Office Theme</vt:lpstr>
      <vt:lpstr>6_Office Theme</vt:lpstr>
      <vt:lpstr>3_Default Design</vt:lpstr>
      <vt:lpstr>think-cell Slide</vt:lpstr>
      <vt:lpstr>Research To Practice</vt:lpstr>
      <vt:lpstr>The Moving Overall Survival Bar for Metastatic Melanoma</vt:lpstr>
      <vt:lpstr>COLUMBUS Part 1: 5-Year PFS, OS, and ORR</vt:lpstr>
      <vt:lpstr>DREAMseq: Sequencing Immune Checkpoint Inhibitors and BRAF-Targeted Therapies in BRAF-Mutant Advanced Melanoma</vt:lpstr>
      <vt:lpstr>DREAMseq: Overall Survival</vt:lpstr>
      <vt:lpstr>DREAMseq: Response by Treatment Arm</vt:lpstr>
      <vt:lpstr>SECOMBIT Phase II Study: Sequencing Immunotherapy in BRAF-Mutant Advanced Melanoma</vt:lpstr>
      <vt:lpstr>SECOMBIT: Survival by Treatment Arm</vt:lpstr>
      <vt:lpstr>PowerPoint Presentation</vt:lpstr>
      <vt:lpstr>PowerPoint Presentation</vt:lpstr>
      <vt:lpstr>Nivolumab (NIVO) plus relatlimab (RELA) vs NIVO in previously untreated metastatic or unresectable melanoma: 2-year results from RELATIVITY-047</vt:lpstr>
      <vt:lpstr>Study design</vt:lpstr>
      <vt:lpstr>Best overall response per BICR</vt:lpstr>
      <vt:lpstr>PFS by BICR</vt:lpstr>
      <vt:lpstr>OS</vt:lpstr>
      <vt:lpstr>Progression-free survival 2 (PFS2)</vt:lpstr>
      <vt:lpstr>RELATIVITY-047: Subgroup Comparisons HR vs Nivolumab monotherapy</vt:lpstr>
      <vt:lpstr>PowerPoint Presentation</vt:lpstr>
      <vt:lpstr>OS by best overall response, 12-month landmark analysisa</vt:lpstr>
      <vt:lpstr>PowerPoint Presentation</vt:lpstr>
      <vt:lpstr>Significant durable response with fianlimab  (anti-LAG-3) and cemiplimab (anti-PD-1) in advanced melanoma: post adjuvant PD-1 analysis </vt:lpstr>
      <vt:lpstr>PowerPoint Presentation</vt:lpstr>
      <vt:lpstr>Tumor response by cohort</vt:lpstr>
      <vt:lpstr> Tumor responses compared with historical controls </vt:lpstr>
      <vt:lpstr>PowerPoint Presentation</vt:lpstr>
      <vt:lpstr>Loss of T-Cell Function Associated With  Progressive Expression of Checkpoint Molecules</vt:lpstr>
      <vt:lpstr>NYU S22-00325  A Phase II Study of the Interleukin-6 Receptor Blocking Antibody Sarilumab in Combination with Ipilimumab, Nivolumab and Relatlimab in Patients with Unresectable Stage III or Stage IV Melanoma</vt:lpstr>
      <vt:lpstr>PowerPoint Presentation</vt:lpstr>
      <vt:lpstr>PowerPoint Presentation</vt:lpstr>
      <vt:lpstr>C-144-01 Study Design</vt:lpstr>
      <vt:lpstr>PowerPoint Presentation</vt:lpstr>
      <vt:lpstr>Safety</vt:lpstr>
      <vt:lpstr>PowerPoint Presentation</vt:lpstr>
      <vt:lpstr>PowerPoint Presentation</vt:lpstr>
      <vt:lpstr>Tumor-infiltrating lymphocytes (TIL)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IOV-4001 First-in-Human Study: IOV-GM1-201</vt:lpstr>
      <vt:lpstr>TIL Versus Ipilimumab</vt:lpstr>
      <vt:lpstr>TIL Versus Ipilimumab</vt:lpstr>
      <vt:lpstr>PowerPoint Presentation</vt:lpstr>
      <vt:lpstr>PowerPoint Presentation</vt:lpstr>
      <vt:lpstr>ImmTAC: T cell receptor (TCR) bispecifics target intracellular proteins</vt:lpstr>
      <vt:lpstr>Updated overall survival (OS) data from Phase 1b study of tebentafusp (tebe) as monotherapy or combination therapy with durvalumab (durva) and/or tremelimumab (treme) in metastatic cutaneous melanoma (mCM)</vt:lpstr>
      <vt:lpstr>Similar associations with OS between mUM and mCM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Conclusions:  </vt:lpstr>
      <vt:lpstr>APPENDIX</vt:lpstr>
      <vt:lpstr>PowerPoint Presentation</vt:lpstr>
      <vt:lpstr>IMspire150: Overall Survival with First-Line Atezolizumab and Cobimetinib for BRAFV600 Mutation-Positive Advanced Melanoma</vt:lpstr>
      <vt:lpstr>PowerPoint Presentation</vt:lpstr>
      <vt:lpstr>LEAP-004 Primary Endpoint: ORR by Independent Central Review</vt:lpstr>
      <vt:lpstr>LEAP-004: PFS and OS</vt:lpstr>
      <vt:lpstr>LEAP-004: Treatment-Related AE summary</vt:lpstr>
      <vt:lpstr>PowerPoint Presentation</vt:lpstr>
      <vt:lpstr>Pooled Analysis of Patients Treated with Lifileucel in the  Phase II C-144-01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Hamid, Omid, M.D.</dc:creator>
  <cp:lastModifiedBy>Silvana Izquierdo</cp:lastModifiedBy>
  <cp:revision>38</cp:revision>
  <dcterms:created xsi:type="dcterms:W3CDTF">2023-07-05T23:52:09Z</dcterms:created>
  <dcterms:modified xsi:type="dcterms:W3CDTF">2023-08-10T11:48:54Z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0x01010018862A45804C7345BFDE61DA2C172BE7</vt:lpwstr>
  </property>
</Properties>
</file>