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3" r:id="rId2"/>
    <p:sldMasterId id="2147483899" r:id="rId3"/>
    <p:sldMasterId id="2147483982" r:id="rId4"/>
    <p:sldMasterId id="2147484076" r:id="rId5"/>
    <p:sldMasterId id="2147484103" r:id="rId6"/>
    <p:sldMasterId id="2147484154" r:id="rId7"/>
    <p:sldMasterId id="2147484293" r:id="rId8"/>
    <p:sldMasterId id="2147484314" r:id="rId9"/>
  </p:sldMasterIdLst>
  <p:notesMasterIdLst>
    <p:notesMasterId r:id="rId61"/>
  </p:notesMasterIdLst>
  <p:handoutMasterIdLst>
    <p:handoutMasterId r:id="rId62"/>
  </p:handoutMasterIdLst>
  <p:sldIdLst>
    <p:sldId id="3337" r:id="rId10"/>
    <p:sldId id="2147470414" r:id="rId11"/>
    <p:sldId id="2147472684" r:id="rId12"/>
    <p:sldId id="2147472685" r:id="rId13"/>
    <p:sldId id="2147472686" r:id="rId14"/>
    <p:sldId id="2147472687" r:id="rId15"/>
    <p:sldId id="2147472688" r:id="rId16"/>
    <p:sldId id="467" r:id="rId17"/>
    <p:sldId id="2147472689" r:id="rId18"/>
    <p:sldId id="2147472690" r:id="rId19"/>
    <p:sldId id="2147472691" r:id="rId20"/>
    <p:sldId id="2147472692" r:id="rId21"/>
    <p:sldId id="2147472694" r:id="rId22"/>
    <p:sldId id="2147472693" r:id="rId23"/>
    <p:sldId id="2147472695" r:id="rId24"/>
    <p:sldId id="2147472696" r:id="rId25"/>
    <p:sldId id="2147471144" r:id="rId26"/>
    <p:sldId id="2147472663" r:id="rId27"/>
    <p:sldId id="2147472664" r:id="rId28"/>
    <p:sldId id="2147472665" r:id="rId29"/>
    <p:sldId id="2147472666" r:id="rId30"/>
    <p:sldId id="2147471145" r:id="rId31"/>
    <p:sldId id="2147472662" r:id="rId32"/>
    <p:sldId id="2147472674" r:id="rId33"/>
    <p:sldId id="2147472675" r:id="rId34"/>
    <p:sldId id="2147472676" r:id="rId35"/>
    <p:sldId id="2147472677" r:id="rId36"/>
    <p:sldId id="2147472678" r:id="rId37"/>
    <p:sldId id="2147472679" r:id="rId38"/>
    <p:sldId id="2147472680" r:id="rId39"/>
    <p:sldId id="2147472681" r:id="rId40"/>
    <p:sldId id="2147472682" r:id="rId41"/>
    <p:sldId id="2147472683" r:id="rId42"/>
    <p:sldId id="2147472643" r:id="rId43"/>
    <p:sldId id="2147470824" r:id="rId44"/>
    <p:sldId id="2147471278" r:id="rId45"/>
    <p:sldId id="2147471398" r:id="rId46"/>
    <p:sldId id="2147471399" r:id="rId47"/>
    <p:sldId id="2147471401" r:id="rId48"/>
    <p:sldId id="2147471400" r:id="rId49"/>
    <p:sldId id="2147472661" r:id="rId50"/>
    <p:sldId id="2147471391" r:id="rId51"/>
    <p:sldId id="2147471392" r:id="rId52"/>
    <p:sldId id="2147472673" r:id="rId53"/>
    <p:sldId id="2147471402" r:id="rId54"/>
    <p:sldId id="2147471393" r:id="rId55"/>
    <p:sldId id="2147471394" r:id="rId56"/>
    <p:sldId id="2147471395" r:id="rId57"/>
    <p:sldId id="2147471397" r:id="rId58"/>
    <p:sldId id="2147471396" r:id="rId59"/>
    <p:sldId id="2147472658" r:id="rId60"/>
  </p:sldIdLst>
  <p:sldSz cx="12192000" cy="6858000"/>
  <p:notesSz cx="9926638" cy="14301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 userDrawn="1">
          <p15:clr>
            <a:srgbClr val="A4A3A4"/>
          </p15:clr>
        </p15:guide>
        <p15:guide id="2" pos="7528" userDrawn="1">
          <p15:clr>
            <a:srgbClr val="A4A3A4"/>
          </p15:clr>
        </p15:guide>
        <p15:guide id="3" pos="1481" userDrawn="1">
          <p15:clr>
            <a:srgbClr val="A4A3A4"/>
          </p15:clr>
        </p15:guide>
        <p15:guide id="4" orient="horz" pos="1253" userDrawn="1">
          <p15:clr>
            <a:srgbClr val="A4A3A4"/>
          </p15:clr>
        </p15:guide>
        <p15:guide id="5" orient="horz" pos="2954" userDrawn="1">
          <p15:clr>
            <a:srgbClr val="A4A3A4"/>
          </p15:clr>
        </p15:guide>
        <p15:guide id="6" orient="horz" pos="1525" userDrawn="1">
          <p15:clr>
            <a:srgbClr val="A4A3A4"/>
          </p15:clr>
        </p15:guide>
        <p15:guide id="8" pos="3871" userDrawn="1">
          <p15:clr>
            <a:srgbClr val="A4A3A4"/>
          </p15:clr>
        </p15:guide>
        <p15:guide id="9" pos="6804" userDrawn="1">
          <p15:clr>
            <a:srgbClr val="A4A3A4"/>
          </p15:clr>
        </p15:guide>
        <p15:guide id="10" orient="horz" pos="13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h Ng" initials="HN" lastIdx="2" clrIdx="0">
    <p:extLst>
      <p:ext uri="{19B8F6BF-5375-455C-9EA6-DF929625EA0E}">
        <p15:presenceInfo xmlns:p15="http://schemas.microsoft.com/office/powerpoint/2012/main" userId="S::hng@w2ogroup.com::774dde91-15ba-47a3-948d-82ffcd905d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162"/>
    <a:srgbClr val="FFFFFF"/>
    <a:srgbClr val="0432FF"/>
    <a:srgbClr val="000000"/>
    <a:srgbClr val="ED6751"/>
    <a:srgbClr val="80B935"/>
    <a:srgbClr val="FF9900"/>
    <a:srgbClr val="FF9966"/>
    <a:srgbClr val="00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40" autoAdjust="0"/>
    <p:restoredTop sz="96323" autoAdjust="0"/>
  </p:normalViewPr>
  <p:slideViewPr>
    <p:cSldViewPr snapToGrid="0">
      <p:cViewPr varScale="1">
        <p:scale>
          <a:sx n="128" d="100"/>
          <a:sy n="128" d="100"/>
        </p:scale>
        <p:origin x="272" y="176"/>
      </p:cViewPr>
      <p:guideLst>
        <p:guide orient="horz" pos="4247"/>
        <p:guide pos="7528"/>
        <p:guide pos="1481"/>
        <p:guide orient="horz" pos="1253"/>
        <p:guide orient="horz" pos="2954"/>
        <p:guide orient="horz" pos="1525"/>
        <p:guide pos="3871"/>
        <p:guide pos="6804"/>
        <p:guide orient="horz" pos="133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notesViewPr>
    <p:cSldViewPr snapToGrid="0" showGuides="1">
      <p:cViewPr varScale="1">
        <p:scale>
          <a:sx n="30" d="100"/>
          <a:sy n="30" d="100"/>
        </p:scale>
        <p:origin x="2061" y="4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commentAuthors" Target="commentAuthors.xml"/><Relationship Id="rId68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573"/>
          </a:xfrm>
          <a:prstGeom prst="rect">
            <a:avLst/>
          </a:prstGeom>
        </p:spPr>
        <p:txBody>
          <a:bodyPr vert="horz" lIns="138440" tIns="69220" rIns="138440" bIns="69220" rtlCol="0"/>
          <a:lstStyle>
            <a:lvl1pPr algn="l">
              <a:defRPr sz="1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717573"/>
          </a:xfrm>
          <a:prstGeom prst="rect">
            <a:avLst/>
          </a:prstGeom>
        </p:spPr>
        <p:txBody>
          <a:bodyPr vert="horz" lIns="138440" tIns="69220" rIns="138440" bIns="69220" rtlCol="0"/>
          <a:lstStyle>
            <a:lvl1pPr algn="r">
              <a:defRPr sz="1800"/>
            </a:lvl1pPr>
          </a:lstStyle>
          <a:p>
            <a:fld id="{41F60421-44B6-4103-A94B-18F096417EF0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584217"/>
            <a:ext cx="4301543" cy="717572"/>
          </a:xfrm>
          <a:prstGeom prst="rect">
            <a:avLst/>
          </a:prstGeom>
        </p:spPr>
        <p:txBody>
          <a:bodyPr vert="horz" lIns="138440" tIns="69220" rIns="138440" bIns="69220" rtlCol="0" anchor="b"/>
          <a:lstStyle>
            <a:lvl1pPr algn="l">
              <a:defRPr sz="18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13584217"/>
            <a:ext cx="4301543" cy="717572"/>
          </a:xfrm>
          <a:prstGeom prst="rect">
            <a:avLst/>
          </a:prstGeom>
        </p:spPr>
        <p:txBody>
          <a:bodyPr vert="horz" lIns="138440" tIns="69220" rIns="138440" bIns="69220" rtlCol="0" anchor="b"/>
          <a:lstStyle>
            <a:lvl1pPr algn="r">
              <a:defRPr sz="1800"/>
            </a:lvl1pPr>
          </a:lstStyle>
          <a:p>
            <a:fld id="{A71F2356-B037-4EC8-AB0D-964F662A0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659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5089"/>
          </a:xfrm>
          <a:prstGeom prst="rect">
            <a:avLst/>
          </a:prstGeom>
        </p:spPr>
        <p:txBody>
          <a:bodyPr vert="horz" lIns="138440" tIns="69220" rIns="138440" bIns="69220" rtlCol="0"/>
          <a:lstStyle>
            <a:lvl1pPr algn="l">
              <a:defRPr sz="1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15089"/>
          </a:xfrm>
          <a:prstGeom prst="rect">
            <a:avLst/>
          </a:prstGeom>
        </p:spPr>
        <p:txBody>
          <a:bodyPr vert="horz" lIns="138440" tIns="69220" rIns="138440" bIns="69220" rtlCol="0"/>
          <a:lstStyle>
            <a:lvl1pPr algn="r">
              <a:defRPr sz="1800"/>
            </a:lvl1pPr>
          </a:lstStyle>
          <a:p>
            <a:fld id="{5DE6ABB5-6651-4296-8CFC-E00813DFE35F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6850" y="1073150"/>
            <a:ext cx="9532938" cy="5362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440" tIns="69220" rIns="138440" bIns="692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6793349"/>
            <a:ext cx="7941310" cy="6435805"/>
          </a:xfrm>
          <a:prstGeom prst="rect">
            <a:avLst/>
          </a:prstGeom>
        </p:spPr>
        <p:txBody>
          <a:bodyPr vert="horz" lIns="138440" tIns="69220" rIns="138440" bIns="692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584217"/>
            <a:ext cx="4301543" cy="715089"/>
          </a:xfrm>
          <a:prstGeom prst="rect">
            <a:avLst/>
          </a:prstGeom>
        </p:spPr>
        <p:txBody>
          <a:bodyPr vert="horz" lIns="138440" tIns="69220" rIns="138440" bIns="69220" rtlCol="0" anchor="b"/>
          <a:lstStyle>
            <a:lvl1pPr algn="l">
              <a:defRPr sz="1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13584217"/>
            <a:ext cx="4301543" cy="715089"/>
          </a:xfrm>
          <a:prstGeom prst="rect">
            <a:avLst/>
          </a:prstGeom>
        </p:spPr>
        <p:txBody>
          <a:bodyPr vert="horz" lIns="138440" tIns="69220" rIns="138440" bIns="69220" rtlCol="0" anchor="b"/>
          <a:lstStyle>
            <a:lvl1pPr algn="r">
              <a:defRPr sz="1800"/>
            </a:lvl1pPr>
          </a:lstStyle>
          <a:p>
            <a:fld id="{3E980360-B2EA-4569-9EE0-7BEC51CB1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59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3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97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97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7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97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A10F0A1B-82DC-4185-A236-D5E227ACA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7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5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09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53B76-649C-1047-AB39-06CD9CC3743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5A613-7C39-204D-9E84-E8628D596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82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3FB02-34E6-4BBB-8C42-B4982BFEA0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Tahoma" panose="020B0604030504040204" pitchFamily="34" charset="0"/>
                <a:sym typeface="Arial" panose="020B0604020202020204" pitchFamily="34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44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3FB02-34E6-4BBB-8C42-B4982BFEA0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66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3FB02-34E6-4BBB-8C42-B4982BFEA0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Tahoma" panose="020B0604030504040204" pitchFamily="34" charset="0"/>
                <a:sym typeface="Arial" panose="020B0604020202020204" pitchFamily="34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65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795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342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pPr marL="0" marR="0" lvl="0" indent="0" algn="r" defTabSz="3429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48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97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97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7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97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A10F0A1B-82DC-4185-A236-D5E227ACA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1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027" y="4856665"/>
            <a:ext cx="9805365" cy="848624"/>
          </a:xfrm>
        </p:spPr>
        <p:txBody>
          <a:bodyPr anchor="b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027" y="5705347"/>
            <a:ext cx="9805365" cy="1011750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43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81" y="370278"/>
            <a:ext cx="11443744" cy="8632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781" y="1825625"/>
            <a:ext cx="55080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2525" y="1825625"/>
            <a:ext cx="55080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7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023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870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78" y="1"/>
            <a:ext cx="10515600" cy="119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15709" y="6271708"/>
            <a:ext cx="2743200" cy="537773"/>
          </a:xfrm>
        </p:spPr>
        <p:txBody>
          <a:bodyPr anchor="b">
            <a:normAutofit/>
          </a:bodyPr>
          <a:lstStyle>
            <a:lvl1pPr marL="0" indent="0" algn="r"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67733" y="6271708"/>
            <a:ext cx="2743200" cy="537773"/>
          </a:xfrm>
        </p:spPr>
        <p:txBody>
          <a:bodyPr anchor="b">
            <a:normAutofit/>
          </a:bodyPr>
          <a:lstStyle>
            <a:lvl1pPr marL="0" indent="0" algn="l"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95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6">
          <p15:clr>
            <a:srgbClr val="FBAE40"/>
          </p15:clr>
        </p15:guide>
        <p15:guide id="4" orient="horz" pos="960">
          <p15:clr>
            <a:srgbClr val="FBAE40"/>
          </p15:clr>
        </p15:guide>
        <p15:guide id="5" pos="264">
          <p15:clr>
            <a:srgbClr val="FBAE40"/>
          </p15:clr>
        </p15:guide>
        <p15:guide id="6" pos="6912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F6B24-FE7E-4152-9978-735038326281}" type="slidenum"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038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19667" y="1604435"/>
            <a:ext cx="11089217" cy="4512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08D0EE8-6479-4001-8D42-625239B19F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50080" y="6605285"/>
            <a:ext cx="1368965" cy="138499"/>
          </a:xfrm>
        </p:spPr>
        <p:txBody>
          <a:bodyPr wrap="none" lIns="0" tIns="0" rIns="0" bIns="0" anchor="b" anchorCtr="0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</a:lstStyle>
          <a:p>
            <a:pPr lvl="0"/>
            <a:r>
              <a:rPr lang="en-US" dirty="0"/>
              <a:t>Click to add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31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2DFB-CA31-9BA7-F929-968419892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480F4-8B50-1CCC-F113-D03A4DAC4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8A836-6E34-7849-72B5-A2D3A930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40769-09A6-0532-7B74-68916A48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D8B77-3607-FDCE-6FE5-5DBEE631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869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FD34-0A4A-833B-1F82-45885B5DE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BDD5-5A20-3509-3449-69B9C3B3F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55D33-E2F2-3190-21AC-1431F944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67539-1C12-970F-9FF6-437E0227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43625-0CC7-7639-402C-B7D73268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240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0FB9-3DB3-F1AE-3468-9CD5306F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0A774-1660-FDE5-F46A-7198D1EC3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308BF-F200-F322-7408-5C4A2A0D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972C8-6D3E-5A59-B88D-766DF2865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FD6B-3AEC-049E-3891-8830FEB6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829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EF35-7302-82BD-D6C0-5C118DB8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CD289-7C77-0CF4-9AD1-189AF3D48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99E52-96EA-A5D8-AF3C-B15CC945C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DFB5E-6CB9-7134-6AE4-C308DAEB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715D8-1058-FA10-57B0-B6889489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80F26-4827-CB78-659B-B58E85AA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985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117-F603-57A7-4B5E-33A656EF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F8CE-06A9-E0F6-B6AE-226B2D168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87B3E-6D0A-5429-0D22-A6F00DAC9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F3659-ED80-D5AF-D2FF-B3E7BCC23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0ACD2-36FC-1BD8-DB0D-DC958DD23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BABD4-4988-A322-F368-E4CFF49C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E4EBE-820A-9720-DC1C-9A0438D7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5E510-F5F7-40BE-9266-2D56A04F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789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FCEB-C004-D109-8A51-B3114E5C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3B7DAA-C609-0C4E-F56B-DBF3E140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2F7F0-526B-53D3-CE0C-FD1477170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C1578-B6D0-4382-F01C-37BB5BFF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5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7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3435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303B4-94E8-0782-68F8-C34832D7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5DC8D-B423-5582-FA50-34914ADE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9E11A-29A4-37D3-78F2-329ABCB3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887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56F5-4E56-943C-CC93-580BB508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11DB-8E8B-4F27-A5C5-B5F93F4C4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C4E1B-FA7D-B6DD-64CF-489E8982F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96659-1A64-9BCB-BBE2-AE31A5C14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D3E72-0382-8EF4-6686-058C19CC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BD30E-5F4E-FB32-82B5-94B63389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31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9852-6733-1A25-ED2F-66238EB1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B9DDDD-725E-0151-C071-A3BF4D1DD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435F4-A825-CED9-4DF0-2B7191CF0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90837-59F2-372E-B5BA-69078E63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DB19E-84B3-D877-9948-5594B977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D46A0-DF24-811F-247D-9D03C983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19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4FB3-B767-D1D0-608D-2874C902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75F03-1344-5B7E-CEF2-4172C3EF2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0F4C-C7B3-A6FD-B5D7-E62B85D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F9238-8A6A-DCE5-FCAA-6E4FCE15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A138E-FE3A-7B57-B2BF-27C30AA4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252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ADDEA-5677-BBCF-9CB5-305F34B9D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112FB-9BEC-D838-65F8-B9868244B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CEE1A-E832-E77F-1C67-7EC93E6F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601F6-5E00-46BF-B90D-C7561724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AD4B3-3DCB-50D0-C2A8-663FE7F7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085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155D-D893-3B95-8EDB-334E6159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82A6-0F04-9E84-5482-57FFBC48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148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155D-D893-3B95-8EDB-334E6159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82A6-0F04-9E84-5482-57FFBC48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0806F-B901-FBF0-1DC8-738925D94630}"/>
              </a:ext>
            </a:extLst>
          </p:cNvPr>
          <p:cNvSpPr txBox="1"/>
          <p:nvPr userDrawn="1"/>
        </p:nvSpPr>
        <p:spPr>
          <a:xfrm>
            <a:off x="4124327" y="139229"/>
            <a:ext cx="572011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San Antonio Breast Cancer Symposium</a:t>
            </a:r>
            <a:r>
              <a:rPr lang="en-US" sz="900" b="1" i="0" baseline="3000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®</a:t>
            </a:r>
            <a:r>
              <a:rPr lang="en-US" sz="9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December 6-10, 2022</a:t>
            </a:r>
            <a:endParaRPr lang="en-US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523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155D-D893-3B95-8EDB-334E6159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82A6-0F04-9E84-5482-57FFBC48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69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94118"/>
            <a:ext cx="9144000" cy="1647143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371475" y="3587751"/>
            <a:ext cx="11443744" cy="0"/>
          </a:xfrm>
          <a:prstGeom prst="line">
            <a:avLst/>
          </a:prstGeom>
          <a:ln w="317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8714" r="29538"/>
          <a:stretch/>
        </p:blipFill>
        <p:spPr>
          <a:xfrm>
            <a:off x="6104322" y="1"/>
            <a:ext cx="6087679" cy="5721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7043" y="5790461"/>
            <a:ext cx="1530000" cy="97875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78565" y="375388"/>
            <a:ext cx="5412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82BC00"/>
                </a:solidFill>
              </a:rPr>
              <a:t>Official Sponsored Satellite Symposium</a:t>
            </a:r>
            <a:br>
              <a:rPr lang="en-GB" sz="2000" b="1" dirty="0">
                <a:solidFill>
                  <a:srgbClr val="82BC00"/>
                </a:solidFill>
              </a:rPr>
            </a:br>
            <a:r>
              <a:rPr lang="en-GB" sz="2000" b="1" dirty="0">
                <a:solidFill>
                  <a:srgbClr val="82BC00"/>
                </a:solidFill>
              </a:rPr>
              <a:t>@ European Cancer Congress #ECCO2017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78564" y="1483941"/>
            <a:ext cx="5717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8595B"/>
                </a:solidFill>
              </a:rPr>
              <a:t>The benefits of CDK4/6 inhibitors for patients with </a:t>
            </a:r>
            <a:r>
              <a:rPr lang="en-GB" sz="3600" b="1" dirty="0" err="1">
                <a:solidFill>
                  <a:srgbClr val="58595B"/>
                </a:solidFill>
              </a:rPr>
              <a:t>mBC</a:t>
            </a:r>
            <a:r>
              <a:rPr lang="en-GB" sz="3600" b="1" dirty="0">
                <a:solidFill>
                  <a:srgbClr val="58595B"/>
                </a:solidFill>
              </a:rPr>
              <a:t>: </a:t>
            </a:r>
            <a:br>
              <a:rPr lang="en-GB" sz="3600" dirty="0">
                <a:solidFill>
                  <a:srgbClr val="58595B"/>
                </a:solidFill>
              </a:rPr>
            </a:br>
            <a:r>
              <a:rPr lang="en-GB" sz="3600" dirty="0">
                <a:solidFill>
                  <a:srgbClr val="58595B"/>
                </a:solidFill>
              </a:rPr>
              <a:t>A molecular footprint</a:t>
            </a:r>
            <a:endParaRPr lang="en-GB" sz="3600" b="1" dirty="0">
              <a:solidFill>
                <a:srgbClr val="58595B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3872439"/>
            <a:ext cx="557146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378565" y="3952612"/>
            <a:ext cx="5192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Peter </a:t>
            </a:r>
            <a:r>
              <a:rPr lang="en-GB" sz="2400" b="1" dirty="0" err="1">
                <a:solidFill>
                  <a:schemeClr val="accent2"/>
                </a:solidFill>
              </a:rPr>
              <a:t>Schmid</a:t>
            </a:r>
            <a:endParaRPr lang="en-GB" sz="2400" b="1" dirty="0">
              <a:solidFill>
                <a:schemeClr val="accent2"/>
              </a:solidFill>
            </a:endParaRPr>
          </a:p>
          <a:p>
            <a:r>
              <a:rPr lang="en-GB" sz="2400" dirty="0">
                <a:solidFill>
                  <a:schemeClr val="accent2"/>
                </a:solidFill>
              </a:rPr>
              <a:t>Centre Lead, Centre for Experimental Cancer Medicine, </a:t>
            </a:r>
            <a:r>
              <a:rPr lang="en-GB" sz="2400" dirty="0" err="1">
                <a:solidFill>
                  <a:schemeClr val="accent2"/>
                </a:solidFill>
              </a:rPr>
              <a:t>Barts</a:t>
            </a:r>
            <a:r>
              <a:rPr lang="en-GB" sz="2400" dirty="0">
                <a:solidFill>
                  <a:schemeClr val="accent2"/>
                </a:solidFill>
              </a:rPr>
              <a:t> Cancer Institute, </a:t>
            </a:r>
          </a:p>
          <a:p>
            <a:r>
              <a:rPr lang="en-GB" sz="2400" dirty="0">
                <a:solidFill>
                  <a:schemeClr val="accent2"/>
                </a:solidFill>
              </a:rPr>
              <a:t>London, UK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78564" y="6281157"/>
            <a:ext cx="5717437" cy="307777"/>
          </a:xfrm>
        </p:spPr>
        <p:txBody>
          <a:bodyPr wrap="square" anchor="b">
            <a:spAutoFit/>
          </a:bodyPr>
          <a:lstStyle>
            <a:lvl1pPr marL="0" indent="0">
              <a:buNone/>
              <a:defRPr sz="1400"/>
            </a:lvl1pPr>
            <a:lvl2pPr marL="260344" indent="0">
              <a:buNone/>
              <a:defRPr/>
            </a:lvl2pPr>
            <a:lvl3pPr marL="525450" indent="0">
              <a:buNone/>
              <a:defRPr/>
            </a:lvl3pPr>
            <a:lvl4pPr marL="741344" indent="0">
              <a:buNone/>
              <a:defRPr/>
            </a:lvl4pPr>
            <a:lvl5pPr marL="960413" indent="0">
              <a:buNone/>
              <a:defRPr/>
            </a:lvl5pPr>
          </a:lstStyle>
          <a:p>
            <a:pPr lvl="0"/>
            <a:r>
              <a:rPr lang="en-US" dirty="0"/>
              <a:t>GCMA code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386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2343" y="951271"/>
            <a:ext cx="11629103" cy="8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29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9" y="1318424"/>
            <a:ext cx="11514667" cy="4525963"/>
          </a:xfrm>
        </p:spPr>
        <p:txBody>
          <a:bodyPr/>
          <a:lstStyle>
            <a:lvl1pPr marL="182558" indent="-182558">
              <a:spcBef>
                <a:spcPts val="0"/>
              </a:spcBef>
              <a:spcAft>
                <a:spcPts val="600"/>
              </a:spcAft>
              <a:defRPr sz="2000"/>
            </a:lvl1pPr>
            <a:lvl2pPr marL="358766" indent="-176209">
              <a:spcBef>
                <a:spcPts val="0"/>
              </a:spcBef>
              <a:spcAft>
                <a:spcPts val="600"/>
              </a:spcAft>
              <a:defRPr sz="1800"/>
            </a:lvl2pPr>
            <a:lvl3pPr marL="541325" indent="-182558">
              <a:spcBef>
                <a:spcPts val="0"/>
              </a:spcBef>
              <a:spcAft>
                <a:spcPts val="600"/>
              </a:spcAft>
              <a:defRPr sz="1600"/>
            </a:lvl3pPr>
            <a:lvl4pPr marL="715945" indent="-174621">
              <a:spcBef>
                <a:spcPts val="0"/>
              </a:spcBef>
              <a:spcAft>
                <a:spcPts val="600"/>
              </a:spcAft>
              <a:defRPr sz="1400"/>
            </a:lvl4pPr>
            <a:lvl5pPr marL="898503" indent="-182558">
              <a:spcBef>
                <a:spcPts val="0"/>
              </a:spcBef>
              <a:spcAft>
                <a:spcPts val="600"/>
              </a:spcAft>
              <a:tabLst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189" indent="0">
              <a:buNone/>
              <a:defRPr sz="1051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189" indent="0">
              <a:buNone/>
              <a:defRPr sz="1051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0574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/>
          </p:nvPr>
        </p:nvSpPr>
        <p:spPr>
          <a:xfrm>
            <a:off x="273897" y="6237312"/>
            <a:ext cx="5253144" cy="4318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691869" y="6237312"/>
            <a:ext cx="5253144" cy="431800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CF233-2D03-B14A-BA06-2D78A5979A1E}" type="datetimeFigureOut">
              <a:rPr lang="en-US" smtClean="0"/>
              <a:pPr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7DCF-650C-114D-AE65-F16DCD9C6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5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030" y="2531669"/>
            <a:ext cx="9816868" cy="1362075"/>
          </a:xfrm>
        </p:spPr>
        <p:txBody>
          <a:bodyPr anchor="b" anchorCtr="0"/>
          <a:lstStyle>
            <a:lvl1pPr marL="0" algn="l" defTabSz="1219140" rtl="0" eaLnBrk="1" latinLnBrk="0" hangingPunct="1">
              <a:spcBef>
                <a:spcPct val="0"/>
              </a:spcBef>
              <a:buNone/>
              <a:defRPr lang="en-GB" sz="4267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1731028" y="3893802"/>
            <a:ext cx="9805365" cy="1011751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334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45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8600"/>
            <a:ext cx="11582400" cy="10610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72310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532"/>
            <a:ext cx="10972800" cy="1056000"/>
          </a:xfrm>
        </p:spPr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42400" y="6444333"/>
            <a:ext cx="5440000" cy="28913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067"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ECE420-4128-4618-AADD-EB1DF5024F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6444333"/>
            <a:ext cx="5440000" cy="28913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067"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82BB3-817C-467B-BF96-DA524431816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" y="1392680"/>
            <a:ext cx="10972800" cy="460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9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316085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24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16800" y="1645920"/>
            <a:ext cx="9408000" cy="2157984"/>
          </a:xfrm>
          <a:prstGeom prst="rect">
            <a:avLst/>
          </a:prstGeom>
        </p:spPr>
        <p:txBody>
          <a:bodyPr/>
          <a:lstStyle>
            <a:lvl1pPr marL="179996" indent="-179996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987" indent="-179996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784" indent="-179996">
              <a:defRPr sz="1400">
                <a:latin typeface="Arial" pitchFamily="34" charset="0"/>
                <a:cs typeface="Arial" pitchFamily="34" charset="0"/>
              </a:defRPr>
            </a:lvl4pPr>
            <a:lvl5pPr marL="62278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425462" y="6462187"/>
            <a:ext cx="527049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C841-5E2F-43F4-9C41-128BE0465C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763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DD70-892F-564E-891F-83C22F6C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0A157-96A4-D94C-8583-7CC444B01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23778" y="6277485"/>
            <a:ext cx="10198163" cy="429463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0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36">
          <p15:clr>
            <a:srgbClr val="FBAE40"/>
          </p15:clr>
        </p15:guide>
        <p15:guide id="3" pos="2880">
          <p15:clr>
            <a:srgbClr val="FBAE40"/>
          </p15:clr>
        </p15:guide>
        <p15:guide id="4" pos="24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81" y="1825625"/>
            <a:ext cx="11443744" cy="435133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37" indent="0">
              <a:buNone/>
              <a:defRPr sz="1000"/>
            </a:lvl2pPr>
            <a:lvl3pPr marL="525438" indent="0">
              <a:buNone/>
              <a:defRPr sz="1000"/>
            </a:lvl3pPr>
            <a:lvl4pPr marL="741325" indent="0">
              <a:buNone/>
              <a:defRPr sz="1000"/>
            </a:lvl4pPr>
            <a:lvl5pPr marL="960389" indent="0">
              <a:buNone/>
              <a:defRPr sz="1000"/>
            </a:lvl5pPr>
          </a:lstStyle>
          <a:p>
            <a:pPr lvl="0"/>
            <a:r>
              <a:rPr lang="en-US"/>
              <a:t>Abbreviations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8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37" indent="0">
              <a:buNone/>
              <a:defRPr sz="1000"/>
            </a:lvl2pPr>
            <a:lvl3pPr marL="525438" indent="0">
              <a:buNone/>
              <a:defRPr sz="1000"/>
            </a:lvl3pPr>
            <a:lvl4pPr marL="741325" indent="0">
              <a:buNone/>
              <a:defRPr sz="1000"/>
            </a:lvl4pPr>
            <a:lvl5pPr marL="960389" indent="0">
              <a:buNone/>
              <a:defRPr sz="1000"/>
            </a:lvl5pPr>
          </a:lstStyle>
          <a:p>
            <a:pPr lvl="0"/>
            <a:r>
              <a:rPr lang="en-US"/>
              <a:t>References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11820525" y="6288229"/>
            <a:ext cx="371475" cy="261611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algn="ctr"/>
            <a:fld id="{8DE783E1-EC25-4136-8AC7-F5AA1CF9DDA9}" type="slidenum"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‹#›</a:t>
            </a:fld>
            <a:endParaRPr lang="en-US" sz="1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86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81" y="370279"/>
            <a:ext cx="11443744" cy="8632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781" y="1825625"/>
            <a:ext cx="5508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2525" y="1825625"/>
            <a:ext cx="5508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37" indent="0">
              <a:buNone/>
              <a:defRPr sz="1000"/>
            </a:lvl2pPr>
            <a:lvl3pPr marL="525438" indent="0">
              <a:buNone/>
              <a:defRPr sz="1000"/>
            </a:lvl3pPr>
            <a:lvl4pPr marL="741325" indent="0">
              <a:buNone/>
              <a:defRPr sz="1000"/>
            </a:lvl4pPr>
            <a:lvl5pPr marL="960389" indent="0">
              <a:buNone/>
              <a:defRPr sz="1000"/>
            </a:lvl5pPr>
          </a:lstStyle>
          <a:p>
            <a:pPr lvl="0"/>
            <a:r>
              <a:rPr lang="en-US"/>
              <a:t>Abbreviations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8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37" indent="0">
              <a:buNone/>
              <a:defRPr sz="1000"/>
            </a:lvl2pPr>
            <a:lvl3pPr marL="525438" indent="0">
              <a:buNone/>
              <a:defRPr sz="1000"/>
            </a:lvl3pPr>
            <a:lvl4pPr marL="741325" indent="0">
              <a:buNone/>
              <a:defRPr sz="1000"/>
            </a:lvl4pPr>
            <a:lvl5pPr marL="960389" indent="0">
              <a:buNone/>
              <a:defRPr sz="1000"/>
            </a:lvl5pPr>
          </a:lstStyle>
          <a:p>
            <a:pPr lvl="0"/>
            <a:r>
              <a:rPr lang="en-US"/>
              <a:t>References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060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37" indent="0">
              <a:buNone/>
              <a:defRPr sz="1000"/>
            </a:lvl2pPr>
            <a:lvl3pPr marL="525438" indent="0">
              <a:buNone/>
              <a:defRPr sz="1000"/>
            </a:lvl3pPr>
            <a:lvl4pPr marL="741325" indent="0">
              <a:buNone/>
              <a:defRPr sz="1000"/>
            </a:lvl4pPr>
            <a:lvl5pPr marL="960389" indent="0">
              <a:buNone/>
              <a:defRPr sz="1000"/>
            </a:lvl5pPr>
          </a:lstStyle>
          <a:p>
            <a:pPr lvl="0"/>
            <a:r>
              <a:rPr lang="en-US"/>
              <a:t>Abbreviations</a:t>
            </a:r>
            <a:endParaRPr lang="en-GB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8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37" indent="0">
              <a:buNone/>
              <a:defRPr sz="1000"/>
            </a:lvl2pPr>
            <a:lvl3pPr marL="525438" indent="0">
              <a:buNone/>
              <a:defRPr sz="1000"/>
            </a:lvl3pPr>
            <a:lvl4pPr marL="741325" indent="0">
              <a:buNone/>
              <a:defRPr sz="1000"/>
            </a:lvl4pPr>
            <a:lvl5pPr marL="960389" indent="0">
              <a:buNone/>
              <a:defRPr sz="1000"/>
            </a:lvl5pPr>
          </a:lstStyle>
          <a:p>
            <a:pPr lvl="0"/>
            <a:r>
              <a:rPr lang="en-US"/>
              <a:t>References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557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94119"/>
            <a:ext cx="9144000" cy="1647143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371475" y="3587751"/>
            <a:ext cx="11443744" cy="0"/>
          </a:xfrm>
          <a:prstGeom prst="line">
            <a:avLst/>
          </a:prstGeom>
          <a:ln w="317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4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8714" r="29538"/>
          <a:stretch/>
        </p:blipFill>
        <p:spPr>
          <a:xfrm>
            <a:off x="6104323" y="2"/>
            <a:ext cx="6087679" cy="5721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7043" y="5790462"/>
            <a:ext cx="1530000" cy="97875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78566" y="375388"/>
            <a:ext cx="5412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82BC00"/>
                </a:solidFill>
              </a:rPr>
              <a:t>Official Sponsored Satellite Symposium</a:t>
            </a:r>
            <a:br>
              <a:rPr lang="en-GB" sz="2000" b="1">
                <a:solidFill>
                  <a:srgbClr val="82BC00"/>
                </a:solidFill>
              </a:rPr>
            </a:br>
            <a:r>
              <a:rPr lang="en-GB" sz="2000" b="1">
                <a:solidFill>
                  <a:srgbClr val="82BC00"/>
                </a:solidFill>
              </a:rPr>
              <a:t>@ European Cancer Congress #ECCO2017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78564" y="1483941"/>
            <a:ext cx="5717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58595B"/>
                </a:solidFill>
              </a:rPr>
              <a:t>The benefits of CDK4/6 inhibitors for patients with </a:t>
            </a:r>
            <a:r>
              <a:rPr lang="en-GB" sz="3600" b="1" err="1">
                <a:solidFill>
                  <a:srgbClr val="58595B"/>
                </a:solidFill>
              </a:rPr>
              <a:t>mBC</a:t>
            </a:r>
            <a:r>
              <a:rPr lang="en-GB" sz="3600" b="1">
                <a:solidFill>
                  <a:srgbClr val="58595B"/>
                </a:solidFill>
              </a:rPr>
              <a:t>: </a:t>
            </a:r>
            <a:br>
              <a:rPr lang="en-GB" sz="3600">
                <a:solidFill>
                  <a:srgbClr val="58595B"/>
                </a:solidFill>
              </a:rPr>
            </a:br>
            <a:r>
              <a:rPr lang="en-GB" sz="3600">
                <a:solidFill>
                  <a:srgbClr val="58595B"/>
                </a:solidFill>
              </a:rPr>
              <a:t>A molecular footprint</a:t>
            </a:r>
            <a:endParaRPr lang="en-GB" sz="3600" b="1">
              <a:solidFill>
                <a:srgbClr val="58595B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" y="3872439"/>
            <a:ext cx="557146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378566" y="3952612"/>
            <a:ext cx="5192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accent2"/>
                </a:solidFill>
              </a:rPr>
              <a:t>Peter </a:t>
            </a:r>
            <a:r>
              <a:rPr lang="en-GB" sz="2400" b="1" err="1">
                <a:solidFill>
                  <a:schemeClr val="accent2"/>
                </a:solidFill>
              </a:rPr>
              <a:t>Schmid</a:t>
            </a:r>
            <a:endParaRPr lang="en-GB" sz="2400" b="1">
              <a:solidFill>
                <a:schemeClr val="accent2"/>
              </a:solidFill>
            </a:endParaRPr>
          </a:p>
          <a:p>
            <a:r>
              <a:rPr lang="en-GB" sz="2400">
                <a:solidFill>
                  <a:schemeClr val="accent2"/>
                </a:solidFill>
              </a:rPr>
              <a:t>Centre Lead, Centre for Experimental Cancer Medicine, </a:t>
            </a:r>
            <a:r>
              <a:rPr lang="en-GB" sz="2400" err="1">
                <a:solidFill>
                  <a:schemeClr val="accent2"/>
                </a:solidFill>
              </a:rPr>
              <a:t>Barts</a:t>
            </a:r>
            <a:r>
              <a:rPr lang="en-GB" sz="2400">
                <a:solidFill>
                  <a:schemeClr val="accent2"/>
                </a:solidFill>
              </a:rPr>
              <a:t> Cancer Institute, </a:t>
            </a:r>
          </a:p>
          <a:p>
            <a:r>
              <a:rPr lang="en-GB" sz="2400">
                <a:solidFill>
                  <a:schemeClr val="accent2"/>
                </a:solidFill>
              </a:rPr>
              <a:t>London, UK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78564" y="6281158"/>
            <a:ext cx="5717437" cy="307777"/>
          </a:xfrm>
        </p:spPr>
        <p:txBody>
          <a:bodyPr wrap="square" anchor="b">
            <a:spAutoFit/>
          </a:bodyPr>
          <a:lstStyle>
            <a:lvl1pPr marL="0" indent="0">
              <a:buNone/>
              <a:defRPr sz="1400"/>
            </a:lvl1pPr>
            <a:lvl2pPr marL="260337" indent="0">
              <a:buNone/>
              <a:defRPr/>
            </a:lvl2pPr>
            <a:lvl3pPr marL="525438" indent="0">
              <a:buNone/>
              <a:defRPr/>
            </a:lvl3pPr>
            <a:lvl4pPr marL="741325" indent="0">
              <a:buNone/>
              <a:defRPr/>
            </a:lvl4pPr>
            <a:lvl5pPr marL="960389" indent="0">
              <a:buNone/>
              <a:defRPr/>
            </a:lvl5pPr>
          </a:lstStyle>
          <a:p>
            <a:pPr lvl="0"/>
            <a:r>
              <a:rPr lang="en-US"/>
              <a:t>GCMA code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93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2345" y="951271"/>
            <a:ext cx="11629103" cy="8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74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9" y="1318425"/>
            <a:ext cx="11514667" cy="4525963"/>
          </a:xfrm>
        </p:spPr>
        <p:txBody>
          <a:bodyPr/>
          <a:lstStyle>
            <a:lvl1pPr marL="182554" indent="-182554">
              <a:spcBef>
                <a:spcPts val="0"/>
              </a:spcBef>
              <a:spcAft>
                <a:spcPts val="600"/>
              </a:spcAft>
              <a:defRPr sz="2000"/>
            </a:lvl1pPr>
            <a:lvl2pPr marL="358758" indent="-176205">
              <a:spcBef>
                <a:spcPts val="0"/>
              </a:spcBef>
              <a:spcAft>
                <a:spcPts val="600"/>
              </a:spcAft>
              <a:defRPr sz="1800"/>
            </a:lvl2pPr>
            <a:lvl3pPr marL="541312" indent="-182554">
              <a:spcBef>
                <a:spcPts val="0"/>
              </a:spcBef>
              <a:spcAft>
                <a:spcPts val="600"/>
              </a:spcAft>
              <a:defRPr sz="1600"/>
            </a:lvl3pPr>
            <a:lvl4pPr marL="715927" indent="-174617">
              <a:spcBef>
                <a:spcPts val="0"/>
              </a:spcBef>
              <a:spcAft>
                <a:spcPts val="600"/>
              </a:spcAft>
              <a:defRPr sz="1400"/>
            </a:lvl4pPr>
            <a:lvl5pPr marL="898480" indent="-182554">
              <a:spcBef>
                <a:spcPts val="0"/>
              </a:spcBef>
              <a:spcAft>
                <a:spcPts val="600"/>
              </a:spcAft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178" indent="0">
              <a:buNone/>
              <a:defRPr sz="1051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178" indent="0">
              <a:buNone/>
              <a:defRPr sz="1051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1121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027" y="2531668"/>
            <a:ext cx="9816868" cy="1362075"/>
          </a:xfrm>
        </p:spPr>
        <p:txBody>
          <a:bodyPr anchor="b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1731027" y="3893800"/>
            <a:ext cx="9805365" cy="1011750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751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/>
          </p:nvPr>
        </p:nvSpPr>
        <p:spPr>
          <a:xfrm>
            <a:off x="273897" y="6237312"/>
            <a:ext cx="5253144" cy="4318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691869" y="6237312"/>
            <a:ext cx="5253144" cy="431800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1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29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031" y="2531669"/>
            <a:ext cx="9816868" cy="1362075"/>
          </a:xfrm>
        </p:spPr>
        <p:txBody>
          <a:bodyPr anchor="b" anchorCtr="0"/>
          <a:lstStyle>
            <a:lvl1pPr marL="0" algn="l" defTabSz="1219110" rtl="0" eaLnBrk="1" latinLnBrk="0" hangingPunct="1">
              <a:spcBef>
                <a:spcPct val="0"/>
              </a:spcBef>
              <a:buNone/>
              <a:defRPr lang="en-GB" sz="4267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1731028" y="3893803"/>
            <a:ext cx="9805365" cy="1011751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761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532"/>
            <a:ext cx="10972800" cy="1056000"/>
          </a:xfrm>
        </p:spPr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42400" y="6444334"/>
            <a:ext cx="5440000" cy="28913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067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ECE420-4128-4618-AADD-EB1DF5024F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6444334"/>
            <a:ext cx="5440000" cy="28913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067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82BB3-817C-467B-BF96-DA524431816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" y="1392680"/>
            <a:ext cx="10972800" cy="460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8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316086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24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16800" y="1645920"/>
            <a:ext cx="9408000" cy="2157984"/>
          </a:xfrm>
          <a:prstGeom prst="rect">
            <a:avLst/>
          </a:prstGeom>
        </p:spPr>
        <p:txBody>
          <a:bodyPr/>
          <a:lstStyle>
            <a:lvl1pPr marL="179992" indent="-179992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973" indent="-179992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768" indent="-179992">
              <a:defRPr sz="1400">
                <a:latin typeface="Arial" pitchFamily="34" charset="0"/>
                <a:cs typeface="Arial" pitchFamily="34" charset="0"/>
              </a:defRPr>
            </a:lvl4pPr>
            <a:lvl5pPr marL="622768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425464" y="6462187"/>
            <a:ext cx="527049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C841-5E2F-43F4-9C41-128BE0465C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51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DD70-892F-564E-891F-83C22F6C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0A157-96A4-D94C-8583-7CC444B01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23778" y="6277486"/>
            <a:ext cx="10198163" cy="429463"/>
          </a:xfrm>
          <a:prstGeom prst="rect">
            <a:avLst/>
          </a:prstGeom>
        </p:spPr>
        <p:txBody>
          <a:bodyPr/>
          <a:lstStyle/>
          <a:p>
            <a:pPr defTabSz="914354"/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09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36">
          <p15:clr>
            <a:srgbClr val="FBAE40"/>
          </p15:clr>
        </p15:guide>
        <p15:guide id="3" pos="2880">
          <p15:clr>
            <a:srgbClr val="FBAE40"/>
          </p15:clr>
        </p15:guide>
        <p15:guide id="4" pos="24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81" y="1825625"/>
            <a:ext cx="11443744" cy="4351339"/>
          </a:xfrm>
        </p:spPr>
        <p:txBody>
          <a:bodyPr l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7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820525" y="6288229"/>
            <a:ext cx="371475" cy="261611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algn="ctr"/>
            <a:fld id="{8DE783E1-EC25-4136-8AC7-F5AA1CF9DDA9}" type="slidenum"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03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81" y="370278"/>
            <a:ext cx="11443744" cy="8632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781" y="1825625"/>
            <a:ext cx="55080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2525" y="1825625"/>
            <a:ext cx="55080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7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326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7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53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94118"/>
            <a:ext cx="9144000" cy="1647143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371475" y="3587751"/>
            <a:ext cx="11443744" cy="0"/>
          </a:xfrm>
          <a:prstGeom prst="line">
            <a:avLst/>
          </a:prstGeom>
          <a:ln w="317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55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8714" r="29538"/>
          <a:stretch/>
        </p:blipFill>
        <p:spPr>
          <a:xfrm>
            <a:off x="6104322" y="1"/>
            <a:ext cx="6087679" cy="5721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7043" y="5790461"/>
            <a:ext cx="1530000" cy="97875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78565" y="375388"/>
            <a:ext cx="5412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82BC00"/>
                </a:solidFill>
              </a:rPr>
              <a:t>Official Sponsored Satellite Symposium</a:t>
            </a:r>
            <a:br>
              <a:rPr lang="en-GB" sz="2000" b="1" dirty="0">
                <a:solidFill>
                  <a:srgbClr val="82BC00"/>
                </a:solidFill>
              </a:rPr>
            </a:br>
            <a:r>
              <a:rPr lang="en-GB" sz="2000" b="1" dirty="0">
                <a:solidFill>
                  <a:srgbClr val="82BC00"/>
                </a:solidFill>
              </a:rPr>
              <a:t>@ European Cancer Congress #ECCO2017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78564" y="1483941"/>
            <a:ext cx="5717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8595B"/>
                </a:solidFill>
              </a:rPr>
              <a:t>The benefits of CDK4/6 inhibitors for patients with </a:t>
            </a:r>
            <a:r>
              <a:rPr lang="en-GB" sz="3600" b="1" dirty="0" err="1">
                <a:solidFill>
                  <a:srgbClr val="58595B"/>
                </a:solidFill>
              </a:rPr>
              <a:t>mBC</a:t>
            </a:r>
            <a:r>
              <a:rPr lang="en-GB" sz="3600" b="1" dirty="0">
                <a:solidFill>
                  <a:srgbClr val="58595B"/>
                </a:solidFill>
              </a:rPr>
              <a:t>: </a:t>
            </a:r>
            <a:br>
              <a:rPr lang="en-GB" sz="3600" dirty="0">
                <a:solidFill>
                  <a:srgbClr val="58595B"/>
                </a:solidFill>
              </a:rPr>
            </a:br>
            <a:r>
              <a:rPr lang="en-GB" sz="3600" dirty="0">
                <a:solidFill>
                  <a:srgbClr val="58595B"/>
                </a:solidFill>
              </a:rPr>
              <a:t>A molecular footprint</a:t>
            </a:r>
            <a:endParaRPr lang="en-GB" sz="3600" b="1" dirty="0">
              <a:solidFill>
                <a:srgbClr val="58595B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3872439"/>
            <a:ext cx="557146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378565" y="3952612"/>
            <a:ext cx="5192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Peter </a:t>
            </a:r>
            <a:r>
              <a:rPr lang="en-GB" sz="2400" b="1" dirty="0" err="1">
                <a:solidFill>
                  <a:schemeClr val="accent2"/>
                </a:solidFill>
              </a:rPr>
              <a:t>Schmid</a:t>
            </a:r>
            <a:endParaRPr lang="en-GB" sz="2400" b="1" dirty="0">
              <a:solidFill>
                <a:schemeClr val="accent2"/>
              </a:solidFill>
            </a:endParaRPr>
          </a:p>
          <a:p>
            <a:r>
              <a:rPr lang="en-GB" sz="2400" dirty="0">
                <a:solidFill>
                  <a:schemeClr val="accent2"/>
                </a:solidFill>
              </a:rPr>
              <a:t>Centre Lead, Centre for Experimental Cancer Medicine, </a:t>
            </a:r>
            <a:r>
              <a:rPr lang="en-GB" sz="2400" dirty="0" err="1">
                <a:solidFill>
                  <a:schemeClr val="accent2"/>
                </a:solidFill>
              </a:rPr>
              <a:t>Barts</a:t>
            </a:r>
            <a:r>
              <a:rPr lang="en-GB" sz="2400" dirty="0">
                <a:solidFill>
                  <a:schemeClr val="accent2"/>
                </a:solidFill>
              </a:rPr>
              <a:t> Cancer Institute, </a:t>
            </a:r>
          </a:p>
          <a:p>
            <a:r>
              <a:rPr lang="en-GB" sz="2400" dirty="0">
                <a:solidFill>
                  <a:schemeClr val="accent2"/>
                </a:solidFill>
              </a:rPr>
              <a:t>London, UK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78564" y="6281157"/>
            <a:ext cx="5717437" cy="307777"/>
          </a:xfrm>
        </p:spPr>
        <p:txBody>
          <a:bodyPr wrap="square" anchor="b">
            <a:spAutoFit/>
          </a:bodyPr>
          <a:lstStyle>
            <a:lvl1pPr marL="0" indent="0">
              <a:buNone/>
              <a:defRPr sz="1400"/>
            </a:lvl1pPr>
            <a:lvl2pPr marL="260344" indent="0">
              <a:buNone/>
              <a:defRPr/>
            </a:lvl2pPr>
            <a:lvl3pPr marL="525450" indent="0">
              <a:buNone/>
              <a:defRPr/>
            </a:lvl3pPr>
            <a:lvl4pPr marL="741344" indent="0">
              <a:buNone/>
              <a:defRPr/>
            </a:lvl4pPr>
            <a:lvl5pPr marL="960413" indent="0">
              <a:buNone/>
              <a:defRPr/>
            </a:lvl5pPr>
          </a:lstStyle>
          <a:p>
            <a:pPr lvl="0"/>
            <a:r>
              <a:rPr lang="en-US" dirty="0"/>
              <a:t>GCMA code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7315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2343" y="951271"/>
            <a:ext cx="11629103" cy="8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54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9" y="1318424"/>
            <a:ext cx="11514667" cy="4525963"/>
          </a:xfrm>
        </p:spPr>
        <p:txBody>
          <a:bodyPr/>
          <a:lstStyle>
            <a:lvl1pPr marL="182558" indent="-182558">
              <a:spcBef>
                <a:spcPts val="0"/>
              </a:spcBef>
              <a:spcAft>
                <a:spcPts val="600"/>
              </a:spcAft>
              <a:defRPr sz="2000"/>
            </a:lvl1pPr>
            <a:lvl2pPr marL="358766" indent="-176209">
              <a:spcBef>
                <a:spcPts val="0"/>
              </a:spcBef>
              <a:spcAft>
                <a:spcPts val="600"/>
              </a:spcAft>
              <a:defRPr sz="1800"/>
            </a:lvl2pPr>
            <a:lvl3pPr marL="541325" indent="-182558">
              <a:spcBef>
                <a:spcPts val="0"/>
              </a:spcBef>
              <a:spcAft>
                <a:spcPts val="600"/>
              </a:spcAft>
              <a:defRPr sz="1600"/>
            </a:lvl3pPr>
            <a:lvl4pPr marL="715945" indent="-174621">
              <a:spcBef>
                <a:spcPts val="0"/>
              </a:spcBef>
              <a:spcAft>
                <a:spcPts val="600"/>
              </a:spcAft>
              <a:defRPr sz="1400"/>
            </a:lvl4pPr>
            <a:lvl5pPr marL="898503" indent="-182558">
              <a:spcBef>
                <a:spcPts val="0"/>
              </a:spcBef>
              <a:spcAft>
                <a:spcPts val="600"/>
              </a:spcAft>
              <a:tabLst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189" indent="0">
              <a:buNone/>
              <a:defRPr sz="1051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189" indent="0">
              <a:buNone/>
              <a:defRPr sz="1051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891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/>
          </p:nvPr>
        </p:nvSpPr>
        <p:spPr>
          <a:xfrm>
            <a:off x="273897" y="6237312"/>
            <a:ext cx="5253144" cy="4318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691869" y="6237312"/>
            <a:ext cx="5253144" cy="431800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054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14402" y="2145600"/>
            <a:ext cx="6643649" cy="121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914404" y="3370145"/>
            <a:ext cx="6643649" cy="6720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97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9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20" y="4647765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28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1598086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14" indent="-2194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28" indent="-15848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-156625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290751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159542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6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7" y="1598086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19350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4433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 Stacked Content / Table Option&gt;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545" y="1598084"/>
            <a:ext cx="10963491" cy="262222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19545" y="4392248"/>
            <a:ext cx="10963491" cy="17272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532213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2-column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408161"/>
            <a:ext cx="10962696" cy="107615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&lt;30/70 2-column / Plotted Chart Option&gt;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547" y="1789901"/>
            <a:ext cx="3530424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4572001" y="1789901"/>
            <a:ext cx="7011035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084975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53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2216" y="38862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536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068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05F93-EAD5-6845-BAE3-31042D6AF1B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65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0C7E-417D-5F49-A976-F2495FB1FF1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15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BA4A-AE19-9C44-A85D-DF6FB9D3C11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32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A32D-8111-894A-ABAD-0091E9A1468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798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7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041A-6B28-C941-A944-44DDB883C68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20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A0D7-1796-E14D-B347-AAA7093E7D5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5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936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6B4A-F912-6645-9F3C-50FAB23557F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69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DDF1-714E-8241-AFBA-31BFA1D87EC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38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7883-9E50-5843-B686-AE2BEFCD8C3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162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DAE3-FEBD-BA42-898E-A44B661B104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9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A99D-D89D-4844-974E-17991D858A5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9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On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4720" y="5985937"/>
            <a:ext cx="7620953" cy="753161"/>
          </a:xfrm>
        </p:spPr>
        <p:txBody>
          <a:bodyPr wrap="none" lIns="0" tIns="0" rIns="0" bIns="0" anchor="b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512" y="5985937"/>
            <a:ext cx="9279225" cy="753161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900" baseline="0"/>
            </a:lvl1pPr>
          </a:lstStyle>
          <a:p>
            <a:pPr lvl="0"/>
            <a:r>
              <a:rPr lang="en-US" dirty="0"/>
              <a:t>Click to edit source note</a:t>
            </a:r>
          </a:p>
        </p:txBody>
      </p:sp>
    </p:spTree>
    <p:extLst>
      <p:ext uri="{BB962C8B-B14F-4D97-AF65-F5344CB8AC3E}">
        <p14:creationId xmlns:p14="http://schemas.microsoft.com/office/powerpoint/2010/main" val="68031295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717" y="6677933"/>
            <a:ext cx="846387" cy="103875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51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655106" y="6677933"/>
            <a:ext cx="950581" cy="103875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751" baseline="0"/>
            </a:lvl1pPr>
          </a:lstStyle>
          <a:p>
            <a:pPr lvl="0"/>
            <a:r>
              <a:rPr lang="en-US" dirty="0"/>
              <a:t>Click to edit source note</a:t>
            </a:r>
          </a:p>
        </p:txBody>
      </p:sp>
    </p:spTree>
    <p:extLst>
      <p:ext uri="{BB962C8B-B14F-4D97-AF65-F5344CB8AC3E}">
        <p14:creationId xmlns:p14="http://schemas.microsoft.com/office/powerpoint/2010/main" val="23313431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079502"/>
            <a:ext cx="9456000" cy="419100"/>
          </a:xfrm>
        </p:spPr>
        <p:txBody>
          <a:bodyPr lIns="0" rIns="0" anchor="b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0" i="1">
                <a:solidFill>
                  <a:schemeClr val="tx1"/>
                </a:solidFill>
                <a:latin typeface="+mn-lt"/>
              </a:defRPr>
            </a:lvl1pPr>
            <a:lvl2pPr marL="269075" indent="0">
              <a:buNone/>
              <a:defRPr/>
            </a:lvl2pPr>
            <a:lvl3pPr marL="470286" indent="0">
              <a:buNone/>
              <a:defRPr/>
            </a:lvl3pPr>
            <a:lvl4pPr marL="672686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2301" y="6475587"/>
            <a:ext cx="5500688" cy="273051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51" b="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22989" y="6475587"/>
            <a:ext cx="5500688" cy="273051"/>
          </a:xfrm>
        </p:spPr>
        <p:txBody>
          <a:bodyPr anchor="b"/>
          <a:lstStyle>
            <a:lvl1pPr marL="0" indent="0" algn="r">
              <a:buNone/>
              <a:defRPr sz="751" b="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1499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6ECF-F729-44CF-99E7-5B50B3259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A6DF6-A679-4DE6-A198-1768F66D3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A502-DAE8-41A3-A02B-BB36F05E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2C4EB-EE8F-4764-B289-C3AA11C18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40C11-5C9C-4C74-94E7-EDE4EB00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189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D1CC-4D44-4E1C-ABB9-7102689BD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363C9-B077-41C3-8956-805751F22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D3FDF-9829-4DF6-8394-6BEDC1B8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0B355-97AD-4F46-9A61-19A7BFD23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38400-A55F-4E5A-BC8A-EC56E07F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6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219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3A00-BC45-4C8A-B9CE-5E2DF4CC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1885D-A5D9-4E54-8633-3D9E8858C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10EBC-A98F-4118-AF50-5A744AAF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95EDF-2F6A-4453-925F-5250F608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8F153-69BB-48FA-9047-7F79D05C8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888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9305-F0AA-422E-B116-6E88A88A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A6EB0-38C5-45EF-A8C9-7B95A2D4D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B7138-F1FF-4638-8045-F61121D35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9DB82-5B24-4E6C-820A-4D826958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ACAFF-C109-45FA-A12E-5E98174A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6124E-125F-4D71-91CD-180704D6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512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4747-1AA7-4246-99DA-6F4B8722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3AB2D-E468-4BDD-9EE7-685DB7CB2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02579-5F6D-4C68-AB6B-E74AEEEC9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73FE4-5E16-480D-945D-F204411A1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43D25B-866E-492F-BA38-4DFD77335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EA022-A47B-4A04-9EAC-47E270E7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BCFA7-A6C9-45CA-A9F8-4774CB48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10C89-F2B6-4D90-89E1-FD5714FB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918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B15-8788-4D48-B3CD-F9CEBCB5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2D894-1A53-4C2F-8094-52D27580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6D201-6F46-4E6C-B57D-EF0B51F1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36A5D-3AC1-455A-8A7C-FAB6DF05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347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020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1067-A48B-48AB-A35F-1B0153FA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F284D-4584-4DC1-B29C-E55D42A73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E7F67-535C-4456-A6E1-98BDDB8F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CA3C7-CD5A-499E-9F11-4B39EE40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9AE41-D2BD-4A9C-89FB-B96B8CD4F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4FA04-F858-4683-A2BA-D14E54931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762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3D29C-FF5E-485F-8227-BAFA7776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3B2BD-8C1A-4F40-96D1-B85CD630D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F0EEC-BB60-4E86-9425-A6C68C9D3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D05C7-E662-45A6-86C3-C454B349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2F679-6A43-446D-8ECF-5E46CF40B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A1CB5-3E76-4518-84D3-936C477C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6461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1764-58E5-4216-B166-AC89DEA9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518F5-2EC0-47A4-B2DB-AE950EAF4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0F6C6-8D15-407C-A3B7-49CF0E72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BCDF5-48BF-49E8-A103-AC5E4532D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6764A-C224-4ED5-9454-65D7FAFC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851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E592E-DDE4-4CF5-A5D4-6299E701B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84B1B-C0A1-4A34-BBAE-3FDBC767D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A2945-CCDB-4495-8889-2821017BB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781F8-F82E-4C8E-BAC2-4480428A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F758-52A5-49CB-8921-03078CF0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721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3"/>
          <p:cNvSpPr txBox="1">
            <a:spLocks noGrp="1"/>
          </p:cNvSpPr>
          <p:nvPr>
            <p:ph type="ctrTitle"/>
          </p:nvPr>
        </p:nvSpPr>
        <p:spPr>
          <a:xfrm>
            <a:off x="480002" y="2494536"/>
            <a:ext cx="658282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 Narrow"/>
              <a:buNone/>
              <a:defRPr sz="3733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2" name="Google Shape;12;p13"/>
          <p:cNvSpPr txBox="1">
            <a:spLocks noGrp="1"/>
          </p:cNvSpPr>
          <p:nvPr>
            <p:ph type="subTitle" idx="1"/>
          </p:nvPr>
        </p:nvSpPr>
        <p:spPr>
          <a:xfrm>
            <a:off x="480002" y="3694536"/>
            <a:ext cx="658282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2"/>
          </p:nvPr>
        </p:nvSpPr>
        <p:spPr>
          <a:xfrm>
            <a:off x="489667" y="4580800"/>
            <a:ext cx="6582800" cy="19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○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■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15" name="Google Shape;15;p13"/>
          <p:cNvPicPr preferRelativeResize="0"/>
          <p:nvPr/>
        </p:nvPicPr>
        <p:blipFill rotWithShape="1">
          <a:blip r:embed="rId2">
            <a:alphaModFix/>
          </a:blip>
          <a:srcRect t="-2312"/>
          <a:stretch/>
        </p:blipFill>
        <p:spPr>
          <a:xfrm>
            <a:off x="624435" y="596268"/>
            <a:ext cx="2477527" cy="54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65ECDD-A571-7F40-A0ED-A41274F6AD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629" y="0"/>
            <a:ext cx="509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0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5631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2">
            <a:alphaModFix/>
          </a:blip>
          <a:srcRect t="-2312"/>
          <a:stretch/>
        </p:blipFill>
        <p:spPr>
          <a:xfrm>
            <a:off x="624433" y="6101501"/>
            <a:ext cx="1544264" cy="340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AFDE7-C9B7-494A-9B30-8BBAF9BB5CF5}"/>
              </a:ext>
            </a:extLst>
          </p:cNvPr>
          <p:cNvSpPr txBox="1"/>
          <p:nvPr userDrawn="1"/>
        </p:nvSpPr>
        <p:spPr>
          <a:xfrm>
            <a:off x="621352" y="6533993"/>
            <a:ext cx="7976737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Presenter: Peter Schmid, MD     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orient="horz" pos="2890">
          <p15:clr>
            <a:srgbClr val="FBAE40"/>
          </p15:clr>
        </p15:guide>
        <p15:guide id="3" orient="horz" pos="302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0000" y="1908599"/>
            <a:ext cx="11232000" cy="3599999"/>
          </a:xfrm>
          <a:prstGeom prst="rect">
            <a:avLst/>
          </a:prstGeom>
        </p:spPr>
        <p:txBody>
          <a:bodyPr>
            <a:noAutofit/>
          </a:bodyPr>
          <a:lstStyle>
            <a:lvl1pPr marL="232822" indent="-232822">
              <a:buSzPct val="40000"/>
              <a:buFont typeface="Wingdings" panose="05000000000000000000" pitchFamily="2" charset="2"/>
              <a:buChar char="u"/>
              <a:defRPr>
                <a:solidFill>
                  <a:srgbClr val="04426B"/>
                </a:solidFill>
              </a:defRPr>
            </a:lvl1pPr>
            <a:lvl2pPr marL="838158" indent="-228589">
              <a:buSzPct val="40000"/>
              <a:defRPr>
                <a:solidFill>
                  <a:srgbClr val="04426B"/>
                </a:solidFill>
              </a:defRPr>
            </a:lvl2pPr>
            <a:lvl3pPr marL="1451961" indent="-232822">
              <a:buSzPct val="40000"/>
              <a:defRPr>
                <a:solidFill>
                  <a:srgbClr val="04426B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288732-EB0A-AF40-8B00-28C2C3A92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09" y="646992"/>
            <a:ext cx="11232003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FEDD8DF-DD02-1242-9795-AE505DBDA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09" y="1222992"/>
            <a:ext cx="11232003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4522F-26B2-4AA5-9D0C-97B6396843E7}"/>
              </a:ext>
            </a:extLst>
          </p:cNvPr>
          <p:cNvSpPr txBox="1"/>
          <p:nvPr userDrawn="1"/>
        </p:nvSpPr>
        <p:spPr>
          <a:xfrm>
            <a:off x="621352" y="6533993"/>
            <a:ext cx="7976737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Presenter: Peter Schmid, MD     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726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&lt;Title Only&gt;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2" y="3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26" indent="0">
              <a:spcBef>
                <a:spcPts val="0"/>
              </a:spcBef>
              <a:buNone/>
              <a:defRPr sz="1200"/>
            </a:lvl2pPr>
            <a:lvl3pPr marL="460400" indent="0">
              <a:spcBef>
                <a:spcPts val="0"/>
              </a:spcBef>
              <a:buNone/>
              <a:defRPr sz="1200"/>
            </a:lvl3pPr>
            <a:lvl4pPr marL="687427" indent="0">
              <a:spcBef>
                <a:spcPts val="0"/>
              </a:spcBef>
              <a:buNone/>
              <a:defRPr sz="1200"/>
            </a:lvl4pPr>
            <a:lvl5pPr marL="914453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42FC2-3B39-41CA-963C-76BFFE9C5530}"/>
              </a:ext>
            </a:extLst>
          </p:cNvPr>
          <p:cNvSpPr txBox="1"/>
          <p:nvPr userDrawn="1"/>
        </p:nvSpPr>
        <p:spPr>
          <a:xfrm>
            <a:off x="621352" y="6533993"/>
            <a:ext cx="7976737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Presenter: Peter Schmid, MD     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69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20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20" y="1598087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8994" indent="-21944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594" indent="-15848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-156621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2" y="3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26" indent="0">
              <a:spcBef>
                <a:spcPts val="0"/>
              </a:spcBef>
              <a:buNone/>
              <a:defRPr sz="1200"/>
            </a:lvl2pPr>
            <a:lvl3pPr marL="460400" indent="0">
              <a:spcBef>
                <a:spcPts val="0"/>
              </a:spcBef>
              <a:buNone/>
              <a:defRPr sz="1200"/>
            </a:lvl3pPr>
            <a:lvl4pPr marL="687427" indent="0">
              <a:spcBef>
                <a:spcPts val="0"/>
              </a:spcBef>
              <a:buNone/>
              <a:defRPr sz="1200"/>
            </a:lvl4pPr>
            <a:lvl5pPr marL="914453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9371F-2EFC-4F54-B13D-C1C494083EE6}"/>
              </a:ext>
            </a:extLst>
          </p:cNvPr>
          <p:cNvSpPr txBox="1"/>
          <p:nvPr userDrawn="1"/>
        </p:nvSpPr>
        <p:spPr>
          <a:xfrm>
            <a:off x="621352" y="6533993"/>
            <a:ext cx="7976737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Presenter: Peter Schmid, MD     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12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6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3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54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1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2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455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81" y="1825625"/>
            <a:ext cx="11443744" cy="4351339"/>
          </a:xfrm>
        </p:spPr>
        <p:txBody>
          <a:bodyPr l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6781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101307" y="6342091"/>
            <a:ext cx="5719219" cy="153888"/>
          </a:xfrm>
        </p:spPr>
        <p:txBody>
          <a:bodyPr wrap="square"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260344" indent="0">
              <a:buNone/>
              <a:defRPr sz="1000"/>
            </a:lvl2pPr>
            <a:lvl3pPr marL="525450" indent="0">
              <a:buNone/>
              <a:defRPr sz="1000"/>
            </a:lvl3pPr>
            <a:lvl4pPr marL="741344" indent="0">
              <a:buNone/>
              <a:defRPr sz="1000"/>
            </a:lvl4pPr>
            <a:lvl5pPr marL="960413" indent="0">
              <a:buNone/>
              <a:defRPr sz="1000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820525" y="6288229"/>
            <a:ext cx="371475" cy="261611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algn="ctr"/>
            <a:fld id="{8DE783E1-EC25-4136-8AC7-F5AA1CF9DDA9}" type="slidenum"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21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69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4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1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5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3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909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86382071"/>
      </p:ext>
    </p:extLst>
  </p:cSld>
  <p:clrMapOvr>
    <a:masterClrMapping/>
  </p:clrMapOvr>
  <p:transition spd="slow"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2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9893"/>
            <a:ext cx="11582400" cy="77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6299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6682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5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●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–"/>
        <a:defRPr sz="1800" b="1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•"/>
        <a:defRPr sz="1600" b="1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–"/>
        <a:defRPr sz="1400" b="1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6781" y="377652"/>
            <a:ext cx="11443744" cy="85583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781" y="1825625"/>
            <a:ext cx="11443744" cy="43513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22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09545" indent="-209545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504813" indent="-244469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720707" indent="-195258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52476" indent="-211133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6146" indent="-18573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7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7446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2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6781" y="377652"/>
            <a:ext cx="11443744" cy="85583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781" y="1825625"/>
            <a:ext cx="11443744" cy="43513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DAE9E-7A43-5242-9378-8FFFABFFFFE9}"/>
              </a:ext>
            </a:extLst>
          </p:cNvPr>
          <p:cNvSpPr/>
          <p:nvPr userDrawn="1"/>
        </p:nvSpPr>
        <p:spPr>
          <a:xfrm>
            <a:off x="0" y="6584605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0" i="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This presentation is the intellectual property of the author/presenter.  Contact them at 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p.schmid@qmul.ac.uk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 for permission to reprint and/or distribute</a:t>
            </a:r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4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1" r:id="rId11"/>
    <p:sldLayoutId id="2147483912" r:id="rId12"/>
    <p:sldLayoutId id="2147483913" r:id="rId1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09540" indent="-209540" algn="l" defTabSz="914354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504801" indent="-244463" algn="l" defTabSz="91435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720689" indent="-195254" algn="l" defTabSz="91435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52452" indent="-211128" algn="l" defTabSz="91435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6118" indent="-185730" algn="l" defTabSz="91435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7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7446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2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6781" y="377652"/>
            <a:ext cx="11443744" cy="85583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781" y="1825625"/>
            <a:ext cx="11443744" cy="43513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01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09545" indent="-209545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504813" indent="-244469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720707" indent="-195258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52476" indent="-211133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6146" indent="-18573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7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7446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2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304800"/>
            <a:ext cx="10962753" cy="1146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97152"/>
            <a:ext cx="10960608" cy="442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98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</p:sldLayoutIdLst>
  <p:hf hdr="0" ftr="0" dt="0"/>
  <p:txStyles>
    <p:titleStyle>
      <a:lvl1pPr algn="l" defTabSz="457239" rtl="0" eaLnBrk="1" latinLnBrk="0" hangingPunct="1">
        <a:lnSpc>
          <a:spcPct val="90000"/>
        </a:lnSpc>
        <a:spcBef>
          <a:spcPct val="0"/>
        </a:spcBef>
        <a:buNone/>
        <a:defRPr sz="4267" b="1" kern="600" spc="51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84" indent="-304784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Arial Black" panose="020B0A04020102020204" pitchFamily="34" charset="0"/>
        <a:buChar char="•"/>
        <a:defRPr sz="32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9014" indent="-219445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defRPr sz="2667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5764" indent="-158743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Wingdings" panose="05000000000000000000" pitchFamily="2" charset="2"/>
        <a:buChar char="§"/>
        <a:defRPr sz="24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09" indent="-148159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tabLst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0119" indent="-148159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0000"/>
        <a:buFont typeface="Arial Black" panose="020B0A04020102020204" pitchFamily="34" charset="0"/>
        <a:buChar char="•"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09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28AC-CA87-3F43-A87F-680D4D13216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4/1/23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B5799-D03E-406E-B0F9-E3ED31E5AF5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53005-7F37-4775-9760-3721396A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3C754-7B64-4DCD-9071-8B484D277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2262-7737-4E37-AD94-89EC26127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8CD32-3971-4337-B554-2A55F0DBEE6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7A35F-9DAA-4AC0-9836-322CC427E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F889F-8720-4F30-8267-13D63A48C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5EB19-0875-4F26-B8F5-F4EE8977B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91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8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  <p:sldLayoutId id="2147484306" r:id="rId13"/>
    <p:sldLayoutId id="2147484307" r:id="rId14"/>
    <p:sldLayoutId id="2147484308" r:id="rId15"/>
    <p:sldLayoutId id="2147484309" r:id="rId16"/>
    <p:sldLayoutId id="2147484310" r:id="rId17"/>
    <p:sldLayoutId id="2147484311" r:id="rId18"/>
    <p:sldLayoutId id="2147484312" r:id="rId19"/>
    <p:sldLayoutId id="2147484313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83C8C-02F2-F62D-5F33-F40D2EF2D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5E795-6934-4A62-129D-35E66F54A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3507E-166E-88B0-1714-416A949DD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0D389-0EF6-A54C-A24D-834EE90FBA05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63C8-B735-DC56-892E-450C95574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1CD44-082C-FA1A-A2EE-0FD836163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F8895-CC58-174D-B203-ACF9C7E6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  <p:sldLayoutId id="21474843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0.jpg"/><Relationship Id="rId4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?id=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14" y="4797328"/>
            <a:ext cx="1640725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h?id=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4797328"/>
            <a:ext cx="3160579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h?id=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408" y="4797328"/>
            <a:ext cx="2441401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 l="4166" r="2" b="5060"/>
          <a:stretch>
            <a:fillRect/>
          </a:stretch>
        </p:blipFill>
        <p:spPr bwMode="auto">
          <a:xfrm>
            <a:off x="3157726" y="4797328"/>
            <a:ext cx="2554233" cy="1584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 l="16705" t="18959" r="47221" b="25691"/>
          <a:stretch>
            <a:fillRect/>
          </a:stretch>
        </p:blipFill>
        <p:spPr bwMode="auto">
          <a:xfrm>
            <a:off x="7344141" y="4797376"/>
            <a:ext cx="2450503" cy="15839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48683" y="2810216"/>
            <a:ext cx="12192000" cy="17526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667" b="0" dirty="0">
                <a:latin typeface="Calibri" panose="020F0502020204030204" pitchFamily="34" charset="0"/>
              </a:rPr>
              <a:t>Professor Peter Schmid</a:t>
            </a:r>
            <a:r>
              <a:rPr lang="en-GB" sz="2400" b="0" dirty="0">
                <a:latin typeface="Calibri" panose="020F0502020204030204" pitchFamily="34" charset="0"/>
              </a:rPr>
              <a:t>, MD PhD FRCP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b="0" dirty="0">
                <a:latin typeface="Calibri" panose="020F0502020204030204" pitchFamily="34" charset="0"/>
              </a:rPr>
              <a:t>Lead, Centre for Experimental Cancer Medicine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b="0" dirty="0">
                <a:latin typeface="Calibri" panose="020F0502020204030204" pitchFamily="34" charset="0"/>
              </a:rPr>
              <a:t>Barts Cancer Institute, </a:t>
            </a:r>
            <a:r>
              <a:rPr lang="en-GB" altLang="en-US" sz="2400" b="0" dirty="0">
                <a:latin typeface="Calibri" panose="020F0502020204030204" pitchFamily="34" charset="0"/>
              </a:rPr>
              <a:t>St Bartholomew’s Hospital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altLang="en-US" sz="2400" b="0" dirty="0">
                <a:latin typeface="Calibri" panose="020F0502020204030204" pitchFamily="34" charset="0"/>
              </a:rPr>
              <a:t>Queen Mary University of London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GB" altLang="en-US" sz="2133" b="0" dirty="0">
              <a:latin typeface="Calibri" panose="020F0502020204030204" pitchFamily="34" charset="0"/>
            </a:endParaRPr>
          </a:p>
        </p:txBody>
      </p:sp>
      <p:pic>
        <p:nvPicPr>
          <p:cNvPr id="12" name="Picture 50" descr="Barts Health NHS Tru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49661" y="6453336"/>
            <a:ext cx="2395011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4" descr="http://www.black-kite.co.uk/images/qmul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4227" y="6453336"/>
            <a:ext cx="1985435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48CCABFA-2BCB-A344-B501-A854F3C8DCFC}"/>
              </a:ext>
            </a:extLst>
          </p:cNvPr>
          <p:cNvSpPr txBox="1">
            <a:spLocks noChangeArrowheads="1"/>
          </p:cNvSpPr>
          <p:nvPr/>
        </p:nvSpPr>
        <p:spPr>
          <a:xfrm>
            <a:off x="1126435" y="773114"/>
            <a:ext cx="9872869" cy="1470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Cancer: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of the year 2022</a:t>
            </a:r>
            <a:endParaRPr lang="en-GB" alt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08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D359-F390-1843-A23D-8E1D53AD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6" y="426273"/>
            <a:ext cx="12170264" cy="864096"/>
          </a:xfrm>
        </p:spPr>
        <p:txBody>
          <a:bodyPr/>
          <a:lstStyle/>
          <a:p>
            <a:r>
              <a:rPr lang="en-US" sz="3200" dirty="0"/>
              <a:t>Conclusion: WSG-ADAPT HR+/HER2-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2761-4A87-1A44-AD2A-32306BF0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buNone/>
            </a:pPr>
            <a:r>
              <a:rPr lang="en-US" sz="1500" b="0" dirty="0"/>
              <a:t>Nitz UA et al. </a:t>
            </a:r>
            <a:r>
              <a:rPr lang="en-US" sz="1500" b="0" i="1" dirty="0"/>
              <a:t>J Clin Oncol </a:t>
            </a:r>
            <a:r>
              <a:rPr lang="en-US" sz="1500" b="0" dirty="0"/>
              <a:t>2022;40(23):2557-67.</a:t>
            </a:r>
            <a:r>
              <a:rPr lang="en-US" sz="1050" dirty="0">
                <a:effectLst/>
                <a:latin typeface="Times" pitchFamily="2" charset="0"/>
              </a:rPr>
              <a:t> </a:t>
            </a:r>
            <a:endParaRPr lang="en-US" sz="15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0E3BC-F9DB-CB6B-E6F1-AEC7FBBE6CBB}"/>
              </a:ext>
            </a:extLst>
          </p:cNvPr>
          <p:cNvSpPr txBox="1"/>
          <p:nvPr/>
        </p:nvSpPr>
        <p:spPr>
          <a:xfrm>
            <a:off x="1747774" y="1869507"/>
            <a:ext cx="91838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Helvetica" pitchFamily="2" charset="0"/>
              </a:rPr>
              <a:t>“</a:t>
            </a:r>
            <a:r>
              <a:rPr lang="en-US" sz="2400" i="1" dirty="0">
                <a:effectLst/>
                <a:latin typeface="Helvetica" pitchFamily="2" charset="0"/>
              </a:rPr>
              <a:t>WSG-ADAPT-HR1/HER2– demonstrates that guiding systemic treatment by both RS and ET response is feasible in clinical routine and spares CT in pre- and postmenopausal patients with</a:t>
            </a:r>
            <a:br>
              <a:rPr lang="en-US" sz="2400" i="1" dirty="0">
                <a:effectLst/>
                <a:latin typeface="Helvetica" pitchFamily="2" charset="0"/>
              </a:rPr>
            </a:br>
            <a:r>
              <a:rPr lang="en-US" sz="2400" i="1" dirty="0">
                <a:effectLst/>
                <a:latin typeface="Helvetica" pitchFamily="2" charset="0"/>
              </a:rPr>
              <a:t>≤ 3 involved lymph nodes</a:t>
            </a:r>
            <a:r>
              <a:rPr lang="en-US" sz="2400" dirty="0">
                <a:effectLst/>
                <a:latin typeface="Helvetica" pitchFamily="2" charset="0"/>
              </a:rPr>
              <a:t>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7740BF0F-071D-CA5E-5D9A-0A97EDC26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5" y="309339"/>
            <a:ext cx="10699386" cy="5728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B9FB0-4DCB-FE83-2CD4-A3F89A37B28A}"/>
              </a:ext>
            </a:extLst>
          </p:cNvPr>
          <p:cNvSpPr txBox="1"/>
          <p:nvPr/>
        </p:nvSpPr>
        <p:spPr>
          <a:xfrm>
            <a:off x="4883477" y="1715445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Abstract GS1-05</a:t>
            </a:r>
          </a:p>
        </p:txBody>
      </p:sp>
    </p:spTree>
    <p:extLst>
      <p:ext uri="{BB962C8B-B14F-4D97-AF65-F5344CB8AC3E}">
        <p14:creationId xmlns:p14="http://schemas.microsoft.com/office/powerpoint/2010/main" val="36953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827242-925E-9046-AEAB-C6D3823A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291" y="1483399"/>
            <a:ext cx="5003800" cy="43907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78819D-C87A-4441-B029-C2AF290BB497}"/>
              </a:ext>
            </a:extLst>
          </p:cNvPr>
          <p:cNvGrpSpPr/>
          <p:nvPr/>
        </p:nvGrpSpPr>
        <p:grpSpPr>
          <a:xfrm>
            <a:off x="599730" y="948145"/>
            <a:ext cx="4053918" cy="2529919"/>
            <a:chOff x="599730" y="948145"/>
            <a:chExt cx="4053918" cy="25299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F4A2130-5A0F-9A47-8469-CF6FA2727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730" y="1301750"/>
              <a:ext cx="4053918" cy="21763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49547D-6ED4-2649-901A-7F62415E4FBA}"/>
                </a:ext>
              </a:extLst>
            </p:cNvPr>
            <p:cNvSpPr/>
            <p:nvPr/>
          </p:nvSpPr>
          <p:spPr>
            <a:xfrm>
              <a:off x="1855590" y="948145"/>
              <a:ext cx="18562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/>
                  <a:cs typeface="Arial"/>
                </a:rPr>
                <a:t>RFS across all Arms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8B25AD-101F-DD4F-B763-C3109E1427AF}"/>
                </a:ext>
              </a:extLst>
            </p:cNvPr>
            <p:cNvSpPr/>
            <p:nvPr/>
          </p:nvSpPr>
          <p:spPr>
            <a:xfrm>
              <a:off x="1855590" y="2980145"/>
              <a:ext cx="82586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/>
                  <a:cs typeface="Arial"/>
                </a:rPr>
                <a:t>RS ≥25 CET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7A7034-5805-9743-AB42-8D61A440B97C}"/>
                </a:ext>
              </a:extLst>
            </p:cNvPr>
            <p:cNvSpPr/>
            <p:nvPr/>
          </p:nvSpPr>
          <p:spPr>
            <a:xfrm>
              <a:off x="1855590" y="2816846"/>
              <a:ext cx="12698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/>
                  <a:cs typeface="Arial"/>
                </a:rPr>
                <a:t>RS 11-25 ET vs CET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003EC9-9825-9748-810C-314C9FA881D7}"/>
                </a:ext>
              </a:extLst>
            </p:cNvPr>
            <p:cNvSpPr/>
            <p:nvPr/>
          </p:nvSpPr>
          <p:spPr>
            <a:xfrm>
              <a:off x="1855589" y="2653547"/>
              <a:ext cx="7505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/>
                  <a:cs typeface="Arial"/>
                </a:rPr>
                <a:t>RS &lt;11 ET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622E85-7A40-8540-9118-CDAE4AA4C92A}"/>
              </a:ext>
            </a:extLst>
          </p:cNvPr>
          <p:cNvGrpSpPr/>
          <p:nvPr/>
        </p:nvGrpSpPr>
        <p:grpSpPr>
          <a:xfrm>
            <a:off x="461994" y="3555504"/>
            <a:ext cx="4643406" cy="3162796"/>
            <a:chOff x="461994" y="3555504"/>
            <a:chExt cx="4643406" cy="31627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C34779-E141-3D47-94E4-DE415797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94" y="3877673"/>
              <a:ext cx="4643406" cy="284062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3E607E-E998-F248-93C1-3030B180A412}"/>
                </a:ext>
              </a:extLst>
            </p:cNvPr>
            <p:cNvSpPr/>
            <p:nvPr/>
          </p:nvSpPr>
          <p:spPr>
            <a:xfrm>
              <a:off x="1607573" y="3555504"/>
              <a:ext cx="21477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/>
                  <a:cs typeface="Arial"/>
                </a:rPr>
                <a:t>RA 11-25 and Age &lt;50a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FAE401-940C-7F42-880C-B686B48680A4}"/>
              </a:ext>
            </a:extLst>
          </p:cNvPr>
          <p:cNvSpPr/>
          <p:nvPr/>
        </p:nvSpPr>
        <p:spPr>
          <a:xfrm>
            <a:off x="1498600" y="3985473"/>
            <a:ext cx="1107515" cy="2607359"/>
          </a:xfrm>
          <a:prstGeom prst="roundRect">
            <a:avLst>
              <a:gd name="adj" fmla="val 634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E9967CB-B4C4-5047-8B19-3F0418C1DEC3}"/>
              </a:ext>
            </a:extLst>
          </p:cNvPr>
          <p:cNvSpPr/>
          <p:nvPr/>
        </p:nvSpPr>
        <p:spPr>
          <a:xfrm>
            <a:off x="3302000" y="3972600"/>
            <a:ext cx="1107515" cy="2620232"/>
          </a:xfrm>
          <a:prstGeom prst="roundRect">
            <a:avLst>
              <a:gd name="adj" fmla="val 634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CDB2D9-C51E-A742-B050-CD7E6F6DB7F4}"/>
              </a:ext>
            </a:extLst>
          </p:cNvPr>
          <p:cNvCxnSpPr/>
          <p:nvPr/>
        </p:nvCxnSpPr>
        <p:spPr>
          <a:xfrm flipV="1">
            <a:off x="4559300" y="3877673"/>
            <a:ext cx="1346200" cy="961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6A5D8AE-5538-664B-AED9-B86A94224D88}"/>
              </a:ext>
            </a:extLst>
          </p:cNvPr>
          <p:cNvSpPr/>
          <p:nvPr/>
        </p:nvSpPr>
        <p:spPr>
          <a:xfrm>
            <a:off x="7525773" y="998969"/>
            <a:ext cx="2147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Arial"/>
              </a:rPr>
              <a:t>RA 11-25 and Age &lt;50a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FEB6952-43DD-7645-BAA0-C6EE47CF89E3}"/>
              </a:ext>
            </a:extLst>
          </p:cNvPr>
          <p:cNvSpPr txBox="1">
            <a:spLocks/>
          </p:cNvSpPr>
          <p:nvPr/>
        </p:nvSpPr>
        <p:spPr>
          <a:xfrm>
            <a:off x="7235486" y="6491817"/>
            <a:ext cx="4876108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Sparano et al, SABCS 2022 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2E6DED25-0552-0F43-A5F7-76ED7A0A2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82" y="153895"/>
            <a:ext cx="119914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TAILORx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Trial in ER+ N0 EBC – Updated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results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(12a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event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rates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2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26F222F-AD18-0443-B19B-B770C4E04CF3}"/>
              </a:ext>
            </a:extLst>
          </p:cNvPr>
          <p:cNvGraphicFramePr>
            <a:graphicFrameLocks noGrp="1"/>
          </p:cNvGraphicFramePr>
          <p:nvPr/>
        </p:nvGraphicFramePr>
        <p:xfrm>
          <a:off x="1294091" y="1773766"/>
          <a:ext cx="9804400" cy="4402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296279036"/>
                    </a:ext>
                  </a:extLst>
                </a:gridCol>
                <a:gridCol w="585509">
                  <a:extLst>
                    <a:ext uri="{9D8B030D-6E8A-4147-A177-3AD203B41FA5}">
                      <a16:colId xmlns:a16="http://schemas.microsoft.com/office/drawing/2014/main" val="2826075782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331737513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365640400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757306626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513134318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72059556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78357309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4104038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671561482"/>
                    </a:ext>
                  </a:extLst>
                </a:gridCol>
                <a:gridCol w="1446491">
                  <a:extLst>
                    <a:ext uri="{9D8B030D-6E8A-4147-A177-3AD203B41FA5}">
                      <a16:colId xmlns:a16="http://schemas.microsoft.com/office/drawing/2014/main" val="2079955403"/>
                    </a:ext>
                  </a:extLst>
                </a:gridCol>
              </a:tblGrid>
              <a:tr h="11698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N0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N+ 1-3LN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≥4LN 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94527"/>
                  </a:ext>
                </a:extLst>
              </a:tr>
              <a:tr h="584906"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Premenopausal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200547"/>
                  </a:ext>
                </a:extLst>
              </a:tr>
              <a:tr h="472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11-15</a:t>
                      </a: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16-20</a:t>
                      </a: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21-25</a:t>
                      </a: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466308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marL="0" marR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 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risk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marL="0" marR="0"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006600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 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risk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T w="12700" cmpd="sng">
                      <a:noFill/>
                    </a:lnT>
                    <a:lnBlToTr w="12700" cmpd="sng">
                      <a:noFill/>
                      <a:prstDash val="solid"/>
                    </a:lnBlToTr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411460"/>
                  </a:ext>
                </a:extLst>
              </a:tr>
              <a:tr h="58490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Postmenopausal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28055"/>
                  </a:ext>
                </a:extLst>
              </a:tr>
              <a:tr h="584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53326"/>
                  </a:ext>
                </a:extLst>
              </a:tr>
            </a:tbl>
          </a:graphicData>
        </a:graphic>
      </p:graphicFrame>
      <p:sp>
        <p:nvSpPr>
          <p:cNvPr id="4" name="Rectangle 37">
            <a:extLst>
              <a:ext uri="{FF2B5EF4-FFF2-40B4-BE49-F238E27FC236}">
                <a16:creationId xmlns:a16="http://schemas.microsoft.com/office/drawing/2014/main" id="{6C520232-64A1-F64D-A651-E5442CEA5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82" y="153895"/>
            <a:ext cx="119914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ER+ EBC: Who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benefits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chemotherapy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A24D3-E68A-504D-8CED-858BEA19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708" y="812677"/>
            <a:ext cx="9036051" cy="85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Treatment decisions based on Oncotype DX after SABCS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83B05D-245A-4C47-9150-F16B0F9C8537}"/>
              </a:ext>
            </a:extLst>
          </p:cNvPr>
          <p:cNvCxnSpPr/>
          <p:nvPr/>
        </p:nvCxnSpPr>
        <p:spPr>
          <a:xfrm flipV="1">
            <a:off x="5143500" y="4013200"/>
            <a:ext cx="1066800" cy="952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EBB67BA6-3AB1-1943-A8B4-CB0C61A61F8E}"/>
              </a:ext>
            </a:extLst>
          </p:cNvPr>
          <p:cNvSpPr/>
          <p:nvPr/>
        </p:nvSpPr>
        <p:spPr>
          <a:xfrm rot="16200000">
            <a:off x="5697123" y="4042758"/>
            <a:ext cx="468000" cy="504000"/>
          </a:xfrm>
          <a:prstGeom prst="rtTriangle">
            <a:avLst/>
          </a:prstGeom>
          <a:solidFill>
            <a:srgbClr val="ED6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84A825A-7785-E046-A543-84AE044C5C61}"/>
              </a:ext>
            </a:extLst>
          </p:cNvPr>
          <p:cNvSpPr/>
          <p:nvPr/>
        </p:nvSpPr>
        <p:spPr>
          <a:xfrm rot="16200000">
            <a:off x="5195935" y="4499872"/>
            <a:ext cx="468000" cy="504000"/>
          </a:xfrm>
          <a:prstGeom prst="rtTriangle">
            <a:avLst/>
          </a:prstGeom>
          <a:solidFill>
            <a:srgbClr val="ED6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927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AE597-6E25-AB5A-43FC-F3DE957F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+mn-lt"/>
              </a:rPr>
              <a:t>Sparano S et al. SABCS 2022;Abstract GS1-05.</a:t>
            </a:r>
            <a:endParaRPr lang="en-US" sz="1500" b="0" dirty="0">
              <a:latin typeface="+mn-lt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CA88890-166E-226D-8A42-6213AFA5C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1" y="312516"/>
            <a:ext cx="10884525" cy="57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0D5991-4F48-88FE-F7B5-1E2EBD306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1" y="856521"/>
            <a:ext cx="11117891" cy="45372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3D676C-4EC3-6183-5E86-1671894D56EE}"/>
              </a:ext>
            </a:extLst>
          </p:cNvPr>
          <p:cNvSpPr/>
          <p:nvPr/>
        </p:nvSpPr>
        <p:spPr bwMode="auto">
          <a:xfrm>
            <a:off x="549391" y="844946"/>
            <a:ext cx="11117891" cy="587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F0490-ADFB-A0AB-8A9F-D23D2F9688DA}"/>
              </a:ext>
            </a:extLst>
          </p:cNvPr>
          <p:cNvSpPr txBox="1"/>
          <p:nvPr/>
        </p:nvSpPr>
        <p:spPr>
          <a:xfrm>
            <a:off x="7616142" y="894923"/>
            <a:ext cx="401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2022;40(16):1816-37.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42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241FDD-E260-057E-5624-31256C73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-4481"/>
            <a:ext cx="10358967" cy="1143000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 RECOMMENDATIONS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457525-7876-CB92-AD96-5C0A5836C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58" y="872042"/>
            <a:ext cx="10657795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>
                <a:latin typeface="+mn-lt"/>
              </a:rPr>
              <a:t>“</a:t>
            </a:r>
            <a:r>
              <a:rPr lang="en-US" sz="2000" b="0" dirty="0">
                <a:effectLst/>
                <a:latin typeface="+mn-lt"/>
              </a:rPr>
              <a:t>Clinicians may use Onco</a:t>
            </a:r>
            <a:r>
              <a:rPr lang="en-US" sz="2000" b="0" i="1" dirty="0">
                <a:effectLst/>
                <a:latin typeface="+mn-lt"/>
              </a:rPr>
              <a:t>type</a:t>
            </a:r>
            <a:r>
              <a:rPr lang="en-US" sz="2000" b="0" dirty="0">
                <a:effectLst/>
                <a:latin typeface="+mn-lt"/>
              </a:rPr>
              <a:t> DX, MammaPrint, Breast Cancer Index (BCI), and Endo-Predict to guide adjuvant endocrine and chemotherapy in patients who are postmenopausal or age &gt; 50 years with early-stage estrogen receptor (ER)–positive, human epidermal growth factor receptor 2 (HER2)–negative (ER1 and HER2–) breast cancer that is node-negative or with 1-3 positive nodes. </a:t>
            </a:r>
            <a:r>
              <a:rPr lang="en-US" sz="2000" b="0" dirty="0" err="1">
                <a:effectLst/>
                <a:latin typeface="+mn-lt"/>
              </a:rPr>
              <a:t>Prosigna</a:t>
            </a:r>
            <a:r>
              <a:rPr lang="en-US" sz="2000" b="0" dirty="0">
                <a:effectLst/>
                <a:latin typeface="+mn-lt"/>
              </a:rPr>
              <a:t> and BCI may be used in postmenopausal patients with node-negative ER1 and HER2– breast cancer. </a:t>
            </a:r>
          </a:p>
          <a:p>
            <a:pPr marL="98425" indent="0">
              <a:buNone/>
            </a:pPr>
            <a:r>
              <a:rPr lang="en-US" sz="2000" b="0" dirty="0">
                <a:effectLst/>
                <a:latin typeface="+mn-lt"/>
              </a:rPr>
              <a:t>In premenopausal patients, clinicians may use Onco</a:t>
            </a:r>
            <a:r>
              <a:rPr lang="en-US" sz="2000" b="0" i="1" dirty="0">
                <a:effectLst/>
                <a:latin typeface="+mn-lt"/>
              </a:rPr>
              <a:t>type</a:t>
            </a:r>
            <a:r>
              <a:rPr lang="en-US" sz="2000" b="0" dirty="0">
                <a:effectLst/>
                <a:latin typeface="+mn-lt"/>
              </a:rPr>
              <a:t> in patients with node-negative ER1 and HER2– breast cancer. Current data suggest that premenopausal patients with 1-3 positive nodes benefit from chemotherapy regardless of genomic assay result. </a:t>
            </a:r>
          </a:p>
          <a:p>
            <a:pPr marL="98425" indent="0">
              <a:buNone/>
            </a:pPr>
            <a:r>
              <a:rPr lang="en-US" sz="2000" b="0" dirty="0">
                <a:effectLst/>
                <a:latin typeface="+mn-lt"/>
              </a:rPr>
              <a:t>There are no data on use of genomic tests to guide adjuvant chemotherapy in patients with </a:t>
            </a:r>
            <a:r>
              <a:rPr lang="en-US" sz="2000" b="0" u="sng" dirty="0">
                <a:effectLst/>
                <a:latin typeface="+mn-lt"/>
              </a:rPr>
              <a:t>&gt;</a:t>
            </a:r>
            <a:r>
              <a:rPr lang="en-US" sz="2000" b="0" dirty="0">
                <a:effectLst/>
                <a:latin typeface="+mn-lt"/>
              </a:rPr>
              <a:t> 4 positive nodes. Ki67 combined with other parameters or immunohistochemistry 4 score may be used in postmenopausal patients without access to genomic tests to guide adjuvant therapy decisions. BCI may be offered to patients with 0-3 positive nodes who received 5 years of endocrine therapy without evidence of recurrence to guide decisions about extended endocrine therapy. None of the assays are recommended for treatment guidance in individuals with HER2-positive or triple-negative breast cancer. Treatment decisions should also consider disease stage, comorbidities, and patient preferences.”</a:t>
            </a:r>
          </a:p>
          <a:p>
            <a:pPr marL="98425" indent="0">
              <a:buNone/>
            </a:pPr>
            <a:endParaRPr lang="en-US" sz="2200" b="0" dirty="0">
              <a:solidFill>
                <a:srgbClr val="0000FF"/>
              </a:solidFill>
              <a:effectLst/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6AA1-B80E-88A9-42A9-53BBDEADD03A}"/>
              </a:ext>
            </a:extLst>
          </p:cNvPr>
          <p:cNvSpPr txBox="1"/>
          <p:nvPr/>
        </p:nvSpPr>
        <p:spPr>
          <a:xfrm>
            <a:off x="208214" y="6492348"/>
            <a:ext cx="3642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 F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2022;40(16):1816-37.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4864E004-7662-44E7-CC00-9A31896F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32" y="324225"/>
            <a:ext cx="10897521" cy="5696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B9FB0-4DCB-FE83-2CD4-A3F89A37B28A}"/>
              </a:ext>
            </a:extLst>
          </p:cNvPr>
          <p:cNvSpPr txBox="1"/>
          <p:nvPr/>
        </p:nvSpPr>
        <p:spPr>
          <a:xfrm>
            <a:off x="5057093" y="5620546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Abstract GS1-09</a:t>
            </a:r>
          </a:p>
        </p:txBody>
      </p:sp>
    </p:spTree>
    <p:extLst>
      <p:ext uri="{BB962C8B-B14F-4D97-AF65-F5344CB8AC3E}">
        <p14:creationId xmlns:p14="http://schemas.microsoft.com/office/powerpoint/2010/main" val="30615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730" y="458112"/>
            <a:ext cx="8229600" cy="106911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monarchE Study Design (NCT03155997)</a:t>
            </a:r>
          </a:p>
        </p:txBody>
      </p:sp>
      <p:sp>
        <p:nvSpPr>
          <p:cNvPr id="65" name="Rounded Rectangle 9">
            <a:extLst>
              <a:ext uri="{FF2B5EF4-FFF2-40B4-BE49-F238E27FC236}">
                <a16:creationId xmlns:a16="http://schemas.microsoft.com/office/drawing/2014/main" id="{8E35CDCC-FA3F-7EF4-58A4-3A558E6507AD}"/>
              </a:ext>
            </a:extLst>
          </p:cNvPr>
          <p:cNvSpPr/>
          <p:nvPr/>
        </p:nvSpPr>
        <p:spPr bwMode="auto">
          <a:xfrm>
            <a:off x="2578477" y="1636591"/>
            <a:ext cx="2393611" cy="1739003"/>
          </a:xfrm>
          <a:prstGeom prst="roundRect">
            <a:avLst/>
          </a:prstGeom>
          <a:solidFill>
            <a:srgbClr val="00A1DE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lIns="25719" tIns="34289" rIns="25719" bIns="34289" anchor="ctr"/>
          <a:lstStyle/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Cohort 1: High risk 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based on </a:t>
            </a: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clinical pathological features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71446" marR="0" lvl="0" indent="-171446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≥4 ALN OR </a:t>
            </a:r>
          </a:p>
          <a:p>
            <a:pPr marL="171446" marR="0" lvl="0" indent="-171446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1-3 ALN and at least 1 of the below:</a:t>
            </a:r>
          </a:p>
          <a:p>
            <a:pPr marL="274312" marR="0" lvl="0" indent="-171446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Grade 3 disease</a:t>
            </a:r>
          </a:p>
          <a:p>
            <a:pPr marL="274312" marR="0" lvl="0" indent="-171446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Tumor size ≥5 cm</a:t>
            </a:r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93435A2D-50E7-FB82-FBD5-FC2263D3F95E}"/>
              </a:ext>
            </a:extLst>
          </p:cNvPr>
          <p:cNvSpPr/>
          <p:nvPr/>
        </p:nvSpPr>
        <p:spPr>
          <a:xfrm>
            <a:off x="5198702" y="3242426"/>
            <a:ext cx="1132719" cy="356471"/>
          </a:xfrm>
          <a:prstGeom prst="flowChartConnector">
            <a:avLst/>
          </a:prstGeom>
          <a:solidFill>
            <a:schemeClr val="bg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68579" tIns="34289" rIns="68579" bIns="34289" anchor="ctr"/>
          <a:lstStyle/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 1:1</a:t>
            </a:r>
          </a:p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 = 5637</a:t>
            </a: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B75745-061F-A90D-CB1E-FA89F95CF2FB}"/>
              </a:ext>
            </a:extLst>
          </p:cNvPr>
          <p:cNvSpPr/>
          <p:nvPr/>
        </p:nvSpPr>
        <p:spPr>
          <a:xfrm>
            <a:off x="2866561" y="5279997"/>
            <a:ext cx="1807969" cy="954105"/>
          </a:xfrm>
          <a:prstGeom prst="rect">
            <a:avLst/>
          </a:prstGeom>
          <a:noFill/>
          <a:ln w="9525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50799" rtlCol="0" anchor="ctr">
            <a:spAutoFit/>
          </a:bodyPr>
          <a:lstStyle/>
          <a:p>
            <a:pPr marL="0" marR="0" lvl="0" indent="0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Stratified for: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85717" marR="0" lvl="0" indent="-85717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Prior chemotherapy</a:t>
            </a:r>
          </a:p>
          <a:p>
            <a:pPr marL="85717" marR="0" lvl="0" indent="-85717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Menopausal status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85717" marR="0" lvl="0" indent="-85717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Region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7489CF3E-8EA0-38DE-66F7-EA85F3551200}"/>
              </a:ext>
            </a:extLst>
          </p:cNvPr>
          <p:cNvSpPr/>
          <p:nvPr/>
        </p:nvSpPr>
        <p:spPr>
          <a:xfrm>
            <a:off x="4972088" y="2626090"/>
            <a:ext cx="219195" cy="1562821"/>
          </a:xfrm>
          <a:prstGeom prst="rightBrace">
            <a:avLst>
              <a:gd name="adj1" fmla="val 8333"/>
              <a:gd name="adj2" fmla="val 51007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E7BC616A-C0AB-FD94-854D-9811D2A03DFB}"/>
              </a:ext>
            </a:extLst>
          </p:cNvPr>
          <p:cNvSpPr/>
          <p:nvPr/>
        </p:nvSpPr>
        <p:spPr bwMode="auto">
          <a:xfrm>
            <a:off x="2576751" y="3475068"/>
            <a:ext cx="2387588" cy="17373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lIns="25719" tIns="34289" rIns="25719" bIns="34289" anchor="ctr"/>
          <a:lstStyle/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Cohort 2: High risk </a:t>
            </a: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based </a:t>
            </a:r>
          </a:p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on </a:t>
            </a:r>
            <a:r>
              <a:rPr kumimoji="0" lang="nl-B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Ki-67</a:t>
            </a:r>
          </a:p>
          <a:p>
            <a:pPr marL="0" marR="0" lvl="0" indent="-182875" algn="l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1-3 ALN and</a:t>
            </a:r>
          </a:p>
          <a:p>
            <a:pPr marL="0" marR="0" lvl="0" indent="-182875" algn="l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Ki-67 ≥20% and</a:t>
            </a:r>
          </a:p>
          <a:p>
            <a:pPr marL="182875" marR="0" lvl="0" indent="-182875" algn="l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Grade 1-2 and tumor size  &lt;5 cm</a:t>
            </a:r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363D362F-D632-6F19-6936-CC17C7DC3473}"/>
              </a:ext>
            </a:extLst>
          </p:cNvPr>
          <p:cNvCxnSpPr>
            <a:cxnSpLocks/>
          </p:cNvCxnSpPr>
          <p:nvPr/>
        </p:nvCxnSpPr>
        <p:spPr>
          <a:xfrm>
            <a:off x="5767213" y="3608894"/>
            <a:ext cx="413163" cy="378103"/>
          </a:xfrm>
          <a:prstGeom prst="bentConnector3">
            <a:avLst>
              <a:gd name="adj1" fmla="val 1587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35A66DC4-1852-9469-01F2-130AAD530CA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41728" y="2813861"/>
            <a:ext cx="461979" cy="415316"/>
          </a:xfrm>
          <a:prstGeom prst="bentConnector2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triangle"/>
          </a:ln>
          <a:effectLst/>
        </p:spPr>
      </p:cxnSp>
      <p:sp>
        <p:nvSpPr>
          <p:cNvPr id="77" name="Rounded Rectangle 2">
            <a:extLst>
              <a:ext uri="{FF2B5EF4-FFF2-40B4-BE49-F238E27FC236}">
                <a16:creationId xmlns:a16="http://schemas.microsoft.com/office/drawing/2014/main" id="{B501B958-EAD6-88B2-1FD0-047AD902A585}"/>
              </a:ext>
            </a:extLst>
          </p:cNvPr>
          <p:cNvSpPr/>
          <p:nvPr/>
        </p:nvSpPr>
        <p:spPr>
          <a:xfrm>
            <a:off x="139905" y="1869258"/>
            <a:ext cx="2123895" cy="3130032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34289" tIns="34289" rIns="34289" bIns="34289" numCol="1" spcCol="50799" rtlCol="0" anchor="ctr">
            <a:spAutoFit/>
          </a:bodyPr>
          <a:lstStyle/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HR+, HER2-, node positive high-risk EBC</a:t>
            </a:r>
          </a:p>
          <a:p>
            <a:pPr marL="0" marR="0" lvl="0" indent="91438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Women or men </a:t>
            </a:r>
          </a:p>
          <a:p>
            <a:pPr marL="0" marR="0" lvl="0" indent="91438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Pre-/postmenopausal</a:t>
            </a:r>
          </a:p>
          <a:p>
            <a:pPr marL="0" marR="0" lvl="0" indent="91438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With or without prior neo- and/or adjuvant chemotherapy</a:t>
            </a:r>
          </a:p>
          <a:p>
            <a:pPr marL="0" marR="0" lvl="0" indent="91438" algn="l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No metastatic disease</a:t>
            </a:r>
          </a:p>
          <a:p>
            <a:pPr marL="0" marR="0" lvl="0" indent="91438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Maximum of 16 months from surgery to randomization and 12 weeks of ET following the last non-ET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3D8D5C-FB6D-1C97-8C0D-7EB55368D193}"/>
              </a:ext>
            </a:extLst>
          </p:cNvPr>
          <p:cNvSpPr/>
          <p:nvPr/>
        </p:nvSpPr>
        <p:spPr>
          <a:xfrm>
            <a:off x="6159830" y="1596290"/>
            <a:ext cx="3201751" cy="763073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On-study treatment period</a:t>
            </a:r>
          </a:p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years</a:t>
            </a: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Arrow: Pentagon 79">
            <a:extLst>
              <a:ext uri="{FF2B5EF4-FFF2-40B4-BE49-F238E27FC236}">
                <a16:creationId xmlns:a16="http://schemas.microsoft.com/office/drawing/2014/main" id="{32BFDFB0-46D9-7F9F-80C0-97D09F683108}"/>
              </a:ext>
            </a:extLst>
          </p:cNvPr>
          <p:cNvSpPr/>
          <p:nvPr/>
        </p:nvSpPr>
        <p:spPr>
          <a:xfrm>
            <a:off x="9498051" y="2903637"/>
            <a:ext cx="2546296" cy="965267"/>
          </a:xfrm>
          <a:prstGeom prst="homePlat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Follow-up period</a:t>
            </a:r>
          </a:p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Endocrine Therapy</a:t>
            </a:r>
          </a:p>
          <a:p>
            <a:pPr marL="0" marR="0" lvl="0" indent="0" algn="ctr" defTabSz="5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3-8 years as clinically indicated</a:t>
            </a:r>
          </a:p>
        </p:txBody>
      </p:sp>
      <p:sp>
        <p:nvSpPr>
          <p:cNvPr id="81" name="Rounded Rectangle 9">
            <a:extLst>
              <a:ext uri="{FF2B5EF4-FFF2-40B4-BE49-F238E27FC236}">
                <a16:creationId xmlns:a16="http://schemas.microsoft.com/office/drawing/2014/main" id="{922D1EAD-A4D4-BC7D-46D8-3E9EEB0E2C3E}"/>
              </a:ext>
            </a:extLst>
          </p:cNvPr>
          <p:cNvSpPr/>
          <p:nvPr/>
        </p:nvSpPr>
        <p:spPr bwMode="auto">
          <a:xfrm>
            <a:off x="6159829" y="2431074"/>
            <a:ext cx="3201751" cy="869007"/>
          </a:xfrm>
          <a:prstGeom prst="roundRect">
            <a:avLst/>
          </a:prstGeom>
          <a:solidFill>
            <a:srgbClr val="D52B1E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25719" tIns="34289" rIns="25719" bIns="34289" anchor="ctr"/>
          <a:lstStyle/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Abemaciclib </a:t>
            </a:r>
          </a:p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(150mg twice daily) </a:t>
            </a: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</a:t>
            </a:r>
          </a:p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Endocrine Therapy: AI or tamoxifen </a:t>
            </a:r>
          </a:p>
        </p:txBody>
      </p:sp>
      <p:sp>
        <p:nvSpPr>
          <p:cNvPr id="82" name="Rounded Rectangle 10">
            <a:extLst>
              <a:ext uri="{FF2B5EF4-FFF2-40B4-BE49-F238E27FC236}">
                <a16:creationId xmlns:a16="http://schemas.microsoft.com/office/drawing/2014/main" id="{3E855FF2-2972-65DC-843C-6FC6FD34C24B}"/>
              </a:ext>
            </a:extLst>
          </p:cNvPr>
          <p:cNvSpPr/>
          <p:nvPr/>
        </p:nvSpPr>
        <p:spPr bwMode="auto">
          <a:xfrm>
            <a:off x="6180375" y="3521681"/>
            <a:ext cx="3201752" cy="868680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txBody>
          <a:bodyPr lIns="25719" tIns="34289" rIns="25719" bIns="34289" anchor="ctr"/>
          <a:lstStyle/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Endocrine Therapy: AI or tamoxifen</a:t>
            </a:r>
            <a:endParaRPr kumimoji="0" lang="nl-B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ECAC7-61EC-78C6-D4C2-CCA8ED8D1C46}"/>
              </a:ext>
            </a:extLst>
          </p:cNvPr>
          <p:cNvSpPr/>
          <p:nvPr/>
        </p:nvSpPr>
        <p:spPr>
          <a:xfrm>
            <a:off x="5041101" y="4453805"/>
            <a:ext cx="7010996" cy="497588"/>
          </a:xfrm>
          <a:prstGeom prst="roundRect">
            <a:avLst/>
          </a:prstGeom>
          <a:noFill/>
          <a:ln w="19050" cap="flat" cmpd="sng" algn="ctr">
            <a:solidFill>
              <a:srgbClr val="263F6A"/>
            </a:solidFill>
            <a:prstDash val="solid"/>
          </a:ln>
          <a:effectLst/>
        </p:spPr>
        <p:txBody>
          <a:bodyPr lIns="51435" tIns="25719" rIns="51435" bIns="25719" rtlCol="0" anchor="ctr"/>
          <a:lstStyle/>
          <a:p>
            <a:pPr marL="0" marR="0" lvl="0" indent="0" algn="l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Objective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IDFS</a:t>
            </a:r>
          </a:p>
          <a:p>
            <a:pPr marL="0" marR="0" lvl="0" indent="0" algn="l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Secondary Objectives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IDFS in high Ki-67 populations, DRFS, OS, Safety, PK, PRO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E89BD8-9F8B-27A3-1EFD-FBD3CFA8EA20}"/>
              </a:ext>
            </a:extLst>
          </p:cNvPr>
          <p:cNvGrpSpPr/>
          <p:nvPr/>
        </p:nvGrpSpPr>
        <p:grpSpPr>
          <a:xfrm>
            <a:off x="2270987" y="2741799"/>
            <a:ext cx="303255" cy="1310175"/>
            <a:chOff x="2444163" y="3373955"/>
            <a:chExt cx="587164" cy="739941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525CB7C-BE9B-B3B6-E3AA-A6B0C8007CDC}"/>
                </a:ext>
              </a:extLst>
            </p:cNvPr>
            <p:cNvCxnSpPr>
              <a:cxnSpLocks/>
            </p:cNvCxnSpPr>
            <p:nvPr/>
          </p:nvCxnSpPr>
          <p:spPr>
            <a:xfrm>
              <a:off x="2444585" y="3749920"/>
              <a:ext cx="586742" cy="363976"/>
            </a:xfrm>
            <a:prstGeom prst="straightConnector1">
              <a:avLst/>
            </a:prstGeom>
            <a:noFill/>
            <a:ln w="19050" cap="flat">
              <a:solidFill>
                <a:schemeClr val="bg1">
                  <a:lumMod val="50000"/>
                </a:schemeClr>
              </a:solidFill>
              <a:prstDash val="solid"/>
              <a:round/>
              <a:tailEnd type="triangle"/>
            </a:ln>
            <a:effectLst/>
            <a:sp3d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2722626-23A6-4557-92EC-A1FED0302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4163" y="3373955"/>
              <a:ext cx="586742" cy="363976"/>
            </a:xfrm>
            <a:prstGeom prst="straightConnector1">
              <a:avLst/>
            </a:prstGeom>
            <a:noFill/>
            <a:ln w="19050" cap="flat">
              <a:solidFill>
                <a:schemeClr val="bg1">
                  <a:lumMod val="50000"/>
                </a:schemeClr>
              </a:solidFill>
              <a:prstDash val="solid"/>
              <a:round/>
              <a:tailEnd type="triangle"/>
            </a:ln>
            <a:effectLst/>
            <a:sp3d/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684C64-1A49-4437-BACF-42DFE8043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303" y="4959998"/>
            <a:ext cx="3129699" cy="2141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CA29A-73F1-363A-C1D5-278D58DB0593}"/>
              </a:ext>
            </a:extLst>
          </p:cNvPr>
          <p:cNvSpPr txBox="1"/>
          <p:nvPr/>
        </p:nvSpPr>
        <p:spPr>
          <a:xfrm>
            <a:off x="139904" y="6365000"/>
            <a:ext cx="1729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Johnston et al, SABCS 2022</a:t>
            </a: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1F78242B-C547-9C4E-BEA7-26CA81A6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8" y="39061"/>
            <a:ext cx="11897475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ET plus CDK4/6 inhibitors in high-risk HR+/HER2- EBC</a:t>
            </a:r>
          </a:p>
        </p:txBody>
      </p:sp>
    </p:spTree>
    <p:extLst>
      <p:ext uri="{BB962C8B-B14F-4D97-AF65-F5344CB8AC3E}">
        <p14:creationId xmlns:p14="http://schemas.microsoft.com/office/powerpoint/2010/main" val="42780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CA666F8-A508-FCB6-0AB8-0A431EA84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9" y="1518950"/>
            <a:ext cx="6505575" cy="4174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30" y="147195"/>
            <a:ext cx="11331839" cy="80851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IDFS Benefit in ITT Persists Beyond Completion </a:t>
            </a:r>
            <a:b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Abemaciclib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218A-43DE-BB6F-0CA1-A68CD914552D}"/>
              </a:ext>
            </a:extLst>
          </p:cNvPr>
          <p:cNvSpPr txBox="1">
            <a:spLocks/>
          </p:cNvSpPr>
          <p:nvPr/>
        </p:nvSpPr>
        <p:spPr>
          <a:xfrm>
            <a:off x="439605" y="5876455"/>
            <a:ext cx="11319007" cy="5341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51435" tIns="25719" rIns="51435" bIns="25719" rtlCol="0" anchor="t">
            <a:spAutoFit/>
          </a:bodyPr>
          <a:lstStyle/>
          <a:p>
            <a:pPr marL="0" marR="0" lvl="0" indent="0" algn="ctr" defTabSz="5143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33.6% reduction in the risk of developing an IDFS event with an increase in absolute </a:t>
            </a:r>
          </a:p>
          <a:p>
            <a:pPr marL="0" marR="0" lvl="0" indent="0" algn="ctr" defTabSz="5143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benefit in IDFS 4-year rates (6.4%) compared to 2- and 3-year IDFS rates (2.8% and 4.8% respectively) 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BE6A8F2-E28C-44C6-510E-09C478B4A4F9}"/>
              </a:ext>
            </a:extLst>
          </p:cNvPr>
          <p:cNvGraphicFramePr>
            <a:graphicFrameLocks noGrp="1"/>
          </p:cNvGraphicFramePr>
          <p:nvPr/>
        </p:nvGraphicFramePr>
        <p:xfrm>
          <a:off x="5101877" y="3439236"/>
          <a:ext cx="1748946" cy="102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186">
                  <a:extLst>
                    <a:ext uri="{9D8B030D-6E8A-4147-A177-3AD203B41FA5}">
                      <a16:colId xmlns:a16="http://schemas.microsoft.com/office/drawing/2014/main" val="34984923"/>
                    </a:ext>
                  </a:extLst>
                </a:gridCol>
                <a:gridCol w="726760">
                  <a:extLst>
                    <a:ext uri="{9D8B030D-6E8A-4147-A177-3AD203B41FA5}">
                      <a16:colId xmlns:a16="http://schemas.microsoft.com/office/drawing/2014/main" val="1194174774"/>
                    </a:ext>
                  </a:extLst>
                </a:gridCol>
              </a:tblGrid>
              <a:tr h="17506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Number of IDFS events</a:t>
                      </a:r>
                    </a:p>
                  </a:txBody>
                  <a:tcPr marL="68580" marR="68580" marT="34291" marB="13716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629591"/>
                  </a:ext>
                </a:extLst>
              </a:tr>
              <a:tr h="1462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u="none" dirty="0" err="1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Abemac</a:t>
                      </a:r>
                      <a:r>
                        <a:rPr lang="en-US" sz="1200" b="1" u="none" dirty="0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ET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263F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 Alone</a:t>
                      </a:r>
                    </a:p>
                  </a:txBody>
                  <a:tcPr marL="68580" marR="68580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777259"/>
                  </a:ext>
                </a:extLst>
              </a:tr>
              <a:tr h="154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</a:t>
                      </a:r>
                    </a:p>
                  </a:txBody>
                  <a:tcPr marL="68580" marR="68580" marT="0" marB="13716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rgbClr val="263F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499</a:t>
                      </a:r>
                    </a:p>
                  </a:txBody>
                  <a:tcPr marL="68580" marR="68580" marT="0" marB="13716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539727"/>
                  </a:ext>
                </a:extLst>
              </a:tr>
              <a:tr h="32133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HR: 0.664 (0.578, 0.762)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Nominal p &lt; 0.0001</a:t>
                      </a:r>
                    </a:p>
                  </a:txBody>
                  <a:tcPr marL="68580" marR="68580" marT="13716" marB="3429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2B1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918817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53D25F0-748B-0E4B-9D82-D371B9D07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62" y="1451552"/>
            <a:ext cx="4900613" cy="4309131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6788700-18CF-AC43-A6E8-5299D94220BC}"/>
              </a:ext>
            </a:extLst>
          </p:cNvPr>
          <p:cNvSpPr txBox="1">
            <a:spLocks/>
          </p:cNvSpPr>
          <p:nvPr/>
        </p:nvSpPr>
        <p:spPr>
          <a:xfrm>
            <a:off x="1581400" y="1207156"/>
            <a:ext cx="3704591" cy="43675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FontTx/>
              <a:buNone/>
              <a:defRPr sz="2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85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Monarch-E: IDFS @42 months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2105839-288B-F94D-A3D4-118F856A7019}"/>
              </a:ext>
            </a:extLst>
          </p:cNvPr>
          <p:cNvSpPr txBox="1">
            <a:spLocks/>
          </p:cNvSpPr>
          <p:nvPr/>
        </p:nvSpPr>
        <p:spPr>
          <a:xfrm>
            <a:off x="7129463" y="1088226"/>
            <a:ext cx="4629150" cy="43675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FontTx/>
              <a:buNone/>
              <a:defRPr sz="2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85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Consistent IDFS benefit across subgroups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6D254-29FF-374E-8DF4-DC08BC3173F4}"/>
              </a:ext>
            </a:extLst>
          </p:cNvPr>
          <p:cNvSpPr txBox="1"/>
          <p:nvPr/>
        </p:nvSpPr>
        <p:spPr>
          <a:xfrm>
            <a:off x="139904" y="6422152"/>
            <a:ext cx="1729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Johnston et al, SABCS 2022</a:t>
            </a:r>
          </a:p>
        </p:txBody>
      </p:sp>
    </p:spTree>
    <p:extLst>
      <p:ext uri="{BB962C8B-B14F-4D97-AF65-F5344CB8AC3E}">
        <p14:creationId xmlns:p14="http://schemas.microsoft.com/office/powerpoint/2010/main" val="10534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B3CFAA-45C6-F34F-A469-70AAC8BB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r>
              <a:rPr lang="en-US" dirty="0"/>
              <a:t>Key Data Sets</a:t>
            </a:r>
            <a:endParaRPr lang="en-US" dirty="0">
              <a:solidFill>
                <a:srgbClr val="FF40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6D615-E8D9-9848-A0F4-C37D02199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057476"/>
            <a:ext cx="10638030" cy="5441947"/>
          </a:xfrm>
        </p:spPr>
        <p:txBody>
          <a:bodyPr/>
          <a:lstStyle/>
          <a:p>
            <a:pPr marL="98425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432FF"/>
                </a:solidFill>
              </a:rPr>
              <a:t>Localized ER-Positive Breast Cancer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Abdou Y et al. Race and clinical outcomes in the </a:t>
            </a:r>
            <a:r>
              <a:rPr lang="en-US" sz="2000" b="0" dirty="0" err="1"/>
              <a:t>RxPONDER</a:t>
            </a:r>
            <a:r>
              <a:rPr lang="en-US" sz="2000" b="0" dirty="0"/>
              <a:t> trial (SWOG S1007). San Antonio Breast Cancer Symposium 2022;Abstract GS1-01. 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Nitz UA et al. Endocrine therapy response and 21-gene expression assay for therapy guidance in HR+/HER2- early breast cancer. </a:t>
            </a:r>
            <a:r>
              <a:rPr lang="en-US" sz="2000" b="0" i="1" dirty="0"/>
              <a:t>J Clin Oncol </a:t>
            </a:r>
            <a:r>
              <a:rPr lang="en-US" sz="2000" b="0" dirty="0"/>
              <a:t>2022;40(23):2557-67.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Sparano J et al. Trial Assigning Individualized Options for Treatment (</a:t>
            </a:r>
            <a:r>
              <a:rPr lang="en-US" sz="2000" b="0" dirty="0" err="1"/>
              <a:t>TAILORx</a:t>
            </a:r>
            <a:r>
              <a:rPr lang="en-US" sz="2000" b="0" dirty="0"/>
              <a:t>): An update including 12-year event rates. San Antonio Breast Cancer Symposium 2022;Abstract GS1-05.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Andre F et al. Biomarkers for adjuvant endocrine and chemotherapy in early-stage breast cancer: ASCO guideline update. </a:t>
            </a:r>
            <a:r>
              <a:rPr lang="en-US" sz="2000" b="0" i="1" dirty="0"/>
              <a:t>J Clin Oncol </a:t>
            </a:r>
            <a:r>
              <a:rPr lang="en-US" sz="2000" b="0" dirty="0"/>
              <a:t>2022;40(16):1816-37.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Johnston S et al. Abemaciclib plus endocrine therapy for HR+, HER2-, node-positive, high-risk </a:t>
            </a:r>
            <a:br>
              <a:rPr lang="en-US" sz="2000" b="0" dirty="0"/>
            </a:br>
            <a:r>
              <a:rPr lang="en-US" sz="2000" b="0" dirty="0"/>
              <a:t>early breast cancer: Results from a pre-planned </a:t>
            </a:r>
            <a:r>
              <a:rPr lang="en-US" sz="2000" b="0" dirty="0" err="1"/>
              <a:t>monarchE</a:t>
            </a:r>
            <a:r>
              <a:rPr lang="en-US" sz="2000" b="0" dirty="0"/>
              <a:t> overall survival interim analysis, including 4-year efficacy outcomes. San Antonio Breast Cancer Symposium 2022;Abstract GS1-09.</a:t>
            </a:r>
          </a:p>
        </p:txBody>
      </p:sp>
    </p:spTree>
    <p:extLst>
      <p:ext uri="{BB962C8B-B14F-4D97-AF65-F5344CB8AC3E}">
        <p14:creationId xmlns:p14="http://schemas.microsoft.com/office/powerpoint/2010/main" val="28440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138F24C-2F68-0D49-A176-D5211A8B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7" y="312767"/>
            <a:ext cx="11257891" cy="106911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DRFS Benefit in ITT Persists Beyond Completion </a:t>
            </a:r>
            <a:b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Abemaciclib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AE50B984-A8B1-82A4-ADF8-EA31C77E8251}"/>
              </a:ext>
            </a:extLst>
          </p:cNvPr>
          <p:cNvGraphicFramePr>
            <a:graphicFrameLocks noGrp="1"/>
          </p:cNvGraphicFramePr>
          <p:nvPr/>
        </p:nvGraphicFramePr>
        <p:xfrm>
          <a:off x="4752627" y="2897571"/>
          <a:ext cx="1905349" cy="1176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596">
                  <a:extLst>
                    <a:ext uri="{9D8B030D-6E8A-4147-A177-3AD203B41FA5}">
                      <a16:colId xmlns:a16="http://schemas.microsoft.com/office/drawing/2014/main" val="34984923"/>
                    </a:ext>
                  </a:extLst>
                </a:gridCol>
                <a:gridCol w="791753">
                  <a:extLst>
                    <a:ext uri="{9D8B030D-6E8A-4147-A177-3AD203B41FA5}">
                      <a16:colId xmlns:a16="http://schemas.microsoft.com/office/drawing/2014/main" val="1194174774"/>
                    </a:ext>
                  </a:extLst>
                </a:gridCol>
              </a:tblGrid>
              <a:tr h="23287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Number of DRFS events</a:t>
                      </a:r>
                    </a:p>
                  </a:txBody>
                  <a:tcPr marL="68580" marR="68580" marT="34291" marB="13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629591"/>
                  </a:ext>
                </a:extLst>
              </a:tr>
              <a:tr h="1945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u="none" dirty="0" err="1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Abema</a:t>
                      </a:r>
                      <a:r>
                        <a:rPr lang="en-US" sz="1400" b="1" u="none" dirty="0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ET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rgbClr val="263F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 Alone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777259"/>
                  </a:ext>
                </a:extLst>
              </a:tr>
              <a:tr h="2055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281</a:t>
                      </a:r>
                    </a:p>
                  </a:txBody>
                  <a:tcPr marL="68580" marR="68580" marT="0" marB="13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>
                          <a:solidFill>
                            <a:srgbClr val="263F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421</a:t>
                      </a:r>
                    </a:p>
                  </a:txBody>
                  <a:tcPr marL="68580" marR="68580" marT="0" marB="1371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539727"/>
                  </a:ext>
                </a:extLst>
              </a:tr>
              <a:tr h="42745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HR: 0.659 (0.567, 0.767)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Nominal p &lt; 0.0001</a:t>
                      </a:r>
                    </a:p>
                  </a:txBody>
                  <a:tcPr marL="68580" marR="68580" marT="13716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2B1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91881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3D96F38-1F69-02B3-B293-98A764A40414}"/>
              </a:ext>
            </a:extLst>
          </p:cNvPr>
          <p:cNvSpPr txBox="1">
            <a:spLocks/>
          </p:cNvSpPr>
          <p:nvPr/>
        </p:nvSpPr>
        <p:spPr>
          <a:xfrm>
            <a:off x="557348" y="5721242"/>
            <a:ext cx="10972800" cy="5341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51435" tIns="25719" rIns="51435" bIns="25719" rtlCol="0" anchor="t">
            <a:spAutoFit/>
          </a:bodyPr>
          <a:lstStyle/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34.1% reduction in the risk of developing a DRFS event with an increase in absolute </a:t>
            </a:r>
          </a:p>
          <a:p>
            <a:pPr marL="0" marR="0" lvl="0" indent="0" algn="ctr" defTabSz="5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 in DRFS 4-year rates (5.9%), compared to 2- and 3-year rates (2.5% and 4.1%, respectively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Narrow (Body)"/>
                <a:ea typeface="+mn-ea"/>
                <a:cs typeface="+mn-cs"/>
              </a:rPr>
              <a:t>)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AE2DD05-7372-0488-A804-5E4081A1C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7" y="1832583"/>
            <a:ext cx="5723350" cy="348799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B3F4A69-CFC5-774B-9298-4B1E1E71FC41}"/>
              </a:ext>
            </a:extLst>
          </p:cNvPr>
          <p:cNvGraphicFramePr>
            <a:graphicFrameLocks noGrp="1"/>
          </p:cNvGraphicFramePr>
          <p:nvPr/>
        </p:nvGraphicFramePr>
        <p:xfrm>
          <a:off x="6934026" y="2078512"/>
          <a:ext cx="4770675" cy="259168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09824">
                  <a:extLst>
                    <a:ext uri="{9D8B030D-6E8A-4147-A177-3AD203B41FA5}">
                      <a16:colId xmlns:a16="http://schemas.microsoft.com/office/drawing/2014/main" val="3398345424"/>
                    </a:ext>
                  </a:extLst>
                </a:gridCol>
                <a:gridCol w="1938057">
                  <a:extLst>
                    <a:ext uri="{9D8B030D-6E8A-4147-A177-3AD203B41FA5}">
                      <a16:colId xmlns:a16="http://schemas.microsoft.com/office/drawing/2014/main" val="4134633889"/>
                    </a:ext>
                  </a:extLst>
                </a:gridCol>
                <a:gridCol w="1822794">
                  <a:extLst>
                    <a:ext uri="{9D8B030D-6E8A-4147-A177-3AD203B41FA5}">
                      <a16:colId xmlns:a16="http://schemas.microsoft.com/office/drawing/2014/main" val="3399542722"/>
                    </a:ext>
                  </a:extLst>
                </a:gridCol>
              </a:tblGrid>
              <a:tr h="3822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Analysis landmark</a:t>
                      </a:r>
                      <a:endParaRPr lang="en-US" sz="1600" b="1" baseline="30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IDFS</a:t>
                      </a:r>
                    </a:p>
                  </a:txBody>
                  <a:tcPr marL="68580" marR="68580" marT="34291" marB="3429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DRFS</a:t>
                      </a:r>
                      <a:endParaRPr lang="en-US" sz="1600" b="1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1" marB="3429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586026"/>
                  </a:ext>
                </a:extLst>
              </a:tr>
              <a:tr h="680551">
                <a:tc vMerge="1">
                  <a:txBody>
                    <a:bodyPr/>
                    <a:lstStyle/>
                    <a:p>
                      <a:pPr algn="l"/>
                      <a:endParaRPr lang="en-US" sz="1400" baseline="30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Piecewise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</a:t>
                      </a:r>
                      <a:r>
                        <a:rPr lang="en-US" sz="1600" b="1" baseline="30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(95%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</a:t>
                      </a:r>
                      <a:r>
                        <a:rPr lang="en-US" sz="1600" b="1" baseline="30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34291" marB="3429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Piecewise HR</a:t>
                      </a:r>
                      <a:r>
                        <a:rPr lang="en-US" sz="1600" b="1" baseline="3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/>
                      <a:r>
                        <a:rPr lang="en-US" sz="16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(95% CI</a:t>
                      </a:r>
                      <a:r>
                        <a:rPr lang="en-US" sz="1600" b="1" baseline="3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34291" marB="3429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6527845"/>
                  </a:ext>
                </a:extLst>
              </a:tr>
              <a:tr h="382227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 0-1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0.782 (0.583, 1.018)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0.725 (0.519, 0.983)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2520777"/>
                  </a:ext>
                </a:extLst>
              </a:tr>
              <a:tr h="382227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 1-2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0.674 (0.521, 0.858)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0.691 (0.521, 0.887)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17523"/>
                  </a:ext>
                </a:extLst>
              </a:tr>
              <a:tr h="382227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 2-3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0.618 (0.477, 0.788)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0.651 (0.497, 0.851)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426164"/>
                  </a:ext>
                </a:extLst>
              </a:tr>
              <a:tr h="382227">
                <a:tc>
                  <a:txBody>
                    <a:bodyPr/>
                    <a:lstStyle/>
                    <a:p>
                      <a:pPr algn="l"/>
                      <a:r>
                        <a:rPr lang="en-US" sz="1600" b="1" strike="noStrik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 3+</a:t>
                      </a:r>
                      <a:endParaRPr lang="en-US" sz="1600" b="1" strike="noStrike" baseline="30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0.602 (0.428, 0.803)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0.581 (0.391, 0.818)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36449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B73BC34-F43C-764E-BCF0-ECE217BC66B2}"/>
              </a:ext>
            </a:extLst>
          </p:cNvPr>
          <p:cNvSpPr txBox="1">
            <a:spLocks/>
          </p:cNvSpPr>
          <p:nvPr/>
        </p:nvSpPr>
        <p:spPr>
          <a:xfrm>
            <a:off x="3693453" y="1226312"/>
            <a:ext cx="5264810" cy="47265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Abemaciclib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Treatment Benefit Deepened Over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2054C-A64B-D743-A359-F80428D45CFA}"/>
              </a:ext>
            </a:extLst>
          </p:cNvPr>
          <p:cNvSpPr txBox="1"/>
          <p:nvPr/>
        </p:nvSpPr>
        <p:spPr>
          <a:xfrm>
            <a:off x="139904" y="6365000"/>
            <a:ext cx="1729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Johnston et al, SABCS 2022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A47D0DC-340C-A341-A2D2-DE8D8E6B3E13}"/>
              </a:ext>
            </a:extLst>
          </p:cNvPr>
          <p:cNvSpPr txBox="1">
            <a:spLocks/>
          </p:cNvSpPr>
          <p:nvPr/>
        </p:nvSpPr>
        <p:spPr>
          <a:xfrm>
            <a:off x="1581400" y="1685718"/>
            <a:ext cx="3704591" cy="43675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FontTx/>
              <a:buNone/>
              <a:defRPr sz="2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85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DRFS @42 months</a:t>
            </a:r>
          </a:p>
        </p:txBody>
      </p:sp>
    </p:spTree>
    <p:extLst>
      <p:ext uri="{BB962C8B-B14F-4D97-AF65-F5344CB8AC3E}">
        <p14:creationId xmlns:p14="http://schemas.microsoft.com/office/powerpoint/2010/main" val="13297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B5D940A1-A5D0-0B8F-1A46-CA187C9F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7" y="1763773"/>
            <a:ext cx="6051008" cy="3667084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CEC7F4C-E02E-9E7B-0CE3-9DD2CC28C4B2}"/>
              </a:ext>
            </a:extLst>
          </p:cNvPr>
          <p:cNvGraphicFramePr>
            <a:graphicFrameLocks noGrp="1"/>
          </p:cNvGraphicFramePr>
          <p:nvPr/>
        </p:nvGraphicFramePr>
        <p:xfrm>
          <a:off x="3087131" y="3402731"/>
          <a:ext cx="2899332" cy="102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537">
                  <a:extLst>
                    <a:ext uri="{9D8B030D-6E8A-4147-A177-3AD203B41FA5}">
                      <a16:colId xmlns:a16="http://schemas.microsoft.com/office/drawing/2014/main" val="34984923"/>
                    </a:ext>
                  </a:extLst>
                </a:gridCol>
                <a:gridCol w="1204795">
                  <a:extLst>
                    <a:ext uri="{9D8B030D-6E8A-4147-A177-3AD203B41FA5}">
                      <a16:colId xmlns:a16="http://schemas.microsoft.com/office/drawing/2014/main" val="1194174774"/>
                    </a:ext>
                  </a:extLst>
                </a:gridCol>
              </a:tblGrid>
              <a:tr h="18461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Number of OS events</a:t>
                      </a:r>
                    </a:p>
                  </a:txBody>
                  <a:tcPr marL="68580" marR="68580" marT="34291" marB="13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629591"/>
                  </a:ext>
                </a:extLst>
              </a:tr>
              <a:tr h="154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u="none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Abemaciclib + ET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rgbClr val="263F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 Alone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777259"/>
                  </a:ext>
                </a:extLst>
              </a:tr>
              <a:tr h="162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rgbClr val="D52B1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157</a:t>
                      </a:r>
                    </a:p>
                  </a:txBody>
                  <a:tcPr marL="68580" marR="68580" marT="0" marB="13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rgbClr val="263F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173</a:t>
                      </a:r>
                    </a:p>
                  </a:txBody>
                  <a:tcPr marL="68580" marR="68580" marT="0" marB="1371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539727"/>
                  </a:ext>
                </a:extLst>
              </a:tr>
              <a:tr h="3388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(95% CI): 0.929 (0.748, 1.153)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Log-rank P = 0.5027</a:t>
                      </a:r>
                    </a:p>
                  </a:txBody>
                  <a:tcPr marL="68580" marR="68580" marT="13716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2B1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9188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4E91FB-AA99-4680-F2B1-0B1E0C14E6AA}"/>
              </a:ext>
            </a:extLst>
          </p:cNvPr>
          <p:cNvSpPr txBox="1">
            <a:spLocks/>
          </p:cNvSpPr>
          <p:nvPr/>
        </p:nvSpPr>
        <p:spPr>
          <a:xfrm>
            <a:off x="626235" y="5811560"/>
            <a:ext cx="10972800" cy="3149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1" rIns="68580" bIns="34291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Fewer deaths (157 vs 173) were observed in the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abemaciclib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 plus ET group versus the ET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0C329-F253-A840-89D7-7AAEE29DC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1" t="3067" r="40581"/>
          <a:stretch/>
        </p:blipFill>
        <p:spPr>
          <a:xfrm>
            <a:off x="6561512" y="2205048"/>
            <a:ext cx="4569126" cy="3419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B110A-0A56-F648-9CF8-809C64B9A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784" y="1393909"/>
            <a:ext cx="2808108" cy="9680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5D9331-D754-8744-93C3-86F459D01471}"/>
              </a:ext>
            </a:extLst>
          </p:cNvPr>
          <p:cNvSpPr txBox="1">
            <a:spLocks/>
          </p:cNvSpPr>
          <p:nvPr/>
        </p:nvSpPr>
        <p:spPr>
          <a:xfrm>
            <a:off x="957792" y="-47708"/>
            <a:ext cx="10279265" cy="106911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MonarchE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– Preliminary Survival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00EA5-43CA-144B-83A1-E23134853582}"/>
              </a:ext>
            </a:extLst>
          </p:cNvPr>
          <p:cNvSpPr txBox="1"/>
          <p:nvPr/>
        </p:nvSpPr>
        <p:spPr>
          <a:xfrm>
            <a:off x="139904" y="6365000"/>
            <a:ext cx="1729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Johnston et al, SABCS 2022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2488EAE-A8EE-1349-9A44-FB3CD15D4F0D}"/>
              </a:ext>
            </a:extLst>
          </p:cNvPr>
          <p:cNvSpPr txBox="1">
            <a:spLocks/>
          </p:cNvSpPr>
          <p:nvPr/>
        </p:nvSpPr>
        <p:spPr>
          <a:xfrm>
            <a:off x="1581400" y="1207156"/>
            <a:ext cx="3704591" cy="43675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FontTx/>
              <a:buNone/>
              <a:defRPr sz="2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85000"/>
              </a:lnSpc>
              <a:spcBef>
                <a:spcPts val="500"/>
              </a:spcBef>
              <a:buFontTx/>
              <a:buNone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85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Monarch-E: OS @42 months</a:t>
            </a:r>
          </a:p>
        </p:txBody>
      </p:sp>
    </p:spTree>
    <p:extLst>
      <p:ext uri="{BB962C8B-B14F-4D97-AF65-F5344CB8AC3E}">
        <p14:creationId xmlns:p14="http://schemas.microsoft.com/office/powerpoint/2010/main" val="20670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D359-F390-1843-A23D-8E1D53AD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6" y="55882"/>
            <a:ext cx="12170264" cy="864096"/>
          </a:xfrm>
        </p:spPr>
        <p:txBody>
          <a:bodyPr/>
          <a:lstStyle/>
          <a:p>
            <a:r>
              <a:rPr lang="en-US" sz="3200" dirty="0" err="1"/>
              <a:t>monarchE</a:t>
            </a:r>
            <a:r>
              <a:rPr lang="en-US" sz="3200" dirty="0"/>
              <a:t>: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2761-4A87-1A44-AD2A-32306BF0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+mn-lt"/>
              </a:rPr>
              <a:t>Johnston S et al. SABCS 2022;Abstract GS1-09.</a:t>
            </a:r>
            <a:endParaRPr lang="en-US" sz="1500" b="0" dirty="0">
              <a:latin typeface="+mn-lt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E4856E53-678A-D947-5C82-707C3D723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85" y="919978"/>
            <a:ext cx="11412829" cy="48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B3CFAA-45C6-F34F-A469-70AAC8BB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r>
              <a:rPr lang="en-US" dirty="0"/>
              <a:t>Key Data Sets</a:t>
            </a:r>
            <a:endParaRPr lang="en-US" dirty="0">
              <a:solidFill>
                <a:srgbClr val="FF40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6D615-E8D9-9848-A0F4-C37D02199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057476"/>
            <a:ext cx="10800338" cy="5441947"/>
          </a:xfrm>
        </p:spPr>
        <p:txBody>
          <a:bodyPr/>
          <a:lstStyle/>
          <a:p>
            <a:pPr marL="98425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432FF"/>
                </a:solidFill>
              </a:rPr>
              <a:t>Localized Triple-Negative Breast Cancer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Tutt ANJ et al. Pre-specified event driven analysis of overall survival (OS) in the </a:t>
            </a:r>
            <a:r>
              <a:rPr lang="en-US" sz="2000" b="0" dirty="0" err="1"/>
              <a:t>OlympiA</a:t>
            </a:r>
            <a:r>
              <a:rPr lang="en-US" sz="2000" b="0" dirty="0"/>
              <a:t> phase III trial of adjuvant olaparib (OL) in germline BRCA1/2 mutation (</a:t>
            </a:r>
            <a:r>
              <a:rPr lang="en-US" sz="2000" b="0" dirty="0" err="1"/>
              <a:t>gBRCAm</a:t>
            </a:r>
            <a:r>
              <a:rPr lang="en-US" sz="2000" b="0" dirty="0"/>
              <a:t>) associated breast cancer. ESMO Virtual Plenary 2022;Abstract VP1-2022.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Schmid P et al. Event-free survival with pembrolizumab in early triple-negative breast cancer. </a:t>
            </a:r>
            <a:br>
              <a:rPr lang="en-US" sz="2000" b="0" dirty="0"/>
            </a:br>
            <a:r>
              <a:rPr lang="en-US" sz="2000" b="0" i="1" dirty="0"/>
              <a:t>N </a:t>
            </a:r>
            <a:r>
              <a:rPr lang="en-US" sz="2000" b="0" i="1" dirty="0" err="1"/>
              <a:t>Engl</a:t>
            </a:r>
            <a:r>
              <a:rPr lang="en-US" sz="2000" b="0" i="1" dirty="0"/>
              <a:t> J Med</a:t>
            </a:r>
            <a:r>
              <a:rPr lang="en-US" sz="2000" b="0" dirty="0"/>
              <a:t> 2022;386(6):556-67.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 err="1"/>
              <a:t>Pusztai</a:t>
            </a:r>
            <a:r>
              <a:rPr lang="en-US" sz="2000" b="0" dirty="0"/>
              <a:t> L et al. Event-free survival by residual cancer burden after neoadjuvant pembrolizumab + chemotherapy versus placebo + chemotherapy for early TNBC: Exploratory analysis from </a:t>
            </a:r>
            <a:br>
              <a:rPr lang="en-US" sz="2000" b="0" dirty="0"/>
            </a:br>
            <a:r>
              <a:rPr lang="en-US" sz="2000" b="0" dirty="0"/>
              <a:t>KEYNOTE-522. ASCO 2022;Abstract 503.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 err="1"/>
              <a:t>Korde</a:t>
            </a:r>
            <a:r>
              <a:rPr lang="en-US" sz="2000" b="0" dirty="0"/>
              <a:t> LA et al. Use of immune checkpoint inhibitor pembrolizumab in the treatment of high-risk, early-stage triple-negative breast cancer: ASCO guideline rapid recommendation update. </a:t>
            </a:r>
            <a:r>
              <a:rPr lang="en-US" sz="2000" b="0" i="1" dirty="0"/>
              <a:t>J Clin Oncol </a:t>
            </a:r>
            <a:r>
              <a:rPr lang="en-US" sz="2000" b="0" dirty="0"/>
              <a:t>2022;40(15):1696-8.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Joensuu H et al. Adjuvant capecitabine for early breast cancer: 15-year overall survival results </a:t>
            </a:r>
            <a:br>
              <a:rPr lang="en-US" sz="2000" b="0" dirty="0"/>
            </a:br>
            <a:r>
              <a:rPr lang="en-US" sz="2000" b="0" dirty="0"/>
              <a:t>from a randomized trial. </a:t>
            </a:r>
            <a:r>
              <a:rPr lang="en-US" sz="2000" b="0" i="1" dirty="0"/>
              <a:t>J Clin Oncol </a:t>
            </a:r>
            <a:r>
              <a:rPr lang="en-US" sz="2000" b="0" dirty="0"/>
              <a:t>2022;40(10):1051-8.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endParaRPr lang="en-US" sz="2000" b="0" dirty="0"/>
          </a:p>
          <a:p>
            <a:pPr marL="98425" indent="0">
              <a:spcBef>
                <a:spcPts val="800"/>
              </a:spcBef>
              <a:spcAft>
                <a:spcPts val="0"/>
              </a:spcAft>
              <a:buNone/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9562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9B9FB0-4DCB-FE83-2CD4-A3F89A37B28A}"/>
              </a:ext>
            </a:extLst>
          </p:cNvPr>
          <p:cNvSpPr txBox="1"/>
          <p:nvPr/>
        </p:nvSpPr>
        <p:spPr>
          <a:xfrm>
            <a:off x="4674317" y="6344218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Abstract VP1-2022.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A6806A4-0171-54E5-1BAC-9D4082C52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19" y="513781"/>
            <a:ext cx="10569293" cy="58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84694" y="6250846"/>
            <a:ext cx="4954280" cy="253914"/>
          </a:xfrm>
          <a:prstGeom prst="rect">
            <a:avLst/>
          </a:prstGeom>
          <a:noFill/>
        </p:spPr>
        <p:txBody>
          <a:bodyPr wrap="square" lIns="68576" tIns="34289" rIns="68576" bIns="34289" rtlCol="0" anchor="b">
            <a:spAutoFit/>
          </a:bodyPr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Tutt ANJ et al. ESMO Virtual Plenary 2022;Abstract VP1-2022.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A972B74-26A6-474D-ADB3-C2F18125F7DE}"/>
              </a:ext>
            </a:extLst>
          </p:cNvPr>
          <p:cNvSpPr/>
          <p:nvPr/>
        </p:nvSpPr>
        <p:spPr>
          <a:xfrm>
            <a:off x="3547666" y="1293259"/>
            <a:ext cx="4972692" cy="5915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Yes, in patients with gBRCA1/2 mutations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8D7FB0-FCF9-EC43-A203-0320CE0C4A96}"/>
              </a:ext>
            </a:extLst>
          </p:cNvPr>
          <p:cNvGrpSpPr/>
          <p:nvPr/>
        </p:nvGrpSpPr>
        <p:grpSpPr>
          <a:xfrm>
            <a:off x="2026448" y="1785693"/>
            <a:ext cx="6493909" cy="885124"/>
            <a:chOff x="3728838" y="1850801"/>
            <a:chExt cx="4721219" cy="772648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C0A87BC-3666-0345-B5BC-2E6FA1D8A384}"/>
                </a:ext>
              </a:extLst>
            </p:cNvPr>
            <p:cNvSpPr/>
            <p:nvPr/>
          </p:nvSpPr>
          <p:spPr bwMode="auto">
            <a:xfrm>
              <a:off x="3728838" y="2094049"/>
              <a:ext cx="1579676" cy="230624"/>
            </a:xfrm>
            <a:prstGeom prst="roundRect">
              <a:avLst/>
            </a:prstGeom>
            <a:noFill/>
            <a:ln w="76200" cap="flat" cmpd="sng" algn="ctr">
              <a:noFill/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OlympiA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trial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79B0F26-AFEF-CC4F-B4EE-0EE8DC9DEDFF}"/>
                </a:ext>
              </a:extLst>
            </p:cNvPr>
            <p:cNvSpPr/>
            <p:nvPr/>
          </p:nvSpPr>
          <p:spPr bwMode="auto">
            <a:xfrm>
              <a:off x="7437557" y="1850801"/>
              <a:ext cx="1012500" cy="384750"/>
            </a:xfrm>
            <a:prstGeom prst="roundRect">
              <a:avLst/>
            </a:prstGeom>
            <a:solidFill>
              <a:srgbClr val="EC6A5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Olaparib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(1 year)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EFBD9C6-250E-4148-96D7-0911A9281138}"/>
                </a:ext>
              </a:extLst>
            </p:cNvPr>
            <p:cNvSpPr/>
            <p:nvPr/>
          </p:nvSpPr>
          <p:spPr bwMode="auto">
            <a:xfrm>
              <a:off x="7437557" y="2238699"/>
              <a:ext cx="1012500" cy="384750"/>
            </a:xfrm>
            <a:prstGeom prst="roundRect">
              <a:avLst/>
            </a:prstGeom>
            <a:solidFill>
              <a:srgbClr val="0070C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Placebo</a:t>
              </a:r>
            </a:p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(1 year)  </a:t>
              </a: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6F06B42-6779-AC42-B489-C483944BB175}"/>
                </a:ext>
              </a:extLst>
            </p:cNvPr>
            <p:cNvSpPr/>
            <p:nvPr/>
          </p:nvSpPr>
          <p:spPr bwMode="auto">
            <a:xfrm>
              <a:off x="5048134" y="1902779"/>
              <a:ext cx="939483" cy="63334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Stage I–IIIB breast cancer 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545CE34-001D-4B4C-B164-88C47E9E4764}"/>
                </a:ext>
              </a:extLst>
            </p:cNvPr>
            <p:cNvSpPr/>
            <p:nvPr/>
          </p:nvSpPr>
          <p:spPr bwMode="auto">
            <a:xfrm>
              <a:off x="5968616" y="1910906"/>
              <a:ext cx="544361" cy="324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NACT 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E2E9748E-2AC6-DF41-9183-4B405010A6AB}"/>
                </a:ext>
              </a:extLst>
            </p:cNvPr>
            <p:cNvSpPr/>
            <p:nvPr/>
          </p:nvSpPr>
          <p:spPr bwMode="auto">
            <a:xfrm>
              <a:off x="6491763" y="1917341"/>
              <a:ext cx="562853" cy="324000"/>
            </a:xfrm>
            <a:prstGeom prst="roundRect">
              <a:avLst/>
            </a:prstGeom>
            <a:solidFill>
              <a:srgbClr val="C00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Non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pathCR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8F5D9B3-6CAA-0A47-BA88-9E5E2A1A0965}"/>
                </a:ext>
              </a:extLst>
            </p:cNvPr>
            <p:cNvCxnSpPr>
              <a:cxnSpLocks/>
              <a:endCxn id="23" idx="1"/>
            </p:cNvCxnSpPr>
            <p:nvPr/>
          </p:nvCxnSpPr>
          <p:spPr bwMode="auto">
            <a:xfrm flipV="1">
              <a:off x="7134915" y="2043176"/>
              <a:ext cx="302642" cy="17012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ACC8946-A758-094C-8236-053379179B96}"/>
                </a:ext>
              </a:extLst>
            </p:cNvPr>
            <p:cNvCxnSpPr>
              <a:cxnSpLocks/>
              <a:endCxn id="26" idx="1"/>
            </p:cNvCxnSpPr>
            <p:nvPr/>
          </p:nvCxnSpPr>
          <p:spPr bwMode="auto">
            <a:xfrm>
              <a:off x="7134915" y="2213302"/>
              <a:ext cx="302642" cy="2177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449AC7BF-7284-0E44-AD24-823012E8C5CC}"/>
                </a:ext>
              </a:extLst>
            </p:cNvPr>
            <p:cNvSpPr/>
            <p:nvPr/>
          </p:nvSpPr>
          <p:spPr bwMode="auto">
            <a:xfrm>
              <a:off x="5968616" y="2226735"/>
              <a:ext cx="1086000" cy="324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Adjuvant </a:t>
              </a:r>
            </a:p>
            <a:p>
              <a:pPr marL="0" marR="0" lvl="0" indent="0" algn="ctr" defTabSz="914377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(T2 or N+) 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EB37671A-8DB9-324A-90FE-9AB25FE8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69" y="397633"/>
            <a:ext cx="11476233" cy="857251"/>
          </a:xfrm>
          <a:effectLst/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GB" sz="3733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adjuvant therapy improve outcomes</a:t>
            </a:r>
            <a:br>
              <a:rPr lang="en-GB" sz="3733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733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patients with residual disease after NACT?</a:t>
            </a:r>
            <a:endParaRPr lang="en-US" sz="3733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ángulo 12">
            <a:extLst>
              <a:ext uri="{FF2B5EF4-FFF2-40B4-BE49-F238E27FC236}">
                <a16:creationId xmlns:a16="http://schemas.microsoft.com/office/drawing/2014/main" id="{5D331D9C-E7B2-D24F-BD41-9DB4F5709329}"/>
              </a:ext>
            </a:extLst>
          </p:cNvPr>
          <p:cNvSpPr/>
          <p:nvPr/>
        </p:nvSpPr>
        <p:spPr>
          <a:xfrm>
            <a:off x="590551" y="6591281"/>
            <a:ext cx="11070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This presentation is the intellectual property of the presenter. Contact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p.Schmid@qmul.ac.uk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for permission to reprint and/or distribute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DEA01-D725-324E-8F75-0CE94871C8CB}"/>
              </a:ext>
            </a:extLst>
          </p:cNvPr>
          <p:cNvGrpSpPr/>
          <p:nvPr/>
        </p:nvGrpSpPr>
        <p:grpSpPr>
          <a:xfrm>
            <a:off x="381092" y="2695502"/>
            <a:ext cx="7844475" cy="3861144"/>
            <a:chOff x="36641" y="2128786"/>
            <a:chExt cx="6132672" cy="28958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F6B4D3-CBD1-AA42-8D7F-C15FDFC5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41" y="2428027"/>
              <a:ext cx="3010996" cy="222981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BEE997-CB2C-7A41-9867-4EF651055D88}"/>
                </a:ext>
              </a:extLst>
            </p:cNvPr>
            <p:cNvGrpSpPr/>
            <p:nvPr/>
          </p:nvGrpSpPr>
          <p:grpSpPr>
            <a:xfrm>
              <a:off x="3287313" y="2128786"/>
              <a:ext cx="2882000" cy="2895858"/>
              <a:chOff x="3906954" y="2655854"/>
              <a:chExt cx="2883197" cy="2368788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1A717859-315F-7F45-935A-C0A45E3D28A0}"/>
                  </a:ext>
                </a:extLst>
              </p:cNvPr>
              <p:cNvSpPr/>
              <p:nvPr/>
            </p:nvSpPr>
            <p:spPr bwMode="auto">
              <a:xfrm>
                <a:off x="3906954" y="2655854"/>
                <a:ext cx="2883197" cy="298916"/>
              </a:xfrm>
              <a:prstGeom prst="roundRect">
                <a:avLst/>
              </a:prstGeom>
              <a:noFill/>
              <a:ln w="76200" cap="flat" cmpd="sng" algn="ctr">
                <a:noFill/>
                <a:prstDash val="solid"/>
                <a:round/>
                <a:headEnd type="none" w="med" len="med"/>
                <a:tailEnd type="none" w="lg" len="med"/>
              </a:ln>
              <a:effectLst/>
            </p:spPr>
            <p:txBody>
              <a:bodyPr vert="horz" wrap="square" lIns="68580" tIns="34291" rIns="68580" bIns="34291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51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Overall Survival 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6F68BA-81D8-4049-A73C-BDA201E2C4B1}"/>
                  </a:ext>
                </a:extLst>
              </p:cNvPr>
              <p:cNvSpPr/>
              <p:nvPr/>
            </p:nvSpPr>
            <p:spPr>
              <a:xfrm>
                <a:off x="4376135" y="4860758"/>
                <a:ext cx="417246" cy="163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C2AB38-AA48-8749-8008-CAEBCF86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2278" y="3356374"/>
              <a:ext cx="1092177" cy="9887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2D7D8-960E-8540-8688-860515F62971}"/>
              </a:ext>
            </a:extLst>
          </p:cNvPr>
          <p:cNvGrpSpPr/>
          <p:nvPr/>
        </p:nvGrpSpPr>
        <p:grpSpPr>
          <a:xfrm>
            <a:off x="120491" y="2662046"/>
            <a:ext cx="7979193" cy="3469646"/>
            <a:chOff x="-3246704" y="2181187"/>
            <a:chExt cx="5984395" cy="2602235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C8BA649B-FD94-4D4F-9250-5B79F031A175}"/>
                </a:ext>
              </a:extLst>
            </p:cNvPr>
            <p:cNvSpPr/>
            <p:nvPr/>
          </p:nvSpPr>
          <p:spPr bwMode="auto">
            <a:xfrm>
              <a:off x="-3246704" y="2181187"/>
              <a:ext cx="2687099" cy="365427"/>
            </a:xfrm>
            <a:prstGeom prst="roundRect">
              <a:avLst/>
            </a:prstGeom>
            <a:noFill/>
            <a:ln w="76200" cap="flat" cmpd="sng" algn="ctr">
              <a:noFill/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Distant Disease-free Survival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0AF3B0-68CE-7945-B69B-5611A425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54820" y="2471819"/>
              <a:ext cx="2992511" cy="231160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84D1BE-E242-CB49-B2BF-C4DB9D813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773471" y="3488219"/>
              <a:ext cx="1063334" cy="9375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394BA9-4B72-1845-B831-DA5B742BA833}"/>
              </a:ext>
            </a:extLst>
          </p:cNvPr>
          <p:cNvGrpSpPr/>
          <p:nvPr/>
        </p:nvGrpSpPr>
        <p:grpSpPr>
          <a:xfrm>
            <a:off x="8277000" y="2750886"/>
            <a:ext cx="3842667" cy="3530169"/>
            <a:chOff x="6207750" y="2170324"/>
            <a:chExt cx="2882000" cy="26476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92A3AB-D55D-1B4C-899A-53C213EBAB62}"/>
                </a:ext>
              </a:extLst>
            </p:cNvPr>
            <p:cNvGrpSpPr/>
            <p:nvPr/>
          </p:nvGrpSpPr>
          <p:grpSpPr>
            <a:xfrm>
              <a:off x="6259184" y="2363453"/>
              <a:ext cx="2778729" cy="2454498"/>
              <a:chOff x="6510196" y="2885603"/>
              <a:chExt cx="2778729" cy="205785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0CDD7B7-CB4E-A04E-8761-BBE3EE495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8476" r="80078"/>
              <a:stretch/>
            </p:blipFill>
            <p:spPr>
              <a:xfrm>
                <a:off x="6510196" y="2925926"/>
                <a:ext cx="733287" cy="2008569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1277190-EA39-B84D-9317-4F00B6F1F7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9562" t="16476"/>
              <a:stretch/>
            </p:blipFill>
            <p:spPr>
              <a:xfrm>
                <a:off x="7064337" y="2885603"/>
                <a:ext cx="2224588" cy="2057856"/>
              </a:xfrm>
              <a:prstGeom prst="rect">
                <a:avLst/>
              </a:prstGeom>
            </p:spPr>
          </p:pic>
        </p:grp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E6C06B5-D84E-9F4F-8B55-55C26723DF14}"/>
                </a:ext>
              </a:extLst>
            </p:cNvPr>
            <p:cNvSpPr/>
            <p:nvPr/>
          </p:nvSpPr>
          <p:spPr bwMode="auto">
            <a:xfrm>
              <a:off x="6207750" y="2170324"/>
              <a:ext cx="2882000" cy="365427"/>
            </a:xfrm>
            <a:prstGeom prst="roundRect">
              <a:avLst/>
            </a:prstGeom>
            <a:noFill/>
            <a:ln w="76200" cap="flat" cmpd="sng" algn="ctr">
              <a:noFill/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vert="horz" wrap="squar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Overall Survival benefit in subgroups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4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D359-F390-1843-A23D-8E1D53AD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6" y="55882"/>
            <a:ext cx="12170264" cy="864096"/>
          </a:xfrm>
        </p:spPr>
        <p:txBody>
          <a:bodyPr/>
          <a:lstStyle/>
          <a:p>
            <a:r>
              <a:rPr lang="en-US" sz="3200" dirty="0" err="1"/>
              <a:t>OlympiA</a:t>
            </a:r>
            <a:r>
              <a:rPr lang="en-US" sz="3200"/>
              <a:t>: Conclusions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2761-4A87-1A44-AD2A-32306BF0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+mn-lt"/>
              </a:rPr>
              <a:t>Tutt ANJ et al. ESMO Virtual Plenary 2022;Abstract VP1-2022.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55EBF0-24EF-5EB4-383C-FD84E8098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5" y="919978"/>
            <a:ext cx="11820166" cy="47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76D4E02-A587-441F-E7B5-568D47D9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86" y="268698"/>
            <a:ext cx="10338228" cy="5737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692C8C-443D-FAFA-12B2-1DE864BF0581}"/>
              </a:ext>
            </a:extLst>
          </p:cNvPr>
          <p:cNvSpPr/>
          <p:nvPr/>
        </p:nvSpPr>
        <p:spPr bwMode="auto">
          <a:xfrm>
            <a:off x="922962" y="6006541"/>
            <a:ext cx="10346076" cy="5445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143CC-E9A3-B969-0BBC-79793432CBD4}"/>
              </a:ext>
            </a:extLst>
          </p:cNvPr>
          <p:cNvSpPr txBox="1"/>
          <p:nvPr/>
        </p:nvSpPr>
        <p:spPr>
          <a:xfrm>
            <a:off x="7371099" y="6078751"/>
            <a:ext cx="3894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Engl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Med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2022;386(6):556-67.</a:t>
            </a:r>
          </a:p>
        </p:txBody>
      </p:sp>
    </p:spTree>
    <p:extLst>
      <p:ext uri="{BB962C8B-B14F-4D97-AF65-F5344CB8AC3E}">
        <p14:creationId xmlns:p14="http://schemas.microsoft.com/office/powerpoint/2010/main" val="25057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3B28345-1BA4-411B-91A8-353AC9C846B1}"/>
              </a:ext>
            </a:extLst>
          </p:cNvPr>
          <p:cNvSpPr txBox="1">
            <a:spLocks/>
          </p:cNvSpPr>
          <p:nvPr/>
        </p:nvSpPr>
        <p:spPr>
          <a:xfrm>
            <a:off x="0" y="6608840"/>
            <a:ext cx="12192000" cy="249161"/>
          </a:xfrm>
          <a:prstGeom prst="rect">
            <a:avLst/>
          </a:prstGeom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5000"/>
              <a:buFont typeface="Arial Black" panose="020B0A04020102020204" pitchFamily="34" charset="0"/>
              <a:buNone/>
              <a:defRPr sz="8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0282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 Narrow" panose="020B0606020202030204" pitchFamily="34" charset="0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5327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15609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 Narrow" panose="020B0606020202030204" pitchFamily="34" charset="0"/>
              <a:buNone/>
              <a:tabLst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85891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0000"/>
              <a:buFont typeface="Arial Black" panose="020B0A04020102020204" pitchFamily="34" charset="0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6201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147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093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039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7C">
                  <a:lumMod val="75000"/>
                </a:srgbClr>
              </a:buClr>
              <a:buSzPct val="95000"/>
              <a:buFont typeface="Arial Black" panose="020B0A04020102020204" pitchFamily="34" charset="0"/>
              <a:buNone/>
              <a:tabLst/>
              <a:defRPr/>
            </a:pPr>
            <a:endParaRPr kumimoji="0" lang="en-US" sz="1067" b="0" i="0" u="none" strike="noStrike" kern="600" cap="none" spc="3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3" name="Footer Placeholder 11">
            <a:extLst>
              <a:ext uri="{FF2B5EF4-FFF2-40B4-BE49-F238E27FC236}">
                <a16:creationId xmlns:a16="http://schemas.microsoft.com/office/drawing/2014/main" id="{06F5005E-B553-BE49-A052-F63B804390C1}"/>
              </a:ext>
            </a:extLst>
          </p:cNvPr>
          <p:cNvSpPr txBox="1">
            <a:spLocks/>
          </p:cNvSpPr>
          <p:nvPr/>
        </p:nvSpPr>
        <p:spPr>
          <a:xfrm>
            <a:off x="4658865" y="6339973"/>
            <a:ext cx="7533136" cy="3270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Schmid P, et al. N EJM 2022, Schmid, et al NEJM 2020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9" name="Rectángulo 12">
            <a:extLst>
              <a:ext uri="{FF2B5EF4-FFF2-40B4-BE49-F238E27FC236}">
                <a16:creationId xmlns:a16="http://schemas.microsoft.com/office/drawing/2014/main" id="{33FDA1D2-7BF2-2849-89B7-BC9DD41EC851}"/>
              </a:ext>
            </a:extLst>
          </p:cNvPr>
          <p:cNvSpPr/>
          <p:nvPr/>
        </p:nvSpPr>
        <p:spPr>
          <a:xfrm>
            <a:off x="590551" y="6591281"/>
            <a:ext cx="11070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This presentation is the intellectual property of the presenter. Contact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p.Schmid@qmul.ac.uk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for permission to reprint and/or distribute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0" name="Rectángulo 12">
            <a:extLst>
              <a:ext uri="{FF2B5EF4-FFF2-40B4-BE49-F238E27FC236}">
                <a16:creationId xmlns:a16="http://schemas.microsoft.com/office/drawing/2014/main" id="{765CE15C-544B-A743-A497-8F13BB09744F}"/>
              </a:ext>
            </a:extLst>
          </p:cNvPr>
          <p:cNvSpPr/>
          <p:nvPr/>
        </p:nvSpPr>
        <p:spPr>
          <a:xfrm>
            <a:off x="590551" y="6591281"/>
            <a:ext cx="11070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This presentation is the intellectual property of the presenter. Contact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p.Schmid@qmul.ac.uk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for permission to reprint and/or distribute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42A4C4B-B461-D04F-B348-B938626E9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96" y="755901"/>
            <a:ext cx="3499288" cy="1645360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E8E8880-99E6-A645-BA79-549CB7AF045E}"/>
              </a:ext>
            </a:extLst>
          </p:cNvPr>
          <p:cNvSpPr/>
          <p:nvPr/>
        </p:nvSpPr>
        <p:spPr bwMode="auto">
          <a:xfrm>
            <a:off x="2112341" y="2383025"/>
            <a:ext cx="3012886" cy="435433"/>
          </a:xfrm>
          <a:prstGeom prst="round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pCR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Rates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1A535-B59D-FC42-8BCE-BF2D5DA5D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921" y="2667456"/>
            <a:ext cx="4584700" cy="359605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7BA87CF-DF19-4847-AA6D-03171039CD07}"/>
              </a:ext>
            </a:extLst>
          </p:cNvPr>
          <p:cNvGrpSpPr/>
          <p:nvPr/>
        </p:nvGrpSpPr>
        <p:grpSpPr>
          <a:xfrm>
            <a:off x="5691155" y="2791898"/>
            <a:ext cx="5741561" cy="3571410"/>
            <a:chOff x="1097394" y="876491"/>
            <a:chExt cx="4692307" cy="3456755"/>
          </a:xfrm>
        </p:grpSpPr>
        <p:pic>
          <p:nvPicPr>
            <p:cNvPr id="37" name="Picture 36" descr="Chart, line chart&#10;&#10;Description automatically generated">
              <a:extLst>
                <a:ext uri="{FF2B5EF4-FFF2-40B4-BE49-F238E27FC236}">
                  <a16:creationId xmlns:a16="http://schemas.microsoft.com/office/drawing/2014/main" id="{C614B100-9CEF-1A40-AE48-B32C7C408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50" b="10133"/>
            <a:stretch/>
          </p:blipFill>
          <p:spPr>
            <a:xfrm>
              <a:off x="1097394" y="876491"/>
              <a:ext cx="4692307" cy="3456755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BC1062-3371-D94C-A8EA-7F4FCC843A7E}"/>
                </a:ext>
              </a:extLst>
            </p:cNvPr>
            <p:cNvGrpSpPr/>
            <p:nvPr/>
          </p:nvGrpSpPr>
          <p:grpSpPr>
            <a:xfrm>
              <a:off x="1781757" y="952500"/>
              <a:ext cx="3437324" cy="2861761"/>
              <a:chOff x="1781757" y="952500"/>
              <a:chExt cx="3437324" cy="286176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48DF06-26CB-8943-B97F-121198AF04CB}"/>
                  </a:ext>
                </a:extLst>
              </p:cNvPr>
              <p:cNvSpPr txBox="1"/>
              <p:nvPr/>
            </p:nvSpPr>
            <p:spPr>
              <a:xfrm>
                <a:off x="4611542" y="1099269"/>
                <a:ext cx="607539" cy="1964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l" defTabSz="60963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600" cap="none" spc="53" normalizeH="0" baseline="0" noProof="0" dirty="0">
                    <a:ln>
                      <a:noFill/>
                    </a:ln>
                    <a:solidFill>
                      <a:srgbClr val="00877C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84.5%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235D27-3F14-E94C-BA3F-C634AB191E0E}"/>
                  </a:ext>
                </a:extLst>
              </p:cNvPr>
              <p:cNvSpPr txBox="1"/>
              <p:nvPr/>
            </p:nvSpPr>
            <p:spPr>
              <a:xfrm>
                <a:off x="4611542" y="1656905"/>
                <a:ext cx="607539" cy="196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l" defTabSz="60963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600" cap="none" spc="53" normalizeH="0" baseline="0" noProof="0" dirty="0">
                    <a:ln>
                      <a:noFill/>
                    </a:ln>
                    <a:solidFill>
                      <a:srgbClr val="66203A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76.8%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B3322DE-A5C5-694B-9140-86B350D008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2459" y="952500"/>
                <a:ext cx="0" cy="286176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E20CF97-8CAA-0749-9585-6E8E27A3FBFE}"/>
                  </a:ext>
                </a:extLst>
              </p:cNvPr>
              <p:cNvSpPr txBox="1"/>
              <p:nvPr/>
            </p:nvSpPr>
            <p:spPr>
              <a:xfrm>
                <a:off x="1781757" y="3614178"/>
                <a:ext cx="1585860" cy="18012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L="0" marR="0" lvl="0" indent="0" algn="l" defTabSz="914354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600" cap="none" spc="3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Median follow-</a:t>
                </a:r>
                <a:r>
                  <a:rPr kumimoji="0" lang="en-US" sz="1467" b="1" i="0" u="none" strike="noStrike" kern="600" cap="none" spc="3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up</a:t>
                </a:r>
                <a:r>
                  <a:rPr kumimoji="0" lang="en-US" sz="1467" b="1" i="0" u="none" strike="noStrike" kern="600" cap="none" spc="31" normalizeH="0" baseline="30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c</a:t>
                </a:r>
                <a:r>
                  <a:rPr kumimoji="0" lang="en-US" sz="1467" b="1" i="0" u="none" strike="noStrike" kern="600" cap="none" spc="3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: 39.1 </a:t>
                </a:r>
                <a:r>
                  <a:rPr kumimoji="0" lang="en-US" sz="1467" b="1" i="0" u="none" strike="noStrike" kern="600" cap="none" spc="3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  <a:cs typeface="+mn-cs"/>
                  </a:rPr>
                  <a:t>mo</a:t>
                </a:r>
                <a:endParaRPr kumimoji="0" lang="en-US" sz="1467" b="1" i="0" u="none" strike="noStrike" kern="600" cap="none" spc="3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C006498-8F7D-DA4E-B6C1-7CA086EDA541}"/>
              </a:ext>
            </a:extLst>
          </p:cNvPr>
          <p:cNvSpPr/>
          <p:nvPr/>
        </p:nvSpPr>
        <p:spPr bwMode="auto">
          <a:xfrm>
            <a:off x="7212975" y="2335510"/>
            <a:ext cx="3319060" cy="435433"/>
          </a:xfrm>
          <a:prstGeom prst="round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Event-free Survival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D042E2A2-254C-6C47-8F73-D05207FE1FA1}"/>
              </a:ext>
            </a:extLst>
          </p:cNvPr>
          <p:cNvGraphicFramePr>
            <a:graphicFrameLocks noGrp="1"/>
          </p:cNvGraphicFramePr>
          <p:nvPr/>
        </p:nvGraphicFramePr>
        <p:xfrm>
          <a:off x="6723445" y="4574952"/>
          <a:ext cx="4201610" cy="859536"/>
        </p:xfrm>
        <a:graphic>
          <a:graphicData uri="http://schemas.openxmlformats.org/drawingml/2006/table">
            <a:tbl>
              <a:tblPr firstRow="1" bandRow="1"/>
              <a:tblGrid>
                <a:gridCol w="1953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94532327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99114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Events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-value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err="1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</a:t>
                      </a:r>
                      <a:r>
                        <a:rPr lang="en-US" sz="1200" b="1" dirty="0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Chemo/</a:t>
                      </a:r>
                      <a:r>
                        <a:rPr lang="en-US" sz="1200" b="1" dirty="0" err="1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</a:t>
                      </a:r>
                      <a:endParaRPr lang="en-US" sz="1200" b="1" dirty="0">
                        <a:solidFill>
                          <a:srgbClr val="00877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15.7%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  <a:r>
                        <a:rPr lang="en-US" sz="1200" b="1" baseline="30000" dirty="0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dirty="0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0.00031</a:t>
                      </a:r>
                      <a:r>
                        <a:rPr lang="en-US" sz="1200" b="1" baseline="30000" dirty="0">
                          <a:solidFill>
                            <a:srgbClr val="00877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200" b="1" dirty="0">
                        <a:solidFill>
                          <a:srgbClr val="00877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15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err="1">
                          <a:solidFill>
                            <a:srgbClr val="6620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Pbo</a:t>
                      </a:r>
                      <a:r>
                        <a:rPr lang="en-US" sz="1200" b="1" dirty="0">
                          <a:solidFill>
                            <a:srgbClr val="6620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Chemo/</a:t>
                      </a:r>
                      <a:r>
                        <a:rPr lang="en-US" sz="1200" b="1" dirty="0" err="1">
                          <a:solidFill>
                            <a:srgbClr val="6620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Pbo</a:t>
                      </a:r>
                      <a:endParaRPr lang="en-US" sz="1200" b="1" dirty="0">
                        <a:solidFill>
                          <a:srgbClr val="6620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solidFill>
                            <a:srgbClr val="6620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23.8%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dirty="0">
                        <a:solidFill>
                          <a:srgbClr val="6620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solidFill>
                            <a:srgbClr val="6620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23.8%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13">
            <a:extLst>
              <a:ext uri="{FF2B5EF4-FFF2-40B4-BE49-F238E27FC236}">
                <a16:creationId xmlns:a16="http://schemas.microsoft.com/office/drawing/2014/main" id="{B76AEA9F-8CE3-8745-B5F6-3FEECD39F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955" y="61485"/>
            <a:ext cx="9144000" cy="79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60958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Neoadjuvant Immunotherapy in early TNBC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6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D2D1BD-735C-494D-A227-2653DEEBEA1C}"/>
              </a:ext>
            </a:extLst>
          </p:cNvPr>
          <p:cNvSpPr/>
          <p:nvPr/>
        </p:nvSpPr>
        <p:spPr bwMode="auto">
          <a:xfrm>
            <a:off x="1062977" y="1841900"/>
            <a:ext cx="2931175" cy="440912"/>
          </a:xfrm>
          <a:prstGeom prst="round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78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pCR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 by Nodal Status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7B550F0-4038-48D9-8F70-6CA18D676AAE}"/>
              </a:ext>
            </a:extLst>
          </p:cNvPr>
          <p:cNvGrpSpPr/>
          <p:nvPr/>
        </p:nvGrpSpPr>
        <p:grpSpPr>
          <a:xfrm>
            <a:off x="376775" y="2205774"/>
            <a:ext cx="3780886" cy="3816865"/>
            <a:chOff x="262476" y="1811338"/>
            <a:chExt cx="3780887" cy="3816866"/>
          </a:xfrm>
        </p:grpSpPr>
        <p:sp>
          <p:nvSpPr>
            <p:cNvPr id="112" name="Freeform 136">
              <a:extLst>
                <a:ext uri="{FF2B5EF4-FFF2-40B4-BE49-F238E27FC236}">
                  <a16:creationId xmlns:a16="http://schemas.microsoft.com/office/drawing/2014/main" id="{BBC1AB33-8A23-40F6-ABE4-B78F305B2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450" y="3124200"/>
              <a:ext cx="2279650" cy="2217738"/>
            </a:xfrm>
            <a:custGeom>
              <a:avLst/>
              <a:gdLst>
                <a:gd name="T0" fmla="*/ 0 w 2507"/>
                <a:gd name="T1" fmla="*/ 0 h 1813"/>
                <a:gd name="T2" fmla="*/ 0 w 2507"/>
                <a:gd name="T3" fmla="*/ 0 h 1813"/>
                <a:gd name="T4" fmla="*/ 707 w 2507"/>
                <a:gd name="T5" fmla="*/ 0 h 1813"/>
                <a:gd name="T6" fmla="*/ 707 w 2507"/>
                <a:gd name="T7" fmla="*/ 1813 h 1813"/>
                <a:gd name="T8" fmla="*/ 0 w 2507"/>
                <a:gd name="T9" fmla="*/ 1813 h 1813"/>
                <a:gd name="T10" fmla="*/ 0 w 2507"/>
                <a:gd name="T11" fmla="*/ 0 h 1813"/>
                <a:gd name="T12" fmla="*/ 1800 w 2507"/>
                <a:gd name="T13" fmla="*/ 0 h 1813"/>
                <a:gd name="T14" fmla="*/ 1800 w 2507"/>
                <a:gd name="T15" fmla="*/ 0 h 1813"/>
                <a:gd name="T16" fmla="*/ 2507 w 2507"/>
                <a:gd name="T17" fmla="*/ 0 h 1813"/>
                <a:gd name="T18" fmla="*/ 2507 w 2507"/>
                <a:gd name="T19" fmla="*/ 1813 h 1813"/>
                <a:gd name="T20" fmla="*/ 1800 w 2507"/>
                <a:gd name="T21" fmla="*/ 1813 h 1813"/>
                <a:gd name="T22" fmla="*/ 1800 w 2507"/>
                <a:gd name="T23" fmla="*/ 0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07" h="1813">
                  <a:moveTo>
                    <a:pt x="0" y="0"/>
                  </a:moveTo>
                  <a:lnTo>
                    <a:pt x="0" y="0"/>
                  </a:lnTo>
                  <a:lnTo>
                    <a:pt x="707" y="0"/>
                  </a:lnTo>
                  <a:lnTo>
                    <a:pt x="707" y="1813"/>
                  </a:lnTo>
                  <a:lnTo>
                    <a:pt x="0" y="1813"/>
                  </a:lnTo>
                  <a:lnTo>
                    <a:pt x="0" y="0"/>
                  </a:lnTo>
                  <a:close/>
                  <a:moveTo>
                    <a:pt x="1800" y="0"/>
                  </a:moveTo>
                  <a:lnTo>
                    <a:pt x="1800" y="0"/>
                  </a:lnTo>
                  <a:lnTo>
                    <a:pt x="2507" y="0"/>
                  </a:lnTo>
                  <a:lnTo>
                    <a:pt x="2507" y="1813"/>
                  </a:lnTo>
                  <a:lnTo>
                    <a:pt x="1800" y="1813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0087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3" name="Freeform 137">
              <a:extLst>
                <a:ext uri="{FF2B5EF4-FFF2-40B4-BE49-F238E27FC236}">
                  <a16:creationId xmlns:a16="http://schemas.microsoft.com/office/drawing/2014/main" id="{2390C677-2582-4FD2-8D9D-BC3A8D269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0" y="3335338"/>
              <a:ext cx="630238" cy="2006600"/>
            </a:xfrm>
            <a:custGeom>
              <a:avLst/>
              <a:gdLst>
                <a:gd name="T0" fmla="*/ 0 w 693"/>
                <a:gd name="T1" fmla="*/ 0 h 1640"/>
                <a:gd name="T2" fmla="*/ 0 w 693"/>
                <a:gd name="T3" fmla="*/ 0 h 1640"/>
                <a:gd name="T4" fmla="*/ 693 w 693"/>
                <a:gd name="T5" fmla="*/ 0 h 1640"/>
                <a:gd name="T6" fmla="*/ 693 w 693"/>
                <a:gd name="T7" fmla="*/ 1640 h 1640"/>
                <a:gd name="T8" fmla="*/ 0 w 693"/>
                <a:gd name="T9" fmla="*/ 1640 h 1640"/>
                <a:gd name="T10" fmla="*/ 0 w 693"/>
                <a:gd name="T11" fmla="*/ 0 h 1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" h="1640">
                  <a:moveTo>
                    <a:pt x="0" y="0"/>
                  </a:moveTo>
                  <a:lnTo>
                    <a:pt x="0" y="0"/>
                  </a:lnTo>
                  <a:lnTo>
                    <a:pt x="693" y="0"/>
                  </a:lnTo>
                  <a:lnTo>
                    <a:pt x="693" y="1640"/>
                  </a:lnTo>
                  <a:lnTo>
                    <a:pt x="0" y="1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0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4" name="Freeform 138">
              <a:extLst>
                <a:ext uri="{FF2B5EF4-FFF2-40B4-BE49-F238E27FC236}">
                  <a16:creationId xmlns:a16="http://schemas.microsoft.com/office/drawing/2014/main" id="{06946384-620B-4312-8D06-3C7B1FDE1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913" y="3840163"/>
              <a:ext cx="642938" cy="1501775"/>
            </a:xfrm>
            <a:custGeom>
              <a:avLst/>
              <a:gdLst>
                <a:gd name="T0" fmla="*/ 0 w 707"/>
                <a:gd name="T1" fmla="*/ 0 h 1227"/>
                <a:gd name="T2" fmla="*/ 0 w 707"/>
                <a:gd name="T3" fmla="*/ 0 h 1227"/>
                <a:gd name="T4" fmla="*/ 707 w 707"/>
                <a:gd name="T5" fmla="*/ 0 h 1227"/>
                <a:gd name="T6" fmla="*/ 707 w 707"/>
                <a:gd name="T7" fmla="*/ 1227 h 1227"/>
                <a:gd name="T8" fmla="*/ 0 w 707"/>
                <a:gd name="T9" fmla="*/ 1227 h 1227"/>
                <a:gd name="T10" fmla="*/ 0 w 707"/>
                <a:gd name="T11" fmla="*/ 0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7" h="1227">
                  <a:moveTo>
                    <a:pt x="0" y="0"/>
                  </a:moveTo>
                  <a:lnTo>
                    <a:pt x="0" y="0"/>
                  </a:lnTo>
                  <a:lnTo>
                    <a:pt x="707" y="0"/>
                  </a:lnTo>
                  <a:lnTo>
                    <a:pt x="707" y="1227"/>
                  </a:lnTo>
                  <a:lnTo>
                    <a:pt x="0" y="1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0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5" name="Freeform 139">
              <a:extLst>
                <a:ext uri="{FF2B5EF4-FFF2-40B4-BE49-F238E27FC236}">
                  <a16:creationId xmlns:a16="http://schemas.microsoft.com/office/drawing/2014/main" id="{21D0F63F-D166-41F9-B690-AA5909DCD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50" y="1912938"/>
              <a:ext cx="1588" cy="3429000"/>
            </a:xfrm>
            <a:custGeom>
              <a:avLst/>
              <a:gdLst>
                <a:gd name="T0" fmla="*/ 0 w 1"/>
                <a:gd name="T1" fmla="*/ 2801 h 2801"/>
                <a:gd name="T2" fmla="*/ 0 w 1"/>
                <a:gd name="T3" fmla="*/ 2801 h 2801"/>
                <a:gd name="T4" fmla="*/ 1 w 1"/>
                <a:gd name="T5" fmla="*/ 0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801">
                  <a:moveTo>
                    <a:pt x="0" y="2801"/>
                  </a:moveTo>
                  <a:lnTo>
                    <a:pt x="0" y="2801"/>
                  </a:lnTo>
                  <a:lnTo>
                    <a:pt x="1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6" name="Freeform 140">
              <a:extLst>
                <a:ext uri="{FF2B5EF4-FFF2-40B4-BE49-F238E27FC236}">
                  <a16:creationId xmlns:a16="http://schemas.microsoft.com/office/drawing/2014/main" id="{D391A0DA-52BA-40A1-9D8A-D8BCED9B48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" y="1914525"/>
              <a:ext cx="47625" cy="3427413"/>
            </a:xfrm>
            <a:custGeom>
              <a:avLst/>
              <a:gdLst>
                <a:gd name="T0" fmla="*/ 0 w 53"/>
                <a:gd name="T1" fmla="*/ 2800 h 2800"/>
                <a:gd name="T2" fmla="*/ 0 w 53"/>
                <a:gd name="T3" fmla="*/ 2800 h 2800"/>
                <a:gd name="T4" fmla="*/ 53 w 53"/>
                <a:gd name="T5" fmla="*/ 2800 h 2800"/>
                <a:gd name="T6" fmla="*/ 0 w 53"/>
                <a:gd name="T7" fmla="*/ 2520 h 2800"/>
                <a:gd name="T8" fmla="*/ 0 w 53"/>
                <a:gd name="T9" fmla="*/ 2520 h 2800"/>
                <a:gd name="T10" fmla="*/ 53 w 53"/>
                <a:gd name="T11" fmla="*/ 2520 h 2800"/>
                <a:gd name="T12" fmla="*/ 0 w 53"/>
                <a:gd name="T13" fmla="*/ 2240 h 2800"/>
                <a:gd name="T14" fmla="*/ 0 w 53"/>
                <a:gd name="T15" fmla="*/ 2240 h 2800"/>
                <a:gd name="T16" fmla="*/ 53 w 53"/>
                <a:gd name="T17" fmla="*/ 2240 h 2800"/>
                <a:gd name="T18" fmla="*/ 0 w 53"/>
                <a:gd name="T19" fmla="*/ 1960 h 2800"/>
                <a:gd name="T20" fmla="*/ 0 w 53"/>
                <a:gd name="T21" fmla="*/ 1960 h 2800"/>
                <a:gd name="T22" fmla="*/ 53 w 53"/>
                <a:gd name="T23" fmla="*/ 1960 h 2800"/>
                <a:gd name="T24" fmla="*/ 0 w 53"/>
                <a:gd name="T25" fmla="*/ 1680 h 2800"/>
                <a:gd name="T26" fmla="*/ 0 w 53"/>
                <a:gd name="T27" fmla="*/ 1680 h 2800"/>
                <a:gd name="T28" fmla="*/ 53 w 53"/>
                <a:gd name="T29" fmla="*/ 1680 h 2800"/>
                <a:gd name="T30" fmla="*/ 0 w 53"/>
                <a:gd name="T31" fmla="*/ 1400 h 2800"/>
                <a:gd name="T32" fmla="*/ 0 w 53"/>
                <a:gd name="T33" fmla="*/ 1400 h 2800"/>
                <a:gd name="T34" fmla="*/ 53 w 53"/>
                <a:gd name="T35" fmla="*/ 1400 h 2800"/>
                <a:gd name="T36" fmla="*/ 0 w 53"/>
                <a:gd name="T37" fmla="*/ 1120 h 2800"/>
                <a:gd name="T38" fmla="*/ 0 w 53"/>
                <a:gd name="T39" fmla="*/ 1120 h 2800"/>
                <a:gd name="T40" fmla="*/ 53 w 53"/>
                <a:gd name="T41" fmla="*/ 1120 h 2800"/>
                <a:gd name="T42" fmla="*/ 0 w 53"/>
                <a:gd name="T43" fmla="*/ 840 h 2800"/>
                <a:gd name="T44" fmla="*/ 0 w 53"/>
                <a:gd name="T45" fmla="*/ 840 h 2800"/>
                <a:gd name="T46" fmla="*/ 53 w 53"/>
                <a:gd name="T47" fmla="*/ 840 h 2800"/>
                <a:gd name="T48" fmla="*/ 0 w 53"/>
                <a:gd name="T49" fmla="*/ 560 h 2800"/>
                <a:gd name="T50" fmla="*/ 0 w 53"/>
                <a:gd name="T51" fmla="*/ 560 h 2800"/>
                <a:gd name="T52" fmla="*/ 53 w 53"/>
                <a:gd name="T53" fmla="*/ 560 h 2800"/>
                <a:gd name="T54" fmla="*/ 0 w 53"/>
                <a:gd name="T55" fmla="*/ 280 h 2800"/>
                <a:gd name="T56" fmla="*/ 0 w 53"/>
                <a:gd name="T57" fmla="*/ 280 h 2800"/>
                <a:gd name="T58" fmla="*/ 53 w 53"/>
                <a:gd name="T59" fmla="*/ 280 h 2800"/>
                <a:gd name="T60" fmla="*/ 0 w 53"/>
                <a:gd name="T61" fmla="*/ 0 h 2800"/>
                <a:gd name="T62" fmla="*/ 0 w 53"/>
                <a:gd name="T63" fmla="*/ 0 h 2800"/>
                <a:gd name="T64" fmla="*/ 53 w 53"/>
                <a:gd name="T65" fmla="*/ 0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2800">
                  <a:moveTo>
                    <a:pt x="0" y="2800"/>
                  </a:moveTo>
                  <a:lnTo>
                    <a:pt x="0" y="2800"/>
                  </a:lnTo>
                  <a:lnTo>
                    <a:pt x="53" y="2800"/>
                  </a:lnTo>
                  <a:moveTo>
                    <a:pt x="0" y="2520"/>
                  </a:moveTo>
                  <a:lnTo>
                    <a:pt x="0" y="2520"/>
                  </a:lnTo>
                  <a:lnTo>
                    <a:pt x="53" y="2520"/>
                  </a:lnTo>
                  <a:moveTo>
                    <a:pt x="0" y="2240"/>
                  </a:moveTo>
                  <a:lnTo>
                    <a:pt x="0" y="2240"/>
                  </a:lnTo>
                  <a:lnTo>
                    <a:pt x="53" y="2240"/>
                  </a:lnTo>
                  <a:moveTo>
                    <a:pt x="0" y="1960"/>
                  </a:moveTo>
                  <a:lnTo>
                    <a:pt x="0" y="1960"/>
                  </a:lnTo>
                  <a:lnTo>
                    <a:pt x="53" y="1960"/>
                  </a:lnTo>
                  <a:moveTo>
                    <a:pt x="0" y="1680"/>
                  </a:moveTo>
                  <a:lnTo>
                    <a:pt x="0" y="1680"/>
                  </a:lnTo>
                  <a:lnTo>
                    <a:pt x="53" y="1680"/>
                  </a:lnTo>
                  <a:moveTo>
                    <a:pt x="0" y="1400"/>
                  </a:moveTo>
                  <a:lnTo>
                    <a:pt x="0" y="1400"/>
                  </a:lnTo>
                  <a:lnTo>
                    <a:pt x="53" y="1400"/>
                  </a:lnTo>
                  <a:moveTo>
                    <a:pt x="0" y="1120"/>
                  </a:moveTo>
                  <a:lnTo>
                    <a:pt x="0" y="1120"/>
                  </a:lnTo>
                  <a:lnTo>
                    <a:pt x="53" y="1120"/>
                  </a:lnTo>
                  <a:moveTo>
                    <a:pt x="0" y="840"/>
                  </a:moveTo>
                  <a:lnTo>
                    <a:pt x="0" y="840"/>
                  </a:lnTo>
                  <a:lnTo>
                    <a:pt x="53" y="840"/>
                  </a:lnTo>
                  <a:moveTo>
                    <a:pt x="0" y="560"/>
                  </a:moveTo>
                  <a:lnTo>
                    <a:pt x="0" y="560"/>
                  </a:lnTo>
                  <a:lnTo>
                    <a:pt x="53" y="560"/>
                  </a:lnTo>
                  <a:moveTo>
                    <a:pt x="0" y="280"/>
                  </a:moveTo>
                  <a:lnTo>
                    <a:pt x="0" y="280"/>
                  </a:lnTo>
                  <a:lnTo>
                    <a:pt x="53" y="28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53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7" name="Freeform 141">
              <a:extLst>
                <a:ext uri="{FF2B5EF4-FFF2-40B4-BE49-F238E27FC236}">
                  <a16:creationId xmlns:a16="http://schemas.microsoft.com/office/drawing/2014/main" id="{5AF3BD8B-AF42-4165-96EE-9B9372389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50" y="5341938"/>
              <a:ext cx="3262313" cy="0"/>
            </a:xfrm>
            <a:custGeom>
              <a:avLst/>
              <a:gdLst>
                <a:gd name="T0" fmla="*/ 0 w 3587"/>
                <a:gd name="T1" fmla="*/ 0 w 3587"/>
                <a:gd name="T2" fmla="*/ 3587 w 35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587">
                  <a:moveTo>
                    <a:pt x="0" y="0"/>
                  </a:moveTo>
                  <a:lnTo>
                    <a:pt x="0" y="0"/>
                  </a:lnTo>
                  <a:lnTo>
                    <a:pt x="3587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09F69415-11D7-4125-B2E4-D19F368584D6}"/>
                </a:ext>
              </a:extLst>
            </p:cNvPr>
            <p:cNvGrpSpPr/>
            <p:nvPr/>
          </p:nvGrpSpPr>
          <p:grpSpPr>
            <a:xfrm>
              <a:off x="454032" y="1811338"/>
              <a:ext cx="245260" cy="3625394"/>
              <a:chOff x="425457" y="1811338"/>
              <a:chExt cx="245260" cy="3625394"/>
            </a:xfrm>
          </p:grpSpPr>
          <p:sp>
            <p:nvSpPr>
              <p:cNvPr id="118" name="Rectangle 142">
                <a:extLst>
                  <a:ext uri="{FF2B5EF4-FFF2-40B4-BE49-F238E27FC236}">
                    <a16:creationId xmlns:a16="http://schemas.microsoft.com/office/drawing/2014/main" id="{147C508C-B589-488F-A086-5DA9BF0CC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4" y="5221288"/>
                <a:ext cx="8175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20" name="Rectangle 144">
                <a:extLst>
                  <a:ext uri="{FF2B5EF4-FFF2-40B4-BE49-F238E27FC236}">
                    <a16:creationId xmlns:a16="http://schemas.microsoft.com/office/drawing/2014/main" id="{483820B3-6453-4058-B20B-8BA81648F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4878388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22" name="Rectangle 146">
                <a:extLst>
                  <a:ext uri="{FF2B5EF4-FFF2-40B4-BE49-F238E27FC236}">
                    <a16:creationId xmlns:a16="http://schemas.microsoft.com/office/drawing/2014/main" id="{CB7FA7FE-63B0-4201-B7B1-7FEA66DF9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4535488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20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24" name="Rectangle 148">
                <a:extLst>
                  <a:ext uri="{FF2B5EF4-FFF2-40B4-BE49-F238E27FC236}">
                    <a16:creationId xmlns:a16="http://schemas.microsoft.com/office/drawing/2014/main" id="{D88DA788-1CE5-4E72-8F18-389E54F2F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4194175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30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26" name="Rectangle 150">
                <a:extLst>
                  <a:ext uri="{FF2B5EF4-FFF2-40B4-BE49-F238E27FC236}">
                    <a16:creationId xmlns:a16="http://schemas.microsoft.com/office/drawing/2014/main" id="{4DDB3932-794F-429B-A52C-F48E3DBD1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3851275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40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28" name="Rectangle 152">
                <a:extLst>
                  <a:ext uri="{FF2B5EF4-FFF2-40B4-BE49-F238E27FC236}">
                    <a16:creationId xmlns:a16="http://schemas.microsoft.com/office/drawing/2014/main" id="{2A4E0996-E438-4581-8354-340EAE823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3525838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50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0" name="Rectangle 154">
                <a:extLst>
                  <a:ext uri="{FF2B5EF4-FFF2-40B4-BE49-F238E27FC236}">
                    <a16:creationId xmlns:a16="http://schemas.microsoft.com/office/drawing/2014/main" id="{E8C287A2-0E38-4FE6-8BE3-DC383ED0D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3182938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60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2" name="Rectangle 156">
                <a:extLst>
                  <a:ext uri="{FF2B5EF4-FFF2-40B4-BE49-F238E27FC236}">
                    <a16:creationId xmlns:a16="http://schemas.microsoft.com/office/drawing/2014/main" id="{BF7EF904-D6F5-48B9-82C1-4786EDE27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2840038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07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4" name="Rectangle 158">
                <a:extLst>
                  <a:ext uri="{FF2B5EF4-FFF2-40B4-BE49-F238E27FC236}">
                    <a16:creationId xmlns:a16="http://schemas.microsoft.com/office/drawing/2014/main" id="{58673C0B-9772-401F-9EC8-CD2946818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2497138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80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6" name="Rectangle 160">
                <a:extLst>
                  <a:ext uri="{FF2B5EF4-FFF2-40B4-BE49-F238E27FC236}">
                    <a16:creationId xmlns:a16="http://schemas.microsoft.com/office/drawing/2014/main" id="{BBB5E71A-DE15-4C17-862D-1950A9CCB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11" y="2154238"/>
                <a:ext cx="1635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90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9" name="Rectangle 163">
                <a:extLst>
                  <a:ext uri="{FF2B5EF4-FFF2-40B4-BE49-F238E27FC236}">
                    <a16:creationId xmlns:a16="http://schemas.microsoft.com/office/drawing/2014/main" id="{1DE06745-EB95-44EA-A286-B08BDD931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457" y="1811338"/>
                <a:ext cx="24526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100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41" name="Rectangle 165">
              <a:extLst>
                <a:ext uri="{FF2B5EF4-FFF2-40B4-BE49-F238E27FC236}">
                  <a16:creationId xmlns:a16="http://schemas.microsoft.com/office/drawing/2014/main" id="{8FE4E331-7F7E-4375-B10E-B68B940F4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12" y="5443538"/>
              <a:ext cx="6395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panose="020B0704020202020204" pitchFamily="34" charset="0"/>
                  <a:ea typeface="MS PGothic" panose="020B0600070205080204" pitchFamily="34" charset="-128"/>
                  <a:cs typeface="+mn-cs"/>
                </a:rPr>
                <a:t>Negative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9" name="Rectangle 173">
              <a:extLst>
                <a:ext uri="{FF2B5EF4-FFF2-40B4-BE49-F238E27FC236}">
                  <a16:creationId xmlns:a16="http://schemas.microsoft.com/office/drawing/2014/main" id="{BD872647-E1D0-4794-A6E1-CAB017290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878" y="5443538"/>
              <a:ext cx="5899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panose="020B0704020202020204" pitchFamily="34" charset="0"/>
                  <a:ea typeface="MS PGothic" panose="020B0600070205080204" pitchFamily="34" charset="-128"/>
                  <a:cs typeface="+mn-cs"/>
                </a:rPr>
                <a:t>Positive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56" name="Rectangle 180">
              <a:extLst>
                <a:ext uri="{FF2B5EF4-FFF2-40B4-BE49-F238E27FC236}">
                  <a16:creationId xmlns:a16="http://schemas.microsoft.com/office/drawing/2014/main" id="{1FA7AF0F-7367-4D2B-A523-CEA3136DB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239104" y="3521611"/>
              <a:ext cx="11878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pCR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, % (95% CI)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1" name="Rectangle 195">
              <a:extLst>
                <a:ext uri="{FF2B5EF4-FFF2-40B4-BE49-F238E27FC236}">
                  <a16:creationId xmlns:a16="http://schemas.microsoft.com/office/drawing/2014/main" id="{D645DB21-2535-4CFC-9645-6E574AFBE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49" y="3271838"/>
              <a:ext cx="47448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64.8%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6" name="Rectangle 200">
              <a:extLst>
                <a:ext uri="{FF2B5EF4-FFF2-40B4-BE49-F238E27FC236}">
                  <a16:creationId xmlns:a16="http://schemas.microsoft.com/office/drawing/2014/main" id="{61893621-B37E-4F50-A1FC-0AC6AF014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886" y="3957639"/>
              <a:ext cx="47448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44.1%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730D68D4-DC19-48D9-A564-3E453F60C5B8}"/>
                </a:ext>
              </a:extLst>
            </p:cNvPr>
            <p:cNvGrpSpPr/>
            <p:nvPr/>
          </p:nvGrpSpPr>
          <p:grpSpPr>
            <a:xfrm>
              <a:off x="1230313" y="2374900"/>
              <a:ext cx="673100" cy="523875"/>
              <a:chOff x="1230313" y="2374900"/>
              <a:chExt cx="673100" cy="523875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2DB591B1-0219-4606-9976-BB7E769C1CDB}"/>
                  </a:ext>
                </a:extLst>
              </p:cNvPr>
              <p:cNvGrpSpPr/>
              <p:nvPr/>
            </p:nvGrpSpPr>
            <p:grpSpPr>
              <a:xfrm>
                <a:off x="1230313" y="2714625"/>
                <a:ext cx="673100" cy="184150"/>
                <a:chOff x="1230313" y="2714625"/>
                <a:chExt cx="673100" cy="184150"/>
              </a:xfrm>
            </p:grpSpPr>
            <p:sp>
              <p:nvSpPr>
                <p:cNvPr id="181" name="Freeform 205">
                  <a:extLst>
                    <a:ext uri="{FF2B5EF4-FFF2-40B4-BE49-F238E27FC236}">
                      <a16:creationId xmlns:a16="http://schemas.microsoft.com/office/drawing/2014/main" id="{C94DEAAC-4D3F-4D93-B2D6-5159FBF88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0313" y="2714625"/>
                  <a:ext cx="0" cy="184150"/>
                </a:xfrm>
                <a:custGeom>
                  <a:avLst/>
                  <a:gdLst>
                    <a:gd name="T0" fmla="*/ 151 h 151"/>
                    <a:gd name="T1" fmla="*/ 151 h 151"/>
                    <a:gd name="T2" fmla="*/ 0 h 15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1">
                      <a:moveTo>
                        <a:pt x="0" y="151"/>
                      </a:moveTo>
                      <a:lnTo>
                        <a:pt x="0" y="15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82" name="Freeform 206">
                  <a:extLst>
                    <a:ext uri="{FF2B5EF4-FFF2-40B4-BE49-F238E27FC236}">
                      <a16:creationId xmlns:a16="http://schemas.microsoft.com/office/drawing/2014/main" id="{C0EC52E5-11DF-41A4-80F3-16EE539DC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3413" y="2714625"/>
                  <a:ext cx="0" cy="184150"/>
                </a:xfrm>
                <a:custGeom>
                  <a:avLst/>
                  <a:gdLst>
                    <a:gd name="T0" fmla="*/ 151 h 151"/>
                    <a:gd name="T1" fmla="*/ 151 h 151"/>
                    <a:gd name="T2" fmla="*/ 0 h 15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1">
                      <a:moveTo>
                        <a:pt x="0" y="151"/>
                      </a:moveTo>
                      <a:lnTo>
                        <a:pt x="0" y="15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83" name="Freeform 207">
                  <a:extLst>
                    <a:ext uri="{FF2B5EF4-FFF2-40B4-BE49-F238E27FC236}">
                      <a16:creationId xmlns:a16="http://schemas.microsoft.com/office/drawing/2014/main" id="{4A86E50A-4F2F-4749-9840-1596E82E1E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0313" y="2714625"/>
                  <a:ext cx="673100" cy="0"/>
                </a:xfrm>
                <a:custGeom>
                  <a:avLst/>
                  <a:gdLst>
                    <a:gd name="T0" fmla="*/ 0 w 741"/>
                    <a:gd name="T1" fmla="*/ 0 w 741"/>
                    <a:gd name="T2" fmla="*/ 741 w 74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4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41" y="0"/>
                      </a:ln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sp>
            <p:nvSpPr>
              <p:cNvPr id="184" name="Rectangle 208">
                <a:extLst>
                  <a:ext uri="{FF2B5EF4-FFF2-40B4-BE49-F238E27FC236}">
                    <a16:creationId xmlns:a16="http://schemas.microsoft.com/office/drawing/2014/main" id="{B213A553-C44C-4EB2-B23F-7BA40F428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599" y="2374900"/>
                <a:ext cx="62196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Δ 6.3%</a:t>
                </a:r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98" name="Rectangle 222">
              <a:extLst>
                <a:ext uri="{FF2B5EF4-FFF2-40B4-BE49-F238E27FC236}">
                  <a16:creationId xmlns:a16="http://schemas.microsoft.com/office/drawing/2014/main" id="{2A760E45-A71C-4AB3-976B-0DC0811FB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935" y="3468688"/>
              <a:ext cx="47448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58.6%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FD5A3B43-0CE3-46F5-9AEF-97433F6FF398}"/>
                </a:ext>
              </a:extLst>
            </p:cNvPr>
            <p:cNvGrpSpPr/>
            <p:nvPr/>
          </p:nvGrpSpPr>
          <p:grpSpPr>
            <a:xfrm>
              <a:off x="2886080" y="2390775"/>
              <a:ext cx="727763" cy="508000"/>
              <a:chOff x="2886080" y="2390775"/>
              <a:chExt cx="727763" cy="508000"/>
            </a:xfrm>
          </p:grpSpPr>
          <p:sp>
            <p:nvSpPr>
              <p:cNvPr id="190" name="Rectangle 214">
                <a:extLst>
                  <a:ext uri="{FF2B5EF4-FFF2-40B4-BE49-F238E27FC236}">
                    <a16:creationId xmlns:a16="http://schemas.microsoft.com/office/drawing/2014/main" id="{009CB72F-9A4B-4951-899A-EA2C2B868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080" y="2390775"/>
                <a:ext cx="72776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Δ 20.6%</a:t>
                </a:r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75FF3C32-E026-43C6-8916-35789CD3D823}"/>
                  </a:ext>
                </a:extLst>
              </p:cNvPr>
              <p:cNvGrpSpPr/>
              <p:nvPr/>
            </p:nvGrpSpPr>
            <p:grpSpPr>
              <a:xfrm>
                <a:off x="2914650" y="2714625"/>
                <a:ext cx="679450" cy="184150"/>
                <a:chOff x="2914650" y="2714625"/>
                <a:chExt cx="679450" cy="184150"/>
              </a:xfrm>
            </p:grpSpPr>
            <p:sp>
              <p:nvSpPr>
                <p:cNvPr id="203" name="Freeform 227">
                  <a:extLst>
                    <a:ext uri="{FF2B5EF4-FFF2-40B4-BE49-F238E27FC236}">
                      <a16:creationId xmlns:a16="http://schemas.microsoft.com/office/drawing/2014/main" id="{61D547D0-7CF7-4134-9134-7E98CEF23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650" y="2714625"/>
                  <a:ext cx="0" cy="184150"/>
                </a:xfrm>
                <a:custGeom>
                  <a:avLst/>
                  <a:gdLst>
                    <a:gd name="T0" fmla="*/ 151 h 151"/>
                    <a:gd name="T1" fmla="*/ 151 h 151"/>
                    <a:gd name="T2" fmla="*/ 0 h 15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1">
                      <a:moveTo>
                        <a:pt x="0" y="151"/>
                      </a:moveTo>
                      <a:lnTo>
                        <a:pt x="0" y="15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04" name="Freeform 228">
                  <a:extLst>
                    <a:ext uri="{FF2B5EF4-FFF2-40B4-BE49-F238E27FC236}">
                      <a16:creationId xmlns:a16="http://schemas.microsoft.com/office/drawing/2014/main" id="{8EB71500-0179-43F9-B18C-2B53A7B6B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100" y="2714625"/>
                  <a:ext cx="0" cy="184150"/>
                </a:xfrm>
                <a:custGeom>
                  <a:avLst/>
                  <a:gdLst>
                    <a:gd name="T0" fmla="*/ 151 h 151"/>
                    <a:gd name="T1" fmla="*/ 151 h 151"/>
                    <a:gd name="T2" fmla="*/ 0 h 15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1">
                      <a:moveTo>
                        <a:pt x="0" y="151"/>
                      </a:moveTo>
                      <a:lnTo>
                        <a:pt x="0" y="15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05" name="Freeform 229">
                  <a:extLst>
                    <a:ext uri="{FF2B5EF4-FFF2-40B4-BE49-F238E27FC236}">
                      <a16:creationId xmlns:a16="http://schemas.microsoft.com/office/drawing/2014/main" id="{77295A91-C39D-4188-8CAC-54701D026B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650" y="2714625"/>
                  <a:ext cx="674688" cy="0"/>
                </a:xfrm>
                <a:custGeom>
                  <a:avLst/>
                  <a:gdLst>
                    <a:gd name="T0" fmla="*/ 0 w 741"/>
                    <a:gd name="T1" fmla="*/ 0 w 741"/>
                    <a:gd name="T2" fmla="*/ 741 w 74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4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41" y="0"/>
                      </a:ln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206" name="Rectangle 230">
              <a:extLst>
                <a:ext uri="{FF2B5EF4-FFF2-40B4-BE49-F238E27FC236}">
                  <a16:creationId xmlns:a16="http://schemas.microsoft.com/office/drawing/2014/main" id="{55CB51A3-C9FB-44EE-B21A-57B4D44EE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486" y="3271838"/>
              <a:ext cx="47448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64.9%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38FE4A0A-E1F3-174B-8E30-98AC3D53EE7D}"/>
              </a:ext>
            </a:extLst>
          </p:cNvPr>
          <p:cNvSpPr txBox="1">
            <a:spLocks/>
          </p:cNvSpPr>
          <p:nvPr/>
        </p:nvSpPr>
        <p:spPr>
          <a:xfrm>
            <a:off x="691764" y="279983"/>
            <a:ext cx="11072283" cy="929636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Nodal Status and Benefit from Immunotherapy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5FF3F9-BF9C-4B4A-A9A3-AF09F0E11CA9}"/>
              </a:ext>
            </a:extLst>
          </p:cNvPr>
          <p:cNvSpPr txBox="1"/>
          <p:nvPr/>
        </p:nvSpPr>
        <p:spPr>
          <a:xfrm>
            <a:off x="625960" y="1095146"/>
            <a:ext cx="10943185" cy="2954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N0 and N+ patients have similar </a:t>
            </a:r>
            <a:r>
              <a:rPr kumimoji="0" lang="en-US" sz="2133" b="1" i="0" u="none" strike="noStrike" kern="600" cap="none" spc="3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pCR</a:t>
            </a:r>
            <a:r>
              <a:rPr kumimoji="0" lang="en-US" sz="2133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and EFS Benefit when treated with CIT</a:t>
            </a:r>
          </a:p>
        </p:txBody>
      </p:sp>
      <p:pic>
        <p:nvPicPr>
          <p:cNvPr id="49" name="Picture 48" descr="Slide14">
            <a:extLst>
              <a:ext uri="{FF2B5EF4-FFF2-40B4-BE49-F238E27FC236}">
                <a16:creationId xmlns:a16="http://schemas.microsoft.com/office/drawing/2014/main" id="{D8ED8BE8-E110-EB46-9375-BF97D02234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12947" r="2842" b="19973"/>
          <a:stretch/>
        </p:blipFill>
        <p:spPr>
          <a:xfrm>
            <a:off x="5005387" y="2205774"/>
            <a:ext cx="6536872" cy="4151097"/>
          </a:xfrm>
          <a:prstGeom prst="rect">
            <a:avLst/>
          </a:prstGeom>
        </p:spPr>
      </p:pic>
      <p:pic>
        <p:nvPicPr>
          <p:cNvPr id="50" name="Picture 49" descr="Slide14">
            <a:extLst>
              <a:ext uri="{FF2B5EF4-FFF2-40B4-BE49-F238E27FC236}">
                <a16:creationId xmlns:a16="http://schemas.microsoft.com/office/drawing/2014/main" id="{E7190B1C-E280-AD4E-93A5-8D25AE8B4E7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7867" r="62391" b="46540"/>
          <a:stretch/>
        </p:blipFill>
        <p:spPr>
          <a:xfrm>
            <a:off x="6220951" y="3577439"/>
            <a:ext cx="3176087" cy="1767428"/>
          </a:xfrm>
          <a:prstGeom prst="rect">
            <a:avLst/>
          </a:prstGeom>
        </p:spPr>
      </p:pic>
      <p:sp>
        <p:nvSpPr>
          <p:cNvPr id="51" name="Footer Placeholder 11">
            <a:extLst>
              <a:ext uri="{FF2B5EF4-FFF2-40B4-BE49-F238E27FC236}">
                <a16:creationId xmlns:a16="http://schemas.microsoft.com/office/drawing/2014/main" id="{B30BDC7F-34AF-F54E-93F6-E1F7C794EEA1}"/>
              </a:ext>
            </a:extLst>
          </p:cNvPr>
          <p:cNvSpPr txBox="1">
            <a:spLocks/>
          </p:cNvSpPr>
          <p:nvPr/>
        </p:nvSpPr>
        <p:spPr>
          <a:xfrm>
            <a:off x="4658864" y="6304464"/>
            <a:ext cx="7533136" cy="3270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Schmid, et al NEJM 2020, Schmid et al, ESMO 2021, Schmid et al, NEJM 2022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6806B09-D14A-AE4D-AAC3-98BA6DB67A38}"/>
              </a:ext>
            </a:extLst>
          </p:cNvPr>
          <p:cNvSpPr/>
          <p:nvPr/>
        </p:nvSpPr>
        <p:spPr bwMode="auto">
          <a:xfrm>
            <a:off x="7208173" y="1840975"/>
            <a:ext cx="2931175" cy="440912"/>
          </a:xfrm>
          <a:prstGeom prst="round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78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EFS by Nodal Status</a:t>
            </a:r>
          </a:p>
        </p:txBody>
      </p:sp>
      <p:sp>
        <p:nvSpPr>
          <p:cNvPr id="48" name="Rectángulo 12">
            <a:extLst>
              <a:ext uri="{FF2B5EF4-FFF2-40B4-BE49-F238E27FC236}">
                <a16:creationId xmlns:a16="http://schemas.microsoft.com/office/drawing/2014/main" id="{FAAB24EB-EB12-074F-8631-82F01C376DD1}"/>
              </a:ext>
            </a:extLst>
          </p:cNvPr>
          <p:cNvSpPr/>
          <p:nvPr/>
        </p:nvSpPr>
        <p:spPr>
          <a:xfrm>
            <a:off x="590551" y="6591281"/>
            <a:ext cx="11070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This presentation is the intellectual property of the presenter. Contact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p.Schmid@qmul.ac.uk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for permission to reprint and/or distribute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7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24F82B-D983-6913-DCFD-595003B32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" y="361246"/>
            <a:ext cx="10397845" cy="578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B9FB0-4DCB-FE83-2CD4-A3F89A37B28A}"/>
              </a:ext>
            </a:extLst>
          </p:cNvPr>
          <p:cNvSpPr txBox="1"/>
          <p:nvPr/>
        </p:nvSpPr>
        <p:spPr>
          <a:xfrm>
            <a:off x="5057093" y="766321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Abstract GS1-01</a:t>
            </a:r>
          </a:p>
        </p:txBody>
      </p:sp>
    </p:spTree>
    <p:extLst>
      <p:ext uri="{BB962C8B-B14F-4D97-AF65-F5344CB8AC3E}">
        <p14:creationId xmlns:p14="http://schemas.microsoft.com/office/powerpoint/2010/main" val="9435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17CFB8D-8097-4E66-8F28-C0DA70E75F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3574" y="1422059"/>
          <a:ext cx="7372401" cy="5163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8735812" imgH="6060672" progId="Prism8.Document">
                  <p:embed/>
                </p:oleObj>
              </mc:Choice>
              <mc:Fallback>
                <p:oleObj name="Prism 8" r:id="rId3" imgW="8735812" imgH="6060672" progId="Prism8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17CFB8D-8097-4E66-8F28-C0DA70E75F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3574" y="1422059"/>
                        <a:ext cx="7372401" cy="5163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D2D1BD-735C-494D-A227-2653DEEBEA1C}"/>
              </a:ext>
            </a:extLst>
          </p:cNvPr>
          <p:cNvSpPr/>
          <p:nvPr/>
        </p:nvSpPr>
        <p:spPr bwMode="auto">
          <a:xfrm>
            <a:off x="1053639" y="1600500"/>
            <a:ext cx="2931175" cy="440912"/>
          </a:xfrm>
          <a:prstGeom prst="round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78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pCR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 by PD-L1 Score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6C5CCF-62CF-CA4C-97D1-E1452BC62903}"/>
              </a:ext>
            </a:extLst>
          </p:cNvPr>
          <p:cNvSpPr/>
          <p:nvPr/>
        </p:nvSpPr>
        <p:spPr>
          <a:xfrm>
            <a:off x="4423573" y="3851293"/>
            <a:ext cx="7372401" cy="612000"/>
          </a:xfrm>
          <a:prstGeom prst="roundRect">
            <a:avLst>
              <a:gd name="adj" fmla="val 5953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DC47C284-505B-471B-969D-EBCA1280A76A}"/>
              </a:ext>
            </a:extLst>
          </p:cNvPr>
          <p:cNvGrpSpPr/>
          <p:nvPr/>
        </p:nvGrpSpPr>
        <p:grpSpPr>
          <a:xfrm>
            <a:off x="399536" y="1840181"/>
            <a:ext cx="3743570" cy="3782484"/>
            <a:chOff x="399534" y="1878013"/>
            <a:chExt cx="3743569" cy="3616684"/>
          </a:xfrm>
        </p:grpSpPr>
        <p:sp>
          <p:nvSpPr>
            <p:cNvPr id="218" name="Freeform 218">
              <a:extLst>
                <a:ext uri="{FF2B5EF4-FFF2-40B4-BE49-F238E27FC236}">
                  <a16:creationId xmlns:a16="http://schemas.microsoft.com/office/drawing/2014/main" id="{493BEAE6-A732-4D26-810F-07DCA1A48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003" y="2984500"/>
              <a:ext cx="449263" cy="2239963"/>
            </a:xfrm>
            <a:custGeom>
              <a:avLst/>
              <a:gdLst>
                <a:gd name="T0" fmla="*/ 0 w 283"/>
                <a:gd name="T1" fmla="*/ 0 h 1411"/>
                <a:gd name="T2" fmla="*/ 0 w 283"/>
                <a:gd name="T3" fmla="*/ 0 h 1411"/>
                <a:gd name="T4" fmla="*/ 283 w 283"/>
                <a:gd name="T5" fmla="*/ 0 h 1411"/>
                <a:gd name="T6" fmla="*/ 283 w 283"/>
                <a:gd name="T7" fmla="*/ 1411 h 1411"/>
                <a:gd name="T8" fmla="*/ 0 w 283"/>
                <a:gd name="T9" fmla="*/ 1411 h 1411"/>
                <a:gd name="T10" fmla="*/ 0 w 283"/>
                <a:gd name="T11" fmla="*/ 0 h 1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411">
                  <a:moveTo>
                    <a:pt x="0" y="0"/>
                  </a:moveTo>
                  <a:lnTo>
                    <a:pt x="0" y="0"/>
                  </a:lnTo>
                  <a:lnTo>
                    <a:pt x="283" y="0"/>
                  </a:lnTo>
                  <a:lnTo>
                    <a:pt x="283" y="1411"/>
                  </a:lnTo>
                  <a:lnTo>
                    <a:pt x="0" y="14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9" name="Freeform 219">
              <a:extLst>
                <a:ext uri="{FF2B5EF4-FFF2-40B4-BE49-F238E27FC236}">
                  <a16:creationId xmlns:a16="http://schemas.microsoft.com/office/drawing/2014/main" id="{F52D507B-A5A6-4628-B905-EF36D8770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419" y="2690812"/>
              <a:ext cx="438150" cy="2533651"/>
            </a:xfrm>
            <a:custGeom>
              <a:avLst/>
              <a:gdLst>
                <a:gd name="T0" fmla="*/ 0 w 276"/>
                <a:gd name="T1" fmla="*/ 0 h 1596"/>
                <a:gd name="T2" fmla="*/ 0 w 276"/>
                <a:gd name="T3" fmla="*/ 0 h 1596"/>
                <a:gd name="T4" fmla="*/ 276 w 276"/>
                <a:gd name="T5" fmla="*/ 0 h 1596"/>
                <a:gd name="T6" fmla="*/ 276 w 276"/>
                <a:gd name="T7" fmla="*/ 1596 h 1596"/>
                <a:gd name="T8" fmla="*/ 0 w 276"/>
                <a:gd name="T9" fmla="*/ 1596 h 1596"/>
                <a:gd name="T10" fmla="*/ 0 w 276"/>
                <a:gd name="T11" fmla="*/ 0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1596">
                  <a:moveTo>
                    <a:pt x="0" y="0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596"/>
                  </a:lnTo>
                  <a:lnTo>
                    <a:pt x="0" y="1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5" name="Freeform 225">
              <a:extLst>
                <a:ext uri="{FF2B5EF4-FFF2-40B4-BE49-F238E27FC236}">
                  <a16:creationId xmlns:a16="http://schemas.microsoft.com/office/drawing/2014/main" id="{257879CA-3088-410C-9426-0AE9474D2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052" y="3448050"/>
              <a:ext cx="438150" cy="1776413"/>
            </a:xfrm>
            <a:custGeom>
              <a:avLst/>
              <a:gdLst>
                <a:gd name="T0" fmla="*/ 0 w 276"/>
                <a:gd name="T1" fmla="*/ 0 h 1119"/>
                <a:gd name="T2" fmla="*/ 0 w 276"/>
                <a:gd name="T3" fmla="*/ 0 h 1119"/>
                <a:gd name="T4" fmla="*/ 276 w 276"/>
                <a:gd name="T5" fmla="*/ 0 h 1119"/>
                <a:gd name="T6" fmla="*/ 276 w 276"/>
                <a:gd name="T7" fmla="*/ 1119 h 1119"/>
                <a:gd name="T8" fmla="*/ 0 w 276"/>
                <a:gd name="T9" fmla="*/ 1119 h 1119"/>
                <a:gd name="T10" fmla="*/ 0 w 276"/>
                <a:gd name="T1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1119">
                  <a:moveTo>
                    <a:pt x="0" y="0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119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0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6" name="Freeform 226">
              <a:extLst>
                <a:ext uri="{FF2B5EF4-FFF2-40B4-BE49-F238E27FC236}">
                  <a16:creationId xmlns:a16="http://schemas.microsoft.com/office/drawing/2014/main" id="{E5D6DF3C-5733-4657-9931-3EC26B2FA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630" y="3281363"/>
              <a:ext cx="447675" cy="1943100"/>
            </a:xfrm>
            <a:custGeom>
              <a:avLst/>
              <a:gdLst>
                <a:gd name="T0" fmla="*/ 0 w 282"/>
                <a:gd name="T1" fmla="*/ 0 h 1224"/>
                <a:gd name="T2" fmla="*/ 0 w 282"/>
                <a:gd name="T3" fmla="*/ 0 h 1224"/>
                <a:gd name="T4" fmla="*/ 282 w 282"/>
                <a:gd name="T5" fmla="*/ 0 h 1224"/>
                <a:gd name="T6" fmla="*/ 282 w 282"/>
                <a:gd name="T7" fmla="*/ 1224 h 1224"/>
                <a:gd name="T8" fmla="*/ 0 w 282"/>
                <a:gd name="T9" fmla="*/ 1224 h 1224"/>
                <a:gd name="T10" fmla="*/ 0 w 282"/>
                <a:gd name="T11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224">
                  <a:moveTo>
                    <a:pt x="0" y="0"/>
                  </a:moveTo>
                  <a:lnTo>
                    <a:pt x="0" y="0"/>
                  </a:lnTo>
                  <a:lnTo>
                    <a:pt x="282" y="0"/>
                  </a:lnTo>
                  <a:lnTo>
                    <a:pt x="282" y="1224"/>
                  </a:lnTo>
                  <a:lnTo>
                    <a:pt x="0" y="1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0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D24CD7E4-6A42-414F-947C-A299F2FD6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13" y="3756025"/>
              <a:ext cx="465137" cy="1468438"/>
            </a:xfrm>
            <a:custGeom>
              <a:avLst/>
              <a:gdLst>
                <a:gd name="T0" fmla="*/ 0 w 488"/>
                <a:gd name="T1" fmla="*/ 0 h 1273"/>
                <a:gd name="T2" fmla="*/ 0 w 488"/>
                <a:gd name="T3" fmla="*/ 0 h 1273"/>
                <a:gd name="T4" fmla="*/ 488 w 488"/>
                <a:gd name="T5" fmla="*/ 0 h 1273"/>
                <a:gd name="T6" fmla="*/ 488 w 488"/>
                <a:gd name="T7" fmla="*/ 1273 h 1273"/>
                <a:gd name="T8" fmla="*/ 0 w 488"/>
                <a:gd name="T9" fmla="*/ 1273 h 1273"/>
                <a:gd name="T10" fmla="*/ 0 w 488"/>
                <a:gd name="T11" fmla="*/ 0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1273">
                  <a:moveTo>
                    <a:pt x="0" y="0"/>
                  </a:moveTo>
                  <a:lnTo>
                    <a:pt x="0" y="0"/>
                  </a:lnTo>
                  <a:lnTo>
                    <a:pt x="488" y="0"/>
                  </a:lnTo>
                  <a:lnTo>
                    <a:pt x="488" y="1273"/>
                  </a:lnTo>
                  <a:lnTo>
                    <a:pt x="0" y="1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5FCAF68F-A404-4FD9-8F29-4FDA00334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488" y="4246563"/>
              <a:ext cx="465137" cy="977900"/>
            </a:xfrm>
            <a:custGeom>
              <a:avLst/>
              <a:gdLst>
                <a:gd name="T0" fmla="*/ 0 w 488"/>
                <a:gd name="T1" fmla="*/ 0 h 848"/>
                <a:gd name="T2" fmla="*/ 0 w 488"/>
                <a:gd name="T3" fmla="*/ 0 h 848"/>
                <a:gd name="T4" fmla="*/ 488 w 488"/>
                <a:gd name="T5" fmla="*/ 0 h 848"/>
                <a:gd name="T6" fmla="*/ 488 w 488"/>
                <a:gd name="T7" fmla="*/ 848 h 848"/>
                <a:gd name="T8" fmla="*/ 0 w 488"/>
                <a:gd name="T9" fmla="*/ 848 h 848"/>
                <a:gd name="T10" fmla="*/ 0 w 488"/>
                <a:gd name="T11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848">
                  <a:moveTo>
                    <a:pt x="0" y="0"/>
                  </a:moveTo>
                  <a:lnTo>
                    <a:pt x="0" y="0"/>
                  </a:lnTo>
                  <a:lnTo>
                    <a:pt x="488" y="0"/>
                  </a:lnTo>
                  <a:lnTo>
                    <a:pt x="488" y="848"/>
                  </a:lnTo>
                  <a:lnTo>
                    <a:pt x="0" y="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0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0A33EB25-D677-49A4-8369-06D8F144E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50" y="1952626"/>
              <a:ext cx="0" cy="3273425"/>
            </a:xfrm>
            <a:custGeom>
              <a:avLst/>
              <a:gdLst>
                <a:gd name="T0" fmla="*/ 2837 h 2837"/>
                <a:gd name="T1" fmla="*/ 2837 h 2837"/>
                <a:gd name="T2" fmla="*/ 0 h 283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837">
                  <a:moveTo>
                    <a:pt x="0" y="2837"/>
                  </a:moveTo>
                  <a:lnTo>
                    <a:pt x="0" y="2837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E7B01C60-461F-4890-8369-6534DFC11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075" y="1952626"/>
              <a:ext cx="41275" cy="3273425"/>
            </a:xfrm>
            <a:custGeom>
              <a:avLst/>
              <a:gdLst>
                <a:gd name="T0" fmla="*/ 0 w 43"/>
                <a:gd name="T1" fmla="*/ 2837 h 2837"/>
                <a:gd name="T2" fmla="*/ 0 w 43"/>
                <a:gd name="T3" fmla="*/ 2837 h 2837"/>
                <a:gd name="T4" fmla="*/ 43 w 43"/>
                <a:gd name="T5" fmla="*/ 2837 h 2837"/>
                <a:gd name="T6" fmla="*/ 0 w 43"/>
                <a:gd name="T7" fmla="*/ 2546 h 2837"/>
                <a:gd name="T8" fmla="*/ 0 w 43"/>
                <a:gd name="T9" fmla="*/ 2546 h 2837"/>
                <a:gd name="T10" fmla="*/ 43 w 43"/>
                <a:gd name="T11" fmla="*/ 2546 h 2837"/>
                <a:gd name="T12" fmla="*/ 0 w 43"/>
                <a:gd name="T13" fmla="*/ 2268 h 2837"/>
                <a:gd name="T14" fmla="*/ 0 w 43"/>
                <a:gd name="T15" fmla="*/ 2268 h 2837"/>
                <a:gd name="T16" fmla="*/ 43 w 43"/>
                <a:gd name="T17" fmla="*/ 2268 h 2837"/>
                <a:gd name="T18" fmla="*/ 0 w 43"/>
                <a:gd name="T19" fmla="*/ 1989 h 2837"/>
                <a:gd name="T20" fmla="*/ 0 w 43"/>
                <a:gd name="T21" fmla="*/ 1989 h 2837"/>
                <a:gd name="T22" fmla="*/ 43 w 43"/>
                <a:gd name="T23" fmla="*/ 1989 h 2837"/>
                <a:gd name="T24" fmla="*/ 0 w 43"/>
                <a:gd name="T25" fmla="*/ 1698 h 2837"/>
                <a:gd name="T26" fmla="*/ 0 w 43"/>
                <a:gd name="T27" fmla="*/ 1698 h 2837"/>
                <a:gd name="T28" fmla="*/ 43 w 43"/>
                <a:gd name="T29" fmla="*/ 1698 h 2837"/>
                <a:gd name="T30" fmla="*/ 0 w 43"/>
                <a:gd name="T31" fmla="*/ 1419 h 2837"/>
                <a:gd name="T32" fmla="*/ 0 w 43"/>
                <a:gd name="T33" fmla="*/ 1419 h 2837"/>
                <a:gd name="T34" fmla="*/ 43 w 43"/>
                <a:gd name="T35" fmla="*/ 1419 h 2837"/>
                <a:gd name="T36" fmla="*/ 0 w 43"/>
                <a:gd name="T37" fmla="*/ 1140 h 2837"/>
                <a:gd name="T38" fmla="*/ 0 w 43"/>
                <a:gd name="T39" fmla="*/ 1140 h 2837"/>
                <a:gd name="T40" fmla="*/ 43 w 43"/>
                <a:gd name="T41" fmla="*/ 1140 h 2837"/>
                <a:gd name="T42" fmla="*/ 0 w 43"/>
                <a:gd name="T43" fmla="*/ 849 h 2837"/>
                <a:gd name="T44" fmla="*/ 0 w 43"/>
                <a:gd name="T45" fmla="*/ 849 h 2837"/>
                <a:gd name="T46" fmla="*/ 43 w 43"/>
                <a:gd name="T47" fmla="*/ 849 h 2837"/>
                <a:gd name="T48" fmla="*/ 0 w 43"/>
                <a:gd name="T49" fmla="*/ 570 h 2837"/>
                <a:gd name="T50" fmla="*/ 0 w 43"/>
                <a:gd name="T51" fmla="*/ 570 h 2837"/>
                <a:gd name="T52" fmla="*/ 43 w 43"/>
                <a:gd name="T53" fmla="*/ 570 h 2837"/>
                <a:gd name="T54" fmla="*/ 0 w 43"/>
                <a:gd name="T55" fmla="*/ 291 h 2837"/>
                <a:gd name="T56" fmla="*/ 0 w 43"/>
                <a:gd name="T57" fmla="*/ 291 h 2837"/>
                <a:gd name="T58" fmla="*/ 43 w 43"/>
                <a:gd name="T59" fmla="*/ 291 h 2837"/>
                <a:gd name="T60" fmla="*/ 0 w 43"/>
                <a:gd name="T61" fmla="*/ 0 h 2837"/>
                <a:gd name="T62" fmla="*/ 0 w 43"/>
                <a:gd name="T63" fmla="*/ 0 h 2837"/>
                <a:gd name="T64" fmla="*/ 43 w 43"/>
                <a:gd name="T65" fmla="*/ 0 h 2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2837">
                  <a:moveTo>
                    <a:pt x="0" y="2837"/>
                  </a:moveTo>
                  <a:lnTo>
                    <a:pt x="0" y="2837"/>
                  </a:lnTo>
                  <a:lnTo>
                    <a:pt x="43" y="2837"/>
                  </a:lnTo>
                  <a:moveTo>
                    <a:pt x="0" y="2546"/>
                  </a:moveTo>
                  <a:lnTo>
                    <a:pt x="0" y="2546"/>
                  </a:lnTo>
                  <a:lnTo>
                    <a:pt x="43" y="2546"/>
                  </a:lnTo>
                  <a:moveTo>
                    <a:pt x="0" y="2268"/>
                  </a:moveTo>
                  <a:lnTo>
                    <a:pt x="0" y="2268"/>
                  </a:lnTo>
                  <a:lnTo>
                    <a:pt x="43" y="2268"/>
                  </a:lnTo>
                  <a:moveTo>
                    <a:pt x="0" y="1989"/>
                  </a:moveTo>
                  <a:lnTo>
                    <a:pt x="0" y="1989"/>
                  </a:lnTo>
                  <a:lnTo>
                    <a:pt x="43" y="1989"/>
                  </a:lnTo>
                  <a:moveTo>
                    <a:pt x="0" y="1698"/>
                  </a:moveTo>
                  <a:lnTo>
                    <a:pt x="0" y="1698"/>
                  </a:lnTo>
                  <a:lnTo>
                    <a:pt x="43" y="1698"/>
                  </a:lnTo>
                  <a:moveTo>
                    <a:pt x="0" y="1419"/>
                  </a:moveTo>
                  <a:lnTo>
                    <a:pt x="0" y="1419"/>
                  </a:lnTo>
                  <a:lnTo>
                    <a:pt x="43" y="1419"/>
                  </a:lnTo>
                  <a:moveTo>
                    <a:pt x="0" y="1140"/>
                  </a:moveTo>
                  <a:lnTo>
                    <a:pt x="0" y="1140"/>
                  </a:lnTo>
                  <a:lnTo>
                    <a:pt x="43" y="1140"/>
                  </a:lnTo>
                  <a:moveTo>
                    <a:pt x="0" y="849"/>
                  </a:moveTo>
                  <a:lnTo>
                    <a:pt x="0" y="849"/>
                  </a:lnTo>
                  <a:lnTo>
                    <a:pt x="43" y="849"/>
                  </a:lnTo>
                  <a:moveTo>
                    <a:pt x="0" y="570"/>
                  </a:moveTo>
                  <a:lnTo>
                    <a:pt x="0" y="570"/>
                  </a:lnTo>
                  <a:lnTo>
                    <a:pt x="43" y="570"/>
                  </a:lnTo>
                  <a:moveTo>
                    <a:pt x="0" y="291"/>
                  </a:moveTo>
                  <a:lnTo>
                    <a:pt x="0" y="291"/>
                  </a:lnTo>
                  <a:lnTo>
                    <a:pt x="43" y="291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686284BF-866C-4E23-9534-5AE631059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015" y="5138738"/>
              <a:ext cx="81753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0</a:t>
              </a:r>
            </a:p>
          </p:txBody>
        </p: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D18E7471-1E94-44F9-AB5D-A8A3E5763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4816475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10</a:t>
              </a: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4A82B8DC-BF85-4440-863F-B85997B2B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4479927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20</a:t>
              </a:r>
            </a:p>
          </p:txBody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81214006-27DF-4904-83F1-1E402CB19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4159251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30</a:t>
              </a: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43126164-FE49-4974-B7FD-F112CD27B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3836988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40</a:t>
              </a:r>
            </a:p>
          </p:txBody>
        </p:sp>
        <p:sp>
          <p:nvSpPr>
            <p:cNvPr id="26" name="Rectangle 31">
              <a:extLst>
                <a:ext uri="{FF2B5EF4-FFF2-40B4-BE49-F238E27FC236}">
                  <a16:creationId xmlns:a16="http://schemas.microsoft.com/office/drawing/2014/main" id="{19E766A2-BBC8-430A-A872-8E5467978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3502026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50</a:t>
              </a: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A9FB7A58-250D-4F1A-80D2-1E64FE761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3179763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60</a:t>
              </a:r>
            </a:p>
          </p:txBody>
        </p:sp>
        <p:sp>
          <p:nvSpPr>
            <p:cNvPr id="30" name="Rectangle 35">
              <a:extLst>
                <a:ext uri="{FF2B5EF4-FFF2-40B4-BE49-F238E27FC236}">
                  <a16:creationId xmlns:a16="http://schemas.microsoft.com/office/drawing/2014/main" id="{295EAEBC-8B6A-4992-A229-CF96D4D79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2857501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70</a:t>
              </a:r>
            </a:p>
          </p:txBody>
        </p:sp>
        <p:sp>
          <p:nvSpPr>
            <p:cNvPr id="32" name="Rectangle 37">
              <a:extLst>
                <a:ext uri="{FF2B5EF4-FFF2-40B4-BE49-F238E27FC236}">
                  <a16:creationId xmlns:a16="http://schemas.microsoft.com/office/drawing/2014/main" id="{A342344C-D065-4CA0-BC55-C8BF85B54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2522538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80</a:t>
              </a:r>
            </a:p>
          </p:txBody>
        </p:sp>
        <p:sp>
          <p:nvSpPr>
            <p:cNvPr id="34" name="Rectangle 39">
              <a:extLst>
                <a:ext uri="{FF2B5EF4-FFF2-40B4-BE49-F238E27FC236}">
                  <a16:creationId xmlns:a16="http://schemas.microsoft.com/office/drawing/2014/main" id="{17A0EF34-DB8E-4A1B-829A-E17BB6553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61" y="2200275"/>
              <a:ext cx="163506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90</a:t>
              </a:r>
            </a:p>
          </p:txBody>
        </p:sp>
        <p:sp>
          <p:nvSpPr>
            <p:cNvPr id="37" name="Rectangle 42">
              <a:extLst>
                <a:ext uri="{FF2B5EF4-FFF2-40B4-BE49-F238E27FC236}">
                  <a16:creationId xmlns:a16="http://schemas.microsoft.com/office/drawing/2014/main" id="{4E8195AE-B35F-4E82-B777-FC0881B5A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508" y="1878013"/>
              <a:ext cx="245260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100</a:t>
              </a:r>
            </a:p>
          </p:txBody>
        </p:sp>
        <p:sp>
          <p:nvSpPr>
            <p:cNvPr id="38" name="Rectangle 43">
              <a:extLst>
                <a:ext uri="{FF2B5EF4-FFF2-40B4-BE49-F238E27FC236}">
                  <a16:creationId xmlns:a16="http://schemas.microsoft.com/office/drawing/2014/main" id="{F5A8F44F-32D7-408B-82C4-A28A14092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893" y="5318126"/>
              <a:ext cx="533799" cy="17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panose="020B0704020202020204" pitchFamily="34" charset="0"/>
                  <a:ea typeface="MS PGothic" panose="020B0600070205080204" pitchFamily="34" charset="-128"/>
                  <a:cs typeface="+mn-cs"/>
                </a:rPr>
                <a:t>CPS &lt;1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4" name="Rectangle 49">
              <a:extLst>
                <a:ext uri="{FF2B5EF4-FFF2-40B4-BE49-F238E27FC236}">
                  <a16:creationId xmlns:a16="http://schemas.microsoft.com/office/drawing/2014/main" id="{4F972BB0-A6AB-4799-BE9F-7014D75781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76013" y="3497006"/>
              <a:ext cx="113575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pCR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, % (95% CI)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2E9AC6E7-A956-4EAD-B733-D44EAD149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865" y="4279901"/>
              <a:ext cx="418383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30.3%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4" name="Rectangle 69">
              <a:extLst>
                <a:ext uri="{FF2B5EF4-FFF2-40B4-BE49-F238E27FC236}">
                  <a16:creationId xmlns:a16="http://schemas.microsoft.com/office/drawing/2014/main" id="{DA31A3E2-42E6-45A6-BD6B-5A5A7B3F6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90" y="3803651"/>
              <a:ext cx="418383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45.3%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3" name="Rectangle 108">
              <a:extLst>
                <a:ext uri="{FF2B5EF4-FFF2-40B4-BE49-F238E27FC236}">
                  <a16:creationId xmlns:a16="http://schemas.microsoft.com/office/drawing/2014/main" id="{E772BA8E-10C0-4C03-9631-1EB91146C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452" y="5318126"/>
              <a:ext cx="528991" cy="17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panose="020B0704020202020204" pitchFamily="34" charset="0"/>
                  <a:ea typeface="MS PGothic" panose="020B0600070205080204" pitchFamily="34" charset="-128"/>
                  <a:cs typeface="+mn-cs"/>
                </a:rPr>
                <a:t>CPS ≥1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9" name="Rectangle 114">
              <a:extLst>
                <a:ext uri="{FF2B5EF4-FFF2-40B4-BE49-F238E27FC236}">
                  <a16:creationId xmlns:a16="http://schemas.microsoft.com/office/drawing/2014/main" id="{A1562406-7F99-4195-ABEB-2F7FAB37B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2248" y="5318126"/>
              <a:ext cx="613951" cy="17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panose="020B0704020202020204" pitchFamily="34" charset="0"/>
                  <a:ea typeface="MS PGothic" panose="020B0600070205080204" pitchFamily="34" charset="-128"/>
                  <a:cs typeface="+mn-cs"/>
                </a:rPr>
                <a:t>CPS ≥10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4" name="Rectangle 169">
              <a:extLst>
                <a:ext uri="{FF2B5EF4-FFF2-40B4-BE49-F238E27FC236}">
                  <a16:creationId xmlns:a16="http://schemas.microsoft.com/office/drawing/2014/main" id="{CA79DB7E-0B94-42FE-A220-AACB4D6CA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9443" y="3035301"/>
              <a:ext cx="418383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68.9%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9" name="Rectangle 174">
              <a:extLst>
                <a:ext uri="{FF2B5EF4-FFF2-40B4-BE49-F238E27FC236}">
                  <a16:creationId xmlns:a16="http://schemas.microsoft.com/office/drawing/2014/main" id="{771E8E17-3635-4B24-9072-CBB9DD96E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0934" y="3524251"/>
              <a:ext cx="418383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54.9%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4" name="Rectangle 179">
              <a:extLst>
                <a:ext uri="{FF2B5EF4-FFF2-40B4-BE49-F238E27FC236}">
                  <a16:creationId xmlns:a16="http://schemas.microsoft.com/office/drawing/2014/main" id="{120AE34E-4E77-4D4F-957F-6203A6848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302" y="2754313"/>
              <a:ext cx="418383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77.9%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" name="Rectangle 189">
              <a:extLst>
                <a:ext uri="{FF2B5EF4-FFF2-40B4-BE49-F238E27FC236}">
                  <a16:creationId xmlns:a16="http://schemas.microsoft.com/office/drawing/2014/main" id="{5043336F-3618-43F4-9183-28BA084A3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275" y="3370264"/>
              <a:ext cx="418383" cy="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rPr>
                <a:t>59.8%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280C6AEA-B1C6-49B7-B6A3-7FE5B741A2FE}"/>
                </a:ext>
              </a:extLst>
            </p:cNvPr>
            <p:cNvCxnSpPr>
              <a:cxnSpLocks/>
            </p:cNvCxnSpPr>
            <p:nvPr/>
          </p:nvCxnSpPr>
          <p:spPr>
            <a:xfrm>
              <a:off x="895350" y="5226051"/>
              <a:ext cx="324775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BFBF7E35-B24A-4F03-A4CF-A86C3092E3C1}"/>
                </a:ext>
              </a:extLst>
            </p:cNvPr>
            <p:cNvGrpSpPr/>
            <p:nvPr/>
          </p:nvGrpSpPr>
          <p:grpSpPr>
            <a:xfrm>
              <a:off x="1108870" y="3054351"/>
              <a:ext cx="727763" cy="538207"/>
              <a:chOff x="-186530" y="3054351"/>
              <a:chExt cx="727763" cy="538207"/>
            </a:xfrm>
          </p:grpSpPr>
          <p:sp>
            <p:nvSpPr>
              <p:cNvPr id="69" name="Rectangle 74">
                <a:extLst>
                  <a:ext uri="{FF2B5EF4-FFF2-40B4-BE49-F238E27FC236}">
                    <a16:creationId xmlns:a16="http://schemas.microsoft.com/office/drawing/2014/main" id="{CBE64B44-32C9-4FAE-BB7F-5BCB7C1F6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6530" y="3054351"/>
                <a:ext cx="727763" cy="264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Δ 18.3%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25B9E552-6263-48BE-AEF2-AFD62896ACD8}"/>
                  </a:ext>
                </a:extLst>
              </p:cNvPr>
              <p:cNvGrpSpPr/>
              <p:nvPr/>
            </p:nvGrpSpPr>
            <p:grpSpPr>
              <a:xfrm>
                <a:off x="-66329" y="3418386"/>
                <a:ext cx="487363" cy="174172"/>
                <a:chOff x="-61119" y="3466011"/>
                <a:chExt cx="487363" cy="174172"/>
              </a:xfrm>
            </p:grpSpPr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E9618FA8-A03A-44F6-9EB5-3BB443DFD0C4}"/>
                    </a:ext>
                  </a:extLst>
                </p:cNvPr>
                <p:cNvCxnSpPr/>
                <p:nvPr/>
              </p:nvCxnSpPr>
              <p:spPr>
                <a:xfrm flipV="1">
                  <a:off x="-61119" y="3466011"/>
                  <a:ext cx="0" cy="1741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E46CE747-E4A5-4469-B131-C20547EFE5C5}"/>
                    </a:ext>
                  </a:extLst>
                </p:cNvPr>
                <p:cNvCxnSpPr/>
                <p:nvPr/>
              </p:nvCxnSpPr>
              <p:spPr>
                <a:xfrm flipV="1">
                  <a:off x="426244" y="3466011"/>
                  <a:ext cx="0" cy="1741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510701B7-09F4-4946-895B-B302C2FB43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1119" y="3467100"/>
                  <a:ext cx="48736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2A1E1730-05CC-4053-96C5-F1B400AE118A}"/>
                </a:ext>
              </a:extLst>
            </p:cNvPr>
            <p:cNvGrpSpPr/>
            <p:nvPr/>
          </p:nvGrpSpPr>
          <p:grpSpPr>
            <a:xfrm>
              <a:off x="2170113" y="2311401"/>
              <a:ext cx="727763" cy="538207"/>
              <a:chOff x="874713" y="2311401"/>
              <a:chExt cx="727763" cy="538207"/>
            </a:xfrm>
          </p:grpSpPr>
          <p:sp>
            <p:nvSpPr>
              <p:cNvPr id="157" name="Rectangle 162">
                <a:extLst>
                  <a:ext uri="{FF2B5EF4-FFF2-40B4-BE49-F238E27FC236}">
                    <a16:creationId xmlns:a16="http://schemas.microsoft.com/office/drawing/2014/main" id="{429EB46D-3E5B-4501-B4CF-48D9A1562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713" y="2311401"/>
                <a:ext cx="727763" cy="264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Δ 14.2%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BA7A1CCC-153D-4336-9FF3-A7DDAEE6EFE2}"/>
                  </a:ext>
                </a:extLst>
              </p:cNvPr>
              <p:cNvGrpSpPr/>
              <p:nvPr/>
            </p:nvGrpSpPr>
            <p:grpSpPr>
              <a:xfrm>
                <a:off x="994914" y="2675436"/>
                <a:ext cx="487363" cy="174172"/>
                <a:chOff x="-61119" y="3466011"/>
                <a:chExt cx="487363" cy="174172"/>
              </a:xfrm>
            </p:grpSpPr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9F701EFE-E287-452B-A8FA-48A7B0D7249E}"/>
                    </a:ext>
                  </a:extLst>
                </p:cNvPr>
                <p:cNvCxnSpPr/>
                <p:nvPr/>
              </p:nvCxnSpPr>
              <p:spPr>
                <a:xfrm flipV="1">
                  <a:off x="-61119" y="3466011"/>
                  <a:ext cx="0" cy="1741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3114B2EE-5625-4C68-901F-E593298195FC}"/>
                    </a:ext>
                  </a:extLst>
                </p:cNvPr>
                <p:cNvCxnSpPr/>
                <p:nvPr/>
              </p:nvCxnSpPr>
              <p:spPr>
                <a:xfrm flipV="1">
                  <a:off x="426244" y="3466011"/>
                  <a:ext cx="0" cy="1741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972DFC87-2B0A-442D-BBC1-D96882278D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1119" y="3467100"/>
                  <a:ext cx="48736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6672A4B5-8DE6-418D-8C08-B0D685650088}"/>
                </a:ext>
              </a:extLst>
            </p:cNvPr>
            <p:cNvGrpSpPr/>
            <p:nvPr/>
          </p:nvGrpSpPr>
          <p:grpSpPr>
            <a:xfrm>
              <a:off x="3219450" y="2078038"/>
              <a:ext cx="727763" cy="504870"/>
              <a:chOff x="1924050" y="2078038"/>
              <a:chExt cx="727763" cy="504870"/>
            </a:xfrm>
          </p:grpSpPr>
          <p:sp>
            <p:nvSpPr>
              <p:cNvPr id="138" name="Rectangle 143">
                <a:extLst>
                  <a:ext uri="{FF2B5EF4-FFF2-40B4-BE49-F238E27FC236}">
                    <a16:creationId xmlns:a16="http://schemas.microsoft.com/office/drawing/2014/main" id="{B998FCD9-865C-4913-9CB3-B39A11296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050" y="2078038"/>
                <a:ext cx="727763" cy="264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MS PGothic" panose="020B0600070205080204" pitchFamily="34" charset="-128"/>
                    <a:cs typeface="+mn-cs"/>
                  </a:rPr>
                  <a:t>Δ 17.5%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11E352E0-2AE1-4FFF-B434-2FC47464CFAE}"/>
                  </a:ext>
                </a:extLst>
              </p:cNvPr>
              <p:cNvGrpSpPr/>
              <p:nvPr/>
            </p:nvGrpSpPr>
            <p:grpSpPr>
              <a:xfrm>
                <a:off x="2044251" y="2408736"/>
                <a:ext cx="487363" cy="174172"/>
                <a:chOff x="-61119" y="3466011"/>
                <a:chExt cx="487363" cy="174172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F14D1896-CA18-4AB8-BC3F-23AF1BAF85A5}"/>
                    </a:ext>
                  </a:extLst>
                </p:cNvPr>
                <p:cNvCxnSpPr/>
                <p:nvPr/>
              </p:nvCxnSpPr>
              <p:spPr>
                <a:xfrm flipV="1">
                  <a:off x="-61119" y="3466011"/>
                  <a:ext cx="0" cy="1741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8D8330A6-023E-4973-9F2D-D96EA682D07C}"/>
                    </a:ext>
                  </a:extLst>
                </p:cNvPr>
                <p:cNvCxnSpPr/>
                <p:nvPr/>
              </p:nvCxnSpPr>
              <p:spPr>
                <a:xfrm flipV="1">
                  <a:off x="426244" y="3466011"/>
                  <a:ext cx="0" cy="1741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7F5406F2-7041-4DB0-97FA-6E9FFED65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1119" y="3467100"/>
                  <a:ext cx="48736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70C5E12-A0F0-B546-A8FF-CDDC548881EA}"/>
              </a:ext>
            </a:extLst>
          </p:cNvPr>
          <p:cNvSpPr/>
          <p:nvPr/>
        </p:nvSpPr>
        <p:spPr bwMode="auto">
          <a:xfrm>
            <a:off x="3908589" y="1671323"/>
            <a:ext cx="2931175" cy="336000"/>
          </a:xfrm>
          <a:prstGeom prst="round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78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EFS in Subgroups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A124FD17-C305-0140-986A-B1A2AF9DF473}"/>
              </a:ext>
            </a:extLst>
          </p:cNvPr>
          <p:cNvSpPr txBox="1">
            <a:spLocks/>
          </p:cNvSpPr>
          <p:nvPr/>
        </p:nvSpPr>
        <p:spPr>
          <a:xfrm>
            <a:off x="691579" y="55181"/>
            <a:ext cx="11072283" cy="929636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PD-L1 Status and Benefit from Immunotherapy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B960D92-BF05-734F-9ADB-86EC2BA7804F}"/>
              </a:ext>
            </a:extLst>
          </p:cNvPr>
          <p:cNvSpPr txBox="1"/>
          <p:nvPr/>
        </p:nvSpPr>
        <p:spPr>
          <a:xfrm>
            <a:off x="584115" y="909548"/>
            <a:ext cx="10746496" cy="2954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PD-L1+ and PD-L1- patients have similar EFS and </a:t>
            </a:r>
            <a:r>
              <a:rPr kumimoji="0" lang="en-US" sz="2133" b="1" i="0" u="none" strike="noStrike" kern="600" cap="none" spc="3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pCR</a:t>
            </a:r>
            <a:r>
              <a:rPr kumimoji="0" lang="en-US" sz="2133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Benefit when treated with CIT</a:t>
            </a:r>
          </a:p>
        </p:txBody>
      </p:sp>
      <p:sp>
        <p:nvSpPr>
          <p:cNvPr id="57" name="Rectángulo 12">
            <a:extLst>
              <a:ext uri="{FF2B5EF4-FFF2-40B4-BE49-F238E27FC236}">
                <a16:creationId xmlns:a16="http://schemas.microsoft.com/office/drawing/2014/main" id="{A2AC387E-0CA6-784A-9451-CA48FB8E2505}"/>
              </a:ext>
            </a:extLst>
          </p:cNvPr>
          <p:cNvSpPr/>
          <p:nvPr/>
        </p:nvSpPr>
        <p:spPr>
          <a:xfrm>
            <a:off x="590551" y="6591281"/>
            <a:ext cx="11070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This presentation is the intellectual property of the presenter. Contact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p.Schmid@qmul.ac.uk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for permission to reprint and/or distribute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2" name="Footer Placeholder 11">
            <a:extLst>
              <a:ext uri="{FF2B5EF4-FFF2-40B4-BE49-F238E27FC236}">
                <a16:creationId xmlns:a16="http://schemas.microsoft.com/office/drawing/2014/main" id="{2D7A0F87-DFDC-8B49-91DD-043B3515E6BE}"/>
              </a:ext>
            </a:extLst>
          </p:cNvPr>
          <p:cNvSpPr txBox="1">
            <a:spLocks/>
          </p:cNvSpPr>
          <p:nvPr/>
        </p:nvSpPr>
        <p:spPr>
          <a:xfrm>
            <a:off x="4658864" y="6329556"/>
            <a:ext cx="7533136" cy="3270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Schmid, et al NEJM 2020, Schmid et al, ESMO 2021, Schmid et al, NEJM 2022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0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D359-F390-1843-A23D-8E1D53AD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6" y="55882"/>
            <a:ext cx="12170264" cy="864096"/>
          </a:xfrm>
        </p:spPr>
        <p:txBody>
          <a:bodyPr/>
          <a:lstStyle/>
          <a:p>
            <a:r>
              <a:rPr lang="en-US" sz="3200" dirty="0"/>
              <a:t>KEYNOTE-522: Results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2761-4A87-1A44-AD2A-32306BF0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buNone/>
            </a:pPr>
            <a:r>
              <a:rPr lang="en-US" sz="1500" b="0" dirty="0"/>
              <a:t>Schmid P et al. </a:t>
            </a:r>
            <a:r>
              <a:rPr lang="en-US" sz="1500" b="0" i="1" dirty="0"/>
              <a:t>N </a:t>
            </a:r>
            <a:r>
              <a:rPr lang="en-US" sz="1500" b="0" i="1" dirty="0" err="1"/>
              <a:t>Engl</a:t>
            </a:r>
            <a:r>
              <a:rPr lang="en-US" sz="1500" b="0" i="1" dirty="0"/>
              <a:t> J Med </a:t>
            </a:r>
            <a:r>
              <a:rPr lang="en-US" sz="1500" b="0" dirty="0"/>
              <a:t>2022;386(6):556-67.</a:t>
            </a:r>
            <a:r>
              <a:rPr lang="en-US" sz="1050" dirty="0">
                <a:effectLst/>
                <a:latin typeface="Times" pitchFamily="2" charset="0"/>
              </a:rPr>
              <a:t> </a:t>
            </a:r>
            <a:endParaRPr lang="en-US" sz="15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0E3BC-F9DB-CB6B-E6F1-AEC7FBBE6CBB}"/>
              </a:ext>
            </a:extLst>
          </p:cNvPr>
          <p:cNvSpPr txBox="1"/>
          <p:nvPr/>
        </p:nvSpPr>
        <p:spPr>
          <a:xfrm>
            <a:off x="688369" y="1232899"/>
            <a:ext cx="103589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median follow-up at this fourth planned interim analysis was 39.1 months.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estimated event-free survival at 36 months was 84.5% in the pembrolizumab-chemotherapy group, as compared with 76.8% in the placebo-chemotherapy group (HR for event or death, 0.63).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Adverse events occurred predominantly during the neoadjuvant phase and were consistent with the established safety profiles of pembrolizumab and chemotherapy.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patients with early triple-negative breast cancer, neoadjuvant pembrolizumab plus chemotherapy, followed by adjuvant pembrolizumab after surgery, resulted in significantly longer event-free survival than neoadjuvant chemotherapy alone.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0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313EAB4-8A44-6AED-CF61-12B48671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3" y="354691"/>
            <a:ext cx="10227734" cy="575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91ED1-CB86-FEBE-4C64-450F1F9B19E3}"/>
              </a:ext>
            </a:extLst>
          </p:cNvPr>
          <p:cNvSpPr txBox="1"/>
          <p:nvPr/>
        </p:nvSpPr>
        <p:spPr>
          <a:xfrm>
            <a:off x="3167743" y="4575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ASCO 2022;Abstract 503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8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D359-F390-1843-A23D-8E1D53AD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6" y="55882"/>
            <a:ext cx="12170264" cy="864096"/>
          </a:xfrm>
        </p:spPr>
        <p:txBody>
          <a:bodyPr/>
          <a:lstStyle/>
          <a:p>
            <a:r>
              <a:rPr lang="en-US" sz="3200" dirty="0"/>
              <a:t>KEYNOTE-522: Summary of First EFS Events by RCB Category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6F59437-D669-1A89-4365-1E78CB8DF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" y="1236435"/>
            <a:ext cx="11711836" cy="438512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A8502B-E597-0D62-558D-42BB7C2E0AAF}"/>
              </a:ext>
            </a:extLst>
          </p:cNvPr>
          <p:cNvSpPr txBox="1">
            <a:spLocks/>
          </p:cNvSpPr>
          <p:nvPr/>
        </p:nvSpPr>
        <p:spPr bwMode="auto">
          <a:xfrm>
            <a:off x="21736" y="6534834"/>
            <a:ext cx="10358967" cy="26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Pusztai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 L al. ASCO 2022;Abstract 503.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934C09-2B59-F441-B1A4-9B6541AAFB6B}"/>
              </a:ext>
            </a:extLst>
          </p:cNvPr>
          <p:cNvSpPr txBox="1">
            <a:spLocks/>
          </p:cNvSpPr>
          <p:nvPr/>
        </p:nvSpPr>
        <p:spPr bwMode="auto">
          <a:xfrm>
            <a:off x="353041" y="5686695"/>
            <a:ext cx="10358967" cy="26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RCB = residual cancer burden</a:t>
            </a:r>
          </a:p>
        </p:txBody>
      </p:sp>
    </p:spTree>
    <p:extLst>
      <p:ext uri="{BB962C8B-B14F-4D97-AF65-F5344CB8AC3E}">
        <p14:creationId xmlns:p14="http://schemas.microsoft.com/office/powerpoint/2010/main" val="15938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D359-F390-1843-A23D-8E1D53AD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6" y="55882"/>
            <a:ext cx="12170264" cy="864096"/>
          </a:xfrm>
        </p:spPr>
        <p:txBody>
          <a:bodyPr/>
          <a:lstStyle/>
          <a:p>
            <a:r>
              <a:rPr lang="en-US" sz="3200" dirty="0"/>
              <a:t>KEYNOTE-522 Exploratory Analysis: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2761-4A87-1A44-AD2A-32306BF0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 err="1"/>
              <a:t>Pusztai</a:t>
            </a:r>
            <a:r>
              <a:rPr lang="en-US" sz="1500" b="0" dirty="0"/>
              <a:t> L al. ASCO 2022;Abstract 503.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A863E22-8F09-070A-5173-F4BF4264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49" y="882650"/>
            <a:ext cx="10735823" cy="50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0FEC51-4D51-A020-BF5F-8B2E954D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4" y="829781"/>
            <a:ext cx="11526972" cy="5198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3D676C-4EC3-6183-5E86-1671894D56EE}"/>
              </a:ext>
            </a:extLst>
          </p:cNvPr>
          <p:cNvSpPr/>
          <p:nvPr/>
        </p:nvSpPr>
        <p:spPr bwMode="auto">
          <a:xfrm>
            <a:off x="332514" y="287676"/>
            <a:ext cx="11526972" cy="5421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F0490-ADFB-A0AB-8A9F-D23D2F9688DA}"/>
              </a:ext>
            </a:extLst>
          </p:cNvPr>
          <p:cNvSpPr txBox="1"/>
          <p:nvPr/>
        </p:nvSpPr>
        <p:spPr>
          <a:xfrm>
            <a:off x="8024117" y="374063"/>
            <a:ext cx="37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2022;40(15):1696-8.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91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241FDD-E260-057E-5624-31256C73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 UPDATED RECOMMENDATION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457525-7876-CB92-AD96-5C0A5836C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200" b="0" dirty="0">
                <a:latin typeface="+mn-lt"/>
              </a:rPr>
              <a:t>“</a:t>
            </a:r>
            <a:r>
              <a:rPr lang="en-US" sz="2200" b="0" dirty="0">
                <a:effectLst/>
                <a:latin typeface="+mn-lt"/>
              </a:rPr>
              <a:t>For patients with T1cN1-2 or T2-4N0 (stage II or III), early-stage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>
                <a:effectLst/>
                <a:latin typeface="+mn-lt"/>
              </a:rPr>
              <a:t>TNBC, the Panel recommends use of pembrolizumab (200 mg once every 3 weeks or 400 mg once every 6 weeks) in combination with neoadjuvant chemotherapy, followed by adjuvant pembrolizumab after surgery. Adjuvant pembrolizumab may be given either concurrent with or after completion of radiation therapy. Given that </a:t>
            </a:r>
            <a:r>
              <a:rPr lang="en-US" sz="2200" b="0" dirty="0" err="1">
                <a:effectLst/>
                <a:latin typeface="+mn-lt"/>
              </a:rPr>
              <a:t>irAEs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>
                <a:effectLst/>
                <a:latin typeface="+mn-lt"/>
              </a:rPr>
              <a:t>associated with pembrolizumab therapy can be severe and permanent, careful screening for and management of common toxicities are required. The ASCO guideline for management of </a:t>
            </a:r>
            <a:r>
              <a:rPr lang="en-US" sz="2200" b="0" dirty="0" err="1">
                <a:effectLst/>
                <a:latin typeface="+mn-lt"/>
              </a:rPr>
              <a:t>irAEs</a:t>
            </a:r>
            <a:r>
              <a:rPr lang="en-US" sz="2200" b="0" dirty="0">
                <a:effectLst/>
                <a:latin typeface="+mn-lt"/>
              </a:rPr>
              <a:t> in patients treated with immune checkpoint inhibitor therapy offers detailed practice recommendations and should be consulted by clinicians who prescribe pembrolizumab for patients with early-stage </a:t>
            </a:r>
            <a:r>
              <a:rPr lang="en-US" sz="2200" b="0" dirty="0">
                <a:solidFill>
                  <a:srgbClr val="000000"/>
                </a:solidFill>
                <a:effectLst/>
                <a:latin typeface="+mn-lt"/>
              </a:rPr>
              <a:t>TNBC, </a:t>
            </a:r>
            <a:r>
              <a:rPr lang="en-US" sz="2200" b="0" dirty="0">
                <a:solidFill>
                  <a:srgbClr val="0000FF"/>
                </a:solidFill>
                <a:effectLst/>
                <a:latin typeface="+mn-lt"/>
              </a:rPr>
              <a:t>https://</a:t>
            </a:r>
            <a:r>
              <a:rPr lang="en-US" sz="2200" b="0" dirty="0" err="1">
                <a:solidFill>
                  <a:srgbClr val="0000FF"/>
                </a:solidFill>
                <a:effectLst/>
                <a:latin typeface="+mn-lt"/>
              </a:rPr>
              <a:t>ascopubs.org</a:t>
            </a:r>
            <a:r>
              <a:rPr lang="en-US" sz="2200" b="0" dirty="0">
                <a:solidFill>
                  <a:srgbClr val="0000FF"/>
                </a:solidFill>
                <a:effectLst/>
                <a:latin typeface="+mn-lt"/>
              </a:rPr>
              <a:t>/</a:t>
            </a:r>
            <a:r>
              <a:rPr lang="en-US" sz="2200" b="0" dirty="0" err="1">
                <a:solidFill>
                  <a:srgbClr val="0000FF"/>
                </a:solidFill>
                <a:effectLst/>
                <a:latin typeface="+mn-lt"/>
              </a:rPr>
              <a:t>doi</a:t>
            </a:r>
            <a:r>
              <a:rPr lang="en-US" sz="2200" b="0" dirty="0">
                <a:solidFill>
                  <a:srgbClr val="0000FF"/>
                </a:solidFill>
                <a:effectLst/>
                <a:latin typeface="+mn-lt"/>
              </a:rPr>
              <a:t>/full/10.1200/JCO.21.01440 </a:t>
            </a:r>
          </a:p>
          <a:p>
            <a:pPr marL="98425" indent="0">
              <a:buNone/>
            </a:pPr>
            <a:r>
              <a:rPr lang="en-US" sz="2200" b="0" dirty="0">
                <a:effectLst/>
                <a:latin typeface="+mn-lt"/>
              </a:rPr>
              <a:t>(Type: Evidence based, benefits outweigh harms; Evidence quality: Intermediate; Strength of recommendation: Moderate).”</a:t>
            </a:r>
          </a:p>
          <a:p>
            <a:pPr marL="98425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6AA1-B80E-88A9-42A9-53BBDEADD03A}"/>
              </a:ext>
            </a:extLst>
          </p:cNvPr>
          <p:cNvSpPr txBox="1"/>
          <p:nvPr/>
        </p:nvSpPr>
        <p:spPr>
          <a:xfrm>
            <a:off x="92468" y="6477098"/>
            <a:ext cx="363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2022;40(15):1696-8.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3FD2E7-DE5B-D6CF-4266-0F1E2FEBE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54" y="1290262"/>
            <a:ext cx="11324691" cy="3774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AD8C01-BEB7-343E-C89E-75AC0C0E6AEA}"/>
              </a:ext>
            </a:extLst>
          </p:cNvPr>
          <p:cNvSpPr txBox="1"/>
          <p:nvPr/>
        </p:nvSpPr>
        <p:spPr>
          <a:xfrm>
            <a:off x="7685069" y="4500081"/>
            <a:ext cx="3985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1474A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474A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2022;40(10):1051-8.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474A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9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EAA0C0-B05B-5D17-27A9-AAA92B4957C5}"/>
              </a:ext>
            </a:extLst>
          </p:cNvPr>
          <p:cNvSpPr txBox="1"/>
          <p:nvPr/>
        </p:nvSpPr>
        <p:spPr>
          <a:xfrm>
            <a:off x="127143" y="6477098"/>
            <a:ext cx="376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Joensuu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2022;40(10):1051-8.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23AAE0-5FFB-F6C1-A089-6759A5E4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Survival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EFC5A5D-1AB2-5000-9EA0-5A93E556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24" y="1130157"/>
            <a:ext cx="7116936" cy="51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EAA0C0-B05B-5D17-27A9-AAA92B4957C5}"/>
              </a:ext>
            </a:extLst>
          </p:cNvPr>
          <p:cNvSpPr txBox="1"/>
          <p:nvPr/>
        </p:nvSpPr>
        <p:spPr>
          <a:xfrm>
            <a:off x="89043" y="6477098"/>
            <a:ext cx="376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Joensuu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2022;40(10):1051-8.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23AAE0-5FFB-F6C1-A089-6759A5E4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Analyses of Overall Survival in Subgroups</a:t>
            </a:r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ED3F712F-ECFD-3385-87BA-D239E318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07" y="1140019"/>
            <a:ext cx="10286545" cy="498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42B222-EFA5-E647-B66A-3C009B65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5" y="1235072"/>
            <a:ext cx="2614920" cy="2423424"/>
          </a:xfrm>
          <a:prstGeom prst="rect">
            <a:avLst/>
          </a:prstGeom>
        </p:spPr>
      </p:pic>
      <p:sp>
        <p:nvSpPr>
          <p:cNvPr id="4" name="Rectangle 37">
            <a:extLst>
              <a:ext uri="{FF2B5EF4-FFF2-40B4-BE49-F238E27FC236}">
                <a16:creationId xmlns:a16="http://schemas.microsoft.com/office/drawing/2014/main" id="{6C520232-64A1-F64D-A651-E5442CEA5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82" y="10195"/>
            <a:ext cx="119914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Ethnicity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Outcomes in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RxPONDER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TAILORx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CB164-016C-B146-81AA-2795B236823C}"/>
              </a:ext>
            </a:extLst>
          </p:cNvPr>
          <p:cNvSpPr/>
          <p:nvPr/>
        </p:nvSpPr>
        <p:spPr>
          <a:xfrm>
            <a:off x="490124" y="906636"/>
            <a:ext cx="2899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Ethnicity in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RxPONDER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6DECEA-1277-1A41-BBD6-B9B5F0B1CCE2}"/>
              </a:ext>
            </a:extLst>
          </p:cNvPr>
          <p:cNvSpPr/>
          <p:nvPr/>
        </p:nvSpPr>
        <p:spPr>
          <a:xfrm>
            <a:off x="5272088" y="1157451"/>
            <a:ext cx="4061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IRFS by Ethnicity (multivariate analysis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B502BB-8E8D-164C-BFDB-362DA2A6DFB7}"/>
              </a:ext>
            </a:extLst>
          </p:cNvPr>
          <p:cNvSpPr/>
          <p:nvPr/>
        </p:nvSpPr>
        <p:spPr>
          <a:xfrm>
            <a:off x="7904936" y="3658495"/>
            <a:ext cx="4287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TAILORx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Outcomes by Time Period and Ethnicity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6B05EF-8EBA-F544-A3C4-6EECF35D4447}"/>
              </a:ext>
            </a:extLst>
          </p:cNvPr>
          <p:cNvSpPr/>
          <p:nvPr/>
        </p:nvSpPr>
        <p:spPr>
          <a:xfrm>
            <a:off x="0" y="3739699"/>
            <a:ext cx="3447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DRFS By Ethnicity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739ABB7-21F5-3F4F-8BCD-508F15D81073}"/>
              </a:ext>
            </a:extLst>
          </p:cNvPr>
          <p:cNvSpPr txBox="1">
            <a:spLocks/>
          </p:cNvSpPr>
          <p:nvPr/>
        </p:nvSpPr>
        <p:spPr>
          <a:xfrm>
            <a:off x="7175705" y="6447230"/>
            <a:ext cx="4876108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Abou Y et al, SABCS 2022, Sparano S, et al, SABCS 2022 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1B03E4-F3D4-5C48-A64A-A960810B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698" y="1654538"/>
            <a:ext cx="5824476" cy="1526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B92CEB-7B68-6F4C-A16C-FB1F76D41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68135"/>
            <a:ext cx="3496219" cy="2380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E4609B-8537-A44B-87B8-B8D47E6EA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845" y="4068135"/>
            <a:ext cx="4276623" cy="1956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B4BC1F-7E31-FE47-B39B-12843632F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094" y="4161505"/>
            <a:ext cx="4086224" cy="17694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F17E1A9-04CD-6D4A-9F3F-048F677A06E0}"/>
              </a:ext>
            </a:extLst>
          </p:cNvPr>
          <p:cNvSpPr/>
          <p:nvPr/>
        </p:nvSpPr>
        <p:spPr>
          <a:xfrm>
            <a:off x="3447903" y="3658495"/>
            <a:ext cx="45905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DRFS by Ethnicity – Role of BMI in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multivar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analysis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EAA0C0-B05B-5D17-27A9-AAA92B4957C5}"/>
              </a:ext>
            </a:extLst>
          </p:cNvPr>
          <p:cNvSpPr txBox="1"/>
          <p:nvPr/>
        </p:nvSpPr>
        <p:spPr>
          <a:xfrm>
            <a:off x="89043" y="6477098"/>
            <a:ext cx="376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Joensuu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2022;40(10):1051-8.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23AAE0-5FFB-F6C1-A089-6759A5E4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32556-A2B2-17CF-D373-F3CEF7E45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3053205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>
                <a:latin typeface="+mn-lt"/>
              </a:rPr>
              <a:t>“</a:t>
            </a:r>
            <a:r>
              <a:rPr lang="en-US" sz="2200" b="0" dirty="0">
                <a:effectLst/>
                <a:latin typeface="+mn-lt"/>
              </a:rPr>
              <a:t>We found that addition of capecitabine to a </a:t>
            </a:r>
            <a:r>
              <a:rPr lang="en-US" sz="2200" b="0" dirty="0" err="1">
                <a:effectLst/>
                <a:latin typeface="+mn-lt"/>
              </a:rPr>
              <a:t>taxane</a:t>
            </a:r>
            <a:r>
              <a:rPr lang="en-US" sz="2200" b="0" dirty="0">
                <a:effectLst/>
                <a:latin typeface="+mn-lt"/>
              </a:rPr>
              <a:t>-anthracycline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>
                <a:effectLst/>
                <a:latin typeface="+mn-lt"/>
              </a:rPr>
              <a:t>chemotherapy backbone improved OS during a median follow-up of the patients for approximately 15 years after the date of random assignment. </a:t>
            </a:r>
          </a:p>
          <a:p>
            <a:pPr marL="98425" indent="0">
              <a:buNone/>
            </a:pPr>
            <a:r>
              <a:rPr lang="en-US" sz="2200" b="0" dirty="0">
                <a:effectLst/>
                <a:latin typeface="+mn-lt"/>
              </a:rPr>
              <a:t>The improvement in OS was statistically significant, but modest (19%). </a:t>
            </a:r>
          </a:p>
          <a:p>
            <a:pPr marL="98425" indent="0">
              <a:buNone/>
            </a:pPr>
            <a:r>
              <a:rPr lang="en-US" sz="2200" b="0" dirty="0">
                <a:effectLst/>
                <a:latin typeface="+mn-lt"/>
              </a:rPr>
              <a:t>In predefined subgroup analyses, patients with ER-negative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>
                <a:effectLst/>
                <a:latin typeface="+mn-lt"/>
              </a:rPr>
              <a:t>cancer, HER2-negative cancer, and TNBC tended to benefit most from capecitabine-containing chemotherapy, but the subgroup analyses need to be interpreted with caution.”</a:t>
            </a:r>
          </a:p>
          <a:p>
            <a:pPr marL="9842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B3CFAA-45C6-F34F-A469-70AAC8BB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r>
              <a:rPr lang="en-US" dirty="0"/>
              <a:t>Key Data Sets</a:t>
            </a:r>
            <a:endParaRPr lang="en-US" dirty="0">
              <a:solidFill>
                <a:srgbClr val="FF40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6D615-E8D9-9848-A0F4-C37D02199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057476"/>
            <a:ext cx="10800338" cy="5441947"/>
          </a:xfrm>
        </p:spPr>
        <p:txBody>
          <a:bodyPr/>
          <a:lstStyle/>
          <a:p>
            <a:pPr marL="98425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432FF"/>
                </a:solidFill>
              </a:rPr>
              <a:t>Localized HER2-Positive Breast Cancer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 err="1"/>
              <a:t>Loibl</a:t>
            </a:r>
            <a:r>
              <a:rPr lang="en-US" sz="2000" b="0" dirty="0"/>
              <a:t> S et al. Adjuvant </a:t>
            </a:r>
            <a:r>
              <a:rPr lang="en-US" sz="2000" b="0" dirty="0" err="1"/>
              <a:t>pertuzumab</a:t>
            </a:r>
            <a:r>
              <a:rPr lang="en-US" sz="2000" b="0" dirty="0"/>
              <a:t> and trastuzumab in patients with early HER-2 positive breast cancer in APHINITY: 8.4 years' follow-up. ESMO Virtual Plenary 2022;Abstract VP6-2022.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 err="1"/>
              <a:t>Hurvitz</a:t>
            </a:r>
            <a:r>
              <a:rPr lang="en-US" sz="2000" b="0" dirty="0"/>
              <a:t> SA et al. TRIO-US B-12 TALENT: Neoadjuvant trastuzumab deruxtecan with or without anastrozole for HER2-low, HR+ early stage breast cancer. San Antonio Breast Cancer Symposium 2022;Abstract GS2-03.</a:t>
            </a:r>
          </a:p>
        </p:txBody>
      </p:sp>
    </p:spTree>
    <p:extLst>
      <p:ext uri="{BB962C8B-B14F-4D97-AF65-F5344CB8AC3E}">
        <p14:creationId xmlns:p14="http://schemas.microsoft.com/office/powerpoint/2010/main" val="3817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6B934A9-FEEC-E98E-E7A1-A5C73CEF4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" y="287781"/>
            <a:ext cx="10808414" cy="6061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D2E93-F068-5F4B-B50E-9E459CFCF3F1}"/>
              </a:ext>
            </a:extLst>
          </p:cNvPr>
          <p:cNvSpPr txBox="1"/>
          <p:nvPr/>
        </p:nvSpPr>
        <p:spPr>
          <a:xfrm>
            <a:off x="5568594" y="770562"/>
            <a:ext cx="2344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22F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Abstract VP6-2022</a:t>
            </a:r>
          </a:p>
        </p:txBody>
      </p:sp>
    </p:spTree>
    <p:extLst>
      <p:ext uri="{BB962C8B-B14F-4D97-AF65-F5344CB8AC3E}">
        <p14:creationId xmlns:p14="http://schemas.microsoft.com/office/powerpoint/2010/main" val="30902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6F8B7-FC04-A137-0C61-EB632CB4904D}"/>
              </a:ext>
            </a:extLst>
          </p:cNvPr>
          <p:cNvSpPr txBox="1"/>
          <p:nvPr/>
        </p:nvSpPr>
        <p:spPr>
          <a:xfrm>
            <a:off x="95750" y="6477098"/>
            <a:ext cx="4554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Loibl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et al. ESMO Virtual Plenary 2022;Abstract VP6-2022.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5A759D-D5E9-68FF-DDEE-C1B0DB04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73125"/>
            <a:ext cx="10358967" cy="1015384"/>
          </a:xfrm>
        </p:spPr>
        <p:txBody>
          <a:bodyPr/>
          <a:lstStyle/>
          <a:p>
            <a:r>
              <a:rPr lang="en-US" dirty="0"/>
              <a:t>APHINITY: Interim Overall Survival </a:t>
            </a:r>
            <a:br>
              <a:rPr lang="en-US" dirty="0"/>
            </a:br>
            <a:r>
              <a:rPr lang="en-US" dirty="0"/>
              <a:t>at 8.4 Years Median Follow-Up (ITT)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7392697B-8F00-248C-5EE3-A735613B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1" y="1088509"/>
            <a:ext cx="11445412" cy="47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0D5AE1-EDC8-4AC0-B7C1-1AE64DDD7702}"/>
              </a:ext>
            </a:extLst>
          </p:cNvPr>
          <p:cNvSpPr txBox="1">
            <a:spLocks/>
          </p:cNvSpPr>
          <p:nvPr/>
        </p:nvSpPr>
        <p:spPr>
          <a:xfrm>
            <a:off x="-30083" y="881334"/>
            <a:ext cx="12396593" cy="4465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Interim OS analysis at 8.4 years</a:t>
            </a:r>
            <a:endParaRPr kumimoji="0" lang="x-non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extBox 81">
            <a:extLst>
              <a:ext uri="{FF2B5EF4-FFF2-40B4-BE49-F238E27FC236}">
                <a16:creationId xmlns:a16="http://schemas.microsoft.com/office/drawing/2014/main" id="{E3C77673-D20C-4060-92D1-11267516D178}"/>
              </a:ext>
            </a:extLst>
          </p:cNvPr>
          <p:cNvSpPr txBox="1"/>
          <p:nvPr/>
        </p:nvSpPr>
        <p:spPr>
          <a:xfrm>
            <a:off x="7239001" y="6554427"/>
            <a:ext cx="4694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Piccart et al. SABCS 2019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051E83D-738D-034F-923D-0EC918DDFFA8}"/>
              </a:ext>
            </a:extLst>
          </p:cNvPr>
          <p:cNvSpPr txBox="1">
            <a:spLocks/>
          </p:cNvSpPr>
          <p:nvPr/>
        </p:nvSpPr>
        <p:spPr>
          <a:xfrm>
            <a:off x="353441" y="184903"/>
            <a:ext cx="11360192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kumimoji="0" lang="de-DE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Adjuvant</a:t>
            </a:r>
            <a:r>
              <a:rPr kumimoji="0" lang="de-D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de-DE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single</a:t>
            </a:r>
            <a:r>
              <a:rPr kumimoji="0" lang="de-D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de-DE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vs</a:t>
            </a:r>
            <a:r>
              <a:rPr kumimoji="0" lang="de-D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de-DE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doublet</a:t>
            </a:r>
            <a:r>
              <a:rPr kumimoji="0" lang="de-D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de-DE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HER2-Blockade (APHINITY</a:t>
            </a:r>
            <a:r>
              <a:rPr kumimoji="0" lang="de-DE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</a:t>
            </a:r>
            <a:endParaRPr kumimoji="0" lang="en-GB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B15E9-2731-354C-8E1A-008876D20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1" t="13770" r="9236" b="4871"/>
          <a:stretch/>
        </p:blipFill>
        <p:spPr>
          <a:xfrm>
            <a:off x="190500" y="1677369"/>
            <a:ext cx="7491232" cy="43242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BA61C9-BBB6-2D46-A796-2C725202674E}"/>
              </a:ext>
            </a:extLst>
          </p:cNvPr>
          <p:cNvSpPr txBox="1">
            <a:spLocks/>
          </p:cNvSpPr>
          <p:nvPr/>
        </p:nvSpPr>
        <p:spPr>
          <a:xfrm>
            <a:off x="1100219" y="1402856"/>
            <a:ext cx="5694281" cy="4725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Overall Survival in N+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71A3D9-FEA2-7744-B75E-A13D89E96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4" t="16012"/>
          <a:stretch/>
        </p:blipFill>
        <p:spPr>
          <a:xfrm>
            <a:off x="7893022" y="4044620"/>
            <a:ext cx="3562928" cy="244473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8CF73A-577F-8C43-B60A-CA267CFB46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2" r="48332"/>
          <a:stretch/>
        </p:blipFill>
        <p:spPr>
          <a:xfrm>
            <a:off x="7950200" y="1639118"/>
            <a:ext cx="3609321" cy="24055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DDA8DB2-BBB5-184A-AD46-7DA7C478CE99}"/>
              </a:ext>
            </a:extLst>
          </p:cNvPr>
          <p:cNvSpPr txBox="1">
            <a:spLocks/>
          </p:cNvSpPr>
          <p:nvPr/>
        </p:nvSpPr>
        <p:spPr>
          <a:xfrm>
            <a:off x="8374261" y="1338790"/>
            <a:ext cx="3396550" cy="4725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IDFS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3" name="TextBox 81">
            <a:extLst>
              <a:ext uri="{FF2B5EF4-FFF2-40B4-BE49-F238E27FC236}">
                <a16:creationId xmlns:a16="http://schemas.microsoft.com/office/drawing/2014/main" id="{84BC5360-8CC4-A945-BDA7-41178ECEDD0D}"/>
              </a:ext>
            </a:extLst>
          </p:cNvPr>
          <p:cNvSpPr txBox="1"/>
          <p:nvPr/>
        </p:nvSpPr>
        <p:spPr>
          <a:xfrm>
            <a:off x="2413001" y="6139557"/>
            <a:ext cx="4694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Loibl et al. ESMO Virtual </a:t>
            </a:r>
            <a:r>
              <a:rPr kumimoji="0" lang="de-DE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Plenary</a:t>
            </a: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  2022</a:t>
            </a:r>
          </a:p>
        </p:txBody>
      </p:sp>
    </p:spTree>
    <p:extLst>
      <p:ext uri="{BB962C8B-B14F-4D97-AF65-F5344CB8AC3E}">
        <p14:creationId xmlns:p14="http://schemas.microsoft.com/office/powerpoint/2010/main" val="15958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6F8B7-FC04-A137-0C61-EB632CB4904D}"/>
              </a:ext>
            </a:extLst>
          </p:cNvPr>
          <p:cNvSpPr txBox="1"/>
          <p:nvPr/>
        </p:nvSpPr>
        <p:spPr>
          <a:xfrm>
            <a:off x="95750" y="6477098"/>
            <a:ext cx="4554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Loibl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et al. ESMO Virtual Plenary 2022;Abstract VP6-2022.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5A759D-D5E9-68FF-DDEE-C1B0DB04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APHINITY Third Interim Analysis of Overall Survival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57EDF7-1F13-B047-918C-63610C9EB1A9}"/>
              </a:ext>
            </a:extLst>
          </p:cNvPr>
          <p:cNvGrpSpPr/>
          <p:nvPr/>
        </p:nvGrpSpPr>
        <p:grpSpPr>
          <a:xfrm>
            <a:off x="482886" y="1254952"/>
            <a:ext cx="11404314" cy="4797565"/>
            <a:chOff x="482886" y="1254952"/>
            <a:chExt cx="11404314" cy="4797565"/>
          </a:xfrm>
        </p:grpSpPr>
        <p:pic>
          <p:nvPicPr>
            <p:cNvPr id="5" name="Picture 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5A6DF669-3E84-C69C-BE0E-959D4F11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886" y="1254952"/>
              <a:ext cx="11404314" cy="47975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0CB725-6A3D-C349-A2BF-710164AA0C6F}"/>
                </a:ext>
              </a:extLst>
            </p:cNvPr>
            <p:cNvSpPr txBox="1"/>
            <p:nvPr/>
          </p:nvSpPr>
          <p:spPr>
            <a:xfrm>
              <a:off x="4734101" y="2038691"/>
              <a:ext cx="944803" cy="3592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2100" dirty="0" err="1">
                  <a:solidFill>
                    <a:srgbClr val="18316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percents</a:t>
              </a:r>
              <a:endParaRPr lang="en-US" sz="2100" dirty="0">
                <a:solidFill>
                  <a:srgbClr val="183162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pic>
          <p:nvPicPr>
            <p:cNvPr id="6" name="Picture 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7412FDFC-A022-FF44-A7D6-F27D2EA47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140" t="16224" r="20572" b="76287"/>
            <a:stretch/>
          </p:blipFill>
          <p:spPr>
            <a:xfrm>
              <a:off x="5582648" y="2026659"/>
              <a:ext cx="3910265" cy="3592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FAF2AB-721B-E941-A6FF-4535368F8BDC}"/>
                </a:ext>
              </a:extLst>
            </p:cNvPr>
            <p:cNvSpPr txBox="1"/>
            <p:nvPr/>
          </p:nvSpPr>
          <p:spPr>
            <a:xfrm>
              <a:off x="2087153" y="3422322"/>
              <a:ext cx="944803" cy="3592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2100" dirty="0" err="1">
                  <a:solidFill>
                    <a:srgbClr val="18316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percents</a:t>
              </a:r>
              <a:endParaRPr lang="en-US" sz="2100" dirty="0">
                <a:solidFill>
                  <a:srgbClr val="183162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pic>
          <p:nvPicPr>
            <p:cNvPr id="8" name="Picture 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65D1F82-F67F-DB45-AF04-C8A3A4F5D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52" t="45065" r="45787" b="47446"/>
            <a:stretch/>
          </p:blipFill>
          <p:spPr>
            <a:xfrm>
              <a:off x="2995860" y="3429000"/>
              <a:ext cx="3633536" cy="359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5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6F8B7-FC04-A137-0C61-EB632CB4904D}"/>
              </a:ext>
            </a:extLst>
          </p:cNvPr>
          <p:cNvSpPr txBox="1"/>
          <p:nvPr/>
        </p:nvSpPr>
        <p:spPr>
          <a:xfrm>
            <a:off x="184650" y="6477098"/>
            <a:ext cx="4554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Loibl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et al. ESMO Virtual Plenary 2022;Abstract VP6-2022.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5A759D-D5E9-68FF-DDEE-C1B0DB04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APHINITY Updated Descriptive Analysis of IDFS and Safety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1E5D02-E4E8-FD55-1AED-62F7913A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36" y="1181858"/>
            <a:ext cx="10819190" cy="48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7D391D2-02D7-20DC-71CE-AB8C5DA01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33" y="466821"/>
            <a:ext cx="10828962" cy="5773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7173FA-8232-93D5-49DB-6C625DCC9C12}"/>
              </a:ext>
            </a:extLst>
          </p:cNvPr>
          <p:cNvSpPr txBox="1"/>
          <p:nvPr/>
        </p:nvSpPr>
        <p:spPr>
          <a:xfrm>
            <a:off x="5068860" y="708916"/>
            <a:ext cx="21296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Abstract GS2-03.</a:t>
            </a:r>
          </a:p>
        </p:txBody>
      </p:sp>
    </p:spTree>
    <p:extLst>
      <p:ext uri="{BB962C8B-B14F-4D97-AF65-F5344CB8AC3E}">
        <p14:creationId xmlns:p14="http://schemas.microsoft.com/office/powerpoint/2010/main" val="15929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EC17-729A-4DCD-C6B9-F8123495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TRIO-US B-12 TALENT</a:t>
            </a:r>
            <a:r>
              <a:rPr lang="en-US" sz="2800" dirty="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: Objective Response Rate (Based on Imaging)</a:t>
            </a:r>
            <a:endParaRPr lang="en-US" sz="28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21B97-3D39-17FF-F31D-1891FBECB0A2}"/>
              </a:ext>
            </a:extLst>
          </p:cNvPr>
          <p:cNvSpPr txBox="1"/>
          <p:nvPr/>
        </p:nvSpPr>
        <p:spPr>
          <a:xfrm>
            <a:off x="76200" y="6524823"/>
            <a:ext cx="3550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Hurvitz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 et al. SABCS 2022;Abstract GS2-03.</a:t>
            </a:r>
          </a:p>
        </p:txBody>
      </p:sp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AAC9D497-12C6-3479-4EA9-98801868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69" y="1270549"/>
            <a:ext cx="11493476" cy="47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8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EC17-729A-4DCD-C6B9-F8123495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TRIO-US B-12 TALENT</a:t>
            </a:r>
            <a:r>
              <a:rPr lang="en-US" sz="2800" dirty="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: Residual Cancer Burden After T-</a:t>
            </a:r>
            <a:r>
              <a:rPr lang="en-US" sz="2800" dirty="0" err="1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DXd</a:t>
            </a:r>
            <a:r>
              <a:rPr lang="en-US" sz="2800" dirty="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 </a:t>
            </a:r>
            <a:br>
              <a:rPr lang="en-US" sz="2800" dirty="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</a:br>
            <a:r>
              <a:rPr lang="en-US" sz="2800" dirty="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(by Arm, Cycles </a:t>
            </a:r>
            <a:r>
              <a:rPr lang="en-US" sz="280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and Stage</a:t>
            </a:r>
            <a:r>
              <a:rPr lang="en-US" sz="2800" dirty="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21B97-3D39-17FF-F31D-1891FBECB0A2}"/>
              </a:ext>
            </a:extLst>
          </p:cNvPr>
          <p:cNvSpPr txBox="1"/>
          <p:nvPr/>
        </p:nvSpPr>
        <p:spPr>
          <a:xfrm>
            <a:off x="105310" y="6477098"/>
            <a:ext cx="3550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Hurvitz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 et al. SABCS 2022;Abstract GS2-03.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59876C0-8B94-9D57-9C48-4C511213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7" y="1298094"/>
            <a:ext cx="10901383" cy="464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9B9FB0-4DCB-FE83-2CD4-A3F89A37B28A}"/>
              </a:ext>
            </a:extLst>
          </p:cNvPr>
          <p:cNvSpPr txBox="1"/>
          <p:nvPr/>
        </p:nvSpPr>
        <p:spPr>
          <a:xfrm>
            <a:off x="5057093" y="766321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Abstract GS1-01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9506A1F-8E62-13B8-433E-37B6BCF3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7" y="318055"/>
            <a:ext cx="10575235" cy="59568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AE597-6E25-AB5A-43FC-F3DE957F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+mn-lt"/>
              </a:rPr>
              <a:t>Abou </a:t>
            </a:r>
            <a:r>
              <a:rPr lang="en-US" sz="1500" b="0" dirty="0">
                <a:latin typeface="+mn-lt"/>
              </a:rPr>
              <a:t>Y</a:t>
            </a: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+mn-lt"/>
              </a:rPr>
              <a:t> et al. SABCS 2022;Abstract GS1-01.</a:t>
            </a:r>
            <a:endParaRPr lang="en-US" sz="15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28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EC17-729A-4DCD-C6B9-F8123495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TRIO-US B-12 TALENT</a:t>
            </a:r>
            <a:r>
              <a:rPr lang="en-US" sz="2800" dirty="0">
                <a:solidFill>
                  <a:srgbClr val="0432FF"/>
                </a:solidFill>
                <a:latin typeface="+mn-lt"/>
                <a:ea typeface="Calibri" panose="020F0502020204030204" pitchFamily="34" charset="0"/>
              </a:rPr>
              <a:t>: Conclusions</a:t>
            </a:r>
            <a:endParaRPr lang="en-US" sz="28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21B97-3D39-17FF-F31D-1891FBECB0A2}"/>
              </a:ext>
            </a:extLst>
          </p:cNvPr>
          <p:cNvSpPr txBox="1"/>
          <p:nvPr/>
        </p:nvSpPr>
        <p:spPr>
          <a:xfrm>
            <a:off x="0" y="6477098"/>
            <a:ext cx="3550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Hurvitz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 et al. SABCS 2022;Abstract GS2-03.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F37D1BF-6950-F134-6B00-76E47E33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23" y="1208867"/>
            <a:ext cx="11548153" cy="48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?id=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14" y="4797328"/>
            <a:ext cx="1640725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h?id=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4797328"/>
            <a:ext cx="3160579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h?id=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408" y="4797328"/>
            <a:ext cx="2441401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 l="4166" r="2" b="5060"/>
          <a:stretch>
            <a:fillRect/>
          </a:stretch>
        </p:blipFill>
        <p:spPr bwMode="auto">
          <a:xfrm>
            <a:off x="3157726" y="4797328"/>
            <a:ext cx="2554233" cy="1584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 l="16705" t="18959" r="47221" b="25691"/>
          <a:stretch>
            <a:fillRect/>
          </a:stretch>
        </p:blipFill>
        <p:spPr bwMode="auto">
          <a:xfrm>
            <a:off x="7344141" y="4797376"/>
            <a:ext cx="2450503" cy="15839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48683" y="2810216"/>
            <a:ext cx="12192000" cy="17526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667" b="0" dirty="0">
                <a:latin typeface="Calibri" panose="020F0502020204030204" pitchFamily="34" charset="0"/>
              </a:rPr>
              <a:t>Professor Peter Schmid</a:t>
            </a:r>
            <a:r>
              <a:rPr lang="en-GB" sz="2400" b="0" dirty="0">
                <a:latin typeface="Calibri" panose="020F0502020204030204" pitchFamily="34" charset="0"/>
              </a:rPr>
              <a:t>, MD PhD FRCP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b="0" dirty="0">
                <a:latin typeface="Calibri" panose="020F0502020204030204" pitchFamily="34" charset="0"/>
              </a:rPr>
              <a:t>Lead, Centre for Experimental Cancer Medicine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b="0" dirty="0">
                <a:latin typeface="Calibri" panose="020F0502020204030204" pitchFamily="34" charset="0"/>
              </a:rPr>
              <a:t>Barts Cancer Institute, </a:t>
            </a:r>
            <a:r>
              <a:rPr lang="en-GB" altLang="en-US" sz="2400" b="0" dirty="0">
                <a:latin typeface="Calibri" panose="020F0502020204030204" pitchFamily="34" charset="0"/>
              </a:rPr>
              <a:t>St Bartholomew’s Hospital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altLang="en-US" sz="2400" b="0" dirty="0">
                <a:latin typeface="Calibri" panose="020F0502020204030204" pitchFamily="34" charset="0"/>
              </a:rPr>
              <a:t>Queen Mary University of London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GB" altLang="en-US" sz="2133" b="0" dirty="0">
              <a:latin typeface="Calibri" panose="020F0502020204030204" pitchFamily="34" charset="0"/>
            </a:endParaRPr>
          </a:p>
        </p:txBody>
      </p:sp>
      <p:pic>
        <p:nvPicPr>
          <p:cNvPr id="12" name="Picture 50" descr="Barts Health NHS Tru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49661" y="6453336"/>
            <a:ext cx="2395011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4" descr="http://www.black-kite.co.uk/images/qmul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4227" y="6453336"/>
            <a:ext cx="1985435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48CCABFA-2BCB-A344-B501-A854F3C8DCFC}"/>
              </a:ext>
            </a:extLst>
          </p:cNvPr>
          <p:cNvSpPr txBox="1">
            <a:spLocks noChangeArrowheads="1"/>
          </p:cNvSpPr>
          <p:nvPr/>
        </p:nvSpPr>
        <p:spPr>
          <a:xfrm>
            <a:off x="1126435" y="773114"/>
            <a:ext cx="9872869" cy="1470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Cancer: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of the year 2022</a:t>
            </a:r>
            <a:endParaRPr lang="en-GB" alt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19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AE597-6E25-AB5A-43FC-F3DE957F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6" y="6534834"/>
            <a:ext cx="10358967" cy="26728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+mn-lt"/>
              </a:rPr>
              <a:t>Abou </a:t>
            </a:r>
            <a:r>
              <a:rPr lang="en-US" sz="1500" b="0" dirty="0">
                <a:latin typeface="+mn-lt"/>
              </a:rPr>
              <a:t>Y</a:t>
            </a: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+mn-lt"/>
              </a:rPr>
              <a:t> et al. SABCS 2022;</a:t>
            </a:r>
            <a:r>
              <a:rPr lang="en-US" sz="1500" b="0" i="0" u="none" strike="noStrike">
                <a:solidFill>
                  <a:srgbClr val="000000"/>
                </a:solidFill>
                <a:effectLst/>
                <a:latin typeface="+mn-lt"/>
              </a:rPr>
              <a:t>Abstract GS1-01.</a:t>
            </a:r>
            <a:endParaRPr lang="en-US" sz="1500" b="0" dirty="0">
              <a:latin typeface="+mn-lt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EAA60D-C176-D18A-8EFF-6EF773C2A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37323"/>
            <a:ext cx="10580400" cy="58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7BB74C5-EEC2-D980-9A10-DDF478B0E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2" y="1342666"/>
            <a:ext cx="11219512" cy="41784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3D676C-4EC3-6183-5E86-1671894D56EE}"/>
              </a:ext>
            </a:extLst>
          </p:cNvPr>
          <p:cNvSpPr/>
          <p:nvPr/>
        </p:nvSpPr>
        <p:spPr bwMode="auto">
          <a:xfrm>
            <a:off x="552842" y="1246684"/>
            <a:ext cx="11219512" cy="5421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F0490-ADFB-A0AB-8A9F-D23D2F9688DA}"/>
              </a:ext>
            </a:extLst>
          </p:cNvPr>
          <p:cNvSpPr txBox="1"/>
          <p:nvPr/>
        </p:nvSpPr>
        <p:spPr>
          <a:xfrm>
            <a:off x="7989392" y="1311608"/>
            <a:ext cx="38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J Clin Oncol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2022;40(23):2557-67.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74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9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7"/>
          <p:cNvSpPr>
            <a:spLocks noChangeArrowheads="1"/>
          </p:cNvSpPr>
          <p:nvPr/>
        </p:nvSpPr>
        <p:spPr bwMode="auto">
          <a:xfrm>
            <a:off x="200582" y="153895"/>
            <a:ext cx="119914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ER+ EBC: Who </a:t>
            </a:r>
            <a:r>
              <a:rPr lang="de-DE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benefits</a:t>
            </a: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from</a:t>
            </a: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chemotherapy</a:t>
            </a: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26F222F-AD18-0443-B19B-B770C4E04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596692"/>
              </p:ext>
            </p:extLst>
          </p:nvPr>
        </p:nvGraphicFramePr>
        <p:xfrm>
          <a:off x="1294091" y="1773766"/>
          <a:ext cx="9804400" cy="3869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296279036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2826075782"/>
                    </a:ext>
                  </a:extLst>
                </a:gridCol>
                <a:gridCol w="829734">
                  <a:extLst>
                    <a:ext uri="{9D8B030D-6E8A-4147-A177-3AD203B41FA5}">
                      <a16:colId xmlns:a16="http://schemas.microsoft.com/office/drawing/2014/main" val="3317375132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72059556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57309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1040387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71561482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79955403"/>
                    </a:ext>
                  </a:extLst>
                </a:gridCol>
              </a:tblGrid>
              <a:tr h="11698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N0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N+ 1-3LN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≥4LN 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94527"/>
                  </a:ext>
                </a:extLst>
              </a:tr>
              <a:tr h="58490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Premenopausal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200547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ET/CET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466308"/>
                  </a:ext>
                </a:extLst>
              </a:tr>
              <a:tr h="58490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Postmenopausal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28055"/>
                  </a:ext>
                </a:extLst>
              </a:tr>
              <a:tr h="584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53326"/>
                  </a:ext>
                </a:extLst>
              </a:tr>
            </a:tbl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43059418-A177-9542-9240-FA9FAD28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708" y="812677"/>
            <a:ext cx="9036051" cy="85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Treatment decisions based on Oncotype DX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53DF5A-D62E-5146-AD1A-1E5BDF137EE4}"/>
              </a:ext>
            </a:extLst>
          </p:cNvPr>
          <p:cNvSpPr/>
          <p:nvPr/>
        </p:nvSpPr>
        <p:spPr>
          <a:xfrm>
            <a:off x="4699322" y="3379808"/>
            <a:ext cx="1273215" cy="1261640"/>
          </a:xfrm>
          <a:prstGeom prst="ellipse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7"/>
          <p:cNvSpPr>
            <a:spLocks noChangeArrowheads="1"/>
          </p:cNvSpPr>
          <p:nvPr/>
        </p:nvSpPr>
        <p:spPr bwMode="auto">
          <a:xfrm>
            <a:off x="200582" y="153895"/>
            <a:ext cx="119914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ER+ EBC: Who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benefits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chemotherapy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059418-A177-9542-9240-FA9FAD28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81" y="655509"/>
            <a:ext cx="11672331" cy="7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Combining Oncotype with functional endocrine sensitivity test (3/52 WOO therapy)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EB867D5-1A0E-D747-A3E3-1B16F328AFB8}"/>
              </a:ext>
            </a:extLst>
          </p:cNvPr>
          <p:cNvGrpSpPr/>
          <p:nvPr/>
        </p:nvGrpSpPr>
        <p:grpSpPr>
          <a:xfrm>
            <a:off x="984656" y="2327402"/>
            <a:ext cx="1162256" cy="1480549"/>
            <a:chOff x="1370432" y="2327402"/>
            <a:chExt cx="1162256" cy="148054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656060A-1DC6-FA46-912E-745F9E1AA9DD}"/>
                </a:ext>
              </a:extLst>
            </p:cNvPr>
            <p:cNvSpPr/>
            <p:nvPr/>
          </p:nvSpPr>
          <p:spPr>
            <a:xfrm>
              <a:off x="1370432" y="3174584"/>
              <a:ext cx="1047675" cy="551114"/>
            </a:xfrm>
            <a:prstGeom prst="roundRect">
              <a:avLst/>
            </a:prstGeom>
            <a:solidFill>
              <a:srgbClr val="80B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ET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1BC6669-B38F-7F4B-A4C1-3B1A8F66E10A}"/>
                </a:ext>
              </a:extLst>
            </p:cNvPr>
            <p:cNvSpPr/>
            <p:nvPr/>
          </p:nvSpPr>
          <p:spPr>
            <a:xfrm>
              <a:off x="1846436" y="3499292"/>
              <a:ext cx="686252" cy="3086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N=868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5DEA293-06D1-2A45-9334-415163F5E15B}"/>
                </a:ext>
              </a:extLst>
            </p:cNvPr>
            <p:cNvCxnSpPr>
              <a:cxnSpLocks/>
              <a:stCxn id="8" idx="2"/>
              <a:endCxn id="16" idx="0"/>
            </p:cNvCxnSpPr>
            <p:nvPr/>
          </p:nvCxnSpPr>
          <p:spPr>
            <a:xfrm>
              <a:off x="1892431" y="2327402"/>
              <a:ext cx="1839" cy="847182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C6A4E2F-7208-A74C-891F-AC8AC5DE51FB}"/>
              </a:ext>
            </a:extLst>
          </p:cNvPr>
          <p:cNvGrpSpPr/>
          <p:nvPr/>
        </p:nvGrpSpPr>
        <p:grpSpPr>
          <a:xfrm>
            <a:off x="5308968" y="2295072"/>
            <a:ext cx="1047311" cy="1430626"/>
            <a:chOff x="5694744" y="2295072"/>
            <a:chExt cx="1047311" cy="1430626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4F247B0-5BD9-934A-9FDF-5B6FC91A6BE7}"/>
                </a:ext>
              </a:extLst>
            </p:cNvPr>
            <p:cNvSpPr/>
            <p:nvPr/>
          </p:nvSpPr>
          <p:spPr>
            <a:xfrm>
              <a:off x="5694744" y="3174584"/>
              <a:ext cx="1047311" cy="551114"/>
            </a:xfrm>
            <a:prstGeom prst="roundRect">
              <a:avLst/>
            </a:prstGeom>
            <a:solidFill>
              <a:srgbClr val="ED6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CET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74F57DA-B725-A542-8585-16D4FB1E62A1}"/>
                </a:ext>
              </a:extLst>
            </p:cNvPr>
            <p:cNvCxnSpPr>
              <a:cxnSpLocks/>
              <a:stCxn id="7" idx="2"/>
              <a:endCxn id="19" idx="0"/>
            </p:cNvCxnSpPr>
            <p:nvPr/>
          </p:nvCxnSpPr>
          <p:spPr>
            <a:xfrm>
              <a:off x="6217901" y="2295072"/>
              <a:ext cx="499" cy="879512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CAB62CA-3B69-C046-B384-B3C675D03A76}"/>
              </a:ext>
            </a:extLst>
          </p:cNvPr>
          <p:cNvGrpSpPr/>
          <p:nvPr/>
        </p:nvGrpSpPr>
        <p:grpSpPr>
          <a:xfrm>
            <a:off x="2296936" y="2516411"/>
            <a:ext cx="1169973" cy="1291540"/>
            <a:chOff x="2682712" y="2516411"/>
            <a:chExt cx="1169973" cy="129154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5235F7E-EBA1-6140-9F08-9B574D566732}"/>
                </a:ext>
              </a:extLst>
            </p:cNvPr>
            <p:cNvSpPr/>
            <p:nvPr/>
          </p:nvSpPr>
          <p:spPr>
            <a:xfrm>
              <a:off x="2682712" y="3174584"/>
              <a:ext cx="1055433" cy="551114"/>
            </a:xfrm>
            <a:prstGeom prst="roundRect">
              <a:avLst/>
            </a:prstGeom>
            <a:solidFill>
              <a:srgbClr val="80B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ET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51A66A9-0148-F64E-8D31-8F1ACFFDD5F3}"/>
                </a:ext>
              </a:extLst>
            </p:cNvPr>
            <p:cNvSpPr/>
            <p:nvPr/>
          </p:nvSpPr>
          <p:spPr>
            <a:xfrm>
              <a:off x="3068965" y="3499292"/>
              <a:ext cx="783720" cy="3086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N=1422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AF3408E-282A-F34A-AA3D-AC65A053B546}"/>
                </a:ext>
              </a:extLst>
            </p:cNvPr>
            <p:cNvCxnSpPr>
              <a:cxnSpLocks/>
              <a:stCxn id="9" idx="0"/>
              <a:endCxn id="17" idx="0"/>
            </p:cNvCxnSpPr>
            <p:nvPr/>
          </p:nvCxnSpPr>
          <p:spPr>
            <a:xfrm>
              <a:off x="3204713" y="2516411"/>
              <a:ext cx="5716" cy="658173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34E1B5B-A46B-6A43-8265-93EE6B5A56CD}"/>
              </a:ext>
            </a:extLst>
          </p:cNvPr>
          <p:cNvGrpSpPr/>
          <p:nvPr/>
        </p:nvGrpSpPr>
        <p:grpSpPr>
          <a:xfrm>
            <a:off x="3997400" y="2526329"/>
            <a:ext cx="1104633" cy="1281622"/>
            <a:chOff x="4383176" y="2526329"/>
            <a:chExt cx="1104633" cy="1281622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29DCB77-48F9-C04D-8ABC-FE0D85ED699E}"/>
                </a:ext>
              </a:extLst>
            </p:cNvPr>
            <p:cNvSpPr/>
            <p:nvPr/>
          </p:nvSpPr>
          <p:spPr>
            <a:xfrm>
              <a:off x="4383176" y="3174584"/>
              <a:ext cx="1039813" cy="551114"/>
            </a:xfrm>
            <a:prstGeom prst="roundRect">
              <a:avLst/>
            </a:prstGeom>
            <a:solidFill>
              <a:srgbClr val="ED6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CET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7F23869B-57C9-EB40-966A-D149BE6378D5}"/>
                </a:ext>
              </a:extLst>
            </p:cNvPr>
            <p:cNvSpPr/>
            <p:nvPr/>
          </p:nvSpPr>
          <p:spPr>
            <a:xfrm>
              <a:off x="4801557" y="3499292"/>
              <a:ext cx="686252" cy="3086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N=694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98E1592-60DC-A742-863E-96DAC424139B}"/>
                </a:ext>
              </a:extLst>
            </p:cNvPr>
            <p:cNvCxnSpPr>
              <a:cxnSpLocks/>
              <a:stCxn id="15" idx="0"/>
              <a:endCxn id="18" idx="0"/>
            </p:cNvCxnSpPr>
            <p:nvPr/>
          </p:nvCxnSpPr>
          <p:spPr>
            <a:xfrm flipH="1">
              <a:off x="4903083" y="2526329"/>
              <a:ext cx="5055" cy="648255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4F3457D-E073-D24D-A9D1-C8042CAC3158}"/>
              </a:ext>
            </a:extLst>
          </p:cNvPr>
          <p:cNvGrpSpPr/>
          <p:nvPr/>
        </p:nvGrpSpPr>
        <p:grpSpPr>
          <a:xfrm>
            <a:off x="984655" y="1502444"/>
            <a:ext cx="5459607" cy="902428"/>
            <a:chOff x="1370431" y="1502444"/>
            <a:chExt cx="5459607" cy="90242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79DEF5D8-E097-4347-9E1E-E27B5507FF6C}"/>
                </a:ext>
              </a:extLst>
            </p:cNvPr>
            <p:cNvSpPr/>
            <p:nvPr/>
          </p:nvSpPr>
          <p:spPr>
            <a:xfrm>
              <a:off x="1370432" y="1502444"/>
              <a:ext cx="5370626" cy="3372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HR+ N0/1 EBC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3ECF94B-3BB3-A047-9BD0-9F353CE079D0}"/>
                </a:ext>
              </a:extLst>
            </p:cNvPr>
            <p:cNvSpPr/>
            <p:nvPr/>
          </p:nvSpPr>
          <p:spPr>
            <a:xfrm>
              <a:off x="3490515" y="1855693"/>
              <a:ext cx="1164187" cy="47171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RS12-25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839D3E6-C2C5-C54E-AFCA-C35737CFD906}"/>
                </a:ext>
              </a:extLst>
            </p:cNvPr>
            <p:cNvSpPr/>
            <p:nvPr/>
          </p:nvSpPr>
          <p:spPr>
            <a:xfrm>
              <a:off x="5694744" y="1855692"/>
              <a:ext cx="1046314" cy="439380"/>
            </a:xfrm>
            <a:prstGeom prst="roundRect">
              <a:avLst/>
            </a:prstGeom>
            <a:solidFill>
              <a:srgbClr val="ED6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RS &gt;25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94D0B4A-6ACD-1E49-B1D1-4E4DF979145D}"/>
                </a:ext>
              </a:extLst>
            </p:cNvPr>
            <p:cNvSpPr/>
            <p:nvPr/>
          </p:nvSpPr>
          <p:spPr>
            <a:xfrm>
              <a:off x="1370431" y="1855692"/>
              <a:ext cx="1044000" cy="471710"/>
            </a:xfrm>
            <a:prstGeom prst="roundRect">
              <a:avLst/>
            </a:prstGeom>
            <a:solidFill>
              <a:srgbClr val="80B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RS 0-11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18A440C-6C84-EA4C-A5DC-90AC69B84EFA}"/>
                </a:ext>
              </a:extLst>
            </p:cNvPr>
            <p:cNvSpPr/>
            <p:nvPr/>
          </p:nvSpPr>
          <p:spPr>
            <a:xfrm>
              <a:off x="1851845" y="2096213"/>
              <a:ext cx="686252" cy="3086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20.3%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BFD06AC-A52E-8B47-9C6F-B6186D54C412}"/>
                </a:ext>
              </a:extLst>
            </p:cNvPr>
            <p:cNvSpPr/>
            <p:nvPr/>
          </p:nvSpPr>
          <p:spPr>
            <a:xfrm>
              <a:off x="4057430" y="2096213"/>
              <a:ext cx="686252" cy="3086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55.5%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16E7984-AA67-5D49-866A-074ECBFA0194}"/>
                </a:ext>
              </a:extLst>
            </p:cNvPr>
            <p:cNvSpPr/>
            <p:nvPr/>
          </p:nvSpPr>
          <p:spPr>
            <a:xfrm>
              <a:off x="6143786" y="2084638"/>
              <a:ext cx="686252" cy="3086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24.2%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B94D2A5-108C-404F-B767-99F8C5230FB3}"/>
              </a:ext>
            </a:extLst>
          </p:cNvPr>
          <p:cNvGrpSpPr/>
          <p:nvPr/>
        </p:nvGrpSpPr>
        <p:grpSpPr>
          <a:xfrm>
            <a:off x="1728171" y="2327402"/>
            <a:ext cx="3887074" cy="754857"/>
            <a:chOff x="2113947" y="2327402"/>
            <a:chExt cx="3887074" cy="754857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90A9276-76A3-E648-A808-4DA417759140}"/>
                </a:ext>
              </a:extLst>
            </p:cNvPr>
            <p:cNvCxnSpPr>
              <a:cxnSpLocks/>
              <a:stCxn id="6" idx="2"/>
              <a:endCxn id="15" idx="0"/>
            </p:cNvCxnSpPr>
            <p:nvPr/>
          </p:nvCxnSpPr>
          <p:spPr>
            <a:xfrm>
              <a:off x="4058321" y="2327403"/>
              <a:ext cx="849817" cy="198926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C25DB23-F3C5-1444-9F69-EF4233B91AF2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3204713" y="2327402"/>
              <a:ext cx="728998" cy="189009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263181D-EC83-D14F-BE02-90BD2B89B4A4}"/>
                </a:ext>
              </a:extLst>
            </p:cNvPr>
            <p:cNvGrpSpPr/>
            <p:nvPr/>
          </p:nvGrpSpPr>
          <p:grpSpPr>
            <a:xfrm>
              <a:off x="2113947" y="2516411"/>
              <a:ext cx="3887074" cy="565848"/>
              <a:chOff x="2113947" y="2516411"/>
              <a:chExt cx="3887074" cy="565848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F85B27D-0928-3E4B-B0BF-0C661B43D68D}"/>
                  </a:ext>
                </a:extLst>
              </p:cNvPr>
              <p:cNvSpPr/>
              <p:nvPr/>
            </p:nvSpPr>
            <p:spPr>
              <a:xfrm>
                <a:off x="4386138" y="2526329"/>
                <a:ext cx="1044000" cy="555930"/>
              </a:xfrm>
              <a:prstGeom prst="roundRect">
                <a:avLst/>
              </a:prstGeom>
              <a:solidFill>
                <a:srgbClr val="ED67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No ET Response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126FFED-F4AE-644D-80F7-36C54A3B1102}"/>
                  </a:ext>
                </a:extLst>
              </p:cNvPr>
              <p:cNvGrpSpPr/>
              <p:nvPr/>
            </p:nvGrpSpPr>
            <p:grpSpPr>
              <a:xfrm>
                <a:off x="2113947" y="2516411"/>
                <a:ext cx="3887074" cy="555930"/>
                <a:chOff x="2113947" y="2516411"/>
                <a:chExt cx="3887074" cy="555930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E7FB74D3-9361-B64D-ADE5-CFE97A5361F9}"/>
                    </a:ext>
                  </a:extLst>
                </p:cNvPr>
                <p:cNvSpPr/>
                <p:nvPr/>
              </p:nvSpPr>
              <p:spPr>
                <a:xfrm>
                  <a:off x="2113947" y="2668189"/>
                  <a:ext cx="686252" cy="30865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62.2%</a:t>
                  </a: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D124E9DF-8462-934F-A621-ADD56D8BAA6F}"/>
                    </a:ext>
                  </a:extLst>
                </p:cNvPr>
                <p:cNvSpPr/>
                <p:nvPr/>
              </p:nvSpPr>
              <p:spPr>
                <a:xfrm>
                  <a:off x="5314769" y="2668189"/>
                  <a:ext cx="686252" cy="30865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37.8%</a:t>
                  </a:r>
                </a:p>
              </p:txBody>
            </p:sp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D66B1073-3192-1845-A323-27202387A89F}"/>
                    </a:ext>
                  </a:extLst>
                </p:cNvPr>
                <p:cNvSpPr/>
                <p:nvPr/>
              </p:nvSpPr>
              <p:spPr>
                <a:xfrm>
                  <a:off x="2682713" y="2516411"/>
                  <a:ext cx="1044000" cy="555930"/>
                </a:xfrm>
                <a:prstGeom prst="roundRect">
                  <a:avLst/>
                </a:prstGeom>
                <a:solidFill>
                  <a:srgbClr val="80B9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ET Response</a:t>
                  </a: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EA63BFB8-AAB4-4C41-8B36-BCCDF5E6245C}"/>
                    </a:ext>
                  </a:extLst>
                </p:cNvPr>
                <p:cNvGrpSpPr/>
                <p:nvPr/>
              </p:nvGrpSpPr>
              <p:grpSpPr>
                <a:xfrm>
                  <a:off x="3632403" y="2603761"/>
                  <a:ext cx="813875" cy="369880"/>
                  <a:chOff x="3632403" y="2603761"/>
                  <a:chExt cx="813875" cy="369880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C6F25E33-0384-8A44-AA36-C9C9AC69DB07}"/>
                      </a:ext>
                    </a:extLst>
                  </p:cNvPr>
                  <p:cNvGrpSpPr/>
                  <p:nvPr/>
                </p:nvGrpSpPr>
                <p:grpSpPr>
                  <a:xfrm>
                    <a:off x="3632403" y="2603761"/>
                    <a:ext cx="813875" cy="369880"/>
                    <a:chOff x="3632403" y="2603761"/>
                    <a:chExt cx="813875" cy="369880"/>
                  </a:xfrm>
                  <a:solidFill>
                    <a:schemeClr val="tx2">
                      <a:lumMod val="20000"/>
                      <a:lumOff val="80000"/>
                    </a:schemeClr>
                  </a:solidFill>
                </p:grpSpPr>
                <p:sp>
                  <p:nvSpPr>
                    <p:cNvPr id="53" name="Rounded Rectangle 52">
                      <a:extLst>
                        <a:ext uri="{FF2B5EF4-FFF2-40B4-BE49-F238E27FC236}">
                          <a16:creationId xmlns:a16="http://schemas.microsoft.com/office/drawing/2014/main" id="{FAEAACA8-067C-2D4F-A88B-69F840D2E5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1538" y="2613641"/>
                      <a:ext cx="534749" cy="360000"/>
                    </a:xfrm>
                    <a:prstGeom prst="round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" name="Triangle 53">
                      <a:extLst>
                        <a:ext uri="{FF2B5EF4-FFF2-40B4-BE49-F238E27FC236}">
                          <a16:creationId xmlns:a16="http://schemas.microsoft.com/office/drawing/2014/main" id="{2E1FAD49-0271-2E40-B5C8-8508BA12686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76278" y="2703641"/>
                      <a:ext cx="360000" cy="180000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" name="Triangle 56">
                      <a:extLst>
                        <a:ext uri="{FF2B5EF4-FFF2-40B4-BE49-F238E27FC236}">
                          <a16:creationId xmlns:a16="http://schemas.microsoft.com/office/drawing/2014/main" id="{173D5C12-A1B2-7E4E-B2B0-45B3FFD3B5FB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3542403" y="2693761"/>
                      <a:ext cx="360000" cy="180000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74E78D4E-C95D-9E47-AB0D-08B7443C2200}"/>
                      </a:ext>
                    </a:extLst>
                  </p:cNvPr>
                  <p:cNvSpPr/>
                  <p:nvPr/>
                </p:nvSpPr>
                <p:spPr>
                  <a:xfrm>
                    <a:off x="3674383" y="2670494"/>
                    <a:ext cx="686252" cy="240635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7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3/52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7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preOP</a:t>
                    </a:r>
                    <a:r>
                      <a: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 ET</a:t>
                    </a:r>
                  </a:p>
                </p:txBody>
              </p:sp>
            </p:grp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6765608-70FC-F345-9701-445A4DA9BB49}"/>
              </a:ext>
            </a:extLst>
          </p:cNvPr>
          <p:cNvGrpSpPr/>
          <p:nvPr/>
        </p:nvGrpSpPr>
        <p:grpSpPr>
          <a:xfrm>
            <a:off x="96619" y="3890152"/>
            <a:ext cx="3698402" cy="2905302"/>
            <a:chOff x="482395" y="3890152"/>
            <a:chExt cx="3698402" cy="29053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47658C-BAE6-6241-B8BD-1B80EB67B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395" y="4213417"/>
              <a:ext cx="3425152" cy="2582037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DA94113-9A81-D149-81DB-470F18C56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397" y="3890152"/>
              <a:ext cx="3285400" cy="44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iDFS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 in ET groups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C5195B3-459E-834F-878A-FECD44975ABC}"/>
              </a:ext>
            </a:extLst>
          </p:cNvPr>
          <p:cNvGrpSpPr/>
          <p:nvPr/>
        </p:nvGrpSpPr>
        <p:grpSpPr>
          <a:xfrm>
            <a:off x="3506969" y="3851971"/>
            <a:ext cx="3758312" cy="3017561"/>
            <a:chOff x="3892745" y="3851971"/>
            <a:chExt cx="3758312" cy="30175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61D763-139B-F447-B9ED-B41A618FC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2745" y="4213417"/>
              <a:ext cx="3758312" cy="2656115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59B5086-4391-054A-B7AE-A1BD75DFC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797" y="3851971"/>
              <a:ext cx="3285400" cy="44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d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DFS in RS0-11 and RS12-25 groups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7E0DF94-2F5B-BE46-A1AE-DEF6773F75CD}"/>
              </a:ext>
            </a:extLst>
          </p:cNvPr>
          <p:cNvGrpSpPr/>
          <p:nvPr/>
        </p:nvGrpSpPr>
        <p:grpSpPr>
          <a:xfrm>
            <a:off x="7080421" y="1903654"/>
            <a:ext cx="5034829" cy="3666923"/>
            <a:chOff x="7080421" y="1903654"/>
            <a:chExt cx="5034829" cy="366692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03F8EE4-615E-DE43-B74D-48CA35E5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608" t="22252" r="16558" b="25040"/>
            <a:stretch/>
          </p:blipFill>
          <p:spPr>
            <a:xfrm>
              <a:off x="7080421" y="2343645"/>
              <a:ext cx="5034829" cy="3226932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D728F84-F39E-134E-9D09-98637C8C4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026" y="1903654"/>
              <a:ext cx="4440862" cy="44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Significantly higher ET response with OFS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77" name="Footer Placeholder 4">
            <a:extLst>
              <a:ext uri="{FF2B5EF4-FFF2-40B4-BE49-F238E27FC236}">
                <a16:creationId xmlns:a16="http://schemas.microsoft.com/office/drawing/2014/main" id="{762648C1-AD27-6342-BB7C-53588D721C75}"/>
              </a:ext>
            </a:extLst>
          </p:cNvPr>
          <p:cNvSpPr txBox="1">
            <a:spLocks/>
          </p:cNvSpPr>
          <p:nvPr/>
        </p:nvSpPr>
        <p:spPr>
          <a:xfrm>
            <a:off x="7235486" y="6491817"/>
            <a:ext cx="4876108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Nitz et al, </a:t>
            </a:r>
            <a:r>
              <a:rPr kumimoji="0" lang="en-GB" sz="1333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JCO </a:t>
            </a: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2022; </a:t>
            </a:r>
            <a:r>
              <a:rPr kumimoji="0" lang="en-GB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Gluz</a:t>
            </a: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et al, ESMO 2022 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heme/theme1.xml><?xml version="1.0" encoding="utf-8"?>
<a:theme xmlns:a="http://schemas.openxmlformats.org/drawingml/2006/main" name="Office Theme">
  <a:themeElements>
    <a:clrScheme name="Custom 4">
      <a:dk1>
        <a:srgbClr val="013865"/>
      </a:dk1>
      <a:lt1>
        <a:sysClr val="window" lastClr="FFFFFF"/>
      </a:lt1>
      <a:dk2>
        <a:srgbClr val="013865"/>
      </a:dk2>
      <a:lt2>
        <a:srgbClr val="FFFFFF"/>
      </a:lt2>
      <a:accent1>
        <a:srgbClr val="830051"/>
      </a:accent1>
      <a:accent2>
        <a:srgbClr val="C6D600"/>
      </a:accent2>
      <a:accent3>
        <a:srgbClr val="68D2E4"/>
      </a:accent3>
      <a:accent4>
        <a:srgbClr val="F0AB00"/>
      </a:accent4>
      <a:accent5>
        <a:srgbClr val="3F4444"/>
      </a:accent5>
      <a:accent6>
        <a:srgbClr val="D0006F"/>
      </a:accent6>
      <a:hlink>
        <a:srgbClr val="9DA7AC"/>
      </a:hlink>
      <a:folHlink>
        <a:srgbClr val="9DA7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RRECTED TEMPLATE (RC)">
  <a:themeElements>
    <a:clrScheme name="Custom 11">
      <a:dk1>
        <a:srgbClr val="000000"/>
      </a:dk1>
      <a:lt1>
        <a:srgbClr val="FFFFFF"/>
      </a:lt1>
      <a:dk2>
        <a:srgbClr val="58595B"/>
      </a:dk2>
      <a:lt2>
        <a:srgbClr val="D1D2D3"/>
      </a:lt2>
      <a:accent1>
        <a:srgbClr val="138BCB"/>
      </a:accent1>
      <a:accent2>
        <a:srgbClr val="7FBB25"/>
      </a:accent2>
      <a:accent3>
        <a:srgbClr val="00396F"/>
      </a:accent3>
      <a:accent4>
        <a:srgbClr val="FF9900"/>
      </a:accent4>
      <a:accent5>
        <a:srgbClr val="DB0350"/>
      </a:accent5>
      <a:accent6>
        <a:srgbClr val="8C8C8C"/>
      </a:accent6>
      <a:hlink>
        <a:srgbClr val="ED7D31"/>
      </a:hlink>
      <a:folHlink>
        <a:srgbClr val="833C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RRECTED TEMPLATE (RC)">
  <a:themeElements>
    <a:clrScheme name="Custom 11">
      <a:dk1>
        <a:srgbClr val="000000"/>
      </a:dk1>
      <a:lt1>
        <a:srgbClr val="FFFFFF"/>
      </a:lt1>
      <a:dk2>
        <a:srgbClr val="58595B"/>
      </a:dk2>
      <a:lt2>
        <a:srgbClr val="D1D2D3"/>
      </a:lt2>
      <a:accent1>
        <a:srgbClr val="138BCB"/>
      </a:accent1>
      <a:accent2>
        <a:srgbClr val="7FBB25"/>
      </a:accent2>
      <a:accent3>
        <a:srgbClr val="00396F"/>
      </a:accent3>
      <a:accent4>
        <a:srgbClr val="FF9900"/>
      </a:accent4>
      <a:accent5>
        <a:srgbClr val="DB0350"/>
      </a:accent5>
      <a:accent6>
        <a:srgbClr val="8C8C8C"/>
      </a:accent6>
      <a:hlink>
        <a:srgbClr val="ED7D31"/>
      </a:hlink>
      <a:folHlink>
        <a:srgbClr val="833C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RRECTED TEMPLATE (RC)">
  <a:themeElements>
    <a:clrScheme name="Custom 11">
      <a:dk1>
        <a:srgbClr val="000000"/>
      </a:dk1>
      <a:lt1>
        <a:srgbClr val="FFFFFF"/>
      </a:lt1>
      <a:dk2>
        <a:srgbClr val="58595B"/>
      </a:dk2>
      <a:lt2>
        <a:srgbClr val="D1D2D3"/>
      </a:lt2>
      <a:accent1>
        <a:srgbClr val="138BCB"/>
      </a:accent1>
      <a:accent2>
        <a:srgbClr val="7FBB25"/>
      </a:accent2>
      <a:accent3>
        <a:srgbClr val="00396F"/>
      </a:accent3>
      <a:accent4>
        <a:srgbClr val="FF9900"/>
      </a:accent4>
      <a:accent5>
        <a:srgbClr val="DB0350"/>
      </a:accent5>
      <a:accent6>
        <a:srgbClr val="8C8C8C"/>
      </a:accent6>
      <a:hlink>
        <a:srgbClr val="ED7D31"/>
      </a:hlink>
      <a:folHlink>
        <a:srgbClr val="833C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Pembro 16x9 Slide Template">
  <a:themeElements>
    <a:clrScheme name="Pembro-Merck Colors">
      <a:dk1>
        <a:srgbClr val="000000"/>
      </a:dk1>
      <a:lt1>
        <a:srgbClr val="FFFFFF"/>
      </a:lt1>
      <a:dk2>
        <a:srgbClr val="37424A"/>
      </a:dk2>
      <a:lt2>
        <a:srgbClr val="BFB8AF"/>
      </a:lt2>
      <a:accent1>
        <a:srgbClr val="00877C"/>
      </a:accent1>
      <a:accent2>
        <a:srgbClr val="6ECEB2"/>
      </a:accent2>
      <a:accent3>
        <a:srgbClr val="9AC92E"/>
      </a:accent3>
      <a:accent4>
        <a:srgbClr val="E8C90F"/>
      </a:accent4>
      <a:accent5>
        <a:srgbClr val="66203A"/>
      </a:accent5>
      <a:accent6>
        <a:srgbClr val="F68D2E"/>
      </a:accent6>
      <a:hlink>
        <a:srgbClr val="6ECEB2"/>
      </a:hlink>
      <a:folHlink>
        <a:srgbClr val="00877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D1333A-40F8-4CD7-861D-DA07980C4782}"/>
</file>

<file path=customXml/itemProps2.xml><?xml version="1.0" encoding="utf-8"?>
<ds:datastoreItem xmlns:ds="http://schemas.openxmlformats.org/officeDocument/2006/customXml" ds:itemID="{F9033236-F34D-4C5E-9501-7421EE91E32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35070</TotalTime>
  <Words>2816</Words>
  <Application>Microsoft Macintosh PowerPoint</Application>
  <PresentationFormat>Widescreen</PresentationFormat>
  <Paragraphs>412</Paragraphs>
  <Slides>51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4" baseType="lpstr">
      <vt:lpstr>Arial</vt:lpstr>
      <vt:lpstr>Arial Black</vt:lpstr>
      <vt:lpstr>Arial Bold</vt:lpstr>
      <vt:lpstr>Arial Narrow</vt:lpstr>
      <vt:lpstr>Arial Narrow (Body)</vt:lpstr>
      <vt:lpstr>Calibri</vt:lpstr>
      <vt:lpstr>Calibri Light</vt:lpstr>
      <vt:lpstr>Helvetica</vt:lpstr>
      <vt:lpstr>Noto Sans Symbols</vt:lpstr>
      <vt:lpstr>Symbol</vt:lpstr>
      <vt:lpstr>Times</vt:lpstr>
      <vt:lpstr>Times New Roman</vt:lpstr>
      <vt:lpstr>Wingdings</vt:lpstr>
      <vt:lpstr>Office Theme</vt:lpstr>
      <vt:lpstr>2_CORRECTED TEMPLATE (RC)</vt:lpstr>
      <vt:lpstr>3_CORRECTED TEMPLATE (RC)</vt:lpstr>
      <vt:lpstr>1_CORRECTED TEMPLATE (RC)</vt:lpstr>
      <vt:lpstr>3_Pembro 16x9 Slide Template</vt:lpstr>
      <vt:lpstr>Tema de Office</vt:lpstr>
      <vt:lpstr>3_Office Theme</vt:lpstr>
      <vt:lpstr>7_Default Design</vt:lpstr>
      <vt:lpstr>7_Office Theme</vt:lpstr>
      <vt:lpstr>Prism 8</vt:lpstr>
      <vt:lpstr>PowerPoint Presentation</vt:lpstr>
      <vt:lpstr>Key Data 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Conclusion: WSG-ADAPT HR+/HER2-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RECOMMENDATIONS</vt:lpstr>
      <vt:lpstr>PowerPoint Presentation</vt:lpstr>
      <vt:lpstr>monarchE Study Design (NCT03155997)</vt:lpstr>
      <vt:lpstr>IDFS Benefit in ITT Persists Beyond Completion  of Abemaciclib </vt:lpstr>
      <vt:lpstr>DRFS Benefit in ITT Persists Beyond Completion  of Abemaciclib </vt:lpstr>
      <vt:lpstr>PowerPoint Presentation</vt:lpstr>
      <vt:lpstr>monarchE: Conclusions</vt:lpstr>
      <vt:lpstr>Key Data Sets</vt:lpstr>
      <vt:lpstr>PowerPoint Presentation</vt:lpstr>
      <vt:lpstr>Can adjuvant therapy improve outcomes in patients with residual disease after NACT?</vt:lpstr>
      <vt:lpstr>OlympiA: Conclusions</vt:lpstr>
      <vt:lpstr>PowerPoint Presentation</vt:lpstr>
      <vt:lpstr>PowerPoint Presentation</vt:lpstr>
      <vt:lpstr>PowerPoint Presentation</vt:lpstr>
      <vt:lpstr>PowerPoint Presentation</vt:lpstr>
      <vt:lpstr>KEYNOTE-522: Results Summary</vt:lpstr>
      <vt:lpstr>PowerPoint Presentation</vt:lpstr>
      <vt:lpstr>KEYNOTE-522: Summary of First EFS Events by RCB Category</vt:lpstr>
      <vt:lpstr>KEYNOTE-522 Exploratory Analysis: Conclusions</vt:lpstr>
      <vt:lpstr>PowerPoint Presentation</vt:lpstr>
      <vt:lpstr>2022 UPDATED RECOMMENDATION</vt:lpstr>
      <vt:lpstr>PowerPoint Presentation</vt:lpstr>
      <vt:lpstr>Overall Survival</vt:lpstr>
      <vt:lpstr>Exploratory Analyses of Overall Survival in Subgroups</vt:lpstr>
      <vt:lpstr>Conclusions</vt:lpstr>
      <vt:lpstr>Key Data Sets</vt:lpstr>
      <vt:lpstr>PowerPoint Presentation</vt:lpstr>
      <vt:lpstr>APHINITY: Interim Overall Survival  at 8.4 Years Median Follow-Up (ITT)</vt:lpstr>
      <vt:lpstr>PowerPoint Presentation</vt:lpstr>
      <vt:lpstr>APHINITY Third Interim Analysis of Overall Survival</vt:lpstr>
      <vt:lpstr>APHINITY Updated Descriptive Analysis of IDFS and Safety</vt:lpstr>
      <vt:lpstr>PowerPoint Presentation</vt:lpstr>
      <vt:lpstr>TRIO-US B-12 TALENT: Objective Response Rate (Based on Imaging)</vt:lpstr>
      <vt:lpstr>TRIO-US B-12 TALENT: Residual Cancer Burden After T-DXd  (by Arm, Cycles and Stage)</vt:lpstr>
      <vt:lpstr>TRIO-US B-12 TALENT: Conclusions</vt:lpstr>
      <vt:lpstr>PowerPoint Presentation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Breast Cancer Summit 2015</dc:title>
  <dc:creator>Smith, Hayley (MAN-MCM)</dc:creator>
  <cp:lastModifiedBy>Taylor Wallace</cp:lastModifiedBy>
  <cp:revision>1071</cp:revision>
  <cp:lastPrinted>2022-12-13T19:42:23Z</cp:lastPrinted>
  <dcterms:created xsi:type="dcterms:W3CDTF">2015-01-19T10:47:46Z</dcterms:created>
  <dcterms:modified xsi:type="dcterms:W3CDTF">2023-01-04T21:27:40Z</dcterms:modified>
</cp:coreProperties>
</file>