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86" r:id="rId4"/>
    <p:sldMasterId id="2147483708" r:id="rId5"/>
    <p:sldMasterId id="2147483718" r:id="rId6"/>
    <p:sldMasterId id="2147483733" r:id="rId7"/>
    <p:sldMasterId id="2147483759" r:id="rId8"/>
    <p:sldMasterId id="2147483788" r:id="rId9"/>
    <p:sldMasterId id="2147483802" r:id="rId10"/>
    <p:sldMasterId id="2147483820" r:id="rId11"/>
    <p:sldMasterId id="2147483835" r:id="rId12"/>
    <p:sldMasterId id="2147483850" r:id="rId13"/>
    <p:sldMasterId id="2147483865" r:id="rId14"/>
    <p:sldMasterId id="2147483878" r:id="rId15"/>
  </p:sldMasterIdLst>
  <p:notesMasterIdLst>
    <p:notesMasterId r:id="rId76"/>
  </p:notesMasterIdLst>
  <p:sldIdLst>
    <p:sldId id="256" r:id="rId16"/>
    <p:sldId id="332" r:id="rId17"/>
    <p:sldId id="334" r:id="rId18"/>
    <p:sldId id="333" r:id="rId19"/>
    <p:sldId id="2147471318" r:id="rId20"/>
    <p:sldId id="323" r:id="rId21"/>
    <p:sldId id="326" r:id="rId22"/>
    <p:sldId id="327" r:id="rId23"/>
    <p:sldId id="2147472650" r:id="rId24"/>
    <p:sldId id="285" r:id="rId25"/>
    <p:sldId id="2147472648" r:id="rId26"/>
    <p:sldId id="2147471319" r:id="rId27"/>
    <p:sldId id="2147471320" r:id="rId28"/>
    <p:sldId id="2147471316" r:id="rId29"/>
    <p:sldId id="2147472652" r:id="rId30"/>
    <p:sldId id="2147471317" r:id="rId31"/>
    <p:sldId id="2147471315" r:id="rId32"/>
    <p:sldId id="2147472653" r:id="rId33"/>
    <p:sldId id="2147470648" r:id="rId34"/>
    <p:sldId id="2147472661" r:id="rId35"/>
    <p:sldId id="2134960069" r:id="rId36"/>
    <p:sldId id="2134960070" r:id="rId37"/>
    <p:sldId id="2147472662" r:id="rId38"/>
    <p:sldId id="2147472646" r:id="rId39"/>
    <p:sldId id="2147472647" r:id="rId40"/>
    <p:sldId id="2147471168" r:id="rId41"/>
    <p:sldId id="2147471169" r:id="rId42"/>
    <p:sldId id="2147472663" r:id="rId43"/>
    <p:sldId id="2145706452" r:id="rId44"/>
    <p:sldId id="2147470633" r:id="rId45"/>
    <p:sldId id="2147470634" r:id="rId46"/>
    <p:sldId id="2147472654" r:id="rId47"/>
    <p:sldId id="258" r:id="rId48"/>
    <p:sldId id="283" r:id="rId49"/>
    <p:sldId id="2147196664" r:id="rId50"/>
    <p:sldId id="2147470641" r:id="rId51"/>
    <p:sldId id="2147472655" r:id="rId52"/>
    <p:sldId id="2147470642" r:id="rId53"/>
    <p:sldId id="2147470643" r:id="rId54"/>
    <p:sldId id="2147472656" r:id="rId55"/>
    <p:sldId id="2147470638" r:id="rId56"/>
    <p:sldId id="2147470647" r:id="rId57"/>
    <p:sldId id="2147472657" r:id="rId58"/>
    <p:sldId id="2145706420" r:id="rId59"/>
    <p:sldId id="2145706425" r:id="rId60"/>
    <p:sldId id="2147472658" r:id="rId61"/>
    <p:sldId id="330" r:id="rId62"/>
    <p:sldId id="331" r:id="rId63"/>
    <p:sldId id="2147472659" r:id="rId64"/>
    <p:sldId id="2147471267" r:id="rId65"/>
    <p:sldId id="2147471268" r:id="rId66"/>
    <p:sldId id="2147471271" r:id="rId67"/>
    <p:sldId id="2147472660" r:id="rId68"/>
    <p:sldId id="3329" r:id="rId69"/>
    <p:sldId id="2147471206" r:id="rId70"/>
    <p:sldId id="2147471207" r:id="rId71"/>
    <p:sldId id="2147471208" r:id="rId72"/>
    <p:sldId id="2147470897" r:id="rId73"/>
    <p:sldId id="2147471209" r:id="rId74"/>
    <p:sldId id="2147470901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F8F8"/>
    <a:srgbClr val="E7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9"/>
    <p:restoredTop sz="96058"/>
  </p:normalViewPr>
  <p:slideViewPr>
    <p:cSldViewPr snapToGrid="0">
      <p:cViewPr varScale="1">
        <p:scale>
          <a:sx n="100" d="100"/>
          <a:sy n="100" d="100"/>
        </p:scale>
        <p:origin x="9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customXml" Target="../customXml/item2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viewProps" Target="viewProps.xml"/><Relationship Id="rId8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B9FAD-4229-0249-9DDA-C18FAEB3545C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CB4CD-DFE6-8A49-85F4-3B611C519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0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prevent or delay tumor POD in patients </a:t>
            </a:r>
            <a:r>
              <a:rPr lang="en-US" dirty="0" err="1"/>
              <a:t>receiveing</a:t>
            </a:r>
            <a:r>
              <a:rPr lang="en-US" dirty="0"/>
              <a:t> 1L AI/P by targeting ESR1m with a switch to </a:t>
            </a:r>
            <a:r>
              <a:rPr lang="en-US" dirty="0" err="1"/>
              <a:t>fulvestrant</a:t>
            </a:r>
            <a:r>
              <a:rPr lang="en-US" dirty="0"/>
              <a:t>/P as soon as ESR1 becomes detectable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0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ET + CDK4/6 inhibitor is preferred treatment for HR+/HER2- recurrent unresectable or metastatic breast cancer</a:t>
            </a:r>
            <a:endParaRPr lang="en-US" altLang="en-US" baseline="30000" dirty="0"/>
          </a:p>
          <a:p>
            <a:r>
              <a:rPr lang="en-US" altLang="en-US" dirty="0"/>
              <a:t>Ribociclib + ET shown to extend PFS and OS in HR+/HER2- advanced breast cancer in phase III study</a:t>
            </a:r>
            <a:endParaRPr lang="en-US" altLang="en-US" baseline="30000" dirty="0"/>
          </a:p>
          <a:p>
            <a:r>
              <a:rPr lang="en-US" altLang="en-US" dirty="0"/>
              <a:t>This trial was designed to study the efficacy of continuing ribociclib and </a:t>
            </a:r>
            <a:br>
              <a:rPr lang="en-US" altLang="en-US" dirty="0"/>
            </a:br>
            <a:r>
              <a:rPr lang="en-US" altLang="en-US" dirty="0"/>
              <a:t>switching ET in patients with unresectable or metastatic HR+/HER2- breast cancer</a:t>
            </a:r>
            <a:endParaRPr lang="en-US" altLang="en-US" baseline="30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8B54E-E521-9040-804E-0B077BE46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75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8B54E-E521-9040-804E-0B077BE46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Exploratory Add to speaker notes. As this was additional analysis</a:t>
            </a:r>
          </a:p>
        </p:txBody>
      </p:sp>
    </p:spTree>
    <p:extLst>
      <p:ext uri="{BB962C8B-B14F-4D97-AF65-F5344CB8AC3E}">
        <p14:creationId xmlns:p14="http://schemas.microsoft.com/office/powerpoint/2010/main" val="2121556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D0484-0A60-524F-8303-18CD9E7B73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5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D0484-0A60-524F-8303-18CD9E7B73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90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39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6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5017-0A50-3DB2-AD2C-E006DD62B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219FE-D394-4939-7145-8887383C3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10CF8-342D-4B5A-0CBA-6B55E1A2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DFC22-AF6E-EA83-C9E8-9407F020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E9CE9-428D-4383-265E-94AF064C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F596-CB44-916F-A36A-3AE289BF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7E67B-3105-7856-FDC8-B0878D3D6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6094E-001E-DD78-5644-20459711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D9052-7E3B-98E4-3524-0563E788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12FBE-530D-D6D7-6A2D-6EC854A5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91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32587A6-FADF-CA4B-92D7-011DFD3E1EC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32587A6-FADF-CA4B-92D7-011DFD3E1E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336F34-49E0-4A7C-A020-3CF62B0F8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CD3D-BE75-4AB7-AF91-4934F3ADAA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4pPr marL="917575" indent="-233363">
              <a:buFont typeface="Wingdings" pitchFamily="2" charset="2"/>
              <a:buChar char="§"/>
              <a:defRPr/>
            </a:lvl4pPr>
            <a:lvl5pPr marL="1146175" indent="-234950">
              <a:buSzPct val="90000"/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898C508-098E-8641-956A-DD8F7B008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a footnote for this page or delete placeholder if not in use</a:t>
            </a:r>
          </a:p>
        </p:txBody>
      </p:sp>
    </p:spTree>
    <p:extLst>
      <p:ext uri="{BB962C8B-B14F-4D97-AF65-F5344CB8AC3E}">
        <p14:creationId xmlns:p14="http://schemas.microsoft.com/office/powerpoint/2010/main" val="481637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6DFFDC4-DC0E-6F45-AB36-97D08A991E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26" y="2711369"/>
            <a:ext cx="7017279" cy="1159011"/>
          </a:xfrm>
        </p:spPr>
        <p:txBody>
          <a:bodyPr anchor="b"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Insert divider slide title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03E9CA3-9504-FB47-8647-13B12D9584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26" y="3850267"/>
            <a:ext cx="5697199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</a:lstStyle>
          <a:p>
            <a:r>
              <a:rPr lang="en-US" dirty="0"/>
              <a:t>Insert Optional Subhead here</a:t>
            </a:r>
          </a:p>
        </p:txBody>
      </p:sp>
      <p:sp>
        <p:nvSpPr>
          <p:cNvPr id="8" name="Straight Connector 32">
            <a:extLst>
              <a:ext uri="{FF2B5EF4-FFF2-40B4-BE49-F238E27FC236}">
                <a16:creationId xmlns:a16="http://schemas.microsoft.com/office/drawing/2014/main" id="{013BA613-4F1B-FB4E-A3AC-756940FB9306}"/>
              </a:ext>
            </a:extLst>
          </p:cNvPr>
          <p:cNvSpPr/>
          <p:nvPr userDrawn="1"/>
        </p:nvSpPr>
        <p:spPr>
          <a:xfrm>
            <a:off x="-1649" y="6334820"/>
            <a:ext cx="12192004" cy="1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EFE3974A-B8C3-EE4E-A985-D599ED912978}"/>
              </a:ext>
            </a:extLst>
          </p:cNvPr>
          <p:cNvSpPr txBox="1"/>
          <p:nvPr userDrawn="1"/>
        </p:nvSpPr>
        <p:spPr>
          <a:xfrm>
            <a:off x="572635" y="6472653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2A17974-1EDB-3E4B-98D4-C330B1135EA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59FA348-A04C-A74B-A9AC-906838342A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86456"/>
            <a:ext cx="9637296" cy="200025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</p:spTree>
    <p:extLst>
      <p:ext uri="{BB962C8B-B14F-4D97-AF65-F5344CB8AC3E}">
        <p14:creationId xmlns:p14="http://schemas.microsoft.com/office/powerpoint/2010/main" val="15354789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dy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traight Connector 32">
            <a:extLst>
              <a:ext uri="{FF2B5EF4-FFF2-40B4-BE49-F238E27FC236}">
                <a16:creationId xmlns:a16="http://schemas.microsoft.com/office/drawing/2014/main" id="{9AC8FF1C-8DEC-3644-B628-AAE917D6DC9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79B87ADF-FE13-8D46-A006-039EE3A83E4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8566DB4-E624-DE46-80EF-585A7824B1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>
            <a:norm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Title + body Copy</a:t>
            </a: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E6C9E195-5877-4C48-9D94-39CF67C457CE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C11969B2-3937-2343-A4DB-651D6F9D93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D29987D-A9A4-4545-BD17-C7F79002D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83AF3B-7EDF-B547-AADE-3D4A437FA61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636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67645CA0-A960-A84A-9A5B-B43E6064BD2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613367CA-A42D-F44E-933A-C10F92C106A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A63BD7F0-2A47-8C4C-84EA-0736786C356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941B4D-97CC-AC45-8FE0-D4CAB8DA7D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90B9661-21BC-4C47-B55E-5C21C6CE33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column body copy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58DAB3-B716-0D4E-9FC5-709BD03BCB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9055A-7251-6948-88D8-FB1D112E34F7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216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C11821AC-A218-0F42-9F46-1D265B3A3B7B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7912CDEC-7491-994B-A5D9-51408556A22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4BE1606F-0780-364F-98AE-70287233CE47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B839CC4-DBE0-154C-8287-58BBB94DBC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9C2989-1AF1-F24C-995A-CF67A48AEA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AE68DC5-C5A1-244F-B9E7-B6FB4D5D00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47580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90C6BCF-B236-E84B-8903-58F1E8914D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578" y="5667341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B2303B0-0AC3-6640-8BE1-D50E5FBF1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97" y="1841210"/>
            <a:ext cx="5409424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8CC1EE-5BC8-B949-8151-4BFF4858E458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028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926B5E37-A5E7-B846-8B30-57BB8F2DDA3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C2238DA2-477E-634D-936A-B743B795DD2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30D3360E-196A-424A-BDD9-DA14B1489D7A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F1EADE9-E2B5-4243-B4AB-4492803B61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1990EEC-8F8C-A045-8A9E-DEBF656CAC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2B1F758-B068-1342-A4D8-D9F653FEFE9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8238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6EDE55C-755E-D64A-B788-5FD2843B5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237" y="5674513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969056B-9B33-6A47-8FC8-8740FEE114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852" y="1841210"/>
            <a:ext cx="5416185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3F056-98B1-8844-932F-464D3EF95EF9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74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1775C6D7-0663-A74A-ABF0-2560DEAE097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9096C443-5F5D-EB48-8CB9-B2B3F4CC83D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5BA6D94C-E78A-7143-AB09-89F04272E0E7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0151F0C-4513-7442-90A7-505CFEC4F6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993CF5F-FF81-574E-9F71-8E2AEFF650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large image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8386DE5-5433-C442-B8BD-AAABD2BCB24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9" y="1841209"/>
            <a:ext cx="11054039" cy="3710504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ED91B104-FEE5-2C4C-A76D-0866728362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9" y="5668640"/>
            <a:ext cx="5257799" cy="4458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8756C-603F-7E47-85A3-9F6B0E0E387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971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1AD3F0F2-9881-5C4A-A470-1A58E2A29B99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8F65CDDB-D3C5-E54F-A800-8023C2B8A9C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13C5B05A-7363-A341-918A-6E2D8E8B495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602C8FB-48A8-3842-A336-78A2FB9E8D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30FE666-3BC6-7D4A-A60D-066F860DBD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images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47B9B8B-038E-3148-B5EC-57A25AF5D82E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50985" y="1841208"/>
            <a:ext cx="5338051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1BE6F07-8A6E-3B46-AD54-AA30D9033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985" y="5592759"/>
            <a:ext cx="5338051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4D61DF2-FA48-5F47-AB4C-62FE57A87EC9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8" y="1841208"/>
            <a:ext cx="5406029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DF9558B-768C-1F49-879F-93D8D316CE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8" y="5592759"/>
            <a:ext cx="5406029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08D5FC-0B1A-5A48-8EC0-A96F328D4C43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253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54AA967B-2BDB-A44A-833A-5A072B0A524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23DAD3AF-57EC-F345-A45E-D8F1B34C5CA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E8126E39-6600-814D-9252-D8D7A64B078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FEBB615-2090-934C-B831-64ABC5D74C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424E26-5527-8A44-9FAB-31435A5E9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+ 3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BC3EF77-A5CD-C145-9C2B-38F2471F779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00148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BCADCB6-F573-ED48-9DD5-5F7D50729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0148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4DF0EE3-C61C-B94B-BB7E-A6AC459973D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521574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F2450C6-295D-124B-A189-0D0FC680C5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574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3DD9454-ED40-3743-96C3-3577CADD0AD0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43000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BA83E82-3385-7B4B-A5EA-C6857056A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6D208-C679-8146-A4FB-D0DDF1B1478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31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32">
            <a:extLst>
              <a:ext uri="{FF2B5EF4-FFF2-40B4-BE49-F238E27FC236}">
                <a16:creationId xmlns:a16="http://schemas.microsoft.com/office/drawing/2014/main" id="{DD8BB4E3-6B25-0043-BADD-7377E072FCF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A7D41128-24D8-AB41-BF20-332B02CC87F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DAE5761E-1179-F84B-BDDE-FEB3D24CF0C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61B961A-41CB-1743-8AFA-4B4E0D7D10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8497B5A-5EC6-BB47-B065-FAC88F6486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3 images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E20F12-A4EB-9E4A-85AE-8C9C760ABA8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4307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48ED88-43E0-5E4C-9833-F6A6C01CCA6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503241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2584257-065D-1843-AF6D-403B6EBAB9E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264305" y="3766938"/>
            <a:ext cx="4392707" cy="2361423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416D66F-E822-5D4B-BE4E-01C4B71B12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987" y="1841208"/>
            <a:ext cx="6511575" cy="428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1110DF-F0D0-5A4E-8F48-C1C23BBADE6A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7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E5583-BFA4-8938-4EB1-F8060F9AD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1C612-9FC3-E2E1-1D6D-ECA42E452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7D116-9D5D-FF4F-3AA7-E56E063E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B36A2-3F4E-EEC2-475C-C86542A3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09856-112F-8C54-834D-B9E9AEE3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774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267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S AZ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07480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DAAD880F-186C-4797-8B60-F942A0CBF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399" y="47608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0436A32-02BE-454A-B93B-82A61CE5B1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8506" y="6024735"/>
            <a:ext cx="11474393" cy="235898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933"/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459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S AZ Cover Slide_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2" y="1615115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290775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18275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2907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182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C30F799-6730-4DCD-BE22-7CAD6970BA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35400"/>
            <a:ext cx="12192000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3587035"/>
            <a:ext cx="12192000" cy="2438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ABF1D8-27C3-4FCE-AB62-F0B255246FBC}"/>
              </a:ext>
            </a:extLst>
          </p:cNvPr>
          <p:cNvSpPr/>
          <p:nvPr userDrawn="1"/>
        </p:nvSpPr>
        <p:spPr>
          <a:xfrm>
            <a:off x="8087361" y="1739"/>
            <a:ext cx="4104639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Picture 13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42" y="123659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598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S AZ Cover Slide_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98C743-1B41-4F28-913F-08C0E1FCA696}"/>
              </a:ext>
            </a:extLst>
          </p:cNvPr>
          <p:cNvSpPr/>
          <p:nvPr userDrawn="1"/>
        </p:nvSpPr>
        <p:spPr>
          <a:xfrm>
            <a:off x="0" y="3830875"/>
            <a:ext cx="12192000" cy="3069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2" y="1615115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6072023"/>
            <a:ext cx="8640000" cy="254400"/>
          </a:xfrm>
          <a:prstGeom prst="rect">
            <a:avLst/>
          </a:prstGeom>
        </p:spPr>
        <p:txBody>
          <a:bodyPr vert="horz" anchor="b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634702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45AD9-7DBC-43CB-8C5E-506EE81A645E}"/>
              </a:ext>
            </a:extLst>
          </p:cNvPr>
          <p:cNvSpPr/>
          <p:nvPr userDrawn="1"/>
        </p:nvSpPr>
        <p:spPr>
          <a:xfrm>
            <a:off x="8087361" y="1739"/>
            <a:ext cx="4104639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3587035"/>
            <a:ext cx="12192000" cy="2438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68259949-663B-4EE0-9CC3-95A7DE5695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001" y="2907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AA3AA96-C0F8-4E62-AB8A-A1C4135FA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1" y="3182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pic>
        <p:nvPicPr>
          <p:cNvPr id="18" name="Picture 17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42" y="123659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2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S AZ Cover Slide_with Image_RIA Te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" r="3107"/>
          <a:stretch/>
        </p:blipFill>
        <p:spPr>
          <a:xfrm>
            <a:off x="-1" y="3815892"/>
            <a:ext cx="12192001" cy="304036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2" y="1615115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46E52FB-F4BE-4304-AB0B-4EA19D8942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290775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A04291AB-A2D2-475D-81F7-586F758285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182753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BF0B68C4-008D-4D58-906B-31A6CAFA3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2907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F2ADC474-7F03-4AEC-84C0-20F83E60D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182753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83E9E4-CEB9-49BB-85E9-5A47AC9CDC6E}"/>
              </a:ext>
            </a:extLst>
          </p:cNvPr>
          <p:cNvSpPr/>
          <p:nvPr userDrawn="1"/>
        </p:nvSpPr>
        <p:spPr>
          <a:xfrm>
            <a:off x="0" y="3587035"/>
            <a:ext cx="12192000" cy="2438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685537-4301-4F2C-8337-9D115D3DA386}"/>
              </a:ext>
            </a:extLst>
          </p:cNvPr>
          <p:cNvSpPr/>
          <p:nvPr userDrawn="1"/>
        </p:nvSpPr>
        <p:spPr>
          <a:xfrm>
            <a:off x="8087361" y="1739"/>
            <a:ext cx="4104639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Picture 14" descr="DSI-AZ-hor-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42" y="123659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322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 Divider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494F9C-51D7-4F7B-A1D3-D4A6CAEC4D4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2011680"/>
            <a:ext cx="10040480" cy="280416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42" y="123659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826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 Divider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494F9C-51D7-4F7B-A1D3-D4A6CAEC4D4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2011680"/>
            <a:ext cx="10040480" cy="280416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42" y="123659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74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 Sub divider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4331276"/>
            <a:ext cx="10040480" cy="24384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Sub 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42" y="123659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766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 Sub divider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455802-C6CB-4528-A810-863C9B97482D}"/>
              </a:ext>
            </a:extLst>
          </p:cNvPr>
          <p:cNvSpPr/>
          <p:nvPr userDrawn="1"/>
        </p:nvSpPr>
        <p:spPr>
          <a:xfrm>
            <a:off x="0" y="4331276"/>
            <a:ext cx="10040480" cy="24384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64160" y="3509225"/>
            <a:ext cx="9120853" cy="672000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733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Sub divider slide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D8C08-746B-4FF2-918C-6890489BC1A6}"/>
              </a:ext>
            </a:extLst>
          </p:cNvPr>
          <p:cNvSpPr/>
          <p:nvPr userDrawn="1"/>
        </p:nvSpPr>
        <p:spPr>
          <a:xfrm>
            <a:off x="0" y="4209357"/>
            <a:ext cx="12192000" cy="1219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42" y="123659"/>
            <a:ext cx="4392359" cy="8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20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06399" y="19200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27800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2EC8AA-523E-4C27-980C-E290647A94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1" y="1600201"/>
            <a:ext cx="11366500" cy="4552951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2667">
                <a:solidFill>
                  <a:schemeClr val="tx2"/>
                </a:solidFill>
              </a:defRPr>
            </a:lvl1pPr>
            <a:lvl2pPr marL="304792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609585" indent="-304792">
              <a:buClr>
                <a:schemeClr val="accent3"/>
              </a:buClr>
              <a:buFont typeface="Arial" panose="020B0604020202020204" pitchFamily="34" charset="0"/>
              <a:buChar char="–"/>
              <a:defRPr sz="2133">
                <a:solidFill>
                  <a:schemeClr val="tx2"/>
                </a:solidFill>
              </a:defRPr>
            </a:lvl3pPr>
            <a:lvl4pPr marL="914377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</a:defRPr>
            </a:lvl4pPr>
            <a:lvl5pPr marL="1219170" indent="-304792">
              <a:buClr>
                <a:schemeClr val="accent3"/>
              </a:buClr>
              <a:buFont typeface="Arial" panose="020B0604020202020204" pitchFamily="34" charset="0"/>
              <a:buChar char="–"/>
              <a:defRPr sz="18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38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E58BBF-42E4-AD4E-97E2-21A7C6F7A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227" y="3574"/>
            <a:ext cx="12188949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A1D7F-42E5-744A-B105-2EE2F92CC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096" y="702364"/>
            <a:ext cx="5342205" cy="238032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Opinions in </a:t>
            </a:r>
            <a:br>
              <a:rPr lang="en-US" dirty="0"/>
            </a:br>
            <a:r>
              <a:rPr lang="en-US" dirty="0"/>
              <a:t>Breast Cancer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D49D-D782-6548-B199-80BAA995A8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5746" y="3206933"/>
            <a:ext cx="5342205" cy="8179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40B94-1307-5748-9202-1D25B40D24E2}"/>
              </a:ext>
            </a:extLst>
          </p:cNvPr>
          <p:cNvSpPr/>
          <p:nvPr userDrawn="1"/>
        </p:nvSpPr>
        <p:spPr>
          <a:xfrm>
            <a:off x="276120" y="6572154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chemeClr val="tx1"/>
                </a:solidFill>
              </a:rPr>
              <a:t>Confidential and for Internal Use Only.</a:t>
            </a:r>
          </a:p>
        </p:txBody>
      </p:sp>
    </p:spTree>
    <p:extLst>
      <p:ext uri="{BB962C8B-B14F-4D97-AF65-F5344CB8AC3E}">
        <p14:creationId xmlns:p14="http://schemas.microsoft.com/office/powerpoint/2010/main" val="21263666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06399" y="47608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07480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2EC8AA-523E-4C27-980C-E290647A94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1" y="1600201"/>
            <a:ext cx="11366500" cy="455295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67">
                <a:solidFill>
                  <a:schemeClr val="tx2"/>
                </a:solidFill>
              </a:defRPr>
            </a:lvl1pPr>
            <a:lvl2pPr marL="304792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609585" indent="-304792">
              <a:buClr>
                <a:schemeClr val="accent3"/>
              </a:buClr>
              <a:buFont typeface="Arial" panose="020B0604020202020204" pitchFamily="34" charset="0"/>
              <a:buChar char="–"/>
              <a:defRPr sz="2133">
                <a:solidFill>
                  <a:schemeClr val="tx2"/>
                </a:solidFill>
              </a:defRPr>
            </a:lvl3pPr>
            <a:lvl4pPr marL="914377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</a:defRPr>
            </a:lvl4pPr>
            <a:lvl5pPr marL="1219170" indent="-304792">
              <a:buClr>
                <a:schemeClr val="accent3"/>
              </a:buClr>
              <a:buFont typeface="Arial" panose="020B0604020202020204" pitchFamily="34" charset="0"/>
              <a:buChar char="–"/>
              <a:defRPr sz="18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573EA1D-36B3-4FBF-A4F4-714A441EDA4F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406400" y="189304"/>
            <a:ext cx="11366499" cy="28360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03845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S AZ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07480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Picture 11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DAAD880F-186C-4797-8B60-F942A0CBF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399" y="47608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98572C5-B722-46A9-9CC8-4DF78C5FB7BD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406400" y="189304"/>
            <a:ext cx="11366499" cy="28360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12684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_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06399" y="19200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07480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2EC8AA-523E-4C27-980C-E290647A94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1" y="1600201"/>
            <a:ext cx="6339840" cy="455295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67">
                <a:solidFill>
                  <a:schemeClr val="tx2"/>
                </a:solidFill>
              </a:defRPr>
            </a:lvl1pPr>
            <a:lvl2pPr marL="304792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609585" indent="-304792">
              <a:buClr>
                <a:schemeClr val="accent3"/>
              </a:buClr>
              <a:buFont typeface="Arial" panose="020B0604020202020204" pitchFamily="34" charset="0"/>
              <a:buChar char="–"/>
              <a:defRPr sz="2133">
                <a:solidFill>
                  <a:schemeClr val="tx2"/>
                </a:solidFill>
              </a:defRPr>
            </a:lvl3pPr>
            <a:lvl4pPr marL="914377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</a:defRPr>
            </a:lvl4pPr>
            <a:lvl5pPr marL="1219170" indent="-304792">
              <a:buClr>
                <a:schemeClr val="accent3"/>
              </a:buClr>
              <a:buFont typeface="Arial" panose="020B0604020202020204" pitchFamily="34" charset="0"/>
              <a:buChar char="–"/>
              <a:defRPr sz="18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48AD2-5ECF-47F0-AB4E-53397C79BEA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325784" y="192617"/>
            <a:ext cx="4866216" cy="61616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12" name="Picture 11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8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06399" y="19200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07480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48AD2-5ECF-47F0-AB4E-53397C79BEA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6400" y="1600200"/>
            <a:ext cx="11379201" cy="45529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11" name="Picture 10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06400" y="192000"/>
            <a:ext cx="113792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07480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Picture 11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963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S AZ_Blank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5215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229E5D-DAA9-4C5C-A19F-42C3FA4B4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54" y="1001169"/>
            <a:ext cx="11580892" cy="484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late&#10;&#10;Description automatically generated">
            <a:extLst>
              <a:ext uri="{FF2B5EF4-FFF2-40B4-BE49-F238E27FC236}">
                <a16:creationId xmlns:a16="http://schemas.microsoft.com/office/drawing/2014/main" id="{FCE0B1A2-82A5-4B3C-AB95-077695EB5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6" b="44228"/>
          <a:stretch/>
        </p:blipFill>
        <p:spPr>
          <a:xfrm>
            <a:off x="0" y="10265"/>
            <a:ext cx="422539" cy="261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93F9C7-E095-4BEF-B680-9554BA83DBC5}"/>
              </a:ext>
            </a:extLst>
          </p:cNvPr>
          <p:cNvSpPr txBox="1"/>
          <p:nvPr userDrawn="1"/>
        </p:nvSpPr>
        <p:spPr>
          <a:xfrm>
            <a:off x="425806" y="37532"/>
            <a:ext cx="1708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DESTINY-Breast04</a:t>
            </a:r>
          </a:p>
        </p:txBody>
      </p:sp>
    </p:spTree>
    <p:extLst>
      <p:ext uri="{BB962C8B-B14F-4D97-AF65-F5344CB8AC3E}">
        <p14:creationId xmlns:p14="http://schemas.microsoft.com/office/powerpoint/2010/main" val="15459098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body" idx="1" hasCustomPrompt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79191" lvl="0" indent="-3791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/>
            </a:lvl1pPr>
            <a:lvl2pPr marL="1075173" lvl="1" indent="-3119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/>
            </a:lvl2pPr>
            <a:lvl3pPr marL="1828754" lvl="2" indent="-4470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3200"/>
            </a:lvl3pPr>
            <a:lvl4pPr marL="2438339" lvl="3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7924" lvl="4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7509" lvl="5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CA" dirty="0" err="1"/>
              <a:t>asdf</a:t>
            </a:r>
            <a:endParaRPr dirty="0"/>
          </a:p>
        </p:txBody>
      </p:sp>
      <p:sp>
        <p:nvSpPr>
          <p:cNvPr id="20" name="Google Shape;20;p29"/>
          <p:cNvSpPr txBox="1">
            <a:spLocks noGrp="1"/>
          </p:cNvSpPr>
          <p:nvPr>
            <p:ph type="ftr" idx="11"/>
          </p:nvPr>
        </p:nvSpPr>
        <p:spPr>
          <a:xfrm>
            <a:off x="126568" y="6419014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9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" name="Google Shape;22;p29"/>
          <p:cNvCxnSpPr/>
          <p:nvPr/>
        </p:nvCxnSpPr>
        <p:spPr>
          <a:xfrm>
            <a:off x="0" y="1062633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9345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9022061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DC13-F16C-2C49-B6DA-D48BF53F4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49060-4FF6-AD4E-B368-F4D54B20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C7A14-7E33-C646-99FA-5DD0C7DE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056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CF5F-8842-054F-938F-0BBE2535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309"/>
            <a:ext cx="10515600" cy="1003951"/>
          </a:xfrm>
        </p:spPr>
        <p:txBody>
          <a:bodyPr>
            <a:normAutofit/>
          </a:bodyPr>
          <a:lstStyle>
            <a:lvl1pPr>
              <a:defRPr sz="3800" b="1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EFF8-134C-0649-BE3E-DBE640FD5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76763"/>
          </a:xfrm>
        </p:spPr>
        <p:txBody>
          <a:bodyPr>
            <a:normAutofit/>
          </a:bodyPr>
          <a:lstStyle>
            <a:lvl1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C1105-8ED8-ED47-BCE6-D9BC85FB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670BB-AB69-1F49-BAD0-26F47691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3DA6-3D62-6B43-BADC-35B67625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93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F74A2C-1B7E-EA4D-A968-F7653CE6772E}"/>
              </a:ext>
            </a:extLst>
          </p:cNvPr>
          <p:cNvSpPr/>
          <p:nvPr userDrawn="1"/>
        </p:nvSpPr>
        <p:spPr>
          <a:xfrm>
            <a:off x="0" y="0"/>
            <a:ext cx="12185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58BBF-42E4-AD4E-97E2-21A7C6F7A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4"/>
            <a:ext cx="12188951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A1D7F-42E5-744A-B105-2EE2F92C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909" y="1647022"/>
            <a:ext cx="4873282" cy="238032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D49D-D782-6548-B199-80BAA995A8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73559" y="4151591"/>
            <a:ext cx="4873282" cy="8179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40B94-1307-5748-9202-1D25B40D24E2}"/>
              </a:ext>
            </a:extLst>
          </p:cNvPr>
          <p:cNvSpPr/>
          <p:nvPr userDrawn="1"/>
        </p:nvSpPr>
        <p:spPr>
          <a:xfrm>
            <a:off x="276120" y="6572154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chemeClr val="bg1">
                    <a:lumMod val="95000"/>
                  </a:schemeClr>
                </a:solidFill>
              </a:rPr>
              <a:t>Confidential and for Internal Use Only.</a:t>
            </a:r>
          </a:p>
        </p:txBody>
      </p:sp>
    </p:spTree>
    <p:extLst>
      <p:ext uri="{BB962C8B-B14F-4D97-AF65-F5344CB8AC3E}">
        <p14:creationId xmlns:p14="http://schemas.microsoft.com/office/powerpoint/2010/main" val="27384978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96DA-ED36-B54A-BC95-915AC34D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9FD30-C91C-1344-A36E-9D8E7E9BE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9FD4A-7D4D-3C44-9107-886E054D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70579-83DA-0748-AF6E-2AF4838A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2A69E-C917-BE48-B998-E161199C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19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A58DB-E7FC-D14A-A4F8-248C0532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73874-71FA-1B4C-BEF0-2A36A1BA6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81942-1E4D-EF4D-9B41-00B44C2CC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B6AC9-6069-FC4B-B39A-733F5405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6E7A5-0B03-0C47-B9BC-643F4CCD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D965F-1B81-8B43-8454-3A7B07E2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125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AB18-4F5C-0247-B9F9-ABE7C769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A4E53-CA22-C148-B373-A1E82FE1A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8D498-9F6E-2C41-9608-836AD4189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510ED5-DDEC-9C4C-98CC-B766525CB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515785-7172-264F-954C-651ADE90F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C345A1-9FD2-5640-9AF6-0FB71EE24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A2AA7-C399-484A-A3CF-A791E900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64A09-42AD-2F4A-A0A3-47F421C3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22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4610-A458-014B-85DB-3C47A06D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b="1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3E16F-435F-C349-8288-F9CD93C6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1F815-51E5-A84B-BDC7-8F20166D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13337-9F19-8246-95CD-2125E2F1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164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B1C5D-C1F2-5A49-A922-11BE129D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7E28B-D0A0-8444-9229-3128B20E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65EF1-CAC7-264C-8901-85A8A647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403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4091-A818-9F4D-94F4-3530375F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08132-7FBF-1D41-BFC7-AE32E459C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66A54-F4B8-B740-BF8E-1E451ACC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316F9-0571-0440-BE24-B45E0C05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22EF0-5F04-7A4B-958A-D113179C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3D41D-6F7A-F947-ACA2-9A510D35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882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32D76-FE70-AA41-854C-5A483827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64AAE-65EE-604F-92FF-B99C0F595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77091-ABB2-ED47-A2EB-6509849B8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1FFA4-27CC-DA41-9267-AC174EAC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C0332-FD4E-F148-AA96-F2CA1B67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512C-C9B5-AB40-9DFA-537FB269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222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59BF-6A98-C04F-97BA-E2A04D3E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F353F-78AA-D34E-A914-930E26BB2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C2982-523F-9146-8B16-0C68838D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BFC77-3B23-0941-A298-C262CE1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9799-E367-0F4E-AE69-4B49C4E0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900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3E7F8B-EF96-1049-A331-3FB6CF486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932B8-59B8-B94D-958A-99302C21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5BB32-887A-4A46-8DA0-C123F2AC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77961-A122-ED46-ABA8-7C21C8E7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10642-16ED-754B-BCA0-0E3BB96C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69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ASCO Abstr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84DF-B10E-4547-8B06-A31562AB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211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903954" cy="920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911" y="1365162"/>
            <a:ext cx="10903954" cy="455678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553DF2B-F333-6446-8D2F-E50D2EBB9F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0" y="6038665"/>
            <a:ext cx="7684235" cy="630492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7425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body" idx="1" hasCustomPrompt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79191" lvl="0" indent="-3791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/>
            </a:lvl1pPr>
            <a:lvl2pPr marL="1075173" lvl="1" indent="-3119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/>
            </a:lvl2pPr>
            <a:lvl3pPr marL="1828754" lvl="2" indent="-4470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3200"/>
            </a:lvl3pPr>
            <a:lvl4pPr marL="2438339" lvl="3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7924" lvl="4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7509" lvl="5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CA" dirty="0" err="1"/>
              <a:t>asdf</a:t>
            </a:r>
            <a:endParaRPr dirty="0"/>
          </a:p>
        </p:txBody>
      </p:sp>
      <p:sp>
        <p:nvSpPr>
          <p:cNvPr id="20" name="Google Shape;20;p29"/>
          <p:cNvSpPr txBox="1">
            <a:spLocks noGrp="1"/>
          </p:cNvSpPr>
          <p:nvPr>
            <p:ph type="ftr" idx="11"/>
          </p:nvPr>
        </p:nvSpPr>
        <p:spPr>
          <a:xfrm>
            <a:off x="126568" y="6419014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9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" name="Google Shape;22;p29"/>
          <p:cNvCxnSpPr/>
          <p:nvPr/>
        </p:nvCxnSpPr>
        <p:spPr>
          <a:xfrm>
            <a:off x="0" y="1062633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9345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026032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_show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BFF6DC-B3F2-204D-F831-99E8AE20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26" y="178761"/>
            <a:ext cx="11343376" cy="838799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Roche Sans Medium Medium" panose="020B0604030201040101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1C00F42-4922-B06D-55E5-38891A8D10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827" y="6680773"/>
            <a:ext cx="11343376" cy="113877"/>
          </a:xfrm>
        </p:spPr>
        <p:txBody>
          <a:bodyPr wrap="square" tIns="0" bIns="0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800">
                <a:latin typeface="Roche Sans Light Light" panose="020B0304030201040101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5159198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918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5A97-BFC1-7B4C-BE8D-3C391965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D8E20-5BE4-874A-A9BE-0FD454C29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24044-AD2A-5C4E-9EE1-8BAABC2BD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8BA9F-96B4-4A4E-A674-0E4A9C21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65CBE-5458-F249-A6EC-8302F02E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482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F3D3-C6AD-F246-8E28-7E08F4C8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C4213-1635-C140-B2B7-C76D6EB48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95DDF-0199-9844-BC3D-A046A5B8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254E9-24E8-E54C-9C40-5969DCE0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5F289-F26B-0A4E-85A1-6190CDAB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824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8158-651C-994C-8D20-18E89396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E28FC-E921-E448-AAD0-DBEB60D87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88B3C-9322-794B-AF6C-15C9B692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86052-64B5-A249-A677-E3BADD24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66281-6E03-F14A-B824-B398EF63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73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9B24-3FB3-FD4F-A102-149C04CB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C1DAF-CF49-EB43-B733-2C7FE30E4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02A09-992B-4A44-8882-0B83037D6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B3106-9E66-5040-B734-AF0B67F3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5D294-F15E-034C-87BF-3ECC478D3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D9055-C216-EC48-A89E-6F9124A3A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033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5176-581F-6B46-A5FF-AF5D869E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66E64-5DFA-8E4D-9F58-36D2DA14C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10316-4EDC-E849-9DF8-8F25165BC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46A0A-9730-624B-AFE2-DBBDDECC3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65E6D-2A7C-1643-A1E7-C3FB62BDD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1E8F67-938B-B641-978C-3393D26E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D6DCC0-CBAB-3A4B-9837-6A5C6883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9C700-E2D8-9C40-ADEB-00649146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034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D8D53-5E28-2448-B8A0-4AB9EB3C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EC8DD-23EE-2A4D-A586-388E10E8C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99B270-6D05-B248-BA66-4C5D86AF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77C87-0836-934E-9D0B-56469586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854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7F45B-53FB-6840-96EF-DEA3D57B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39EA9-88C9-1D4C-89A9-63ED122F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02E7-CC01-7749-805D-5E27DD09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14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43A3-6F44-7C46-BE0F-7F683AF8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8482-14B4-964C-A208-68FBDAEAB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8D302-9F7D-054E-8A2C-EE6496AE4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5A90F-E94A-8845-8CFA-6FC17E61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18538-3EAB-134A-901E-4312325D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BC5E5-D2D5-0840-BE58-73E38196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12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911" y="1365162"/>
            <a:ext cx="10903954" cy="455678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553DF2B-F333-6446-8D2F-E50D2EBB9F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0" y="6038665"/>
            <a:ext cx="7684235" cy="630492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3893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0F65-713E-D143-94C9-3DFE9DE3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7DF35-96EE-674B-BD73-CB6C61A50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3F590-3CE8-524A-8123-9D480996E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D0D74-BA2B-4B4C-8FE5-6B5DA932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F317C-06FB-C048-ABD0-6A5C87E8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2CF5-1873-714C-99B7-81034AC2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404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EC03F-56F0-694F-9CA2-2C2274B6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61098-469A-F142-9E02-E61689883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6EF9A-319F-9E40-AD80-5C5A077C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535BB-B35E-9D45-A9A3-AA2A92C3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65B35-7CBC-E045-9388-3195BFA2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982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6C69D-5965-394F-81A4-7B84673F7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81544-7973-5A4D-8608-8830AA2EC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2594-D056-EA4C-BA0A-902D471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AC8B-40B3-7041-93F7-7D9AFF4B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05213-4FC7-0B41-BC75-F3AB2CD1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6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74" y="172257"/>
            <a:ext cx="2764087" cy="10161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BC44D-45C6-4246-9EF2-A1FCFBD3E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6" y="459510"/>
            <a:ext cx="8303175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FEC4C-98CC-4743-A283-E1DA61707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7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9EA5EC-FAA6-466C-9643-7D653C123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399" y="1777727"/>
            <a:ext cx="112615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589944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75" y="172257"/>
            <a:ext cx="2764085" cy="101616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91DDC7A-5292-435E-BD4C-0E5744E6A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7" y="459510"/>
            <a:ext cx="8303173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/>
              <a:t>Click here to enter Title of the slide </a:t>
            </a:r>
            <a:endParaRPr lang="en-CH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A6067A2-C9F0-453A-B291-14C9A754B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/>
              <a:t>Click here to enter Subtitle of the slide </a:t>
            </a:r>
            <a:endParaRPr lang="en-CH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04CAAF-F58E-4627-B188-5C3736E4452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15932" y="1792183"/>
            <a:ext cx="11259065" cy="4698948"/>
          </a:xfrm>
          <a:prstGeom prst="rect">
            <a:avLst/>
          </a:prstGeom>
        </p:spPr>
        <p:txBody>
          <a:bodyPr/>
          <a:lstStyle>
            <a:lvl1pPr>
              <a:defRPr sz="2116">
                <a:solidFill>
                  <a:srgbClr val="767A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here to add table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75114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B04AA-05D3-44C2-899E-8120A0DE2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31" y="1371601"/>
            <a:ext cx="11205943" cy="4559300"/>
          </a:xfrm>
        </p:spPr>
        <p:txBody>
          <a:bodyPr/>
          <a:lstStyle>
            <a:lvl1pPr marL="179384" indent="-179384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 marL="457189" indent="-179384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 marL="685783" indent="-179384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 marL="914377" indent="-179384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 marL="1142971" indent="-179384">
              <a:spcAft>
                <a:spcPts val="120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759B6-05CF-4714-9560-575B7022E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90644" y="6483351"/>
            <a:ext cx="301357" cy="365125"/>
          </a:xfrm>
        </p:spPr>
        <p:txBody>
          <a:bodyPr/>
          <a:lstStyle/>
          <a:p>
            <a:fld id="{357105BB-905F-4B3F-BC92-1E8CF651C4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C1417-61E5-420B-8B0F-9044239A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30" y="421383"/>
            <a:ext cx="11205943" cy="703099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Text Placeholder 43">
            <a:extLst>
              <a:ext uri="{FF2B5EF4-FFF2-40B4-BE49-F238E27FC236}">
                <a16:creationId xmlns:a16="http://schemas.microsoft.com/office/drawing/2014/main" id="{EEA3664A-A10F-4189-893E-F985E335A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430" y="6245076"/>
            <a:ext cx="10442183" cy="36067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Imago" pitchFamily="2" charset="0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2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6248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8437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1405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524000"/>
            <a:ext cx="5535084" cy="456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4684" y="1524000"/>
            <a:ext cx="5535083" cy="456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751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2" y="327441"/>
            <a:ext cx="10792178" cy="920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912" y="1350220"/>
            <a:ext cx="5275720" cy="4571721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3C44D1-6018-C14B-AADC-3D4356627D7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16368" y="1350220"/>
            <a:ext cx="5275720" cy="4571721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3874B8-9CF3-B84C-966C-0EBDD504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6609CE5-DCEC-C847-A493-21305B275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912" y="6023721"/>
            <a:ext cx="7671356" cy="645435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2599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1564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07919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6705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97661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0157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9692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484" y="1"/>
            <a:ext cx="2817283" cy="6092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1" y="1"/>
            <a:ext cx="8252884" cy="6092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9140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ullets">
  <p:cSld name="2_Title and Bulle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838200" y="1689100"/>
            <a:ext cx="10643616" cy="425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27146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685800" lvl="1" indent="-257175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–"/>
              <a:defRPr/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Arial"/>
              <a:buNone/>
              <a:defRPr/>
            </a:lvl4pPr>
            <a:lvl5pPr marL="1714500" lvl="4" indent="-257175" algn="l">
              <a:spcBef>
                <a:spcPts val="450"/>
              </a:spcBef>
              <a:spcAft>
                <a:spcPts val="0"/>
              </a:spcAft>
              <a:buSzPts val="1800"/>
              <a:buChar char="-"/>
              <a:defRPr/>
            </a:lvl5pPr>
            <a:lvl6pPr marL="2057400" lvl="5" indent="-257175" algn="l">
              <a:spcBef>
                <a:spcPts val="450"/>
              </a:spcBef>
              <a:spcAft>
                <a:spcPts val="0"/>
              </a:spcAft>
              <a:buSzPts val="1800"/>
              <a:buChar char="-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SzPts val="1800"/>
              <a:buChar char="-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SzPts val="1800"/>
              <a:buChar char="-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SzPts val="1800"/>
              <a:buChar char="-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838200" y="381002"/>
            <a:ext cx="106436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50" b="1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2"/>
          </p:nvPr>
        </p:nvSpPr>
        <p:spPr>
          <a:xfrm>
            <a:off x="838201" y="5949122"/>
            <a:ext cx="7769772" cy="47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Arial"/>
              <a:buNone/>
              <a:defRPr sz="600">
                <a:solidFill>
                  <a:schemeClr val="dk2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40029" algn="l">
              <a:spcBef>
                <a:spcPts val="0"/>
              </a:spcBef>
              <a:spcAft>
                <a:spcPts val="0"/>
              </a:spcAft>
              <a:buSzPts val="1440"/>
              <a:buChar char="–"/>
              <a:defRPr/>
            </a:lvl4pPr>
            <a:lvl5pPr marL="1714500" lvl="4" indent="-257175" algn="l">
              <a:spcBef>
                <a:spcPts val="450"/>
              </a:spcBef>
              <a:spcAft>
                <a:spcPts val="0"/>
              </a:spcAft>
              <a:buSzPts val="1800"/>
              <a:buChar char="-"/>
              <a:defRPr/>
            </a:lvl5pPr>
            <a:lvl6pPr marL="2057400" lvl="5" indent="-257175" algn="l">
              <a:spcBef>
                <a:spcPts val="450"/>
              </a:spcBef>
              <a:spcAft>
                <a:spcPts val="0"/>
              </a:spcAft>
              <a:buSzPts val="1800"/>
              <a:buChar char="-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SzPts val="1800"/>
              <a:buChar char="-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SzPts val="1800"/>
              <a:buChar char="-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SzPts val="1800"/>
              <a:buChar char="-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1207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_1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1" y="349250"/>
            <a:ext cx="11216216" cy="1022350"/>
          </a:xfrm>
        </p:spPr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 err="1"/>
              <a:t>Date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05226" y="6361008"/>
            <a:ext cx="234517" cy="230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1070" y="1600200"/>
            <a:ext cx="9931399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68B56D2-9291-8145-B467-CF3AFF5A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068" y="6496842"/>
            <a:ext cx="4815419" cy="20875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2057400"/>
            <a:r>
              <a:rPr lang="en-US"/>
              <a:t>Modify with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090090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9118-D5DF-4616-9A59-FEDA4123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091EA-3EA8-4ECF-BC79-D9AAEA26C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8800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030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8" cy="9209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A17520-171D-0642-9E2B-0F8E1436C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A9326-4194-9548-A6C9-D4FB78B515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0" y="6065949"/>
            <a:ext cx="7684235" cy="603208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7914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6DFFDC4-DC0E-6F45-AB36-97D08A991E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26" y="2711369"/>
            <a:ext cx="7017279" cy="1159011"/>
          </a:xfrm>
        </p:spPr>
        <p:txBody>
          <a:bodyPr anchor="b"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Insert divider slide title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03E9CA3-9504-FB47-8647-13B12D9584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26" y="3850267"/>
            <a:ext cx="5697199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</a:lstStyle>
          <a:p>
            <a:r>
              <a:rPr lang="en-US" dirty="0"/>
              <a:t>Insert Optional Subhead here</a:t>
            </a:r>
          </a:p>
        </p:txBody>
      </p:sp>
      <p:sp>
        <p:nvSpPr>
          <p:cNvPr id="8" name="Straight Connector 32">
            <a:extLst>
              <a:ext uri="{FF2B5EF4-FFF2-40B4-BE49-F238E27FC236}">
                <a16:creationId xmlns:a16="http://schemas.microsoft.com/office/drawing/2014/main" id="{013BA613-4F1B-FB4E-A3AC-756940FB9306}"/>
              </a:ext>
            </a:extLst>
          </p:cNvPr>
          <p:cNvSpPr/>
          <p:nvPr userDrawn="1"/>
        </p:nvSpPr>
        <p:spPr>
          <a:xfrm>
            <a:off x="-1649" y="6334820"/>
            <a:ext cx="12192004" cy="1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EFE3974A-B8C3-EE4E-A985-D599ED912978}"/>
              </a:ext>
            </a:extLst>
          </p:cNvPr>
          <p:cNvSpPr txBox="1"/>
          <p:nvPr userDrawn="1"/>
        </p:nvSpPr>
        <p:spPr>
          <a:xfrm>
            <a:off x="572635" y="6472653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2A17974-1EDB-3E4B-98D4-C330B1135EA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59FA348-A04C-A74B-A9AC-906838342A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86456"/>
            <a:ext cx="9637296" cy="200025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</p:spTree>
    <p:extLst>
      <p:ext uri="{BB962C8B-B14F-4D97-AF65-F5344CB8AC3E}">
        <p14:creationId xmlns:p14="http://schemas.microsoft.com/office/powerpoint/2010/main" val="22290404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dy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traight Connector 32">
            <a:extLst>
              <a:ext uri="{FF2B5EF4-FFF2-40B4-BE49-F238E27FC236}">
                <a16:creationId xmlns:a16="http://schemas.microsoft.com/office/drawing/2014/main" id="{9AC8FF1C-8DEC-3644-B628-AAE917D6DC9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79B87ADF-FE13-8D46-A006-039EE3A83E4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8566DB4-E624-DE46-80EF-585A7824B1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>
            <a:norm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Title + body Copy</a:t>
            </a: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E6C9E195-5877-4C48-9D94-39CF67C457CE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C11969B2-3937-2343-A4DB-651D6F9D93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D29987D-A9A4-4545-BD17-C7F79002D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83AF3B-7EDF-B547-AADE-3D4A437FA61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007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67645CA0-A960-A84A-9A5B-B43E6064BD2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613367CA-A42D-F44E-933A-C10F92C106A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A63BD7F0-2A47-8C4C-84EA-0736786C356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941B4D-97CC-AC45-8FE0-D4CAB8DA7D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90B9661-21BC-4C47-B55E-5C21C6CE33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column body copy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58DAB3-B716-0D4E-9FC5-709BD03BCB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9055A-7251-6948-88D8-FB1D112E34F7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171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C11821AC-A218-0F42-9F46-1D265B3A3B7B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7912CDEC-7491-994B-A5D9-51408556A22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4BE1606F-0780-364F-98AE-70287233CE47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B839CC4-DBE0-154C-8287-58BBB94DBC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9C2989-1AF1-F24C-995A-CF67A48AEA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AE68DC5-C5A1-244F-B9E7-B6FB4D5D00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47580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90C6BCF-B236-E84B-8903-58F1E8914D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578" y="5667341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B2303B0-0AC3-6640-8BE1-D50E5FBF1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97" y="1841210"/>
            <a:ext cx="5409424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8CC1EE-5BC8-B949-8151-4BFF4858E458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348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926B5E37-A5E7-B846-8B30-57BB8F2DDA3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C2238DA2-477E-634D-936A-B743B795DD2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30D3360E-196A-424A-BDD9-DA14B1489D7A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F1EADE9-E2B5-4243-B4AB-4492803B61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1990EEC-8F8C-A045-8A9E-DEBF656CAC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2B1F758-B068-1342-A4D8-D9F653FEFE9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8238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6EDE55C-755E-D64A-B788-5FD2843B5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237" y="5674513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969056B-9B33-6A47-8FC8-8740FEE114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852" y="1841210"/>
            <a:ext cx="5416185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3F056-98B1-8844-932F-464D3EF95EF9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833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1775C6D7-0663-A74A-ABF0-2560DEAE097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9096C443-5F5D-EB48-8CB9-B2B3F4CC83D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5BA6D94C-E78A-7143-AB09-89F04272E0E7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0151F0C-4513-7442-90A7-505CFEC4F6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993CF5F-FF81-574E-9F71-8E2AEFF650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large image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8386DE5-5433-C442-B8BD-AAABD2BCB24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9" y="1841209"/>
            <a:ext cx="11054039" cy="3710504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ED91B104-FEE5-2C4C-A76D-0866728362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9" y="5668640"/>
            <a:ext cx="5257799" cy="4458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8756C-603F-7E47-85A3-9F6B0E0E387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65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1AD3F0F2-9881-5C4A-A470-1A58E2A29B99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8F65CDDB-D3C5-E54F-A800-8023C2B8A9C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13C5B05A-7363-A341-918A-6E2D8E8B495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602C8FB-48A8-3842-A336-78A2FB9E8D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30FE666-3BC6-7D4A-A60D-066F860DBD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images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47B9B8B-038E-3148-B5EC-57A25AF5D82E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50985" y="1841208"/>
            <a:ext cx="5338051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1BE6F07-8A6E-3B46-AD54-AA30D9033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985" y="5592759"/>
            <a:ext cx="5338051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4D61DF2-FA48-5F47-AB4C-62FE57A87EC9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8" y="1841208"/>
            <a:ext cx="5406029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DF9558B-768C-1F49-879F-93D8D316CE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8" y="5592759"/>
            <a:ext cx="5406029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08D5FC-0B1A-5A48-8EC0-A96F328D4C43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034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54AA967B-2BDB-A44A-833A-5A072B0A524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23DAD3AF-57EC-F345-A45E-D8F1B34C5CA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E8126E39-6600-814D-9252-D8D7A64B078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FEBB615-2090-934C-B831-64ABC5D74C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424E26-5527-8A44-9FAB-31435A5E9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+ 3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BC3EF77-A5CD-C145-9C2B-38F2471F779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00148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BCADCB6-F573-ED48-9DD5-5F7D50729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0148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4DF0EE3-C61C-B94B-BB7E-A6AC459973D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521574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F2450C6-295D-124B-A189-0D0FC680C5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574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3DD9454-ED40-3743-96C3-3577CADD0AD0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43000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BA83E82-3385-7B4B-A5EA-C6857056A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6D208-C679-8146-A4FB-D0DDF1B1478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9096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32">
            <a:extLst>
              <a:ext uri="{FF2B5EF4-FFF2-40B4-BE49-F238E27FC236}">
                <a16:creationId xmlns:a16="http://schemas.microsoft.com/office/drawing/2014/main" id="{DD8BB4E3-6B25-0043-BADD-7377E072FCF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A7D41128-24D8-AB41-BF20-332B02CC87F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DAE5761E-1179-F84B-BDDE-FEB3D24CF0C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61B961A-41CB-1743-8AFA-4B4E0D7D10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8497B5A-5EC6-BB47-B065-FAC88F6486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3 images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E20F12-A4EB-9E4A-85AE-8C9C760ABA8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4307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48ED88-43E0-5E4C-9833-F6A6C01CCA6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503241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2584257-065D-1843-AF6D-403B6EBAB9E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264305" y="3766938"/>
            <a:ext cx="4392707" cy="2361423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416D66F-E822-5D4B-BE4E-01C4B71B12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987" y="1841208"/>
            <a:ext cx="6511575" cy="428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1110DF-F0D0-5A4E-8F48-C1C23BBADE6A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517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A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496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BB3F1E2-475A-E547-8906-62D3C9D67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DF8E8-18BF-3F40-82B4-783D75207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0" y="6065949"/>
            <a:ext cx="7684235" cy="603208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3279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A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78010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32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5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2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10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9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8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71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1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D639-8E8F-C146-A686-FC5DEC6B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428179B-74B3-184F-8003-51D9097B9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231" y="6176963"/>
            <a:ext cx="7004465" cy="558597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9495E2C-18AB-C643-8D9A-28AE28820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208" y="6379501"/>
            <a:ext cx="457200" cy="3576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69C160D-8B70-004C-83F9-78450D16EB66}" type="slidenum">
              <a:rPr lang="en-US" smtClean="0"/>
              <a:pPr/>
              <a:t>‹#›</a:t>
            </a:fld>
            <a:endParaRPr lang="en-US" sz="120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C69A6C4-11A6-5B4F-BF46-3D370DF87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8496" y="6608064"/>
            <a:ext cx="3731016" cy="249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/>
              <a:t>Curio Science   I  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591807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1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4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72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61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94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996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468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120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4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FC05-1E76-4707-689E-6E8720D7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35CCD-3DBF-24C2-0D98-973F5A78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086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9DE0E-D2DC-6ED2-755F-8E8E7F68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1E6F0-B175-C056-3C42-E354F506C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76D-8320-93EC-F4FA-9EE0BD86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67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D639-8E8F-C146-A686-FC5DEC6B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115A0A2-CC66-1049-9796-A0769D9D7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1534" y="6379501"/>
            <a:ext cx="484627" cy="3576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169C160D-8B70-004C-83F9-78450D16EB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2918D8-45FB-7542-8496-77AEA152F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233" y="6360933"/>
            <a:ext cx="7234588" cy="376238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2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4997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2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4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1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1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4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0BE2D3-D85C-B74E-9351-54907830D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857"/>
            <a:ext cx="12185904" cy="68562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CCDA02-812B-4241-AA7E-B3726B6BF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387" y="810943"/>
            <a:ext cx="8973876" cy="1210365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678290-59C9-9346-982A-5D35304F7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4" y="2189579"/>
            <a:ext cx="6495883" cy="9025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3DE837D-2B40-D448-8E7D-FF22BA8D1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1534" y="6379501"/>
            <a:ext cx="484627" cy="3576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169C160D-8B70-004C-83F9-78450D16E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53" y="110072"/>
            <a:ext cx="10914080" cy="11339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4653" y="1467294"/>
            <a:ext cx="10914080" cy="445464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A55F514-6E5F-6745-9E0B-016D0BFE2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653" y="6060558"/>
            <a:ext cx="7287868" cy="687369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6410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6" y="110072"/>
            <a:ext cx="10800973" cy="11383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A17520-171D-0642-9E2B-0F8E1436C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7CD5D42-07B4-F54A-B15A-01B8EA7EAF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116" y="6060558"/>
            <a:ext cx="7251405" cy="687369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9946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2" y="110072"/>
            <a:ext cx="10792178" cy="11383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912" y="1481559"/>
            <a:ext cx="5275720" cy="447721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3874B8-9CF3-B84C-966C-0EBDD504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rgbClr val="728592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893098A-55C2-C94A-A5A6-2BCEEC19A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913" y="6060558"/>
            <a:ext cx="6780388" cy="687369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2513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6D84-CEFC-1A45-9CE1-BC06C0A61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47C6DB-9ED7-6241-9CC6-922FFB8EA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D5DDD-3914-FC46-9B56-F001B946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BA4B6-7DCB-7347-8693-D93E4F7F0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3142C-6819-0C4B-A3FD-BBBBCA8B1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1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8A64-6439-6C43-9CDD-15FE757C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9E92E-BC53-CD45-959E-C7271A7B6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6E884-C207-2242-B13D-6BCF3749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744C1-6F31-FC40-97D3-87531144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FE255-7E25-AF4B-8BE5-50EFE979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82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1C83-EA9C-0948-BE6E-C70B9B6C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0592-0DE5-3D4E-8FEF-9D9083C39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D7CD3-8CD0-F641-85E4-7E5803B18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BEBD7-6156-524E-8639-D0C7D3C6F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0F906-733A-024C-8078-A3BF89F4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93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7213-1287-FE4B-851A-49A44F09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7E4EC-D0DC-C145-9C55-53C98008C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90A3E-03AA-BA4A-9775-18FF83777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053C4-2E7F-644D-A42F-10CE83F93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51861-1342-2945-BBA0-D2B96BEB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16C51-2196-B54D-8FC8-353BAF5E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14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68712-D3EA-DA4F-B120-B377E52D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F13AE-E5E4-5B4A-A443-3132DA6F2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C789D-4FFA-574C-91A0-8866B1098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11358-E6D1-FA40-BC89-5354E574D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888210-E518-594B-8BFF-81FC9353A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A719A-2CB1-7C4A-BF57-BD828AC95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1A8A7-1586-3647-83D7-0390DDD1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6559C-4287-C144-AA17-1720502C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5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3572-678C-4ADF-4B14-60C6C6E1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7B137-6E15-BBB6-FA54-AEE089CE1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DCCB-E277-2F2D-9415-CC5B3911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6FCCF-F8AF-30FB-15A0-B55DB403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69BCE-1F58-4028-132B-763984F2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47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D15D-52BA-CE45-B6A5-B95358AF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B2C70-F5CE-0C4C-9B06-DFD585E6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A5A34-137A-B24B-903B-A2F845AD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F7313-51C5-3F4B-8438-94CC1D5C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40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A3C1F-DD15-004B-AFA8-162AA832B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D1088-4900-D945-8D52-24DBA203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6CA84-1962-A245-BB55-FE581818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65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80AA2-6FB1-9D4B-A268-FC52F33E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6E03D-723C-D147-9887-D468B0961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17141-85E2-3746-AF1B-19B6C02A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97481-F8DF-3541-B9BD-5B3EC6154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B8A73-5857-E94B-8FCC-3B26B811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FB024-EB19-A540-8E38-7F3CA272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56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A341-3D6F-4B4F-AC21-CC9EFB16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A38467-B03C-9C4E-9A30-CAEC649AA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7A4EC-AB18-F24B-B1BE-EECD28E36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FA885-A92E-8C47-A9B2-A37A70F9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8627D-475E-6142-8853-53A153B3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3E427-2509-5B44-816E-462411AE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1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C67C-3A53-6A46-9875-CB24E9DA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84BAA-A5D6-4140-B5FA-3EC88010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0405A-66D7-6340-9007-579E12AF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B7204-1983-F743-A4F6-37E32D48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8B961-DCE3-3947-ACF7-1257FC59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35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570FB7-9739-A84F-B174-6CC1B6842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A574E-1230-BC4C-9F99-BE658B799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4DF40-CFB3-B741-938B-30EDD40E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78CB4-0242-E745-B8CC-5A136A43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F85F6-92D6-A34A-AAFB-3584A12D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6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6021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523182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26709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8553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4C93-4783-27BD-76A4-D4350EC3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5EDCA-F17D-008F-5318-D631599B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05A32-16AC-5395-05A4-13BF0FBB8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C2DA3-5C0C-46FF-BD21-B4A8E259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D0704-E657-68D9-33A5-DD5A08B4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749B4-F74D-9614-987D-9E27E0DA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612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9995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7492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055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08720" y="1082040"/>
            <a:ext cx="3383279" cy="577596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3045620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08720" y="1081907"/>
            <a:ext cx="3383279" cy="5776093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08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08720" y="1535090"/>
            <a:ext cx="3383279" cy="532291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759144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08720" y="1082040"/>
            <a:ext cx="3383279" cy="577596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274618"/>
            <a:ext cx="7906172" cy="528874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448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08720" y="1081907"/>
            <a:ext cx="3383279" cy="5776093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4"/>
            <a:ext cx="7906172" cy="474613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425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79668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08720" y="1535090"/>
            <a:ext cx="3383279" cy="532291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4"/>
            <a:ext cx="7906172" cy="474613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195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082040"/>
            <a:ext cx="3383279" cy="577596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84007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EDA01-EA33-F059-4DD8-945838A4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591F-6344-1632-AD87-8BA913383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12601-0891-669A-ACC9-4461EF7B5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79731D-8BA6-ADDB-A5A9-7F42533D5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634159-5159-E32F-5FB0-C7946C00A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C584D-EF66-6EA4-0EC6-D1B2EC6D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BB6303-5EAB-815B-4F22-D1D0CEE8C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566E74-3BA1-A45D-1DAF-057AD98F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748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081907"/>
            <a:ext cx="3383279" cy="5776093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35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535090"/>
            <a:ext cx="3383279" cy="532291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126239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579668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082040"/>
            <a:ext cx="3383279" cy="577596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274618"/>
            <a:ext cx="7906172" cy="528874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505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579668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081907"/>
            <a:ext cx="3383279" cy="5776093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797908"/>
            <a:ext cx="7906172" cy="476545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897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79668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535090"/>
            <a:ext cx="3383279" cy="532291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797908"/>
            <a:ext cx="7906172" cy="476545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5346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14426"/>
          </a:xfrm>
          <a:solidFill>
            <a:schemeClr val="bg1">
              <a:lumMod val="95000"/>
            </a:schemeClr>
          </a:solidFill>
        </p:spPr>
        <p:txBody>
          <a:bodyPr wrap="square" lIns="720000" tIns="72000" rIns="72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2933584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14426"/>
          </a:xfrm>
          <a:solidFill>
            <a:schemeClr val="bg1">
              <a:lumMod val="95000"/>
            </a:schemeClr>
          </a:solidFill>
        </p:spPr>
        <p:txBody>
          <a:bodyPr wrap="square" lIns="720000" tIns="72000" rIns="648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647796"/>
            <a:ext cx="10752667" cy="3765361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551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-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5C360-C8CB-4B4D-B1E0-E33138179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46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6CE9E-A1AD-4D61-AB51-515DEE76A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1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4B4DA-7259-4C28-8E1F-DDDF7A1E7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2863" y="2257425"/>
            <a:ext cx="6650037" cy="1822071"/>
          </a:xfrm>
        </p:spPr>
        <p:txBody>
          <a:bodyPr anchor="b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2863" y="4801998"/>
            <a:ext cx="6650038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800">
                <a:solidFill>
                  <a:srgbClr val="A170AF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402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0244-EEA3-0E97-F7F6-C9387B59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5BE87-3AE4-4701-7528-15F20B60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C9369-78F2-CEDD-F9DB-D344D430A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8688-0C03-645C-A333-996706ED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86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C5F408-DB23-41F1-8743-FF2ADF6CD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81942" y="4074555"/>
            <a:ext cx="5275261" cy="2171604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7FC9E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C784437F-168B-4392-8F11-DE8503AF7F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80139" y="1419226"/>
            <a:ext cx="5227636" cy="2555496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205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A19F6-7271-477F-9581-36BE3D41C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6922" y="2200034"/>
            <a:ext cx="3510698" cy="3575926"/>
          </a:xfr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rgbClr val="D3CAC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741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4" y="1493838"/>
            <a:ext cx="10769601" cy="4478338"/>
          </a:xfrm>
        </p:spPr>
        <p:txBody>
          <a:bodyPr/>
          <a:lstStyle>
            <a:lvl1pPr marL="265113" indent="-265113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625475" indent="-265113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898525" indent="-18415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1475334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1051" y="1493277"/>
            <a:ext cx="5297310" cy="4352670"/>
          </a:xfrm>
        </p:spPr>
        <p:txBody>
          <a:bodyPr>
            <a:noAutofit/>
          </a:bodyPr>
          <a:lstStyle>
            <a:lvl1pPr>
              <a:buClr>
                <a:schemeClr val="accent3"/>
              </a:buClr>
              <a:defRPr sz="2400"/>
            </a:lvl1pPr>
            <a:lvl2pPr marL="625475" indent="-265113">
              <a:buClr>
                <a:schemeClr val="accent3"/>
              </a:buClr>
              <a:defRPr sz="20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72A3E-55BE-4110-B2FD-00C2148C9A6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98401" y="1493277"/>
            <a:ext cx="5297310" cy="4352670"/>
          </a:xfrm>
        </p:spPr>
        <p:txBody>
          <a:bodyPr>
            <a:noAutofit/>
          </a:bodyPr>
          <a:lstStyle>
            <a:lvl1pPr marL="265113" indent="-265113">
              <a:buClr>
                <a:schemeClr val="accent3"/>
              </a:buClr>
              <a:defRPr lang="en-US" sz="2400" dirty="0">
                <a:solidFill>
                  <a:srgbClr val="223341"/>
                </a:solidFill>
                <a:latin typeface="+mn-lt"/>
                <a:ea typeface="+mn-ea"/>
                <a:cs typeface="+mn-cs"/>
              </a:defRPr>
            </a:lvl1pPr>
            <a:lvl2pPr marL="625475" indent="-265113">
              <a:buClr>
                <a:schemeClr val="accent3"/>
              </a:buClr>
              <a:defRPr lang="en-US" sz="2000" dirty="0">
                <a:solidFill>
                  <a:schemeClr val="tx1"/>
                </a:solidFill>
                <a:latin typeface="+mn-lt"/>
                <a:cs typeface="+mn-cs"/>
              </a:defRPr>
            </a:lvl2pPr>
            <a:lvl3pPr marL="898525" indent="-184150">
              <a:buClr>
                <a:schemeClr val="accent3"/>
              </a:buClr>
              <a:defRPr lang="en-US" sz="1800" dirty="0">
                <a:solidFill>
                  <a:schemeClr val="tx1"/>
                </a:solidFill>
                <a:latin typeface="+mn-lt"/>
                <a:cs typeface="+mn-cs"/>
              </a:defRPr>
            </a:lvl3pPr>
            <a:lvl4pPr marL="1163638" indent="-177800">
              <a:buClr>
                <a:schemeClr val="accent3"/>
              </a:buClr>
              <a:defRPr lang="en-US" sz="1600" dirty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5113" lvl="0" indent="-265113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170AF"/>
              </a:buClr>
              <a:buChar char="•"/>
            </a:pPr>
            <a:r>
              <a:rPr lang="en-US" dirty="0"/>
              <a:t>Click to edit Master text styles</a:t>
            </a:r>
          </a:p>
          <a:p>
            <a:pPr marL="625475" lvl="1" indent="-265113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70AF"/>
              </a:buClr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898525" lvl="2" indent="-184150" algn="l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170AF"/>
              </a:buClr>
              <a:buFont typeface="Arial" pitchFamily="34" charset="0"/>
              <a:buChar char="•"/>
              <a:tabLst>
                <a:tab pos="2871788" algn="l"/>
              </a:tabLst>
            </a:pPr>
            <a:r>
              <a:rPr lang="en-US" dirty="0"/>
              <a:t>Third level</a:t>
            </a:r>
          </a:p>
          <a:p>
            <a:pPr marL="1163638" lvl="3" indent="-1778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70AF"/>
              </a:buClr>
              <a:buFont typeface="Arial" charset="0"/>
              <a:buChar char="−"/>
              <a:tabLst>
                <a:tab pos="2871788" algn="l"/>
              </a:tabLst>
            </a:pPr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7CC57CE-1D60-4E90-8D43-02DD306C4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1248341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80B395-49EC-42CA-AC4A-5F0DB7D7E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709162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CFDF-3A26-45A2-A174-46343120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ctr">
            <a:norm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CD31D-977E-4649-A3E6-1BFCD184C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A16FC-CBDC-42A9-A2A5-97A2B558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E7DF8-0117-4213-9F03-2ECCD3FDD4C8}" type="datetimeFigureOut">
              <a:rPr lang="en-GB" smtClean="0"/>
              <a:t>27/12/2022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D14E4-4B52-4E9A-AD11-919B9B066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83703-26CE-4963-AF97-864A058C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F532-BF6D-44C6-9166-D02A2FA56EE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889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DC13-F16C-2C49-B6DA-D48BF53F4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49060-4FF6-AD4E-B368-F4D54B20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C7A14-7E33-C646-99FA-5DD0C7DE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81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CF5F-8842-054F-938F-0BBE2535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309"/>
            <a:ext cx="10515600" cy="1003951"/>
          </a:xfrm>
        </p:spPr>
        <p:txBody>
          <a:bodyPr>
            <a:normAutofit/>
          </a:bodyPr>
          <a:lstStyle>
            <a:lvl1pPr>
              <a:defRPr sz="3800" b="1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EFF8-134C-0649-BE3E-DBE640FD5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76763"/>
          </a:xfrm>
        </p:spPr>
        <p:txBody>
          <a:bodyPr>
            <a:normAutofit/>
          </a:bodyPr>
          <a:lstStyle>
            <a:lvl1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2800" b="0" i="0" baseline="0"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C1105-8ED8-ED47-BCE6-D9BC85FB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670BB-AB69-1F49-BAD0-26F47691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3DA6-3D62-6B43-BADC-35B67625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643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96DA-ED36-B54A-BC95-915AC34D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9FD30-C91C-1344-A36E-9D8E7E9BE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9FD4A-7D4D-3C44-9107-886E054D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70579-83DA-0748-AF6E-2AF4838A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2A69E-C917-BE48-B998-E161199C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684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A58DB-E7FC-D14A-A4F8-248C0532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73874-71FA-1B4C-BEF0-2A36A1BA6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81942-1E4D-EF4D-9B41-00B44C2CC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B6AC9-6069-FC4B-B39A-733F5405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6E7A5-0B03-0C47-B9BC-643F4CCD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D965F-1B81-8B43-8454-3A7B07E2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3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4BC1A7-EF4A-0146-EA24-B2D7A4835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24BD7-19EF-29C2-C3B0-CEA0A0217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48ECD-BBE4-CEA1-098B-FA6289E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89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AB18-4F5C-0247-B9F9-ABE7C769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A4E53-CA22-C148-B373-A1E82FE1A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8D498-9F6E-2C41-9608-836AD4189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510ED5-DDEC-9C4C-98CC-B766525CB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515785-7172-264F-954C-651ADE90F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C345A1-9FD2-5640-9AF6-0FB71EE24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A2AA7-C399-484A-A3CF-A791E900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64A09-42AD-2F4A-A0A3-47F421C3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91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4610-A458-014B-85DB-3C47A06D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b="1" i="0" baseline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3E16F-435F-C349-8288-F9CD93C6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1F815-51E5-A84B-BDC7-8F20166D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13337-9F19-8246-95CD-2125E2F1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1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B1C5D-C1F2-5A49-A922-11BE129D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7E28B-D0A0-8444-9229-3128B20E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65EF1-CAC7-264C-8901-85A8A647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44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4091-A818-9F4D-94F4-3530375F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08132-7FBF-1D41-BFC7-AE32E459C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66A54-F4B8-B740-BF8E-1E451ACC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316F9-0571-0440-BE24-B45E0C05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22EF0-5F04-7A4B-958A-D113179C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3D41D-6F7A-F947-ACA2-9A510D35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79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32D76-FE70-AA41-854C-5A483827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64AAE-65EE-604F-92FF-B99C0F595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77091-ABB2-ED47-A2EB-6509849B8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1FFA4-27CC-DA41-9267-AC174EAC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C0332-FD4E-F148-AA96-F2CA1B67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512C-C9B5-AB40-9DFA-537FB269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214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59BF-6A98-C04F-97BA-E2A04D3E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F353F-78AA-D34E-A914-930E26BB2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C2982-523F-9146-8B16-0C68838D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BFC77-3B23-0941-A298-C262CE1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9799-E367-0F4E-AE69-4B49C4E0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35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3E7F8B-EF96-1049-A331-3FB6CF486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932B8-59B8-B94D-958A-99302C21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5BB32-887A-4A46-8DA0-C123F2AC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77961-A122-ED46-ABA8-7C21C8E7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10642-16ED-754B-BCA0-0E3BB96C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/>
          <a:lstStyle/>
          <a:p>
            <a:fld id="{7E705E35-836A-324F-B2B9-C0753E900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437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ASCO Abstr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84DF-B10E-4547-8B06-A31562AB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1092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body" idx="1" hasCustomPrompt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79191" lvl="0" indent="-3791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/>
            </a:lvl1pPr>
            <a:lvl2pPr marL="1075173" lvl="1" indent="-3119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/>
            </a:lvl2pPr>
            <a:lvl3pPr marL="1828754" lvl="2" indent="-4470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3200"/>
            </a:lvl3pPr>
            <a:lvl4pPr marL="2438339" lvl="3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7924" lvl="4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7509" lvl="5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CA" dirty="0" err="1"/>
              <a:t>asdf</a:t>
            </a:r>
            <a:endParaRPr dirty="0"/>
          </a:p>
        </p:txBody>
      </p:sp>
      <p:sp>
        <p:nvSpPr>
          <p:cNvPr id="20" name="Google Shape;20;p29"/>
          <p:cNvSpPr txBox="1">
            <a:spLocks noGrp="1"/>
          </p:cNvSpPr>
          <p:nvPr>
            <p:ph type="ftr" idx="11"/>
          </p:nvPr>
        </p:nvSpPr>
        <p:spPr>
          <a:xfrm>
            <a:off x="126568" y="6419014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9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" name="Google Shape;22;p29"/>
          <p:cNvCxnSpPr/>
          <p:nvPr/>
        </p:nvCxnSpPr>
        <p:spPr>
          <a:xfrm>
            <a:off x="0" y="1062633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9345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5375291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4F6A-01AC-46FE-B202-CB4F4F9589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5C388-70FF-4962-B41C-F90FC4FF6D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name, degree</a:t>
            </a:r>
          </a:p>
        </p:txBody>
      </p:sp>
    </p:spTree>
    <p:extLst>
      <p:ext uri="{BB962C8B-B14F-4D97-AF65-F5344CB8AC3E}">
        <p14:creationId xmlns:p14="http://schemas.microsoft.com/office/powerpoint/2010/main" val="146283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BF88-7C46-76AD-A576-023D3BB5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26652-FB47-C854-C027-D580426C5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1A030-3070-FC2E-25B5-78B2E9BC7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CB7C8-BBDA-0B92-8495-7013E755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6ED97-EB96-C6EC-518A-F5262D6C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20845-4F9E-D13E-9074-AFABD82A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670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9118-D5DF-4616-9A59-FEDA4123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2865"/>
            <a:ext cx="11119303" cy="82114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091EA-3EA8-4ECF-BC79-D9AAEA26C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8800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E99AF1-9FCD-4BC4-BE8A-7EAFCE7957A3}"/>
              </a:ext>
            </a:extLst>
          </p:cNvPr>
          <p:cNvCxnSpPr>
            <a:cxnSpLocks/>
          </p:cNvCxnSpPr>
          <p:nvPr userDrawn="1"/>
        </p:nvCxnSpPr>
        <p:spPr>
          <a:xfrm>
            <a:off x="0" y="107401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783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2895-7446-4918-8CD4-0300EB512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035" y="107797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A405A-62E6-42E4-8282-78FEE43B6F0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7035" y="427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Subsection text</a:t>
            </a:r>
          </a:p>
        </p:txBody>
      </p:sp>
    </p:spTree>
    <p:extLst>
      <p:ext uri="{BB962C8B-B14F-4D97-AF65-F5344CB8AC3E}">
        <p14:creationId xmlns:p14="http://schemas.microsoft.com/office/powerpoint/2010/main" val="1097954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29A92-3552-4BCE-B9D4-6444DD60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1495-F926-40E1-B00B-C107659CE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79097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D1C39-CBB6-4DE1-956A-066F546C0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79097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09EC2-BEAC-452E-BECD-16AC91BB055F}"/>
              </a:ext>
            </a:extLst>
          </p:cNvPr>
          <p:cNvCxnSpPr/>
          <p:nvPr userDrawn="1"/>
        </p:nvCxnSpPr>
        <p:spPr>
          <a:xfrm>
            <a:off x="228600" y="1302611"/>
            <a:ext cx="7048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2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F435-A878-41F5-AA6F-FE1FC92F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4EC75-9823-4846-B600-C0831CE02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BB3BE-F69A-44C4-B4CC-419D64EF7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8BA3B-F2E6-4EEA-8839-D81381B4C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F5A80-5B7D-4830-8B66-71C2CFD55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D2427C-E34B-40CE-9B1F-B05B8815EB33}"/>
              </a:ext>
            </a:extLst>
          </p:cNvPr>
          <p:cNvCxnSpPr/>
          <p:nvPr userDrawn="1"/>
        </p:nvCxnSpPr>
        <p:spPr>
          <a:xfrm>
            <a:off x="839788" y="1681163"/>
            <a:ext cx="7048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6060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C8F5-60DB-4473-9DFD-65746C43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F2CE76-9E75-4CFE-834C-881199AAEA5E}"/>
              </a:ext>
            </a:extLst>
          </p:cNvPr>
          <p:cNvCxnSpPr/>
          <p:nvPr userDrawn="1"/>
        </p:nvCxnSpPr>
        <p:spPr>
          <a:xfrm>
            <a:off x="228600" y="1302611"/>
            <a:ext cx="7048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9284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ASCO Abstr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84DF-B10E-4547-8B06-A31562AB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7892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5995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A3FB-3F2E-4C97-922E-A5946AAF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BF4F-F948-4BE1-809A-394CBE71B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8A47B-0ED9-41F3-B3BC-F9AE094A4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2194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EE51-4BA2-4725-8986-2E6F78CA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94FF4-766C-4E13-919D-091205A82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042B2-8B1C-4671-91CE-E413B25F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399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6DFFDC4-DC0E-6F45-AB36-97D08A991E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526" y="2711369"/>
            <a:ext cx="7017279" cy="1159011"/>
          </a:xfrm>
        </p:spPr>
        <p:txBody>
          <a:bodyPr anchor="b"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Insert divider slide title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03E9CA3-9504-FB47-8647-13B12D9584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9526" y="3850267"/>
            <a:ext cx="5697199" cy="3048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1pPr>
          </a:lstStyle>
          <a:p>
            <a:r>
              <a:rPr lang="en-US" dirty="0"/>
              <a:t>Insert Optional Subhead here</a:t>
            </a:r>
          </a:p>
        </p:txBody>
      </p:sp>
      <p:sp>
        <p:nvSpPr>
          <p:cNvPr id="8" name="Straight Connector 32">
            <a:extLst>
              <a:ext uri="{FF2B5EF4-FFF2-40B4-BE49-F238E27FC236}">
                <a16:creationId xmlns:a16="http://schemas.microsoft.com/office/drawing/2014/main" id="{013BA613-4F1B-FB4E-A3AC-756940FB9306}"/>
              </a:ext>
            </a:extLst>
          </p:cNvPr>
          <p:cNvSpPr/>
          <p:nvPr userDrawn="1"/>
        </p:nvSpPr>
        <p:spPr>
          <a:xfrm>
            <a:off x="-1649" y="6334820"/>
            <a:ext cx="12192004" cy="1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EFE3974A-B8C3-EE4E-A985-D599ED912978}"/>
              </a:ext>
            </a:extLst>
          </p:cNvPr>
          <p:cNvSpPr txBox="1"/>
          <p:nvPr userDrawn="1"/>
        </p:nvSpPr>
        <p:spPr>
          <a:xfrm>
            <a:off x="572635" y="6472653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2A17974-1EDB-3E4B-98D4-C330B1135EA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59FA348-A04C-A74B-A9AC-906838342A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86456"/>
            <a:ext cx="9637296" cy="200025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</p:spTree>
    <p:extLst>
      <p:ext uri="{BB962C8B-B14F-4D97-AF65-F5344CB8AC3E}">
        <p14:creationId xmlns:p14="http://schemas.microsoft.com/office/powerpoint/2010/main" val="388159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7D36-870D-F6FC-0D1C-569888E1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334646-3480-1FAE-621D-A84A8A7AD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D0A00-50C6-9314-0BEA-F3361758D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06CBF-67B9-594E-68A5-AE807F0B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DA66C-2A10-304D-02FA-C2D0CBE8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2329F-FCED-92C3-C437-8A3619D7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299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ody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traight Connector 32">
            <a:extLst>
              <a:ext uri="{FF2B5EF4-FFF2-40B4-BE49-F238E27FC236}">
                <a16:creationId xmlns:a16="http://schemas.microsoft.com/office/drawing/2014/main" id="{9AC8FF1C-8DEC-3644-B628-AAE917D6DC9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79B87ADF-FE13-8D46-A006-039EE3A83E4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8566DB4-E624-DE46-80EF-585A7824B1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>
            <a:normAutofit/>
          </a:bodyPr>
          <a:lstStyle>
            <a:lvl1pPr marL="0" indent="0">
              <a:buNone/>
              <a:defRPr sz="4267" b="0" i="0">
                <a:solidFill>
                  <a:srgbClr val="7F7F7F"/>
                </a:solidFill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  <a:lvl2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2pPr>
            <a:lvl3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3pPr>
            <a:lvl4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4pPr>
            <a:lvl5pPr>
              <a:defRPr b="0" i="0">
                <a:latin typeface="Tisa Offc Serif Pro Thin" panose="020F0302020204030204" pitchFamily="34" charset="0"/>
                <a:cs typeface="Tisa Offc Serif Pro Thin" panose="020F0302020204030204" pitchFamily="34" charset="0"/>
              </a:defRPr>
            </a:lvl5pPr>
          </a:lstStyle>
          <a:p>
            <a:pPr lvl="0"/>
            <a:r>
              <a:rPr lang="en-US" dirty="0"/>
              <a:t>Title + body Copy</a:t>
            </a: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E6C9E195-5877-4C48-9D94-39CF67C457CE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C11969B2-3937-2343-A4DB-651D6F9D93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D29987D-A9A4-4545-BD17-C7F79002D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83AF3B-7EDF-B547-AADE-3D4A437FA61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160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67645CA0-A960-A84A-9A5B-B43E6064BD2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613367CA-A42D-F44E-933A-C10F92C106A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A63BD7F0-2A47-8C4C-84EA-0736786C356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941B4D-97CC-AC45-8FE0-D4CAB8DA7D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90B9661-21BC-4C47-B55E-5C21C6CE33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column body copy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58DAB3-B716-0D4E-9FC5-709BD03BCB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98" y="1891909"/>
            <a:ext cx="11054039" cy="3017555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67" b="0" i="0" baseline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377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867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90435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67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9055A-7251-6948-88D8-FB1D112E34F7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740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C11821AC-A218-0F42-9F46-1D265B3A3B7B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7912CDEC-7491-994B-A5D9-51408556A22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4BE1606F-0780-364F-98AE-70287233CE47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B839CC4-DBE0-154C-8287-58BBB94DBC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9C2989-1AF1-F24C-995A-CF67A48AEA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AE68DC5-C5A1-244F-B9E7-B6FB4D5D00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47580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90C6BCF-B236-E84B-8903-58F1E8914D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7578" y="5667341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B2303B0-0AC3-6640-8BE1-D50E5FBF14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97" y="1841210"/>
            <a:ext cx="5409424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8CC1EE-5BC8-B949-8151-4BFF4858E458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8528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32">
            <a:extLst>
              <a:ext uri="{FF2B5EF4-FFF2-40B4-BE49-F238E27FC236}">
                <a16:creationId xmlns:a16="http://schemas.microsoft.com/office/drawing/2014/main" id="{926B5E37-A5E7-B846-8B30-57BB8F2DDA3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C2238DA2-477E-634D-936A-B743B795DD2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30D3360E-196A-424A-BDD9-DA14B1489D7A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F1EADE9-E2B5-4243-B4AB-4492803B61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1990EEC-8F8C-A045-8A9E-DEBF656CAC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image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2B1F758-B068-1342-A4D8-D9F653FEFE9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8238" y="1841207"/>
            <a:ext cx="5341457" cy="371050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— image or other accompanying visual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6EDE55C-755E-D64A-B788-5FD2843B5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237" y="5674513"/>
            <a:ext cx="5341457" cy="51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969056B-9B33-6A47-8FC8-8740FEE114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852" y="1841210"/>
            <a:ext cx="5416185" cy="371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3F056-98B1-8844-932F-464D3EF95EF9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63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1775C6D7-0663-A74A-ABF0-2560DEAE0971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9096C443-5F5D-EB48-8CB9-B2B3F4CC83D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5BA6D94C-E78A-7143-AB09-89F04272E0E7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0151F0C-4513-7442-90A7-505CFEC4F6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993CF5F-FF81-574E-9F71-8E2AEFF650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large image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8386DE5-5433-C442-B8BD-AAABD2BCB24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9" y="1841209"/>
            <a:ext cx="11054039" cy="3710504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ED91B104-FEE5-2C4C-A76D-0866728362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9" y="5668640"/>
            <a:ext cx="5257799" cy="4458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8756C-603F-7E47-85A3-9F6B0E0E387D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853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raight Connector 32">
            <a:extLst>
              <a:ext uri="{FF2B5EF4-FFF2-40B4-BE49-F238E27FC236}">
                <a16:creationId xmlns:a16="http://schemas.microsoft.com/office/drawing/2014/main" id="{1AD3F0F2-9881-5C4A-A470-1A58E2A29B99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8F65CDDB-D3C5-E54F-A800-8023C2B8A9C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13C5B05A-7363-A341-918A-6E2D8E8B495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602C8FB-48A8-3842-A336-78A2FB9E8D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30FE666-3BC6-7D4A-A60D-066F860DBD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4"/>
            <a:ext cx="11054039" cy="93356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+ 2 images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47B9B8B-038E-3148-B5EC-57A25AF5D82E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250985" y="1841208"/>
            <a:ext cx="5338051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1BE6F07-8A6E-3B46-AD54-AA30D9033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985" y="5592759"/>
            <a:ext cx="5338051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4D61DF2-FA48-5F47-AB4C-62FE57A87EC9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4988" y="1841208"/>
            <a:ext cx="5406029" cy="3641355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DF9558B-768C-1F49-879F-93D8D316CE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8" y="5592759"/>
            <a:ext cx="5406029" cy="615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08D5FC-0B1A-5A48-8EC0-A96F328D4C43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700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aight Connector 32">
            <a:extLst>
              <a:ext uri="{FF2B5EF4-FFF2-40B4-BE49-F238E27FC236}">
                <a16:creationId xmlns:a16="http://schemas.microsoft.com/office/drawing/2014/main" id="{54AA967B-2BDB-A44A-833A-5A072B0A524C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23DAD3AF-57EC-F345-A45E-D8F1B34C5CA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E8126E39-6600-814D-9252-D8D7A64B078F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FEBB615-2090-934C-B831-64ABC5D74C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424E26-5527-8A44-9FAB-31435A5E9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+ 3 images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BC3EF77-A5CD-C145-9C2B-38F2471F779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900148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BCADCB6-F573-ED48-9DD5-5F7D50729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0148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4DF0EE3-C61C-B94B-BB7E-A6AC459973D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521574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F2450C6-295D-124B-A189-0D0FC680C5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1574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3DD9454-ED40-3743-96C3-3577CADD0AD0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1143000" y="1841208"/>
            <a:ext cx="3148853" cy="3383936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FPO image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BA83E82-3385-7B4B-A5EA-C6857056A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338959"/>
            <a:ext cx="3148853" cy="784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33" b="0" i="0" baseline="0">
                <a:solidFill>
                  <a:srgbClr val="7686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Optional Image Caption: Picture A shows a diagram of the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6D208-C679-8146-A4FB-D0DDF1B1478F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ody Copy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32">
            <a:extLst>
              <a:ext uri="{FF2B5EF4-FFF2-40B4-BE49-F238E27FC236}">
                <a16:creationId xmlns:a16="http://schemas.microsoft.com/office/drawing/2014/main" id="{DD8BB4E3-6B25-0043-BADD-7377E072FCF8}"/>
              </a:ext>
            </a:extLst>
          </p:cNvPr>
          <p:cNvSpPr/>
          <p:nvPr userDrawn="1"/>
        </p:nvSpPr>
        <p:spPr>
          <a:xfrm>
            <a:off x="-2" y="6328334"/>
            <a:ext cx="12192004" cy="1"/>
          </a:xfrm>
          <a:prstGeom prst="line">
            <a:avLst/>
          </a:prstGeom>
          <a:ln w="6350">
            <a:solidFill>
              <a:srgbClr val="8C837B">
                <a:alpha val="47000"/>
              </a:srgbClr>
            </a:solidFill>
            <a:miter/>
          </a:ln>
        </p:spPr>
        <p:txBody>
          <a:bodyPr lIns="45719" rIns="45719"/>
          <a:lstStyle/>
          <a:p>
            <a:endParaRPr sz="1351"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A7D41128-24D8-AB41-BF20-332B02CC87F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60095" y="6472652"/>
            <a:ext cx="517076" cy="231141"/>
          </a:xfrm>
          <a:prstGeom prst="rect">
            <a:avLst/>
          </a:prstGeom>
        </p:spPr>
        <p:txBody>
          <a:bodyPr/>
          <a:lstStyle>
            <a:lvl1pPr>
              <a:defRPr lang="en-US" sz="1000" b="0" i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DAE5761E-1179-F84B-BDDE-FEB3D24CF0CD}"/>
              </a:ext>
            </a:extLst>
          </p:cNvPr>
          <p:cNvSpPr txBox="1"/>
          <p:nvPr userDrawn="1"/>
        </p:nvSpPr>
        <p:spPr>
          <a:xfrm>
            <a:off x="572637" y="6459606"/>
            <a:ext cx="8136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8C837B"/>
                </a:solidFill>
                <a:latin typeface="Whitney-Light"/>
                <a:ea typeface="Whitney-Light"/>
                <a:cs typeface="Whitney-Light"/>
                <a:sym typeface="Whitney-Light"/>
              </a:defRPr>
            </a:lvl1pPr>
          </a:lstStyle>
          <a:p>
            <a:r>
              <a:rPr sz="10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61B961A-41CB-1743-8AFA-4B4E0D7D10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66808" y="6478010"/>
            <a:ext cx="9637296" cy="266700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8497B5A-5EC6-BB47-B065-FAC88F6486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998" y="642633"/>
            <a:ext cx="11054039" cy="93357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4267" dirty="0">
                <a:latin typeface="Tisa Offc Serif Pro Thin" panose="02010404030101010102" pitchFamily="2" charset="0"/>
                <a:cs typeface="Tisa Offc Serif Pro Thin" panose="02010404030101010102" pitchFamily="2" charset="0"/>
              </a:defRPr>
            </a:lvl1pPr>
          </a:lstStyle>
          <a:p>
            <a:pPr marL="228594" lvl="0" indent="-228594"/>
            <a:r>
              <a:rPr lang="en-US" dirty="0"/>
              <a:t>Title + body copy and 3 images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E20F12-A4EB-9E4A-85AE-8C9C760ABA8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4307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48ED88-43E0-5E4C-9833-F6A6C01CCA6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503241" y="1841207"/>
            <a:ext cx="2153771" cy="1798731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2584257-065D-1843-AF6D-403B6EBAB9E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264305" y="3766938"/>
            <a:ext cx="4392707" cy="2361423"/>
          </a:xfrm>
          <a:prstGeom prst="rect">
            <a:avLst/>
          </a:prstGeom>
          <a:solidFill>
            <a:srgbClr val="D9D9D6"/>
          </a:solidFill>
        </p:spPr>
        <p:txBody>
          <a:bodyPr anchor="t" anchorCtr="1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768692"/>
                </a:solidFill>
                <a:latin typeface="+mn-lt"/>
                <a:ea typeface="Whitney Book" charset="0"/>
                <a:cs typeface="Whitney Book" charset="0"/>
              </a:defRPr>
            </a:lvl1pPr>
            <a:lvl2pPr marL="685783" indent="0">
              <a:buNone/>
              <a:defRPr/>
            </a:lvl2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FPO image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416D66F-E822-5D4B-BE4E-01C4B71B12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987" y="1841208"/>
            <a:ext cx="6511575" cy="428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>
              <a:buFont typeface="Wingdings" pitchFamily="2" charset="2"/>
              <a:buChar char="§"/>
              <a:defRPr lang="en-US" sz="1867" baseline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66773" indent="-380990">
              <a:buFont typeface="Wingdings" pitchFamily="2" charset="2"/>
              <a:buChar char="§"/>
              <a:defRPr lang="en-US" sz="1867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545297" indent="-228594">
              <a:buFont typeface="Wingdings" pitchFamily="2" charset="2"/>
              <a:buChar char="§"/>
              <a:defRPr lang="en-US" sz="1467" baseline="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marL="228594" marR="0" lvl="0" indent="-228594" defTabSz="914377"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</a:pPr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marL="914377" lvl="1" indent="-2285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Body copy or paragraph</a:t>
            </a:r>
          </a:p>
          <a:p>
            <a:pPr marL="1490435" lvl="2" indent="-1737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1110DF-F0D0-5A4E-8F48-C1C23BBADE6A}"/>
              </a:ext>
            </a:extLst>
          </p:cNvPr>
          <p:cNvSpPr/>
          <p:nvPr userDrawn="1"/>
        </p:nvSpPr>
        <p:spPr>
          <a:xfrm>
            <a:off x="-1" y="0"/>
            <a:ext cx="12191999" cy="199556"/>
          </a:xfrm>
          <a:prstGeom prst="rect">
            <a:avLst/>
          </a:prstGeom>
          <a:gradFill>
            <a:gsLst>
              <a:gs pos="0">
                <a:srgbClr val="009BDF"/>
              </a:gs>
              <a:gs pos="100000">
                <a:srgbClr val="F6F7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79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060" y="365125"/>
            <a:ext cx="9144000" cy="102303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2700" b="1" i="0" cap="none" baseline="0">
                <a:solidFill>
                  <a:srgbClr val="0072CE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Optional Slide / Title of Slide Starts in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B608C-53F9-5046-971C-612F71CD91C2}"/>
              </a:ext>
            </a:extLst>
          </p:cNvPr>
          <p:cNvSpPr/>
          <p:nvPr userDrawn="1"/>
        </p:nvSpPr>
        <p:spPr>
          <a:xfrm flipV="1">
            <a:off x="466245" y="1388643"/>
            <a:ext cx="10058400" cy="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E8E044-67DD-2348-90C6-5162D16978C0}"/>
              </a:ext>
            </a:extLst>
          </p:cNvPr>
          <p:cNvSpPr/>
          <p:nvPr userDrawn="1"/>
        </p:nvSpPr>
        <p:spPr>
          <a:xfrm>
            <a:off x="466245" y="1407852"/>
            <a:ext cx="10058400" cy="18288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5579B2D-67E4-F745-83CF-55E4FF75D5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245" y="1809750"/>
            <a:ext cx="10058401" cy="4119563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 sz="1800" b="0" i="0" baseline="0">
                <a:solidFill>
                  <a:srgbClr val="373A3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4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  <a:defRPr sz="1500">
                <a:solidFill>
                  <a:srgbClr val="373A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90472" indent="-17373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aseline="0">
                <a:solidFill>
                  <a:srgbClr val="373A36"/>
                </a:solidFill>
                <a:latin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Text starts here. Maybe a section title or introduction. Press TAB for the next sublevel, to insert a bigger paragraph or further description of your topic. A second TAB will show another sublevel for smaller notes. To go back a hierarchy level (or decrease an indent), select the paragraph or line of text, and press SHIFT+TAB.</a:t>
            </a:r>
          </a:p>
          <a:p>
            <a:pPr lvl="1"/>
            <a:r>
              <a:rPr lang="en-US" dirty="0"/>
              <a:t>Body copy or paragraph</a:t>
            </a:r>
          </a:p>
          <a:p>
            <a:pPr lvl="2"/>
            <a:r>
              <a:rPr lang="en-US" dirty="0"/>
              <a:t>Notations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7133B-C13B-FD44-A347-BAAA2F8803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fld id="{CC1E0B74-01B7-8146-9630-9DFAA21E7B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969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124F-DBC9-9142-A76E-5632560F5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D5597-9650-674D-995D-D8732D1C9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C4A76-4EB8-6748-B995-A59E358F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B43E0-EF78-CD4D-A0F7-CEAB121E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EB-745B-E84F-9891-EC49FA6C5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5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theme" Target="../theme/theme15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image" Target="../media/image1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hyperlink" Target="mailto:%22Bardia,%20Aditya,M.D.%22%20%3cBardia.Aditya@mgh.harvard.edu%3e" TargetMode="Externa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E4388-B35C-0253-D8C6-24D80CA0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8C32D-C1EC-9967-ECDC-CC544C1F7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0499"/>
            <a:ext cx="10515600" cy="4951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1CA23-09F3-9F6A-7D94-69271939A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F99A-8890-224E-922A-4782B824334A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AC468-21AA-A11D-67F3-9E1D2E4C3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B88A7-FD3C-D070-C668-EFA00436F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13970-20E7-6444-8F1B-CC17757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900" y="6507480"/>
            <a:ext cx="528000" cy="2013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 b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51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kumimoji="1"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kumimoji="1"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192">
          <p15:clr>
            <a:srgbClr val="F26B43"/>
          </p15:clr>
        </p15:guide>
        <p15:guide id="3" pos="5568">
          <p15:clr>
            <a:srgbClr val="F26B43"/>
          </p15:clr>
        </p15:guide>
        <p15:guide id="4" orient="horz" pos="3060">
          <p15:clr>
            <a:srgbClr val="F26B43"/>
          </p15:clr>
        </p15:guide>
        <p15:guide id="5" orient="horz" pos="2916">
          <p15:clr>
            <a:srgbClr val="F26B43"/>
          </p15:clr>
        </p15:guide>
        <p15:guide id="6" orient="horz" pos="75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3BD49F-9AAD-9141-998F-F60B3950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292"/>
            <a:ext cx="10515600" cy="78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312C4-1B90-954B-80BC-48D080F30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07131-DD53-CF43-BE86-98A30C1AB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89" y="6506811"/>
            <a:ext cx="12036287" cy="251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30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00206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8747A-F3F5-6F46-83CA-70B3817A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BEFC4-5A27-914F-A0B0-279A055E6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A3B1-CA5C-3B4E-9444-70130041A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6994D-C6A1-F343-8148-5B74B182F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Data cutoff, 14 April 2020. NE, not estimable.  a P value not displayed since OS in the PD-L1+ population was not formally tested due to the hierarchical study design.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D430D-ED15-4F46-AE9F-FA8460B8D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5984C-0D0D-DC45-AB8C-8BD40CB8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CA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800">
              <a:ea typeface="+mn-ea"/>
              <a:cs typeface="+mn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EA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800">
              <a:ea typeface="+mn-ea"/>
              <a:cs typeface="+mn-cs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1"/>
            <a:ext cx="11273367" cy="121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1524000"/>
            <a:ext cx="11273367" cy="456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2541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37AA2-A3AC-E746-B790-FCDE310C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96743"/>
            <a:ext cx="10515600" cy="65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68AD-1278-A645-9C2A-ADD008CC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1553251"/>
            <a:ext cx="10515600" cy="3276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697DCA64-D34B-5E47-92A1-135979884DED}"/>
              </a:ext>
            </a:extLst>
          </p:cNvPr>
          <p:cNvSpPr/>
          <p:nvPr userDrawn="1"/>
        </p:nvSpPr>
        <p:spPr>
          <a:xfrm>
            <a:off x="-1" y="0"/>
            <a:ext cx="12191997" cy="148139"/>
          </a:xfrm>
          <a:prstGeom prst="rect">
            <a:avLst/>
          </a:prstGeom>
          <a:gradFill>
            <a:gsLst>
              <a:gs pos="5000">
                <a:srgbClr val="00C4E9"/>
              </a:gs>
              <a:gs pos="100000">
                <a:srgbClr val="F6F7C2"/>
              </a:gs>
            </a:gsLst>
            <a:lin ang="19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1" dirty="0"/>
          </a:p>
        </p:txBody>
      </p:sp>
    </p:spTree>
    <p:extLst>
      <p:ext uri="{BB962C8B-B14F-4D97-AF65-F5344CB8AC3E}">
        <p14:creationId xmlns:p14="http://schemas.microsoft.com/office/powerpoint/2010/main" val="10127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F7F7F"/>
          </a:solidFill>
          <a:latin typeface="Tisa Offc Serif Pro Thin" panose="020F0302020204030204" pitchFamily="34" charset="0"/>
          <a:ea typeface="+mj-ea"/>
          <a:cs typeface="Tisa Offc Serif Pro Thin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4301"/>
            <a:ext cx="2389449" cy="563910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102095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972F6-3EDA-CB42-B992-5C68B1C8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903954" cy="9209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F2B17-9B46-FE46-BCD5-4C7D0A6A7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911" y="1365161"/>
            <a:ext cx="10903954" cy="459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60CFF-A00E-4A43-BFD0-96B66132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49112" t="92" b="92"/>
          <a:stretch/>
        </p:blipFill>
        <p:spPr>
          <a:xfrm>
            <a:off x="-1" y="0"/>
            <a:ext cx="654653" cy="124844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1C135C9-5ED4-FD4F-9272-47C1D45E2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4DBDD-0729-1A40-9476-6B7A9BFC086D}"/>
              </a:ext>
            </a:extLst>
          </p:cNvPr>
          <p:cNvSpPr/>
          <p:nvPr userDrawn="1"/>
        </p:nvSpPr>
        <p:spPr>
          <a:xfrm>
            <a:off x="7136093" y="6463722"/>
            <a:ext cx="4289193" cy="307777"/>
          </a:xfrm>
          <a:prstGeom prst="rect">
            <a:avLst/>
          </a:prstGeom>
        </p:spPr>
        <p:txBody>
          <a:bodyPr wrap="square" rIns="182880">
            <a:spAutoFit/>
          </a:bodyPr>
          <a:lstStyle/>
          <a:p>
            <a:pPr algn="r"/>
            <a:r>
              <a:rPr lang="en-US" sz="1400" b="0">
                <a:solidFill>
                  <a:schemeClr val="accent2"/>
                </a:solidFill>
              </a:rPr>
              <a:t>OPINIONS IN </a:t>
            </a:r>
            <a:r>
              <a:rPr lang="en-US" sz="1400" b="1">
                <a:solidFill>
                  <a:schemeClr val="accent4"/>
                </a:solidFill>
              </a:rPr>
              <a:t>BREAST CANCER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D8077-E34A-7541-A733-8CD144D06D4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25287" y="6463723"/>
            <a:ext cx="0" cy="284205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40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System Font Regular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Monaco" pitchFamily="2" charset="77"/>
        <a:buChar char="⎼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808">
          <p15:clr>
            <a:srgbClr val="F26B43"/>
          </p15:clr>
        </p15:guide>
        <p15:guide id="4" pos="7512">
          <p15:clr>
            <a:srgbClr val="F26B43"/>
          </p15:clr>
        </p15:guide>
        <p15:guide id="5" orient="horz" pos="3864">
          <p15:clr>
            <a:srgbClr val="F26B43"/>
          </p15:clr>
        </p15:guide>
        <p15:guide id="6" pos="5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307EA-9C28-5D4D-8EC4-9B8AFD84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43264-E74A-A749-B5D8-01F524027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7755-5AA6-FF40-909C-00BF6D918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36234-FF4D-FB48-BE6E-08F24C6EA82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2FF66-DE24-B44A-A04F-85D744580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56290-3A92-2E4F-AD6F-24EE3980E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C99F1-F62D-744E-9C0F-003CD0D40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95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Proxima Nova Rg" panose="02000506030000020004" pitchFamily="50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10B3E-D592-4EF9-B076-9B82FF8F812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2000" y="169992"/>
            <a:ext cx="9093678" cy="83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493837"/>
            <a:ext cx="10779124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5707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hdr="0" ftr="0" dt="0"/>
  <p:txStyles>
    <p:titleStyle>
      <a:lvl1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200" b="1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9pPr>
    </p:titleStyle>
    <p:bodyStyle>
      <a:lvl1pPr marL="265113" indent="-265113" algn="l" rtl="0" eaLnBrk="0" fontAlgn="base" hangingPunct="0">
        <a:lnSpc>
          <a:spcPct val="100000"/>
        </a:lnSpc>
        <a:spcBef>
          <a:spcPts val="1200"/>
        </a:spcBef>
        <a:spcAft>
          <a:spcPts val="0"/>
        </a:spcAft>
        <a:buClr>
          <a:schemeClr val="accent3"/>
        </a:buClr>
        <a:buChar char="•"/>
        <a:defRPr sz="2400">
          <a:solidFill>
            <a:srgbClr val="223341"/>
          </a:solidFill>
          <a:latin typeface="+mn-lt"/>
          <a:ea typeface="+mn-ea"/>
          <a:cs typeface="+mn-cs"/>
        </a:defRPr>
      </a:lvl1pPr>
      <a:lvl2pPr marL="625475" indent="-265113" algn="l" rtl="0" eaLnBrk="0" fontAlgn="base" hangingPunct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898525" indent="-184150" algn="l" rtl="0" eaLnBrk="0" fontAlgn="base" hangingPunct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Font typeface="Arial" pitchFamily="34" charset="0"/>
        <a:buChar char="•"/>
        <a:tabLst>
          <a:tab pos="2871788" algn="l"/>
        </a:tabLst>
        <a:defRPr sz="1800">
          <a:solidFill>
            <a:schemeClr val="tx1"/>
          </a:solidFill>
          <a:latin typeface="+mn-lt"/>
          <a:cs typeface="+mn-cs"/>
        </a:defRPr>
      </a:lvl3pPr>
      <a:lvl4pPr marL="1163638" indent="-177800" algn="l" rtl="0" eaLnBrk="0" fontAlgn="base" hangingPunct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Font typeface="Arial" charset="0"/>
        <a:buChar char="−"/>
        <a:tabLst>
          <a:tab pos="28717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712788" indent="111601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defRPr>
          <a:solidFill>
            <a:schemeClr val="tx1"/>
          </a:solidFill>
          <a:latin typeface="+mn-lt"/>
          <a:cs typeface="+mn-cs"/>
        </a:defRPr>
      </a:lvl5pPr>
      <a:lvl6pPr marL="29162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6pPr>
      <a:lvl7pPr marL="33734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7pPr>
      <a:lvl8pPr marL="38306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8pPr>
      <a:lvl9pPr marL="42878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86">
          <p15:clr>
            <a:srgbClr val="F26B43"/>
          </p15:clr>
        </p15:guide>
        <p15:guide id="2" pos="396">
          <p15:clr>
            <a:srgbClr val="F26B43"/>
          </p15:clr>
        </p15:guide>
        <p15:guide id="3" orient="horz" pos="93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3BD49F-9AAD-9141-998F-F60B3950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292"/>
            <a:ext cx="10515600" cy="78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312C4-1B90-954B-80BC-48D080F30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07131-DD53-CF43-BE86-98A30C1AB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89" y="6506811"/>
            <a:ext cx="12036287" cy="251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1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00206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721AD-7A63-45F7-A730-E02351C9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2" y="252864"/>
            <a:ext cx="10512751" cy="1138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53488-8192-4A2B-B630-C9370B241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152" y="18090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9117294-B3D9-4D42-A73A-6EC6D3233859}"/>
              </a:ext>
            </a:extLst>
          </p:cNvPr>
          <p:cNvSpPr txBox="1">
            <a:spLocks/>
          </p:cNvSpPr>
          <p:nvPr userDrawn="1"/>
        </p:nvSpPr>
        <p:spPr>
          <a:xfrm>
            <a:off x="3380800" y="-32610"/>
            <a:ext cx="5631248" cy="3190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b="1" kern="120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 Antonio Breast Cancer Symposium</a:t>
            </a:r>
            <a:r>
              <a:rPr lang="en-US" sz="1400" b="1" i="0" kern="1200" baseline="26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lang="en-US" sz="1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December 7-10, 2021</a:t>
            </a:r>
            <a:endParaRPr lang="en-US" sz="1400" b="1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578AD9-A277-45C4-B1FD-49117D598160}"/>
              </a:ext>
            </a:extLst>
          </p:cNvPr>
          <p:cNvSpPr txBox="1">
            <a:spLocks/>
          </p:cNvSpPr>
          <p:nvPr userDrawn="1"/>
        </p:nvSpPr>
        <p:spPr>
          <a:xfrm>
            <a:off x="926870" y="6476424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aseline="0" dirty="0">
                <a:solidFill>
                  <a:schemeClr val="tx1"/>
                </a:solidFill>
              </a:rPr>
              <a:t>This presentation is the intellectual property of the author/presenter. Contact </a:t>
            </a:r>
            <a:r>
              <a:rPr lang="en-US" sz="100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Bardia.Aditya@mgh.harvard.edu</a:t>
            </a:r>
            <a:r>
              <a:rPr lang="en-US" sz="1000" baseline="0" dirty="0">
                <a:solidFill>
                  <a:schemeClr val="bg1"/>
                </a:solidFill>
              </a:rPr>
              <a:t> </a:t>
            </a:r>
            <a:r>
              <a:rPr lang="en-US" sz="1000" baseline="0" dirty="0">
                <a:solidFill>
                  <a:schemeClr val="tx1"/>
                </a:solidFill>
              </a:rPr>
              <a:t>for permission to reprint and/or distribute.</a:t>
            </a:r>
          </a:p>
        </p:txBody>
      </p:sp>
    </p:spTree>
    <p:extLst>
      <p:ext uri="{BB962C8B-B14F-4D97-AF65-F5344CB8AC3E}">
        <p14:creationId xmlns:p14="http://schemas.microsoft.com/office/powerpoint/2010/main" val="404511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8">
          <p15:clr>
            <a:srgbClr val="F26B43"/>
          </p15:clr>
        </p15:guide>
        <p15:guide id="2" pos="144">
          <p15:clr>
            <a:srgbClr val="F26B43"/>
          </p15:clr>
        </p15:guide>
        <p15:guide id="3" orient="horz" pos="72">
          <p15:clr>
            <a:srgbClr val="F26B43"/>
          </p15:clr>
        </p15:guide>
        <p15:guide id="4" pos="7584">
          <p15:clr>
            <a:srgbClr val="F26B43"/>
          </p15:clr>
        </p15:guide>
        <p15:guide id="5" orient="horz" pos="120">
          <p15:clr>
            <a:srgbClr val="F26B43"/>
          </p15:clr>
        </p15:guide>
        <p15:guide id="6" orient="horz" pos="864">
          <p15:clr>
            <a:srgbClr val="F26B43"/>
          </p15:clr>
        </p15:guide>
        <p15:guide id="7" pos="7320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orient="horz" pos="115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37AA2-A3AC-E746-B790-FCDE310C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96743"/>
            <a:ext cx="10515600" cy="65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68AD-1278-A645-9C2A-ADD008CC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1553251"/>
            <a:ext cx="10515600" cy="3276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697DCA64-D34B-5E47-92A1-135979884DED}"/>
              </a:ext>
            </a:extLst>
          </p:cNvPr>
          <p:cNvSpPr/>
          <p:nvPr userDrawn="1"/>
        </p:nvSpPr>
        <p:spPr>
          <a:xfrm>
            <a:off x="-1" y="0"/>
            <a:ext cx="12191997" cy="148139"/>
          </a:xfrm>
          <a:prstGeom prst="rect">
            <a:avLst/>
          </a:prstGeom>
          <a:gradFill>
            <a:gsLst>
              <a:gs pos="5000">
                <a:srgbClr val="00C4E9"/>
              </a:gs>
              <a:gs pos="100000">
                <a:srgbClr val="F6F7C2"/>
              </a:gs>
            </a:gsLst>
            <a:lin ang="19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1" dirty="0"/>
          </a:p>
        </p:txBody>
      </p:sp>
    </p:spTree>
    <p:extLst>
      <p:ext uri="{BB962C8B-B14F-4D97-AF65-F5344CB8AC3E}">
        <p14:creationId xmlns:p14="http://schemas.microsoft.com/office/powerpoint/2010/main" val="182352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2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F7F7F"/>
          </a:solidFill>
          <a:latin typeface="Tisa Offc Serif Pro Thin" panose="020F0302020204030204" pitchFamily="34" charset="0"/>
          <a:ea typeface="+mj-ea"/>
          <a:cs typeface="Tisa Offc Serif Pro Thin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37AA2-A3AC-E746-B790-FCDE310C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96743"/>
            <a:ext cx="10515600" cy="659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68AD-1278-A645-9C2A-ADD008CC8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1553251"/>
            <a:ext cx="10515600" cy="3276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697DCA64-D34B-5E47-92A1-135979884DED}"/>
              </a:ext>
            </a:extLst>
          </p:cNvPr>
          <p:cNvSpPr/>
          <p:nvPr userDrawn="1"/>
        </p:nvSpPr>
        <p:spPr>
          <a:xfrm>
            <a:off x="-1" y="0"/>
            <a:ext cx="12191997" cy="148139"/>
          </a:xfrm>
          <a:prstGeom prst="rect">
            <a:avLst/>
          </a:prstGeom>
          <a:gradFill>
            <a:gsLst>
              <a:gs pos="5000">
                <a:srgbClr val="00C4E9"/>
              </a:gs>
              <a:gs pos="100000">
                <a:srgbClr val="F6F7C2"/>
              </a:gs>
            </a:gsLst>
            <a:lin ang="19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1" dirty="0"/>
          </a:p>
        </p:txBody>
      </p:sp>
    </p:spTree>
    <p:extLst>
      <p:ext uri="{BB962C8B-B14F-4D97-AF65-F5344CB8AC3E}">
        <p14:creationId xmlns:p14="http://schemas.microsoft.com/office/powerpoint/2010/main" val="218554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801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7F7F7F"/>
          </a:solidFill>
          <a:latin typeface="Tisa Offc Serif Pro Thin" panose="020F0302020204030204" pitchFamily="34" charset="0"/>
          <a:ea typeface="+mj-ea"/>
          <a:cs typeface="Tisa Offc Serif Pro Thin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F7F7F"/>
          </a:solidFill>
          <a:latin typeface="Whitney 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8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7138-54A3-C0BC-D46D-E4F65E960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Year in Review 2022</a:t>
            </a:r>
            <a:br>
              <a:rPr lang="en-US" dirty="0"/>
            </a:br>
            <a:r>
              <a:rPr lang="en-US" dirty="0"/>
              <a:t>Metastatic Breast Cancer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8DD1B-B841-13EF-49CE-3B83A86C8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7680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Joyce O’Shaughnessy, MD</a:t>
            </a:r>
          </a:p>
          <a:p>
            <a:r>
              <a:rPr lang="en-US" dirty="0"/>
              <a:t>Baylor University Medical Center</a:t>
            </a:r>
          </a:p>
          <a:p>
            <a:r>
              <a:rPr lang="en-US" dirty="0"/>
              <a:t>Texas Oncology</a:t>
            </a:r>
          </a:p>
          <a:p>
            <a:r>
              <a:rPr lang="en-US" dirty="0"/>
              <a:t>US Oncology</a:t>
            </a:r>
          </a:p>
          <a:p>
            <a:r>
              <a:rPr lang="en-US" dirty="0"/>
              <a:t>Dallas TX</a:t>
            </a:r>
          </a:p>
        </p:txBody>
      </p:sp>
    </p:spTree>
    <p:extLst>
      <p:ext uri="{BB962C8B-B14F-4D97-AF65-F5344CB8AC3E}">
        <p14:creationId xmlns:p14="http://schemas.microsoft.com/office/powerpoint/2010/main" val="1223244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F11167-C5F0-409E-A62E-6454DACF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Tucatinib vs Placebo in HER2+ MBC, Results From the Randomized Phase 3 HER2CLIMB Study: PFS and OS</a:t>
            </a:r>
            <a:endParaRPr lang="en-US" sz="32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F0247-F3DF-464F-8C4B-E635EE5BE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C160D-8B70-004C-83F9-78450D16EB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1509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1509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1A9D7F-7E0B-4603-80DF-161E35CC6F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900" dirty="0" err="1"/>
              <a:t>Curigliano</a:t>
            </a:r>
            <a:r>
              <a:rPr lang="en-US" sz="900" dirty="0"/>
              <a:t> G, et al. ASCO 2021. Abstract 1043; Annals Oncol 2022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9365C1-B687-436A-95FA-66DA710C8BB3}"/>
              </a:ext>
            </a:extLst>
          </p:cNvPr>
          <p:cNvSpPr txBox="1"/>
          <p:nvPr/>
        </p:nvSpPr>
        <p:spPr>
          <a:xfrm>
            <a:off x="699911" y="1640781"/>
            <a:ext cx="5225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Progression-Free Survival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5450A5-76F8-497D-A132-517C6EBD1284}"/>
              </a:ext>
            </a:extLst>
          </p:cNvPr>
          <p:cNvSpPr txBox="1"/>
          <p:nvPr/>
        </p:nvSpPr>
        <p:spPr>
          <a:xfrm>
            <a:off x="6162261" y="1640781"/>
            <a:ext cx="5763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Overall Survival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1EA5CF-3472-4D9C-8335-64300452B0FB}"/>
              </a:ext>
            </a:extLst>
          </p:cNvPr>
          <p:cNvSpPr txBox="1"/>
          <p:nvPr/>
        </p:nvSpPr>
        <p:spPr>
          <a:xfrm>
            <a:off x="637414" y="129850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Median follow-up: 29.6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C3A7E-15B8-47F3-984D-737A0FA47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519" y="2091341"/>
            <a:ext cx="5948495" cy="2280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DE416A-9802-4399-9344-34DD1A5F6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88" y="2050884"/>
            <a:ext cx="5402512" cy="22646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3C83E7-C0FA-4971-9997-4924A852E95C}"/>
              </a:ext>
            </a:extLst>
          </p:cNvPr>
          <p:cNvSpPr txBox="1"/>
          <p:nvPr/>
        </p:nvSpPr>
        <p:spPr>
          <a:xfrm>
            <a:off x="1812521" y="4706272"/>
            <a:ext cx="85669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Overall Survival in an Exploratory Analysis in Patients With and Without Visceral Metastases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1D59D6A-AF07-4A96-99D6-FE4A13398D62}"/>
              </a:ext>
            </a:extLst>
          </p:cNvPr>
          <p:cNvGraphicFramePr>
            <a:graphicFrameLocks noGrp="1"/>
          </p:cNvGraphicFramePr>
          <p:nvPr/>
        </p:nvGraphicFramePr>
        <p:xfrm>
          <a:off x="1812521" y="5089700"/>
          <a:ext cx="8566957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851">
                  <a:extLst>
                    <a:ext uri="{9D8B030D-6E8A-4147-A177-3AD203B41FA5}">
                      <a16:colId xmlns:a16="http://schemas.microsoft.com/office/drawing/2014/main" val="1312395156"/>
                    </a:ext>
                  </a:extLst>
                </a:gridCol>
                <a:gridCol w="1223851">
                  <a:extLst>
                    <a:ext uri="{9D8B030D-6E8A-4147-A177-3AD203B41FA5}">
                      <a16:colId xmlns:a16="http://schemas.microsoft.com/office/drawing/2014/main" val="1396525995"/>
                    </a:ext>
                  </a:extLst>
                </a:gridCol>
                <a:gridCol w="1223851">
                  <a:extLst>
                    <a:ext uri="{9D8B030D-6E8A-4147-A177-3AD203B41FA5}">
                      <a16:colId xmlns:a16="http://schemas.microsoft.com/office/drawing/2014/main" val="4155079814"/>
                    </a:ext>
                  </a:extLst>
                </a:gridCol>
                <a:gridCol w="1223851">
                  <a:extLst>
                    <a:ext uri="{9D8B030D-6E8A-4147-A177-3AD203B41FA5}">
                      <a16:colId xmlns:a16="http://schemas.microsoft.com/office/drawing/2014/main" val="2209511329"/>
                    </a:ext>
                  </a:extLst>
                </a:gridCol>
                <a:gridCol w="1223851">
                  <a:extLst>
                    <a:ext uri="{9D8B030D-6E8A-4147-A177-3AD203B41FA5}">
                      <a16:colId xmlns:a16="http://schemas.microsoft.com/office/drawing/2014/main" val="3018161596"/>
                    </a:ext>
                  </a:extLst>
                </a:gridCol>
                <a:gridCol w="1223851">
                  <a:extLst>
                    <a:ext uri="{9D8B030D-6E8A-4147-A177-3AD203B41FA5}">
                      <a16:colId xmlns:a16="http://schemas.microsoft.com/office/drawing/2014/main" val="4085024817"/>
                    </a:ext>
                  </a:extLst>
                </a:gridCol>
                <a:gridCol w="1223851">
                  <a:extLst>
                    <a:ext uri="{9D8B030D-6E8A-4147-A177-3AD203B41FA5}">
                      <a16:colId xmlns:a16="http://schemas.microsoft.com/office/drawing/2014/main" val="1017047741"/>
                    </a:ext>
                  </a:extLst>
                </a:gridCol>
              </a:tblGrid>
              <a:tr h="23667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Patients With Visceral Metastases (n=455)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Patients Without Visceral Metastases (n=157)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568116"/>
                  </a:ext>
                </a:extLst>
              </a:tr>
              <a:tr h="253715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HR (95% CI)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 value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Median OS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HR (95% CI)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 value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Median OS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952668"/>
                  </a:ext>
                </a:extLst>
              </a:tr>
              <a:tr h="23667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Tucatinib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0.70 (0.55-0.89)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0.004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21.6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0.80 (0.48-1.3)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0.36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32.9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581400"/>
                  </a:ext>
                </a:extLst>
              </a:tr>
              <a:tr h="23667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Placebo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16.9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26.9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2858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9D9CBA-F543-42B0-B100-0FFA42047AD9}"/>
              </a:ext>
            </a:extLst>
          </p:cNvPr>
          <p:cNvSpPr txBox="1"/>
          <p:nvPr/>
        </p:nvSpPr>
        <p:spPr>
          <a:xfrm>
            <a:off x="8757777" y="2091243"/>
            <a:ext cx="51216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year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67FCF45-3E16-FC4C-AFC1-228156B64E39}"/>
              </a:ext>
            </a:extLst>
          </p:cNvPr>
          <p:cNvSpPr txBox="1">
            <a:spLocks/>
          </p:cNvSpPr>
          <p:nvPr/>
        </p:nvSpPr>
        <p:spPr>
          <a:xfrm>
            <a:off x="11345276" y="6463722"/>
            <a:ext cx="699911" cy="284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C160D-8B70-004C-83F9-78450D16EB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1509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1509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8D49E-C36A-E7D2-A5E1-85C7DF12E23C}"/>
              </a:ext>
            </a:extLst>
          </p:cNvPr>
          <p:cNvSpPr/>
          <p:nvPr/>
        </p:nvSpPr>
        <p:spPr>
          <a:xfrm>
            <a:off x="9064486" y="2322075"/>
            <a:ext cx="2860813" cy="481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4C20A129-2568-4E87-ABFB-9CBB84291E8B}"/>
              </a:ext>
            </a:extLst>
          </p:cNvPr>
          <p:cNvGraphicFramePr>
            <a:graphicFrameLocks noGrp="1"/>
          </p:cNvGraphicFramePr>
          <p:nvPr/>
        </p:nvGraphicFramePr>
        <p:xfrm>
          <a:off x="9269946" y="2010113"/>
          <a:ext cx="263381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3297904111"/>
                    </a:ext>
                  </a:extLst>
                </a:gridCol>
                <a:gridCol w="797814">
                  <a:extLst>
                    <a:ext uri="{9D8B030D-6E8A-4147-A177-3AD203B41FA5}">
                      <a16:colId xmlns:a16="http://schemas.microsoft.com/office/drawing/2014/main" val="139779259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253798942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629862538"/>
                    </a:ext>
                  </a:extLst>
                </a:gridCol>
              </a:tblGrid>
              <a:tr h="152686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Median OS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HR (95% CI)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P</a:t>
                      </a:r>
                      <a:r>
                        <a:rPr lang="en-US" sz="800" dirty="0"/>
                        <a:t> value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841542"/>
                  </a:ext>
                </a:extLst>
              </a:tr>
              <a:tr h="15268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Tucatinib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24.7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0.73 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(0.59-0.90)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0.004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33424"/>
                  </a:ext>
                </a:extLst>
              </a:tr>
              <a:tr h="15268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Placebo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19.2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7961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8E46B0F-36AF-699B-2B61-215BBC97989E}"/>
              </a:ext>
            </a:extLst>
          </p:cNvPr>
          <p:cNvSpPr/>
          <p:nvPr/>
        </p:nvSpPr>
        <p:spPr>
          <a:xfrm>
            <a:off x="5261113" y="2050884"/>
            <a:ext cx="834886" cy="59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4D49BD5-7343-4EAE-8BC4-25AE5BD51E77}"/>
              </a:ext>
            </a:extLst>
          </p:cNvPr>
          <p:cNvGraphicFramePr>
            <a:graphicFrameLocks noGrp="1"/>
          </p:cNvGraphicFramePr>
          <p:nvPr/>
        </p:nvGraphicFramePr>
        <p:xfrm>
          <a:off x="3087286" y="2010113"/>
          <a:ext cx="2838412" cy="654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3297904111"/>
                    </a:ext>
                  </a:extLst>
                </a:gridCol>
                <a:gridCol w="771206">
                  <a:extLst>
                    <a:ext uri="{9D8B030D-6E8A-4147-A177-3AD203B41FA5}">
                      <a16:colId xmlns:a16="http://schemas.microsoft.com/office/drawing/2014/main" val="1397792596"/>
                    </a:ext>
                  </a:extLst>
                </a:gridCol>
                <a:gridCol w="771206">
                  <a:extLst>
                    <a:ext uri="{9D8B030D-6E8A-4147-A177-3AD203B41FA5}">
                      <a16:colId xmlns:a16="http://schemas.microsoft.com/office/drawing/2014/main" val="3253798942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3629862538"/>
                    </a:ext>
                  </a:extLst>
                </a:gridCol>
              </a:tblGrid>
              <a:tr h="21832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Median PFS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HR (95% CI)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i="1"/>
                        <a:t>P</a:t>
                      </a:r>
                      <a:r>
                        <a:rPr lang="en-US" sz="800"/>
                        <a:t> value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841542"/>
                  </a:ext>
                </a:extLst>
              </a:tr>
              <a:tr h="21832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Tucatinib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7.6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0.57 </a:t>
                      </a:r>
                      <a:br>
                        <a:rPr lang="en-US" sz="80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(0.47-0.70)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&lt;0.00001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33424"/>
                  </a:ext>
                </a:extLst>
              </a:tr>
              <a:tr h="21832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Placebo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4.9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79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379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1">
            <a:extLst>
              <a:ext uri="{FF2B5EF4-FFF2-40B4-BE49-F238E27FC236}">
                <a16:creationId xmlns:a16="http://schemas.microsoft.com/office/drawing/2014/main" id="{475F101D-06BE-D415-2498-87E418C1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6"/>
          <a:stretch>
            <a:fillRect/>
          </a:stretch>
        </p:blipFill>
        <p:spPr bwMode="auto">
          <a:xfrm>
            <a:off x="1612901" y="1528763"/>
            <a:ext cx="2792413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19" name="Picture 2">
            <a:extLst>
              <a:ext uri="{FF2B5EF4-FFF2-40B4-BE49-F238E27FC236}">
                <a16:creationId xmlns:a16="http://schemas.microsoft.com/office/drawing/2014/main" id="{B1079CE1-1503-FBED-77F7-F7922294F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/>
          <a:stretch>
            <a:fillRect/>
          </a:stretch>
        </p:blipFill>
        <p:spPr bwMode="auto">
          <a:xfrm>
            <a:off x="4716463" y="1533525"/>
            <a:ext cx="276225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0" name="Picture 3">
            <a:extLst>
              <a:ext uri="{FF2B5EF4-FFF2-40B4-BE49-F238E27FC236}">
                <a16:creationId xmlns:a16="http://schemas.microsoft.com/office/drawing/2014/main" id="{B05B7B95-C37B-7F52-9F0E-C1E7737F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5"/>
          <a:stretch>
            <a:fillRect/>
          </a:stretch>
        </p:blipFill>
        <p:spPr bwMode="auto">
          <a:xfrm>
            <a:off x="1627189" y="3913189"/>
            <a:ext cx="27400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D51B87-2AC8-75D9-4790-30A09302C771}"/>
              </a:ext>
            </a:extLst>
          </p:cNvPr>
          <p:cNvGraphicFramePr>
            <a:graphicFrameLocks noGrp="1"/>
          </p:cNvGraphicFramePr>
          <p:nvPr/>
        </p:nvGraphicFramePr>
        <p:xfrm>
          <a:off x="7899401" y="1546226"/>
          <a:ext cx="2576513" cy="3580051"/>
        </p:xfrm>
        <a:graphic>
          <a:graphicData uri="http://schemas.openxmlformats.org/drawingml/2006/table">
            <a:tbl>
              <a:tblPr/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90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Intra-Cranial CNS Response (RECIST)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N=75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Tucatinib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N=55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 (%)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Placebo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N=20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 (%)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46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CR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 (5.5)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 (5.0)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46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PR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23 (41.8)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 (15.0)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46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SD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24 (43.6)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16 (80.0)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46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PD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 (3.6)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46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Not Available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 (5.5)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46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Confirmed ORR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26 (47.3)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(20.0)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78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95% CI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33.7-61.2%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5.7-43.7%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7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Stratified p-value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0.03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46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DOR (months)</a:t>
                      </a:r>
                    </a:p>
                  </a:txBody>
                  <a:tcPr marL="68580" marR="68580" marT="34284" marB="342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6.8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3.0</a:t>
                      </a:r>
                    </a:p>
                  </a:txBody>
                  <a:tcPr marL="68580" marR="68580" marT="34284" marB="342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90867" name="Picture 5">
            <a:extLst>
              <a:ext uri="{FF2B5EF4-FFF2-40B4-BE49-F238E27FC236}">
                <a16:creationId xmlns:a16="http://schemas.microsoft.com/office/drawing/2014/main" id="{96271A74-3ADE-3C91-68B7-D585CCDD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7"/>
          <a:stretch>
            <a:fillRect/>
          </a:stretch>
        </p:blipFill>
        <p:spPr bwMode="auto">
          <a:xfrm>
            <a:off x="4702176" y="3913189"/>
            <a:ext cx="26844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69" name="Title 1">
            <a:extLst>
              <a:ext uri="{FF2B5EF4-FFF2-40B4-BE49-F238E27FC236}">
                <a16:creationId xmlns:a16="http://schemas.microsoft.com/office/drawing/2014/main" id="{28D05B4B-1451-19F6-9AAD-33D1FC054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649421"/>
            <a:ext cx="85026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Intracranial CNS-Specific Outcomes: HER2CLIMB Study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D771E4-5D7F-2CA4-0249-0BA0B23BBB83}"/>
              </a:ext>
            </a:extLst>
          </p:cNvPr>
          <p:cNvSpPr txBox="1"/>
          <p:nvPr/>
        </p:nvSpPr>
        <p:spPr>
          <a:xfrm>
            <a:off x="2689226" y="1295400"/>
            <a:ext cx="4073525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with Brain Metastases (active or treated/stable)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6FACDA-0849-9031-841F-408ED4BF5608}"/>
              </a:ext>
            </a:extLst>
          </p:cNvPr>
          <p:cNvCxnSpPr>
            <a:cxnSpLocks/>
          </p:cNvCxnSpPr>
          <p:nvPr/>
        </p:nvCxnSpPr>
        <p:spPr>
          <a:xfrm flipH="1">
            <a:off x="1844675" y="1533525"/>
            <a:ext cx="549433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F7B89E-B4B1-AA96-A92E-3B186FE6C76F}"/>
              </a:ext>
            </a:extLst>
          </p:cNvPr>
          <p:cNvSpPr txBox="1"/>
          <p:nvPr/>
        </p:nvSpPr>
        <p:spPr>
          <a:xfrm>
            <a:off x="3235325" y="3621089"/>
            <a:ext cx="2838450" cy="30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with Brain Metastases (active)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1A2883-BF9E-2E7A-3D2E-86F902DB982E}"/>
              </a:ext>
            </a:extLst>
          </p:cNvPr>
          <p:cNvCxnSpPr>
            <a:cxnSpLocks/>
          </p:cNvCxnSpPr>
          <p:nvPr/>
        </p:nvCxnSpPr>
        <p:spPr>
          <a:xfrm flipH="1">
            <a:off x="1844675" y="3859213"/>
            <a:ext cx="549433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50DD052-207C-D1F8-DED9-D42D39C97441}"/>
              </a:ext>
            </a:extLst>
          </p:cNvPr>
          <p:cNvSpPr txBox="1"/>
          <p:nvPr/>
        </p:nvSpPr>
        <p:spPr>
          <a:xfrm>
            <a:off x="1627188" y="6419718"/>
            <a:ext cx="35819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 NU,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2020;38(23):2610-2619.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CA4D0-76B6-4E47-832D-33E4F3CA45AC}"/>
              </a:ext>
            </a:extLst>
          </p:cNvPr>
          <p:cNvSpPr txBox="1"/>
          <p:nvPr/>
        </p:nvSpPr>
        <p:spPr>
          <a:xfrm>
            <a:off x="2653785" y="1853205"/>
            <a:ext cx="479275" cy="15339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600" b="1" dirty="0"/>
              <a:t>capecitabine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F2795-37C6-954B-AF6E-67305A81039B}"/>
              </a:ext>
            </a:extLst>
          </p:cNvPr>
          <p:cNvSpPr txBox="1"/>
          <p:nvPr/>
        </p:nvSpPr>
        <p:spPr>
          <a:xfrm>
            <a:off x="6857672" y="1944153"/>
            <a:ext cx="642861" cy="1432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600" b="1" dirty="0"/>
              <a:t>12.0 (11.2 to 15.2) </a:t>
            </a:r>
          </a:p>
        </p:txBody>
      </p:sp>
    </p:spTree>
    <p:extLst>
      <p:ext uri="{BB962C8B-B14F-4D97-AF65-F5344CB8AC3E}">
        <p14:creationId xmlns:p14="http://schemas.microsoft.com/office/powerpoint/2010/main" val="340507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Chart, box and whisker chart&#10;&#10;Description automatically generated">
            <a:extLst>
              <a:ext uri="{FF2B5EF4-FFF2-40B4-BE49-F238E27FC236}">
                <a16:creationId xmlns:a16="http://schemas.microsoft.com/office/drawing/2014/main" id="{9A53EA31-BCD1-D1CB-EF17-EDFF0AD15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1"/>
          <a:stretch/>
        </p:blipFill>
        <p:spPr>
          <a:xfrm>
            <a:off x="1548191" y="480060"/>
            <a:ext cx="9032724" cy="5897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9BA11-FEA9-7CA5-AFFD-65C539582211}"/>
              </a:ext>
            </a:extLst>
          </p:cNvPr>
          <p:cNvSpPr txBox="1"/>
          <p:nvPr/>
        </p:nvSpPr>
        <p:spPr>
          <a:xfrm>
            <a:off x="7413395" y="5948604"/>
            <a:ext cx="2969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Ramakrishna N et al. J Clin Oncol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722FB-465C-4804-D9C1-C39593108583}"/>
              </a:ext>
            </a:extLst>
          </p:cNvPr>
          <p:cNvSpPr txBox="1"/>
          <p:nvPr/>
        </p:nvSpPr>
        <p:spPr>
          <a:xfrm>
            <a:off x="666974" y="731520"/>
            <a:ext cx="3173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ASCO Guidelines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of HER2+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</a:p>
        </p:txBody>
      </p:sp>
    </p:spTree>
    <p:extLst>
      <p:ext uri="{BB962C8B-B14F-4D97-AF65-F5344CB8AC3E}">
        <p14:creationId xmlns:p14="http://schemas.microsoft.com/office/powerpoint/2010/main" val="330354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Chart, box and whisker chart&#10;&#10;Description automatically generated">
            <a:extLst>
              <a:ext uri="{FF2B5EF4-FFF2-40B4-BE49-F238E27FC236}">
                <a16:creationId xmlns:a16="http://schemas.microsoft.com/office/drawing/2014/main" id="{9A53EA31-BCD1-D1CB-EF17-EDFF0AD15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1"/>
          <a:stretch/>
        </p:blipFill>
        <p:spPr>
          <a:xfrm>
            <a:off x="1548191" y="480060"/>
            <a:ext cx="9017356" cy="5897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9BA11-FEA9-7CA5-AFFD-65C539582211}"/>
              </a:ext>
            </a:extLst>
          </p:cNvPr>
          <p:cNvSpPr txBox="1"/>
          <p:nvPr/>
        </p:nvSpPr>
        <p:spPr>
          <a:xfrm>
            <a:off x="7498716" y="5935532"/>
            <a:ext cx="2969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Ramakrishna N et al. J Clin Oncol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722FB-465C-4804-D9C1-C39593108583}"/>
              </a:ext>
            </a:extLst>
          </p:cNvPr>
          <p:cNvSpPr txBox="1"/>
          <p:nvPr/>
        </p:nvSpPr>
        <p:spPr>
          <a:xfrm>
            <a:off x="666974" y="731520"/>
            <a:ext cx="3173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ASCO Guidelines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of HER2+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58D83-9880-EBE2-6D1C-3710CD08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122"/>
          <a:stretch/>
        </p:blipFill>
        <p:spPr>
          <a:xfrm>
            <a:off x="1959543" y="2068777"/>
            <a:ext cx="7772400" cy="36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8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855383-5BA6-3DF8-CB8A-21F817F3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0" y="2127250"/>
            <a:ext cx="5794592" cy="3201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A92D4-3690-1FA6-042C-EC937BD54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182" y="1793875"/>
            <a:ext cx="5617118" cy="37560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AC10CC-D156-D4CE-2F74-5F8460664196}"/>
              </a:ext>
            </a:extLst>
          </p:cNvPr>
          <p:cNvSpPr txBox="1">
            <a:spLocks/>
          </p:cNvSpPr>
          <p:nvPr/>
        </p:nvSpPr>
        <p:spPr>
          <a:xfrm>
            <a:off x="0" y="288647"/>
            <a:ext cx="121920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3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Tucatinib in Metastatic HER2+ BC: Flatiron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ABFFE-C330-B1B0-DE27-536442D240BC}"/>
              </a:ext>
            </a:extLst>
          </p:cNvPr>
          <p:cNvSpPr txBox="1"/>
          <p:nvPr/>
        </p:nvSpPr>
        <p:spPr>
          <a:xfrm>
            <a:off x="8966201" y="6429499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Kaufman P et al, SABCS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51DA1-047F-644B-839F-C49217EC099B}"/>
              </a:ext>
            </a:extLst>
          </p:cNvPr>
          <p:cNvSpPr txBox="1"/>
          <p:nvPr/>
        </p:nvSpPr>
        <p:spPr>
          <a:xfrm>
            <a:off x="4298867" y="2375065"/>
            <a:ext cx="1552028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Patients with brain metastases (n=130)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D3790-600E-1F4C-877B-B8C58744AAB9}"/>
              </a:ext>
            </a:extLst>
          </p:cNvPr>
          <p:cNvSpPr txBox="1"/>
          <p:nvPr/>
        </p:nvSpPr>
        <p:spPr>
          <a:xfrm rot="16200000">
            <a:off x="5381531" y="4158676"/>
            <a:ext cx="225730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Proportion not on new therapy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6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422EA-0417-8E28-BDE2-8D6A727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48D76-2FE7-BE60-0990-EC511130D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Tucatinib improves OS when added to capecitabine/trastuzumab as 2L+ therapy, including in pts with active, untreated brain metastases</a:t>
            </a:r>
          </a:p>
          <a:p>
            <a:endParaRPr lang="en-US" dirty="0"/>
          </a:p>
          <a:p>
            <a:r>
              <a:rPr lang="en-US" dirty="0"/>
              <a:t>ASCO 2022 HER2+ Brain Metastases Guidelines endorse tucatinib triplet in pts with asymptomatic active, untreated brain </a:t>
            </a:r>
            <a:r>
              <a:rPr lang="en-US" dirty="0" err="1"/>
              <a:t>mets</a:t>
            </a:r>
            <a:r>
              <a:rPr lang="en-US" dirty="0"/>
              <a:t>, delaying local therapy</a:t>
            </a:r>
          </a:p>
          <a:p>
            <a:endParaRPr lang="en-US" dirty="0"/>
          </a:p>
          <a:p>
            <a:r>
              <a:rPr lang="en-US" dirty="0"/>
              <a:t>Real world evidence shows tucatinib triplet is the 2L therapy choice in patients with brain metastases</a:t>
            </a:r>
          </a:p>
          <a:p>
            <a:endParaRPr lang="en-US" dirty="0"/>
          </a:p>
          <a:p>
            <a:r>
              <a:rPr lang="en-US" dirty="0"/>
              <a:t>Phase III of HER2CLIMB-02 with T-DM1 + tucatinib vs T-DM1 underway </a:t>
            </a:r>
          </a:p>
        </p:txBody>
      </p:sp>
    </p:spTree>
    <p:extLst>
      <p:ext uri="{BB962C8B-B14F-4D97-AF65-F5344CB8AC3E}">
        <p14:creationId xmlns:p14="http://schemas.microsoft.com/office/powerpoint/2010/main" val="283683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5AA2CA-E8E5-E0DD-6C48-CAA5FB2D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2" y="634555"/>
            <a:ext cx="5762847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Destiny-Breast04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67444EA-24C3-DC02-A027-BC4954BB7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Improved PFS and OS with T-</a:t>
            </a:r>
            <a:r>
              <a:rPr lang="en-US" sz="2200" dirty="0" err="1"/>
              <a:t>DXd</a:t>
            </a:r>
            <a:r>
              <a:rPr lang="en-US" sz="2200" dirty="0"/>
              <a:t> vs TPC in HER2 Low MBC Pts 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12850F32-17EE-900F-631D-D7FA6085A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855" y="45720"/>
            <a:ext cx="4800600" cy="6764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C8ABC-0791-E748-5661-F230ADF2C433}"/>
              </a:ext>
            </a:extLst>
          </p:cNvPr>
          <p:cNvSpPr txBox="1"/>
          <p:nvPr/>
        </p:nvSpPr>
        <p:spPr>
          <a:xfrm>
            <a:off x="643278" y="6486861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 S et al NEJM 2022</a:t>
            </a:r>
          </a:p>
        </p:txBody>
      </p:sp>
    </p:spTree>
    <p:extLst>
      <p:ext uri="{BB962C8B-B14F-4D97-AF65-F5344CB8AC3E}">
        <p14:creationId xmlns:p14="http://schemas.microsoft.com/office/powerpoint/2010/main" val="36966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131EC8-ED85-0C07-541B-0F15815A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DEBBRAH: 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for HER2-low Brain Mets</a:t>
            </a: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0BB959D-D92C-3CE2-F970-4C26BE781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850"/>
            <a:ext cx="5585970" cy="537363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DE551AD2-2D49-E879-24F0-5D2EB885C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970" y="1860891"/>
            <a:ext cx="6464921" cy="3886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D02C73-19E0-4760-D750-23D2764E7785}"/>
              </a:ext>
            </a:extLst>
          </p:cNvPr>
          <p:cNvSpPr txBox="1"/>
          <p:nvPr/>
        </p:nvSpPr>
        <p:spPr>
          <a:xfrm>
            <a:off x="8290560" y="6548999"/>
            <a:ext cx="437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Perez-Garcia JM et al, SABCS 2022; Abstract PD7-02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6CA189-2C5F-944B-3D10-75EE09E6506D}"/>
              </a:ext>
            </a:extLst>
          </p:cNvPr>
          <p:cNvSpPr/>
          <p:nvPr/>
        </p:nvSpPr>
        <p:spPr>
          <a:xfrm>
            <a:off x="1180214" y="4518837"/>
            <a:ext cx="1095153" cy="12285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EF23F-D19F-768C-D9DA-122886F6C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35" y="4199860"/>
            <a:ext cx="5943600" cy="474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FEC39-F395-46DD-E5A2-851DF7309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966" y="4490127"/>
            <a:ext cx="1130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5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C7AB-2D8B-7285-13C1-01343024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02AC-1286-2CA7-F58B-F97CC990D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10515600" cy="47687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is superior to single agent chemotherapy regarding PFS and OS as 2L+ therapy for HER2-low MBC (both HR+ and TN) </a:t>
            </a:r>
          </a:p>
          <a:p>
            <a:endParaRPr lang="en-US" dirty="0"/>
          </a:p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is 2L SOC, following progression on ET and 1L chemotherapy</a:t>
            </a:r>
          </a:p>
          <a:p>
            <a:endParaRPr lang="en-US" dirty="0"/>
          </a:p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has activity against active, untreated or treated and progressing HER2-low brain metastases</a:t>
            </a:r>
          </a:p>
          <a:p>
            <a:endParaRPr lang="en-US" dirty="0"/>
          </a:p>
          <a:p>
            <a:r>
              <a:rPr lang="en-US" dirty="0"/>
              <a:t>Olanzapine 2.5mg at bedtime highly effective in eradicating chronic nausea</a:t>
            </a:r>
          </a:p>
          <a:p>
            <a:endParaRPr lang="en-US" dirty="0"/>
          </a:p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is being evaluated as preoperative therapy in HR+ HER2 low EBC – preliminary data from TALENT trial at SABCS 2022 are promising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389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FCD0-6344-841A-6965-10AE4D4F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66" y="79180"/>
            <a:ext cx="10515600" cy="1003951"/>
          </a:xfrm>
        </p:spPr>
        <p:txBody>
          <a:bodyPr>
            <a:normAutofit/>
          </a:bodyPr>
          <a:lstStyle/>
          <a:p>
            <a:r>
              <a:rPr lang="en-US" dirty="0"/>
              <a:t>The Phase II Right Choice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9B287-8555-0AD9-61A5-4B1CF13DC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9966" y="635298"/>
            <a:ext cx="3703982" cy="3598771"/>
          </a:xfrm>
          <a:ln>
            <a:solidFill>
              <a:srgbClr val="F4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 u="sng" dirty="0"/>
              <a:t>Demographics</a:t>
            </a:r>
          </a:p>
          <a:p>
            <a:r>
              <a:rPr lang="en-US" sz="2800" dirty="0"/>
              <a:t>Median age: 44</a:t>
            </a:r>
          </a:p>
          <a:p>
            <a:r>
              <a:rPr lang="en-US" sz="2800" dirty="0" err="1"/>
              <a:t>Denovo</a:t>
            </a:r>
            <a:r>
              <a:rPr lang="en-US" sz="2800" dirty="0"/>
              <a:t> MBC: 65%</a:t>
            </a:r>
          </a:p>
          <a:p>
            <a:r>
              <a:rPr lang="en-US" sz="2800" dirty="0"/>
              <a:t>Visceral </a:t>
            </a:r>
            <a:r>
              <a:rPr lang="en-US" sz="2800" dirty="0" err="1"/>
              <a:t>mets</a:t>
            </a:r>
            <a:r>
              <a:rPr lang="en-US" sz="2800" dirty="0"/>
              <a:t>: 78%</a:t>
            </a:r>
          </a:p>
          <a:p>
            <a:r>
              <a:rPr lang="en-US" sz="2800" dirty="0"/>
              <a:t>Visceral crisis: 52%</a:t>
            </a:r>
          </a:p>
          <a:p>
            <a:r>
              <a:rPr lang="en-US" sz="2800" dirty="0"/>
              <a:t>Symptomatic visceral </a:t>
            </a:r>
            <a:r>
              <a:rPr lang="en-US" sz="2800" dirty="0" err="1"/>
              <a:t>mets</a:t>
            </a:r>
            <a:r>
              <a:rPr lang="en-US" sz="2800" dirty="0"/>
              <a:t>: ~67%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22485-E3DC-0A90-D40C-282D3BF9F23E}"/>
              </a:ext>
            </a:extLst>
          </p:cNvPr>
          <p:cNvSpPr txBox="1"/>
          <p:nvPr/>
        </p:nvSpPr>
        <p:spPr>
          <a:xfrm>
            <a:off x="8445483" y="6409488"/>
            <a:ext cx="370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 et al, SABCS 2022; Abstract GS1-10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2A354D-B9DA-7536-7EA2-A09F25D52A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61" y="920886"/>
            <a:ext cx="7212496" cy="31189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607100-18FD-3AD4-776E-C9A9D940B3B2}"/>
              </a:ext>
            </a:extLst>
          </p:cNvPr>
          <p:cNvSpPr txBox="1">
            <a:spLocks/>
          </p:cNvSpPr>
          <p:nvPr/>
        </p:nvSpPr>
        <p:spPr>
          <a:xfrm>
            <a:off x="278298" y="4354144"/>
            <a:ext cx="4273824" cy="2354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EF2A4F3-9809-1DDE-C811-04CCADC73A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62" y="3877557"/>
            <a:ext cx="5704801" cy="2881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E37653-04D0-D809-05A4-ABF6AC262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0" y="4567988"/>
            <a:ext cx="40767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1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0C3D12-A664-CA4B-8CF3-125EE7B5A142}"/>
              </a:ext>
            </a:extLst>
          </p:cNvPr>
          <p:cNvSpPr txBox="1"/>
          <p:nvPr/>
        </p:nvSpPr>
        <p:spPr>
          <a:xfrm>
            <a:off x="7305041" y="6488668"/>
            <a:ext cx="497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Hurvitz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 et al</a:t>
            </a:r>
            <a:r>
              <a:rPr lang="en-US" dirty="0">
                <a:effectLst/>
              </a:rPr>
              <a:t> SABCS 2022;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 GS2-02</a:t>
            </a:r>
            <a:r>
              <a:rPr lang="en-US" dirty="0">
                <a:effectLst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FB181-B0E1-7A47-AD49-6F7799D26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19" r="-397"/>
          <a:stretch/>
        </p:blipFill>
        <p:spPr>
          <a:xfrm>
            <a:off x="1524" y="763667"/>
            <a:ext cx="12188952" cy="52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59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294D-E9FB-1754-6BBE-494D4010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1602-60D6-52A1-66F8-B98A71D13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ET + </a:t>
            </a:r>
            <a:r>
              <a:rPr lang="en-US" dirty="0" err="1"/>
              <a:t>ribociclib</a:t>
            </a:r>
            <a:r>
              <a:rPr lang="en-US" dirty="0"/>
              <a:t> is more effective than combination chemotherapy as 1L treatment for patients with rapidly progressive, symptomatic MBC and doubles median PFS from 12 to 24 </a:t>
            </a:r>
            <a:r>
              <a:rPr lang="en-US" dirty="0" err="1"/>
              <a:t>mos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tempo of response to ET + </a:t>
            </a:r>
            <a:r>
              <a:rPr lang="en-US" dirty="0" err="1"/>
              <a:t>ribociclib</a:t>
            </a:r>
            <a:r>
              <a:rPr lang="en-US" dirty="0"/>
              <a:t> is similar to that seen with combination chemotherapy</a:t>
            </a:r>
          </a:p>
          <a:p>
            <a:endParaRPr lang="en-US" dirty="0"/>
          </a:p>
          <a:p>
            <a:r>
              <a:rPr lang="en-US" dirty="0"/>
              <a:t>Chemotherapy should only be used as 1L therapy in patients with significant organ dysfunction, </a:t>
            </a:r>
            <a:r>
              <a:rPr lang="en-US" dirty="0" err="1"/>
              <a:t>eg</a:t>
            </a:r>
            <a:r>
              <a:rPr lang="en-US" dirty="0"/>
              <a:t>, impending liver or respiratory failure, and all other patients should receive 1L ET + CDK 4/6 inhibitor</a:t>
            </a:r>
          </a:p>
        </p:txBody>
      </p:sp>
    </p:spTree>
    <p:extLst>
      <p:ext uri="{BB962C8B-B14F-4D97-AF65-F5344CB8AC3E}">
        <p14:creationId xmlns:p14="http://schemas.microsoft.com/office/powerpoint/2010/main" val="4177677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FC825951-050A-8C46-8CEF-BC7061A0349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19" y="1779689"/>
            <a:ext cx="6446664" cy="344512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86E01B-5586-4B43-8EBD-BFC5826C7F00}"/>
              </a:ext>
            </a:extLst>
          </p:cNvPr>
          <p:cNvSpPr txBox="1"/>
          <p:nvPr/>
        </p:nvSpPr>
        <p:spPr>
          <a:xfrm>
            <a:off x="1610986" y="1752601"/>
            <a:ext cx="1885950" cy="2946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9143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sym typeface="Arial"/>
              </a:rPr>
              <a:t>Key Eligibility: </a:t>
            </a:r>
          </a:p>
          <a:p>
            <a:pPr marL="0" marR="0" lvl="0" indent="0" algn="ctr" defTabSz="9143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sym typeface="Arial"/>
            </a:endParaRPr>
          </a:p>
          <a:p>
            <a:pPr marL="128588" marR="0" lvl="0" indent="-128588" algn="l" defTabSz="9143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</a:rPr>
              <a:t>ER+ (&gt;10%), HER2 neg</a:t>
            </a:r>
          </a:p>
          <a:p>
            <a:pPr marL="128588" marR="0" lvl="0" indent="-128588" algn="l" defTabSz="9143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</a:rPr>
              <a:t>No prior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</a:rPr>
              <a:t>tx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</a:rPr>
              <a:t> for MBC</a:t>
            </a:r>
          </a:p>
          <a:p>
            <a:pPr marL="128588" marR="0" lvl="0" indent="-128588" algn="l" defTabSz="9143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</a:rPr>
              <a:t>No relapse &lt;12m on adjuvant ET</a:t>
            </a:r>
          </a:p>
          <a:p>
            <a:pPr marL="128588" marR="0" lvl="0" indent="-128588" algn="l" defTabSz="9143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</a:rPr>
              <a:t>Postmeno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</a:rPr>
              <a:t> or receiving LHRH</a:t>
            </a:r>
          </a:p>
          <a:p>
            <a:pPr marL="0" marR="0" lvl="0" indent="0" algn="ctr" defTabSz="9143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sym typeface="Arial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40CC439-E2C8-4DD3-B2A9-A7064C3EF3D6}"/>
              </a:ext>
            </a:extLst>
          </p:cNvPr>
          <p:cNvSpPr>
            <a:spLocks/>
          </p:cNvSpPr>
          <p:nvPr/>
        </p:nvSpPr>
        <p:spPr bwMode="auto">
          <a:xfrm>
            <a:off x="567891" y="296035"/>
            <a:ext cx="11236182" cy="121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ctDNA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Monitoring and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Therapy Switch with ESR1 Mutation (PADA-1)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6E3F63-62BA-2CFA-F7B0-B5F7B8E7189B}"/>
              </a:ext>
            </a:extLst>
          </p:cNvPr>
          <p:cNvSpPr txBox="1">
            <a:spLocks/>
          </p:cNvSpPr>
          <p:nvPr/>
        </p:nvSpPr>
        <p:spPr bwMode="auto">
          <a:xfrm>
            <a:off x="21736" y="6534834"/>
            <a:ext cx="10358967" cy="26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Bidard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 et al, SABCS 2021 Abstract GS3-05</a:t>
            </a:r>
          </a:p>
        </p:txBody>
      </p:sp>
    </p:spTree>
    <p:extLst>
      <p:ext uri="{BB962C8B-B14F-4D97-AF65-F5344CB8AC3E}">
        <p14:creationId xmlns:p14="http://schemas.microsoft.com/office/powerpoint/2010/main" val="433464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32CE24E-3A50-C942-87AB-44D236FE0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" y="2369654"/>
            <a:ext cx="5489790" cy="3414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F8BB18-6AFB-934F-B0B9-EBAC30CBF462}"/>
              </a:ext>
            </a:extLst>
          </p:cNvPr>
          <p:cNvSpPr txBox="1"/>
          <p:nvPr/>
        </p:nvSpPr>
        <p:spPr>
          <a:xfrm>
            <a:off x="76200" y="1715164"/>
            <a:ext cx="6019800" cy="346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91437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F74AE"/>
                </a:solidFill>
                <a:effectLst/>
                <a:uLnTx/>
                <a:uFillTx/>
                <a:latin typeface="Arial"/>
                <a:ea typeface="Microsoft YaHei"/>
                <a:sym typeface="Arial"/>
              </a:rPr>
              <a:t>Step #2: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F74AE"/>
                </a:solidFill>
                <a:effectLst/>
                <a:uLnTx/>
                <a:uFillTx/>
                <a:latin typeface="Arial"/>
                <a:ea typeface="Microsoft YaHei"/>
                <a:sym typeface="Arial"/>
              </a:rPr>
              <a:t>mPFS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74AE"/>
                </a:solidFill>
                <a:effectLst/>
                <a:uLnTx/>
                <a:uFillTx/>
                <a:latin typeface="Arial"/>
                <a:ea typeface="Microsoft YaHei"/>
                <a:sym typeface="Arial"/>
              </a:rPr>
              <a:t> ~40% longer with switch to F+P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4D54BD58-B4C3-453C-B30F-E6F012044552}"/>
              </a:ext>
            </a:extLst>
          </p:cNvPr>
          <p:cNvSpPr>
            <a:spLocks/>
          </p:cNvSpPr>
          <p:nvPr/>
        </p:nvSpPr>
        <p:spPr bwMode="auto">
          <a:xfrm>
            <a:off x="1752600" y="1"/>
            <a:ext cx="8763000" cy="121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ctDNA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Monitoring and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Therapy Switch (PADA-1)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F460C-7162-580F-A181-9B06B502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53" y="2800011"/>
            <a:ext cx="6524847" cy="2892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04564-5375-F6A8-D209-B3D26AA6A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494" y="2157662"/>
            <a:ext cx="5727700" cy="5461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FCCABD-0AA0-3A75-0A6B-361C476FD93B}"/>
              </a:ext>
            </a:extLst>
          </p:cNvPr>
          <p:cNvSpPr txBox="1">
            <a:spLocks/>
          </p:cNvSpPr>
          <p:nvPr/>
        </p:nvSpPr>
        <p:spPr bwMode="auto">
          <a:xfrm>
            <a:off x="21736" y="6534834"/>
            <a:ext cx="10358967" cy="26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Bidard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 et al, SABCS 2021 Abstract GS3-05</a:t>
            </a:r>
          </a:p>
        </p:txBody>
      </p:sp>
    </p:spTree>
    <p:extLst>
      <p:ext uri="{BB962C8B-B14F-4D97-AF65-F5344CB8AC3E}">
        <p14:creationId xmlns:p14="http://schemas.microsoft.com/office/powerpoint/2010/main" val="3169920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EB7E-E5BC-5C17-1BC2-208FFC93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550E6-71A2-7F12-8D01-BB9FBA6E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34836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/>
              <a:t>Development of ESR1 mutation is found in 50% of pts whose HR+ HER2- MBC has progressed on CDK 4/6 inhibitor</a:t>
            </a:r>
          </a:p>
          <a:p>
            <a:pPr>
              <a:spcBef>
                <a:spcPts val="1600"/>
              </a:spcBef>
            </a:pPr>
            <a:r>
              <a:rPr lang="en-US" dirty="0"/>
              <a:t>PADA-1 trial shows PFS is prolonged switching endocrine therapy from AI to </a:t>
            </a:r>
            <a:r>
              <a:rPr lang="en-US" dirty="0" err="1"/>
              <a:t>fulvestrant</a:t>
            </a:r>
            <a:r>
              <a:rPr lang="en-US" dirty="0"/>
              <a:t>, and continuing </a:t>
            </a:r>
            <a:r>
              <a:rPr lang="en-US" dirty="0" err="1"/>
              <a:t>palbociclib</a:t>
            </a:r>
            <a:r>
              <a:rPr lang="en-US" dirty="0"/>
              <a:t>, compared with continuing the AI plus </a:t>
            </a:r>
            <a:r>
              <a:rPr lang="en-US" dirty="0" err="1"/>
              <a:t>palbociclib</a:t>
            </a:r>
            <a:r>
              <a:rPr lang="en-US" dirty="0"/>
              <a:t>, in pts with </a:t>
            </a:r>
            <a:r>
              <a:rPr lang="en-US" dirty="0" err="1"/>
              <a:t>ctDNA</a:t>
            </a:r>
            <a:r>
              <a:rPr lang="en-US" dirty="0"/>
              <a:t>-detected ESR1 mutation without imaging/clinical evidence of progression</a:t>
            </a:r>
          </a:p>
          <a:p>
            <a:pPr>
              <a:spcBef>
                <a:spcPts val="1600"/>
              </a:spcBef>
            </a:pPr>
            <a:r>
              <a:rPr lang="en-US" dirty="0"/>
              <a:t>Use of </a:t>
            </a:r>
            <a:r>
              <a:rPr lang="en-US" dirty="0" err="1"/>
              <a:t>ctDNA</a:t>
            </a:r>
            <a:r>
              <a:rPr lang="en-US" dirty="0"/>
              <a:t> in MBC to detect targetable mutations arising in resistant disease, prior to clinical progression, may evolve as new management paradigm – will this improve OS?</a:t>
            </a:r>
          </a:p>
          <a:p>
            <a:pPr>
              <a:spcBef>
                <a:spcPts val="1600"/>
              </a:spcBef>
            </a:pPr>
            <a:r>
              <a:rPr lang="en-US" dirty="0"/>
              <a:t>SERENA-6 trial is evaluating switching to oral SERD </a:t>
            </a:r>
            <a:r>
              <a:rPr lang="en-US" dirty="0" err="1"/>
              <a:t>camizestrant</a:t>
            </a:r>
            <a:r>
              <a:rPr lang="en-US" dirty="0"/>
              <a:t> in pts with </a:t>
            </a:r>
            <a:r>
              <a:rPr lang="en-US" dirty="0" err="1"/>
              <a:t>ctDNA</a:t>
            </a:r>
            <a:r>
              <a:rPr lang="en-US" dirty="0"/>
              <a:t>-detected ESR1 mutations </a:t>
            </a:r>
          </a:p>
        </p:txBody>
      </p:sp>
    </p:spTree>
    <p:extLst>
      <p:ext uri="{BB962C8B-B14F-4D97-AF65-F5344CB8AC3E}">
        <p14:creationId xmlns:p14="http://schemas.microsoft.com/office/powerpoint/2010/main" val="3609187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87A6D-69C7-D5F4-E5F3-F4D4FD4F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16"/>
            <a:ext cx="10515600" cy="789956"/>
          </a:xfrm>
        </p:spPr>
        <p:txBody>
          <a:bodyPr>
            <a:normAutofit fontScale="90000"/>
          </a:bodyPr>
          <a:lstStyle/>
          <a:p>
            <a:r>
              <a:rPr lang="en-US" dirty="0"/>
              <a:t>PACE: Ph2 Palbociclib after CDK and Endocrine Therapy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5873E-5764-4EF7-8987-6C019CFA31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39" y="1193931"/>
            <a:ext cx="6448619" cy="3179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C4258-EABA-21A6-E000-DE50B9F8AC63}"/>
              </a:ext>
            </a:extLst>
          </p:cNvPr>
          <p:cNvSpPr txBox="1"/>
          <p:nvPr/>
        </p:nvSpPr>
        <p:spPr>
          <a:xfrm>
            <a:off x="162339" y="4558012"/>
            <a:ext cx="2771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Demographics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81% Post menopausal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40% de novo MBC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60% visceral disease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68% measurable disease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968F0-CE1C-7628-DF78-E904D810C296}"/>
              </a:ext>
            </a:extLst>
          </p:cNvPr>
          <p:cNvSpPr txBox="1"/>
          <p:nvPr/>
        </p:nvSpPr>
        <p:spPr>
          <a:xfrm>
            <a:off x="2934316" y="4859752"/>
            <a:ext cx="32243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91% prior Palbociclib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76% prior ET&gt;12 months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77% second 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DB3012-4B4F-4816-7ADB-D8EBBB8B80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44" y="895138"/>
            <a:ext cx="5061098" cy="3478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5E8C19-04E9-0139-E726-C3BECD1BEA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176" y="873672"/>
            <a:ext cx="2459889" cy="1076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438227-14E0-5DD9-8FAB-7E018D41B41B}"/>
              </a:ext>
            </a:extLst>
          </p:cNvPr>
          <p:cNvSpPr txBox="1"/>
          <p:nvPr/>
        </p:nvSpPr>
        <p:spPr>
          <a:xfrm>
            <a:off x="7820103" y="2783574"/>
            <a:ext cx="84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ITT PFS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CC2187-618A-130D-D2A4-7703C7019CC4}"/>
              </a:ext>
            </a:extLst>
          </p:cNvPr>
          <p:cNvSpPr txBox="1"/>
          <p:nvPr/>
        </p:nvSpPr>
        <p:spPr>
          <a:xfrm>
            <a:off x="5882060" y="4558012"/>
            <a:ext cx="4023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endpoints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ORR (n=149): 10.8 v 13.7 v 17.9%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 OS: 27.5 v 24.6 v 42.5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Rare immune-related AEs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Suggestion of improved efficacy of FP over F in ESR1 and PIK3CA mutations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4A1B93-1D16-B8B7-E83D-787489EA341B}"/>
              </a:ext>
            </a:extLst>
          </p:cNvPr>
          <p:cNvSpPr txBox="1">
            <a:spLocks/>
          </p:cNvSpPr>
          <p:nvPr/>
        </p:nvSpPr>
        <p:spPr bwMode="auto">
          <a:xfrm>
            <a:off x="21736" y="6534834"/>
            <a:ext cx="10358967" cy="26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Mayer et al, SABCS 2022; Abstract GS3-06</a:t>
            </a:r>
          </a:p>
        </p:txBody>
      </p:sp>
    </p:spTree>
    <p:extLst>
      <p:ext uri="{BB962C8B-B14F-4D97-AF65-F5344CB8AC3E}">
        <p14:creationId xmlns:p14="http://schemas.microsoft.com/office/powerpoint/2010/main" val="3638216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927DB-6664-65EA-BF3D-D4F5528A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825"/>
            <a:ext cx="10515600" cy="789956"/>
          </a:xfrm>
        </p:spPr>
        <p:txBody>
          <a:bodyPr/>
          <a:lstStyle/>
          <a:p>
            <a:r>
              <a:rPr lang="en-US" dirty="0"/>
              <a:t>PACE: Exploratory Endpoints and 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19346-9C31-DFDD-6E64-EC5182720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1270" y="1034353"/>
            <a:ext cx="5268961" cy="5823648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Continuing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palbociclib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beyond progression on prior CDK4/6i did not significantly improve PFS</a:t>
            </a:r>
          </a:p>
          <a:p>
            <a:pPr lvl="1"/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Is change in the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CDKi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important?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Variations in the patient population in phase II studies may be important</a:t>
            </a:r>
          </a:p>
          <a:p>
            <a:pPr lvl="1"/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Await data from Ph III studies (post-MONARCH)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 longer PFS with the addition of a PD-L1 inhibitor is intriguing, further study is needed</a:t>
            </a:r>
          </a:p>
          <a:p>
            <a:pPr lvl="1"/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Greater toxicity with PD-L combinations have been seen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study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, increased immune toxicity was not seen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Baseline </a:t>
            </a:r>
            <a:r>
              <a:rPr lang="en-US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ctDNA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analyses are also of interest and suggest </a:t>
            </a:r>
            <a:r>
              <a:rPr lang="en-US" sz="2000" dirty="0">
                <a:cs typeface="Times New Roman" panose="02020603050405020304" pitchFamily="18" charset="0"/>
              </a:rPr>
              <a:t>differential impact in tumors with ESR1 and PIK3CA mutations 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valuation of serial </a:t>
            </a:r>
            <a:r>
              <a:rPr lang="en-US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ctDNA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and CTC samples is ongoing</a:t>
            </a:r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6490E4-5DE2-32F5-509B-5EFC13D8A346}"/>
              </a:ext>
            </a:extLst>
          </p:cNvPr>
          <p:cNvGrpSpPr>
            <a:grpSpLocks noChangeAspect="1"/>
          </p:cNvGrpSpPr>
          <p:nvPr/>
        </p:nvGrpSpPr>
        <p:grpSpPr>
          <a:xfrm>
            <a:off x="405043" y="899973"/>
            <a:ext cx="6272421" cy="5760720"/>
            <a:chOff x="405043" y="899973"/>
            <a:chExt cx="6551785" cy="6017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425DAC-2034-116C-438E-FB19C5AE1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06" y="899973"/>
              <a:ext cx="6048049" cy="3013237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CD1B0635-4984-76E8-0C2B-79F782925FD1}"/>
                </a:ext>
              </a:extLst>
            </p:cNvPr>
            <p:cNvSpPr txBox="1">
              <a:spLocks/>
            </p:cNvSpPr>
            <p:nvPr/>
          </p:nvSpPr>
          <p:spPr>
            <a:xfrm>
              <a:off x="1188112" y="1106083"/>
              <a:ext cx="2640013" cy="4079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ESR1 WT</a:t>
              </a: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72036F8-2874-4CBD-CF86-63908DB7FB9A}"/>
                </a:ext>
              </a:extLst>
            </p:cNvPr>
            <p:cNvSpPr txBox="1">
              <a:spLocks/>
            </p:cNvSpPr>
            <p:nvPr/>
          </p:nvSpPr>
          <p:spPr>
            <a:xfrm>
              <a:off x="4316498" y="1034352"/>
              <a:ext cx="2640330" cy="3981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ESR1 altered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F0C5DC-8096-98CE-5C98-409CAFD6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043" y="3913210"/>
              <a:ext cx="6029623" cy="3004057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1CF7757-623A-F8E4-3BED-39D47FC419C8}"/>
                </a:ext>
              </a:extLst>
            </p:cNvPr>
            <p:cNvSpPr txBox="1">
              <a:spLocks/>
            </p:cNvSpPr>
            <p:nvPr/>
          </p:nvSpPr>
          <p:spPr>
            <a:xfrm>
              <a:off x="1188112" y="4074730"/>
              <a:ext cx="2640013" cy="4079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PIK3CA WT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1F1BAD67-4A5A-814F-27A7-EC43294953CE}"/>
                </a:ext>
              </a:extLst>
            </p:cNvPr>
            <p:cNvSpPr txBox="1">
              <a:spLocks/>
            </p:cNvSpPr>
            <p:nvPr/>
          </p:nvSpPr>
          <p:spPr>
            <a:xfrm>
              <a:off x="4164729" y="4011378"/>
              <a:ext cx="2640330" cy="3981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PIK3CA altered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7D61FC5-98E7-943E-FE60-42947D7E2366}"/>
              </a:ext>
            </a:extLst>
          </p:cNvPr>
          <p:cNvSpPr txBox="1"/>
          <p:nvPr/>
        </p:nvSpPr>
        <p:spPr>
          <a:xfrm>
            <a:off x="8056880" y="6486616"/>
            <a:ext cx="6096000" cy="37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Mayer et al, SABCS 2022; Abstract GS3-06</a:t>
            </a:r>
          </a:p>
        </p:txBody>
      </p:sp>
    </p:spTree>
    <p:extLst>
      <p:ext uri="{BB962C8B-B14F-4D97-AF65-F5344CB8AC3E}">
        <p14:creationId xmlns:p14="http://schemas.microsoft.com/office/powerpoint/2010/main" val="4081706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D5C2-88C9-4AE7-940C-4CEA47A7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CDK 4/6 inhibitor after 1</a:t>
            </a:r>
            <a:r>
              <a:rPr lang="en-US" baseline="30000" dirty="0"/>
              <a:t>st</a:t>
            </a:r>
            <a:r>
              <a:rPr lang="en-US" dirty="0"/>
              <a:t> line CDK 4/6 inhibitor</a:t>
            </a:r>
            <a:br>
              <a:rPr lang="en-US" dirty="0"/>
            </a:br>
            <a:r>
              <a:rPr lang="en-US" dirty="0"/>
              <a:t>MAINTAIN: Phase II trial of switching ET+/- Ribociclib for HR+ MBC after failure of previous ET+ CDK4/6i</a:t>
            </a:r>
          </a:p>
        </p:txBody>
      </p:sp>
      <p:sp>
        <p:nvSpPr>
          <p:cNvPr id="5" name="Text Box 45">
            <a:extLst>
              <a:ext uri="{FF2B5EF4-FFF2-40B4-BE49-F238E27FC236}">
                <a16:creationId xmlns:a16="http://schemas.microsoft.com/office/drawing/2014/main" id="{9D890572-23D4-91F1-6C76-9A182E9FD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31" y="1513046"/>
            <a:ext cx="3330727" cy="25545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Adults with ER and/or PR ≥1%, HER2- MBC and progression on ET and CDK4/6i;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≤1 CT line for MBC;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ECOG PS 0 or 1;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Postmenopausal (or premenopausal with GnRH agonist);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Stable brain metastases allowed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120)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3CECA5-A5EC-78F3-5F22-986B9DED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683" y="1513046"/>
            <a:ext cx="2808192" cy="14043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Ribociclib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600 mg QD 3 wk on, 1 wk off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+ Switch ET*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60)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F3935-0931-681E-AD4B-271C2DA79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683" y="3022753"/>
            <a:ext cx="2808194" cy="12519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Placebo + Switch ET*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59)</a:t>
            </a:r>
          </a:p>
        </p:txBody>
      </p:sp>
      <p:sp>
        <p:nvSpPr>
          <p:cNvPr id="8" name="Line 53">
            <a:extLst>
              <a:ext uri="{FF2B5EF4-FFF2-40B4-BE49-F238E27FC236}">
                <a16:creationId xmlns:a16="http://schemas.microsoft.com/office/drawing/2014/main" id="{4AFAEEF0-515C-A36B-08F9-A4C156361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5066" y="3334019"/>
            <a:ext cx="622294" cy="41147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Line 54">
            <a:extLst>
              <a:ext uri="{FF2B5EF4-FFF2-40B4-BE49-F238E27FC236}">
                <a16:creationId xmlns:a16="http://schemas.microsoft.com/office/drawing/2014/main" id="{8FD690C2-4A90-E7E5-919A-C04ECF45AA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7862" y="2307422"/>
            <a:ext cx="622294" cy="35744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0FB89FC-EC8F-43E5-89BB-263F13C06044}"/>
              </a:ext>
            </a:extLst>
          </p:cNvPr>
          <p:cNvSpPr txBox="1"/>
          <p:nvPr/>
        </p:nvSpPr>
        <p:spPr bwMode="auto">
          <a:xfrm>
            <a:off x="3885098" y="4552887"/>
            <a:ext cx="35974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*Patients with progression on AI for MBC and no prior fulvestrant received fulvestrant.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After protocol amendment, patients who progressed on prior fulvestrant received exemestane.   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CBDE195-8F08-34D7-E1F8-22BCB6A86EC3}"/>
              </a:ext>
            </a:extLst>
          </p:cNvPr>
          <p:cNvSpPr txBox="1">
            <a:spLocks/>
          </p:cNvSpPr>
          <p:nvPr/>
        </p:nvSpPr>
        <p:spPr bwMode="auto">
          <a:xfrm>
            <a:off x="367990" y="5872202"/>
            <a:ext cx="10711970" cy="106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endpoint: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(locally assessed per RECIST v1.1)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secondary endpoints: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ORR, CBR, safety, tumor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8B5FC-A02D-4179-AF99-1156A4A2BA11}"/>
              </a:ext>
            </a:extLst>
          </p:cNvPr>
          <p:cNvSpPr txBox="1"/>
          <p:nvPr/>
        </p:nvSpPr>
        <p:spPr>
          <a:xfrm>
            <a:off x="9458379" y="6402367"/>
            <a:ext cx="2538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Kalinsky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 et al. ASCO 2022. LBA1004.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2F2719B4-0FEC-AC02-378B-3F263243F816}"/>
              </a:ext>
            </a:extLst>
          </p:cNvPr>
          <p:cNvSpPr txBox="1"/>
          <p:nvPr/>
        </p:nvSpPr>
        <p:spPr bwMode="auto">
          <a:xfrm>
            <a:off x="7036875" y="5293300"/>
            <a:ext cx="2702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= .035.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D14B0A5-B1EB-4BEF-83EC-0AB8DF2792FC}"/>
              </a:ext>
            </a:extLst>
          </p:cNvPr>
          <p:cNvSpPr/>
          <p:nvPr/>
        </p:nvSpPr>
        <p:spPr>
          <a:xfrm>
            <a:off x="7183530" y="1717043"/>
            <a:ext cx="537488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+ CDK4/6 inhibitor is preferred treatment for HR+/HER2- MBC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Ribociclib + ET shown to extend PFS and OS in HR+/HER2- MBC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trial aims to compare continuing ribociclib and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switching ET vs switching ET only in patients with HR+ MBC</a:t>
            </a:r>
            <a:endParaRPr kumimoji="0" lang="en-US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82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61F0FE-47F8-4ACD-9D19-919B57B0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30" y="-114509"/>
            <a:ext cx="10872444" cy="1103313"/>
          </a:xfrm>
        </p:spPr>
        <p:txBody>
          <a:bodyPr/>
          <a:lstStyle/>
          <a:p>
            <a:r>
              <a:rPr lang="en-US" dirty="0"/>
              <a:t>MAINTAIN: PFS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713F6-B611-41A4-A6C0-2583CCE9D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867" y="4375218"/>
            <a:ext cx="3747251" cy="2107230"/>
          </a:xfrm>
        </p:spPr>
        <p:txBody>
          <a:bodyPr>
            <a:normAutofit lnSpcReduction="10000"/>
          </a:bodyPr>
          <a:lstStyle/>
          <a:p>
            <a:r>
              <a:rPr lang="en-US" alt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Ribociclib and switching ET improved PFS </a:t>
            </a:r>
            <a:r>
              <a:rPr lang="en-US" altLang="en-US" sz="2000" kern="0" dirty="0">
                <a:solidFill>
                  <a:srgbClr val="000000"/>
                </a:solidFill>
              </a:rPr>
              <a:t>compared with ET alone </a:t>
            </a:r>
            <a:r>
              <a:rPr lang="en-US" alt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in patients who progressed </a:t>
            </a:r>
            <a:r>
              <a:rPr lang="en-GB" altLang="en-US" sz="2000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 ET with a previous CDK4/6 inhibitor: </a:t>
            </a:r>
            <a:r>
              <a:rPr lang="en-GB" altLang="en-US" sz="2000" kern="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mP</a:t>
            </a:r>
            <a:r>
              <a:rPr lang="en-US" alt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FS: 5.29 vs 2.76 </a:t>
            </a:r>
            <a:r>
              <a:rPr lang="en-US" altLang="en-US" sz="20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mo</a:t>
            </a:r>
            <a:r>
              <a:rPr lang="en-US" alt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 (HR: 0.57; 95% CI: 0.39-0.95; </a:t>
            </a:r>
            <a:r>
              <a:rPr lang="en-US" altLang="en-US" sz="20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altLang="en-US" sz="2000" kern="0" dirty="0">
                <a:solidFill>
                  <a:srgbClr val="000000"/>
                </a:solidFill>
                <a:latin typeface="Calibri" panose="020F0502020204030204" pitchFamily="34" charset="0"/>
              </a:rPr>
              <a:t> = .006)</a:t>
            </a:r>
          </a:p>
          <a:p>
            <a:endParaRPr lang="en-US" sz="2000" dirty="0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DC89A80C-4CFF-4A34-B85C-F5A4E5EE5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" t="10518" r="3200" b="5414"/>
          <a:stretch/>
        </p:blipFill>
        <p:spPr>
          <a:xfrm>
            <a:off x="206621" y="1219200"/>
            <a:ext cx="6416411" cy="246184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B53ACB5-7125-4C69-9E1E-16FB45E72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032" y="437147"/>
            <a:ext cx="5568968" cy="32706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6686AB-2749-A519-57E0-2AA3D9C73A88}"/>
              </a:ext>
            </a:extLst>
          </p:cNvPr>
          <p:cNvSpPr txBox="1"/>
          <p:nvPr/>
        </p:nvSpPr>
        <p:spPr>
          <a:xfrm>
            <a:off x="9529777" y="6491868"/>
            <a:ext cx="2538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Kalinsky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 et al. ASCO 2022. LBA1004.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C4C09A-887C-719C-1B02-7E960B0BD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505" y="3767688"/>
            <a:ext cx="5243919" cy="2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80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2B6E-9D7C-1717-2585-13D2AC78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8CFC-3952-93FC-8AB2-B22837308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/>
              <a:t>Switching endocrine therapy and continuing </a:t>
            </a:r>
            <a:r>
              <a:rPr lang="en-US" dirty="0" err="1"/>
              <a:t>palbociclib</a:t>
            </a:r>
            <a:r>
              <a:rPr lang="en-US" dirty="0"/>
              <a:t> post-progression on </a:t>
            </a:r>
            <a:r>
              <a:rPr lang="en-US" dirty="0" err="1"/>
              <a:t>palbociclib</a:t>
            </a:r>
            <a:r>
              <a:rPr lang="en-US" dirty="0"/>
              <a:t> is not more effective than ET alone</a:t>
            </a:r>
          </a:p>
          <a:p>
            <a:pPr>
              <a:spcBef>
                <a:spcPts val="1600"/>
              </a:spcBef>
            </a:pPr>
            <a:r>
              <a:rPr lang="en-US" dirty="0"/>
              <a:t>Switching both endocrine therapy and the CDK 4/6 inhibitor (from </a:t>
            </a:r>
            <a:r>
              <a:rPr lang="en-US" dirty="0" err="1"/>
              <a:t>palbociclib</a:t>
            </a:r>
            <a:r>
              <a:rPr lang="en-US" dirty="0"/>
              <a:t> to </a:t>
            </a:r>
            <a:r>
              <a:rPr lang="en-US" dirty="0" err="1"/>
              <a:t>ribociclib</a:t>
            </a:r>
            <a:r>
              <a:rPr lang="en-US" dirty="0"/>
              <a:t>) prolongs PFS (modestly) vs ET switch alone – clinical relevance now that </a:t>
            </a:r>
            <a:r>
              <a:rPr lang="en-US" dirty="0" err="1"/>
              <a:t>ribociclib</a:t>
            </a:r>
            <a:r>
              <a:rPr lang="en-US" dirty="0"/>
              <a:t> is 1L therapy of choice? </a:t>
            </a:r>
          </a:p>
          <a:p>
            <a:pPr>
              <a:spcBef>
                <a:spcPts val="1600"/>
              </a:spcBef>
            </a:pPr>
            <a:r>
              <a:rPr lang="en-US" dirty="0"/>
              <a:t>Can </a:t>
            </a:r>
            <a:r>
              <a:rPr lang="en-US" dirty="0" err="1"/>
              <a:t>ctDNA</a:t>
            </a:r>
            <a:r>
              <a:rPr lang="en-US" dirty="0"/>
              <a:t> post-progression on </a:t>
            </a:r>
            <a:r>
              <a:rPr lang="en-US" dirty="0" err="1"/>
              <a:t>palbociclib</a:t>
            </a:r>
            <a:r>
              <a:rPr lang="en-US" dirty="0"/>
              <a:t> identify pts who may benefit from switching CDK 4/6 inhibitors, </a:t>
            </a:r>
            <a:r>
              <a:rPr lang="en-US" dirty="0" err="1"/>
              <a:t>ie</a:t>
            </a:r>
            <a:r>
              <a:rPr lang="en-US" dirty="0"/>
              <a:t>, lack of LOF Rb mutation?</a:t>
            </a:r>
          </a:p>
          <a:p>
            <a:pPr>
              <a:spcBef>
                <a:spcPts val="1600"/>
              </a:spcBef>
            </a:pPr>
            <a:r>
              <a:rPr lang="en-US" dirty="0"/>
              <a:t>Adding the PDL1 inhibitor avelumab to </a:t>
            </a:r>
            <a:r>
              <a:rPr lang="en-US" dirty="0" err="1"/>
              <a:t>palbociclib</a:t>
            </a:r>
            <a:r>
              <a:rPr lang="en-US" dirty="0"/>
              <a:t> + ET is safe and appears promising post-progression on </a:t>
            </a:r>
            <a:r>
              <a:rPr lang="en-US" dirty="0" err="1"/>
              <a:t>palbociclib</a:t>
            </a:r>
            <a:r>
              <a:rPr lang="en-US" dirty="0"/>
              <a:t> – further trials would be of interest</a:t>
            </a:r>
          </a:p>
          <a:p>
            <a:pPr>
              <a:spcBef>
                <a:spcPts val="1600"/>
              </a:spcBef>
            </a:pPr>
            <a:r>
              <a:rPr lang="en-US" dirty="0" err="1"/>
              <a:t>Abemaciclib</a:t>
            </a:r>
            <a:r>
              <a:rPr lang="en-US" dirty="0"/>
              <a:t> is being evaluated in 2 phase III trials post-progression on </a:t>
            </a:r>
            <a:r>
              <a:rPr lang="en-US" dirty="0" err="1"/>
              <a:t>palbociclib</a:t>
            </a:r>
            <a:r>
              <a:rPr lang="en-US" dirty="0"/>
              <a:t>/</a:t>
            </a:r>
            <a:r>
              <a:rPr lang="en-US" dirty="0" err="1"/>
              <a:t>ribociclib</a:t>
            </a:r>
            <a:r>
              <a:rPr lang="en-US" dirty="0"/>
              <a:t> (EMBER-3 and post-MONARCH)</a:t>
            </a:r>
          </a:p>
        </p:txBody>
      </p:sp>
    </p:spTree>
    <p:extLst>
      <p:ext uri="{BB962C8B-B14F-4D97-AF65-F5344CB8AC3E}">
        <p14:creationId xmlns:p14="http://schemas.microsoft.com/office/powerpoint/2010/main" val="1307139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4B8005-DCFA-8811-E31F-5F8D5F8D1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36" y="1487088"/>
            <a:ext cx="9180504" cy="321267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2A657FA-0FE9-8B88-4B73-297695AD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63" y="402871"/>
            <a:ext cx="10515600" cy="789956"/>
          </a:xfrm>
        </p:spPr>
        <p:txBody>
          <a:bodyPr>
            <a:normAutofit fontScale="90000"/>
          </a:bodyPr>
          <a:lstStyle/>
          <a:p>
            <a:r>
              <a:rPr lang="en-US" sz="4000" noProof="0" dirty="0"/>
              <a:t>CAPItello-291: </a:t>
            </a:r>
            <a:r>
              <a:rPr lang="en-US" b="1" dirty="0">
                <a:latin typeface="Arial" panose="020B0604020202020204" pitchFamily="34" charset="0"/>
              </a:rPr>
              <a:t>Phase III, randomized, double-blind, placebo-controlled study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48D5A0-FE73-D175-1000-06CE539DA3FC}"/>
              </a:ext>
            </a:extLst>
          </p:cNvPr>
          <p:cNvSpPr txBox="1"/>
          <p:nvPr/>
        </p:nvSpPr>
        <p:spPr>
          <a:xfrm>
            <a:off x="0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Turner et al, SABCS 2022; Abstract GS3-04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4CB81-2419-CF62-9A41-492EEE2B9C9B}"/>
              </a:ext>
            </a:extLst>
          </p:cNvPr>
          <p:cNvSpPr txBox="1"/>
          <p:nvPr/>
        </p:nvSpPr>
        <p:spPr>
          <a:xfrm>
            <a:off x="2747325" y="5270639"/>
            <a:ext cx="3045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age ~59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Asian 26%, Black 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ET resistance ~38%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Visceral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~68%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B4AAD-80FD-34EA-527E-433EFA03B5DE}"/>
              </a:ext>
            </a:extLst>
          </p:cNvPr>
          <p:cNvSpPr txBox="1"/>
          <p:nvPr/>
        </p:nvSpPr>
        <p:spPr>
          <a:xfrm>
            <a:off x="3685032" y="4699766"/>
            <a:ext cx="612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 of Demographics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88F57C-B7F2-ABB2-2E56-08C45D8603D6}"/>
              </a:ext>
            </a:extLst>
          </p:cNvPr>
          <p:cNvSpPr txBox="1"/>
          <p:nvPr/>
        </p:nvSpPr>
        <p:spPr>
          <a:xfrm>
            <a:off x="5792518" y="5270639"/>
            <a:ext cx="3730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line of prior ET for MBC ~75%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CDK4/6i for MBC ~70%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Chemotherapy for ABC ~18%</a:t>
            </a:r>
          </a:p>
        </p:txBody>
      </p:sp>
    </p:spTree>
    <p:extLst>
      <p:ext uri="{BB962C8B-B14F-4D97-AF65-F5344CB8AC3E}">
        <p14:creationId xmlns:p14="http://schemas.microsoft.com/office/powerpoint/2010/main" val="373742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626DA-B3B5-3949-A7BF-736D32E3F2D3}"/>
              </a:ext>
            </a:extLst>
          </p:cNvPr>
          <p:cNvSpPr txBox="1"/>
          <p:nvPr/>
        </p:nvSpPr>
        <p:spPr>
          <a:xfrm>
            <a:off x="7386321" y="6488668"/>
            <a:ext cx="547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Hurvitz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 et al</a:t>
            </a:r>
            <a:r>
              <a:rPr lang="en-US" dirty="0">
                <a:effectLst/>
              </a:rPr>
              <a:t> SABCS 2022;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 GS2-02</a:t>
            </a:r>
            <a:r>
              <a:rPr lang="en-US" dirty="0">
                <a:effectLst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AFDD7-4C09-0449-B2C5-C3493847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901"/>
            <a:ext cx="12192000" cy="590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66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8FDA6-CED9-3C32-5C4F-AA7FDECEA9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25" y="3362055"/>
            <a:ext cx="6675120" cy="339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47E37-42A6-E8DE-7291-9AC4B8A85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7" y="3833456"/>
            <a:ext cx="5552718" cy="160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3D2EA4-6F18-ABC8-3439-082923D2A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356" y="615949"/>
            <a:ext cx="5552719" cy="160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ACC4F4-AB7F-509A-6714-E28D1C195B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25" y="70312"/>
            <a:ext cx="6675120" cy="3391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165787-8517-5F25-1D07-9218EFE06AC5}"/>
              </a:ext>
            </a:extLst>
          </p:cNvPr>
          <p:cNvSpPr txBox="1"/>
          <p:nvPr/>
        </p:nvSpPr>
        <p:spPr>
          <a:xfrm>
            <a:off x="8049475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Turner et al, SABCS 2022; Abstract GS3-04</a:t>
            </a:r>
          </a:p>
        </p:txBody>
      </p:sp>
    </p:spTree>
    <p:extLst>
      <p:ext uri="{BB962C8B-B14F-4D97-AF65-F5344CB8AC3E}">
        <p14:creationId xmlns:p14="http://schemas.microsoft.com/office/powerpoint/2010/main" val="3597462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A0982-21EF-C97B-84AF-3BB90437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49" y="123761"/>
            <a:ext cx="10515600" cy="789956"/>
          </a:xfrm>
        </p:spPr>
        <p:txBody>
          <a:bodyPr/>
          <a:lstStyle/>
          <a:p>
            <a:r>
              <a:rPr lang="en-US" dirty="0"/>
              <a:t>Additional Analyses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ACE6E-DB1A-0669-8002-CB89C201BD76}"/>
              </a:ext>
            </a:extLst>
          </p:cNvPr>
          <p:cNvSpPr txBox="1"/>
          <p:nvPr/>
        </p:nvSpPr>
        <p:spPr>
          <a:xfrm>
            <a:off x="0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Turner et al, SABCS 2022; Abstract GS3-04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1EE5A-AFDD-1CE4-B566-71E584F4B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115" y="807159"/>
            <a:ext cx="6492240" cy="31358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C2029A7-E62D-CAA5-00F1-0C679FE0FFDB}"/>
              </a:ext>
            </a:extLst>
          </p:cNvPr>
          <p:cNvSpPr txBox="1">
            <a:spLocks/>
          </p:cNvSpPr>
          <p:nvPr/>
        </p:nvSpPr>
        <p:spPr>
          <a:xfrm>
            <a:off x="5573903" y="142372"/>
            <a:ext cx="11376025" cy="1007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Investigator-assessed PFS by subgroup: Overall population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326B6-3CA3-36A3-298C-4C3E166D4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343"/>
          <a:stretch/>
        </p:blipFill>
        <p:spPr>
          <a:xfrm>
            <a:off x="5573903" y="4663851"/>
            <a:ext cx="6492240" cy="1741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A76362-E104-E64D-6231-7E5AD1E8C0DD}"/>
              </a:ext>
            </a:extLst>
          </p:cNvPr>
          <p:cNvSpPr txBox="1"/>
          <p:nvPr/>
        </p:nvSpPr>
        <p:spPr>
          <a:xfrm>
            <a:off x="5583936" y="4725078"/>
            <a:ext cx="2231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Response per investigator assessment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51CEE-A7E9-2D21-7E3C-5635EA7272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09" y="1877470"/>
            <a:ext cx="5645049" cy="23061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DAD88F-A4B7-EC41-0743-5C44BD83C37B}"/>
              </a:ext>
            </a:extLst>
          </p:cNvPr>
          <p:cNvSpPr txBox="1"/>
          <p:nvPr/>
        </p:nvSpPr>
        <p:spPr>
          <a:xfrm>
            <a:off x="201308" y="1041096"/>
            <a:ext cx="5477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Exploratory analysis: Investigator-assessed PFS in the non-altered population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(including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unknown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ED9EDD-EC10-0B6A-F903-4BAFE7EBE0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08" y="4234807"/>
            <a:ext cx="5078028" cy="14684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59974-B270-AF6B-0BA6-5E13B2E9BDE5}"/>
              </a:ext>
            </a:extLst>
          </p:cNvPr>
          <p:cNvSpPr txBox="1"/>
          <p:nvPr/>
        </p:nvSpPr>
        <p:spPr>
          <a:xfrm>
            <a:off x="-1311791" y="5672531"/>
            <a:ext cx="8503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eiti SC Light"/>
                <a:cs typeface="Times New Roman"/>
              </a:rPr>
              <a:t>Excluding unknowns (58 v 48):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eiti SC Light"/>
                <a:cs typeface="Times New Roman"/>
              </a:rPr>
              <a:t>HR 0.79 (95% CI 0.61, 1.02)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845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C7AB-2D8B-7285-13C1-01343024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02AC-1286-2CA7-F58B-F97CC990D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1600"/>
              </a:spcBef>
            </a:pPr>
            <a:r>
              <a:rPr lang="en-GB" noProof="0" dirty="0" err="1"/>
              <a:t>Capivasertib</a:t>
            </a:r>
            <a:r>
              <a:rPr lang="en-GB" noProof="0" dirty="0"/>
              <a:t>/</a:t>
            </a:r>
            <a:r>
              <a:rPr lang="en-GB" noProof="0" dirty="0" err="1"/>
              <a:t>fulvestrant</a:t>
            </a:r>
            <a:r>
              <a:rPr lang="en-GB" noProof="0" dirty="0"/>
              <a:t> improved PFS over </a:t>
            </a:r>
            <a:r>
              <a:rPr lang="en-GB" noProof="0" dirty="0" err="1"/>
              <a:t>fulvestrant</a:t>
            </a:r>
            <a:r>
              <a:rPr lang="en-GB" noProof="0" dirty="0"/>
              <a:t> post-progression on AI +/- CDK 4/6 inhibitor - in overall population and in patients with PI3K/AKT pathway-altered cancers </a:t>
            </a:r>
          </a:p>
          <a:p>
            <a:pPr lvl="0">
              <a:spcBef>
                <a:spcPts val="1600"/>
              </a:spcBef>
            </a:pPr>
            <a:r>
              <a:rPr lang="en-GB" noProof="0" dirty="0"/>
              <a:t>Efficacy in the subset of patients with non-altered </a:t>
            </a:r>
            <a:r>
              <a:rPr lang="en-GB" noProof="0" dirty="0" err="1"/>
              <a:t>tumors</a:t>
            </a:r>
            <a:r>
              <a:rPr lang="en-GB" noProof="0" dirty="0"/>
              <a:t> uncertain</a:t>
            </a:r>
          </a:p>
          <a:p>
            <a:pPr lvl="0">
              <a:spcBef>
                <a:spcPts val="1600"/>
              </a:spcBef>
            </a:pPr>
            <a:r>
              <a:rPr lang="en-GB" noProof="0" dirty="0"/>
              <a:t>GI toxicity, primarily lower grade </a:t>
            </a:r>
            <a:r>
              <a:rPr lang="en-GB" noProof="0" dirty="0" err="1"/>
              <a:t>diarrhea</a:t>
            </a:r>
            <a:r>
              <a:rPr lang="en-GB" noProof="0" dirty="0"/>
              <a:t>, is manageable with 4 days on/3 days off schedule – much less </a:t>
            </a:r>
            <a:r>
              <a:rPr lang="en-GB" noProof="0" dirty="0" err="1"/>
              <a:t>hyperglycemia</a:t>
            </a:r>
            <a:r>
              <a:rPr lang="en-GB" noProof="0" dirty="0"/>
              <a:t> than </a:t>
            </a:r>
            <a:r>
              <a:rPr lang="en-GB" noProof="0" dirty="0" err="1"/>
              <a:t>alpelisib</a:t>
            </a:r>
            <a:r>
              <a:rPr lang="en-GB" noProof="0" dirty="0"/>
              <a:t> with HgbA1c up to 8% allowed </a:t>
            </a:r>
            <a:endParaRPr lang="en-GB" dirty="0"/>
          </a:p>
          <a:p>
            <a:pPr lvl="0">
              <a:spcBef>
                <a:spcPts val="1600"/>
              </a:spcBef>
            </a:pPr>
            <a:r>
              <a:rPr lang="en-GB" dirty="0"/>
              <a:t>C</a:t>
            </a:r>
            <a:r>
              <a:rPr lang="en-GB" noProof="0" dirty="0" err="1"/>
              <a:t>apivasertib</a:t>
            </a:r>
            <a:r>
              <a:rPr lang="en-GB" noProof="0" dirty="0"/>
              <a:t> may be PI3K/AKT pathway inhibitor of choice following progression on CDK 4/6 inhibitor once FDA-approved </a:t>
            </a:r>
          </a:p>
          <a:p>
            <a:pPr lvl="0">
              <a:spcBef>
                <a:spcPts val="1600"/>
              </a:spcBef>
            </a:pPr>
            <a:r>
              <a:rPr lang="en-GB" noProof="0" dirty="0"/>
              <a:t>Data to be considered for FDA approval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319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or: Elbow 20">
            <a:extLst>
              <a:ext uri="{FF2B5EF4-FFF2-40B4-BE49-F238E27FC236}">
                <a16:creationId xmlns:a16="http://schemas.microsoft.com/office/drawing/2014/main" id="{71533214-7DCE-5448-9C37-6E6F27D0648E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84719" y="2044438"/>
            <a:ext cx="23989" cy="2082883"/>
          </a:xfrm>
          <a:prstGeom prst="bentConnector3">
            <a:avLst>
              <a:gd name="adj1" fmla="val -952937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F505379-526B-454B-8C44-7F2A90BD2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25" y="252865"/>
            <a:ext cx="11219887" cy="786052"/>
          </a:xfrm>
        </p:spPr>
        <p:txBody>
          <a:bodyPr/>
          <a:lstStyle/>
          <a:p>
            <a:pPr algn="ctr"/>
            <a:r>
              <a:rPr lang="en-US" dirty="0"/>
              <a:t>EMERALD Phase 3 Study Design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383C73-0E3A-EB4E-A601-AF6FD0DF7C1C}"/>
              </a:ext>
            </a:extLst>
          </p:cNvPr>
          <p:cNvSpPr/>
          <p:nvPr/>
        </p:nvSpPr>
        <p:spPr>
          <a:xfrm>
            <a:off x="228600" y="2022296"/>
            <a:ext cx="4354647" cy="252105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CA0DB-6C9D-B843-9F8F-31FC6B7AE51E}"/>
              </a:ext>
            </a:extLst>
          </p:cNvPr>
          <p:cNvSpPr txBox="1"/>
          <p:nvPr/>
        </p:nvSpPr>
        <p:spPr>
          <a:xfrm>
            <a:off x="321286" y="2218158"/>
            <a:ext cx="4184631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Inclusion Criteria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Men and postmenopausal women with advanced/metastatic breast cancer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ER-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positive,</a:t>
            </a:r>
            <a:r>
              <a:rPr kumimoji="0" lang="en-US" sz="13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HER2-negative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Progressed or relapsed on or after 1 or 2 lines of endocrine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therapy for advanced disease, one of which was given in combination with a CDK4/6i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≤1 line of chemotherapy for advanced disease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ECOG PS 0 or 1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2C71C2-0F41-6E44-B581-871601E523E7}"/>
              </a:ext>
            </a:extLst>
          </p:cNvPr>
          <p:cNvSpPr/>
          <p:nvPr/>
        </p:nvSpPr>
        <p:spPr>
          <a:xfrm>
            <a:off x="5986854" y="1609388"/>
            <a:ext cx="2434875" cy="914400"/>
          </a:xfrm>
          <a:prstGeom prst="roundRect">
            <a:avLst/>
          </a:prstGeom>
          <a:solidFill>
            <a:srgbClr val="4E9D4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B08F7-B4C6-9249-B1F9-D81493FC4DB6}"/>
              </a:ext>
            </a:extLst>
          </p:cNvPr>
          <p:cNvSpPr txBox="1"/>
          <p:nvPr/>
        </p:nvSpPr>
        <p:spPr>
          <a:xfrm>
            <a:off x="6109552" y="1826522"/>
            <a:ext cx="2043656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Elacestrant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400 mg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daily</a:t>
            </a:r>
            <a:r>
              <a:rPr kumimoji="0" lang="en-US" sz="13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9E4A86-A060-7240-B429-8E7A4AACBDAF}"/>
              </a:ext>
            </a:extLst>
          </p:cNvPr>
          <p:cNvSpPr/>
          <p:nvPr/>
        </p:nvSpPr>
        <p:spPr>
          <a:xfrm>
            <a:off x="9660935" y="2061567"/>
            <a:ext cx="1959566" cy="2065754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Co-Primary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Endpoints:</a:t>
            </a:r>
            <a:r>
              <a:rPr kumimoji="0" lang="en-US" sz="14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  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PFS in all pts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PFS in m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ESR1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Key Secondary Endpoint: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Overall Survival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BB12E-6246-584E-AA3E-46F98DFF8088}"/>
              </a:ext>
            </a:extLst>
          </p:cNvPr>
          <p:cNvSpPr txBox="1"/>
          <p:nvPr/>
        </p:nvSpPr>
        <p:spPr>
          <a:xfrm>
            <a:off x="8421730" y="3172668"/>
            <a:ext cx="1363899" cy="2723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Follow Up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57BF6B-3738-3141-8FB3-1AE7AFAF2910}"/>
              </a:ext>
            </a:extLst>
          </p:cNvPr>
          <p:cNvSpPr/>
          <p:nvPr/>
        </p:nvSpPr>
        <p:spPr>
          <a:xfrm>
            <a:off x="6010845" y="3520858"/>
            <a:ext cx="2533605" cy="1257227"/>
          </a:xfrm>
          <a:prstGeom prst="roundRect">
            <a:avLst/>
          </a:prstGeom>
          <a:solidFill>
            <a:srgbClr val="CF696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9383E-D2FA-C14E-8014-AC4025B9E808}"/>
              </a:ext>
            </a:extLst>
          </p:cNvPr>
          <p:cNvSpPr txBox="1"/>
          <p:nvPr/>
        </p:nvSpPr>
        <p:spPr>
          <a:xfrm>
            <a:off x="5986453" y="3650180"/>
            <a:ext cx="258085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Investigator’s choice (SOC):</a:t>
            </a:r>
          </a:p>
          <a:p>
            <a:pPr marL="341313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Fulvestrant </a:t>
            </a:r>
          </a:p>
          <a:p>
            <a:pPr marL="341313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Anastrozole</a:t>
            </a:r>
          </a:p>
          <a:p>
            <a:pPr marL="341313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Letrozole</a:t>
            </a:r>
          </a:p>
          <a:p>
            <a:pPr marL="341313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Exemestane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F395E9-28B7-CE4A-B95D-2F2E0B1FCE16}"/>
              </a:ext>
            </a:extLst>
          </p:cNvPr>
          <p:cNvSpPr txBox="1"/>
          <p:nvPr/>
        </p:nvSpPr>
        <p:spPr>
          <a:xfrm>
            <a:off x="1065285" y="4639182"/>
            <a:ext cx="2582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Stratification Factors: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ESR1-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mutation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status</a:t>
            </a:r>
            <a:r>
              <a:rPr kumimoji="0" lang="en-US" sz="1200" b="0" i="0" u="none" strike="noStrike" kern="1200" cap="none" spc="0" normalizeH="0" baseline="30000" noProof="0" dirty="0" err="1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77777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Prior treatment with fulvestrant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Presence of visceral metastases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868CE-8805-724A-A4A9-0F2EC9793CDD}"/>
              </a:ext>
            </a:extLst>
          </p:cNvPr>
          <p:cNvSpPr txBox="1"/>
          <p:nvPr/>
        </p:nvSpPr>
        <p:spPr>
          <a:xfrm>
            <a:off x="8519615" y="246355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PD or withdrawal criterion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B6AD-91B3-D94C-BE9B-2C0D0B233376}"/>
              </a:ext>
            </a:extLst>
          </p:cNvPr>
          <p:cNvSpPr/>
          <p:nvPr/>
        </p:nvSpPr>
        <p:spPr>
          <a:xfrm>
            <a:off x="4670652" y="2748347"/>
            <a:ext cx="631371" cy="625343"/>
          </a:xfrm>
          <a:prstGeom prst="ellipse">
            <a:avLst/>
          </a:prstGeom>
          <a:solidFill>
            <a:srgbClr val="6E93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16EC07-9971-A643-A015-D2D39959F3F7}"/>
              </a:ext>
            </a:extLst>
          </p:cNvPr>
          <p:cNvSpPr txBox="1"/>
          <p:nvPr/>
        </p:nvSpPr>
        <p:spPr>
          <a:xfrm>
            <a:off x="4808417" y="2777898"/>
            <a:ext cx="35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9AFAC-80BE-4245-AD82-C4C0A94C2CF7}"/>
              </a:ext>
            </a:extLst>
          </p:cNvPr>
          <p:cNvSpPr txBox="1"/>
          <p:nvPr/>
        </p:nvSpPr>
        <p:spPr>
          <a:xfrm>
            <a:off x="4518939" y="341633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1:1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92B276-0ACF-ED47-8C1E-61EA0BD9B995}"/>
              </a:ext>
            </a:extLst>
          </p:cNvPr>
          <p:cNvCxnSpPr>
            <a:cxnSpLocks/>
          </p:cNvCxnSpPr>
          <p:nvPr/>
        </p:nvCxnSpPr>
        <p:spPr>
          <a:xfrm>
            <a:off x="5312602" y="3098083"/>
            <a:ext cx="419909" cy="46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EA4D3E-1026-6C41-AC1A-ED2DB6F7467D}"/>
              </a:ext>
            </a:extLst>
          </p:cNvPr>
          <p:cNvCxnSpPr>
            <a:cxnSpLocks/>
          </p:cNvCxnSpPr>
          <p:nvPr/>
        </p:nvCxnSpPr>
        <p:spPr>
          <a:xfrm>
            <a:off x="8644428" y="3102696"/>
            <a:ext cx="1016506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3ED5B72-1AF5-4347-ABA6-F4847A12DC0C}"/>
              </a:ext>
            </a:extLst>
          </p:cNvPr>
          <p:cNvSpPr txBox="1"/>
          <p:nvPr/>
        </p:nvSpPr>
        <p:spPr>
          <a:xfrm>
            <a:off x="228600" y="5566005"/>
            <a:ext cx="1139190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Documentation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of ER+ tumor with ≥ 1% staining by immunohistochemistry; </a:t>
            </a:r>
            <a:r>
              <a:rPr kumimoji="0" lang="en-US" sz="11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Recruitment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from February 2019 to October 2020;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11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Protocol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-defined dose reductions permitted;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</a:t>
            </a:r>
            <a:b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</a:br>
            <a:r>
              <a:rPr kumimoji="0" lang="en-US" sz="11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d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Blinded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Independent Central Review. 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ESR1-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mutation status was determined by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ctDNA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analysis using the Guardant360 assay. </a:t>
            </a:r>
            <a:r>
              <a:rPr kumimoji="0" lang="en-US" sz="11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f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Restaging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CT scans every 8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CBR, clinical benefit rate; DOR, duration of response; ECOG PS, Eastern Cooperative Oncology Group performance status; ORR, objective response rate; OS, overall survival, PD, progressive disease; PFS: progression-free survival; Pts, patients; R, randomized. SOC, standard of care.</a:t>
            </a:r>
          </a:p>
        </p:txBody>
      </p:sp>
      <p:cxnSp>
        <p:nvCxnSpPr>
          <p:cNvPr id="25" name="Connector: Elbow 18">
            <a:extLst>
              <a:ext uri="{FF2B5EF4-FFF2-40B4-BE49-F238E27FC236}">
                <a16:creationId xmlns:a16="http://schemas.microsoft.com/office/drawing/2014/main" id="{535E9526-0566-1748-88EB-37FF9B364D4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964683" y="2054028"/>
            <a:ext cx="23989" cy="2082883"/>
          </a:xfrm>
          <a:prstGeom prst="bentConnector3">
            <a:avLst>
              <a:gd name="adj1" fmla="val -952937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906430D-4E14-0D4E-AB55-E015E3D1702E}"/>
              </a:ext>
            </a:extLst>
          </p:cNvPr>
          <p:cNvSpPr txBox="1"/>
          <p:nvPr/>
        </p:nvSpPr>
        <p:spPr>
          <a:xfrm>
            <a:off x="4683188" y="2317037"/>
            <a:ext cx="914400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 = 477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1D31B8-DA70-FC42-88E7-98D8102E5CFB}"/>
              </a:ext>
            </a:extLst>
          </p:cNvPr>
          <p:cNvSpPr/>
          <p:nvPr/>
        </p:nvSpPr>
        <p:spPr>
          <a:xfrm>
            <a:off x="321286" y="3071188"/>
            <a:ext cx="4159804" cy="7567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1414A1-C6E7-4D45-819B-1DE990FD308A}"/>
              </a:ext>
            </a:extLst>
          </p:cNvPr>
          <p:cNvSpPr/>
          <p:nvPr/>
        </p:nvSpPr>
        <p:spPr>
          <a:xfrm>
            <a:off x="9776664" y="2278955"/>
            <a:ext cx="1671265" cy="9573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853925-E1FB-D29E-3338-6877715D6F0F}"/>
              </a:ext>
            </a:extLst>
          </p:cNvPr>
          <p:cNvSpPr txBox="1"/>
          <p:nvPr/>
        </p:nvSpPr>
        <p:spPr>
          <a:xfrm>
            <a:off x="8647812" y="64398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Bidard</a:t>
            </a:r>
            <a:r>
              <a:rPr lang="en-US" sz="1800" dirty="0"/>
              <a:t> FC et al. J Clin Oncol, 2022</a:t>
            </a:r>
          </a:p>
        </p:txBody>
      </p:sp>
    </p:spTree>
    <p:extLst>
      <p:ext uri="{BB962C8B-B14F-4D97-AF65-F5344CB8AC3E}">
        <p14:creationId xmlns:p14="http://schemas.microsoft.com/office/powerpoint/2010/main" val="9216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2E10D9-D695-40A3-A6C6-7889D871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3" y="273215"/>
            <a:ext cx="11567817" cy="821146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PFS: Elacestrant vs Fulvestrant (All Patients and </a:t>
            </a:r>
            <a:r>
              <a:rPr lang="en-US" sz="3200" i="1" dirty="0"/>
              <a:t>mESR1</a:t>
            </a:r>
            <a:r>
              <a:rPr lang="en-US" sz="3200" dirty="0"/>
              <a:t> Group)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6B768-DBB8-479A-8277-E03D251B04B1}"/>
              </a:ext>
            </a:extLst>
          </p:cNvPr>
          <p:cNvSpPr txBox="1"/>
          <p:nvPr/>
        </p:nvSpPr>
        <p:spPr>
          <a:xfrm>
            <a:off x="873737" y="1563240"/>
            <a:ext cx="497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Patients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0FE3F49E-A6D3-7E43-9F0C-11C28C0120F3}"/>
              </a:ext>
            </a:extLst>
          </p:cNvPr>
          <p:cNvSpPr txBox="1"/>
          <p:nvPr/>
        </p:nvSpPr>
        <p:spPr>
          <a:xfrm>
            <a:off x="6917365" y="1556491"/>
            <a:ext cx="497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Patients With Tumors Harboring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mESR1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051BC0-2710-6841-8B3B-EF8692E165D2}"/>
              </a:ext>
            </a:extLst>
          </p:cNvPr>
          <p:cNvGrpSpPr/>
          <p:nvPr/>
        </p:nvGrpSpPr>
        <p:grpSpPr>
          <a:xfrm>
            <a:off x="501659" y="1981200"/>
            <a:ext cx="5457859" cy="3050018"/>
            <a:chOff x="501659" y="1983439"/>
            <a:chExt cx="5457859" cy="3050018"/>
          </a:xfrm>
        </p:grpSpPr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4DBCE105-008F-1641-B5EC-D07690B81264}"/>
                </a:ext>
              </a:extLst>
            </p:cNvPr>
            <p:cNvSpPr/>
            <p:nvPr/>
          </p:nvSpPr>
          <p:spPr>
            <a:xfrm>
              <a:off x="824750" y="1983439"/>
              <a:ext cx="5111719" cy="25358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47" name="TextBox 1146">
              <a:extLst>
                <a:ext uri="{FF2B5EF4-FFF2-40B4-BE49-F238E27FC236}">
                  <a16:creationId xmlns:a16="http://schemas.microsoft.com/office/drawing/2014/main" id="{233D084E-5532-1C40-A89E-253FF08081D2}"/>
                </a:ext>
              </a:extLst>
            </p:cNvPr>
            <p:cNvSpPr txBox="1"/>
            <p:nvPr/>
          </p:nvSpPr>
          <p:spPr>
            <a:xfrm>
              <a:off x="501659" y="2035329"/>
              <a:ext cx="25006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100</a:t>
              </a:r>
            </a:p>
          </p:txBody>
        </p:sp>
        <p:cxnSp>
          <p:nvCxnSpPr>
            <p:cNvPr id="1148" name="Straight Connector 1147">
              <a:extLst>
                <a:ext uri="{FF2B5EF4-FFF2-40B4-BE49-F238E27FC236}">
                  <a16:creationId xmlns:a16="http://schemas.microsoft.com/office/drawing/2014/main" id="{BA4C928D-2591-4749-ACC8-EA6A6CD30E74}"/>
                </a:ext>
              </a:extLst>
            </p:cNvPr>
            <p:cNvCxnSpPr/>
            <p:nvPr/>
          </p:nvCxnSpPr>
          <p:spPr>
            <a:xfrm>
              <a:off x="761889" y="2138155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1" name="TextBox 1150">
              <a:extLst>
                <a:ext uri="{FF2B5EF4-FFF2-40B4-BE49-F238E27FC236}">
                  <a16:creationId xmlns:a16="http://schemas.microsoft.com/office/drawing/2014/main" id="{8D48B1B5-5693-3D4E-9629-8E6E2EBC859F}"/>
                </a:ext>
              </a:extLst>
            </p:cNvPr>
            <p:cNvSpPr txBox="1"/>
            <p:nvPr/>
          </p:nvSpPr>
          <p:spPr>
            <a:xfrm>
              <a:off x="585016" y="2505678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80</a:t>
              </a:r>
            </a:p>
          </p:txBody>
        </p:sp>
        <p:cxnSp>
          <p:nvCxnSpPr>
            <p:cNvPr id="1152" name="Straight Connector 1151">
              <a:extLst>
                <a:ext uri="{FF2B5EF4-FFF2-40B4-BE49-F238E27FC236}">
                  <a16:creationId xmlns:a16="http://schemas.microsoft.com/office/drawing/2014/main" id="{4A6A23E6-F836-C644-9B62-C1A1F567B5B0}"/>
                </a:ext>
              </a:extLst>
            </p:cNvPr>
            <p:cNvCxnSpPr/>
            <p:nvPr/>
          </p:nvCxnSpPr>
          <p:spPr>
            <a:xfrm>
              <a:off x="761889" y="2608504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5" name="TextBox 1154">
              <a:extLst>
                <a:ext uri="{FF2B5EF4-FFF2-40B4-BE49-F238E27FC236}">
                  <a16:creationId xmlns:a16="http://schemas.microsoft.com/office/drawing/2014/main" id="{00AA0349-2BB5-4E48-9AF2-1FAAC9E67D96}"/>
                </a:ext>
              </a:extLst>
            </p:cNvPr>
            <p:cNvSpPr txBox="1"/>
            <p:nvPr/>
          </p:nvSpPr>
          <p:spPr>
            <a:xfrm>
              <a:off x="585016" y="2961743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60</a:t>
              </a:r>
            </a:p>
          </p:txBody>
        </p:sp>
        <p:cxnSp>
          <p:nvCxnSpPr>
            <p:cNvPr id="1156" name="Straight Connector 1155">
              <a:extLst>
                <a:ext uri="{FF2B5EF4-FFF2-40B4-BE49-F238E27FC236}">
                  <a16:creationId xmlns:a16="http://schemas.microsoft.com/office/drawing/2014/main" id="{CADD09BA-A44B-3244-B64C-B3DB37297B4E}"/>
                </a:ext>
              </a:extLst>
            </p:cNvPr>
            <p:cNvCxnSpPr/>
            <p:nvPr/>
          </p:nvCxnSpPr>
          <p:spPr>
            <a:xfrm>
              <a:off x="761889" y="3064569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9" name="TextBox 1158">
              <a:extLst>
                <a:ext uri="{FF2B5EF4-FFF2-40B4-BE49-F238E27FC236}">
                  <a16:creationId xmlns:a16="http://schemas.microsoft.com/office/drawing/2014/main" id="{F5450A27-487D-014F-B199-399F78801608}"/>
                </a:ext>
              </a:extLst>
            </p:cNvPr>
            <p:cNvSpPr txBox="1"/>
            <p:nvPr/>
          </p:nvSpPr>
          <p:spPr>
            <a:xfrm>
              <a:off x="585016" y="3428004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40</a:t>
              </a:r>
            </a:p>
          </p:txBody>
        </p:sp>
        <p:cxnSp>
          <p:nvCxnSpPr>
            <p:cNvPr id="1160" name="Straight Connector 1159">
              <a:extLst>
                <a:ext uri="{FF2B5EF4-FFF2-40B4-BE49-F238E27FC236}">
                  <a16:creationId xmlns:a16="http://schemas.microsoft.com/office/drawing/2014/main" id="{48C2A67C-CC5F-EC4E-B9A7-EE6AD322CE3E}"/>
                </a:ext>
              </a:extLst>
            </p:cNvPr>
            <p:cNvCxnSpPr/>
            <p:nvPr/>
          </p:nvCxnSpPr>
          <p:spPr>
            <a:xfrm>
              <a:off x="761889" y="3530830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3" name="TextBox 1162">
              <a:extLst>
                <a:ext uri="{FF2B5EF4-FFF2-40B4-BE49-F238E27FC236}">
                  <a16:creationId xmlns:a16="http://schemas.microsoft.com/office/drawing/2014/main" id="{76B8D4EF-26BE-7943-AF47-5E122A55427E}"/>
                </a:ext>
              </a:extLst>
            </p:cNvPr>
            <p:cNvSpPr txBox="1"/>
            <p:nvPr/>
          </p:nvSpPr>
          <p:spPr>
            <a:xfrm>
              <a:off x="585016" y="3898462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1164" name="Straight Connector 1163">
              <a:extLst>
                <a:ext uri="{FF2B5EF4-FFF2-40B4-BE49-F238E27FC236}">
                  <a16:creationId xmlns:a16="http://schemas.microsoft.com/office/drawing/2014/main" id="{B0173C5A-3B8D-254F-A179-16E966D36ACC}"/>
                </a:ext>
              </a:extLst>
            </p:cNvPr>
            <p:cNvCxnSpPr/>
            <p:nvPr/>
          </p:nvCxnSpPr>
          <p:spPr>
            <a:xfrm>
              <a:off x="761889" y="4001288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7" name="TextBox 1166">
              <a:extLst>
                <a:ext uri="{FF2B5EF4-FFF2-40B4-BE49-F238E27FC236}">
                  <a16:creationId xmlns:a16="http://schemas.microsoft.com/office/drawing/2014/main" id="{FA545A2C-909A-0E4B-A8A0-F2726D65FAC6}"/>
                </a:ext>
              </a:extLst>
            </p:cNvPr>
            <p:cNvSpPr txBox="1"/>
            <p:nvPr/>
          </p:nvSpPr>
          <p:spPr>
            <a:xfrm>
              <a:off x="668372" y="4358836"/>
              <a:ext cx="83356" cy="229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1168" name="Straight Connector 1167">
              <a:extLst>
                <a:ext uri="{FF2B5EF4-FFF2-40B4-BE49-F238E27FC236}">
                  <a16:creationId xmlns:a16="http://schemas.microsoft.com/office/drawing/2014/main" id="{EEC2E12B-EECA-0640-AE5B-34376E968783}"/>
                </a:ext>
              </a:extLst>
            </p:cNvPr>
            <p:cNvCxnSpPr/>
            <p:nvPr/>
          </p:nvCxnSpPr>
          <p:spPr>
            <a:xfrm>
              <a:off x="761889" y="4461662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398ECEBA-6DA4-0745-B8AF-09D4C00F7FB9}"/>
                </a:ext>
              </a:extLst>
            </p:cNvPr>
            <p:cNvSpPr txBox="1"/>
            <p:nvPr/>
          </p:nvSpPr>
          <p:spPr>
            <a:xfrm>
              <a:off x="1042079" y="4621422"/>
              <a:ext cx="833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1086" name="Straight Connector 1085">
              <a:extLst>
                <a:ext uri="{FF2B5EF4-FFF2-40B4-BE49-F238E27FC236}">
                  <a16:creationId xmlns:a16="http://schemas.microsoft.com/office/drawing/2014/main" id="{D73CD685-4E74-7740-8080-C0FA032489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45953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5" name="TextBox 1094">
              <a:extLst>
                <a:ext uri="{FF2B5EF4-FFF2-40B4-BE49-F238E27FC236}">
                  <a16:creationId xmlns:a16="http://schemas.microsoft.com/office/drawing/2014/main" id="{3F18CD96-7CAA-FD4C-88D4-2785D7110FAC}"/>
                </a:ext>
              </a:extLst>
            </p:cNvPr>
            <p:cNvSpPr txBox="1"/>
            <p:nvPr/>
          </p:nvSpPr>
          <p:spPr>
            <a:xfrm>
              <a:off x="2003857" y="4621422"/>
              <a:ext cx="833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  <p:cxnSp>
          <p:nvCxnSpPr>
            <p:cNvPr id="1096" name="Straight Connector 1095">
              <a:extLst>
                <a:ext uri="{FF2B5EF4-FFF2-40B4-BE49-F238E27FC236}">
                  <a16:creationId xmlns:a16="http://schemas.microsoft.com/office/drawing/2014/main" id="{5D513317-2CAA-A34D-A9B5-DE8FE24072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007731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5" name="TextBox 1104">
              <a:extLst>
                <a:ext uri="{FF2B5EF4-FFF2-40B4-BE49-F238E27FC236}">
                  <a16:creationId xmlns:a16="http://schemas.microsoft.com/office/drawing/2014/main" id="{2F6D4E8E-44DB-EB4A-A849-2D1A4C777F57}"/>
                </a:ext>
              </a:extLst>
            </p:cNvPr>
            <p:cNvSpPr txBox="1"/>
            <p:nvPr/>
          </p:nvSpPr>
          <p:spPr>
            <a:xfrm>
              <a:off x="2900413" y="4632439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1106" name="Straight Connector 1105">
              <a:extLst>
                <a:ext uri="{FF2B5EF4-FFF2-40B4-BE49-F238E27FC236}">
                  <a16:creationId xmlns:a16="http://schemas.microsoft.com/office/drawing/2014/main" id="{E9F1B4E9-3FE1-2E49-A89C-7137FBB49D7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55519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F7E72D18-A261-F34F-8956-4696E31B26AB}"/>
                </a:ext>
              </a:extLst>
            </p:cNvPr>
            <p:cNvSpPr txBox="1"/>
            <p:nvPr/>
          </p:nvSpPr>
          <p:spPr>
            <a:xfrm>
              <a:off x="3868485" y="4628146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15</a:t>
              </a:r>
            </a:p>
          </p:txBody>
        </p:sp>
        <p:cxnSp>
          <p:nvCxnSpPr>
            <p:cNvPr id="1117" name="Straight Connector 1116">
              <a:extLst>
                <a:ext uri="{FF2B5EF4-FFF2-40B4-BE49-F238E27FC236}">
                  <a16:creationId xmlns:a16="http://schemas.microsoft.com/office/drawing/2014/main" id="{215E61E5-B2A4-DC4A-82D2-5B37A597BF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914037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TextBox 1125">
              <a:extLst>
                <a:ext uri="{FF2B5EF4-FFF2-40B4-BE49-F238E27FC236}">
                  <a16:creationId xmlns:a16="http://schemas.microsoft.com/office/drawing/2014/main" id="{1438D708-8C76-D14D-9103-79A38172592F}"/>
                </a:ext>
              </a:extLst>
            </p:cNvPr>
            <p:cNvSpPr txBox="1"/>
            <p:nvPr/>
          </p:nvSpPr>
          <p:spPr>
            <a:xfrm>
              <a:off x="4830452" y="4628146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1127" name="Straight Connector 1126">
              <a:extLst>
                <a:ext uri="{FF2B5EF4-FFF2-40B4-BE49-F238E27FC236}">
                  <a16:creationId xmlns:a16="http://schemas.microsoft.com/office/drawing/2014/main" id="{F43C2F51-111E-A54A-9F3A-FAB83F8FAAB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870924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6" name="TextBox 1135">
              <a:extLst>
                <a:ext uri="{FF2B5EF4-FFF2-40B4-BE49-F238E27FC236}">
                  <a16:creationId xmlns:a16="http://schemas.microsoft.com/office/drawing/2014/main" id="{0A8FDDC6-1CDB-4243-8CEF-8E417FB23E07}"/>
                </a:ext>
              </a:extLst>
            </p:cNvPr>
            <p:cNvSpPr txBox="1"/>
            <p:nvPr/>
          </p:nvSpPr>
          <p:spPr>
            <a:xfrm>
              <a:off x="5792806" y="4625715"/>
              <a:ext cx="16671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25</a:t>
              </a:r>
            </a:p>
          </p:txBody>
        </p:sp>
        <p:cxnSp>
          <p:nvCxnSpPr>
            <p:cNvPr id="1137" name="Straight Connector 1136">
              <a:extLst>
                <a:ext uri="{FF2B5EF4-FFF2-40B4-BE49-F238E27FC236}">
                  <a16:creationId xmlns:a16="http://schemas.microsoft.com/office/drawing/2014/main" id="{30759888-D408-2547-B785-9FABE3D7B9F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28198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" name="TextBox 1137">
              <a:extLst>
                <a:ext uri="{FF2B5EF4-FFF2-40B4-BE49-F238E27FC236}">
                  <a16:creationId xmlns:a16="http://schemas.microsoft.com/office/drawing/2014/main" id="{E04E6795-F9CE-7648-8F23-6802FAAF47E0}"/>
                </a:ext>
              </a:extLst>
            </p:cNvPr>
            <p:cNvSpPr txBox="1"/>
            <p:nvPr/>
          </p:nvSpPr>
          <p:spPr>
            <a:xfrm>
              <a:off x="2816474" y="4848791"/>
              <a:ext cx="114614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Time (months)</a:t>
              </a:r>
            </a:p>
          </p:txBody>
        </p: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C278DF41-DF76-054E-97A8-4FDB75B4EF4C}"/>
                </a:ext>
              </a:extLst>
            </p:cNvPr>
            <p:cNvCxnSpPr>
              <a:cxnSpLocks/>
            </p:cNvCxnSpPr>
            <p:nvPr/>
          </p:nvCxnSpPr>
          <p:spPr>
            <a:xfrm>
              <a:off x="920200" y="4188025"/>
              <a:ext cx="25768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4" name="TextBox 983">
              <a:extLst>
                <a:ext uri="{FF2B5EF4-FFF2-40B4-BE49-F238E27FC236}">
                  <a16:creationId xmlns:a16="http://schemas.microsoft.com/office/drawing/2014/main" id="{19867989-985E-D14A-B571-A403712B74F2}"/>
                </a:ext>
              </a:extLst>
            </p:cNvPr>
            <p:cNvSpPr txBox="1"/>
            <p:nvPr/>
          </p:nvSpPr>
          <p:spPr>
            <a:xfrm>
              <a:off x="1241662" y="4095692"/>
              <a:ext cx="7459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Elacestrant</a:t>
              </a:r>
            </a:p>
          </p:txBody>
        </p: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868B49CF-F297-5B4C-B051-E2C18ABBC22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00" y="4372691"/>
              <a:ext cx="257686" cy="0"/>
            </a:xfrm>
            <a:prstGeom prst="line">
              <a:avLst/>
            </a:prstGeom>
            <a:ln w="19050">
              <a:solidFill>
                <a:srgbClr val="A7DBF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04D1282B-1DA8-CA41-B60B-D23104E1E6DD}"/>
                </a:ext>
              </a:extLst>
            </p:cNvPr>
            <p:cNvSpPr txBox="1"/>
            <p:nvPr/>
          </p:nvSpPr>
          <p:spPr>
            <a:xfrm>
              <a:off x="1241662" y="4280358"/>
              <a:ext cx="75116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Fulvestrant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E51E911-98C8-704A-9392-30EDEF02E214}"/>
                </a:ext>
              </a:extLst>
            </p:cNvPr>
            <p:cNvGrpSpPr/>
            <p:nvPr/>
          </p:nvGrpSpPr>
          <p:grpSpPr>
            <a:xfrm>
              <a:off x="1223736" y="2101018"/>
              <a:ext cx="4475756" cy="2105499"/>
              <a:chOff x="1223736" y="2101018"/>
              <a:chExt cx="4475756" cy="2105499"/>
            </a:xfrm>
          </p:grpSpPr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1BC2E2C4-C287-3A48-8665-53BD5E2C0BFA}"/>
                  </a:ext>
                </a:extLst>
              </p:cNvPr>
              <p:cNvGrpSpPr/>
              <p:nvPr/>
            </p:nvGrpSpPr>
            <p:grpSpPr>
              <a:xfrm>
                <a:off x="5621128" y="412815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22" name="Straight Connector 621">
                  <a:extLst>
                    <a:ext uri="{FF2B5EF4-FFF2-40B4-BE49-F238E27FC236}">
                      <a16:creationId xmlns:a16="http://schemas.microsoft.com/office/drawing/2014/main" id="{9352049D-46FC-E54D-B1CE-5557651230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E464CA79-3749-1E4D-A80D-F7DAF8E158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7D90BC2E-B3AB-3547-9FEE-51B0D83A992F}"/>
                  </a:ext>
                </a:extLst>
              </p:cNvPr>
              <p:cNvGrpSpPr/>
              <p:nvPr/>
            </p:nvGrpSpPr>
            <p:grpSpPr>
              <a:xfrm>
                <a:off x="5310811" y="412815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25" name="Straight Connector 624">
                  <a:extLst>
                    <a:ext uri="{FF2B5EF4-FFF2-40B4-BE49-F238E27FC236}">
                      <a16:creationId xmlns:a16="http://schemas.microsoft.com/office/drawing/2014/main" id="{86709944-A4CA-A84F-B336-DBF0F0EF1D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AA7B166A-EC46-AA4A-8C83-0D5B356E21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7" name="Group 626">
                <a:extLst>
                  <a:ext uri="{FF2B5EF4-FFF2-40B4-BE49-F238E27FC236}">
                    <a16:creationId xmlns:a16="http://schemas.microsoft.com/office/drawing/2014/main" id="{CC9CE03C-5B5E-A841-AF92-C750404A2B78}"/>
                  </a:ext>
                </a:extLst>
              </p:cNvPr>
              <p:cNvGrpSpPr/>
              <p:nvPr/>
            </p:nvGrpSpPr>
            <p:grpSpPr>
              <a:xfrm>
                <a:off x="4590876" y="412815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8C873A83-5330-754B-B511-6B0EDD6DA5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Straight Connector 628">
                  <a:extLst>
                    <a:ext uri="{FF2B5EF4-FFF2-40B4-BE49-F238E27FC236}">
                      <a16:creationId xmlns:a16="http://schemas.microsoft.com/office/drawing/2014/main" id="{926EEB37-A605-EE46-95F2-24BC4F8C7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0" name="Group 629">
                <a:extLst>
                  <a:ext uri="{FF2B5EF4-FFF2-40B4-BE49-F238E27FC236}">
                    <a16:creationId xmlns:a16="http://schemas.microsoft.com/office/drawing/2014/main" id="{473014F1-856D-2B41-AA61-B3F79AF43558}"/>
                  </a:ext>
                </a:extLst>
              </p:cNvPr>
              <p:cNvGrpSpPr/>
              <p:nvPr/>
            </p:nvGrpSpPr>
            <p:grpSpPr>
              <a:xfrm>
                <a:off x="4557776" y="4024714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31" name="Straight Connector 630">
                  <a:extLst>
                    <a:ext uri="{FF2B5EF4-FFF2-40B4-BE49-F238E27FC236}">
                      <a16:creationId xmlns:a16="http://schemas.microsoft.com/office/drawing/2014/main" id="{6F2CF87E-0D0E-094F-AC9B-C383CAAD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52C66616-267C-174C-B5B1-20EEA1E397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3" name="Group 632">
                <a:extLst>
                  <a:ext uri="{FF2B5EF4-FFF2-40B4-BE49-F238E27FC236}">
                    <a16:creationId xmlns:a16="http://schemas.microsoft.com/office/drawing/2014/main" id="{4B26DF14-C5B2-984D-B805-086662F2E8B8}"/>
                  </a:ext>
                </a:extLst>
              </p:cNvPr>
              <p:cNvGrpSpPr/>
              <p:nvPr/>
            </p:nvGrpSpPr>
            <p:grpSpPr>
              <a:xfrm>
                <a:off x="4222634" y="4024714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8DB407A9-2D3C-F546-B974-7C158B6F2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1045A762-1CC7-8D45-B0B6-8EBEB86A0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6" name="Group 635">
                <a:extLst>
                  <a:ext uri="{FF2B5EF4-FFF2-40B4-BE49-F238E27FC236}">
                    <a16:creationId xmlns:a16="http://schemas.microsoft.com/office/drawing/2014/main" id="{66A973D7-9BC9-BA4E-B045-BF6A43E9CDF5}"/>
                  </a:ext>
                </a:extLst>
              </p:cNvPr>
              <p:cNvGrpSpPr/>
              <p:nvPr/>
            </p:nvGrpSpPr>
            <p:grpSpPr>
              <a:xfrm>
                <a:off x="3870942" y="397092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37" name="Straight Connector 636">
                  <a:extLst>
                    <a:ext uri="{FF2B5EF4-FFF2-40B4-BE49-F238E27FC236}">
                      <a16:creationId xmlns:a16="http://schemas.microsoft.com/office/drawing/2014/main" id="{FC28557F-510D-5B41-8C8E-C2BDF6D010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6C9ABDA6-ECD2-9140-BC6F-A796C926D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9" name="Group 638">
                <a:extLst>
                  <a:ext uri="{FF2B5EF4-FFF2-40B4-BE49-F238E27FC236}">
                    <a16:creationId xmlns:a16="http://schemas.microsoft.com/office/drawing/2014/main" id="{62EE91DB-A632-B345-AEB8-CC36DFADB147}"/>
                  </a:ext>
                </a:extLst>
              </p:cNvPr>
              <p:cNvGrpSpPr/>
              <p:nvPr/>
            </p:nvGrpSpPr>
            <p:grpSpPr>
              <a:xfrm>
                <a:off x="3585451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E9D3F143-166F-2949-9849-4E0BEE925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Straight Connector 640">
                  <a:extLst>
                    <a:ext uri="{FF2B5EF4-FFF2-40B4-BE49-F238E27FC236}">
                      <a16:creationId xmlns:a16="http://schemas.microsoft.com/office/drawing/2014/main" id="{4823C656-716B-F340-A38F-51F708F561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2" name="Group 641">
                <a:extLst>
                  <a:ext uri="{FF2B5EF4-FFF2-40B4-BE49-F238E27FC236}">
                    <a16:creationId xmlns:a16="http://schemas.microsoft.com/office/drawing/2014/main" id="{9150712F-1457-FB49-BEF6-23B0720311E6}"/>
                  </a:ext>
                </a:extLst>
              </p:cNvPr>
              <p:cNvGrpSpPr/>
              <p:nvPr/>
            </p:nvGrpSpPr>
            <p:grpSpPr>
              <a:xfrm>
                <a:off x="3548213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43" name="Straight Connector 642">
                  <a:extLst>
                    <a:ext uri="{FF2B5EF4-FFF2-40B4-BE49-F238E27FC236}">
                      <a16:creationId xmlns:a16="http://schemas.microsoft.com/office/drawing/2014/main" id="{D5F3BFD6-617E-4C42-9465-D6A1B4361F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8A5E652A-7255-2646-ABC3-1DC0DB0274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5" name="Group 644">
                <a:extLst>
                  <a:ext uri="{FF2B5EF4-FFF2-40B4-BE49-F238E27FC236}">
                    <a16:creationId xmlns:a16="http://schemas.microsoft.com/office/drawing/2014/main" id="{C68412EC-B739-7F42-87E1-D7D9C83A1054}"/>
                  </a:ext>
                </a:extLst>
              </p:cNvPr>
              <p:cNvGrpSpPr/>
              <p:nvPr/>
            </p:nvGrpSpPr>
            <p:grpSpPr>
              <a:xfrm>
                <a:off x="3519250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46" name="Straight Connector 645">
                  <a:extLst>
                    <a:ext uri="{FF2B5EF4-FFF2-40B4-BE49-F238E27FC236}">
                      <a16:creationId xmlns:a16="http://schemas.microsoft.com/office/drawing/2014/main" id="{8DAE7F7C-0C11-174F-B8FA-F812CDA96F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>
                  <a:extLst>
                    <a:ext uri="{FF2B5EF4-FFF2-40B4-BE49-F238E27FC236}">
                      <a16:creationId xmlns:a16="http://schemas.microsoft.com/office/drawing/2014/main" id="{F97FBB3F-207A-D44F-ACCF-5B2F35762F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2FD6B871-2B23-6243-BFF0-7F095B572E5A}"/>
                  </a:ext>
                </a:extLst>
              </p:cNvPr>
              <p:cNvGrpSpPr/>
              <p:nvPr/>
            </p:nvGrpSpPr>
            <p:grpSpPr>
              <a:xfrm>
                <a:off x="3506837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49" name="Straight Connector 648">
                  <a:extLst>
                    <a:ext uri="{FF2B5EF4-FFF2-40B4-BE49-F238E27FC236}">
                      <a16:creationId xmlns:a16="http://schemas.microsoft.com/office/drawing/2014/main" id="{CF472E3E-A37A-5C4B-A08F-44BBCA5A7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649">
                  <a:extLst>
                    <a:ext uri="{FF2B5EF4-FFF2-40B4-BE49-F238E27FC236}">
                      <a16:creationId xmlns:a16="http://schemas.microsoft.com/office/drawing/2014/main" id="{55E2A437-D9EE-BE48-9ABB-86E70B1C7E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BAB17A9E-27B2-D140-97C8-690913EC4670}"/>
                  </a:ext>
                </a:extLst>
              </p:cNvPr>
              <p:cNvGrpSpPr/>
              <p:nvPr/>
            </p:nvGrpSpPr>
            <p:grpSpPr>
              <a:xfrm>
                <a:off x="3490287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52" name="Straight Connector 651">
                  <a:extLst>
                    <a:ext uri="{FF2B5EF4-FFF2-40B4-BE49-F238E27FC236}">
                      <a16:creationId xmlns:a16="http://schemas.microsoft.com/office/drawing/2014/main" id="{1D3EE617-B0FD-C643-B869-08C3C31538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>
                  <a:extLst>
                    <a:ext uri="{FF2B5EF4-FFF2-40B4-BE49-F238E27FC236}">
                      <a16:creationId xmlns:a16="http://schemas.microsoft.com/office/drawing/2014/main" id="{A221B5A8-5371-D146-BA30-59D20CD343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AF4118A2-6674-D341-9B68-A1096E16599F}"/>
                  </a:ext>
                </a:extLst>
              </p:cNvPr>
              <p:cNvGrpSpPr/>
              <p:nvPr/>
            </p:nvGrpSpPr>
            <p:grpSpPr>
              <a:xfrm>
                <a:off x="3457187" y="393368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55" name="Straight Connector 654">
                  <a:extLst>
                    <a:ext uri="{FF2B5EF4-FFF2-40B4-BE49-F238E27FC236}">
                      <a16:creationId xmlns:a16="http://schemas.microsoft.com/office/drawing/2014/main" id="{BD35558A-196F-AC4B-BB1D-B26E4D82B0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>
                  <a:extLst>
                    <a:ext uri="{FF2B5EF4-FFF2-40B4-BE49-F238E27FC236}">
                      <a16:creationId xmlns:a16="http://schemas.microsoft.com/office/drawing/2014/main" id="{C7C8B252-7F00-7F4C-8190-E75F03AD8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7" name="Group 656">
                <a:extLst>
                  <a:ext uri="{FF2B5EF4-FFF2-40B4-BE49-F238E27FC236}">
                    <a16:creationId xmlns:a16="http://schemas.microsoft.com/office/drawing/2014/main" id="{8FDF13DB-13DC-9C48-B3D3-9608E6E16C31}"/>
                  </a:ext>
                </a:extLst>
              </p:cNvPr>
              <p:cNvGrpSpPr/>
              <p:nvPr/>
            </p:nvGrpSpPr>
            <p:grpSpPr>
              <a:xfrm>
                <a:off x="3324785" y="390886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58" name="Straight Connector 657">
                  <a:extLst>
                    <a:ext uri="{FF2B5EF4-FFF2-40B4-BE49-F238E27FC236}">
                      <a16:creationId xmlns:a16="http://schemas.microsoft.com/office/drawing/2014/main" id="{FA3A4302-AE4A-5749-826D-C51F28B83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5B7A0E57-A69F-0A4B-BC89-47B3270D80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0" name="Group 659">
                <a:extLst>
                  <a:ext uri="{FF2B5EF4-FFF2-40B4-BE49-F238E27FC236}">
                    <a16:creationId xmlns:a16="http://schemas.microsoft.com/office/drawing/2014/main" id="{9933632D-A325-E141-B10E-0D58D8B98449}"/>
                  </a:ext>
                </a:extLst>
              </p:cNvPr>
              <p:cNvGrpSpPr/>
              <p:nvPr/>
            </p:nvGrpSpPr>
            <p:grpSpPr>
              <a:xfrm>
                <a:off x="3204796" y="390886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E990D91D-316F-5D41-9710-272BC27E7A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163B659B-D7B1-D04C-896B-DD88B64A93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3" name="Group 662">
                <a:extLst>
                  <a:ext uri="{FF2B5EF4-FFF2-40B4-BE49-F238E27FC236}">
                    <a16:creationId xmlns:a16="http://schemas.microsoft.com/office/drawing/2014/main" id="{FA8E55E8-7114-E54D-B38F-56F523579AA3}"/>
                  </a:ext>
                </a:extLst>
              </p:cNvPr>
              <p:cNvGrpSpPr/>
              <p:nvPr/>
            </p:nvGrpSpPr>
            <p:grpSpPr>
              <a:xfrm>
                <a:off x="3155145" y="387576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7621F476-8704-2E4D-A42D-3E066A531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47D5E543-4FE4-FE44-B13E-F6768A006A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6" name="Group 665">
                <a:extLst>
                  <a:ext uri="{FF2B5EF4-FFF2-40B4-BE49-F238E27FC236}">
                    <a16:creationId xmlns:a16="http://schemas.microsoft.com/office/drawing/2014/main" id="{EBA55DBD-073F-1D44-A75C-85AA496D9D58}"/>
                  </a:ext>
                </a:extLst>
              </p:cNvPr>
              <p:cNvGrpSpPr/>
              <p:nvPr/>
            </p:nvGrpSpPr>
            <p:grpSpPr>
              <a:xfrm>
                <a:off x="3031019" y="382611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070EE49F-AE42-324C-B8D2-E85C4EA2E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8" name="Straight Connector 667">
                  <a:extLst>
                    <a:ext uri="{FF2B5EF4-FFF2-40B4-BE49-F238E27FC236}">
                      <a16:creationId xmlns:a16="http://schemas.microsoft.com/office/drawing/2014/main" id="{70859120-7ACB-1542-AB72-956B2723C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9" name="Group 668">
                <a:extLst>
                  <a:ext uri="{FF2B5EF4-FFF2-40B4-BE49-F238E27FC236}">
                    <a16:creationId xmlns:a16="http://schemas.microsoft.com/office/drawing/2014/main" id="{446D3D8F-6BE8-CD42-98FB-5A0B3F78420E}"/>
                  </a:ext>
                </a:extLst>
              </p:cNvPr>
              <p:cNvGrpSpPr/>
              <p:nvPr/>
            </p:nvGrpSpPr>
            <p:grpSpPr>
              <a:xfrm>
                <a:off x="2795179" y="377232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70" name="Straight Connector 669">
                  <a:extLst>
                    <a:ext uri="{FF2B5EF4-FFF2-40B4-BE49-F238E27FC236}">
                      <a16:creationId xmlns:a16="http://schemas.microsoft.com/office/drawing/2014/main" id="{5283B47F-4E57-3F49-AD2B-C4BA9E23D6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41AD79AD-2A12-8F44-9A9A-79A4831C4C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2" name="Group 671">
                <a:extLst>
                  <a:ext uri="{FF2B5EF4-FFF2-40B4-BE49-F238E27FC236}">
                    <a16:creationId xmlns:a16="http://schemas.microsoft.com/office/drawing/2014/main" id="{E89AC004-41C9-AF48-B392-6CDEB1E1A636}"/>
                  </a:ext>
                </a:extLst>
              </p:cNvPr>
              <p:cNvGrpSpPr/>
              <p:nvPr/>
            </p:nvGrpSpPr>
            <p:grpSpPr>
              <a:xfrm>
                <a:off x="2782766" y="375991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647F18E5-1FBC-0949-96DE-60D7D978E8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>
                  <a:extLst>
                    <a:ext uri="{FF2B5EF4-FFF2-40B4-BE49-F238E27FC236}">
                      <a16:creationId xmlns:a16="http://schemas.microsoft.com/office/drawing/2014/main" id="{5E035C7C-1282-3C4C-926D-3484B272B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5" name="Group 674">
                <a:extLst>
                  <a:ext uri="{FF2B5EF4-FFF2-40B4-BE49-F238E27FC236}">
                    <a16:creationId xmlns:a16="http://schemas.microsoft.com/office/drawing/2014/main" id="{779C64F7-D8AD-6144-82C8-8DB27D14B65E}"/>
                  </a:ext>
                </a:extLst>
              </p:cNvPr>
              <p:cNvGrpSpPr/>
              <p:nvPr/>
            </p:nvGrpSpPr>
            <p:grpSpPr>
              <a:xfrm>
                <a:off x="2472449" y="370612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76" name="Straight Connector 675">
                  <a:extLst>
                    <a:ext uri="{FF2B5EF4-FFF2-40B4-BE49-F238E27FC236}">
                      <a16:creationId xmlns:a16="http://schemas.microsoft.com/office/drawing/2014/main" id="{7A6F9008-42DE-4845-9315-9FD0AF734E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>
                  <a:extLst>
                    <a:ext uri="{FF2B5EF4-FFF2-40B4-BE49-F238E27FC236}">
                      <a16:creationId xmlns:a16="http://schemas.microsoft.com/office/drawing/2014/main" id="{31DB45AA-7A7E-8C44-A549-CE57B68746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A094C03D-8D98-EB48-BF25-AB71EA911C05}"/>
                  </a:ext>
                </a:extLst>
              </p:cNvPr>
              <p:cNvGrpSpPr/>
              <p:nvPr/>
            </p:nvGrpSpPr>
            <p:grpSpPr>
              <a:xfrm>
                <a:off x="2455899" y="370612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79" name="Straight Connector 678">
                  <a:extLst>
                    <a:ext uri="{FF2B5EF4-FFF2-40B4-BE49-F238E27FC236}">
                      <a16:creationId xmlns:a16="http://schemas.microsoft.com/office/drawing/2014/main" id="{B5094FBF-C28F-A34E-9837-1BE6DA283E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0" name="Straight Connector 679">
                  <a:extLst>
                    <a:ext uri="{FF2B5EF4-FFF2-40B4-BE49-F238E27FC236}">
                      <a16:creationId xmlns:a16="http://schemas.microsoft.com/office/drawing/2014/main" id="{881050DD-D2F3-3349-AD68-DB77FDA37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5675EFD3-B9A4-E748-8643-EA4A552099AF}"/>
                  </a:ext>
                </a:extLst>
              </p:cNvPr>
              <p:cNvGrpSpPr/>
              <p:nvPr/>
            </p:nvGrpSpPr>
            <p:grpSpPr>
              <a:xfrm>
                <a:off x="2195233" y="361923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82" name="Straight Connector 681">
                  <a:extLst>
                    <a:ext uri="{FF2B5EF4-FFF2-40B4-BE49-F238E27FC236}">
                      <a16:creationId xmlns:a16="http://schemas.microsoft.com/office/drawing/2014/main" id="{28E92564-6082-F840-97C1-BBD2FB78A2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Straight Connector 682">
                  <a:extLst>
                    <a:ext uri="{FF2B5EF4-FFF2-40B4-BE49-F238E27FC236}">
                      <a16:creationId xmlns:a16="http://schemas.microsoft.com/office/drawing/2014/main" id="{C1F4254B-A713-9E45-B62D-2B07B28821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8073CA02-CBBD-7D42-A77F-0FC489F5FF0C}"/>
                  </a:ext>
                </a:extLst>
              </p:cNvPr>
              <p:cNvGrpSpPr/>
              <p:nvPr/>
            </p:nvGrpSpPr>
            <p:grpSpPr>
              <a:xfrm>
                <a:off x="2107504" y="3592242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85" name="Straight Connector 684">
                  <a:extLst>
                    <a:ext uri="{FF2B5EF4-FFF2-40B4-BE49-F238E27FC236}">
                      <a16:creationId xmlns:a16="http://schemas.microsoft.com/office/drawing/2014/main" id="{3B7EAEA1-5DCC-3B4C-96D5-7B926D1092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Straight Connector 685">
                  <a:extLst>
                    <a:ext uri="{FF2B5EF4-FFF2-40B4-BE49-F238E27FC236}">
                      <a16:creationId xmlns:a16="http://schemas.microsoft.com/office/drawing/2014/main" id="{7440A0E4-8F65-E547-A065-DCE16BA02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7" name="Group 686">
                <a:extLst>
                  <a:ext uri="{FF2B5EF4-FFF2-40B4-BE49-F238E27FC236}">
                    <a16:creationId xmlns:a16="http://schemas.microsoft.com/office/drawing/2014/main" id="{7F9D1431-424C-DE4E-9E4E-F4F3A4A864DD}"/>
                  </a:ext>
                </a:extLst>
              </p:cNvPr>
              <p:cNvGrpSpPr/>
              <p:nvPr/>
            </p:nvGrpSpPr>
            <p:grpSpPr>
              <a:xfrm>
                <a:off x="2104130" y="357199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DBDE4B52-F815-B443-9FA4-FC70133DF3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>
                  <a:extLst>
                    <a:ext uri="{FF2B5EF4-FFF2-40B4-BE49-F238E27FC236}">
                      <a16:creationId xmlns:a16="http://schemas.microsoft.com/office/drawing/2014/main" id="{D10D5034-12A1-084C-8F88-61C993F8BB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0" name="Group 689">
                <a:extLst>
                  <a:ext uri="{FF2B5EF4-FFF2-40B4-BE49-F238E27FC236}">
                    <a16:creationId xmlns:a16="http://schemas.microsoft.com/office/drawing/2014/main" id="{5C61E5E6-8457-C144-890A-BAA2A3CFD5E4}"/>
                  </a:ext>
                </a:extLst>
              </p:cNvPr>
              <p:cNvGrpSpPr/>
              <p:nvPr/>
            </p:nvGrpSpPr>
            <p:grpSpPr>
              <a:xfrm>
                <a:off x="2067014" y="3514636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91" name="Straight Connector 690">
                  <a:extLst>
                    <a:ext uri="{FF2B5EF4-FFF2-40B4-BE49-F238E27FC236}">
                      <a16:creationId xmlns:a16="http://schemas.microsoft.com/office/drawing/2014/main" id="{213C2128-7940-0949-A4E8-DDA5488F1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B10A5DE0-1B1F-3141-A783-CE803EE20B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3" name="Group 692">
                <a:extLst>
                  <a:ext uri="{FF2B5EF4-FFF2-40B4-BE49-F238E27FC236}">
                    <a16:creationId xmlns:a16="http://schemas.microsoft.com/office/drawing/2014/main" id="{144263F9-F778-0B4A-A43B-362187BD5361}"/>
                  </a:ext>
                </a:extLst>
              </p:cNvPr>
              <p:cNvGrpSpPr/>
              <p:nvPr/>
            </p:nvGrpSpPr>
            <p:grpSpPr>
              <a:xfrm>
                <a:off x="1813951" y="345390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409F8C95-545E-8145-9EF8-EF90F2D12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694">
                  <a:extLst>
                    <a:ext uri="{FF2B5EF4-FFF2-40B4-BE49-F238E27FC236}">
                      <a16:creationId xmlns:a16="http://schemas.microsoft.com/office/drawing/2014/main" id="{646C0FC0-BA89-B741-96E1-11F6882819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6" name="Group 695">
                <a:extLst>
                  <a:ext uri="{FF2B5EF4-FFF2-40B4-BE49-F238E27FC236}">
                    <a16:creationId xmlns:a16="http://schemas.microsoft.com/office/drawing/2014/main" id="{04C228FD-613E-EF40-BEB7-F7D56D0CE2E2}"/>
                  </a:ext>
                </a:extLst>
              </p:cNvPr>
              <p:cNvGrpSpPr/>
              <p:nvPr/>
            </p:nvGrpSpPr>
            <p:grpSpPr>
              <a:xfrm>
                <a:off x="1790332" y="345390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697" name="Straight Connector 696">
                  <a:extLst>
                    <a:ext uri="{FF2B5EF4-FFF2-40B4-BE49-F238E27FC236}">
                      <a16:creationId xmlns:a16="http://schemas.microsoft.com/office/drawing/2014/main" id="{084E715F-3DDD-B64B-9E48-15B1D92CB6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87B48F2E-D6E1-BB4B-A770-6B7F63472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42BF5DF7-00D5-024F-A445-EBC0FA7B1E4E}"/>
                  </a:ext>
                </a:extLst>
              </p:cNvPr>
              <p:cNvGrpSpPr/>
              <p:nvPr/>
            </p:nvGrpSpPr>
            <p:grpSpPr>
              <a:xfrm>
                <a:off x="1773461" y="345390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FE725E70-7277-564A-93C8-4CE0647840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1" name="Straight Connector 700">
                  <a:extLst>
                    <a:ext uri="{FF2B5EF4-FFF2-40B4-BE49-F238E27FC236}">
                      <a16:creationId xmlns:a16="http://schemas.microsoft.com/office/drawing/2014/main" id="{4721A024-858B-6549-9E4D-7488DD3198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43BFCE24-706E-AC41-B4CC-245940DDF90E}"/>
                  </a:ext>
                </a:extLst>
              </p:cNvPr>
              <p:cNvGrpSpPr/>
              <p:nvPr/>
            </p:nvGrpSpPr>
            <p:grpSpPr>
              <a:xfrm>
                <a:off x="1756590" y="340666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03" name="Straight Connector 702">
                  <a:extLst>
                    <a:ext uri="{FF2B5EF4-FFF2-40B4-BE49-F238E27FC236}">
                      <a16:creationId xmlns:a16="http://schemas.microsoft.com/office/drawing/2014/main" id="{E943373C-AD45-9345-80B5-E94FACD63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983EEDDD-7380-E447-871A-ECDEE1F04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DB289AEE-578A-0149-8B70-B5649ECAF852}"/>
                  </a:ext>
                </a:extLst>
              </p:cNvPr>
              <p:cNvGrpSpPr/>
              <p:nvPr/>
            </p:nvGrpSpPr>
            <p:grpSpPr>
              <a:xfrm>
                <a:off x="1743094" y="337292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98748567-DCC8-4145-B186-77050D33F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706">
                  <a:extLst>
                    <a:ext uri="{FF2B5EF4-FFF2-40B4-BE49-F238E27FC236}">
                      <a16:creationId xmlns:a16="http://schemas.microsoft.com/office/drawing/2014/main" id="{6513ADF8-31B7-2C42-92D6-847D95080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CF8580B8-8EDC-DD41-9CA1-7A2FD9DF44C8}"/>
                  </a:ext>
                </a:extLst>
              </p:cNvPr>
              <p:cNvGrpSpPr/>
              <p:nvPr/>
            </p:nvGrpSpPr>
            <p:grpSpPr>
              <a:xfrm>
                <a:off x="1746468" y="334255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09" name="Straight Connector 708">
                  <a:extLst>
                    <a:ext uri="{FF2B5EF4-FFF2-40B4-BE49-F238E27FC236}">
                      <a16:creationId xmlns:a16="http://schemas.microsoft.com/office/drawing/2014/main" id="{0A5C3AB5-FF38-1545-9589-4138A2C9E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7708355B-B2BB-4B4D-8CB6-24EC2A83A8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CAB86B6-08E9-7B4E-9C7D-5840E3BCA494}"/>
                  </a:ext>
                </a:extLst>
              </p:cNvPr>
              <p:cNvGrpSpPr/>
              <p:nvPr/>
            </p:nvGrpSpPr>
            <p:grpSpPr>
              <a:xfrm>
                <a:off x="1736346" y="333243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DEE4BB5B-D3D2-694B-B216-97DC9487C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Straight Connector 712">
                  <a:extLst>
                    <a:ext uri="{FF2B5EF4-FFF2-40B4-BE49-F238E27FC236}">
                      <a16:creationId xmlns:a16="http://schemas.microsoft.com/office/drawing/2014/main" id="{0C110266-B91E-F449-BC0A-5ADF2484D8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6516E970-398E-6E4C-9DE1-1DF563C9A3C0}"/>
                  </a:ext>
                </a:extLst>
              </p:cNvPr>
              <p:cNvGrpSpPr/>
              <p:nvPr/>
            </p:nvGrpSpPr>
            <p:grpSpPr>
              <a:xfrm>
                <a:off x="1699230" y="329194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15" name="Straight Connector 714">
                  <a:extLst>
                    <a:ext uri="{FF2B5EF4-FFF2-40B4-BE49-F238E27FC236}">
                      <a16:creationId xmlns:a16="http://schemas.microsoft.com/office/drawing/2014/main" id="{52A5AE1C-6B27-8742-97DC-4041C1C56D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AEA0C86C-94ED-5F45-9255-576D77F89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137AEF7B-54E8-A547-94C8-4A130C6D6EA4}"/>
                  </a:ext>
                </a:extLst>
              </p:cNvPr>
              <p:cNvGrpSpPr/>
              <p:nvPr/>
            </p:nvGrpSpPr>
            <p:grpSpPr>
              <a:xfrm>
                <a:off x="1618250" y="326157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643C95D7-C0EB-D84C-A5F6-5ABDCBF297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36E6D556-52B6-AC49-B0EB-E10F02AAB9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0" name="Group 719">
                <a:extLst>
                  <a:ext uri="{FF2B5EF4-FFF2-40B4-BE49-F238E27FC236}">
                    <a16:creationId xmlns:a16="http://schemas.microsoft.com/office/drawing/2014/main" id="{9C7D29A2-FB69-4040-BE11-22705FE36B85}"/>
                  </a:ext>
                </a:extLst>
              </p:cNvPr>
              <p:cNvGrpSpPr/>
              <p:nvPr/>
            </p:nvGrpSpPr>
            <p:grpSpPr>
              <a:xfrm>
                <a:off x="1594631" y="326157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58E41883-1B85-AD47-95BA-4A9712F2E8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5835720E-BC93-5A4E-939C-6D07AD4CD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3" name="Group 722">
                <a:extLst>
                  <a:ext uri="{FF2B5EF4-FFF2-40B4-BE49-F238E27FC236}">
                    <a16:creationId xmlns:a16="http://schemas.microsoft.com/office/drawing/2014/main" id="{421C1B96-09FD-AC40-B5B6-9B4E6224651D}"/>
                  </a:ext>
                </a:extLst>
              </p:cNvPr>
              <p:cNvGrpSpPr/>
              <p:nvPr/>
            </p:nvGrpSpPr>
            <p:grpSpPr>
              <a:xfrm>
                <a:off x="1571012" y="326157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9C0954D4-D73D-1D40-BE5B-C4A67C2FD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DCBAF1AF-19B0-9642-8625-F3B1E27A8A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6" name="Group 725">
                <a:extLst>
                  <a:ext uri="{FF2B5EF4-FFF2-40B4-BE49-F238E27FC236}">
                    <a16:creationId xmlns:a16="http://schemas.microsoft.com/office/drawing/2014/main" id="{7660F54B-74D6-DE47-92FB-6D9AE20D9DA6}"/>
                  </a:ext>
                </a:extLst>
              </p:cNvPr>
              <p:cNvGrpSpPr/>
              <p:nvPr/>
            </p:nvGrpSpPr>
            <p:grpSpPr>
              <a:xfrm>
                <a:off x="1456290" y="319071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8E57FEB9-E170-FB4D-B623-E87F1D9F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B0B1FC94-BAAC-5C4A-8EE2-0CB3F6514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94E8961E-6002-5345-92CD-80C002B9CD42}"/>
                  </a:ext>
                </a:extLst>
              </p:cNvPr>
              <p:cNvGrpSpPr/>
              <p:nvPr/>
            </p:nvGrpSpPr>
            <p:grpSpPr>
              <a:xfrm>
                <a:off x="1439420" y="316372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30" name="Straight Connector 729">
                  <a:extLst>
                    <a:ext uri="{FF2B5EF4-FFF2-40B4-BE49-F238E27FC236}">
                      <a16:creationId xmlns:a16="http://schemas.microsoft.com/office/drawing/2014/main" id="{748E8284-3CF8-FA46-BE1A-A325C5199A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5B887078-C582-1C4B-9E7E-C8FAE7AE5E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FB5BA786-47FB-2947-B58B-58270C983B55}"/>
                  </a:ext>
                </a:extLst>
              </p:cNvPr>
              <p:cNvGrpSpPr/>
              <p:nvPr/>
            </p:nvGrpSpPr>
            <p:grpSpPr>
              <a:xfrm>
                <a:off x="1422549" y="3143476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B3462DCD-9277-7D43-AFE1-F1D8C9C89B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Straight Connector 733">
                  <a:extLst>
                    <a:ext uri="{FF2B5EF4-FFF2-40B4-BE49-F238E27FC236}">
                      <a16:creationId xmlns:a16="http://schemas.microsoft.com/office/drawing/2014/main" id="{33842AAA-DD77-5341-9398-A50F7C064A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CCE2B00E-4554-CF4D-8B1C-B5D682C70E56}"/>
                  </a:ext>
                </a:extLst>
              </p:cNvPr>
              <p:cNvGrpSpPr/>
              <p:nvPr/>
            </p:nvGrpSpPr>
            <p:grpSpPr>
              <a:xfrm>
                <a:off x="1425923" y="3123232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36" name="Straight Connector 735">
                  <a:extLst>
                    <a:ext uri="{FF2B5EF4-FFF2-40B4-BE49-F238E27FC236}">
                      <a16:creationId xmlns:a16="http://schemas.microsoft.com/office/drawing/2014/main" id="{819ED2D2-71A3-8B49-AA1D-DC0D525631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A62C1DCF-C3CB-9B45-8180-3365C1BB7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35048110-1720-754A-B6F3-A8CEAC608858}"/>
                  </a:ext>
                </a:extLst>
              </p:cNvPr>
              <p:cNvGrpSpPr/>
              <p:nvPr/>
            </p:nvGrpSpPr>
            <p:grpSpPr>
              <a:xfrm>
                <a:off x="1419174" y="310973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39" name="Straight Connector 738">
                  <a:extLst>
                    <a:ext uri="{FF2B5EF4-FFF2-40B4-BE49-F238E27FC236}">
                      <a16:creationId xmlns:a16="http://schemas.microsoft.com/office/drawing/2014/main" id="{71A143D8-AF1A-3C44-AE0B-6073FEAAB0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6AD99152-314E-DF46-BE11-FF21E3999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6CD2DB2-1922-F54E-8B6C-C6259E99FC32}"/>
                  </a:ext>
                </a:extLst>
              </p:cNvPr>
              <p:cNvGrpSpPr/>
              <p:nvPr/>
            </p:nvGrpSpPr>
            <p:grpSpPr>
              <a:xfrm>
                <a:off x="1409051" y="3055749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A43ABA2F-4425-0246-83B0-C8535DDB10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Straight Connector 742">
                  <a:extLst>
                    <a:ext uri="{FF2B5EF4-FFF2-40B4-BE49-F238E27FC236}">
                      <a16:creationId xmlns:a16="http://schemas.microsoft.com/office/drawing/2014/main" id="{E58BA935-A628-1C4D-B5D5-8023B7F45D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DD2F8DC4-B500-414A-90A6-FE47D6E17503}"/>
                  </a:ext>
                </a:extLst>
              </p:cNvPr>
              <p:cNvGrpSpPr/>
              <p:nvPr/>
            </p:nvGrpSpPr>
            <p:grpSpPr>
              <a:xfrm>
                <a:off x="1402302" y="2957898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45" name="Straight Connector 744">
                  <a:extLst>
                    <a:ext uri="{FF2B5EF4-FFF2-40B4-BE49-F238E27FC236}">
                      <a16:creationId xmlns:a16="http://schemas.microsoft.com/office/drawing/2014/main" id="{2F623920-DEC1-4248-A9F9-937E4977F1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AD8CDA71-D18E-C640-BC25-0D4761A5F7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56A25491-2534-2146-97E7-8D80496E0E1F}"/>
                  </a:ext>
                </a:extLst>
              </p:cNvPr>
              <p:cNvGrpSpPr/>
              <p:nvPr/>
            </p:nvGrpSpPr>
            <p:grpSpPr>
              <a:xfrm>
                <a:off x="1402302" y="2637352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FEB9C879-245F-3B41-8166-E44E4269BA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Straight Connector 748">
                  <a:extLst>
                    <a:ext uri="{FF2B5EF4-FFF2-40B4-BE49-F238E27FC236}">
                      <a16:creationId xmlns:a16="http://schemas.microsoft.com/office/drawing/2014/main" id="{5DDA3E11-200E-234A-BA77-4775DD5C0D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A17B5FF8-E158-D94A-AB2A-B41B4A0FB421}"/>
                  </a:ext>
                </a:extLst>
              </p:cNvPr>
              <p:cNvGrpSpPr/>
              <p:nvPr/>
            </p:nvGrpSpPr>
            <p:grpSpPr>
              <a:xfrm>
                <a:off x="1328070" y="214163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51" name="Straight Connector 750">
                  <a:extLst>
                    <a:ext uri="{FF2B5EF4-FFF2-40B4-BE49-F238E27FC236}">
                      <a16:creationId xmlns:a16="http://schemas.microsoft.com/office/drawing/2014/main" id="{D9F3F5A4-C268-9F43-8CB7-B477E3C215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BDB9C099-7644-4F41-B41A-7692A5FA3B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316355F4-6073-A341-9B18-C352C78556E0}"/>
                  </a:ext>
                </a:extLst>
              </p:cNvPr>
              <p:cNvGrpSpPr/>
              <p:nvPr/>
            </p:nvGrpSpPr>
            <p:grpSpPr>
              <a:xfrm>
                <a:off x="1302100" y="2141631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983CF81E-E071-E040-B994-5136752A2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5" name="Straight Connector 754">
                  <a:extLst>
                    <a:ext uri="{FF2B5EF4-FFF2-40B4-BE49-F238E27FC236}">
                      <a16:creationId xmlns:a16="http://schemas.microsoft.com/office/drawing/2014/main" id="{43662A34-FACF-D44F-86BB-64C9BA9506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6" name="Group 755">
                <a:extLst>
                  <a:ext uri="{FF2B5EF4-FFF2-40B4-BE49-F238E27FC236}">
                    <a16:creationId xmlns:a16="http://schemas.microsoft.com/office/drawing/2014/main" id="{79E1754B-52A6-4A44-A5DE-DBEB0CBE71C0}"/>
                  </a:ext>
                </a:extLst>
              </p:cNvPr>
              <p:cNvGrpSpPr/>
              <p:nvPr/>
            </p:nvGrpSpPr>
            <p:grpSpPr>
              <a:xfrm>
                <a:off x="1223736" y="2101018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57" name="Straight Connector 756">
                  <a:extLst>
                    <a:ext uri="{FF2B5EF4-FFF2-40B4-BE49-F238E27FC236}">
                      <a16:creationId xmlns:a16="http://schemas.microsoft.com/office/drawing/2014/main" id="{000680D8-E9AF-564F-AF52-2B42FF0B2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A32318E-D894-DF4B-B34B-616E3FC3A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83A298FD-7AAE-E24D-BC99-364481C72E72}"/>
                  </a:ext>
                </a:extLst>
              </p:cNvPr>
              <p:cNvGrpSpPr/>
              <p:nvPr/>
            </p:nvGrpSpPr>
            <p:grpSpPr>
              <a:xfrm>
                <a:off x="1398928" y="2502385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F26ACB94-63BA-E749-87FE-842157CB2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>
                  <a:extLst>
                    <a:ext uri="{FF2B5EF4-FFF2-40B4-BE49-F238E27FC236}">
                      <a16:creationId xmlns:a16="http://schemas.microsoft.com/office/drawing/2014/main" id="{EF7E5880-F58D-6947-816D-3705C503F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ABCA9DE5-5033-394B-B0DA-3FCF8973EDE5}"/>
                  </a:ext>
                </a:extLst>
              </p:cNvPr>
              <p:cNvGrpSpPr/>
              <p:nvPr/>
            </p:nvGrpSpPr>
            <p:grpSpPr>
              <a:xfrm>
                <a:off x="1371935" y="2387663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63" name="Straight Connector 762">
                  <a:extLst>
                    <a:ext uri="{FF2B5EF4-FFF2-40B4-BE49-F238E27FC236}">
                      <a16:creationId xmlns:a16="http://schemas.microsoft.com/office/drawing/2014/main" id="{8A9D8519-E8B9-7D44-9B60-BA717BC6F8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E49FAE98-4E26-8249-9AE4-B7BBF1629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68BD8577-F3BE-BC46-BD01-A2CC3FC600C7}"/>
                  </a:ext>
                </a:extLst>
              </p:cNvPr>
              <p:cNvGrpSpPr/>
              <p:nvPr/>
            </p:nvGrpSpPr>
            <p:grpSpPr>
              <a:xfrm>
                <a:off x="1365187" y="2310057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57AA657D-38D6-4C41-9D09-0D9A77F74F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Straight Connector 766">
                  <a:extLst>
                    <a:ext uri="{FF2B5EF4-FFF2-40B4-BE49-F238E27FC236}">
                      <a16:creationId xmlns:a16="http://schemas.microsoft.com/office/drawing/2014/main" id="{FAF1CF49-8C9B-6843-9912-43E4809808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A53BFB50-B78E-9847-9D4E-DC58CE1CDA8E}"/>
                  </a:ext>
                </a:extLst>
              </p:cNvPr>
              <p:cNvGrpSpPr/>
              <p:nvPr/>
            </p:nvGrpSpPr>
            <p:grpSpPr>
              <a:xfrm>
                <a:off x="1365187" y="2262819"/>
                <a:ext cx="78364" cy="78364"/>
                <a:chOff x="4150994" y="4337989"/>
                <a:chExt cx="127035" cy="127035"/>
              </a:xfrm>
            </p:grpSpPr>
            <p:cxnSp>
              <p:nvCxnSpPr>
                <p:cNvPr id="769" name="Straight Connector 768">
                  <a:extLst>
                    <a:ext uri="{FF2B5EF4-FFF2-40B4-BE49-F238E27FC236}">
                      <a16:creationId xmlns:a16="http://schemas.microsoft.com/office/drawing/2014/main" id="{57AE2BDC-F0C9-5643-80E8-C32BD163F4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24FDBBB7-5BE3-B449-844D-71D6101AE8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214512" y="4337989"/>
                  <a:ext cx="0" cy="127035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90E737-346F-CC4C-AE41-6282A4A59359}"/>
                </a:ext>
              </a:extLst>
            </p:cNvPr>
            <p:cNvGrpSpPr/>
            <p:nvPr/>
          </p:nvGrpSpPr>
          <p:grpSpPr>
            <a:xfrm>
              <a:off x="1052758" y="2100646"/>
              <a:ext cx="2948476" cy="2165743"/>
              <a:chOff x="1052758" y="2100646"/>
              <a:chExt cx="2948476" cy="216574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1515807-9E04-CA46-8F28-4B23B2A9A0A8}"/>
                  </a:ext>
                </a:extLst>
              </p:cNvPr>
              <p:cNvGrpSpPr/>
              <p:nvPr/>
            </p:nvGrpSpPr>
            <p:grpSpPr>
              <a:xfrm>
                <a:off x="3922870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77" name="Straight Connector 776">
                  <a:extLst>
                    <a:ext uri="{FF2B5EF4-FFF2-40B4-BE49-F238E27FC236}">
                      <a16:creationId xmlns:a16="http://schemas.microsoft.com/office/drawing/2014/main" id="{C5643DF4-98F0-0C4F-95BF-7BB878DD7E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20AD4BBC-9D0A-8440-9966-4049D4C0A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3D543D6B-F966-2643-AA35-58F0EF676BC6}"/>
                  </a:ext>
                </a:extLst>
              </p:cNvPr>
              <p:cNvGrpSpPr/>
              <p:nvPr/>
            </p:nvGrpSpPr>
            <p:grpSpPr>
              <a:xfrm>
                <a:off x="3561833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145559BD-9E6E-F749-8679-E46A9C930E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47212795-EAC4-1840-9BF2-0485C891A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2" name="Group 781">
                <a:extLst>
                  <a:ext uri="{FF2B5EF4-FFF2-40B4-BE49-F238E27FC236}">
                    <a16:creationId xmlns:a16="http://schemas.microsoft.com/office/drawing/2014/main" id="{89E3A330-DF9A-5F4E-B498-E4451E37F877}"/>
                  </a:ext>
                </a:extLst>
              </p:cNvPr>
              <p:cNvGrpSpPr/>
              <p:nvPr/>
            </p:nvGrpSpPr>
            <p:grpSpPr>
              <a:xfrm>
                <a:off x="3150185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15BBA99A-DD1F-FD47-95D9-18F8A91BFC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6EA80191-70E8-4646-AF2D-28C426CE2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5" name="Group 784">
                <a:extLst>
                  <a:ext uri="{FF2B5EF4-FFF2-40B4-BE49-F238E27FC236}">
                    <a16:creationId xmlns:a16="http://schemas.microsoft.com/office/drawing/2014/main" id="{257F4F20-AD83-CB47-861F-B4A902B37163}"/>
                  </a:ext>
                </a:extLst>
              </p:cNvPr>
              <p:cNvGrpSpPr/>
              <p:nvPr/>
            </p:nvGrpSpPr>
            <p:grpSpPr>
              <a:xfrm>
                <a:off x="3126566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B61582F1-C3C6-8744-B951-3A45E67416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A0DEACF3-9CF9-4B46-8AA0-57B0FA40D3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8" name="Group 787">
                <a:extLst>
                  <a:ext uri="{FF2B5EF4-FFF2-40B4-BE49-F238E27FC236}">
                    <a16:creationId xmlns:a16="http://schemas.microsoft.com/office/drawing/2014/main" id="{076D9491-51A9-9B41-A2C9-0AF7B8440DEE}"/>
                  </a:ext>
                </a:extLst>
              </p:cNvPr>
              <p:cNvGrpSpPr/>
              <p:nvPr/>
            </p:nvGrpSpPr>
            <p:grpSpPr>
              <a:xfrm>
                <a:off x="3106321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9CD3DF44-E26A-7A42-9546-8C9B64C35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>
                  <a:extLst>
                    <a:ext uri="{FF2B5EF4-FFF2-40B4-BE49-F238E27FC236}">
                      <a16:creationId xmlns:a16="http://schemas.microsoft.com/office/drawing/2014/main" id="{926163F6-2F34-1C40-892B-089404DE4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F4B53236-CC7E-9A40-A46E-9CD118D95CBB}"/>
                  </a:ext>
                </a:extLst>
              </p:cNvPr>
              <p:cNvGrpSpPr/>
              <p:nvPr/>
            </p:nvGrpSpPr>
            <p:grpSpPr>
              <a:xfrm>
                <a:off x="2947735" y="41880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92" name="Straight Connector 791">
                  <a:extLst>
                    <a:ext uri="{FF2B5EF4-FFF2-40B4-BE49-F238E27FC236}">
                      <a16:creationId xmlns:a16="http://schemas.microsoft.com/office/drawing/2014/main" id="{E7AA6095-0247-6545-8732-F6C88BECD6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7069719B-71C8-E847-A776-0D3A3D616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468A2E29-EA88-CC41-99B9-0E9CC1FE0A44}"/>
                  </a:ext>
                </a:extLst>
              </p:cNvPr>
              <p:cNvGrpSpPr/>
              <p:nvPr/>
            </p:nvGrpSpPr>
            <p:grpSpPr>
              <a:xfrm>
                <a:off x="2779026" y="406655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1105839-3DE2-5841-8F81-128C88582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6" name="Straight Connector 795">
                  <a:extLst>
                    <a:ext uri="{FF2B5EF4-FFF2-40B4-BE49-F238E27FC236}">
                      <a16:creationId xmlns:a16="http://schemas.microsoft.com/office/drawing/2014/main" id="{263DC060-623E-DA4B-AD60-9189464132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Group 796">
                <a:extLst>
                  <a:ext uri="{FF2B5EF4-FFF2-40B4-BE49-F238E27FC236}">
                    <a16:creationId xmlns:a16="http://schemas.microsoft.com/office/drawing/2014/main" id="{EFBF06F7-84F1-364F-8262-4F0B968EC55E}"/>
                  </a:ext>
                </a:extLst>
              </p:cNvPr>
              <p:cNvGrpSpPr/>
              <p:nvPr/>
            </p:nvGrpSpPr>
            <p:grpSpPr>
              <a:xfrm>
                <a:off x="2677801" y="39990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798" name="Straight Connector 797">
                  <a:extLst>
                    <a:ext uri="{FF2B5EF4-FFF2-40B4-BE49-F238E27FC236}">
                      <a16:creationId xmlns:a16="http://schemas.microsoft.com/office/drawing/2014/main" id="{7445E075-CEC1-EA45-8272-0BD6140C8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D37834-11CE-1244-89FE-6F1D21A8D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B2CDBCB3-A6E2-3642-BD6F-272BECA120DC}"/>
                  </a:ext>
                </a:extLst>
              </p:cNvPr>
              <p:cNvGrpSpPr/>
              <p:nvPr/>
            </p:nvGrpSpPr>
            <p:grpSpPr>
              <a:xfrm>
                <a:off x="2451731" y="394845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01" name="Straight Connector 800">
                  <a:extLst>
                    <a:ext uri="{FF2B5EF4-FFF2-40B4-BE49-F238E27FC236}">
                      <a16:creationId xmlns:a16="http://schemas.microsoft.com/office/drawing/2014/main" id="{F4DF0A6E-C1A4-2346-B201-91636EEDE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64644A96-1294-1049-9070-C0DD75A77B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78956238-5F8A-B244-AE69-10F769D7AD0A}"/>
                  </a:ext>
                </a:extLst>
              </p:cNvPr>
              <p:cNvGrpSpPr/>
              <p:nvPr/>
            </p:nvGrpSpPr>
            <p:grpSpPr>
              <a:xfrm>
                <a:off x="2424738" y="390796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F40706E8-99DA-5249-9DCD-906DE76C94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5" name="Straight Connector 804">
                  <a:extLst>
                    <a:ext uri="{FF2B5EF4-FFF2-40B4-BE49-F238E27FC236}">
                      <a16:creationId xmlns:a16="http://schemas.microsoft.com/office/drawing/2014/main" id="{079539BD-B54C-A448-B130-F98A3A2F7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F8475F5B-25BC-1541-9C7C-194BFBD1187F}"/>
                  </a:ext>
                </a:extLst>
              </p:cNvPr>
              <p:cNvGrpSpPr/>
              <p:nvPr/>
            </p:nvGrpSpPr>
            <p:grpSpPr>
              <a:xfrm>
                <a:off x="2100817" y="384048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07" name="Straight Connector 806">
                  <a:extLst>
                    <a:ext uri="{FF2B5EF4-FFF2-40B4-BE49-F238E27FC236}">
                      <a16:creationId xmlns:a16="http://schemas.microsoft.com/office/drawing/2014/main" id="{F8384F04-EAE5-C740-919C-F2443988FC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55ECE432-461C-DF4F-802F-F68EA3B45B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07A63D5C-4CCE-C04D-BEF9-090D17B078E3}"/>
                  </a:ext>
                </a:extLst>
              </p:cNvPr>
              <p:cNvGrpSpPr/>
              <p:nvPr/>
            </p:nvGrpSpPr>
            <p:grpSpPr>
              <a:xfrm>
                <a:off x="2070450" y="3705518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7D82AC72-4625-6B47-863E-2E5A38536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Straight Connector 810">
                  <a:extLst>
                    <a:ext uri="{FF2B5EF4-FFF2-40B4-BE49-F238E27FC236}">
                      <a16:creationId xmlns:a16="http://schemas.microsoft.com/office/drawing/2014/main" id="{26EFB434-75A5-2243-8B13-89E92A2A8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2" name="Group 811">
                <a:extLst>
                  <a:ext uri="{FF2B5EF4-FFF2-40B4-BE49-F238E27FC236}">
                    <a16:creationId xmlns:a16="http://schemas.microsoft.com/office/drawing/2014/main" id="{6F745889-C04F-524C-99BD-CD10763426FA}"/>
                  </a:ext>
                </a:extLst>
              </p:cNvPr>
              <p:cNvGrpSpPr/>
              <p:nvPr/>
            </p:nvGrpSpPr>
            <p:grpSpPr>
              <a:xfrm>
                <a:off x="1763400" y="367515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13" name="Straight Connector 812">
                  <a:extLst>
                    <a:ext uri="{FF2B5EF4-FFF2-40B4-BE49-F238E27FC236}">
                      <a16:creationId xmlns:a16="http://schemas.microsoft.com/office/drawing/2014/main" id="{77DDD1C9-48C8-1146-B268-9B578256C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40752E29-34EF-C64E-84EF-58187FB4F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5" name="Group 814">
                <a:extLst>
                  <a:ext uri="{FF2B5EF4-FFF2-40B4-BE49-F238E27FC236}">
                    <a16:creationId xmlns:a16="http://schemas.microsoft.com/office/drawing/2014/main" id="{BA88E89D-DE81-E645-9FF2-C8F1DAA8A8D0}"/>
                  </a:ext>
                </a:extLst>
              </p:cNvPr>
              <p:cNvGrpSpPr/>
              <p:nvPr/>
            </p:nvGrpSpPr>
            <p:grpSpPr>
              <a:xfrm>
                <a:off x="1753278" y="363466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62A8F2D8-BE2C-5141-979F-6BBB62E528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Straight Connector 816">
                  <a:extLst>
                    <a:ext uri="{FF2B5EF4-FFF2-40B4-BE49-F238E27FC236}">
                      <a16:creationId xmlns:a16="http://schemas.microsoft.com/office/drawing/2014/main" id="{295F0771-93FD-7946-969E-D09473169A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8" name="Group 817">
                <a:extLst>
                  <a:ext uri="{FF2B5EF4-FFF2-40B4-BE49-F238E27FC236}">
                    <a16:creationId xmlns:a16="http://schemas.microsoft.com/office/drawing/2014/main" id="{54C91502-387A-C94D-9BC0-DBE9A836CDE7}"/>
                  </a:ext>
                </a:extLst>
              </p:cNvPr>
              <p:cNvGrpSpPr/>
              <p:nvPr/>
            </p:nvGrpSpPr>
            <p:grpSpPr>
              <a:xfrm>
                <a:off x="1729658" y="351319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19" name="Straight Connector 818">
                  <a:extLst>
                    <a:ext uri="{FF2B5EF4-FFF2-40B4-BE49-F238E27FC236}">
                      <a16:creationId xmlns:a16="http://schemas.microsoft.com/office/drawing/2014/main" id="{7FCA38E5-D506-6546-BD9A-24B447D08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D3BBA305-3D28-074A-B353-E4449DD836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485BA7B3-8F88-A143-95B5-69C7E17A2359}"/>
                  </a:ext>
                </a:extLst>
              </p:cNvPr>
              <p:cNvGrpSpPr/>
              <p:nvPr/>
            </p:nvGrpSpPr>
            <p:grpSpPr>
              <a:xfrm>
                <a:off x="1716162" y="34895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792A31C8-BA5D-EC47-8F98-303BA5886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24E812F8-236D-A44C-9013-182A76412F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B468B6F8-BC40-3343-8B1E-09A9A84A9D35}"/>
                  </a:ext>
                </a:extLst>
              </p:cNvPr>
              <p:cNvGrpSpPr/>
              <p:nvPr/>
            </p:nvGrpSpPr>
            <p:grpSpPr>
              <a:xfrm>
                <a:off x="1695917" y="347270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BABBC027-2B4D-D045-A3FC-7C9EF658ED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06D0C8AF-8534-F14D-BF2D-782F140122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205AB370-0B7C-A14B-9E31-E1588E6C476E}"/>
                  </a:ext>
                </a:extLst>
              </p:cNvPr>
              <p:cNvGrpSpPr/>
              <p:nvPr/>
            </p:nvGrpSpPr>
            <p:grpSpPr>
              <a:xfrm>
                <a:off x="1665549" y="347944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7217929A-7297-9744-AE59-6045AACC9F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B046419C-E5E4-D749-8308-57610EEFD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0" name="Group 829">
                <a:extLst>
                  <a:ext uri="{FF2B5EF4-FFF2-40B4-BE49-F238E27FC236}">
                    <a16:creationId xmlns:a16="http://schemas.microsoft.com/office/drawing/2014/main" id="{E4F5FD5A-7F79-DE4B-A8D6-5F8A788C5799}"/>
                  </a:ext>
                </a:extLst>
              </p:cNvPr>
              <p:cNvGrpSpPr/>
              <p:nvPr/>
            </p:nvGrpSpPr>
            <p:grpSpPr>
              <a:xfrm>
                <a:off x="1655427" y="348282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73D749C1-AC62-6441-AD9F-0976FBCF29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3113BF21-E8C4-6448-95AA-63BF8AC30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3" name="Group 832">
                <a:extLst>
                  <a:ext uri="{FF2B5EF4-FFF2-40B4-BE49-F238E27FC236}">
                    <a16:creationId xmlns:a16="http://schemas.microsoft.com/office/drawing/2014/main" id="{DA098B50-6E6B-4549-8007-43C49C4FE0D9}"/>
                  </a:ext>
                </a:extLst>
              </p:cNvPr>
              <p:cNvGrpSpPr/>
              <p:nvPr/>
            </p:nvGrpSpPr>
            <p:grpSpPr>
              <a:xfrm>
                <a:off x="1446228" y="345245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B250DD60-A651-0C47-99E9-2F7B38B150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7AC4A1DD-7FCA-1C49-BB84-9C3076FAE4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6" name="Group 835">
                <a:extLst>
                  <a:ext uri="{FF2B5EF4-FFF2-40B4-BE49-F238E27FC236}">
                    <a16:creationId xmlns:a16="http://schemas.microsoft.com/office/drawing/2014/main" id="{B88B4632-4465-DF43-8091-D2491FCDBBEB}"/>
                  </a:ext>
                </a:extLst>
              </p:cNvPr>
              <p:cNvGrpSpPr/>
              <p:nvPr/>
            </p:nvGrpSpPr>
            <p:grpSpPr>
              <a:xfrm>
                <a:off x="1412487" y="323650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9A35C23E-03B2-F347-A0E1-C5215D69CC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4639CA5E-ED45-D64F-9093-AC2508E24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9" name="Group 838">
                <a:extLst>
                  <a:ext uri="{FF2B5EF4-FFF2-40B4-BE49-F238E27FC236}">
                    <a16:creationId xmlns:a16="http://schemas.microsoft.com/office/drawing/2014/main" id="{57D01396-6BA4-2844-A40A-EBE447447365}"/>
                  </a:ext>
                </a:extLst>
              </p:cNvPr>
              <p:cNvGrpSpPr/>
              <p:nvPr/>
            </p:nvGrpSpPr>
            <p:grpSpPr>
              <a:xfrm>
                <a:off x="1405738" y="318927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AFDFA600-7F43-1641-9353-42E65DCA96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C568B0D9-2A2B-EA45-897D-5E3538BFEA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A6125D93-B757-EF4F-B34F-5ADB442DD021}"/>
                  </a:ext>
                </a:extLst>
              </p:cNvPr>
              <p:cNvGrpSpPr/>
              <p:nvPr/>
            </p:nvGrpSpPr>
            <p:grpSpPr>
              <a:xfrm>
                <a:off x="1366556" y="254603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43" name="Straight Connector 842">
                  <a:extLst>
                    <a:ext uri="{FF2B5EF4-FFF2-40B4-BE49-F238E27FC236}">
                      <a16:creationId xmlns:a16="http://schemas.microsoft.com/office/drawing/2014/main" id="{9963E2C2-A3E2-5F4D-BC42-A39B0B2322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CC0AC0F0-A42A-9B4B-BF2E-E434F9EBE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D7B877A5-EF9C-C54C-BDC6-710F147FA96F}"/>
                  </a:ext>
                </a:extLst>
              </p:cNvPr>
              <p:cNvGrpSpPr/>
              <p:nvPr/>
            </p:nvGrpSpPr>
            <p:grpSpPr>
              <a:xfrm>
                <a:off x="1366556" y="246168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03230F6D-5AED-8B45-84C2-874C82814C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7" name="Straight Connector 846">
                  <a:extLst>
                    <a:ext uri="{FF2B5EF4-FFF2-40B4-BE49-F238E27FC236}">
                      <a16:creationId xmlns:a16="http://schemas.microsoft.com/office/drawing/2014/main" id="{6B7F8D6C-8690-6F40-8009-E876E55DB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BF7694F6-D69C-324F-A7F0-D838847E3FD5}"/>
                  </a:ext>
                </a:extLst>
              </p:cNvPr>
              <p:cNvGrpSpPr/>
              <p:nvPr/>
            </p:nvGrpSpPr>
            <p:grpSpPr>
              <a:xfrm>
                <a:off x="1349685" y="234021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49" name="Straight Connector 848">
                  <a:extLst>
                    <a:ext uri="{FF2B5EF4-FFF2-40B4-BE49-F238E27FC236}">
                      <a16:creationId xmlns:a16="http://schemas.microsoft.com/office/drawing/2014/main" id="{07D76066-7590-0441-843D-08B3A162F3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Straight Connector 849">
                  <a:extLst>
                    <a:ext uri="{FF2B5EF4-FFF2-40B4-BE49-F238E27FC236}">
                      <a16:creationId xmlns:a16="http://schemas.microsoft.com/office/drawing/2014/main" id="{908274E6-0B4D-6E46-B26F-67187B70B7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67E9622F-CBC2-8E47-96FD-A4D41B2A9135}"/>
                  </a:ext>
                </a:extLst>
              </p:cNvPr>
              <p:cNvGrpSpPr/>
              <p:nvPr/>
            </p:nvGrpSpPr>
            <p:grpSpPr>
              <a:xfrm>
                <a:off x="1319317" y="227272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52" name="Straight Connector 851">
                  <a:extLst>
                    <a:ext uri="{FF2B5EF4-FFF2-40B4-BE49-F238E27FC236}">
                      <a16:creationId xmlns:a16="http://schemas.microsoft.com/office/drawing/2014/main" id="{4EC52C61-B12B-664C-9249-F4732DA5D9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Connector 852">
                  <a:extLst>
                    <a:ext uri="{FF2B5EF4-FFF2-40B4-BE49-F238E27FC236}">
                      <a16:creationId xmlns:a16="http://schemas.microsoft.com/office/drawing/2014/main" id="{032A7BC0-DA5D-1A48-AC98-22917C5B65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D9D91267-4485-2A46-82A6-A5F365038509}"/>
                  </a:ext>
                </a:extLst>
              </p:cNvPr>
              <p:cNvGrpSpPr/>
              <p:nvPr/>
            </p:nvGrpSpPr>
            <p:grpSpPr>
              <a:xfrm>
                <a:off x="1285576" y="224910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55" name="Straight Connector 854">
                  <a:extLst>
                    <a:ext uri="{FF2B5EF4-FFF2-40B4-BE49-F238E27FC236}">
                      <a16:creationId xmlns:a16="http://schemas.microsoft.com/office/drawing/2014/main" id="{AC0B22F4-74C6-0840-86BE-15DCB04652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6" name="Straight Connector 855">
                  <a:extLst>
                    <a:ext uri="{FF2B5EF4-FFF2-40B4-BE49-F238E27FC236}">
                      <a16:creationId xmlns:a16="http://schemas.microsoft.com/office/drawing/2014/main" id="{86A9C85E-F047-DD4E-B264-AE11C116E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>
                <a:extLst>
                  <a:ext uri="{FF2B5EF4-FFF2-40B4-BE49-F238E27FC236}">
                    <a16:creationId xmlns:a16="http://schemas.microsoft.com/office/drawing/2014/main" id="{635D112F-8559-6541-A63F-787E1C567138}"/>
                  </a:ext>
                </a:extLst>
              </p:cNvPr>
              <p:cNvGrpSpPr/>
              <p:nvPr/>
            </p:nvGrpSpPr>
            <p:grpSpPr>
              <a:xfrm>
                <a:off x="1251834" y="225248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58" name="Straight Connector 857">
                  <a:extLst>
                    <a:ext uri="{FF2B5EF4-FFF2-40B4-BE49-F238E27FC236}">
                      <a16:creationId xmlns:a16="http://schemas.microsoft.com/office/drawing/2014/main" id="{E6280E39-BC02-454B-9755-144214056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Straight Connector 858">
                  <a:extLst>
                    <a:ext uri="{FF2B5EF4-FFF2-40B4-BE49-F238E27FC236}">
                      <a16:creationId xmlns:a16="http://schemas.microsoft.com/office/drawing/2014/main" id="{70F584C9-58D7-B742-8B16-89ACCE050D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0" name="Group 859">
                <a:extLst>
                  <a:ext uri="{FF2B5EF4-FFF2-40B4-BE49-F238E27FC236}">
                    <a16:creationId xmlns:a16="http://schemas.microsoft.com/office/drawing/2014/main" id="{E32484EE-87E5-DC4C-BE55-ECACA1473BCD}"/>
                  </a:ext>
                </a:extLst>
              </p:cNvPr>
              <p:cNvGrpSpPr/>
              <p:nvPr/>
            </p:nvGrpSpPr>
            <p:grpSpPr>
              <a:xfrm>
                <a:off x="1245086" y="222549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E7A814C2-8E7A-C848-B5AF-F64C8796E5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AD24530F-9553-8540-8276-5CFAAE2D06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3" name="Group 862">
                <a:extLst>
                  <a:ext uri="{FF2B5EF4-FFF2-40B4-BE49-F238E27FC236}">
                    <a16:creationId xmlns:a16="http://schemas.microsoft.com/office/drawing/2014/main" id="{E0F1040D-D21C-BD49-ABEC-0A4E83283947}"/>
                  </a:ext>
                </a:extLst>
              </p:cNvPr>
              <p:cNvGrpSpPr/>
              <p:nvPr/>
            </p:nvGrpSpPr>
            <p:grpSpPr>
              <a:xfrm>
                <a:off x="1157357" y="216138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1A787563-1038-444C-8CCD-654167FA1A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D7A55E35-02AD-4F44-A526-1155F65FE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6" name="Group 865">
                <a:extLst>
                  <a:ext uri="{FF2B5EF4-FFF2-40B4-BE49-F238E27FC236}">
                    <a16:creationId xmlns:a16="http://schemas.microsoft.com/office/drawing/2014/main" id="{7B09F954-6297-E54A-B112-906B66030D75}"/>
                  </a:ext>
                </a:extLst>
              </p:cNvPr>
              <p:cNvGrpSpPr/>
              <p:nvPr/>
            </p:nvGrpSpPr>
            <p:grpSpPr>
              <a:xfrm>
                <a:off x="1052758" y="210064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0858DAA9-81C3-0546-B65F-2A46804BFF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21C6F8A7-770F-B241-9759-F4E07E65AD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15D0F08-A598-D748-A457-500D48D19D8F}"/>
                </a:ext>
              </a:extLst>
            </p:cNvPr>
            <p:cNvSpPr/>
            <p:nvPr/>
          </p:nvSpPr>
          <p:spPr>
            <a:xfrm>
              <a:off x="1086483" y="2139224"/>
              <a:ext cx="4598993" cy="2024501"/>
            </a:xfrm>
            <a:custGeom>
              <a:avLst/>
              <a:gdLst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592608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491383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51516 w 4598993"/>
                <a:gd name="connsiteY47" fmla="*/ 1312552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592608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491383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59791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592608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491383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592608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33098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687084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19601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714078 h 2024501"/>
                <a:gd name="connsiteX18" fmla="*/ 1808555 w 4598993"/>
                <a:gd name="connsiteY18" fmla="*/ 1720826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19601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6028 w 4598993"/>
                <a:gd name="connsiteY8" fmla="*/ 1791684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714078 h 2024501"/>
                <a:gd name="connsiteX18" fmla="*/ 1808555 w 4598993"/>
                <a:gd name="connsiteY18" fmla="*/ 1717452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19601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  <a:gd name="connsiteX0" fmla="*/ 4598993 w 4598993"/>
                <a:gd name="connsiteY0" fmla="*/ 2024501 h 2024501"/>
                <a:gd name="connsiteX1" fmla="*/ 3536130 w 4598993"/>
                <a:gd name="connsiteY1" fmla="*/ 2024501 h 2024501"/>
                <a:gd name="connsiteX2" fmla="*/ 3536130 w 4598993"/>
                <a:gd name="connsiteY2" fmla="*/ 1923276 h 2024501"/>
                <a:gd name="connsiteX3" fmla="*/ 2928779 w 4598993"/>
                <a:gd name="connsiteY3" fmla="*/ 1923276 h 2024501"/>
                <a:gd name="connsiteX4" fmla="*/ 2928779 w 4598993"/>
                <a:gd name="connsiteY4" fmla="*/ 1865915 h 2024501"/>
                <a:gd name="connsiteX5" fmla="*/ 2820806 w 4598993"/>
                <a:gd name="connsiteY5" fmla="*/ 1865915 h 2024501"/>
                <a:gd name="connsiteX6" fmla="*/ 2820806 w 4598993"/>
                <a:gd name="connsiteY6" fmla="*/ 1828800 h 2024501"/>
                <a:gd name="connsiteX7" fmla="*/ 2426028 w 4598993"/>
                <a:gd name="connsiteY7" fmla="*/ 1828800 h 2024501"/>
                <a:gd name="connsiteX8" fmla="*/ 2422654 w 4598993"/>
                <a:gd name="connsiteY8" fmla="*/ 1808555 h 2024501"/>
                <a:gd name="connsiteX9" fmla="*/ 2135849 w 4598993"/>
                <a:gd name="connsiteY9" fmla="*/ 1808555 h 2024501"/>
                <a:gd name="connsiteX10" fmla="*/ 2108856 w 4598993"/>
                <a:gd name="connsiteY10" fmla="*/ 1774813 h 2024501"/>
                <a:gd name="connsiteX11" fmla="*/ 2088611 w 4598993"/>
                <a:gd name="connsiteY11" fmla="*/ 1751194 h 2024501"/>
                <a:gd name="connsiteX12" fmla="*/ 2088611 w 4598993"/>
                <a:gd name="connsiteY12" fmla="*/ 1751194 h 2024501"/>
                <a:gd name="connsiteX13" fmla="*/ 2088611 w 4598993"/>
                <a:gd name="connsiteY13" fmla="*/ 1751194 h 2024501"/>
                <a:gd name="connsiteX14" fmla="*/ 2064992 w 4598993"/>
                <a:gd name="connsiteY14" fmla="*/ 1727575 h 2024501"/>
                <a:gd name="connsiteX15" fmla="*/ 1940147 w 4598993"/>
                <a:gd name="connsiteY15" fmla="*/ 1727575 h 2024501"/>
                <a:gd name="connsiteX16" fmla="*/ 1940147 w 4598993"/>
                <a:gd name="connsiteY16" fmla="*/ 1727575 h 2024501"/>
                <a:gd name="connsiteX17" fmla="*/ 1940147 w 4598993"/>
                <a:gd name="connsiteY17" fmla="*/ 1714078 h 2024501"/>
                <a:gd name="connsiteX18" fmla="*/ 1808555 w 4598993"/>
                <a:gd name="connsiteY18" fmla="*/ 1717452 h 2024501"/>
                <a:gd name="connsiteX19" fmla="*/ 1805180 w 4598993"/>
                <a:gd name="connsiteY19" fmla="*/ 1673588 h 2024501"/>
                <a:gd name="connsiteX20" fmla="*/ 1734323 w 4598993"/>
                <a:gd name="connsiteY20" fmla="*/ 1673588 h 2024501"/>
                <a:gd name="connsiteX21" fmla="*/ 1730949 w 4598993"/>
                <a:gd name="connsiteY21" fmla="*/ 1636472 h 2024501"/>
                <a:gd name="connsiteX22" fmla="*/ 1639846 w 4598993"/>
                <a:gd name="connsiteY22" fmla="*/ 1636472 h 2024501"/>
                <a:gd name="connsiteX23" fmla="*/ 1639846 w 4598993"/>
                <a:gd name="connsiteY23" fmla="*/ 1636472 h 2024501"/>
                <a:gd name="connsiteX24" fmla="*/ 1639846 w 4598993"/>
                <a:gd name="connsiteY24" fmla="*/ 1619601 h 2024501"/>
                <a:gd name="connsiteX25" fmla="*/ 1481260 w 4598993"/>
                <a:gd name="connsiteY25" fmla="*/ 1619601 h 2024501"/>
                <a:gd name="connsiteX26" fmla="*/ 1477886 w 4598993"/>
                <a:gd name="connsiteY26" fmla="*/ 1592608 h 2024501"/>
                <a:gd name="connsiteX27" fmla="*/ 1407028 w 4598993"/>
                <a:gd name="connsiteY27" fmla="*/ 1592608 h 2024501"/>
                <a:gd name="connsiteX28" fmla="*/ 1386783 w 4598993"/>
                <a:gd name="connsiteY28" fmla="*/ 1562240 h 2024501"/>
                <a:gd name="connsiteX29" fmla="*/ 1366538 w 4598993"/>
                <a:gd name="connsiteY29" fmla="*/ 1535247 h 2024501"/>
                <a:gd name="connsiteX30" fmla="*/ 1234946 w 4598993"/>
                <a:gd name="connsiteY30" fmla="*/ 1535247 h 2024501"/>
                <a:gd name="connsiteX31" fmla="*/ 1234946 w 4598993"/>
                <a:gd name="connsiteY31" fmla="*/ 1535247 h 2024501"/>
                <a:gd name="connsiteX32" fmla="*/ 1234946 w 4598993"/>
                <a:gd name="connsiteY32" fmla="*/ 1518377 h 2024501"/>
                <a:gd name="connsiteX33" fmla="*/ 1120224 w 4598993"/>
                <a:gd name="connsiteY33" fmla="*/ 1521750 h 2024501"/>
                <a:gd name="connsiteX34" fmla="*/ 1096605 w 4598993"/>
                <a:gd name="connsiteY34" fmla="*/ 1501505 h 2024501"/>
                <a:gd name="connsiteX35" fmla="*/ 1096605 w 4598993"/>
                <a:gd name="connsiteY35" fmla="*/ 1501505 h 2024501"/>
                <a:gd name="connsiteX36" fmla="*/ 1059489 w 4598993"/>
                <a:gd name="connsiteY36" fmla="*/ 1484634 h 2024501"/>
                <a:gd name="connsiteX37" fmla="*/ 1059489 w 4598993"/>
                <a:gd name="connsiteY37" fmla="*/ 1484634 h 2024501"/>
                <a:gd name="connsiteX38" fmla="*/ 1045992 w 4598993"/>
                <a:gd name="connsiteY38" fmla="*/ 1454267 h 2024501"/>
                <a:gd name="connsiteX39" fmla="*/ 1045992 w 4598993"/>
                <a:gd name="connsiteY39" fmla="*/ 1454267 h 2024501"/>
                <a:gd name="connsiteX40" fmla="*/ 1032496 w 4598993"/>
                <a:gd name="connsiteY40" fmla="*/ 1427273 h 2024501"/>
                <a:gd name="connsiteX41" fmla="*/ 1039244 w 4598993"/>
                <a:gd name="connsiteY41" fmla="*/ 1413777 h 2024501"/>
                <a:gd name="connsiteX42" fmla="*/ 1039244 w 4598993"/>
                <a:gd name="connsiteY42" fmla="*/ 1413777 h 2024501"/>
                <a:gd name="connsiteX43" fmla="*/ 1039244 w 4598993"/>
                <a:gd name="connsiteY43" fmla="*/ 1413777 h 2024501"/>
                <a:gd name="connsiteX44" fmla="*/ 1002128 w 4598993"/>
                <a:gd name="connsiteY44" fmla="*/ 1380035 h 2024501"/>
                <a:gd name="connsiteX45" fmla="*/ 951516 w 4598993"/>
                <a:gd name="connsiteY45" fmla="*/ 1380035 h 2024501"/>
                <a:gd name="connsiteX46" fmla="*/ 951516 w 4598993"/>
                <a:gd name="connsiteY46" fmla="*/ 1380035 h 2024501"/>
                <a:gd name="connsiteX47" fmla="*/ 944767 w 4598993"/>
                <a:gd name="connsiteY47" fmla="*/ 1369913 h 2024501"/>
                <a:gd name="connsiteX48" fmla="*/ 789555 w 4598993"/>
                <a:gd name="connsiteY48" fmla="*/ 1369913 h 2024501"/>
                <a:gd name="connsiteX49" fmla="*/ 789555 w 4598993"/>
                <a:gd name="connsiteY49" fmla="*/ 1369913 h 2024501"/>
                <a:gd name="connsiteX50" fmla="*/ 718698 w 4598993"/>
                <a:gd name="connsiteY50" fmla="*/ 1356416 h 2024501"/>
                <a:gd name="connsiteX51" fmla="*/ 711949 w 4598993"/>
                <a:gd name="connsiteY51" fmla="*/ 1302429 h 2024501"/>
                <a:gd name="connsiteX52" fmla="*/ 708575 w 4598993"/>
                <a:gd name="connsiteY52" fmla="*/ 1268687 h 2024501"/>
                <a:gd name="connsiteX53" fmla="*/ 701827 w 4598993"/>
                <a:gd name="connsiteY53" fmla="*/ 1231572 h 2024501"/>
                <a:gd name="connsiteX54" fmla="*/ 701827 w 4598993"/>
                <a:gd name="connsiteY54" fmla="*/ 1231572 h 2024501"/>
                <a:gd name="connsiteX55" fmla="*/ 681582 w 4598993"/>
                <a:gd name="connsiteY55" fmla="*/ 1204578 h 2024501"/>
                <a:gd name="connsiteX56" fmla="*/ 668085 w 4598993"/>
                <a:gd name="connsiteY56" fmla="*/ 1201204 h 2024501"/>
                <a:gd name="connsiteX57" fmla="*/ 668085 w 4598993"/>
                <a:gd name="connsiteY57" fmla="*/ 1201204 h 2024501"/>
                <a:gd name="connsiteX58" fmla="*/ 637718 w 4598993"/>
                <a:gd name="connsiteY58" fmla="*/ 1187707 h 2024501"/>
                <a:gd name="connsiteX59" fmla="*/ 634344 w 4598993"/>
                <a:gd name="connsiteY59" fmla="*/ 1174211 h 2024501"/>
                <a:gd name="connsiteX60" fmla="*/ 597228 w 4598993"/>
                <a:gd name="connsiteY60" fmla="*/ 1174211 h 2024501"/>
                <a:gd name="connsiteX61" fmla="*/ 597228 w 4598993"/>
                <a:gd name="connsiteY61" fmla="*/ 1174211 h 2024501"/>
                <a:gd name="connsiteX62" fmla="*/ 442016 w 4598993"/>
                <a:gd name="connsiteY62" fmla="*/ 1153966 h 2024501"/>
                <a:gd name="connsiteX63" fmla="*/ 442016 w 4598993"/>
                <a:gd name="connsiteY63" fmla="*/ 1123598 h 2024501"/>
                <a:gd name="connsiteX64" fmla="*/ 442016 w 4598993"/>
                <a:gd name="connsiteY64" fmla="*/ 1123598 h 2024501"/>
                <a:gd name="connsiteX65" fmla="*/ 391403 w 4598993"/>
                <a:gd name="connsiteY65" fmla="*/ 1069611 h 2024501"/>
                <a:gd name="connsiteX66" fmla="*/ 364410 w 4598993"/>
                <a:gd name="connsiteY66" fmla="*/ 1029121 h 2024501"/>
                <a:gd name="connsiteX67" fmla="*/ 361036 w 4598993"/>
                <a:gd name="connsiteY67" fmla="*/ 971761 h 2024501"/>
                <a:gd name="connsiteX68" fmla="*/ 361036 w 4598993"/>
                <a:gd name="connsiteY68" fmla="*/ 971761 h 2024501"/>
                <a:gd name="connsiteX69" fmla="*/ 361036 w 4598993"/>
                <a:gd name="connsiteY69" fmla="*/ 846916 h 2024501"/>
                <a:gd name="connsiteX70" fmla="*/ 354287 w 4598993"/>
                <a:gd name="connsiteY70" fmla="*/ 549989 h 2024501"/>
                <a:gd name="connsiteX71" fmla="*/ 350913 w 4598993"/>
                <a:gd name="connsiteY71" fmla="*/ 404900 h 2024501"/>
                <a:gd name="connsiteX72" fmla="*/ 350913 w 4598993"/>
                <a:gd name="connsiteY72" fmla="*/ 367784 h 2024501"/>
                <a:gd name="connsiteX73" fmla="*/ 317172 w 4598993"/>
                <a:gd name="connsiteY73" fmla="*/ 364410 h 2024501"/>
                <a:gd name="connsiteX74" fmla="*/ 313797 w 4598993"/>
                <a:gd name="connsiteY74" fmla="*/ 280056 h 2024501"/>
                <a:gd name="connsiteX75" fmla="*/ 317172 w 4598993"/>
                <a:gd name="connsiteY75" fmla="*/ 161960 h 2024501"/>
                <a:gd name="connsiteX76" fmla="*/ 310423 w 4598993"/>
                <a:gd name="connsiteY76" fmla="*/ 107973 h 2024501"/>
                <a:gd name="connsiteX77" fmla="*/ 296927 w 4598993"/>
                <a:gd name="connsiteY77" fmla="*/ 97851 h 2024501"/>
                <a:gd name="connsiteX78" fmla="*/ 307049 w 4598993"/>
                <a:gd name="connsiteY78" fmla="*/ 67483 h 2024501"/>
                <a:gd name="connsiteX79" fmla="*/ 296927 w 4598993"/>
                <a:gd name="connsiteY79" fmla="*/ 70857 h 2024501"/>
                <a:gd name="connsiteX80" fmla="*/ 263185 w 4598993"/>
                <a:gd name="connsiteY80" fmla="*/ 37115 h 2024501"/>
                <a:gd name="connsiteX81" fmla="*/ 205824 w 4598993"/>
                <a:gd name="connsiteY81" fmla="*/ 33741 h 2024501"/>
                <a:gd name="connsiteX82" fmla="*/ 165334 w 4598993"/>
                <a:gd name="connsiteY82" fmla="*/ 0 h 2024501"/>
                <a:gd name="connsiteX83" fmla="*/ 0 w 4598993"/>
                <a:gd name="connsiteY83" fmla="*/ 0 h 202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598993" h="2024501">
                  <a:moveTo>
                    <a:pt x="4598993" y="2024501"/>
                  </a:moveTo>
                  <a:lnTo>
                    <a:pt x="3536130" y="2024501"/>
                  </a:lnTo>
                  <a:lnTo>
                    <a:pt x="3536130" y="1923276"/>
                  </a:lnTo>
                  <a:lnTo>
                    <a:pt x="2928779" y="1923276"/>
                  </a:lnTo>
                  <a:lnTo>
                    <a:pt x="2928779" y="1865915"/>
                  </a:lnTo>
                  <a:lnTo>
                    <a:pt x="2820806" y="1865915"/>
                  </a:lnTo>
                  <a:lnTo>
                    <a:pt x="2820806" y="1828800"/>
                  </a:lnTo>
                  <a:lnTo>
                    <a:pt x="2426028" y="1828800"/>
                  </a:lnTo>
                  <a:lnTo>
                    <a:pt x="2422654" y="1808555"/>
                  </a:lnTo>
                  <a:lnTo>
                    <a:pt x="2135849" y="1808555"/>
                  </a:lnTo>
                  <a:lnTo>
                    <a:pt x="2108856" y="1774813"/>
                  </a:lnTo>
                  <a:lnTo>
                    <a:pt x="2088611" y="1751194"/>
                  </a:lnTo>
                  <a:lnTo>
                    <a:pt x="2088611" y="1751194"/>
                  </a:lnTo>
                  <a:lnTo>
                    <a:pt x="2088611" y="1751194"/>
                  </a:lnTo>
                  <a:lnTo>
                    <a:pt x="2064992" y="1727575"/>
                  </a:lnTo>
                  <a:lnTo>
                    <a:pt x="1940147" y="1727575"/>
                  </a:lnTo>
                  <a:lnTo>
                    <a:pt x="1940147" y="1727575"/>
                  </a:lnTo>
                  <a:lnTo>
                    <a:pt x="1940147" y="1714078"/>
                  </a:lnTo>
                  <a:lnTo>
                    <a:pt x="1808555" y="1717452"/>
                  </a:lnTo>
                  <a:lnTo>
                    <a:pt x="1805180" y="1673588"/>
                  </a:lnTo>
                  <a:lnTo>
                    <a:pt x="1734323" y="1673588"/>
                  </a:lnTo>
                  <a:lnTo>
                    <a:pt x="1730949" y="1636472"/>
                  </a:lnTo>
                  <a:lnTo>
                    <a:pt x="1639846" y="1636472"/>
                  </a:lnTo>
                  <a:lnTo>
                    <a:pt x="1639846" y="1636472"/>
                  </a:lnTo>
                  <a:lnTo>
                    <a:pt x="1639846" y="1619601"/>
                  </a:lnTo>
                  <a:lnTo>
                    <a:pt x="1481260" y="1619601"/>
                  </a:lnTo>
                  <a:lnTo>
                    <a:pt x="1477886" y="1592608"/>
                  </a:lnTo>
                  <a:lnTo>
                    <a:pt x="1407028" y="1592608"/>
                  </a:lnTo>
                  <a:lnTo>
                    <a:pt x="1386783" y="1562240"/>
                  </a:lnTo>
                  <a:lnTo>
                    <a:pt x="1366538" y="1535247"/>
                  </a:lnTo>
                  <a:lnTo>
                    <a:pt x="1234946" y="1535247"/>
                  </a:lnTo>
                  <a:lnTo>
                    <a:pt x="1234946" y="1535247"/>
                  </a:lnTo>
                  <a:lnTo>
                    <a:pt x="1234946" y="1518377"/>
                  </a:lnTo>
                  <a:lnTo>
                    <a:pt x="1120224" y="1521750"/>
                  </a:lnTo>
                  <a:lnTo>
                    <a:pt x="1096605" y="1501505"/>
                  </a:lnTo>
                  <a:lnTo>
                    <a:pt x="1096605" y="1501505"/>
                  </a:lnTo>
                  <a:lnTo>
                    <a:pt x="1059489" y="1484634"/>
                  </a:lnTo>
                  <a:lnTo>
                    <a:pt x="1059489" y="1484634"/>
                  </a:lnTo>
                  <a:lnTo>
                    <a:pt x="1045992" y="1454267"/>
                  </a:lnTo>
                  <a:lnTo>
                    <a:pt x="1045992" y="1454267"/>
                  </a:lnTo>
                  <a:lnTo>
                    <a:pt x="1032496" y="1427273"/>
                  </a:lnTo>
                  <a:lnTo>
                    <a:pt x="1039244" y="1413777"/>
                  </a:lnTo>
                  <a:lnTo>
                    <a:pt x="1039244" y="1413777"/>
                  </a:lnTo>
                  <a:lnTo>
                    <a:pt x="1039244" y="1413777"/>
                  </a:lnTo>
                  <a:lnTo>
                    <a:pt x="1002128" y="1380035"/>
                  </a:lnTo>
                  <a:lnTo>
                    <a:pt x="951516" y="1380035"/>
                  </a:lnTo>
                  <a:lnTo>
                    <a:pt x="951516" y="1380035"/>
                  </a:lnTo>
                  <a:lnTo>
                    <a:pt x="944767" y="1369913"/>
                  </a:lnTo>
                  <a:lnTo>
                    <a:pt x="789555" y="1369913"/>
                  </a:lnTo>
                  <a:lnTo>
                    <a:pt x="789555" y="1369913"/>
                  </a:lnTo>
                  <a:lnTo>
                    <a:pt x="718698" y="1356416"/>
                  </a:lnTo>
                  <a:lnTo>
                    <a:pt x="711949" y="1302429"/>
                  </a:lnTo>
                  <a:lnTo>
                    <a:pt x="708575" y="1268687"/>
                  </a:lnTo>
                  <a:lnTo>
                    <a:pt x="701827" y="1231572"/>
                  </a:lnTo>
                  <a:lnTo>
                    <a:pt x="701827" y="1231572"/>
                  </a:lnTo>
                  <a:lnTo>
                    <a:pt x="681582" y="1204578"/>
                  </a:lnTo>
                  <a:lnTo>
                    <a:pt x="668085" y="1201204"/>
                  </a:lnTo>
                  <a:lnTo>
                    <a:pt x="668085" y="1201204"/>
                  </a:lnTo>
                  <a:lnTo>
                    <a:pt x="637718" y="1187707"/>
                  </a:lnTo>
                  <a:lnTo>
                    <a:pt x="634344" y="1174211"/>
                  </a:lnTo>
                  <a:lnTo>
                    <a:pt x="597228" y="1174211"/>
                  </a:lnTo>
                  <a:lnTo>
                    <a:pt x="597228" y="1174211"/>
                  </a:lnTo>
                  <a:lnTo>
                    <a:pt x="442016" y="1153966"/>
                  </a:lnTo>
                  <a:lnTo>
                    <a:pt x="442016" y="1123598"/>
                  </a:lnTo>
                  <a:lnTo>
                    <a:pt x="442016" y="1123598"/>
                  </a:lnTo>
                  <a:lnTo>
                    <a:pt x="391403" y="1069611"/>
                  </a:lnTo>
                  <a:lnTo>
                    <a:pt x="364410" y="1029121"/>
                  </a:lnTo>
                  <a:lnTo>
                    <a:pt x="361036" y="971761"/>
                  </a:lnTo>
                  <a:lnTo>
                    <a:pt x="361036" y="971761"/>
                  </a:lnTo>
                  <a:lnTo>
                    <a:pt x="361036" y="846916"/>
                  </a:lnTo>
                  <a:lnTo>
                    <a:pt x="354287" y="549989"/>
                  </a:lnTo>
                  <a:cubicBezTo>
                    <a:pt x="353162" y="501626"/>
                    <a:pt x="352038" y="453263"/>
                    <a:pt x="350913" y="404900"/>
                  </a:cubicBezTo>
                  <a:lnTo>
                    <a:pt x="350913" y="367784"/>
                  </a:lnTo>
                  <a:lnTo>
                    <a:pt x="317172" y="364410"/>
                  </a:lnTo>
                  <a:lnTo>
                    <a:pt x="313797" y="280056"/>
                  </a:lnTo>
                  <a:lnTo>
                    <a:pt x="317172" y="161960"/>
                  </a:lnTo>
                  <a:lnTo>
                    <a:pt x="310423" y="107973"/>
                  </a:lnTo>
                  <a:lnTo>
                    <a:pt x="296927" y="97851"/>
                  </a:lnTo>
                  <a:lnTo>
                    <a:pt x="307049" y="67483"/>
                  </a:lnTo>
                  <a:lnTo>
                    <a:pt x="296927" y="70857"/>
                  </a:lnTo>
                  <a:lnTo>
                    <a:pt x="263185" y="37115"/>
                  </a:lnTo>
                  <a:lnTo>
                    <a:pt x="205824" y="33741"/>
                  </a:lnTo>
                  <a:lnTo>
                    <a:pt x="16533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6AC2C3D-DEBB-4745-95F1-BA07984DBF0C}"/>
                </a:ext>
              </a:extLst>
            </p:cNvPr>
            <p:cNvSpPr/>
            <p:nvPr/>
          </p:nvSpPr>
          <p:spPr>
            <a:xfrm>
              <a:off x="1089857" y="2152720"/>
              <a:ext cx="2874792" cy="2068366"/>
            </a:xfrm>
            <a:custGeom>
              <a:avLst/>
              <a:gdLst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697207 w 2874792"/>
                <a:gd name="connsiteY4" fmla="*/ 2031250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393532 w 2874792"/>
                <a:gd name="connsiteY12" fmla="*/ 1842297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1071 w 2874792"/>
                <a:gd name="connsiteY4" fmla="*/ 2037999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393532 w 2874792"/>
                <a:gd name="connsiteY12" fmla="*/ 1842297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393532 w 2874792"/>
                <a:gd name="connsiteY12" fmla="*/ 1842297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346294 w 2874792"/>
                <a:gd name="connsiteY12" fmla="*/ 1960393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417151 w 2874792"/>
                <a:gd name="connsiteY12" fmla="*/ 1838923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296927 w 2874792"/>
                <a:gd name="connsiteY48" fmla="*/ 222695 h 2068366"/>
                <a:gd name="connsiteX49" fmla="*/ 303675 w 2874792"/>
                <a:gd name="connsiteY49" fmla="*/ 172083 h 2068366"/>
                <a:gd name="connsiteX50" fmla="*/ 266559 w 2874792"/>
                <a:gd name="connsiteY50" fmla="*/ 165335 h 2068366"/>
                <a:gd name="connsiteX51" fmla="*/ 253063 w 2874792"/>
                <a:gd name="connsiteY51" fmla="*/ 151838 h 2068366"/>
                <a:gd name="connsiteX52" fmla="*/ 253063 w 2874792"/>
                <a:gd name="connsiteY52" fmla="*/ 151838 h 2068366"/>
                <a:gd name="connsiteX53" fmla="*/ 232818 w 2874792"/>
                <a:gd name="connsiteY53" fmla="*/ 121470 h 2068366"/>
                <a:gd name="connsiteX54" fmla="*/ 188953 w 2874792"/>
                <a:gd name="connsiteY54" fmla="*/ 121470 h 2068366"/>
                <a:gd name="connsiteX55" fmla="*/ 188953 w 2874792"/>
                <a:gd name="connsiteY55" fmla="*/ 121470 h 2068366"/>
                <a:gd name="connsiteX56" fmla="*/ 178831 w 2874792"/>
                <a:gd name="connsiteY56" fmla="*/ 74232 h 2068366"/>
                <a:gd name="connsiteX57" fmla="*/ 175457 w 2874792"/>
                <a:gd name="connsiteY57" fmla="*/ 64110 h 2068366"/>
                <a:gd name="connsiteX58" fmla="*/ 161960 w 2874792"/>
                <a:gd name="connsiteY58" fmla="*/ 64110 h 2068366"/>
                <a:gd name="connsiteX59" fmla="*/ 158586 w 2874792"/>
                <a:gd name="connsiteY59" fmla="*/ 43865 h 2068366"/>
                <a:gd name="connsiteX60" fmla="*/ 94477 w 2874792"/>
                <a:gd name="connsiteY60" fmla="*/ 40490 h 2068366"/>
                <a:gd name="connsiteX61" fmla="*/ 94477 w 2874792"/>
                <a:gd name="connsiteY61" fmla="*/ 40490 h 2068366"/>
                <a:gd name="connsiteX62" fmla="*/ 74232 w 2874792"/>
                <a:gd name="connsiteY62" fmla="*/ 16871 h 2068366"/>
                <a:gd name="connsiteX63" fmla="*/ 40490 w 2874792"/>
                <a:gd name="connsiteY63" fmla="*/ 16871 h 2068366"/>
                <a:gd name="connsiteX64" fmla="*/ 40490 w 2874792"/>
                <a:gd name="connsiteY64" fmla="*/ 16871 h 2068366"/>
                <a:gd name="connsiteX65" fmla="*/ 0 w 2874792"/>
                <a:gd name="connsiteY65" fmla="*/ 0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417151 w 2874792"/>
                <a:gd name="connsiteY12" fmla="*/ 1838923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320546 w 2874792"/>
                <a:gd name="connsiteY48" fmla="*/ 226070 h 2068366"/>
                <a:gd name="connsiteX49" fmla="*/ 296927 w 2874792"/>
                <a:gd name="connsiteY49" fmla="*/ 222695 h 2068366"/>
                <a:gd name="connsiteX50" fmla="*/ 303675 w 2874792"/>
                <a:gd name="connsiteY50" fmla="*/ 172083 h 2068366"/>
                <a:gd name="connsiteX51" fmla="*/ 266559 w 2874792"/>
                <a:gd name="connsiteY51" fmla="*/ 165335 h 2068366"/>
                <a:gd name="connsiteX52" fmla="*/ 253063 w 2874792"/>
                <a:gd name="connsiteY52" fmla="*/ 151838 h 2068366"/>
                <a:gd name="connsiteX53" fmla="*/ 253063 w 2874792"/>
                <a:gd name="connsiteY53" fmla="*/ 151838 h 2068366"/>
                <a:gd name="connsiteX54" fmla="*/ 232818 w 2874792"/>
                <a:gd name="connsiteY54" fmla="*/ 121470 h 2068366"/>
                <a:gd name="connsiteX55" fmla="*/ 188953 w 2874792"/>
                <a:gd name="connsiteY55" fmla="*/ 121470 h 2068366"/>
                <a:gd name="connsiteX56" fmla="*/ 188953 w 2874792"/>
                <a:gd name="connsiteY56" fmla="*/ 121470 h 2068366"/>
                <a:gd name="connsiteX57" fmla="*/ 178831 w 2874792"/>
                <a:gd name="connsiteY57" fmla="*/ 74232 h 2068366"/>
                <a:gd name="connsiteX58" fmla="*/ 175457 w 2874792"/>
                <a:gd name="connsiteY58" fmla="*/ 64110 h 2068366"/>
                <a:gd name="connsiteX59" fmla="*/ 161960 w 2874792"/>
                <a:gd name="connsiteY59" fmla="*/ 64110 h 2068366"/>
                <a:gd name="connsiteX60" fmla="*/ 158586 w 2874792"/>
                <a:gd name="connsiteY60" fmla="*/ 43865 h 2068366"/>
                <a:gd name="connsiteX61" fmla="*/ 94477 w 2874792"/>
                <a:gd name="connsiteY61" fmla="*/ 40490 h 2068366"/>
                <a:gd name="connsiteX62" fmla="*/ 94477 w 2874792"/>
                <a:gd name="connsiteY62" fmla="*/ 40490 h 2068366"/>
                <a:gd name="connsiteX63" fmla="*/ 74232 w 2874792"/>
                <a:gd name="connsiteY63" fmla="*/ 16871 h 2068366"/>
                <a:gd name="connsiteX64" fmla="*/ 40490 w 2874792"/>
                <a:gd name="connsiteY64" fmla="*/ 16871 h 2068366"/>
                <a:gd name="connsiteX65" fmla="*/ 40490 w 2874792"/>
                <a:gd name="connsiteY65" fmla="*/ 16871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68" fmla="*/ 0 w 2874792"/>
                <a:gd name="connsiteY68" fmla="*/ 0 h 2068366"/>
                <a:gd name="connsiteX0" fmla="*/ 2874792 w 2874792"/>
                <a:gd name="connsiteY0" fmla="*/ 2068366 h 2068366"/>
                <a:gd name="connsiteX1" fmla="*/ 1761316 w 2874792"/>
                <a:gd name="connsiteY1" fmla="*/ 2068366 h 2068366"/>
                <a:gd name="connsiteX2" fmla="*/ 1761316 w 2874792"/>
                <a:gd name="connsiteY2" fmla="*/ 2031250 h 2068366"/>
                <a:gd name="connsiteX3" fmla="*/ 1761316 w 2874792"/>
                <a:gd name="connsiteY3" fmla="*/ 2031250 h 2068366"/>
                <a:gd name="connsiteX4" fmla="*/ 1747819 w 2874792"/>
                <a:gd name="connsiteY4" fmla="*/ 2027876 h 2068366"/>
                <a:gd name="connsiteX5" fmla="*/ 1751194 w 2874792"/>
                <a:gd name="connsiteY5" fmla="*/ 1953645 h 2068366"/>
                <a:gd name="connsiteX6" fmla="*/ 1707330 w 2874792"/>
                <a:gd name="connsiteY6" fmla="*/ 1957019 h 2068366"/>
                <a:gd name="connsiteX7" fmla="*/ 1720826 w 2874792"/>
                <a:gd name="connsiteY7" fmla="*/ 1879413 h 2068366"/>
                <a:gd name="connsiteX8" fmla="*/ 1481260 w 2874792"/>
                <a:gd name="connsiteY8" fmla="*/ 1879413 h 2068366"/>
                <a:gd name="connsiteX9" fmla="*/ 1481260 w 2874792"/>
                <a:gd name="connsiteY9" fmla="*/ 1835549 h 2068366"/>
                <a:gd name="connsiteX10" fmla="*/ 1454267 w 2874792"/>
                <a:gd name="connsiteY10" fmla="*/ 1862542 h 2068366"/>
                <a:gd name="connsiteX11" fmla="*/ 1434022 w 2874792"/>
                <a:gd name="connsiteY11" fmla="*/ 1842297 h 2068366"/>
                <a:gd name="connsiteX12" fmla="*/ 1417151 w 2874792"/>
                <a:gd name="connsiteY12" fmla="*/ 1838923 h 2068366"/>
                <a:gd name="connsiteX13" fmla="*/ 1393532 w 2874792"/>
                <a:gd name="connsiteY13" fmla="*/ 1801807 h 2068366"/>
                <a:gd name="connsiteX14" fmla="*/ 1359790 w 2874792"/>
                <a:gd name="connsiteY14" fmla="*/ 1801807 h 2068366"/>
                <a:gd name="connsiteX15" fmla="*/ 1359790 w 2874792"/>
                <a:gd name="connsiteY15" fmla="*/ 1768065 h 2068366"/>
                <a:gd name="connsiteX16" fmla="*/ 1062863 w 2874792"/>
                <a:gd name="connsiteY16" fmla="*/ 1768065 h 2068366"/>
                <a:gd name="connsiteX17" fmla="*/ 1062863 w 2874792"/>
                <a:gd name="connsiteY17" fmla="*/ 1730949 h 2068366"/>
                <a:gd name="connsiteX18" fmla="*/ 1062863 w 2874792"/>
                <a:gd name="connsiteY18" fmla="*/ 1673588 h 2068366"/>
                <a:gd name="connsiteX19" fmla="*/ 1029122 w 2874792"/>
                <a:gd name="connsiteY19" fmla="*/ 1673588 h 2068366"/>
                <a:gd name="connsiteX20" fmla="*/ 1029122 w 2874792"/>
                <a:gd name="connsiteY20" fmla="*/ 1629724 h 2068366"/>
                <a:gd name="connsiteX21" fmla="*/ 1029122 w 2874792"/>
                <a:gd name="connsiteY21" fmla="*/ 1629724 h 2068366"/>
                <a:gd name="connsiteX22" fmla="*/ 1029122 w 2874792"/>
                <a:gd name="connsiteY22" fmla="*/ 1585860 h 2068366"/>
                <a:gd name="connsiteX23" fmla="*/ 749066 w 2874792"/>
                <a:gd name="connsiteY23" fmla="*/ 1585860 h 2068366"/>
                <a:gd name="connsiteX24" fmla="*/ 749066 w 2874792"/>
                <a:gd name="connsiteY24" fmla="*/ 1585860 h 2068366"/>
                <a:gd name="connsiteX25" fmla="*/ 718699 w 2874792"/>
                <a:gd name="connsiteY25" fmla="*/ 1555493 h 2068366"/>
                <a:gd name="connsiteX26" fmla="*/ 718699 w 2874792"/>
                <a:gd name="connsiteY26" fmla="*/ 1504880 h 2068366"/>
                <a:gd name="connsiteX27" fmla="*/ 718699 w 2874792"/>
                <a:gd name="connsiteY27" fmla="*/ 1504880 h 2068366"/>
                <a:gd name="connsiteX28" fmla="*/ 718699 w 2874792"/>
                <a:gd name="connsiteY28" fmla="*/ 1467764 h 2068366"/>
                <a:gd name="connsiteX29" fmla="*/ 681582 w 2874792"/>
                <a:gd name="connsiteY29" fmla="*/ 1467764 h 2068366"/>
                <a:gd name="connsiteX30" fmla="*/ 681582 w 2874792"/>
                <a:gd name="connsiteY30" fmla="*/ 1417152 h 2068366"/>
                <a:gd name="connsiteX31" fmla="*/ 681582 w 2874792"/>
                <a:gd name="connsiteY31" fmla="*/ 1417152 h 2068366"/>
                <a:gd name="connsiteX32" fmla="*/ 681582 w 2874792"/>
                <a:gd name="connsiteY32" fmla="*/ 1349668 h 2068366"/>
                <a:gd name="connsiteX33" fmla="*/ 455513 w 2874792"/>
                <a:gd name="connsiteY33" fmla="*/ 1349668 h 2068366"/>
                <a:gd name="connsiteX34" fmla="*/ 445390 w 2874792"/>
                <a:gd name="connsiteY34" fmla="*/ 1339545 h 2068366"/>
                <a:gd name="connsiteX35" fmla="*/ 394778 w 2874792"/>
                <a:gd name="connsiteY35" fmla="*/ 1339545 h 2068366"/>
                <a:gd name="connsiteX36" fmla="*/ 394778 w 2874792"/>
                <a:gd name="connsiteY36" fmla="*/ 1258566 h 2068366"/>
                <a:gd name="connsiteX37" fmla="*/ 394778 w 2874792"/>
                <a:gd name="connsiteY37" fmla="*/ 1258566 h 2068366"/>
                <a:gd name="connsiteX38" fmla="*/ 367784 w 2874792"/>
                <a:gd name="connsiteY38" fmla="*/ 1245069 h 2068366"/>
                <a:gd name="connsiteX39" fmla="*/ 367784 w 2874792"/>
                <a:gd name="connsiteY39" fmla="*/ 1174211 h 2068366"/>
                <a:gd name="connsiteX40" fmla="*/ 364410 w 2874792"/>
                <a:gd name="connsiteY40" fmla="*/ 1120225 h 2068366"/>
                <a:gd name="connsiteX41" fmla="*/ 350913 w 2874792"/>
                <a:gd name="connsiteY41" fmla="*/ 1066238 h 2068366"/>
                <a:gd name="connsiteX42" fmla="*/ 354288 w 2874792"/>
                <a:gd name="connsiteY42" fmla="*/ 1005503 h 2068366"/>
                <a:gd name="connsiteX43" fmla="*/ 334043 w 2874792"/>
                <a:gd name="connsiteY43" fmla="*/ 539867 h 2068366"/>
                <a:gd name="connsiteX44" fmla="*/ 334043 w 2874792"/>
                <a:gd name="connsiteY44" fmla="*/ 539867 h 2068366"/>
                <a:gd name="connsiteX45" fmla="*/ 327294 w 2874792"/>
                <a:gd name="connsiteY45" fmla="*/ 431894 h 2068366"/>
                <a:gd name="connsiteX46" fmla="*/ 313798 w 2874792"/>
                <a:gd name="connsiteY46" fmla="*/ 431894 h 2068366"/>
                <a:gd name="connsiteX47" fmla="*/ 320546 w 2874792"/>
                <a:gd name="connsiteY47" fmla="*/ 330669 h 2068366"/>
                <a:gd name="connsiteX48" fmla="*/ 310424 w 2874792"/>
                <a:gd name="connsiteY48" fmla="*/ 226070 h 2068366"/>
                <a:gd name="connsiteX49" fmla="*/ 296927 w 2874792"/>
                <a:gd name="connsiteY49" fmla="*/ 222695 h 2068366"/>
                <a:gd name="connsiteX50" fmla="*/ 303675 w 2874792"/>
                <a:gd name="connsiteY50" fmla="*/ 172083 h 2068366"/>
                <a:gd name="connsiteX51" fmla="*/ 266559 w 2874792"/>
                <a:gd name="connsiteY51" fmla="*/ 165335 h 2068366"/>
                <a:gd name="connsiteX52" fmla="*/ 253063 w 2874792"/>
                <a:gd name="connsiteY52" fmla="*/ 151838 h 2068366"/>
                <a:gd name="connsiteX53" fmla="*/ 253063 w 2874792"/>
                <a:gd name="connsiteY53" fmla="*/ 151838 h 2068366"/>
                <a:gd name="connsiteX54" fmla="*/ 232818 w 2874792"/>
                <a:gd name="connsiteY54" fmla="*/ 121470 h 2068366"/>
                <a:gd name="connsiteX55" fmla="*/ 188953 w 2874792"/>
                <a:gd name="connsiteY55" fmla="*/ 121470 h 2068366"/>
                <a:gd name="connsiteX56" fmla="*/ 188953 w 2874792"/>
                <a:gd name="connsiteY56" fmla="*/ 121470 h 2068366"/>
                <a:gd name="connsiteX57" fmla="*/ 178831 w 2874792"/>
                <a:gd name="connsiteY57" fmla="*/ 74232 h 2068366"/>
                <a:gd name="connsiteX58" fmla="*/ 175457 w 2874792"/>
                <a:gd name="connsiteY58" fmla="*/ 64110 h 2068366"/>
                <a:gd name="connsiteX59" fmla="*/ 161960 w 2874792"/>
                <a:gd name="connsiteY59" fmla="*/ 64110 h 2068366"/>
                <a:gd name="connsiteX60" fmla="*/ 158586 w 2874792"/>
                <a:gd name="connsiteY60" fmla="*/ 43865 h 2068366"/>
                <a:gd name="connsiteX61" fmla="*/ 94477 w 2874792"/>
                <a:gd name="connsiteY61" fmla="*/ 40490 h 2068366"/>
                <a:gd name="connsiteX62" fmla="*/ 94477 w 2874792"/>
                <a:gd name="connsiteY62" fmla="*/ 40490 h 2068366"/>
                <a:gd name="connsiteX63" fmla="*/ 74232 w 2874792"/>
                <a:gd name="connsiteY63" fmla="*/ 16871 h 2068366"/>
                <a:gd name="connsiteX64" fmla="*/ 40490 w 2874792"/>
                <a:gd name="connsiteY64" fmla="*/ 16871 h 2068366"/>
                <a:gd name="connsiteX65" fmla="*/ 40490 w 2874792"/>
                <a:gd name="connsiteY65" fmla="*/ 16871 h 2068366"/>
                <a:gd name="connsiteX66" fmla="*/ 0 w 2874792"/>
                <a:gd name="connsiteY66" fmla="*/ 0 h 2068366"/>
                <a:gd name="connsiteX67" fmla="*/ 0 w 2874792"/>
                <a:gd name="connsiteY67" fmla="*/ 0 h 2068366"/>
                <a:gd name="connsiteX68" fmla="*/ 0 w 2874792"/>
                <a:gd name="connsiteY68" fmla="*/ 0 h 206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874792" h="2068366">
                  <a:moveTo>
                    <a:pt x="2874792" y="2068366"/>
                  </a:moveTo>
                  <a:lnTo>
                    <a:pt x="1761316" y="2068366"/>
                  </a:lnTo>
                  <a:lnTo>
                    <a:pt x="1761316" y="2031250"/>
                  </a:lnTo>
                  <a:lnTo>
                    <a:pt x="1761316" y="2031250"/>
                  </a:lnTo>
                  <a:lnTo>
                    <a:pt x="1747819" y="2027876"/>
                  </a:lnTo>
                  <a:lnTo>
                    <a:pt x="1751194" y="1953645"/>
                  </a:lnTo>
                  <a:lnTo>
                    <a:pt x="1707330" y="1957019"/>
                  </a:lnTo>
                  <a:lnTo>
                    <a:pt x="1720826" y="1879413"/>
                  </a:lnTo>
                  <a:lnTo>
                    <a:pt x="1481260" y="1879413"/>
                  </a:lnTo>
                  <a:lnTo>
                    <a:pt x="1481260" y="1835549"/>
                  </a:lnTo>
                  <a:lnTo>
                    <a:pt x="1454267" y="1862542"/>
                  </a:lnTo>
                  <a:lnTo>
                    <a:pt x="1434022" y="1842297"/>
                  </a:lnTo>
                  <a:lnTo>
                    <a:pt x="1417151" y="1838923"/>
                  </a:lnTo>
                  <a:lnTo>
                    <a:pt x="1393532" y="1801807"/>
                  </a:lnTo>
                  <a:lnTo>
                    <a:pt x="1359790" y="1801807"/>
                  </a:lnTo>
                  <a:lnTo>
                    <a:pt x="1359790" y="1768065"/>
                  </a:lnTo>
                  <a:lnTo>
                    <a:pt x="1062863" y="1768065"/>
                  </a:lnTo>
                  <a:lnTo>
                    <a:pt x="1062863" y="1730949"/>
                  </a:lnTo>
                  <a:lnTo>
                    <a:pt x="1062863" y="1673588"/>
                  </a:lnTo>
                  <a:lnTo>
                    <a:pt x="1029122" y="1673588"/>
                  </a:lnTo>
                  <a:lnTo>
                    <a:pt x="1029122" y="1629724"/>
                  </a:lnTo>
                  <a:lnTo>
                    <a:pt x="1029122" y="1629724"/>
                  </a:lnTo>
                  <a:lnTo>
                    <a:pt x="1029122" y="1585860"/>
                  </a:lnTo>
                  <a:lnTo>
                    <a:pt x="749066" y="1585860"/>
                  </a:lnTo>
                  <a:lnTo>
                    <a:pt x="749066" y="1585860"/>
                  </a:lnTo>
                  <a:lnTo>
                    <a:pt x="718699" y="1555493"/>
                  </a:lnTo>
                  <a:lnTo>
                    <a:pt x="718699" y="1504880"/>
                  </a:lnTo>
                  <a:lnTo>
                    <a:pt x="718699" y="1504880"/>
                  </a:lnTo>
                  <a:lnTo>
                    <a:pt x="718699" y="1467764"/>
                  </a:lnTo>
                  <a:lnTo>
                    <a:pt x="681582" y="1467764"/>
                  </a:lnTo>
                  <a:lnTo>
                    <a:pt x="681582" y="1417152"/>
                  </a:lnTo>
                  <a:lnTo>
                    <a:pt x="681582" y="1417152"/>
                  </a:lnTo>
                  <a:lnTo>
                    <a:pt x="681582" y="1349668"/>
                  </a:lnTo>
                  <a:lnTo>
                    <a:pt x="455513" y="1349668"/>
                  </a:lnTo>
                  <a:lnTo>
                    <a:pt x="445390" y="1339545"/>
                  </a:lnTo>
                  <a:lnTo>
                    <a:pt x="394778" y="1339545"/>
                  </a:lnTo>
                  <a:lnTo>
                    <a:pt x="394778" y="1258566"/>
                  </a:lnTo>
                  <a:lnTo>
                    <a:pt x="394778" y="1258566"/>
                  </a:lnTo>
                  <a:lnTo>
                    <a:pt x="367784" y="1245069"/>
                  </a:lnTo>
                  <a:lnTo>
                    <a:pt x="367784" y="1174211"/>
                  </a:lnTo>
                  <a:lnTo>
                    <a:pt x="364410" y="1120225"/>
                  </a:lnTo>
                  <a:lnTo>
                    <a:pt x="350913" y="1066238"/>
                  </a:lnTo>
                  <a:lnTo>
                    <a:pt x="354288" y="1005503"/>
                  </a:lnTo>
                  <a:lnTo>
                    <a:pt x="334043" y="539867"/>
                  </a:lnTo>
                  <a:lnTo>
                    <a:pt x="334043" y="539867"/>
                  </a:lnTo>
                  <a:lnTo>
                    <a:pt x="327294" y="431894"/>
                  </a:lnTo>
                  <a:lnTo>
                    <a:pt x="313798" y="431894"/>
                  </a:lnTo>
                  <a:lnTo>
                    <a:pt x="320546" y="330669"/>
                  </a:lnTo>
                  <a:cubicBezTo>
                    <a:pt x="318297" y="312673"/>
                    <a:pt x="312673" y="244066"/>
                    <a:pt x="310424" y="226070"/>
                  </a:cubicBezTo>
                  <a:lnTo>
                    <a:pt x="296927" y="222695"/>
                  </a:lnTo>
                  <a:lnTo>
                    <a:pt x="303675" y="172083"/>
                  </a:lnTo>
                  <a:lnTo>
                    <a:pt x="266559" y="165335"/>
                  </a:lnTo>
                  <a:lnTo>
                    <a:pt x="253063" y="151838"/>
                  </a:lnTo>
                  <a:lnTo>
                    <a:pt x="253063" y="151838"/>
                  </a:lnTo>
                  <a:lnTo>
                    <a:pt x="232818" y="121470"/>
                  </a:lnTo>
                  <a:lnTo>
                    <a:pt x="188953" y="121470"/>
                  </a:lnTo>
                  <a:lnTo>
                    <a:pt x="188953" y="121470"/>
                  </a:lnTo>
                  <a:lnTo>
                    <a:pt x="178831" y="74232"/>
                  </a:lnTo>
                  <a:lnTo>
                    <a:pt x="175457" y="64110"/>
                  </a:lnTo>
                  <a:lnTo>
                    <a:pt x="161960" y="64110"/>
                  </a:lnTo>
                  <a:lnTo>
                    <a:pt x="158586" y="43865"/>
                  </a:lnTo>
                  <a:lnTo>
                    <a:pt x="94477" y="40490"/>
                  </a:lnTo>
                  <a:lnTo>
                    <a:pt x="94477" y="40490"/>
                  </a:lnTo>
                  <a:lnTo>
                    <a:pt x="74232" y="16871"/>
                  </a:lnTo>
                  <a:lnTo>
                    <a:pt x="40490" y="16871"/>
                  </a:lnTo>
                  <a:lnTo>
                    <a:pt x="40490" y="168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A7DB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9B91ED-46D5-9A4E-BA24-B3228594B0F6}"/>
              </a:ext>
            </a:extLst>
          </p:cNvPr>
          <p:cNvGrpSpPr/>
          <p:nvPr/>
        </p:nvGrpSpPr>
        <p:grpSpPr>
          <a:xfrm>
            <a:off x="6576977" y="1981203"/>
            <a:ext cx="5447699" cy="3050015"/>
            <a:chOff x="6449972" y="1983442"/>
            <a:chExt cx="5447699" cy="3050015"/>
          </a:xfrm>
        </p:grpSpPr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ECF6D1E4-07FF-2646-939E-396E10E76552}"/>
                </a:ext>
              </a:extLst>
            </p:cNvPr>
            <p:cNvSpPr/>
            <p:nvPr/>
          </p:nvSpPr>
          <p:spPr>
            <a:xfrm>
              <a:off x="6773063" y="1983442"/>
              <a:ext cx="5111719" cy="2535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1326FB6F-A69F-EF4D-8A00-E770CA6A4F48}"/>
                </a:ext>
              </a:extLst>
            </p:cNvPr>
            <p:cNvSpPr txBox="1"/>
            <p:nvPr/>
          </p:nvSpPr>
          <p:spPr>
            <a:xfrm>
              <a:off x="6449972" y="2035329"/>
              <a:ext cx="25006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100</a:t>
              </a:r>
            </a:p>
          </p:txBody>
        </p:sp>
        <p:cxnSp>
          <p:nvCxnSpPr>
            <p:cNvPr id="580" name="Straight Connector 579">
              <a:extLst>
                <a:ext uri="{FF2B5EF4-FFF2-40B4-BE49-F238E27FC236}">
                  <a16:creationId xmlns:a16="http://schemas.microsoft.com/office/drawing/2014/main" id="{C279C0BC-F3BD-B34F-AF8D-430CEDD368CC}"/>
                </a:ext>
              </a:extLst>
            </p:cNvPr>
            <p:cNvCxnSpPr/>
            <p:nvPr/>
          </p:nvCxnSpPr>
          <p:spPr>
            <a:xfrm>
              <a:off x="6710202" y="2138155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C841E6A5-D6CA-B341-9719-D9C07F837B27}"/>
                </a:ext>
              </a:extLst>
            </p:cNvPr>
            <p:cNvSpPr txBox="1"/>
            <p:nvPr/>
          </p:nvSpPr>
          <p:spPr>
            <a:xfrm>
              <a:off x="6533329" y="2505678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80</a:t>
              </a:r>
            </a:p>
          </p:txBody>
        </p: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B10050F1-8477-2749-8281-62B4C738491A}"/>
                </a:ext>
              </a:extLst>
            </p:cNvPr>
            <p:cNvCxnSpPr/>
            <p:nvPr/>
          </p:nvCxnSpPr>
          <p:spPr>
            <a:xfrm>
              <a:off x="6710202" y="2608504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8FEA0CCA-62A4-3E41-813D-BB3FB30F8B33}"/>
                </a:ext>
              </a:extLst>
            </p:cNvPr>
            <p:cNvSpPr txBox="1"/>
            <p:nvPr/>
          </p:nvSpPr>
          <p:spPr>
            <a:xfrm>
              <a:off x="6533329" y="2961743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60</a:t>
              </a:r>
            </a:p>
          </p:txBody>
        </p: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C3E104C3-DE8A-8A44-862B-1AC3E7FAE41E}"/>
                </a:ext>
              </a:extLst>
            </p:cNvPr>
            <p:cNvCxnSpPr/>
            <p:nvPr/>
          </p:nvCxnSpPr>
          <p:spPr>
            <a:xfrm>
              <a:off x="6710202" y="3064569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A91FC523-FEF2-AB4F-A028-42A7BD8E7499}"/>
                </a:ext>
              </a:extLst>
            </p:cNvPr>
            <p:cNvSpPr txBox="1"/>
            <p:nvPr/>
          </p:nvSpPr>
          <p:spPr>
            <a:xfrm>
              <a:off x="6533329" y="3428004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40</a:t>
              </a:r>
            </a:p>
          </p:txBody>
        </p: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316703D2-D99A-0946-A819-65E3514D00F4}"/>
                </a:ext>
              </a:extLst>
            </p:cNvPr>
            <p:cNvCxnSpPr/>
            <p:nvPr/>
          </p:nvCxnSpPr>
          <p:spPr>
            <a:xfrm>
              <a:off x="6710202" y="3530830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D4ABCEE6-8EF0-EB4A-928A-3032C81F0344}"/>
                </a:ext>
              </a:extLst>
            </p:cNvPr>
            <p:cNvSpPr txBox="1"/>
            <p:nvPr/>
          </p:nvSpPr>
          <p:spPr>
            <a:xfrm>
              <a:off x="6533329" y="3898462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588" name="Straight Connector 587">
              <a:extLst>
                <a:ext uri="{FF2B5EF4-FFF2-40B4-BE49-F238E27FC236}">
                  <a16:creationId xmlns:a16="http://schemas.microsoft.com/office/drawing/2014/main" id="{8D7BAE36-B371-4643-9239-E1C99BC386B1}"/>
                </a:ext>
              </a:extLst>
            </p:cNvPr>
            <p:cNvCxnSpPr/>
            <p:nvPr/>
          </p:nvCxnSpPr>
          <p:spPr>
            <a:xfrm>
              <a:off x="6710202" y="4001288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B2C2DF06-1237-7D4C-B486-D6CAF1C6999F}"/>
                </a:ext>
              </a:extLst>
            </p:cNvPr>
            <p:cNvSpPr txBox="1"/>
            <p:nvPr/>
          </p:nvSpPr>
          <p:spPr>
            <a:xfrm>
              <a:off x="6616685" y="4358836"/>
              <a:ext cx="83356" cy="229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590" name="Straight Connector 589">
              <a:extLst>
                <a:ext uri="{FF2B5EF4-FFF2-40B4-BE49-F238E27FC236}">
                  <a16:creationId xmlns:a16="http://schemas.microsoft.com/office/drawing/2014/main" id="{A71F15E6-4323-DD43-AE7D-EA0D0C0A5A52}"/>
                </a:ext>
              </a:extLst>
            </p:cNvPr>
            <p:cNvCxnSpPr/>
            <p:nvPr/>
          </p:nvCxnSpPr>
          <p:spPr>
            <a:xfrm>
              <a:off x="6710202" y="4461662"/>
              <a:ext cx="6096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7235B4B2-A793-D444-9176-E0FBD1F2ED1A}"/>
                </a:ext>
              </a:extLst>
            </p:cNvPr>
            <p:cNvSpPr txBox="1"/>
            <p:nvPr/>
          </p:nvSpPr>
          <p:spPr>
            <a:xfrm>
              <a:off x="6990392" y="4616342"/>
              <a:ext cx="83356" cy="229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593" name="Straight Connector 592">
              <a:extLst>
                <a:ext uri="{FF2B5EF4-FFF2-40B4-BE49-F238E27FC236}">
                  <a16:creationId xmlns:a16="http://schemas.microsoft.com/office/drawing/2014/main" id="{C58AC04B-F86C-CF46-AA7A-7D3BA942CB9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994266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" name="TextBox 593">
              <a:extLst>
                <a:ext uri="{FF2B5EF4-FFF2-40B4-BE49-F238E27FC236}">
                  <a16:creationId xmlns:a16="http://schemas.microsoft.com/office/drawing/2014/main" id="{B36253E1-B974-8640-8FD7-A7048EE4744D}"/>
                </a:ext>
              </a:extLst>
            </p:cNvPr>
            <p:cNvSpPr txBox="1"/>
            <p:nvPr/>
          </p:nvSpPr>
          <p:spPr>
            <a:xfrm>
              <a:off x="7952170" y="4616342"/>
              <a:ext cx="83356" cy="229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8AFDC4DE-BAED-5044-AA0F-7E2445EBAA0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956044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747E6BFF-57C5-6C42-ADB2-C25C54E168E1}"/>
                </a:ext>
              </a:extLst>
            </p:cNvPr>
            <p:cNvSpPr txBox="1"/>
            <p:nvPr/>
          </p:nvSpPr>
          <p:spPr>
            <a:xfrm>
              <a:off x="8851556" y="4623066"/>
              <a:ext cx="166712" cy="229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97" name="Straight Connector 596">
              <a:extLst>
                <a:ext uri="{FF2B5EF4-FFF2-40B4-BE49-F238E27FC236}">
                  <a16:creationId xmlns:a16="http://schemas.microsoft.com/office/drawing/2014/main" id="{F45DF492-0E1C-534C-8A8C-5F25BD9204B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903832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E81D42E6-790F-1F42-90C0-37F0437D75AB}"/>
                </a:ext>
              </a:extLst>
            </p:cNvPr>
            <p:cNvSpPr txBox="1"/>
            <p:nvPr/>
          </p:nvSpPr>
          <p:spPr>
            <a:xfrm>
              <a:off x="9816798" y="4623066"/>
              <a:ext cx="1667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15</a:t>
              </a:r>
            </a:p>
          </p:txBody>
        </p:sp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AC0C7B85-DBFD-1341-A47B-52771638190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862350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9BC3BEF6-3F49-CE40-B25A-49153C712637}"/>
                </a:ext>
              </a:extLst>
            </p:cNvPr>
            <p:cNvSpPr txBox="1"/>
            <p:nvPr/>
          </p:nvSpPr>
          <p:spPr>
            <a:xfrm>
              <a:off x="10773685" y="4616342"/>
              <a:ext cx="166712" cy="229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601" name="Straight Connector 600">
              <a:extLst>
                <a:ext uri="{FF2B5EF4-FFF2-40B4-BE49-F238E27FC236}">
                  <a16:creationId xmlns:a16="http://schemas.microsoft.com/office/drawing/2014/main" id="{C7FB8504-62F9-4245-840D-393811BB19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819237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34F150D9-6648-C244-8CBF-70960190CE31}"/>
                </a:ext>
              </a:extLst>
            </p:cNvPr>
            <p:cNvSpPr txBox="1"/>
            <p:nvPr/>
          </p:nvSpPr>
          <p:spPr>
            <a:xfrm>
              <a:off x="11730959" y="4623066"/>
              <a:ext cx="16671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25</a:t>
              </a:r>
            </a:p>
          </p:txBody>
        </p: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41EA697A-A267-9E4A-BBA4-97384EBDBC9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1776511" y="4559943"/>
              <a:ext cx="7560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418A99F7-3CE6-3F42-B224-96492F84FB7B}"/>
                </a:ext>
              </a:extLst>
            </p:cNvPr>
            <p:cNvSpPr txBox="1"/>
            <p:nvPr/>
          </p:nvSpPr>
          <p:spPr>
            <a:xfrm>
              <a:off x="8764786" y="4848791"/>
              <a:ext cx="114614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Time (months)</a:t>
              </a:r>
            </a:p>
          </p:txBody>
        </p:sp>
        <p:cxnSp>
          <p:nvCxnSpPr>
            <p:cNvPr id="617" name="Straight Connector 616">
              <a:extLst>
                <a:ext uri="{FF2B5EF4-FFF2-40B4-BE49-F238E27FC236}">
                  <a16:creationId xmlns:a16="http://schemas.microsoft.com/office/drawing/2014/main" id="{434A3844-4BCC-E546-997C-0594ED67A2F9}"/>
                </a:ext>
              </a:extLst>
            </p:cNvPr>
            <p:cNvCxnSpPr>
              <a:cxnSpLocks/>
            </p:cNvCxnSpPr>
            <p:nvPr/>
          </p:nvCxnSpPr>
          <p:spPr>
            <a:xfrm>
              <a:off x="6859087" y="4188025"/>
              <a:ext cx="25768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C862C222-CF97-AA40-8A71-477DD8BB033A}"/>
                </a:ext>
              </a:extLst>
            </p:cNvPr>
            <p:cNvSpPr txBox="1"/>
            <p:nvPr/>
          </p:nvSpPr>
          <p:spPr>
            <a:xfrm>
              <a:off x="7180549" y="4095692"/>
              <a:ext cx="7459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Elacestrant</a:t>
              </a:r>
            </a:p>
          </p:txBody>
        </p:sp>
        <p:cxnSp>
          <p:nvCxnSpPr>
            <p:cNvPr id="619" name="Straight Connector 618">
              <a:extLst>
                <a:ext uri="{FF2B5EF4-FFF2-40B4-BE49-F238E27FC236}">
                  <a16:creationId xmlns:a16="http://schemas.microsoft.com/office/drawing/2014/main" id="{A6B66580-67E6-384B-971F-F9874C1C737F}"/>
                </a:ext>
              </a:extLst>
            </p:cNvPr>
            <p:cNvCxnSpPr>
              <a:cxnSpLocks/>
            </p:cNvCxnSpPr>
            <p:nvPr/>
          </p:nvCxnSpPr>
          <p:spPr>
            <a:xfrm>
              <a:off x="6859087" y="4372691"/>
              <a:ext cx="257686" cy="0"/>
            </a:xfrm>
            <a:prstGeom prst="line">
              <a:avLst/>
            </a:prstGeom>
            <a:ln w="19050">
              <a:solidFill>
                <a:srgbClr val="A7DBF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712DFF44-A414-2E43-8AD1-03F9B14D73BD}"/>
                </a:ext>
              </a:extLst>
            </p:cNvPr>
            <p:cNvSpPr txBox="1"/>
            <p:nvPr/>
          </p:nvSpPr>
          <p:spPr>
            <a:xfrm>
              <a:off x="7180549" y="4280358"/>
              <a:ext cx="75116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Fulvestrant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F8FA0FD-9479-364C-A2A5-890C3C52D97A}"/>
                </a:ext>
              </a:extLst>
            </p:cNvPr>
            <p:cNvGrpSpPr/>
            <p:nvPr/>
          </p:nvGrpSpPr>
          <p:grpSpPr>
            <a:xfrm>
              <a:off x="7174652" y="2124959"/>
              <a:ext cx="4474908" cy="1812685"/>
              <a:chOff x="7174652" y="2124959"/>
              <a:chExt cx="4474908" cy="181268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E0EEC3D-FD0E-6E42-B25B-03786A8E949B}"/>
                  </a:ext>
                </a:extLst>
              </p:cNvPr>
              <p:cNvGrpSpPr/>
              <p:nvPr/>
            </p:nvGrpSpPr>
            <p:grpSpPr>
              <a:xfrm>
                <a:off x="11571196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DF7BEE30-265B-0E4B-BF68-39988CB69F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DCCC5D64-DD3B-8C42-BCF2-68CEAF0020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1" name="Group 870">
                <a:extLst>
                  <a:ext uri="{FF2B5EF4-FFF2-40B4-BE49-F238E27FC236}">
                    <a16:creationId xmlns:a16="http://schemas.microsoft.com/office/drawing/2014/main" id="{79093999-A385-394B-AD02-A72E30DC1FC2}"/>
                  </a:ext>
                </a:extLst>
              </p:cNvPr>
              <p:cNvGrpSpPr/>
              <p:nvPr/>
            </p:nvGrpSpPr>
            <p:grpSpPr>
              <a:xfrm>
                <a:off x="10535326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29353EDC-5132-574B-BA5C-AD89B55376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F8F32700-0B50-D04C-B89F-7A8E8FE826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4" name="Group 873">
                <a:extLst>
                  <a:ext uri="{FF2B5EF4-FFF2-40B4-BE49-F238E27FC236}">
                    <a16:creationId xmlns:a16="http://schemas.microsoft.com/office/drawing/2014/main" id="{9539DF71-ECB9-2E43-B9C7-2DEB84CB0E05}"/>
                  </a:ext>
                </a:extLst>
              </p:cNvPr>
              <p:cNvGrpSpPr/>
              <p:nvPr/>
            </p:nvGrpSpPr>
            <p:grpSpPr>
              <a:xfrm>
                <a:off x="10504958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77A02B8-06D6-154F-B431-929917638E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4A5C2C04-11A7-744E-88E1-AE6076ED58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7" name="Group 876">
                <a:extLst>
                  <a:ext uri="{FF2B5EF4-FFF2-40B4-BE49-F238E27FC236}">
                    <a16:creationId xmlns:a16="http://schemas.microsoft.com/office/drawing/2014/main" id="{78A273FF-F0C8-0C4F-B638-A9BB3BF16FDD}"/>
                  </a:ext>
                </a:extLst>
              </p:cNvPr>
              <p:cNvGrpSpPr/>
              <p:nvPr/>
            </p:nvGrpSpPr>
            <p:grpSpPr>
              <a:xfrm>
                <a:off x="10170915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F74BA43E-B7F9-6B45-A8F5-CACB5A0E0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E199DCF7-B6A6-B34E-8B49-63006244AA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0C7E664B-3709-434A-B55F-4F6D7508DD1A}"/>
                  </a:ext>
                </a:extLst>
              </p:cNvPr>
              <p:cNvGrpSpPr/>
              <p:nvPr/>
            </p:nvGrpSpPr>
            <p:grpSpPr>
              <a:xfrm>
                <a:off x="9820001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81" name="Straight Connector 880">
                  <a:extLst>
                    <a:ext uri="{FF2B5EF4-FFF2-40B4-BE49-F238E27FC236}">
                      <a16:creationId xmlns:a16="http://schemas.microsoft.com/office/drawing/2014/main" id="{539BAC1D-69F8-CE42-BF48-C9E6E48CCE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2" name="Straight Connector 881">
                  <a:extLst>
                    <a:ext uri="{FF2B5EF4-FFF2-40B4-BE49-F238E27FC236}">
                      <a16:creationId xmlns:a16="http://schemas.microsoft.com/office/drawing/2014/main" id="{DE8DC045-5AFD-0348-87D1-BC9C52B00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C327ECB0-3897-C94B-A6A9-CDA80381D7A9}"/>
                  </a:ext>
                </a:extLst>
              </p:cNvPr>
              <p:cNvGrpSpPr/>
              <p:nvPr/>
            </p:nvGrpSpPr>
            <p:grpSpPr>
              <a:xfrm>
                <a:off x="9830124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84" name="Straight Connector 883">
                  <a:extLst>
                    <a:ext uri="{FF2B5EF4-FFF2-40B4-BE49-F238E27FC236}">
                      <a16:creationId xmlns:a16="http://schemas.microsoft.com/office/drawing/2014/main" id="{EAF5872F-BCB2-E041-B72E-6AA121909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5" name="Straight Connector 884">
                  <a:extLst>
                    <a:ext uri="{FF2B5EF4-FFF2-40B4-BE49-F238E27FC236}">
                      <a16:creationId xmlns:a16="http://schemas.microsoft.com/office/drawing/2014/main" id="{10868C0D-061D-434A-AD89-4FA4587D71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2F4AE33-0FEF-6A4E-937D-883C9E2AA5A9}"/>
                  </a:ext>
                </a:extLst>
              </p:cNvPr>
              <p:cNvGrpSpPr/>
              <p:nvPr/>
            </p:nvGrpSpPr>
            <p:grpSpPr>
              <a:xfrm>
                <a:off x="9533198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87" name="Straight Connector 886">
                  <a:extLst>
                    <a:ext uri="{FF2B5EF4-FFF2-40B4-BE49-F238E27FC236}">
                      <a16:creationId xmlns:a16="http://schemas.microsoft.com/office/drawing/2014/main" id="{A389F223-4D60-254F-BEEE-D9BAF9F368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8" name="Straight Connector 887">
                  <a:extLst>
                    <a:ext uri="{FF2B5EF4-FFF2-40B4-BE49-F238E27FC236}">
                      <a16:creationId xmlns:a16="http://schemas.microsoft.com/office/drawing/2014/main" id="{F7371734-CB23-294F-96EB-36051CD906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34E13AE1-9F34-0546-B846-B4168732CBC7}"/>
                  </a:ext>
                </a:extLst>
              </p:cNvPr>
              <p:cNvGrpSpPr/>
              <p:nvPr/>
            </p:nvGrpSpPr>
            <p:grpSpPr>
              <a:xfrm>
                <a:off x="9496082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017E86DD-AEFE-6946-B321-516491B93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1" name="Straight Connector 890">
                  <a:extLst>
                    <a:ext uri="{FF2B5EF4-FFF2-40B4-BE49-F238E27FC236}">
                      <a16:creationId xmlns:a16="http://schemas.microsoft.com/office/drawing/2014/main" id="{E148D791-0054-5C41-B03B-A6AB7CF064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2" name="Group 891">
                <a:extLst>
                  <a:ext uri="{FF2B5EF4-FFF2-40B4-BE49-F238E27FC236}">
                    <a16:creationId xmlns:a16="http://schemas.microsoft.com/office/drawing/2014/main" id="{D1157142-3C86-C14B-BCF1-74C9C4FD5501}"/>
                  </a:ext>
                </a:extLst>
              </p:cNvPr>
              <p:cNvGrpSpPr/>
              <p:nvPr/>
            </p:nvGrpSpPr>
            <p:grpSpPr>
              <a:xfrm>
                <a:off x="9431972" y="385928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93" name="Straight Connector 892">
                  <a:extLst>
                    <a:ext uri="{FF2B5EF4-FFF2-40B4-BE49-F238E27FC236}">
                      <a16:creationId xmlns:a16="http://schemas.microsoft.com/office/drawing/2014/main" id="{4D43F116-FB73-1F44-8180-D147F5A64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6B33975A-BC75-BC4B-B867-110470743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5" name="Group 894">
                <a:extLst>
                  <a:ext uri="{FF2B5EF4-FFF2-40B4-BE49-F238E27FC236}">
                    <a16:creationId xmlns:a16="http://schemas.microsoft.com/office/drawing/2014/main" id="{5B2DB92E-E52F-994C-AFB6-F7781B5C02B9}"/>
                  </a:ext>
                </a:extLst>
              </p:cNvPr>
              <p:cNvGrpSpPr/>
              <p:nvPr/>
            </p:nvGrpSpPr>
            <p:grpSpPr>
              <a:xfrm>
                <a:off x="9270011" y="379854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2D56CC84-B2CB-8640-8CEF-0AE36A0F64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7" name="Straight Connector 896">
                  <a:extLst>
                    <a:ext uri="{FF2B5EF4-FFF2-40B4-BE49-F238E27FC236}">
                      <a16:creationId xmlns:a16="http://schemas.microsoft.com/office/drawing/2014/main" id="{4938306B-060E-A646-9186-2C8EDA177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8" name="Group 897">
                <a:extLst>
                  <a:ext uri="{FF2B5EF4-FFF2-40B4-BE49-F238E27FC236}">
                    <a16:creationId xmlns:a16="http://schemas.microsoft.com/office/drawing/2014/main" id="{7B275118-D008-4A4A-830C-4A843169E8EB}"/>
                  </a:ext>
                </a:extLst>
              </p:cNvPr>
              <p:cNvGrpSpPr/>
              <p:nvPr/>
            </p:nvGrpSpPr>
            <p:grpSpPr>
              <a:xfrm>
                <a:off x="9145167" y="379854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899" name="Straight Connector 898">
                  <a:extLst>
                    <a:ext uri="{FF2B5EF4-FFF2-40B4-BE49-F238E27FC236}">
                      <a16:creationId xmlns:a16="http://schemas.microsoft.com/office/drawing/2014/main" id="{49D841F2-9159-F649-BE2D-95FB94CBF4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7EDE02E5-86A2-EA42-80E6-FF78FC4153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1" name="Group 900">
                <a:extLst>
                  <a:ext uri="{FF2B5EF4-FFF2-40B4-BE49-F238E27FC236}">
                    <a16:creationId xmlns:a16="http://schemas.microsoft.com/office/drawing/2014/main" id="{DFA8CB76-E8BA-A240-8ED7-1CB1B5DC8F79}"/>
                  </a:ext>
                </a:extLst>
              </p:cNvPr>
              <p:cNvGrpSpPr/>
              <p:nvPr/>
            </p:nvGrpSpPr>
            <p:grpSpPr>
              <a:xfrm>
                <a:off x="9104677" y="379854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AFBD9815-3D1D-7343-A036-593714A51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6AD0E1FF-DE47-A44C-91E7-D17426208D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4" name="Group 903">
                <a:extLst>
                  <a:ext uri="{FF2B5EF4-FFF2-40B4-BE49-F238E27FC236}">
                    <a16:creationId xmlns:a16="http://schemas.microsoft.com/office/drawing/2014/main" id="{94CC101A-1B27-5444-8033-294490211DCA}"/>
                  </a:ext>
                </a:extLst>
              </p:cNvPr>
              <p:cNvGrpSpPr/>
              <p:nvPr/>
            </p:nvGrpSpPr>
            <p:grpSpPr>
              <a:xfrm>
                <a:off x="8726770" y="367370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5A53CCFC-45EC-944F-8171-F24C01B79B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93EC73D5-034D-3C4D-B93F-8293CFD89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7" name="Group 906">
                <a:extLst>
                  <a:ext uri="{FF2B5EF4-FFF2-40B4-BE49-F238E27FC236}">
                    <a16:creationId xmlns:a16="http://schemas.microsoft.com/office/drawing/2014/main" id="{8FFEA3D7-5EB5-484D-A3CB-1E13FC575093}"/>
                  </a:ext>
                </a:extLst>
              </p:cNvPr>
              <p:cNvGrpSpPr/>
              <p:nvPr/>
            </p:nvGrpSpPr>
            <p:grpSpPr>
              <a:xfrm>
                <a:off x="8423095" y="355223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B95FCA1B-ACA2-B04C-9602-25E96F37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74EBAC7E-E44C-2249-8FF6-D0CF2BF16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35C7CB3F-3427-D34E-AF4B-9A4756849123}"/>
                  </a:ext>
                </a:extLst>
              </p:cNvPr>
              <p:cNvGrpSpPr/>
              <p:nvPr/>
            </p:nvGrpSpPr>
            <p:grpSpPr>
              <a:xfrm>
                <a:off x="8402850" y="354548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9612DF2-4A68-644B-8DC6-E03320C16B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2" name="Straight Connector 911">
                  <a:extLst>
                    <a:ext uri="{FF2B5EF4-FFF2-40B4-BE49-F238E27FC236}">
                      <a16:creationId xmlns:a16="http://schemas.microsoft.com/office/drawing/2014/main" id="{36637388-B75D-BA41-9910-6F1AFC348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F73CBD5F-17EA-D348-BD03-9E651C42F4FF}"/>
                  </a:ext>
                </a:extLst>
              </p:cNvPr>
              <p:cNvGrpSpPr/>
              <p:nvPr/>
            </p:nvGrpSpPr>
            <p:grpSpPr>
              <a:xfrm>
                <a:off x="8051937" y="34746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14" name="Straight Connector 913">
                  <a:extLst>
                    <a:ext uri="{FF2B5EF4-FFF2-40B4-BE49-F238E27FC236}">
                      <a16:creationId xmlns:a16="http://schemas.microsoft.com/office/drawing/2014/main" id="{E9CF6636-AF73-BD4F-B5F2-159B97EA3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D94BD4D7-EF10-6B49-B98B-FA6D14A3C9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 915">
                <a:extLst>
                  <a:ext uri="{FF2B5EF4-FFF2-40B4-BE49-F238E27FC236}">
                    <a16:creationId xmlns:a16="http://schemas.microsoft.com/office/drawing/2014/main" id="{DE2C9E7F-7184-0D4B-963E-5E67B30A192C}"/>
                  </a:ext>
                </a:extLst>
              </p:cNvPr>
              <p:cNvGrpSpPr/>
              <p:nvPr/>
            </p:nvGrpSpPr>
            <p:grpSpPr>
              <a:xfrm>
                <a:off x="8062059" y="347462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EC61EC2C-675C-804E-8D5D-EC4995E3D4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8" name="Straight Connector 917">
                  <a:extLst>
                    <a:ext uri="{FF2B5EF4-FFF2-40B4-BE49-F238E27FC236}">
                      <a16:creationId xmlns:a16="http://schemas.microsoft.com/office/drawing/2014/main" id="{EBEC543D-5C78-AD45-8B0C-77D4E023BD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9" name="Group 918">
                <a:extLst>
                  <a:ext uri="{FF2B5EF4-FFF2-40B4-BE49-F238E27FC236}">
                    <a16:creationId xmlns:a16="http://schemas.microsoft.com/office/drawing/2014/main" id="{869662D8-9F69-104E-A729-70D0DAD9B3DA}"/>
                  </a:ext>
                </a:extLst>
              </p:cNvPr>
              <p:cNvGrpSpPr/>
              <p:nvPr/>
            </p:nvGrpSpPr>
            <p:grpSpPr>
              <a:xfrm>
                <a:off x="8008072" y="337340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719C5F51-ED3D-3143-9B20-7BBF560459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1" name="Straight Connector 920">
                  <a:extLst>
                    <a:ext uri="{FF2B5EF4-FFF2-40B4-BE49-F238E27FC236}">
                      <a16:creationId xmlns:a16="http://schemas.microsoft.com/office/drawing/2014/main" id="{26206FA2-36AE-5D47-9865-39C18A080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EEE14167-D367-574C-8F49-052EA2D306DA}"/>
                  </a:ext>
                </a:extLst>
              </p:cNvPr>
              <p:cNvGrpSpPr/>
              <p:nvPr/>
            </p:nvGrpSpPr>
            <p:grpSpPr>
              <a:xfrm>
                <a:off x="7721267" y="3282298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23" name="Straight Connector 922">
                  <a:extLst>
                    <a:ext uri="{FF2B5EF4-FFF2-40B4-BE49-F238E27FC236}">
                      <a16:creationId xmlns:a16="http://schemas.microsoft.com/office/drawing/2014/main" id="{D0E19DC8-2D8F-3749-836D-6310C797DB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12EA45B5-E21F-C542-8C8A-C2BB957CA6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999F45BC-349D-1744-9E79-C03FE17D8934}"/>
                  </a:ext>
                </a:extLst>
              </p:cNvPr>
              <p:cNvGrpSpPr/>
              <p:nvPr/>
            </p:nvGrpSpPr>
            <p:grpSpPr>
              <a:xfrm>
                <a:off x="7701022" y="321144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1C6DD9C0-F9B4-7D44-AABA-984DCBE0A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7" name="Straight Connector 926">
                  <a:extLst>
                    <a:ext uri="{FF2B5EF4-FFF2-40B4-BE49-F238E27FC236}">
                      <a16:creationId xmlns:a16="http://schemas.microsoft.com/office/drawing/2014/main" id="{286848E8-8AE0-8641-B9B5-48C9D513C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B34529AC-F44F-9146-9E66-D53C4F368DC1}"/>
                  </a:ext>
                </a:extLst>
              </p:cNvPr>
              <p:cNvGrpSpPr/>
              <p:nvPr/>
            </p:nvGrpSpPr>
            <p:grpSpPr>
              <a:xfrm>
                <a:off x="7687526" y="31810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29" name="Straight Connector 928">
                  <a:extLst>
                    <a:ext uri="{FF2B5EF4-FFF2-40B4-BE49-F238E27FC236}">
                      <a16:creationId xmlns:a16="http://schemas.microsoft.com/office/drawing/2014/main" id="{88EA5276-3B7E-7C43-B58C-462BE9D96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735DE307-5395-A847-87E2-07A5F091F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2BFCF5F6-24FF-B342-86E7-E03E6C389111}"/>
                  </a:ext>
                </a:extLst>
              </p:cNvPr>
              <p:cNvGrpSpPr/>
              <p:nvPr/>
            </p:nvGrpSpPr>
            <p:grpSpPr>
              <a:xfrm>
                <a:off x="7670655" y="312708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7F092713-2C51-6E44-9E59-BF49A81FF2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3" name="Straight Connector 932">
                  <a:extLst>
                    <a:ext uri="{FF2B5EF4-FFF2-40B4-BE49-F238E27FC236}">
                      <a16:creationId xmlns:a16="http://schemas.microsoft.com/office/drawing/2014/main" id="{1049AA7C-8DF5-2F4A-931A-A4210DCD9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F2D1B8CA-9F9E-FF4E-A3DA-B7186CC995DC}"/>
                  </a:ext>
                </a:extLst>
              </p:cNvPr>
              <p:cNvGrpSpPr/>
              <p:nvPr/>
            </p:nvGrpSpPr>
            <p:grpSpPr>
              <a:xfrm>
                <a:off x="7518817" y="3103467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35" name="Straight Connector 934">
                  <a:extLst>
                    <a:ext uri="{FF2B5EF4-FFF2-40B4-BE49-F238E27FC236}">
                      <a16:creationId xmlns:a16="http://schemas.microsoft.com/office/drawing/2014/main" id="{202A81E6-622F-4942-9947-1516AC1C2A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BF40527B-FD32-AE4C-9DBB-3A1CBDC464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7" name="Group 936">
                <a:extLst>
                  <a:ext uri="{FF2B5EF4-FFF2-40B4-BE49-F238E27FC236}">
                    <a16:creationId xmlns:a16="http://schemas.microsoft.com/office/drawing/2014/main" id="{E00D4B77-11E5-2245-8605-C9E1C1FED811}"/>
                  </a:ext>
                </a:extLst>
              </p:cNvPr>
              <p:cNvGrpSpPr/>
              <p:nvPr/>
            </p:nvGrpSpPr>
            <p:grpSpPr>
              <a:xfrm>
                <a:off x="7366979" y="296512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1E3E4FCF-4973-EE40-B7F3-02BF1DEEB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9" name="Straight Connector 938">
                  <a:extLst>
                    <a:ext uri="{FF2B5EF4-FFF2-40B4-BE49-F238E27FC236}">
                      <a16:creationId xmlns:a16="http://schemas.microsoft.com/office/drawing/2014/main" id="{854C3F82-CD83-BE42-AF64-12F2298703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0" name="Group 939">
                <a:extLst>
                  <a:ext uri="{FF2B5EF4-FFF2-40B4-BE49-F238E27FC236}">
                    <a16:creationId xmlns:a16="http://schemas.microsoft.com/office/drawing/2014/main" id="{7D5B28A3-5A9F-BF47-BB88-4ED03B47E09C}"/>
                  </a:ext>
                </a:extLst>
              </p:cNvPr>
              <p:cNvGrpSpPr/>
              <p:nvPr/>
            </p:nvGrpSpPr>
            <p:grpSpPr>
              <a:xfrm>
                <a:off x="7356857" y="28807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085101ED-F8BD-944F-A3C8-A4A202A5FC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2" name="Straight Connector 941">
                  <a:extLst>
                    <a:ext uri="{FF2B5EF4-FFF2-40B4-BE49-F238E27FC236}">
                      <a16:creationId xmlns:a16="http://schemas.microsoft.com/office/drawing/2014/main" id="{C016A7E3-5F85-3446-8975-3C45D5A0D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3" name="Group 942">
                <a:extLst>
                  <a:ext uri="{FF2B5EF4-FFF2-40B4-BE49-F238E27FC236}">
                    <a16:creationId xmlns:a16="http://schemas.microsoft.com/office/drawing/2014/main" id="{D4EF5708-ACB0-1A45-BA52-AB9BFD987969}"/>
                  </a:ext>
                </a:extLst>
              </p:cNvPr>
              <p:cNvGrpSpPr/>
              <p:nvPr/>
            </p:nvGrpSpPr>
            <p:grpSpPr>
              <a:xfrm>
                <a:off x="7346734" y="2725561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44" name="Straight Connector 943">
                  <a:extLst>
                    <a:ext uri="{FF2B5EF4-FFF2-40B4-BE49-F238E27FC236}">
                      <a16:creationId xmlns:a16="http://schemas.microsoft.com/office/drawing/2014/main" id="{C7936B93-4C05-6C4A-BB33-C1E2F8C14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62017033-CF32-0043-99F6-A1E51E285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6" name="Group 945">
                <a:extLst>
                  <a:ext uri="{FF2B5EF4-FFF2-40B4-BE49-F238E27FC236}">
                    <a16:creationId xmlns:a16="http://schemas.microsoft.com/office/drawing/2014/main" id="{CAD4CAA0-FEB7-544B-9A66-0515788FE5B0}"/>
                  </a:ext>
                </a:extLst>
              </p:cNvPr>
              <p:cNvGrpSpPr/>
              <p:nvPr/>
            </p:nvGrpSpPr>
            <p:grpSpPr>
              <a:xfrm>
                <a:off x="7350108" y="2580472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47" name="Straight Connector 946">
                  <a:extLst>
                    <a:ext uri="{FF2B5EF4-FFF2-40B4-BE49-F238E27FC236}">
                      <a16:creationId xmlns:a16="http://schemas.microsoft.com/office/drawing/2014/main" id="{64AE4443-EEDC-0047-893D-A7A9E91A9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67EFA73D-1F5E-7E40-A19A-564FCEE1B7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2" name="Group 951">
                <a:extLst>
                  <a:ext uri="{FF2B5EF4-FFF2-40B4-BE49-F238E27FC236}">
                    <a16:creationId xmlns:a16="http://schemas.microsoft.com/office/drawing/2014/main" id="{C15E93B0-ADE1-6E4D-891F-B7D9696CC88F}"/>
                  </a:ext>
                </a:extLst>
              </p:cNvPr>
              <p:cNvGrpSpPr/>
              <p:nvPr/>
            </p:nvGrpSpPr>
            <p:grpSpPr>
              <a:xfrm>
                <a:off x="7343360" y="246575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53" name="Straight Connector 952">
                  <a:extLst>
                    <a:ext uri="{FF2B5EF4-FFF2-40B4-BE49-F238E27FC236}">
                      <a16:creationId xmlns:a16="http://schemas.microsoft.com/office/drawing/2014/main" id="{1D8E46FE-4BB4-4448-A974-ADE9C36EA8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A51BBF0C-F60C-1640-ADE6-599D1502B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5" name="Group 954">
                <a:extLst>
                  <a:ext uri="{FF2B5EF4-FFF2-40B4-BE49-F238E27FC236}">
                    <a16:creationId xmlns:a16="http://schemas.microsoft.com/office/drawing/2014/main" id="{46DBCF25-04C0-714D-B88F-B52B070CC882}"/>
                  </a:ext>
                </a:extLst>
              </p:cNvPr>
              <p:cNvGrpSpPr/>
              <p:nvPr/>
            </p:nvGrpSpPr>
            <p:grpSpPr>
              <a:xfrm>
                <a:off x="7312993" y="2347654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56" name="Straight Connector 955">
                  <a:extLst>
                    <a:ext uri="{FF2B5EF4-FFF2-40B4-BE49-F238E27FC236}">
                      <a16:creationId xmlns:a16="http://schemas.microsoft.com/office/drawing/2014/main" id="{2E5DBF41-0BC8-FF48-99B2-048F48B8C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7" name="Straight Connector 956">
                  <a:extLst>
                    <a:ext uri="{FF2B5EF4-FFF2-40B4-BE49-F238E27FC236}">
                      <a16:creationId xmlns:a16="http://schemas.microsoft.com/office/drawing/2014/main" id="{14D29133-C31F-F645-ADF0-63A82152F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FB8F4240-8AE3-4747-AC54-68EC3F814F44}"/>
                  </a:ext>
                </a:extLst>
              </p:cNvPr>
              <p:cNvGrpSpPr/>
              <p:nvPr/>
            </p:nvGrpSpPr>
            <p:grpSpPr>
              <a:xfrm>
                <a:off x="7316367" y="230041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59" name="Straight Connector 958">
                  <a:extLst>
                    <a:ext uri="{FF2B5EF4-FFF2-40B4-BE49-F238E27FC236}">
                      <a16:creationId xmlns:a16="http://schemas.microsoft.com/office/drawing/2014/main" id="{C2B4FEF4-CA82-3A45-972A-AFAEDD819B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0" name="Straight Connector 959">
                  <a:extLst>
                    <a:ext uri="{FF2B5EF4-FFF2-40B4-BE49-F238E27FC236}">
                      <a16:creationId xmlns:a16="http://schemas.microsoft.com/office/drawing/2014/main" id="{30C8B410-8B45-934A-B9A6-C8ED690F2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7C87D38E-5666-0C44-9441-0D21D3ED91D1}"/>
                  </a:ext>
                </a:extLst>
              </p:cNvPr>
              <p:cNvGrpSpPr/>
              <p:nvPr/>
            </p:nvGrpSpPr>
            <p:grpSpPr>
              <a:xfrm>
                <a:off x="7309618" y="225992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62" name="Straight Connector 961">
                  <a:extLst>
                    <a:ext uri="{FF2B5EF4-FFF2-40B4-BE49-F238E27FC236}">
                      <a16:creationId xmlns:a16="http://schemas.microsoft.com/office/drawing/2014/main" id="{FE42E5AA-9958-2744-8442-E6E168BF2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3" name="Straight Connector 962">
                  <a:extLst>
                    <a:ext uri="{FF2B5EF4-FFF2-40B4-BE49-F238E27FC236}">
                      <a16:creationId xmlns:a16="http://schemas.microsoft.com/office/drawing/2014/main" id="{42B38EF4-7402-A94A-8F57-C381CB496D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C5228A07-EB31-3D4D-AE47-A9ED43368EB0}"/>
                  </a:ext>
                </a:extLst>
              </p:cNvPr>
              <p:cNvGrpSpPr/>
              <p:nvPr/>
            </p:nvGrpSpPr>
            <p:grpSpPr>
              <a:xfrm>
                <a:off x="7245509" y="212495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65" name="Straight Connector 964">
                  <a:extLst>
                    <a:ext uri="{FF2B5EF4-FFF2-40B4-BE49-F238E27FC236}">
                      <a16:creationId xmlns:a16="http://schemas.microsoft.com/office/drawing/2014/main" id="{C9A4C5A8-3441-A644-97D4-D828AB9151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6" name="Straight Connector 965">
                  <a:extLst>
                    <a:ext uri="{FF2B5EF4-FFF2-40B4-BE49-F238E27FC236}">
                      <a16:creationId xmlns:a16="http://schemas.microsoft.com/office/drawing/2014/main" id="{7AD0B0DE-73B8-3A40-8308-49566EC2A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7" name="Group 966">
                <a:extLst>
                  <a:ext uri="{FF2B5EF4-FFF2-40B4-BE49-F238E27FC236}">
                    <a16:creationId xmlns:a16="http://schemas.microsoft.com/office/drawing/2014/main" id="{4B6AF5AD-4FC6-7A45-AF03-C44C34F04814}"/>
                  </a:ext>
                </a:extLst>
              </p:cNvPr>
              <p:cNvGrpSpPr/>
              <p:nvPr/>
            </p:nvGrpSpPr>
            <p:grpSpPr>
              <a:xfrm>
                <a:off x="7174652" y="212833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68" name="Straight Connector 967">
                  <a:extLst>
                    <a:ext uri="{FF2B5EF4-FFF2-40B4-BE49-F238E27FC236}">
                      <a16:creationId xmlns:a16="http://schemas.microsoft.com/office/drawing/2014/main" id="{1F8E82B1-0484-1C45-90F9-343533B973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8AE99F3D-2DEF-F144-ABD4-5FE425B3BB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B7EA5ED-8FD9-2F4C-A299-CE157043E554}"/>
                </a:ext>
              </a:extLst>
            </p:cNvPr>
            <p:cNvGrpSpPr/>
            <p:nvPr/>
          </p:nvGrpSpPr>
          <p:grpSpPr>
            <a:xfrm>
              <a:off x="6995821" y="2108088"/>
              <a:ext cx="2588746" cy="2200719"/>
              <a:chOff x="6995821" y="2108088"/>
              <a:chExt cx="2588746" cy="2200719"/>
            </a:xfrm>
          </p:grpSpPr>
          <p:grpSp>
            <p:nvGrpSpPr>
              <p:cNvPr id="970" name="Group 969">
                <a:extLst>
                  <a:ext uri="{FF2B5EF4-FFF2-40B4-BE49-F238E27FC236}">
                    <a16:creationId xmlns:a16="http://schemas.microsoft.com/office/drawing/2014/main" id="{4A32A130-721C-3749-818A-6C2DC9D062BE}"/>
                  </a:ext>
                </a:extLst>
              </p:cNvPr>
              <p:cNvGrpSpPr/>
              <p:nvPr/>
            </p:nvGrpSpPr>
            <p:grpSpPr>
              <a:xfrm>
                <a:off x="6995821" y="2108088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01E64875-71C7-8E4A-8DBD-F3937BAA9F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2" name="Straight Connector 971">
                  <a:extLst>
                    <a:ext uri="{FF2B5EF4-FFF2-40B4-BE49-F238E27FC236}">
                      <a16:creationId xmlns:a16="http://schemas.microsoft.com/office/drawing/2014/main" id="{4885894A-A26D-EB49-ABD6-8029E0CAAF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3" name="Group 972">
                <a:extLst>
                  <a:ext uri="{FF2B5EF4-FFF2-40B4-BE49-F238E27FC236}">
                    <a16:creationId xmlns:a16="http://schemas.microsoft.com/office/drawing/2014/main" id="{9C68AD03-9475-8648-9A82-E6A40FA4781B}"/>
                  </a:ext>
                </a:extLst>
              </p:cNvPr>
              <p:cNvGrpSpPr/>
              <p:nvPr/>
            </p:nvGrpSpPr>
            <p:grpSpPr>
              <a:xfrm>
                <a:off x="7198271" y="2168824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74" name="Straight Connector 973">
                  <a:extLst>
                    <a:ext uri="{FF2B5EF4-FFF2-40B4-BE49-F238E27FC236}">
                      <a16:creationId xmlns:a16="http://schemas.microsoft.com/office/drawing/2014/main" id="{28EA3C0E-4072-E946-93FF-68BB6047D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150DDA10-D914-2942-BA57-5F567E21A2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6" name="Group 975">
                <a:extLst>
                  <a:ext uri="{FF2B5EF4-FFF2-40B4-BE49-F238E27FC236}">
                    <a16:creationId xmlns:a16="http://schemas.microsoft.com/office/drawing/2014/main" id="{CD9FB65A-C3D5-4E4E-B1EC-1D9C149B1796}"/>
                  </a:ext>
                </a:extLst>
              </p:cNvPr>
              <p:cNvGrpSpPr/>
              <p:nvPr/>
            </p:nvGrpSpPr>
            <p:grpSpPr>
              <a:xfrm>
                <a:off x="7235387" y="217219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BF9FEE9C-5CEE-D943-8D34-DA5BF36ED4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8" name="Straight Connector 977">
                  <a:extLst>
                    <a:ext uri="{FF2B5EF4-FFF2-40B4-BE49-F238E27FC236}">
                      <a16:creationId xmlns:a16="http://schemas.microsoft.com/office/drawing/2014/main" id="{72090C82-6409-CB4E-99EF-F5696698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0" name="Group 979">
                <a:extLst>
                  <a:ext uri="{FF2B5EF4-FFF2-40B4-BE49-F238E27FC236}">
                    <a16:creationId xmlns:a16="http://schemas.microsoft.com/office/drawing/2014/main" id="{CC1A558F-F0F0-954A-AFC9-FEAA610D8C0F}"/>
                  </a:ext>
                </a:extLst>
              </p:cNvPr>
              <p:cNvGrpSpPr/>
              <p:nvPr/>
            </p:nvGrpSpPr>
            <p:grpSpPr>
              <a:xfrm>
                <a:off x="9506203" y="423044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139" name="Straight Connector 1138">
                  <a:extLst>
                    <a:ext uri="{FF2B5EF4-FFF2-40B4-BE49-F238E27FC236}">
                      <a16:creationId xmlns:a16="http://schemas.microsoft.com/office/drawing/2014/main" id="{59ABF93E-F472-144C-B4F9-5A6B4BC788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DB87A844-4BA0-6549-97B5-DBAE6ECBB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oup 1140">
                <a:extLst>
                  <a:ext uri="{FF2B5EF4-FFF2-40B4-BE49-F238E27FC236}">
                    <a16:creationId xmlns:a16="http://schemas.microsoft.com/office/drawing/2014/main" id="{143B7282-898C-B846-A507-EC73E3FE15E3}"/>
                  </a:ext>
                </a:extLst>
              </p:cNvPr>
              <p:cNvGrpSpPr/>
              <p:nvPr/>
            </p:nvGrpSpPr>
            <p:grpSpPr>
              <a:xfrm>
                <a:off x="9067561" y="423044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37C89A46-B1AC-7942-8625-11C1878E0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3" name="Straight Connector 1142">
                  <a:extLst>
                    <a:ext uri="{FF2B5EF4-FFF2-40B4-BE49-F238E27FC236}">
                      <a16:creationId xmlns:a16="http://schemas.microsoft.com/office/drawing/2014/main" id="{B045B5E1-5A30-6548-B4F6-51EE0E0726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oup 1143">
                <a:extLst>
                  <a:ext uri="{FF2B5EF4-FFF2-40B4-BE49-F238E27FC236}">
                    <a16:creationId xmlns:a16="http://schemas.microsoft.com/office/drawing/2014/main" id="{8FE85545-CF22-E342-8AB1-456D5D18595E}"/>
                  </a:ext>
                </a:extLst>
              </p:cNvPr>
              <p:cNvGrpSpPr/>
              <p:nvPr/>
            </p:nvGrpSpPr>
            <p:grpSpPr>
              <a:xfrm>
                <a:off x="9050690" y="423044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145" name="Straight Connector 1144">
                  <a:extLst>
                    <a:ext uri="{FF2B5EF4-FFF2-40B4-BE49-F238E27FC236}">
                      <a16:creationId xmlns:a16="http://schemas.microsoft.com/office/drawing/2014/main" id="{E8402195-C4C8-A342-BC0D-CC13FA7A2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BA46E090-9217-D54F-B30D-4AB4E51BF0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oup 1169">
                <a:extLst>
                  <a:ext uri="{FF2B5EF4-FFF2-40B4-BE49-F238E27FC236}">
                    <a16:creationId xmlns:a16="http://schemas.microsoft.com/office/drawing/2014/main" id="{C6B4910C-DE5A-3943-B74C-B68FE681E711}"/>
                  </a:ext>
                </a:extLst>
              </p:cNvPr>
              <p:cNvGrpSpPr/>
              <p:nvPr/>
            </p:nvGrpSpPr>
            <p:grpSpPr>
              <a:xfrm>
                <a:off x="8726770" y="409885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197" name="Straight Connector 1196">
                  <a:extLst>
                    <a:ext uri="{FF2B5EF4-FFF2-40B4-BE49-F238E27FC236}">
                      <a16:creationId xmlns:a16="http://schemas.microsoft.com/office/drawing/2014/main" id="{93C1D276-A9CE-0B4D-819D-B19D378C9C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8" name="Straight Connector 1197">
                  <a:extLst>
                    <a:ext uri="{FF2B5EF4-FFF2-40B4-BE49-F238E27FC236}">
                      <a16:creationId xmlns:a16="http://schemas.microsoft.com/office/drawing/2014/main" id="{3B28F986-D6BF-C240-93D4-1583D30142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8D3D7E50-0851-284C-9997-AB9676805D85}"/>
                  </a:ext>
                </a:extLst>
              </p:cNvPr>
              <p:cNvGrpSpPr/>
              <p:nvPr/>
            </p:nvGrpSpPr>
            <p:grpSpPr>
              <a:xfrm>
                <a:off x="8369108" y="399425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00" name="Straight Connector 1199">
                  <a:extLst>
                    <a:ext uri="{FF2B5EF4-FFF2-40B4-BE49-F238E27FC236}">
                      <a16:creationId xmlns:a16="http://schemas.microsoft.com/office/drawing/2014/main" id="{43FAADBA-77D3-D245-A815-7A8C8D60A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1" name="Straight Connector 1200">
                  <a:extLst>
                    <a:ext uri="{FF2B5EF4-FFF2-40B4-BE49-F238E27FC236}">
                      <a16:creationId xmlns:a16="http://schemas.microsoft.com/office/drawing/2014/main" id="{A8B11C12-03DB-0C4E-AED8-48E823FDD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2" name="Group 1201">
                <a:extLst>
                  <a:ext uri="{FF2B5EF4-FFF2-40B4-BE49-F238E27FC236}">
                    <a16:creationId xmlns:a16="http://schemas.microsoft.com/office/drawing/2014/main" id="{4E1B2074-0F13-4C42-A1F0-F63A55E9DD2B}"/>
                  </a:ext>
                </a:extLst>
              </p:cNvPr>
              <p:cNvGrpSpPr/>
              <p:nvPr/>
            </p:nvGrpSpPr>
            <p:grpSpPr>
              <a:xfrm>
                <a:off x="8048562" y="3943638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03" name="Straight Connector 1202">
                  <a:extLst>
                    <a:ext uri="{FF2B5EF4-FFF2-40B4-BE49-F238E27FC236}">
                      <a16:creationId xmlns:a16="http://schemas.microsoft.com/office/drawing/2014/main" id="{7D1CB503-5AE7-AE47-8EFD-E0C4AEF08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4" name="Straight Connector 1203">
                  <a:extLst>
                    <a:ext uri="{FF2B5EF4-FFF2-40B4-BE49-F238E27FC236}">
                      <a16:creationId xmlns:a16="http://schemas.microsoft.com/office/drawing/2014/main" id="{F1C3286F-5104-BD4B-91C3-38373E8D95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5" name="Group 1204">
                <a:extLst>
                  <a:ext uri="{FF2B5EF4-FFF2-40B4-BE49-F238E27FC236}">
                    <a16:creationId xmlns:a16="http://schemas.microsoft.com/office/drawing/2014/main" id="{F3DB7CD6-B9D5-484F-8DF7-BE3BF3020517}"/>
                  </a:ext>
                </a:extLst>
              </p:cNvPr>
              <p:cNvGrpSpPr/>
              <p:nvPr/>
            </p:nvGrpSpPr>
            <p:grpSpPr>
              <a:xfrm>
                <a:off x="8014820" y="381204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06" name="Straight Connector 1205">
                  <a:extLst>
                    <a:ext uri="{FF2B5EF4-FFF2-40B4-BE49-F238E27FC236}">
                      <a16:creationId xmlns:a16="http://schemas.microsoft.com/office/drawing/2014/main" id="{6053E071-F5DF-2746-84FE-6837EEB949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7" name="Straight Connector 1206">
                  <a:extLst>
                    <a:ext uri="{FF2B5EF4-FFF2-40B4-BE49-F238E27FC236}">
                      <a16:creationId xmlns:a16="http://schemas.microsoft.com/office/drawing/2014/main" id="{9DB4B8B5-3271-8341-B1DC-B4DCB8EF6E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31940430-A320-EA4B-801E-DC2BED9AFB41}"/>
                  </a:ext>
                </a:extLst>
              </p:cNvPr>
              <p:cNvGrpSpPr/>
              <p:nvPr/>
            </p:nvGrpSpPr>
            <p:grpSpPr>
              <a:xfrm>
                <a:off x="8004697" y="381204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09" name="Straight Connector 1208">
                  <a:extLst>
                    <a:ext uri="{FF2B5EF4-FFF2-40B4-BE49-F238E27FC236}">
                      <a16:creationId xmlns:a16="http://schemas.microsoft.com/office/drawing/2014/main" id="{161ABD75-2384-D044-82E2-93BAD245C6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0" name="Straight Connector 1209">
                  <a:extLst>
                    <a:ext uri="{FF2B5EF4-FFF2-40B4-BE49-F238E27FC236}">
                      <a16:creationId xmlns:a16="http://schemas.microsoft.com/office/drawing/2014/main" id="{F9A3BD4A-2D1D-3741-B994-226CA44B0E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A1723B44-7B8F-A348-8621-3D51ECFB0456}"/>
                  </a:ext>
                </a:extLst>
              </p:cNvPr>
              <p:cNvGrpSpPr/>
              <p:nvPr/>
            </p:nvGrpSpPr>
            <p:grpSpPr>
              <a:xfrm>
                <a:off x="7707770" y="3771556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12" name="Straight Connector 1211">
                  <a:extLst>
                    <a:ext uri="{FF2B5EF4-FFF2-40B4-BE49-F238E27FC236}">
                      <a16:creationId xmlns:a16="http://schemas.microsoft.com/office/drawing/2014/main" id="{5EBFC87B-37E8-B34B-BBBA-AC1183D6D7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3" name="Straight Connector 1212">
                  <a:extLst>
                    <a:ext uri="{FF2B5EF4-FFF2-40B4-BE49-F238E27FC236}">
                      <a16:creationId xmlns:a16="http://schemas.microsoft.com/office/drawing/2014/main" id="{5872B0EA-52C9-544C-BDAE-170DF3689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05CE7C10-0B2D-064E-82E7-5F9C924AECE4}"/>
                  </a:ext>
                </a:extLst>
              </p:cNvPr>
              <p:cNvGrpSpPr/>
              <p:nvPr/>
            </p:nvGrpSpPr>
            <p:grpSpPr>
              <a:xfrm>
                <a:off x="7606545" y="3558983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15" name="Straight Connector 1214">
                  <a:extLst>
                    <a:ext uri="{FF2B5EF4-FFF2-40B4-BE49-F238E27FC236}">
                      <a16:creationId xmlns:a16="http://schemas.microsoft.com/office/drawing/2014/main" id="{106F5510-2F04-4949-9DB7-DE92A840BA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6" name="Straight Connector 1215">
                  <a:extLst>
                    <a:ext uri="{FF2B5EF4-FFF2-40B4-BE49-F238E27FC236}">
                      <a16:creationId xmlns:a16="http://schemas.microsoft.com/office/drawing/2014/main" id="{F31D7C49-169D-B04B-84A9-A04178D265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7" name="Group 1216">
                <a:extLst>
                  <a:ext uri="{FF2B5EF4-FFF2-40B4-BE49-F238E27FC236}">
                    <a16:creationId xmlns:a16="http://schemas.microsoft.com/office/drawing/2014/main" id="{90CD8B2D-9CB4-1244-8527-5F36B59092EC}"/>
                  </a:ext>
                </a:extLst>
              </p:cNvPr>
              <p:cNvGrpSpPr/>
              <p:nvPr/>
            </p:nvGrpSpPr>
            <p:grpSpPr>
              <a:xfrm>
                <a:off x="7346734" y="331266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18" name="Straight Connector 1217">
                  <a:extLst>
                    <a:ext uri="{FF2B5EF4-FFF2-40B4-BE49-F238E27FC236}">
                      <a16:creationId xmlns:a16="http://schemas.microsoft.com/office/drawing/2014/main" id="{278AD2B1-933A-1048-BBCC-F2C8AB897D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9" name="Straight Connector 1218">
                  <a:extLst>
                    <a:ext uri="{FF2B5EF4-FFF2-40B4-BE49-F238E27FC236}">
                      <a16:creationId xmlns:a16="http://schemas.microsoft.com/office/drawing/2014/main" id="{FF9A1C45-8585-734F-B3FD-88D1811EF0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0" name="Group 1219">
                <a:extLst>
                  <a:ext uri="{FF2B5EF4-FFF2-40B4-BE49-F238E27FC236}">
                    <a16:creationId xmlns:a16="http://schemas.microsoft.com/office/drawing/2014/main" id="{0B7E6C94-F2C2-B947-8EB5-E115B74B1BB4}"/>
                  </a:ext>
                </a:extLst>
              </p:cNvPr>
              <p:cNvGrpSpPr/>
              <p:nvPr/>
            </p:nvGrpSpPr>
            <p:grpSpPr>
              <a:xfrm>
                <a:off x="7333237" y="2641209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21" name="Straight Connector 1220">
                  <a:extLst>
                    <a:ext uri="{FF2B5EF4-FFF2-40B4-BE49-F238E27FC236}">
                      <a16:creationId xmlns:a16="http://schemas.microsoft.com/office/drawing/2014/main" id="{6B86A899-DC02-0343-8AEA-9FED528751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2" name="Straight Connector 1221">
                  <a:extLst>
                    <a:ext uri="{FF2B5EF4-FFF2-40B4-BE49-F238E27FC236}">
                      <a16:creationId xmlns:a16="http://schemas.microsoft.com/office/drawing/2014/main" id="{1BC43727-73F4-9E43-ABBC-FEB8E9193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3" name="Group 1222">
                <a:extLst>
                  <a:ext uri="{FF2B5EF4-FFF2-40B4-BE49-F238E27FC236}">
                    <a16:creationId xmlns:a16="http://schemas.microsoft.com/office/drawing/2014/main" id="{3F15821B-94A2-434F-A409-8AF17654D98E}"/>
                  </a:ext>
                </a:extLst>
              </p:cNvPr>
              <p:cNvGrpSpPr/>
              <p:nvPr/>
            </p:nvGrpSpPr>
            <p:grpSpPr>
              <a:xfrm>
                <a:off x="7319740" y="2577100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24" name="Straight Connector 1223">
                  <a:extLst>
                    <a:ext uri="{FF2B5EF4-FFF2-40B4-BE49-F238E27FC236}">
                      <a16:creationId xmlns:a16="http://schemas.microsoft.com/office/drawing/2014/main" id="{63D68BC3-1CCB-BE45-BDAE-A0FCE73BD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5" name="Straight Connector 1224">
                  <a:extLst>
                    <a:ext uri="{FF2B5EF4-FFF2-40B4-BE49-F238E27FC236}">
                      <a16:creationId xmlns:a16="http://schemas.microsoft.com/office/drawing/2014/main" id="{252F35E7-3B81-0947-B9B3-B22FECDA20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6" name="Group 1225">
                <a:extLst>
                  <a:ext uri="{FF2B5EF4-FFF2-40B4-BE49-F238E27FC236}">
                    <a16:creationId xmlns:a16="http://schemas.microsoft.com/office/drawing/2014/main" id="{39855D65-A474-2C4A-94B6-2D4EAADABE8B}"/>
                  </a:ext>
                </a:extLst>
              </p:cNvPr>
              <p:cNvGrpSpPr/>
              <p:nvPr/>
            </p:nvGrpSpPr>
            <p:grpSpPr>
              <a:xfrm>
                <a:off x="7319740" y="2475875"/>
                <a:ext cx="78364" cy="78364"/>
                <a:chOff x="4743276" y="4280553"/>
                <a:chExt cx="78364" cy="78364"/>
              </a:xfrm>
            </p:grpSpPr>
            <p:cxnSp>
              <p:nvCxnSpPr>
                <p:cNvPr id="1227" name="Straight Connector 1226">
                  <a:extLst>
                    <a:ext uri="{FF2B5EF4-FFF2-40B4-BE49-F238E27FC236}">
                      <a16:creationId xmlns:a16="http://schemas.microsoft.com/office/drawing/2014/main" id="{4F333B6E-DF84-0B49-91A8-4FBAC5A56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8EAFA234-534A-6849-9285-622E41B5FF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782458" y="4280553"/>
                  <a:ext cx="0" cy="78364"/>
                </a:xfrm>
                <a:prstGeom prst="line">
                  <a:avLst/>
                </a:prstGeom>
                <a:ln w="12700">
                  <a:solidFill>
                    <a:srgbClr val="A7DB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C51C738-E9C1-6D48-9E3B-745DBD959696}"/>
                </a:ext>
              </a:extLst>
            </p:cNvPr>
            <p:cNvSpPr/>
            <p:nvPr/>
          </p:nvSpPr>
          <p:spPr>
            <a:xfrm>
              <a:off x="7025021" y="2145973"/>
              <a:ext cx="4585497" cy="1747820"/>
            </a:xfrm>
            <a:custGeom>
              <a:avLst/>
              <a:gdLst>
                <a:gd name="connsiteX0" fmla="*/ 4585497 w 4585497"/>
                <a:gd name="connsiteY0" fmla="*/ 1761317 h 1761317"/>
                <a:gd name="connsiteX1" fmla="*/ 2415906 w 4585497"/>
                <a:gd name="connsiteY1" fmla="*/ 1761317 h 1761317"/>
                <a:gd name="connsiteX2" fmla="*/ 2415906 w 4585497"/>
                <a:gd name="connsiteY2" fmla="*/ 1700582 h 1761317"/>
                <a:gd name="connsiteX3" fmla="*/ 2081863 w 4585497"/>
                <a:gd name="connsiteY3" fmla="*/ 1700582 h 1761317"/>
                <a:gd name="connsiteX4" fmla="*/ 2081863 w 4585497"/>
                <a:gd name="connsiteY4" fmla="*/ 1660092 h 1761317"/>
                <a:gd name="connsiteX5" fmla="*/ 1953645 w 4585497"/>
                <a:gd name="connsiteY5" fmla="*/ 1660092 h 1761317"/>
                <a:gd name="connsiteX6" fmla="*/ 1953645 w 4585497"/>
                <a:gd name="connsiteY6" fmla="*/ 1609479 h 1761317"/>
                <a:gd name="connsiteX7" fmla="*/ 1737698 w 4585497"/>
                <a:gd name="connsiteY7" fmla="*/ 1609479 h 1761317"/>
                <a:gd name="connsiteX8" fmla="*/ 1737698 w 4585497"/>
                <a:gd name="connsiteY8" fmla="*/ 1535248 h 1761317"/>
                <a:gd name="connsiteX9" fmla="*/ 1649969 w 4585497"/>
                <a:gd name="connsiteY9" fmla="*/ 1535248 h 1761317"/>
                <a:gd name="connsiteX10" fmla="*/ 1649969 w 4585497"/>
                <a:gd name="connsiteY10" fmla="*/ 1491383 h 1761317"/>
                <a:gd name="connsiteX11" fmla="*/ 1484635 w 4585497"/>
                <a:gd name="connsiteY11" fmla="*/ 1491383 h 1761317"/>
                <a:gd name="connsiteX12" fmla="*/ 1484635 w 4585497"/>
                <a:gd name="connsiteY12" fmla="*/ 1454267 h 1761317"/>
                <a:gd name="connsiteX13" fmla="*/ 1417152 w 4585497"/>
                <a:gd name="connsiteY13" fmla="*/ 1454267 h 1761317"/>
                <a:gd name="connsiteX14" fmla="*/ 1417152 w 4585497"/>
                <a:gd name="connsiteY14" fmla="*/ 1417152 h 1761317"/>
                <a:gd name="connsiteX15" fmla="*/ 1383410 w 4585497"/>
                <a:gd name="connsiteY15" fmla="*/ 1417152 h 1761317"/>
                <a:gd name="connsiteX16" fmla="*/ 1383410 w 4585497"/>
                <a:gd name="connsiteY16" fmla="*/ 1376662 h 1761317"/>
                <a:gd name="connsiteX17" fmla="*/ 1066238 w 4585497"/>
                <a:gd name="connsiteY17" fmla="*/ 1376662 h 1761317"/>
                <a:gd name="connsiteX18" fmla="*/ 1066238 w 4585497"/>
                <a:gd name="connsiteY18" fmla="*/ 1346294 h 1761317"/>
                <a:gd name="connsiteX19" fmla="*/ 1066238 w 4585497"/>
                <a:gd name="connsiteY19" fmla="*/ 1346294 h 1761317"/>
                <a:gd name="connsiteX20" fmla="*/ 1066238 w 4585497"/>
                <a:gd name="connsiteY20" fmla="*/ 1312552 h 1761317"/>
                <a:gd name="connsiteX21" fmla="*/ 1032496 w 4585497"/>
                <a:gd name="connsiteY21" fmla="*/ 1305804 h 1761317"/>
                <a:gd name="connsiteX22" fmla="*/ 1019000 w 4585497"/>
                <a:gd name="connsiteY22" fmla="*/ 1275436 h 1761317"/>
                <a:gd name="connsiteX23" fmla="*/ 1015625 w 4585497"/>
                <a:gd name="connsiteY23" fmla="*/ 1241695 h 1761317"/>
                <a:gd name="connsiteX24" fmla="*/ 954890 w 4585497"/>
                <a:gd name="connsiteY24" fmla="*/ 1241695 h 1761317"/>
                <a:gd name="connsiteX25" fmla="*/ 954890 w 4585497"/>
                <a:gd name="connsiteY25" fmla="*/ 1241695 h 1761317"/>
                <a:gd name="connsiteX26" fmla="*/ 958265 w 4585497"/>
                <a:gd name="connsiteY26" fmla="*/ 1211327 h 1761317"/>
                <a:gd name="connsiteX27" fmla="*/ 792930 w 4585497"/>
                <a:gd name="connsiteY27" fmla="*/ 1211327 h 1761317"/>
                <a:gd name="connsiteX28" fmla="*/ 792930 w 4585497"/>
                <a:gd name="connsiteY28" fmla="*/ 1177586 h 1761317"/>
                <a:gd name="connsiteX29" fmla="*/ 732195 w 4585497"/>
                <a:gd name="connsiteY29" fmla="*/ 1177586 h 1761317"/>
                <a:gd name="connsiteX30" fmla="*/ 732195 w 4585497"/>
                <a:gd name="connsiteY30" fmla="*/ 1177586 h 1761317"/>
                <a:gd name="connsiteX31" fmla="*/ 711950 w 4585497"/>
                <a:gd name="connsiteY31" fmla="*/ 1143844 h 1761317"/>
                <a:gd name="connsiteX32" fmla="*/ 718699 w 4585497"/>
                <a:gd name="connsiteY32" fmla="*/ 1110102 h 1761317"/>
                <a:gd name="connsiteX33" fmla="*/ 718699 w 4585497"/>
                <a:gd name="connsiteY33" fmla="*/ 1110102 h 1761317"/>
                <a:gd name="connsiteX34" fmla="*/ 688331 w 4585497"/>
                <a:gd name="connsiteY34" fmla="*/ 1052741 h 1761317"/>
                <a:gd name="connsiteX35" fmla="*/ 688331 w 4585497"/>
                <a:gd name="connsiteY35" fmla="*/ 1052741 h 1761317"/>
                <a:gd name="connsiteX36" fmla="*/ 671460 w 4585497"/>
                <a:gd name="connsiteY36" fmla="*/ 1029122 h 1761317"/>
                <a:gd name="connsiteX37" fmla="*/ 533119 w 4585497"/>
                <a:gd name="connsiteY37" fmla="*/ 1032496 h 1761317"/>
                <a:gd name="connsiteX38" fmla="*/ 533119 w 4585497"/>
                <a:gd name="connsiteY38" fmla="*/ 998755 h 1761317"/>
                <a:gd name="connsiteX39" fmla="*/ 445391 w 4585497"/>
                <a:gd name="connsiteY39" fmla="*/ 998755 h 1761317"/>
                <a:gd name="connsiteX40" fmla="*/ 445391 w 4585497"/>
                <a:gd name="connsiteY40" fmla="*/ 998755 h 1761317"/>
                <a:gd name="connsiteX41" fmla="*/ 415023 w 4585497"/>
                <a:gd name="connsiteY41" fmla="*/ 968387 h 1761317"/>
                <a:gd name="connsiteX42" fmla="*/ 415023 w 4585497"/>
                <a:gd name="connsiteY42" fmla="*/ 968387 h 1761317"/>
                <a:gd name="connsiteX43" fmla="*/ 408275 w 4585497"/>
                <a:gd name="connsiteY43" fmla="*/ 934645 h 1761317"/>
                <a:gd name="connsiteX44" fmla="*/ 408275 w 4585497"/>
                <a:gd name="connsiteY44" fmla="*/ 900904 h 1761317"/>
                <a:gd name="connsiteX45" fmla="*/ 408275 w 4585497"/>
                <a:gd name="connsiteY45" fmla="*/ 900904 h 1761317"/>
                <a:gd name="connsiteX46" fmla="*/ 381282 w 4585497"/>
                <a:gd name="connsiteY46" fmla="*/ 873910 h 1761317"/>
                <a:gd name="connsiteX47" fmla="*/ 377907 w 4585497"/>
                <a:gd name="connsiteY47" fmla="*/ 786182 h 1761317"/>
                <a:gd name="connsiteX48" fmla="*/ 361037 w 4585497"/>
                <a:gd name="connsiteY48" fmla="*/ 630970 h 1761317"/>
                <a:gd name="connsiteX49" fmla="*/ 361037 w 4585497"/>
                <a:gd name="connsiteY49" fmla="*/ 479132 h 1761317"/>
                <a:gd name="connsiteX50" fmla="*/ 357662 w 4585497"/>
                <a:gd name="connsiteY50" fmla="*/ 371159 h 1761317"/>
                <a:gd name="connsiteX51" fmla="*/ 340792 w 4585497"/>
                <a:gd name="connsiteY51" fmla="*/ 340791 h 1761317"/>
                <a:gd name="connsiteX52" fmla="*/ 323921 w 4585497"/>
                <a:gd name="connsiteY52" fmla="*/ 246315 h 1761317"/>
                <a:gd name="connsiteX53" fmla="*/ 317172 w 4585497"/>
                <a:gd name="connsiteY53" fmla="*/ 165335 h 1761317"/>
                <a:gd name="connsiteX54" fmla="*/ 320547 w 4585497"/>
                <a:gd name="connsiteY54" fmla="*/ 121470 h 1761317"/>
                <a:gd name="connsiteX55" fmla="*/ 300302 w 4585497"/>
                <a:gd name="connsiteY55" fmla="*/ 77606 h 1761317"/>
                <a:gd name="connsiteX56" fmla="*/ 296927 w 4585497"/>
                <a:gd name="connsiteY56" fmla="*/ 47239 h 1761317"/>
                <a:gd name="connsiteX57" fmla="*/ 286805 w 4585497"/>
                <a:gd name="connsiteY57" fmla="*/ 33742 h 1761317"/>
                <a:gd name="connsiteX58" fmla="*/ 280056 w 4585497"/>
                <a:gd name="connsiteY58" fmla="*/ 26994 h 1761317"/>
                <a:gd name="connsiteX59" fmla="*/ 161961 w 4585497"/>
                <a:gd name="connsiteY59" fmla="*/ 26994 h 1761317"/>
                <a:gd name="connsiteX60" fmla="*/ 161961 w 4585497"/>
                <a:gd name="connsiteY60" fmla="*/ 26994 h 1761317"/>
                <a:gd name="connsiteX61" fmla="*/ 148464 w 4585497"/>
                <a:gd name="connsiteY61" fmla="*/ 0 h 1761317"/>
                <a:gd name="connsiteX62" fmla="*/ 0 w 4585497"/>
                <a:gd name="connsiteY62" fmla="*/ 13497 h 1761317"/>
                <a:gd name="connsiteX63" fmla="*/ 0 w 4585497"/>
                <a:gd name="connsiteY63" fmla="*/ 13497 h 1761317"/>
                <a:gd name="connsiteX64" fmla="*/ 0 w 4585497"/>
                <a:gd name="connsiteY64" fmla="*/ 13497 h 1761317"/>
                <a:gd name="connsiteX0" fmla="*/ 4585497 w 4585497"/>
                <a:gd name="connsiteY0" fmla="*/ 1761317 h 1761317"/>
                <a:gd name="connsiteX1" fmla="*/ 2415906 w 4585497"/>
                <a:gd name="connsiteY1" fmla="*/ 1761317 h 1761317"/>
                <a:gd name="connsiteX2" fmla="*/ 2415906 w 4585497"/>
                <a:gd name="connsiteY2" fmla="*/ 1700582 h 1761317"/>
                <a:gd name="connsiteX3" fmla="*/ 2081863 w 4585497"/>
                <a:gd name="connsiteY3" fmla="*/ 1700582 h 1761317"/>
                <a:gd name="connsiteX4" fmla="*/ 2081863 w 4585497"/>
                <a:gd name="connsiteY4" fmla="*/ 1660092 h 1761317"/>
                <a:gd name="connsiteX5" fmla="*/ 1953645 w 4585497"/>
                <a:gd name="connsiteY5" fmla="*/ 1660092 h 1761317"/>
                <a:gd name="connsiteX6" fmla="*/ 1953645 w 4585497"/>
                <a:gd name="connsiteY6" fmla="*/ 1609479 h 1761317"/>
                <a:gd name="connsiteX7" fmla="*/ 1737698 w 4585497"/>
                <a:gd name="connsiteY7" fmla="*/ 1609479 h 1761317"/>
                <a:gd name="connsiteX8" fmla="*/ 1737698 w 4585497"/>
                <a:gd name="connsiteY8" fmla="*/ 1535248 h 1761317"/>
                <a:gd name="connsiteX9" fmla="*/ 1649969 w 4585497"/>
                <a:gd name="connsiteY9" fmla="*/ 1535248 h 1761317"/>
                <a:gd name="connsiteX10" fmla="*/ 1649969 w 4585497"/>
                <a:gd name="connsiteY10" fmla="*/ 1491383 h 1761317"/>
                <a:gd name="connsiteX11" fmla="*/ 1484635 w 4585497"/>
                <a:gd name="connsiteY11" fmla="*/ 1491383 h 1761317"/>
                <a:gd name="connsiteX12" fmla="*/ 1484635 w 4585497"/>
                <a:gd name="connsiteY12" fmla="*/ 1454267 h 1761317"/>
                <a:gd name="connsiteX13" fmla="*/ 1417152 w 4585497"/>
                <a:gd name="connsiteY13" fmla="*/ 1454267 h 1761317"/>
                <a:gd name="connsiteX14" fmla="*/ 1417152 w 4585497"/>
                <a:gd name="connsiteY14" fmla="*/ 1417152 h 1761317"/>
                <a:gd name="connsiteX15" fmla="*/ 1383410 w 4585497"/>
                <a:gd name="connsiteY15" fmla="*/ 1417152 h 1761317"/>
                <a:gd name="connsiteX16" fmla="*/ 1383410 w 4585497"/>
                <a:gd name="connsiteY16" fmla="*/ 1376662 h 1761317"/>
                <a:gd name="connsiteX17" fmla="*/ 1066238 w 4585497"/>
                <a:gd name="connsiteY17" fmla="*/ 1376662 h 1761317"/>
                <a:gd name="connsiteX18" fmla="*/ 1066238 w 4585497"/>
                <a:gd name="connsiteY18" fmla="*/ 1346294 h 1761317"/>
                <a:gd name="connsiteX19" fmla="*/ 1066238 w 4585497"/>
                <a:gd name="connsiteY19" fmla="*/ 1346294 h 1761317"/>
                <a:gd name="connsiteX20" fmla="*/ 1066238 w 4585497"/>
                <a:gd name="connsiteY20" fmla="*/ 1312552 h 1761317"/>
                <a:gd name="connsiteX21" fmla="*/ 1032496 w 4585497"/>
                <a:gd name="connsiteY21" fmla="*/ 1305804 h 1761317"/>
                <a:gd name="connsiteX22" fmla="*/ 1019000 w 4585497"/>
                <a:gd name="connsiteY22" fmla="*/ 1275436 h 1761317"/>
                <a:gd name="connsiteX23" fmla="*/ 1015625 w 4585497"/>
                <a:gd name="connsiteY23" fmla="*/ 1241695 h 1761317"/>
                <a:gd name="connsiteX24" fmla="*/ 954890 w 4585497"/>
                <a:gd name="connsiteY24" fmla="*/ 1241695 h 1761317"/>
                <a:gd name="connsiteX25" fmla="*/ 954890 w 4585497"/>
                <a:gd name="connsiteY25" fmla="*/ 1241695 h 1761317"/>
                <a:gd name="connsiteX26" fmla="*/ 958265 w 4585497"/>
                <a:gd name="connsiteY26" fmla="*/ 1211327 h 1761317"/>
                <a:gd name="connsiteX27" fmla="*/ 792930 w 4585497"/>
                <a:gd name="connsiteY27" fmla="*/ 1211327 h 1761317"/>
                <a:gd name="connsiteX28" fmla="*/ 792930 w 4585497"/>
                <a:gd name="connsiteY28" fmla="*/ 1177586 h 1761317"/>
                <a:gd name="connsiteX29" fmla="*/ 732195 w 4585497"/>
                <a:gd name="connsiteY29" fmla="*/ 1177586 h 1761317"/>
                <a:gd name="connsiteX30" fmla="*/ 732195 w 4585497"/>
                <a:gd name="connsiteY30" fmla="*/ 1177586 h 1761317"/>
                <a:gd name="connsiteX31" fmla="*/ 711950 w 4585497"/>
                <a:gd name="connsiteY31" fmla="*/ 1143844 h 1761317"/>
                <a:gd name="connsiteX32" fmla="*/ 718699 w 4585497"/>
                <a:gd name="connsiteY32" fmla="*/ 1110102 h 1761317"/>
                <a:gd name="connsiteX33" fmla="*/ 718699 w 4585497"/>
                <a:gd name="connsiteY33" fmla="*/ 1110102 h 1761317"/>
                <a:gd name="connsiteX34" fmla="*/ 688331 w 4585497"/>
                <a:gd name="connsiteY34" fmla="*/ 1052741 h 1761317"/>
                <a:gd name="connsiteX35" fmla="*/ 688331 w 4585497"/>
                <a:gd name="connsiteY35" fmla="*/ 1052741 h 1761317"/>
                <a:gd name="connsiteX36" fmla="*/ 671460 w 4585497"/>
                <a:gd name="connsiteY36" fmla="*/ 1029122 h 1761317"/>
                <a:gd name="connsiteX37" fmla="*/ 533119 w 4585497"/>
                <a:gd name="connsiteY37" fmla="*/ 1032496 h 1761317"/>
                <a:gd name="connsiteX38" fmla="*/ 533119 w 4585497"/>
                <a:gd name="connsiteY38" fmla="*/ 998755 h 1761317"/>
                <a:gd name="connsiteX39" fmla="*/ 445391 w 4585497"/>
                <a:gd name="connsiteY39" fmla="*/ 998755 h 1761317"/>
                <a:gd name="connsiteX40" fmla="*/ 445391 w 4585497"/>
                <a:gd name="connsiteY40" fmla="*/ 998755 h 1761317"/>
                <a:gd name="connsiteX41" fmla="*/ 415023 w 4585497"/>
                <a:gd name="connsiteY41" fmla="*/ 968387 h 1761317"/>
                <a:gd name="connsiteX42" fmla="*/ 415023 w 4585497"/>
                <a:gd name="connsiteY42" fmla="*/ 968387 h 1761317"/>
                <a:gd name="connsiteX43" fmla="*/ 408275 w 4585497"/>
                <a:gd name="connsiteY43" fmla="*/ 934645 h 1761317"/>
                <a:gd name="connsiteX44" fmla="*/ 408275 w 4585497"/>
                <a:gd name="connsiteY44" fmla="*/ 900904 h 1761317"/>
                <a:gd name="connsiteX45" fmla="*/ 408275 w 4585497"/>
                <a:gd name="connsiteY45" fmla="*/ 900904 h 1761317"/>
                <a:gd name="connsiteX46" fmla="*/ 381282 w 4585497"/>
                <a:gd name="connsiteY46" fmla="*/ 873910 h 1761317"/>
                <a:gd name="connsiteX47" fmla="*/ 377907 w 4585497"/>
                <a:gd name="connsiteY47" fmla="*/ 786182 h 1761317"/>
                <a:gd name="connsiteX48" fmla="*/ 361037 w 4585497"/>
                <a:gd name="connsiteY48" fmla="*/ 630970 h 1761317"/>
                <a:gd name="connsiteX49" fmla="*/ 361037 w 4585497"/>
                <a:gd name="connsiteY49" fmla="*/ 479132 h 1761317"/>
                <a:gd name="connsiteX50" fmla="*/ 357662 w 4585497"/>
                <a:gd name="connsiteY50" fmla="*/ 371159 h 1761317"/>
                <a:gd name="connsiteX51" fmla="*/ 340792 w 4585497"/>
                <a:gd name="connsiteY51" fmla="*/ 340791 h 1761317"/>
                <a:gd name="connsiteX52" fmla="*/ 323921 w 4585497"/>
                <a:gd name="connsiteY52" fmla="*/ 246315 h 1761317"/>
                <a:gd name="connsiteX53" fmla="*/ 317172 w 4585497"/>
                <a:gd name="connsiteY53" fmla="*/ 165335 h 1761317"/>
                <a:gd name="connsiteX54" fmla="*/ 320547 w 4585497"/>
                <a:gd name="connsiteY54" fmla="*/ 121470 h 1761317"/>
                <a:gd name="connsiteX55" fmla="*/ 300302 w 4585497"/>
                <a:gd name="connsiteY55" fmla="*/ 77606 h 1761317"/>
                <a:gd name="connsiteX56" fmla="*/ 296927 w 4585497"/>
                <a:gd name="connsiteY56" fmla="*/ 47239 h 1761317"/>
                <a:gd name="connsiteX57" fmla="*/ 286805 w 4585497"/>
                <a:gd name="connsiteY57" fmla="*/ 33742 h 1761317"/>
                <a:gd name="connsiteX58" fmla="*/ 280056 w 4585497"/>
                <a:gd name="connsiteY58" fmla="*/ 26994 h 1761317"/>
                <a:gd name="connsiteX59" fmla="*/ 161961 w 4585497"/>
                <a:gd name="connsiteY59" fmla="*/ 26994 h 1761317"/>
                <a:gd name="connsiteX60" fmla="*/ 161961 w 4585497"/>
                <a:gd name="connsiteY60" fmla="*/ 26994 h 1761317"/>
                <a:gd name="connsiteX61" fmla="*/ 148464 w 4585497"/>
                <a:gd name="connsiteY61" fmla="*/ 0 h 1761317"/>
                <a:gd name="connsiteX62" fmla="*/ 0 w 4585497"/>
                <a:gd name="connsiteY62" fmla="*/ 13497 h 1761317"/>
                <a:gd name="connsiteX63" fmla="*/ 0 w 4585497"/>
                <a:gd name="connsiteY63" fmla="*/ 13497 h 1761317"/>
                <a:gd name="connsiteX0" fmla="*/ 4585497 w 4585497"/>
                <a:gd name="connsiteY0" fmla="*/ 1747820 h 1747820"/>
                <a:gd name="connsiteX1" fmla="*/ 2415906 w 4585497"/>
                <a:gd name="connsiteY1" fmla="*/ 1747820 h 1747820"/>
                <a:gd name="connsiteX2" fmla="*/ 2415906 w 4585497"/>
                <a:gd name="connsiteY2" fmla="*/ 1687085 h 1747820"/>
                <a:gd name="connsiteX3" fmla="*/ 2081863 w 4585497"/>
                <a:gd name="connsiteY3" fmla="*/ 1687085 h 1747820"/>
                <a:gd name="connsiteX4" fmla="*/ 2081863 w 4585497"/>
                <a:gd name="connsiteY4" fmla="*/ 1646595 h 1747820"/>
                <a:gd name="connsiteX5" fmla="*/ 1953645 w 4585497"/>
                <a:gd name="connsiteY5" fmla="*/ 1646595 h 1747820"/>
                <a:gd name="connsiteX6" fmla="*/ 1953645 w 4585497"/>
                <a:gd name="connsiteY6" fmla="*/ 1595982 h 1747820"/>
                <a:gd name="connsiteX7" fmla="*/ 1737698 w 4585497"/>
                <a:gd name="connsiteY7" fmla="*/ 1595982 h 1747820"/>
                <a:gd name="connsiteX8" fmla="*/ 1737698 w 4585497"/>
                <a:gd name="connsiteY8" fmla="*/ 1521751 h 1747820"/>
                <a:gd name="connsiteX9" fmla="*/ 1649969 w 4585497"/>
                <a:gd name="connsiteY9" fmla="*/ 1521751 h 1747820"/>
                <a:gd name="connsiteX10" fmla="*/ 1649969 w 4585497"/>
                <a:gd name="connsiteY10" fmla="*/ 1477886 h 1747820"/>
                <a:gd name="connsiteX11" fmla="*/ 1484635 w 4585497"/>
                <a:gd name="connsiteY11" fmla="*/ 1477886 h 1747820"/>
                <a:gd name="connsiteX12" fmla="*/ 1484635 w 4585497"/>
                <a:gd name="connsiteY12" fmla="*/ 1440770 h 1747820"/>
                <a:gd name="connsiteX13" fmla="*/ 1417152 w 4585497"/>
                <a:gd name="connsiteY13" fmla="*/ 1440770 h 1747820"/>
                <a:gd name="connsiteX14" fmla="*/ 1417152 w 4585497"/>
                <a:gd name="connsiteY14" fmla="*/ 1403655 h 1747820"/>
                <a:gd name="connsiteX15" fmla="*/ 1383410 w 4585497"/>
                <a:gd name="connsiteY15" fmla="*/ 1403655 h 1747820"/>
                <a:gd name="connsiteX16" fmla="*/ 1383410 w 4585497"/>
                <a:gd name="connsiteY16" fmla="*/ 1363165 h 1747820"/>
                <a:gd name="connsiteX17" fmla="*/ 1066238 w 4585497"/>
                <a:gd name="connsiteY17" fmla="*/ 1363165 h 1747820"/>
                <a:gd name="connsiteX18" fmla="*/ 1066238 w 4585497"/>
                <a:gd name="connsiteY18" fmla="*/ 1332797 h 1747820"/>
                <a:gd name="connsiteX19" fmla="*/ 1066238 w 4585497"/>
                <a:gd name="connsiteY19" fmla="*/ 1332797 h 1747820"/>
                <a:gd name="connsiteX20" fmla="*/ 1066238 w 4585497"/>
                <a:gd name="connsiteY20" fmla="*/ 1299055 h 1747820"/>
                <a:gd name="connsiteX21" fmla="*/ 1032496 w 4585497"/>
                <a:gd name="connsiteY21" fmla="*/ 1292307 h 1747820"/>
                <a:gd name="connsiteX22" fmla="*/ 1019000 w 4585497"/>
                <a:gd name="connsiteY22" fmla="*/ 1261939 h 1747820"/>
                <a:gd name="connsiteX23" fmla="*/ 1015625 w 4585497"/>
                <a:gd name="connsiteY23" fmla="*/ 1228198 h 1747820"/>
                <a:gd name="connsiteX24" fmla="*/ 954890 w 4585497"/>
                <a:gd name="connsiteY24" fmla="*/ 1228198 h 1747820"/>
                <a:gd name="connsiteX25" fmla="*/ 954890 w 4585497"/>
                <a:gd name="connsiteY25" fmla="*/ 1228198 h 1747820"/>
                <a:gd name="connsiteX26" fmla="*/ 958265 w 4585497"/>
                <a:gd name="connsiteY26" fmla="*/ 1197830 h 1747820"/>
                <a:gd name="connsiteX27" fmla="*/ 792930 w 4585497"/>
                <a:gd name="connsiteY27" fmla="*/ 1197830 h 1747820"/>
                <a:gd name="connsiteX28" fmla="*/ 792930 w 4585497"/>
                <a:gd name="connsiteY28" fmla="*/ 1164089 h 1747820"/>
                <a:gd name="connsiteX29" fmla="*/ 732195 w 4585497"/>
                <a:gd name="connsiteY29" fmla="*/ 1164089 h 1747820"/>
                <a:gd name="connsiteX30" fmla="*/ 732195 w 4585497"/>
                <a:gd name="connsiteY30" fmla="*/ 1164089 h 1747820"/>
                <a:gd name="connsiteX31" fmla="*/ 711950 w 4585497"/>
                <a:gd name="connsiteY31" fmla="*/ 1130347 h 1747820"/>
                <a:gd name="connsiteX32" fmla="*/ 718699 w 4585497"/>
                <a:gd name="connsiteY32" fmla="*/ 1096605 h 1747820"/>
                <a:gd name="connsiteX33" fmla="*/ 718699 w 4585497"/>
                <a:gd name="connsiteY33" fmla="*/ 1096605 h 1747820"/>
                <a:gd name="connsiteX34" fmla="*/ 688331 w 4585497"/>
                <a:gd name="connsiteY34" fmla="*/ 1039244 h 1747820"/>
                <a:gd name="connsiteX35" fmla="*/ 688331 w 4585497"/>
                <a:gd name="connsiteY35" fmla="*/ 1039244 h 1747820"/>
                <a:gd name="connsiteX36" fmla="*/ 671460 w 4585497"/>
                <a:gd name="connsiteY36" fmla="*/ 1015625 h 1747820"/>
                <a:gd name="connsiteX37" fmla="*/ 533119 w 4585497"/>
                <a:gd name="connsiteY37" fmla="*/ 1018999 h 1747820"/>
                <a:gd name="connsiteX38" fmla="*/ 533119 w 4585497"/>
                <a:gd name="connsiteY38" fmla="*/ 985258 h 1747820"/>
                <a:gd name="connsiteX39" fmla="*/ 445391 w 4585497"/>
                <a:gd name="connsiteY39" fmla="*/ 985258 h 1747820"/>
                <a:gd name="connsiteX40" fmla="*/ 445391 w 4585497"/>
                <a:gd name="connsiteY40" fmla="*/ 985258 h 1747820"/>
                <a:gd name="connsiteX41" fmla="*/ 415023 w 4585497"/>
                <a:gd name="connsiteY41" fmla="*/ 954890 h 1747820"/>
                <a:gd name="connsiteX42" fmla="*/ 415023 w 4585497"/>
                <a:gd name="connsiteY42" fmla="*/ 954890 h 1747820"/>
                <a:gd name="connsiteX43" fmla="*/ 408275 w 4585497"/>
                <a:gd name="connsiteY43" fmla="*/ 921148 h 1747820"/>
                <a:gd name="connsiteX44" fmla="*/ 408275 w 4585497"/>
                <a:gd name="connsiteY44" fmla="*/ 887407 h 1747820"/>
                <a:gd name="connsiteX45" fmla="*/ 408275 w 4585497"/>
                <a:gd name="connsiteY45" fmla="*/ 887407 h 1747820"/>
                <a:gd name="connsiteX46" fmla="*/ 381282 w 4585497"/>
                <a:gd name="connsiteY46" fmla="*/ 860413 h 1747820"/>
                <a:gd name="connsiteX47" fmla="*/ 377907 w 4585497"/>
                <a:gd name="connsiteY47" fmla="*/ 772685 h 1747820"/>
                <a:gd name="connsiteX48" fmla="*/ 361037 w 4585497"/>
                <a:gd name="connsiteY48" fmla="*/ 617473 h 1747820"/>
                <a:gd name="connsiteX49" fmla="*/ 361037 w 4585497"/>
                <a:gd name="connsiteY49" fmla="*/ 465635 h 1747820"/>
                <a:gd name="connsiteX50" fmla="*/ 357662 w 4585497"/>
                <a:gd name="connsiteY50" fmla="*/ 357662 h 1747820"/>
                <a:gd name="connsiteX51" fmla="*/ 340792 w 4585497"/>
                <a:gd name="connsiteY51" fmla="*/ 327294 h 1747820"/>
                <a:gd name="connsiteX52" fmla="*/ 323921 w 4585497"/>
                <a:gd name="connsiteY52" fmla="*/ 232818 h 1747820"/>
                <a:gd name="connsiteX53" fmla="*/ 317172 w 4585497"/>
                <a:gd name="connsiteY53" fmla="*/ 151838 h 1747820"/>
                <a:gd name="connsiteX54" fmla="*/ 320547 w 4585497"/>
                <a:gd name="connsiteY54" fmla="*/ 107973 h 1747820"/>
                <a:gd name="connsiteX55" fmla="*/ 300302 w 4585497"/>
                <a:gd name="connsiteY55" fmla="*/ 64109 h 1747820"/>
                <a:gd name="connsiteX56" fmla="*/ 296927 w 4585497"/>
                <a:gd name="connsiteY56" fmla="*/ 33742 h 1747820"/>
                <a:gd name="connsiteX57" fmla="*/ 286805 w 4585497"/>
                <a:gd name="connsiteY57" fmla="*/ 20245 h 1747820"/>
                <a:gd name="connsiteX58" fmla="*/ 280056 w 4585497"/>
                <a:gd name="connsiteY58" fmla="*/ 13497 h 1747820"/>
                <a:gd name="connsiteX59" fmla="*/ 161961 w 4585497"/>
                <a:gd name="connsiteY59" fmla="*/ 13497 h 1747820"/>
                <a:gd name="connsiteX60" fmla="*/ 161961 w 4585497"/>
                <a:gd name="connsiteY60" fmla="*/ 13497 h 1747820"/>
                <a:gd name="connsiteX61" fmla="*/ 145090 w 4585497"/>
                <a:gd name="connsiteY61" fmla="*/ 0 h 1747820"/>
                <a:gd name="connsiteX62" fmla="*/ 0 w 4585497"/>
                <a:gd name="connsiteY62" fmla="*/ 0 h 1747820"/>
                <a:gd name="connsiteX63" fmla="*/ 0 w 4585497"/>
                <a:gd name="connsiteY63" fmla="*/ 0 h 1747820"/>
                <a:gd name="connsiteX0" fmla="*/ 4585497 w 4585497"/>
                <a:gd name="connsiteY0" fmla="*/ 1747820 h 1747820"/>
                <a:gd name="connsiteX1" fmla="*/ 2415906 w 4585497"/>
                <a:gd name="connsiteY1" fmla="*/ 1747820 h 1747820"/>
                <a:gd name="connsiteX2" fmla="*/ 2415906 w 4585497"/>
                <a:gd name="connsiteY2" fmla="*/ 1687085 h 1747820"/>
                <a:gd name="connsiteX3" fmla="*/ 2081863 w 4585497"/>
                <a:gd name="connsiteY3" fmla="*/ 1687085 h 1747820"/>
                <a:gd name="connsiteX4" fmla="*/ 2081863 w 4585497"/>
                <a:gd name="connsiteY4" fmla="*/ 1646595 h 1747820"/>
                <a:gd name="connsiteX5" fmla="*/ 1953645 w 4585497"/>
                <a:gd name="connsiteY5" fmla="*/ 1646595 h 1747820"/>
                <a:gd name="connsiteX6" fmla="*/ 1953645 w 4585497"/>
                <a:gd name="connsiteY6" fmla="*/ 1595982 h 1747820"/>
                <a:gd name="connsiteX7" fmla="*/ 1737698 w 4585497"/>
                <a:gd name="connsiteY7" fmla="*/ 1595982 h 1747820"/>
                <a:gd name="connsiteX8" fmla="*/ 1737698 w 4585497"/>
                <a:gd name="connsiteY8" fmla="*/ 1521751 h 1747820"/>
                <a:gd name="connsiteX9" fmla="*/ 1649969 w 4585497"/>
                <a:gd name="connsiteY9" fmla="*/ 1521751 h 1747820"/>
                <a:gd name="connsiteX10" fmla="*/ 1649969 w 4585497"/>
                <a:gd name="connsiteY10" fmla="*/ 1477886 h 1747820"/>
                <a:gd name="connsiteX11" fmla="*/ 1484635 w 4585497"/>
                <a:gd name="connsiteY11" fmla="*/ 1477886 h 1747820"/>
                <a:gd name="connsiteX12" fmla="*/ 1484635 w 4585497"/>
                <a:gd name="connsiteY12" fmla="*/ 1440770 h 1747820"/>
                <a:gd name="connsiteX13" fmla="*/ 1417152 w 4585497"/>
                <a:gd name="connsiteY13" fmla="*/ 1440770 h 1747820"/>
                <a:gd name="connsiteX14" fmla="*/ 1417152 w 4585497"/>
                <a:gd name="connsiteY14" fmla="*/ 1403655 h 1747820"/>
                <a:gd name="connsiteX15" fmla="*/ 1383410 w 4585497"/>
                <a:gd name="connsiteY15" fmla="*/ 1403655 h 1747820"/>
                <a:gd name="connsiteX16" fmla="*/ 1383410 w 4585497"/>
                <a:gd name="connsiteY16" fmla="*/ 1363165 h 1747820"/>
                <a:gd name="connsiteX17" fmla="*/ 1066238 w 4585497"/>
                <a:gd name="connsiteY17" fmla="*/ 1363165 h 1747820"/>
                <a:gd name="connsiteX18" fmla="*/ 1066238 w 4585497"/>
                <a:gd name="connsiteY18" fmla="*/ 1332797 h 1747820"/>
                <a:gd name="connsiteX19" fmla="*/ 1066238 w 4585497"/>
                <a:gd name="connsiteY19" fmla="*/ 1332797 h 1747820"/>
                <a:gd name="connsiteX20" fmla="*/ 1066238 w 4585497"/>
                <a:gd name="connsiteY20" fmla="*/ 1299055 h 1747820"/>
                <a:gd name="connsiteX21" fmla="*/ 1032496 w 4585497"/>
                <a:gd name="connsiteY21" fmla="*/ 1292307 h 1747820"/>
                <a:gd name="connsiteX22" fmla="*/ 1019000 w 4585497"/>
                <a:gd name="connsiteY22" fmla="*/ 1261939 h 1747820"/>
                <a:gd name="connsiteX23" fmla="*/ 1015625 w 4585497"/>
                <a:gd name="connsiteY23" fmla="*/ 1228198 h 1747820"/>
                <a:gd name="connsiteX24" fmla="*/ 954890 w 4585497"/>
                <a:gd name="connsiteY24" fmla="*/ 1228198 h 1747820"/>
                <a:gd name="connsiteX25" fmla="*/ 954890 w 4585497"/>
                <a:gd name="connsiteY25" fmla="*/ 1228198 h 1747820"/>
                <a:gd name="connsiteX26" fmla="*/ 958265 w 4585497"/>
                <a:gd name="connsiteY26" fmla="*/ 1197830 h 1747820"/>
                <a:gd name="connsiteX27" fmla="*/ 792930 w 4585497"/>
                <a:gd name="connsiteY27" fmla="*/ 1197830 h 1747820"/>
                <a:gd name="connsiteX28" fmla="*/ 792930 w 4585497"/>
                <a:gd name="connsiteY28" fmla="*/ 1174212 h 1747820"/>
                <a:gd name="connsiteX29" fmla="*/ 732195 w 4585497"/>
                <a:gd name="connsiteY29" fmla="*/ 1164089 h 1747820"/>
                <a:gd name="connsiteX30" fmla="*/ 732195 w 4585497"/>
                <a:gd name="connsiteY30" fmla="*/ 1164089 h 1747820"/>
                <a:gd name="connsiteX31" fmla="*/ 711950 w 4585497"/>
                <a:gd name="connsiteY31" fmla="*/ 1130347 h 1747820"/>
                <a:gd name="connsiteX32" fmla="*/ 718699 w 4585497"/>
                <a:gd name="connsiteY32" fmla="*/ 1096605 h 1747820"/>
                <a:gd name="connsiteX33" fmla="*/ 718699 w 4585497"/>
                <a:gd name="connsiteY33" fmla="*/ 1096605 h 1747820"/>
                <a:gd name="connsiteX34" fmla="*/ 688331 w 4585497"/>
                <a:gd name="connsiteY34" fmla="*/ 1039244 h 1747820"/>
                <a:gd name="connsiteX35" fmla="*/ 688331 w 4585497"/>
                <a:gd name="connsiteY35" fmla="*/ 1039244 h 1747820"/>
                <a:gd name="connsiteX36" fmla="*/ 671460 w 4585497"/>
                <a:gd name="connsiteY36" fmla="*/ 1015625 h 1747820"/>
                <a:gd name="connsiteX37" fmla="*/ 533119 w 4585497"/>
                <a:gd name="connsiteY37" fmla="*/ 1018999 h 1747820"/>
                <a:gd name="connsiteX38" fmla="*/ 533119 w 4585497"/>
                <a:gd name="connsiteY38" fmla="*/ 985258 h 1747820"/>
                <a:gd name="connsiteX39" fmla="*/ 445391 w 4585497"/>
                <a:gd name="connsiteY39" fmla="*/ 985258 h 1747820"/>
                <a:gd name="connsiteX40" fmla="*/ 445391 w 4585497"/>
                <a:gd name="connsiteY40" fmla="*/ 985258 h 1747820"/>
                <a:gd name="connsiteX41" fmla="*/ 415023 w 4585497"/>
                <a:gd name="connsiteY41" fmla="*/ 954890 h 1747820"/>
                <a:gd name="connsiteX42" fmla="*/ 415023 w 4585497"/>
                <a:gd name="connsiteY42" fmla="*/ 954890 h 1747820"/>
                <a:gd name="connsiteX43" fmla="*/ 408275 w 4585497"/>
                <a:gd name="connsiteY43" fmla="*/ 921148 h 1747820"/>
                <a:gd name="connsiteX44" fmla="*/ 408275 w 4585497"/>
                <a:gd name="connsiteY44" fmla="*/ 887407 h 1747820"/>
                <a:gd name="connsiteX45" fmla="*/ 408275 w 4585497"/>
                <a:gd name="connsiteY45" fmla="*/ 887407 h 1747820"/>
                <a:gd name="connsiteX46" fmla="*/ 381282 w 4585497"/>
                <a:gd name="connsiteY46" fmla="*/ 860413 h 1747820"/>
                <a:gd name="connsiteX47" fmla="*/ 377907 w 4585497"/>
                <a:gd name="connsiteY47" fmla="*/ 772685 h 1747820"/>
                <a:gd name="connsiteX48" fmla="*/ 361037 w 4585497"/>
                <a:gd name="connsiteY48" fmla="*/ 617473 h 1747820"/>
                <a:gd name="connsiteX49" fmla="*/ 361037 w 4585497"/>
                <a:gd name="connsiteY49" fmla="*/ 465635 h 1747820"/>
                <a:gd name="connsiteX50" fmla="*/ 357662 w 4585497"/>
                <a:gd name="connsiteY50" fmla="*/ 357662 h 1747820"/>
                <a:gd name="connsiteX51" fmla="*/ 340792 w 4585497"/>
                <a:gd name="connsiteY51" fmla="*/ 327294 h 1747820"/>
                <a:gd name="connsiteX52" fmla="*/ 323921 w 4585497"/>
                <a:gd name="connsiteY52" fmla="*/ 232818 h 1747820"/>
                <a:gd name="connsiteX53" fmla="*/ 317172 w 4585497"/>
                <a:gd name="connsiteY53" fmla="*/ 151838 h 1747820"/>
                <a:gd name="connsiteX54" fmla="*/ 320547 w 4585497"/>
                <a:gd name="connsiteY54" fmla="*/ 107973 h 1747820"/>
                <a:gd name="connsiteX55" fmla="*/ 300302 w 4585497"/>
                <a:gd name="connsiteY55" fmla="*/ 64109 h 1747820"/>
                <a:gd name="connsiteX56" fmla="*/ 296927 w 4585497"/>
                <a:gd name="connsiteY56" fmla="*/ 33742 h 1747820"/>
                <a:gd name="connsiteX57" fmla="*/ 286805 w 4585497"/>
                <a:gd name="connsiteY57" fmla="*/ 20245 h 1747820"/>
                <a:gd name="connsiteX58" fmla="*/ 280056 w 4585497"/>
                <a:gd name="connsiteY58" fmla="*/ 13497 h 1747820"/>
                <a:gd name="connsiteX59" fmla="*/ 161961 w 4585497"/>
                <a:gd name="connsiteY59" fmla="*/ 13497 h 1747820"/>
                <a:gd name="connsiteX60" fmla="*/ 161961 w 4585497"/>
                <a:gd name="connsiteY60" fmla="*/ 13497 h 1747820"/>
                <a:gd name="connsiteX61" fmla="*/ 145090 w 4585497"/>
                <a:gd name="connsiteY61" fmla="*/ 0 h 1747820"/>
                <a:gd name="connsiteX62" fmla="*/ 0 w 4585497"/>
                <a:gd name="connsiteY62" fmla="*/ 0 h 1747820"/>
                <a:gd name="connsiteX63" fmla="*/ 0 w 4585497"/>
                <a:gd name="connsiteY63" fmla="*/ 0 h 174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585497" h="1747820">
                  <a:moveTo>
                    <a:pt x="4585497" y="1747820"/>
                  </a:moveTo>
                  <a:lnTo>
                    <a:pt x="2415906" y="1747820"/>
                  </a:lnTo>
                  <a:lnTo>
                    <a:pt x="2415906" y="1687085"/>
                  </a:lnTo>
                  <a:lnTo>
                    <a:pt x="2081863" y="1687085"/>
                  </a:lnTo>
                  <a:lnTo>
                    <a:pt x="2081863" y="1646595"/>
                  </a:lnTo>
                  <a:lnTo>
                    <a:pt x="1953645" y="1646595"/>
                  </a:lnTo>
                  <a:lnTo>
                    <a:pt x="1953645" y="1595982"/>
                  </a:lnTo>
                  <a:lnTo>
                    <a:pt x="1737698" y="1595982"/>
                  </a:lnTo>
                  <a:lnTo>
                    <a:pt x="1737698" y="1521751"/>
                  </a:lnTo>
                  <a:lnTo>
                    <a:pt x="1649969" y="1521751"/>
                  </a:lnTo>
                  <a:lnTo>
                    <a:pt x="1649969" y="1477886"/>
                  </a:lnTo>
                  <a:lnTo>
                    <a:pt x="1484635" y="1477886"/>
                  </a:lnTo>
                  <a:lnTo>
                    <a:pt x="1484635" y="1440770"/>
                  </a:lnTo>
                  <a:lnTo>
                    <a:pt x="1417152" y="1440770"/>
                  </a:lnTo>
                  <a:lnTo>
                    <a:pt x="1417152" y="1403655"/>
                  </a:lnTo>
                  <a:lnTo>
                    <a:pt x="1383410" y="1403655"/>
                  </a:lnTo>
                  <a:lnTo>
                    <a:pt x="1383410" y="1363165"/>
                  </a:lnTo>
                  <a:lnTo>
                    <a:pt x="1066238" y="1363165"/>
                  </a:lnTo>
                  <a:lnTo>
                    <a:pt x="1066238" y="1332797"/>
                  </a:lnTo>
                  <a:lnTo>
                    <a:pt x="1066238" y="1332797"/>
                  </a:lnTo>
                  <a:lnTo>
                    <a:pt x="1066238" y="1299055"/>
                  </a:lnTo>
                  <a:lnTo>
                    <a:pt x="1032496" y="1292307"/>
                  </a:lnTo>
                  <a:lnTo>
                    <a:pt x="1019000" y="1261939"/>
                  </a:lnTo>
                  <a:lnTo>
                    <a:pt x="1015625" y="1228198"/>
                  </a:lnTo>
                  <a:lnTo>
                    <a:pt x="954890" y="1228198"/>
                  </a:lnTo>
                  <a:lnTo>
                    <a:pt x="954890" y="1228198"/>
                  </a:lnTo>
                  <a:lnTo>
                    <a:pt x="958265" y="1197830"/>
                  </a:lnTo>
                  <a:lnTo>
                    <a:pt x="792930" y="1197830"/>
                  </a:lnTo>
                  <a:lnTo>
                    <a:pt x="792930" y="1174212"/>
                  </a:lnTo>
                  <a:lnTo>
                    <a:pt x="732195" y="1164089"/>
                  </a:lnTo>
                  <a:lnTo>
                    <a:pt x="732195" y="1164089"/>
                  </a:lnTo>
                  <a:lnTo>
                    <a:pt x="711950" y="1130347"/>
                  </a:lnTo>
                  <a:lnTo>
                    <a:pt x="718699" y="1096605"/>
                  </a:lnTo>
                  <a:lnTo>
                    <a:pt x="718699" y="1096605"/>
                  </a:lnTo>
                  <a:lnTo>
                    <a:pt x="688331" y="1039244"/>
                  </a:lnTo>
                  <a:lnTo>
                    <a:pt x="688331" y="1039244"/>
                  </a:lnTo>
                  <a:lnTo>
                    <a:pt x="671460" y="1015625"/>
                  </a:lnTo>
                  <a:lnTo>
                    <a:pt x="533119" y="1018999"/>
                  </a:lnTo>
                  <a:lnTo>
                    <a:pt x="533119" y="985258"/>
                  </a:lnTo>
                  <a:lnTo>
                    <a:pt x="445391" y="985258"/>
                  </a:lnTo>
                  <a:lnTo>
                    <a:pt x="445391" y="985258"/>
                  </a:lnTo>
                  <a:lnTo>
                    <a:pt x="415023" y="954890"/>
                  </a:lnTo>
                  <a:lnTo>
                    <a:pt x="415023" y="954890"/>
                  </a:lnTo>
                  <a:lnTo>
                    <a:pt x="408275" y="921148"/>
                  </a:lnTo>
                  <a:lnTo>
                    <a:pt x="408275" y="887407"/>
                  </a:lnTo>
                  <a:lnTo>
                    <a:pt x="408275" y="887407"/>
                  </a:lnTo>
                  <a:lnTo>
                    <a:pt x="381282" y="860413"/>
                  </a:lnTo>
                  <a:lnTo>
                    <a:pt x="377907" y="772685"/>
                  </a:lnTo>
                  <a:lnTo>
                    <a:pt x="361037" y="617473"/>
                  </a:lnTo>
                  <a:lnTo>
                    <a:pt x="361037" y="465635"/>
                  </a:lnTo>
                  <a:lnTo>
                    <a:pt x="357662" y="357662"/>
                  </a:lnTo>
                  <a:lnTo>
                    <a:pt x="340792" y="327294"/>
                  </a:lnTo>
                  <a:lnTo>
                    <a:pt x="323921" y="232818"/>
                  </a:lnTo>
                  <a:lnTo>
                    <a:pt x="317172" y="151838"/>
                  </a:lnTo>
                  <a:lnTo>
                    <a:pt x="320547" y="107973"/>
                  </a:lnTo>
                  <a:lnTo>
                    <a:pt x="300302" y="64109"/>
                  </a:lnTo>
                  <a:lnTo>
                    <a:pt x="296927" y="33742"/>
                  </a:lnTo>
                  <a:lnTo>
                    <a:pt x="286805" y="20245"/>
                  </a:lnTo>
                  <a:lnTo>
                    <a:pt x="280056" y="13497"/>
                  </a:lnTo>
                  <a:lnTo>
                    <a:pt x="161961" y="13497"/>
                  </a:lnTo>
                  <a:lnTo>
                    <a:pt x="161961" y="13497"/>
                  </a:lnTo>
                  <a:lnTo>
                    <a:pt x="14509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EEB407A-8EA5-E94C-BDD0-0AD66695F375}"/>
                </a:ext>
              </a:extLst>
            </p:cNvPr>
            <p:cNvSpPr/>
            <p:nvPr/>
          </p:nvSpPr>
          <p:spPr>
            <a:xfrm>
              <a:off x="7028396" y="2139224"/>
              <a:ext cx="2513756" cy="2118978"/>
            </a:xfrm>
            <a:custGeom>
              <a:avLst/>
              <a:gdLst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47819 w 2513756"/>
                <a:gd name="connsiteY3" fmla="*/ 1994134 h 2118978"/>
                <a:gd name="connsiteX4" fmla="*/ 1724200 w 2513756"/>
                <a:gd name="connsiteY4" fmla="*/ 1946896 h 2118978"/>
                <a:gd name="connsiteX5" fmla="*/ 1710704 w 2513756"/>
                <a:gd name="connsiteY5" fmla="*/ 1940147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4199 w 2513756"/>
                <a:gd name="connsiteY3" fmla="*/ 1997508 h 2118978"/>
                <a:gd name="connsiteX4" fmla="*/ 1724200 w 2513756"/>
                <a:gd name="connsiteY4" fmla="*/ 1946896 h 2118978"/>
                <a:gd name="connsiteX5" fmla="*/ 1710704 w 2513756"/>
                <a:gd name="connsiteY5" fmla="*/ 1940147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4199 w 2513756"/>
                <a:gd name="connsiteY3" fmla="*/ 1997508 h 2118978"/>
                <a:gd name="connsiteX4" fmla="*/ 1724200 w 2513756"/>
                <a:gd name="connsiteY4" fmla="*/ 1946896 h 2118978"/>
                <a:gd name="connsiteX5" fmla="*/ 1761317 w 2513756"/>
                <a:gd name="connsiteY5" fmla="*/ 1943521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4199 w 2513756"/>
                <a:gd name="connsiteY3" fmla="*/ 1997508 h 2118978"/>
                <a:gd name="connsiteX4" fmla="*/ 1724200 w 2513756"/>
                <a:gd name="connsiteY4" fmla="*/ 1946896 h 2118978"/>
                <a:gd name="connsiteX5" fmla="*/ 1737697 w 2513756"/>
                <a:gd name="connsiteY5" fmla="*/ 1946895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37697 w 2513756"/>
                <a:gd name="connsiteY5" fmla="*/ 1946895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20826 w 2513756"/>
                <a:gd name="connsiteY5" fmla="*/ 1953643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30648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20826 w 2513756"/>
                <a:gd name="connsiteY5" fmla="*/ 1953643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64390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83430 w 2513756"/>
                <a:gd name="connsiteY37" fmla="*/ 37115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20826 w 2513756"/>
                <a:gd name="connsiteY5" fmla="*/ 1953643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64390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90179 w 2513756"/>
                <a:gd name="connsiteY37" fmla="*/ 64109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  <a:gd name="connsiteX0" fmla="*/ 2513756 w 2513756"/>
                <a:gd name="connsiteY0" fmla="*/ 2118978 h 2118978"/>
                <a:gd name="connsiteX1" fmla="*/ 1747819 w 2513756"/>
                <a:gd name="connsiteY1" fmla="*/ 2118978 h 2118978"/>
                <a:gd name="connsiteX2" fmla="*/ 1747819 w 2513756"/>
                <a:gd name="connsiteY2" fmla="*/ 1994134 h 2118978"/>
                <a:gd name="connsiteX3" fmla="*/ 1720824 w 2513756"/>
                <a:gd name="connsiteY3" fmla="*/ 1994134 h 2118978"/>
                <a:gd name="connsiteX4" fmla="*/ 1724200 w 2513756"/>
                <a:gd name="connsiteY4" fmla="*/ 1946896 h 2118978"/>
                <a:gd name="connsiteX5" fmla="*/ 1720826 w 2513756"/>
                <a:gd name="connsiteY5" fmla="*/ 1953643 h 2118978"/>
                <a:gd name="connsiteX6" fmla="*/ 1710704 w 2513756"/>
                <a:gd name="connsiteY6" fmla="*/ 1886161 h 2118978"/>
                <a:gd name="connsiteX7" fmla="*/ 1363164 w 2513756"/>
                <a:gd name="connsiteY7" fmla="*/ 1886161 h 2118978"/>
                <a:gd name="connsiteX8" fmla="*/ 1363164 w 2513756"/>
                <a:gd name="connsiteY8" fmla="*/ 1835548 h 2118978"/>
                <a:gd name="connsiteX9" fmla="*/ 1056115 w 2513756"/>
                <a:gd name="connsiteY9" fmla="*/ 1835548 h 2118978"/>
                <a:gd name="connsiteX10" fmla="*/ 1056115 w 2513756"/>
                <a:gd name="connsiteY10" fmla="*/ 1791684 h 2118978"/>
                <a:gd name="connsiteX11" fmla="*/ 1056115 w 2513756"/>
                <a:gd name="connsiteY11" fmla="*/ 1791684 h 2118978"/>
                <a:gd name="connsiteX12" fmla="*/ 1029121 w 2513756"/>
                <a:gd name="connsiteY12" fmla="*/ 1771439 h 2118978"/>
                <a:gd name="connsiteX13" fmla="*/ 1029121 w 2513756"/>
                <a:gd name="connsiteY13" fmla="*/ 1710704 h 2118978"/>
                <a:gd name="connsiteX14" fmla="*/ 752439 w 2513756"/>
                <a:gd name="connsiteY14" fmla="*/ 1710704 h 2118978"/>
                <a:gd name="connsiteX15" fmla="*/ 752439 w 2513756"/>
                <a:gd name="connsiteY15" fmla="*/ 1660091 h 2118978"/>
                <a:gd name="connsiteX16" fmla="*/ 718698 w 2513756"/>
                <a:gd name="connsiteY16" fmla="*/ 1660091 h 2118978"/>
                <a:gd name="connsiteX17" fmla="*/ 715324 w 2513756"/>
                <a:gd name="connsiteY17" fmla="*/ 1599356 h 2118978"/>
                <a:gd name="connsiteX18" fmla="*/ 701827 w 2513756"/>
                <a:gd name="connsiteY18" fmla="*/ 1585859 h 2118978"/>
                <a:gd name="connsiteX19" fmla="*/ 705201 w 2513756"/>
                <a:gd name="connsiteY19" fmla="*/ 1521750 h 2118978"/>
                <a:gd name="connsiteX20" fmla="*/ 695079 w 2513756"/>
                <a:gd name="connsiteY20" fmla="*/ 1477886 h 2118978"/>
                <a:gd name="connsiteX21" fmla="*/ 641092 w 2513756"/>
                <a:gd name="connsiteY21" fmla="*/ 1477886 h 2118978"/>
                <a:gd name="connsiteX22" fmla="*/ 641092 w 2513756"/>
                <a:gd name="connsiteY22" fmla="*/ 1477886 h 2118978"/>
                <a:gd name="connsiteX23" fmla="*/ 641092 w 2513756"/>
                <a:gd name="connsiteY23" fmla="*/ 1464390 h 2118978"/>
                <a:gd name="connsiteX24" fmla="*/ 401526 w 2513756"/>
                <a:gd name="connsiteY24" fmla="*/ 1454267 h 2118978"/>
                <a:gd name="connsiteX25" fmla="*/ 401526 w 2513756"/>
                <a:gd name="connsiteY25" fmla="*/ 1349668 h 2118978"/>
                <a:gd name="connsiteX26" fmla="*/ 401526 w 2513756"/>
                <a:gd name="connsiteY26" fmla="*/ 1349668 h 2118978"/>
                <a:gd name="connsiteX27" fmla="*/ 371158 w 2513756"/>
                <a:gd name="connsiteY27" fmla="*/ 1295681 h 2118978"/>
                <a:gd name="connsiteX28" fmla="*/ 354287 w 2513756"/>
                <a:gd name="connsiteY28" fmla="*/ 1272062 h 2118978"/>
                <a:gd name="connsiteX29" fmla="*/ 354287 w 2513756"/>
                <a:gd name="connsiteY29" fmla="*/ 1272062 h 2118978"/>
                <a:gd name="connsiteX30" fmla="*/ 350913 w 2513756"/>
                <a:gd name="connsiteY30" fmla="*/ 509499 h 2118978"/>
                <a:gd name="connsiteX31" fmla="*/ 323920 w 2513756"/>
                <a:gd name="connsiteY31" fmla="*/ 475758 h 2118978"/>
                <a:gd name="connsiteX32" fmla="*/ 323920 w 2513756"/>
                <a:gd name="connsiteY32" fmla="*/ 361036 h 2118978"/>
                <a:gd name="connsiteX33" fmla="*/ 323920 w 2513756"/>
                <a:gd name="connsiteY33" fmla="*/ 361036 h 2118978"/>
                <a:gd name="connsiteX34" fmla="*/ 323920 w 2513756"/>
                <a:gd name="connsiteY34" fmla="*/ 161960 h 2118978"/>
                <a:gd name="connsiteX35" fmla="*/ 313797 w 2513756"/>
                <a:gd name="connsiteY35" fmla="*/ 111347 h 2118978"/>
                <a:gd name="connsiteX36" fmla="*/ 313797 w 2513756"/>
                <a:gd name="connsiteY36" fmla="*/ 111347 h 2118978"/>
                <a:gd name="connsiteX37" fmla="*/ 273308 w 2513756"/>
                <a:gd name="connsiteY37" fmla="*/ 74231 h 2118978"/>
                <a:gd name="connsiteX38" fmla="*/ 202450 w 2513756"/>
                <a:gd name="connsiteY38" fmla="*/ 67483 h 2118978"/>
                <a:gd name="connsiteX39" fmla="*/ 175456 w 2513756"/>
                <a:gd name="connsiteY39" fmla="*/ 37115 h 2118978"/>
                <a:gd name="connsiteX40" fmla="*/ 87728 w 2513756"/>
                <a:gd name="connsiteY40" fmla="*/ 30367 h 2118978"/>
                <a:gd name="connsiteX41" fmla="*/ 74231 w 2513756"/>
                <a:gd name="connsiteY41" fmla="*/ 0 h 2118978"/>
                <a:gd name="connsiteX42" fmla="*/ 0 w 2513756"/>
                <a:gd name="connsiteY42" fmla="*/ 0 h 211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756" h="2118978">
                  <a:moveTo>
                    <a:pt x="2513756" y="2118978"/>
                  </a:moveTo>
                  <a:lnTo>
                    <a:pt x="1747819" y="2118978"/>
                  </a:lnTo>
                  <a:lnTo>
                    <a:pt x="1747819" y="1994134"/>
                  </a:lnTo>
                  <a:lnTo>
                    <a:pt x="1720824" y="1994134"/>
                  </a:lnTo>
                  <a:cubicBezTo>
                    <a:pt x="1720824" y="1977263"/>
                    <a:pt x="1724200" y="1963767"/>
                    <a:pt x="1724200" y="1946896"/>
                  </a:cubicBezTo>
                  <a:lnTo>
                    <a:pt x="1720826" y="1953643"/>
                  </a:lnTo>
                  <a:lnTo>
                    <a:pt x="1710704" y="1886161"/>
                  </a:lnTo>
                  <a:lnTo>
                    <a:pt x="1363164" y="1886161"/>
                  </a:lnTo>
                  <a:lnTo>
                    <a:pt x="1363164" y="1835548"/>
                  </a:lnTo>
                  <a:lnTo>
                    <a:pt x="1056115" y="1835548"/>
                  </a:lnTo>
                  <a:lnTo>
                    <a:pt x="1056115" y="1791684"/>
                  </a:lnTo>
                  <a:lnTo>
                    <a:pt x="1056115" y="1791684"/>
                  </a:lnTo>
                  <a:lnTo>
                    <a:pt x="1029121" y="1771439"/>
                  </a:lnTo>
                  <a:lnTo>
                    <a:pt x="1029121" y="1710704"/>
                  </a:lnTo>
                  <a:lnTo>
                    <a:pt x="752439" y="1710704"/>
                  </a:lnTo>
                  <a:lnTo>
                    <a:pt x="752439" y="1660091"/>
                  </a:lnTo>
                  <a:lnTo>
                    <a:pt x="718698" y="1660091"/>
                  </a:lnTo>
                  <a:lnTo>
                    <a:pt x="715324" y="1599356"/>
                  </a:lnTo>
                  <a:lnTo>
                    <a:pt x="701827" y="1585859"/>
                  </a:lnTo>
                  <a:lnTo>
                    <a:pt x="705201" y="1521750"/>
                  </a:lnTo>
                  <a:lnTo>
                    <a:pt x="695079" y="1477886"/>
                  </a:lnTo>
                  <a:lnTo>
                    <a:pt x="641092" y="1477886"/>
                  </a:lnTo>
                  <a:lnTo>
                    <a:pt x="641092" y="1477886"/>
                  </a:lnTo>
                  <a:lnTo>
                    <a:pt x="641092" y="1464390"/>
                  </a:lnTo>
                  <a:lnTo>
                    <a:pt x="401526" y="1454267"/>
                  </a:lnTo>
                  <a:lnTo>
                    <a:pt x="401526" y="1349668"/>
                  </a:lnTo>
                  <a:lnTo>
                    <a:pt x="401526" y="1349668"/>
                  </a:lnTo>
                  <a:lnTo>
                    <a:pt x="371158" y="1295681"/>
                  </a:lnTo>
                  <a:lnTo>
                    <a:pt x="354287" y="1272062"/>
                  </a:lnTo>
                  <a:lnTo>
                    <a:pt x="354287" y="1272062"/>
                  </a:lnTo>
                  <a:cubicBezTo>
                    <a:pt x="353162" y="1017874"/>
                    <a:pt x="352038" y="763687"/>
                    <a:pt x="350913" y="509499"/>
                  </a:cubicBezTo>
                  <a:lnTo>
                    <a:pt x="323920" y="475758"/>
                  </a:lnTo>
                  <a:lnTo>
                    <a:pt x="323920" y="361036"/>
                  </a:lnTo>
                  <a:lnTo>
                    <a:pt x="323920" y="361036"/>
                  </a:lnTo>
                  <a:lnTo>
                    <a:pt x="323920" y="161960"/>
                  </a:lnTo>
                  <a:lnTo>
                    <a:pt x="313797" y="111347"/>
                  </a:lnTo>
                  <a:lnTo>
                    <a:pt x="313797" y="111347"/>
                  </a:lnTo>
                  <a:lnTo>
                    <a:pt x="273308" y="74231"/>
                  </a:lnTo>
                  <a:lnTo>
                    <a:pt x="202450" y="67483"/>
                  </a:lnTo>
                  <a:lnTo>
                    <a:pt x="175456" y="37115"/>
                  </a:lnTo>
                  <a:lnTo>
                    <a:pt x="87728" y="30367"/>
                  </a:lnTo>
                  <a:lnTo>
                    <a:pt x="74231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A7DB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aphicFrame>
        <p:nvGraphicFramePr>
          <p:cNvPr id="485" name="Table 123">
            <a:extLst>
              <a:ext uri="{FF2B5EF4-FFF2-40B4-BE49-F238E27FC236}">
                <a16:creationId xmlns:a16="http://schemas.microsoft.com/office/drawing/2014/main" id="{C8919819-6CDE-3C4F-943E-5A9AEA59EDFD}"/>
              </a:ext>
            </a:extLst>
          </p:cNvPr>
          <p:cNvGraphicFramePr>
            <a:graphicFrameLocks noGrp="1"/>
          </p:cNvGraphicFramePr>
          <p:nvPr/>
        </p:nvGraphicFramePr>
        <p:xfrm>
          <a:off x="2649848" y="2083248"/>
          <a:ext cx="3142246" cy="1402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7717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907676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836853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Fulvestrant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N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239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165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21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Event (%)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144 (60.3)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109 (66.1)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107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2.79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(1.94-3.78)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1.94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(1.87-2.10)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i="1" dirty="0"/>
                        <a:t>P</a:t>
                      </a:r>
                      <a:r>
                        <a:rPr lang="en-US" sz="1000" dirty="0"/>
                        <a:t> value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0.0049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78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Hazard ratio (95% CI)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0.684 (0.521-0.897)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486" name="Table 123">
            <a:extLst>
              <a:ext uri="{FF2B5EF4-FFF2-40B4-BE49-F238E27FC236}">
                <a16:creationId xmlns:a16="http://schemas.microsoft.com/office/drawing/2014/main" id="{5619B212-2E23-3B4E-9BDA-53BF4DB8B85D}"/>
              </a:ext>
            </a:extLst>
          </p:cNvPr>
          <p:cNvGraphicFramePr>
            <a:graphicFrameLocks noGrp="1"/>
          </p:cNvGraphicFramePr>
          <p:nvPr/>
        </p:nvGraphicFramePr>
        <p:xfrm>
          <a:off x="8803172" y="2080025"/>
          <a:ext cx="3103659" cy="1402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48615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844105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910939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Fulvestrant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N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115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83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21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Event (%)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62 (53.9)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59 (71.1)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107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 (95% CI)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3.78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(2.17-7.26)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1.87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(1.84-2.10)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i="1" dirty="0"/>
                        <a:t>P</a:t>
                      </a:r>
                      <a:r>
                        <a:rPr lang="en-US" sz="1000" dirty="0"/>
                        <a:t> value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/>
                        <a:t>0.0005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78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Hazard ratio (95% CI)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0.504 (0.341-0.741)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pSp>
        <p:nvGrpSpPr>
          <p:cNvPr id="476" name="Group 2">
            <a:extLst>
              <a:ext uri="{FF2B5EF4-FFF2-40B4-BE49-F238E27FC236}">
                <a16:creationId xmlns:a16="http://schemas.microsoft.com/office/drawing/2014/main" id="{0EC3F002-EEAF-704A-BBE3-6828BE1E787A}"/>
              </a:ext>
            </a:extLst>
          </p:cNvPr>
          <p:cNvGrpSpPr/>
          <p:nvPr/>
        </p:nvGrpSpPr>
        <p:grpSpPr>
          <a:xfrm>
            <a:off x="6341903" y="5128632"/>
            <a:ext cx="5740371" cy="305387"/>
            <a:chOff x="6291166" y="5130871"/>
            <a:chExt cx="5343283" cy="305387"/>
          </a:xfrm>
        </p:grpSpPr>
        <p:sp>
          <p:nvSpPr>
            <p:cNvPr id="477" name="TextBox 391">
              <a:extLst>
                <a:ext uri="{FF2B5EF4-FFF2-40B4-BE49-F238E27FC236}">
                  <a16:creationId xmlns:a16="http://schemas.microsoft.com/office/drawing/2014/main" id="{A4B9963F-D10E-6845-A89E-03A5460BD0C6}"/>
                </a:ext>
              </a:extLst>
            </p:cNvPr>
            <p:cNvSpPr txBox="1"/>
            <p:nvPr/>
          </p:nvSpPr>
          <p:spPr>
            <a:xfrm>
              <a:off x="6940693" y="5130871"/>
              <a:ext cx="16100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83</a:t>
              </a:r>
            </a:p>
          </p:txBody>
        </p:sp>
        <p:sp>
          <p:nvSpPr>
            <p:cNvPr id="478" name="TextBox 392">
              <a:extLst>
                <a:ext uri="{FF2B5EF4-FFF2-40B4-BE49-F238E27FC236}">
                  <a16:creationId xmlns:a16="http://schemas.microsoft.com/office/drawing/2014/main" id="{6F201EA4-471E-D942-A289-3B74714FC0BA}"/>
                </a:ext>
              </a:extLst>
            </p:cNvPr>
            <p:cNvSpPr txBox="1"/>
            <p:nvPr/>
          </p:nvSpPr>
          <p:spPr>
            <a:xfrm>
              <a:off x="7219785" y="5130871"/>
              <a:ext cx="6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79" name="TextBox 393">
              <a:extLst>
                <a:ext uri="{FF2B5EF4-FFF2-40B4-BE49-F238E27FC236}">
                  <a16:creationId xmlns:a16="http://schemas.microsoft.com/office/drawing/2014/main" id="{7F54EE06-E1AC-1A4A-A234-79A1C71BA045}"/>
                </a:ext>
              </a:extLst>
            </p:cNvPr>
            <p:cNvSpPr txBox="1"/>
            <p:nvPr/>
          </p:nvSpPr>
          <p:spPr>
            <a:xfrm>
              <a:off x="7368515" y="5130871"/>
              <a:ext cx="10733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29</a:t>
              </a:r>
            </a:p>
          </p:txBody>
        </p:sp>
        <p:sp>
          <p:nvSpPr>
            <p:cNvPr id="480" name="TextBox 394">
              <a:extLst>
                <a:ext uri="{FF2B5EF4-FFF2-40B4-BE49-F238E27FC236}">
                  <a16:creationId xmlns:a16="http://schemas.microsoft.com/office/drawing/2014/main" id="{2D32C6AE-4EB8-5D46-B2DC-2EE45C379EE9}"/>
                </a:ext>
              </a:extLst>
            </p:cNvPr>
            <p:cNvSpPr txBox="1"/>
            <p:nvPr/>
          </p:nvSpPr>
          <p:spPr>
            <a:xfrm>
              <a:off x="7620771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81" name="TextBox 396">
              <a:extLst>
                <a:ext uri="{FF2B5EF4-FFF2-40B4-BE49-F238E27FC236}">
                  <a16:creationId xmlns:a16="http://schemas.microsoft.com/office/drawing/2014/main" id="{9CAD47C2-012F-FB42-A7FE-A2C71CEEB4F7}"/>
                </a:ext>
              </a:extLst>
            </p:cNvPr>
            <p:cNvSpPr txBox="1"/>
            <p:nvPr/>
          </p:nvSpPr>
          <p:spPr>
            <a:xfrm>
              <a:off x="7773249" y="5130871"/>
              <a:ext cx="10733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82" name="TextBox 397">
              <a:extLst>
                <a:ext uri="{FF2B5EF4-FFF2-40B4-BE49-F238E27FC236}">
                  <a16:creationId xmlns:a16="http://schemas.microsoft.com/office/drawing/2014/main" id="{56A46CB6-EE1D-354C-A5E7-1285146CFB01}"/>
                </a:ext>
              </a:extLst>
            </p:cNvPr>
            <p:cNvSpPr txBox="1"/>
            <p:nvPr/>
          </p:nvSpPr>
          <p:spPr>
            <a:xfrm>
              <a:off x="8025505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83" name="TextBox 398">
              <a:extLst>
                <a:ext uri="{FF2B5EF4-FFF2-40B4-BE49-F238E27FC236}">
                  <a16:creationId xmlns:a16="http://schemas.microsoft.com/office/drawing/2014/main" id="{B7817DDB-49B9-5C4F-8E01-8B8C1850A419}"/>
                </a:ext>
              </a:extLst>
            </p:cNvPr>
            <p:cNvSpPr txBox="1"/>
            <p:nvPr/>
          </p:nvSpPr>
          <p:spPr>
            <a:xfrm>
              <a:off x="8124860" y="5130871"/>
              <a:ext cx="10733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484" name="TextBox 399">
              <a:extLst>
                <a:ext uri="{FF2B5EF4-FFF2-40B4-BE49-F238E27FC236}">
                  <a16:creationId xmlns:a16="http://schemas.microsoft.com/office/drawing/2014/main" id="{FC3205BA-6012-124B-8051-4410CF3419E8}"/>
                </a:ext>
              </a:extLst>
            </p:cNvPr>
            <p:cNvSpPr txBox="1"/>
            <p:nvPr/>
          </p:nvSpPr>
          <p:spPr>
            <a:xfrm>
              <a:off x="8426493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87" name="TextBox 400">
              <a:extLst>
                <a:ext uri="{FF2B5EF4-FFF2-40B4-BE49-F238E27FC236}">
                  <a16:creationId xmlns:a16="http://schemas.microsoft.com/office/drawing/2014/main" id="{0089F7B1-8C3F-DB4B-9894-E26310558165}"/>
                </a:ext>
              </a:extLst>
            </p:cNvPr>
            <p:cNvSpPr txBox="1"/>
            <p:nvPr/>
          </p:nvSpPr>
          <p:spPr>
            <a:xfrm>
              <a:off x="8507991" y="5130871"/>
              <a:ext cx="10733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88" name="TextBox 401">
              <a:extLst>
                <a:ext uri="{FF2B5EF4-FFF2-40B4-BE49-F238E27FC236}">
                  <a16:creationId xmlns:a16="http://schemas.microsoft.com/office/drawing/2014/main" id="{2985EAC9-C1F5-D041-90AC-8160D91FCAED}"/>
                </a:ext>
              </a:extLst>
            </p:cNvPr>
            <p:cNvSpPr txBox="1"/>
            <p:nvPr/>
          </p:nvSpPr>
          <p:spPr>
            <a:xfrm>
              <a:off x="8823731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93" name="TextBox 402">
              <a:extLst>
                <a:ext uri="{FF2B5EF4-FFF2-40B4-BE49-F238E27FC236}">
                  <a16:creationId xmlns:a16="http://schemas.microsoft.com/office/drawing/2014/main" id="{84FFE548-8563-F643-8ECD-D2109E9E593C}"/>
                </a:ext>
              </a:extLst>
            </p:cNvPr>
            <p:cNvSpPr txBox="1"/>
            <p:nvPr/>
          </p:nvSpPr>
          <p:spPr>
            <a:xfrm>
              <a:off x="8880760" y="5130871"/>
              <a:ext cx="10733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4" name="TextBox 403">
              <a:extLst>
                <a:ext uri="{FF2B5EF4-FFF2-40B4-BE49-F238E27FC236}">
                  <a16:creationId xmlns:a16="http://schemas.microsoft.com/office/drawing/2014/main" id="{796E9038-68C9-4945-85E7-57FA9B057E81}"/>
                </a:ext>
              </a:extLst>
            </p:cNvPr>
            <p:cNvSpPr txBox="1"/>
            <p:nvPr/>
          </p:nvSpPr>
          <p:spPr>
            <a:xfrm>
              <a:off x="9224717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95" name="TextBox 404">
              <a:extLst>
                <a:ext uri="{FF2B5EF4-FFF2-40B4-BE49-F238E27FC236}">
                  <a16:creationId xmlns:a16="http://schemas.microsoft.com/office/drawing/2014/main" id="{56653BAD-F4F6-1746-9DA5-CF86B56870BF}"/>
                </a:ext>
              </a:extLst>
            </p:cNvPr>
            <p:cNvSpPr txBox="1"/>
            <p:nvPr/>
          </p:nvSpPr>
          <p:spPr>
            <a:xfrm>
              <a:off x="9293420" y="5130871"/>
              <a:ext cx="112211" cy="305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96" name="TextBox 405">
              <a:extLst>
                <a:ext uri="{FF2B5EF4-FFF2-40B4-BE49-F238E27FC236}">
                  <a16:creationId xmlns:a16="http://schemas.microsoft.com/office/drawing/2014/main" id="{F4A2DEB5-C190-2C41-8A63-3D6B50CB377D}"/>
                </a:ext>
              </a:extLst>
            </p:cNvPr>
            <p:cNvSpPr txBox="1"/>
            <p:nvPr/>
          </p:nvSpPr>
          <p:spPr>
            <a:xfrm>
              <a:off x="9625706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97" name="TextBox 406">
              <a:extLst>
                <a:ext uri="{FF2B5EF4-FFF2-40B4-BE49-F238E27FC236}">
                  <a16:creationId xmlns:a16="http://schemas.microsoft.com/office/drawing/2014/main" id="{7EB439D3-C80E-B945-A971-A27731EB1682}"/>
                </a:ext>
              </a:extLst>
            </p:cNvPr>
            <p:cNvSpPr txBox="1"/>
            <p:nvPr/>
          </p:nvSpPr>
          <p:spPr>
            <a:xfrm>
              <a:off x="9655670" y="5130871"/>
              <a:ext cx="56106" cy="305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98" name="TextBox 407">
              <a:extLst>
                <a:ext uri="{FF2B5EF4-FFF2-40B4-BE49-F238E27FC236}">
                  <a16:creationId xmlns:a16="http://schemas.microsoft.com/office/drawing/2014/main" id="{D63E58AA-7E2B-4442-B720-198800E5160C}"/>
                </a:ext>
              </a:extLst>
            </p:cNvPr>
            <p:cNvSpPr txBox="1"/>
            <p:nvPr/>
          </p:nvSpPr>
          <p:spPr>
            <a:xfrm>
              <a:off x="10030440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99" name="TextBox 408">
              <a:extLst>
                <a:ext uri="{FF2B5EF4-FFF2-40B4-BE49-F238E27FC236}">
                  <a16:creationId xmlns:a16="http://schemas.microsoft.com/office/drawing/2014/main" id="{F0B7ABC4-EC30-D84D-B3CA-4984EEC98422}"/>
                </a:ext>
              </a:extLst>
            </p:cNvPr>
            <p:cNvSpPr txBox="1"/>
            <p:nvPr/>
          </p:nvSpPr>
          <p:spPr>
            <a:xfrm>
              <a:off x="10106033" y="5130871"/>
              <a:ext cx="56106" cy="1526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00" name="TextBox 409">
              <a:extLst>
                <a:ext uri="{FF2B5EF4-FFF2-40B4-BE49-F238E27FC236}">
                  <a16:creationId xmlns:a16="http://schemas.microsoft.com/office/drawing/2014/main" id="{4F60D394-2FA7-7849-9FEA-D58B956B78D7}"/>
                </a:ext>
              </a:extLst>
            </p:cNvPr>
            <p:cNvSpPr txBox="1"/>
            <p:nvPr/>
          </p:nvSpPr>
          <p:spPr>
            <a:xfrm>
              <a:off x="10431427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01" name="TextBox 410">
              <a:extLst>
                <a:ext uri="{FF2B5EF4-FFF2-40B4-BE49-F238E27FC236}">
                  <a16:creationId xmlns:a16="http://schemas.microsoft.com/office/drawing/2014/main" id="{5C4A20B0-1F80-8D4F-BB6E-63EB3F87807E}"/>
                </a:ext>
              </a:extLst>
            </p:cNvPr>
            <p:cNvSpPr txBox="1"/>
            <p:nvPr/>
          </p:nvSpPr>
          <p:spPr>
            <a:xfrm>
              <a:off x="10482110" y="5130871"/>
              <a:ext cx="56105" cy="1526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02" name="TextBox 411">
              <a:extLst>
                <a:ext uri="{FF2B5EF4-FFF2-40B4-BE49-F238E27FC236}">
                  <a16:creationId xmlns:a16="http://schemas.microsoft.com/office/drawing/2014/main" id="{78CC93F6-BC75-AA41-BE3E-2FC14AAE89AC}"/>
                </a:ext>
              </a:extLst>
            </p:cNvPr>
            <p:cNvSpPr txBox="1"/>
            <p:nvPr/>
          </p:nvSpPr>
          <p:spPr>
            <a:xfrm>
              <a:off x="10786537" y="5130871"/>
              <a:ext cx="56105" cy="1526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03" name="TextBox 412">
              <a:extLst>
                <a:ext uri="{FF2B5EF4-FFF2-40B4-BE49-F238E27FC236}">
                  <a16:creationId xmlns:a16="http://schemas.microsoft.com/office/drawing/2014/main" id="{279C44EB-0CD6-3349-80C0-EDC835469691}"/>
                </a:ext>
              </a:extLst>
            </p:cNvPr>
            <p:cNvSpPr txBox="1"/>
            <p:nvPr/>
          </p:nvSpPr>
          <p:spPr>
            <a:xfrm>
              <a:off x="11031032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04" name="TextBox 413">
              <a:extLst>
                <a:ext uri="{FF2B5EF4-FFF2-40B4-BE49-F238E27FC236}">
                  <a16:creationId xmlns:a16="http://schemas.microsoft.com/office/drawing/2014/main" id="{CD9A7141-867A-3142-993D-D60B4A61B284}"/>
                </a:ext>
              </a:extLst>
            </p:cNvPr>
            <p:cNvSpPr txBox="1"/>
            <p:nvPr/>
          </p:nvSpPr>
          <p:spPr>
            <a:xfrm>
              <a:off x="11146328" y="5130871"/>
              <a:ext cx="166712" cy="1526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05" name="TextBox 414">
              <a:extLst>
                <a:ext uri="{FF2B5EF4-FFF2-40B4-BE49-F238E27FC236}">
                  <a16:creationId xmlns:a16="http://schemas.microsoft.com/office/drawing/2014/main" id="{C882FADD-D22D-7048-AD94-6F87B7A26875}"/>
                </a:ext>
              </a:extLst>
            </p:cNvPr>
            <p:cNvSpPr txBox="1"/>
            <p:nvPr/>
          </p:nvSpPr>
          <p:spPr>
            <a:xfrm>
              <a:off x="11435768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06" name="TextBox 415">
              <a:extLst>
                <a:ext uri="{FF2B5EF4-FFF2-40B4-BE49-F238E27FC236}">
                  <a16:creationId xmlns:a16="http://schemas.microsoft.com/office/drawing/2014/main" id="{5A7FFB33-B817-9743-AB8A-4ABFB325457C}"/>
                </a:ext>
              </a:extLst>
            </p:cNvPr>
            <p:cNvSpPr txBox="1"/>
            <p:nvPr/>
          </p:nvSpPr>
          <p:spPr>
            <a:xfrm>
              <a:off x="11634387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07" name="TextBox 416">
              <a:extLst>
                <a:ext uri="{FF2B5EF4-FFF2-40B4-BE49-F238E27FC236}">
                  <a16:creationId xmlns:a16="http://schemas.microsoft.com/office/drawing/2014/main" id="{D679D031-10E2-2443-9F22-86903A6488C8}"/>
                </a:ext>
              </a:extLst>
            </p:cNvPr>
            <p:cNvSpPr txBox="1"/>
            <p:nvPr/>
          </p:nvSpPr>
          <p:spPr>
            <a:xfrm>
              <a:off x="11512466" y="5130871"/>
              <a:ext cx="56105" cy="1526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08" name="TextBox 417">
              <a:extLst>
                <a:ext uri="{FF2B5EF4-FFF2-40B4-BE49-F238E27FC236}">
                  <a16:creationId xmlns:a16="http://schemas.microsoft.com/office/drawing/2014/main" id="{BC3D717E-19B5-A14B-85B4-2DE6F0312493}"/>
                </a:ext>
              </a:extLst>
            </p:cNvPr>
            <p:cNvSpPr txBox="1"/>
            <p:nvPr/>
          </p:nvSpPr>
          <p:spPr>
            <a:xfrm>
              <a:off x="6291166" y="5130871"/>
              <a:ext cx="47995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Elacestrant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Fulvestrant</a:t>
              </a:r>
            </a:p>
          </p:txBody>
        </p:sp>
      </p:grpSp>
      <p:grpSp>
        <p:nvGrpSpPr>
          <p:cNvPr id="509" name="Group 2">
            <a:extLst>
              <a:ext uri="{FF2B5EF4-FFF2-40B4-BE49-F238E27FC236}">
                <a16:creationId xmlns:a16="http://schemas.microsoft.com/office/drawing/2014/main" id="{0EC3F002-EEAF-704A-BBE3-6828BE1E787A}"/>
              </a:ext>
            </a:extLst>
          </p:cNvPr>
          <p:cNvGrpSpPr/>
          <p:nvPr/>
        </p:nvGrpSpPr>
        <p:grpSpPr>
          <a:xfrm>
            <a:off x="198120" y="5119620"/>
            <a:ext cx="6004560" cy="305388"/>
            <a:chOff x="6135978" y="5130870"/>
            <a:chExt cx="5498471" cy="305388"/>
          </a:xfrm>
        </p:grpSpPr>
        <p:sp>
          <p:nvSpPr>
            <p:cNvPr id="510" name="TextBox 391">
              <a:extLst>
                <a:ext uri="{FF2B5EF4-FFF2-40B4-BE49-F238E27FC236}">
                  <a16:creationId xmlns:a16="http://schemas.microsoft.com/office/drawing/2014/main" id="{A4B9963F-D10E-6845-A89E-03A5460BD0C6}"/>
                </a:ext>
              </a:extLst>
            </p:cNvPr>
            <p:cNvSpPr txBox="1"/>
            <p:nvPr/>
          </p:nvSpPr>
          <p:spPr>
            <a:xfrm>
              <a:off x="6834887" y="5130871"/>
              <a:ext cx="16100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239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165</a:t>
              </a:r>
            </a:p>
          </p:txBody>
        </p:sp>
        <p:sp>
          <p:nvSpPr>
            <p:cNvPr id="511" name="TextBox 392">
              <a:extLst>
                <a:ext uri="{FF2B5EF4-FFF2-40B4-BE49-F238E27FC236}">
                  <a16:creationId xmlns:a16="http://schemas.microsoft.com/office/drawing/2014/main" id="{6F201EA4-471E-D942-A289-3B74714FC0BA}"/>
                </a:ext>
              </a:extLst>
            </p:cNvPr>
            <p:cNvSpPr txBox="1"/>
            <p:nvPr/>
          </p:nvSpPr>
          <p:spPr>
            <a:xfrm>
              <a:off x="7219785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12" name="TextBox 393">
              <a:extLst>
                <a:ext uri="{FF2B5EF4-FFF2-40B4-BE49-F238E27FC236}">
                  <a16:creationId xmlns:a16="http://schemas.microsoft.com/office/drawing/2014/main" id="{7F54EE06-E1AC-1A4A-A234-79A1C71BA045}"/>
                </a:ext>
              </a:extLst>
            </p:cNvPr>
            <p:cNvSpPr txBox="1"/>
            <p:nvPr/>
          </p:nvSpPr>
          <p:spPr>
            <a:xfrm>
              <a:off x="7109066" y="5130871"/>
              <a:ext cx="16100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62</a:t>
              </a:r>
            </a:p>
          </p:txBody>
        </p:sp>
        <p:sp>
          <p:nvSpPr>
            <p:cNvPr id="513" name="TextBox 394">
              <a:extLst>
                <a:ext uri="{FF2B5EF4-FFF2-40B4-BE49-F238E27FC236}">
                  <a16:creationId xmlns:a16="http://schemas.microsoft.com/office/drawing/2014/main" id="{2D32C6AE-4EB8-5D46-B2DC-2EE45C379EE9}"/>
                </a:ext>
              </a:extLst>
            </p:cNvPr>
            <p:cNvSpPr txBox="1"/>
            <p:nvPr/>
          </p:nvSpPr>
          <p:spPr>
            <a:xfrm>
              <a:off x="7503650" y="5130871"/>
              <a:ext cx="10733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514" name="TextBox 396">
              <a:extLst>
                <a:ext uri="{FF2B5EF4-FFF2-40B4-BE49-F238E27FC236}">
                  <a16:creationId xmlns:a16="http://schemas.microsoft.com/office/drawing/2014/main" id="{9CAD47C2-012F-FB42-A7FE-A2C71CEEB4F7}"/>
                </a:ext>
              </a:extLst>
            </p:cNvPr>
            <p:cNvSpPr txBox="1"/>
            <p:nvPr/>
          </p:nvSpPr>
          <p:spPr>
            <a:xfrm>
              <a:off x="7826886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15" name="TextBox 397">
              <a:extLst>
                <a:ext uri="{FF2B5EF4-FFF2-40B4-BE49-F238E27FC236}">
                  <a16:creationId xmlns:a16="http://schemas.microsoft.com/office/drawing/2014/main" id="{56A46CB6-EE1D-354C-A5E7-1285146CFB01}"/>
                </a:ext>
              </a:extLst>
            </p:cNvPr>
            <p:cNvSpPr txBox="1"/>
            <p:nvPr/>
          </p:nvSpPr>
          <p:spPr>
            <a:xfrm>
              <a:off x="7915436" y="5130871"/>
              <a:ext cx="10733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516" name="TextBox 398">
              <a:extLst>
                <a:ext uri="{FF2B5EF4-FFF2-40B4-BE49-F238E27FC236}">
                  <a16:creationId xmlns:a16="http://schemas.microsoft.com/office/drawing/2014/main" id="{B7817DDB-49B9-5C4F-8E01-8B8C1850A419}"/>
                </a:ext>
              </a:extLst>
            </p:cNvPr>
            <p:cNvSpPr txBox="1"/>
            <p:nvPr/>
          </p:nvSpPr>
          <p:spPr>
            <a:xfrm>
              <a:off x="8237718" y="5130871"/>
              <a:ext cx="10733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517" name="TextBox 399">
              <a:extLst>
                <a:ext uri="{FF2B5EF4-FFF2-40B4-BE49-F238E27FC236}">
                  <a16:creationId xmlns:a16="http://schemas.microsoft.com/office/drawing/2014/main" id="{FC3205BA-6012-124B-8051-4410CF3419E8}"/>
                </a:ext>
              </a:extLst>
            </p:cNvPr>
            <p:cNvSpPr txBox="1"/>
            <p:nvPr/>
          </p:nvSpPr>
          <p:spPr>
            <a:xfrm>
              <a:off x="8426492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18" name="TextBox 400">
              <a:extLst>
                <a:ext uri="{FF2B5EF4-FFF2-40B4-BE49-F238E27FC236}">
                  <a16:creationId xmlns:a16="http://schemas.microsoft.com/office/drawing/2014/main" id="{0089F7B1-8C3F-DB4B-9894-E26310558165}"/>
                </a:ext>
              </a:extLst>
            </p:cNvPr>
            <p:cNvSpPr txBox="1"/>
            <p:nvPr/>
          </p:nvSpPr>
          <p:spPr>
            <a:xfrm>
              <a:off x="8642011" y="5130871"/>
              <a:ext cx="1073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19" name="TextBox 401">
              <a:extLst>
                <a:ext uri="{FF2B5EF4-FFF2-40B4-BE49-F238E27FC236}">
                  <a16:creationId xmlns:a16="http://schemas.microsoft.com/office/drawing/2014/main" id="{2985EAC9-C1F5-D041-90AC-8160D91FCAED}"/>
                </a:ext>
              </a:extLst>
            </p:cNvPr>
            <p:cNvSpPr txBox="1"/>
            <p:nvPr/>
          </p:nvSpPr>
          <p:spPr>
            <a:xfrm>
              <a:off x="8823730" y="5130871"/>
              <a:ext cx="6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20" name="TextBox 402">
              <a:extLst>
                <a:ext uri="{FF2B5EF4-FFF2-40B4-BE49-F238E27FC236}">
                  <a16:creationId xmlns:a16="http://schemas.microsoft.com/office/drawing/2014/main" id="{84FFE548-8563-F643-8ECD-D2109E9E593C}"/>
                </a:ext>
              </a:extLst>
            </p:cNvPr>
            <p:cNvSpPr txBox="1"/>
            <p:nvPr/>
          </p:nvSpPr>
          <p:spPr>
            <a:xfrm>
              <a:off x="8986566" y="5130871"/>
              <a:ext cx="1073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21" name="TextBox 403">
              <a:extLst>
                <a:ext uri="{FF2B5EF4-FFF2-40B4-BE49-F238E27FC236}">
                  <a16:creationId xmlns:a16="http://schemas.microsoft.com/office/drawing/2014/main" id="{796E9038-68C9-4945-85E7-57FA9B057E81}"/>
                </a:ext>
              </a:extLst>
            </p:cNvPr>
            <p:cNvSpPr txBox="1"/>
            <p:nvPr/>
          </p:nvSpPr>
          <p:spPr>
            <a:xfrm>
              <a:off x="9224717" y="5130871"/>
              <a:ext cx="6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22" name="TextBox 404">
              <a:extLst>
                <a:ext uri="{FF2B5EF4-FFF2-40B4-BE49-F238E27FC236}">
                  <a16:creationId xmlns:a16="http://schemas.microsoft.com/office/drawing/2014/main" id="{56653BAD-F4F6-1746-9DA5-CF86B56870BF}"/>
                </a:ext>
              </a:extLst>
            </p:cNvPr>
            <p:cNvSpPr txBox="1"/>
            <p:nvPr/>
          </p:nvSpPr>
          <p:spPr>
            <a:xfrm>
              <a:off x="9378065" y="5130871"/>
              <a:ext cx="112211" cy="305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23" name="TextBox 405">
              <a:extLst>
                <a:ext uri="{FF2B5EF4-FFF2-40B4-BE49-F238E27FC236}">
                  <a16:creationId xmlns:a16="http://schemas.microsoft.com/office/drawing/2014/main" id="{F4A2DEB5-C190-2C41-8A63-3D6B50CB377D}"/>
                </a:ext>
              </a:extLst>
            </p:cNvPr>
            <p:cNvSpPr txBox="1"/>
            <p:nvPr/>
          </p:nvSpPr>
          <p:spPr>
            <a:xfrm>
              <a:off x="9625706" y="5130871"/>
              <a:ext cx="6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24" name="TextBox 406">
              <a:extLst>
                <a:ext uri="{FF2B5EF4-FFF2-40B4-BE49-F238E27FC236}">
                  <a16:creationId xmlns:a16="http://schemas.microsoft.com/office/drawing/2014/main" id="{7EB439D3-C80E-B945-A971-A27731EB1682}"/>
                </a:ext>
              </a:extLst>
            </p:cNvPr>
            <p:cNvSpPr txBox="1"/>
            <p:nvPr/>
          </p:nvSpPr>
          <p:spPr>
            <a:xfrm>
              <a:off x="9747286" y="5130870"/>
              <a:ext cx="56106" cy="305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25" name="TextBox 407">
              <a:extLst>
                <a:ext uri="{FF2B5EF4-FFF2-40B4-BE49-F238E27FC236}">
                  <a16:creationId xmlns:a16="http://schemas.microsoft.com/office/drawing/2014/main" id="{D63E58AA-7E2B-4442-B720-198800E5160C}"/>
                </a:ext>
              </a:extLst>
            </p:cNvPr>
            <p:cNvSpPr txBox="1"/>
            <p:nvPr/>
          </p:nvSpPr>
          <p:spPr>
            <a:xfrm>
              <a:off x="10116497" y="5130871"/>
              <a:ext cx="53670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26" name="TextBox 408">
              <a:extLst>
                <a:ext uri="{FF2B5EF4-FFF2-40B4-BE49-F238E27FC236}">
                  <a16:creationId xmlns:a16="http://schemas.microsoft.com/office/drawing/2014/main" id="{F0B7ABC4-EC30-D84D-B3CA-4984EEC98422}"/>
                </a:ext>
              </a:extLst>
            </p:cNvPr>
            <p:cNvSpPr txBox="1"/>
            <p:nvPr/>
          </p:nvSpPr>
          <p:spPr>
            <a:xfrm>
              <a:off x="10232807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27" name="TextBox 409">
              <a:extLst>
                <a:ext uri="{FF2B5EF4-FFF2-40B4-BE49-F238E27FC236}">
                  <a16:creationId xmlns:a16="http://schemas.microsoft.com/office/drawing/2014/main" id="{4F60D394-2FA7-7849-9FEA-D58B956B78D7}"/>
                </a:ext>
              </a:extLst>
            </p:cNvPr>
            <p:cNvSpPr txBox="1"/>
            <p:nvPr/>
          </p:nvSpPr>
          <p:spPr>
            <a:xfrm>
              <a:off x="10503377" y="5130871"/>
              <a:ext cx="53670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28" name="TextBox 410">
              <a:extLst>
                <a:ext uri="{FF2B5EF4-FFF2-40B4-BE49-F238E27FC236}">
                  <a16:creationId xmlns:a16="http://schemas.microsoft.com/office/drawing/2014/main" id="{5C4A20B0-1F80-8D4F-BB6E-63EB3F87807E}"/>
                </a:ext>
              </a:extLst>
            </p:cNvPr>
            <p:cNvSpPr txBox="1"/>
            <p:nvPr/>
          </p:nvSpPr>
          <p:spPr>
            <a:xfrm>
              <a:off x="10630046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29" name="TextBox 411">
              <a:extLst>
                <a:ext uri="{FF2B5EF4-FFF2-40B4-BE49-F238E27FC236}">
                  <a16:creationId xmlns:a16="http://schemas.microsoft.com/office/drawing/2014/main" id="{78CC93F6-BC75-AA41-BE3E-2FC14AAE89AC}"/>
                </a:ext>
              </a:extLst>
            </p:cNvPr>
            <p:cNvSpPr txBox="1"/>
            <p:nvPr/>
          </p:nvSpPr>
          <p:spPr>
            <a:xfrm>
              <a:off x="10893561" y="5130871"/>
              <a:ext cx="53670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30" name="TextBox 412">
              <a:extLst>
                <a:ext uri="{FF2B5EF4-FFF2-40B4-BE49-F238E27FC236}">
                  <a16:creationId xmlns:a16="http://schemas.microsoft.com/office/drawing/2014/main" id="{279C44EB-0CD6-3349-80C0-EDC835469691}"/>
                </a:ext>
              </a:extLst>
            </p:cNvPr>
            <p:cNvSpPr txBox="1"/>
            <p:nvPr/>
          </p:nvSpPr>
          <p:spPr>
            <a:xfrm>
              <a:off x="11031032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1" name="TextBox 413">
              <a:extLst>
                <a:ext uri="{FF2B5EF4-FFF2-40B4-BE49-F238E27FC236}">
                  <a16:creationId xmlns:a16="http://schemas.microsoft.com/office/drawing/2014/main" id="{CD9A7141-867A-3142-993D-D60B4A61B284}"/>
                </a:ext>
              </a:extLst>
            </p:cNvPr>
            <p:cNvSpPr txBox="1"/>
            <p:nvPr/>
          </p:nvSpPr>
          <p:spPr>
            <a:xfrm>
              <a:off x="11146328" y="5130871"/>
              <a:ext cx="16671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2" name="TextBox 414">
              <a:extLst>
                <a:ext uri="{FF2B5EF4-FFF2-40B4-BE49-F238E27FC236}">
                  <a16:creationId xmlns:a16="http://schemas.microsoft.com/office/drawing/2014/main" id="{C882FADD-D22D-7048-AD94-6F87B7A26875}"/>
                </a:ext>
              </a:extLst>
            </p:cNvPr>
            <p:cNvSpPr txBox="1"/>
            <p:nvPr/>
          </p:nvSpPr>
          <p:spPr>
            <a:xfrm>
              <a:off x="11435768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3" name="TextBox 415">
              <a:extLst>
                <a:ext uri="{FF2B5EF4-FFF2-40B4-BE49-F238E27FC236}">
                  <a16:creationId xmlns:a16="http://schemas.microsoft.com/office/drawing/2014/main" id="{5A7FFB33-B817-9743-AB8A-4ABFB325457C}"/>
                </a:ext>
              </a:extLst>
            </p:cNvPr>
            <p:cNvSpPr txBox="1"/>
            <p:nvPr/>
          </p:nvSpPr>
          <p:spPr>
            <a:xfrm>
              <a:off x="11634387" y="5130871"/>
              <a:ext cx="6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4" name="TextBox 416">
              <a:extLst>
                <a:ext uri="{FF2B5EF4-FFF2-40B4-BE49-F238E27FC236}">
                  <a16:creationId xmlns:a16="http://schemas.microsoft.com/office/drawing/2014/main" id="{D679D031-10E2-2443-9F22-86903A6488C8}"/>
                </a:ext>
              </a:extLst>
            </p:cNvPr>
            <p:cNvSpPr txBox="1"/>
            <p:nvPr/>
          </p:nvSpPr>
          <p:spPr>
            <a:xfrm>
              <a:off x="11309061" y="5130870"/>
              <a:ext cx="56105" cy="1526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35" name="TextBox 417">
              <a:extLst>
                <a:ext uri="{FF2B5EF4-FFF2-40B4-BE49-F238E27FC236}">
                  <a16:creationId xmlns:a16="http://schemas.microsoft.com/office/drawing/2014/main" id="{BC3D717E-19B5-A14B-85B4-2DE6F0312493}"/>
                </a:ext>
              </a:extLst>
            </p:cNvPr>
            <p:cNvSpPr txBox="1"/>
            <p:nvPr/>
          </p:nvSpPr>
          <p:spPr>
            <a:xfrm>
              <a:off x="6135978" y="5130871"/>
              <a:ext cx="47995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Elacestrant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Fulvestrant</a:t>
              </a:r>
            </a:p>
          </p:txBody>
        </p:sp>
      </p:grpSp>
      <p:sp>
        <p:nvSpPr>
          <p:cNvPr id="537" name="TextBox 536">
            <a:extLst>
              <a:ext uri="{FF2B5EF4-FFF2-40B4-BE49-F238E27FC236}">
                <a16:creationId xmlns:a16="http://schemas.microsoft.com/office/drawing/2014/main" id="{CC6453B0-0F0B-A040-A964-1A6182678FAA}"/>
              </a:ext>
            </a:extLst>
          </p:cNvPr>
          <p:cNvSpPr txBox="1"/>
          <p:nvPr/>
        </p:nvSpPr>
        <p:spPr>
          <a:xfrm>
            <a:off x="1229570" y="4619620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6CB66BF4-C670-C748-8B15-26117D98ADE1}"/>
              </a:ext>
            </a:extLst>
          </p:cNvPr>
          <p:cNvSpPr txBox="1"/>
          <p:nvPr/>
        </p:nvSpPr>
        <p:spPr>
          <a:xfrm>
            <a:off x="1410202" y="4619621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539" name="TextBox 538">
            <a:extLst>
              <a:ext uri="{FF2B5EF4-FFF2-40B4-BE49-F238E27FC236}">
                <a16:creationId xmlns:a16="http://schemas.microsoft.com/office/drawing/2014/main" id="{C1FB01C2-D5C0-3447-81C0-FC6803D21A52}"/>
              </a:ext>
            </a:extLst>
          </p:cNvPr>
          <p:cNvSpPr txBox="1"/>
          <p:nvPr/>
        </p:nvSpPr>
        <p:spPr>
          <a:xfrm>
            <a:off x="1613902" y="4619621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7EC8DEF4-DD19-844A-A44B-2441C914FD5A}"/>
              </a:ext>
            </a:extLst>
          </p:cNvPr>
          <p:cNvSpPr txBox="1"/>
          <p:nvPr/>
        </p:nvSpPr>
        <p:spPr>
          <a:xfrm>
            <a:off x="1814937" y="4619621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FA9140FA-61C7-B84A-A306-8926349C22A5}"/>
              </a:ext>
            </a:extLst>
          </p:cNvPr>
          <p:cNvSpPr txBox="1"/>
          <p:nvPr/>
        </p:nvSpPr>
        <p:spPr>
          <a:xfrm>
            <a:off x="2191808" y="4621208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96A859FE-D2C9-6E4C-A524-4E2A9CFC8270}"/>
              </a:ext>
            </a:extLst>
          </p:cNvPr>
          <p:cNvSpPr txBox="1"/>
          <p:nvPr/>
        </p:nvSpPr>
        <p:spPr>
          <a:xfrm>
            <a:off x="2380268" y="4621208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7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6EDF2972-04CA-8940-AC87-FA7AB6AE67AF}"/>
              </a:ext>
            </a:extLst>
          </p:cNvPr>
          <p:cNvSpPr txBox="1"/>
          <p:nvPr/>
        </p:nvSpPr>
        <p:spPr>
          <a:xfrm>
            <a:off x="2583968" y="4621208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</a:t>
            </a:r>
          </a:p>
        </p:txBody>
      </p:sp>
      <p:sp>
        <p:nvSpPr>
          <p:cNvPr id="545" name="TextBox 544">
            <a:extLst>
              <a:ext uri="{FF2B5EF4-FFF2-40B4-BE49-F238E27FC236}">
                <a16:creationId xmlns:a16="http://schemas.microsoft.com/office/drawing/2014/main" id="{8A3CAAFE-F71C-1E45-AA2C-40B44BD1E265}"/>
              </a:ext>
            </a:extLst>
          </p:cNvPr>
          <p:cNvSpPr txBox="1"/>
          <p:nvPr/>
        </p:nvSpPr>
        <p:spPr>
          <a:xfrm>
            <a:off x="2765932" y="4622623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58C9C589-4672-D14A-9C80-DE4C53FEA82D}"/>
              </a:ext>
            </a:extLst>
          </p:cNvPr>
          <p:cNvSpPr txBox="1"/>
          <p:nvPr/>
        </p:nvSpPr>
        <p:spPr>
          <a:xfrm>
            <a:off x="3104211" y="4622623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11</a:t>
            </a: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B6515727-8364-A24C-8F4D-A934586EE96F}"/>
              </a:ext>
            </a:extLst>
          </p:cNvPr>
          <p:cNvSpPr txBox="1"/>
          <p:nvPr/>
        </p:nvSpPr>
        <p:spPr>
          <a:xfrm>
            <a:off x="3289923" y="4622623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12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A21437EB-BAF3-514C-8463-DC2952AF96F3}"/>
              </a:ext>
            </a:extLst>
          </p:cNvPr>
          <p:cNvSpPr txBox="1"/>
          <p:nvPr/>
        </p:nvSpPr>
        <p:spPr>
          <a:xfrm>
            <a:off x="3488543" y="4622623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13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7CE2DA99-D6D7-A745-8181-595F41C71C16}"/>
              </a:ext>
            </a:extLst>
          </p:cNvPr>
          <p:cNvSpPr txBox="1"/>
          <p:nvPr/>
        </p:nvSpPr>
        <p:spPr>
          <a:xfrm>
            <a:off x="3679418" y="4622623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14</a:t>
            </a: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654EF736-AE72-6844-97DA-C1BC26E99738}"/>
              </a:ext>
            </a:extLst>
          </p:cNvPr>
          <p:cNvSpPr txBox="1"/>
          <p:nvPr/>
        </p:nvSpPr>
        <p:spPr>
          <a:xfrm>
            <a:off x="4057456" y="4621208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16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6757F7FE-5AC7-4048-A980-AC0E2B730127}"/>
              </a:ext>
            </a:extLst>
          </p:cNvPr>
          <p:cNvSpPr txBox="1"/>
          <p:nvPr/>
        </p:nvSpPr>
        <p:spPr>
          <a:xfrm>
            <a:off x="4245916" y="4621208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17</a:t>
            </a: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id="{B3303AEB-19BC-6D44-8C1F-F6740BB0186E}"/>
              </a:ext>
            </a:extLst>
          </p:cNvPr>
          <p:cNvSpPr txBox="1"/>
          <p:nvPr/>
        </p:nvSpPr>
        <p:spPr>
          <a:xfrm>
            <a:off x="4434376" y="4621208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18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5E526A86-28F5-6D42-B008-0D1D72C24EE6}"/>
              </a:ext>
            </a:extLst>
          </p:cNvPr>
          <p:cNvSpPr txBox="1"/>
          <p:nvPr/>
        </p:nvSpPr>
        <p:spPr>
          <a:xfrm>
            <a:off x="4632995" y="4621208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19</a:t>
            </a:r>
          </a:p>
        </p:txBody>
      </p:sp>
      <p:sp>
        <p:nvSpPr>
          <p:cNvPr id="557" name="TextBox 556">
            <a:extLst>
              <a:ext uri="{FF2B5EF4-FFF2-40B4-BE49-F238E27FC236}">
                <a16:creationId xmlns:a16="http://schemas.microsoft.com/office/drawing/2014/main" id="{318FB310-214C-B14C-BFBB-4C32060FEEE4}"/>
              </a:ext>
            </a:extLst>
          </p:cNvPr>
          <p:cNvSpPr txBox="1"/>
          <p:nvPr/>
        </p:nvSpPr>
        <p:spPr>
          <a:xfrm>
            <a:off x="5025609" y="4621208"/>
            <a:ext cx="166712" cy="229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21</a:t>
            </a: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CA5E5B81-00DC-9F43-8172-924ADAF914C4}"/>
              </a:ext>
            </a:extLst>
          </p:cNvPr>
          <p:cNvSpPr txBox="1"/>
          <p:nvPr/>
        </p:nvSpPr>
        <p:spPr>
          <a:xfrm>
            <a:off x="5216485" y="4621208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22</a:t>
            </a:r>
          </a:p>
        </p:txBody>
      </p:sp>
      <p:sp>
        <p:nvSpPr>
          <p:cNvPr id="559" name="TextBox 558">
            <a:extLst>
              <a:ext uri="{FF2B5EF4-FFF2-40B4-BE49-F238E27FC236}">
                <a16:creationId xmlns:a16="http://schemas.microsoft.com/office/drawing/2014/main" id="{5AE8A63C-B36F-1D45-8055-BAFA6CAF6D25}"/>
              </a:ext>
            </a:extLst>
          </p:cNvPr>
          <p:cNvSpPr txBox="1"/>
          <p:nvPr/>
        </p:nvSpPr>
        <p:spPr>
          <a:xfrm>
            <a:off x="5415104" y="4621208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</a:t>
            </a:r>
          </a:p>
        </p:txBody>
      </p:sp>
      <p:sp>
        <p:nvSpPr>
          <p:cNvPr id="560" name="TextBox 559">
            <a:extLst>
              <a:ext uri="{FF2B5EF4-FFF2-40B4-BE49-F238E27FC236}">
                <a16:creationId xmlns:a16="http://schemas.microsoft.com/office/drawing/2014/main" id="{F5FC77B7-392F-D549-A60D-3EFCFE5B1988}"/>
              </a:ext>
            </a:extLst>
          </p:cNvPr>
          <p:cNvSpPr txBox="1"/>
          <p:nvPr/>
        </p:nvSpPr>
        <p:spPr>
          <a:xfrm>
            <a:off x="5605896" y="4621208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24</a:t>
            </a:r>
          </a:p>
        </p:txBody>
      </p:sp>
      <p:cxnSp>
        <p:nvCxnSpPr>
          <p:cNvPr id="562" name="Straight Connector 561">
            <a:extLst>
              <a:ext uri="{FF2B5EF4-FFF2-40B4-BE49-F238E27FC236}">
                <a16:creationId xmlns:a16="http://schemas.microsoft.com/office/drawing/2014/main" id="{202B97F1-5E6C-1148-BF6E-63708C0FCF00}"/>
              </a:ext>
            </a:extLst>
          </p:cNvPr>
          <p:cNvCxnSpPr>
            <a:cxnSpLocks/>
          </p:cNvCxnSpPr>
          <p:nvPr/>
        </p:nvCxnSpPr>
        <p:spPr>
          <a:xfrm rot="16200000">
            <a:off x="1229779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16974001-8089-F541-9F6B-114C7CC0F2D9}"/>
              </a:ext>
            </a:extLst>
          </p:cNvPr>
          <p:cNvCxnSpPr>
            <a:cxnSpLocks/>
          </p:cNvCxnSpPr>
          <p:nvPr/>
        </p:nvCxnSpPr>
        <p:spPr>
          <a:xfrm rot="16200000">
            <a:off x="1415491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>
            <a:extLst>
              <a:ext uri="{FF2B5EF4-FFF2-40B4-BE49-F238E27FC236}">
                <a16:creationId xmlns:a16="http://schemas.microsoft.com/office/drawing/2014/main" id="{19CF37F1-12C8-DE4C-AD0D-8E5FD55DB490}"/>
              </a:ext>
            </a:extLst>
          </p:cNvPr>
          <p:cNvCxnSpPr>
            <a:cxnSpLocks/>
          </p:cNvCxnSpPr>
          <p:nvPr/>
        </p:nvCxnSpPr>
        <p:spPr>
          <a:xfrm rot="16200000">
            <a:off x="1614111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477B4BF9-1402-A146-8386-349F660AE3D3}"/>
              </a:ext>
            </a:extLst>
          </p:cNvPr>
          <p:cNvCxnSpPr>
            <a:cxnSpLocks/>
          </p:cNvCxnSpPr>
          <p:nvPr/>
        </p:nvCxnSpPr>
        <p:spPr>
          <a:xfrm rot="16200000">
            <a:off x="1820226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6F24FD02-95BB-6B43-A2A6-A5DCDBF904F5}"/>
              </a:ext>
            </a:extLst>
          </p:cNvPr>
          <p:cNvCxnSpPr>
            <a:cxnSpLocks/>
          </p:cNvCxnSpPr>
          <p:nvPr/>
        </p:nvCxnSpPr>
        <p:spPr>
          <a:xfrm rot="16200000">
            <a:off x="2196971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>
            <a:extLst>
              <a:ext uri="{FF2B5EF4-FFF2-40B4-BE49-F238E27FC236}">
                <a16:creationId xmlns:a16="http://schemas.microsoft.com/office/drawing/2014/main" id="{E8B205FE-FF89-6C47-988A-DA89A2AD75A7}"/>
              </a:ext>
            </a:extLst>
          </p:cNvPr>
          <p:cNvCxnSpPr>
            <a:cxnSpLocks/>
          </p:cNvCxnSpPr>
          <p:nvPr/>
        </p:nvCxnSpPr>
        <p:spPr>
          <a:xfrm rot="16200000">
            <a:off x="2387763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4EBFAF2B-38B3-174A-A018-234B6C677706}"/>
              </a:ext>
            </a:extLst>
          </p:cNvPr>
          <p:cNvCxnSpPr>
            <a:cxnSpLocks/>
          </p:cNvCxnSpPr>
          <p:nvPr/>
        </p:nvCxnSpPr>
        <p:spPr>
          <a:xfrm rot="16200000">
            <a:off x="2586383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>
            <a:extLst>
              <a:ext uri="{FF2B5EF4-FFF2-40B4-BE49-F238E27FC236}">
                <a16:creationId xmlns:a16="http://schemas.microsoft.com/office/drawing/2014/main" id="{FD21D1BC-2B73-EC47-8641-0FAB1E17CEC5}"/>
              </a:ext>
            </a:extLst>
          </p:cNvPr>
          <p:cNvCxnSpPr>
            <a:cxnSpLocks/>
          </p:cNvCxnSpPr>
          <p:nvPr/>
        </p:nvCxnSpPr>
        <p:spPr>
          <a:xfrm rot="16200000">
            <a:off x="2769348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>
            <a:extLst>
              <a:ext uri="{FF2B5EF4-FFF2-40B4-BE49-F238E27FC236}">
                <a16:creationId xmlns:a16="http://schemas.microsoft.com/office/drawing/2014/main" id="{296B0D11-12B2-6645-980F-8D93302A45DD}"/>
              </a:ext>
            </a:extLst>
          </p:cNvPr>
          <p:cNvCxnSpPr>
            <a:cxnSpLocks/>
          </p:cNvCxnSpPr>
          <p:nvPr/>
        </p:nvCxnSpPr>
        <p:spPr>
          <a:xfrm rot="16200000">
            <a:off x="3141018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>
            <a:extLst>
              <a:ext uri="{FF2B5EF4-FFF2-40B4-BE49-F238E27FC236}">
                <a16:creationId xmlns:a16="http://schemas.microsoft.com/office/drawing/2014/main" id="{EDB56BBB-BFD7-0947-B097-726D1D08438D}"/>
              </a:ext>
            </a:extLst>
          </p:cNvPr>
          <p:cNvCxnSpPr>
            <a:cxnSpLocks/>
          </p:cNvCxnSpPr>
          <p:nvPr/>
        </p:nvCxnSpPr>
        <p:spPr>
          <a:xfrm rot="16200000">
            <a:off x="3333225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>
            <a:extLst>
              <a:ext uri="{FF2B5EF4-FFF2-40B4-BE49-F238E27FC236}">
                <a16:creationId xmlns:a16="http://schemas.microsoft.com/office/drawing/2014/main" id="{2509C909-5434-5246-97E0-E03B29B6619B}"/>
              </a:ext>
            </a:extLst>
          </p:cNvPr>
          <p:cNvCxnSpPr>
            <a:cxnSpLocks/>
          </p:cNvCxnSpPr>
          <p:nvPr/>
        </p:nvCxnSpPr>
        <p:spPr>
          <a:xfrm rot="16200000">
            <a:off x="3531845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>
            <a:extLst>
              <a:ext uri="{FF2B5EF4-FFF2-40B4-BE49-F238E27FC236}">
                <a16:creationId xmlns:a16="http://schemas.microsoft.com/office/drawing/2014/main" id="{5FCE5FF9-DA8C-D340-814C-B78593E2E35A}"/>
              </a:ext>
            </a:extLst>
          </p:cNvPr>
          <p:cNvCxnSpPr>
            <a:cxnSpLocks/>
          </p:cNvCxnSpPr>
          <p:nvPr/>
        </p:nvCxnSpPr>
        <p:spPr>
          <a:xfrm rot="16200000">
            <a:off x="3724970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B6BAA59C-CE85-9344-B0AB-BA44CE9B786F}"/>
              </a:ext>
            </a:extLst>
          </p:cNvPr>
          <p:cNvCxnSpPr>
            <a:cxnSpLocks/>
          </p:cNvCxnSpPr>
          <p:nvPr/>
        </p:nvCxnSpPr>
        <p:spPr>
          <a:xfrm rot="16200000">
            <a:off x="4100302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>
            <a:extLst>
              <a:ext uri="{FF2B5EF4-FFF2-40B4-BE49-F238E27FC236}">
                <a16:creationId xmlns:a16="http://schemas.microsoft.com/office/drawing/2014/main" id="{14B7A1F6-2AAD-AC43-992A-D358B8F6F308}"/>
              </a:ext>
            </a:extLst>
          </p:cNvPr>
          <p:cNvCxnSpPr>
            <a:cxnSpLocks/>
          </p:cNvCxnSpPr>
          <p:nvPr/>
        </p:nvCxnSpPr>
        <p:spPr>
          <a:xfrm rot="16200000">
            <a:off x="4292509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>
            <a:extLst>
              <a:ext uri="{FF2B5EF4-FFF2-40B4-BE49-F238E27FC236}">
                <a16:creationId xmlns:a16="http://schemas.microsoft.com/office/drawing/2014/main" id="{36D98911-0390-5548-AD05-4AF8ECF14625}"/>
              </a:ext>
            </a:extLst>
          </p:cNvPr>
          <p:cNvCxnSpPr>
            <a:cxnSpLocks/>
          </p:cNvCxnSpPr>
          <p:nvPr/>
        </p:nvCxnSpPr>
        <p:spPr>
          <a:xfrm rot="16200000">
            <a:off x="4484634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Connector 604">
            <a:extLst>
              <a:ext uri="{FF2B5EF4-FFF2-40B4-BE49-F238E27FC236}">
                <a16:creationId xmlns:a16="http://schemas.microsoft.com/office/drawing/2014/main" id="{B9AD3616-B873-C740-A728-E7E74D966865}"/>
              </a:ext>
            </a:extLst>
          </p:cNvPr>
          <p:cNvCxnSpPr>
            <a:cxnSpLocks/>
          </p:cNvCxnSpPr>
          <p:nvPr/>
        </p:nvCxnSpPr>
        <p:spPr>
          <a:xfrm rot="16200000">
            <a:off x="4685669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>
            <a:extLst>
              <a:ext uri="{FF2B5EF4-FFF2-40B4-BE49-F238E27FC236}">
                <a16:creationId xmlns:a16="http://schemas.microsoft.com/office/drawing/2014/main" id="{3859B848-85AC-7A40-A351-18A64BEEF3B0}"/>
              </a:ext>
            </a:extLst>
          </p:cNvPr>
          <p:cNvCxnSpPr>
            <a:cxnSpLocks/>
          </p:cNvCxnSpPr>
          <p:nvPr/>
        </p:nvCxnSpPr>
        <p:spPr>
          <a:xfrm rot="16200000">
            <a:off x="5067496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>
            <a:extLst>
              <a:ext uri="{FF2B5EF4-FFF2-40B4-BE49-F238E27FC236}">
                <a16:creationId xmlns:a16="http://schemas.microsoft.com/office/drawing/2014/main" id="{7956A154-AF69-2F4F-832F-EAB76D529B3A}"/>
              </a:ext>
            </a:extLst>
          </p:cNvPr>
          <p:cNvCxnSpPr>
            <a:cxnSpLocks/>
          </p:cNvCxnSpPr>
          <p:nvPr/>
        </p:nvCxnSpPr>
        <p:spPr>
          <a:xfrm rot="16200000">
            <a:off x="5264783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>
            <a:extLst>
              <a:ext uri="{FF2B5EF4-FFF2-40B4-BE49-F238E27FC236}">
                <a16:creationId xmlns:a16="http://schemas.microsoft.com/office/drawing/2014/main" id="{71E2A7A7-2B81-B647-B043-7D3458869A1C}"/>
              </a:ext>
            </a:extLst>
          </p:cNvPr>
          <p:cNvCxnSpPr>
            <a:cxnSpLocks/>
          </p:cNvCxnSpPr>
          <p:nvPr/>
        </p:nvCxnSpPr>
        <p:spPr>
          <a:xfrm rot="16200000">
            <a:off x="5463403" y="4557704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>
            <a:extLst>
              <a:ext uri="{FF2B5EF4-FFF2-40B4-BE49-F238E27FC236}">
                <a16:creationId xmlns:a16="http://schemas.microsoft.com/office/drawing/2014/main" id="{EAF06B74-4DFA-E244-B41B-AE902CA069C7}"/>
              </a:ext>
            </a:extLst>
          </p:cNvPr>
          <p:cNvCxnSpPr>
            <a:cxnSpLocks/>
          </p:cNvCxnSpPr>
          <p:nvPr/>
        </p:nvCxnSpPr>
        <p:spPr>
          <a:xfrm rot="16200000">
            <a:off x="5657943" y="4551209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0" name="TextBox 609">
            <a:extLst>
              <a:ext uri="{FF2B5EF4-FFF2-40B4-BE49-F238E27FC236}">
                <a16:creationId xmlns:a16="http://schemas.microsoft.com/office/drawing/2014/main" id="{0F1C7401-73CC-9940-A9FD-DE9B753C17DE}"/>
              </a:ext>
            </a:extLst>
          </p:cNvPr>
          <p:cNvSpPr txBox="1"/>
          <p:nvPr/>
        </p:nvSpPr>
        <p:spPr>
          <a:xfrm>
            <a:off x="7302833" y="4617831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611" name="TextBox 610">
            <a:extLst>
              <a:ext uri="{FF2B5EF4-FFF2-40B4-BE49-F238E27FC236}">
                <a16:creationId xmlns:a16="http://schemas.microsoft.com/office/drawing/2014/main" id="{A78B1E1A-B3F3-8F44-892B-3CB6ACB2193E}"/>
              </a:ext>
            </a:extLst>
          </p:cNvPr>
          <p:cNvSpPr txBox="1"/>
          <p:nvPr/>
        </p:nvSpPr>
        <p:spPr>
          <a:xfrm>
            <a:off x="7483465" y="4617832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612" name="TextBox 611">
            <a:extLst>
              <a:ext uri="{FF2B5EF4-FFF2-40B4-BE49-F238E27FC236}">
                <a16:creationId xmlns:a16="http://schemas.microsoft.com/office/drawing/2014/main" id="{033698E1-C5E3-8B47-B1ED-4027AB3EC0CE}"/>
              </a:ext>
            </a:extLst>
          </p:cNvPr>
          <p:cNvSpPr txBox="1"/>
          <p:nvPr/>
        </p:nvSpPr>
        <p:spPr>
          <a:xfrm>
            <a:off x="7687165" y="4617832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613" name="TextBox 612">
            <a:extLst>
              <a:ext uri="{FF2B5EF4-FFF2-40B4-BE49-F238E27FC236}">
                <a16:creationId xmlns:a16="http://schemas.microsoft.com/office/drawing/2014/main" id="{64594083-9B0C-654C-9EEA-8EC245A32512}"/>
              </a:ext>
            </a:extLst>
          </p:cNvPr>
          <p:cNvSpPr txBox="1"/>
          <p:nvPr/>
        </p:nvSpPr>
        <p:spPr>
          <a:xfrm>
            <a:off x="7888200" y="4617832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614" name="TextBox 613">
            <a:extLst>
              <a:ext uri="{FF2B5EF4-FFF2-40B4-BE49-F238E27FC236}">
                <a16:creationId xmlns:a16="http://schemas.microsoft.com/office/drawing/2014/main" id="{BD9009A1-8257-924C-A4A5-82C9220054BE}"/>
              </a:ext>
            </a:extLst>
          </p:cNvPr>
          <p:cNvSpPr txBox="1"/>
          <p:nvPr/>
        </p:nvSpPr>
        <p:spPr>
          <a:xfrm>
            <a:off x="8265071" y="4619419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</a:t>
            </a:r>
          </a:p>
        </p:txBody>
      </p:sp>
      <p:sp>
        <p:nvSpPr>
          <p:cNvPr id="615" name="TextBox 614">
            <a:extLst>
              <a:ext uri="{FF2B5EF4-FFF2-40B4-BE49-F238E27FC236}">
                <a16:creationId xmlns:a16="http://schemas.microsoft.com/office/drawing/2014/main" id="{2AED8B4C-4668-C248-9F0B-9B491C89ECAA}"/>
              </a:ext>
            </a:extLst>
          </p:cNvPr>
          <p:cNvSpPr txBox="1"/>
          <p:nvPr/>
        </p:nvSpPr>
        <p:spPr>
          <a:xfrm>
            <a:off x="8453531" y="4619419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7</a:t>
            </a:r>
          </a:p>
        </p:txBody>
      </p:sp>
      <p:sp>
        <p:nvSpPr>
          <p:cNvPr id="616" name="TextBox 615">
            <a:extLst>
              <a:ext uri="{FF2B5EF4-FFF2-40B4-BE49-F238E27FC236}">
                <a16:creationId xmlns:a16="http://schemas.microsoft.com/office/drawing/2014/main" id="{157E396E-6DEC-DC46-ADB5-A7E5D8B3D5A9}"/>
              </a:ext>
            </a:extLst>
          </p:cNvPr>
          <p:cNvSpPr txBox="1"/>
          <p:nvPr/>
        </p:nvSpPr>
        <p:spPr>
          <a:xfrm>
            <a:off x="8657231" y="4619419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</a:t>
            </a:r>
          </a:p>
        </p:txBody>
      </p:sp>
      <p:sp>
        <p:nvSpPr>
          <p:cNvPr id="771" name="TextBox 770">
            <a:extLst>
              <a:ext uri="{FF2B5EF4-FFF2-40B4-BE49-F238E27FC236}">
                <a16:creationId xmlns:a16="http://schemas.microsoft.com/office/drawing/2014/main" id="{8C8563F3-04FD-6D4C-8880-77F3735CDB0D}"/>
              </a:ext>
            </a:extLst>
          </p:cNvPr>
          <p:cNvSpPr txBox="1"/>
          <p:nvPr/>
        </p:nvSpPr>
        <p:spPr>
          <a:xfrm>
            <a:off x="8839195" y="4620834"/>
            <a:ext cx="83356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</a:t>
            </a:r>
          </a:p>
        </p:txBody>
      </p:sp>
      <p:sp>
        <p:nvSpPr>
          <p:cNvPr id="772" name="TextBox 771">
            <a:extLst>
              <a:ext uri="{FF2B5EF4-FFF2-40B4-BE49-F238E27FC236}">
                <a16:creationId xmlns:a16="http://schemas.microsoft.com/office/drawing/2014/main" id="{8D5CBEEA-4011-EE48-9DCE-E256C941B1E5}"/>
              </a:ext>
            </a:extLst>
          </p:cNvPr>
          <p:cNvSpPr txBox="1"/>
          <p:nvPr/>
        </p:nvSpPr>
        <p:spPr>
          <a:xfrm>
            <a:off x="9177474" y="4620834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11</a:t>
            </a:r>
          </a:p>
        </p:txBody>
      </p:sp>
      <p:sp>
        <p:nvSpPr>
          <p:cNvPr id="773" name="TextBox 772">
            <a:extLst>
              <a:ext uri="{FF2B5EF4-FFF2-40B4-BE49-F238E27FC236}">
                <a16:creationId xmlns:a16="http://schemas.microsoft.com/office/drawing/2014/main" id="{B3ECAEB7-BBB8-3343-AF28-7F2909D4F185}"/>
              </a:ext>
            </a:extLst>
          </p:cNvPr>
          <p:cNvSpPr txBox="1"/>
          <p:nvPr/>
        </p:nvSpPr>
        <p:spPr>
          <a:xfrm>
            <a:off x="9363186" y="4620834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12</a:t>
            </a: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9463B1B1-04E5-9A47-9CE9-BFEBCD4CAD2D}"/>
              </a:ext>
            </a:extLst>
          </p:cNvPr>
          <p:cNvSpPr txBox="1"/>
          <p:nvPr/>
        </p:nvSpPr>
        <p:spPr>
          <a:xfrm>
            <a:off x="9561806" y="4620834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13</a:t>
            </a:r>
          </a:p>
        </p:txBody>
      </p:sp>
      <p:sp>
        <p:nvSpPr>
          <p:cNvPr id="775" name="TextBox 774">
            <a:extLst>
              <a:ext uri="{FF2B5EF4-FFF2-40B4-BE49-F238E27FC236}">
                <a16:creationId xmlns:a16="http://schemas.microsoft.com/office/drawing/2014/main" id="{B185D64A-05F8-AA45-BEB8-70EA045D5115}"/>
              </a:ext>
            </a:extLst>
          </p:cNvPr>
          <p:cNvSpPr txBox="1"/>
          <p:nvPr/>
        </p:nvSpPr>
        <p:spPr>
          <a:xfrm>
            <a:off x="9752681" y="4620834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14</a:t>
            </a:r>
          </a:p>
        </p:txBody>
      </p:sp>
      <p:sp>
        <p:nvSpPr>
          <p:cNvPr id="776" name="TextBox 775">
            <a:extLst>
              <a:ext uri="{FF2B5EF4-FFF2-40B4-BE49-F238E27FC236}">
                <a16:creationId xmlns:a16="http://schemas.microsoft.com/office/drawing/2014/main" id="{0B17865F-2A40-1445-B25A-43FA82D0B1E4}"/>
              </a:ext>
            </a:extLst>
          </p:cNvPr>
          <p:cNvSpPr txBox="1"/>
          <p:nvPr/>
        </p:nvSpPr>
        <p:spPr>
          <a:xfrm>
            <a:off x="10130719" y="4619419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16</a:t>
            </a:r>
          </a:p>
        </p:txBody>
      </p:sp>
      <p:sp>
        <p:nvSpPr>
          <p:cNvPr id="949" name="TextBox 948">
            <a:extLst>
              <a:ext uri="{FF2B5EF4-FFF2-40B4-BE49-F238E27FC236}">
                <a16:creationId xmlns:a16="http://schemas.microsoft.com/office/drawing/2014/main" id="{C30F98B7-E3A4-A547-8C3A-E307566EB9AC}"/>
              </a:ext>
            </a:extLst>
          </p:cNvPr>
          <p:cNvSpPr txBox="1"/>
          <p:nvPr/>
        </p:nvSpPr>
        <p:spPr>
          <a:xfrm>
            <a:off x="10319179" y="4619419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17</a:t>
            </a:r>
          </a:p>
        </p:txBody>
      </p:sp>
      <p:sp>
        <p:nvSpPr>
          <p:cNvPr id="950" name="TextBox 949">
            <a:extLst>
              <a:ext uri="{FF2B5EF4-FFF2-40B4-BE49-F238E27FC236}">
                <a16:creationId xmlns:a16="http://schemas.microsoft.com/office/drawing/2014/main" id="{A90421B2-16B7-EC49-8784-C29C748C2EC5}"/>
              </a:ext>
            </a:extLst>
          </p:cNvPr>
          <p:cNvSpPr txBox="1"/>
          <p:nvPr/>
        </p:nvSpPr>
        <p:spPr>
          <a:xfrm>
            <a:off x="10507639" y="4619419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18</a:t>
            </a:r>
          </a:p>
        </p:txBody>
      </p:sp>
      <p:sp>
        <p:nvSpPr>
          <p:cNvPr id="951" name="TextBox 950">
            <a:extLst>
              <a:ext uri="{FF2B5EF4-FFF2-40B4-BE49-F238E27FC236}">
                <a16:creationId xmlns:a16="http://schemas.microsoft.com/office/drawing/2014/main" id="{E49A56B8-E5D3-A446-9EA9-23E32B2B62E8}"/>
              </a:ext>
            </a:extLst>
          </p:cNvPr>
          <p:cNvSpPr txBox="1"/>
          <p:nvPr/>
        </p:nvSpPr>
        <p:spPr>
          <a:xfrm>
            <a:off x="10706258" y="4619419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19</a:t>
            </a:r>
          </a:p>
        </p:txBody>
      </p:sp>
      <p:sp>
        <p:nvSpPr>
          <p:cNvPr id="981" name="TextBox 980">
            <a:extLst>
              <a:ext uri="{FF2B5EF4-FFF2-40B4-BE49-F238E27FC236}">
                <a16:creationId xmlns:a16="http://schemas.microsoft.com/office/drawing/2014/main" id="{3D39C352-CD06-634C-ABA1-C20E0F9A3448}"/>
              </a:ext>
            </a:extLst>
          </p:cNvPr>
          <p:cNvSpPr txBox="1"/>
          <p:nvPr/>
        </p:nvSpPr>
        <p:spPr>
          <a:xfrm>
            <a:off x="11098872" y="4619419"/>
            <a:ext cx="166712" cy="229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21</a:t>
            </a:r>
          </a:p>
        </p:txBody>
      </p:sp>
      <p:sp>
        <p:nvSpPr>
          <p:cNvPr id="983" name="TextBox 982">
            <a:extLst>
              <a:ext uri="{FF2B5EF4-FFF2-40B4-BE49-F238E27FC236}">
                <a16:creationId xmlns:a16="http://schemas.microsoft.com/office/drawing/2014/main" id="{E443C473-B53E-C444-BEB8-0E763734A5F0}"/>
              </a:ext>
            </a:extLst>
          </p:cNvPr>
          <p:cNvSpPr txBox="1"/>
          <p:nvPr/>
        </p:nvSpPr>
        <p:spPr>
          <a:xfrm>
            <a:off x="11289748" y="4619419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22</a:t>
            </a:r>
          </a:p>
        </p:txBody>
      </p:sp>
      <p:sp>
        <p:nvSpPr>
          <p:cNvPr id="986" name="TextBox 985">
            <a:extLst>
              <a:ext uri="{FF2B5EF4-FFF2-40B4-BE49-F238E27FC236}">
                <a16:creationId xmlns:a16="http://schemas.microsoft.com/office/drawing/2014/main" id="{35D0A53F-4187-684A-8938-FDAECCA4FE07}"/>
              </a:ext>
            </a:extLst>
          </p:cNvPr>
          <p:cNvSpPr txBox="1"/>
          <p:nvPr/>
        </p:nvSpPr>
        <p:spPr>
          <a:xfrm>
            <a:off x="11488367" y="4619419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</a:t>
            </a:r>
          </a:p>
        </p:txBody>
      </p:sp>
      <p:sp>
        <p:nvSpPr>
          <p:cNvPr id="987" name="TextBox 986">
            <a:extLst>
              <a:ext uri="{FF2B5EF4-FFF2-40B4-BE49-F238E27FC236}">
                <a16:creationId xmlns:a16="http://schemas.microsoft.com/office/drawing/2014/main" id="{B5897628-6F42-DC4F-83FB-2CD41830D0B7}"/>
              </a:ext>
            </a:extLst>
          </p:cNvPr>
          <p:cNvSpPr txBox="1"/>
          <p:nvPr/>
        </p:nvSpPr>
        <p:spPr>
          <a:xfrm>
            <a:off x="11679159" y="4619419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24</a:t>
            </a:r>
          </a:p>
        </p:txBody>
      </p:sp>
      <p:cxnSp>
        <p:nvCxnSpPr>
          <p:cNvPr id="988" name="Straight Connector 987">
            <a:extLst>
              <a:ext uri="{FF2B5EF4-FFF2-40B4-BE49-F238E27FC236}">
                <a16:creationId xmlns:a16="http://schemas.microsoft.com/office/drawing/2014/main" id="{46E20948-4458-3B4A-AE4A-C34264BA8284}"/>
              </a:ext>
            </a:extLst>
          </p:cNvPr>
          <p:cNvCxnSpPr>
            <a:cxnSpLocks/>
          </p:cNvCxnSpPr>
          <p:nvPr/>
        </p:nvCxnSpPr>
        <p:spPr>
          <a:xfrm rot="16200000">
            <a:off x="7308122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9" name="Straight Connector 988">
            <a:extLst>
              <a:ext uri="{FF2B5EF4-FFF2-40B4-BE49-F238E27FC236}">
                <a16:creationId xmlns:a16="http://schemas.microsoft.com/office/drawing/2014/main" id="{2799BCAB-9818-1A45-97F3-D84259428107}"/>
              </a:ext>
            </a:extLst>
          </p:cNvPr>
          <p:cNvCxnSpPr>
            <a:cxnSpLocks/>
          </p:cNvCxnSpPr>
          <p:nvPr/>
        </p:nvCxnSpPr>
        <p:spPr>
          <a:xfrm rot="16200000">
            <a:off x="7488754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0" name="Straight Connector 989">
            <a:extLst>
              <a:ext uri="{FF2B5EF4-FFF2-40B4-BE49-F238E27FC236}">
                <a16:creationId xmlns:a16="http://schemas.microsoft.com/office/drawing/2014/main" id="{020056AF-127D-A646-8D55-C572CA32FBCC}"/>
              </a:ext>
            </a:extLst>
          </p:cNvPr>
          <p:cNvCxnSpPr>
            <a:cxnSpLocks/>
          </p:cNvCxnSpPr>
          <p:nvPr/>
        </p:nvCxnSpPr>
        <p:spPr>
          <a:xfrm rot="16200000">
            <a:off x="7687374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1" name="Straight Connector 990">
            <a:extLst>
              <a:ext uri="{FF2B5EF4-FFF2-40B4-BE49-F238E27FC236}">
                <a16:creationId xmlns:a16="http://schemas.microsoft.com/office/drawing/2014/main" id="{8F4486E9-058B-FA4F-989C-3EBABFF4ED1B}"/>
              </a:ext>
            </a:extLst>
          </p:cNvPr>
          <p:cNvCxnSpPr>
            <a:cxnSpLocks/>
          </p:cNvCxnSpPr>
          <p:nvPr/>
        </p:nvCxnSpPr>
        <p:spPr>
          <a:xfrm rot="16200000">
            <a:off x="7893489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2" name="Straight Connector 991">
            <a:extLst>
              <a:ext uri="{FF2B5EF4-FFF2-40B4-BE49-F238E27FC236}">
                <a16:creationId xmlns:a16="http://schemas.microsoft.com/office/drawing/2014/main" id="{EF696FD0-C0A4-5F4B-96B0-848F95ED8B31}"/>
              </a:ext>
            </a:extLst>
          </p:cNvPr>
          <p:cNvCxnSpPr>
            <a:cxnSpLocks/>
          </p:cNvCxnSpPr>
          <p:nvPr/>
        </p:nvCxnSpPr>
        <p:spPr>
          <a:xfrm rot="16200000">
            <a:off x="8270234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3" name="Straight Connector 992">
            <a:extLst>
              <a:ext uri="{FF2B5EF4-FFF2-40B4-BE49-F238E27FC236}">
                <a16:creationId xmlns:a16="http://schemas.microsoft.com/office/drawing/2014/main" id="{28655CB5-3EB2-5147-95C9-374570265730}"/>
              </a:ext>
            </a:extLst>
          </p:cNvPr>
          <p:cNvCxnSpPr>
            <a:cxnSpLocks/>
          </p:cNvCxnSpPr>
          <p:nvPr/>
        </p:nvCxnSpPr>
        <p:spPr>
          <a:xfrm rot="16200000">
            <a:off x="8461026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4" name="Straight Connector 993">
            <a:extLst>
              <a:ext uri="{FF2B5EF4-FFF2-40B4-BE49-F238E27FC236}">
                <a16:creationId xmlns:a16="http://schemas.microsoft.com/office/drawing/2014/main" id="{189DFA1D-6333-3640-9148-B7EB12C508E4}"/>
              </a:ext>
            </a:extLst>
          </p:cNvPr>
          <p:cNvCxnSpPr>
            <a:cxnSpLocks/>
          </p:cNvCxnSpPr>
          <p:nvPr/>
        </p:nvCxnSpPr>
        <p:spPr>
          <a:xfrm rot="16200000">
            <a:off x="8659646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5" name="Straight Connector 994">
            <a:extLst>
              <a:ext uri="{FF2B5EF4-FFF2-40B4-BE49-F238E27FC236}">
                <a16:creationId xmlns:a16="http://schemas.microsoft.com/office/drawing/2014/main" id="{F7B900A3-37C7-934F-9C22-D0EE9A77EFC1}"/>
              </a:ext>
            </a:extLst>
          </p:cNvPr>
          <p:cNvCxnSpPr>
            <a:cxnSpLocks/>
          </p:cNvCxnSpPr>
          <p:nvPr/>
        </p:nvCxnSpPr>
        <p:spPr>
          <a:xfrm rot="16200000">
            <a:off x="8842611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6" name="Straight Connector 995">
            <a:extLst>
              <a:ext uri="{FF2B5EF4-FFF2-40B4-BE49-F238E27FC236}">
                <a16:creationId xmlns:a16="http://schemas.microsoft.com/office/drawing/2014/main" id="{448C2000-EC52-B146-AC8C-F4E4B0A52A86}"/>
              </a:ext>
            </a:extLst>
          </p:cNvPr>
          <p:cNvCxnSpPr>
            <a:cxnSpLocks/>
          </p:cNvCxnSpPr>
          <p:nvPr/>
        </p:nvCxnSpPr>
        <p:spPr>
          <a:xfrm rot="16200000">
            <a:off x="9214281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7" name="Straight Connector 996">
            <a:extLst>
              <a:ext uri="{FF2B5EF4-FFF2-40B4-BE49-F238E27FC236}">
                <a16:creationId xmlns:a16="http://schemas.microsoft.com/office/drawing/2014/main" id="{254460DA-01F5-5249-8C7E-9057C08275A1}"/>
              </a:ext>
            </a:extLst>
          </p:cNvPr>
          <p:cNvCxnSpPr>
            <a:cxnSpLocks/>
          </p:cNvCxnSpPr>
          <p:nvPr/>
        </p:nvCxnSpPr>
        <p:spPr>
          <a:xfrm rot="16200000">
            <a:off x="9406488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8" name="Straight Connector 997">
            <a:extLst>
              <a:ext uri="{FF2B5EF4-FFF2-40B4-BE49-F238E27FC236}">
                <a16:creationId xmlns:a16="http://schemas.microsoft.com/office/drawing/2014/main" id="{9546281E-451A-8E4D-9A33-BD706CB421F6}"/>
              </a:ext>
            </a:extLst>
          </p:cNvPr>
          <p:cNvCxnSpPr>
            <a:cxnSpLocks/>
          </p:cNvCxnSpPr>
          <p:nvPr/>
        </p:nvCxnSpPr>
        <p:spPr>
          <a:xfrm rot="16200000">
            <a:off x="9605108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9" name="Straight Connector 998">
            <a:extLst>
              <a:ext uri="{FF2B5EF4-FFF2-40B4-BE49-F238E27FC236}">
                <a16:creationId xmlns:a16="http://schemas.microsoft.com/office/drawing/2014/main" id="{7362C267-92EB-CE46-AA0C-B3600A6B4B35}"/>
              </a:ext>
            </a:extLst>
          </p:cNvPr>
          <p:cNvCxnSpPr>
            <a:cxnSpLocks/>
          </p:cNvCxnSpPr>
          <p:nvPr/>
        </p:nvCxnSpPr>
        <p:spPr>
          <a:xfrm rot="16200000">
            <a:off x="9798233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0" name="Straight Connector 999">
            <a:extLst>
              <a:ext uri="{FF2B5EF4-FFF2-40B4-BE49-F238E27FC236}">
                <a16:creationId xmlns:a16="http://schemas.microsoft.com/office/drawing/2014/main" id="{C244020F-6E88-BF41-84A6-5BADA6711110}"/>
              </a:ext>
            </a:extLst>
          </p:cNvPr>
          <p:cNvCxnSpPr>
            <a:cxnSpLocks/>
          </p:cNvCxnSpPr>
          <p:nvPr/>
        </p:nvCxnSpPr>
        <p:spPr>
          <a:xfrm rot="16200000">
            <a:off x="10173565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1" name="Straight Connector 1000">
            <a:extLst>
              <a:ext uri="{FF2B5EF4-FFF2-40B4-BE49-F238E27FC236}">
                <a16:creationId xmlns:a16="http://schemas.microsoft.com/office/drawing/2014/main" id="{3F77DB2A-6DE6-A74C-B587-E3A8C362F41E}"/>
              </a:ext>
            </a:extLst>
          </p:cNvPr>
          <p:cNvCxnSpPr>
            <a:cxnSpLocks/>
          </p:cNvCxnSpPr>
          <p:nvPr/>
        </p:nvCxnSpPr>
        <p:spPr>
          <a:xfrm rot="16200000">
            <a:off x="10365772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2" name="Straight Connector 1001">
            <a:extLst>
              <a:ext uri="{FF2B5EF4-FFF2-40B4-BE49-F238E27FC236}">
                <a16:creationId xmlns:a16="http://schemas.microsoft.com/office/drawing/2014/main" id="{67B967AD-40C2-3140-9FF0-1A381D0FA127}"/>
              </a:ext>
            </a:extLst>
          </p:cNvPr>
          <p:cNvCxnSpPr>
            <a:cxnSpLocks/>
          </p:cNvCxnSpPr>
          <p:nvPr/>
        </p:nvCxnSpPr>
        <p:spPr>
          <a:xfrm rot="16200000">
            <a:off x="10557897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3" name="Straight Connector 1002">
            <a:extLst>
              <a:ext uri="{FF2B5EF4-FFF2-40B4-BE49-F238E27FC236}">
                <a16:creationId xmlns:a16="http://schemas.microsoft.com/office/drawing/2014/main" id="{B0A051F8-4E0E-2140-AB51-F08C8F6A50F2}"/>
              </a:ext>
            </a:extLst>
          </p:cNvPr>
          <p:cNvCxnSpPr>
            <a:cxnSpLocks/>
          </p:cNvCxnSpPr>
          <p:nvPr/>
        </p:nvCxnSpPr>
        <p:spPr>
          <a:xfrm rot="16200000">
            <a:off x="10758932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4" name="Straight Connector 1003">
            <a:extLst>
              <a:ext uri="{FF2B5EF4-FFF2-40B4-BE49-F238E27FC236}">
                <a16:creationId xmlns:a16="http://schemas.microsoft.com/office/drawing/2014/main" id="{02725854-235F-5C4D-8D32-1956BC571D55}"/>
              </a:ext>
            </a:extLst>
          </p:cNvPr>
          <p:cNvCxnSpPr>
            <a:cxnSpLocks/>
          </p:cNvCxnSpPr>
          <p:nvPr/>
        </p:nvCxnSpPr>
        <p:spPr>
          <a:xfrm rot="16200000">
            <a:off x="11140759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5" name="Straight Connector 1004">
            <a:extLst>
              <a:ext uri="{FF2B5EF4-FFF2-40B4-BE49-F238E27FC236}">
                <a16:creationId xmlns:a16="http://schemas.microsoft.com/office/drawing/2014/main" id="{29556769-5B23-144A-A0D7-B6C9B684B0CD}"/>
              </a:ext>
            </a:extLst>
          </p:cNvPr>
          <p:cNvCxnSpPr>
            <a:cxnSpLocks/>
          </p:cNvCxnSpPr>
          <p:nvPr/>
        </p:nvCxnSpPr>
        <p:spPr>
          <a:xfrm rot="16200000">
            <a:off x="11338046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6" name="Straight Connector 1005">
            <a:extLst>
              <a:ext uri="{FF2B5EF4-FFF2-40B4-BE49-F238E27FC236}">
                <a16:creationId xmlns:a16="http://schemas.microsoft.com/office/drawing/2014/main" id="{1E2E641D-4B82-D943-9DF8-21C64998084B}"/>
              </a:ext>
            </a:extLst>
          </p:cNvPr>
          <p:cNvCxnSpPr>
            <a:cxnSpLocks/>
          </p:cNvCxnSpPr>
          <p:nvPr/>
        </p:nvCxnSpPr>
        <p:spPr>
          <a:xfrm rot="16200000">
            <a:off x="11536666" y="4555915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7" name="Straight Connector 1006">
            <a:extLst>
              <a:ext uri="{FF2B5EF4-FFF2-40B4-BE49-F238E27FC236}">
                <a16:creationId xmlns:a16="http://schemas.microsoft.com/office/drawing/2014/main" id="{EA5758B0-F428-AF40-9BF3-C30D5BF6BD25}"/>
              </a:ext>
            </a:extLst>
          </p:cNvPr>
          <p:cNvCxnSpPr>
            <a:cxnSpLocks/>
          </p:cNvCxnSpPr>
          <p:nvPr/>
        </p:nvCxnSpPr>
        <p:spPr>
          <a:xfrm rot="16200000">
            <a:off x="11726126" y="4549420"/>
            <a:ext cx="7560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8" name="TextBox 1007">
            <a:extLst>
              <a:ext uri="{FF2B5EF4-FFF2-40B4-BE49-F238E27FC236}">
                <a16:creationId xmlns:a16="http://schemas.microsoft.com/office/drawing/2014/main" id="{2F9460CE-7ACA-4945-93C4-618DDBACB345}"/>
              </a:ext>
            </a:extLst>
          </p:cNvPr>
          <p:cNvSpPr txBox="1"/>
          <p:nvPr/>
        </p:nvSpPr>
        <p:spPr>
          <a:xfrm>
            <a:off x="585016" y="2281211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90</a:t>
            </a:r>
          </a:p>
        </p:txBody>
      </p:sp>
      <p:cxnSp>
        <p:nvCxnSpPr>
          <p:cNvPr id="1009" name="Straight Connector 1008">
            <a:extLst>
              <a:ext uri="{FF2B5EF4-FFF2-40B4-BE49-F238E27FC236}">
                <a16:creationId xmlns:a16="http://schemas.microsoft.com/office/drawing/2014/main" id="{FF655151-18F4-2B4E-BC7E-013E921B65FA}"/>
              </a:ext>
            </a:extLst>
          </p:cNvPr>
          <p:cNvCxnSpPr/>
          <p:nvPr/>
        </p:nvCxnSpPr>
        <p:spPr>
          <a:xfrm>
            <a:off x="761889" y="2362003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0" name="TextBox 1009">
            <a:extLst>
              <a:ext uri="{FF2B5EF4-FFF2-40B4-BE49-F238E27FC236}">
                <a16:creationId xmlns:a16="http://schemas.microsoft.com/office/drawing/2014/main" id="{4C9E63A1-E259-2B48-BD41-727CCC3B10C0}"/>
              </a:ext>
            </a:extLst>
          </p:cNvPr>
          <p:cNvSpPr txBox="1"/>
          <p:nvPr/>
        </p:nvSpPr>
        <p:spPr>
          <a:xfrm>
            <a:off x="585016" y="2743491"/>
            <a:ext cx="1667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70</a:t>
            </a:r>
          </a:p>
        </p:txBody>
      </p:sp>
      <p:cxnSp>
        <p:nvCxnSpPr>
          <p:cNvPr id="1011" name="Straight Connector 1010">
            <a:extLst>
              <a:ext uri="{FF2B5EF4-FFF2-40B4-BE49-F238E27FC236}">
                <a16:creationId xmlns:a16="http://schemas.microsoft.com/office/drawing/2014/main" id="{5774229D-A8F5-A345-AC9F-0C27C10257BC}"/>
              </a:ext>
            </a:extLst>
          </p:cNvPr>
          <p:cNvCxnSpPr/>
          <p:nvPr/>
        </p:nvCxnSpPr>
        <p:spPr>
          <a:xfrm>
            <a:off x="761889" y="2846317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2" name="TextBox 1011">
            <a:extLst>
              <a:ext uri="{FF2B5EF4-FFF2-40B4-BE49-F238E27FC236}">
                <a16:creationId xmlns:a16="http://schemas.microsoft.com/office/drawing/2014/main" id="{F3C9B19A-480B-7141-A33D-097A98FCB3A4}"/>
              </a:ext>
            </a:extLst>
          </p:cNvPr>
          <p:cNvSpPr txBox="1"/>
          <p:nvPr/>
        </p:nvSpPr>
        <p:spPr>
          <a:xfrm>
            <a:off x="585016" y="3195171"/>
            <a:ext cx="1667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</a:t>
            </a:r>
          </a:p>
        </p:txBody>
      </p:sp>
      <p:cxnSp>
        <p:nvCxnSpPr>
          <p:cNvPr id="1013" name="Straight Connector 1012">
            <a:extLst>
              <a:ext uri="{FF2B5EF4-FFF2-40B4-BE49-F238E27FC236}">
                <a16:creationId xmlns:a16="http://schemas.microsoft.com/office/drawing/2014/main" id="{EFF7C437-B68F-2140-AA18-317163B1FA2B}"/>
              </a:ext>
            </a:extLst>
          </p:cNvPr>
          <p:cNvCxnSpPr/>
          <p:nvPr/>
        </p:nvCxnSpPr>
        <p:spPr>
          <a:xfrm>
            <a:off x="761889" y="3297997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4" name="TextBox 1013">
            <a:extLst>
              <a:ext uri="{FF2B5EF4-FFF2-40B4-BE49-F238E27FC236}">
                <a16:creationId xmlns:a16="http://schemas.microsoft.com/office/drawing/2014/main" id="{1D739A59-D18F-F84D-A938-B09B397D484A}"/>
              </a:ext>
            </a:extLst>
          </p:cNvPr>
          <p:cNvSpPr txBox="1"/>
          <p:nvPr/>
        </p:nvSpPr>
        <p:spPr>
          <a:xfrm>
            <a:off x="585016" y="3650167"/>
            <a:ext cx="1667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30</a:t>
            </a:r>
          </a:p>
        </p:txBody>
      </p:sp>
      <p:cxnSp>
        <p:nvCxnSpPr>
          <p:cNvPr id="1015" name="Straight Connector 1014">
            <a:extLst>
              <a:ext uri="{FF2B5EF4-FFF2-40B4-BE49-F238E27FC236}">
                <a16:creationId xmlns:a16="http://schemas.microsoft.com/office/drawing/2014/main" id="{9479B28C-31A9-5A43-8D7E-E55E0E57ED83}"/>
              </a:ext>
            </a:extLst>
          </p:cNvPr>
          <p:cNvCxnSpPr/>
          <p:nvPr/>
        </p:nvCxnSpPr>
        <p:spPr>
          <a:xfrm>
            <a:off x="761889" y="3752993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6" name="TextBox 1015">
            <a:extLst>
              <a:ext uri="{FF2B5EF4-FFF2-40B4-BE49-F238E27FC236}">
                <a16:creationId xmlns:a16="http://schemas.microsoft.com/office/drawing/2014/main" id="{C08B9906-89FF-894E-821C-8E8D6D5F1B1B}"/>
              </a:ext>
            </a:extLst>
          </p:cNvPr>
          <p:cNvSpPr txBox="1"/>
          <p:nvPr/>
        </p:nvSpPr>
        <p:spPr>
          <a:xfrm>
            <a:off x="585016" y="4119141"/>
            <a:ext cx="1667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10</a:t>
            </a:r>
          </a:p>
        </p:txBody>
      </p:sp>
      <p:cxnSp>
        <p:nvCxnSpPr>
          <p:cNvPr id="1017" name="Straight Connector 1016">
            <a:extLst>
              <a:ext uri="{FF2B5EF4-FFF2-40B4-BE49-F238E27FC236}">
                <a16:creationId xmlns:a16="http://schemas.microsoft.com/office/drawing/2014/main" id="{7B98B3C8-65F9-7B43-B03E-AB8542C23F0A}"/>
              </a:ext>
            </a:extLst>
          </p:cNvPr>
          <p:cNvCxnSpPr/>
          <p:nvPr/>
        </p:nvCxnSpPr>
        <p:spPr>
          <a:xfrm>
            <a:off x="761889" y="4221967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8" name="TextBox 1017">
            <a:extLst>
              <a:ext uri="{FF2B5EF4-FFF2-40B4-BE49-F238E27FC236}">
                <a16:creationId xmlns:a16="http://schemas.microsoft.com/office/drawing/2014/main" id="{270FA1D8-507F-5E4E-85DC-E94982C68202}"/>
              </a:ext>
            </a:extLst>
          </p:cNvPr>
          <p:cNvSpPr txBox="1"/>
          <p:nvPr/>
        </p:nvSpPr>
        <p:spPr>
          <a:xfrm>
            <a:off x="6658573" y="2279677"/>
            <a:ext cx="166712" cy="22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90</a:t>
            </a:r>
          </a:p>
        </p:txBody>
      </p:sp>
      <p:cxnSp>
        <p:nvCxnSpPr>
          <p:cNvPr id="1019" name="Straight Connector 1018">
            <a:extLst>
              <a:ext uri="{FF2B5EF4-FFF2-40B4-BE49-F238E27FC236}">
                <a16:creationId xmlns:a16="http://schemas.microsoft.com/office/drawing/2014/main" id="{0EB792B4-A164-5B4A-B3DF-95DCC62BCEB3}"/>
              </a:ext>
            </a:extLst>
          </p:cNvPr>
          <p:cNvCxnSpPr/>
          <p:nvPr/>
        </p:nvCxnSpPr>
        <p:spPr>
          <a:xfrm>
            <a:off x="6835446" y="2374036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0" name="TextBox 1019">
            <a:extLst>
              <a:ext uri="{FF2B5EF4-FFF2-40B4-BE49-F238E27FC236}">
                <a16:creationId xmlns:a16="http://schemas.microsoft.com/office/drawing/2014/main" id="{0A3FEF79-7085-C841-9C19-4D0E17396C3B}"/>
              </a:ext>
            </a:extLst>
          </p:cNvPr>
          <p:cNvSpPr txBox="1"/>
          <p:nvPr/>
        </p:nvSpPr>
        <p:spPr>
          <a:xfrm>
            <a:off x="6658573" y="2741957"/>
            <a:ext cx="1667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70</a:t>
            </a:r>
          </a:p>
        </p:txBody>
      </p:sp>
      <p:cxnSp>
        <p:nvCxnSpPr>
          <p:cNvPr id="1021" name="Straight Connector 1020">
            <a:extLst>
              <a:ext uri="{FF2B5EF4-FFF2-40B4-BE49-F238E27FC236}">
                <a16:creationId xmlns:a16="http://schemas.microsoft.com/office/drawing/2014/main" id="{CA546707-9B6D-454D-8758-9E1B4F56F65F}"/>
              </a:ext>
            </a:extLst>
          </p:cNvPr>
          <p:cNvCxnSpPr/>
          <p:nvPr/>
        </p:nvCxnSpPr>
        <p:spPr>
          <a:xfrm>
            <a:off x="6835446" y="2844783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2" name="TextBox 1021">
            <a:extLst>
              <a:ext uri="{FF2B5EF4-FFF2-40B4-BE49-F238E27FC236}">
                <a16:creationId xmlns:a16="http://schemas.microsoft.com/office/drawing/2014/main" id="{A323072F-88FD-074E-8389-6A85A7443804}"/>
              </a:ext>
            </a:extLst>
          </p:cNvPr>
          <p:cNvSpPr txBox="1"/>
          <p:nvPr/>
        </p:nvSpPr>
        <p:spPr>
          <a:xfrm>
            <a:off x="6658573" y="3193637"/>
            <a:ext cx="1667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</a:t>
            </a:r>
          </a:p>
        </p:txBody>
      </p:sp>
      <p:cxnSp>
        <p:nvCxnSpPr>
          <p:cNvPr id="1023" name="Straight Connector 1022">
            <a:extLst>
              <a:ext uri="{FF2B5EF4-FFF2-40B4-BE49-F238E27FC236}">
                <a16:creationId xmlns:a16="http://schemas.microsoft.com/office/drawing/2014/main" id="{E535A06E-6873-454D-834B-4E5D8FEEDA48}"/>
              </a:ext>
            </a:extLst>
          </p:cNvPr>
          <p:cNvCxnSpPr/>
          <p:nvPr/>
        </p:nvCxnSpPr>
        <p:spPr>
          <a:xfrm>
            <a:off x="6835446" y="3296463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6B9CF302-5A41-264E-A626-061A2757B162}"/>
              </a:ext>
            </a:extLst>
          </p:cNvPr>
          <p:cNvSpPr txBox="1"/>
          <p:nvPr/>
        </p:nvSpPr>
        <p:spPr>
          <a:xfrm>
            <a:off x="6658573" y="3653713"/>
            <a:ext cx="1667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30</a:t>
            </a:r>
          </a:p>
        </p:txBody>
      </p: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19CE43A8-095F-FD4B-9671-A97D17FB627C}"/>
              </a:ext>
            </a:extLst>
          </p:cNvPr>
          <p:cNvCxnSpPr/>
          <p:nvPr/>
        </p:nvCxnSpPr>
        <p:spPr>
          <a:xfrm>
            <a:off x="6835446" y="3756539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TextBox 1025">
            <a:extLst>
              <a:ext uri="{FF2B5EF4-FFF2-40B4-BE49-F238E27FC236}">
                <a16:creationId xmlns:a16="http://schemas.microsoft.com/office/drawing/2014/main" id="{1C9E5FFE-234D-004A-8FF0-78C97C3386E2}"/>
              </a:ext>
            </a:extLst>
          </p:cNvPr>
          <p:cNvSpPr txBox="1"/>
          <p:nvPr/>
        </p:nvSpPr>
        <p:spPr>
          <a:xfrm>
            <a:off x="6658573" y="4117607"/>
            <a:ext cx="1667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10</a:t>
            </a:r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D191217D-5F62-5743-8A74-2D9635626864}"/>
              </a:ext>
            </a:extLst>
          </p:cNvPr>
          <p:cNvCxnSpPr/>
          <p:nvPr/>
        </p:nvCxnSpPr>
        <p:spPr>
          <a:xfrm>
            <a:off x="6835446" y="4220433"/>
            <a:ext cx="609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8">
            <a:extLst>
              <a:ext uri="{FF2B5EF4-FFF2-40B4-BE49-F238E27FC236}">
                <a16:creationId xmlns:a16="http://schemas.microsoft.com/office/drawing/2014/main" id="{A9CCE1F8-32E4-9043-AC25-C76B14FB507B}"/>
              </a:ext>
            </a:extLst>
          </p:cNvPr>
          <p:cNvSpPr txBox="1"/>
          <p:nvPr/>
        </p:nvSpPr>
        <p:spPr>
          <a:xfrm>
            <a:off x="239617" y="5711885"/>
            <a:ext cx="11891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Elacestrant demonstrated a statistically significant and clinically meaningful PFS improvement versus Fulvestrant as SOC in patients with ER+/HER2- advanced/metastatic breast cancer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mESR1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following CDK4/6i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015A7-D57B-0B4E-A25F-E60C2C30D102}"/>
              </a:ext>
            </a:extLst>
          </p:cNvPr>
          <p:cNvSpPr txBox="1"/>
          <p:nvPr/>
        </p:nvSpPr>
        <p:spPr>
          <a:xfrm>
            <a:off x="887505" y="4015216"/>
            <a:ext cx="27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F181A5AC-0D8A-8A41-A638-571001775EEE}"/>
              </a:ext>
            </a:extLst>
          </p:cNvPr>
          <p:cNvSpPr txBox="1"/>
          <p:nvPr/>
        </p:nvSpPr>
        <p:spPr>
          <a:xfrm>
            <a:off x="885259" y="4187788"/>
            <a:ext cx="27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7DBFB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5359F38-8328-9548-BD80-BED3EC628FA7}"/>
              </a:ext>
            </a:extLst>
          </p:cNvPr>
          <p:cNvSpPr txBox="1"/>
          <p:nvPr/>
        </p:nvSpPr>
        <p:spPr>
          <a:xfrm>
            <a:off x="6957147" y="4025059"/>
            <a:ext cx="27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F3D5B643-7C08-2641-A9D6-9C616B7519AF}"/>
              </a:ext>
            </a:extLst>
          </p:cNvPr>
          <p:cNvSpPr txBox="1"/>
          <p:nvPr/>
        </p:nvSpPr>
        <p:spPr>
          <a:xfrm>
            <a:off x="6954901" y="4197631"/>
            <a:ext cx="27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7DBFB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9288A955-702C-484F-AB68-B37034D6945B}"/>
              </a:ext>
            </a:extLst>
          </p:cNvPr>
          <p:cNvSpPr txBox="1"/>
          <p:nvPr/>
        </p:nvSpPr>
        <p:spPr>
          <a:xfrm rot="16200000">
            <a:off x="-538347" y="3230963"/>
            <a:ext cx="17440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Probability of PFS (%)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B07BC184-E3DA-E048-8DDB-D31BF8A6663F}"/>
              </a:ext>
            </a:extLst>
          </p:cNvPr>
          <p:cNvSpPr txBox="1"/>
          <p:nvPr/>
        </p:nvSpPr>
        <p:spPr>
          <a:xfrm rot="16200000">
            <a:off x="5539597" y="3230963"/>
            <a:ext cx="174406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Probability of PFS (%)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DB9E5-C94B-FF9A-831A-8F07D4666F03}"/>
              </a:ext>
            </a:extLst>
          </p:cNvPr>
          <p:cNvSpPr txBox="1"/>
          <p:nvPr/>
        </p:nvSpPr>
        <p:spPr>
          <a:xfrm>
            <a:off x="387453" y="6464595"/>
            <a:ext cx="2887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Bidard</a:t>
            </a:r>
            <a:r>
              <a:rPr lang="en-US" sz="1400" dirty="0"/>
              <a:t> FC et al. J Clin Oncol, 2022</a:t>
            </a:r>
          </a:p>
        </p:txBody>
      </p:sp>
    </p:spTree>
    <p:extLst>
      <p:ext uri="{BB962C8B-B14F-4D97-AF65-F5344CB8AC3E}">
        <p14:creationId xmlns:p14="http://schemas.microsoft.com/office/powerpoint/2010/main" val="916479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3">
            <a:extLst>
              <a:ext uri="{FF2B5EF4-FFF2-40B4-BE49-F238E27FC236}">
                <a16:creationId xmlns:a16="http://schemas.microsoft.com/office/drawing/2014/main" id="{4A01C315-E381-8FF6-E1AC-5FB67DB01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25" y="178761"/>
            <a:ext cx="11511381" cy="838799"/>
          </a:xfrm>
        </p:spPr>
        <p:txBody>
          <a:bodyPr/>
          <a:lstStyle/>
          <a:p>
            <a:r>
              <a:rPr lang="en-GB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A significant PFS benefit was seen in the </a:t>
            </a:r>
            <a:r>
              <a:rPr lang="en-GB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ESR1</a:t>
            </a:r>
            <a:r>
              <a:rPr lang="en-GB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-mutated population of EMERALD; a benefit trend was observed in acelERA BC and AMEERA-3</a:t>
            </a:r>
            <a:endParaRPr lang="en-CH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05DE7-2EE8-6ACD-2C03-E1657EFF0C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160" y="6104810"/>
            <a:ext cx="11343376" cy="66479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It was announced in August 2022 that the amcenestrant clinical development programme will be discontinued.</a:t>
            </a:r>
            <a:r>
              <a:rPr lang="en-GB" baseline="30000" dirty="0">
                <a:latin typeface="+mn-lt"/>
              </a:rPr>
              <a:t>4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1</a:t>
            </a:r>
            <a:r>
              <a:rPr lang="en-GB" sz="700" b="1" dirty="0">
                <a:latin typeface="+mn-lt"/>
              </a:rPr>
              <a:t>°</a:t>
            </a:r>
            <a:r>
              <a:rPr lang="en-GB" dirty="0">
                <a:latin typeface="+mn-lt"/>
              </a:rPr>
              <a:t> primary; 2</a:t>
            </a:r>
            <a:r>
              <a:rPr lang="en-GB" sz="700" b="1" dirty="0">
                <a:latin typeface="+mn-lt"/>
              </a:rPr>
              <a:t>°</a:t>
            </a:r>
            <a:r>
              <a:rPr lang="en-GB" dirty="0">
                <a:latin typeface="+mn-lt"/>
              </a:rPr>
              <a:t>, secondary; BC, breast cancer; EP, endpoint; </a:t>
            </a:r>
            <a:r>
              <a:rPr lang="en-GB" dirty="0" err="1">
                <a:latin typeface="+mn-lt"/>
              </a:rPr>
              <a:t>mo</a:t>
            </a:r>
            <a:r>
              <a:rPr lang="en-GB" dirty="0">
                <a:latin typeface="+mn-lt"/>
              </a:rPr>
              <a:t>, months; mPFS, median progression-free survival; PCET, physician’s choice of endocrine therapy; PFS, progression-free survival; SERD, selective oestrogen receptor degrader.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br>
              <a:rPr lang="en-GB" dirty="0">
                <a:latin typeface="+mn-lt"/>
              </a:rPr>
            </a:br>
            <a:r>
              <a:rPr lang="en-GB" sz="1200" dirty="0">
                <a:latin typeface="+mn-lt"/>
              </a:rPr>
              <a:t>1. Martin M, </a:t>
            </a:r>
            <a:r>
              <a:rPr lang="en-GB" sz="1200" i="1" dirty="0">
                <a:latin typeface="+mn-lt"/>
              </a:rPr>
              <a:t>et al</a:t>
            </a:r>
            <a:r>
              <a:rPr lang="en-GB" sz="1200" dirty="0">
                <a:latin typeface="+mn-lt"/>
              </a:rPr>
              <a:t>. ESMO 2022 (Abstract 211MO; mini oral presentation); 2. Tolaney SM, </a:t>
            </a:r>
            <a:r>
              <a:rPr lang="en-GB" sz="1200" i="1" dirty="0">
                <a:latin typeface="+mn-lt"/>
              </a:rPr>
              <a:t>et al</a:t>
            </a:r>
            <a:r>
              <a:rPr lang="en-GB" sz="1200" dirty="0">
                <a:latin typeface="+mn-lt"/>
              </a:rPr>
              <a:t>. ESMO 2022 (Abstract 212MO; mini oral presentation); 3. Bidard F-C, </a:t>
            </a:r>
            <a:r>
              <a:rPr lang="en-GB" sz="1200" i="1" dirty="0">
                <a:latin typeface="+mn-lt"/>
              </a:rPr>
              <a:t>et al. J Clin Oncol </a:t>
            </a:r>
            <a:r>
              <a:rPr lang="en-GB" sz="1200" dirty="0">
                <a:latin typeface="+mn-lt"/>
              </a:rPr>
              <a:t>2022; 4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. https://www.sanofi.com/en/media-room/press-releases/2022/2022-08-17-05-30-00-2499668 (accessed August 2022).</a:t>
            </a:r>
            <a:endParaRPr lang="en-GB" sz="12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FC5AFE-5534-014A-1C5F-BCF1C845EF1F}"/>
              </a:ext>
            </a:extLst>
          </p:cNvPr>
          <p:cNvSpPr txBox="1"/>
          <p:nvPr/>
        </p:nvSpPr>
        <p:spPr>
          <a:xfrm>
            <a:off x="641176" y="1232913"/>
            <a:ext cx="34063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acelERA BC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2° EP: PFS (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ESR1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mut)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C4C916-2DB5-5FDD-E950-3B8D8EC7539C}"/>
              </a:ext>
            </a:extLst>
          </p:cNvPr>
          <p:cNvSpPr txBox="1"/>
          <p:nvPr/>
        </p:nvSpPr>
        <p:spPr>
          <a:xfrm>
            <a:off x="8658136" y="1232913"/>
            <a:ext cx="34729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EMERALD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3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Co-1° EP: PFS (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ESR1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mut)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31" name="Google Shape;109;p16">
            <a:extLst>
              <a:ext uri="{FF2B5EF4-FFF2-40B4-BE49-F238E27FC236}">
                <a16:creationId xmlns:a16="http://schemas.microsoft.com/office/drawing/2014/main" id="{62322047-41A9-6717-7E6C-CEA803856EC0}"/>
              </a:ext>
            </a:extLst>
          </p:cNvPr>
          <p:cNvSpPr/>
          <p:nvPr/>
        </p:nvSpPr>
        <p:spPr>
          <a:xfrm>
            <a:off x="1356966" y="4846225"/>
            <a:ext cx="9978776" cy="607890"/>
          </a:xfrm>
          <a:prstGeom prst="roundRect">
            <a:avLst>
              <a:gd name="adj" fmla="val 5109"/>
            </a:avLst>
          </a:prstGeom>
          <a:solidFill>
            <a:srgbClr val="CEE5FE"/>
          </a:solidFill>
          <a:ln>
            <a:noFill/>
          </a:ln>
        </p:spPr>
        <p:txBody>
          <a:bodyPr spcFirstLastPara="1" wrap="square" lIns="13700" tIns="13700" rIns="13700" bIns="13700" anchor="ctr" anchorCtr="0">
            <a:noAutofit/>
          </a:bodyPr>
          <a:lstStyle/>
          <a:p>
            <a:pPr marL="85725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2F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Giredestrant and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2F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elacestrant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2F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had comparable PFS hazard ratios vs. PCET in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32F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2F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-mutated subpopulations; the HR for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2F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amcenestrant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2F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was notably higher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790F89-F7A3-2894-F2DC-2855A64ABDCB}"/>
              </a:ext>
            </a:extLst>
          </p:cNvPr>
          <p:cNvSpPr txBox="1"/>
          <p:nvPr/>
        </p:nvSpPr>
        <p:spPr>
          <a:xfrm>
            <a:off x="2310011" y="2142201"/>
            <a:ext cx="19613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Hazard ratio: 0.60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mPFS 5.3 vs. 3.5 mo (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Arial" panose="020B0604020202020204" pitchFamily="34" charset="0"/>
              </a:rPr>
              <a:t>Δ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Arial" panose="020B0604020202020204" pitchFamily="34" charset="0"/>
              </a:rPr>
              <a:t>: 1.8 mo)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5F27C18-DE4D-17F1-E813-25A4D977A973}"/>
              </a:ext>
            </a:extLst>
          </p:cNvPr>
          <p:cNvSpPr/>
          <p:nvPr/>
        </p:nvSpPr>
        <p:spPr>
          <a:xfrm>
            <a:off x="735392" y="1807009"/>
            <a:ext cx="2943768" cy="1794801"/>
          </a:xfrm>
          <a:custGeom>
            <a:avLst/>
            <a:gdLst>
              <a:gd name="connsiteX0" fmla="*/ 0 w 2949931"/>
              <a:gd name="connsiteY0" fmla="*/ 0 h 2024512"/>
              <a:gd name="connsiteX1" fmla="*/ 343695 w 2949931"/>
              <a:gd name="connsiteY1" fmla="*/ 0 h 2024512"/>
              <a:gd name="connsiteX2" fmla="*/ 343695 w 2949931"/>
              <a:gd name="connsiteY2" fmla="*/ 98109 h 2024512"/>
              <a:gd name="connsiteX3" fmla="*/ 377699 w 2949931"/>
              <a:gd name="connsiteY3" fmla="*/ 98109 h 2024512"/>
              <a:gd name="connsiteX4" fmla="*/ 377699 w 2949931"/>
              <a:gd name="connsiteY4" fmla="*/ 143448 h 2024512"/>
              <a:gd name="connsiteX5" fmla="*/ 415482 w 2949931"/>
              <a:gd name="connsiteY5" fmla="*/ 143448 h 2024512"/>
              <a:gd name="connsiteX6" fmla="*/ 415482 w 2949931"/>
              <a:gd name="connsiteY6" fmla="*/ 426816 h 2024512"/>
              <a:gd name="connsiteX7" fmla="*/ 457042 w 2949931"/>
              <a:gd name="connsiteY7" fmla="*/ 426816 h 2024512"/>
              <a:gd name="connsiteX8" fmla="*/ 457042 w 2949931"/>
              <a:gd name="connsiteY8" fmla="*/ 604268 h 2024512"/>
              <a:gd name="connsiteX9" fmla="*/ 483490 w 2949931"/>
              <a:gd name="connsiteY9" fmla="*/ 604268 h 2024512"/>
              <a:gd name="connsiteX10" fmla="*/ 483490 w 2949931"/>
              <a:gd name="connsiteY10" fmla="*/ 732729 h 2024512"/>
              <a:gd name="connsiteX11" fmla="*/ 506160 w 2949931"/>
              <a:gd name="connsiteY11" fmla="*/ 732729 h 2024512"/>
              <a:gd name="connsiteX12" fmla="*/ 506160 w 2949931"/>
              <a:gd name="connsiteY12" fmla="*/ 781846 h 2024512"/>
              <a:gd name="connsiteX13" fmla="*/ 823407 w 2949931"/>
              <a:gd name="connsiteY13" fmla="*/ 781846 h 2024512"/>
              <a:gd name="connsiteX14" fmla="*/ 823407 w 2949931"/>
              <a:gd name="connsiteY14" fmla="*/ 830963 h 2024512"/>
              <a:gd name="connsiteX15" fmla="*/ 857411 w 2949931"/>
              <a:gd name="connsiteY15" fmla="*/ 830963 h 2024512"/>
              <a:gd name="connsiteX16" fmla="*/ 857411 w 2949931"/>
              <a:gd name="connsiteY16" fmla="*/ 925293 h 2024512"/>
              <a:gd name="connsiteX17" fmla="*/ 880080 w 2949931"/>
              <a:gd name="connsiteY17" fmla="*/ 925293 h 2024512"/>
              <a:gd name="connsiteX18" fmla="*/ 880080 w 2949931"/>
              <a:gd name="connsiteY18" fmla="*/ 1068867 h 2024512"/>
              <a:gd name="connsiteX19" fmla="*/ 902750 w 2949931"/>
              <a:gd name="connsiteY19" fmla="*/ 1068867 h 2024512"/>
              <a:gd name="connsiteX20" fmla="*/ 902750 w 2949931"/>
              <a:gd name="connsiteY20" fmla="*/ 1106649 h 2024512"/>
              <a:gd name="connsiteX21" fmla="*/ 1148210 w 2949931"/>
              <a:gd name="connsiteY21" fmla="*/ 1106649 h 2024512"/>
              <a:gd name="connsiteX22" fmla="*/ 1148210 w 2949931"/>
              <a:gd name="connsiteY22" fmla="*/ 1151988 h 2024512"/>
              <a:gd name="connsiteX23" fmla="*/ 1231332 w 2949931"/>
              <a:gd name="connsiteY23" fmla="*/ 1151988 h 2024512"/>
              <a:gd name="connsiteX24" fmla="*/ 1231332 w 2949931"/>
              <a:gd name="connsiteY24" fmla="*/ 1201106 h 2024512"/>
              <a:gd name="connsiteX25" fmla="*/ 1250223 w 2949931"/>
              <a:gd name="connsiteY25" fmla="*/ 1201106 h 2024512"/>
              <a:gd name="connsiteX26" fmla="*/ 1250223 w 2949931"/>
              <a:gd name="connsiteY26" fmla="*/ 1265336 h 2024512"/>
              <a:gd name="connsiteX27" fmla="*/ 1269114 w 2949931"/>
              <a:gd name="connsiteY27" fmla="*/ 1265336 h 2024512"/>
              <a:gd name="connsiteX28" fmla="*/ 1269114 w 2949931"/>
              <a:gd name="connsiteY28" fmla="*/ 1329440 h 2024512"/>
              <a:gd name="connsiteX29" fmla="*/ 1281582 w 2949931"/>
              <a:gd name="connsiteY29" fmla="*/ 1329440 h 2024512"/>
              <a:gd name="connsiteX30" fmla="*/ 1281582 w 2949931"/>
              <a:gd name="connsiteY30" fmla="*/ 1386114 h 2024512"/>
              <a:gd name="connsiteX31" fmla="*/ 1296695 w 2949931"/>
              <a:gd name="connsiteY31" fmla="*/ 1386114 h 2024512"/>
              <a:gd name="connsiteX32" fmla="*/ 1296695 w 2949931"/>
              <a:gd name="connsiteY32" fmla="*/ 1541022 h 2024512"/>
              <a:gd name="connsiteX33" fmla="*/ 1658148 w 2949931"/>
              <a:gd name="connsiteY33" fmla="*/ 1541022 h 2024512"/>
              <a:gd name="connsiteX34" fmla="*/ 1658148 w 2949931"/>
              <a:gd name="connsiteY34" fmla="*/ 1612809 h 2024512"/>
              <a:gd name="connsiteX35" fmla="*/ 2092521 w 2949931"/>
              <a:gd name="connsiteY35" fmla="*/ 1612809 h 2024512"/>
              <a:gd name="connsiteX36" fmla="*/ 2092521 w 2949931"/>
              <a:gd name="connsiteY36" fmla="*/ 1714822 h 2024512"/>
              <a:gd name="connsiteX37" fmla="*/ 2534450 w 2949931"/>
              <a:gd name="connsiteY37" fmla="*/ 1714822 h 2024512"/>
              <a:gd name="connsiteX38" fmla="*/ 2534450 w 2949931"/>
              <a:gd name="connsiteY38" fmla="*/ 2024512 h 2024512"/>
              <a:gd name="connsiteX39" fmla="*/ 2949932 w 2949931"/>
              <a:gd name="connsiteY39" fmla="*/ 2024512 h 2024512"/>
              <a:gd name="connsiteX0" fmla="*/ 0 w 2918182"/>
              <a:gd name="connsiteY0" fmla="*/ 0 h 2024512"/>
              <a:gd name="connsiteX1" fmla="*/ 311945 w 2918182"/>
              <a:gd name="connsiteY1" fmla="*/ 0 h 2024512"/>
              <a:gd name="connsiteX2" fmla="*/ 311945 w 2918182"/>
              <a:gd name="connsiteY2" fmla="*/ 98109 h 2024512"/>
              <a:gd name="connsiteX3" fmla="*/ 345949 w 2918182"/>
              <a:gd name="connsiteY3" fmla="*/ 98109 h 2024512"/>
              <a:gd name="connsiteX4" fmla="*/ 345949 w 2918182"/>
              <a:gd name="connsiteY4" fmla="*/ 143448 h 2024512"/>
              <a:gd name="connsiteX5" fmla="*/ 383732 w 2918182"/>
              <a:gd name="connsiteY5" fmla="*/ 143448 h 2024512"/>
              <a:gd name="connsiteX6" fmla="*/ 383732 w 2918182"/>
              <a:gd name="connsiteY6" fmla="*/ 426816 h 2024512"/>
              <a:gd name="connsiteX7" fmla="*/ 425292 w 2918182"/>
              <a:gd name="connsiteY7" fmla="*/ 426816 h 2024512"/>
              <a:gd name="connsiteX8" fmla="*/ 425292 w 2918182"/>
              <a:gd name="connsiteY8" fmla="*/ 604268 h 2024512"/>
              <a:gd name="connsiteX9" fmla="*/ 451740 w 2918182"/>
              <a:gd name="connsiteY9" fmla="*/ 604268 h 2024512"/>
              <a:gd name="connsiteX10" fmla="*/ 451740 w 2918182"/>
              <a:gd name="connsiteY10" fmla="*/ 732729 h 2024512"/>
              <a:gd name="connsiteX11" fmla="*/ 474410 w 2918182"/>
              <a:gd name="connsiteY11" fmla="*/ 732729 h 2024512"/>
              <a:gd name="connsiteX12" fmla="*/ 474410 w 2918182"/>
              <a:gd name="connsiteY12" fmla="*/ 781846 h 2024512"/>
              <a:gd name="connsiteX13" fmla="*/ 791657 w 2918182"/>
              <a:gd name="connsiteY13" fmla="*/ 781846 h 2024512"/>
              <a:gd name="connsiteX14" fmla="*/ 791657 w 2918182"/>
              <a:gd name="connsiteY14" fmla="*/ 830963 h 2024512"/>
              <a:gd name="connsiteX15" fmla="*/ 825661 w 2918182"/>
              <a:gd name="connsiteY15" fmla="*/ 830963 h 2024512"/>
              <a:gd name="connsiteX16" fmla="*/ 825661 w 2918182"/>
              <a:gd name="connsiteY16" fmla="*/ 925293 h 2024512"/>
              <a:gd name="connsiteX17" fmla="*/ 848330 w 2918182"/>
              <a:gd name="connsiteY17" fmla="*/ 925293 h 2024512"/>
              <a:gd name="connsiteX18" fmla="*/ 848330 w 2918182"/>
              <a:gd name="connsiteY18" fmla="*/ 1068867 h 2024512"/>
              <a:gd name="connsiteX19" fmla="*/ 871000 w 2918182"/>
              <a:gd name="connsiteY19" fmla="*/ 1068867 h 2024512"/>
              <a:gd name="connsiteX20" fmla="*/ 871000 w 2918182"/>
              <a:gd name="connsiteY20" fmla="*/ 1106649 h 2024512"/>
              <a:gd name="connsiteX21" fmla="*/ 1116460 w 2918182"/>
              <a:gd name="connsiteY21" fmla="*/ 1106649 h 2024512"/>
              <a:gd name="connsiteX22" fmla="*/ 1116460 w 2918182"/>
              <a:gd name="connsiteY22" fmla="*/ 1151988 h 2024512"/>
              <a:gd name="connsiteX23" fmla="*/ 1199582 w 2918182"/>
              <a:gd name="connsiteY23" fmla="*/ 1151988 h 2024512"/>
              <a:gd name="connsiteX24" fmla="*/ 1199582 w 2918182"/>
              <a:gd name="connsiteY24" fmla="*/ 1201106 h 2024512"/>
              <a:gd name="connsiteX25" fmla="*/ 1218473 w 2918182"/>
              <a:gd name="connsiteY25" fmla="*/ 1201106 h 2024512"/>
              <a:gd name="connsiteX26" fmla="*/ 1218473 w 2918182"/>
              <a:gd name="connsiteY26" fmla="*/ 1265336 h 2024512"/>
              <a:gd name="connsiteX27" fmla="*/ 1237364 w 2918182"/>
              <a:gd name="connsiteY27" fmla="*/ 1265336 h 2024512"/>
              <a:gd name="connsiteX28" fmla="*/ 1237364 w 2918182"/>
              <a:gd name="connsiteY28" fmla="*/ 1329440 h 2024512"/>
              <a:gd name="connsiteX29" fmla="*/ 1249832 w 2918182"/>
              <a:gd name="connsiteY29" fmla="*/ 1329440 h 2024512"/>
              <a:gd name="connsiteX30" fmla="*/ 1249832 w 2918182"/>
              <a:gd name="connsiteY30" fmla="*/ 1386114 h 2024512"/>
              <a:gd name="connsiteX31" fmla="*/ 1264945 w 2918182"/>
              <a:gd name="connsiteY31" fmla="*/ 1386114 h 2024512"/>
              <a:gd name="connsiteX32" fmla="*/ 1264945 w 2918182"/>
              <a:gd name="connsiteY32" fmla="*/ 1541022 h 2024512"/>
              <a:gd name="connsiteX33" fmla="*/ 1626398 w 2918182"/>
              <a:gd name="connsiteY33" fmla="*/ 1541022 h 2024512"/>
              <a:gd name="connsiteX34" fmla="*/ 1626398 w 2918182"/>
              <a:gd name="connsiteY34" fmla="*/ 1612809 h 2024512"/>
              <a:gd name="connsiteX35" fmla="*/ 2060771 w 2918182"/>
              <a:gd name="connsiteY35" fmla="*/ 1612809 h 2024512"/>
              <a:gd name="connsiteX36" fmla="*/ 2060771 w 2918182"/>
              <a:gd name="connsiteY36" fmla="*/ 1714822 h 2024512"/>
              <a:gd name="connsiteX37" fmla="*/ 2502700 w 2918182"/>
              <a:gd name="connsiteY37" fmla="*/ 1714822 h 2024512"/>
              <a:gd name="connsiteX38" fmla="*/ 2502700 w 2918182"/>
              <a:gd name="connsiteY38" fmla="*/ 2024512 h 2024512"/>
              <a:gd name="connsiteX39" fmla="*/ 2918182 w 2918182"/>
              <a:gd name="connsiteY39" fmla="*/ 2024512 h 202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18182" h="2024512">
                <a:moveTo>
                  <a:pt x="0" y="0"/>
                </a:moveTo>
                <a:lnTo>
                  <a:pt x="311945" y="0"/>
                </a:lnTo>
                <a:lnTo>
                  <a:pt x="311945" y="98109"/>
                </a:lnTo>
                <a:lnTo>
                  <a:pt x="345949" y="98109"/>
                </a:lnTo>
                <a:lnTo>
                  <a:pt x="345949" y="143448"/>
                </a:lnTo>
                <a:lnTo>
                  <a:pt x="383732" y="143448"/>
                </a:lnTo>
                <a:lnTo>
                  <a:pt x="383732" y="426816"/>
                </a:lnTo>
                <a:lnTo>
                  <a:pt x="425292" y="426816"/>
                </a:lnTo>
                <a:lnTo>
                  <a:pt x="425292" y="604268"/>
                </a:lnTo>
                <a:lnTo>
                  <a:pt x="451740" y="604268"/>
                </a:lnTo>
                <a:lnTo>
                  <a:pt x="451740" y="732729"/>
                </a:lnTo>
                <a:lnTo>
                  <a:pt x="474410" y="732729"/>
                </a:lnTo>
                <a:lnTo>
                  <a:pt x="474410" y="781846"/>
                </a:lnTo>
                <a:lnTo>
                  <a:pt x="791657" y="781846"/>
                </a:lnTo>
                <a:lnTo>
                  <a:pt x="791657" y="830963"/>
                </a:lnTo>
                <a:lnTo>
                  <a:pt x="825661" y="830963"/>
                </a:lnTo>
                <a:lnTo>
                  <a:pt x="825661" y="925293"/>
                </a:lnTo>
                <a:lnTo>
                  <a:pt x="848330" y="925293"/>
                </a:lnTo>
                <a:lnTo>
                  <a:pt x="848330" y="1068867"/>
                </a:lnTo>
                <a:lnTo>
                  <a:pt x="871000" y="1068867"/>
                </a:lnTo>
                <a:lnTo>
                  <a:pt x="871000" y="1106649"/>
                </a:lnTo>
                <a:lnTo>
                  <a:pt x="1116460" y="1106649"/>
                </a:lnTo>
                <a:lnTo>
                  <a:pt x="1116460" y="1151988"/>
                </a:lnTo>
                <a:lnTo>
                  <a:pt x="1199582" y="1151988"/>
                </a:lnTo>
                <a:lnTo>
                  <a:pt x="1199582" y="1201106"/>
                </a:lnTo>
                <a:lnTo>
                  <a:pt x="1218473" y="1201106"/>
                </a:lnTo>
                <a:lnTo>
                  <a:pt x="1218473" y="1265336"/>
                </a:lnTo>
                <a:lnTo>
                  <a:pt x="1237364" y="1265336"/>
                </a:lnTo>
                <a:lnTo>
                  <a:pt x="1237364" y="1329440"/>
                </a:lnTo>
                <a:lnTo>
                  <a:pt x="1249832" y="1329440"/>
                </a:lnTo>
                <a:lnTo>
                  <a:pt x="1249832" y="1386114"/>
                </a:lnTo>
                <a:lnTo>
                  <a:pt x="1264945" y="1386114"/>
                </a:lnTo>
                <a:lnTo>
                  <a:pt x="1264945" y="1541022"/>
                </a:lnTo>
                <a:lnTo>
                  <a:pt x="1626398" y="1541022"/>
                </a:lnTo>
                <a:lnTo>
                  <a:pt x="1626398" y="1612809"/>
                </a:lnTo>
                <a:lnTo>
                  <a:pt x="2060771" y="1612809"/>
                </a:lnTo>
                <a:lnTo>
                  <a:pt x="2060771" y="1714822"/>
                </a:lnTo>
                <a:lnTo>
                  <a:pt x="2502700" y="1714822"/>
                </a:lnTo>
                <a:lnTo>
                  <a:pt x="2502700" y="2024512"/>
                </a:lnTo>
                <a:lnTo>
                  <a:pt x="2918182" y="2024512"/>
                </a:lnTo>
              </a:path>
            </a:pathLst>
          </a:custGeom>
          <a:noFill/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84E887E-BC7A-E5FB-137D-EE8D9CB27911}"/>
              </a:ext>
            </a:extLst>
          </p:cNvPr>
          <p:cNvSpPr/>
          <p:nvPr/>
        </p:nvSpPr>
        <p:spPr>
          <a:xfrm>
            <a:off x="3648667" y="3570343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CDADE73-265C-215C-6980-38DDA440B385}"/>
              </a:ext>
            </a:extLst>
          </p:cNvPr>
          <p:cNvSpPr/>
          <p:nvPr/>
        </p:nvSpPr>
        <p:spPr>
          <a:xfrm>
            <a:off x="3214298" y="3295680"/>
            <a:ext cx="12704" cy="46111"/>
          </a:xfrm>
          <a:custGeom>
            <a:avLst/>
            <a:gdLst>
              <a:gd name="connsiteX0" fmla="*/ 0 w 12594"/>
              <a:gd name="connsiteY0" fmla="*/ 0 h 52013"/>
              <a:gd name="connsiteX1" fmla="*/ 0 w 12594"/>
              <a:gd name="connsiteY1" fmla="*/ 52014 h 5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2013">
                <a:moveTo>
                  <a:pt x="0" y="0"/>
                </a:moveTo>
                <a:lnTo>
                  <a:pt x="0" y="52014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C9165B9-5B88-8A7E-B018-7E1C7D839D31}"/>
              </a:ext>
            </a:extLst>
          </p:cNvPr>
          <p:cNvSpPr/>
          <p:nvPr/>
        </p:nvSpPr>
        <p:spPr>
          <a:xfrm>
            <a:off x="2837098" y="3295680"/>
            <a:ext cx="12704" cy="46111"/>
          </a:xfrm>
          <a:custGeom>
            <a:avLst/>
            <a:gdLst>
              <a:gd name="connsiteX0" fmla="*/ 0 w 12594"/>
              <a:gd name="connsiteY0" fmla="*/ 0 h 52013"/>
              <a:gd name="connsiteX1" fmla="*/ 0 w 12594"/>
              <a:gd name="connsiteY1" fmla="*/ 52014 h 5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2013">
                <a:moveTo>
                  <a:pt x="0" y="0"/>
                </a:moveTo>
                <a:lnTo>
                  <a:pt x="0" y="52014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7D955DC3-53C4-36B2-AB85-1CDE17F24D49}"/>
              </a:ext>
            </a:extLst>
          </p:cNvPr>
          <p:cNvSpPr/>
          <p:nvPr/>
        </p:nvSpPr>
        <p:spPr>
          <a:xfrm>
            <a:off x="2814230" y="3295680"/>
            <a:ext cx="12704" cy="46111"/>
          </a:xfrm>
          <a:custGeom>
            <a:avLst/>
            <a:gdLst>
              <a:gd name="connsiteX0" fmla="*/ 0 w 12594"/>
              <a:gd name="connsiteY0" fmla="*/ 0 h 52013"/>
              <a:gd name="connsiteX1" fmla="*/ 0 w 12594"/>
              <a:gd name="connsiteY1" fmla="*/ 52014 h 5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2013">
                <a:moveTo>
                  <a:pt x="0" y="0"/>
                </a:moveTo>
                <a:lnTo>
                  <a:pt x="0" y="52014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A3891C8-CA7E-988F-3B80-DCA13FF01E93}"/>
              </a:ext>
            </a:extLst>
          </p:cNvPr>
          <p:cNvSpPr/>
          <p:nvPr/>
        </p:nvSpPr>
        <p:spPr>
          <a:xfrm>
            <a:off x="2814230" y="3205354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BE532C8-FB81-E52B-E888-C73C1B1F3FE9}"/>
              </a:ext>
            </a:extLst>
          </p:cNvPr>
          <p:cNvSpPr/>
          <p:nvPr/>
        </p:nvSpPr>
        <p:spPr>
          <a:xfrm>
            <a:off x="2783739" y="3205354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CA063C32-D96F-B08A-E86E-2ADD4352E85B}"/>
              </a:ext>
            </a:extLst>
          </p:cNvPr>
          <p:cNvSpPr/>
          <p:nvPr/>
        </p:nvSpPr>
        <p:spPr>
          <a:xfrm>
            <a:off x="2417974" y="3205354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1B95801-03BD-CE96-43F2-41E839DDE012}"/>
              </a:ext>
            </a:extLst>
          </p:cNvPr>
          <p:cNvSpPr/>
          <p:nvPr/>
        </p:nvSpPr>
        <p:spPr>
          <a:xfrm>
            <a:off x="2376049" y="3205354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92BF024-3DFD-BEFE-DC54-F5ED4A017A56}"/>
              </a:ext>
            </a:extLst>
          </p:cNvPr>
          <p:cNvSpPr/>
          <p:nvPr/>
        </p:nvSpPr>
        <p:spPr>
          <a:xfrm>
            <a:off x="2040775" y="3141712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CE861C8-F8A7-CDED-D314-A334FF60E2D8}"/>
              </a:ext>
            </a:extLst>
          </p:cNvPr>
          <p:cNvSpPr/>
          <p:nvPr/>
        </p:nvSpPr>
        <p:spPr>
          <a:xfrm>
            <a:off x="2011427" y="3141712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907E1937-EFF5-1438-91DD-690FBD7662AA}"/>
              </a:ext>
            </a:extLst>
          </p:cNvPr>
          <p:cNvSpPr/>
          <p:nvPr/>
        </p:nvSpPr>
        <p:spPr>
          <a:xfrm>
            <a:off x="1861640" y="2796820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27482672-607E-9615-0DE1-78FE316DFC7D}"/>
              </a:ext>
            </a:extLst>
          </p:cNvPr>
          <p:cNvSpPr/>
          <p:nvPr/>
        </p:nvSpPr>
        <p:spPr>
          <a:xfrm>
            <a:off x="1533988" y="2512108"/>
            <a:ext cx="12704" cy="46111"/>
          </a:xfrm>
          <a:custGeom>
            <a:avLst/>
            <a:gdLst>
              <a:gd name="connsiteX0" fmla="*/ 0 w 12594"/>
              <a:gd name="connsiteY0" fmla="*/ 0 h 52013"/>
              <a:gd name="connsiteX1" fmla="*/ 0 w 12594"/>
              <a:gd name="connsiteY1" fmla="*/ 52014 h 5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2013">
                <a:moveTo>
                  <a:pt x="0" y="0"/>
                </a:moveTo>
                <a:lnTo>
                  <a:pt x="0" y="52014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D07BA73-9AFA-4282-5C21-4FF27948340F}"/>
              </a:ext>
            </a:extLst>
          </p:cNvPr>
          <p:cNvSpPr/>
          <p:nvPr/>
        </p:nvSpPr>
        <p:spPr>
          <a:xfrm>
            <a:off x="1213959" y="2468676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B99B0DD-CCC3-C015-BD7E-9068FD0B8717}"/>
              </a:ext>
            </a:extLst>
          </p:cNvPr>
          <p:cNvSpPr/>
          <p:nvPr/>
        </p:nvSpPr>
        <p:spPr>
          <a:xfrm>
            <a:off x="1084373" y="1902713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1AFECAA7-F0CA-1438-8E51-655E1DEEC648}"/>
              </a:ext>
            </a:extLst>
          </p:cNvPr>
          <p:cNvSpPr/>
          <p:nvPr/>
        </p:nvSpPr>
        <p:spPr>
          <a:xfrm>
            <a:off x="1965055" y="3003934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5387489-21BF-DF25-EC96-95D52FB9431C}"/>
              </a:ext>
            </a:extLst>
          </p:cNvPr>
          <p:cNvSpPr/>
          <p:nvPr/>
        </p:nvSpPr>
        <p:spPr>
          <a:xfrm>
            <a:off x="1953621" y="2963739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6E1FB86A-9D85-D26A-A486-9DBCAF1DE1C9}"/>
              </a:ext>
            </a:extLst>
          </p:cNvPr>
          <p:cNvSpPr/>
          <p:nvPr/>
        </p:nvSpPr>
        <p:spPr>
          <a:xfrm>
            <a:off x="1938376" y="2920307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347DE4E8-4136-22BF-C1D6-0A96283992BF}"/>
              </a:ext>
            </a:extLst>
          </p:cNvPr>
          <p:cNvSpPr/>
          <p:nvPr/>
        </p:nvSpPr>
        <p:spPr>
          <a:xfrm>
            <a:off x="1919319" y="2863365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B4749DEF-23A6-6BC2-4F90-9158FD974BB9}"/>
              </a:ext>
            </a:extLst>
          </p:cNvPr>
          <p:cNvSpPr/>
          <p:nvPr/>
        </p:nvSpPr>
        <p:spPr>
          <a:xfrm>
            <a:off x="1980301" y="3111119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D92FF28B-4F21-A1EC-0D5D-F4B1309F9DDF}"/>
              </a:ext>
            </a:extLst>
          </p:cNvPr>
          <p:cNvSpPr/>
          <p:nvPr/>
        </p:nvSpPr>
        <p:spPr>
          <a:xfrm>
            <a:off x="1985255" y="3164712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36F17F6C-9AA6-28A5-39B3-C5E74E27C9B5}"/>
              </a:ext>
            </a:extLst>
          </p:cNvPr>
          <p:cNvSpPr/>
          <p:nvPr/>
        </p:nvSpPr>
        <p:spPr>
          <a:xfrm>
            <a:off x="2349877" y="3228354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319873CB-1A18-2A06-1B01-99E85468EF68}"/>
              </a:ext>
            </a:extLst>
          </p:cNvPr>
          <p:cNvSpPr/>
          <p:nvPr/>
        </p:nvSpPr>
        <p:spPr>
          <a:xfrm>
            <a:off x="2788059" y="3318792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8EBBE821-8097-DE21-0041-654F67013132}"/>
              </a:ext>
            </a:extLst>
          </p:cNvPr>
          <p:cNvSpPr/>
          <p:nvPr/>
        </p:nvSpPr>
        <p:spPr>
          <a:xfrm>
            <a:off x="3233863" y="3593343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DC5C2F63-38AB-A9A0-0FDF-7FA81000684C}"/>
              </a:ext>
            </a:extLst>
          </p:cNvPr>
          <p:cNvSpPr/>
          <p:nvPr/>
        </p:nvSpPr>
        <p:spPr>
          <a:xfrm>
            <a:off x="1835468" y="2819821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2A26A456-B3D5-9429-3EAB-E8AEB6819907}"/>
              </a:ext>
            </a:extLst>
          </p:cNvPr>
          <p:cNvSpPr/>
          <p:nvPr/>
        </p:nvSpPr>
        <p:spPr>
          <a:xfrm>
            <a:off x="1587729" y="2779626"/>
            <a:ext cx="52469" cy="11165"/>
          </a:xfrm>
          <a:custGeom>
            <a:avLst/>
            <a:gdLst>
              <a:gd name="connsiteX0" fmla="*/ 0 w 52013"/>
              <a:gd name="connsiteY0" fmla="*/ 0 h 12594"/>
              <a:gd name="connsiteX1" fmla="*/ 52014 w 52013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13" h="12594">
                <a:moveTo>
                  <a:pt x="0" y="0"/>
                </a:moveTo>
                <a:lnTo>
                  <a:pt x="52014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8785ACF-6F07-34EC-2698-629768603436}"/>
              </a:ext>
            </a:extLst>
          </p:cNvPr>
          <p:cNvSpPr/>
          <p:nvPr/>
        </p:nvSpPr>
        <p:spPr>
          <a:xfrm>
            <a:off x="1564987" y="2746130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BD846B4F-1917-DCB4-2418-2199BB23140A}"/>
              </a:ext>
            </a:extLst>
          </p:cNvPr>
          <p:cNvSpPr/>
          <p:nvPr/>
        </p:nvSpPr>
        <p:spPr>
          <a:xfrm>
            <a:off x="1564987" y="2699237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B9AB3B06-885E-AC21-9D5C-393D5005D8F8}"/>
              </a:ext>
            </a:extLst>
          </p:cNvPr>
          <p:cNvSpPr/>
          <p:nvPr/>
        </p:nvSpPr>
        <p:spPr>
          <a:xfrm>
            <a:off x="1542119" y="2618848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4D486E2-9B6B-76A1-EAD5-C4A10D7B1447}"/>
              </a:ext>
            </a:extLst>
          </p:cNvPr>
          <p:cNvSpPr/>
          <p:nvPr/>
        </p:nvSpPr>
        <p:spPr>
          <a:xfrm>
            <a:off x="1542119" y="2575415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D69041F3-E27F-0E84-59F4-AE91E6356EC3}"/>
              </a:ext>
            </a:extLst>
          </p:cNvPr>
          <p:cNvSpPr/>
          <p:nvPr/>
        </p:nvSpPr>
        <p:spPr>
          <a:xfrm>
            <a:off x="1507816" y="2535220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FC305F22-67B1-FDF3-8E3F-03CC8679BED4}"/>
              </a:ext>
            </a:extLst>
          </p:cNvPr>
          <p:cNvSpPr/>
          <p:nvPr/>
        </p:nvSpPr>
        <p:spPr>
          <a:xfrm>
            <a:off x="1187662" y="2491676"/>
            <a:ext cx="52469" cy="11165"/>
          </a:xfrm>
          <a:custGeom>
            <a:avLst/>
            <a:gdLst>
              <a:gd name="connsiteX0" fmla="*/ 0 w 52013"/>
              <a:gd name="connsiteY0" fmla="*/ 0 h 12594"/>
              <a:gd name="connsiteX1" fmla="*/ 52014 w 52013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13" h="12594">
                <a:moveTo>
                  <a:pt x="0" y="0"/>
                </a:moveTo>
                <a:lnTo>
                  <a:pt x="52014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87F2A634-54B6-5403-76C4-F008B8040ADF}"/>
              </a:ext>
            </a:extLst>
          </p:cNvPr>
          <p:cNvSpPr/>
          <p:nvPr/>
        </p:nvSpPr>
        <p:spPr>
          <a:xfrm>
            <a:off x="1187662" y="2448132"/>
            <a:ext cx="52469" cy="11165"/>
          </a:xfrm>
          <a:custGeom>
            <a:avLst/>
            <a:gdLst>
              <a:gd name="connsiteX0" fmla="*/ 0 w 52013"/>
              <a:gd name="connsiteY0" fmla="*/ 0 h 12594"/>
              <a:gd name="connsiteX1" fmla="*/ 52014 w 52013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13" h="12594">
                <a:moveTo>
                  <a:pt x="0" y="0"/>
                </a:moveTo>
                <a:lnTo>
                  <a:pt x="52014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031DF75F-D4A5-4B80-DA97-704E49517B23}"/>
              </a:ext>
            </a:extLst>
          </p:cNvPr>
          <p:cNvSpPr/>
          <p:nvPr/>
        </p:nvSpPr>
        <p:spPr>
          <a:xfrm>
            <a:off x="1164920" y="2411287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E2110DE8-6890-2DE4-4B9C-E4D0AF988F56}"/>
              </a:ext>
            </a:extLst>
          </p:cNvPr>
          <p:cNvSpPr/>
          <p:nvPr/>
        </p:nvSpPr>
        <p:spPr>
          <a:xfrm>
            <a:off x="1164920" y="2334247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3025E04E-965F-6125-68E7-824032FB8E46}"/>
              </a:ext>
            </a:extLst>
          </p:cNvPr>
          <p:cNvSpPr/>
          <p:nvPr/>
        </p:nvSpPr>
        <p:spPr>
          <a:xfrm>
            <a:off x="1138240" y="2287354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06B1472-A89B-BB06-5CFB-AE9256AAB9B8}"/>
              </a:ext>
            </a:extLst>
          </p:cNvPr>
          <p:cNvSpPr/>
          <p:nvPr/>
        </p:nvSpPr>
        <p:spPr>
          <a:xfrm>
            <a:off x="1092503" y="2126687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B726A867-56EE-DBE0-961D-27FE8D0DC712}"/>
              </a:ext>
            </a:extLst>
          </p:cNvPr>
          <p:cNvSpPr/>
          <p:nvPr/>
        </p:nvSpPr>
        <p:spPr>
          <a:xfrm>
            <a:off x="1092503" y="2049647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9304E074-49E2-8744-D4CD-860CF9FD384D}"/>
              </a:ext>
            </a:extLst>
          </p:cNvPr>
          <p:cNvSpPr/>
          <p:nvPr/>
        </p:nvSpPr>
        <p:spPr>
          <a:xfrm>
            <a:off x="1092503" y="1959209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A9169597-8BD6-ED93-F8CC-6C2413463E42}"/>
              </a:ext>
            </a:extLst>
          </p:cNvPr>
          <p:cNvSpPr/>
          <p:nvPr/>
        </p:nvSpPr>
        <p:spPr>
          <a:xfrm>
            <a:off x="1023899" y="1885519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37467205-B267-0600-EF63-2232DF775F69}"/>
              </a:ext>
            </a:extLst>
          </p:cNvPr>
          <p:cNvSpPr/>
          <p:nvPr/>
        </p:nvSpPr>
        <p:spPr>
          <a:xfrm>
            <a:off x="1023899" y="1845325"/>
            <a:ext cx="52342" cy="11165"/>
          </a:xfrm>
          <a:custGeom>
            <a:avLst/>
            <a:gdLst>
              <a:gd name="connsiteX0" fmla="*/ 0 w 51887"/>
              <a:gd name="connsiteY0" fmla="*/ 0 h 12594"/>
              <a:gd name="connsiteX1" fmla="*/ 51888 w 51887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87" h="12594">
                <a:moveTo>
                  <a:pt x="0" y="0"/>
                </a:moveTo>
                <a:lnTo>
                  <a:pt x="51888" y="0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DE3DB4D8-3466-78EC-E5AE-8062A48DF41E}"/>
              </a:ext>
            </a:extLst>
          </p:cNvPr>
          <p:cNvSpPr/>
          <p:nvPr/>
        </p:nvSpPr>
        <p:spPr>
          <a:xfrm>
            <a:off x="3260034" y="3570343"/>
            <a:ext cx="12704" cy="46000"/>
          </a:xfrm>
          <a:custGeom>
            <a:avLst/>
            <a:gdLst>
              <a:gd name="connsiteX0" fmla="*/ 0 w 12594"/>
              <a:gd name="connsiteY0" fmla="*/ 0 h 51887"/>
              <a:gd name="connsiteX1" fmla="*/ 0 w 12594"/>
              <a:gd name="connsiteY1" fmla="*/ 51888 h 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51887">
                <a:moveTo>
                  <a:pt x="0" y="0"/>
                </a:moveTo>
                <a:lnTo>
                  <a:pt x="0" y="51888"/>
                </a:lnTo>
              </a:path>
            </a:pathLst>
          </a:custGeom>
          <a:ln w="18883" cap="sq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25A35860-0915-2E94-225B-54AD0CA22F22}"/>
              </a:ext>
            </a:extLst>
          </p:cNvPr>
          <p:cNvSpPr/>
          <p:nvPr/>
        </p:nvSpPr>
        <p:spPr>
          <a:xfrm>
            <a:off x="2115731" y="3582736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A1725DAA-20FC-80C0-D309-06EFA85FFFB0}"/>
              </a:ext>
            </a:extLst>
          </p:cNvPr>
          <p:cNvSpPr/>
          <p:nvPr/>
        </p:nvSpPr>
        <p:spPr>
          <a:xfrm>
            <a:off x="2049922" y="3582736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A103B4D8-7604-6916-D6A5-1DC1E7FDAB69}"/>
              </a:ext>
            </a:extLst>
          </p:cNvPr>
          <p:cNvSpPr/>
          <p:nvPr/>
        </p:nvSpPr>
        <p:spPr>
          <a:xfrm>
            <a:off x="2028705" y="3582736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D5CD4A31-5A5A-6C5E-99A7-C7A4D6006246}"/>
              </a:ext>
            </a:extLst>
          </p:cNvPr>
          <p:cNvSpPr/>
          <p:nvPr/>
        </p:nvSpPr>
        <p:spPr>
          <a:xfrm>
            <a:off x="2006472" y="3582736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FD2EF778-1F5F-89C2-328F-C67B3E18F740}"/>
              </a:ext>
            </a:extLst>
          </p:cNvPr>
          <p:cNvSpPr/>
          <p:nvPr/>
        </p:nvSpPr>
        <p:spPr>
          <a:xfrm>
            <a:off x="1949429" y="3231146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CFA44B4E-ECB2-E1E4-2E58-E3A8049F6009}"/>
              </a:ext>
            </a:extLst>
          </p:cNvPr>
          <p:cNvSpPr/>
          <p:nvPr/>
        </p:nvSpPr>
        <p:spPr>
          <a:xfrm>
            <a:off x="1842583" y="3231146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0F539EDB-1ACB-6B64-2D06-019A970E175C}"/>
              </a:ext>
            </a:extLst>
          </p:cNvPr>
          <p:cNvSpPr/>
          <p:nvPr/>
        </p:nvSpPr>
        <p:spPr>
          <a:xfrm>
            <a:off x="1614027" y="3157455"/>
            <a:ext cx="12704" cy="34611"/>
          </a:xfrm>
          <a:custGeom>
            <a:avLst/>
            <a:gdLst>
              <a:gd name="connsiteX0" fmla="*/ 0 w 12594"/>
              <a:gd name="connsiteY0" fmla="*/ 0 h 39041"/>
              <a:gd name="connsiteX1" fmla="*/ 0 w 12594"/>
              <a:gd name="connsiteY1" fmla="*/ 39042 h 3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9041">
                <a:moveTo>
                  <a:pt x="0" y="0"/>
                </a:moveTo>
                <a:lnTo>
                  <a:pt x="0" y="39042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E8E1D8-42C0-DD66-452D-315458757826}"/>
              </a:ext>
            </a:extLst>
          </p:cNvPr>
          <p:cNvSpPr/>
          <p:nvPr/>
        </p:nvSpPr>
        <p:spPr>
          <a:xfrm>
            <a:off x="1575913" y="3030284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4E053AA7-B9E7-E306-7B5F-F49730E91DEB}"/>
              </a:ext>
            </a:extLst>
          </p:cNvPr>
          <p:cNvSpPr/>
          <p:nvPr/>
        </p:nvSpPr>
        <p:spPr>
          <a:xfrm>
            <a:off x="1556857" y="2963293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1C5AFB65-610B-BF8E-1F7E-0665239D78B6}"/>
              </a:ext>
            </a:extLst>
          </p:cNvPr>
          <p:cNvSpPr/>
          <p:nvPr/>
        </p:nvSpPr>
        <p:spPr>
          <a:xfrm>
            <a:off x="1530177" y="2849408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6F41AC2B-F698-A995-DDCF-82CE7B20AD80}"/>
              </a:ext>
            </a:extLst>
          </p:cNvPr>
          <p:cNvSpPr/>
          <p:nvPr/>
        </p:nvSpPr>
        <p:spPr>
          <a:xfrm>
            <a:off x="1530177" y="2795815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B35B0BC1-C9B6-30F0-209D-FD8EF42CE67A}"/>
              </a:ext>
            </a:extLst>
          </p:cNvPr>
          <p:cNvSpPr/>
          <p:nvPr/>
        </p:nvSpPr>
        <p:spPr>
          <a:xfrm>
            <a:off x="1217771" y="2795815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C05FA439-F1AB-C439-7C57-56E15C4276F6}"/>
              </a:ext>
            </a:extLst>
          </p:cNvPr>
          <p:cNvSpPr/>
          <p:nvPr/>
        </p:nvSpPr>
        <p:spPr>
          <a:xfrm>
            <a:off x="1198714" y="2742222"/>
            <a:ext cx="12704" cy="34611"/>
          </a:xfrm>
          <a:custGeom>
            <a:avLst/>
            <a:gdLst>
              <a:gd name="connsiteX0" fmla="*/ 0 w 12594"/>
              <a:gd name="connsiteY0" fmla="*/ 0 h 39041"/>
              <a:gd name="connsiteX1" fmla="*/ 0 w 12594"/>
              <a:gd name="connsiteY1" fmla="*/ 39042 h 3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9041">
                <a:moveTo>
                  <a:pt x="0" y="0"/>
                </a:moveTo>
                <a:lnTo>
                  <a:pt x="0" y="39042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544823FD-8321-094F-7B34-0D17750B9662}"/>
              </a:ext>
            </a:extLst>
          </p:cNvPr>
          <p:cNvSpPr/>
          <p:nvPr/>
        </p:nvSpPr>
        <p:spPr>
          <a:xfrm>
            <a:off x="1172035" y="2675343"/>
            <a:ext cx="12704" cy="34500"/>
          </a:xfrm>
          <a:custGeom>
            <a:avLst/>
            <a:gdLst>
              <a:gd name="connsiteX0" fmla="*/ 0 w 12594"/>
              <a:gd name="connsiteY0" fmla="*/ 0 h 38915"/>
              <a:gd name="connsiteX1" fmla="*/ 0 w 12594"/>
              <a:gd name="connsiteY1" fmla="*/ 38916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0"/>
                </a:moveTo>
                <a:lnTo>
                  <a:pt x="0" y="38916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5EC24C6F-9065-7984-62B4-66D6CE1DE392}"/>
              </a:ext>
            </a:extLst>
          </p:cNvPr>
          <p:cNvSpPr/>
          <p:nvPr/>
        </p:nvSpPr>
        <p:spPr>
          <a:xfrm>
            <a:off x="1556221" y="3047479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69A8A92B-07EB-D562-3AAE-3DFD92F4BDF9}"/>
              </a:ext>
            </a:extLst>
          </p:cNvPr>
          <p:cNvSpPr/>
          <p:nvPr/>
        </p:nvSpPr>
        <p:spPr>
          <a:xfrm>
            <a:off x="1537164" y="2980487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C6C14EA3-A298-AE27-5CF4-13488FCCC34D}"/>
              </a:ext>
            </a:extLst>
          </p:cNvPr>
          <p:cNvSpPr/>
          <p:nvPr/>
        </p:nvSpPr>
        <p:spPr>
          <a:xfrm>
            <a:off x="1510484" y="2866714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BD2648A6-CAD9-F55D-5FAB-DEE9C036766D}"/>
              </a:ext>
            </a:extLst>
          </p:cNvPr>
          <p:cNvSpPr/>
          <p:nvPr/>
        </p:nvSpPr>
        <p:spPr>
          <a:xfrm>
            <a:off x="1198079" y="2813121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F06DEF7-C0CE-A335-5FB9-AE3D5F60BC1C}"/>
              </a:ext>
            </a:extLst>
          </p:cNvPr>
          <p:cNvSpPr/>
          <p:nvPr/>
        </p:nvSpPr>
        <p:spPr>
          <a:xfrm>
            <a:off x="1179021" y="2759528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1CC59F6D-88BA-0019-E83B-C3078C94CA30}"/>
              </a:ext>
            </a:extLst>
          </p:cNvPr>
          <p:cNvSpPr/>
          <p:nvPr/>
        </p:nvSpPr>
        <p:spPr>
          <a:xfrm>
            <a:off x="1152343" y="2692537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4AD2C70-7EFA-B72A-EF87-352D4A73BE9C}"/>
              </a:ext>
            </a:extLst>
          </p:cNvPr>
          <p:cNvSpPr/>
          <p:nvPr/>
        </p:nvSpPr>
        <p:spPr>
          <a:xfrm>
            <a:off x="1152343" y="2640396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647DA71B-217D-1F94-50E2-F57E5FDF5346}"/>
              </a:ext>
            </a:extLst>
          </p:cNvPr>
          <p:cNvSpPr/>
          <p:nvPr/>
        </p:nvSpPr>
        <p:spPr>
          <a:xfrm>
            <a:off x="1125663" y="2528521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CD3CA8E-5585-6216-3D48-7AE1B887731A}"/>
              </a:ext>
            </a:extLst>
          </p:cNvPr>
          <p:cNvSpPr/>
          <p:nvPr/>
        </p:nvSpPr>
        <p:spPr>
          <a:xfrm>
            <a:off x="1125663" y="2364839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B6D4BAF1-DD16-5108-E64C-36D38E4748F6}"/>
              </a:ext>
            </a:extLst>
          </p:cNvPr>
          <p:cNvSpPr/>
          <p:nvPr/>
        </p:nvSpPr>
        <p:spPr>
          <a:xfrm>
            <a:off x="1125663" y="2304994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5DD1E1A9-6ED2-CFC6-3ADE-9013B861152D}"/>
              </a:ext>
            </a:extLst>
          </p:cNvPr>
          <p:cNvSpPr/>
          <p:nvPr/>
        </p:nvSpPr>
        <p:spPr>
          <a:xfrm>
            <a:off x="1110417" y="2247159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CD582FB7-23EE-BA1D-70AA-A471C613F05E}"/>
              </a:ext>
            </a:extLst>
          </p:cNvPr>
          <p:cNvSpPr/>
          <p:nvPr/>
        </p:nvSpPr>
        <p:spPr>
          <a:xfrm>
            <a:off x="1110417" y="2194235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5D27B2A9-E709-19B0-241A-54F0E206542C}"/>
              </a:ext>
            </a:extLst>
          </p:cNvPr>
          <p:cNvSpPr/>
          <p:nvPr/>
        </p:nvSpPr>
        <p:spPr>
          <a:xfrm>
            <a:off x="1110417" y="2080463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0FA307E4-21B2-B23E-97BA-C0D79B1EB22E}"/>
              </a:ext>
            </a:extLst>
          </p:cNvPr>
          <p:cNvSpPr/>
          <p:nvPr/>
        </p:nvSpPr>
        <p:spPr>
          <a:xfrm>
            <a:off x="1030378" y="1912316"/>
            <a:ext cx="39383" cy="11165"/>
          </a:xfrm>
          <a:custGeom>
            <a:avLst/>
            <a:gdLst>
              <a:gd name="connsiteX0" fmla="*/ 0 w 39041"/>
              <a:gd name="connsiteY0" fmla="*/ 0 h 12594"/>
              <a:gd name="connsiteX1" fmla="*/ 39042 w 39041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041" h="12594">
                <a:moveTo>
                  <a:pt x="0" y="0"/>
                </a:moveTo>
                <a:lnTo>
                  <a:pt x="39042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9BFE34A3-DEA0-736F-2C6B-83188C0BACEE}"/>
              </a:ext>
            </a:extLst>
          </p:cNvPr>
          <p:cNvSpPr/>
          <p:nvPr/>
        </p:nvSpPr>
        <p:spPr>
          <a:xfrm>
            <a:off x="904729" y="1856154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D3740AB-6064-4F0D-68AB-6BC75E21E007}"/>
              </a:ext>
            </a:extLst>
          </p:cNvPr>
          <p:cNvSpPr/>
          <p:nvPr/>
        </p:nvSpPr>
        <p:spPr>
          <a:xfrm>
            <a:off x="924294" y="1838848"/>
            <a:ext cx="12704" cy="34500"/>
          </a:xfrm>
          <a:custGeom>
            <a:avLst/>
            <a:gdLst>
              <a:gd name="connsiteX0" fmla="*/ 0 w 12594"/>
              <a:gd name="connsiteY0" fmla="*/ 38916 h 38915"/>
              <a:gd name="connsiteX1" fmla="*/ 0 w 12594"/>
              <a:gd name="connsiteY1" fmla="*/ 0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38916"/>
                </a:moveTo>
                <a:lnTo>
                  <a:pt x="0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1CDEBCC-84B4-7388-DC2D-09EE6110F027}"/>
              </a:ext>
            </a:extLst>
          </p:cNvPr>
          <p:cNvSpPr/>
          <p:nvPr/>
        </p:nvSpPr>
        <p:spPr>
          <a:xfrm>
            <a:off x="1050071" y="1895121"/>
            <a:ext cx="12704" cy="34500"/>
          </a:xfrm>
          <a:custGeom>
            <a:avLst/>
            <a:gdLst>
              <a:gd name="connsiteX0" fmla="*/ 0 w 12594"/>
              <a:gd name="connsiteY0" fmla="*/ 38916 h 38915"/>
              <a:gd name="connsiteX1" fmla="*/ 0 w 12594"/>
              <a:gd name="connsiteY1" fmla="*/ 0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38916"/>
                </a:moveTo>
                <a:lnTo>
                  <a:pt x="0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059BFF19-BA7E-D88A-9C6F-F0303F137A9A}"/>
              </a:ext>
            </a:extLst>
          </p:cNvPr>
          <p:cNvSpPr/>
          <p:nvPr/>
        </p:nvSpPr>
        <p:spPr>
          <a:xfrm>
            <a:off x="753291" y="1781236"/>
            <a:ext cx="12704" cy="34500"/>
          </a:xfrm>
          <a:custGeom>
            <a:avLst/>
            <a:gdLst>
              <a:gd name="connsiteX0" fmla="*/ 0 w 12594"/>
              <a:gd name="connsiteY0" fmla="*/ 38916 h 38915"/>
              <a:gd name="connsiteX1" fmla="*/ 0 w 12594"/>
              <a:gd name="connsiteY1" fmla="*/ 0 h 3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94" h="38915">
                <a:moveTo>
                  <a:pt x="0" y="38916"/>
                </a:moveTo>
                <a:lnTo>
                  <a:pt x="0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990180-DCED-C98B-5462-9C1B883C7AD1}"/>
              </a:ext>
            </a:extLst>
          </p:cNvPr>
          <p:cNvSpPr/>
          <p:nvPr/>
        </p:nvSpPr>
        <p:spPr>
          <a:xfrm>
            <a:off x="1575913" y="3101294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6A412090-5189-9E79-9855-566E30868D93}"/>
              </a:ext>
            </a:extLst>
          </p:cNvPr>
          <p:cNvSpPr/>
          <p:nvPr/>
        </p:nvSpPr>
        <p:spPr>
          <a:xfrm>
            <a:off x="1594335" y="3174761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6BF1EF84-6A09-24D2-6DDB-4DAFD65442DB}"/>
              </a:ext>
            </a:extLst>
          </p:cNvPr>
          <p:cNvSpPr/>
          <p:nvPr/>
        </p:nvSpPr>
        <p:spPr>
          <a:xfrm>
            <a:off x="1822891" y="3248452"/>
            <a:ext cx="39383" cy="11165"/>
          </a:xfrm>
          <a:custGeom>
            <a:avLst/>
            <a:gdLst>
              <a:gd name="connsiteX0" fmla="*/ 0 w 39041"/>
              <a:gd name="connsiteY0" fmla="*/ 0 h 12594"/>
              <a:gd name="connsiteX1" fmla="*/ 39042 w 39041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041" h="12594">
                <a:moveTo>
                  <a:pt x="0" y="0"/>
                </a:moveTo>
                <a:lnTo>
                  <a:pt x="39042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2B26705D-11BB-25FB-3816-CBB59DAD2E8C}"/>
              </a:ext>
            </a:extLst>
          </p:cNvPr>
          <p:cNvSpPr/>
          <p:nvPr/>
        </p:nvSpPr>
        <p:spPr>
          <a:xfrm>
            <a:off x="1954002" y="3332078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6B3150F-8C77-5C85-704B-10597BC43479}"/>
              </a:ext>
            </a:extLst>
          </p:cNvPr>
          <p:cNvSpPr/>
          <p:nvPr/>
        </p:nvSpPr>
        <p:spPr>
          <a:xfrm>
            <a:off x="1973695" y="3339559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57DF1ECB-C0C7-BBB6-F4D0-A9BD5E0949B6}"/>
              </a:ext>
            </a:extLst>
          </p:cNvPr>
          <p:cNvSpPr/>
          <p:nvPr/>
        </p:nvSpPr>
        <p:spPr>
          <a:xfrm>
            <a:off x="1973695" y="3432565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9B14669F-D914-2173-E826-E31856DECA78}"/>
              </a:ext>
            </a:extLst>
          </p:cNvPr>
          <p:cNvSpPr/>
          <p:nvPr/>
        </p:nvSpPr>
        <p:spPr>
          <a:xfrm>
            <a:off x="1986780" y="3600043"/>
            <a:ext cx="39256" cy="11165"/>
          </a:xfrm>
          <a:custGeom>
            <a:avLst/>
            <a:gdLst>
              <a:gd name="connsiteX0" fmla="*/ 0 w 38915"/>
              <a:gd name="connsiteY0" fmla="*/ 0 h 12594"/>
              <a:gd name="connsiteX1" fmla="*/ 38916 w 38915"/>
              <a:gd name="connsiteY1" fmla="*/ 0 h 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15" h="12594">
                <a:moveTo>
                  <a:pt x="0" y="0"/>
                </a:moveTo>
                <a:lnTo>
                  <a:pt x="38916" y="0"/>
                </a:lnTo>
              </a:path>
            </a:pathLst>
          </a:custGeom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C0B142E1-DF84-A59E-E1B8-461474B12D6A}"/>
              </a:ext>
            </a:extLst>
          </p:cNvPr>
          <p:cNvSpPr/>
          <p:nvPr/>
        </p:nvSpPr>
        <p:spPr>
          <a:xfrm>
            <a:off x="727160" y="1804194"/>
            <a:ext cx="1420207" cy="1804315"/>
          </a:xfrm>
          <a:custGeom>
            <a:avLst/>
            <a:gdLst>
              <a:gd name="connsiteX0" fmla="*/ 0 w 1442787"/>
              <a:gd name="connsiteY0" fmla="*/ 0 h 2032068"/>
              <a:gd name="connsiteX1" fmla="*/ 230347 w 1442787"/>
              <a:gd name="connsiteY1" fmla="*/ 0 h 2032068"/>
              <a:gd name="connsiteX2" fmla="*/ 230347 w 1442787"/>
              <a:gd name="connsiteY2" fmla="*/ 64986 h 2032068"/>
              <a:gd name="connsiteX3" fmla="*/ 355030 w 1442787"/>
              <a:gd name="connsiteY3" fmla="*/ 64986 h 2032068"/>
              <a:gd name="connsiteX4" fmla="*/ 355030 w 1442787"/>
              <a:gd name="connsiteY4" fmla="*/ 128335 h 2032068"/>
              <a:gd name="connsiteX5" fmla="*/ 411451 w 1442787"/>
              <a:gd name="connsiteY5" fmla="*/ 128335 h 2032068"/>
              <a:gd name="connsiteX6" fmla="*/ 411451 w 1442787"/>
              <a:gd name="connsiteY6" fmla="*/ 226317 h 2032068"/>
              <a:gd name="connsiteX7" fmla="*/ 434373 w 1442787"/>
              <a:gd name="connsiteY7" fmla="*/ 226191 h 2032068"/>
              <a:gd name="connsiteX8" fmla="*/ 434373 w 1442787"/>
              <a:gd name="connsiteY8" fmla="*/ 506034 h 2032068"/>
              <a:gd name="connsiteX9" fmla="*/ 449486 w 1442787"/>
              <a:gd name="connsiteY9" fmla="*/ 506034 h 2032068"/>
              <a:gd name="connsiteX10" fmla="*/ 449486 w 1442787"/>
              <a:gd name="connsiteY10" fmla="*/ 823407 h 2032068"/>
              <a:gd name="connsiteX11" fmla="*/ 475934 w 1442787"/>
              <a:gd name="connsiteY11" fmla="*/ 823407 h 2032068"/>
              <a:gd name="connsiteX12" fmla="*/ 475934 w 1442787"/>
              <a:gd name="connsiteY12" fmla="*/ 1008415 h 2032068"/>
              <a:gd name="connsiteX13" fmla="*/ 502381 w 1442787"/>
              <a:gd name="connsiteY13" fmla="*/ 1008415 h 2032068"/>
              <a:gd name="connsiteX14" fmla="*/ 502381 w 1442787"/>
              <a:gd name="connsiteY14" fmla="*/ 1083980 h 2032068"/>
              <a:gd name="connsiteX15" fmla="*/ 521273 w 1442787"/>
              <a:gd name="connsiteY15" fmla="*/ 1083980 h 2032068"/>
              <a:gd name="connsiteX16" fmla="*/ 521273 w 1442787"/>
              <a:gd name="connsiteY16" fmla="*/ 1144432 h 2032068"/>
              <a:gd name="connsiteX17" fmla="*/ 830963 w 1442787"/>
              <a:gd name="connsiteY17" fmla="*/ 1144432 h 2032068"/>
              <a:gd name="connsiteX18" fmla="*/ 830963 w 1442787"/>
              <a:gd name="connsiteY18" fmla="*/ 1204884 h 2032068"/>
              <a:gd name="connsiteX19" fmla="*/ 857411 w 1442787"/>
              <a:gd name="connsiteY19" fmla="*/ 1204884 h 2032068"/>
              <a:gd name="connsiteX20" fmla="*/ 857411 w 1442787"/>
              <a:gd name="connsiteY20" fmla="*/ 1333219 h 2032068"/>
              <a:gd name="connsiteX21" fmla="*/ 876302 w 1442787"/>
              <a:gd name="connsiteY21" fmla="*/ 1333219 h 2032068"/>
              <a:gd name="connsiteX22" fmla="*/ 876302 w 1442787"/>
              <a:gd name="connsiteY22" fmla="*/ 1408784 h 2032068"/>
              <a:gd name="connsiteX23" fmla="*/ 895193 w 1442787"/>
              <a:gd name="connsiteY23" fmla="*/ 1408784 h 2032068"/>
              <a:gd name="connsiteX24" fmla="*/ 895193 w 1442787"/>
              <a:gd name="connsiteY24" fmla="*/ 1499462 h 2032068"/>
              <a:gd name="connsiteX25" fmla="*/ 914085 w 1442787"/>
              <a:gd name="connsiteY25" fmla="*/ 1499462 h 2032068"/>
              <a:gd name="connsiteX26" fmla="*/ 914085 w 1442787"/>
              <a:gd name="connsiteY26" fmla="*/ 1552357 h 2032068"/>
              <a:gd name="connsiteX27" fmla="*/ 1140654 w 1442787"/>
              <a:gd name="connsiteY27" fmla="*/ 1552357 h 2032068"/>
              <a:gd name="connsiteX28" fmla="*/ 1140654 w 1442787"/>
              <a:gd name="connsiteY28" fmla="*/ 1635479 h 2032068"/>
              <a:gd name="connsiteX29" fmla="*/ 1270626 w 1442787"/>
              <a:gd name="connsiteY29" fmla="*/ 1635479 h 2032068"/>
              <a:gd name="connsiteX30" fmla="*/ 1270626 w 1442787"/>
              <a:gd name="connsiteY30" fmla="*/ 1729809 h 2032068"/>
              <a:gd name="connsiteX31" fmla="*/ 1289517 w 1442787"/>
              <a:gd name="connsiteY31" fmla="*/ 1729809 h 2032068"/>
              <a:gd name="connsiteX32" fmla="*/ 1289517 w 1442787"/>
              <a:gd name="connsiteY32" fmla="*/ 1843156 h 2032068"/>
              <a:gd name="connsiteX33" fmla="*/ 1303118 w 1442787"/>
              <a:gd name="connsiteY33" fmla="*/ 1843156 h 2032068"/>
              <a:gd name="connsiteX34" fmla="*/ 1303118 w 1442787"/>
              <a:gd name="connsiteY34" fmla="*/ 2032069 h 2032068"/>
              <a:gd name="connsiteX35" fmla="*/ 1442788 w 1442787"/>
              <a:gd name="connsiteY35" fmla="*/ 2032069 h 2032068"/>
              <a:gd name="connsiteX0" fmla="*/ 0 w 1395163"/>
              <a:gd name="connsiteY0" fmla="*/ 9525 h 2032069"/>
              <a:gd name="connsiteX1" fmla="*/ 182722 w 1395163"/>
              <a:gd name="connsiteY1" fmla="*/ 0 h 2032069"/>
              <a:gd name="connsiteX2" fmla="*/ 182722 w 1395163"/>
              <a:gd name="connsiteY2" fmla="*/ 64986 h 2032069"/>
              <a:gd name="connsiteX3" fmla="*/ 307405 w 1395163"/>
              <a:gd name="connsiteY3" fmla="*/ 64986 h 2032069"/>
              <a:gd name="connsiteX4" fmla="*/ 307405 w 1395163"/>
              <a:gd name="connsiteY4" fmla="*/ 128335 h 2032069"/>
              <a:gd name="connsiteX5" fmla="*/ 363826 w 1395163"/>
              <a:gd name="connsiteY5" fmla="*/ 128335 h 2032069"/>
              <a:gd name="connsiteX6" fmla="*/ 363826 w 1395163"/>
              <a:gd name="connsiteY6" fmla="*/ 226317 h 2032069"/>
              <a:gd name="connsiteX7" fmla="*/ 386748 w 1395163"/>
              <a:gd name="connsiteY7" fmla="*/ 226191 h 2032069"/>
              <a:gd name="connsiteX8" fmla="*/ 386748 w 1395163"/>
              <a:gd name="connsiteY8" fmla="*/ 506034 h 2032069"/>
              <a:gd name="connsiteX9" fmla="*/ 401861 w 1395163"/>
              <a:gd name="connsiteY9" fmla="*/ 506034 h 2032069"/>
              <a:gd name="connsiteX10" fmla="*/ 401861 w 1395163"/>
              <a:gd name="connsiteY10" fmla="*/ 823407 h 2032069"/>
              <a:gd name="connsiteX11" fmla="*/ 428309 w 1395163"/>
              <a:gd name="connsiteY11" fmla="*/ 823407 h 2032069"/>
              <a:gd name="connsiteX12" fmla="*/ 428309 w 1395163"/>
              <a:gd name="connsiteY12" fmla="*/ 1008415 h 2032069"/>
              <a:gd name="connsiteX13" fmla="*/ 454756 w 1395163"/>
              <a:gd name="connsiteY13" fmla="*/ 1008415 h 2032069"/>
              <a:gd name="connsiteX14" fmla="*/ 454756 w 1395163"/>
              <a:gd name="connsiteY14" fmla="*/ 1083980 h 2032069"/>
              <a:gd name="connsiteX15" fmla="*/ 473648 w 1395163"/>
              <a:gd name="connsiteY15" fmla="*/ 1083980 h 2032069"/>
              <a:gd name="connsiteX16" fmla="*/ 473648 w 1395163"/>
              <a:gd name="connsiteY16" fmla="*/ 1144432 h 2032069"/>
              <a:gd name="connsiteX17" fmla="*/ 783338 w 1395163"/>
              <a:gd name="connsiteY17" fmla="*/ 1144432 h 2032069"/>
              <a:gd name="connsiteX18" fmla="*/ 783338 w 1395163"/>
              <a:gd name="connsiteY18" fmla="*/ 1204884 h 2032069"/>
              <a:gd name="connsiteX19" fmla="*/ 809786 w 1395163"/>
              <a:gd name="connsiteY19" fmla="*/ 1204884 h 2032069"/>
              <a:gd name="connsiteX20" fmla="*/ 809786 w 1395163"/>
              <a:gd name="connsiteY20" fmla="*/ 1333219 h 2032069"/>
              <a:gd name="connsiteX21" fmla="*/ 828677 w 1395163"/>
              <a:gd name="connsiteY21" fmla="*/ 1333219 h 2032069"/>
              <a:gd name="connsiteX22" fmla="*/ 828677 w 1395163"/>
              <a:gd name="connsiteY22" fmla="*/ 1408784 h 2032069"/>
              <a:gd name="connsiteX23" fmla="*/ 847568 w 1395163"/>
              <a:gd name="connsiteY23" fmla="*/ 1408784 h 2032069"/>
              <a:gd name="connsiteX24" fmla="*/ 847568 w 1395163"/>
              <a:gd name="connsiteY24" fmla="*/ 1499462 h 2032069"/>
              <a:gd name="connsiteX25" fmla="*/ 866460 w 1395163"/>
              <a:gd name="connsiteY25" fmla="*/ 1499462 h 2032069"/>
              <a:gd name="connsiteX26" fmla="*/ 866460 w 1395163"/>
              <a:gd name="connsiteY26" fmla="*/ 1552357 h 2032069"/>
              <a:gd name="connsiteX27" fmla="*/ 1093029 w 1395163"/>
              <a:gd name="connsiteY27" fmla="*/ 1552357 h 2032069"/>
              <a:gd name="connsiteX28" fmla="*/ 1093029 w 1395163"/>
              <a:gd name="connsiteY28" fmla="*/ 1635479 h 2032069"/>
              <a:gd name="connsiteX29" fmla="*/ 1223001 w 1395163"/>
              <a:gd name="connsiteY29" fmla="*/ 1635479 h 2032069"/>
              <a:gd name="connsiteX30" fmla="*/ 1223001 w 1395163"/>
              <a:gd name="connsiteY30" fmla="*/ 1729809 h 2032069"/>
              <a:gd name="connsiteX31" fmla="*/ 1241892 w 1395163"/>
              <a:gd name="connsiteY31" fmla="*/ 1729809 h 2032069"/>
              <a:gd name="connsiteX32" fmla="*/ 1241892 w 1395163"/>
              <a:gd name="connsiteY32" fmla="*/ 1843156 h 2032069"/>
              <a:gd name="connsiteX33" fmla="*/ 1255493 w 1395163"/>
              <a:gd name="connsiteY33" fmla="*/ 1843156 h 2032069"/>
              <a:gd name="connsiteX34" fmla="*/ 1255493 w 1395163"/>
              <a:gd name="connsiteY34" fmla="*/ 2032069 h 2032069"/>
              <a:gd name="connsiteX35" fmla="*/ 1395163 w 1395163"/>
              <a:gd name="connsiteY35" fmla="*/ 2032069 h 2032069"/>
              <a:gd name="connsiteX0" fmla="*/ 0 w 1407863"/>
              <a:gd name="connsiteY0" fmla="*/ 0 h 2035244"/>
              <a:gd name="connsiteX1" fmla="*/ 195422 w 1407863"/>
              <a:gd name="connsiteY1" fmla="*/ 3175 h 2035244"/>
              <a:gd name="connsiteX2" fmla="*/ 195422 w 1407863"/>
              <a:gd name="connsiteY2" fmla="*/ 68161 h 2035244"/>
              <a:gd name="connsiteX3" fmla="*/ 320105 w 1407863"/>
              <a:gd name="connsiteY3" fmla="*/ 68161 h 2035244"/>
              <a:gd name="connsiteX4" fmla="*/ 320105 w 1407863"/>
              <a:gd name="connsiteY4" fmla="*/ 131510 h 2035244"/>
              <a:gd name="connsiteX5" fmla="*/ 376526 w 1407863"/>
              <a:gd name="connsiteY5" fmla="*/ 131510 h 2035244"/>
              <a:gd name="connsiteX6" fmla="*/ 376526 w 1407863"/>
              <a:gd name="connsiteY6" fmla="*/ 229492 h 2035244"/>
              <a:gd name="connsiteX7" fmla="*/ 399448 w 1407863"/>
              <a:gd name="connsiteY7" fmla="*/ 229366 h 2035244"/>
              <a:gd name="connsiteX8" fmla="*/ 399448 w 1407863"/>
              <a:gd name="connsiteY8" fmla="*/ 509209 h 2035244"/>
              <a:gd name="connsiteX9" fmla="*/ 414561 w 1407863"/>
              <a:gd name="connsiteY9" fmla="*/ 509209 h 2035244"/>
              <a:gd name="connsiteX10" fmla="*/ 414561 w 1407863"/>
              <a:gd name="connsiteY10" fmla="*/ 826582 h 2035244"/>
              <a:gd name="connsiteX11" fmla="*/ 441009 w 1407863"/>
              <a:gd name="connsiteY11" fmla="*/ 826582 h 2035244"/>
              <a:gd name="connsiteX12" fmla="*/ 441009 w 1407863"/>
              <a:gd name="connsiteY12" fmla="*/ 1011590 h 2035244"/>
              <a:gd name="connsiteX13" fmla="*/ 467456 w 1407863"/>
              <a:gd name="connsiteY13" fmla="*/ 1011590 h 2035244"/>
              <a:gd name="connsiteX14" fmla="*/ 467456 w 1407863"/>
              <a:gd name="connsiteY14" fmla="*/ 1087155 h 2035244"/>
              <a:gd name="connsiteX15" fmla="*/ 486348 w 1407863"/>
              <a:gd name="connsiteY15" fmla="*/ 1087155 h 2035244"/>
              <a:gd name="connsiteX16" fmla="*/ 486348 w 1407863"/>
              <a:gd name="connsiteY16" fmla="*/ 1147607 h 2035244"/>
              <a:gd name="connsiteX17" fmla="*/ 796038 w 1407863"/>
              <a:gd name="connsiteY17" fmla="*/ 1147607 h 2035244"/>
              <a:gd name="connsiteX18" fmla="*/ 796038 w 1407863"/>
              <a:gd name="connsiteY18" fmla="*/ 1208059 h 2035244"/>
              <a:gd name="connsiteX19" fmla="*/ 822486 w 1407863"/>
              <a:gd name="connsiteY19" fmla="*/ 1208059 h 2035244"/>
              <a:gd name="connsiteX20" fmla="*/ 822486 w 1407863"/>
              <a:gd name="connsiteY20" fmla="*/ 1336394 h 2035244"/>
              <a:gd name="connsiteX21" fmla="*/ 841377 w 1407863"/>
              <a:gd name="connsiteY21" fmla="*/ 1336394 h 2035244"/>
              <a:gd name="connsiteX22" fmla="*/ 841377 w 1407863"/>
              <a:gd name="connsiteY22" fmla="*/ 1411959 h 2035244"/>
              <a:gd name="connsiteX23" fmla="*/ 860268 w 1407863"/>
              <a:gd name="connsiteY23" fmla="*/ 1411959 h 2035244"/>
              <a:gd name="connsiteX24" fmla="*/ 860268 w 1407863"/>
              <a:gd name="connsiteY24" fmla="*/ 1502637 h 2035244"/>
              <a:gd name="connsiteX25" fmla="*/ 879160 w 1407863"/>
              <a:gd name="connsiteY25" fmla="*/ 1502637 h 2035244"/>
              <a:gd name="connsiteX26" fmla="*/ 879160 w 1407863"/>
              <a:gd name="connsiteY26" fmla="*/ 1555532 h 2035244"/>
              <a:gd name="connsiteX27" fmla="*/ 1105729 w 1407863"/>
              <a:gd name="connsiteY27" fmla="*/ 1555532 h 2035244"/>
              <a:gd name="connsiteX28" fmla="*/ 1105729 w 1407863"/>
              <a:gd name="connsiteY28" fmla="*/ 1638654 h 2035244"/>
              <a:gd name="connsiteX29" fmla="*/ 1235701 w 1407863"/>
              <a:gd name="connsiteY29" fmla="*/ 1638654 h 2035244"/>
              <a:gd name="connsiteX30" fmla="*/ 1235701 w 1407863"/>
              <a:gd name="connsiteY30" fmla="*/ 1732984 h 2035244"/>
              <a:gd name="connsiteX31" fmla="*/ 1254592 w 1407863"/>
              <a:gd name="connsiteY31" fmla="*/ 1732984 h 2035244"/>
              <a:gd name="connsiteX32" fmla="*/ 1254592 w 1407863"/>
              <a:gd name="connsiteY32" fmla="*/ 1846331 h 2035244"/>
              <a:gd name="connsiteX33" fmla="*/ 1268193 w 1407863"/>
              <a:gd name="connsiteY33" fmla="*/ 1846331 h 2035244"/>
              <a:gd name="connsiteX34" fmla="*/ 1268193 w 1407863"/>
              <a:gd name="connsiteY34" fmla="*/ 2035244 h 2035244"/>
              <a:gd name="connsiteX35" fmla="*/ 1407863 w 1407863"/>
              <a:gd name="connsiteY35" fmla="*/ 2035244 h 203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07863" h="2035244">
                <a:moveTo>
                  <a:pt x="0" y="0"/>
                </a:moveTo>
                <a:lnTo>
                  <a:pt x="195422" y="3175"/>
                </a:lnTo>
                <a:lnTo>
                  <a:pt x="195422" y="68161"/>
                </a:lnTo>
                <a:lnTo>
                  <a:pt x="320105" y="68161"/>
                </a:lnTo>
                <a:lnTo>
                  <a:pt x="320105" y="131510"/>
                </a:lnTo>
                <a:lnTo>
                  <a:pt x="376526" y="131510"/>
                </a:lnTo>
                <a:lnTo>
                  <a:pt x="376526" y="229492"/>
                </a:lnTo>
                <a:lnTo>
                  <a:pt x="399448" y="229366"/>
                </a:lnTo>
                <a:lnTo>
                  <a:pt x="399448" y="509209"/>
                </a:lnTo>
                <a:lnTo>
                  <a:pt x="414561" y="509209"/>
                </a:lnTo>
                <a:lnTo>
                  <a:pt x="414561" y="826582"/>
                </a:lnTo>
                <a:lnTo>
                  <a:pt x="441009" y="826582"/>
                </a:lnTo>
                <a:lnTo>
                  <a:pt x="441009" y="1011590"/>
                </a:lnTo>
                <a:lnTo>
                  <a:pt x="467456" y="1011590"/>
                </a:lnTo>
                <a:lnTo>
                  <a:pt x="467456" y="1087155"/>
                </a:lnTo>
                <a:lnTo>
                  <a:pt x="486348" y="1087155"/>
                </a:lnTo>
                <a:lnTo>
                  <a:pt x="486348" y="1147607"/>
                </a:lnTo>
                <a:lnTo>
                  <a:pt x="796038" y="1147607"/>
                </a:lnTo>
                <a:lnTo>
                  <a:pt x="796038" y="1208059"/>
                </a:lnTo>
                <a:lnTo>
                  <a:pt x="822486" y="1208059"/>
                </a:lnTo>
                <a:lnTo>
                  <a:pt x="822486" y="1336394"/>
                </a:lnTo>
                <a:lnTo>
                  <a:pt x="841377" y="1336394"/>
                </a:lnTo>
                <a:lnTo>
                  <a:pt x="841377" y="1411959"/>
                </a:lnTo>
                <a:lnTo>
                  <a:pt x="860268" y="1411959"/>
                </a:lnTo>
                <a:lnTo>
                  <a:pt x="860268" y="1502637"/>
                </a:lnTo>
                <a:lnTo>
                  <a:pt x="879160" y="1502637"/>
                </a:lnTo>
                <a:lnTo>
                  <a:pt x="879160" y="1555532"/>
                </a:lnTo>
                <a:lnTo>
                  <a:pt x="1105729" y="1555532"/>
                </a:lnTo>
                <a:lnTo>
                  <a:pt x="1105729" y="1638654"/>
                </a:lnTo>
                <a:lnTo>
                  <a:pt x="1235701" y="1638654"/>
                </a:lnTo>
                <a:lnTo>
                  <a:pt x="1235701" y="1732984"/>
                </a:lnTo>
                <a:lnTo>
                  <a:pt x="1254592" y="1732984"/>
                </a:lnTo>
                <a:lnTo>
                  <a:pt x="1254592" y="1846331"/>
                </a:lnTo>
                <a:lnTo>
                  <a:pt x="1268193" y="1846331"/>
                </a:lnTo>
                <a:lnTo>
                  <a:pt x="1268193" y="2035244"/>
                </a:lnTo>
                <a:lnTo>
                  <a:pt x="1407863" y="2035244"/>
                </a:lnTo>
              </a:path>
            </a:pathLst>
          </a:custGeom>
          <a:noFill/>
          <a:ln w="18883" cap="sq">
            <a:solidFill>
              <a:srgbClr val="80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D9EA084-7177-2709-1E67-71FC9D728329}"/>
              </a:ext>
            </a:extLst>
          </p:cNvPr>
          <p:cNvSpPr/>
          <p:nvPr/>
        </p:nvSpPr>
        <p:spPr bwMode="auto">
          <a:xfrm>
            <a:off x="709689" y="1723214"/>
            <a:ext cx="3314700" cy="2157412"/>
          </a:xfrm>
          <a:custGeom>
            <a:avLst/>
            <a:gdLst>
              <a:gd name="connsiteX0" fmla="*/ 0 w 3314700"/>
              <a:gd name="connsiteY0" fmla="*/ 0 h 2114550"/>
              <a:gd name="connsiteX1" fmla="*/ 0 w 3314700"/>
              <a:gd name="connsiteY1" fmla="*/ 2114550 h 2114550"/>
              <a:gd name="connsiteX2" fmla="*/ 3314700 w 3314700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4700" h="2114550">
                <a:moveTo>
                  <a:pt x="0" y="0"/>
                </a:moveTo>
                <a:lnTo>
                  <a:pt x="0" y="2114550"/>
                </a:lnTo>
                <a:lnTo>
                  <a:pt x="3314700" y="211455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75379BD-C822-930C-55C4-321E0CE0C380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3881934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8127C1-C006-8359-FC38-17041DC72C21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>
            <a:off x="709689" y="3880626"/>
            <a:ext cx="0" cy="7200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81C0CB2-884C-112B-C62D-B7A9359F69F8}"/>
              </a:ext>
            </a:extLst>
          </p:cNvPr>
          <p:cNvGrpSpPr/>
          <p:nvPr/>
        </p:nvGrpSpPr>
        <p:grpSpPr>
          <a:xfrm>
            <a:off x="1176414" y="3878315"/>
            <a:ext cx="2767009" cy="72000"/>
            <a:chOff x="1176414" y="3884665"/>
            <a:chExt cx="2767009" cy="720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49775D2-5837-4B28-FB72-52209C2281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76414" y="3884665"/>
              <a:ext cx="0" cy="72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8A3BD7A-AC36-74FB-BE88-5B9463CFCB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37582" y="3884665"/>
              <a:ext cx="0" cy="72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3CDF20-E932-B671-8898-A8715D6353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8750" y="3884665"/>
              <a:ext cx="0" cy="72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4BD6038-F3DA-087E-3D22-2B78EA5AA8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59918" y="3884665"/>
              <a:ext cx="0" cy="72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CD0E25-5709-2346-A770-DEC685B138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21086" y="3884665"/>
              <a:ext cx="0" cy="72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21D32E7-993E-BC2B-69E6-531DB968D3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82254" y="3884665"/>
              <a:ext cx="0" cy="72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586D5D3-2778-5C0E-2B54-2CD5E65B6E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43423" y="3884665"/>
              <a:ext cx="0" cy="72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8D1F2F0-A701-B392-732E-5FFEEDC59697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3674762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3E4F2A-DCFD-4404-CC2C-E227665C6203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3467593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5001EBB-89E3-4BA1-DDEF-B99719768A7D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3260424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563547E-2D54-B40D-2B81-71C645D2A5EF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3053255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D94D5F5-2CF6-4308-F880-008CE66CD415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2846086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0C73C97-0D6F-0B80-11C9-A7EA43DBA6B4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2638917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0BBFB2-79C6-8C2E-40EB-DE0BD7B2CE6F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2431748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74A9DD6-1FFC-FE3C-0894-B377CCBB6407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2224579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DE01141-836D-167A-0DA9-5AB3E90FF2D6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2017410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F97089-8D94-545C-F820-8F165DB13108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064" y="1810241"/>
            <a:ext cx="476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A2268388-497A-0D0A-E267-17A54B55A5C6}"/>
              </a:ext>
            </a:extLst>
          </p:cNvPr>
          <p:cNvSpPr/>
          <p:nvPr/>
        </p:nvSpPr>
        <p:spPr bwMode="auto">
          <a:xfrm>
            <a:off x="447878" y="3814167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D2D3C2C-BF03-038A-DC9F-9F70F6B0E0B8}"/>
              </a:ext>
            </a:extLst>
          </p:cNvPr>
          <p:cNvSpPr/>
          <p:nvPr/>
        </p:nvSpPr>
        <p:spPr bwMode="auto">
          <a:xfrm>
            <a:off x="447878" y="3603118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10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FB7D2DB-44B1-7213-ACC9-37BF33DF25BA}"/>
              </a:ext>
            </a:extLst>
          </p:cNvPr>
          <p:cNvSpPr/>
          <p:nvPr/>
        </p:nvSpPr>
        <p:spPr bwMode="auto">
          <a:xfrm>
            <a:off x="447878" y="3402804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20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7FFE5A-F8C6-E965-1401-B8FA813CF00B}"/>
              </a:ext>
            </a:extLst>
          </p:cNvPr>
          <p:cNvSpPr/>
          <p:nvPr/>
        </p:nvSpPr>
        <p:spPr bwMode="auto">
          <a:xfrm>
            <a:off x="447878" y="3190973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30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67E084F-E353-ABC8-9748-DD2F6B1B038E}"/>
              </a:ext>
            </a:extLst>
          </p:cNvPr>
          <p:cNvSpPr/>
          <p:nvPr/>
        </p:nvSpPr>
        <p:spPr bwMode="auto">
          <a:xfrm>
            <a:off x="447878" y="2984104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40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03BD3-56C8-B00E-4546-B52B864AAB8F}"/>
              </a:ext>
            </a:extLst>
          </p:cNvPr>
          <p:cNvSpPr/>
          <p:nvPr/>
        </p:nvSpPr>
        <p:spPr bwMode="auto">
          <a:xfrm>
            <a:off x="447878" y="2775921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50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2A98CD-1DF3-51DE-23DB-ED73A76A18FB}"/>
              </a:ext>
            </a:extLst>
          </p:cNvPr>
          <p:cNvSpPr/>
          <p:nvPr/>
        </p:nvSpPr>
        <p:spPr bwMode="auto">
          <a:xfrm>
            <a:off x="447878" y="2570214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60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9A6AF1-B24A-131D-AEF0-2BA863E720A7}"/>
              </a:ext>
            </a:extLst>
          </p:cNvPr>
          <p:cNvSpPr/>
          <p:nvPr/>
        </p:nvSpPr>
        <p:spPr bwMode="auto">
          <a:xfrm>
            <a:off x="447878" y="2365221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70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7F12EF-FDBF-80A7-E121-524AA8ABECCE}"/>
              </a:ext>
            </a:extLst>
          </p:cNvPr>
          <p:cNvSpPr/>
          <p:nvPr/>
        </p:nvSpPr>
        <p:spPr bwMode="auto">
          <a:xfrm>
            <a:off x="447878" y="2158118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80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093A2E3-2164-1359-EFFE-B9EF9B82BE28}"/>
              </a:ext>
            </a:extLst>
          </p:cNvPr>
          <p:cNvSpPr/>
          <p:nvPr/>
        </p:nvSpPr>
        <p:spPr bwMode="auto">
          <a:xfrm>
            <a:off x="447878" y="1947756"/>
            <a:ext cx="179180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90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425172-A704-38B7-2509-E42517A2611B}"/>
              </a:ext>
            </a:extLst>
          </p:cNvPr>
          <p:cNvSpPr/>
          <p:nvPr/>
        </p:nvSpPr>
        <p:spPr bwMode="auto">
          <a:xfrm>
            <a:off x="388160" y="1742375"/>
            <a:ext cx="238898" cy="1355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100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38DBA75-2201-690D-4F59-FBB57D557677}"/>
              </a:ext>
            </a:extLst>
          </p:cNvPr>
          <p:cNvSpPr/>
          <p:nvPr/>
        </p:nvSpPr>
        <p:spPr bwMode="auto">
          <a:xfrm>
            <a:off x="633109" y="3964666"/>
            <a:ext cx="148886" cy="187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F10090-4EC5-53D3-B4C2-6B5A118D7FD4}"/>
              </a:ext>
            </a:extLst>
          </p:cNvPr>
          <p:cNvSpPr/>
          <p:nvPr/>
        </p:nvSpPr>
        <p:spPr bwMode="auto">
          <a:xfrm>
            <a:off x="1102208" y="3964666"/>
            <a:ext cx="148886" cy="187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39926C-9B7D-F3AA-6256-582D7605C657}"/>
              </a:ext>
            </a:extLst>
          </p:cNvPr>
          <p:cNvSpPr/>
          <p:nvPr/>
        </p:nvSpPr>
        <p:spPr bwMode="auto">
          <a:xfrm>
            <a:off x="1563139" y="3964666"/>
            <a:ext cx="148886" cy="187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CDA506-6700-BFC6-1184-09BB7CAC16B9}"/>
              </a:ext>
            </a:extLst>
          </p:cNvPr>
          <p:cNvSpPr/>
          <p:nvPr/>
        </p:nvSpPr>
        <p:spPr bwMode="auto">
          <a:xfrm>
            <a:off x="2019516" y="3964666"/>
            <a:ext cx="148886" cy="187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EFEA44-FBBA-5598-D2C6-F4675256D9B8}"/>
              </a:ext>
            </a:extLst>
          </p:cNvPr>
          <p:cNvSpPr/>
          <p:nvPr/>
        </p:nvSpPr>
        <p:spPr bwMode="auto">
          <a:xfrm>
            <a:off x="2487202" y="3964666"/>
            <a:ext cx="148886" cy="187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B27D0C-8CF9-3FFE-AB7A-5C0B1D4A274A}"/>
              </a:ext>
            </a:extLst>
          </p:cNvPr>
          <p:cNvSpPr/>
          <p:nvPr/>
        </p:nvSpPr>
        <p:spPr bwMode="auto">
          <a:xfrm>
            <a:off x="2922609" y="3964666"/>
            <a:ext cx="202002" cy="187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D62676-4EFD-DE05-6910-A524DB4AA1FF}"/>
              </a:ext>
            </a:extLst>
          </p:cNvPr>
          <p:cNvSpPr/>
          <p:nvPr/>
        </p:nvSpPr>
        <p:spPr bwMode="auto">
          <a:xfrm>
            <a:off x="3379156" y="3964666"/>
            <a:ext cx="202002" cy="187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12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E69C8C-7CBA-D008-A7B2-76E19313BD9F}"/>
              </a:ext>
            </a:extLst>
          </p:cNvPr>
          <p:cNvSpPr/>
          <p:nvPr/>
        </p:nvSpPr>
        <p:spPr bwMode="auto">
          <a:xfrm>
            <a:off x="3842140" y="3964666"/>
            <a:ext cx="202002" cy="187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14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94DECF-FE78-A13D-550F-49D1E178FBBF}"/>
              </a:ext>
            </a:extLst>
          </p:cNvPr>
          <p:cNvSpPr/>
          <p:nvPr/>
        </p:nvSpPr>
        <p:spPr bwMode="auto">
          <a:xfrm>
            <a:off x="2036043" y="4143869"/>
            <a:ext cx="661670" cy="1993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Months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26FCBD5-0987-203C-02DB-0FD42C931E7C}"/>
              </a:ext>
            </a:extLst>
          </p:cNvPr>
          <p:cNvSpPr/>
          <p:nvPr/>
        </p:nvSpPr>
        <p:spPr bwMode="auto">
          <a:xfrm rot="16200000">
            <a:off x="26053" y="2699278"/>
            <a:ext cx="661670" cy="1993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PFS (%)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005935-A688-B624-092F-DACBDE9FDB77}"/>
              </a:ext>
            </a:extLst>
          </p:cNvPr>
          <p:cNvGrpSpPr/>
          <p:nvPr/>
        </p:nvGrpSpPr>
        <p:grpSpPr>
          <a:xfrm>
            <a:off x="8124705" y="1692000"/>
            <a:ext cx="3803500" cy="2651175"/>
            <a:chOff x="8124705" y="1692000"/>
            <a:chExt cx="3803500" cy="26511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08D87C-D965-D154-56F9-4E1E2BEEB746}"/>
                </a:ext>
              </a:extLst>
            </p:cNvPr>
            <p:cNvSpPr txBox="1"/>
            <p:nvPr/>
          </p:nvSpPr>
          <p:spPr>
            <a:xfrm>
              <a:off x="10022185" y="2136489"/>
              <a:ext cx="190602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E8A2E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rPr>
                <a:t>Hazard ratio: 0.55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E8A2E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rPr>
              </a:b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E8A2E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rPr>
                <a:t>mPFS 3.8 vs. 1.9 mo (</a:t>
              </a:r>
              <a:r>
                <a:rPr kumimoji="0" lang="el-G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E8A2E"/>
                  </a:solidFill>
                  <a:effectLst/>
                  <a:uLnTx/>
                  <a:uFillTx/>
                  <a:latin typeface="Arial"/>
                  <a:ea typeface="Microsoft YaHei"/>
                  <a:cs typeface="Arial" panose="020B0604020202020204" pitchFamily="34" charset="0"/>
                </a:rPr>
                <a:t>Δ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E8A2E"/>
                  </a:solidFill>
                  <a:effectLst/>
                  <a:uLnTx/>
                  <a:uFillTx/>
                  <a:latin typeface="Arial"/>
                  <a:ea typeface="Microsoft YaHei"/>
                  <a:cs typeface="Arial" panose="020B0604020202020204" pitchFamily="34" charset="0"/>
                </a:rPr>
                <a:t>: 1.9 mo)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E8A2E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0775858-9FAE-171A-BDD0-03D6BD4C3645}"/>
                </a:ext>
              </a:extLst>
            </p:cNvPr>
            <p:cNvGrpSpPr/>
            <p:nvPr/>
          </p:nvGrpSpPr>
          <p:grpSpPr>
            <a:xfrm>
              <a:off x="8576475" y="1799331"/>
              <a:ext cx="3096000" cy="1944000"/>
              <a:chOff x="22415712" y="1904318"/>
              <a:chExt cx="3327630" cy="2195540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ADBC83FE-5E58-FFD6-E4F4-B2E2C372C5B1}"/>
                  </a:ext>
                </a:extLst>
              </p:cNvPr>
              <p:cNvSpPr/>
              <p:nvPr/>
            </p:nvSpPr>
            <p:spPr>
              <a:xfrm>
                <a:off x="22440900" y="1929506"/>
                <a:ext cx="3277254" cy="1765702"/>
              </a:xfrm>
              <a:custGeom>
                <a:avLst/>
                <a:gdLst>
                  <a:gd name="connsiteX0" fmla="*/ 0 w 3277254"/>
                  <a:gd name="connsiteY0" fmla="*/ 0 h 1765702"/>
                  <a:gd name="connsiteX1" fmla="*/ 119141 w 3277254"/>
                  <a:gd name="connsiteY1" fmla="*/ 0 h 1765702"/>
                  <a:gd name="connsiteX2" fmla="*/ 119141 w 3277254"/>
                  <a:gd name="connsiteY2" fmla="*/ 22040 h 1765702"/>
                  <a:gd name="connsiteX3" fmla="*/ 203774 w 3277254"/>
                  <a:gd name="connsiteY3" fmla="*/ 22040 h 1765702"/>
                  <a:gd name="connsiteX4" fmla="*/ 203774 w 3277254"/>
                  <a:gd name="connsiteY4" fmla="*/ 87907 h 1765702"/>
                  <a:gd name="connsiteX5" fmla="*/ 222665 w 3277254"/>
                  <a:gd name="connsiteY5" fmla="*/ 87907 h 1765702"/>
                  <a:gd name="connsiteX6" fmla="*/ 222665 w 3277254"/>
                  <a:gd name="connsiteY6" fmla="*/ 147478 h 1765702"/>
                  <a:gd name="connsiteX7" fmla="*/ 241431 w 3277254"/>
                  <a:gd name="connsiteY7" fmla="*/ 147478 h 1765702"/>
                  <a:gd name="connsiteX8" fmla="*/ 241431 w 3277254"/>
                  <a:gd name="connsiteY8" fmla="*/ 809175 h 1765702"/>
                  <a:gd name="connsiteX9" fmla="*/ 266493 w 3277254"/>
                  <a:gd name="connsiteY9" fmla="*/ 809175 h 1765702"/>
                  <a:gd name="connsiteX10" fmla="*/ 266493 w 3277254"/>
                  <a:gd name="connsiteY10" fmla="*/ 862449 h 1765702"/>
                  <a:gd name="connsiteX11" fmla="*/ 285384 w 3277254"/>
                  <a:gd name="connsiteY11" fmla="*/ 862449 h 1765702"/>
                  <a:gd name="connsiteX12" fmla="*/ 285384 w 3277254"/>
                  <a:gd name="connsiteY12" fmla="*/ 900105 h 1765702"/>
                  <a:gd name="connsiteX13" fmla="*/ 297852 w 3277254"/>
                  <a:gd name="connsiteY13" fmla="*/ 900105 h 1765702"/>
                  <a:gd name="connsiteX14" fmla="*/ 297852 w 3277254"/>
                  <a:gd name="connsiteY14" fmla="*/ 962824 h 1765702"/>
                  <a:gd name="connsiteX15" fmla="*/ 313595 w 3277254"/>
                  <a:gd name="connsiteY15" fmla="*/ 962824 h 1765702"/>
                  <a:gd name="connsiteX16" fmla="*/ 313595 w 3277254"/>
                  <a:gd name="connsiteY16" fmla="*/ 1013075 h 1765702"/>
                  <a:gd name="connsiteX17" fmla="*/ 476690 w 3277254"/>
                  <a:gd name="connsiteY17" fmla="*/ 1013075 h 1765702"/>
                  <a:gd name="connsiteX18" fmla="*/ 476690 w 3277254"/>
                  <a:gd name="connsiteY18" fmla="*/ 1072645 h 1765702"/>
                  <a:gd name="connsiteX19" fmla="*/ 498603 w 3277254"/>
                  <a:gd name="connsiteY19" fmla="*/ 1072645 h 1765702"/>
                  <a:gd name="connsiteX20" fmla="*/ 498603 w 3277254"/>
                  <a:gd name="connsiteY20" fmla="*/ 1141661 h 1765702"/>
                  <a:gd name="connsiteX21" fmla="*/ 517369 w 3277254"/>
                  <a:gd name="connsiteY21" fmla="*/ 1141661 h 1765702"/>
                  <a:gd name="connsiteX22" fmla="*/ 517369 w 3277254"/>
                  <a:gd name="connsiteY22" fmla="*/ 1198083 h 1765702"/>
                  <a:gd name="connsiteX23" fmla="*/ 677315 w 3277254"/>
                  <a:gd name="connsiteY23" fmla="*/ 1198083 h 1765702"/>
                  <a:gd name="connsiteX24" fmla="*/ 677315 w 3277254"/>
                  <a:gd name="connsiteY24" fmla="*/ 1238888 h 1765702"/>
                  <a:gd name="connsiteX25" fmla="*/ 721268 w 3277254"/>
                  <a:gd name="connsiteY25" fmla="*/ 1238888 h 1765702"/>
                  <a:gd name="connsiteX26" fmla="*/ 721268 w 3277254"/>
                  <a:gd name="connsiteY26" fmla="*/ 1285864 h 1765702"/>
                  <a:gd name="connsiteX27" fmla="*/ 743182 w 3277254"/>
                  <a:gd name="connsiteY27" fmla="*/ 1285864 h 1765702"/>
                  <a:gd name="connsiteX28" fmla="*/ 743182 w 3277254"/>
                  <a:gd name="connsiteY28" fmla="*/ 1392537 h 1765702"/>
                  <a:gd name="connsiteX29" fmla="*/ 994184 w 3277254"/>
                  <a:gd name="connsiteY29" fmla="*/ 1392537 h 1765702"/>
                  <a:gd name="connsiteX30" fmla="*/ 994184 w 3277254"/>
                  <a:gd name="connsiteY30" fmla="*/ 1461553 h 1765702"/>
                  <a:gd name="connsiteX31" fmla="*/ 1060052 w 3277254"/>
                  <a:gd name="connsiteY31" fmla="*/ 1461553 h 1765702"/>
                  <a:gd name="connsiteX32" fmla="*/ 1060052 w 3277254"/>
                  <a:gd name="connsiteY32" fmla="*/ 1508529 h 1765702"/>
                  <a:gd name="connsiteX33" fmla="*/ 1169746 w 3277254"/>
                  <a:gd name="connsiteY33" fmla="*/ 1508529 h 1765702"/>
                  <a:gd name="connsiteX34" fmla="*/ 1169746 w 3277254"/>
                  <a:gd name="connsiteY34" fmla="*/ 1533592 h 1765702"/>
                  <a:gd name="connsiteX35" fmla="*/ 1238763 w 3277254"/>
                  <a:gd name="connsiteY35" fmla="*/ 1533592 h 1765702"/>
                  <a:gd name="connsiteX36" fmla="*/ 1238763 w 3277254"/>
                  <a:gd name="connsiteY36" fmla="*/ 1612053 h 1765702"/>
                  <a:gd name="connsiteX37" fmla="*/ 1389263 w 3277254"/>
                  <a:gd name="connsiteY37" fmla="*/ 1612053 h 1765702"/>
                  <a:gd name="connsiteX38" fmla="*/ 1389263 w 3277254"/>
                  <a:gd name="connsiteY38" fmla="*/ 1659156 h 1765702"/>
                  <a:gd name="connsiteX39" fmla="*/ 1480193 w 3277254"/>
                  <a:gd name="connsiteY39" fmla="*/ 1659156 h 1765702"/>
                  <a:gd name="connsiteX40" fmla="*/ 1480193 w 3277254"/>
                  <a:gd name="connsiteY40" fmla="*/ 1709280 h 1765702"/>
                  <a:gd name="connsiteX41" fmla="*/ 1718600 w 3277254"/>
                  <a:gd name="connsiteY41" fmla="*/ 1709280 h 1765702"/>
                  <a:gd name="connsiteX42" fmla="*/ 1718600 w 3277254"/>
                  <a:gd name="connsiteY42" fmla="*/ 1765702 h 1765702"/>
                  <a:gd name="connsiteX43" fmla="*/ 3277255 w 3277254"/>
                  <a:gd name="connsiteY43" fmla="*/ 1765702 h 176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277254" h="1765702">
                    <a:moveTo>
                      <a:pt x="0" y="0"/>
                    </a:moveTo>
                    <a:lnTo>
                      <a:pt x="119141" y="0"/>
                    </a:lnTo>
                    <a:lnTo>
                      <a:pt x="119141" y="22040"/>
                    </a:lnTo>
                    <a:lnTo>
                      <a:pt x="203774" y="22040"/>
                    </a:lnTo>
                    <a:lnTo>
                      <a:pt x="203774" y="87907"/>
                    </a:lnTo>
                    <a:lnTo>
                      <a:pt x="222665" y="87907"/>
                    </a:lnTo>
                    <a:lnTo>
                      <a:pt x="222665" y="147478"/>
                    </a:lnTo>
                    <a:lnTo>
                      <a:pt x="241431" y="147478"/>
                    </a:lnTo>
                    <a:lnTo>
                      <a:pt x="241431" y="809175"/>
                    </a:lnTo>
                    <a:lnTo>
                      <a:pt x="266493" y="809175"/>
                    </a:lnTo>
                    <a:lnTo>
                      <a:pt x="266493" y="862449"/>
                    </a:lnTo>
                    <a:lnTo>
                      <a:pt x="285384" y="862449"/>
                    </a:lnTo>
                    <a:lnTo>
                      <a:pt x="285384" y="900105"/>
                    </a:lnTo>
                    <a:lnTo>
                      <a:pt x="297852" y="900105"/>
                    </a:lnTo>
                    <a:lnTo>
                      <a:pt x="297852" y="962824"/>
                    </a:lnTo>
                    <a:lnTo>
                      <a:pt x="313595" y="962824"/>
                    </a:lnTo>
                    <a:lnTo>
                      <a:pt x="313595" y="1013075"/>
                    </a:lnTo>
                    <a:lnTo>
                      <a:pt x="476690" y="1013075"/>
                    </a:lnTo>
                    <a:lnTo>
                      <a:pt x="476690" y="1072645"/>
                    </a:lnTo>
                    <a:lnTo>
                      <a:pt x="498603" y="1072645"/>
                    </a:lnTo>
                    <a:lnTo>
                      <a:pt x="498603" y="1141661"/>
                    </a:lnTo>
                    <a:lnTo>
                      <a:pt x="517369" y="1141661"/>
                    </a:lnTo>
                    <a:lnTo>
                      <a:pt x="517369" y="1198083"/>
                    </a:lnTo>
                    <a:lnTo>
                      <a:pt x="677315" y="1198083"/>
                    </a:lnTo>
                    <a:lnTo>
                      <a:pt x="677315" y="1238888"/>
                    </a:lnTo>
                    <a:lnTo>
                      <a:pt x="721268" y="1238888"/>
                    </a:lnTo>
                    <a:lnTo>
                      <a:pt x="721268" y="1285864"/>
                    </a:lnTo>
                    <a:lnTo>
                      <a:pt x="743182" y="1285864"/>
                    </a:lnTo>
                    <a:lnTo>
                      <a:pt x="743182" y="1392537"/>
                    </a:lnTo>
                    <a:lnTo>
                      <a:pt x="994184" y="1392537"/>
                    </a:lnTo>
                    <a:lnTo>
                      <a:pt x="994184" y="1461553"/>
                    </a:lnTo>
                    <a:lnTo>
                      <a:pt x="1060052" y="1461553"/>
                    </a:lnTo>
                    <a:lnTo>
                      <a:pt x="1060052" y="1508529"/>
                    </a:lnTo>
                    <a:lnTo>
                      <a:pt x="1169746" y="1508529"/>
                    </a:lnTo>
                    <a:lnTo>
                      <a:pt x="1169746" y="1533592"/>
                    </a:lnTo>
                    <a:lnTo>
                      <a:pt x="1238763" y="1533592"/>
                    </a:lnTo>
                    <a:lnTo>
                      <a:pt x="1238763" y="1612053"/>
                    </a:lnTo>
                    <a:lnTo>
                      <a:pt x="1389263" y="1612053"/>
                    </a:lnTo>
                    <a:lnTo>
                      <a:pt x="1389263" y="1659156"/>
                    </a:lnTo>
                    <a:lnTo>
                      <a:pt x="1480193" y="1659156"/>
                    </a:lnTo>
                    <a:lnTo>
                      <a:pt x="1480193" y="1709280"/>
                    </a:lnTo>
                    <a:lnTo>
                      <a:pt x="1718600" y="1709280"/>
                    </a:lnTo>
                    <a:lnTo>
                      <a:pt x="1718600" y="1765702"/>
                    </a:lnTo>
                    <a:lnTo>
                      <a:pt x="3277255" y="1765702"/>
                    </a:lnTo>
                  </a:path>
                </a:pathLst>
              </a:custGeom>
              <a:noFill/>
              <a:ln w="18883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03F09AB6-DA94-4323-8AAF-E2BE526DA922}"/>
                  </a:ext>
                </a:extLst>
              </p:cNvPr>
              <p:cNvSpPr/>
              <p:nvPr/>
            </p:nvSpPr>
            <p:spPr>
              <a:xfrm>
                <a:off x="22594423" y="1926358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60E5BBE-0848-61A4-19B3-7F44DDAC3179}"/>
                  </a:ext>
                </a:extLst>
              </p:cNvPr>
              <p:cNvSpPr/>
              <p:nvPr/>
            </p:nvSpPr>
            <p:spPr>
              <a:xfrm>
                <a:off x="22657142" y="2089452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77D0AFFA-20CC-8EC2-8D9A-A3D19B28A058}"/>
                  </a:ext>
                </a:extLst>
              </p:cNvPr>
              <p:cNvSpPr/>
              <p:nvPr/>
            </p:nvSpPr>
            <p:spPr>
              <a:xfrm>
                <a:off x="22657142" y="2283780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1F5E8A-BABA-0A60-2315-AA197CBB9680}"/>
                  </a:ext>
                </a:extLst>
              </p:cNvPr>
              <p:cNvSpPr/>
              <p:nvPr/>
            </p:nvSpPr>
            <p:spPr>
              <a:xfrm>
                <a:off x="22657142" y="2412367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A453B1C1-E3AE-86C6-BE0A-11C278779F1A}"/>
                  </a:ext>
                </a:extLst>
              </p:cNvPr>
              <p:cNvSpPr/>
              <p:nvPr/>
            </p:nvSpPr>
            <p:spPr>
              <a:xfrm>
                <a:off x="22657142" y="2537930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A08E0513-E725-77E9-38CD-FF5CA0FC843E}"/>
                  </a:ext>
                </a:extLst>
              </p:cNvPr>
              <p:cNvSpPr/>
              <p:nvPr/>
            </p:nvSpPr>
            <p:spPr>
              <a:xfrm>
                <a:off x="22657142" y="2691579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E381B43-39A7-3154-8F89-92B5FFC11CF8}"/>
                  </a:ext>
                </a:extLst>
              </p:cNvPr>
              <p:cNvSpPr/>
              <p:nvPr/>
            </p:nvSpPr>
            <p:spPr>
              <a:xfrm>
                <a:off x="22795174" y="2917393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089F9B0B-0384-02FD-84DF-A49758CEF5C9}"/>
                  </a:ext>
                </a:extLst>
              </p:cNvPr>
              <p:cNvSpPr/>
              <p:nvPr/>
            </p:nvSpPr>
            <p:spPr>
              <a:xfrm>
                <a:off x="22933080" y="3102401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3812EB-BA5F-BF09-446E-FA179B7F0DA3}"/>
                  </a:ext>
                </a:extLst>
              </p:cNvPr>
              <p:cNvSpPr/>
              <p:nvPr/>
            </p:nvSpPr>
            <p:spPr>
              <a:xfrm>
                <a:off x="22914315" y="3002026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C1D7E98-F3CC-1B73-EF65-E2E570A3B563}"/>
                  </a:ext>
                </a:extLst>
              </p:cNvPr>
              <p:cNvSpPr/>
              <p:nvPr/>
            </p:nvSpPr>
            <p:spPr>
              <a:xfrm>
                <a:off x="22892401" y="2939307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4B54AE2-17BA-EB67-9EBC-4BEF579C6AF0}"/>
                  </a:ext>
                </a:extLst>
              </p:cNvPr>
              <p:cNvSpPr/>
              <p:nvPr/>
            </p:nvSpPr>
            <p:spPr>
              <a:xfrm>
                <a:off x="23158893" y="3296855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6CA14B0D-DC2C-5DCC-55B6-12A1FE7BFA61}"/>
                  </a:ext>
                </a:extLst>
              </p:cNvPr>
              <p:cNvSpPr/>
              <p:nvPr/>
            </p:nvSpPr>
            <p:spPr>
              <a:xfrm>
                <a:off x="23158893" y="3209074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D6CDCE3B-2088-ED77-CC9B-3F6D37DF5102}"/>
                  </a:ext>
                </a:extLst>
              </p:cNvPr>
              <p:cNvSpPr/>
              <p:nvPr/>
            </p:nvSpPr>
            <p:spPr>
              <a:xfrm>
                <a:off x="23425512" y="3365871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18E68F0-98F1-4B1E-F6C0-9875B5D178BA}"/>
                  </a:ext>
                </a:extLst>
              </p:cNvPr>
              <p:cNvSpPr/>
              <p:nvPr/>
            </p:nvSpPr>
            <p:spPr>
              <a:xfrm>
                <a:off x="23654474" y="3491183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100"/>
                      <a:pt x="39100" y="50377"/>
                      <a:pt x="25189" y="50377"/>
                    </a:cubicBezTo>
                    <a:cubicBezTo>
                      <a:pt x="11278" y="50377"/>
                      <a:pt x="0" y="39100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B26F107-CEC6-4D63-6FBB-1B8E9276D798}"/>
                  </a:ext>
                </a:extLst>
              </p:cNvPr>
              <p:cNvSpPr/>
              <p:nvPr/>
            </p:nvSpPr>
            <p:spPr>
              <a:xfrm>
                <a:off x="25692966" y="3670020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8998F9BD-B050-503F-075F-4779B82D2AB5}"/>
                  </a:ext>
                </a:extLst>
              </p:cNvPr>
              <p:cNvSpPr/>
              <p:nvPr/>
            </p:nvSpPr>
            <p:spPr>
              <a:xfrm>
                <a:off x="24949784" y="3670020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0140FAE4-DCBE-CAA1-9E36-2F435A6E2679}"/>
                  </a:ext>
                </a:extLst>
              </p:cNvPr>
              <p:cNvSpPr/>
              <p:nvPr/>
            </p:nvSpPr>
            <p:spPr>
              <a:xfrm>
                <a:off x="24915276" y="3670020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8CB0E28-9F96-4D65-22E9-7E26C0A8D6BC}"/>
                  </a:ext>
                </a:extLst>
              </p:cNvPr>
              <p:cNvSpPr/>
              <p:nvPr/>
            </p:nvSpPr>
            <p:spPr>
              <a:xfrm>
                <a:off x="24686314" y="3670020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E14EEA27-B4E0-6ECF-0EEB-B3632C19F679}"/>
                  </a:ext>
                </a:extLst>
              </p:cNvPr>
              <p:cNvSpPr/>
              <p:nvPr/>
            </p:nvSpPr>
            <p:spPr>
              <a:xfrm>
                <a:off x="24435438" y="3670020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82831B68-4ADD-C06A-046C-F3A0F13A8BF4}"/>
                  </a:ext>
                </a:extLst>
              </p:cNvPr>
              <p:cNvSpPr/>
              <p:nvPr/>
            </p:nvSpPr>
            <p:spPr>
              <a:xfrm>
                <a:off x="24250304" y="3670020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00828DB8-CC25-2B52-939A-2B8F0E0B0425}"/>
                  </a:ext>
                </a:extLst>
              </p:cNvPr>
              <p:cNvSpPr/>
              <p:nvPr/>
            </p:nvSpPr>
            <p:spPr>
              <a:xfrm>
                <a:off x="24212773" y="3670020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9D2A17D7-1767-D191-8A36-E55399632A0C}"/>
                  </a:ext>
                </a:extLst>
              </p:cNvPr>
              <p:cNvSpPr/>
              <p:nvPr/>
            </p:nvSpPr>
            <p:spPr>
              <a:xfrm>
                <a:off x="24159374" y="3670020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F11A4A78-C217-0374-EE0E-56CB2E1782F2}"/>
                  </a:ext>
                </a:extLst>
              </p:cNvPr>
              <p:cNvSpPr/>
              <p:nvPr/>
            </p:nvSpPr>
            <p:spPr>
              <a:xfrm>
                <a:off x="24049553" y="3613598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100"/>
                      <a:pt x="39100" y="50377"/>
                      <a:pt x="25189" y="50377"/>
                    </a:cubicBezTo>
                    <a:cubicBezTo>
                      <a:pt x="11278" y="50377"/>
                      <a:pt x="0" y="39100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C80D88A6-9AD2-049D-BE11-82CD705E821B}"/>
                  </a:ext>
                </a:extLst>
              </p:cNvPr>
              <p:cNvSpPr/>
              <p:nvPr/>
            </p:nvSpPr>
            <p:spPr>
              <a:xfrm>
                <a:off x="23964920" y="3613598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100"/>
                      <a:pt x="39099" y="50377"/>
                      <a:pt x="25188" y="50377"/>
                    </a:cubicBezTo>
                    <a:cubicBezTo>
                      <a:pt x="11277" y="50377"/>
                      <a:pt x="0" y="39100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5F380340-5F99-A249-8D0E-67A48DBD1A72}"/>
                  </a:ext>
                </a:extLst>
              </p:cNvPr>
              <p:cNvSpPr/>
              <p:nvPr/>
            </p:nvSpPr>
            <p:spPr>
              <a:xfrm>
                <a:off x="23914669" y="3613598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100"/>
                      <a:pt x="39099" y="50377"/>
                      <a:pt x="25188" y="50377"/>
                    </a:cubicBezTo>
                    <a:cubicBezTo>
                      <a:pt x="11277" y="50377"/>
                      <a:pt x="0" y="39100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3D9836BE-DAC4-3D3F-9972-01848A29D28C}"/>
                  </a:ext>
                </a:extLst>
              </p:cNvPr>
              <p:cNvSpPr/>
              <p:nvPr/>
            </p:nvSpPr>
            <p:spPr>
              <a:xfrm>
                <a:off x="22534852" y="1926358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2E8A2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1BC6513F-A89C-1B68-41B3-93DEF20968BA}"/>
                  </a:ext>
                </a:extLst>
              </p:cNvPr>
              <p:cNvSpPr/>
              <p:nvPr/>
            </p:nvSpPr>
            <p:spPr>
              <a:xfrm>
                <a:off x="22434603" y="1929506"/>
                <a:ext cx="1793913" cy="2145164"/>
              </a:xfrm>
              <a:custGeom>
                <a:avLst/>
                <a:gdLst>
                  <a:gd name="connsiteX0" fmla="*/ 0 w 1793913"/>
                  <a:gd name="connsiteY0" fmla="*/ 0 h 2145164"/>
                  <a:gd name="connsiteX1" fmla="*/ 65868 w 1793913"/>
                  <a:gd name="connsiteY1" fmla="*/ 0 h 2145164"/>
                  <a:gd name="connsiteX2" fmla="*/ 65868 w 1793913"/>
                  <a:gd name="connsiteY2" fmla="*/ 59570 h 2145164"/>
                  <a:gd name="connsiteX3" fmla="*/ 106547 w 1793913"/>
                  <a:gd name="connsiteY3" fmla="*/ 59570 h 2145164"/>
                  <a:gd name="connsiteX4" fmla="*/ 106547 w 1793913"/>
                  <a:gd name="connsiteY4" fmla="*/ 90930 h 2145164"/>
                  <a:gd name="connsiteX5" fmla="*/ 178711 w 1793913"/>
                  <a:gd name="connsiteY5" fmla="*/ 90930 h 2145164"/>
                  <a:gd name="connsiteX6" fmla="*/ 178711 w 1793913"/>
                  <a:gd name="connsiteY6" fmla="*/ 112970 h 2145164"/>
                  <a:gd name="connsiteX7" fmla="*/ 206922 w 1793913"/>
                  <a:gd name="connsiteY7" fmla="*/ 112970 h 2145164"/>
                  <a:gd name="connsiteX8" fmla="*/ 206922 w 1793913"/>
                  <a:gd name="connsiteY8" fmla="*/ 178837 h 2145164"/>
                  <a:gd name="connsiteX9" fmla="*/ 232110 w 1793913"/>
                  <a:gd name="connsiteY9" fmla="*/ 178837 h 2145164"/>
                  <a:gd name="connsiteX10" fmla="*/ 232110 w 1793913"/>
                  <a:gd name="connsiteY10" fmla="*/ 313721 h 2145164"/>
                  <a:gd name="connsiteX11" fmla="*/ 250876 w 1793913"/>
                  <a:gd name="connsiteY11" fmla="*/ 313721 h 2145164"/>
                  <a:gd name="connsiteX12" fmla="*/ 250876 w 1793913"/>
                  <a:gd name="connsiteY12" fmla="*/ 1295310 h 2145164"/>
                  <a:gd name="connsiteX13" fmla="*/ 282236 w 1793913"/>
                  <a:gd name="connsiteY13" fmla="*/ 1295310 h 2145164"/>
                  <a:gd name="connsiteX14" fmla="*/ 282236 w 1793913"/>
                  <a:gd name="connsiteY14" fmla="*/ 1420748 h 2145164"/>
                  <a:gd name="connsiteX15" fmla="*/ 473541 w 1793913"/>
                  <a:gd name="connsiteY15" fmla="*/ 1420748 h 2145164"/>
                  <a:gd name="connsiteX16" fmla="*/ 473541 w 1793913"/>
                  <a:gd name="connsiteY16" fmla="*/ 1502232 h 2145164"/>
                  <a:gd name="connsiteX17" fmla="*/ 504900 w 1793913"/>
                  <a:gd name="connsiteY17" fmla="*/ 1502232 h 2145164"/>
                  <a:gd name="connsiteX18" fmla="*/ 504900 w 1793913"/>
                  <a:gd name="connsiteY18" fmla="*/ 1740640 h 2145164"/>
                  <a:gd name="connsiteX19" fmla="*/ 646081 w 1793913"/>
                  <a:gd name="connsiteY19" fmla="*/ 1740640 h 2145164"/>
                  <a:gd name="connsiteX20" fmla="*/ 646081 w 1793913"/>
                  <a:gd name="connsiteY20" fmla="*/ 1781445 h 2145164"/>
                  <a:gd name="connsiteX21" fmla="*/ 755776 w 1793913"/>
                  <a:gd name="connsiteY21" fmla="*/ 1781445 h 2145164"/>
                  <a:gd name="connsiteX22" fmla="*/ 755776 w 1793913"/>
                  <a:gd name="connsiteY22" fmla="*/ 1884843 h 2145164"/>
                  <a:gd name="connsiteX23" fmla="*/ 975292 w 1793913"/>
                  <a:gd name="connsiteY23" fmla="*/ 1884843 h 2145164"/>
                  <a:gd name="connsiteX24" fmla="*/ 975292 w 1793913"/>
                  <a:gd name="connsiteY24" fmla="*/ 1963305 h 2145164"/>
                  <a:gd name="connsiteX25" fmla="*/ 1226294 w 1793913"/>
                  <a:gd name="connsiteY25" fmla="*/ 1963305 h 2145164"/>
                  <a:gd name="connsiteX26" fmla="*/ 1226294 w 1793913"/>
                  <a:gd name="connsiteY26" fmla="*/ 2044915 h 2145164"/>
                  <a:gd name="connsiteX27" fmla="*/ 1248208 w 1793913"/>
                  <a:gd name="connsiteY27" fmla="*/ 2044915 h 2145164"/>
                  <a:gd name="connsiteX28" fmla="*/ 1248208 w 1793913"/>
                  <a:gd name="connsiteY28" fmla="*/ 2145165 h 2145164"/>
                  <a:gd name="connsiteX29" fmla="*/ 1793913 w 1793913"/>
                  <a:gd name="connsiteY29" fmla="*/ 2145165 h 214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793913" h="2145164">
                    <a:moveTo>
                      <a:pt x="0" y="0"/>
                    </a:moveTo>
                    <a:lnTo>
                      <a:pt x="65868" y="0"/>
                    </a:lnTo>
                    <a:lnTo>
                      <a:pt x="65868" y="59570"/>
                    </a:lnTo>
                    <a:lnTo>
                      <a:pt x="106547" y="59570"/>
                    </a:lnTo>
                    <a:lnTo>
                      <a:pt x="106547" y="90930"/>
                    </a:lnTo>
                    <a:lnTo>
                      <a:pt x="178711" y="90930"/>
                    </a:lnTo>
                    <a:lnTo>
                      <a:pt x="178711" y="112970"/>
                    </a:lnTo>
                    <a:lnTo>
                      <a:pt x="206922" y="112970"/>
                    </a:lnTo>
                    <a:lnTo>
                      <a:pt x="206922" y="178837"/>
                    </a:lnTo>
                    <a:lnTo>
                      <a:pt x="232110" y="178837"/>
                    </a:lnTo>
                    <a:lnTo>
                      <a:pt x="232110" y="313721"/>
                    </a:lnTo>
                    <a:lnTo>
                      <a:pt x="250876" y="313721"/>
                    </a:lnTo>
                    <a:lnTo>
                      <a:pt x="250876" y="1295310"/>
                    </a:lnTo>
                    <a:lnTo>
                      <a:pt x="282236" y="1295310"/>
                    </a:lnTo>
                    <a:lnTo>
                      <a:pt x="282236" y="1420748"/>
                    </a:lnTo>
                    <a:lnTo>
                      <a:pt x="473541" y="1420748"/>
                    </a:lnTo>
                    <a:lnTo>
                      <a:pt x="473541" y="1502232"/>
                    </a:lnTo>
                    <a:lnTo>
                      <a:pt x="504900" y="1502232"/>
                    </a:lnTo>
                    <a:lnTo>
                      <a:pt x="504900" y="1740640"/>
                    </a:lnTo>
                    <a:lnTo>
                      <a:pt x="646081" y="1740640"/>
                    </a:lnTo>
                    <a:lnTo>
                      <a:pt x="646081" y="1781445"/>
                    </a:lnTo>
                    <a:lnTo>
                      <a:pt x="755776" y="1781445"/>
                    </a:lnTo>
                    <a:lnTo>
                      <a:pt x="755776" y="1884843"/>
                    </a:lnTo>
                    <a:lnTo>
                      <a:pt x="975292" y="1884843"/>
                    </a:lnTo>
                    <a:lnTo>
                      <a:pt x="975292" y="1963305"/>
                    </a:lnTo>
                    <a:lnTo>
                      <a:pt x="1226294" y="1963305"/>
                    </a:lnTo>
                    <a:lnTo>
                      <a:pt x="1226294" y="2044915"/>
                    </a:lnTo>
                    <a:lnTo>
                      <a:pt x="1248208" y="2044915"/>
                    </a:lnTo>
                    <a:lnTo>
                      <a:pt x="1248208" y="2145165"/>
                    </a:lnTo>
                    <a:lnTo>
                      <a:pt x="1793913" y="2145165"/>
                    </a:lnTo>
                  </a:path>
                </a:pathLst>
              </a:custGeom>
              <a:noFill/>
              <a:ln w="18883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42F7BA85-5E70-7124-0720-F4909A6C4213}"/>
                  </a:ext>
                </a:extLst>
              </p:cNvPr>
              <p:cNvSpPr/>
              <p:nvPr/>
            </p:nvSpPr>
            <p:spPr>
              <a:xfrm>
                <a:off x="24203328" y="4049482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100"/>
                      <a:pt x="39099" y="50377"/>
                      <a:pt x="25188" y="50377"/>
                    </a:cubicBezTo>
                    <a:cubicBezTo>
                      <a:pt x="11277" y="50377"/>
                      <a:pt x="0" y="39100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400BA0C-B17D-2D40-6F45-3969D910BE10}"/>
                  </a:ext>
                </a:extLst>
              </p:cNvPr>
              <p:cNvSpPr/>
              <p:nvPr/>
            </p:nvSpPr>
            <p:spPr>
              <a:xfrm>
                <a:off x="23902201" y="4049482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100"/>
                      <a:pt x="39099" y="50377"/>
                      <a:pt x="25188" y="50377"/>
                    </a:cubicBezTo>
                    <a:cubicBezTo>
                      <a:pt x="11277" y="50377"/>
                      <a:pt x="0" y="39100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A2C3DDD9-A492-71AC-093F-BAF42F0CD321}"/>
                  </a:ext>
                </a:extLst>
              </p:cNvPr>
              <p:cNvSpPr/>
              <p:nvPr/>
            </p:nvSpPr>
            <p:spPr>
              <a:xfrm>
                <a:off x="23873990" y="4049482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100"/>
                      <a:pt x="39099" y="50377"/>
                      <a:pt x="25189" y="50377"/>
                    </a:cubicBezTo>
                    <a:cubicBezTo>
                      <a:pt x="11278" y="50377"/>
                      <a:pt x="0" y="39100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EC09B9DF-EA07-4817-F3E9-1B17DEC9D355}"/>
                  </a:ext>
                </a:extLst>
              </p:cNvPr>
              <p:cNvSpPr/>
              <p:nvPr/>
            </p:nvSpPr>
            <p:spPr>
              <a:xfrm>
                <a:off x="23651325" y="3952255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100"/>
                      <a:pt x="39100" y="50377"/>
                      <a:pt x="25189" y="50377"/>
                    </a:cubicBezTo>
                    <a:cubicBezTo>
                      <a:pt x="11278" y="50377"/>
                      <a:pt x="0" y="39100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9A9DC994-CC7B-77BC-ACC4-435DC6D84D76}"/>
                  </a:ext>
                </a:extLst>
              </p:cNvPr>
              <p:cNvSpPr/>
              <p:nvPr/>
            </p:nvSpPr>
            <p:spPr>
              <a:xfrm>
                <a:off x="23384707" y="3851880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100"/>
                      <a:pt x="39099" y="50377"/>
                      <a:pt x="25188" y="50377"/>
                    </a:cubicBezTo>
                    <a:cubicBezTo>
                      <a:pt x="11277" y="50377"/>
                      <a:pt x="0" y="39100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89BA9580-A32C-98B9-7AAF-AC9B12CD5B88}"/>
                  </a:ext>
                </a:extLst>
              </p:cNvPr>
              <p:cNvSpPr/>
              <p:nvPr/>
            </p:nvSpPr>
            <p:spPr>
              <a:xfrm>
                <a:off x="23165190" y="3789161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CEDFBE0B-A0B9-9F3F-681B-09509419C59E}"/>
                  </a:ext>
                </a:extLst>
              </p:cNvPr>
              <p:cNvSpPr/>
              <p:nvPr/>
            </p:nvSpPr>
            <p:spPr>
              <a:xfrm>
                <a:off x="23165190" y="3685763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C7D3F97C-D672-9EA3-CB7B-574694C8C668}"/>
                  </a:ext>
                </a:extLst>
              </p:cNvPr>
              <p:cNvSpPr/>
              <p:nvPr/>
            </p:nvSpPr>
            <p:spPr>
              <a:xfrm>
                <a:off x="22914315" y="3644958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AFFC242A-FDEC-F0E1-B4F1-AEBDFD21FE80}"/>
                  </a:ext>
                </a:extLst>
              </p:cNvPr>
              <p:cNvSpPr/>
              <p:nvPr/>
            </p:nvSpPr>
            <p:spPr>
              <a:xfrm>
                <a:off x="22914315" y="3528965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100"/>
                      <a:pt x="39099" y="50377"/>
                      <a:pt x="25188" y="50377"/>
                    </a:cubicBezTo>
                    <a:cubicBezTo>
                      <a:pt x="11277" y="50377"/>
                      <a:pt x="0" y="39100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93805C6A-AD05-2D05-7EFD-1BA471B5F568}"/>
                  </a:ext>
                </a:extLst>
              </p:cNvPr>
              <p:cNvSpPr/>
              <p:nvPr/>
            </p:nvSpPr>
            <p:spPr>
              <a:xfrm>
                <a:off x="22845299" y="3325066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2D8F345D-EF5B-D0FE-B58D-EBEF953A5CF8}"/>
                  </a:ext>
                </a:extLst>
              </p:cNvPr>
              <p:cNvSpPr/>
              <p:nvPr/>
            </p:nvSpPr>
            <p:spPr>
              <a:xfrm>
                <a:off x="22660290" y="3111847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A7F17CE6-E307-FE28-120F-F932F58867CC}"/>
                  </a:ext>
                </a:extLst>
              </p:cNvPr>
              <p:cNvSpPr/>
              <p:nvPr/>
            </p:nvSpPr>
            <p:spPr>
              <a:xfrm>
                <a:off x="22660290" y="2788806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9B392FB0-4664-988D-1F00-BACE87B7DC51}"/>
                  </a:ext>
                </a:extLst>
              </p:cNvPr>
              <p:cNvSpPr/>
              <p:nvPr/>
            </p:nvSpPr>
            <p:spPr>
              <a:xfrm>
                <a:off x="22660290" y="2584907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E77E46A7-8F62-4F2C-573D-E1CE96A3168D}"/>
                  </a:ext>
                </a:extLst>
              </p:cNvPr>
              <p:cNvSpPr/>
              <p:nvPr/>
            </p:nvSpPr>
            <p:spPr>
              <a:xfrm>
                <a:off x="22660290" y="2459469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C4F3008-FC92-9C01-0B55-D1EB8D8B1460}"/>
                  </a:ext>
                </a:extLst>
              </p:cNvPr>
              <p:cNvSpPr/>
              <p:nvPr/>
            </p:nvSpPr>
            <p:spPr>
              <a:xfrm>
                <a:off x="22660290" y="2377985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935DC478-9344-DF2A-F5C8-FAEC9784E51B}"/>
                  </a:ext>
                </a:extLst>
              </p:cNvPr>
              <p:cNvSpPr/>
              <p:nvPr/>
            </p:nvSpPr>
            <p:spPr>
              <a:xfrm>
                <a:off x="22660290" y="2308969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9 w 50376"/>
                  <a:gd name="connsiteY1" fmla="*/ 50377 h 50376"/>
                  <a:gd name="connsiteX2" fmla="*/ 0 w 50376"/>
                  <a:gd name="connsiteY2" fmla="*/ 25188 h 50376"/>
                  <a:gd name="connsiteX3" fmla="*/ 25189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100" y="50377"/>
                      <a:pt x="25189" y="50377"/>
                    </a:cubicBezTo>
                    <a:cubicBezTo>
                      <a:pt x="11278" y="50377"/>
                      <a:pt x="0" y="39099"/>
                      <a:pt x="0" y="25188"/>
                    </a:cubicBezTo>
                    <a:cubicBezTo>
                      <a:pt x="0" y="11277"/>
                      <a:pt x="11278" y="0"/>
                      <a:pt x="25189" y="0"/>
                    </a:cubicBezTo>
                    <a:cubicBezTo>
                      <a:pt x="39100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1C24E351-7CC3-4AE9-6BE1-6AC0F90B235A}"/>
                  </a:ext>
                </a:extLst>
              </p:cNvPr>
              <p:cNvSpPr/>
              <p:nvPr/>
            </p:nvSpPr>
            <p:spPr>
              <a:xfrm>
                <a:off x="22591274" y="2017288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12ACE2E2-1CB9-D586-198C-49D28CB776FB}"/>
                  </a:ext>
                </a:extLst>
              </p:cNvPr>
              <p:cNvSpPr/>
              <p:nvPr/>
            </p:nvSpPr>
            <p:spPr>
              <a:xfrm>
                <a:off x="22563063" y="1995248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720FA01E-B28C-50D8-EE94-CD717C659F04}"/>
                  </a:ext>
                </a:extLst>
              </p:cNvPr>
              <p:cNvSpPr/>
              <p:nvPr/>
            </p:nvSpPr>
            <p:spPr>
              <a:xfrm>
                <a:off x="22537875" y="1995248"/>
                <a:ext cx="50376" cy="50376"/>
              </a:xfrm>
              <a:custGeom>
                <a:avLst/>
                <a:gdLst>
                  <a:gd name="connsiteX0" fmla="*/ 50377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7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7" y="25188"/>
                    </a:moveTo>
                    <a:cubicBezTo>
                      <a:pt x="50377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7" y="11277"/>
                      <a:pt x="50377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81B03701-3339-009F-F43D-1C5712320BF1}"/>
                  </a:ext>
                </a:extLst>
              </p:cNvPr>
              <p:cNvSpPr/>
              <p:nvPr/>
            </p:nvSpPr>
            <p:spPr>
              <a:xfrm>
                <a:off x="22415712" y="1904318"/>
                <a:ext cx="50376" cy="50376"/>
              </a:xfrm>
              <a:custGeom>
                <a:avLst/>
                <a:gdLst>
                  <a:gd name="connsiteX0" fmla="*/ 50376 w 50376"/>
                  <a:gd name="connsiteY0" fmla="*/ 25188 h 50376"/>
                  <a:gd name="connsiteX1" fmla="*/ 25188 w 50376"/>
                  <a:gd name="connsiteY1" fmla="*/ 50377 h 50376"/>
                  <a:gd name="connsiteX2" fmla="*/ 0 w 50376"/>
                  <a:gd name="connsiteY2" fmla="*/ 25188 h 50376"/>
                  <a:gd name="connsiteX3" fmla="*/ 25188 w 50376"/>
                  <a:gd name="connsiteY3" fmla="*/ 0 h 50376"/>
                  <a:gd name="connsiteX4" fmla="*/ 50376 w 50376"/>
                  <a:gd name="connsiteY4" fmla="*/ 25188 h 5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6" h="50376">
                    <a:moveTo>
                      <a:pt x="50376" y="25188"/>
                    </a:moveTo>
                    <a:cubicBezTo>
                      <a:pt x="50376" y="39099"/>
                      <a:pt x="39099" y="50377"/>
                      <a:pt x="25188" y="50377"/>
                    </a:cubicBezTo>
                    <a:cubicBezTo>
                      <a:pt x="11277" y="50377"/>
                      <a:pt x="0" y="39099"/>
                      <a:pt x="0" y="25188"/>
                    </a:cubicBezTo>
                    <a:cubicBezTo>
                      <a:pt x="0" y="11277"/>
                      <a:pt x="11277" y="0"/>
                      <a:pt x="25188" y="0"/>
                    </a:cubicBezTo>
                    <a:cubicBezTo>
                      <a:pt x="39099" y="0"/>
                      <a:pt x="50376" y="11277"/>
                      <a:pt x="50376" y="25188"/>
                    </a:cubicBezTo>
                    <a:close/>
                  </a:path>
                </a:pathLst>
              </a:custGeom>
              <a:noFill/>
              <a:ln w="12589" cap="sq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</p:grp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6E106B4-FC99-F68A-16C5-AB0A51DD76CA}"/>
                </a:ext>
              </a:extLst>
            </p:cNvPr>
            <p:cNvSpPr/>
            <p:nvPr/>
          </p:nvSpPr>
          <p:spPr bwMode="auto">
            <a:xfrm>
              <a:off x="8574300" y="1692000"/>
              <a:ext cx="3314700" cy="2193318"/>
            </a:xfrm>
            <a:custGeom>
              <a:avLst/>
              <a:gdLst>
                <a:gd name="connsiteX0" fmla="*/ 0 w 3314700"/>
                <a:gd name="connsiteY0" fmla="*/ 0 h 2114550"/>
                <a:gd name="connsiteX1" fmla="*/ 0 w 3314700"/>
                <a:gd name="connsiteY1" fmla="*/ 2114550 h 2114550"/>
                <a:gd name="connsiteX2" fmla="*/ 3314700 w 3314700"/>
                <a:gd name="connsiteY2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4700" h="2114550">
                  <a:moveTo>
                    <a:pt x="0" y="0"/>
                  </a:moveTo>
                  <a:lnTo>
                    <a:pt x="0" y="2114550"/>
                  </a:lnTo>
                  <a:lnTo>
                    <a:pt x="3314700" y="211455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7201A19-D16E-CC65-AA34-FB370AACBC9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1815498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E253F62-A25D-51A1-403B-ACAF3FF21D9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2020280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262E3139-3A58-9CC4-41CE-91E23A648B4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2225063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F5E385C0-A986-2AA1-AD8E-48034140BC4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2429845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0DA67DE-5F89-E32B-90AB-F42CCEC5EC5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2634627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BB49FA5-60FC-589D-F8C4-12A4D869092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2839410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618CC4AE-1F94-0A17-CAFE-DA987ED2CE3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3044192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0F7C80D-C7CB-6FAA-28B1-14CBCBF3C79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3248974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48ABCFBB-B433-1BBC-BAD9-BD4B6D0D168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3453756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B3587DC-B8DE-834C-5C87-9B644DC67F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3658543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3541376-2615-5B3C-5153-E4FE63387BA7}"/>
                </a:ext>
              </a:extLst>
            </p:cNvPr>
            <p:cNvCxnSpPr>
              <a:cxnSpLocks/>
              <a:stCxn id="158" idx="1"/>
            </p:cNvCxnSpPr>
            <p:nvPr/>
          </p:nvCxnSpPr>
          <p:spPr bwMode="auto">
            <a:xfrm>
              <a:off x="8574300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CC69EEC-4473-9372-D573-5C434ED6E0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36238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85FD45B-FFB2-076B-C5BB-015D6C48EA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98176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8BB2246-1CA4-C50C-B795-ED7CC2EE14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60114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F69EB2B-240E-E38F-C36A-0DB4EDAF92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22052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4A58810-CCED-80A2-D830-59697A9B562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83990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0F9206E-A5D2-6DA9-DAC2-15929B1E25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45928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799B1E43-0DEC-FF17-10F6-32FE5F27AD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07866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34F1F73-ABF3-CBAC-D9D6-18EFD340E1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69804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CC079D-2683-EBD2-82EB-67AB62E3977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931742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0146C31-701B-8FFB-3FC3-3E20B234F56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93680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857EE149-1F78-257F-61FF-04E8B6A15D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455618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7E49654-BF8A-CB68-2141-A6FBDF149F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717556" y="3885318"/>
              <a:ext cx="0" cy="7468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272EBE8C-5DBE-2B45-E49E-AF703B7E65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26675" y="3885318"/>
              <a:ext cx="47625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A6FF18FF-D7C6-4A07-6557-78E7967E527E}"/>
                </a:ext>
              </a:extLst>
            </p:cNvPr>
            <p:cNvGrpSpPr/>
            <p:nvPr/>
          </p:nvGrpSpPr>
          <p:grpSpPr>
            <a:xfrm>
              <a:off x="8253386" y="1747085"/>
              <a:ext cx="238898" cy="2207326"/>
              <a:chOff x="388160" y="1747085"/>
              <a:chExt cx="238898" cy="2207326"/>
            </a:xfrm>
          </p:grpSpPr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36B2125-C66C-8579-082F-B86E0D3CD133}"/>
                  </a:ext>
                </a:extLst>
              </p:cNvPr>
              <p:cNvSpPr/>
              <p:nvPr/>
            </p:nvSpPr>
            <p:spPr bwMode="auto">
              <a:xfrm>
                <a:off x="447878" y="3818877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0</a:t>
                </a: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8B6E1231-2BD7-0228-940C-26E1BEA929FA}"/>
                  </a:ext>
                </a:extLst>
              </p:cNvPr>
              <p:cNvSpPr/>
              <p:nvPr/>
            </p:nvSpPr>
            <p:spPr bwMode="auto">
              <a:xfrm>
                <a:off x="447878" y="3607828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10</a:t>
                </a: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9F7B237-4871-96A2-8F46-06AE4BCA9141}"/>
                  </a:ext>
                </a:extLst>
              </p:cNvPr>
              <p:cNvSpPr/>
              <p:nvPr/>
            </p:nvSpPr>
            <p:spPr bwMode="auto">
              <a:xfrm>
                <a:off x="447878" y="3407514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20</a:t>
                </a: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C024FE16-8617-0DFF-A2DE-B4303DD5DAEC}"/>
                  </a:ext>
                </a:extLst>
              </p:cNvPr>
              <p:cNvSpPr/>
              <p:nvPr/>
            </p:nvSpPr>
            <p:spPr bwMode="auto">
              <a:xfrm>
                <a:off x="447878" y="3195683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30</a:t>
                </a: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2779AFC6-236A-0265-1A1F-612644F3332D}"/>
                  </a:ext>
                </a:extLst>
              </p:cNvPr>
              <p:cNvSpPr/>
              <p:nvPr/>
            </p:nvSpPr>
            <p:spPr bwMode="auto">
              <a:xfrm>
                <a:off x="447878" y="2988814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40</a:t>
                </a: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12A0022E-B6AB-11DE-D90E-84BAFD17FB98}"/>
                  </a:ext>
                </a:extLst>
              </p:cNvPr>
              <p:cNvSpPr/>
              <p:nvPr/>
            </p:nvSpPr>
            <p:spPr bwMode="auto">
              <a:xfrm>
                <a:off x="447878" y="2780631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50</a:t>
                </a: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A962D42-4503-D619-163E-12F756720EA4}"/>
                  </a:ext>
                </a:extLst>
              </p:cNvPr>
              <p:cNvSpPr/>
              <p:nvPr/>
            </p:nvSpPr>
            <p:spPr bwMode="auto">
              <a:xfrm>
                <a:off x="447878" y="2574924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60</a:t>
                </a: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F8172F9-8D37-9142-AD98-9146A50B7E80}"/>
                  </a:ext>
                </a:extLst>
              </p:cNvPr>
              <p:cNvSpPr/>
              <p:nvPr/>
            </p:nvSpPr>
            <p:spPr bwMode="auto">
              <a:xfrm>
                <a:off x="447878" y="2369931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70</a:t>
                </a:r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36B08E14-282C-CE86-9B09-3A3684D25399}"/>
                  </a:ext>
                </a:extLst>
              </p:cNvPr>
              <p:cNvSpPr/>
              <p:nvPr/>
            </p:nvSpPr>
            <p:spPr bwMode="auto">
              <a:xfrm>
                <a:off x="447878" y="2162828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80</a:t>
                </a: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6AE96E98-F582-2DE2-AE10-4B8DA063C66F}"/>
                  </a:ext>
                </a:extLst>
              </p:cNvPr>
              <p:cNvSpPr/>
              <p:nvPr/>
            </p:nvSpPr>
            <p:spPr bwMode="auto">
              <a:xfrm>
                <a:off x="447878" y="1952466"/>
                <a:ext cx="17918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90</a:t>
                </a: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8ECD48DB-392F-378A-3D19-C1748B540899}"/>
                  </a:ext>
                </a:extLst>
              </p:cNvPr>
              <p:cNvSpPr/>
              <p:nvPr/>
            </p:nvSpPr>
            <p:spPr bwMode="auto">
              <a:xfrm>
                <a:off x="388160" y="1747085"/>
                <a:ext cx="238898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100</a:t>
                </a:r>
              </a:p>
            </p:txBody>
          </p:sp>
        </p:grp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A595E151-0B77-4588-9989-13C1D524FFB5}"/>
                </a:ext>
              </a:extLst>
            </p:cNvPr>
            <p:cNvSpPr/>
            <p:nvPr/>
          </p:nvSpPr>
          <p:spPr bwMode="auto">
            <a:xfrm>
              <a:off x="8511721" y="3971277"/>
              <a:ext cx="123842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0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8971231-77C3-4CBA-C546-97C55857E3A7}"/>
                </a:ext>
              </a:extLst>
            </p:cNvPr>
            <p:cNvSpPr/>
            <p:nvPr/>
          </p:nvSpPr>
          <p:spPr bwMode="auto">
            <a:xfrm>
              <a:off x="8772594" y="3971277"/>
              <a:ext cx="123842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2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DEC771A-98EE-B38A-AC6E-BA1F6C4B7D1C}"/>
                </a:ext>
              </a:extLst>
            </p:cNvPr>
            <p:cNvSpPr/>
            <p:nvPr/>
          </p:nvSpPr>
          <p:spPr bwMode="auto">
            <a:xfrm>
              <a:off x="9036404" y="3971277"/>
              <a:ext cx="123842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4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39C2F9A-B9B9-687C-CEC6-FD75871F9ACD}"/>
                </a:ext>
              </a:extLst>
            </p:cNvPr>
            <p:cNvSpPr/>
            <p:nvPr/>
          </p:nvSpPr>
          <p:spPr bwMode="auto">
            <a:xfrm>
              <a:off x="9295967" y="3971277"/>
              <a:ext cx="123842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6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2C56BE8-77E7-C7BE-216C-5DC05FF7738A}"/>
                </a:ext>
              </a:extLst>
            </p:cNvPr>
            <p:cNvSpPr/>
            <p:nvPr/>
          </p:nvSpPr>
          <p:spPr bwMode="auto">
            <a:xfrm>
              <a:off x="9561083" y="3971277"/>
              <a:ext cx="123842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8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62C063E-078C-3DFE-F391-3F9ED860EDD7}"/>
                </a:ext>
              </a:extLst>
            </p:cNvPr>
            <p:cNvSpPr/>
            <p:nvPr/>
          </p:nvSpPr>
          <p:spPr bwMode="auto">
            <a:xfrm>
              <a:off x="9799922" y="3971277"/>
              <a:ext cx="165090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10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6567F8CB-2882-20C3-5931-0A79F482CF78}"/>
                </a:ext>
              </a:extLst>
            </p:cNvPr>
            <p:cNvSpPr/>
            <p:nvPr/>
          </p:nvSpPr>
          <p:spPr bwMode="auto">
            <a:xfrm>
              <a:off x="10062357" y="3971277"/>
              <a:ext cx="165090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12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64CE736-B3A4-EF98-0B8E-172BAC673D7F}"/>
                </a:ext>
              </a:extLst>
            </p:cNvPr>
            <p:cNvSpPr/>
            <p:nvPr/>
          </p:nvSpPr>
          <p:spPr bwMode="auto">
            <a:xfrm>
              <a:off x="10324331" y="3971277"/>
              <a:ext cx="165090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14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DC119AD-8D4C-E13D-52E5-D331226540FF}"/>
                </a:ext>
              </a:extLst>
            </p:cNvPr>
            <p:cNvSpPr/>
            <p:nvPr/>
          </p:nvSpPr>
          <p:spPr bwMode="auto">
            <a:xfrm>
              <a:off x="10586149" y="3971277"/>
              <a:ext cx="165090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16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588459A0-55F0-64B3-AA99-EAF3DCC6ACF9}"/>
                </a:ext>
              </a:extLst>
            </p:cNvPr>
            <p:cNvSpPr/>
            <p:nvPr/>
          </p:nvSpPr>
          <p:spPr bwMode="auto">
            <a:xfrm>
              <a:off x="10848344" y="3971277"/>
              <a:ext cx="165090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18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C407754-A102-8BF0-BAB5-7F5AF4933BF8}"/>
                </a:ext>
              </a:extLst>
            </p:cNvPr>
            <p:cNvSpPr/>
            <p:nvPr/>
          </p:nvSpPr>
          <p:spPr bwMode="auto">
            <a:xfrm>
              <a:off x="11109789" y="3971277"/>
              <a:ext cx="165090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20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57CAB139-E88A-DC7F-E7F0-3B4C4DE8624C}"/>
                </a:ext>
              </a:extLst>
            </p:cNvPr>
            <p:cNvSpPr/>
            <p:nvPr/>
          </p:nvSpPr>
          <p:spPr bwMode="auto">
            <a:xfrm>
              <a:off x="11373556" y="3971277"/>
              <a:ext cx="165090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22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81E987B6-1AB5-D563-4FE8-4AC154F587EA}"/>
                </a:ext>
              </a:extLst>
            </p:cNvPr>
            <p:cNvSpPr/>
            <p:nvPr/>
          </p:nvSpPr>
          <p:spPr bwMode="auto">
            <a:xfrm>
              <a:off x="11633744" y="3971277"/>
              <a:ext cx="165090" cy="1355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24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F37159F-166C-9972-E91B-7DD6B95501AA}"/>
                </a:ext>
              </a:extLst>
            </p:cNvPr>
            <p:cNvSpPr/>
            <p:nvPr/>
          </p:nvSpPr>
          <p:spPr bwMode="auto">
            <a:xfrm>
              <a:off x="9939336" y="4143870"/>
              <a:ext cx="661670" cy="19930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Months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7BCB916-CA76-7D76-3D5B-5E676464601E}"/>
                </a:ext>
              </a:extLst>
            </p:cNvPr>
            <p:cNvSpPr/>
            <p:nvPr/>
          </p:nvSpPr>
          <p:spPr bwMode="auto">
            <a:xfrm rot="16200000">
              <a:off x="7893523" y="2703989"/>
              <a:ext cx="661670" cy="19930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PFS (%)</a:t>
              </a:r>
            </a:p>
          </p:txBody>
        </p:sp>
      </p:grpSp>
      <p:sp>
        <p:nvSpPr>
          <p:cNvPr id="259" name="TextBox 258">
            <a:extLst>
              <a:ext uri="{FF2B5EF4-FFF2-40B4-BE49-F238E27FC236}">
                <a16:creationId xmlns:a16="http://schemas.microsoft.com/office/drawing/2014/main" id="{F9AD4269-052C-9E57-D9FD-FEDD93E10819}"/>
              </a:ext>
            </a:extLst>
          </p:cNvPr>
          <p:cNvSpPr txBox="1"/>
          <p:nvPr/>
        </p:nvSpPr>
        <p:spPr>
          <a:xfrm>
            <a:off x="2860638" y="3062764"/>
            <a:ext cx="11637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Giredestrant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19B672AF-473D-0C03-F631-264DB012DDF1}"/>
              </a:ext>
            </a:extLst>
          </p:cNvPr>
          <p:cNvSpPr txBox="1"/>
          <p:nvPr/>
        </p:nvSpPr>
        <p:spPr>
          <a:xfrm>
            <a:off x="2172344" y="3461399"/>
            <a:ext cx="766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PCET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772321C6-3C51-4976-9A8D-0E3B1AC9645F}"/>
              </a:ext>
            </a:extLst>
          </p:cNvPr>
          <p:cNvSpPr txBox="1"/>
          <p:nvPr/>
        </p:nvSpPr>
        <p:spPr>
          <a:xfrm>
            <a:off x="10274279" y="3071090"/>
            <a:ext cx="11637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E8A2E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Elacestrant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2E8A2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B380AD00-1DE3-AC11-E52C-4EBE4E51F12C}"/>
              </a:ext>
            </a:extLst>
          </p:cNvPr>
          <p:cNvSpPr txBox="1"/>
          <p:nvPr/>
        </p:nvSpPr>
        <p:spPr>
          <a:xfrm>
            <a:off x="10011418" y="3456277"/>
            <a:ext cx="766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PCET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2E8501FC-5A0F-ABBC-F02B-95298593CF80}"/>
              </a:ext>
            </a:extLst>
          </p:cNvPr>
          <p:cNvSpPr/>
          <p:nvPr/>
        </p:nvSpPr>
        <p:spPr bwMode="auto">
          <a:xfrm>
            <a:off x="6015519" y="4141158"/>
            <a:ext cx="661670" cy="1993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/>
                <a:cs typeface="+mn-cs"/>
              </a:rPr>
              <a:t>Months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0931DAF1-FBF4-EAB3-3B4E-A25751BB1F3E}"/>
              </a:ext>
            </a:extLst>
          </p:cNvPr>
          <p:cNvGrpSpPr/>
          <p:nvPr/>
        </p:nvGrpSpPr>
        <p:grpSpPr>
          <a:xfrm>
            <a:off x="4320336" y="1227190"/>
            <a:ext cx="3831161" cy="2879621"/>
            <a:chOff x="4241680" y="1227190"/>
            <a:chExt cx="3831161" cy="2879621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2F0E046C-47D9-0516-8FE5-11C6746057E4}"/>
                </a:ext>
              </a:extLst>
            </p:cNvPr>
            <p:cNvGrpSpPr/>
            <p:nvPr/>
          </p:nvGrpSpPr>
          <p:grpSpPr>
            <a:xfrm>
              <a:off x="4379886" y="1227190"/>
              <a:ext cx="3692955" cy="2879621"/>
              <a:chOff x="4290986" y="1227190"/>
              <a:chExt cx="3692955" cy="2879621"/>
            </a:xfrm>
          </p:grpSpPr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B0553F5A-D88B-2A5B-97AD-DA2801322ED2}"/>
                  </a:ext>
                </a:extLst>
              </p:cNvPr>
              <p:cNvSpPr txBox="1"/>
              <p:nvPr/>
            </p:nvSpPr>
            <p:spPr>
              <a:xfrm>
                <a:off x="4632958" y="1227190"/>
                <a:ext cx="335098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  <a:t>AMEERA-3*</a:t>
                </a:r>
                <a:r>
                  <a:rPr kumimoji="0" lang="en-GB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  <a:t>,2</a:t>
                </a:r>
                <a:b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</a:b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  <a:t>2° EP: PFS (</a:t>
                </a:r>
                <a:r>
                  <a:rPr kumimoji="0" lang="en-GB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  <a:t>ESR1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  <a:t>mut)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991737AC-0721-36D6-A06C-E19D3E911635}"/>
                  </a:ext>
                </a:extLst>
              </p:cNvPr>
              <p:cNvSpPr txBox="1"/>
              <p:nvPr/>
            </p:nvSpPr>
            <p:spPr>
              <a:xfrm>
                <a:off x="5905654" y="2133603"/>
                <a:ext cx="196131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6185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  <a:t>Hazard ratio: 0.90</a:t>
                </a:r>
                <a:b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6185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</a:b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6185"/>
                    </a:solidFill>
                    <a:effectLst/>
                    <a:uLnTx/>
                    <a:uFillTx/>
                    <a:latin typeface="Arial"/>
                    <a:ea typeface="Microsoft YaHei"/>
                    <a:cs typeface="+mn-cs"/>
                  </a:rPr>
                  <a:t>mPFS 3.7 vs. 2.0 mo (</a:t>
                </a:r>
                <a:r>
                  <a:rPr kumimoji="0" lang="el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6185"/>
                    </a:solidFill>
                    <a:effectLst/>
                    <a:uLnTx/>
                    <a:uFillTx/>
                    <a:latin typeface="Arial"/>
                    <a:ea typeface="Microsoft YaHei"/>
                    <a:cs typeface="Arial" panose="020B0604020202020204" pitchFamily="34" charset="0"/>
                  </a:rPr>
                  <a:t>Δ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6185"/>
                    </a:solidFill>
                    <a:effectLst/>
                    <a:uLnTx/>
                    <a:uFillTx/>
                    <a:latin typeface="Arial"/>
                    <a:ea typeface="Microsoft YaHei"/>
                    <a:cs typeface="Arial" panose="020B0604020202020204" pitchFamily="34" charset="0"/>
                  </a:rPr>
                  <a:t>: 1.7 mo)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E6185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8C9A435F-CE19-0411-CE6C-C3ADF9A581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1815498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3BCC9211-584C-7C29-4A66-AA745921CC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2020280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5F1A5D4-DABB-6CD5-B478-69502BD942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2225063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0002B86A-4DBE-DA31-333F-65352D0BC1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2429845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235260F2-FD07-5758-48C2-5CCDCD76B0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2634627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C48AC31C-CCB6-1C0D-F84D-036F495CDD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2839410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560EA762-9146-64C5-0DAB-51C805D4CCC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3044192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860B604C-96DA-99DE-5D89-0F50048D57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3248974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648D58C2-8603-A3F0-332F-6B2BAC5A82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3453756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02912F2D-374A-8526-C71B-28B64B21DC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3658543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B64B93A9-D4DA-4DCA-DC30-AB833DB2CB35}"/>
                  </a:ext>
                </a:extLst>
              </p:cNvPr>
              <p:cNvCxnSpPr>
                <a:cxnSpLocks/>
                <a:stCxn id="310" idx="1"/>
              </p:cNvCxnSpPr>
              <p:nvPr/>
            </p:nvCxnSpPr>
            <p:spPr bwMode="auto">
              <a:xfrm>
                <a:off x="4611900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F943A604-BD8C-5221-7B40-E609F18BB1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64275" y="3885318"/>
                <a:ext cx="4762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46A98448-A962-74FF-72A9-C0E59499243C}"/>
                  </a:ext>
                </a:extLst>
              </p:cNvPr>
              <p:cNvGrpSpPr/>
              <p:nvPr/>
            </p:nvGrpSpPr>
            <p:grpSpPr>
              <a:xfrm>
                <a:off x="4290986" y="1747085"/>
                <a:ext cx="238898" cy="2207326"/>
                <a:chOff x="388160" y="1747085"/>
                <a:chExt cx="238898" cy="2207326"/>
              </a:xfrm>
            </p:grpSpPr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0EEB3CC5-B62C-391E-FE1D-FF947EECC9B1}"/>
                    </a:ext>
                  </a:extLst>
                </p:cNvPr>
                <p:cNvSpPr/>
                <p:nvPr/>
              </p:nvSpPr>
              <p:spPr bwMode="auto">
                <a:xfrm>
                  <a:off x="447878" y="3818877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986327E5-D05D-CD3A-81C6-11D9F81544C0}"/>
                    </a:ext>
                  </a:extLst>
                </p:cNvPr>
                <p:cNvSpPr/>
                <p:nvPr/>
              </p:nvSpPr>
              <p:spPr bwMode="auto">
                <a:xfrm>
                  <a:off x="447878" y="3607828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10</a:t>
                  </a:r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690BC4F2-252A-D7EC-B790-A86D75BBFC71}"/>
                    </a:ext>
                  </a:extLst>
                </p:cNvPr>
                <p:cNvSpPr/>
                <p:nvPr/>
              </p:nvSpPr>
              <p:spPr bwMode="auto">
                <a:xfrm>
                  <a:off x="447878" y="3407514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9CB6205F-DC65-B1A5-F7A0-229B9C5B84F6}"/>
                    </a:ext>
                  </a:extLst>
                </p:cNvPr>
                <p:cNvSpPr/>
                <p:nvPr/>
              </p:nvSpPr>
              <p:spPr bwMode="auto">
                <a:xfrm>
                  <a:off x="447878" y="3195683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30</a:t>
                  </a:r>
                </a:p>
              </p:txBody>
            </p:sp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CDF0FDDA-AAF6-AE66-D138-7D906AA481C7}"/>
                    </a:ext>
                  </a:extLst>
                </p:cNvPr>
                <p:cNvSpPr/>
                <p:nvPr/>
              </p:nvSpPr>
              <p:spPr bwMode="auto">
                <a:xfrm>
                  <a:off x="447878" y="2988814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40</a:t>
                  </a:r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ABA27CA0-157B-F829-E84D-2539F586C515}"/>
                    </a:ext>
                  </a:extLst>
                </p:cNvPr>
                <p:cNvSpPr/>
                <p:nvPr/>
              </p:nvSpPr>
              <p:spPr bwMode="auto">
                <a:xfrm>
                  <a:off x="447878" y="2780631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50</a:t>
                  </a:r>
                </a:p>
              </p:txBody>
            </p:sp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5C420E2C-3D8F-FFBA-0542-C39580CABBBB}"/>
                    </a:ext>
                  </a:extLst>
                </p:cNvPr>
                <p:cNvSpPr/>
                <p:nvPr/>
              </p:nvSpPr>
              <p:spPr bwMode="auto">
                <a:xfrm>
                  <a:off x="447878" y="2574924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60</a:t>
                  </a:r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8DA4A3CE-BB2A-A5E6-6AC2-0DB16A846783}"/>
                    </a:ext>
                  </a:extLst>
                </p:cNvPr>
                <p:cNvSpPr/>
                <p:nvPr/>
              </p:nvSpPr>
              <p:spPr bwMode="auto">
                <a:xfrm>
                  <a:off x="447878" y="2369931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70</a:t>
                  </a:r>
                </a:p>
              </p:txBody>
            </p:sp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63F0D0F7-C878-6C5C-ED35-E4E3E738E34C}"/>
                    </a:ext>
                  </a:extLst>
                </p:cNvPr>
                <p:cNvSpPr/>
                <p:nvPr/>
              </p:nvSpPr>
              <p:spPr bwMode="auto">
                <a:xfrm>
                  <a:off x="447878" y="2162828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80</a:t>
                  </a:r>
                </a:p>
              </p:txBody>
            </p:sp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D8C432DD-8908-3C63-DA4A-AE42F203F0BC}"/>
                    </a:ext>
                  </a:extLst>
                </p:cNvPr>
                <p:cNvSpPr/>
                <p:nvPr/>
              </p:nvSpPr>
              <p:spPr bwMode="auto">
                <a:xfrm>
                  <a:off x="447878" y="1952466"/>
                  <a:ext cx="179180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90</a:t>
                  </a:r>
                </a:p>
              </p:txBody>
            </p:sp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811470E2-B0B5-A4DF-A929-FE40C3A1D7A2}"/>
                    </a:ext>
                  </a:extLst>
                </p:cNvPr>
                <p:cNvSpPr/>
                <p:nvPr/>
              </p:nvSpPr>
              <p:spPr bwMode="auto">
                <a:xfrm>
                  <a:off x="388160" y="1747085"/>
                  <a:ext cx="238898" cy="13553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Microsoft YaHei"/>
                      <a:cs typeface="+mn-cs"/>
                    </a:rPr>
                    <a:t>100</a:t>
                  </a:r>
                </a:p>
              </p:txBody>
            </p:sp>
          </p:grp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DE46C9CB-660B-FE85-1DC9-91E733FFE6E2}"/>
                  </a:ext>
                </a:extLst>
              </p:cNvPr>
              <p:cNvSpPr/>
              <p:nvPr/>
            </p:nvSpPr>
            <p:spPr bwMode="auto">
              <a:xfrm>
                <a:off x="4506454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0</a:t>
                </a: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672DCE4-086C-370B-07B9-D75A58B7C687}"/>
                  </a:ext>
                </a:extLst>
              </p:cNvPr>
              <p:cNvSpPr/>
              <p:nvPr/>
            </p:nvSpPr>
            <p:spPr bwMode="auto">
              <a:xfrm>
                <a:off x="4820465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2</a:t>
                </a: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14B9BC58-CD4A-9892-266D-E30305EDE251}"/>
                  </a:ext>
                </a:extLst>
              </p:cNvPr>
              <p:cNvSpPr/>
              <p:nvPr/>
            </p:nvSpPr>
            <p:spPr bwMode="auto">
              <a:xfrm>
                <a:off x="5134476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4</a:t>
                </a: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099C02B8-E856-DD51-7A41-5B3E3FF431EB}"/>
                  </a:ext>
                </a:extLst>
              </p:cNvPr>
              <p:cNvSpPr/>
              <p:nvPr/>
            </p:nvSpPr>
            <p:spPr bwMode="auto">
              <a:xfrm>
                <a:off x="5448487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6</a:t>
                </a: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1C6862A5-E246-9445-52FF-CAE75EA83578}"/>
                  </a:ext>
                </a:extLst>
              </p:cNvPr>
              <p:cNvSpPr/>
              <p:nvPr/>
            </p:nvSpPr>
            <p:spPr bwMode="auto">
              <a:xfrm>
                <a:off x="5762498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8</a:t>
                </a:r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12B1B3E-CFF0-D84D-DF04-0AD8D8BF0338}"/>
                  </a:ext>
                </a:extLst>
              </p:cNvPr>
              <p:cNvSpPr/>
              <p:nvPr/>
            </p:nvSpPr>
            <p:spPr bwMode="auto">
              <a:xfrm>
                <a:off x="6076509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10</a:t>
                </a: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CF3DBA34-74E6-94A0-2D10-FDF330720E76}"/>
                  </a:ext>
                </a:extLst>
              </p:cNvPr>
              <p:cNvSpPr/>
              <p:nvPr/>
            </p:nvSpPr>
            <p:spPr bwMode="auto">
              <a:xfrm>
                <a:off x="6390520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12</a:t>
                </a: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E0DE220B-4908-92F9-DA6B-3E728DFC56A9}"/>
                  </a:ext>
                </a:extLst>
              </p:cNvPr>
              <p:cNvSpPr/>
              <p:nvPr/>
            </p:nvSpPr>
            <p:spPr bwMode="auto">
              <a:xfrm>
                <a:off x="6704531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14</a:t>
                </a: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0D59CC5A-509C-3CCD-4282-7A1EADFCEAEC}"/>
                  </a:ext>
                </a:extLst>
              </p:cNvPr>
              <p:cNvSpPr/>
              <p:nvPr/>
            </p:nvSpPr>
            <p:spPr bwMode="auto">
              <a:xfrm>
                <a:off x="7018542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16</a:t>
                </a: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824243F2-F03B-A991-59D3-5C291C1599B4}"/>
                  </a:ext>
                </a:extLst>
              </p:cNvPr>
              <p:cNvSpPr/>
              <p:nvPr/>
            </p:nvSpPr>
            <p:spPr bwMode="auto">
              <a:xfrm>
                <a:off x="7332553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18</a:t>
                </a: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5CE454F9-4A69-C0E1-1920-BA51468622D1}"/>
                  </a:ext>
                </a:extLst>
              </p:cNvPr>
              <p:cNvSpPr/>
              <p:nvPr/>
            </p:nvSpPr>
            <p:spPr bwMode="auto">
              <a:xfrm>
                <a:off x="7646564" y="3971277"/>
                <a:ext cx="216000" cy="13553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Microsoft YaHei"/>
                    <a:cs typeface="+mn-cs"/>
                  </a:rPr>
                  <a:t>20</a:t>
                </a:r>
              </a:p>
            </p:txBody>
          </p: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9D2520DD-952C-ADC9-DBF7-7FA6BB7ECB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29400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36C73CEF-F1DE-1BFD-FFE6-E4C9667C4E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43307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58932734-4A8D-1E05-7CD7-09535644E4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7214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D47787A8-B386-0ED3-BA60-315823AC65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71121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5770102A-17BE-4E41-983E-1EE996EDA0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185028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9695C63A-BCA3-3DFA-4BA5-B68AD1BE83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98935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B1B34296-817D-AC9F-AB45-16EB4CD798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12842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A32E3245-57B4-A5C1-9390-80FF901908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26749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8239A401-A56D-D44F-73C8-8D7AA7A008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40656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19A774C-2A28-CD28-428C-E261D5D488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54564" y="3885318"/>
                <a:ext cx="0" cy="7468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6" name="Freeform 5">
                <a:extLst>
                  <a:ext uri="{FF2B5EF4-FFF2-40B4-BE49-F238E27FC236}">
                    <a16:creationId xmlns:a16="http://schemas.microsoft.com/office/drawing/2014/main" id="{F00C2230-78CF-BABA-10F4-269ECA12A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1816100"/>
                <a:ext cx="2935287" cy="2071688"/>
              </a:xfrm>
              <a:custGeom>
                <a:avLst/>
                <a:gdLst>
                  <a:gd name="T0" fmla="*/ 0 w 1849"/>
                  <a:gd name="T1" fmla="*/ 0 h 1305"/>
                  <a:gd name="T2" fmla="*/ 58 w 1849"/>
                  <a:gd name="T3" fmla="*/ 0 h 1305"/>
                  <a:gd name="T4" fmla="*/ 58 w 1849"/>
                  <a:gd name="T5" fmla="*/ 24 h 1305"/>
                  <a:gd name="T6" fmla="*/ 86 w 1849"/>
                  <a:gd name="T7" fmla="*/ 24 h 1305"/>
                  <a:gd name="T8" fmla="*/ 86 w 1849"/>
                  <a:gd name="T9" fmla="*/ 44 h 1305"/>
                  <a:gd name="T10" fmla="*/ 144 w 1849"/>
                  <a:gd name="T11" fmla="*/ 44 h 1305"/>
                  <a:gd name="T12" fmla="*/ 144 w 1849"/>
                  <a:gd name="T13" fmla="*/ 64 h 1305"/>
                  <a:gd name="T14" fmla="*/ 162 w 1849"/>
                  <a:gd name="T15" fmla="*/ 64 h 1305"/>
                  <a:gd name="T16" fmla="*/ 162 w 1849"/>
                  <a:gd name="T17" fmla="*/ 101 h 1305"/>
                  <a:gd name="T18" fmla="*/ 168 w 1849"/>
                  <a:gd name="T19" fmla="*/ 101 h 1305"/>
                  <a:gd name="T20" fmla="*/ 168 w 1849"/>
                  <a:gd name="T21" fmla="*/ 143 h 1305"/>
                  <a:gd name="T22" fmla="*/ 172 w 1849"/>
                  <a:gd name="T23" fmla="*/ 143 h 1305"/>
                  <a:gd name="T24" fmla="*/ 172 w 1849"/>
                  <a:gd name="T25" fmla="*/ 213 h 1305"/>
                  <a:gd name="T26" fmla="*/ 176 w 1849"/>
                  <a:gd name="T27" fmla="*/ 213 h 1305"/>
                  <a:gd name="T28" fmla="*/ 176 w 1849"/>
                  <a:gd name="T29" fmla="*/ 222 h 1305"/>
                  <a:gd name="T30" fmla="*/ 180 w 1849"/>
                  <a:gd name="T31" fmla="*/ 222 h 1305"/>
                  <a:gd name="T32" fmla="*/ 180 w 1849"/>
                  <a:gd name="T33" fmla="*/ 322 h 1305"/>
                  <a:gd name="T34" fmla="*/ 184 w 1849"/>
                  <a:gd name="T35" fmla="*/ 322 h 1305"/>
                  <a:gd name="T36" fmla="*/ 184 w 1849"/>
                  <a:gd name="T37" fmla="*/ 433 h 1305"/>
                  <a:gd name="T38" fmla="*/ 188 w 1849"/>
                  <a:gd name="T39" fmla="*/ 433 h 1305"/>
                  <a:gd name="T40" fmla="*/ 188 w 1849"/>
                  <a:gd name="T41" fmla="*/ 520 h 1305"/>
                  <a:gd name="T42" fmla="*/ 192 w 1849"/>
                  <a:gd name="T43" fmla="*/ 520 h 1305"/>
                  <a:gd name="T44" fmla="*/ 192 w 1849"/>
                  <a:gd name="T45" fmla="*/ 568 h 1305"/>
                  <a:gd name="T46" fmla="*/ 244 w 1849"/>
                  <a:gd name="T47" fmla="*/ 568 h 1305"/>
                  <a:gd name="T48" fmla="*/ 244 w 1849"/>
                  <a:gd name="T49" fmla="*/ 588 h 1305"/>
                  <a:gd name="T50" fmla="*/ 343 w 1849"/>
                  <a:gd name="T51" fmla="*/ 588 h 1305"/>
                  <a:gd name="T52" fmla="*/ 343 w 1849"/>
                  <a:gd name="T53" fmla="*/ 592 h 1305"/>
                  <a:gd name="T54" fmla="*/ 347 w 1849"/>
                  <a:gd name="T55" fmla="*/ 592 h 1305"/>
                  <a:gd name="T56" fmla="*/ 347 w 1849"/>
                  <a:gd name="T57" fmla="*/ 612 h 1305"/>
                  <a:gd name="T58" fmla="*/ 367 w 1849"/>
                  <a:gd name="T59" fmla="*/ 612 h 1305"/>
                  <a:gd name="T60" fmla="*/ 367 w 1849"/>
                  <a:gd name="T61" fmla="*/ 679 h 1305"/>
                  <a:gd name="T62" fmla="*/ 373 w 1849"/>
                  <a:gd name="T63" fmla="*/ 679 h 1305"/>
                  <a:gd name="T64" fmla="*/ 373 w 1849"/>
                  <a:gd name="T65" fmla="*/ 703 h 1305"/>
                  <a:gd name="T66" fmla="*/ 389 w 1849"/>
                  <a:gd name="T67" fmla="*/ 703 h 1305"/>
                  <a:gd name="T68" fmla="*/ 389 w 1849"/>
                  <a:gd name="T69" fmla="*/ 727 h 1305"/>
                  <a:gd name="T70" fmla="*/ 529 w 1849"/>
                  <a:gd name="T71" fmla="*/ 727 h 1305"/>
                  <a:gd name="T72" fmla="*/ 529 w 1849"/>
                  <a:gd name="T73" fmla="*/ 757 h 1305"/>
                  <a:gd name="T74" fmla="*/ 541 w 1849"/>
                  <a:gd name="T75" fmla="*/ 757 h 1305"/>
                  <a:gd name="T76" fmla="*/ 541 w 1849"/>
                  <a:gd name="T77" fmla="*/ 808 h 1305"/>
                  <a:gd name="T78" fmla="*/ 711 w 1849"/>
                  <a:gd name="T79" fmla="*/ 808 h 1305"/>
                  <a:gd name="T80" fmla="*/ 711 w 1849"/>
                  <a:gd name="T81" fmla="*/ 836 h 1305"/>
                  <a:gd name="T82" fmla="*/ 727 w 1849"/>
                  <a:gd name="T83" fmla="*/ 836 h 1305"/>
                  <a:gd name="T84" fmla="*/ 727 w 1849"/>
                  <a:gd name="T85" fmla="*/ 866 h 1305"/>
                  <a:gd name="T86" fmla="*/ 889 w 1849"/>
                  <a:gd name="T87" fmla="*/ 866 h 1305"/>
                  <a:gd name="T88" fmla="*/ 889 w 1849"/>
                  <a:gd name="T89" fmla="*/ 900 h 1305"/>
                  <a:gd name="T90" fmla="*/ 901 w 1849"/>
                  <a:gd name="T91" fmla="*/ 900 h 1305"/>
                  <a:gd name="T92" fmla="*/ 901 w 1849"/>
                  <a:gd name="T93" fmla="*/ 930 h 1305"/>
                  <a:gd name="T94" fmla="*/ 909 w 1849"/>
                  <a:gd name="T95" fmla="*/ 930 h 1305"/>
                  <a:gd name="T96" fmla="*/ 909 w 1849"/>
                  <a:gd name="T97" fmla="*/ 963 h 1305"/>
                  <a:gd name="T98" fmla="*/ 956 w 1849"/>
                  <a:gd name="T99" fmla="*/ 963 h 1305"/>
                  <a:gd name="T100" fmla="*/ 956 w 1849"/>
                  <a:gd name="T101" fmla="*/ 1001 h 1305"/>
                  <a:gd name="T102" fmla="*/ 1094 w 1849"/>
                  <a:gd name="T103" fmla="*/ 1001 h 1305"/>
                  <a:gd name="T104" fmla="*/ 1094 w 1849"/>
                  <a:gd name="T105" fmla="*/ 1055 h 1305"/>
                  <a:gd name="T106" fmla="*/ 1849 w 1849"/>
                  <a:gd name="T107" fmla="*/ 1055 h 1305"/>
                  <a:gd name="T108" fmla="*/ 1849 w 1849"/>
                  <a:gd name="T109" fmla="*/ 1305 h 1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49" h="1305">
                    <a:moveTo>
                      <a:pt x="0" y="0"/>
                    </a:moveTo>
                    <a:lnTo>
                      <a:pt x="58" y="0"/>
                    </a:lnTo>
                    <a:lnTo>
                      <a:pt x="58" y="24"/>
                    </a:lnTo>
                    <a:lnTo>
                      <a:pt x="86" y="24"/>
                    </a:lnTo>
                    <a:lnTo>
                      <a:pt x="86" y="44"/>
                    </a:lnTo>
                    <a:lnTo>
                      <a:pt x="144" y="44"/>
                    </a:lnTo>
                    <a:lnTo>
                      <a:pt x="144" y="64"/>
                    </a:lnTo>
                    <a:lnTo>
                      <a:pt x="162" y="64"/>
                    </a:lnTo>
                    <a:lnTo>
                      <a:pt x="162" y="101"/>
                    </a:lnTo>
                    <a:lnTo>
                      <a:pt x="168" y="101"/>
                    </a:lnTo>
                    <a:lnTo>
                      <a:pt x="168" y="143"/>
                    </a:lnTo>
                    <a:lnTo>
                      <a:pt x="172" y="143"/>
                    </a:lnTo>
                    <a:lnTo>
                      <a:pt x="172" y="213"/>
                    </a:lnTo>
                    <a:lnTo>
                      <a:pt x="176" y="213"/>
                    </a:lnTo>
                    <a:lnTo>
                      <a:pt x="176" y="222"/>
                    </a:lnTo>
                    <a:lnTo>
                      <a:pt x="180" y="222"/>
                    </a:lnTo>
                    <a:lnTo>
                      <a:pt x="180" y="322"/>
                    </a:lnTo>
                    <a:lnTo>
                      <a:pt x="184" y="322"/>
                    </a:lnTo>
                    <a:lnTo>
                      <a:pt x="184" y="433"/>
                    </a:lnTo>
                    <a:lnTo>
                      <a:pt x="188" y="433"/>
                    </a:lnTo>
                    <a:lnTo>
                      <a:pt x="188" y="520"/>
                    </a:lnTo>
                    <a:lnTo>
                      <a:pt x="192" y="520"/>
                    </a:lnTo>
                    <a:lnTo>
                      <a:pt x="192" y="568"/>
                    </a:lnTo>
                    <a:lnTo>
                      <a:pt x="244" y="568"/>
                    </a:lnTo>
                    <a:lnTo>
                      <a:pt x="244" y="588"/>
                    </a:lnTo>
                    <a:lnTo>
                      <a:pt x="343" y="588"/>
                    </a:lnTo>
                    <a:lnTo>
                      <a:pt x="343" y="592"/>
                    </a:lnTo>
                    <a:lnTo>
                      <a:pt x="347" y="592"/>
                    </a:lnTo>
                    <a:lnTo>
                      <a:pt x="347" y="612"/>
                    </a:lnTo>
                    <a:lnTo>
                      <a:pt x="367" y="612"/>
                    </a:lnTo>
                    <a:lnTo>
                      <a:pt x="367" y="679"/>
                    </a:lnTo>
                    <a:lnTo>
                      <a:pt x="373" y="679"/>
                    </a:lnTo>
                    <a:lnTo>
                      <a:pt x="373" y="703"/>
                    </a:lnTo>
                    <a:lnTo>
                      <a:pt x="389" y="703"/>
                    </a:lnTo>
                    <a:lnTo>
                      <a:pt x="389" y="727"/>
                    </a:lnTo>
                    <a:lnTo>
                      <a:pt x="529" y="727"/>
                    </a:lnTo>
                    <a:lnTo>
                      <a:pt x="529" y="757"/>
                    </a:lnTo>
                    <a:lnTo>
                      <a:pt x="541" y="757"/>
                    </a:lnTo>
                    <a:lnTo>
                      <a:pt x="541" y="808"/>
                    </a:lnTo>
                    <a:lnTo>
                      <a:pt x="711" y="808"/>
                    </a:lnTo>
                    <a:lnTo>
                      <a:pt x="711" y="836"/>
                    </a:lnTo>
                    <a:lnTo>
                      <a:pt x="727" y="836"/>
                    </a:lnTo>
                    <a:lnTo>
                      <a:pt x="727" y="866"/>
                    </a:lnTo>
                    <a:lnTo>
                      <a:pt x="889" y="866"/>
                    </a:lnTo>
                    <a:lnTo>
                      <a:pt x="889" y="900"/>
                    </a:lnTo>
                    <a:lnTo>
                      <a:pt x="901" y="900"/>
                    </a:lnTo>
                    <a:lnTo>
                      <a:pt x="901" y="930"/>
                    </a:lnTo>
                    <a:lnTo>
                      <a:pt x="909" y="930"/>
                    </a:lnTo>
                    <a:lnTo>
                      <a:pt x="909" y="963"/>
                    </a:lnTo>
                    <a:lnTo>
                      <a:pt x="956" y="963"/>
                    </a:lnTo>
                    <a:lnTo>
                      <a:pt x="956" y="1001"/>
                    </a:lnTo>
                    <a:lnTo>
                      <a:pt x="1094" y="1001"/>
                    </a:lnTo>
                    <a:lnTo>
                      <a:pt x="1094" y="1055"/>
                    </a:lnTo>
                    <a:lnTo>
                      <a:pt x="1849" y="1055"/>
                    </a:lnTo>
                    <a:lnTo>
                      <a:pt x="1849" y="1305"/>
                    </a:lnTo>
                  </a:path>
                </a:pathLst>
              </a:custGeom>
              <a:noFill/>
              <a:ln w="19050" cap="sq">
                <a:solidFill>
                  <a:srgbClr val="2E618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7" name="Group 306">
                <a:extLst>
                  <a:ext uri="{FF2B5EF4-FFF2-40B4-BE49-F238E27FC236}">
                    <a16:creationId xmlns:a16="http://schemas.microsoft.com/office/drawing/2014/main" id="{32699145-7EE0-2FEF-4CBC-7B642FAF00FB}"/>
                  </a:ext>
                </a:extLst>
              </p:cNvPr>
              <p:cNvGrpSpPr/>
              <p:nvPr/>
            </p:nvGrpSpPr>
            <p:grpSpPr>
              <a:xfrm>
                <a:off x="4598829" y="1793382"/>
                <a:ext cx="2704163" cy="1716740"/>
                <a:chOff x="4598829" y="1793382"/>
                <a:chExt cx="2704163" cy="1716740"/>
              </a:xfrm>
            </p:grpSpPr>
            <p:sp>
              <p:nvSpPr>
                <p:cNvPr id="337" name="Line 6">
                  <a:extLst>
                    <a:ext uri="{FF2B5EF4-FFF2-40B4-BE49-F238E27FC236}">
                      <a16:creationId xmlns:a16="http://schemas.microsoft.com/office/drawing/2014/main" id="{3D6F7B78-78CD-F787-3239-01F2AAB44C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8038" y="1793382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Line 7">
                  <a:extLst>
                    <a:ext uri="{FF2B5EF4-FFF2-40B4-BE49-F238E27FC236}">
                      <a16:creationId xmlns:a16="http://schemas.microsoft.com/office/drawing/2014/main" id="{E0AE7449-3EFB-DF2F-E0EB-8D0E574990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98829" y="1816100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Line 8">
                  <a:extLst>
                    <a:ext uri="{FF2B5EF4-FFF2-40B4-BE49-F238E27FC236}">
                      <a16:creationId xmlns:a16="http://schemas.microsoft.com/office/drawing/2014/main" id="{268B7C2E-C5D1-76F4-33C3-87AF3D593B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72038" y="1895150"/>
                  <a:ext cx="0" cy="40339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Line 9">
                  <a:extLst>
                    <a:ext uri="{FF2B5EF4-FFF2-40B4-BE49-F238E27FC236}">
                      <a16:creationId xmlns:a16="http://schemas.microsoft.com/office/drawing/2014/main" id="{A755EA6D-717C-3B00-8421-2CEFD9388B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9320" y="1917700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Line 10">
                  <a:extLst>
                    <a:ext uri="{FF2B5EF4-FFF2-40B4-BE49-F238E27FC236}">
                      <a16:creationId xmlns:a16="http://schemas.microsoft.com/office/drawing/2014/main" id="{A30369FA-DF1E-6DD8-7375-9C5182B387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4300" y="2864945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Line 11">
                  <a:extLst>
                    <a:ext uri="{FF2B5EF4-FFF2-40B4-BE49-F238E27FC236}">
                      <a16:creationId xmlns:a16="http://schemas.microsoft.com/office/drawing/2014/main" id="{F535FA87-FB50-C59E-7881-66D99DFB01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74757" y="2884488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Line 12">
                  <a:extLst>
                    <a:ext uri="{FF2B5EF4-FFF2-40B4-BE49-F238E27FC236}">
                      <a16:creationId xmlns:a16="http://schemas.microsoft.com/office/drawing/2014/main" id="{2FDEE697-632E-BA7D-2094-88B6D7FD6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03825" y="2909395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Line 13">
                  <a:extLst>
                    <a:ext uri="{FF2B5EF4-FFF2-40B4-BE49-F238E27FC236}">
                      <a16:creationId xmlns:a16="http://schemas.microsoft.com/office/drawing/2014/main" id="{6AEE1CF8-FC8C-6B99-39EA-5A9938BCE3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84616" y="2932113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Line 14">
                  <a:extLst>
                    <a:ext uri="{FF2B5EF4-FFF2-40B4-BE49-F238E27FC236}">
                      <a16:creationId xmlns:a16="http://schemas.microsoft.com/office/drawing/2014/main" id="{87EDACC5-B2D8-5CAE-ABB4-A6DE2F1F33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6525" y="2909395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Line 15">
                  <a:extLst>
                    <a:ext uri="{FF2B5EF4-FFF2-40B4-BE49-F238E27FC236}">
                      <a16:creationId xmlns:a16="http://schemas.microsoft.com/office/drawing/2014/main" id="{9849798A-E5AB-2350-941D-BBDB30B75D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93807" y="2932113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Line 16">
                  <a:extLst>
                    <a:ext uri="{FF2B5EF4-FFF2-40B4-BE49-F238E27FC236}">
                      <a16:creationId xmlns:a16="http://schemas.microsoft.com/office/drawing/2014/main" id="{83B1BA10-560A-44AD-82B8-554F3B7F4B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05475" y="3079257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Line 17">
                  <a:extLst>
                    <a:ext uri="{FF2B5EF4-FFF2-40B4-BE49-F238E27FC236}">
                      <a16:creationId xmlns:a16="http://schemas.microsoft.com/office/drawing/2014/main" id="{E23138CC-EEC6-E96F-F8DA-07DB096EDE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686266" y="3098800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Line 18">
                  <a:extLst>
                    <a:ext uri="{FF2B5EF4-FFF2-40B4-BE49-F238E27FC236}">
                      <a16:creationId xmlns:a16="http://schemas.microsoft.com/office/drawing/2014/main" id="{8123A399-4469-E898-37A5-13532CE482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91225" y="3171332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Line 19">
                  <a:extLst>
                    <a:ext uri="{FF2B5EF4-FFF2-40B4-BE49-F238E27FC236}">
                      <a16:creationId xmlns:a16="http://schemas.microsoft.com/office/drawing/2014/main" id="{2B8C1546-7078-F340-EACC-AE807D2E45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972016" y="3190875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Line 20">
                  <a:extLst>
                    <a:ext uri="{FF2B5EF4-FFF2-40B4-BE49-F238E27FC236}">
                      <a16:creationId xmlns:a16="http://schemas.microsoft.com/office/drawing/2014/main" id="{AD943205-5843-3FA8-47BC-258CED9A86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91238" y="3325654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Line 21">
                  <a:extLst>
                    <a:ext uri="{FF2B5EF4-FFF2-40B4-BE49-F238E27FC236}">
                      <a16:creationId xmlns:a16="http://schemas.microsoft.com/office/drawing/2014/main" id="{91E39227-C405-9B1D-F56E-7BC7ADAA75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071695" y="3344863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Line 22">
                  <a:extLst>
                    <a:ext uri="{FF2B5EF4-FFF2-40B4-BE49-F238E27FC236}">
                      <a16:creationId xmlns:a16="http://schemas.microsoft.com/office/drawing/2014/main" id="{FA3BFDD3-52D4-6F39-2B67-F1496BE0F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35713" y="3385979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Line 23">
                  <a:extLst>
                    <a:ext uri="{FF2B5EF4-FFF2-40B4-BE49-F238E27FC236}">
                      <a16:creationId xmlns:a16="http://schemas.microsoft.com/office/drawing/2014/main" id="{02FA6321-A6AC-F13C-8784-4BF2675F2B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316170" y="3405188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Line 24">
                  <a:extLst>
                    <a:ext uri="{FF2B5EF4-FFF2-40B4-BE49-F238E27FC236}">
                      <a16:creationId xmlns:a16="http://schemas.microsoft.com/office/drawing/2014/main" id="{2C303AFE-3DFA-AA61-C2C1-65E2BD91D8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48413" y="3465020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Line 25">
                  <a:extLst>
                    <a:ext uri="{FF2B5EF4-FFF2-40B4-BE49-F238E27FC236}">
                      <a16:creationId xmlns:a16="http://schemas.microsoft.com/office/drawing/2014/main" id="{F1911D28-A206-F51D-5F2E-659CF8CA22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328870" y="3487738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Line 26">
                  <a:extLst>
                    <a:ext uri="{FF2B5EF4-FFF2-40B4-BE49-F238E27FC236}">
                      <a16:creationId xmlns:a16="http://schemas.microsoft.com/office/drawing/2014/main" id="{2F8CEED5-7F60-5446-15B4-1CFD46EF03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80163" y="3471704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Line 27">
                  <a:extLst>
                    <a:ext uri="{FF2B5EF4-FFF2-40B4-BE49-F238E27FC236}">
                      <a16:creationId xmlns:a16="http://schemas.microsoft.com/office/drawing/2014/main" id="{7E02D380-8088-4A03-0810-2176900B89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360620" y="3490913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Line 28">
                  <a:extLst>
                    <a:ext uri="{FF2B5EF4-FFF2-40B4-BE49-F238E27FC236}">
                      <a16:creationId xmlns:a16="http://schemas.microsoft.com/office/drawing/2014/main" id="{512428E4-22C3-1420-C858-997CD7F200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00838" y="3471704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Line 29">
                  <a:extLst>
                    <a:ext uri="{FF2B5EF4-FFF2-40B4-BE49-F238E27FC236}">
                      <a16:creationId xmlns:a16="http://schemas.microsoft.com/office/drawing/2014/main" id="{7E900680-2102-D064-2442-272FF64336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1629" y="3490913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Line 30">
                  <a:extLst>
                    <a:ext uri="{FF2B5EF4-FFF2-40B4-BE49-F238E27FC236}">
                      <a16:creationId xmlns:a16="http://schemas.microsoft.com/office/drawing/2014/main" id="{F235877F-0683-61EF-3081-F01826E77C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80275" y="3471704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Line 31">
                  <a:extLst>
                    <a:ext uri="{FF2B5EF4-FFF2-40B4-BE49-F238E27FC236}">
                      <a16:creationId xmlns:a16="http://schemas.microsoft.com/office/drawing/2014/main" id="{343373B7-A405-C4EE-ECEB-20C5EF7C68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260732" y="3490913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rgbClr val="2E618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" name="Freeform 32">
                <a:extLst>
                  <a:ext uri="{FF2B5EF4-FFF2-40B4-BE49-F238E27FC236}">
                    <a16:creationId xmlns:a16="http://schemas.microsoft.com/office/drawing/2014/main" id="{A2F82345-400B-0A5E-5BCC-AFD545F30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1816100"/>
                <a:ext cx="2301875" cy="2068513"/>
              </a:xfrm>
              <a:custGeom>
                <a:avLst/>
                <a:gdLst>
                  <a:gd name="T0" fmla="*/ 0 w 1450"/>
                  <a:gd name="T1" fmla="*/ 0 h 1303"/>
                  <a:gd name="T2" fmla="*/ 86 w 1450"/>
                  <a:gd name="T3" fmla="*/ 0 h 1303"/>
                  <a:gd name="T4" fmla="*/ 86 w 1450"/>
                  <a:gd name="T5" fmla="*/ 28 h 1303"/>
                  <a:gd name="T6" fmla="*/ 98 w 1450"/>
                  <a:gd name="T7" fmla="*/ 28 h 1303"/>
                  <a:gd name="T8" fmla="*/ 98 w 1450"/>
                  <a:gd name="T9" fmla="*/ 48 h 1303"/>
                  <a:gd name="T10" fmla="*/ 122 w 1450"/>
                  <a:gd name="T11" fmla="*/ 48 h 1303"/>
                  <a:gd name="T12" fmla="*/ 122 w 1450"/>
                  <a:gd name="T13" fmla="*/ 71 h 1303"/>
                  <a:gd name="T14" fmla="*/ 142 w 1450"/>
                  <a:gd name="T15" fmla="*/ 71 h 1303"/>
                  <a:gd name="T16" fmla="*/ 142 w 1450"/>
                  <a:gd name="T17" fmla="*/ 97 h 1303"/>
                  <a:gd name="T18" fmla="*/ 156 w 1450"/>
                  <a:gd name="T19" fmla="*/ 97 h 1303"/>
                  <a:gd name="T20" fmla="*/ 156 w 1450"/>
                  <a:gd name="T21" fmla="*/ 125 h 1303"/>
                  <a:gd name="T22" fmla="*/ 164 w 1450"/>
                  <a:gd name="T23" fmla="*/ 125 h 1303"/>
                  <a:gd name="T24" fmla="*/ 164 w 1450"/>
                  <a:gd name="T25" fmla="*/ 207 h 1303"/>
                  <a:gd name="T26" fmla="*/ 168 w 1450"/>
                  <a:gd name="T27" fmla="*/ 207 h 1303"/>
                  <a:gd name="T28" fmla="*/ 168 w 1450"/>
                  <a:gd name="T29" fmla="*/ 254 h 1303"/>
                  <a:gd name="T30" fmla="*/ 182 w 1450"/>
                  <a:gd name="T31" fmla="*/ 254 h 1303"/>
                  <a:gd name="T32" fmla="*/ 182 w 1450"/>
                  <a:gd name="T33" fmla="*/ 322 h 1303"/>
                  <a:gd name="T34" fmla="*/ 184 w 1450"/>
                  <a:gd name="T35" fmla="*/ 322 h 1303"/>
                  <a:gd name="T36" fmla="*/ 184 w 1450"/>
                  <a:gd name="T37" fmla="*/ 433 h 1303"/>
                  <a:gd name="T38" fmla="*/ 188 w 1450"/>
                  <a:gd name="T39" fmla="*/ 433 h 1303"/>
                  <a:gd name="T40" fmla="*/ 188 w 1450"/>
                  <a:gd name="T41" fmla="*/ 574 h 1303"/>
                  <a:gd name="T42" fmla="*/ 196 w 1450"/>
                  <a:gd name="T43" fmla="*/ 574 h 1303"/>
                  <a:gd name="T44" fmla="*/ 196 w 1450"/>
                  <a:gd name="T45" fmla="*/ 659 h 1303"/>
                  <a:gd name="T46" fmla="*/ 200 w 1450"/>
                  <a:gd name="T47" fmla="*/ 659 h 1303"/>
                  <a:gd name="T48" fmla="*/ 200 w 1450"/>
                  <a:gd name="T49" fmla="*/ 683 h 1303"/>
                  <a:gd name="T50" fmla="*/ 299 w 1450"/>
                  <a:gd name="T51" fmla="*/ 683 h 1303"/>
                  <a:gd name="T52" fmla="*/ 299 w 1450"/>
                  <a:gd name="T53" fmla="*/ 709 h 1303"/>
                  <a:gd name="T54" fmla="*/ 349 w 1450"/>
                  <a:gd name="T55" fmla="*/ 709 h 1303"/>
                  <a:gd name="T56" fmla="*/ 349 w 1450"/>
                  <a:gd name="T57" fmla="*/ 751 h 1303"/>
                  <a:gd name="T58" fmla="*/ 351 w 1450"/>
                  <a:gd name="T59" fmla="*/ 751 h 1303"/>
                  <a:gd name="T60" fmla="*/ 351 w 1450"/>
                  <a:gd name="T61" fmla="*/ 775 h 1303"/>
                  <a:gd name="T62" fmla="*/ 365 w 1450"/>
                  <a:gd name="T63" fmla="*/ 775 h 1303"/>
                  <a:gd name="T64" fmla="*/ 365 w 1450"/>
                  <a:gd name="T65" fmla="*/ 804 h 1303"/>
                  <a:gd name="T66" fmla="*/ 425 w 1450"/>
                  <a:gd name="T67" fmla="*/ 804 h 1303"/>
                  <a:gd name="T68" fmla="*/ 425 w 1450"/>
                  <a:gd name="T69" fmla="*/ 842 h 1303"/>
                  <a:gd name="T70" fmla="*/ 529 w 1450"/>
                  <a:gd name="T71" fmla="*/ 842 h 1303"/>
                  <a:gd name="T72" fmla="*/ 529 w 1450"/>
                  <a:gd name="T73" fmla="*/ 876 h 1303"/>
                  <a:gd name="T74" fmla="*/ 545 w 1450"/>
                  <a:gd name="T75" fmla="*/ 876 h 1303"/>
                  <a:gd name="T76" fmla="*/ 545 w 1450"/>
                  <a:gd name="T77" fmla="*/ 910 h 1303"/>
                  <a:gd name="T78" fmla="*/ 715 w 1450"/>
                  <a:gd name="T79" fmla="*/ 910 h 1303"/>
                  <a:gd name="T80" fmla="*/ 715 w 1450"/>
                  <a:gd name="T81" fmla="*/ 953 h 1303"/>
                  <a:gd name="T82" fmla="*/ 719 w 1450"/>
                  <a:gd name="T83" fmla="*/ 953 h 1303"/>
                  <a:gd name="T84" fmla="*/ 719 w 1450"/>
                  <a:gd name="T85" fmla="*/ 987 h 1303"/>
                  <a:gd name="T86" fmla="*/ 765 w 1450"/>
                  <a:gd name="T87" fmla="*/ 987 h 1303"/>
                  <a:gd name="T88" fmla="*/ 765 w 1450"/>
                  <a:gd name="T89" fmla="*/ 1035 h 1303"/>
                  <a:gd name="T90" fmla="*/ 912 w 1450"/>
                  <a:gd name="T91" fmla="*/ 1035 h 1303"/>
                  <a:gd name="T92" fmla="*/ 912 w 1450"/>
                  <a:gd name="T93" fmla="*/ 1088 h 1303"/>
                  <a:gd name="T94" fmla="*/ 1450 w 1450"/>
                  <a:gd name="T95" fmla="*/ 1088 h 1303"/>
                  <a:gd name="T96" fmla="*/ 1450 w 1450"/>
                  <a:gd name="T97" fmla="*/ 1303 h 1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50" h="1303">
                    <a:moveTo>
                      <a:pt x="0" y="0"/>
                    </a:moveTo>
                    <a:lnTo>
                      <a:pt x="86" y="0"/>
                    </a:lnTo>
                    <a:lnTo>
                      <a:pt x="86" y="28"/>
                    </a:lnTo>
                    <a:lnTo>
                      <a:pt x="98" y="28"/>
                    </a:lnTo>
                    <a:lnTo>
                      <a:pt x="98" y="48"/>
                    </a:lnTo>
                    <a:lnTo>
                      <a:pt x="122" y="48"/>
                    </a:lnTo>
                    <a:lnTo>
                      <a:pt x="122" y="71"/>
                    </a:lnTo>
                    <a:lnTo>
                      <a:pt x="142" y="71"/>
                    </a:lnTo>
                    <a:lnTo>
                      <a:pt x="142" y="97"/>
                    </a:lnTo>
                    <a:lnTo>
                      <a:pt x="156" y="97"/>
                    </a:lnTo>
                    <a:lnTo>
                      <a:pt x="156" y="125"/>
                    </a:lnTo>
                    <a:lnTo>
                      <a:pt x="164" y="125"/>
                    </a:lnTo>
                    <a:lnTo>
                      <a:pt x="164" y="207"/>
                    </a:lnTo>
                    <a:lnTo>
                      <a:pt x="168" y="207"/>
                    </a:lnTo>
                    <a:lnTo>
                      <a:pt x="168" y="254"/>
                    </a:lnTo>
                    <a:lnTo>
                      <a:pt x="182" y="254"/>
                    </a:lnTo>
                    <a:lnTo>
                      <a:pt x="182" y="322"/>
                    </a:lnTo>
                    <a:lnTo>
                      <a:pt x="184" y="322"/>
                    </a:lnTo>
                    <a:lnTo>
                      <a:pt x="184" y="433"/>
                    </a:lnTo>
                    <a:lnTo>
                      <a:pt x="188" y="433"/>
                    </a:lnTo>
                    <a:lnTo>
                      <a:pt x="188" y="574"/>
                    </a:lnTo>
                    <a:lnTo>
                      <a:pt x="196" y="574"/>
                    </a:lnTo>
                    <a:lnTo>
                      <a:pt x="196" y="659"/>
                    </a:lnTo>
                    <a:lnTo>
                      <a:pt x="200" y="659"/>
                    </a:lnTo>
                    <a:lnTo>
                      <a:pt x="200" y="683"/>
                    </a:lnTo>
                    <a:lnTo>
                      <a:pt x="299" y="683"/>
                    </a:lnTo>
                    <a:lnTo>
                      <a:pt x="299" y="709"/>
                    </a:lnTo>
                    <a:lnTo>
                      <a:pt x="349" y="709"/>
                    </a:lnTo>
                    <a:lnTo>
                      <a:pt x="349" y="751"/>
                    </a:lnTo>
                    <a:lnTo>
                      <a:pt x="351" y="751"/>
                    </a:lnTo>
                    <a:lnTo>
                      <a:pt x="351" y="775"/>
                    </a:lnTo>
                    <a:lnTo>
                      <a:pt x="365" y="775"/>
                    </a:lnTo>
                    <a:lnTo>
                      <a:pt x="365" y="804"/>
                    </a:lnTo>
                    <a:lnTo>
                      <a:pt x="425" y="804"/>
                    </a:lnTo>
                    <a:lnTo>
                      <a:pt x="425" y="842"/>
                    </a:lnTo>
                    <a:lnTo>
                      <a:pt x="529" y="842"/>
                    </a:lnTo>
                    <a:lnTo>
                      <a:pt x="529" y="876"/>
                    </a:lnTo>
                    <a:lnTo>
                      <a:pt x="545" y="876"/>
                    </a:lnTo>
                    <a:lnTo>
                      <a:pt x="545" y="910"/>
                    </a:lnTo>
                    <a:lnTo>
                      <a:pt x="715" y="910"/>
                    </a:lnTo>
                    <a:lnTo>
                      <a:pt x="715" y="953"/>
                    </a:lnTo>
                    <a:lnTo>
                      <a:pt x="719" y="953"/>
                    </a:lnTo>
                    <a:lnTo>
                      <a:pt x="719" y="987"/>
                    </a:lnTo>
                    <a:lnTo>
                      <a:pt x="765" y="987"/>
                    </a:lnTo>
                    <a:lnTo>
                      <a:pt x="765" y="1035"/>
                    </a:lnTo>
                    <a:lnTo>
                      <a:pt x="912" y="1035"/>
                    </a:lnTo>
                    <a:lnTo>
                      <a:pt x="912" y="1088"/>
                    </a:lnTo>
                    <a:lnTo>
                      <a:pt x="1450" y="1088"/>
                    </a:lnTo>
                    <a:lnTo>
                      <a:pt x="1450" y="1303"/>
                    </a:lnTo>
                  </a:path>
                </a:pathLst>
              </a:custGeom>
              <a:noFill/>
              <a:ln w="19050" cap="sq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C3D59694-950E-98D2-D38A-0F03C0A50AAF}"/>
                  </a:ext>
                </a:extLst>
              </p:cNvPr>
              <p:cNvGrpSpPr/>
              <p:nvPr/>
            </p:nvGrpSpPr>
            <p:grpSpPr>
              <a:xfrm>
                <a:off x="4681379" y="1793382"/>
                <a:ext cx="1943418" cy="1769127"/>
                <a:chOff x="4681379" y="1793382"/>
                <a:chExt cx="1943418" cy="1769127"/>
              </a:xfrm>
            </p:grpSpPr>
            <p:sp>
              <p:nvSpPr>
                <p:cNvPr id="311" name="Line 33">
                  <a:extLst>
                    <a:ext uri="{FF2B5EF4-FFF2-40B4-BE49-F238E27FC236}">
                      <a16:creationId xmlns:a16="http://schemas.microsoft.com/office/drawing/2014/main" id="{D699381E-D544-22DD-C9F3-E6DCAEB9CD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00588" y="1793382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Line 34">
                  <a:extLst>
                    <a:ext uri="{FF2B5EF4-FFF2-40B4-BE49-F238E27FC236}">
                      <a16:creationId xmlns:a16="http://schemas.microsoft.com/office/drawing/2014/main" id="{29A7064D-ABC5-F6F8-8B30-073158AFC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81379" y="1816100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Line 35">
                  <a:extLst>
                    <a:ext uri="{FF2B5EF4-FFF2-40B4-BE49-F238E27FC236}">
                      <a16:creationId xmlns:a16="http://schemas.microsoft.com/office/drawing/2014/main" id="{60B53756-8151-D7F8-5809-9568C42D5D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59338" y="1995329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Line 36">
                  <a:extLst>
                    <a:ext uri="{FF2B5EF4-FFF2-40B4-BE49-F238E27FC236}">
                      <a16:creationId xmlns:a16="http://schemas.microsoft.com/office/drawing/2014/main" id="{7094AD8F-20D5-144D-A540-27244B9C62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36620" y="2014538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Line 37">
                  <a:extLst>
                    <a:ext uri="{FF2B5EF4-FFF2-40B4-BE49-F238E27FC236}">
                      <a16:creationId xmlns:a16="http://schemas.microsoft.com/office/drawing/2014/main" id="{B0477535-3667-22CE-53A8-F05B2C58B7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78388" y="2200116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Line 38">
                  <a:extLst>
                    <a:ext uri="{FF2B5EF4-FFF2-40B4-BE49-F238E27FC236}">
                      <a16:creationId xmlns:a16="http://schemas.microsoft.com/office/drawing/2014/main" id="{AC4967C8-77F8-2FBC-B23F-B1AF8753D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55670" y="2219325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Line 39">
                  <a:extLst>
                    <a:ext uri="{FF2B5EF4-FFF2-40B4-BE49-F238E27FC236}">
                      <a16:creationId xmlns:a16="http://schemas.microsoft.com/office/drawing/2014/main" id="{555EC6AD-4CB9-4F6E-C889-7A9904C155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00613" y="2231866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Line 40">
                  <a:extLst>
                    <a:ext uri="{FF2B5EF4-FFF2-40B4-BE49-F238E27FC236}">
                      <a16:creationId xmlns:a16="http://schemas.microsoft.com/office/drawing/2014/main" id="{F62A6462-FB49-BF1B-6913-D9207BBD3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81404" y="2251075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Line 41">
                  <a:extLst>
                    <a:ext uri="{FF2B5EF4-FFF2-40B4-BE49-F238E27FC236}">
                      <a16:creationId xmlns:a16="http://schemas.microsoft.com/office/drawing/2014/main" id="{403CC204-B35F-FC21-74B4-60CDA53515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10138" y="2570004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Line 42">
                  <a:extLst>
                    <a:ext uri="{FF2B5EF4-FFF2-40B4-BE49-F238E27FC236}">
                      <a16:creationId xmlns:a16="http://schemas.microsoft.com/office/drawing/2014/main" id="{1D14F898-EDB1-3E2C-C41C-02DD92D4FC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90929" y="2589213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Line 43">
                  <a:extLst>
                    <a:ext uri="{FF2B5EF4-FFF2-40B4-BE49-F238E27FC236}">
                      <a16:creationId xmlns:a16="http://schemas.microsoft.com/office/drawing/2014/main" id="{EA352218-81A9-DD90-74CF-11FD973D25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10138" y="2698591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Line 44">
                  <a:extLst>
                    <a:ext uri="{FF2B5EF4-FFF2-40B4-BE49-F238E27FC236}">
                      <a16:creationId xmlns:a16="http://schemas.microsoft.com/office/drawing/2014/main" id="{97DB4A34-A8B7-655F-1951-6D2F78BB23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90929" y="2717800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Line 45">
                  <a:extLst>
                    <a:ext uri="{FF2B5EF4-FFF2-40B4-BE49-F238E27FC236}">
                      <a16:creationId xmlns:a16="http://schemas.microsoft.com/office/drawing/2014/main" id="{8A2076AA-CF44-94B1-7C7A-E8B8E5DF6B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22838" y="2828600"/>
                  <a:ext cx="0" cy="40339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Line 46">
                  <a:extLst>
                    <a:ext uri="{FF2B5EF4-FFF2-40B4-BE49-F238E27FC236}">
                      <a16:creationId xmlns:a16="http://schemas.microsoft.com/office/drawing/2014/main" id="{7390FAE8-0914-DD45-4914-E24782659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03629" y="2846388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Line 47">
                  <a:extLst>
                    <a:ext uri="{FF2B5EF4-FFF2-40B4-BE49-F238E27FC236}">
                      <a16:creationId xmlns:a16="http://schemas.microsoft.com/office/drawing/2014/main" id="{9791393B-429D-906C-7748-751AB6C444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5725" y="2972895"/>
                  <a:ext cx="0" cy="4226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Line 48">
                  <a:extLst>
                    <a:ext uri="{FF2B5EF4-FFF2-40B4-BE49-F238E27FC236}">
                      <a16:creationId xmlns:a16="http://schemas.microsoft.com/office/drawing/2014/main" id="{E2592B86-8D63-DE3D-EE65-61EA63900D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43007" y="2992438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Line 49">
                  <a:extLst>
                    <a:ext uri="{FF2B5EF4-FFF2-40B4-BE49-F238E27FC236}">
                      <a16:creationId xmlns:a16="http://schemas.microsoft.com/office/drawing/2014/main" id="{1FB65DDF-9F8F-BB99-4173-CF04813224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5800" y="3363754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Line 50">
                  <a:extLst>
                    <a:ext uri="{FF2B5EF4-FFF2-40B4-BE49-F238E27FC236}">
                      <a16:creationId xmlns:a16="http://schemas.microsoft.com/office/drawing/2014/main" id="{792AC6F7-13D7-06D4-4042-D5D7673D85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46257" y="3382963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Line 51">
                  <a:extLst>
                    <a:ext uri="{FF2B5EF4-FFF2-40B4-BE49-F238E27FC236}">
                      <a16:creationId xmlns:a16="http://schemas.microsoft.com/office/drawing/2014/main" id="{A6BE0889-255F-481E-B276-678FA364AC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13425" y="3363754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Line 52">
                  <a:extLst>
                    <a:ext uri="{FF2B5EF4-FFF2-40B4-BE49-F238E27FC236}">
                      <a16:creationId xmlns:a16="http://schemas.microsoft.com/office/drawing/2014/main" id="{D5E9654A-57DD-FB65-82C6-0BC6284526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90707" y="3382963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Line 53">
                  <a:extLst>
                    <a:ext uri="{FF2B5EF4-FFF2-40B4-BE49-F238E27FC236}">
                      <a16:creationId xmlns:a16="http://schemas.microsoft.com/office/drawing/2014/main" id="{CFB7A154-6503-87A7-6448-810820BCF8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48413" y="3524091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Line 54">
                  <a:extLst>
                    <a:ext uri="{FF2B5EF4-FFF2-40B4-BE49-F238E27FC236}">
                      <a16:creationId xmlns:a16="http://schemas.microsoft.com/office/drawing/2014/main" id="{9E1586DD-3762-1815-69CD-F4AC97CCE6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328870" y="3543300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Line 55">
                  <a:extLst>
                    <a:ext uri="{FF2B5EF4-FFF2-40B4-BE49-F238E27FC236}">
                      <a16:creationId xmlns:a16="http://schemas.microsoft.com/office/drawing/2014/main" id="{CFA0F47B-157A-7F11-46BF-C3AE87CAC7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59538" y="3524091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Line 56">
                  <a:extLst>
                    <a:ext uri="{FF2B5EF4-FFF2-40B4-BE49-F238E27FC236}">
                      <a16:creationId xmlns:a16="http://schemas.microsoft.com/office/drawing/2014/main" id="{EABA65CF-7554-1646-51F0-FAA3CD9687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436820" y="3543300"/>
                  <a:ext cx="42260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Line 57">
                  <a:extLst>
                    <a:ext uri="{FF2B5EF4-FFF2-40B4-BE49-F238E27FC236}">
                      <a16:creationId xmlns:a16="http://schemas.microsoft.com/office/drawing/2014/main" id="{C4CBE7DC-8E3F-7F5E-85DF-F74DDC240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05588" y="3524091"/>
                  <a:ext cx="0" cy="38418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Line 58">
                  <a:extLst>
                    <a:ext uri="{FF2B5EF4-FFF2-40B4-BE49-F238E27FC236}">
                      <a16:creationId xmlns:a16="http://schemas.microsoft.com/office/drawing/2014/main" id="{79323BBE-E847-6A08-2A22-11DF50C6B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586379" y="3543300"/>
                  <a:ext cx="38418" cy="0"/>
                </a:xfrm>
                <a:prstGeom prst="line">
                  <a:avLst/>
                </a:prstGeom>
                <a:noFill/>
                <a:ln w="19050" cap="sq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9938441A-C8EA-FDAE-499E-5A7337899B6A}"/>
                  </a:ext>
                </a:extLst>
              </p:cNvPr>
              <p:cNvSpPr/>
              <p:nvPr/>
            </p:nvSpPr>
            <p:spPr bwMode="auto">
              <a:xfrm>
                <a:off x="4611900" y="1692000"/>
                <a:ext cx="3314700" cy="2193318"/>
              </a:xfrm>
              <a:custGeom>
                <a:avLst/>
                <a:gdLst>
                  <a:gd name="connsiteX0" fmla="*/ 0 w 3314700"/>
                  <a:gd name="connsiteY0" fmla="*/ 0 h 2114550"/>
                  <a:gd name="connsiteX1" fmla="*/ 0 w 3314700"/>
                  <a:gd name="connsiteY1" fmla="*/ 2114550 h 2114550"/>
                  <a:gd name="connsiteX2" fmla="*/ 3314700 w 3314700"/>
                  <a:gd name="connsiteY2" fmla="*/ 2114550 h 211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4700" h="2114550">
                    <a:moveTo>
                      <a:pt x="0" y="0"/>
                    </a:moveTo>
                    <a:lnTo>
                      <a:pt x="0" y="2114550"/>
                    </a:lnTo>
                    <a:lnTo>
                      <a:pt x="3314700" y="211455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endParaRPr>
              </a:p>
            </p:txBody>
          </p:sp>
        </p:grp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715F61EA-7E5A-FE06-29D3-AD921A9D6D09}"/>
                </a:ext>
              </a:extLst>
            </p:cNvPr>
            <p:cNvSpPr/>
            <p:nvPr/>
          </p:nvSpPr>
          <p:spPr bwMode="auto">
            <a:xfrm rot="16200000">
              <a:off x="4010498" y="2703989"/>
              <a:ext cx="661670" cy="19930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icrosoft YaHei"/>
                  <a:cs typeface="+mn-cs"/>
                </a:rPr>
                <a:t>PFS (%)</a:t>
              </a:r>
            </a:p>
          </p:txBody>
        </p:sp>
      </p:grpSp>
      <p:sp>
        <p:nvSpPr>
          <p:cNvPr id="374" name="TextBox 373">
            <a:extLst>
              <a:ext uri="{FF2B5EF4-FFF2-40B4-BE49-F238E27FC236}">
                <a16:creationId xmlns:a16="http://schemas.microsoft.com/office/drawing/2014/main" id="{38B6B7B9-D0E4-74A8-9821-1ADAC6D437EE}"/>
              </a:ext>
            </a:extLst>
          </p:cNvPr>
          <p:cNvSpPr txBox="1"/>
          <p:nvPr/>
        </p:nvSpPr>
        <p:spPr>
          <a:xfrm>
            <a:off x="6545997" y="3146298"/>
            <a:ext cx="11637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E6185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Amcenestrant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2E61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A34BF6B1-FBCD-9725-6DF5-02E5BFA2F6FF}"/>
              </a:ext>
            </a:extLst>
          </p:cNvPr>
          <p:cNvSpPr txBox="1"/>
          <p:nvPr/>
        </p:nvSpPr>
        <p:spPr>
          <a:xfrm>
            <a:off x="6075830" y="3567096"/>
            <a:ext cx="766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PCET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DBE03-821A-B016-9AC7-9BC273203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156" y="-117549"/>
            <a:ext cx="10515600" cy="1003951"/>
          </a:xfrm>
        </p:spPr>
        <p:txBody>
          <a:bodyPr/>
          <a:lstStyle/>
          <a:p>
            <a:r>
              <a:rPr lang="en-US" dirty="0"/>
              <a:t>EMERALD Phase 3 Trial: </a:t>
            </a:r>
            <a:r>
              <a:rPr lang="en-US" dirty="0" err="1"/>
              <a:t>Elacestrant</a:t>
            </a:r>
            <a:r>
              <a:rPr lang="en-US" dirty="0"/>
              <a:t> vs SOC 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1CFD4-9362-1BA8-20DA-6271555DFFB2}"/>
              </a:ext>
            </a:extLst>
          </p:cNvPr>
          <p:cNvSpPr txBox="1"/>
          <p:nvPr/>
        </p:nvSpPr>
        <p:spPr>
          <a:xfrm>
            <a:off x="53788" y="6421433"/>
            <a:ext cx="3588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Bardia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Bidard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…… and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Kaklamani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SABCS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0A128-0910-D53D-2AAA-56B91F7C67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5" y="1050918"/>
            <a:ext cx="5760720" cy="2697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D43339-02E9-88E1-A237-88924E5D6C91}"/>
              </a:ext>
            </a:extLst>
          </p:cNvPr>
          <p:cNvSpPr txBox="1"/>
          <p:nvPr/>
        </p:nvSpPr>
        <p:spPr>
          <a:xfrm>
            <a:off x="4161644" y="701736"/>
            <a:ext cx="6152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PFS by Duration of CDK4/6i: All Patients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2296E8-6C24-3957-4212-E30502A9AED9}"/>
              </a:ext>
            </a:extLst>
          </p:cNvPr>
          <p:cNvSpPr txBox="1"/>
          <p:nvPr/>
        </p:nvSpPr>
        <p:spPr>
          <a:xfrm>
            <a:off x="4161644" y="3823469"/>
            <a:ext cx="6152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PFS by Duration of CDK4/6i: ESR1 mutant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DA8EA1-001D-3367-1FBA-5942C6B8BD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5" y="4081712"/>
            <a:ext cx="5760720" cy="270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3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C7AB-2D8B-7285-13C1-01343024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02AC-1286-2CA7-F58B-F97CC990D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noProof="0" dirty="0" err="1"/>
              <a:t>Elacestrant</a:t>
            </a:r>
            <a:r>
              <a:rPr lang="en-US" noProof="0" dirty="0"/>
              <a:t> is effective post-progression on CDK 4/6 inhibitor in patients with endocrine therapy-sensitive disease </a:t>
            </a:r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Hazard ratios </a:t>
            </a:r>
            <a:r>
              <a:rPr lang="en-US" noProof="0" dirty="0" err="1"/>
              <a:t>fo</a:t>
            </a:r>
            <a:r>
              <a:rPr lang="en-US" dirty="0"/>
              <a:t>r </a:t>
            </a:r>
            <a:r>
              <a:rPr lang="en-US" noProof="0" dirty="0"/>
              <a:t>improved PFS (vs </a:t>
            </a:r>
            <a:r>
              <a:rPr lang="en-US" dirty="0" err="1"/>
              <a:t>fulvestrant</a:t>
            </a:r>
            <a:r>
              <a:rPr lang="en-US" dirty="0"/>
              <a:t> or AI) </a:t>
            </a:r>
            <a:r>
              <a:rPr lang="en-US" noProof="0" dirty="0"/>
              <a:t>are similar in pts who received &gt;6 months prior CDK4/6i or longer, </a:t>
            </a:r>
            <a:r>
              <a:rPr lang="en-US" noProof="0" dirty="0" err="1"/>
              <a:t>ie</a:t>
            </a:r>
            <a:r>
              <a:rPr lang="en-US" noProof="0" dirty="0"/>
              <a:t>, not primary-resistant to CDK 4/6 inhibitor</a:t>
            </a:r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Benefit of </a:t>
            </a:r>
            <a:r>
              <a:rPr lang="en-US" noProof="0" dirty="0" err="1"/>
              <a:t>elacestrant</a:t>
            </a:r>
            <a:r>
              <a:rPr lang="en-US" noProof="0" dirty="0"/>
              <a:t> more marked in the ESR1 mutant population, especially those who had at least 12 </a:t>
            </a:r>
            <a:r>
              <a:rPr lang="en-US" noProof="0" dirty="0" err="1"/>
              <a:t>mos</a:t>
            </a:r>
            <a:r>
              <a:rPr lang="en-US" noProof="0" dirty="0"/>
              <a:t> of prior CDK 4/6 inhibitor therapy </a:t>
            </a:r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Next steps: combinations with other targeted agents in HR+ HER2- MBC (ELEVATE trial) and adjuvant trial is planned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50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4C89-E3FE-6C08-F944-CD80CD4A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781"/>
            <a:ext cx="10515600" cy="1003951"/>
          </a:xfrm>
        </p:spPr>
        <p:txBody>
          <a:bodyPr>
            <a:normAutofit fontScale="90000"/>
          </a:bodyPr>
          <a:lstStyle/>
          <a:p>
            <a:r>
              <a:rPr lang="en-US" dirty="0"/>
              <a:t>SERENA-2 Phase 2 Trial: </a:t>
            </a:r>
            <a:r>
              <a:rPr lang="en-US" dirty="0" err="1"/>
              <a:t>Camizestrant</a:t>
            </a:r>
            <a:r>
              <a:rPr lang="en-US" dirty="0"/>
              <a:t> plus </a:t>
            </a:r>
            <a:r>
              <a:rPr lang="en-US" dirty="0" err="1"/>
              <a:t>Fulvestrant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D3F016-AD03-A9C7-1ECE-BB8AFEA55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603333"/>
            <a:ext cx="5833918" cy="253648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98D7D42-9DA1-21F6-145F-91935780C16C}"/>
              </a:ext>
            </a:extLst>
          </p:cNvPr>
          <p:cNvSpPr txBox="1"/>
          <p:nvPr/>
        </p:nvSpPr>
        <p:spPr>
          <a:xfrm>
            <a:off x="251691" y="1177756"/>
            <a:ext cx="189807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Inv assessed PFS of each C arm to 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E53858-B34E-601C-EC95-3A48B8406882}"/>
              </a:ext>
            </a:extLst>
          </p:cNvPr>
          <p:cNvSpPr txBox="1"/>
          <p:nvPr/>
        </p:nvSpPr>
        <p:spPr>
          <a:xfrm>
            <a:off x="180108" y="6335887"/>
            <a:ext cx="258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Oliveira et al, SABCS 2022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66D940-1BE1-0847-28C4-FC19E8D819F5}"/>
              </a:ext>
            </a:extLst>
          </p:cNvPr>
          <p:cNvSpPr txBox="1"/>
          <p:nvPr/>
        </p:nvSpPr>
        <p:spPr>
          <a:xfrm>
            <a:off x="387927" y="4098872"/>
            <a:ext cx="5833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Demographics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90-95% white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Imbalance in liver (not visceral)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31 v 41 vs 48%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Imbalance in ESR1m: 30 v 36 v 48%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77% one line ET, 63% prior AI; 50% prior CDK4/6i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chemo for MBC: 22 v 12 v 26%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0B1FD3C-543D-0E88-9789-84AE9E1B6F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081" y="1257871"/>
            <a:ext cx="5833919" cy="36473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7992AD7-3846-F2FB-055D-25CE491FF07A}"/>
              </a:ext>
            </a:extLst>
          </p:cNvPr>
          <p:cNvSpPr txBox="1"/>
          <p:nvPr/>
        </p:nvSpPr>
        <p:spPr>
          <a:xfrm>
            <a:off x="6358081" y="4905248"/>
            <a:ext cx="6096000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*Statistically significant; </a:t>
            </a:r>
            <a:r>
              <a:rPr kumimoji="0" lang="en-GB" sz="11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HRs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adjusted for prior use of CDK4/6i and liver/lung metastases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5340F9-264F-E50E-245A-9015A53F7439}"/>
              </a:ext>
            </a:extLst>
          </p:cNvPr>
          <p:cNvSpPr txBox="1"/>
          <p:nvPr/>
        </p:nvSpPr>
        <p:spPr>
          <a:xfrm>
            <a:off x="6522027" y="888539"/>
            <a:ext cx="622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75" panose="02000503000000020004" pitchFamily="2" charset="0"/>
                <a:ea typeface="Helvetica 75" panose="02000503000000020004" pitchFamily="2" charset="0"/>
                <a:cs typeface="Helvetica 75" panose="02000503000000020004" pitchFamily="2" charset="0"/>
              </a:rPr>
              <a:t>Primary endpoint: PFS by investigator assessment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5" name="Table 11">
            <a:extLst>
              <a:ext uri="{FF2B5EF4-FFF2-40B4-BE49-F238E27FC236}">
                <a16:creationId xmlns:a16="http://schemas.microsoft.com/office/drawing/2014/main" id="{2AAFD25C-D3A8-6364-4107-A676D70F38C2}"/>
              </a:ext>
            </a:extLst>
          </p:cNvPr>
          <p:cNvGraphicFramePr>
            <a:graphicFrameLocks noGrp="1"/>
          </p:cNvGraphicFramePr>
          <p:nvPr/>
        </p:nvGraphicFramePr>
        <p:xfrm>
          <a:off x="8170692" y="5274580"/>
          <a:ext cx="3841200" cy="117600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952613261"/>
                    </a:ext>
                  </a:extLst>
                </a:gridCol>
                <a:gridCol w="932400">
                  <a:extLst>
                    <a:ext uri="{9D8B030D-6E8A-4147-A177-3AD203B41FA5}">
                      <a16:colId xmlns:a16="http://schemas.microsoft.com/office/drawing/2014/main" val="2178175948"/>
                    </a:ext>
                  </a:extLst>
                </a:gridCol>
                <a:gridCol w="932400">
                  <a:extLst>
                    <a:ext uri="{9D8B030D-6E8A-4147-A177-3AD203B41FA5}">
                      <a16:colId xmlns:a16="http://schemas.microsoft.com/office/drawing/2014/main" val="1506157191"/>
                    </a:ext>
                  </a:extLst>
                </a:gridCol>
                <a:gridCol w="932400">
                  <a:extLst>
                    <a:ext uri="{9D8B030D-6E8A-4147-A177-3AD203B41FA5}">
                      <a16:colId xmlns:a16="http://schemas.microsoft.com/office/drawing/2014/main" val="1987345410"/>
                    </a:ext>
                  </a:extLst>
                </a:gridCol>
              </a:tblGrid>
              <a:tr h="1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75" panose="02000503000000020004" pitchFamily="2" charset="0"/>
                        <a:ea typeface="Helvetica 75" panose="02000503000000020004" pitchFamily="2" charset="0"/>
                        <a:cs typeface="Helvetica 75" panose="02000503000000020004" pitchFamily="2" charset="0"/>
                      </a:endParaRPr>
                    </a:p>
                  </a:txBody>
                  <a:tcPr marL="36000" marR="36000" marT="27002" marB="27002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1000" b="1" u="none" strike="noStrike" kern="1200" cap="none" spc="0" baseline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C 75 (n=74)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A0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u="none" strike="noStrike" kern="1200" cap="none" spc="0" baseline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C 150  (n=73)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32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1000" b="1" u="none" strike="noStrike" kern="1200" cap="none" spc="0" baseline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F (n=73)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04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136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1000" b="1" u="none" strike="noStrike" kern="1200" cap="none" spc="0" baseline="0">
                          <a:solidFill>
                            <a:schemeClr val="tx1"/>
                          </a:solidFill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Events [n (%)]</a:t>
                      </a:r>
                      <a:endParaRPr kumimoji="0" lang="en-GB" sz="1000" b="1" i="0" u="none" strike="noStrike" kern="1200" cap="none" spc="0" baseline="0">
                        <a:solidFill>
                          <a:schemeClr val="tx1"/>
                        </a:solidFill>
                        <a:latin typeface="Helvetica 75" panose="02000503000000020004" pitchFamily="2" charset="0"/>
                        <a:ea typeface="Helvetica 75" panose="02000503000000020004" pitchFamily="2" charset="0"/>
                        <a:cs typeface="Helvetica 75" panose="02000503000000020004" pitchFamily="2" charset="0"/>
                      </a:endParaRP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39 (52.7)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33 (45.2)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53 (72.6)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172773"/>
                  </a:ext>
                </a:extLst>
              </a:tr>
              <a:tr h="244800">
                <a:tc>
                  <a:txBody>
                    <a:bodyPr/>
                    <a:lstStyle/>
                    <a:p>
                      <a:pPr marL="0" marR="0" lvl="0" indent="0" algn="l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1000" b="1" u="none" strike="noStrike" kern="1200" cap="none" spc="0" baseline="0">
                          <a:solidFill>
                            <a:schemeClr val="tx1"/>
                          </a:solidFill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Median PFS, months </a:t>
                      </a:r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(90% CI)</a:t>
                      </a:r>
                      <a:r>
                        <a:rPr lang="en-GB" sz="1000" b="1" i="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kumimoji="0" lang="en-GB" sz="1000" b="1" u="none" strike="noStrike" kern="1200" cap="none" spc="0" baseline="0">
                          <a:solidFill>
                            <a:schemeClr val="tx1"/>
                          </a:solidFill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 </a:t>
                      </a:r>
                      <a:endParaRPr kumimoji="0" lang="en-GB" sz="1000" b="1" i="0" u="none" strike="noStrike" kern="1200" cap="none" spc="0" baseline="0">
                        <a:solidFill>
                          <a:schemeClr val="tx1"/>
                        </a:solidFill>
                        <a:latin typeface="Helvetica 75" panose="02000503000000020004" pitchFamily="2" charset="0"/>
                        <a:ea typeface="Helvetica 75" panose="02000503000000020004" pitchFamily="2" charset="0"/>
                        <a:cs typeface="Helvetica 75" panose="02000503000000020004" pitchFamily="2" charset="0"/>
                      </a:endParaRP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7.4 </a:t>
                      </a:r>
                      <a:b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(4.5-10.9)</a:t>
                      </a:r>
                      <a:endParaRPr kumimoji="0" lang="en-GB" sz="10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12.7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(9.3-18.4)               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3.7 </a:t>
                      </a:r>
                      <a:b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GB" sz="1000" b="0" i="0" kern="120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(2.0-3.8)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50516"/>
                  </a:ext>
                </a:extLst>
              </a:tr>
              <a:tr h="244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u="none" strike="noStrike" kern="1200" cap="none" spc="0" baseline="0">
                          <a:solidFill>
                            <a:schemeClr val="tx1"/>
                          </a:solidFill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Adjusted HR </a:t>
                      </a:r>
                      <a:br>
                        <a:rPr kumimoji="0" lang="en-GB" sz="1000" b="1" u="none" strike="noStrike" kern="1200" cap="none" spc="0" baseline="0">
                          <a:solidFill>
                            <a:schemeClr val="tx1"/>
                          </a:solidFill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</a:br>
                      <a:r>
                        <a:rPr kumimoji="0" lang="en-GB" sz="1000" b="1" u="none" strike="noStrike" kern="1200" cap="none" spc="0" baseline="0">
                          <a:solidFill>
                            <a:schemeClr val="tx1"/>
                          </a:solidFill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(90% CI)</a:t>
                      </a:r>
                      <a:r>
                        <a:rPr kumimoji="0" lang="en-GB" sz="1000" b="1" u="none" strike="noStrike" kern="1200" cap="none" spc="0" baseline="30000">
                          <a:solidFill>
                            <a:schemeClr val="tx1"/>
                          </a:solidFill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a</a:t>
                      </a:r>
                      <a:endParaRPr kumimoji="0" lang="en-GB" sz="1000" b="1" i="0" u="none" strike="noStrike" kern="1200" cap="none" spc="0" baseline="30000">
                        <a:solidFill>
                          <a:schemeClr val="tx1"/>
                        </a:solidFill>
                        <a:latin typeface="Helvetica 75" panose="02000503000000020004" pitchFamily="2" charset="0"/>
                        <a:ea typeface="Helvetica 75" panose="02000503000000020004" pitchFamily="2" charset="0"/>
                        <a:cs typeface="Helvetica 75" panose="02000503000000020004" pitchFamily="2" charset="0"/>
                      </a:endParaRP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0.56 </a:t>
                      </a:r>
                      <a:br>
                        <a:rPr kumimoji="0" lang="en-GB" sz="1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kumimoji="0" lang="en-GB" sz="1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(0.39-0.80)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0.47 </a:t>
                      </a:r>
                      <a:b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(0.33-0.68)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174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baseline="0">
                          <a:solidFill>
                            <a:schemeClr val="tx1"/>
                          </a:solidFill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P value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0.0079*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0.0004*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051091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3DFF1BC5-B5B0-3D13-FAA5-C219AB155926}"/>
              </a:ext>
            </a:extLst>
          </p:cNvPr>
          <p:cNvSpPr txBox="1"/>
          <p:nvPr/>
        </p:nvSpPr>
        <p:spPr>
          <a:xfrm>
            <a:off x="6096000" y="5320224"/>
            <a:ext cx="1911928" cy="1200329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PFS by BICR: Significant discordance with inv PFS for 150 mg</a:t>
            </a:r>
          </a:p>
        </p:txBody>
      </p:sp>
    </p:spTree>
    <p:extLst>
      <p:ext uri="{BB962C8B-B14F-4D97-AF65-F5344CB8AC3E}">
        <p14:creationId xmlns:p14="http://schemas.microsoft.com/office/powerpoint/2010/main" val="84507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60435-1302-DC51-A27D-92E441D11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467" y="673100"/>
            <a:ext cx="3917191" cy="5626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Biomarkers</a:t>
            </a:r>
          </a:p>
          <a:p>
            <a:r>
              <a:rPr lang="en-US" sz="1800" dirty="0" err="1"/>
              <a:t>Camizestrant</a:t>
            </a:r>
            <a:r>
              <a:rPr lang="en-US" sz="1800" dirty="0"/>
              <a:t> reduced ESR1 </a:t>
            </a:r>
            <a:r>
              <a:rPr lang="en-US" sz="1800" dirty="0" err="1"/>
              <a:t>ctDNA</a:t>
            </a:r>
            <a:r>
              <a:rPr lang="en-US" sz="1800" dirty="0"/>
              <a:t> to near zero by C2D1</a:t>
            </a:r>
            <a:endParaRPr lang="en-US" dirty="0"/>
          </a:p>
          <a:p>
            <a:pPr marL="0" indent="0">
              <a:buNone/>
            </a:pPr>
            <a:r>
              <a:rPr lang="en-US" sz="2600" dirty="0"/>
              <a:t>Safety</a:t>
            </a:r>
          </a:p>
          <a:p>
            <a:r>
              <a:rPr lang="en-US" sz="1800" dirty="0"/>
              <a:t>Very low rate discontinuation</a:t>
            </a:r>
          </a:p>
          <a:p>
            <a:r>
              <a:rPr lang="en-US" sz="1800" dirty="0"/>
              <a:t>Interruption TRAEs ~med 7 days: ~10%</a:t>
            </a:r>
          </a:p>
          <a:p>
            <a:r>
              <a:rPr lang="en-US" sz="1800" dirty="0"/>
              <a:t>Very low rate of grade 3 AEs</a:t>
            </a:r>
          </a:p>
          <a:p>
            <a:r>
              <a:rPr lang="en-US" sz="1800" dirty="0"/>
              <a:t>All grade AEs (low-high dose):</a:t>
            </a:r>
          </a:p>
          <a:p>
            <a:pPr lvl="1"/>
            <a:r>
              <a:rPr lang="en-US" sz="1800" dirty="0"/>
              <a:t>Photopsia: 12-25%</a:t>
            </a:r>
          </a:p>
          <a:p>
            <a:pPr lvl="1"/>
            <a:r>
              <a:rPr lang="en-US" sz="1800" dirty="0"/>
              <a:t>Sinus bradycardia: 5-26%</a:t>
            </a:r>
          </a:p>
          <a:p>
            <a:pPr lvl="1"/>
            <a:r>
              <a:rPr lang="en-US" sz="1800" dirty="0"/>
              <a:t>More fatigue, arthralgia, AST/ALT elevation at higher dose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2133F-85C4-EFED-A2AE-4510C44A63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7" y="126418"/>
            <a:ext cx="7772400" cy="2670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BA409-C6F4-966F-8F40-8474DFF09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7" y="2935438"/>
            <a:ext cx="7772400" cy="2670474"/>
          </a:xfrm>
          <a:prstGeom prst="rect">
            <a:avLst/>
          </a:prstGeom>
        </p:spPr>
      </p:pic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7BC47948-0B27-82AA-383C-8AB6C29A8DAB}"/>
              </a:ext>
            </a:extLst>
          </p:cNvPr>
          <p:cNvGraphicFramePr>
            <a:graphicFrameLocks noGrp="1"/>
          </p:cNvGraphicFramePr>
          <p:nvPr/>
        </p:nvGraphicFramePr>
        <p:xfrm>
          <a:off x="1096473" y="5684964"/>
          <a:ext cx="3852000" cy="12756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95261326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178175948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50615719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987345410"/>
                    </a:ext>
                  </a:extLst>
                </a:gridCol>
              </a:tblGrid>
              <a:tr h="165600">
                <a:tc>
                  <a:txBody>
                    <a:bodyPr/>
                    <a:lstStyle/>
                    <a:p>
                      <a:pPr algn="l" rtl="0" fontAlgn="auto"/>
                      <a:r>
                        <a:rPr lang="en-GB" sz="1000" b="1" i="0" u="none" strike="noStrike">
                          <a:solidFill>
                            <a:srgbClr val="3F4444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C 75 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(n=43)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A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C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 150 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(n=43)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327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F 500 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(n=43)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04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13612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Events [n (%)]</a:t>
                      </a:r>
                      <a:r>
                        <a:rPr lang="en-GB" sz="1000" b="1" i="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31 (72.1)</a:t>
                      </a:r>
                      <a:endParaRPr lang="en-GB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32 (74.4)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39 (90.7)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018564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Median PFS, months (90% CI)</a:t>
                      </a:r>
                      <a:r>
                        <a:rPr lang="en-GB" sz="1000" b="1" i="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7.2 </a:t>
                      </a:r>
                    </a:p>
                    <a:p>
                      <a:pPr algn="ctr" rtl="0" fontAlgn="base"/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(3.6-11.1)</a:t>
                      </a:r>
                      <a:endParaRPr lang="en-GB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5.6 </a:t>
                      </a:r>
                      <a:b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(3.7-9.1)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2.0 </a:t>
                      </a:r>
                      <a:b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(1.9-3.6)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172773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Adjusted HR </a:t>
                      </a:r>
                      <a:b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</a:br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(90% CI)</a:t>
                      </a:r>
                      <a:r>
                        <a:rPr lang="en-GB" sz="1000" b="1" i="0" u="none" strike="noStrike" baseline="3000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a</a:t>
                      </a:r>
                      <a:r>
                        <a:rPr lang="en-GB" sz="1000" b="1" i="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0.43 </a:t>
                      </a:r>
                      <a:b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(0.28-0.65)</a:t>
                      </a:r>
                      <a:endParaRPr lang="en-GB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0.55 </a:t>
                      </a:r>
                      <a:b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(0.37-0.82)</a:t>
                      </a:r>
                      <a:endParaRPr lang="en-GB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r>
                        <a:rPr lang="en-GB" sz="1000" b="0" i="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​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505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9B460E8-24D9-6A93-A07E-E22CDA7AA133}"/>
              </a:ext>
            </a:extLst>
          </p:cNvPr>
          <p:cNvSpPr txBox="1"/>
          <p:nvPr/>
        </p:nvSpPr>
        <p:spPr>
          <a:xfrm>
            <a:off x="62342" y="5849197"/>
            <a:ext cx="997528" cy="738664"/>
          </a:xfrm>
          <a:prstGeom prst="rect">
            <a:avLst/>
          </a:prstGeom>
          <a:noFill/>
          <a:ln w="1905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Liver and/or lung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477A6-C669-04C4-7758-9DE04E1E35D5}"/>
              </a:ext>
            </a:extLst>
          </p:cNvPr>
          <p:cNvSpPr txBox="1"/>
          <p:nvPr/>
        </p:nvSpPr>
        <p:spPr>
          <a:xfrm>
            <a:off x="1307824" y="5559792"/>
            <a:ext cx="487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D019F-2A59-902A-82CD-085D11528C6E}"/>
              </a:ext>
            </a:extLst>
          </p:cNvPr>
          <p:cNvSpPr txBox="1"/>
          <p:nvPr/>
        </p:nvSpPr>
        <p:spPr>
          <a:xfrm>
            <a:off x="5232827" y="5559792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A35B0-9F38-9B9F-FC79-9CC9CAF88E87}"/>
              </a:ext>
            </a:extLst>
          </p:cNvPr>
          <p:cNvSpPr txBox="1"/>
          <p:nvPr/>
        </p:nvSpPr>
        <p:spPr>
          <a:xfrm>
            <a:off x="10139515" y="6515075"/>
            <a:ext cx="2052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Oliveira et al, SABCS 2022</a:t>
            </a:r>
          </a:p>
        </p:txBody>
      </p:sp>
      <p:graphicFrame>
        <p:nvGraphicFramePr>
          <p:cNvPr id="2" name="Table 11">
            <a:extLst>
              <a:ext uri="{FF2B5EF4-FFF2-40B4-BE49-F238E27FC236}">
                <a16:creationId xmlns:a16="http://schemas.microsoft.com/office/drawing/2014/main" id="{75C5180B-C499-F29B-0EEF-6771ADE4FEE9}"/>
              </a:ext>
            </a:extLst>
          </p:cNvPr>
          <p:cNvGraphicFramePr>
            <a:graphicFrameLocks noGrp="1"/>
          </p:cNvGraphicFramePr>
          <p:nvPr/>
        </p:nvGraphicFramePr>
        <p:xfrm>
          <a:off x="5059067" y="5684964"/>
          <a:ext cx="3852000" cy="1123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95261326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178175948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50615719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987345410"/>
                    </a:ext>
                  </a:extLst>
                </a:gridCol>
              </a:tblGrid>
              <a:tr h="165600">
                <a:tc>
                  <a:txBody>
                    <a:bodyPr/>
                    <a:lstStyle/>
                    <a:p>
                      <a:pPr algn="l" rtl="0" fontAlgn="auto"/>
                      <a:r>
                        <a:rPr lang="en-GB" sz="1000" b="1" i="0" u="none" strike="noStrike">
                          <a:solidFill>
                            <a:srgbClr val="3F4444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C 75 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(n=31)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A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C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 150 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(n=30)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327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F 500 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  <a:r>
                        <a:rPr lang="en-GB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(n=30)</a:t>
                      </a:r>
                      <a:r>
                        <a:rPr lang="en-GB" sz="1000" b="1" i="0">
                          <a:solidFill>
                            <a:schemeClr val="bg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04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13612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Events [n (%)]</a:t>
                      </a:r>
                      <a:r>
                        <a:rPr lang="en-GB" sz="1000" b="1" i="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19 (61.3)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19 (63.3)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19 (63.3)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01856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Median PFS, months (90% CI)</a:t>
                      </a:r>
                      <a:r>
                        <a:rPr lang="en-GB" sz="1000" b="1" i="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5.5 </a:t>
                      </a:r>
                      <a:b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(3.7-15.0)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14.5 </a:t>
                      </a:r>
                      <a:b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(5.6-17.2)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9.2 </a:t>
                      </a:r>
                      <a:b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(3.7-18.7)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17277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Adjusted HR </a:t>
                      </a:r>
                      <a:b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</a:br>
                      <a:r>
                        <a:rPr lang="en-GB" sz="1000" b="1" i="0" u="none" strike="noStrike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(90% CI)</a:t>
                      </a:r>
                      <a:r>
                        <a:rPr lang="en-GB" sz="1000" b="1" i="0" u="none" strike="noStrike" baseline="3000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a</a:t>
                      </a:r>
                      <a:r>
                        <a:rPr lang="en-GB" sz="1000" b="1" i="0">
                          <a:solidFill>
                            <a:schemeClr val="tx1"/>
                          </a:solidFill>
                          <a:effectLst/>
                          <a:latin typeface="Helvetica 75" panose="02000503000000020004" pitchFamily="2" charset="0"/>
                          <a:ea typeface="Helvetica 75" panose="02000503000000020004" pitchFamily="2" charset="0"/>
                          <a:cs typeface="Helvetica 75" panose="02000503000000020004" pitchFamily="2" charset="0"/>
                        </a:rPr>
                        <a:t>​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0.99 </a:t>
                      </a:r>
                      <a:b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(0.57-1.69)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0.91 </a:t>
                      </a:r>
                      <a:b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(0.53-1.56)</a:t>
                      </a:r>
                      <a:endParaRPr lang="en-US" sz="1000" b="0" i="0">
                        <a:solidFill>
                          <a:schemeClr val="tx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-</a:t>
                      </a:r>
                      <a:r>
                        <a:rPr lang="en-GB" sz="1000" b="0" i="0" dirty="0">
                          <a:solidFill>
                            <a:schemeClr val="tx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​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50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75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6EDB4-5A3D-4A48-89F0-8FAF3ED04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49" r="-1"/>
          <a:stretch/>
        </p:blipFill>
        <p:spPr>
          <a:xfrm>
            <a:off x="1524" y="556424"/>
            <a:ext cx="12188952" cy="5661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86D223-A964-F945-9609-5A27D97877A0}"/>
              </a:ext>
            </a:extLst>
          </p:cNvPr>
          <p:cNvSpPr txBox="1"/>
          <p:nvPr/>
        </p:nvSpPr>
        <p:spPr>
          <a:xfrm>
            <a:off x="7264400" y="6488668"/>
            <a:ext cx="538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Hurvitz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 et al</a:t>
            </a:r>
            <a:r>
              <a:rPr lang="en-US" dirty="0">
                <a:effectLst/>
              </a:rPr>
              <a:t> SABCS 2022;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 GS2-02</a:t>
            </a:r>
            <a:r>
              <a:rPr lang="en-US" dirty="0">
                <a:effectLst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269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C7AB-2D8B-7285-13C1-01343024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02AC-1286-2CA7-F58B-F97CC990D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Oral SERD </a:t>
            </a:r>
            <a:r>
              <a:rPr lang="en-US" dirty="0" err="1"/>
              <a:t>camizestrant</a:t>
            </a:r>
            <a:r>
              <a:rPr lang="en-US" dirty="0"/>
              <a:t> has improved PFS over </a:t>
            </a:r>
            <a:r>
              <a:rPr lang="en-US" dirty="0" err="1"/>
              <a:t>fulvestrant</a:t>
            </a:r>
            <a:r>
              <a:rPr lang="en-US" dirty="0"/>
              <a:t>, including in pts post-progression on CDK 4/6 inhibitor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More data needed on efficacy of </a:t>
            </a:r>
            <a:r>
              <a:rPr lang="en-US" dirty="0" err="1"/>
              <a:t>camizestrant</a:t>
            </a:r>
            <a:r>
              <a:rPr lang="en-US" dirty="0"/>
              <a:t> in ESR1 WT pts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At chosen phase III dose of 75mg low incidence of sinus bradycardia and photopsia (flashes of light)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1L trial SERENA-4 underway (with CDK 4/6 inhibitor) and adjuvant trial planned</a:t>
            </a:r>
          </a:p>
        </p:txBody>
      </p:sp>
    </p:spTree>
    <p:extLst>
      <p:ext uri="{BB962C8B-B14F-4D97-AF65-F5344CB8AC3E}">
        <p14:creationId xmlns:p14="http://schemas.microsoft.com/office/powerpoint/2010/main" val="2105974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BAF69-2C2B-5D8F-1400-931E5B7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173" y="492948"/>
            <a:ext cx="7084716" cy="100395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Phase III </a:t>
            </a:r>
            <a:r>
              <a:rPr lang="en-US" sz="3200" b="1" dirty="0" err="1"/>
              <a:t>TROPiCS</a:t>
            </a:r>
            <a:r>
              <a:rPr lang="en-US" sz="3200" b="1" dirty="0"/>
              <a:t>: Sacituzumab </a:t>
            </a:r>
            <a:r>
              <a:rPr lang="en-US" sz="3200" b="1" dirty="0" err="1"/>
              <a:t>govitecan</a:t>
            </a:r>
            <a:r>
              <a:rPr lang="en-US" sz="3200" b="1" dirty="0"/>
              <a:t> in HR+/HER2neg MBC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6F4D26-9156-4E7A-58B7-C1054F6BFAFD}"/>
              </a:ext>
            </a:extLst>
          </p:cNvPr>
          <p:cNvSpPr txBox="1"/>
          <p:nvPr/>
        </p:nvSpPr>
        <p:spPr>
          <a:xfrm>
            <a:off x="103812" y="6508431"/>
            <a:ext cx="6333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Rugo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JCO 2022, ESMO 2022, SABCS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D255EE-DDCB-57D1-E71A-258AB8E4E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084" y="4692742"/>
            <a:ext cx="5567090" cy="19842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E210D8-D5EE-3499-6834-577D06479C42}"/>
              </a:ext>
            </a:extLst>
          </p:cNvPr>
          <p:cNvSpPr txBox="1"/>
          <p:nvPr/>
        </p:nvSpPr>
        <p:spPr>
          <a:xfrm>
            <a:off x="8857065" y="4678017"/>
            <a:ext cx="1338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ASCENT-07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DD477B-A574-73B8-4498-2E0734FF1C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8520"/>
            <a:ext cx="6589128" cy="27410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5AEF-0AAD-2BC5-B41C-0F6EC06ACA14}"/>
              </a:ext>
            </a:extLst>
          </p:cNvPr>
          <p:cNvSpPr txBox="1"/>
          <p:nvPr/>
        </p:nvSpPr>
        <p:spPr>
          <a:xfrm>
            <a:off x="7531122" y="4158497"/>
            <a:ext cx="4273734" cy="369332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Impact of TROP2 expression on efficacy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897A5-3E95-818F-2B70-F2547E9329AA}"/>
              </a:ext>
            </a:extLst>
          </p:cNvPr>
          <p:cNvSpPr txBox="1"/>
          <p:nvPr/>
        </p:nvSpPr>
        <p:spPr>
          <a:xfrm>
            <a:off x="443740" y="1298877"/>
            <a:ext cx="2882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Demographics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95% visceral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100% prior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CDKi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3 lines of chemo for MBC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960D6-5324-9CC3-1A03-FE6704DB49FD}"/>
              </a:ext>
            </a:extLst>
          </p:cNvPr>
          <p:cNvSpPr txBox="1"/>
          <p:nvPr/>
        </p:nvSpPr>
        <p:spPr>
          <a:xfrm>
            <a:off x="1291827" y="5511296"/>
            <a:ext cx="4005474" cy="707886"/>
          </a:xfrm>
          <a:prstGeom prst="rect">
            <a:avLst/>
          </a:prstGeom>
          <a:noFill/>
          <a:ln>
            <a:solidFill>
              <a:srgbClr val="F4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Improved OS by a median of 3.2 months as late line Rx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C5EB3-48E7-8863-CDF1-118E93810E71}"/>
              </a:ext>
            </a:extLst>
          </p:cNvPr>
          <p:cNvSpPr txBox="1"/>
          <p:nvPr/>
        </p:nvSpPr>
        <p:spPr>
          <a:xfrm>
            <a:off x="3532938" y="1298877"/>
            <a:ext cx="2882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TROP2 expression in 95%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 score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in 58%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7.7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median time from tissue collection to randomization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435B7-8590-41E5-1414-5332D3CA8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916" y="378705"/>
            <a:ext cx="5365271" cy="18403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512540-65AC-7DD4-B877-3159CB5C1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355" y="2219048"/>
            <a:ext cx="5299932" cy="17704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E09572-5B70-894D-A5A6-1B4E98F2E6E3}"/>
              </a:ext>
            </a:extLst>
          </p:cNvPr>
          <p:cNvSpPr txBox="1"/>
          <p:nvPr/>
        </p:nvSpPr>
        <p:spPr>
          <a:xfrm>
            <a:off x="10697218" y="5608481"/>
            <a:ext cx="1268683" cy="132673"/>
          </a:xfrm>
          <a:prstGeom prst="rect">
            <a:avLst/>
          </a:prstGeom>
          <a:solidFill>
            <a:srgbClr val="E7F4F4"/>
          </a:solidFill>
        </p:spPr>
        <p:txBody>
          <a:bodyPr wrap="square" lIns="0" tIns="0" rIns="0" bIns="0">
            <a:noAutofit/>
          </a:bodyPr>
          <a:lstStyle/>
          <a:p>
            <a:r>
              <a:rPr lang="en-US" sz="7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TTD of Physical functioning</a:t>
            </a:r>
          </a:p>
        </p:txBody>
      </p:sp>
    </p:spTree>
    <p:extLst>
      <p:ext uri="{BB962C8B-B14F-4D97-AF65-F5344CB8AC3E}">
        <p14:creationId xmlns:p14="http://schemas.microsoft.com/office/powerpoint/2010/main" val="535094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AA73-2595-DB28-2C19-2707A613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6" y="380041"/>
            <a:ext cx="10515600" cy="1003951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Phase 1 TROPION-PanTumor01: </a:t>
            </a:r>
            <a:br>
              <a:rPr lang="en-US" sz="4000" b="1" dirty="0"/>
            </a:br>
            <a:r>
              <a:rPr lang="en-US" sz="4000" b="1" dirty="0" err="1"/>
              <a:t>Datopotamab</a:t>
            </a:r>
            <a:r>
              <a:rPr lang="en-US" sz="4000" b="1" dirty="0"/>
              <a:t> </a:t>
            </a:r>
            <a:r>
              <a:rPr lang="en-US" sz="4000" b="1" dirty="0" err="1"/>
              <a:t>deruxtecan</a:t>
            </a:r>
            <a:r>
              <a:rPr lang="en-US" sz="4000" b="1" dirty="0"/>
              <a:t> in HR+/HER2neg MBC</a:t>
            </a:r>
            <a:br>
              <a:rPr lang="en-US" sz="4000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3D4D-C152-F89A-2027-726E8E281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158" y="1246398"/>
            <a:ext cx="5054600" cy="498506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N=41</a:t>
            </a:r>
          </a:p>
          <a:p>
            <a:pPr marL="742950" lvl="1" indent="-285750"/>
            <a:r>
              <a:rPr lang="en-US" sz="2200" dirty="0"/>
              <a:t>Median of 2 prior chemo for MBC (Range: 1-6)</a:t>
            </a:r>
          </a:p>
          <a:p>
            <a:pPr marL="742950" lvl="1" indent="-285750"/>
            <a:r>
              <a:rPr lang="en-US" sz="2200" dirty="0"/>
              <a:t>95% prior </a:t>
            </a:r>
            <a:r>
              <a:rPr lang="en-US" sz="2200" dirty="0" err="1"/>
              <a:t>CDKi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Efficacy: </a:t>
            </a:r>
          </a:p>
          <a:p>
            <a:pPr marL="742950" lvl="1" indent="-285750"/>
            <a:r>
              <a:rPr lang="en-US" sz="2200" dirty="0"/>
              <a:t>ORR (all PR): 27% </a:t>
            </a:r>
          </a:p>
          <a:p>
            <a:pPr marL="742950" lvl="1" indent="-285750"/>
            <a:r>
              <a:rPr lang="en-US" sz="2200" dirty="0"/>
              <a:t>CBR: 44%</a:t>
            </a:r>
          </a:p>
          <a:p>
            <a:pPr marL="742950" lvl="1" indent="-285750"/>
            <a:r>
              <a:rPr lang="en-US" sz="2200" dirty="0"/>
              <a:t>Med PFS 8.3 </a:t>
            </a:r>
            <a:r>
              <a:rPr lang="en-US" sz="2200" dirty="0" err="1"/>
              <a:t>mo</a:t>
            </a:r>
            <a:endParaRPr lang="en-US" sz="2200" dirty="0"/>
          </a:p>
          <a:p>
            <a:pPr marL="742950" lvl="1" indent="-285750"/>
            <a:r>
              <a:rPr lang="en-US" sz="2200" dirty="0"/>
              <a:t>59% alive for &gt;1 year</a:t>
            </a:r>
          </a:p>
          <a:p>
            <a:r>
              <a:rPr lang="en-US" sz="2400" dirty="0"/>
              <a:t>Safety (all Gr/</a:t>
            </a:r>
            <a:r>
              <a:rPr lang="en-US" sz="2400" u="sng" dirty="0"/>
              <a:t>&gt;</a:t>
            </a:r>
            <a:r>
              <a:rPr lang="en-US" sz="2400" dirty="0"/>
              <a:t>Gr 3):</a:t>
            </a:r>
          </a:p>
          <a:p>
            <a:pPr lvl="1"/>
            <a:r>
              <a:rPr lang="en-US" sz="2200" dirty="0"/>
              <a:t>Stomatitis: 83/10%</a:t>
            </a:r>
          </a:p>
          <a:p>
            <a:pPr lvl="1"/>
            <a:r>
              <a:rPr lang="en-US" sz="2200" dirty="0"/>
              <a:t>Nausea: 56/0%</a:t>
            </a:r>
          </a:p>
          <a:p>
            <a:pPr lvl="1"/>
            <a:r>
              <a:rPr lang="en-US" sz="2200" dirty="0"/>
              <a:t>Alopecia: 37%</a:t>
            </a:r>
          </a:p>
          <a:p>
            <a:pPr lvl="1"/>
            <a:r>
              <a:rPr lang="en-US" sz="2200" dirty="0"/>
              <a:t>Pneumonitis: Gr 2 and 3 (2 pts)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A3B0A-00C5-BFAD-ACD4-3EAA1F8C5441}"/>
              </a:ext>
            </a:extLst>
          </p:cNvPr>
          <p:cNvSpPr txBox="1"/>
          <p:nvPr/>
        </p:nvSpPr>
        <p:spPr>
          <a:xfrm>
            <a:off x="236570" y="6487385"/>
            <a:ext cx="6333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Meric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-Bernstam et al, SABCS 2022; </a:t>
            </a: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 PD13-08</a:t>
            </a:r>
            <a:r>
              <a:rPr lang="en-US" sz="1200" dirty="0">
                <a:effectLst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5A72F-35B5-FDD6-1EEE-AFFEC501B8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2" y="1147730"/>
            <a:ext cx="6715554" cy="3452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67047B-88FE-B3FF-2302-2CC30A2D4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44" y="4721221"/>
            <a:ext cx="6715554" cy="170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C38639-04BB-690B-349F-C9ADF6F77B47}"/>
              </a:ext>
            </a:extLst>
          </p:cNvPr>
          <p:cNvSpPr txBox="1"/>
          <p:nvPr/>
        </p:nvSpPr>
        <p:spPr>
          <a:xfrm>
            <a:off x="6914691" y="6231467"/>
            <a:ext cx="5040739" cy="369332"/>
          </a:xfrm>
          <a:prstGeom prst="rect">
            <a:avLst/>
          </a:prstGeom>
          <a:noFill/>
          <a:ln>
            <a:solidFill>
              <a:srgbClr val="F4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Ongoing TROPION-Breast01 in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line HR+ MBC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CD7FE-E8A6-E349-A2C7-3705CDA7A540}"/>
              </a:ext>
            </a:extLst>
          </p:cNvPr>
          <p:cNvSpPr txBox="1"/>
          <p:nvPr/>
        </p:nvSpPr>
        <p:spPr>
          <a:xfrm>
            <a:off x="1715070" y="2007989"/>
            <a:ext cx="1537582" cy="143692"/>
          </a:xfrm>
          <a:prstGeom prst="rect">
            <a:avLst/>
          </a:prstGeom>
          <a:solidFill>
            <a:srgbClr val="F7F8F8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800" dirty="0"/>
              <a:t>inoperable/metastatic breast cancer</a:t>
            </a:r>
          </a:p>
        </p:txBody>
      </p:sp>
    </p:spTree>
    <p:extLst>
      <p:ext uri="{BB962C8B-B14F-4D97-AF65-F5344CB8AC3E}">
        <p14:creationId xmlns:p14="http://schemas.microsoft.com/office/powerpoint/2010/main" val="942848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C7AB-2D8B-7285-13C1-01343024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02AC-1286-2CA7-F58B-F97CC990D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3" y="1690688"/>
            <a:ext cx="1100752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Sacituzumab </a:t>
            </a:r>
            <a:r>
              <a:rPr lang="en-US" dirty="0" err="1"/>
              <a:t>govitecan</a:t>
            </a:r>
            <a:r>
              <a:rPr lang="en-US" dirty="0"/>
              <a:t> improved OS compared with chemotherapy as late-line therapy for HR+ HER2- MBC post-progression on CDK 4/6 inhibitor</a:t>
            </a:r>
          </a:p>
          <a:p>
            <a:endParaRPr lang="en-US" dirty="0"/>
          </a:p>
          <a:p>
            <a:r>
              <a:rPr lang="en-US" dirty="0"/>
              <a:t>Category 2A, preferred therapy on NCCN guidelines following progression on 2 prior cytotoxic regimens (awaiting FDA approval)  </a:t>
            </a:r>
          </a:p>
          <a:p>
            <a:endParaRPr lang="en-US" dirty="0"/>
          </a:p>
          <a:p>
            <a:r>
              <a:rPr lang="en-US" dirty="0"/>
              <a:t>ASCENT-07 underway of </a:t>
            </a:r>
            <a:r>
              <a:rPr lang="en-US" dirty="0" err="1"/>
              <a:t>sacituzumab</a:t>
            </a:r>
            <a:r>
              <a:rPr lang="en-US" dirty="0"/>
              <a:t> as 1L cytotoxic therapy in HR+ MBC</a:t>
            </a:r>
          </a:p>
          <a:p>
            <a:endParaRPr lang="en-US" dirty="0"/>
          </a:p>
          <a:p>
            <a:r>
              <a:rPr lang="en-US" dirty="0" err="1"/>
              <a:t>Datopotamab</a:t>
            </a:r>
            <a:r>
              <a:rPr lang="en-US" dirty="0"/>
              <a:t>, anti-TROP2 ADC, is active as late-line therapy for HR+ MBC, with stomatitis most common toxicity (steroid mouth rinse ameliorates)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806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AD4477-E534-7C4A-9DF9-E7BE7390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64" y="225767"/>
            <a:ext cx="7411474" cy="3673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0F30E2-E90B-C240-8341-35143EC10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04"/>
          <a:stretch/>
        </p:blipFill>
        <p:spPr>
          <a:xfrm>
            <a:off x="479890" y="3640989"/>
            <a:ext cx="2779079" cy="2991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CAC9CC-9323-DB43-B82C-60578A83A361}"/>
              </a:ext>
            </a:extLst>
          </p:cNvPr>
          <p:cNvSpPr txBox="1"/>
          <p:nvPr/>
        </p:nvSpPr>
        <p:spPr>
          <a:xfrm>
            <a:off x="3409770" y="6199034"/>
            <a:ext cx="377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Cortes et al, Lancet 2020;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Rugo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, ESMO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Cortes et al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Engl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J Med 2022</a:t>
            </a:r>
            <a:r>
              <a:rPr lang="en-US" dirty="0">
                <a:effectLst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CCEE3-D77B-BB4E-93C4-1CA68C8939CD}"/>
              </a:ext>
            </a:extLst>
          </p:cNvPr>
          <p:cNvSpPr txBox="1"/>
          <p:nvPr/>
        </p:nvSpPr>
        <p:spPr>
          <a:xfrm>
            <a:off x="643177" y="3686794"/>
            <a:ext cx="684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9DF98-C3D0-194B-AA7C-3252CA9AC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693" y="690012"/>
            <a:ext cx="4171443" cy="5585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53DA9-7AE0-6C43-84DD-8576CD4F2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802"/>
          <a:stretch/>
        </p:blipFill>
        <p:spPr>
          <a:xfrm>
            <a:off x="3258969" y="4772305"/>
            <a:ext cx="2779079" cy="1049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9EC63-34C6-104D-B066-0E3FFABBCFF2}"/>
              </a:ext>
            </a:extLst>
          </p:cNvPr>
          <p:cNvSpPr txBox="1"/>
          <p:nvPr/>
        </p:nvSpPr>
        <p:spPr>
          <a:xfrm>
            <a:off x="9393983" y="2807368"/>
            <a:ext cx="256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6.9 month increase in 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95BE9-A8FD-5647-9163-7FF105C30A21}"/>
              </a:ext>
            </a:extLst>
          </p:cNvPr>
          <p:cNvSpPr/>
          <p:nvPr/>
        </p:nvSpPr>
        <p:spPr>
          <a:xfrm>
            <a:off x="8314520" y="716516"/>
            <a:ext cx="587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01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47610C-CBE6-6F44-90E5-829A2E8B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32" y="437612"/>
            <a:ext cx="10515600" cy="789956"/>
          </a:xfrm>
        </p:spPr>
        <p:txBody>
          <a:bodyPr>
            <a:normAutofit/>
          </a:bodyPr>
          <a:lstStyle/>
          <a:p>
            <a:r>
              <a:rPr lang="en-US" sz="4000" dirty="0"/>
              <a:t>Impact of PD-L1 CPS Subgroups on OS and PFS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994D4-CEC6-8248-9EC7-5EB3D320E7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5" y="1622733"/>
            <a:ext cx="5984685" cy="3548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BEA66-3A38-8B4F-B5A1-E0ED6F12C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05" y="1684676"/>
            <a:ext cx="5797034" cy="34215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34E7B0-8EBC-0F44-B128-51F2A5E087F1}"/>
              </a:ext>
            </a:extLst>
          </p:cNvPr>
          <p:cNvSpPr txBox="1"/>
          <p:nvPr/>
        </p:nvSpPr>
        <p:spPr>
          <a:xfrm>
            <a:off x="1909010" y="1315344"/>
            <a:ext cx="163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Survival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38DBC-5535-0741-8DC5-36FB93FD35AB}"/>
              </a:ext>
            </a:extLst>
          </p:cNvPr>
          <p:cNvSpPr txBox="1"/>
          <p:nvPr/>
        </p:nvSpPr>
        <p:spPr>
          <a:xfrm>
            <a:off x="8029073" y="1280332"/>
            <a:ext cx="253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 Free Survival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50A2D-F57B-3B47-935F-1DFD7A3113A3}"/>
              </a:ext>
            </a:extLst>
          </p:cNvPr>
          <p:cNvSpPr/>
          <p:nvPr/>
        </p:nvSpPr>
        <p:spPr>
          <a:xfrm>
            <a:off x="549690" y="5382624"/>
            <a:ext cx="11642310" cy="84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pembrolizumab + chemotherapy in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mTNBC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CPS ≥10 is the best cut-off to define those expected to benefit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Pembrolizumab + chemotherapy is a new standard of care for the treatment of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mTNBC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CPS </a:t>
            </a:r>
            <a:r>
              <a:rPr kumimoji="0" lang="en-US" sz="19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76271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545C-5696-DBB1-5E40-23FAE3EF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2245A-B86A-9627-3312-63E8F30C1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1L Pembrolizumab plus chemotherapy improves OS in patients with metastatic TNBC with CPS </a:t>
            </a:r>
            <a:r>
              <a:rPr lang="en-US" u="sng" dirty="0"/>
              <a:t>&gt;</a:t>
            </a:r>
            <a:r>
              <a:rPr lang="en-US" dirty="0"/>
              <a:t> 10 – established SOC</a:t>
            </a:r>
          </a:p>
          <a:p>
            <a:endParaRPr lang="en-US" dirty="0"/>
          </a:p>
          <a:p>
            <a:r>
              <a:rPr lang="en-US" dirty="0"/>
              <a:t>Pembrolizumab does not improve OS if TNBC has CPS &lt; 10</a:t>
            </a:r>
          </a:p>
          <a:p>
            <a:endParaRPr lang="en-US" dirty="0"/>
          </a:p>
          <a:p>
            <a:r>
              <a:rPr lang="en-US" dirty="0"/>
              <a:t>Unknown whether 1L pembrolizumab improves OS in metastatic TNBC pts who received pembrolizumab as neo/adjuvant therapy </a:t>
            </a:r>
          </a:p>
        </p:txBody>
      </p:sp>
    </p:spTree>
    <p:extLst>
      <p:ext uri="{BB962C8B-B14F-4D97-AF65-F5344CB8AC3E}">
        <p14:creationId xmlns:p14="http://schemas.microsoft.com/office/powerpoint/2010/main" val="1283678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79DB0-5294-4B98-B898-5DA28EE98E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9B06647-CE9F-4106-A5E0-53B530A9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/>
          <a:stretch>
            <a:fillRect/>
          </a:stretch>
        </p:blipFill>
        <p:spPr bwMode="auto">
          <a:xfrm>
            <a:off x="288221" y="1499778"/>
            <a:ext cx="8842221" cy="330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32BC1A61-4B1E-4256-9289-9B5838FE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465" y="6432796"/>
            <a:ext cx="3454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Bardia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et al ESMO 2020; Abstract LBA17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D4848-567F-44C7-BA76-0123EB67A5A3}"/>
              </a:ext>
            </a:extLst>
          </p:cNvPr>
          <p:cNvSpPr txBox="1"/>
          <p:nvPr/>
        </p:nvSpPr>
        <p:spPr>
          <a:xfrm>
            <a:off x="1008397" y="262978"/>
            <a:ext cx="396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III ASCENT Trial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1C6CC-B389-440D-A034-F9B9C979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57" y="4778674"/>
            <a:ext cx="5756569" cy="207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84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8E454-3710-4FDF-BB7D-4DEC08C6EE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45040-2821-45A7-AD32-D2E333F51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691" y="6435552"/>
            <a:ext cx="3929666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99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Bardia</a:t>
            </a:r>
            <a:r>
              <a:rPr kumimoji="0" lang="en-US" altLang="en-US" sz="1599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et al ESMO 2020; Abstract LBA17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DDDDC-1CB1-465F-8C6C-52F39061C0DE}"/>
              </a:ext>
            </a:extLst>
          </p:cNvPr>
          <p:cNvSpPr txBox="1"/>
          <p:nvPr/>
        </p:nvSpPr>
        <p:spPr>
          <a:xfrm>
            <a:off x="1008397" y="513043"/>
            <a:ext cx="396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III ASCENT Trial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A4BFFB-4257-4E2B-9827-12792B4C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778" y="1540735"/>
            <a:ext cx="5968579" cy="262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0AC67F-103E-4B5F-BAC8-7B5C8D07C36F}"/>
              </a:ext>
            </a:extLst>
          </p:cNvPr>
          <p:cNvSpPr/>
          <p:nvPr/>
        </p:nvSpPr>
        <p:spPr>
          <a:xfrm>
            <a:off x="1008397" y="4671216"/>
            <a:ext cx="94889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was 5.6 months (95% confidence interval [CI], 4.3 to 6.3; 166 events)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sacituzumab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govitecan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1.7 months with chemo.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ff-quadraat-web-pro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+mn-ea"/>
                <a:cs typeface="+mn-cs"/>
              </a:rPr>
              <a:t>The median overall survival was 12.1 months (95% CI, 10.7 to 14.0)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+mn-ea"/>
                <a:cs typeface="+mn-cs"/>
              </a:rPr>
              <a:t>sacituzumab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+mn-ea"/>
                <a:cs typeface="+mn-cs"/>
              </a:rPr>
              <a:t>govitecan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ff-quadraat-web-pro"/>
                <a:ea typeface="+mn-ea"/>
                <a:cs typeface="+mn-cs"/>
              </a:rPr>
              <a:t> and 6.7 months (95% CI, 5.8 to 7.7) with chemotherapy (hazard ratio for death, 0.48; 95% CI, 0.38 to 0.59; P&lt;0.001).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7187-5DE9-4C58-BF4A-509CFFFD4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48" y="1544823"/>
            <a:ext cx="6118394" cy="27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55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F75-30F7-78BA-0FD8-C25DA9CAA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295C5-794E-A714-FF32-555C12D64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Sacituzumab </a:t>
            </a:r>
            <a:r>
              <a:rPr lang="en-US" dirty="0" err="1"/>
              <a:t>govitecan</a:t>
            </a:r>
            <a:r>
              <a:rPr lang="en-US" dirty="0"/>
              <a:t> improves OS as 2L+ therapy for metastatic TNBC</a:t>
            </a:r>
          </a:p>
          <a:p>
            <a:r>
              <a:rPr lang="en-US" dirty="0"/>
              <a:t>Category 1, preferred regimen NCCN guidelines 2L+ therapy for metastatic TNBC</a:t>
            </a:r>
          </a:p>
          <a:p>
            <a:r>
              <a:rPr lang="en-US" dirty="0"/>
              <a:t>Treatment-limiting toxicities of myelosuppression and diarrhea manageable with dose reduction – start with lower dose in pts who are heavily pretreated or have impaired hepatic function or co-morbidities</a:t>
            </a:r>
          </a:p>
          <a:p>
            <a:r>
              <a:rPr lang="en-US" dirty="0"/>
              <a:t>Sacituzumab being evaluated as 1L </a:t>
            </a:r>
            <a:r>
              <a:rPr lang="en-US" dirty="0" err="1"/>
              <a:t>metTNBC</a:t>
            </a:r>
            <a:r>
              <a:rPr lang="en-US" dirty="0"/>
              <a:t> therapy with or without pembrolizumab (ASCENT-03 and ASCENT-04)</a:t>
            </a:r>
          </a:p>
        </p:txBody>
      </p:sp>
    </p:spTree>
    <p:extLst>
      <p:ext uri="{BB962C8B-B14F-4D97-AF65-F5344CB8AC3E}">
        <p14:creationId xmlns:p14="http://schemas.microsoft.com/office/powerpoint/2010/main" val="272409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9A892-5BD0-6ED5-CE53-35BF2A30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64" y="78635"/>
            <a:ext cx="11145984" cy="1680519"/>
          </a:xfrm>
        </p:spPr>
        <p:txBody>
          <a:bodyPr>
            <a:normAutofit/>
          </a:bodyPr>
          <a:lstStyle/>
          <a:p>
            <a:r>
              <a:rPr lang="en-US" sz="3700" dirty="0"/>
              <a:t>TUXEDO Trial: T-</a:t>
            </a:r>
            <a:r>
              <a:rPr lang="en-US" sz="3700" dirty="0" err="1"/>
              <a:t>DXd</a:t>
            </a:r>
            <a:r>
              <a:rPr lang="en-US" sz="3700" dirty="0"/>
              <a:t> in Active HER2+ Brain Metastases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F158E-7ED5-0F22-D81F-585F5D3C6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55" y="1837789"/>
            <a:ext cx="3875871" cy="3711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1E2AA-9A5A-30C7-16BD-AE62944D6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156" y="1837789"/>
            <a:ext cx="4581661" cy="3711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59BD3-7EFF-67FC-5619-3DED410B212C}"/>
              </a:ext>
            </a:extLst>
          </p:cNvPr>
          <p:cNvSpPr txBox="1"/>
          <p:nvPr/>
        </p:nvSpPr>
        <p:spPr>
          <a:xfrm>
            <a:off x="8268021" y="6353299"/>
            <a:ext cx="392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Bartsch R et al Nature Med 2022</a:t>
            </a:r>
          </a:p>
        </p:txBody>
      </p:sp>
    </p:spTree>
    <p:extLst>
      <p:ext uri="{BB962C8B-B14F-4D97-AF65-F5344CB8AC3E}">
        <p14:creationId xmlns:p14="http://schemas.microsoft.com/office/powerpoint/2010/main" val="3717859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B01E-4689-4ECF-817B-BD871BF1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Dato-</a:t>
            </a:r>
            <a:r>
              <a:rPr lang="en-GB" dirty="0" err="1">
                <a:solidFill>
                  <a:srgbClr val="002060"/>
                </a:solidFill>
              </a:rPr>
              <a:t>DXd</a:t>
            </a:r>
            <a:r>
              <a:rPr lang="en-GB" dirty="0">
                <a:solidFill>
                  <a:srgbClr val="002060"/>
                </a:solidFill>
              </a:rPr>
              <a:t> in Advanced TNBC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i="1" dirty="0">
                <a:solidFill>
                  <a:srgbClr val="002060"/>
                </a:solidFill>
              </a:rPr>
              <a:t>TROPION-PanTumor01 Study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A8BF-EC82-45D1-B29A-BDB8ABCAE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79668"/>
            <a:ext cx="12191999" cy="278332"/>
          </a:xfrm>
        </p:spPr>
        <p:txBody>
          <a:bodyPr/>
          <a:lstStyle/>
          <a:p>
            <a:r>
              <a:rPr lang="da-DK" dirty="0" err="1"/>
              <a:t>Bardia</a:t>
            </a:r>
            <a:r>
              <a:rPr lang="da-DK" dirty="0"/>
              <a:t> A, et al. SABCS 2022. Poster Presentation P6-10-03. 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699FEE-2220-4256-9B82-0FC42537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23" y="2160739"/>
            <a:ext cx="11760365" cy="26372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9086BC-C5F4-46EC-B07E-D29FC519A769}"/>
              </a:ext>
            </a:extLst>
          </p:cNvPr>
          <p:cNvSpPr txBox="1"/>
          <p:nvPr/>
        </p:nvSpPr>
        <p:spPr>
          <a:xfrm>
            <a:off x="400389" y="1315478"/>
            <a:ext cx="6966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Study Design</a:t>
            </a:r>
          </a:p>
        </p:txBody>
      </p:sp>
    </p:spTree>
    <p:extLst>
      <p:ext uri="{BB962C8B-B14F-4D97-AF65-F5344CB8AC3E}">
        <p14:creationId xmlns:p14="http://schemas.microsoft.com/office/powerpoint/2010/main" val="3999762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B01E-4689-4ECF-817B-BD871BF1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TROPION-PanTumor01 Study: Dato-</a:t>
            </a:r>
            <a:r>
              <a:rPr lang="en-GB" dirty="0" err="1">
                <a:solidFill>
                  <a:srgbClr val="002060"/>
                </a:solidFill>
              </a:rPr>
              <a:t>DXd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i="1" dirty="0">
                <a:solidFill>
                  <a:srgbClr val="002060"/>
                </a:solidFill>
              </a:rPr>
              <a:t>Efficacy</a:t>
            </a:r>
            <a:r>
              <a:rPr lang="en-GB" dirty="0">
                <a:solidFill>
                  <a:srgbClr val="002060"/>
                </a:solidFill>
              </a:rPr>
              <a:t> 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A8BF-EC82-45D1-B29A-BDB8ABCAE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79668"/>
            <a:ext cx="12191999" cy="278332"/>
          </a:xfrm>
        </p:spPr>
        <p:txBody>
          <a:bodyPr/>
          <a:lstStyle/>
          <a:p>
            <a:r>
              <a:rPr lang="da-DK" dirty="0"/>
              <a:t>Bardia A, et al. SABCS 2022. Poster Presentation P6-10-03.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0C105-CFD3-478F-8D5C-D429CF3121DE}"/>
              </a:ext>
            </a:extLst>
          </p:cNvPr>
          <p:cNvSpPr txBox="1"/>
          <p:nvPr/>
        </p:nvSpPr>
        <p:spPr>
          <a:xfrm>
            <a:off x="432307" y="1571624"/>
            <a:ext cx="60977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ORR by BICR: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All patients: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32%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Topo I inhibitor-naive patients: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44%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mDOR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 16.8 months in both groups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mPFS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All patients: 4.4 months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Topo I inhibitor-naive patients: 7.3 months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mOS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All patients: 13.5 months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Topo I inhibitor-naive patients: 14.3 months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AEs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: Most common TEAEs: stomatitis (73%), nausea (66%), vomiting (39%)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F35F5E-DE23-4554-B072-2578BD74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99" y="1428749"/>
            <a:ext cx="6966183" cy="23336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D53A95-757E-4BF7-B1F4-CF0D7B58CC7D}"/>
              </a:ext>
            </a:extLst>
          </p:cNvPr>
          <p:cNvSpPr txBox="1"/>
          <p:nvPr/>
        </p:nvSpPr>
        <p:spPr>
          <a:xfrm>
            <a:off x="5661980" y="1349682"/>
            <a:ext cx="6097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Antitumor Tumor Responses by BICR</a:t>
            </a:r>
          </a:p>
        </p:txBody>
      </p:sp>
    </p:spTree>
    <p:extLst>
      <p:ext uri="{BB962C8B-B14F-4D97-AF65-F5344CB8AC3E}">
        <p14:creationId xmlns:p14="http://schemas.microsoft.com/office/powerpoint/2010/main" val="2307994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B01E-4689-4ECF-817B-BD871BF1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BEGONIA: Dato-</a:t>
            </a:r>
            <a:r>
              <a:rPr lang="en-GB" dirty="0" err="1">
                <a:solidFill>
                  <a:srgbClr val="002060"/>
                </a:solidFill>
              </a:rPr>
              <a:t>DXd</a:t>
            </a:r>
            <a:r>
              <a:rPr lang="en-GB" dirty="0">
                <a:solidFill>
                  <a:srgbClr val="002060"/>
                </a:solidFill>
              </a:rPr>
              <a:t> + Durvalumab 1L Metastatic TNBC  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i="1" dirty="0">
                <a:solidFill>
                  <a:srgbClr val="002060"/>
                </a:solidFill>
              </a:rPr>
              <a:t>Efficacy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A8BF-EC82-45D1-B29A-BDB8ABCAE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79668"/>
            <a:ext cx="12191999" cy="278332"/>
          </a:xfrm>
        </p:spPr>
        <p:txBody>
          <a:bodyPr/>
          <a:lstStyle/>
          <a:p>
            <a:r>
              <a:rPr lang="da-DK" dirty="0"/>
              <a:t>Schmid P, et al. SABCS 2022. Poster Presentation PD11-09.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EE100-DE2F-4A6F-AA0A-0FC368040DCF}"/>
              </a:ext>
            </a:extLst>
          </p:cNvPr>
          <p:cNvSpPr txBox="1"/>
          <p:nvPr/>
        </p:nvSpPr>
        <p:spPr>
          <a:xfrm>
            <a:off x="569082" y="1604450"/>
            <a:ext cx="40965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Confirmed ORR: 39/61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73.6%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)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7484F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Responses were durable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82% of patients remaining in response at data cutoff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Responses were observed in PD-L1 low and PD-L1 high tumors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CE58E6-9B78-4DF9-9A85-3A0E488B5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053" y="1522917"/>
            <a:ext cx="6460784" cy="24355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3F8F59-BE42-4C9C-8ED7-60B32BEFB3A9}"/>
              </a:ext>
            </a:extLst>
          </p:cNvPr>
          <p:cNvSpPr txBox="1"/>
          <p:nvPr/>
        </p:nvSpPr>
        <p:spPr>
          <a:xfrm>
            <a:off x="5833430" y="1197282"/>
            <a:ext cx="6097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Change from Baseline in Sum of Target Lesions Over Time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FD2F16-9BCD-4367-ABE9-D241AE796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258" y="4496533"/>
            <a:ext cx="6984374" cy="22223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EA76-3568-40D8-81A8-17FE6189A5D4}"/>
              </a:ext>
            </a:extLst>
          </p:cNvPr>
          <p:cNvSpPr txBox="1"/>
          <p:nvPr/>
        </p:nvSpPr>
        <p:spPr>
          <a:xfrm>
            <a:off x="5831720" y="4421652"/>
            <a:ext cx="6097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Best Change from Baseline of Target Lesion Size</a:t>
            </a:r>
          </a:p>
        </p:txBody>
      </p:sp>
    </p:spTree>
    <p:extLst>
      <p:ext uri="{BB962C8B-B14F-4D97-AF65-F5344CB8AC3E}">
        <p14:creationId xmlns:p14="http://schemas.microsoft.com/office/powerpoint/2010/main" val="1850700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24EA-BFC5-9C7C-AF99-C0188DF2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44B8E-721C-0EEA-58E0-BAFD0AFE2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Dato-</a:t>
            </a:r>
            <a:r>
              <a:rPr lang="en-US" dirty="0" err="1"/>
              <a:t>DXd</a:t>
            </a:r>
            <a:r>
              <a:rPr lang="en-US" dirty="0"/>
              <a:t> promising activity late-line single agent and 1L with durvalumab in metastatic TNBC (regardless of PDL1 expression)</a:t>
            </a:r>
          </a:p>
          <a:p>
            <a:r>
              <a:rPr lang="en-US" dirty="0"/>
              <a:t>Every 3-weekly dosing convenient with less neutropenia and diarrhea than </a:t>
            </a:r>
            <a:r>
              <a:rPr lang="en-US" dirty="0" err="1"/>
              <a:t>sacituzumab</a:t>
            </a:r>
            <a:r>
              <a:rPr lang="en-US" dirty="0"/>
              <a:t>, but with stomatitis</a:t>
            </a:r>
          </a:p>
          <a:p>
            <a:r>
              <a:rPr lang="en-US" dirty="0"/>
              <a:t>Dato-</a:t>
            </a:r>
            <a:r>
              <a:rPr lang="en-US" dirty="0" err="1"/>
              <a:t>DXd</a:t>
            </a:r>
            <a:r>
              <a:rPr lang="en-US" dirty="0"/>
              <a:t> being evaluated as 1L therapy in </a:t>
            </a:r>
            <a:r>
              <a:rPr lang="en-US" dirty="0" err="1"/>
              <a:t>metTNBC</a:t>
            </a:r>
            <a:r>
              <a:rPr lang="en-US" dirty="0"/>
              <a:t> with or without checkpoint inhibitor</a:t>
            </a:r>
          </a:p>
          <a:p>
            <a:r>
              <a:rPr lang="en-US" dirty="0"/>
              <a:t>Dato-</a:t>
            </a:r>
            <a:r>
              <a:rPr lang="en-US" dirty="0" err="1"/>
              <a:t>DXd</a:t>
            </a:r>
            <a:r>
              <a:rPr lang="en-US" dirty="0"/>
              <a:t> will be evaluated as adjuvant therapy for residual TNBC following neoadjuvant therapy, and as preoperative therapy in TNBC</a:t>
            </a:r>
          </a:p>
        </p:txBody>
      </p:sp>
    </p:spTree>
    <p:extLst>
      <p:ext uri="{BB962C8B-B14F-4D97-AF65-F5344CB8AC3E}">
        <p14:creationId xmlns:p14="http://schemas.microsoft.com/office/powerpoint/2010/main" val="3469561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A98C-EE93-0A49-9377-CD235612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996952"/>
            <a:ext cx="10358967" cy="1143000"/>
          </a:xfrm>
        </p:spPr>
        <p:txBody>
          <a:bodyPr/>
          <a:lstStyle/>
          <a:p>
            <a:r>
              <a:rPr lang="en-US" sz="3600" i="1" dirty="0"/>
              <a:t>Appendix </a:t>
            </a:r>
          </a:p>
        </p:txBody>
      </p:sp>
    </p:spTree>
    <p:extLst>
      <p:ext uri="{BB962C8B-B14F-4D97-AF65-F5344CB8AC3E}">
        <p14:creationId xmlns:p14="http://schemas.microsoft.com/office/powerpoint/2010/main" val="26406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 From the Phase 1/2 Study &lt;br /&gt;of Patritumab Deruxtecan, a &lt;br /&gt;HER3-Directed Antibody-Drug Conjugate (ADC), in Patients With HER3-Expressing Metastatic Breast Cancer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63" y="689604"/>
            <a:ext cx="9740074" cy="548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5EAF4-CBEE-8002-27B1-C945320082E9}"/>
              </a:ext>
            </a:extLst>
          </p:cNvPr>
          <p:cNvSpPr txBox="1"/>
          <p:nvPr/>
        </p:nvSpPr>
        <p:spPr>
          <a:xfrm>
            <a:off x="7888721" y="1230568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Abstract 1002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48D2C-7057-B64E-A303-AA59A5B96505}"/>
              </a:ext>
            </a:extLst>
          </p:cNvPr>
          <p:cNvSpPr txBox="1"/>
          <p:nvPr/>
        </p:nvSpPr>
        <p:spPr>
          <a:xfrm>
            <a:off x="1316215" y="5627432"/>
            <a:ext cx="9816411" cy="6242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7DBB6C4-654C-833D-B879-0F899BD43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9" b="10114"/>
          <a:stretch/>
        </p:blipFill>
        <p:spPr bwMode="auto">
          <a:xfrm>
            <a:off x="1088548" y="1418027"/>
            <a:ext cx="10006441" cy="43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6E38B-B412-C872-47D6-087182297E5D}"/>
              </a:ext>
            </a:extLst>
          </p:cNvPr>
          <p:cNvSpPr txBox="1"/>
          <p:nvPr/>
        </p:nvSpPr>
        <p:spPr>
          <a:xfrm>
            <a:off x="2744" y="6519446"/>
            <a:ext cx="3460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Krop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IE et al. ASCO 2022;Abstract 1002.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9F1763-37EA-BF72-2620-F4CEBA531FF3}"/>
              </a:ext>
            </a:extLst>
          </p:cNvPr>
          <p:cNvSpPr/>
          <p:nvPr/>
        </p:nvSpPr>
        <p:spPr bwMode="auto">
          <a:xfrm>
            <a:off x="10732059" y="5607293"/>
            <a:ext cx="144016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239DDF-439D-4760-9622-93274983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 dirty="0" err="1"/>
              <a:t>Patritumab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(HER3-DXd)</a:t>
            </a:r>
          </a:p>
        </p:txBody>
      </p:sp>
    </p:spTree>
    <p:extLst>
      <p:ext uri="{BB962C8B-B14F-4D97-AF65-F5344CB8AC3E}">
        <p14:creationId xmlns:p14="http://schemas.microsoft.com/office/powerpoint/2010/main" val="119967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9187-FBE2-B58C-A42F-BD52716E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U31402-A-J101: Study Design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4A8A7B-C29A-EBA4-F6D4-8E33852E2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b="9686"/>
          <a:stretch/>
        </p:blipFill>
        <p:spPr bwMode="auto">
          <a:xfrm>
            <a:off x="1411249" y="1553753"/>
            <a:ext cx="9361040" cy="417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6331E-FC61-49DD-1263-733AC6529477}"/>
              </a:ext>
            </a:extLst>
          </p:cNvPr>
          <p:cNvSpPr txBox="1"/>
          <p:nvPr/>
        </p:nvSpPr>
        <p:spPr>
          <a:xfrm>
            <a:off x="2744" y="6519446"/>
            <a:ext cx="3460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Krop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IE et al. ASCO 2022;Abstract 1002.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405BE9-73A2-3DEB-9CED-F3FB372D108B}"/>
              </a:ext>
            </a:extLst>
          </p:cNvPr>
          <p:cNvSpPr/>
          <p:nvPr/>
        </p:nvSpPr>
        <p:spPr bwMode="auto">
          <a:xfrm>
            <a:off x="10416480" y="5562418"/>
            <a:ext cx="288032" cy="1708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9DD81-237C-3734-371A-F8960872C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Activity of HER3-DXd Across Breast Cancer Subtypes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A89FF9-75BC-3CD6-B15B-F0B2D1BDB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 b="9898"/>
          <a:stretch/>
        </p:blipFill>
        <p:spPr bwMode="auto">
          <a:xfrm>
            <a:off x="860749" y="1370013"/>
            <a:ext cx="1046203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F13ECB-7517-0054-CACB-FC5E601FC5C6}"/>
              </a:ext>
            </a:extLst>
          </p:cNvPr>
          <p:cNvSpPr/>
          <p:nvPr/>
        </p:nvSpPr>
        <p:spPr bwMode="auto">
          <a:xfrm>
            <a:off x="10947435" y="5951703"/>
            <a:ext cx="288032" cy="1708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ABAE5-E94A-210A-839A-67E0BD64B368}"/>
              </a:ext>
            </a:extLst>
          </p:cNvPr>
          <p:cNvSpPr txBox="1"/>
          <p:nvPr/>
        </p:nvSpPr>
        <p:spPr>
          <a:xfrm>
            <a:off x="2744" y="6519446"/>
            <a:ext cx="3460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Krop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 IE et al. ASCO 2022;Abstract 1002.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021A9-7EE8-72E6-0BCC-EB639074315B}"/>
              </a:ext>
            </a:extLst>
          </p:cNvPr>
          <p:cNvSpPr txBox="1"/>
          <p:nvPr/>
        </p:nvSpPr>
        <p:spPr>
          <a:xfrm>
            <a:off x="10704512" y="432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40FF"/>
              </a:solidFill>
            </a:endParaRPr>
          </a:p>
          <a:p>
            <a:endParaRPr lang="en-US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ABF14-9C8E-3413-54C4-78A97918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Tumor Size from Baseline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F49684-7965-35ED-0540-DA86FAC67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b="9537"/>
          <a:stretch/>
        </p:blipFill>
        <p:spPr bwMode="auto">
          <a:xfrm>
            <a:off x="1123768" y="1553753"/>
            <a:ext cx="994446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4FF6B-8D63-E71A-9BEE-508D7F496FC8}"/>
              </a:ext>
            </a:extLst>
          </p:cNvPr>
          <p:cNvSpPr txBox="1"/>
          <p:nvPr/>
        </p:nvSpPr>
        <p:spPr>
          <a:xfrm>
            <a:off x="2744" y="6519446"/>
            <a:ext cx="3460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Krop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IE et al. ASCO 2022;Abstract 1002.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3C56DE-4102-CEF8-C3DC-FDB90238FE72}"/>
              </a:ext>
            </a:extLst>
          </p:cNvPr>
          <p:cNvSpPr/>
          <p:nvPr/>
        </p:nvSpPr>
        <p:spPr bwMode="auto">
          <a:xfrm>
            <a:off x="10692367" y="5775403"/>
            <a:ext cx="288032" cy="1708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D8D26-97CD-C24F-88E6-B7FD14383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2"/>
          <a:stretch/>
        </p:blipFill>
        <p:spPr>
          <a:xfrm>
            <a:off x="1524" y="623756"/>
            <a:ext cx="12188952" cy="5404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A065B3-9830-4343-B8F5-488ED382790A}"/>
              </a:ext>
            </a:extLst>
          </p:cNvPr>
          <p:cNvSpPr txBox="1"/>
          <p:nvPr/>
        </p:nvSpPr>
        <p:spPr>
          <a:xfrm>
            <a:off x="7752080" y="6385494"/>
            <a:ext cx="609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et al SABCS 2022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 GS2-01</a:t>
            </a:r>
            <a:r>
              <a:rPr lang="en-US" dirty="0"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F62C-8B5F-CF62-23E7-A425B484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Safety Profile of HER3-DXd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C45A8-2404-8DC0-CC63-311F4678CC73}"/>
              </a:ext>
            </a:extLst>
          </p:cNvPr>
          <p:cNvSpPr txBox="1"/>
          <p:nvPr/>
        </p:nvSpPr>
        <p:spPr>
          <a:xfrm>
            <a:off x="2744" y="6519446"/>
            <a:ext cx="3460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Krop</a:t>
            </a:r>
            <a:r>
              <a:rPr lang="en-US" sz="1600" b="0">
                <a:solidFill>
                  <a:schemeClr val="tx1"/>
                </a:solidFill>
                <a:latin typeface="+mn-lt"/>
              </a:rPr>
              <a:t> IE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et al. ASCO 2022;Abstract 1002.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1735CE-0650-D688-1104-BF964DA75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3" b="9316"/>
          <a:stretch/>
        </p:blipFill>
        <p:spPr bwMode="auto">
          <a:xfrm>
            <a:off x="812239" y="1370013"/>
            <a:ext cx="10559060" cy="469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99E715-E8C8-EE1F-47AB-AD8503C160C2}"/>
              </a:ext>
            </a:extLst>
          </p:cNvPr>
          <p:cNvSpPr/>
          <p:nvPr/>
        </p:nvSpPr>
        <p:spPr bwMode="auto">
          <a:xfrm>
            <a:off x="10971006" y="5891424"/>
            <a:ext cx="408755" cy="1708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68EE7-8BF7-8C4A-9240-76D3B64827CF}"/>
              </a:ext>
            </a:extLst>
          </p:cNvPr>
          <p:cNvSpPr txBox="1"/>
          <p:nvPr/>
        </p:nvSpPr>
        <p:spPr>
          <a:xfrm>
            <a:off x="7457440" y="6419835"/>
            <a:ext cx="602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et al SABCS 2022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 GS2-01</a:t>
            </a:r>
            <a:r>
              <a:rPr lang="en-US" dirty="0"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3DA4E-A690-1F42-806A-FEBD50964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053"/>
            <a:ext cx="12192000" cy="5673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289DC-A11A-CB15-4495-F455866AECA1}"/>
              </a:ext>
            </a:extLst>
          </p:cNvPr>
          <p:cNvSpPr txBox="1"/>
          <p:nvPr/>
        </p:nvSpPr>
        <p:spPr>
          <a:xfrm>
            <a:off x="965200" y="68833"/>
            <a:ext cx="553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DESTINY-Breast02: PFS</a:t>
            </a:r>
          </a:p>
        </p:txBody>
      </p:sp>
    </p:spTree>
    <p:extLst>
      <p:ext uri="{BB962C8B-B14F-4D97-AF65-F5344CB8AC3E}">
        <p14:creationId xmlns:p14="http://schemas.microsoft.com/office/powerpoint/2010/main" val="397544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CA1035-A13A-0E4E-AC01-7CC22D6236A1}"/>
              </a:ext>
            </a:extLst>
          </p:cNvPr>
          <p:cNvSpPr txBox="1"/>
          <p:nvPr/>
        </p:nvSpPr>
        <p:spPr>
          <a:xfrm>
            <a:off x="8016240" y="6488668"/>
            <a:ext cx="575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et al SABCS 2022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 GS2-01</a:t>
            </a:r>
            <a:r>
              <a:rPr lang="en-US" dirty="0"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370FA-0DAE-954C-8AEB-14861C7F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66"/>
          <a:stretch/>
        </p:blipFill>
        <p:spPr>
          <a:xfrm>
            <a:off x="1524" y="123495"/>
            <a:ext cx="12188952" cy="612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4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422EA-0417-8E28-BDE2-8D6A727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48D76-2FE7-BE60-0990-EC511130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58" y="1423686"/>
            <a:ext cx="10602410" cy="506918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improves OS and dramatically improves PFS no matter where it is used in HER2+ MBC</a:t>
            </a:r>
          </a:p>
          <a:p>
            <a:endParaRPr lang="en-US" dirty="0"/>
          </a:p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has activity against active, untreated HER2+ brain metastases</a:t>
            </a:r>
          </a:p>
          <a:p>
            <a:endParaRPr lang="en-US" dirty="0"/>
          </a:p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is definitive 2L SOC for HER2+ MBC – less ILD and no fatal ILD in 2L – but incidence increased with further f/u, </a:t>
            </a:r>
            <a:r>
              <a:rPr lang="en-US" dirty="0" err="1"/>
              <a:t>ie</a:t>
            </a:r>
            <a:r>
              <a:rPr lang="en-US" dirty="0"/>
              <a:t>, longer exposure</a:t>
            </a:r>
          </a:p>
          <a:p>
            <a:endParaRPr lang="en-US" dirty="0"/>
          </a:p>
          <a:p>
            <a:r>
              <a:rPr lang="en-US" dirty="0"/>
              <a:t>ILD mainly occurs in first 12 </a:t>
            </a:r>
            <a:r>
              <a:rPr lang="en-US" dirty="0" err="1"/>
              <a:t>mos</a:t>
            </a:r>
            <a:r>
              <a:rPr lang="en-US" dirty="0"/>
              <a:t> but can occur at any time </a:t>
            </a:r>
          </a:p>
          <a:p>
            <a:endParaRPr lang="en-US" dirty="0"/>
          </a:p>
          <a:p>
            <a:r>
              <a:rPr lang="en-US" dirty="0"/>
              <a:t>Key to avoiding serious ILD is to not treat through symptoms</a:t>
            </a:r>
          </a:p>
          <a:p>
            <a:endParaRPr lang="en-US" dirty="0"/>
          </a:p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currently in 1L DB-09 trial +/- </a:t>
            </a:r>
            <a:r>
              <a:rPr lang="en-US" dirty="0" err="1"/>
              <a:t>pertuzumab</a:t>
            </a:r>
            <a:r>
              <a:rPr lang="en-US" dirty="0"/>
              <a:t> versus std 1L THP</a:t>
            </a:r>
          </a:p>
        </p:txBody>
      </p:sp>
    </p:spTree>
    <p:extLst>
      <p:ext uri="{BB962C8B-B14F-4D97-AF65-F5344CB8AC3E}">
        <p14:creationId xmlns:p14="http://schemas.microsoft.com/office/powerpoint/2010/main" val="1801427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S AZ template">
  <a:themeElements>
    <a:clrScheme name="Daiichi/AZ">
      <a:dk1>
        <a:srgbClr val="000000"/>
      </a:dk1>
      <a:lt1>
        <a:srgbClr val="FFFFFF"/>
      </a:lt1>
      <a:dk2>
        <a:srgbClr val="3F4444"/>
      </a:dk2>
      <a:lt2>
        <a:srgbClr val="C4D600"/>
      </a:lt2>
      <a:accent1>
        <a:srgbClr val="000000"/>
      </a:accent1>
      <a:accent2>
        <a:srgbClr val="003865"/>
      </a:accent2>
      <a:accent3>
        <a:srgbClr val="68D2DF"/>
      </a:accent3>
      <a:accent4>
        <a:srgbClr val="C4D600"/>
      </a:accent4>
      <a:accent5>
        <a:srgbClr val="9DB0AC"/>
      </a:accent5>
      <a:accent6>
        <a:srgbClr val="B6B8BB"/>
      </a:accent6>
      <a:hlink>
        <a:srgbClr val="003865"/>
      </a:hlink>
      <a:folHlink>
        <a:srgbClr val="9DB0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0409 JAMT Meeting Slides.pptx" id="{8346EAE7-3FB0-4D64-AFB3-FB2DA6C3D685}" vid="{B36D977B-3DD2-41F2-9170-C316CCC9DCF9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Microsoft YaHei"/>
      </a:majorFont>
      <a:minorFont>
        <a:latin typeface="Arial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Aqu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rio">
      <a:dk1>
        <a:srgbClr val="404040"/>
      </a:dk1>
      <a:lt1>
        <a:srgbClr val="FFFFFF"/>
      </a:lt1>
      <a:dk2>
        <a:srgbClr val="808080"/>
      </a:dk2>
      <a:lt2>
        <a:srgbClr val="EEECE1"/>
      </a:lt2>
      <a:accent1>
        <a:srgbClr val="0099B0"/>
      </a:accent1>
      <a:accent2>
        <a:srgbClr val="636569"/>
      </a:accent2>
      <a:accent3>
        <a:srgbClr val="CA8341"/>
      </a:accent3>
      <a:accent4>
        <a:srgbClr val="715091"/>
      </a:accent4>
      <a:accent5>
        <a:srgbClr val="10CFC9"/>
      </a:accent5>
      <a:accent6>
        <a:srgbClr val="0191B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Program Slides">
      <a:majorFont>
        <a:latin typeface="Roboto Condensed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IDE 16:9 template">
  <a:themeElements>
    <a:clrScheme name="i-ONE Breast">
      <a:dk1>
        <a:srgbClr val="223341"/>
      </a:dk1>
      <a:lt1>
        <a:srgbClr val="FFFFFF"/>
      </a:lt1>
      <a:dk2>
        <a:srgbClr val="223341"/>
      </a:dk2>
      <a:lt2>
        <a:srgbClr val="FFFFFF"/>
      </a:lt2>
      <a:accent1>
        <a:srgbClr val="436582"/>
      </a:accent1>
      <a:accent2>
        <a:srgbClr val="1185AA"/>
      </a:accent2>
      <a:accent3>
        <a:srgbClr val="A271B0"/>
      </a:accent3>
      <a:accent4>
        <a:srgbClr val="53335C"/>
      </a:accent4>
      <a:accent5>
        <a:srgbClr val="298A49"/>
      </a:accent5>
      <a:accent6>
        <a:srgbClr val="D41F6A"/>
      </a:accent6>
      <a:hlink>
        <a:srgbClr val="E67225"/>
      </a:hlink>
      <a:folHlink>
        <a:srgbClr val="E6722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266400" indent="-266400" algn="l">
          <a:spcBef>
            <a:spcPts val="1200"/>
          </a:spcBef>
          <a:buClr>
            <a:schemeClr val="accent3"/>
          </a:buClr>
          <a:buFont typeface="Arial" panose="020B0604020202020204" pitchFamily="34" charset="0"/>
          <a:buChar char="•"/>
          <a:defRPr sz="2400" dirty="0" err="1" smtClean="0">
            <a:solidFill>
              <a:srgbClr val="223341"/>
            </a:solidFill>
            <a:latin typeface="+mn-lt"/>
          </a:defRPr>
        </a:defPPr>
      </a:lstStyle>
    </a:tx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2A8DBA"/>
        </a:dk2>
        <a:lt2>
          <a:srgbClr val="B5B5B5"/>
        </a:lt2>
        <a:accent1>
          <a:srgbClr val="2A8DBA"/>
        </a:accent1>
        <a:accent2>
          <a:srgbClr val="60B4DA"/>
        </a:accent2>
        <a:accent3>
          <a:srgbClr val="FFFFFF"/>
        </a:accent3>
        <a:accent4>
          <a:srgbClr val="000000"/>
        </a:accent4>
        <a:accent5>
          <a:srgbClr val="ACC5D9"/>
        </a:accent5>
        <a:accent6>
          <a:srgbClr val="56A3C5"/>
        </a:accent6>
        <a:hlink>
          <a:srgbClr val="ABD7EB"/>
        </a:hlink>
        <a:folHlink>
          <a:srgbClr val="2A8D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840281"/>
        </a:dk2>
        <a:lt2>
          <a:srgbClr val="B5B5B5"/>
        </a:lt2>
        <a:accent1>
          <a:srgbClr val="840281"/>
        </a:accent1>
        <a:accent2>
          <a:srgbClr val="B878B2"/>
        </a:accent2>
        <a:accent3>
          <a:srgbClr val="FFFFFF"/>
        </a:accent3>
        <a:accent4>
          <a:srgbClr val="000000"/>
        </a:accent4>
        <a:accent5>
          <a:srgbClr val="C2AAC1"/>
        </a:accent5>
        <a:accent6>
          <a:srgbClr val="A66CA1"/>
        </a:accent6>
        <a:hlink>
          <a:srgbClr val="D9B7D6"/>
        </a:hlink>
        <a:folHlink>
          <a:srgbClr val="8402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549117"/>
        </a:dk2>
        <a:lt2>
          <a:srgbClr val="B5B5B5"/>
        </a:lt2>
        <a:accent1>
          <a:srgbClr val="549117"/>
        </a:accent1>
        <a:accent2>
          <a:srgbClr val="52BE08"/>
        </a:accent2>
        <a:accent3>
          <a:srgbClr val="FFFFFF"/>
        </a:accent3>
        <a:accent4>
          <a:srgbClr val="000000"/>
        </a:accent4>
        <a:accent5>
          <a:srgbClr val="B3C7AB"/>
        </a:accent5>
        <a:accent6>
          <a:srgbClr val="49AC06"/>
        </a:accent6>
        <a:hlink>
          <a:srgbClr val="7FDC22"/>
        </a:hlink>
        <a:folHlink>
          <a:srgbClr val="5491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ASCO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018764"/>
      </a:accent2>
      <a:accent3>
        <a:srgbClr val="A5A5A5"/>
      </a:accent3>
      <a:accent4>
        <a:srgbClr val="002060"/>
      </a:accent4>
      <a:accent5>
        <a:srgbClr val="ADB9CA"/>
      </a:accent5>
      <a:accent6>
        <a:srgbClr val="008080"/>
      </a:accent6>
      <a:hlink>
        <a:srgbClr val="0563C1"/>
      </a:hlink>
      <a:folHlink>
        <a:srgbClr val="954F72"/>
      </a:folHlink>
    </a:clrScheme>
    <a:fontScheme name="Template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qu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Aqu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8625C0EB-63D1-48A8-BB84-897F331BD53C}"/>
</file>

<file path=customXml/itemProps2.xml><?xml version="1.0" encoding="utf-8"?>
<ds:datastoreItem xmlns:ds="http://schemas.openxmlformats.org/officeDocument/2006/customXml" ds:itemID="{77F5BC1D-9078-4E25-A6FC-9548A24CD3A2}"/>
</file>

<file path=customXml/itemProps3.xml><?xml version="1.0" encoding="utf-8"?>
<ds:datastoreItem xmlns:ds="http://schemas.openxmlformats.org/officeDocument/2006/customXml" ds:itemID="{737DFDCE-7D17-468E-A80C-846A5F0F1D5C}"/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4464</Words>
  <Application>Microsoft Macintosh PowerPoint</Application>
  <PresentationFormat>Widescreen</PresentationFormat>
  <Paragraphs>780</Paragraphs>
  <Slides>60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101" baseType="lpstr">
      <vt:lpstr>Arial</vt:lpstr>
      <vt:lpstr>Arial Narrow</vt:lpstr>
      <vt:lpstr>Calibri</vt:lpstr>
      <vt:lpstr>Calibri Light</vt:lpstr>
      <vt:lpstr>Courier New</vt:lpstr>
      <vt:lpstr>ff-quadraat-web-pro</vt:lpstr>
      <vt:lpstr>Franklin Gothic Book</vt:lpstr>
      <vt:lpstr>Franklin Gothic Medium</vt:lpstr>
      <vt:lpstr>Helvetica 75</vt:lpstr>
      <vt:lpstr>Helvetica Neue</vt:lpstr>
      <vt:lpstr>Imago</vt:lpstr>
      <vt:lpstr>Monaco</vt:lpstr>
      <vt:lpstr>Montserrat SemiBold</vt:lpstr>
      <vt:lpstr>Noto Sans Symbols</vt:lpstr>
      <vt:lpstr>Proxima Nova Rg</vt:lpstr>
      <vt:lpstr>Roboto Condensed</vt:lpstr>
      <vt:lpstr>Roche Sans Light Light</vt:lpstr>
      <vt:lpstr>Roche Sans Medium Medium</vt:lpstr>
      <vt:lpstr>Symbol</vt:lpstr>
      <vt:lpstr>System Font Regular</vt:lpstr>
      <vt:lpstr>Tahoma</vt:lpstr>
      <vt:lpstr>Times New Roman</vt:lpstr>
      <vt:lpstr>Tisa Offc Serif Pro Thin</vt:lpstr>
      <vt:lpstr>Whitney Light</vt:lpstr>
      <vt:lpstr>Wingdings</vt:lpstr>
      <vt:lpstr>Office Theme 2013 - 2022</vt:lpstr>
      <vt:lpstr>2_Office Theme</vt:lpstr>
      <vt:lpstr>Office Theme</vt:lpstr>
      <vt:lpstr>NORMAL SLIDES</vt:lpstr>
      <vt:lpstr>1_FIDE 16:9 template</vt:lpstr>
      <vt:lpstr>1_Office Theme</vt:lpstr>
      <vt:lpstr>3_Office Theme</vt:lpstr>
      <vt:lpstr>Aqua</vt:lpstr>
      <vt:lpstr>1_Aqua</vt:lpstr>
      <vt:lpstr>DS AZ template</vt:lpstr>
      <vt:lpstr>5_Office Theme</vt:lpstr>
      <vt:lpstr>8_Office Theme</vt:lpstr>
      <vt:lpstr>4_Office Theme</vt:lpstr>
      <vt:lpstr>2_Aqua</vt:lpstr>
      <vt:lpstr>1_Default Design</vt:lpstr>
      <vt:lpstr>think-cell Slide</vt:lpstr>
      <vt:lpstr>Year in Review 2022 Metastatic Breast Cancer</vt:lpstr>
      <vt:lpstr>PowerPoint Presentation</vt:lpstr>
      <vt:lpstr>PowerPoint Presentation</vt:lpstr>
      <vt:lpstr>PowerPoint Presentation</vt:lpstr>
      <vt:lpstr>TUXEDO Trial: T-DXd in Active HER2+ Brain Metastases</vt:lpstr>
      <vt:lpstr>PowerPoint Presentation</vt:lpstr>
      <vt:lpstr>PowerPoint Presentation</vt:lpstr>
      <vt:lpstr>PowerPoint Presentation</vt:lpstr>
      <vt:lpstr>Conclusions</vt:lpstr>
      <vt:lpstr>Tucatinib vs Placebo in HER2+ MBC, Results From the Randomized Phase 3 HER2CLIMB Study: PFS and OS</vt:lpstr>
      <vt:lpstr>PowerPoint Presentation</vt:lpstr>
      <vt:lpstr>PowerPoint Presentation</vt:lpstr>
      <vt:lpstr>PowerPoint Presentation</vt:lpstr>
      <vt:lpstr>PowerPoint Presentation</vt:lpstr>
      <vt:lpstr>Conclusions</vt:lpstr>
      <vt:lpstr>Destiny-Breast04</vt:lpstr>
      <vt:lpstr>DEBBRAH: T-DXd for HER2-low Brain Mets</vt:lpstr>
      <vt:lpstr>Conclusions</vt:lpstr>
      <vt:lpstr>The Phase II Right Choice Trial</vt:lpstr>
      <vt:lpstr>Conclusions</vt:lpstr>
      <vt:lpstr>PowerPoint Presentation</vt:lpstr>
      <vt:lpstr>PowerPoint Presentation</vt:lpstr>
      <vt:lpstr>Conclusions</vt:lpstr>
      <vt:lpstr>PACE: Ph2 Palbociclib after CDK and Endocrine Therapy</vt:lpstr>
      <vt:lpstr>PACE: Exploratory Endpoints and Conclusions</vt:lpstr>
      <vt:lpstr>CDK 4/6 inhibitor after 1st line CDK 4/6 inhibitor MAINTAIN: Phase II trial of switching ET+/- Ribociclib for HR+ MBC after failure of previous ET+ CDK4/6i</vt:lpstr>
      <vt:lpstr>MAINTAIN: PFS</vt:lpstr>
      <vt:lpstr>Conclusions</vt:lpstr>
      <vt:lpstr>CAPItello-291: Phase III, randomized, double-blind, placebo-controlled study</vt:lpstr>
      <vt:lpstr>PowerPoint Presentation</vt:lpstr>
      <vt:lpstr>Additional Analyses</vt:lpstr>
      <vt:lpstr>Conclusions</vt:lpstr>
      <vt:lpstr>EMERALD Phase 3 Study Design</vt:lpstr>
      <vt:lpstr>PFS: Elacestrant vs Fulvestrant (All Patients and mESR1 Group)</vt:lpstr>
      <vt:lpstr>A significant PFS benefit was seen in the ESR1-mutated population of EMERALD; a benefit trend was observed in acelERA BC and AMEERA-3</vt:lpstr>
      <vt:lpstr>EMERALD Phase 3 Trial: Elacestrant vs SOC ET</vt:lpstr>
      <vt:lpstr>Conclusions</vt:lpstr>
      <vt:lpstr>SERENA-2 Phase 2 Trial: Camizestrant plus Fulvestrant</vt:lpstr>
      <vt:lpstr>PowerPoint Presentation</vt:lpstr>
      <vt:lpstr>Conclusions</vt:lpstr>
      <vt:lpstr>Phase III TROPiCS: Sacituzumab govitecan in HR+/HER2neg MBC </vt:lpstr>
      <vt:lpstr>Phase 1 TROPION-PanTumor01:  Datopotamab deruxtecan in HR+/HER2neg MBC </vt:lpstr>
      <vt:lpstr>Conclusions</vt:lpstr>
      <vt:lpstr>PowerPoint Presentation</vt:lpstr>
      <vt:lpstr>Impact of PD-L1 CPS Subgroups on OS and PFS</vt:lpstr>
      <vt:lpstr>Conclusions</vt:lpstr>
      <vt:lpstr>PowerPoint Presentation</vt:lpstr>
      <vt:lpstr>PowerPoint Presentation</vt:lpstr>
      <vt:lpstr>Conclusions</vt:lpstr>
      <vt:lpstr>Dato-DXd in Advanced TNBC TROPION-PanTumor01 Study</vt:lpstr>
      <vt:lpstr>TROPION-PanTumor01 Study: Dato-DXd Efficacy </vt:lpstr>
      <vt:lpstr>BEGONIA: Dato-DXd + Durvalumab 1L Metastatic TNBC   Efficacy</vt:lpstr>
      <vt:lpstr>Conclusions</vt:lpstr>
      <vt:lpstr>Appendix </vt:lpstr>
      <vt:lpstr>Results From the Phase 1/2 Study &lt;br /&gt;of Patritumab Deruxtecan, a &lt;br /&gt;HER3-Directed Antibody-Drug Conjugate (ADC), in Patients With HER3-Expressing Metastatic Breast Cancer </vt:lpstr>
      <vt:lpstr>Patritumab Deruxtecan (HER3-DXd)</vt:lpstr>
      <vt:lpstr>U31402-A-J101: Study Design</vt:lpstr>
      <vt:lpstr>Clinical Activity of HER3-DXd Across Breast Cancer Subtypes</vt:lpstr>
      <vt:lpstr>Change in Tumor Size from Baseline</vt:lpstr>
      <vt:lpstr>Overall Safety Profile of HER3-DXd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Joyce O'Shaughnessy</dc:creator>
  <cp:lastModifiedBy>Silvana Izquierdo</cp:lastModifiedBy>
  <cp:revision>46</cp:revision>
  <dcterms:created xsi:type="dcterms:W3CDTF">2022-12-17T20:42:26Z</dcterms:created>
  <dcterms:modified xsi:type="dcterms:W3CDTF">2022-12-27T14:40:59Z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