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9.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tags/tag25.xml" ContentType="application/vnd.openxmlformats-officedocument.presentationml.tags+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3.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6.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7.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8.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9.xml" ContentType="application/vnd.openxmlformats-officedocument.theme+xml"/>
  <Override PartName="/ppt/tags/tag26.xml" ContentType="application/vnd.openxmlformats-officedocument.presentationml.tags+xml"/>
  <Override PartName="/ppt/theme/theme20.xml" ContentType="application/vnd.openxmlformats-officedocument.theme+xml"/>
  <Override PartName="/ppt/theme/theme21.xml" ContentType="application/vnd.openxmlformats-officedocument.theme+xml"/>
  <Override PartName="/ppt/tags/tag27.xml" ContentType="application/vnd.openxmlformats-officedocument.presentationml.tags+xml"/>
  <Override PartName="/ppt/notesSlides/notesSlide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6.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style3.xml" ContentType="application/vnd.ms-office.chartstyle+xml"/>
  <Override PartName="/ppt/charts/colors3.xml" ContentType="application/vnd.ms-office.chartcolorstyle+xml"/>
  <Override PartName="/ppt/charts/chart22.xml" ContentType="application/vnd.openxmlformats-officedocument.drawingml.chart+xml"/>
  <Override PartName="/ppt/charts/chart23.xml" ContentType="application/vnd.openxmlformats-officedocument.drawingml.chart+xml"/>
  <Override PartName="/ppt/charts/style4.xml" ContentType="application/vnd.ms-office.chartstyle+xml"/>
  <Override PartName="/ppt/charts/colors4.xml" ContentType="application/vnd.ms-office.chartcolorstyle+xml"/>
  <Override PartName="/ppt/charts/chart24.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4"/>
    <p:sldMasterId id="2147485386" r:id="rId5"/>
    <p:sldMasterId id="2147485404" r:id="rId6"/>
    <p:sldMasterId id="2147485416" r:id="rId7"/>
    <p:sldMasterId id="2147485428" r:id="rId8"/>
    <p:sldMasterId id="2147485449" r:id="rId9"/>
    <p:sldMasterId id="2147485461" r:id="rId10"/>
    <p:sldMasterId id="2147485478" r:id="rId11"/>
    <p:sldMasterId id="2147485488" r:id="rId12"/>
    <p:sldMasterId id="2147485502" r:id="rId13"/>
    <p:sldMasterId id="2147485508" r:id="rId14"/>
    <p:sldMasterId id="2147485513" r:id="rId15"/>
    <p:sldMasterId id="2147485533" r:id="rId16"/>
    <p:sldMasterId id="2147485545" r:id="rId17"/>
    <p:sldMasterId id="2147485556" r:id="rId18"/>
    <p:sldMasterId id="2147485566" r:id="rId19"/>
    <p:sldMasterId id="2147485580" r:id="rId20"/>
    <p:sldMasterId id="2147485592" r:id="rId21"/>
    <p:sldMasterId id="2147485606" r:id="rId22"/>
  </p:sldMasterIdLst>
  <p:notesMasterIdLst>
    <p:notesMasterId r:id="rId134"/>
  </p:notesMasterIdLst>
  <p:handoutMasterIdLst>
    <p:handoutMasterId r:id="rId135"/>
  </p:handoutMasterIdLst>
  <p:sldIdLst>
    <p:sldId id="2147480322" r:id="rId23"/>
    <p:sldId id="2147480008" r:id="rId24"/>
    <p:sldId id="2147480318" r:id="rId25"/>
    <p:sldId id="2147480095" r:id="rId26"/>
    <p:sldId id="2147480316" r:id="rId27"/>
    <p:sldId id="2147480317" r:id="rId28"/>
    <p:sldId id="13407" r:id="rId29"/>
    <p:sldId id="2147471659" r:id="rId30"/>
    <p:sldId id="2147480130" r:id="rId31"/>
    <p:sldId id="2147479986" r:id="rId32"/>
    <p:sldId id="2147480946" r:id="rId33"/>
    <p:sldId id="2147480947" r:id="rId34"/>
    <p:sldId id="2147470708" r:id="rId35"/>
    <p:sldId id="2147479973" r:id="rId36"/>
    <p:sldId id="2147479972" r:id="rId37"/>
    <p:sldId id="2147479974" r:id="rId38"/>
    <p:sldId id="2147480156" r:id="rId39"/>
    <p:sldId id="2147480164" r:id="rId40"/>
    <p:sldId id="256" r:id="rId41"/>
    <p:sldId id="2147471037" r:id="rId42"/>
    <p:sldId id="2147471058" r:id="rId43"/>
    <p:sldId id="2147471054" r:id="rId44"/>
    <p:sldId id="2147471036" r:id="rId45"/>
    <p:sldId id="2147471055" r:id="rId46"/>
    <p:sldId id="2147471056" r:id="rId47"/>
    <p:sldId id="2147471046" r:id="rId48"/>
    <p:sldId id="897" r:id="rId49"/>
    <p:sldId id="2147471048" r:id="rId50"/>
    <p:sldId id="2147471049" r:id="rId51"/>
    <p:sldId id="2147471059" r:id="rId52"/>
    <p:sldId id="2147471052" r:id="rId53"/>
    <p:sldId id="2147471044" r:id="rId54"/>
    <p:sldId id="2147471041" r:id="rId55"/>
    <p:sldId id="2147471047" r:id="rId56"/>
    <p:sldId id="2147471050" r:id="rId57"/>
    <p:sldId id="2147471051" r:id="rId58"/>
    <p:sldId id="2147471040" r:id="rId59"/>
    <p:sldId id="2147471053" r:id="rId60"/>
    <p:sldId id="2147480176" r:id="rId61"/>
    <p:sldId id="2147479975" r:id="rId62"/>
    <p:sldId id="2147479985" r:id="rId63"/>
    <p:sldId id="2147479976" r:id="rId64"/>
    <p:sldId id="2147479977" r:id="rId65"/>
    <p:sldId id="2147480147" r:id="rId66"/>
    <p:sldId id="2147480158" r:id="rId67"/>
    <p:sldId id="2147480170" r:id="rId68"/>
    <p:sldId id="2147480948" r:id="rId69"/>
    <p:sldId id="2147473850" r:id="rId70"/>
    <p:sldId id="2147473848" r:id="rId71"/>
    <p:sldId id="332" r:id="rId72"/>
    <p:sldId id="2147470253" r:id="rId73"/>
    <p:sldId id="336" r:id="rId74"/>
    <p:sldId id="2147471347" r:id="rId75"/>
    <p:sldId id="2147473849" r:id="rId76"/>
    <p:sldId id="2147473809" r:id="rId77"/>
    <p:sldId id="2147471002" r:id="rId78"/>
    <p:sldId id="2147471217" r:id="rId79"/>
    <p:sldId id="2147470967" r:id="rId80"/>
    <p:sldId id="563" r:id="rId81"/>
    <p:sldId id="318" r:id="rId82"/>
    <p:sldId id="323" r:id="rId83"/>
    <p:sldId id="2147473825" r:id="rId84"/>
    <p:sldId id="300" r:id="rId85"/>
    <p:sldId id="2147473810" r:id="rId86"/>
    <p:sldId id="2147471251" r:id="rId87"/>
    <p:sldId id="2147473846" r:id="rId88"/>
    <p:sldId id="2147480177" r:id="rId89"/>
    <p:sldId id="2147479978" r:id="rId90"/>
    <p:sldId id="2147479951" r:id="rId91"/>
    <p:sldId id="2147479979" r:id="rId92"/>
    <p:sldId id="2147479980" r:id="rId93"/>
    <p:sldId id="2147479981" r:id="rId94"/>
    <p:sldId id="2147479982" r:id="rId95"/>
    <p:sldId id="2147480172" r:id="rId96"/>
    <p:sldId id="2147480171" r:id="rId97"/>
    <p:sldId id="2147480179" r:id="rId98"/>
    <p:sldId id="7270" r:id="rId99"/>
    <p:sldId id="2147481750" r:id="rId100"/>
    <p:sldId id="272" r:id="rId101"/>
    <p:sldId id="2147481745" r:id="rId102"/>
    <p:sldId id="2147481748" r:id="rId103"/>
    <p:sldId id="2147481749" r:id="rId104"/>
    <p:sldId id="2147472671" r:id="rId105"/>
    <p:sldId id="2147481746" r:id="rId106"/>
    <p:sldId id="2147481751" r:id="rId107"/>
    <p:sldId id="2147475238" r:id="rId108"/>
    <p:sldId id="2147480178" r:id="rId109"/>
    <p:sldId id="2147481752" r:id="rId110"/>
    <p:sldId id="2147479987" r:id="rId111"/>
    <p:sldId id="2147480174" r:id="rId112"/>
    <p:sldId id="2147480169" r:id="rId113"/>
    <p:sldId id="1274" r:id="rId114"/>
    <p:sldId id="2147471167" r:id="rId115"/>
    <p:sldId id="312" r:id="rId116"/>
    <p:sldId id="1294" r:id="rId117"/>
    <p:sldId id="301" r:id="rId118"/>
    <p:sldId id="2147471168" r:id="rId119"/>
    <p:sldId id="2147471169" r:id="rId120"/>
    <p:sldId id="283" r:id="rId121"/>
    <p:sldId id="317" r:id="rId122"/>
    <p:sldId id="313" r:id="rId123"/>
    <p:sldId id="2147471155" r:id="rId124"/>
    <p:sldId id="2147471170" r:id="rId125"/>
    <p:sldId id="2147471171" r:id="rId126"/>
    <p:sldId id="1444" r:id="rId127"/>
    <p:sldId id="2147471172" r:id="rId128"/>
    <p:sldId id="2147471173" r:id="rId129"/>
    <p:sldId id="2147471174" r:id="rId130"/>
    <p:sldId id="1371" r:id="rId131"/>
    <p:sldId id="1286" r:id="rId132"/>
    <p:sldId id="13289" r:id="rId133"/>
  </p:sldIdLst>
  <p:sldSz cx="12192000" cy="6858000"/>
  <p:notesSz cx="7772400" cy="10058400"/>
  <p:custDataLst>
    <p:tags r:id="rId13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8032"/>
    <a:srgbClr val="0432FF"/>
    <a:srgbClr val="1674A7"/>
    <a:srgbClr val="FF40FF"/>
    <a:srgbClr val="FFFFFF"/>
    <a:srgbClr val="C2DDE8"/>
    <a:srgbClr val="C4E0EA"/>
    <a:srgbClr val="DEEAF0"/>
    <a:srgbClr val="F93127"/>
    <a:srgbClr val="495B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61" autoAdjust="0"/>
    <p:restoredTop sz="95646" autoAdjust="0"/>
  </p:normalViewPr>
  <p:slideViewPr>
    <p:cSldViewPr>
      <p:cViewPr varScale="1">
        <p:scale>
          <a:sx n="118" d="100"/>
          <a:sy n="118" d="100"/>
        </p:scale>
        <p:origin x="688" y="192"/>
      </p:cViewPr>
      <p:guideLst>
        <p:guide orient="horz" pos="4201"/>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37" d="100"/>
        <a:sy n="137"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1" Type="http://schemas.openxmlformats.org/officeDocument/2006/relationships/slideMaster" Target="slideMasters/slideMaster18.xml"/><Relationship Id="rId42" Type="http://schemas.openxmlformats.org/officeDocument/2006/relationships/slide" Target="slides/slide20.xml"/><Relationship Id="rId63" Type="http://schemas.openxmlformats.org/officeDocument/2006/relationships/slide" Target="slides/slide41.xml"/><Relationship Id="rId84" Type="http://schemas.openxmlformats.org/officeDocument/2006/relationships/slide" Target="slides/slide62.xml"/><Relationship Id="rId138" Type="http://schemas.openxmlformats.org/officeDocument/2006/relationships/presProps" Target="presProps.xml"/><Relationship Id="rId107" Type="http://schemas.openxmlformats.org/officeDocument/2006/relationships/slide" Target="slides/slide85.xml"/><Relationship Id="rId11" Type="http://schemas.openxmlformats.org/officeDocument/2006/relationships/slideMaster" Target="slideMasters/slideMaster8.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28" Type="http://schemas.openxmlformats.org/officeDocument/2006/relationships/slide" Target="slides/slide106.xml"/><Relationship Id="rId5" Type="http://schemas.openxmlformats.org/officeDocument/2006/relationships/slideMaster" Target="slideMasters/slideMaster2.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19.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slide" Target="slides/slide91.xml"/><Relationship Id="rId118" Type="http://schemas.openxmlformats.org/officeDocument/2006/relationships/slide" Target="slides/slide96.xml"/><Relationship Id="rId134" Type="http://schemas.openxmlformats.org/officeDocument/2006/relationships/notesMaster" Target="notesMasters/notesMaster1.xml"/><Relationship Id="rId139" Type="http://schemas.openxmlformats.org/officeDocument/2006/relationships/viewProps" Target="viewProps.xml"/><Relationship Id="rId80" Type="http://schemas.openxmlformats.org/officeDocument/2006/relationships/slide" Target="slides/slide58.xml"/><Relationship Id="rId85" Type="http://schemas.openxmlformats.org/officeDocument/2006/relationships/slide" Target="slides/slide6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08" Type="http://schemas.openxmlformats.org/officeDocument/2006/relationships/slide" Target="slides/slide86.xml"/><Relationship Id="rId124" Type="http://schemas.openxmlformats.org/officeDocument/2006/relationships/slide" Target="slides/slide102.xml"/><Relationship Id="rId129" Type="http://schemas.openxmlformats.org/officeDocument/2006/relationships/slide" Target="slides/slide107.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119" Type="http://schemas.openxmlformats.org/officeDocument/2006/relationships/slide" Target="slides/slide97.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slide" Target="slides/slide59.xml"/><Relationship Id="rId86" Type="http://schemas.openxmlformats.org/officeDocument/2006/relationships/slide" Target="slides/slide64.xml"/><Relationship Id="rId130" Type="http://schemas.openxmlformats.org/officeDocument/2006/relationships/slide" Target="slides/slide108.xml"/><Relationship Id="rId135" Type="http://schemas.openxmlformats.org/officeDocument/2006/relationships/handoutMaster" Target="handoutMasters/handoutMaster1.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141"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customXml" Target="../customXml/item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tags" Target="tags/tag1.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8" Type="http://schemas.openxmlformats.org/officeDocument/2006/relationships/slideMaster" Target="slideMasters/slideMaster5.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3" Type="http://schemas.openxmlformats.org/officeDocument/2006/relationships/customXml" Target="../customXml/item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137" Type="http://schemas.openxmlformats.org/officeDocument/2006/relationships/commentAuthors" Target="commentAuthors.xml"/><Relationship Id="rId20" Type="http://schemas.openxmlformats.org/officeDocument/2006/relationships/slideMaster" Target="slideMasters/slideMaster17.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 Type="http://schemas.openxmlformats.org/officeDocument/2006/relationships/slideMaster" Target="slideMasters/slideMaster12.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slide" Target="slides/slide105.xml"/><Relationship Id="rId10" Type="http://schemas.openxmlformats.org/officeDocument/2006/relationships/slideMaster" Target="slideMasters/slideMaster7.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4.xml"/><Relationship Id="rId47" Type="http://schemas.openxmlformats.org/officeDocument/2006/relationships/slide" Target="slides/slide25.xml"/><Relationship Id="rId68" Type="http://schemas.openxmlformats.org/officeDocument/2006/relationships/slide" Target="slides/slide46.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6" Type="http://schemas.openxmlformats.org/officeDocument/2006/relationships/slideMaster" Target="slideMasters/slideMaster1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oleObject" Target="file:////jccc-server\home\Depts\CRU\CTD%20Team\IST%20Studies\Current%20Studies\TRIO-US\TRIO-US%20B-12%20Hurvitz%20DSI\Publications\SABCS%202022%20Late%20Breaking%20Abstract\EDC%20Data\HER2%20Change%20Sankey%20Diagram_11.28.2022.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jccc-server\home\Depts\CRU\CTD%20Team\IST%20Studies\Current%20Studies\TRIO-US\TRIO-US%20B-12%20Hurvitz%20DSI\Publications\SABCS%202022%20Late%20Breaking%20Abstract\EDC%20Data\HER2%20Change%20Sankey%20Diagram_11.28.2022.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jccc-server\home\Depts\CRU\CTD%20Team\IST%20Studies\Current%20Studies\TRIO-US\TRIO-US%20B-12%20Hurvitz%20DSI\Publications\SABCS%202022%20Late%20Breaking%20Abstract\EDC%20Data\HER2%20Change%20Sankey%20Diagram_11.28.2022.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jccc-server\home\Depts\CRU\CTD%20Team\IST%20Studies\Current%20Studies\TRIO-US\TRIO-US%20B-12%20Hurvitz%20DSI\Publications\SABCS%202022%20Late%20Breaking%20Abstract\EDC%20Data\HER2%20Change%20Sankey%20Diagram_11.28.2022.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jccc-server\home\Depts\CRU\CTD%20Team\IST%20Studies\Current%20Studies\TRIO-US\TRIO-US%20B-12%20Hurvitz%20DSI\Publications\SABCS%202022%20Late%20Breaking%20Abstract\EDC%20Data\HER2%20Change%20Sankey%20Diagram_11.28.2022.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jccc-server\home\Depts\CRU\CTD%20Team\IST%20Studies\Current%20Studies\TRIO-US\TRIO-US%20B-12%20Hurvitz%20DSI\Publications\SABCS%202022%20Late%20Breaking%20Abstract\EDC%20Data\HER2%20Change%20Sankey%20Diagram_11.28.2022.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jccc-server\home\Depts\CRU\CTD%20Team\IST%20Studies\Current%20Studies\TRIO-US\TRIO-US%20B-12%20Hurvitz%20DSI\Publications\SABCS%202022%20Late%20Breaking%20Abstract\EDC%20Data\HER2%20Change%20Sankey%20Diagram_11.28.2022.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jccc-server\home\Depts\CRU\CTD%20Team\IST%20Studies\Current%20Studies\TRIO-US\TRIO-US%20B-12%20Hurvitz%20DSI\Publications\SABCS%202022%20Late%20Breaking%20Abstract\EDC%20Data\HER2%20Change%20Sankey%20Diagram_11.28.2022.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jccc-server\home\Depts\CRU\CTD%20Team\IST%20Studies\Current%20Studies\TRIO-US\TRIO-US%20B-12%20Hurvitz%20DSI\Publications\SABCS%202022%20Late%20Breaking%20Abstract\EDC%20Data\HER2%20Change%20Sankey%20Diagram_11.28.2022.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jccc-server\home\Depts\CRU\CTD%20Team\IST%20Studies\Current%20Studies\TRIO-US\TRIO-US%20B-12%20Hurvitz%20DSI\Publications\SABCS%202022%20Late%20Breaking%20Abstract\EDC%20Data\HER2%20Change%20Sankey%20Diagram_11.28.2022.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1" Type="http://schemas.openxmlformats.org/officeDocument/2006/relationships/oleObject" Target="file:////jccc-server\home\Depts\CRU\CTD%20Team\IST%20Studies\Current%20Studies\TRIO-US\TRIO-US%20B-12%20Hurvitz%20DSI\Publications\SABCS%202022%20Late%20Breaking%20Abstract\EDC%20Data\HER2%20Change%20Sankey%20Diagram_11.28.2022.xlsx" TargetMode="External"/></Relationships>
</file>

<file path=ppt/charts/_rels/chart21.xml.rels><?xml version="1.0" encoding="UTF-8" standalone="yes"?>
<Relationships xmlns="http://schemas.openxmlformats.org/package/2006/relationships"><Relationship Id="rId3" Type="http://schemas.openxmlformats.org/officeDocument/2006/relationships/oleObject" Target="file:////jccc-server\home\Depts\CRU\CTD%20Team\IST%20Studies\Current%20Studies\TRIO-US\TRIO-US%20B-12%20Hurvitz%20DSI\Publications\SABCS%202022%20Late%20Breaking%20Abstract\EDC%20Data\HER2%20Change%20Sankey%20Diagram_11.28.2022.xlsx" TargetMode="External"/><Relationship Id="rId2" Type="http://schemas.microsoft.com/office/2011/relationships/chartColorStyle" Target="colors3.xml"/><Relationship Id="rId1" Type="http://schemas.microsoft.com/office/2011/relationships/chartStyle" Target="style3.xml"/></Relationships>
</file>

<file path=ppt/charts/_rels/chart22.xml.rels><?xml version="1.0" encoding="UTF-8" standalone="yes"?>
<Relationships xmlns="http://schemas.openxmlformats.org/package/2006/relationships"><Relationship Id="rId1" Type="http://schemas.openxmlformats.org/officeDocument/2006/relationships/oleObject" Target="file:////jccc-server\home\Depts\CRU\CTD%20Team\IST%20Studies\Current%20Studies\TRIO-US\TRIO-US%20B-12%20Hurvitz%20DSI\Publications\SABCS%202022%20Late%20Breaking%20Abstract\EDC%20Data\HER2%20Change%20Sankey%20Diagram_11.28.2022.xlsx" TargetMode="External"/></Relationships>
</file>

<file path=ppt/charts/_rels/chart23.xml.rels><?xml version="1.0" encoding="UTF-8" standalone="yes"?>
<Relationships xmlns="http://schemas.openxmlformats.org/package/2006/relationships"><Relationship Id="rId3" Type="http://schemas.openxmlformats.org/officeDocument/2006/relationships/oleObject" Target="file:////jccc-server\home\Depts\CRU\CTD%20Team\IST%20Studies\Current%20Studies\TRIO-US\TRIO-US%20B-12%20Hurvitz%20DSI\Publications\SABCS%202022%20Late%20Breaking%20Abstract\EDC%20Data\HER2%20Change%20Sankey%20Diagram_11.28.2022.xlsx" TargetMode="External"/><Relationship Id="rId2" Type="http://schemas.microsoft.com/office/2011/relationships/chartColorStyle" Target="colors4.xml"/><Relationship Id="rId1" Type="http://schemas.microsoft.com/office/2011/relationships/chartStyle" Target="style4.xml"/></Relationships>
</file>

<file path=ppt/charts/_rels/chart24.xml.rels><?xml version="1.0" encoding="UTF-8" standalone="yes"?>
<Relationships xmlns="http://schemas.openxmlformats.org/package/2006/relationships"><Relationship Id="rId3" Type="http://schemas.openxmlformats.org/officeDocument/2006/relationships/oleObject" Target="file:////jccc-server\home\Depts\CRU\CTD%20Team\IST%20Studies\Current%20Studies\TRIO-US\TRIO-US%20B-12%20Hurvitz%20DSI\Publications\SABCS%202022%20Late%20Breaking%20Abstract\EDC%20Data\HER2%20Change%20Sankey%20Diagram_11.28.2022.xlsx" TargetMode="External"/><Relationship Id="rId2" Type="http://schemas.microsoft.com/office/2011/relationships/chartColorStyle" Target="colors5.xml"/><Relationship Id="rId1" Type="http://schemas.microsoft.com/office/2011/relationships/chartStyle" Target="style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oleObject" Target="file:////jccc-server\home\Depts\CRU\CTD%20Team\IST%20Studies\Current%20Studies\TRIO-US\TRIO-US%20B-12%20Hurvitz%20DSI\Publications\SABCS%202022%20Late%20Breaking%20Abstract\EDC%20Data\HER2%20Change%20Sankey%20Diagram_11.28.202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jccc-server\home\Depts\CRU\CTD%20Team\IST%20Studies\Current%20Studies\TRIO-US\TRIO-US%20B-12%20Hurvitz%20DSI\Publications\SABCS%202022%20Late%20Breaking%20Abstract\EDC%20Data\HER2%20Change%20Sankey%20Diagram_11.28.2022.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jccc-server\home\Depts\CRU\CTD%20Team\IST%20Studies\Current%20Studies\TRIO-US\TRIO-US%20B-12%20Hurvitz%20DSI\Publications\SABCS%202022%20Late%20Breaking%20Abstract\EDC%20Data\HER2%20Change%20Sankey%20Diagram_11.28.2022.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jccc-server\home\Depts\CRU\CTD%20Team\IST%20Studies\Current%20Studies\TRIO-US\TRIO-US%20B-12%20Hurvitz%20DSI\Publications\SABCS%202022%20Late%20Breaking%20Abstract\EDC%20Data\HER2%20Change%20Sankey%20Diagram_11.28.2022.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jccc-server\home\Depts\CRU\CTD%20Team\IST%20Studies\Current%20Studies\TRIO-US\TRIO-US%20B-12%20Hurvitz%20DSI\Publications\SABCS%202022%20Late%20Breaking%20Abstract\EDC%20Data\HER2%20Change%20Sankey%20Diagram_11.28.2022.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jccc-server\home\Depts\CRU\CTD%20Team\IST%20Studies\Current%20Studies\TRIO-US\TRIO-US%20B-12%20Hurvitz%20DSI\Publications\SABCS%202022%20Late%20Breaking%20Abstract\EDC%20Data\HER2%20Change%20Sankey%20Diagram_11.28.20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8.3158361905339762E-2"/>
          <c:w val="1"/>
          <c:h val="0.82395845197697215"/>
        </c:manualLayout>
      </c:layout>
      <c:barChart>
        <c:barDir val="col"/>
        <c:grouping val="percentStacked"/>
        <c:varyColors val="0"/>
        <c:ser>
          <c:idx val="0"/>
          <c:order val="0"/>
          <c:tx>
            <c:strRef>
              <c:f>Sheet1!$B$1</c:f>
              <c:strCache>
                <c:ptCount val="1"/>
                <c:pt idx="0">
                  <c:v>HER2+</c:v>
                </c:pt>
              </c:strCache>
            </c:strRef>
          </c:tx>
          <c:spPr>
            <a:solidFill>
              <a:srgbClr val="BFBFBF"/>
            </a:solidFill>
            <a:ln>
              <a:solidFill>
                <a:srgbClr val="000000"/>
              </a:solidFill>
            </a:ln>
            <a:effectLst/>
          </c:spPr>
          <c:invertIfNegative val="0"/>
          <c:dPt>
            <c:idx val="0"/>
            <c:invertIfNegative val="0"/>
            <c:bubble3D val="0"/>
            <c:spPr>
              <a:solidFill>
                <a:srgbClr val="BFBFBF"/>
              </a:solidFill>
              <a:ln>
                <a:solidFill>
                  <a:srgbClr val="000000"/>
                </a:solidFill>
              </a:ln>
              <a:effectLst/>
            </c:spPr>
            <c:extLst>
              <c:ext xmlns:c16="http://schemas.microsoft.com/office/drawing/2014/chart" uri="{C3380CC4-5D6E-409C-BE32-E72D297353CC}">
                <c16:uniqueId val="{00000001-0380-4EC6-8050-F9B0E4B783A4}"/>
              </c:ext>
            </c:extLst>
          </c:dPt>
          <c:cat>
            <c:numRef>
              <c:f>Sheet1!$A$2</c:f>
              <c:numCache>
                <c:formatCode>General</c:formatCode>
                <c:ptCount val="1"/>
              </c:numCache>
            </c:numRef>
          </c:cat>
          <c:val>
            <c:numRef>
              <c:f>Sheet1!$B$2</c:f>
              <c:numCache>
                <c:formatCode>0%</c:formatCode>
                <c:ptCount val="1"/>
                <c:pt idx="0">
                  <c:v>0.15</c:v>
                </c:pt>
              </c:numCache>
            </c:numRef>
          </c:val>
          <c:extLst>
            <c:ext xmlns:c16="http://schemas.microsoft.com/office/drawing/2014/chart" uri="{C3380CC4-5D6E-409C-BE32-E72D297353CC}">
              <c16:uniqueId val="{00000002-0380-4EC6-8050-F9B0E4B783A4}"/>
            </c:ext>
          </c:extLst>
        </c:ser>
        <c:ser>
          <c:idx val="1"/>
          <c:order val="1"/>
          <c:tx>
            <c:strRef>
              <c:f>Sheet1!$C$1</c:f>
              <c:strCache>
                <c:ptCount val="1"/>
                <c:pt idx="0">
                  <c:v>ET regimens</c:v>
                </c:pt>
              </c:strCache>
            </c:strRef>
          </c:tx>
          <c:spPr>
            <a:solidFill>
              <a:srgbClr val="6E6E6E">
                <a:lumMod val="50000"/>
              </a:srgbClr>
            </a:solidFill>
            <a:ln>
              <a:solidFill>
                <a:srgbClr val="000000"/>
              </a:solidFill>
            </a:ln>
            <a:effectLst/>
          </c:spPr>
          <c:invertIfNegative val="0"/>
          <c:dPt>
            <c:idx val="0"/>
            <c:invertIfNegative val="0"/>
            <c:bubble3D val="0"/>
            <c:spPr>
              <a:solidFill>
                <a:srgbClr val="7F7F7F"/>
              </a:solidFill>
              <a:ln>
                <a:solidFill>
                  <a:srgbClr val="000000"/>
                </a:solidFill>
              </a:ln>
              <a:effectLst/>
            </c:spPr>
            <c:extLst>
              <c:ext xmlns:c16="http://schemas.microsoft.com/office/drawing/2014/chart" uri="{C3380CC4-5D6E-409C-BE32-E72D297353CC}">
                <c16:uniqueId val="{00000003-0380-4EC6-8050-F9B0E4B783A4}"/>
              </c:ext>
            </c:extLst>
          </c:dPt>
          <c:cat>
            <c:numRef>
              <c:f>Sheet1!$A$2</c:f>
              <c:numCache>
                <c:formatCode>General</c:formatCode>
                <c:ptCount val="1"/>
              </c:numCache>
            </c:numRef>
          </c:cat>
          <c:val>
            <c:numRef>
              <c:f>Sheet1!$C$2</c:f>
              <c:numCache>
                <c:formatCode>0%</c:formatCode>
                <c:ptCount val="1"/>
                <c:pt idx="0">
                  <c:v>0.65</c:v>
                </c:pt>
              </c:numCache>
            </c:numRef>
          </c:val>
          <c:extLst>
            <c:ext xmlns:c16="http://schemas.microsoft.com/office/drawing/2014/chart" uri="{C3380CC4-5D6E-409C-BE32-E72D297353CC}">
              <c16:uniqueId val="{00000004-0380-4EC6-8050-F9B0E4B783A4}"/>
            </c:ext>
          </c:extLst>
        </c:ser>
        <c:ser>
          <c:idx val="2"/>
          <c:order val="2"/>
          <c:tx>
            <c:strRef>
              <c:f>Sheet1!$D$1</c:f>
              <c:strCache>
                <c:ptCount val="1"/>
                <c:pt idx="0">
                  <c:v>PI3K</c:v>
                </c:pt>
              </c:strCache>
            </c:strRef>
          </c:tx>
          <c:spPr>
            <a:solidFill>
              <a:srgbClr val="002557"/>
            </a:solidFill>
            <a:ln>
              <a:solidFill>
                <a:srgbClr val="000000"/>
              </a:solidFill>
            </a:ln>
            <a:effectLst/>
          </c:spPr>
          <c:invertIfNegative val="0"/>
          <c:dPt>
            <c:idx val="0"/>
            <c:invertIfNegative val="0"/>
            <c:bubble3D val="0"/>
            <c:extLst>
              <c:ext xmlns:c16="http://schemas.microsoft.com/office/drawing/2014/chart" uri="{C3380CC4-5D6E-409C-BE32-E72D297353CC}">
                <c16:uniqueId val="{00000005-0380-4EC6-8050-F9B0E4B783A4}"/>
              </c:ext>
            </c:extLst>
          </c:dPt>
          <c:cat>
            <c:numRef>
              <c:f>Sheet1!$A$2</c:f>
              <c:numCache>
                <c:formatCode>General</c:formatCode>
                <c:ptCount val="1"/>
              </c:numCache>
            </c:numRef>
          </c:cat>
          <c:val>
            <c:numRef>
              <c:f>Sheet1!$D$2</c:f>
              <c:numCache>
                <c:formatCode>0%</c:formatCode>
                <c:ptCount val="1"/>
                <c:pt idx="0">
                  <c:v>0.2</c:v>
                </c:pt>
              </c:numCache>
            </c:numRef>
          </c:val>
          <c:extLst>
            <c:ext xmlns:c16="http://schemas.microsoft.com/office/drawing/2014/chart" uri="{C3380CC4-5D6E-409C-BE32-E72D297353CC}">
              <c16:uniqueId val="{00000006-0380-4EC6-8050-F9B0E4B783A4}"/>
            </c:ext>
          </c:extLst>
        </c:ser>
        <c:dLbls>
          <c:showLegendKey val="0"/>
          <c:showVal val="0"/>
          <c:showCatName val="0"/>
          <c:showSerName val="0"/>
          <c:showPercent val="0"/>
          <c:showBubbleSize val="0"/>
        </c:dLbls>
        <c:gapWidth val="58"/>
        <c:overlap val="100"/>
        <c:axId val="1261468272"/>
        <c:axId val="1261468600"/>
      </c:barChart>
      <c:catAx>
        <c:axId val="1261468272"/>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1261468600"/>
        <c:crosses val="autoZero"/>
        <c:auto val="1"/>
        <c:lblAlgn val="ctr"/>
        <c:lblOffset val="100"/>
        <c:noMultiLvlLbl val="0"/>
      </c:catAx>
      <c:valAx>
        <c:axId val="1261468600"/>
        <c:scaling>
          <c:orientation val="minMax"/>
        </c:scaling>
        <c:delete val="1"/>
        <c:axPos val="l"/>
        <c:numFmt formatCode="0%" sourceLinked="1"/>
        <c:majorTickMark val="out"/>
        <c:minorTickMark val="none"/>
        <c:tickLblPos val="nextTo"/>
        <c:crossAx val="1261468272"/>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Diagram_updated'!$F$50:$I$50</c:f>
              <c:numCache>
                <c:formatCode>General</c:formatCode>
                <c:ptCount val="4"/>
                <c:pt idx="0">
                  <c:v>55</c:v>
                </c:pt>
                <c:pt idx="1">
                  <c:v>55</c:v>
                </c:pt>
                <c:pt idx="2">
                  <c:v>55</c:v>
                </c:pt>
                <c:pt idx="3">
                  <c:v>55</c:v>
                </c:pt>
              </c:numCache>
            </c:numRef>
          </c:val>
          <c:extLst>
            <c:ext xmlns:c16="http://schemas.microsoft.com/office/drawing/2014/chart" uri="{C3380CC4-5D6E-409C-BE32-E72D297353CC}">
              <c16:uniqueId val="{00000000-7096-4601-BD16-998676427BF7}"/>
            </c:ext>
          </c:extLst>
        </c:ser>
        <c:ser>
          <c:idx val="1"/>
          <c:order val="1"/>
          <c:spPr>
            <a:solidFill>
              <a:schemeClr val="tx1">
                <a:lumMod val="50000"/>
                <a:lumOff val="50000"/>
                <a:alpha val="50000"/>
              </a:schemeClr>
            </a:solid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Diagram_updated'!$J$50:$M$50</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1-7096-4601-BD16-998676427BF7}"/>
            </c:ext>
          </c:extLst>
        </c:ser>
        <c:ser>
          <c:idx val="2"/>
          <c:order val="2"/>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Diagram_updated'!$N$50:$Q$50</c:f>
              <c:numCache>
                <c:formatCode>General</c:formatCode>
                <c:ptCount val="4"/>
                <c:pt idx="0">
                  <c:v>10</c:v>
                </c:pt>
                <c:pt idx="1">
                  <c:v>10</c:v>
                </c:pt>
                <c:pt idx="2">
                  <c:v>10</c:v>
                </c:pt>
                <c:pt idx="3">
                  <c:v>10</c:v>
                </c:pt>
              </c:numCache>
            </c:numRef>
          </c:val>
          <c:extLst>
            <c:ext xmlns:c16="http://schemas.microsoft.com/office/drawing/2014/chart" uri="{C3380CC4-5D6E-409C-BE32-E72D297353CC}">
              <c16:uniqueId val="{00000002-7096-4601-BD16-998676427BF7}"/>
            </c:ext>
          </c:extLst>
        </c:ser>
        <c:dLbls>
          <c:showLegendKey val="0"/>
          <c:showVal val="0"/>
          <c:showCatName val="0"/>
          <c:showSerName val="0"/>
          <c:showPercent val="0"/>
          <c:showBubbleSize val="0"/>
        </c:dLbls>
        <c:axId val="1835386895"/>
        <c:axId val="1835389807"/>
      </c:areaChart>
      <c:dateAx>
        <c:axId val="1835386895"/>
        <c:scaling>
          <c:orientation val="minMax"/>
        </c:scaling>
        <c:delete val="1"/>
        <c:axPos val="t"/>
        <c:numFmt formatCode="General" sourceLinked="1"/>
        <c:majorTickMark val="out"/>
        <c:minorTickMark val="none"/>
        <c:tickLblPos val="nextTo"/>
        <c:crossAx val="1835389807"/>
        <c:crosses val="autoZero"/>
        <c:auto val="0"/>
        <c:lblOffset val="100"/>
        <c:baseTimeUnit val="days"/>
      </c:dateAx>
      <c:valAx>
        <c:axId val="1835389807"/>
        <c:scaling>
          <c:orientation val="maxMin"/>
          <c:min val="0"/>
        </c:scaling>
        <c:delete val="1"/>
        <c:axPos val="l"/>
        <c:numFmt formatCode="0%" sourceLinked="1"/>
        <c:majorTickMark val="none"/>
        <c:minorTickMark val="none"/>
        <c:tickLblPos val="nextTo"/>
        <c:crossAx val="1835386895"/>
        <c:crosses val="autoZero"/>
        <c:crossBetween val="midCat"/>
      </c:valAx>
      <c:spPr>
        <a:noFill/>
      </c:spPr>
    </c:plotArea>
    <c:plotVisOnly val="1"/>
    <c:dispBlanksAs val="zero"/>
    <c:showDLblsOverMax val="0"/>
    <c:extLst/>
  </c:chart>
  <c:spPr>
    <a:noFill/>
    <a:ln w="9525" cap="flat" cmpd="sng" algn="ctr">
      <a:noFill/>
      <a:prstDash val="solid"/>
      <a:round/>
    </a:ln>
    <a:effectLst/>
    <a:extLst>
      <a:ext uri="{91240B29-F687-4F45-9708-019B960494DF}">
        <a14:hiddenLine xmlns:a14="http://schemas.microsoft.com/office/drawing/2010/main" w="9525" cap="flat" cmpd="sng" algn="ctr">
          <a:solidFill>
            <a:sysClr val="windowText" lastClr="000000">
              <a:lumMod val="15000"/>
              <a:lumOff val="85000"/>
            </a:sysClr>
          </a:solidFill>
          <a:prstDash val="solid"/>
          <a:round/>
        </a14:hiddenLine>
      </a:ext>
    </a:ex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Diagram_updated'!$F$49:$I$49</c:f>
              <c:numCache>
                <c:formatCode>General</c:formatCode>
                <c:ptCount val="4"/>
                <c:pt idx="0">
                  <c:v>52</c:v>
                </c:pt>
                <c:pt idx="1">
                  <c:v>52</c:v>
                </c:pt>
                <c:pt idx="2">
                  <c:v>40</c:v>
                </c:pt>
                <c:pt idx="3">
                  <c:v>40</c:v>
                </c:pt>
              </c:numCache>
            </c:numRef>
          </c:val>
          <c:extLst>
            <c:ext xmlns:c16="http://schemas.microsoft.com/office/drawing/2014/chart" uri="{C3380CC4-5D6E-409C-BE32-E72D297353CC}">
              <c16:uniqueId val="{00000000-55BC-400C-BCE1-D1AA2AC756D3}"/>
            </c:ext>
          </c:extLst>
        </c:ser>
        <c:ser>
          <c:idx val="1"/>
          <c:order val="1"/>
          <c:spPr>
            <a:solidFill>
              <a:srgbClr val="92D050"/>
            </a:solid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Diagram_updated'!$J$49:$M$49</c:f>
              <c:numCache>
                <c:formatCode>General</c:formatCode>
                <c:ptCount val="4"/>
                <c:pt idx="0">
                  <c:v>3</c:v>
                </c:pt>
                <c:pt idx="1">
                  <c:v>3</c:v>
                </c:pt>
                <c:pt idx="2">
                  <c:v>3</c:v>
                </c:pt>
                <c:pt idx="3">
                  <c:v>3</c:v>
                </c:pt>
              </c:numCache>
            </c:numRef>
          </c:val>
          <c:extLst>
            <c:ext xmlns:c16="http://schemas.microsoft.com/office/drawing/2014/chart" uri="{C3380CC4-5D6E-409C-BE32-E72D297353CC}">
              <c16:uniqueId val="{00000001-55BC-400C-BCE1-D1AA2AC756D3}"/>
            </c:ext>
          </c:extLst>
        </c:ser>
        <c:ser>
          <c:idx val="2"/>
          <c:order val="2"/>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Diagram_updated'!$N$49:$Q$49</c:f>
              <c:numCache>
                <c:formatCode>General</c:formatCode>
                <c:ptCount val="4"/>
                <c:pt idx="0">
                  <c:v>10</c:v>
                </c:pt>
                <c:pt idx="1">
                  <c:v>10</c:v>
                </c:pt>
                <c:pt idx="2">
                  <c:v>22</c:v>
                </c:pt>
                <c:pt idx="3">
                  <c:v>22</c:v>
                </c:pt>
              </c:numCache>
            </c:numRef>
          </c:val>
          <c:extLst>
            <c:ext xmlns:c16="http://schemas.microsoft.com/office/drawing/2014/chart" uri="{C3380CC4-5D6E-409C-BE32-E72D297353CC}">
              <c16:uniqueId val="{00000002-55BC-400C-BCE1-D1AA2AC756D3}"/>
            </c:ext>
          </c:extLst>
        </c:ser>
        <c:dLbls>
          <c:showLegendKey val="0"/>
          <c:showVal val="0"/>
          <c:showCatName val="0"/>
          <c:showSerName val="0"/>
          <c:showPercent val="0"/>
          <c:showBubbleSize val="0"/>
        </c:dLbls>
        <c:axId val="1835386895"/>
        <c:axId val="1835389807"/>
      </c:areaChart>
      <c:dateAx>
        <c:axId val="1835386895"/>
        <c:scaling>
          <c:orientation val="minMax"/>
        </c:scaling>
        <c:delete val="1"/>
        <c:axPos val="t"/>
        <c:numFmt formatCode="General" sourceLinked="1"/>
        <c:majorTickMark val="out"/>
        <c:minorTickMark val="none"/>
        <c:tickLblPos val="nextTo"/>
        <c:crossAx val="1835389807"/>
        <c:crosses val="autoZero"/>
        <c:auto val="0"/>
        <c:lblOffset val="100"/>
        <c:baseTimeUnit val="days"/>
      </c:dateAx>
      <c:valAx>
        <c:axId val="1835389807"/>
        <c:scaling>
          <c:orientation val="maxMin"/>
          <c:min val="0"/>
        </c:scaling>
        <c:delete val="1"/>
        <c:axPos val="l"/>
        <c:numFmt formatCode="0%" sourceLinked="1"/>
        <c:majorTickMark val="none"/>
        <c:minorTickMark val="none"/>
        <c:tickLblPos val="nextTo"/>
        <c:crossAx val="1835386895"/>
        <c:crosses val="autoZero"/>
        <c:crossBetween val="midCat"/>
      </c:valAx>
      <c:spPr>
        <a:noFill/>
      </c:spPr>
    </c:plotArea>
    <c:plotVisOnly val="1"/>
    <c:dispBlanksAs val="zero"/>
    <c:showDLblsOverMax val="0"/>
    <c:extLst/>
  </c:chart>
  <c:spPr>
    <a:noFill/>
    <a:ln w="9525" cap="flat" cmpd="sng" algn="ctr">
      <a:noFill/>
      <a:prstDash val="solid"/>
      <a:round/>
    </a:ln>
    <a:effectLst/>
    <a:extLst>
      <a:ext uri="{91240B29-F687-4F45-9708-019B960494DF}">
        <a14:hiddenLine xmlns:a14="http://schemas.microsoft.com/office/drawing/2010/main" w="9525" cap="flat" cmpd="sng" algn="ctr">
          <a:solidFill>
            <a:sysClr val="windowText" lastClr="000000">
              <a:lumMod val="15000"/>
              <a:lumOff val="85000"/>
            </a:sysClr>
          </a:solidFill>
          <a:prstDash val="solid"/>
          <a:round/>
        </a14:hiddenLine>
      </a:ext>
    </a:ex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Diagram_updated'!$F$48:$I$48</c:f>
              <c:numCache>
                <c:formatCode>General</c:formatCode>
                <c:ptCount val="4"/>
                <c:pt idx="0">
                  <c:v>52</c:v>
                </c:pt>
                <c:pt idx="1">
                  <c:v>52</c:v>
                </c:pt>
                <c:pt idx="2">
                  <c:v>13</c:v>
                </c:pt>
                <c:pt idx="3">
                  <c:v>13</c:v>
                </c:pt>
              </c:numCache>
            </c:numRef>
          </c:val>
          <c:extLst>
            <c:ext xmlns:c16="http://schemas.microsoft.com/office/drawing/2014/chart" uri="{C3380CC4-5D6E-409C-BE32-E72D297353CC}">
              <c16:uniqueId val="{00000000-1F54-4A39-9A8C-F4BD184AB9DC}"/>
            </c:ext>
          </c:extLst>
        </c:ser>
        <c:ser>
          <c:idx val="1"/>
          <c:order val="1"/>
          <c:spPr>
            <a:solidFill>
              <a:schemeClr val="tx1">
                <a:lumMod val="50000"/>
                <a:lumOff val="50000"/>
                <a:alpha val="50000"/>
              </a:schemeClr>
            </a:solid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Diagram_updated'!$J$48:$M$48</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1-1F54-4A39-9A8C-F4BD184AB9DC}"/>
            </c:ext>
          </c:extLst>
        </c:ser>
        <c:ser>
          <c:idx val="2"/>
          <c:order val="2"/>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Diagram_updated'!$N$48:$Q$48</c:f>
              <c:numCache>
                <c:formatCode>General</c:formatCode>
                <c:ptCount val="4"/>
                <c:pt idx="0">
                  <c:v>13</c:v>
                </c:pt>
                <c:pt idx="1">
                  <c:v>13</c:v>
                </c:pt>
                <c:pt idx="2">
                  <c:v>52</c:v>
                </c:pt>
                <c:pt idx="3">
                  <c:v>52</c:v>
                </c:pt>
              </c:numCache>
            </c:numRef>
          </c:val>
          <c:extLst>
            <c:ext xmlns:c16="http://schemas.microsoft.com/office/drawing/2014/chart" uri="{C3380CC4-5D6E-409C-BE32-E72D297353CC}">
              <c16:uniqueId val="{00000002-1F54-4A39-9A8C-F4BD184AB9DC}"/>
            </c:ext>
          </c:extLst>
        </c:ser>
        <c:dLbls>
          <c:showLegendKey val="0"/>
          <c:showVal val="0"/>
          <c:showCatName val="0"/>
          <c:showSerName val="0"/>
          <c:showPercent val="0"/>
          <c:showBubbleSize val="0"/>
        </c:dLbls>
        <c:axId val="1835386895"/>
        <c:axId val="1835389807"/>
      </c:areaChart>
      <c:dateAx>
        <c:axId val="1835386895"/>
        <c:scaling>
          <c:orientation val="minMax"/>
        </c:scaling>
        <c:delete val="1"/>
        <c:axPos val="t"/>
        <c:numFmt formatCode="General" sourceLinked="1"/>
        <c:majorTickMark val="out"/>
        <c:minorTickMark val="none"/>
        <c:tickLblPos val="nextTo"/>
        <c:crossAx val="1835389807"/>
        <c:crosses val="autoZero"/>
        <c:auto val="0"/>
        <c:lblOffset val="100"/>
        <c:baseTimeUnit val="days"/>
      </c:dateAx>
      <c:valAx>
        <c:axId val="1835389807"/>
        <c:scaling>
          <c:orientation val="maxMin"/>
          <c:min val="0"/>
        </c:scaling>
        <c:delete val="1"/>
        <c:axPos val="l"/>
        <c:numFmt formatCode="0%" sourceLinked="1"/>
        <c:majorTickMark val="none"/>
        <c:minorTickMark val="none"/>
        <c:tickLblPos val="nextTo"/>
        <c:crossAx val="1835386895"/>
        <c:crosses val="autoZero"/>
        <c:crossBetween val="midCat"/>
      </c:valAx>
      <c:spPr>
        <a:noFill/>
      </c:spPr>
    </c:plotArea>
    <c:plotVisOnly val="1"/>
    <c:dispBlanksAs val="zero"/>
    <c:showDLblsOverMax val="0"/>
    <c:extLst/>
  </c:chart>
  <c:spPr>
    <a:noFill/>
    <a:ln w="9525" cap="flat" cmpd="sng" algn="ctr">
      <a:noFill/>
      <a:prstDash val="solid"/>
      <a:round/>
    </a:ln>
    <a:effectLst/>
    <a:extLst>
      <a:ext uri="{91240B29-F687-4F45-9708-019B960494DF}">
        <a14:hiddenLine xmlns:a14="http://schemas.microsoft.com/office/drawing/2010/main" w="9525" cap="flat" cmpd="sng" algn="ctr">
          <a:solidFill>
            <a:sysClr val="windowText" lastClr="000000">
              <a:lumMod val="15000"/>
              <a:lumOff val="85000"/>
            </a:sysClr>
          </a:solidFill>
          <a:prstDash val="solid"/>
          <a:round/>
        </a14:hiddenLine>
      </a:ext>
    </a:ex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Diagram_updated'!$F$47:$I$47</c:f>
              <c:numCache>
                <c:formatCode>General</c:formatCode>
                <c:ptCount val="4"/>
                <c:pt idx="0">
                  <c:v>42</c:v>
                </c:pt>
                <c:pt idx="1">
                  <c:v>42</c:v>
                </c:pt>
                <c:pt idx="2">
                  <c:v>43</c:v>
                </c:pt>
                <c:pt idx="3">
                  <c:v>43</c:v>
                </c:pt>
              </c:numCache>
            </c:numRef>
          </c:val>
          <c:extLst>
            <c:ext xmlns:c16="http://schemas.microsoft.com/office/drawing/2014/chart" uri="{C3380CC4-5D6E-409C-BE32-E72D297353CC}">
              <c16:uniqueId val="{00000000-3DB1-40C1-B73D-F9D96EBB9C94}"/>
            </c:ext>
          </c:extLst>
        </c:ser>
        <c:ser>
          <c:idx val="1"/>
          <c:order val="1"/>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Diagram_updated'!$J$47:$M$47</c:f>
              <c:numCache>
                <c:formatCode>General</c:formatCode>
                <c:ptCount val="4"/>
                <c:pt idx="0">
                  <c:v>10</c:v>
                </c:pt>
                <c:pt idx="1">
                  <c:v>10</c:v>
                </c:pt>
                <c:pt idx="2">
                  <c:v>10</c:v>
                </c:pt>
                <c:pt idx="3">
                  <c:v>10</c:v>
                </c:pt>
              </c:numCache>
            </c:numRef>
          </c:val>
          <c:extLst>
            <c:ext xmlns:c16="http://schemas.microsoft.com/office/drawing/2014/chart" uri="{C3380CC4-5D6E-409C-BE32-E72D297353CC}">
              <c16:uniqueId val="{00000001-3DB1-40C1-B73D-F9D96EBB9C94}"/>
            </c:ext>
          </c:extLst>
        </c:ser>
        <c:ser>
          <c:idx val="2"/>
          <c:order val="2"/>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Diagram_updated'!$N$47:$Q$47</c:f>
              <c:numCache>
                <c:formatCode>General</c:formatCode>
                <c:ptCount val="4"/>
                <c:pt idx="0">
                  <c:v>13</c:v>
                </c:pt>
                <c:pt idx="1">
                  <c:v>13</c:v>
                </c:pt>
                <c:pt idx="2">
                  <c:v>12</c:v>
                </c:pt>
                <c:pt idx="3">
                  <c:v>12</c:v>
                </c:pt>
              </c:numCache>
            </c:numRef>
          </c:val>
          <c:extLst>
            <c:ext xmlns:c16="http://schemas.microsoft.com/office/drawing/2014/chart" uri="{C3380CC4-5D6E-409C-BE32-E72D297353CC}">
              <c16:uniqueId val="{00000002-3DB1-40C1-B73D-F9D96EBB9C94}"/>
            </c:ext>
          </c:extLst>
        </c:ser>
        <c:dLbls>
          <c:showLegendKey val="0"/>
          <c:showVal val="0"/>
          <c:showCatName val="0"/>
          <c:showSerName val="0"/>
          <c:showPercent val="0"/>
          <c:showBubbleSize val="0"/>
        </c:dLbls>
        <c:axId val="1835386895"/>
        <c:axId val="1835389807"/>
      </c:areaChart>
      <c:dateAx>
        <c:axId val="1835386895"/>
        <c:scaling>
          <c:orientation val="minMax"/>
        </c:scaling>
        <c:delete val="1"/>
        <c:axPos val="t"/>
        <c:numFmt formatCode="General" sourceLinked="1"/>
        <c:majorTickMark val="out"/>
        <c:minorTickMark val="none"/>
        <c:tickLblPos val="nextTo"/>
        <c:crossAx val="1835389807"/>
        <c:crosses val="autoZero"/>
        <c:auto val="0"/>
        <c:lblOffset val="100"/>
        <c:baseTimeUnit val="days"/>
      </c:dateAx>
      <c:valAx>
        <c:axId val="1835389807"/>
        <c:scaling>
          <c:orientation val="maxMin"/>
          <c:min val="0"/>
        </c:scaling>
        <c:delete val="1"/>
        <c:axPos val="l"/>
        <c:numFmt formatCode="0%" sourceLinked="1"/>
        <c:majorTickMark val="none"/>
        <c:minorTickMark val="none"/>
        <c:tickLblPos val="nextTo"/>
        <c:crossAx val="1835386895"/>
        <c:crosses val="autoZero"/>
        <c:crossBetween val="midCat"/>
      </c:valAx>
      <c:spPr>
        <a:noFill/>
      </c:spPr>
    </c:plotArea>
    <c:plotVisOnly val="1"/>
    <c:dispBlanksAs val="zero"/>
    <c:showDLblsOverMax val="0"/>
    <c:extLst/>
  </c:chart>
  <c:spPr>
    <a:noFill/>
    <a:ln w="9525" cap="flat" cmpd="sng" algn="ctr">
      <a:noFill/>
      <a:prstDash val="solid"/>
      <a:round/>
    </a:ln>
    <a:effectLst/>
    <a:extLst>
      <a:ext uri="{91240B29-F687-4F45-9708-019B960494DF}">
        <a14:hiddenLine xmlns:a14="http://schemas.microsoft.com/office/drawing/2010/main" w="9525" cap="flat" cmpd="sng" algn="ctr">
          <a:solidFill>
            <a:sysClr val="windowText" lastClr="000000">
              <a:lumMod val="15000"/>
              <a:lumOff val="85000"/>
            </a:sysClr>
          </a:solidFill>
          <a:prstDash val="solid"/>
          <a:round/>
        </a14:hiddenLine>
      </a:ext>
    </a:ex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Diagram_updated'!$F$46:$I$46</c:f>
              <c:numCache>
                <c:formatCode>General</c:formatCode>
                <c:ptCount val="4"/>
                <c:pt idx="0">
                  <c:v>42</c:v>
                </c:pt>
                <c:pt idx="1">
                  <c:v>42</c:v>
                </c:pt>
                <c:pt idx="2">
                  <c:v>65</c:v>
                </c:pt>
                <c:pt idx="3">
                  <c:v>65</c:v>
                </c:pt>
              </c:numCache>
            </c:numRef>
          </c:val>
          <c:extLst>
            <c:ext xmlns:c16="http://schemas.microsoft.com/office/drawing/2014/chart" uri="{C3380CC4-5D6E-409C-BE32-E72D297353CC}">
              <c16:uniqueId val="{00000000-482F-4F1E-9B9C-8C95F866CBF6}"/>
            </c:ext>
          </c:extLst>
        </c:ser>
        <c:ser>
          <c:idx val="1"/>
          <c:order val="1"/>
          <c:spPr>
            <a:solidFill>
              <a:schemeClr val="tx1">
                <a:lumMod val="50000"/>
                <a:lumOff val="50000"/>
                <a:alpha val="50000"/>
              </a:schemeClr>
            </a:solid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Diagram_updated'!$J$46:$M$46</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1-482F-4F1E-9B9C-8C95F866CBF6}"/>
            </c:ext>
          </c:extLst>
        </c:ser>
        <c:ser>
          <c:idx val="2"/>
          <c:order val="2"/>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Diagram_updated'!$N$46:$Q$46</c:f>
              <c:numCache>
                <c:formatCode>General</c:formatCode>
                <c:ptCount val="4"/>
                <c:pt idx="0">
                  <c:v>23</c:v>
                </c:pt>
                <c:pt idx="1">
                  <c:v>23</c:v>
                </c:pt>
                <c:pt idx="2">
                  <c:v>0</c:v>
                </c:pt>
                <c:pt idx="3">
                  <c:v>0</c:v>
                </c:pt>
              </c:numCache>
            </c:numRef>
          </c:val>
          <c:extLst>
            <c:ext xmlns:c16="http://schemas.microsoft.com/office/drawing/2014/chart" uri="{C3380CC4-5D6E-409C-BE32-E72D297353CC}">
              <c16:uniqueId val="{00000002-482F-4F1E-9B9C-8C95F866CBF6}"/>
            </c:ext>
          </c:extLst>
        </c:ser>
        <c:dLbls>
          <c:showLegendKey val="0"/>
          <c:showVal val="0"/>
          <c:showCatName val="0"/>
          <c:showSerName val="0"/>
          <c:showPercent val="0"/>
          <c:showBubbleSize val="0"/>
        </c:dLbls>
        <c:axId val="1835386895"/>
        <c:axId val="1835389807"/>
      </c:areaChart>
      <c:dateAx>
        <c:axId val="1835386895"/>
        <c:scaling>
          <c:orientation val="minMax"/>
        </c:scaling>
        <c:delete val="1"/>
        <c:axPos val="t"/>
        <c:numFmt formatCode="General" sourceLinked="1"/>
        <c:majorTickMark val="out"/>
        <c:minorTickMark val="none"/>
        <c:tickLblPos val="nextTo"/>
        <c:crossAx val="1835389807"/>
        <c:crosses val="autoZero"/>
        <c:auto val="0"/>
        <c:lblOffset val="100"/>
        <c:baseTimeUnit val="days"/>
      </c:dateAx>
      <c:valAx>
        <c:axId val="1835389807"/>
        <c:scaling>
          <c:orientation val="maxMin"/>
          <c:min val="0"/>
        </c:scaling>
        <c:delete val="1"/>
        <c:axPos val="l"/>
        <c:numFmt formatCode="0%" sourceLinked="1"/>
        <c:majorTickMark val="none"/>
        <c:minorTickMark val="none"/>
        <c:tickLblPos val="nextTo"/>
        <c:crossAx val="1835386895"/>
        <c:crosses val="autoZero"/>
        <c:crossBetween val="midCat"/>
      </c:valAx>
      <c:spPr>
        <a:noFill/>
      </c:spPr>
    </c:plotArea>
    <c:plotVisOnly val="1"/>
    <c:dispBlanksAs val="zero"/>
    <c:showDLblsOverMax val="0"/>
    <c:extLst/>
  </c:chart>
  <c:spPr>
    <a:noFill/>
    <a:ln w="9525" cap="flat" cmpd="sng" algn="ctr">
      <a:noFill/>
      <a:prstDash val="solid"/>
      <a:round/>
    </a:ln>
    <a:effectLst/>
    <a:extLst>
      <a:ext uri="{91240B29-F687-4F45-9708-019B960494DF}">
        <a14:hiddenLine xmlns:a14="http://schemas.microsoft.com/office/drawing/2010/main" w="9525" cap="flat" cmpd="sng" algn="ctr">
          <a:solidFill>
            <a:sysClr val="windowText" lastClr="000000">
              <a:lumMod val="15000"/>
              <a:lumOff val="85000"/>
            </a:sysClr>
          </a:solidFill>
          <a:prstDash val="solid"/>
          <a:round/>
        </a14:hiddenLine>
      </a:ext>
    </a:ex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Diagram_updated'!$F$45:$I$45</c:f>
              <c:numCache>
                <c:formatCode>General</c:formatCode>
                <c:ptCount val="4"/>
                <c:pt idx="0">
                  <c:v>40</c:v>
                </c:pt>
                <c:pt idx="1">
                  <c:v>40</c:v>
                </c:pt>
                <c:pt idx="2">
                  <c:v>53</c:v>
                </c:pt>
                <c:pt idx="3">
                  <c:v>53</c:v>
                </c:pt>
              </c:numCache>
            </c:numRef>
          </c:val>
          <c:extLst>
            <c:ext xmlns:c16="http://schemas.microsoft.com/office/drawing/2014/chart" uri="{C3380CC4-5D6E-409C-BE32-E72D297353CC}">
              <c16:uniqueId val="{00000000-6DBB-4137-A981-218BB0BDBDD6}"/>
            </c:ext>
          </c:extLst>
        </c:ser>
        <c:ser>
          <c:idx val="1"/>
          <c:order val="1"/>
          <c:spPr>
            <a:solidFill>
              <a:srgbClr val="FF0000"/>
            </a:solid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Diagram_updated'!$J$45:$M$45</c:f>
              <c:numCache>
                <c:formatCode>General</c:formatCode>
                <c:ptCount val="4"/>
                <c:pt idx="0">
                  <c:v>2</c:v>
                </c:pt>
                <c:pt idx="1">
                  <c:v>2</c:v>
                </c:pt>
                <c:pt idx="2">
                  <c:v>2</c:v>
                </c:pt>
                <c:pt idx="3">
                  <c:v>2</c:v>
                </c:pt>
              </c:numCache>
            </c:numRef>
          </c:val>
          <c:extLst>
            <c:ext xmlns:c16="http://schemas.microsoft.com/office/drawing/2014/chart" uri="{C3380CC4-5D6E-409C-BE32-E72D297353CC}">
              <c16:uniqueId val="{00000001-6DBB-4137-A981-218BB0BDBDD6}"/>
            </c:ext>
          </c:extLst>
        </c:ser>
        <c:ser>
          <c:idx val="2"/>
          <c:order val="2"/>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Diagram_updated'!$N$45:$Q$45</c:f>
              <c:numCache>
                <c:formatCode>General</c:formatCode>
                <c:ptCount val="4"/>
                <c:pt idx="0">
                  <c:v>23</c:v>
                </c:pt>
                <c:pt idx="1">
                  <c:v>23</c:v>
                </c:pt>
                <c:pt idx="2">
                  <c:v>10</c:v>
                </c:pt>
                <c:pt idx="3">
                  <c:v>10</c:v>
                </c:pt>
              </c:numCache>
            </c:numRef>
          </c:val>
          <c:extLst>
            <c:ext xmlns:c16="http://schemas.microsoft.com/office/drawing/2014/chart" uri="{C3380CC4-5D6E-409C-BE32-E72D297353CC}">
              <c16:uniqueId val="{00000002-6DBB-4137-A981-218BB0BDBDD6}"/>
            </c:ext>
          </c:extLst>
        </c:ser>
        <c:dLbls>
          <c:showLegendKey val="0"/>
          <c:showVal val="0"/>
          <c:showCatName val="0"/>
          <c:showSerName val="0"/>
          <c:showPercent val="0"/>
          <c:showBubbleSize val="0"/>
        </c:dLbls>
        <c:axId val="1835386895"/>
        <c:axId val="1835389807"/>
      </c:areaChart>
      <c:dateAx>
        <c:axId val="1835386895"/>
        <c:scaling>
          <c:orientation val="minMax"/>
        </c:scaling>
        <c:delete val="1"/>
        <c:axPos val="t"/>
        <c:numFmt formatCode="General" sourceLinked="1"/>
        <c:majorTickMark val="out"/>
        <c:minorTickMark val="none"/>
        <c:tickLblPos val="nextTo"/>
        <c:crossAx val="1835389807"/>
        <c:crosses val="autoZero"/>
        <c:auto val="0"/>
        <c:lblOffset val="100"/>
        <c:baseTimeUnit val="days"/>
      </c:dateAx>
      <c:valAx>
        <c:axId val="1835389807"/>
        <c:scaling>
          <c:orientation val="maxMin"/>
          <c:min val="0"/>
        </c:scaling>
        <c:delete val="1"/>
        <c:axPos val="l"/>
        <c:numFmt formatCode="0%" sourceLinked="1"/>
        <c:majorTickMark val="none"/>
        <c:minorTickMark val="none"/>
        <c:tickLblPos val="nextTo"/>
        <c:crossAx val="1835386895"/>
        <c:crosses val="autoZero"/>
        <c:crossBetween val="midCat"/>
      </c:valAx>
      <c:spPr>
        <a:noFill/>
      </c:spPr>
    </c:plotArea>
    <c:plotVisOnly val="1"/>
    <c:dispBlanksAs val="zero"/>
    <c:showDLblsOverMax val="0"/>
    <c:extLst/>
  </c:chart>
  <c:spPr>
    <a:noFill/>
    <a:ln w="9525" cap="flat" cmpd="sng" algn="ctr">
      <a:noFill/>
      <a:prstDash val="solid"/>
      <a:round/>
    </a:ln>
    <a:effectLst/>
    <a:extLst>
      <a:ext uri="{91240B29-F687-4F45-9708-019B960494DF}">
        <a14:hiddenLine xmlns:a14="http://schemas.microsoft.com/office/drawing/2010/main" w="9525" cap="flat" cmpd="sng" algn="ctr">
          <a:solidFill>
            <a:sysClr val="windowText" lastClr="000000">
              <a:lumMod val="15000"/>
              <a:lumOff val="85000"/>
            </a:sysClr>
          </a:solidFill>
          <a:prstDash val="solid"/>
          <a:round/>
        </a14:hiddenLine>
      </a:ext>
    </a:extLst>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Diagram_updated'!$F$44:$I$44</c:f>
              <c:numCache>
                <c:formatCode>General</c:formatCode>
                <c:ptCount val="4"/>
                <c:pt idx="0">
                  <c:v>23</c:v>
                </c:pt>
                <c:pt idx="1">
                  <c:v>23</c:v>
                </c:pt>
                <c:pt idx="2">
                  <c:v>23</c:v>
                </c:pt>
                <c:pt idx="3">
                  <c:v>23</c:v>
                </c:pt>
              </c:numCache>
            </c:numRef>
          </c:val>
          <c:extLst>
            <c:ext xmlns:c16="http://schemas.microsoft.com/office/drawing/2014/chart" uri="{C3380CC4-5D6E-409C-BE32-E72D297353CC}">
              <c16:uniqueId val="{00000000-5065-45B9-AA5F-17CC43335F18}"/>
            </c:ext>
          </c:extLst>
        </c:ser>
        <c:ser>
          <c:idx val="1"/>
          <c:order val="1"/>
          <c:spPr>
            <a:solidFill>
              <a:schemeClr val="tx1">
                <a:lumMod val="50000"/>
                <a:lumOff val="50000"/>
                <a:alpha val="50000"/>
              </a:schemeClr>
            </a:solid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Diagram_updated'!$J$44:$M$44</c:f>
              <c:numCache>
                <c:formatCode>General</c:formatCode>
                <c:ptCount val="4"/>
                <c:pt idx="0">
                  <c:v>17</c:v>
                </c:pt>
                <c:pt idx="1">
                  <c:v>17</c:v>
                </c:pt>
                <c:pt idx="2">
                  <c:v>17</c:v>
                </c:pt>
                <c:pt idx="3">
                  <c:v>17</c:v>
                </c:pt>
              </c:numCache>
            </c:numRef>
          </c:val>
          <c:extLst>
            <c:ext xmlns:c16="http://schemas.microsoft.com/office/drawing/2014/chart" uri="{C3380CC4-5D6E-409C-BE32-E72D297353CC}">
              <c16:uniqueId val="{00000001-5065-45B9-AA5F-17CC43335F18}"/>
            </c:ext>
          </c:extLst>
        </c:ser>
        <c:ser>
          <c:idx val="2"/>
          <c:order val="2"/>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Diagram_updated'!$N$44:$Q$44</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2-5065-45B9-AA5F-17CC43335F18}"/>
            </c:ext>
          </c:extLst>
        </c:ser>
        <c:dLbls>
          <c:showLegendKey val="0"/>
          <c:showVal val="0"/>
          <c:showCatName val="0"/>
          <c:showSerName val="0"/>
          <c:showPercent val="0"/>
          <c:showBubbleSize val="0"/>
        </c:dLbls>
        <c:axId val="1835386895"/>
        <c:axId val="1835389807"/>
      </c:areaChart>
      <c:dateAx>
        <c:axId val="1835386895"/>
        <c:scaling>
          <c:orientation val="minMax"/>
        </c:scaling>
        <c:delete val="1"/>
        <c:axPos val="t"/>
        <c:numFmt formatCode="General" sourceLinked="1"/>
        <c:majorTickMark val="out"/>
        <c:minorTickMark val="none"/>
        <c:tickLblPos val="nextTo"/>
        <c:crossAx val="1835389807"/>
        <c:crosses val="autoZero"/>
        <c:auto val="0"/>
        <c:lblOffset val="100"/>
        <c:baseTimeUnit val="days"/>
      </c:dateAx>
      <c:valAx>
        <c:axId val="1835389807"/>
        <c:scaling>
          <c:orientation val="maxMin"/>
          <c:min val="0"/>
        </c:scaling>
        <c:delete val="1"/>
        <c:axPos val="l"/>
        <c:numFmt formatCode="0%" sourceLinked="1"/>
        <c:majorTickMark val="none"/>
        <c:minorTickMark val="none"/>
        <c:tickLblPos val="nextTo"/>
        <c:crossAx val="1835386895"/>
        <c:crosses val="autoZero"/>
        <c:crossBetween val="midCat"/>
      </c:valAx>
      <c:spPr>
        <a:noFill/>
      </c:spPr>
    </c:plotArea>
    <c:plotVisOnly val="1"/>
    <c:dispBlanksAs val="zero"/>
    <c:showDLblsOverMax val="0"/>
    <c:extLst/>
  </c:chart>
  <c:spPr>
    <a:noFill/>
    <a:ln w="9525" cap="flat" cmpd="sng" algn="ctr">
      <a:noFill/>
      <a:prstDash val="solid"/>
      <a:round/>
    </a:ln>
    <a:effectLst/>
    <a:extLst>
      <a:ext uri="{91240B29-F687-4F45-9708-019B960494DF}">
        <a14:hiddenLine xmlns:a14="http://schemas.microsoft.com/office/drawing/2010/main" w="9525" cap="flat" cmpd="sng" algn="ctr">
          <a:solidFill>
            <a:sysClr val="windowText" lastClr="000000">
              <a:lumMod val="15000"/>
              <a:lumOff val="85000"/>
            </a:sysClr>
          </a:solidFill>
          <a:prstDash val="solid"/>
          <a:round/>
        </a14:hiddenLine>
      </a:ext>
    </a:extLst>
  </c:spPr>
  <c:txPr>
    <a:bodyPr/>
    <a:lstStyle/>
    <a:p>
      <a:pPr>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Diagram_updated'!$F$43:$I$43</c:f>
              <c:numCache>
                <c:formatCode>General</c:formatCode>
                <c:ptCount val="4"/>
                <c:pt idx="0">
                  <c:v>11</c:v>
                </c:pt>
                <c:pt idx="1">
                  <c:v>11</c:v>
                </c:pt>
                <c:pt idx="2">
                  <c:v>1</c:v>
                </c:pt>
                <c:pt idx="3">
                  <c:v>1</c:v>
                </c:pt>
              </c:numCache>
            </c:numRef>
          </c:val>
          <c:extLst>
            <c:ext xmlns:c16="http://schemas.microsoft.com/office/drawing/2014/chart" uri="{C3380CC4-5D6E-409C-BE32-E72D297353CC}">
              <c16:uniqueId val="{00000000-34D5-4A6F-9B0D-7E625D11BD92}"/>
            </c:ext>
          </c:extLst>
        </c:ser>
        <c:ser>
          <c:idx val="1"/>
          <c:order val="1"/>
          <c:spPr>
            <a:solidFill>
              <a:srgbClr val="92D050"/>
            </a:solid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Diagram_updated'!$J$43:$M$43</c:f>
              <c:numCache>
                <c:formatCode>General</c:formatCode>
                <c:ptCount val="4"/>
                <c:pt idx="0">
                  <c:v>12</c:v>
                </c:pt>
                <c:pt idx="1">
                  <c:v>12</c:v>
                </c:pt>
                <c:pt idx="2">
                  <c:v>12</c:v>
                </c:pt>
                <c:pt idx="3">
                  <c:v>12</c:v>
                </c:pt>
              </c:numCache>
            </c:numRef>
          </c:val>
          <c:extLst>
            <c:ext xmlns:c16="http://schemas.microsoft.com/office/drawing/2014/chart" uri="{C3380CC4-5D6E-409C-BE32-E72D297353CC}">
              <c16:uniqueId val="{00000001-34D5-4A6F-9B0D-7E625D11BD92}"/>
            </c:ext>
          </c:extLst>
        </c:ser>
        <c:ser>
          <c:idx val="2"/>
          <c:order val="2"/>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Diagram_updated'!$N$43:$Q$43</c:f>
              <c:numCache>
                <c:formatCode>General</c:formatCode>
                <c:ptCount val="4"/>
                <c:pt idx="0">
                  <c:v>42</c:v>
                </c:pt>
                <c:pt idx="1">
                  <c:v>42</c:v>
                </c:pt>
                <c:pt idx="2">
                  <c:v>52</c:v>
                </c:pt>
                <c:pt idx="3">
                  <c:v>52</c:v>
                </c:pt>
              </c:numCache>
            </c:numRef>
          </c:val>
          <c:extLst>
            <c:ext xmlns:c16="http://schemas.microsoft.com/office/drawing/2014/chart" uri="{C3380CC4-5D6E-409C-BE32-E72D297353CC}">
              <c16:uniqueId val="{00000002-34D5-4A6F-9B0D-7E625D11BD92}"/>
            </c:ext>
          </c:extLst>
        </c:ser>
        <c:dLbls>
          <c:showLegendKey val="0"/>
          <c:showVal val="0"/>
          <c:showCatName val="0"/>
          <c:showSerName val="0"/>
          <c:showPercent val="0"/>
          <c:showBubbleSize val="0"/>
        </c:dLbls>
        <c:axId val="1835386895"/>
        <c:axId val="1835389807"/>
      </c:areaChart>
      <c:dateAx>
        <c:axId val="1835386895"/>
        <c:scaling>
          <c:orientation val="minMax"/>
        </c:scaling>
        <c:delete val="1"/>
        <c:axPos val="t"/>
        <c:numFmt formatCode="General" sourceLinked="1"/>
        <c:majorTickMark val="out"/>
        <c:minorTickMark val="none"/>
        <c:tickLblPos val="nextTo"/>
        <c:crossAx val="1835389807"/>
        <c:crosses val="autoZero"/>
        <c:auto val="0"/>
        <c:lblOffset val="100"/>
        <c:baseTimeUnit val="days"/>
      </c:dateAx>
      <c:valAx>
        <c:axId val="1835389807"/>
        <c:scaling>
          <c:orientation val="maxMin"/>
          <c:min val="0"/>
        </c:scaling>
        <c:delete val="1"/>
        <c:axPos val="l"/>
        <c:numFmt formatCode="0%" sourceLinked="1"/>
        <c:majorTickMark val="none"/>
        <c:minorTickMark val="none"/>
        <c:tickLblPos val="nextTo"/>
        <c:crossAx val="1835386895"/>
        <c:crosses val="autoZero"/>
        <c:crossBetween val="midCat"/>
      </c:valAx>
      <c:spPr>
        <a:noFill/>
      </c:spPr>
    </c:plotArea>
    <c:plotVisOnly val="1"/>
    <c:dispBlanksAs val="zero"/>
    <c:showDLblsOverMax val="0"/>
    <c:extLst/>
  </c:chart>
  <c:spPr>
    <a:noFill/>
    <a:ln w="9525" cap="flat" cmpd="sng" algn="ctr">
      <a:noFill/>
      <a:prstDash val="solid"/>
      <a:round/>
    </a:ln>
    <a:effectLst/>
    <a:extLst>
      <a:ext uri="{91240B29-F687-4F45-9708-019B960494DF}">
        <a14:hiddenLine xmlns:a14="http://schemas.microsoft.com/office/drawing/2010/main" w="9525" cap="flat" cmpd="sng" algn="ctr">
          <a:solidFill>
            <a:sysClr val="windowText" lastClr="000000">
              <a:lumMod val="15000"/>
              <a:lumOff val="85000"/>
            </a:sysClr>
          </a:solidFill>
          <a:prstDash val="solid"/>
          <a:round/>
        </a14:hiddenLine>
      </a:ext>
    </a:extLst>
  </c:spPr>
  <c:txPr>
    <a:bodyPr/>
    <a:lstStyle/>
    <a:p>
      <a:pP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Diagram_updated'!$F$42:$I$42</c:f>
              <c:numCache>
                <c:formatCode>General</c:formatCode>
                <c:ptCount val="4"/>
                <c:pt idx="0">
                  <c:v>1</c:v>
                </c:pt>
                <c:pt idx="1">
                  <c:v>1</c:v>
                </c:pt>
                <c:pt idx="2">
                  <c:v>13</c:v>
                </c:pt>
                <c:pt idx="3">
                  <c:v>13</c:v>
                </c:pt>
              </c:numCache>
            </c:numRef>
          </c:val>
          <c:extLst>
            <c:ext xmlns:c16="http://schemas.microsoft.com/office/drawing/2014/chart" uri="{C3380CC4-5D6E-409C-BE32-E72D297353CC}">
              <c16:uniqueId val="{00000000-BA4D-4192-B1B0-31903EC6EAE2}"/>
            </c:ext>
          </c:extLst>
        </c:ser>
        <c:ser>
          <c:idx val="1"/>
          <c:order val="1"/>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Diagram_updated'!$J$42:$M$42</c:f>
              <c:numCache>
                <c:formatCode>General</c:formatCode>
                <c:ptCount val="4"/>
                <c:pt idx="0">
                  <c:v>10</c:v>
                </c:pt>
                <c:pt idx="1">
                  <c:v>10</c:v>
                </c:pt>
                <c:pt idx="2">
                  <c:v>10</c:v>
                </c:pt>
                <c:pt idx="3">
                  <c:v>10</c:v>
                </c:pt>
              </c:numCache>
            </c:numRef>
          </c:val>
          <c:extLst>
            <c:ext xmlns:c16="http://schemas.microsoft.com/office/drawing/2014/chart" uri="{C3380CC4-5D6E-409C-BE32-E72D297353CC}">
              <c16:uniqueId val="{00000001-BA4D-4192-B1B0-31903EC6EAE2}"/>
            </c:ext>
          </c:extLst>
        </c:ser>
        <c:ser>
          <c:idx val="2"/>
          <c:order val="2"/>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Diagram_updated'!$N$42:$Q$42</c:f>
              <c:numCache>
                <c:formatCode>General</c:formatCode>
                <c:ptCount val="4"/>
                <c:pt idx="0">
                  <c:v>54</c:v>
                </c:pt>
                <c:pt idx="1">
                  <c:v>54</c:v>
                </c:pt>
                <c:pt idx="2">
                  <c:v>42</c:v>
                </c:pt>
                <c:pt idx="3">
                  <c:v>42</c:v>
                </c:pt>
              </c:numCache>
            </c:numRef>
          </c:val>
          <c:extLst>
            <c:ext xmlns:c16="http://schemas.microsoft.com/office/drawing/2014/chart" uri="{C3380CC4-5D6E-409C-BE32-E72D297353CC}">
              <c16:uniqueId val="{00000002-BA4D-4192-B1B0-31903EC6EAE2}"/>
            </c:ext>
          </c:extLst>
        </c:ser>
        <c:dLbls>
          <c:showLegendKey val="0"/>
          <c:showVal val="0"/>
          <c:showCatName val="0"/>
          <c:showSerName val="0"/>
          <c:showPercent val="0"/>
          <c:showBubbleSize val="0"/>
        </c:dLbls>
        <c:axId val="1835386895"/>
        <c:axId val="1835389807"/>
      </c:areaChart>
      <c:dateAx>
        <c:axId val="1835386895"/>
        <c:scaling>
          <c:orientation val="minMax"/>
        </c:scaling>
        <c:delete val="1"/>
        <c:axPos val="t"/>
        <c:numFmt formatCode="General" sourceLinked="1"/>
        <c:majorTickMark val="out"/>
        <c:minorTickMark val="none"/>
        <c:tickLblPos val="nextTo"/>
        <c:crossAx val="1835389807"/>
        <c:crosses val="autoZero"/>
        <c:auto val="0"/>
        <c:lblOffset val="100"/>
        <c:baseTimeUnit val="days"/>
      </c:dateAx>
      <c:valAx>
        <c:axId val="1835389807"/>
        <c:scaling>
          <c:orientation val="maxMin"/>
          <c:min val="0"/>
        </c:scaling>
        <c:delete val="1"/>
        <c:axPos val="l"/>
        <c:numFmt formatCode="0%" sourceLinked="1"/>
        <c:majorTickMark val="none"/>
        <c:minorTickMark val="none"/>
        <c:tickLblPos val="nextTo"/>
        <c:crossAx val="1835386895"/>
        <c:crosses val="autoZero"/>
        <c:crossBetween val="midCat"/>
      </c:valAx>
      <c:spPr>
        <a:noFill/>
      </c:spPr>
    </c:plotArea>
    <c:plotVisOnly val="1"/>
    <c:dispBlanksAs val="zero"/>
    <c:showDLblsOverMax val="0"/>
    <c:extLst/>
  </c:chart>
  <c:spPr>
    <a:noFill/>
    <a:ln w="9525" cap="flat" cmpd="sng" algn="ctr">
      <a:noFill/>
      <a:prstDash val="solid"/>
      <a:round/>
    </a:ln>
    <a:effectLst/>
    <a:extLst>
      <a:ext uri="{91240B29-F687-4F45-9708-019B960494DF}">
        <a14:hiddenLine xmlns:a14="http://schemas.microsoft.com/office/drawing/2010/main" w="9525" cap="flat" cmpd="sng" algn="ctr">
          <a:solidFill>
            <a:sysClr val="windowText" lastClr="000000">
              <a:lumMod val="15000"/>
              <a:lumOff val="85000"/>
            </a:sysClr>
          </a:solidFill>
          <a:prstDash val="solid"/>
          <a:round/>
        </a14:hiddenLine>
      </a:ext>
    </a:extLst>
  </c:spPr>
  <c:txPr>
    <a:bodyPr/>
    <a:lstStyle/>
    <a:p>
      <a:pPr>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Diagram_updated'!$F$41:$I$41</c:f>
              <c:numCache>
                <c:formatCode>General</c:formatCode>
                <c:ptCount val="4"/>
                <c:pt idx="0">
                  <c:v>1</c:v>
                </c:pt>
                <c:pt idx="1">
                  <c:v>1</c:v>
                </c:pt>
                <c:pt idx="2">
                  <c:v>65</c:v>
                </c:pt>
                <c:pt idx="3">
                  <c:v>65</c:v>
                </c:pt>
              </c:numCache>
            </c:numRef>
          </c:val>
          <c:extLst>
            <c:ext xmlns:c16="http://schemas.microsoft.com/office/drawing/2014/chart" uri="{C3380CC4-5D6E-409C-BE32-E72D297353CC}">
              <c16:uniqueId val="{00000000-8549-43DA-9DE7-375B4C423AAA}"/>
            </c:ext>
          </c:extLst>
        </c:ser>
        <c:ser>
          <c:idx val="1"/>
          <c:order val="1"/>
          <c:spPr>
            <a:solidFill>
              <a:schemeClr val="tx1">
                <a:lumMod val="50000"/>
                <a:lumOff val="50000"/>
                <a:alpha val="50000"/>
              </a:schemeClr>
            </a:solid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Diagram_updated'!$J$41:$M$41</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1-8549-43DA-9DE7-375B4C423AAA}"/>
            </c:ext>
          </c:extLst>
        </c:ser>
        <c:ser>
          <c:idx val="2"/>
          <c:order val="2"/>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Diagram_updated'!$N$41:$Q$41</c:f>
              <c:numCache>
                <c:formatCode>General</c:formatCode>
                <c:ptCount val="4"/>
                <c:pt idx="0">
                  <c:v>64</c:v>
                </c:pt>
                <c:pt idx="1">
                  <c:v>64</c:v>
                </c:pt>
                <c:pt idx="2">
                  <c:v>0</c:v>
                </c:pt>
                <c:pt idx="3">
                  <c:v>0</c:v>
                </c:pt>
              </c:numCache>
            </c:numRef>
          </c:val>
          <c:extLst>
            <c:ext xmlns:c16="http://schemas.microsoft.com/office/drawing/2014/chart" uri="{C3380CC4-5D6E-409C-BE32-E72D297353CC}">
              <c16:uniqueId val="{00000002-8549-43DA-9DE7-375B4C423AAA}"/>
            </c:ext>
          </c:extLst>
        </c:ser>
        <c:dLbls>
          <c:showLegendKey val="0"/>
          <c:showVal val="0"/>
          <c:showCatName val="0"/>
          <c:showSerName val="0"/>
          <c:showPercent val="0"/>
          <c:showBubbleSize val="0"/>
        </c:dLbls>
        <c:axId val="1835386895"/>
        <c:axId val="1835389807"/>
      </c:areaChart>
      <c:dateAx>
        <c:axId val="1835386895"/>
        <c:scaling>
          <c:orientation val="minMax"/>
        </c:scaling>
        <c:delete val="1"/>
        <c:axPos val="t"/>
        <c:numFmt formatCode="General" sourceLinked="1"/>
        <c:majorTickMark val="out"/>
        <c:minorTickMark val="none"/>
        <c:tickLblPos val="nextTo"/>
        <c:crossAx val="1835389807"/>
        <c:crosses val="autoZero"/>
        <c:auto val="0"/>
        <c:lblOffset val="100"/>
        <c:baseTimeUnit val="days"/>
      </c:dateAx>
      <c:valAx>
        <c:axId val="1835389807"/>
        <c:scaling>
          <c:orientation val="maxMin"/>
          <c:min val="0"/>
        </c:scaling>
        <c:delete val="1"/>
        <c:axPos val="l"/>
        <c:numFmt formatCode="0%" sourceLinked="1"/>
        <c:majorTickMark val="none"/>
        <c:minorTickMark val="none"/>
        <c:tickLblPos val="nextTo"/>
        <c:crossAx val="1835386895"/>
        <c:crosses val="autoZero"/>
        <c:crossBetween val="midCat"/>
      </c:valAx>
      <c:spPr>
        <a:noFill/>
      </c:spPr>
    </c:plotArea>
    <c:plotVisOnly val="1"/>
    <c:dispBlanksAs val="zero"/>
    <c:showDLblsOverMax val="0"/>
    <c:extLst/>
  </c:chart>
  <c:spPr>
    <a:noFill/>
    <a:ln w="9525" cap="flat" cmpd="sng" algn="ctr">
      <a:noFill/>
      <a:prstDash val="solid"/>
      <a:round/>
    </a:ln>
    <a:effectLst/>
    <a:extLst>
      <a:ext uri="{91240B29-F687-4F45-9708-019B960494DF}">
        <a14:hiddenLine xmlns:a14="http://schemas.microsoft.com/office/drawing/2010/main" w="9525" cap="flat" cmpd="sng" algn="ctr">
          <a:solidFill>
            <a:sysClr val="windowText" lastClr="000000">
              <a:lumMod val="15000"/>
              <a:lumOff val="85000"/>
            </a:sysClr>
          </a:solidFill>
          <a:prstDash val="solid"/>
          <a:round/>
        </a14:hiddenLine>
      </a:ext>
    </a:ex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2000" b="1" u="sng" dirty="0">
                <a:solidFill>
                  <a:schemeClr val="tx1"/>
                </a:solidFill>
              </a:rPr>
              <a:t>Arm B (</a:t>
            </a:r>
            <a:r>
              <a:rPr lang="en-US" sz="2000" b="1" u="sng" dirty="0" err="1">
                <a:solidFill>
                  <a:schemeClr val="tx1"/>
                </a:solidFill>
              </a:rPr>
              <a:t>T-DXd+Anastrozole</a:t>
            </a:r>
            <a:r>
              <a:rPr lang="en-US" sz="2000" b="1" u="sng" dirty="0">
                <a:solidFill>
                  <a:schemeClr val="tx1"/>
                </a:solidFill>
              </a:rPr>
              <a:t>)</a:t>
            </a:r>
          </a:p>
          <a:p>
            <a:pPr>
              <a:defRPr sz="2000">
                <a:solidFill>
                  <a:schemeClr val="tx1"/>
                </a:solidFill>
              </a:defRPr>
            </a:pPr>
            <a:r>
              <a:rPr lang="en-US" sz="2000" b="1" dirty="0">
                <a:solidFill>
                  <a:schemeClr val="tx1"/>
                </a:solidFill>
              </a:rPr>
              <a:t>N=24*</a:t>
            </a:r>
          </a:p>
        </c:rich>
      </c:tx>
      <c:layout>
        <c:manualLayout>
          <c:xMode val="edge"/>
          <c:yMode val="edge"/>
          <c:x val="0.15876080182959587"/>
          <c:y val="0.70438205583789115"/>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'Waterfall Plot - Arm B_11.30'!$P$1</c:f>
              <c:strCache>
                <c:ptCount val="1"/>
                <c:pt idx="0">
                  <c:v>CR</c:v>
                </c:pt>
              </c:strCache>
            </c:strRef>
          </c:tx>
          <c:spPr>
            <a:solidFill>
              <a:srgbClr val="92D050"/>
            </a:solidFill>
            <a:ln>
              <a:solidFill>
                <a:srgbClr val="92D050"/>
              </a:solidFill>
            </a:ln>
            <a:effectLst/>
          </c:spPr>
          <c:invertIfNegative val="0"/>
          <c:val>
            <c:numRef>
              <c:f>'Waterfall Plot - Arm B_11.30'!$P$2:$P$25</c:f>
              <c:numCache>
                <c:formatCode>0.0%</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-1</c:v>
                </c:pt>
                <c:pt idx="23">
                  <c:v>-1</c:v>
                </c:pt>
              </c:numCache>
            </c:numRef>
          </c:val>
          <c:extLst>
            <c:ext xmlns:c16="http://schemas.microsoft.com/office/drawing/2014/chart" uri="{C3380CC4-5D6E-409C-BE32-E72D297353CC}">
              <c16:uniqueId val="{00000000-8098-4609-8908-523AFC9B5086}"/>
            </c:ext>
          </c:extLst>
        </c:ser>
        <c:ser>
          <c:idx val="1"/>
          <c:order val="1"/>
          <c:tx>
            <c:strRef>
              <c:f>'Waterfall Plot - Arm B_11.30'!$Q$1</c:f>
              <c:strCache>
                <c:ptCount val="1"/>
                <c:pt idx="0">
                  <c:v>PR</c:v>
                </c:pt>
              </c:strCache>
            </c:strRef>
          </c:tx>
          <c:spPr>
            <a:solidFill>
              <a:srgbClr val="00B050"/>
            </a:solidFill>
            <a:ln>
              <a:solidFill>
                <a:srgbClr val="00B050"/>
              </a:solidFill>
            </a:ln>
            <a:effectLst/>
          </c:spPr>
          <c:invertIfNegative val="0"/>
          <c:val>
            <c:numRef>
              <c:f>'Waterfall Plot - Arm B_11.30'!$Q$2:$Q$25</c:f>
              <c:numCache>
                <c:formatCode>0.0%</c:formatCode>
                <c:ptCount val="24"/>
                <c:pt idx="0">
                  <c:v>0</c:v>
                </c:pt>
                <c:pt idx="1">
                  <c:v>0</c:v>
                </c:pt>
                <c:pt idx="2">
                  <c:v>0</c:v>
                </c:pt>
                <c:pt idx="3">
                  <c:v>0</c:v>
                </c:pt>
                <c:pt idx="4">
                  <c:v>0</c:v>
                </c:pt>
                <c:pt idx="5">
                  <c:v>0</c:v>
                </c:pt>
                <c:pt idx="6">
                  <c:v>0</c:v>
                </c:pt>
                <c:pt idx="7">
                  <c:v>0</c:v>
                </c:pt>
                <c:pt idx="8">
                  <c:v>0</c:v>
                </c:pt>
                <c:pt idx="9">
                  <c:v>0</c:v>
                </c:pt>
                <c:pt idx="10">
                  <c:v>-0.35714285714285715</c:v>
                </c:pt>
                <c:pt idx="11">
                  <c:v>-0.39999999999999997</c:v>
                </c:pt>
                <c:pt idx="12">
                  <c:v>-0.4</c:v>
                </c:pt>
                <c:pt idx="13">
                  <c:v>-0.42499999999999993</c:v>
                </c:pt>
                <c:pt idx="14">
                  <c:v>-0.45454545454545453</c:v>
                </c:pt>
                <c:pt idx="15">
                  <c:v>-0.49333333333333335</c:v>
                </c:pt>
                <c:pt idx="16">
                  <c:v>-0.5</c:v>
                </c:pt>
                <c:pt idx="17">
                  <c:v>-0.61538461538461542</c:v>
                </c:pt>
                <c:pt idx="18">
                  <c:v>-0.6518518518518519</c:v>
                </c:pt>
                <c:pt idx="19">
                  <c:v>-0.69230769230769229</c:v>
                </c:pt>
                <c:pt idx="20">
                  <c:v>-0.70833333333333337</c:v>
                </c:pt>
                <c:pt idx="21">
                  <c:v>-0.76744186046511631</c:v>
                </c:pt>
                <c:pt idx="22">
                  <c:v>0</c:v>
                </c:pt>
                <c:pt idx="23">
                  <c:v>0</c:v>
                </c:pt>
              </c:numCache>
            </c:numRef>
          </c:val>
          <c:extLst>
            <c:ext xmlns:c16="http://schemas.microsoft.com/office/drawing/2014/chart" uri="{C3380CC4-5D6E-409C-BE32-E72D297353CC}">
              <c16:uniqueId val="{00000001-8098-4609-8908-523AFC9B5086}"/>
            </c:ext>
          </c:extLst>
        </c:ser>
        <c:ser>
          <c:idx val="2"/>
          <c:order val="2"/>
          <c:tx>
            <c:strRef>
              <c:f>'Waterfall Plot - Arm B_11.30'!$R$1</c:f>
              <c:strCache>
                <c:ptCount val="1"/>
                <c:pt idx="0">
                  <c:v>SD</c:v>
                </c:pt>
              </c:strCache>
            </c:strRef>
          </c:tx>
          <c:spPr>
            <a:solidFill>
              <a:srgbClr val="FFC000"/>
            </a:solidFill>
            <a:ln>
              <a:solidFill>
                <a:srgbClr val="FFC000"/>
              </a:solidFill>
            </a:ln>
            <a:effectLst/>
          </c:spPr>
          <c:invertIfNegative val="0"/>
          <c:val>
            <c:numRef>
              <c:f>'Waterfall Plot - Arm B_11.30'!$R$2:$R$25</c:f>
              <c:numCache>
                <c:formatCode>0.0%</c:formatCode>
                <c:ptCount val="24"/>
                <c:pt idx="0">
                  <c:v>0</c:v>
                </c:pt>
                <c:pt idx="1">
                  <c:v>0</c:v>
                </c:pt>
                <c:pt idx="2">
                  <c:v>2.941176470588238E-2</c:v>
                </c:pt>
                <c:pt idx="3">
                  <c:v>-9.9999999999999978E-2</c:v>
                </c:pt>
                <c:pt idx="4">
                  <c:v>-0.15999999999999998</c:v>
                </c:pt>
                <c:pt idx="5">
                  <c:v>-0.16666666666666663</c:v>
                </c:pt>
                <c:pt idx="6">
                  <c:v>-0.16666666666666663</c:v>
                </c:pt>
                <c:pt idx="7">
                  <c:v>-0.17073170731707313</c:v>
                </c:pt>
                <c:pt idx="8">
                  <c:v>-0.23076923076923075</c:v>
                </c:pt>
                <c:pt idx="9">
                  <c:v>-0.27272727272727276</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2-8098-4609-8908-523AFC9B5086}"/>
            </c:ext>
          </c:extLst>
        </c:ser>
        <c:ser>
          <c:idx val="3"/>
          <c:order val="3"/>
          <c:tx>
            <c:strRef>
              <c:f>'Waterfall Plot - Arm B_11.30'!$S$1</c:f>
              <c:strCache>
                <c:ptCount val="1"/>
                <c:pt idx="0">
                  <c:v>PD</c:v>
                </c:pt>
              </c:strCache>
            </c:strRef>
          </c:tx>
          <c:spPr>
            <a:solidFill>
              <a:srgbClr val="FF0000"/>
            </a:solidFill>
            <a:ln>
              <a:solidFill>
                <a:srgbClr val="FF0000"/>
              </a:solidFill>
            </a:ln>
            <a:effectLst/>
          </c:spPr>
          <c:invertIfNegative val="0"/>
          <c:val>
            <c:numRef>
              <c:f>'Waterfall Plot - Arm B_11.30'!$S$2:$S$25</c:f>
              <c:numCache>
                <c:formatCode>0.0%</c:formatCode>
                <c:ptCount val="24"/>
                <c:pt idx="0">
                  <c:v>1.25</c:v>
                </c:pt>
                <c:pt idx="1">
                  <c:v>0.21052631578947364</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3-8098-4609-8908-523AFC9B5086}"/>
            </c:ext>
          </c:extLst>
        </c:ser>
        <c:dLbls>
          <c:showLegendKey val="0"/>
          <c:showVal val="0"/>
          <c:showCatName val="0"/>
          <c:showSerName val="0"/>
          <c:showPercent val="0"/>
          <c:showBubbleSize val="0"/>
        </c:dLbls>
        <c:gapWidth val="13"/>
        <c:overlap val="100"/>
        <c:axId val="484330495"/>
        <c:axId val="484327583"/>
      </c:barChart>
      <c:catAx>
        <c:axId val="484330495"/>
        <c:scaling>
          <c:orientation val="minMax"/>
        </c:scaling>
        <c:delete val="1"/>
        <c:axPos val="b"/>
        <c:majorTickMark val="none"/>
        <c:minorTickMark val="none"/>
        <c:tickLblPos val="nextTo"/>
        <c:crossAx val="484327583"/>
        <c:crosses val="autoZero"/>
        <c:auto val="1"/>
        <c:lblAlgn val="ctr"/>
        <c:lblOffset val="100"/>
        <c:noMultiLvlLbl val="0"/>
      </c:catAx>
      <c:valAx>
        <c:axId val="484327583"/>
        <c:scaling>
          <c:orientation val="minMax"/>
          <c:max val="0.2"/>
          <c:min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84330495"/>
        <c:crosses val="autoZero"/>
        <c:crossBetween val="between"/>
      </c:valAx>
      <c:spPr>
        <a:noFill/>
        <a:ln>
          <a:noFill/>
        </a:ln>
        <a:effectLst/>
      </c:spPr>
    </c:plotArea>
    <c:legend>
      <c:legendPos val="b"/>
      <c:layout>
        <c:manualLayout>
          <c:xMode val="edge"/>
          <c:yMode val="edge"/>
          <c:x val="0.36454141149023039"/>
          <c:y val="0.90937934228809636"/>
          <c:w val="0.29196094806331024"/>
          <c:h val="5.249429605613023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Diagram_updated'!$F$40:$I$40</c:f>
              <c:numCache>
                <c:formatCode>General</c:formatCode>
                <c:ptCount val="4"/>
                <c:pt idx="0">
                  <c:v>1</c:v>
                </c:pt>
                <c:pt idx="1">
                  <c:v>1</c:v>
                </c:pt>
                <c:pt idx="2">
                  <c:v>53</c:v>
                </c:pt>
                <c:pt idx="3">
                  <c:v>53</c:v>
                </c:pt>
              </c:numCache>
            </c:numRef>
          </c:val>
          <c:extLst>
            <c:ext xmlns:c16="http://schemas.microsoft.com/office/drawing/2014/chart" uri="{C3380CC4-5D6E-409C-BE32-E72D297353CC}">
              <c16:uniqueId val="{00000000-09E5-43B6-BFF1-7DCC423CE805}"/>
            </c:ext>
          </c:extLst>
        </c:ser>
        <c:ser>
          <c:idx val="1"/>
          <c:order val="1"/>
          <c:spPr>
            <a:solidFill>
              <a:schemeClr val="tx1">
                <a:lumMod val="50000"/>
                <a:lumOff val="50000"/>
                <a:alpha val="50000"/>
              </a:schemeClr>
            </a:solid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Diagram_updated'!$J$40:$M$40</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1-09E5-43B6-BFF1-7DCC423CE805}"/>
            </c:ext>
          </c:extLst>
        </c:ser>
        <c:ser>
          <c:idx val="2"/>
          <c:order val="2"/>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Diagram_updated'!$N$40:$Q$40</c:f>
              <c:numCache>
                <c:formatCode>General</c:formatCode>
                <c:ptCount val="4"/>
                <c:pt idx="0">
                  <c:v>64</c:v>
                </c:pt>
                <c:pt idx="1">
                  <c:v>64</c:v>
                </c:pt>
                <c:pt idx="2">
                  <c:v>12</c:v>
                </c:pt>
                <c:pt idx="3">
                  <c:v>12</c:v>
                </c:pt>
              </c:numCache>
            </c:numRef>
          </c:val>
          <c:extLst>
            <c:ext xmlns:c16="http://schemas.microsoft.com/office/drawing/2014/chart" uri="{C3380CC4-5D6E-409C-BE32-E72D297353CC}">
              <c16:uniqueId val="{00000002-09E5-43B6-BFF1-7DCC423CE805}"/>
            </c:ext>
          </c:extLst>
        </c:ser>
        <c:dLbls>
          <c:showLegendKey val="0"/>
          <c:showVal val="0"/>
          <c:showCatName val="0"/>
          <c:showSerName val="0"/>
          <c:showPercent val="0"/>
          <c:showBubbleSize val="0"/>
        </c:dLbls>
        <c:axId val="1835386895"/>
        <c:axId val="1835389807"/>
      </c:areaChart>
      <c:dateAx>
        <c:axId val="1835386895"/>
        <c:scaling>
          <c:orientation val="minMax"/>
        </c:scaling>
        <c:delete val="1"/>
        <c:axPos val="t"/>
        <c:numFmt formatCode="General" sourceLinked="1"/>
        <c:majorTickMark val="out"/>
        <c:minorTickMark val="none"/>
        <c:tickLblPos val="nextTo"/>
        <c:crossAx val="1835389807"/>
        <c:crosses val="autoZero"/>
        <c:auto val="0"/>
        <c:lblOffset val="100"/>
        <c:baseTimeUnit val="days"/>
      </c:dateAx>
      <c:valAx>
        <c:axId val="1835389807"/>
        <c:scaling>
          <c:orientation val="maxMin"/>
          <c:min val="0"/>
        </c:scaling>
        <c:delete val="1"/>
        <c:axPos val="l"/>
        <c:numFmt formatCode="0%" sourceLinked="1"/>
        <c:majorTickMark val="none"/>
        <c:minorTickMark val="none"/>
        <c:tickLblPos val="nextTo"/>
        <c:crossAx val="1835386895"/>
        <c:crosses val="autoZero"/>
        <c:crossBetween val="midCat"/>
      </c:valAx>
      <c:spPr>
        <a:noFill/>
      </c:spPr>
    </c:plotArea>
    <c:plotVisOnly val="1"/>
    <c:dispBlanksAs val="zero"/>
    <c:showDLblsOverMax val="0"/>
    <c:extLst/>
  </c:chart>
  <c:spPr>
    <a:noFill/>
    <a:ln w="9525" cap="flat" cmpd="sng" algn="ctr">
      <a:noFill/>
      <a:prstDash val="solid"/>
      <a:round/>
    </a:ln>
    <a:effectLst/>
    <a:extLst>
      <a:ext uri="{91240B29-F687-4F45-9708-019B960494DF}">
        <a14:hiddenLine xmlns:a14="http://schemas.microsoft.com/office/drawing/2010/main" w="9525" cap="flat" cmpd="sng" algn="ctr">
          <a:solidFill>
            <a:sysClr val="windowText" lastClr="000000">
              <a:lumMod val="15000"/>
              <a:lumOff val="85000"/>
            </a:sysClr>
          </a:solidFill>
          <a:prstDash val="solid"/>
          <a:round/>
        </a14:hiddenLine>
      </a:ext>
    </a:extLst>
  </c:spPr>
  <c:txPr>
    <a:bodyPr/>
    <a:lstStyle/>
    <a:p>
      <a:pPr>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Diagram_updated'!$F$39:$I$39</c:f>
              <c:numCache>
                <c:formatCode>General</c:formatCode>
                <c:ptCount val="4"/>
                <c:pt idx="0">
                  <c:v>1</c:v>
                </c:pt>
                <c:pt idx="1">
                  <c:v>1</c:v>
                </c:pt>
                <c:pt idx="2">
                  <c:v>23</c:v>
                </c:pt>
                <c:pt idx="3">
                  <c:v>23</c:v>
                </c:pt>
              </c:numCache>
            </c:numRef>
          </c:val>
          <c:extLst>
            <c:ext xmlns:c16="http://schemas.microsoft.com/office/drawing/2014/chart" uri="{C3380CC4-5D6E-409C-BE32-E72D297353CC}">
              <c16:uniqueId val="{00000000-751B-4F22-A721-BC000C1B3713}"/>
            </c:ext>
          </c:extLst>
        </c:ser>
        <c:ser>
          <c:idx val="1"/>
          <c:order val="1"/>
          <c:spPr>
            <a:solidFill>
              <a:schemeClr val="tx1">
                <a:lumMod val="50000"/>
                <a:lumOff val="50000"/>
                <a:alpha val="50000"/>
              </a:schemeClr>
            </a:solid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Diagram_updated'!$J$39:$M$39</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1-751B-4F22-A721-BC000C1B3713}"/>
            </c:ext>
          </c:extLst>
        </c:ser>
        <c:ser>
          <c:idx val="2"/>
          <c:order val="2"/>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Diagram_updated'!$N$39:$Q$39</c:f>
              <c:numCache>
                <c:formatCode>General</c:formatCode>
                <c:ptCount val="4"/>
                <c:pt idx="0">
                  <c:v>64</c:v>
                </c:pt>
                <c:pt idx="1">
                  <c:v>64</c:v>
                </c:pt>
                <c:pt idx="2">
                  <c:v>42</c:v>
                </c:pt>
                <c:pt idx="3">
                  <c:v>42</c:v>
                </c:pt>
              </c:numCache>
            </c:numRef>
          </c:val>
          <c:extLst>
            <c:ext xmlns:c16="http://schemas.microsoft.com/office/drawing/2014/chart" uri="{C3380CC4-5D6E-409C-BE32-E72D297353CC}">
              <c16:uniqueId val="{00000002-751B-4F22-A721-BC000C1B3713}"/>
            </c:ext>
          </c:extLst>
        </c:ser>
        <c:dLbls>
          <c:showLegendKey val="0"/>
          <c:showVal val="0"/>
          <c:showCatName val="0"/>
          <c:showSerName val="0"/>
          <c:showPercent val="0"/>
          <c:showBubbleSize val="0"/>
        </c:dLbls>
        <c:axId val="1835386895"/>
        <c:axId val="1835389807"/>
      </c:areaChart>
      <c:dateAx>
        <c:axId val="1835386895"/>
        <c:scaling>
          <c:orientation val="minMax"/>
        </c:scaling>
        <c:delete val="1"/>
        <c:axPos val="t"/>
        <c:numFmt formatCode="General" sourceLinked="1"/>
        <c:majorTickMark val="out"/>
        <c:minorTickMark val="none"/>
        <c:tickLblPos val="nextTo"/>
        <c:crossAx val="1835389807"/>
        <c:crosses val="autoZero"/>
        <c:auto val="0"/>
        <c:lblOffset val="100"/>
        <c:baseTimeUnit val="days"/>
      </c:dateAx>
      <c:valAx>
        <c:axId val="1835389807"/>
        <c:scaling>
          <c:orientation val="maxMin"/>
          <c:min val="0"/>
        </c:scaling>
        <c:delete val="1"/>
        <c:axPos val="l"/>
        <c:numFmt formatCode="0%" sourceLinked="1"/>
        <c:majorTickMark val="none"/>
        <c:minorTickMark val="none"/>
        <c:tickLblPos val="nextTo"/>
        <c:crossAx val="1835386895"/>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a:extLs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Diagram_updated'!$F$38:$I$38</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0-A055-4037-9668-5B0183BBD2FF}"/>
            </c:ext>
          </c:extLst>
        </c:ser>
        <c:ser>
          <c:idx val="1"/>
          <c:order val="1"/>
          <c:spPr>
            <a:solidFill>
              <a:schemeClr val="tx1">
                <a:lumMod val="50000"/>
                <a:lumOff val="50000"/>
                <a:alpha val="50000"/>
              </a:schemeClr>
            </a:solid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Diagram_updated'!$J$38:$M$38</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1-A055-4037-9668-5B0183BBD2FF}"/>
            </c:ext>
          </c:extLst>
        </c:ser>
        <c:ser>
          <c:idx val="2"/>
          <c:order val="2"/>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Diagram_updated'!$N$38:$Q$38</c:f>
              <c:numCache>
                <c:formatCode>General</c:formatCode>
                <c:ptCount val="4"/>
                <c:pt idx="0">
                  <c:v>64</c:v>
                </c:pt>
                <c:pt idx="1">
                  <c:v>64</c:v>
                </c:pt>
                <c:pt idx="2">
                  <c:v>64</c:v>
                </c:pt>
                <c:pt idx="3">
                  <c:v>64</c:v>
                </c:pt>
              </c:numCache>
            </c:numRef>
          </c:val>
          <c:extLst>
            <c:ext xmlns:c16="http://schemas.microsoft.com/office/drawing/2014/chart" uri="{C3380CC4-5D6E-409C-BE32-E72D297353CC}">
              <c16:uniqueId val="{00000002-A055-4037-9668-5B0183BBD2FF}"/>
            </c:ext>
          </c:extLst>
        </c:ser>
        <c:dLbls>
          <c:showLegendKey val="0"/>
          <c:showVal val="0"/>
          <c:showCatName val="0"/>
          <c:showSerName val="0"/>
          <c:showPercent val="0"/>
          <c:showBubbleSize val="0"/>
        </c:dLbls>
        <c:axId val="1835386895"/>
        <c:axId val="1835389807"/>
      </c:areaChart>
      <c:dateAx>
        <c:axId val="1835386895"/>
        <c:scaling>
          <c:orientation val="minMax"/>
        </c:scaling>
        <c:delete val="1"/>
        <c:axPos val="t"/>
        <c:numFmt formatCode="General" sourceLinked="1"/>
        <c:majorTickMark val="out"/>
        <c:minorTickMark val="none"/>
        <c:tickLblPos val="nextTo"/>
        <c:crossAx val="1835389807"/>
        <c:crosses val="autoZero"/>
        <c:auto val="0"/>
        <c:lblOffset val="100"/>
        <c:baseTimeUnit val="days"/>
      </c:dateAx>
      <c:valAx>
        <c:axId val="1835389807"/>
        <c:scaling>
          <c:orientation val="maxMin"/>
          <c:min val="0"/>
        </c:scaling>
        <c:delete val="1"/>
        <c:axPos val="l"/>
        <c:numFmt formatCode="0%" sourceLinked="1"/>
        <c:majorTickMark val="none"/>
        <c:minorTickMark val="none"/>
        <c:tickLblPos val="nextTo"/>
        <c:crossAx val="1835386895"/>
        <c:crosses val="autoZero"/>
        <c:crossBetween val="midCat"/>
      </c:valAx>
      <c:spPr>
        <a:noFill/>
      </c:spPr>
    </c:plotArea>
    <c:plotVisOnly val="1"/>
    <c:dispBlanksAs val="zero"/>
    <c:showDLblsOverMax val="0"/>
    <c:extLst/>
  </c:chart>
  <c:spPr>
    <a:noFill/>
    <a:ln w="9525" cap="flat" cmpd="sng" algn="ctr">
      <a:noFill/>
      <a:round/>
    </a:ln>
    <a:effectLst/>
  </c:spPr>
  <c:txPr>
    <a:bodyPr/>
    <a:lstStyle/>
    <a:p>
      <a:pPr>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'Sankey Diagram_updated'!$B$20</c:f>
              <c:strCache>
                <c:ptCount val="1"/>
                <c:pt idx="0">
                  <c:v>IHC 0</c:v>
                </c:pt>
              </c:strCache>
            </c:strRef>
          </c:tx>
          <c:spPr>
            <a:solidFill>
              <a:schemeClr val="accent4">
                <a:lumMod val="20000"/>
                <a:lumOff val="80000"/>
              </a:schemeClr>
            </a:solidFill>
            <a:ln>
              <a:noFill/>
            </a:ln>
            <a:effectLst/>
          </c:spPr>
          <c:invertIfNegative val="0"/>
          <c:dLbls>
            <c:dLbl>
              <c:idx val="0"/>
              <c:layout>
                <c:manualLayout>
                  <c:x val="-1.6770174852462908E-2"/>
                  <c:y val="-2.7309177877583288E-2"/>
                </c:manualLayout>
              </c:layout>
              <c:spPr>
                <a:solidFill>
                  <a:srgbClr val="FFC000"/>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1"/>
              <c:showPercent val="0"/>
              <c:showBubbleSize val="0"/>
              <c:extLst>
                <c:ext xmlns:c15="http://schemas.microsoft.com/office/drawing/2012/chart" uri="{CE6537A1-D6FC-4f65-9D91-7224C49458BB}">
                  <c15:layout>
                    <c:manualLayout>
                      <c:w val="0.60375006437623713"/>
                      <c:h val="0.12819129971800142"/>
                    </c:manualLayout>
                  </c15:layout>
                </c:ext>
                <c:ext xmlns:c16="http://schemas.microsoft.com/office/drawing/2014/chart" uri="{C3380CC4-5D6E-409C-BE32-E72D297353CC}">
                  <c16:uniqueId val="{00000000-B696-45A5-96BD-E15AF7D7803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'Sankey Diagram_updated'!$C$19</c:f>
              <c:strCache>
                <c:ptCount val="1"/>
                <c:pt idx="0">
                  <c:v>Value</c:v>
                </c:pt>
              </c:strCache>
            </c:strRef>
          </c:cat>
          <c:val>
            <c:numRef>
              <c:f>'Sankey Diagram_updated'!$C$20</c:f>
              <c:numCache>
                <c:formatCode>General</c:formatCode>
                <c:ptCount val="1"/>
                <c:pt idx="0">
                  <c:v>1</c:v>
                </c:pt>
              </c:numCache>
            </c:numRef>
          </c:val>
          <c:extLst>
            <c:ext xmlns:c16="http://schemas.microsoft.com/office/drawing/2014/chart" uri="{C3380CC4-5D6E-409C-BE32-E72D297353CC}">
              <c16:uniqueId val="{00000001-B696-45A5-96BD-E15AF7D78034}"/>
            </c:ext>
          </c:extLst>
        </c:ser>
        <c:ser>
          <c:idx val="1"/>
          <c:order val="1"/>
          <c:tx>
            <c:strRef>
              <c:f>'Sankey Diagram_updated'!$B$21</c:f>
              <c:strCache>
                <c:ptCount val="1"/>
                <c:pt idx="0">
                  <c:v>Blank 1</c:v>
                </c:pt>
              </c:strCache>
            </c:strRef>
          </c:tx>
          <c:spPr>
            <a:solidFill>
              <a:schemeClr val="accent2"/>
            </a:solidFill>
            <a:ln>
              <a:noFill/>
            </a:ln>
            <a:effectLst/>
          </c:spPr>
          <c:invertIfNegative val="0"/>
          <c:dPt>
            <c:idx val="0"/>
            <c:invertIfNegative val="0"/>
            <c:bubble3D val="0"/>
            <c:spPr>
              <a:noFill/>
              <a:ln>
                <a:noFill/>
              </a:ln>
              <a:effectLst/>
            </c:spPr>
            <c:extLst>
              <c:ext xmlns:c16="http://schemas.microsoft.com/office/drawing/2014/chart" uri="{C3380CC4-5D6E-409C-BE32-E72D297353CC}">
                <c16:uniqueId val="{00000003-B696-45A5-96BD-E15AF7D78034}"/>
              </c:ext>
            </c:extLst>
          </c:dPt>
          <c:cat>
            <c:strRef>
              <c:f>'Sankey Diagram_updated'!$C$19</c:f>
              <c:strCache>
                <c:ptCount val="1"/>
                <c:pt idx="0">
                  <c:v>Value</c:v>
                </c:pt>
              </c:strCache>
            </c:strRef>
          </c:cat>
          <c:val>
            <c:numRef>
              <c:f>'Sankey Diagram_updated'!$C$21</c:f>
              <c:numCache>
                <c:formatCode>General</c:formatCode>
                <c:ptCount val="1"/>
                <c:pt idx="0">
                  <c:v>10</c:v>
                </c:pt>
              </c:numCache>
            </c:numRef>
          </c:val>
          <c:extLst>
            <c:ext xmlns:c16="http://schemas.microsoft.com/office/drawing/2014/chart" uri="{C3380CC4-5D6E-409C-BE32-E72D297353CC}">
              <c16:uniqueId val="{00000004-B696-45A5-96BD-E15AF7D78034}"/>
            </c:ext>
          </c:extLst>
        </c:ser>
        <c:ser>
          <c:idx val="2"/>
          <c:order val="2"/>
          <c:tx>
            <c:strRef>
              <c:f>'Sankey Diagram_updated'!$B$22</c:f>
              <c:strCache>
                <c:ptCount val="1"/>
                <c:pt idx="0">
                  <c:v>IHC 1+</c:v>
                </c:pt>
              </c:strCache>
            </c:strRef>
          </c:tx>
          <c:spPr>
            <a:solidFill>
              <a:schemeClr val="accent6">
                <a:lumMod val="40000"/>
                <a:lumOff val="60000"/>
              </a:schemeClr>
            </a:solidFill>
            <a:ln>
              <a:noFill/>
            </a:ln>
            <a:effectLst/>
          </c:spPr>
          <c:invertIfNegative val="0"/>
          <c:dLbls>
            <c:dLbl>
              <c:idx val="0"/>
              <c:dLblPos val="ctr"/>
              <c:showLegendKey val="0"/>
              <c:showVal val="0"/>
              <c:showCatName val="0"/>
              <c:showSerName val="1"/>
              <c:showPercent val="0"/>
              <c:showBubbleSize val="0"/>
              <c:extLst>
                <c:ext xmlns:c15="http://schemas.microsoft.com/office/drawing/2012/chart" uri="{CE6537A1-D6FC-4f65-9D91-7224C49458BB}">
                  <c15:layout>
                    <c:manualLayout>
                      <c:w val="0.69428854532730799"/>
                      <c:h val="0.14643762932228335"/>
                    </c:manualLayout>
                  </c15:layout>
                </c:ext>
                <c:ext xmlns:c16="http://schemas.microsoft.com/office/drawing/2014/chart" uri="{C3380CC4-5D6E-409C-BE32-E72D297353CC}">
                  <c16:uniqueId val="{00000005-B696-45A5-96BD-E15AF7D7803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'Sankey Diagram_updated'!$C$19</c:f>
              <c:strCache>
                <c:ptCount val="1"/>
                <c:pt idx="0">
                  <c:v>Value</c:v>
                </c:pt>
              </c:strCache>
            </c:strRef>
          </c:cat>
          <c:val>
            <c:numRef>
              <c:f>'Sankey Diagram_updated'!$C$22</c:f>
              <c:numCache>
                <c:formatCode>General</c:formatCode>
                <c:ptCount val="1"/>
                <c:pt idx="0">
                  <c:v>31</c:v>
                </c:pt>
              </c:numCache>
            </c:numRef>
          </c:val>
          <c:extLst>
            <c:ext xmlns:c16="http://schemas.microsoft.com/office/drawing/2014/chart" uri="{C3380CC4-5D6E-409C-BE32-E72D297353CC}">
              <c16:uniqueId val="{00000006-B696-45A5-96BD-E15AF7D78034}"/>
            </c:ext>
          </c:extLst>
        </c:ser>
        <c:ser>
          <c:idx val="3"/>
          <c:order val="3"/>
          <c:tx>
            <c:strRef>
              <c:f>'Sankey Diagram_updated'!$B$23</c:f>
              <c:strCache>
                <c:ptCount val="1"/>
                <c:pt idx="0">
                  <c:v>Blank 2</c:v>
                </c:pt>
              </c:strCache>
            </c:strRef>
          </c:tx>
          <c:spPr>
            <a:noFill/>
            <a:ln>
              <a:noFill/>
            </a:ln>
            <a:effectLst/>
          </c:spPr>
          <c:invertIfNegative val="0"/>
          <c:cat>
            <c:strRef>
              <c:f>'Sankey Diagram_updated'!$C$19</c:f>
              <c:strCache>
                <c:ptCount val="1"/>
                <c:pt idx="0">
                  <c:v>Value</c:v>
                </c:pt>
              </c:strCache>
            </c:strRef>
          </c:cat>
          <c:val>
            <c:numRef>
              <c:f>'Sankey Diagram_updated'!$C$23</c:f>
              <c:numCache>
                <c:formatCode>General</c:formatCode>
                <c:ptCount val="1"/>
                <c:pt idx="0">
                  <c:v>10</c:v>
                </c:pt>
              </c:numCache>
            </c:numRef>
          </c:val>
          <c:extLst>
            <c:ext xmlns:c16="http://schemas.microsoft.com/office/drawing/2014/chart" uri="{C3380CC4-5D6E-409C-BE32-E72D297353CC}">
              <c16:uniqueId val="{00000007-B696-45A5-96BD-E15AF7D78034}"/>
            </c:ext>
          </c:extLst>
        </c:ser>
        <c:ser>
          <c:idx val="4"/>
          <c:order val="4"/>
          <c:tx>
            <c:strRef>
              <c:f>'Sankey Diagram_updated'!$B$24</c:f>
              <c:strCache>
                <c:ptCount val="1"/>
                <c:pt idx="0">
                  <c:v>IHC 2+</c:v>
                </c:pt>
              </c:strCache>
            </c:strRef>
          </c:tx>
          <c:spPr>
            <a:solidFill>
              <a:schemeClr val="bg2">
                <a:lumMod val="75000"/>
              </a:schemeClr>
            </a:solidFill>
            <a:ln>
              <a:noFill/>
            </a:ln>
            <a:effectLst/>
          </c:spPr>
          <c:invertIfNegative val="0"/>
          <c:dLbls>
            <c:dLbl>
              <c:idx val="0"/>
              <c:dLblPos val="ctr"/>
              <c:showLegendKey val="0"/>
              <c:showVal val="0"/>
              <c:showCatName val="0"/>
              <c:showSerName val="1"/>
              <c:showPercent val="0"/>
              <c:showBubbleSize val="0"/>
              <c:extLst>
                <c:ext xmlns:c15="http://schemas.microsoft.com/office/drawing/2012/chart" uri="{CE6537A1-D6FC-4f65-9D91-7224C49458BB}">
                  <c15:layout>
                    <c:manualLayout>
                      <c:w val="0.69428854532730799"/>
                      <c:h val="0.14643762932228335"/>
                    </c:manualLayout>
                  </c15:layout>
                </c:ext>
                <c:ext xmlns:c16="http://schemas.microsoft.com/office/drawing/2014/chart" uri="{C3380CC4-5D6E-409C-BE32-E72D297353CC}">
                  <c16:uniqueId val="{00000008-B696-45A5-96BD-E15AF7D78034}"/>
                </c:ext>
              </c:extLst>
            </c:dLbl>
            <c:spPr>
              <a:solidFill>
                <a:srgbClr val="FFFF00"/>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'Sankey Diagram_updated'!$C$19</c:f>
              <c:strCache>
                <c:ptCount val="1"/>
                <c:pt idx="0">
                  <c:v>Value</c:v>
                </c:pt>
              </c:strCache>
            </c:strRef>
          </c:cat>
          <c:val>
            <c:numRef>
              <c:f>'Sankey Diagram_updated'!$C$24</c:f>
              <c:numCache>
                <c:formatCode>General</c:formatCode>
                <c:ptCount val="1"/>
                <c:pt idx="0">
                  <c:v>3</c:v>
                </c:pt>
              </c:numCache>
            </c:numRef>
          </c:val>
          <c:extLst>
            <c:ext xmlns:c16="http://schemas.microsoft.com/office/drawing/2014/chart" uri="{C3380CC4-5D6E-409C-BE32-E72D297353CC}">
              <c16:uniqueId val="{00000009-B696-45A5-96BD-E15AF7D78034}"/>
            </c:ext>
          </c:extLst>
        </c:ser>
        <c:ser>
          <c:idx val="5"/>
          <c:order val="5"/>
          <c:tx>
            <c:strRef>
              <c:f>'Sankey Diagram_updated'!$B$25</c:f>
              <c:strCache>
                <c:ptCount val="1"/>
                <c:pt idx="0">
                  <c:v>Blank 3</c:v>
                </c:pt>
              </c:strCache>
            </c:strRef>
          </c:tx>
          <c:spPr>
            <a:noFill/>
            <a:ln>
              <a:noFill/>
            </a:ln>
            <a:effectLst/>
          </c:spPr>
          <c:invertIfNegative val="0"/>
          <c:cat>
            <c:strRef>
              <c:f>'Sankey Diagram_updated'!$C$19</c:f>
              <c:strCache>
                <c:ptCount val="1"/>
                <c:pt idx="0">
                  <c:v>Value</c:v>
                </c:pt>
              </c:strCache>
            </c:strRef>
          </c:cat>
          <c:val>
            <c:numRef>
              <c:f>'Sankey Diagram_updated'!$C$25</c:f>
              <c:numCache>
                <c:formatCode>General</c:formatCode>
                <c:ptCount val="1"/>
                <c:pt idx="0">
                  <c:v>10</c:v>
                </c:pt>
              </c:numCache>
            </c:numRef>
          </c:val>
          <c:extLst>
            <c:ext xmlns:c16="http://schemas.microsoft.com/office/drawing/2014/chart" uri="{C3380CC4-5D6E-409C-BE32-E72D297353CC}">
              <c16:uniqueId val="{0000000A-B696-45A5-96BD-E15AF7D78034}"/>
            </c:ext>
          </c:extLst>
        </c:ser>
        <c:dLbls>
          <c:showLegendKey val="0"/>
          <c:showVal val="0"/>
          <c:showCatName val="0"/>
          <c:showSerName val="0"/>
          <c:showPercent val="0"/>
          <c:showBubbleSize val="0"/>
        </c:dLbls>
        <c:gapWidth val="0"/>
        <c:overlap val="100"/>
        <c:axId val="410423263"/>
        <c:axId val="410421183"/>
      </c:barChart>
      <c:catAx>
        <c:axId val="410423263"/>
        <c:scaling>
          <c:orientation val="minMax"/>
        </c:scaling>
        <c:delete val="1"/>
        <c:axPos val="t"/>
        <c:numFmt formatCode="General" sourceLinked="1"/>
        <c:majorTickMark val="none"/>
        <c:minorTickMark val="none"/>
        <c:tickLblPos val="nextTo"/>
        <c:crossAx val="410421183"/>
        <c:crosses val="autoZero"/>
        <c:auto val="1"/>
        <c:lblAlgn val="ctr"/>
        <c:lblOffset val="100"/>
        <c:noMultiLvlLbl val="0"/>
      </c:catAx>
      <c:valAx>
        <c:axId val="410421183"/>
        <c:scaling>
          <c:orientation val="maxMin"/>
          <c:min val="0"/>
        </c:scaling>
        <c:delete val="1"/>
        <c:axPos val="l"/>
        <c:numFmt formatCode="0%" sourceLinked="1"/>
        <c:majorTickMark val="none"/>
        <c:minorTickMark val="none"/>
        <c:tickLblPos val="nextTo"/>
        <c:crossAx val="410423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'Sankey Diagram_updated'!$B$29</c:f>
              <c:strCache>
                <c:ptCount val="1"/>
                <c:pt idx="0">
                  <c:v>IHC 0</c:v>
                </c:pt>
              </c:strCache>
            </c:strRef>
          </c:tx>
          <c:spPr>
            <a:solidFill>
              <a:schemeClr val="accent4"/>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0-43C5-4D9C-A74B-5918BC9EC462}"/>
              </c:ext>
            </c:extLst>
          </c:dPt>
          <c:dLbls>
            <c:dLbl>
              <c:idx val="0"/>
              <c:dLblPos val="ctr"/>
              <c:showLegendKey val="0"/>
              <c:showVal val="0"/>
              <c:showCatName val="0"/>
              <c:showSerName val="1"/>
              <c:showPercent val="0"/>
              <c:showBubbleSize val="0"/>
              <c:extLst>
                <c:ext xmlns:c15="http://schemas.microsoft.com/office/drawing/2012/chart" uri="{CE6537A1-D6FC-4f65-9D91-7224C49458BB}">
                  <c15:layout>
                    <c:manualLayout>
                      <c:w val="0.5785737877727567"/>
                      <c:h val="0.11868275541627528"/>
                    </c:manualLayout>
                  </c15:layout>
                </c:ext>
                <c:ext xmlns:c16="http://schemas.microsoft.com/office/drawing/2014/chart" uri="{C3380CC4-5D6E-409C-BE32-E72D297353CC}">
                  <c16:uniqueId val="{00000000-43C5-4D9C-A74B-5918BC9EC46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'Sankey Diagram_updated'!$C$28</c:f>
              <c:strCache>
                <c:ptCount val="1"/>
                <c:pt idx="0">
                  <c:v>Value</c:v>
                </c:pt>
              </c:strCache>
            </c:strRef>
          </c:cat>
          <c:val>
            <c:numRef>
              <c:f>'Sankey Diagram_updated'!$C$29</c:f>
              <c:numCache>
                <c:formatCode>General</c:formatCode>
                <c:ptCount val="1"/>
                <c:pt idx="0">
                  <c:v>13</c:v>
                </c:pt>
              </c:numCache>
            </c:numRef>
          </c:val>
          <c:extLst>
            <c:ext xmlns:c16="http://schemas.microsoft.com/office/drawing/2014/chart" uri="{C3380CC4-5D6E-409C-BE32-E72D297353CC}">
              <c16:uniqueId val="{00000001-43C5-4D9C-A74B-5918BC9EC462}"/>
            </c:ext>
          </c:extLst>
        </c:ser>
        <c:ser>
          <c:idx val="1"/>
          <c:order val="1"/>
          <c:tx>
            <c:strRef>
              <c:f>'Sankey Diagram_updated'!$B$30</c:f>
              <c:strCache>
                <c:ptCount val="1"/>
                <c:pt idx="0">
                  <c:v>Blank 1</c:v>
                </c:pt>
              </c:strCache>
            </c:strRef>
          </c:tx>
          <c:spPr>
            <a:noFill/>
            <a:ln>
              <a:noFill/>
            </a:ln>
            <a:effectLst/>
          </c:spPr>
          <c:invertIfNegative val="0"/>
          <c:cat>
            <c:strRef>
              <c:f>'Sankey Diagram_updated'!$C$28</c:f>
              <c:strCache>
                <c:ptCount val="1"/>
                <c:pt idx="0">
                  <c:v>Value</c:v>
                </c:pt>
              </c:strCache>
            </c:strRef>
          </c:cat>
          <c:val>
            <c:numRef>
              <c:f>'Sankey Diagram_updated'!$C$30</c:f>
              <c:numCache>
                <c:formatCode>General</c:formatCode>
                <c:ptCount val="1"/>
                <c:pt idx="0">
                  <c:v>10</c:v>
                </c:pt>
              </c:numCache>
            </c:numRef>
          </c:val>
          <c:extLst>
            <c:ext xmlns:c16="http://schemas.microsoft.com/office/drawing/2014/chart" uri="{C3380CC4-5D6E-409C-BE32-E72D297353CC}">
              <c16:uniqueId val="{00000002-43C5-4D9C-A74B-5918BC9EC462}"/>
            </c:ext>
          </c:extLst>
        </c:ser>
        <c:ser>
          <c:idx val="2"/>
          <c:order val="2"/>
          <c:tx>
            <c:strRef>
              <c:f>'Sankey Diagram_updated'!$B$31</c:f>
              <c:strCache>
                <c:ptCount val="1"/>
                <c:pt idx="0">
                  <c:v>IHC 1+</c:v>
                </c:pt>
              </c:strCache>
            </c:strRef>
          </c:tx>
          <c:spPr>
            <a:solidFill>
              <a:schemeClr val="accent6">
                <a:lumMod val="40000"/>
                <a:lumOff val="60000"/>
              </a:schemeClr>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1"/>
              <c:showPercent val="0"/>
              <c:showBubbleSize val="0"/>
              <c:extLst>
                <c:ext xmlns:c15="http://schemas.microsoft.com/office/drawing/2012/chart" uri="{CE6537A1-D6FC-4f65-9D91-7224C49458BB}">
                  <c15:layout>
                    <c:manualLayout>
                      <c:w val="0.69428854532730799"/>
                      <c:h val="0.14643765877717188"/>
                    </c:manualLayout>
                  </c15:layout>
                </c:ext>
                <c:ext xmlns:c16="http://schemas.microsoft.com/office/drawing/2014/chart" uri="{C3380CC4-5D6E-409C-BE32-E72D297353CC}">
                  <c16:uniqueId val="{00000003-43C5-4D9C-A74B-5918BC9EC46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'Sankey Diagram_updated'!$C$28</c:f>
              <c:strCache>
                <c:ptCount val="1"/>
                <c:pt idx="0">
                  <c:v>Value</c:v>
                </c:pt>
              </c:strCache>
            </c:strRef>
          </c:cat>
          <c:val>
            <c:numRef>
              <c:f>'Sankey Diagram_updated'!$C$31</c:f>
              <c:numCache>
                <c:formatCode>General</c:formatCode>
                <c:ptCount val="1"/>
                <c:pt idx="0">
                  <c:v>20</c:v>
                </c:pt>
              </c:numCache>
            </c:numRef>
          </c:val>
          <c:extLst>
            <c:ext xmlns:c16="http://schemas.microsoft.com/office/drawing/2014/chart" uri="{C3380CC4-5D6E-409C-BE32-E72D297353CC}">
              <c16:uniqueId val="{00000004-43C5-4D9C-A74B-5918BC9EC462}"/>
            </c:ext>
          </c:extLst>
        </c:ser>
        <c:ser>
          <c:idx val="3"/>
          <c:order val="3"/>
          <c:tx>
            <c:strRef>
              <c:f>'Sankey Diagram_updated'!$B$32</c:f>
              <c:strCache>
                <c:ptCount val="1"/>
                <c:pt idx="0">
                  <c:v>Blank 2</c:v>
                </c:pt>
              </c:strCache>
            </c:strRef>
          </c:tx>
          <c:spPr>
            <a:noFill/>
            <a:ln>
              <a:noFill/>
            </a:ln>
            <a:effectLst/>
          </c:spPr>
          <c:invertIfNegative val="0"/>
          <c:cat>
            <c:strRef>
              <c:f>'Sankey Diagram_updated'!$C$28</c:f>
              <c:strCache>
                <c:ptCount val="1"/>
                <c:pt idx="0">
                  <c:v>Value</c:v>
                </c:pt>
              </c:strCache>
            </c:strRef>
          </c:cat>
          <c:val>
            <c:numRef>
              <c:f>'Sankey Diagram_updated'!$C$32</c:f>
              <c:numCache>
                <c:formatCode>General</c:formatCode>
                <c:ptCount val="1"/>
                <c:pt idx="0">
                  <c:v>10</c:v>
                </c:pt>
              </c:numCache>
            </c:numRef>
          </c:val>
          <c:extLst>
            <c:ext xmlns:c16="http://schemas.microsoft.com/office/drawing/2014/chart" uri="{C3380CC4-5D6E-409C-BE32-E72D297353CC}">
              <c16:uniqueId val="{00000005-43C5-4D9C-A74B-5918BC9EC462}"/>
            </c:ext>
          </c:extLst>
        </c:ser>
        <c:ser>
          <c:idx val="4"/>
          <c:order val="4"/>
          <c:tx>
            <c:strRef>
              <c:f>'Sankey Diagram_updated'!$B$33</c:f>
              <c:strCache>
                <c:ptCount val="1"/>
                <c:pt idx="0">
                  <c:v>IHC 2+</c:v>
                </c:pt>
              </c:strCache>
            </c:strRef>
          </c:tx>
          <c:spPr>
            <a:solidFill>
              <a:schemeClr val="accent6">
                <a:lumMod val="20000"/>
                <a:lumOff val="80000"/>
              </a:schemeClr>
            </a:solidFill>
            <a:ln>
              <a:noFill/>
            </a:ln>
            <a:effectLst/>
          </c:spPr>
          <c:invertIfNegative val="0"/>
          <c:dLbls>
            <c:dLbl>
              <c:idx val="0"/>
              <c:spPr>
                <a:solidFill>
                  <a:srgbClr val="FFFF00"/>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1"/>
              <c:showPercent val="0"/>
              <c:showBubbleSize val="0"/>
              <c:extLst>
                <c:ext xmlns:c15="http://schemas.microsoft.com/office/drawing/2012/chart" uri="{CE6537A1-D6FC-4f65-9D91-7224C49458BB}">
                  <c15:layout>
                    <c:manualLayout>
                      <c:w val="0.69428854532730799"/>
                      <c:h val="0.14643765877717188"/>
                    </c:manualLayout>
                  </c15:layout>
                </c:ext>
                <c:ext xmlns:c16="http://schemas.microsoft.com/office/drawing/2014/chart" uri="{C3380CC4-5D6E-409C-BE32-E72D297353CC}">
                  <c16:uniqueId val="{00000006-43C5-4D9C-A74B-5918BC9EC46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'Sankey Diagram_updated'!$C$28</c:f>
              <c:strCache>
                <c:ptCount val="1"/>
                <c:pt idx="0">
                  <c:v>Value</c:v>
                </c:pt>
              </c:strCache>
            </c:strRef>
          </c:cat>
          <c:val>
            <c:numRef>
              <c:f>'Sankey Diagram_updated'!$C$33</c:f>
              <c:numCache>
                <c:formatCode>General</c:formatCode>
                <c:ptCount val="1"/>
                <c:pt idx="0">
                  <c:v>2</c:v>
                </c:pt>
              </c:numCache>
            </c:numRef>
          </c:val>
          <c:extLst>
            <c:ext xmlns:c16="http://schemas.microsoft.com/office/drawing/2014/chart" uri="{C3380CC4-5D6E-409C-BE32-E72D297353CC}">
              <c16:uniqueId val="{00000007-43C5-4D9C-A74B-5918BC9EC462}"/>
            </c:ext>
          </c:extLst>
        </c:ser>
        <c:ser>
          <c:idx val="5"/>
          <c:order val="5"/>
          <c:tx>
            <c:strRef>
              <c:f>'Sankey Diagram_updated'!$B$34</c:f>
              <c:strCache>
                <c:ptCount val="1"/>
                <c:pt idx="0">
                  <c:v>Blank 3</c:v>
                </c:pt>
              </c:strCache>
            </c:strRef>
          </c:tx>
          <c:spPr>
            <a:noFill/>
            <a:ln>
              <a:noFill/>
            </a:ln>
            <a:effectLst/>
          </c:spPr>
          <c:invertIfNegative val="0"/>
          <c:cat>
            <c:strRef>
              <c:f>'Sankey Diagram_updated'!$C$28</c:f>
              <c:strCache>
                <c:ptCount val="1"/>
                <c:pt idx="0">
                  <c:v>Value</c:v>
                </c:pt>
              </c:strCache>
            </c:strRef>
          </c:cat>
          <c:val>
            <c:numRef>
              <c:f>'Sankey Diagram_updated'!$C$34</c:f>
              <c:numCache>
                <c:formatCode>General</c:formatCode>
                <c:ptCount val="1"/>
                <c:pt idx="0">
                  <c:v>10</c:v>
                </c:pt>
              </c:numCache>
            </c:numRef>
          </c:val>
          <c:extLst>
            <c:ext xmlns:c16="http://schemas.microsoft.com/office/drawing/2014/chart" uri="{C3380CC4-5D6E-409C-BE32-E72D297353CC}">
              <c16:uniqueId val="{00000008-43C5-4D9C-A74B-5918BC9EC462}"/>
            </c:ext>
          </c:extLst>
        </c:ser>
        <c:dLbls>
          <c:showLegendKey val="0"/>
          <c:showVal val="0"/>
          <c:showCatName val="0"/>
          <c:showSerName val="0"/>
          <c:showPercent val="0"/>
          <c:showBubbleSize val="0"/>
        </c:dLbls>
        <c:gapWidth val="0"/>
        <c:overlap val="100"/>
        <c:axId val="410423263"/>
        <c:axId val="410421183"/>
      </c:barChart>
      <c:catAx>
        <c:axId val="410423263"/>
        <c:scaling>
          <c:orientation val="minMax"/>
        </c:scaling>
        <c:delete val="1"/>
        <c:axPos val="t"/>
        <c:numFmt formatCode="General" sourceLinked="1"/>
        <c:majorTickMark val="none"/>
        <c:minorTickMark val="none"/>
        <c:tickLblPos val="nextTo"/>
        <c:crossAx val="410421183"/>
        <c:crosses val="autoZero"/>
        <c:auto val="1"/>
        <c:lblAlgn val="ctr"/>
        <c:lblOffset val="100"/>
        <c:noMultiLvlLbl val="0"/>
      </c:catAx>
      <c:valAx>
        <c:axId val="410421183"/>
        <c:scaling>
          <c:orientation val="maxMin"/>
          <c:min val="0"/>
        </c:scaling>
        <c:delete val="1"/>
        <c:axPos val="l"/>
        <c:numFmt formatCode="0%" sourceLinked="1"/>
        <c:majorTickMark val="none"/>
        <c:minorTickMark val="none"/>
        <c:tickLblPos val="nextTo"/>
        <c:crossAx val="410423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2000" b="1" u="sng" dirty="0">
                <a:solidFill>
                  <a:schemeClr val="tx1"/>
                </a:solidFill>
              </a:rPr>
              <a:t>Arm A (T-</a:t>
            </a:r>
            <a:r>
              <a:rPr lang="en-US" sz="2000" b="1" u="sng" dirty="0" err="1">
                <a:solidFill>
                  <a:schemeClr val="tx1"/>
                </a:solidFill>
              </a:rPr>
              <a:t>DXd</a:t>
            </a:r>
            <a:r>
              <a:rPr lang="en-US" sz="2000" b="1" u="sng" dirty="0">
                <a:solidFill>
                  <a:schemeClr val="tx1"/>
                </a:solidFill>
              </a:rPr>
              <a:t>)</a:t>
            </a:r>
          </a:p>
          <a:p>
            <a:pPr>
              <a:defRPr sz="2000">
                <a:solidFill>
                  <a:schemeClr val="tx1"/>
                </a:solidFill>
              </a:defRPr>
            </a:pPr>
            <a:r>
              <a:rPr lang="en-US" sz="2000" b="1" dirty="0">
                <a:solidFill>
                  <a:schemeClr val="tx1"/>
                </a:solidFill>
              </a:rPr>
              <a:t>N=25*</a:t>
            </a:r>
          </a:p>
        </c:rich>
      </c:tx>
      <c:layout>
        <c:manualLayout>
          <c:xMode val="edge"/>
          <c:yMode val="edge"/>
          <c:x val="0.18314895736689402"/>
          <c:y val="0.7002279112917926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'Waterfall Plot - Arm A_11.30'!$P$1</c:f>
              <c:strCache>
                <c:ptCount val="1"/>
                <c:pt idx="0">
                  <c:v>CR</c:v>
                </c:pt>
              </c:strCache>
            </c:strRef>
          </c:tx>
          <c:spPr>
            <a:solidFill>
              <a:srgbClr val="92D050"/>
            </a:solidFill>
            <a:ln>
              <a:solidFill>
                <a:srgbClr val="92D050"/>
              </a:solidFill>
            </a:ln>
            <a:effectLst/>
          </c:spPr>
          <c:invertIfNegative val="0"/>
          <c:val>
            <c:numRef>
              <c:f>'Waterfall Plot - Arm A_11.30'!$P$2:$P$24</c:f>
              <c:numCache>
                <c:formatCode>0.0%</c:formatCode>
                <c:ptCount val="2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-1</c:v>
                </c:pt>
                <c:pt idx="21">
                  <c:v>-1</c:v>
                </c:pt>
              </c:numCache>
            </c:numRef>
          </c:val>
          <c:extLst>
            <c:ext xmlns:c16="http://schemas.microsoft.com/office/drawing/2014/chart" uri="{C3380CC4-5D6E-409C-BE32-E72D297353CC}">
              <c16:uniqueId val="{00000000-2211-4DB0-BDEE-9787E99D3DBA}"/>
            </c:ext>
          </c:extLst>
        </c:ser>
        <c:ser>
          <c:idx val="1"/>
          <c:order val="1"/>
          <c:tx>
            <c:strRef>
              <c:f>'Waterfall Plot - Arm A_11.30'!$Q$1</c:f>
              <c:strCache>
                <c:ptCount val="1"/>
                <c:pt idx="0">
                  <c:v>PR</c:v>
                </c:pt>
              </c:strCache>
            </c:strRef>
          </c:tx>
          <c:spPr>
            <a:solidFill>
              <a:srgbClr val="00B050"/>
            </a:solidFill>
            <a:ln>
              <a:solidFill>
                <a:srgbClr val="00B050"/>
              </a:solidFill>
            </a:ln>
            <a:effectLst/>
          </c:spPr>
          <c:invertIfNegative val="0"/>
          <c:val>
            <c:numRef>
              <c:f>'Waterfall Plot - Arm A_11.30'!$Q$2:$Q$24</c:f>
              <c:numCache>
                <c:formatCode>0.0%</c:formatCode>
                <c:ptCount val="22"/>
                <c:pt idx="0">
                  <c:v>0</c:v>
                </c:pt>
                <c:pt idx="1">
                  <c:v>0</c:v>
                </c:pt>
                <c:pt idx="2">
                  <c:v>0</c:v>
                </c:pt>
                <c:pt idx="3">
                  <c:v>0</c:v>
                </c:pt>
                <c:pt idx="4">
                  <c:v>0</c:v>
                </c:pt>
                <c:pt idx="5">
                  <c:v>-0.3125</c:v>
                </c:pt>
                <c:pt idx="6">
                  <c:v>-0.35</c:v>
                </c:pt>
                <c:pt idx="7">
                  <c:v>-0.37704918032786883</c:v>
                </c:pt>
                <c:pt idx="8">
                  <c:v>-0.40425531914893625</c:v>
                </c:pt>
                <c:pt idx="9">
                  <c:v>-0.45454545454545453</c:v>
                </c:pt>
                <c:pt idx="10">
                  <c:v>-0.5</c:v>
                </c:pt>
                <c:pt idx="11">
                  <c:v>-0.5</c:v>
                </c:pt>
                <c:pt idx="12">
                  <c:v>-0.59090909090909094</c:v>
                </c:pt>
                <c:pt idx="13">
                  <c:v>-0.63636363636363635</c:v>
                </c:pt>
                <c:pt idx="14">
                  <c:v>-0.66666666666666663</c:v>
                </c:pt>
                <c:pt idx="15">
                  <c:v>-0.68253968253968256</c:v>
                </c:pt>
                <c:pt idx="16">
                  <c:v>-0.78947368421052633</c:v>
                </c:pt>
                <c:pt idx="17">
                  <c:v>-0.8</c:v>
                </c:pt>
                <c:pt idx="18">
                  <c:v>-0.90909090909090906</c:v>
                </c:pt>
                <c:pt idx="19">
                  <c:v>-0.91999999999999993</c:v>
                </c:pt>
                <c:pt idx="20">
                  <c:v>0</c:v>
                </c:pt>
                <c:pt idx="21">
                  <c:v>0</c:v>
                </c:pt>
              </c:numCache>
            </c:numRef>
          </c:val>
          <c:extLst>
            <c:ext xmlns:c16="http://schemas.microsoft.com/office/drawing/2014/chart" uri="{C3380CC4-5D6E-409C-BE32-E72D297353CC}">
              <c16:uniqueId val="{00000001-2211-4DB0-BDEE-9787E99D3DBA}"/>
            </c:ext>
          </c:extLst>
        </c:ser>
        <c:ser>
          <c:idx val="2"/>
          <c:order val="2"/>
          <c:tx>
            <c:strRef>
              <c:f>'Waterfall Plot - Arm A_11.30'!$R$1</c:f>
              <c:strCache>
                <c:ptCount val="1"/>
                <c:pt idx="0">
                  <c:v>SD</c:v>
                </c:pt>
              </c:strCache>
            </c:strRef>
          </c:tx>
          <c:spPr>
            <a:solidFill>
              <a:srgbClr val="FFC000"/>
            </a:solidFill>
            <a:ln>
              <a:solidFill>
                <a:srgbClr val="FFC000"/>
              </a:solidFill>
            </a:ln>
            <a:effectLst/>
          </c:spPr>
          <c:invertIfNegative val="0"/>
          <c:val>
            <c:numRef>
              <c:f>'Waterfall Plot - Arm A_11.30'!$R$2:$R$24</c:f>
              <c:numCache>
                <c:formatCode>0.0%</c:formatCode>
                <c:ptCount val="22"/>
                <c:pt idx="0">
                  <c:v>6.2499999999999917E-2</c:v>
                </c:pt>
                <c:pt idx="1">
                  <c:v>0</c:v>
                </c:pt>
                <c:pt idx="2">
                  <c:v>-7.1428571428571425E-2</c:v>
                </c:pt>
                <c:pt idx="3">
                  <c:v>-0.23529411764705876</c:v>
                </c:pt>
                <c:pt idx="4">
                  <c:v>-0.25</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numCache>
            </c:numRef>
          </c:val>
          <c:extLst>
            <c:ext xmlns:c16="http://schemas.microsoft.com/office/drawing/2014/chart" uri="{C3380CC4-5D6E-409C-BE32-E72D297353CC}">
              <c16:uniqueId val="{00000002-2211-4DB0-BDEE-9787E99D3DBA}"/>
            </c:ext>
          </c:extLst>
        </c:ser>
        <c:ser>
          <c:idx val="3"/>
          <c:order val="3"/>
          <c:tx>
            <c:strRef>
              <c:f>'Waterfall Plot - Arm A_11.30'!$S$1</c:f>
              <c:strCache>
                <c:ptCount val="1"/>
                <c:pt idx="0">
                  <c:v>PD</c:v>
                </c:pt>
              </c:strCache>
            </c:strRef>
          </c:tx>
          <c:spPr>
            <a:solidFill>
              <a:srgbClr val="FF0000"/>
            </a:solidFill>
            <a:ln>
              <a:solidFill>
                <a:srgbClr val="FF0000"/>
              </a:solidFill>
            </a:ln>
            <a:effectLst/>
          </c:spPr>
          <c:invertIfNegative val="0"/>
          <c:val>
            <c:numRef>
              <c:f>'Waterfall Plot - Arm A_11.30'!$S$2:$S$24</c:f>
              <c:numCache>
                <c:formatCode>0.0%</c:formatCode>
                <c:ptCount val="2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numCache>
            </c:numRef>
          </c:val>
          <c:extLst>
            <c:ext xmlns:c16="http://schemas.microsoft.com/office/drawing/2014/chart" uri="{C3380CC4-5D6E-409C-BE32-E72D297353CC}">
              <c16:uniqueId val="{00000003-2211-4DB0-BDEE-9787E99D3DBA}"/>
            </c:ext>
          </c:extLst>
        </c:ser>
        <c:dLbls>
          <c:showLegendKey val="0"/>
          <c:showVal val="0"/>
          <c:showCatName val="0"/>
          <c:showSerName val="0"/>
          <c:showPercent val="0"/>
          <c:showBubbleSize val="0"/>
        </c:dLbls>
        <c:gapWidth val="11"/>
        <c:overlap val="100"/>
        <c:axId val="788134447"/>
        <c:axId val="788134863"/>
      </c:barChart>
      <c:catAx>
        <c:axId val="788134447"/>
        <c:scaling>
          <c:orientation val="minMax"/>
        </c:scaling>
        <c:delete val="1"/>
        <c:axPos val="b"/>
        <c:majorTickMark val="none"/>
        <c:minorTickMark val="none"/>
        <c:tickLblPos val="nextTo"/>
        <c:crossAx val="788134863"/>
        <c:crosses val="autoZero"/>
        <c:auto val="1"/>
        <c:lblAlgn val="ctr"/>
        <c:lblOffset val="100"/>
        <c:noMultiLvlLbl val="0"/>
      </c:catAx>
      <c:valAx>
        <c:axId val="788134863"/>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88134447"/>
        <c:crosses val="autoZero"/>
        <c:crossBetween val="between"/>
      </c:valAx>
      <c:spPr>
        <a:noFill/>
        <a:ln>
          <a:noFill/>
        </a:ln>
        <a:effectLst/>
      </c:spPr>
    </c:plotArea>
    <c:legend>
      <c:legendPos val="b"/>
      <c:layout>
        <c:manualLayout>
          <c:xMode val="edge"/>
          <c:yMode val="edge"/>
          <c:x val="0.35822828017709907"/>
          <c:y val="0.90841267390595781"/>
          <c:w val="0.29196094806331024"/>
          <c:h val="5.33308585430805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Diagram_updated'!$F$56:$I$56</c:f>
              <c:numCache>
                <c:formatCode>General</c:formatCode>
                <c:ptCount val="4"/>
              </c:numCache>
            </c:numRef>
          </c:val>
          <c:extLst>
            <c:ext xmlns:c16="http://schemas.microsoft.com/office/drawing/2014/chart" uri="{C3380CC4-5D6E-409C-BE32-E72D297353CC}">
              <c16:uniqueId val="{00000000-797A-4750-8D59-484AF9FA5213}"/>
            </c:ext>
          </c:extLst>
        </c:ser>
        <c:ser>
          <c:idx val="1"/>
          <c:order val="1"/>
          <c:spPr>
            <a:solidFill>
              <a:schemeClr val="tx1">
                <a:lumMod val="50000"/>
                <a:lumOff val="50000"/>
                <a:alpha val="50000"/>
              </a:schemeClr>
            </a:solid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Diagram_updated'!$J$56:$M$56</c:f>
              <c:numCache>
                <c:formatCode>General</c:formatCode>
                <c:ptCount val="4"/>
              </c:numCache>
            </c:numRef>
          </c:val>
          <c:extLst>
            <c:ext xmlns:c16="http://schemas.microsoft.com/office/drawing/2014/chart" uri="{C3380CC4-5D6E-409C-BE32-E72D297353CC}">
              <c16:uniqueId val="{00000001-797A-4750-8D59-484AF9FA5213}"/>
            </c:ext>
          </c:extLst>
        </c:ser>
        <c:ser>
          <c:idx val="2"/>
          <c:order val="2"/>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Diagram_updated'!$N$56:$Q$56</c:f>
              <c:numCache>
                <c:formatCode>General</c:formatCode>
                <c:ptCount val="4"/>
              </c:numCache>
            </c:numRef>
          </c:val>
          <c:extLst>
            <c:ext xmlns:c16="http://schemas.microsoft.com/office/drawing/2014/chart" uri="{C3380CC4-5D6E-409C-BE32-E72D297353CC}">
              <c16:uniqueId val="{00000002-797A-4750-8D59-484AF9FA5213}"/>
            </c:ext>
          </c:extLst>
        </c:ser>
        <c:dLbls>
          <c:showLegendKey val="0"/>
          <c:showVal val="0"/>
          <c:showCatName val="0"/>
          <c:showSerName val="0"/>
          <c:showPercent val="0"/>
          <c:showBubbleSize val="0"/>
        </c:dLbls>
        <c:axId val="1835386895"/>
        <c:axId val="1835389807"/>
      </c:areaChart>
      <c:dateAx>
        <c:axId val="1835386895"/>
        <c:scaling>
          <c:orientation val="minMax"/>
        </c:scaling>
        <c:delete val="1"/>
        <c:axPos val="t"/>
        <c:numFmt formatCode="General" sourceLinked="1"/>
        <c:majorTickMark val="out"/>
        <c:minorTickMark val="none"/>
        <c:tickLblPos val="nextTo"/>
        <c:crossAx val="1835389807"/>
        <c:crosses val="autoZero"/>
        <c:auto val="0"/>
        <c:lblOffset val="100"/>
        <c:baseTimeUnit val="days"/>
      </c:dateAx>
      <c:valAx>
        <c:axId val="1835389807"/>
        <c:scaling>
          <c:orientation val="maxMin"/>
          <c:min val="0"/>
        </c:scaling>
        <c:delete val="1"/>
        <c:axPos val="l"/>
        <c:numFmt formatCode="0%" sourceLinked="1"/>
        <c:majorTickMark val="none"/>
        <c:minorTickMark val="none"/>
        <c:tickLblPos val="nextTo"/>
        <c:crossAx val="1835386895"/>
        <c:crosses val="autoZero"/>
        <c:crossBetween val="midCat"/>
      </c:valAx>
      <c:spPr>
        <a:noFill/>
      </c:spPr>
    </c:plotArea>
    <c:plotVisOnly val="1"/>
    <c:dispBlanksAs val="zero"/>
    <c:showDLblsOverMax val="0"/>
    <c:extLst/>
  </c:chart>
  <c:spPr>
    <a:noFill/>
    <a:ln w="9525" cap="flat" cmpd="sng" algn="ctr">
      <a:noFill/>
      <a:prstDash val="solid"/>
      <a:round/>
    </a:ln>
    <a:effectLst/>
    <a:extLst>
      <a:ext uri="{91240B29-F687-4F45-9708-019B960494DF}">
        <a14:hiddenLine xmlns:a14="http://schemas.microsoft.com/office/drawing/2010/main" w="9525" cap="flat" cmpd="sng" algn="ctr">
          <a:solidFill>
            <a:sysClr val="windowText" lastClr="000000">
              <a:lumMod val="15000"/>
              <a:lumOff val="85000"/>
            </a:sysClr>
          </a:solidFill>
          <a:prstDash val="solid"/>
          <a:round/>
        </a14:hiddenLine>
      </a:ext>
    </a:ex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Diagram_updated'!$F$55:$I$55</c:f>
              <c:numCache>
                <c:formatCode>General</c:formatCode>
                <c:ptCount val="4"/>
              </c:numCache>
            </c:numRef>
          </c:val>
          <c:extLst>
            <c:ext xmlns:c16="http://schemas.microsoft.com/office/drawing/2014/chart" uri="{C3380CC4-5D6E-409C-BE32-E72D297353CC}">
              <c16:uniqueId val="{00000000-AAEC-4C19-9B59-9C1EAA694D65}"/>
            </c:ext>
          </c:extLst>
        </c:ser>
        <c:ser>
          <c:idx val="1"/>
          <c:order val="1"/>
          <c:spPr>
            <a:solidFill>
              <a:schemeClr val="tx1">
                <a:lumMod val="50000"/>
                <a:lumOff val="50000"/>
                <a:alpha val="50000"/>
              </a:schemeClr>
            </a:solid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Diagram_updated'!$J$55:$M$55</c:f>
              <c:numCache>
                <c:formatCode>General</c:formatCode>
                <c:ptCount val="4"/>
              </c:numCache>
            </c:numRef>
          </c:val>
          <c:extLst>
            <c:ext xmlns:c16="http://schemas.microsoft.com/office/drawing/2014/chart" uri="{C3380CC4-5D6E-409C-BE32-E72D297353CC}">
              <c16:uniqueId val="{00000001-AAEC-4C19-9B59-9C1EAA694D65}"/>
            </c:ext>
          </c:extLst>
        </c:ser>
        <c:ser>
          <c:idx val="2"/>
          <c:order val="2"/>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Diagram_updated'!$N$55:$Q$55</c:f>
              <c:numCache>
                <c:formatCode>General</c:formatCode>
                <c:ptCount val="4"/>
              </c:numCache>
            </c:numRef>
          </c:val>
          <c:extLst>
            <c:ext xmlns:c16="http://schemas.microsoft.com/office/drawing/2014/chart" uri="{C3380CC4-5D6E-409C-BE32-E72D297353CC}">
              <c16:uniqueId val="{00000002-AAEC-4C19-9B59-9C1EAA694D65}"/>
            </c:ext>
          </c:extLst>
        </c:ser>
        <c:dLbls>
          <c:showLegendKey val="0"/>
          <c:showVal val="0"/>
          <c:showCatName val="0"/>
          <c:showSerName val="0"/>
          <c:showPercent val="0"/>
          <c:showBubbleSize val="0"/>
        </c:dLbls>
        <c:axId val="1835386895"/>
        <c:axId val="1835389807"/>
      </c:areaChart>
      <c:dateAx>
        <c:axId val="1835386895"/>
        <c:scaling>
          <c:orientation val="minMax"/>
        </c:scaling>
        <c:delete val="1"/>
        <c:axPos val="t"/>
        <c:numFmt formatCode="General" sourceLinked="1"/>
        <c:majorTickMark val="out"/>
        <c:minorTickMark val="none"/>
        <c:tickLblPos val="nextTo"/>
        <c:crossAx val="1835389807"/>
        <c:crosses val="autoZero"/>
        <c:auto val="0"/>
        <c:lblOffset val="100"/>
        <c:baseTimeUnit val="days"/>
      </c:dateAx>
      <c:valAx>
        <c:axId val="1835389807"/>
        <c:scaling>
          <c:orientation val="maxMin"/>
          <c:min val="0"/>
        </c:scaling>
        <c:delete val="1"/>
        <c:axPos val="l"/>
        <c:numFmt formatCode="0%" sourceLinked="1"/>
        <c:majorTickMark val="none"/>
        <c:minorTickMark val="none"/>
        <c:tickLblPos val="nextTo"/>
        <c:crossAx val="1835386895"/>
        <c:crosses val="autoZero"/>
        <c:crossBetween val="midCat"/>
      </c:valAx>
      <c:spPr>
        <a:noFill/>
      </c:spPr>
    </c:plotArea>
    <c:plotVisOnly val="1"/>
    <c:dispBlanksAs val="zero"/>
    <c:showDLblsOverMax val="0"/>
    <c:extLst/>
  </c:chart>
  <c:spPr>
    <a:noFill/>
    <a:ln w="9525" cap="flat" cmpd="sng" algn="ctr">
      <a:noFill/>
      <a:prstDash val="solid"/>
      <a:round/>
    </a:ln>
    <a:effectLst/>
    <a:extLst>
      <a:ext uri="{91240B29-F687-4F45-9708-019B960494DF}">
        <a14:hiddenLine xmlns:a14="http://schemas.microsoft.com/office/drawing/2010/main" w="9525" cap="flat" cmpd="sng" algn="ctr">
          <a:solidFill>
            <a:sysClr val="windowText" lastClr="000000">
              <a:lumMod val="15000"/>
              <a:lumOff val="85000"/>
            </a:sysClr>
          </a:solidFill>
          <a:prstDash val="solid"/>
          <a:round/>
        </a14:hiddenLine>
      </a:ext>
    </a:ex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Diagram_updated'!$F$54:$I$54</c:f>
              <c:numCache>
                <c:formatCode>General</c:formatCode>
                <c:ptCount val="4"/>
              </c:numCache>
            </c:numRef>
          </c:val>
          <c:extLst>
            <c:ext xmlns:c16="http://schemas.microsoft.com/office/drawing/2014/chart" uri="{C3380CC4-5D6E-409C-BE32-E72D297353CC}">
              <c16:uniqueId val="{00000000-F756-41D8-A9B5-52D2F1C42410}"/>
            </c:ext>
          </c:extLst>
        </c:ser>
        <c:ser>
          <c:idx val="1"/>
          <c:order val="1"/>
          <c:spPr>
            <a:solidFill>
              <a:schemeClr val="tx1">
                <a:lumMod val="50000"/>
                <a:lumOff val="50000"/>
                <a:alpha val="50000"/>
              </a:schemeClr>
            </a:solid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Diagram_updated'!$J$54:$M$54</c:f>
              <c:numCache>
                <c:formatCode>General</c:formatCode>
                <c:ptCount val="4"/>
              </c:numCache>
            </c:numRef>
          </c:val>
          <c:extLst>
            <c:ext xmlns:c16="http://schemas.microsoft.com/office/drawing/2014/chart" uri="{C3380CC4-5D6E-409C-BE32-E72D297353CC}">
              <c16:uniqueId val="{00000001-F756-41D8-A9B5-52D2F1C42410}"/>
            </c:ext>
          </c:extLst>
        </c:ser>
        <c:ser>
          <c:idx val="2"/>
          <c:order val="2"/>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Diagram_updated'!$N$54:$Q$54</c:f>
              <c:numCache>
                <c:formatCode>General</c:formatCode>
                <c:ptCount val="4"/>
              </c:numCache>
            </c:numRef>
          </c:val>
          <c:extLst>
            <c:ext xmlns:c16="http://schemas.microsoft.com/office/drawing/2014/chart" uri="{C3380CC4-5D6E-409C-BE32-E72D297353CC}">
              <c16:uniqueId val="{00000002-F756-41D8-A9B5-52D2F1C42410}"/>
            </c:ext>
          </c:extLst>
        </c:ser>
        <c:dLbls>
          <c:showLegendKey val="0"/>
          <c:showVal val="0"/>
          <c:showCatName val="0"/>
          <c:showSerName val="0"/>
          <c:showPercent val="0"/>
          <c:showBubbleSize val="0"/>
        </c:dLbls>
        <c:axId val="1835386895"/>
        <c:axId val="1835389807"/>
      </c:areaChart>
      <c:dateAx>
        <c:axId val="1835386895"/>
        <c:scaling>
          <c:orientation val="minMax"/>
        </c:scaling>
        <c:delete val="1"/>
        <c:axPos val="t"/>
        <c:numFmt formatCode="General" sourceLinked="1"/>
        <c:majorTickMark val="out"/>
        <c:minorTickMark val="none"/>
        <c:tickLblPos val="nextTo"/>
        <c:crossAx val="1835389807"/>
        <c:crosses val="autoZero"/>
        <c:auto val="0"/>
        <c:lblOffset val="100"/>
        <c:baseTimeUnit val="days"/>
      </c:dateAx>
      <c:valAx>
        <c:axId val="1835389807"/>
        <c:scaling>
          <c:orientation val="maxMin"/>
          <c:min val="0"/>
        </c:scaling>
        <c:delete val="1"/>
        <c:axPos val="l"/>
        <c:numFmt formatCode="0%" sourceLinked="1"/>
        <c:majorTickMark val="none"/>
        <c:minorTickMark val="none"/>
        <c:tickLblPos val="nextTo"/>
        <c:crossAx val="1835386895"/>
        <c:crosses val="autoZero"/>
        <c:crossBetween val="midCat"/>
      </c:valAx>
      <c:spPr>
        <a:noFill/>
      </c:spPr>
    </c:plotArea>
    <c:plotVisOnly val="1"/>
    <c:dispBlanksAs val="zero"/>
    <c:showDLblsOverMax val="0"/>
    <c:extLst/>
  </c:chart>
  <c:spPr>
    <a:noFill/>
    <a:ln w="9525" cap="flat" cmpd="sng" algn="ctr">
      <a:noFill/>
      <a:prstDash val="solid"/>
      <a:round/>
    </a:ln>
    <a:effectLst/>
    <a:extLst>
      <a:ext uri="{91240B29-F687-4F45-9708-019B960494DF}">
        <a14:hiddenLine xmlns:a14="http://schemas.microsoft.com/office/drawing/2010/main" w="9525" cap="flat" cmpd="sng" algn="ctr">
          <a:solidFill>
            <a:sysClr val="windowText" lastClr="000000">
              <a:lumMod val="15000"/>
              <a:lumOff val="85000"/>
            </a:sysClr>
          </a:solidFill>
          <a:prstDash val="solid"/>
          <a:round/>
        </a14:hiddenLine>
      </a:ext>
    </a:ex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Diagram_updated'!$F$53:$I$53</c:f>
              <c:numCache>
                <c:formatCode>General</c:formatCode>
                <c:ptCount val="4"/>
              </c:numCache>
            </c:numRef>
          </c:val>
          <c:extLst>
            <c:ext xmlns:c16="http://schemas.microsoft.com/office/drawing/2014/chart" uri="{C3380CC4-5D6E-409C-BE32-E72D297353CC}">
              <c16:uniqueId val="{00000000-8543-411C-8A67-2EE50F14E74A}"/>
            </c:ext>
          </c:extLst>
        </c:ser>
        <c:ser>
          <c:idx val="1"/>
          <c:order val="1"/>
          <c:spPr>
            <a:solidFill>
              <a:schemeClr val="tx1">
                <a:lumMod val="50000"/>
                <a:lumOff val="50000"/>
                <a:alpha val="50000"/>
              </a:schemeClr>
            </a:solid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Diagram_updated'!$J$53:$M$53</c:f>
              <c:numCache>
                <c:formatCode>General</c:formatCode>
                <c:ptCount val="4"/>
              </c:numCache>
            </c:numRef>
          </c:val>
          <c:extLst>
            <c:ext xmlns:c16="http://schemas.microsoft.com/office/drawing/2014/chart" uri="{C3380CC4-5D6E-409C-BE32-E72D297353CC}">
              <c16:uniqueId val="{00000001-8543-411C-8A67-2EE50F14E74A}"/>
            </c:ext>
          </c:extLst>
        </c:ser>
        <c:ser>
          <c:idx val="2"/>
          <c:order val="2"/>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Diagram_updated'!$N$53:$Q$53</c:f>
              <c:numCache>
                <c:formatCode>General</c:formatCode>
                <c:ptCount val="4"/>
              </c:numCache>
            </c:numRef>
          </c:val>
          <c:extLst>
            <c:ext xmlns:c16="http://schemas.microsoft.com/office/drawing/2014/chart" uri="{C3380CC4-5D6E-409C-BE32-E72D297353CC}">
              <c16:uniqueId val="{00000002-8543-411C-8A67-2EE50F14E74A}"/>
            </c:ext>
          </c:extLst>
        </c:ser>
        <c:dLbls>
          <c:showLegendKey val="0"/>
          <c:showVal val="0"/>
          <c:showCatName val="0"/>
          <c:showSerName val="0"/>
          <c:showPercent val="0"/>
          <c:showBubbleSize val="0"/>
        </c:dLbls>
        <c:axId val="1835386895"/>
        <c:axId val="1835389807"/>
      </c:areaChart>
      <c:dateAx>
        <c:axId val="1835386895"/>
        <c:scaling>
          <c:orientation val="minMax"/>
        </c:scaling>
        <c:delete val="1"/>
        <c:axPos val="t"/>
        <c:numFmt formatCode="General" sourceLinked="1"/>
        <c:majorTickMark val="out"/>
        <c:minorTickMark val="none"/>
        <c:tickLblPos val="nextTo"/>
        <c:crossAx val="1835389807"/>
        <c:crosses val="autoZero"/>
        <c:auto val="0"/>
        <c:lblOffset val="100"/>
        <c:baseTimeUnit val="days"/>
      </c:dateAx>
      <c:valAx>
        <c:axId val="1835389807"/>
        <c:scaling>
          <c:orientation val="maxMin"/>
          <c:min val="0"/>
        </c:scaling>
        <c:delete val="1"/>
        <c:axPos val="l"/>
        <c:numFmt formatCode="0%" sourceLinked="1"/>
        <c:majorTickMark val="none"/>
        <c:minorTickMark val="none"/>
        <c:tickLblPos val="nextTo"/>
        <c:crossAx val="1835386895"/>
        <c:crosses val="autoZero"/>
        <c:crossBetween val="midCat"/>
      </c:valAx>
      <c:spPr>
        <a:noFill/>
      </c:spPr>
    </c:plotArea>
    <c:plotVisOnly val="1"/>
    <c:dispBlanksAs val="zero"/>
    <c:showDLblsOverMax val="0"/>
    <c:extLst/>
  </c:chart>
  <c:spPr>
    <a:noFill/>
    <a:ln w="9525" cap="flat" cmpd="sng" algn="ctr">
      <a:noFill/>
      <a:prstDash val="solid"/>
      <a:round/>
    </a:ln>
    <a:effectLst/>
    <a:extLst>
      <a:ext uri="{91240B29-F687-4F45-9708-019B960494DF}">
        <a14:hiddenLine xmlns:a14="http://schemas.microsoft.com/office/drawing/2010/main" w="9525" cap="flat" cmpd="sng" algn="ctr">
          <a:solidFill>
            <a:sysClr val="windowText" lastClr="000000">
              <a:lumMod val="15000"/>
              <a:lumOff val="85000"/>
            </a:sysClr>
          </a:solidFill>
          <a:prstDash val="solid"/>
          <a:round/>
        </a14:hiddenLine>
      </a:ext>
    </a:ex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Diagram_updated'!$F$52:$I$52</c:f>
              <c:numCache>
                <c:formatCode>General</c:formatCode>
                <c:ptCount val="4"/>
                <c:pt idx="0">
                  <c:v>55</c:v>
                </c:pt>
                <c:pt idx="1">
                  <c:v>55</c:v>
                </c:pt>
                <c:pt idx="2">
                  <c:v>55</c:v>
                </c:pt>
                <c:pt idx="3">
                  <c:v>55</c:v>
                </c:pt>
              </c:numCache>
            </c:numRef>
          </c:val>
          <c:extLst>
            <c:ext xmlns:c16="http://schemas.microsoft.com/office/drawing/2014/chart" uri="{C3380CC4-5D6E-409C-BE32-E72D297353CC}">
              <c16:uniqueId val="{00000000-15E5-4E15-824C-56E18D2565CB}"/>
            </c:ext>
          </c:extLst>
        </c:ser>
        <c:ser>
          <c:idx val="1"/>
          <c:order val="1"/>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Diagram_updated'!$J$52:$M$52</c:f>
              <c:numCache>
                <c:formatCode>General</c:formatCode>
                <c:ptCount val="4"/>
                <c:pt idx="0">
                  <c:v>10</c:v>
                </c:pt>
                <c:pt idx="1">
                  <c:v>10</c:v>
                </c:pt>
                <c:pt idx="2">
                  <c:v>10</c:v>
                </c:pt>
                <c:pt idx="3">
                  <c:v>10</c:v>
                </c:pt>
              </c:numCache>
            </c:numRef>
          </c:val>
          <c:extLst>
            <c:ext xmlns:c16="http://schemas.microsoft.com/office/drawing/2014/chart" uri="{C3380CC4-5D6E-409C-BE32-E72D297353CC}">
              <c16:uniqueId val="{00000001-15E5-4E15-824C-56E18D2565CB}"/>
            </c:ext>
          </c:extLst>
        </c:ser>
        <c:ser>
          <c:idx val="2"/>
          <c:order val="2"/>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Diagram_updated'!$N$52:$Q$52</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2-15E5-4E15-824C-56E18D2565CB}"/>
            </c:ext>
          </c:extLst>
        </c:ser>
        <c:dLbls>
          <c:showLegendKey val="0"/>
          <c:showVal val="0"/>
          <c:showCatName val="0"/>
          <c:showSerName val="0"/>
          <c:showPercent val="0"/>
          <c:showBubbleSize val="0"/>
        </c:dLbls>
        <c:axId val="1835386895"/>
        <c:axId val="1835389807"/>
      </c:areaChart>
      <c:dateAx>
        <c:axId val="1835386895"/>
        <c:scaling>
          <c:orientation val="minMax"/>
        </c:scaling>
        <c:delete val="1"/>
        <c:axPos val="t"/>
        <c:numFmt formatCode="General" sourceLinked="1"/>
        <c:majorTickMark val="out"/>
        <c:minorTickMark val="none"/>
        <c:tickLblPos val="nextTo"/>
        <c:crossAx val="1835389807"/>
        <c:crosses val="autoZero"/>
        <c:auto val="0"/>
        <c:lblOffset val="100"/>
        <c:baseTimeUnit val="days"/>
      </c:dateAx>
      <c:valAx>
        <c:axId val="1835389807"/>
        <c:scaling>
          <c:orientation val="maxMin"/>
          <c:min val="0"/>
        </c:scaling>
        <c:delete val="1"/>
        <c:axPos val="l"/>
        <c:numFmt formatCode="0%" sourceLinked="1"/>
        <c:majorTickMark val="none"/>
        <c:minorTickMark val="none"/>
        <c:tickLblPos val="nextTo"/>
        <c:crossAx val="1835386895"/>
        <c:crosses val="autoZero"/>
        <c:crossBetween val="midCat"/>
      </c:valAx>
      <c:spPr>
        <a:noFill/>
      </c:spPr>
    </c:plotArea>
    <c:plotVisOnly val="1"/>
    <c:dispBlanksAs val="zero"/>
    <c:showDLblsOverMax val="0"/>
    <c:extLst/>
  </c:chart>
  <c:spPr>
    <a:noFill/>
    <a:ln w="9525" cap="flat" cmpd="sng" algn="ctr">
      <a:noFill/>
      <a:prstDash val="solid"/>
      <a:round/>
    </a:ln>
    <a:effectLst/>
    <a:extLst>
      <a:ext uri="{91240B29-F687-4F45-9708-019B960494DF}">
        <a14:hiddenLine xmlns:a14="http://schemas.microsoft.com/office/drawing/2010/main" w="9525" cap="flat" cmpd="sng" algn="ctr">
          <a:solidFill>
            <a:sysClr val="windowText" lastClr="000000">
              <a:lumMod val="15000"/>
              <a:lumOff val="85000"/>
            </a:sysClr>
          </a:solidFill>
          <a:prstDash val="solid"/>
          <a:round/>
        </a14:hiddenLine>
      </a:ext>
    </a:ex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Diagram_updated'!$F$51:$I$51</c:f>
              <c:numCache>
                <c:formatCode>General</c:formatCode>
                <c:ptCount val="4"/>
                <c:pt idx="0">
                  <c:v>55</c:v>
                </c:pt>
                <c:pt idx="1">
                  <c:v>55</c:v>
                </c:pt>
                <c:pt idx="2">
                  <c:v>65</c:v>
                </c:pt>
                <c:pt idx="3">
                  <c:v>65</c:v>
                </c:pt>
              </c:numCache>
            </c:numRef>
          </c:val>
          <c:extLst>
            <c:ext xmlns:c16="http://schemas.microsoft.com/office/drawing/2014/chart" uri="{C3380CC4-5D6E-409C-BE32-E72D297353CC}">
              <c16:uniqueId val="{00000000-6803-4C51-ADB4-09A7DFE62E16}"/>
            </c:ext>
          </c:extLst>
        </c:ser>
        <c:ser>
          <c:idx val="1"/>
          <c:order val="1"/>
          <c:spPr>
            <a:solidFill>
              <a:schemeClr val="tx1">
                <a:lumMod val="50000"/>
                <a:lumOff val="50000"/>
                <a:alpha val="50000"/>
              </a:schemeClr>
            </a:solid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Diagram_updated'!$J$51:$M$51</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1-6803-4C51-ADB4-09A7DFE62E16}"/>
            </c:ext>
          </c:extLst>
        </c:ser>
        <c:ser>
          <c:idx val="2"/>
          <c:order val="2"/>
          <c:spPr>
            <a:noFill/>
            <a:ln w="25400">
              <a:noFill/>
            </a:ln>
            <a:effectLst/>
          </c:spPr>
          <c:cat>
            <c:numRef>
              <c:f>'Sankey Diagram_updated'!$J$35:$M$35</c:f>
              <c:numCache>
                <c:formatCode>General</c:formatCode>
                <c:ptCount val="4"/>
                <c:pt idx="0">
                  <c:v>0</c:v>
                </c:pt>
                <c:pt idx="1">
                  <c:v>10</c:v>
                </c:pt>
                <c:pt idx="2">
                  <c:v>90</c:v>
                </c:pt>
                <c:pt idx="3">
                  <c:v>100</c:v>
                </c:pt>
              </c:numCache>
            </c:numRef>
          </c:cat>
          <c:val>
            <c:numRef>
              <c:f>'Sankey Diagram_updated'!$N$51:$Q$51</c:f>
              <c:numCache>
                <c:formatCode>General</c:formatCode>
                <c:ptCount val="4"/>
                <c:pt idx="0">
                  <c:v>10</c:v>
                </c:pt>
                <c:pt idx="1">
                  <c:v>10</c:v>
                </c:pt>
                <c:pt idx="2">
                  <c:v>0</c:v>
                </c:pt>
                <c:pt idx="3">
                  <c:v>0</c:v>
                </c:pt>
              </c:numCache>
            </c:numRef>
          </c:val>
          <c:extLst>
            <c:ext xmlns:c16="http://schemas.microsoft.com/office/drawing/2014/chart" uri="{C3380CC4-5D6E-409C-BE32-E72D297353CC}">
              <c16:uniqueId val="{00000002-6803-4C51-ADB4-09A7DFE62E16}"/>
            </c:ext>
          </c:extLst>
        </c:ser>
        <c:dLbls>
          <c:showLegendKey val="0"/>
          <c:showVal val="0"/>
          <c:showCatName val="0"/>
          <c:showSerName val="0"/>
          <c:showPercent val="0"/>
          <c:showBubbleSize val="0"/>
        </c:dLbls>
        <c:axId val="1835386895"/>
        <c:axId val="1835389807"/>
      </c:areaChart>
      <c:dateAx>
        <c:axId val="1835386895"/>
        <c:scaling>
          <c:orientation val="minMax"/>
        </c:scaling>
        <c:delete val="1"/>
        <c:axPos val="t"/>
        <c:numFmt formatCode="General" sourceLinked="1"/>
        <c:majorTickMark val="out"/>
        <c:minorTickMark val="none"/>
        <c:tickLblPos val="nextTo"/>
        <c:crossAx val="1835389807"/>
        <c:crosses val="autoZero"/>
        <c:auto val="0"/>
        <c:lblOffset val="100"/>
        <c:baseTimeUnit val="days"/>
      </c:dateAx>
      <c:valAx>
        <c:axId val="1835389807"/>
        <c:scaling>
          <c:orientation val="maxMin"/>
          <c:min val="0"/>
        </c:scaling>
        <c:delete val="1"/>
        <c:axPos val="l"/>
        <c:numFmt formatCode="0%" sourceLinked="1"/>
        <c:majorTickMark val="none"/>
        <c:minorTickMark val="none"/>
        <c:tickLblPos val="nextTo"/>
        <c:crossAx val="1835386895"/>
        <c:crosses val="autoZero"/>
        <c:crossBetween val="midCat"/>
      </c:valAx>
      <c:spPr>
        <a:noFill/>
      </c:spPr>
    </c:plotArea>
    <c:plotVisOnly val="1"/>
    <c:dispBlanksAs val="zero"/>
    <c:showDLblsOverMax val="0"/>
    <c:extLst/>
  </c:chart>
  <c:spPr>
    <a:noFill/>
    <a:ln w="9525" cap="flat" cmpd="sng" algn="ctr">
      <a:noFill/>
      <a:prstDash val="solid"/>
      <a:round/>
    </a:ln>
    <a:effectLst/>
    <a:extLst>
      <a:ext uri="{91240B29-F687-4F45-9708-019B960494DF}">
        <a14:hiddenLine xmlns:a14="http://schemas.microsoft.com/office/drawing/2010/main" w="9525" cap="flat" cmpd="sng" algn="ctr">
          <a:solidFill>
            <a:sysClr val="windowText" lastClr="000000">
              <a:lumMod val="15000"/>
              <a:lumOff val="85000"/>
            </a:sysClr>
          </a:solidFill>
          <a:prstDash val="solid"/>
          <a:round/>
        </a14:hiddenLine>
      </a:ext>
    </a:ex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12/8/23</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44190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548956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856759"/>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75495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85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97381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52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527"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7373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52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527"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2115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52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527"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0866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09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600"/>
              </a:spcAft>
              <a:buFont typeface="Arial" panose="020B0604020202020204" pitchFamily="34" charset="0"/>
              <a:buNone/>
            </a:pPr>
            <a:endParaRPr lang="en-NZ"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60</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6919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600"/>
              </a:spcAft>
              <a:buFont typeface="Arial" panose="020B0604020202020204" pitchFamily="34" charset="0"/>
              <a:buNone/>
            </a:pPr>
            <a:endParaRPr lang="en-NZ" dirty="0">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61</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67962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97000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NZ"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63</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6561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3645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AD6DDE-9686-D849-A8D7-F6BC7B63A1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793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AD6DDE-9686-D849-A8D7-F6BC7B63A1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62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6302450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1943738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1950372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p>
          <a:p>
            <a:pPr marL="171450" marR="0" lvl="0" indent="-171450" algn="l" defTabSz="6859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p>
          <a:p>
            <a:endParaRPr lang="en-US" dirty="0"/>
          </a:p>
        </p:txBody>
      </p:sp>
    </p:spTree>
    <p:extLst>
      <p:ext uri="{BB962C8B-B14F-4D97-AF65-F5344CB8AC3E}">
        <p14:creationId xmlns:p14="http://schemas.microsoft.com/office/powerpoint/2010/main" val="2457887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05925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81486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92</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143823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0455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defTabSz="929579"/>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FB48E256-0336-44E8-896E-700BB6EEC5B4}" type="slidenum">
              <a:rPr kumimoji="1" lang="ja-JP" altLang="en-US" sz="1400" b="0" i="0" u="none" strike="noStrike" kern="1200" cap="none" spc="0" normalizeH="0" baseline="0" noProof="0" smtClean="0">
                <a:ln>
                  <a:noFill/>
                </a:ln>
                <a:solidFill>
                  <a:srgbClr val="000000"/>
                </a:solidFill>
                <a:effectLst/>
                <a:uLnTx/>
                <a:uFillTx/>
                <a:latin typeface="Times New Roman" pitchFamily="16" charset="0"/>
                <a:ea typeface="ＭＳ Ｐゴシック" panose="020B0600070205080204" pitchFamily="34" charset="-128"/>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95</a:t>
            </a:fld>
            <a:endParaRPr kumimoji="1" lang="ja-JP" altLang="en-US" sz="1400" b="0" i="0" u="none" strike="noStrike" kern="1200" cap="none" spc="0" normalizeH="0" baseline="0" noProof="0">
              <a:ln>
                <a:noFill/>
              </a:ln>
              <a:solidFill>
                <a:srgbClr val="000000"/>
              </a:solidFill>
              <a:effectLst/>
              <a:uLnTx/>
              <a:uFillTx/>
              <a:latin typeface="Times New Roman" pitchFamily="16" charset="0"/>
              <a:ea typeface="ＭＳ Ｐゴシック" panose="020B0600070205080204" pitchFamily="34" charset="-128"/>
              <a:cs typeface="Lucida Sans Unicode" pitchFamily="32" charset="0"/>
            </a:endParaRPr>
          </a:p>
        </p:txBody>
      </p:sp>
    </p:spTree>
    <p:extLst>
      <p:ext uri="{BB962C8B-B14F-4D97-AF65-F5344CB8AC3E}">
        <p14:creationId xmlns:p14="http://schemas.microsoft.com/office/powerpoint/2010/main" val="4057711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34988" y="763588"/>
            <a:ext cx="6699250" cy="376872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53C4279-0E90-45C7-936D-21AD6824232C}" type="slidenum">
              <a:rPr kumimoji="0" lang="en-GB"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96</a:t>
            </a:fld>
            <a:endParaRPr kumimoji="0" lang="en-GB"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27176437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2702984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29207547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77861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102</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559265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103</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36551777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256B1F-85D2-4A4C-9926-88209C3A420D}"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Lucida Sans Unicode" pitchFamily="32"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Lucida Sans Unicode" pitchFamily="32" charset="0"/>
            </a:endParaRPr>
          </a:p>
        </p:txBody>
      </p:sp>
    </p:spTree>
    <p:extLst>
      <p:ext uri="{BB962C8B-B14F-4D97-AF65-F5344CB8AC3E}">
        <p14:creationId xmlns:p14="http://schemas.microsoft.com/office/powerpoint/2010/main" val="2314054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CDFBB53-4D7B-A34F-A489-6DABF704F1A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800805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1046C-9DDE-4944-8983-F25CCB24C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9570376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1046C-9DDE-4944-8983-F25CCB24C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908719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109</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715035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19CF9435-ED55-4F70-821D-FE3E07180260}"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110</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515138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SGO 20 Virtual MTP 2</a:t>
            </a:r>
          </a:p>
        </p:txBody>
      </p:sp>
      <p:sp>
        <p:nvSpPr>
          <p:cNvPr id="5" name="Slide Number Placeholder 4"/>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0732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SGO 20 Virtual MTP 2</a:t>
            </a:r>
          </a:p>
        </p:txBody>
      </p:sp>
      <p:sp>
        <p:nvSpPr>
          <p:cNvPr id="5" name="Slide Number Placeholder 4"/>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54777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SGO 20 Virtual MTP 2</a:t>
            </a:r>
          </a:p>
        </p:txBody>
      </p:sp>
      <p:sp>
        <p:nvSpPr>
          <p:cNvPr id="5" name="Slide Number Placeholder 4"/>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05706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2400" strike="noStrike"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r" defTabSz="182852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527"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7448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002460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Master" Target="../slideMasters/slideMaster8.xml"/><Relationship Id="rId1" Type="http://schemas.openxmlformats.org/officeDocument/2006/relationships/tags" Target="../tags/tag16.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Master" Target="../slideMasters/slideMaster8.xml"/><Relationship Id="rId1" Type="http://schemas.openxmlformats.org/officeDocument/2006/relationships/tags" Target="../tags/tag19.xml"/><Relationship Id="rId4" Type="http://schemas.openxmlformats.org/officeDocument/2006/relationships/image" Target="../media/image32.svg"/></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0.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xml"/></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4.xml"/><Relationship Id="rId1" Type="http://schemas.openxmlformats.org/officeDocument/2006/relationships/customXml" Target="../../customXml/item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pn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pn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pn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2" Type="http://schemas.openxmlformats.org/officeDocument/2006/relationships/hyperlink" Target="mailto:Ian_Krop@dfci.harvard.edu" TargetMode="External"/><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ags" Target="../tags/tag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g"/><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5.xml"/><Relationship Id="rId4" Type="http://schemas.microsoft.com/office/2007/relationships/hdphoto" Target="../media/hdphoto3.wdp"/></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6.xml"/><Relationship Id="rId1" Type="http://schemas.openxmlformats.org/officeDocument/2006/relationships/tags" Target="../tags/tag5.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17.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6.xml"/><Relationship Id="rId1" Type="http://schemas.openxmlformats.org/officeDocument/2006/relationships/tags" Target="../tags/tag6.xml"/><Relationship Id="rId5" Type="http://schemas.microsoft.com/office/2007/relationships/hdphoto" Target="../media/hdphoto4.wdp"/><Relationship Id="rId4"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6.xml"/><Relationship Id="rId1" Type="http://schemas.openxmlformats.org/officeDocument/2006/relationships/tags" Target="../tags/tag7.xml"/><Relationship Id="rId5" Type="http://schemas.microsoft.com/office/2007/relationships/hdphoto" Target="../media/hdphoto4.wdp"/><Relationship Id="rId4" Type="http://schemas.openxmlformats.org/officeDocument/2006/relationships/image" Target="../media/image18.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6.xml"/><Relationship Id="rId1" Type="http://schemas.openxmlformats.org/officeDocument/2006/relationships/tags" Target="../tags/tag8.xml"/><Relationship Id="rId5" Type="http://schemas.microsoft.com/office/2007/relationships/hdphoto" Target="../media/hdphoto4.wdp"/><Relationship Id="rId4" Type="http://schemas.openxmlformats.org/officeDocument/2006/relationships/image" Target="../media/image18.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6.xml"/><Relationship Id="rId1" Type="http://schemas.openxmlformats.org/officeDocument/2006/relationships/tags" Target="../tags/tag9.xml"/><Relationship Id="rId5" Type="http://schemas.microsoft.com/office/2007/relationships/hdphoto" Target="../media/hdphoto4.wdp"/><Relationship Id="rId4" Type="http://schemas.openxmlformats.org/officeDocument/2006/relationships/image" Target="../media/image18.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6.xml"/><Relationship Id="rId1" Type="http://schemas.openxmlformats.org/officeDocument/2006/relationships/tags" Target="../tags/tag10.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6.xml"/><Relationship Id="rId1" Type="http://schemas.openxmlformats.org/officeDocument/2006/relationships/tags" Target="../tags/tag1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6.xml"/><Relationship Id="rId1" Type="http://schemas.openxmlformats.org/officeDocument/2006/relationships/tags" Target="../tags/tag12.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3.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1_DS AZ Divider Slide_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494F9C-51D7-4F7B-A1D3-D4A6CAEC4D4F}"/>
              </a:ext>
            </a:extLst>
          </p:cNvPr>
          <p:cNvSpPr/>
          <p:nvPr userDrawn="1"/>
        </p:nvSpPr>
        <p:spPr>
          <a:xfrm>
            <a:off x="0" y="0"/>
            <a:ext cx="6096000" cy="685800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9F455802-C6CB-4528-A810-863C9B97482D}"/>
              </a:ext>
            </a:extLst>
          </p:cNvPr>
          <p:cNvSpPr/>
          <p:nvPr userDrawn="1"/>
        </p:nvSpPr>
        <p:spPr>
          <a:xfrm>
            <a:off x="0" y="2011680"/>
            <a:ext cx="10040480" cy="280416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9" name="Title 8"/>
          <p:cNvSpPr>
            <a:spLocks noGrp="1"/>
          </p:cNvSpPr>
          <p:nvPr>
            <p:ph type="title" hasCustomPrompt="1"/>
          </p:nvPr>
        </p:nvSpPr>
        <p:spPr>
          <a:xfrm>
            <a:off x="264160" y="3509225"/>
            <a:ext cx="9120853" cy="672000"/>
          </a:xfrm>
          <a:prstGeom prst="rect">
            <a:avLst/>
          </a:prstGeom>
        </p:spPr>
        <p:txBody>
          <a:bodyPr vert="horz" anchor="b"/>
          <a:lstStyle>
            <a:lvl1pPr algn="l">
              <a:lnSpc>
                <a:spcPct val="90000"/>
              </a:lnSpc>
              <a:defRPr sz="3733" b="1" baseline="0">
                <a:solidFill>
                  <a:schemeClr val="tx1"/>
                </a:solidFill>
                <a:latin typeface="Arial" pitchFamily="34" charset="0"/>
                <a:cs typeface="Arial" pitchFamily="34" charset="0"/>
              </a:defRPr>
            </a:lvl1pPr>
          </a:lstStyle>
          <a:p>
            <a:r>
              <a:rPr lang="en-GB" noProof="0"/>
              <a:t>Divider slide title</a:t>
            </a:r>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4209357"/>
            <a:ext cx="12192000" cy="1219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99645" y="123662"/>
            <a:ext cx="4392359" cy="873591"/>
          </a:xfrm>
          <a:prstGeom prst="rect">
            <a:avLst/>
          </a:prstGeom>
        </p:spPr>
      </p:pic>
      <p:sp>
        <p:nvSpPr>
          <p:cNvPr id="7" name="Content Placeholder 2">
            <a:extLst>
              <a:ext uri="{FF2B5EF4-FFF2-40B4-BE49-F238E27FC236}">
                <a16:creationId xmlns:a16="http://schemas.microsoft.com/office/drawing/2014/main" id="{F98D4A95-99AD-244E-B052-58AB66597F51}"/>
              </a:ext>
            </a:extLst>
          </p:cNvPr>
          <p:cNvSpPr>
            <a:spLocks noGrp="1"/>
          </p:cNvSpPr>
          <p:nvPr>
            <p:ph sz="quarter" idx="10"/>
          </p:nvPr>
        </p:nvSpPr>
        <p:spPr>
          <a:xfrm>
            <a:off x="264299" y="4396008"/>
            <a:ext cx="9120716" cy="408517"/>
          </a:xfrm>
          <a:prstGeom prst="rect">
            <a:avLst/>
          </a:prstGeom>
        </p:spPr>
        <p:txBody>
          <a:bodyPr/>
          <a:lstStyle>
            <a:lvl1pPr marL="0" indent="0">
              <a:buNone/>
              <a:defRPr sz="1867"/>
            </a:lvl1pPr>
            <a:lvl2pPr>
              <a:defRPr sz="1867"/>
            </a:lvl2pPr>
            <a:lvl3pPr>
              <a:defRPr sz="1600"/>
            </a:lvl3pPr>
            <a:lvl4pPr>
              <a:defRPr sz="1467"/>
            </a:lvl4pPr>
            <a:lvl5pPr>
              <a:defRPr sz="1467"/>
            </a:lvl5pPr>
          </a:lstStyle>
          <a:p>
            <a:pPr lvl="0"/>
            <a:r>
              <a:rPr lang="en-US"/>
              <a:t>Click to edit Master text styles</a:t>
            </a:r>
          </a:p>
        </p:txBody>
      </p:sp>
      <p:sp>
        <p:nvSpPr>
          <p:cNvPr id="8" name="Slide Number Placeholder 1">
            <a:extLst>
              <a:ext uri="{FF2B5EF4-FFF2-40B4-BE49-F238E27FC236}">
                <a16:creationId xmlns:a16="http://schemas.microsoft.com/office/drawing/2014/main" id="{2F97AE71-295B-354F-98CC-F8C11C7C5698}"/>
              </a:ext>
            </a:extLst>
          </p:cNvPr>
          <p:cNvSpPr>
            <a:spLocks noGrp="1"/>
          </p:cNvSpPr>
          <p:nvPr>
            <p:ph type="sldNum" sz="quarter" idx="11"/>
          </p:nvPr>
        </p:nvSpPr>
        <p:spPr>
          <a:xfrm>
            <a:off x="11244900" y="6507481"/>
            <a:ext cx="528000" cy="201339"/>
          </a:xfrm>
          <a:prstGeom prst="rect">
            <a:avLst/>
          </a:prstGeom>
        </p:spPr>
        <p:txBody>
          <a:bodyPr anchor="ctr"/>
          <a:lstStyle>
            <a:lvl1pPr algn="r">
              <a:defRPr sz="1333">
                <a:solidFill>
                  <a:schemeClr val="accent6">
                    <a:lumMod val="50000"/>
                  </a:schemeClr>
                </a:solidFill>
              </a:defRPr>
            </a:lvl1pPr>
          </a:lstStyle>
          <a:p>
            <a:fld id="{3C4F54F3-C349-4609-AFEE-01462D5C7942}" type="slidenum">
              <a:rPr lang="en-GB" smtClean="0"/>
              <a:pPr/>
              <a:t>‹#›</a:t>
            </a:fld>
            <a:endParaRPr lang="en-GB"/>
          </a:p>
        </p:txBody>
      </p:sp>
    </p:spTree>
    <p:extLst>
      <p:ext uri="{BB962C8B-B14F-4D97-AF65-F5344CB8AC3E}">
        <p14:creationId xmlns:p14="http://schemas.microsoft.com/office/powerpoint/2010/main" val="3695222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2_DS AZ_Title and Tex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61B27C1-87E1-3641-AE3C-3D5D4A126ADF}"/>
              </a:ext>
            </a:extLst>
          </p:cNvPr>
          <p:cNvSpPr>
            <a:spLocks noGrp="1"/>
          </p:cNvSpPr>
          <p:nvPr>
            <p:ph sz="quarter" idx="14"/>
          </p:nvPr>
        </p:nvSpPr>
        <p:spPr>
          <a:xfrm>
            <a:off x="406400" y="1927788"/>
            <a:ext cx="11379200" cy="3880033"/>
          </a:xfrm>
          <a:prstGeom prst="rect">
            <a:avLst/>
          </a:prstGeom>
        </p:spPr>
        <p:txBody>
          <a:bodyPr lIns="0" rIns="0"/>
          <a:lstStyle>
            <a:lvl1pPr marL="457167" indent="-457167">
              <a:defRPr kumimoji="1" lang="en-US" sz="2133" kern="1200" dirty="0" smtClean="0">
                <a:solidFill>
                  <a:schemeClr val="tx2"/>
                </a:solidFill>
                <a:latin typeface="+mn-lt"/>
                <a:ea typeface="+mn-ea"/>
                <a:cs typeface="+mn-cs"/>
              </a:defRPr>
            </a:lvl1pPr>
            <a:lvl2pPr marL="914332" indent="-609555">
              <a:defRPr/>
            </a:lvl2pPr>
            <a:lvl3pPr marL="990526" indent="-380972">
              <a:defRPr kumimoji="1" lang="en-US" sz="1867" kern="1200" dirty="0" smtClean="0">
                <a:solidFill>
                  <a:schemeClr val="tx2"/>
                </a:solidFill>
                <a:latin typeface="+mn-lt"/>
                <a:ea typeface="+mn-ea"/>
                <a:cs typeface="+mn-cs"/>
              </a:defRPr>
            </a:lvl3pPr>
            <a:lvl4pPr marL="1295304" indent="-380972">
              <a:defRPr kumimoji="1" lang="en-US" sz="1467" kern="1200" dirty="0" smtClean="0">
                <a:solidFill>
                  <a:schemeClr val="tx2"/>
                </a:solidFill>
                <a:latin typeface="+mn-lt"/>
                <a:ea typeface="+mn-ea"/>
                <a:cs typeface="+mn-cs"/>
              </a:defRPr>
            </a:lvl4pPr>
            <a:lvl5pPr>
              <a:defRPr kumimoji="1" lang="en-US" sz="1467" kern="1200" dirty="0" smtClean="0">
                <a:solidFill>
                  <a:schemeClr val="tx2"/>
                </a:solidFill>
                <a:latin typeface="+mn-lt"/>
                <a:ea typeface="+mn-ea"/>
                <a:cs typeface="+mn-cs"/>
              </a:defRPr>
            </a:lvl5pPr>
          </a:lstStyle>
          <a:p>
            <a:pPr marL="457167" lvl="0" indent="-457167" algn="l" defTabSz="609555" rtl="0" eaLnBrk="1" latinLnBrk="0" hangingPunct="1">
              <a:spcBef>
                <a:spcPct val="20000"/>
              </a:spcBef>
              <a:spcAft>
                <a:spcPts val="800"/>
              </a:spcAft>
              <a:buClr>
                <a:schemeClr val="accent3"/>
              </a:buClr>
              <a:buFont typeface="Arial" panose="020B0604020202020204" pitchFamily="34" charset="0"/>
              <a:buChar char="•"/>
            </a:pPr>
            <a:r>
              <a:rPr lang="en-US"/>
              <a:t>Click to edit Master text styles</a:t>
            </a:r>
          </a:p>
          <a:p>
            <a:pPr marL="609555" lvl="2" indent="-304776" algn="l" defTabSz="609555" rtl="0" eaLnBrk="1" latinLnBrk="0" hangingPunct="1">
              <a:spcBef>
                <a:spcPct val="20000"/>
              </a:spcBef>
              <a:spcAft>
                <a:spcPts val="800"/>
              </a:spcAft>
              <a:buClr>
                <a:schemeClr val="accent3"/>
              </a:buClr>
              <a:buFont typeface="Arial" panose="020B0604020202020204" pitchFamily="34" charset="0"/>
              <a:buChar char="–"/>
            </a:pPr>
            <a:r>
              <a:rPr lang="en-US"/>
              <a:t>Second level</a:t>
            </a:r>
          </a:p>
          <a:p>
            <a:pPr marL="914332" lvl="3" indent="-304776" algn="l" defTabSz="609555" rtl="0" eaLnBrk="1" latinLnBrk="0" hangingPunct="1">
              <a:spcBef>
                <a:spcPct val="20000"/>
              </a:spcBef>
              <a:spcAft>
                <a:spcPts val="800"/>
              </a:spcAft>
              <a:buClr>
                <a:schemeClr val="accent3"/>
              </a:buClr>
              <a:buFont typeface="Arial" panose="020B0604020202020204" pitchFamily="34" charset="0"/>
              <a:buChar char="•"/>
            </a:pPr>
            <a:r>
              <a:rPr lang="en-US"/>
              <a:t>Third level</a:t>
            </a:r>
          </a:p>
          <a:p>
            <a:pPr marL="1219110" lvl="4" indent="-304776" algn="l" defTabSz="609555" rtl="0" eaLnBrk="1" latinLnBrk="0" hangingPunct="1">
              <a:spcBef>
                <a:spcPct val="20000"/>
              </a:spcBef>
              <a:spcAft>
                <a:spcPts val="800"/>
              </a:spcAft>
              <a:buClr>
                <a:schemeClr val="accent3"/>
              </a:buClr>
              <a:buFont typeface="Arial" panose="020B0604020202020204" pitchFamily="34" charset="0"/>
              <a:buChar char="–"/>
            </a:pPr>
            <a:r>
              <a:rPr lang="en-US"/>
              <a:t>Fourth level</a:t>
            </a:r>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174000"/>
            <a:ext cx="3439107" cy="684000"/>
          </a:xfrm>
          <a:prstGeom prst="rect">
            <a:avLst/>
          </a:prstGeom>
        </p:spPr>
      </p:pic>
      <p:sp>
        <p:nvSpPr>
          <p:cNvPr id="2" name="Title 1">
            <a:extLst>
              <a:ext uri="{FF2B5EF4-FFF2-40B4-BE49-F238E27FC236}">
                <a16:creationId xmlns:a16="http://schemas.microsoft.com/office/drawing/2014/main" id="{A3E752D9-1185-1E4B-9AB3-342AFC1DD269}"/>
              </a:ext>
            </a:extLst>
          </p:cNvPr>
          <p:cNvSpPr>
            <a:spLocks noGrp="1"/>
          </p:cNvSpPr>
          <p:nvPr>
            <p:ph type="title"/>
          </p:nvPr>
        </p:nvSpPr>
        <p:spPr/>
        <p:txBody>
          <a:bodyPr/>
          <a:lstStyle>
            <a:lvl1pPr algn="l">
              <a:defRPr/>
            </a:lvl1pPr>
          </a:lstStyle>
          <a:p>
            <a:r>
              <a:rPr lang="en-US"/>
              <a:t>Click to edit Master title style</a:t>
            </a:r>
          </a:p>
        </p:txBody>
      </p:sp>
      <p:sp>
        <p:nvSpPr>
          <p:cNvPr id="6" name="Text Placeholder 5">
            <a:extLst>
              <a:ext uri="{FF2B5EF4-FFF2-40B4-BE49-F238E27FC236}">
                <a16:creationId xmlns:a16="http://schemas.microsoft.com/office/drawing/2014/main" id="{C07DEA39-19CC-7F4C-A2DD-C08A6993CE94}"/>
              </a:ext>
            </a:extLst>
          </p:cNvPr>
          <p:cNvSpPr>
            <a:spLocks noGrp="1"/>
          </p:cNvSpPr>
          <p:nvPr>
            <p:ph type="body" sz="quarter" idx="13"/>
          </p:nvPr>
        </p:nvSpPr>
        <p:spPr>
          <a:xfrm>
            <a:off x="406403" y="1200575"/>
            <a:ext cx="11379199" cy="635000"/>
          </a:xfrm>
          <a:prstGeom prst="rect">
            <a:avLst/>
          </a:prstGeom>
          <a:noFill/>
        </p:spPr>
        <p:txBody>
          <a:bodyPr vert="horz" lIns="0" anchor="t"/>
          <a:lstStyle>
            <a:lvl1pPr marL="0" indent="0">
              <a:buNone/>
              <a:defRPr lang="en-US" sz="2133" b="0" baseline="0" dirty="0" smtClean="0">
                <a:solidFill>
                  <a:schemeClr val="tx1">
                    <a:lumMod val="50000"/>
                    <a:lumOff val="50000"/>
                  </a:schemeClr>
                </a:solidFill>
                <a:latin typeface="Arial" pitchFamily="34" charset="0"/>
                <a:ea typeface="+mj-ea"/>
                <a:cs typeface="Arial" pitchFamily="34" charset="0"/>
              </a:defRPr>
            </a:lvl1pPr>
          </a:lstStyle>
          <a:p>
            <a:pPr marL="457167" lvl="0" indent="-457167">
              <a:spcBef>
                <a:spcPct val="0"/>
              </a:spcBef>
            </a:pPr>
            <a:r>
              <a:rPr lang="en-US"/>
              <a:t>Click to edit Master text styles</a:t>
            </a:r>
          </a:p>
        </p:txBody>
      </p:sp>
      <p:sp>
        <p:nvSpPr>
          <p:cNvPr id="12" name="Text Placeholder 5">
            <a:extLst>
              <a:ext uri="{FF2B5EF4-FFF2-40B4-BE49-F238E27FC236}">
                <a16:creationId xmlns:a16="http://schemas.microsoft.com/office/drawing/2014/main" id="{37724930-67A2-9240-AD7F-2E23804ADCCA}"/>
              </a:ext>
            </a:extLst>
          </p:cNvPr>
          <p:cNvSpPr>
            <a:spLocks noGrp="1"/>
          </p:cNvSpPr>
          <p:nvPr>
            <p:ph type="body" sz="quarter" idx="15" hasCustomPrompt="1"/>
          </p:nvPr>
        </p:nvSpPr>
        <p:spPr>
          <a:xfrm>
            <a:off x="419103" y="5874637"/>
            <a:ext cx="11772900" cy="366184"/>
          </a:xfrm>
          <a:prstGeom prst="rect">
            <a:avLst/>
          </a:prstGeom>
        </p:spPr>
        <p:txBody>
          <a:bodyPr lIns="0" rIns="0" anchor="b"/>
          <a:lstStyle>
            <a:lvl1pPr marL="0" indent="0">
              <a:buFont typeface="Arial" panose="020B0604020202020204" pitchFamily="34" charset="0"/>
              <a:buNone/>
              <a:defRPr sz="800">
                <a:solidFill>
                  <a:schemeClr val="tx1"/>
                </a:solidFill>
              </a:defRPr>
            </a:lvl1pPr>
          </a:lstStyle>
          <a:p>
            <a:pPr lvl="0"/>
            <a:r>
              <a:rPr lang="en-US"/>
              <a:t>Footnotes, acronyms</a:t>
            </a:r>
          </a:p>
        </p:txBody>
      </p:sp>
      <p:sp>
        <p:nvSpPr>
          <p:cNvPr id="15" name="Slide Number Placeholder 1">
            <a:extLst>
              <a:ext uri="{FF2B5EF4-FFF2-40B4-BE49-F238E27FC236}">
                <a16:creationId xmlns:a16="http://schemas.microsoft.com/office/drawing/2014/main" id="{40FB0BFC-A3E7-3741-8F55-24A3E1049C9B}"/>
              </a:ext>
            </a:extLst>
          </p:cNvPr>
          <p:cNvSpPr>
            <a:spLocks noGrp="1"/>
          </p:cNvSpPr>
          <p:nvPr>
            <p:ph type="sldNum" sz="quarter" idx="11"/>
          </p:nvPr>
        </p:nvSpPr>
        <p:spPr>
          <a:xfrm>
            <a:off x="11244900" y="6507481"/>
            <a:ext cx="528000" cy="201339"/>
          </a:xfrm>
          <a:prstGeom prst="rect">
            <a:avLst/>
          </a:prstGeom>
        </p:spPr>
        <p:txBody>
          <a:bodyPr anchor="ctr"/>
          <a:lstStyle>
            <a:lvl1pPr algn="r">
              <a:defRPr sz="1333">
                <a:solidFill>
                  <a:schemeClr val="accent6">
                    <a:lumMod val="50000"/>
                  </a:schemeClr>
                </a:solidFill>
              </a:defRPr>
            </a:lvl1pPr>
          </a:lstStyle>
          <a:p>
            <a:fld id="{3C4F54F3-C349-4609-AFEE-01462D5C7942}" type="slidenum">
              <a:rPr lang="en-GB" smtClean="0"/>
              <a:pPr/>
              <a:t>‹#›</a:t>
            </a:fld>
            <a:endParaRPr lang="en-GB"/>
          </a:p>
        </p:txBody>
      </p:sp>
    </p:spTree>
    <p:extLst>
      <p:ext uri="{BB962C8B-B14F-4D97-AF65-F5344CB8AC3E}">
        <p14:creationId xmlns:p14="http://schemas.microsoft.com/office/powerpoint/2010/main" val="741630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407">
          <p15:clr>
            <a:srgbClr val="FBAE40"/>
          </p15:clr>
        </p15:guide>
        <p15:guide id="2" orient="horz" pos="947">
          <p15:clr>
            <a:srgbClr val="FBAE40"/>
          </p15:clr>
        </p15:guide>
        <p15:guide id="3" orient="horz" pos="369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3_DS AZ_Title and Text">
    <p:spTree>
      <p:nvGrpSpPr>
        <p:cNvPr id="1" name=""/>
        <p:cNvGrpSpPr/>
        <p:nvPr/>
      </p:nvGrpSpPr>
      <p:grpSpPr>
        <a:xfrm>
          <a:off x="0" y="0"/>
          <a:ext cx="0" cy="0"/>
          <a:chOff x="0" y="0"/>
          <a:chExt cx="0" cy="0"/>
        </a:xfrm>
      </p:grpSpPr>
      <p:pic>
        <p:nvPicPr>
          <p:cNvPr id="31" name="Picture 30" descr="A picture containing dark, plastic&#10;&#10;Description automatically generated">
            <a:extLst>
              <a:ext uri="{FF2B5EF4-FFF2-40B4-BE49-F238E27FC236}">
                <a16:creationId xmlns:a16="http://schemas.microsoft.com/office/drawing/2014/main" id="{7D38EA1D-8C2A-5848-AC2C-BEFF0EEE04A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flipH="1">
            <a:off x="7625898" y="2291897"/>
            <a:ext cx="6122897" cy="3009315"/>
          </a:xfrm>
          <a:prstGeom prst="rect">
            <a:avLst/>
          </a:prstGeom>
        </p:spPr>
      </p:pic>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a:xfrm>
            <a:off x="11244900" y="6527801"/>
            <a:ext cx="528000" cy="201339"/>
          </a:xfrm>
        </p:spPr>
        <p:txBody>
          <a:bodyPr/>
          <a:lstStyle/>
          <a:p>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7" name="Title 8">
            <a:extLst>
              <a:ext uri="{FF2B5EF4-FFF2-40B4-BE49-F238E27FC236}">
                <a16:creationId xmlns:a16="http://schemas.microsoft.com/office/drawing/2014/main" id="{9C853680-E623-5343-BE55-2B769DB7E7F1}"/>
              </a:ext>
            </a:extLst>
          </p:cNvPr>
          <p:cNvSpPr>
            <a:spLocks noGrp="1"/>
          </p:cNvSpPr>
          <p:nvPr>
            <p:ph type="title" hasCustomPrompt="1"/>
          </p:nvPr>
        </p:nvSpPr>
        <p:spPr>
          <a:xfrm>
            <a:off x="406401" y="311679"/>
            <a:ext cx="11366495" cy="803244"/>
          </a:xfrm>
          <a:prstGeom prst="rect">
            <a:avLst/>
          </a:prstGeom>
        </p:spPr>
        <p:txBody>
          <a:bodyPr vert="horz" lIns="0" anchor="b"/>
          <a:lstStyle>
            <a:lvl1pPr algn="l">
              <a:lnSpc>
                <a:spcPct val="80000"/>
              </a:lnSpc>
              <a:defRPr sz="3200" b="1" baseline="0">
                <a:solidFill>
                  <a:schemeClr val="tx2"/>
                </a:solidFill>
                <a:latin typeface="Arial" pitchFamily="34" charset="0"/>
                <a:cs typeface="Arial" pitchFamily="34" charset="0"/>
              </a:defRPr>
            </a:lvl1pPr>
          </a:lstStyle>
          <a:p>
            <a:r>
              <a:rPr lang="en-GB" noProof="0" dirty="0"/>
              <a:t>Click to add slide title</a:t>
            </a:r>
          </a:p>
        </p:txBody>
      </p:sp>
      <p:sp>
        <p:nvSpPr>
          <p:cNvPr id="18" name="Subtitle 2">
            <a:extLst>
              <a:ext uri="{FF2B5EF4-FFF2-40B4-BE49-F238E27FC236}">
                <a16:creationId xmlns:a16="http://schemas.microsoft.com/office/drawing/2014/main" id="{E5607FD1-23EC-2A45-95E3-667572699BCF}"/>
              </a:ext>
            </a:extLst>
          </p:cNvPr>
          <p:cNvSpPr>
            <a:spLocks noGrp="1"/>
          </p:cNvSpPr>
          <p:nvPr>
            <p:ph type="subTitle" idx="12" hasCustomPrompt="1"/>
          </p:nvPr>
        </p:nvSpPr>
        <p:spPr>
          <a:xfrm>
            <a:off x="406401" y="1119144"/>
            <a:ext cx="11366495" cy="481056"/>
          </a:xfrm>
          <a:prstGeom prst="rect">
            <a:avLst/>
          </a:prstGeom>
        </p:spPr>
        <p:txBody>
          <a:bodyPr lIns="0" anchor="t"/>
          <a:lstStyle>
            <a:lvl1pPr marL="0" indent="0" algn="l">
              <a:lnSpc>
                <a:spcPct val="100000"/>
              </a:lnSpc>
              <a:spcBef>
                <a:spcPts val="0"/>
              </a:spcBef>
              <a:buNone/>
              <a:defRPr sz="1867">
                <a:solidFill>
                  <a:schemeClr val="accent2"/>
                </a:solidFill>
                <a:latin typeface="Arial" pitchFamily="34" charset="0"/>
                <a:cs typeface="Arial" pitchFamily="34" charset="0"/>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n-GB" noProof="0" dirty="0"/>
              <a:t>Click to add subtitle</a:t>
            </a:r>
          </a:p>
        </p:txBody>
      </p:sp>
      <p:sp>
        <p:nvSpPr>
          <p:cNvPr id="19" name="Text Placeholder 8">
            <a:extLst>
              <a:ext uri="{FF2B5EF4-FFF2-40B4-BE49-F238E27FC236}">
                <a16:creationId xmlns:a16="http://schemas.microsoft.com/office/drawing/2014/main" id="{3FD24E78-44CE-5F4B-8463-E38750AFAE62}"/>
              </a:ext>
            </a:extLst>
          </p:cNvPr>
          <p:cNvSpPr>
            <a:spLocks noGrp="1"/>
          </p:cNvSpPr>
          <p:nvPr>
            <p:ph type="body" sz="quarter" idx="13"/>
          </p:nvPr>
        </p:nvSpPr>
        <p:spPr>
          <a:xfrm>
            <a:off x="406401" y="1753064"/>
            <a:ext cx="11366495" cy="3783475"/>
          </a:xfrm>
          <a:prstGeom prst="rect">
            <a:avLst/>
          </a:prstGeom>
        </p:spPr>
        <p:txBody>
          <a:bodyPr/>
          <a:lstStyle>
            <a:lvl1pPr marL="287986" indent="-287986">
              <a:spcBef>
                <a:spcPts val="320"/>
              </a:spcBef>
              <a:buClr>
                <a:schemeClr val="accent3"/>
              </a:buClr>
              <a:buFont typeface="Arial" panose="020B0604020202020204" pitchFamily="34" charset="0"/>
              <a:buChar char="•"/>
              <a:defRPr sz="1600">
                <a:solidFill>
                  <a:schemeClr val="tx2"/>
                </a:solidFill>
              </a:defRPr>
            </a:lvl1pPr>
            <a:lvl2pPr marL="575972" indent="-287986">
              <a:buClr>
                <a:schemeClr val="accent3"/>
              </a:buClr>
              <a:buFont typeface="Arial" panose="020B0604020202020204" pitchFamily="34" charset="0"/>
              <a:buChar char="•"/>
              <a:defRPr sz="1600">
                <a:solidFill>
                  <a:schemeClr val="tx2"/>
                </a:solidFill>
              </a:defRPr>
            </a:lvl2pPr>
            <a:lvl3pPr marL="863957" indent="-287986">
              <a:buClr>
                <a:schemeClr val="accent3"/>
              </a:buClr>
              <a:buFont typeface="Arial" panose="020B0604020202020204" pitchFamily="34" charset="0"/>
              <a:buChar char="•"/>
              <a:defRPr sz="1600">
                <a:solidFill>
                  <a:schemeClr val="tx2"/>
                </a:solidFill>
              </a:defRPr>
            </a:lvl3pPr>
            <a:lvl4pPr marL="1151942" indent="-287986">
              <a:buClr>
                <a:schemeClr val="accent3"/>
              </a:buClr>
              <a:buFont typeface="Arial" panose="020B0604020202020204" pitchFamily="34" charset="0"/>
              <a:buChar char="•"/>
              <a:defRPr sz="1600">
                <a:solidFill>
                  <a:schemeClr val="tx2"/>
                </a:solidFill>
              </a:defRPr>
            </a:lvl4pPr>
            <a:lvl5pPr marL="1439928" indent="-287986">
              <a:buClr>
                <a:schemeClr val="accent3"/>
              </a:buClr>
              <a:buFont typeface="Arial" panose="020B0604020202020204" pitchFamily="34" charset="0"/>
              <a:buChar char="•"/>
              <a:defRPr sz="16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a:extLst>
              <a:ext uri="{FF2B5EF4-FFF2-40B4-BE49-F238E27FC236}">
                <a16:creationId xmlns:a16="http://schemas.microsoft.com/office/drawing/2014/main" id="{AA7E9D11-557E-004F-80D7-972BABE6AED7}"/>
              </a:ext>
            </a:extLst>
          </p:cNvPr>
          <p:cNvPicPr>
            <a:picLocks noChangeAspect="1"/>
          </p:cNvPicPr>
          <p:nvPr userDrawn="1"/>
        </p:nvPicPr>
        <p:blipFill>
          <a:blip r:embed="rId3"/>
          <a:stretch>
            <a:fillRect/>
          </a:stretch>
        </p:blipFill>
        <p:spPr>
          <a:xfrm>
            <a:off x="396489" y="6210195"/>
            <a:ext cx="3695047" cy="434712"/>
          </a:xfrm>
          <a:prstGeom prst="rect">
            <a:avLst/>
          </a:prstGeom>
        </p:spPr>
      </p:pic>
      <p:sp>
        <p:nvSpPr>
          <p:cNvPr id="9" name="Text Placeholder 29">
            <a:extLst>
              <a:ext uri="{FF2B5EF4-FFF2-40B4-BE49-F238E27FC236}">
                <a16:creationId xmlns:a16="http://schemas.microsoft.com/office/drawing/2014/main" id="{9BD61352-5592-EB4B-B513-EC73C6C0E12B}"/>
              </a:ext>
            </a:extLst>
          </p:cNvPr>
          <p:cNvSpPr>
            <a:spLocks noGrp="1"/>
          </p:cNvSpPr>
          <p:nvPr>
            <p:ph type="body" sz="quarter" idx="14" hasCustomPrompt="1"/>
          </p:nvPr>
        </p:nvSpPr>
        <p:spPr>
          <a:xfrm>
            <a:off x="406399" y="5654263"/>
            <a:ext cx="10299688" cy="434712"/>
          </a:xfrm>
          <a:prstGeom prst="rect">
            <a:avLst/>
          </a:prstGeom>
        </p:spPr>
        <p:txBody>
          <a:bodyPr vert="horz" lIns="0" tIns="0" rIns="0" bIns="0" anchor="b"/>
          <a:lstStyle>
            <a:lvl1pPr marL="0" indent="0">
              <a:lnSpc>
                <a:spcPct val="100000"/>
              </a:lnSpc>
              <a:spcBef>
                <a:spcPts val="0"/>
              </a:spcBef>
              <a:buNone/>
              <a:defRPr sz="800">
                <a:solidFill>
                  <a:schemeClr val="accent6">
                    <a:lumMod val="75000"/>
                  </a:schemeClr>
                </a:solidFill>
                <a:latin typeface="Arial" pitchFamily="34" charset="0"/>
                <a:cs typeface="Arial" pitchFamily="34" charset="0"/>
              </a:defRPr>
            </a:lvl1pPr>
          </a:lstStyle>
          <a:p>
            <a:pPr lvl="0"/>
            <a:r>
              <a:rPr lang="en-GB" noProof="0" dirty="0"/>
              <a:t>footnote</a:t>
            </a:r>
          </a:p>
        </p:txBody>
      </p:sp>
    </p:spTree>
    <p:extLst>
      <p:ext uri="{BB962C8B-B14F-4D97-AF65-F5344CB8AC3E}">
        <p14:creationId xmlns:p14="http://schemas.microsoft.com/office/powerpoint/2010/main" val="2247521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Title &amp; Content">
    <p:spTree>
      <p:nvGrpSpPr>
        <p:cNvPr id="1" name=""/>
        <p:cNvGrpSpPr/>
        <p:nvPr/>
      </p:nvGrpSpPr>
      <p:grpSpPr>
        <a:xfrm>
          <a:off x="0" y="0"/>
          <a:ext cx="0" cy="0"/>
          <a:chOff x="0" y="0"/>
          <a:chExt cx="0" cy="0"/>
        </a:xfrm>
      </p:grpSpPr>
      <p:grpSp>
        <p:nvGrpSpPr>
          <p:cNvPr id="18" name="Group 17"/>
          <p:cNvGrpSpPr/>
          <p:nvPr userDrawn="1"/>
        </p:nvGrpSpPr>
        <p:grpSpPr>
          <a:xfrm>
            <a:off x="0" y="3"/>
            <a:ext cx="11142133" cy="766893"/>
            <a:chOff x="0" y="-1"/>
            <a:chExt cx="8356600" cy="766893"/>
          </a:xfrm>
        </p:grpSpPr>
        <p:sp>
          <p:nvSpPr>
            <p:cNvPr id="14" name="Rectangle 13"/>
            <p:cNvSpPr/>
            <p:nvPr userDrawn="1"/>
          </p:nvSpPr>
          <p:spPr>
            <a:xfrm>
              <a:off x="0" y="0"/>
              <a:ext cx="8356600" cy="766617"/>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p:cNvSpPr/>
            <p:nvPr userDrawn="1"/>
          </p:nvSpPr>
          <p:spPr>
            <a:xfrm>
              <a:off x="0" y="-1"/>
              <a:ext cx="648970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userDrawn="1"/>
          </p:nvSpPr>
          <p:spPr>
            <a:xfrm>
              <a:off x="6491224" y="675452"/>
              <a:ext cx="186537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6" name="Title 1"/>
          <p:cNvSpPr>
            <a:spLocks noGrp="1"/>
          </p:cNvSpPr>
          <p:nvPr userDrawn="1">
            <p:ph type="title"/>
          </p:nvPr>
        </p:nvSpPr>
        <p:spPr>
          <a:xfrm>
            <a:off x="609605" y="152400"/>
            <a:ext cx="10483851" cy="457200"/>
          </a:xfrm>
        </p:spPr>
        <p:txBody>
          <a:bodyPr anchor="t">
            <a:noAutofit/>
          </a:bodyPr>
          <a:lstStyle>
            <a:lvl1pPr algn="l">
              <a:defRPr sz="2800">
                <a:latin typeface="Arial" pitchFamily="34" charset="0"/>
                <a:cs typeface="Arial" pitchFamily="34" charset="0"/>
              </a:defRPr>
            </a:lvl1pPr>
          </a:lstStyle>
          <a:p>
            <a:r>
              <a:rPr lang="en-US"/>
              <a:t>Click to edit Master title style</a:t>
            </a:r>
            <a:endParaRPr lang="en-US" dirty="0"/>
          </a:p>
        </p:txBody>
      </p:sp>
      <p:sp>
        <p:nvSpPr>
          <p:cNvPr id="7" name="Text Placeholder 7"/>
          <p:cNvSpPr>
            <a:spLocks noGrp="1"/>
          </p:cNvSpPr>
          <p:nvPr userDrawn="1">
            <p:ph type="body" sz="quarter" idx="12"/>
          </p:nvPr>
        </p:nvSpPr>
        <p:spPr>
          <a:xfrm>
            <a:off x="609600" y="1524000"/>
            <a:ext cx="10871200" cy="4724400"/>
          </a:xfrm>
        </p:spPr>
        <p:txBody>
          <a:bodyPr/>
          <a:lstStyle>
            <a:lvl1pPr marL="0" indent="0">
              <a:buFontTx/>
              <a:buNone/>
              <a:defRPr sz="2800">
                <a:latin typeface="Arial" pitchFamily="34" charset="0"/>
                <a:cs typeface="Arial" pitchFamily="34" charset="0"/>
              </a:defRPr>
            </a:lvl1pPr>
            <a:lvl2pPr marL="688940" indent="-231764">
              <a:buClr>
                <a:srgbClr val="00B0F0"/>
              </a:buClr>
              <a:buFont typeface="Arial" pitchFamily="34" charset="0"/>
              <a:buChar char="•"/>
              <a:defRPr sz="2400">
                <a:latin typeface="Arial" pitchFamily="34" charset="0"/>
                <a:cs typeface="Arial" pitchFamily="34" charset="0"/>
              </a:defRPr>
            </a:lvl2pPr>
            <a:lvl3pPr marL="1027062" indent="-225414">
              <a:buClr>
                <a:srgbClr val="00B0F0"/>
              </a:buClr>
              <a:buFont typeface="Arial" pitchFamily="34" charset="0"/>
              <a:buChar char="•"/>
              <a:defRPr sz="2200">
                <a:latin typeface="Arial" pitchFamily="34" charset="0"/>
                <a:cs typeface="Arial" pitchFamily="34" charset="0"/>
              </a:defRPr>
            </a:lvl3pPr>
            <a:lvl4pPr marL="1377882" indent="-238113">
              <a:buClr>
                <a:srgbClr val="00B0F0"/>
              </a:buClr>
              <a:buFont typeface="Arial" pitchFamily="34" charset="0"/>
              <a:buChar char="•"/>
              <a:defRPr>
                <a:latin typeface="Arial" pitchFamily="34" charset="0"/>
                <a:cs typeface="Arial" pitchFamily="34" charset="0"/>
              </a:defRPr>
            </a:lvl4pPr>
            <a:lvl5pPr marL="2057298" indent="-228589">
              <a:buClr>
                <a:srgbClr val="00B0F0"/>
              </a:buClr>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lide Number Placeholder 10"/>
          <p:cNvSpPr>
            <a:spLocks noGrp="1"/>
          </p:cNvSpPr>
          <p:nvPr userDrawn="1">
            <p:ph type="sldNum" sz="quarter" idx="14"/>
          </p:nvPr>
        </p:nvSpPr>
        <p:spPr/>
        <p:txBody>
          <a:bodyPr/>
          <a:lstStyle/>
          <a:p>
            <a:fld id="{CFA9C6AD-F5D9-4909-94C3-E6A9EFC35C84}" type="slidenum">
              <a:rPr lang="en-US" smtClean="0"/>
              <a:pPr/>
              <a:t>‹#›</a:t>
            </a:fld>
            <a:endParaRPr lang="en-US" dirty="0"/>
          </a:p>
        </p:txBody>
      </p:sp>
      <p:sp>
        <p:nvSpPr>
          <p:cNvPr id="12" name="Footer Placeholder 11"/>
          <p:cNvSpPr>
            <a:spLocks noGrp="1"/>
          </p:cNvSpPr>
          <p:nvPr userDrawn="1">
            <p:ph type="ftr" sz="quarter" idx="15"/>
          </p:nvPr>
        </p:nvSpPr>
        <p:spPr/>
        <p:txBody>
          <a:bodyPr/>
          <a:lstStyle/>
          <a:p>
            <a:pPr>
              <a:defRPr/>
            </a:pPr>
            <a:endParaRPr lang="en-US" dirty="0"/>
          </a:p>
        </p:txBody>
      </p:sp>
      <p:pic>
        <p:nvPicPr>
          <p:cNvPr id="17" name="Picture 16">
            <a:extLst>
              <a:ext uri="{FF2B5EF4-FFF2-40B4-BE49-F238E27FC236}">
                <a16:creationId xmlns:a16="http://schemas.microsoft.com/office/drawing/2014/main" id="{DB79FE6E-8AEA-4D3E-951C-893D9D46B4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95143" y="2"/>
            <a:ext cx="937224" cy="1021524"/>
          </a:xfrm>
          <a:prstGeom prst="rect">
            <a:avLst/>
          </a:prstGeom>
        </p:spPr>
      </p:pic>
    </p:spTree>
    <p:extLst>
      <p:ext uri="{BB962C8B-B14F-4D97-AF65-F5344CB8AC3E}">
        <p14:creationId xmlns:p14="http://schemas.microsoft.com/office/powerpoint/2010/main" val="2432259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CC3B-CA12-4A4B-B5F5-D2062F3C58EC}"/>
              </a:ext>
            </a:extLst>
          </p:cNvPr>
          <p:cNvSpPr>
            <a:spLocks noGrp="1"/>
          </p:cNvSpPr>
          <p:nvPr>
            <p:ph type="title" hasCustomPrompt="1"/>
          </p:nvPr>
        </p:nvSpPr>
        <p:spPr>
          <a:xfrm>
            <a:off x="407987" y="1486304"/>
            <a:ext cx="5185093" cy="2649135"/>
          </a:xfrm>
        </p:spPr>
        <p:txBody>
          <a:bodyPr anchor="b" anchorCtr="0">
            <a:normAutofit/>
          </a:bodyPr>
          <a:lstStyle>
            <a:lvl1pPr>
              <a:lnSpc>
                <a:spcPct val="100000"/>
              </a:lnSpc>
              <a:defRPr sz="4000">
                <a:solidFill>
                  <a:schemeClr val="accent1"/>
                </a:solidFill>
              </a:defRPr>
            </a:lvl1pPr>
          </a:lstStyle>
          <a:p>
            <a:r>
              <a:rPr lang="en-US" dirty="0"/>
              <a:t>Click to enter title here</a:t>
            </a:r>
          </a:p>
        </p:txBody>
      </p:sp>
      <p:sp>
        <p:nvSpPr>
          <p:cNvPr id="6" name="Picture Placeholder 12">
            <a:extLst>
              <a:ext uri="{FF2B5EF4-FFF2-40B4-BE49-F238E27FC236}">
                <a16:creationId xmlns:a16="http://schemas.microsoft.com/office/drawing/2014/main" id="{3506CBD9-0F78-454A-9842-87C2546180B8}"/>
              </a:ext>
            </a:extLst>
          </p:cNvPr>
          <p:cNvSpPr>
            <a:spLocks noGrp="1"/>
          </p:cNvSpPr>
          <p:nvPr>
            <p:ph type="pic" sz="quarter" idx="20" hasCustomPrompt="1"/>
          </p:nvPr>
        </p:nvSpPr>
        <p:spPr>
          <a:xfrm>
            <a:off x="6188475" y="0"/>
            <a:ext cx="6004761" cy="6865200"/>
          </a:xfrm>
          <a:custGeom>
            <a:avLst/>
            <a:gdLst>
              <a:gd name="connsiteX0" fmla="*/ 1547827 w 6004761"/>
              <a:gd name="connsiteY0" fmla="*/ 0 h 6864096"/>
              <a:gd name="connsiteX1" fmla="*/ 6004760 w 6004761"/>
              <a:gd name="connsiteY1" fmla="*/ 0 h 6864096"/>
              <a:gd name="connsiteX2" fmla="*/ 6004761 w 6004761"/>
              <a:gd name="connsiteY2" fmla="*/ 6864096 h 6864096"/>
              <a:gd name="connsiteX3" fmla="*/ 1554450 w 6004761"/>
              <a:gd name="connsiteY3" fmla="*/ 6864096 h 6864096"/>
              <a:gd name="connsiteX4" fmla="*/ 1379124 w 6004761"/>
              <a:gd name="connsiteY4" fmla="*/ 6702826 h 6864096"/>
              <a:gd name="connsiteX5" fmla="*/ 0 w 6004761"/>
              <a:gd name="connsiteY5" fmla="*/ 3429001 h 6864096"/>
              <a:gd name="connsiteX6" fmla="*/ 1379124 w 6004761"/>
              <a:gd name="connsiteY6" fmla="*/ 155178 h 6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761" h="6864096">
                <a:moveTo>
                  <a:pt x="1547827" y="0"/>
                </a:moveTo>
                <a:lnTo>
                  <a:pt x="6004760" y="0"/>
                </a:lnTo>
                <a:lnTo>
                  <a:pt x="6004761" y="6864096"/>
                </a:lnTo>
                <a:lnTo>
                  <a:pt x="1554450" y="6864096"/>
                </a:lnTo>
                <a:lnTo>
                  <a:pt x="1379124" y="6702826"/>
                </a:lnTo>
                <a:cubicBezTo>
                  <a:pt x="528239" y="5871990"/>
                  <a:pt x="0" y="4712184"/>
                  <a:pt x="0" y="3429001"/>
                </a:cubicBezTo>
                <a:cubicBezTo>
                  <a:pt x="0" y="2145819"/>
                  <a:pt x="528239" y="986013"/>
                  <a:pt x="1379124" y="155178"/>
                </a:cubicBezTo>
                <a:close/>
              </a:path>
            </a:pathLst>
          </a:custGeom>
          <a:solidFill>
            <a:schemeClr val="accent1"/>
          </a:solidFill>
        </p:spPr>
        <p:txBody>
          <a:bodyPr wrap="square" tIns="429768" bIns="649224" anchor="ctr">
            <a:noAutofit/>
          </a:bodyPr>
          <a:lstStyle>
            <a:lvl1pPr marL="0" indent="0" algn="ctr">
              <a:lnSpc>
                <a:spcPct val="100000"/>
              </a:lnSpc>
              <a:spcAft>
                <a:spcPts val="0"/>
              </a:spcAft>
              <a:buNone/>
              <a:defRPr sz="1600" b="1">
                <a:solidFill>
                  <a:schemeClr val="bg1"/>
                </a:solidFill>
              </a:defRPr>
            </a:lvl1pPr>
          </a:lstStyle>
          <a:p>
            <a:r>
              <a:rPr lang="en-US" dirty="0"/>
              <a:t>_______________________________</a:t>
            </a:r>
            <a:br>
              <a:rPr lang="en-US" dirty="0"/>
            </a:b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br>
              <a:rPr lang="en-US" dirty="0"/>
            </a:br>
            <a:br>
              <a:rPr lang="en-US" dirty="0"/>
            </a:b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pic>
        <p:nvPicPr>
          <p:cNvPr id="7" name="Picture 2" descr="Image result for ASTRAZENECA LOGO">
            <a:extLst>
              <a:ext uri="{FF2B5EF4-FFF2-40B4-BE49-F238E27FC236}">
                <a16:creationId xmlns:a16="http://schemas.microsoft.com/office/drawing/2014/main" id="{1ED72C3C-E918-420F-9374-6F1CBE3946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2276"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632E5583-912E-4EA8-8EDC-7B6B86E76274}"/>
              </a:ext>
            </a:extLst>
          </p:cNvPr>
          <p:cNvSpPr>
            <a:spLocks noGrp="1"/>
          </p:cNvSpPr>
          <p:nvPr>
            <p:ph type="body" sz="quarter" idx="21" hasCustomPrompt="1"/>
          </p:nvPr>
        </p:nvSpPr>
        <p:spPr>
          <a:xfrm>
            <a:off x="407988" y="4328932"/>
            <a:ext cx="518477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dirty="0"/>
              <a:t>Click to add subtitle / presenter name</a:t>
            </a:r>
          </a:p>
        </p:txBody>
      </p:sp>
      <p:sp>
        <p:nvSpPr>
          <p:cNvPr id="12" name="Rectangle 11">
            <a:extLst>
              <a:ext uri="{FF2B5EF4-FFF2-40B4-BE49-F238E27FC236}">
                <a16:creationId xmlns:a16="http://schemas.microsoft.com/office/drawing/2014/main" id="{06231862-37A9-4364-9D96-47810B11870D}"/>
              </a:ext>
            </a:extLst>
          </p:cNvPr>
          <p:cNvSpPr/>
          <p:nvPr userDrawn="1"/>
        </p:nvSpPr>
        <p:spPr>
          <a:xfrm>
            <a:off x="342900"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3" name="Date Placeholder 2">
            <a:extLst>
              <a:ext uri="{FF2B5EF4-FFF2-40B4-BE49-F238E27FC236}">
                <a16:creationId xmlns:a16="http://schemas.microsoft.com/office/drawing/2014/main" id="{39E6A1CD-3FD6-4AD3-876A-75F060E88A2E}"/>
              </a:ext>
            </a:extLst>
          </p:cNvPr>
          <p:cNvSpPr>
            <a:spLocks noGrp="1"/>
          </p:cNvSpPr>
          <p:nvPr>
            <p:ph type="dt" sz="half" idx="26"/>
          </p:nvPr>
        </p:nvSpPr>
        <p:spPr>
          <a:xfrm>
            <a:off x="407987" y="5887668"/>
            <a:ext cx="1279358" cy="309145"/>
          </a:xfrm>
        </p:spPr>
        <p:txBody>
          <a:bodyPr lIns="0"/>
          <a:lstStyle>
            <a:lvl1pPr algn="l">
              <a:lnSpc>
                <a:spcPct val="100000"/>
              </a:lnSpc>
              <a:defRPr/>
            </a:lvl1pPr>
          </a:lstStyle>
          <a:p>
            <a:endParaRPr lang="en-GB" dirty="0"/>
          </a:p>
        </p:txBody>
      </p:sp>
      <p:sp>
        <p:nvSpPr>
          <p:cNvPr id="15" name="Freeform: Shape 14">
            <a:extLst>
              <a:ext uri="{FF2B5EF4-FFF2-40B4-BE49-F238E27FC236}">
                <a16:creationId xmlns:a16="http://schemas.microsoft.com/office/drawing/2014/main" id="{72260595-7C87-4D29-977E-EE25A0D9291A}"/>
              </a:ext>
            </a:extLst>
          </p:cNvPr>
          <p:cNvSpPr/>
          <p:nvPr userDrawn="1"/>
        </p:nvSpPr>
        <p:spPr>
          <a:xfrm>
            <a:off x="-2087955" y="1"/>
            <a:ext cx="2064161" cy="6858000"/>
          </a:xfrm>
          <a:custGeom>
            <a:avLst/>
            <a:gdLst>
              <a:gd name="connsiteX0" fmla="*/ 0 w 2064161"/>
              <a:gd name="connsiteY0" fmla="*/ 0 h 6858000"/>
              <a:gd name="connsiteX1" fmla="*/ 2002971 w 2064161"/>
              <a:gd name="connsiteY1" fmla="*/ 0 h 6858000"/>
              <a:gd name="connsiteX2" fmla="*/ 2002971 w 2064161"/>
              <a:gd name="connsiteY2" fmla="*/ 6447122 h 6858000"/>
              <a:gd name="connsiteX3" fmla="*/ 2064161 w 2064161"/>
              <a:gd name="connsiteY3" fmla="*/ 6538118 h 6858000"/>
              <a:gd name="connsiteX4" fmla="*/ 2002971 w 2064161"/>
              <a:gd name="connsiteY4" fmla="*/ 6629114 h 6858000"/>
              <a:gd name="connsiteX5" fmla="*/ 2002971 w 2064161"/>
              <a:gd name="connsiteY5" fmla="*/ 6858000 h 6858000"/>
              <a:gd name="connsiteX6" fmla="*/ 0 w 20641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161" h="6858000">
                <a:moveTo>
                  <a:pt x="0" y="0"/>
                </a:moveTo>
                <a:lnTo>
                  <a:pt x="2002971" y="0"/>
                </a:lnTo>
                <a:lnTo>
                  <a:pt x="2002971" y="6447122"/>
                </a:lnTo>
                <a:lnTo>
                  <a:pt x="2064161" y="6538118"/>
                </a:lnTo>
                <a:lnTo>
                  <a:pt x="2002971" y="6629114"/>
                </a:lnTo>
                <a:lnTo>
                  <a:pt x="200297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bIns="216000" rtlCol="0" anchor="b" anchorCtr="0">
            <a:noAutofit/>
          </a:bodyPr>
          <a:lstStyle/>
          <a:p>
            <a:pPr>
              <a:lnSpc>
                <a:spcPct val="100000"/>
              </a:lnSpc>
              <a:spcAft>
                <a:spcPts val="600"/>
              </a:spcAft>
            </a:pPr>
            <a:r>
              <a:rPr lang="en-GB" sz="1400">
                <a:solidFill>
                  <a:schemeClr val="tx1"/>
                </a:solidFill>
              </a:rPr>
              <a:t>Please ensure you have added the correct confidentiality statement. </a:t>
            </a:r>
          </a:p>
          <a:p>
            <a:pPr>
              <a:lnSpc>
                <a:spcPct val="100000"/>
              </a:lnSpc>
              <a:spcAft>
                <a:spcPts val="600"/>
              </a:spcAft>
            </a:pPr>
            <a:r>
              <a:rPr lang="en-GB" sz="1400">
                <a:solidFill>
                  <a:schemeClr val="tx1"/>
                </a:solidFill>
              </a:rPr>
              <a:t>Type the correct statement: </a:t>
            </a:r>
            <a:br>
              <a:rPr lang="en-GB" sz="1400">
                <a:solidFill>
                  <a:schemeClr val="accent1"/>
                </a:solidFill>
              </a:rPr>
            </a:br>
            <a:r>
              <a:rPr lang="en-GB" sz="1400">
                <a:solidFill>
                  <a:schemeClr val="accent1"/>
                </a:solidFill>
              </a:rPr>
              <a:t>‘</a:t>
            </a:r>
            <a:r>
              <a:rPr lang="en-GB" sz="1400" b="1" i="1">
                <a:solidFill>
                  <a:schemeClr val="accent1"/>
                </a:solidFill>
              </a:rPr>
              <a:t>Company Restricted’ </a:t>
            </a:r>
            <a:r>
              <a:rPr lang="en-GB" sz="1400" b="0">
                <a:solidFill>
                  <a:schemeClr val="tx1"/>
                </a:solidFill>
              </a:rPr>
              <a:t>or</a:t>
            </a:r>
            <a:r>
              <a:rPr lang="en-GB" sz="1400" b="1">
                <a:solidFill>
                  <a:schemeClr val="accent1"/>
                </a:solidFill>
              </a:rPr>
              <a:t> ‘</a:t>
            </a:r>
            <a:r>
              <a:rPr lang="en-GB" sz="1400" b="1" i="1">
                <a:solidFill>
                  <a:schemeClr val="accent1"/>
                </a:solidFill>
              </a:rPr>
              <a:t>Strictly Confidential’ </a:t>
            </a:r>
            <a:r>
              <a:rPr lang="en-GB" sz="1400" b="0" i="1">
                <a:solidFill>
                  <a:schemeClr val="tx1"/>
                </a:solidFill>
              </a:rPr>
              <a:t>.</a:t>
            </a:r>
            <a:r>
              <a:rPr lang="en-GB" sz="1400" b="1" i="1">
                <a:solidFill>
                  <a:schemeClr val="accent1"/>
                </a:solidFill>
              </a:rPr>
              <a:t> </a:t>
            </a:r>
            <a:r>
              <a:rPr lang="en-GB" sz="1400" b="0" i="0">
                <a:solidFill>
                  <a:schemeClr val="tx1"/>
                </a:solidFill>
              </a:rPr>
              <a:t>No statement is needed </a:t>
            </a:r>
            <a:br>
              <a:rPr lang="en-GB" sz="1400" b="0" i="0">
                <a:solidFill>
                  <a:schemeClr val="tx1"/>
                </a:solidFill>
              </a:rPr>
            </a:br>
            <a:r>
              <a:rPr lang="en-GB" sz="1400" b="0" i="0">
                <a:solidFill>
                  <a:schemeClr val="tx1"/>
                </a:solidFill>
              </a:rPr>
              <a:t>for public information. </a:t>
            </a:r>
            <a:endParaRPr lang="en-GB" sz="1400" b="0">
              <a:solidFill>
                <a:schemeClr val="tx1"/>
              </a:solidFill>
            </a:endParaRPr>
          </a:p>
        </p:txBody>
      </p:sp>
      <p:sp>
        <p:nvSpPr>
          <p:cNvPr id="14" name="Oval 13">
            <a:extLst>
              <a:ext uri="{FF2B5EF4-FFF2-40B4-BE49-F238E27FC236}">
                <a16:creationId xmlns:a16="http://schemas.microsoft.com/office/drawing/2014/main" id="{E4809C05-E460-4D1A-BC84-C63C988F5D2D}"/>
              </a:ext>
            </a:extLst>
          </p:cNvPr>
          <p:cNvSpPr/>
          <p:nvPr userDrawn="1"/>
        </p:nvSpPr>
        <p:spPr>
          <a:xfrm>
            <a:off x="-1944694" y="3878333"/>
            <a:ext cx="419968" cy="4199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r>
              <a:rPr lang="en-US" sz="2400" b="1">
                <a:solidFill>
                  <a:schemeClr val="bg1"/>
                </a:solidFill>
                <a:latin typeface="+mn-lt"/>
              </a:rPr>
              <a:t>!</a:t>
            </a:r>
          </a:p>
        </p:txBody>
      </p:sp>
      <p:sp>
        <p:nvSpPr>
          <p:cNvPr id="8" name="Text Placeholder 7">
            <a:extLst>
              <a:ext uri="{FF2B5EF4-FFF2-40B4-BE49-F238E27FC236}">
                <a16:creationId xmlns:a16="http://schemas.microsoft.com/office/drawing/2014/main" id="{7468ED59-10F2-418A-8E8D-5A205AB6BDFD}"/>
              </a:ext>
            </a:extLst>
          </p:cNvPr>
          <p:cNvSpPr>
            <a:spLocks noGrp="1"/>
          </p:cNvSpPr>
          <p:nvPr>
            <p:ph type="body" sz="quarter" idx="27" hasCustomPrompt="1"/>
          </p:nvPr>
        </p:nvSpPr>
        <p:spPr>
          <a:xfrm>
            <a:off x="407988" y="6420976"/>
            <a:ext cx="5184775" cy="234286"/>
          </a:xfrm>
        </p:spPr>
        <p:txBody>
          <a:bodyPr lIns="0" tIns="36000" rIns="0" bIns="3600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a:r>
              <a:rPr lang="en-US" dirty="0"/>
              <a:t>Click to add confidentiality statement here</a:t>
            </a:r>
          </a:p>
        </p:txBody>
      </p:sp>
    </p:spTree>
    <p:custDataLst>
      <p:tags r:id="rId1"/>
    </p:custDataLst>
    <p:extLst>
      <p:ext uri="{BB962C8B-B14F-4D97-AF65-F5344CB8AC3E}">
        <p14:creationId xmlns:p14="http://schemas.microsoft.com/office/powerpoint/2010/main" val="1865412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522">
          <p15:clr>
            <a:srgbClr val="C35E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noAutofit/>
          </a:bodyPr>
          <a:lstStyle>
            <a:lvl1pPr>
              <a:lnSpc>
                <a:spcPct val="100000"/>
              </a:lnSpc>
              <a:spcBef>
                <a:spcPts val="600"/>
              </a:spcBef>
              <a:spcAft>
                <a:spcPts val="600"/>
              </a:spcAft>
              <a:defRPr/>
            </a:lvl1pPr>
            <a:lvl2pPr marL="460800" indent="-228600">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add text here. </a:t>
            </a:r>
            <a:br>
              <a:rPr lang="en-US" dirty="0"/>
            </a:br>
            <a:r>
              <a:rPr lang="en-US" dirty="0"/>
              <a:t>When pasting copy from other slides, be sure to right-click and choose ‘Keep text only’.</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lvl1pPr>
              <a:lnSpc>
                <a:spcPct val="100000"/>
              </a:lnSpc>
              <a:defRPr/>
            </a:lvl1p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946755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in Len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D0FA13F-5B1F-4795-B0E7-3E97B5D8E071}"/>
              </a:ext>
            </a:extLst>
          </p:cNvPr>
          <p:cNvSpPr>
            <a:spLocks noGrp="1"/>
          </p:cNvSpPr>
          <p:nvPr>
            <p:ph type="title" hasCustomPrompt="1"/>
          </p:nvPr>
        </p:nvSpPr>
        <p:spPr>
          <a:xfrm>
            <a:off x="1" y="-1"/>
            <a:ext cx="3875391" cy="4330700"/>
          </a:xfrm>
          <a:custGeom>
            <a:avLst/>
            <a:gdLst>
              <a:gd name="connsiteX0" fmla="*/ 417122 w 3875391"/>
              <a:gd name="connsiteY0" fmla="*/ 0 h 4330700"/>
              <a:gd name="connsiteX1" fmla="*/ 2700571 w 3875391"/>
              <a:gd name="connsiteY1" fmla="*/ 0 h 4330700"/>
              <a:gd name="connsiteX2" fmla="*/ 2854048 w 3875391"/>
              <a:gd name="connsiteY2" fmla="*/ 93240 h 4330700"/>
              <a:gd name="connsiteX3" fmla="*/ 3875391 w 3875391"/>
              <a:gd name="connsiteY3" fmla="*/ 2014156 h 4330700"/>
              <a:gd name="connsiteX4" fmla="*/ 3479762 w 3875391"/>
              <a:gd name="connsiteY4" fmla="*/ 3309358 h 4330700"/>
              <a:gd name="connsiteX5" fmla="*/ 3457575 w 3875391"/>
              <a:gd name="connsiteY5" fmla="*/ 3339027 h 4330700"/>
              <a:gd name="connsiteX6" fmla="*/ 3457575 w 3875391"/>
              <a:gd name="connsiteY6" fmla="*/ 3343274 h 4330700"/>
              <a:gd name="connsiteX7" fmla="*/ 3454399 w 3875391"/>
              <a:gd name="connsiteY7" fmla="*/ 3343274 h 4330700"/>
              <a:gd name="connsiteX8" fmla="*/ 3346405 w 3875391"/>
              <a:gd name="connsiteY8" fmla="*/ 3487693 h 4330700"/>
              <a:gd name="connsiteX9" fmla="*/ 1558846 w 3875391"/>
              <a:gd name="connsiteY9" fmla="*/ 4330700 h 4330700"/>
              <a:gd name="connsiteX10" fmla="*/ 85309 w 3875391"/>
              <a:gd name="connsiteY10" fmla="*/ 3801714 h 4330700"/>
              <a:gd name="connsiteX11" fmla="*/ 0 w 3875391"/>
              <a:gd name="connsiteY11" fmla="*/ 3724180 h 4330700"/>
              <a:gd name="connsiteX12" fmla="*/ 0 w 3875391"/>
              <a:gd name="connsiteY12" fmla="*/ 304131 h 4330700"/>
              <a:gd name="connsiteX13" fmla="*/ 85309 w 3875391"/>
              <a:gd name="connsiteY13" fmla="*/ 226597 h 4330700"/>
              <a:gd name="connsiteX14" fmla="*/ 263644 w 3875391"/>
              <a:gd name="connsiteY14" fmla="*/ 93240 h 43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5391" h="4330700">
                <a:moveTo>
                  <a:pt x="417122" y="0"/>
                </a:moveTo>
                <a:lnTo>
                  <a:pt x="2700571" y="0"/>
                </a:lnTo>
                <a:lnTo>
                  <a:pt x="2854048" y="93240"/>
                </a:lnTo>
                <a:cubicBezTo>
                  <a:pt x="3470253" y="509540"/>
                  <a:pt x="3875391" y="1214535"/>
                  <a:pt x="3875391" y="2014156"/>
                </a:cubicBezTo>
                <a:cubicBezTo>
                  <a:pt x="3875391" y="2493928"/>
                  <a:pt x="3729542" y="2939635"/>
                  <a:pt x="3479762" y="3309358"/>
                </a:cubicBezTo>
                <a:lnTo>
                  <a:pt x="3457575" y="3339027"/>
                </a:lnTo>
                <a:lnTo>
                  <a:pt x="3457575" y="3343274"/>
                </a:lnTo>
                <a:lnTo>
                  <a:pt x="3454399" y="3343274"/>
                </a:lnTo>
                <a:lnTo>
                  <a:pt x="3346405" y="3487693"/>
                </a:lnTo>
                <a:cubicBezTo>
                  <a:pt x="2921516" y="4002539"/>
                  <a:pt x="2278504" y="4330700"/>
                  <a:pt x="1558846" y="4330700"/>
                </a:cubicBezTo>
                <a:cubicBezTo>
                  <a:pt x="999112" y="4330700"/>
                  <a:pt x="485745" y="4132183"/>
                  <a:pt x="85309" y="3801714"/>
                </a:cubicBezTo>
                <a:lnTo>
                  <a:pt x="0" y="3724180"/>
                </a:lnTo>
                <a:lnTo>
                  <a:pt x="0" y="304131"/>
                </a:lnTo>
                <a:lnTo>
                  <a:pt x="85309" y="226597"/>
                </a:lnTo>
                <a:cubicBezTo>
                  <a:pt x="142514" y="179387"/>
                  <a:pt x="202023" y="134871"/>
                  <a:pt x="263644" y="93240"/>
                </a:cubicBezTo>
                <a:close/>
              </a:path>
            </a:pathLst>
          </a:custGeom>
          <a:solidFill>
            <a:schemeClr val="accent1"/>
          </a:solidFill>
        </p:spPr>
        <p:txBody>
          <a:bodyPr wrap="square" lIns="396000" tIns="360000" rIns="90000" bIns="360000" anchor="ctr" anchorCtr="0">
            <a:normAutofit/>
          </a:bodyPr>
          <a:lstStyle>
            <a:lvl1pPr>
              <a:lnSpc>
                <a:spcPct val="100000"/>
              </a:lnSpc>
              <a:defRPr sz="4000">
                <a:solidFill>
                  <a:schemeClr val="bg1"/>
                </a:solidFill>
              </a:defRPr>
            </a:lvl1pPr>
          </a:lstStyle>
          <a:p>
            <a:r>
              <a:rPr lang="en-US" dirty="0"/>
              <a:t>Click to enter title here</a:t>
            </a:r>
          </a:p>
        </p:txBody>
      </p:sp>
      <p:cxnSp>
        <p:nvCxnSpPr>
          <p:cNvPr id="9" name="Straight Connector 8">
            <a:extLst>
              <a:ext uri="{FF2B5EF4-FFF2-40B4-BE49-F238E27FC236}">
                <a16:creationId xmlns:a16="http://schemas.microsoft.com/office/drawing/2014/main" id="{21040238-DCC8-4532-9AE6-EB7C834F336E}"/>
              </a:ext>
            </a:extLst>
          </p:cNvPr>
          <p:cNvCxnSpPr>
            <a:cxnSpLocks/>
          </p:cNvCxnSpPr>
          <p:nvPr userDrawn="1"/>
        </p:nvCxnSpPr>
        <p:spPr>
          <a:xfrm>
            <a:off x="3540125" y="3730171"/>
            <a:ext cx="0" cy="2479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5A4EBE2-41F7-48F4-B525-605699ECF92F}"/>
              </a:ext>
            </a:extLst>
          </p:cNvPr>
          <p:cNvSpPr>
            <a:spLocks noGrp="1"/>
          </p:cNvSpPr>
          <p:nvPr>
            <p:ph sz="quarter" idx="19" hasCustomPrompt="1"/>
          </p:nvPr>
        </p:nvSpPr>
        <p:spPr>
          <a:xfrm>
            <a:off x="4238625" y="404813"/>
            <a:ext cx="7545387" cy="5796000"/>
          </a:xfrm>
        </p:spPr>
        <p:txBody>
          <a:bodyPr/>
          <a:lstStyle>
            <a:lvl1pPr>
              <a:lnSpc>
                <a:spcPct val="100000"/>
              </a:lnSpc>
              <a:defRPr/>
            </a:lvl1pPr>
            <a:lvl2pPr marL="460800" indent="-228600">
              <a:lnSpc>
                <a:spcPct val="100000"/>
              </a:lnSpc>
              <a:defRPr lang="en-US" sz="2400" kern="1200" dirty="0">
                <a:solidFill>
                  <a:schemeClr val="tx1"/>
                </a:solidFill>
                <a:latin typeface="+mn-lt"/>
                <a:ea typeface="+mn-ea"/>
                <a:cs typeface="+mn-cs"/>
              </a:defRPr>
            </a:lvl2pPr>
            <a:lvl3pPr marL="691200" indent="-228600">
              <a:lnSpc>
                <a:spcPct val="100000"/>
              </a:lnSpc>
              <a:defRPr lang="en-US" sz="2000" kern="1200" dirty="0">
                <a:solidFill>
                  <a:schemeClr val="tx1"/>
                </a:solidFill>
                <a:latin typeface="+mn-lt"/>
                <a:ea typeface="+mn-ea"/>
                <a:cs typeface="+mn-cs"/>
              </a:defRPr>
            </a:lvl3pPr>
            <a:lvl4pPr marL="921600" indent="-2286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text here. </a:t>
            </a:r>
            <a:br>
              <a:rPr lang="en-US" dirty="0"/>
            </a:br>
            <a:r>
              <a:rPr lang="en-US" dirty="0"/>
              <a:t>When pasting copy from other slides, be sure to right-click and choose ‘Keep text only’.</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59C580CE-4074-4379-8D68-E5118B13A13A}"/>
              </a:ext>
            </a:extLst>
          </p:cNvPr>
          <p:cNvSpPr>
            <a:spLocks noGrp="1"/>
          </p:cNvSpPr>
          <p:nvPr>
            <p:ph type="dt" sz="half" idx="20"/>
          </p:nvPr>
        </p:nvSpPr>
        <p:spPr/>
        <p:txBody>
          <a:bodyPr/>
          <a:lstStyle>
            <a:lvl1pPr>
              <a:lnSpc>
                <a:spcPct val="100000"/>
              </a:lnSpc>
              <a:defRPr/>
            </a:lvl1pPr>
          </a:lstStyle>
          <a:p>
            <a:endParaRPr lang="en-GB"/>
          </a:p>
        </p:txBody>
      </p:sp>
      <p:sp>
        <p:nvSpPr>
          <p:cNvPr id="13" name="Slide Number Placeholder 12">
            <a:extLst>
              <a:ext uri="{FF2B5EF4-FFF2-40B4-BE49-F238E27FC236}">
                <a16:creationId xmlns:a16="http://schemas.microsoft.com/office/drawing/2014/main" id="{D2C25B5D-B685-4B55-8498-3486110FDCFE}"/>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8" name="Text Placeholder 96">
            <a:extLst>
              <a:ext uri="{FF2B5EF4-FFF2-40B4-BE49-F238E27FC236}">
                <a16:creationId xmlns:a16="http://schemas.microsoft.com/office/drawing/2014/main" id="{DFE25DB2-F58D-4AD2-B640-7A1061569FFB}"/>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31233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230">
          <p15:clr>
            <a:srgbClr val="C35EA4"/>
          </p15:clr>
        </p15:guide>
        <p15:guide id="5" pos="2661">
          <p15:clr>
            <a:srgbClr val="C35EA4"/>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447ADDD-920E-4BEB-819B-9759B3CF06AB}"/>
              </a:ext>
            </a:extLst>
          </p:cNvPr>
          <p:cNvSpPr>
            <a:spLocks noGrp="1"/>
          </p:cNvSpPr>
          <p:nvPr>
            <p:ph type="title" hasCustomPrompt="1"/>
          </p:nvPr>
        </p:nvSpPr>
        <p:spPr>
          <a:xfrm>
            <a:off x="1" y="0"/>
            <a:ext cx="5562601" cy="6858000"/>
          </a:xfrm>
          <a:custGeom>
            <a:avLst/>
            <a:gdLst>
              <a:gd name="connsiteX0" fmla="*/ 0 w 5562601"/>
              <a:gd name="connsiteY0" fmla="*/ 0 h 6858000"/>
              <a:gd name="connsiteX1" fmla="*/ 3124199 w 5562601"/>
              <a:gd name="connsiteY1" fmla="*/ 0 h 6858000"/>
              <a:gd name="connsiteX2" fmla="*/ 3694793 w 5562601"/>
              <a:gd name="connsiteY2" fmla="*/ 0 h 6858000"/>
              <a:gd name="connsiteX3" fmla="*/ 3762493 w 5562601"/>
              <a:gd name="connsiteY3" fmla="*/ 43402 h 6858000"/>
              <a:gd name="connsiteX4" fmla="*/ 5562601 w 5562601"/>
              <a:gd name="connsiteY4" fmla="*/ 3429000 h 6858000"/>
              <a:gd name="connsiteX5" fmla="*/ 3762493 w 5562601"/>
              <a:gd name="connsiteY5" fmla="*/ 6814598 h 6858000"/>
              <a:gd name="connsiteX6" fmla="*/ 3694792 w 5562601"/>
              <a:gd name="connsiteY6" fmla="*/ 6858000 h 6858000"/>
              <a:gd name="connsiteX7" fmla="*/ 0 w 5562601"/>
              <a:gd name="connsiteY7" fmla="*/ 6858000 h 6858000"/>
              <a:gd name="connsiteX8" fmla="*/ 0 w 5562601"/>
              <a:gd name="connsiteY8" fmla="*/ 2601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601" h="6858000">
                <a:moveTo>
                  <a:pt x="0" y="0"/>
                </a:moveTo>
                <a:lnTo>
                  <a:pt x="3124199" y="0"/>
                </a:lnTo>
                <a:lnTo>
                  <a:pt x="3694793" y="0"/>
                </a:lnTo>
                <a:lnTo>
                  <a:pt x="3762493" y="43402"/>
                </a:lnTo>
                <a:cubicBezTo>
                  <a:pt x="4848549" y="777127"/>
                  <a:pt x="5562601" y="2019676"/>
                  <a:pt x="5562601" y="3429000"/>
                </a:cubicBezTo>
                <a:cubicBezTo>
                  <a:pt x="5562601" y="4838325"/>
                  <a:pt x="4848549" y="6080873"/>
                  <a:pt x="3762493" y="6814598"/>
                </a:cubicBezTo>
                <a:lnTo>
                  <a:pt x="3694792" y="6858000"/>
                </a:lnTo>
                <a:lnTo>
                  <a:pt x="0" y="6858000"/>
                </a:lnTo>
                <a:lnTo>
                  <a:pt x="0" y="2601686"/>
                </a:lnTo>
                <a:close/>
              </a:path>
            </a:pathLst>
          </a:custGeom>
          <a:solidFill>
            <a:schemeClr val="accent1"/>
          </a:solidFill>
        </p:spPr>
        <p:txBody>
          <a:bodyPr wrap="square" lIns="396000" tIns="2160000" bIns="2880000" anchor="b" anchorCtr="0">
            <a:normAutofit/>
          </a:bodyPr>
          <a:lstStyle>
            <a:lvl1pPr>
              <a:lnSpc>
                <a:spcPct val="100000"/>
              </a:lnSpc>
              <a:defRPr sz="4000">
                <a:solidFill>
                  <a:schemeClr val="bg1"/>
                </a:solidFill>
              </a:defRPr>
            </a:lvl1pPr>
          </a:lstStyle>
          <a:p>
            <a:r>
              <a:rPr lang="en-US" dirty="0"/>
              <a:t>Click to enter</a:t>
            </a:r>
            <a:br>
              <a:rPr lang="en-US" dirty="0"/>
            </a:br>
            <a:r>
              <a:rPr lang="en-US" dirty="0"/>
              <a:t>section title here</a:t>
            </a:r>
            <a:endParaRPr lang="en-GB" dirty="0"/>
          </a:p>
        </p:txBody>
      </p:sp>
      <p:sp>
        <p:nvSpPr>
          <p:cNvPr id="20" name="Text Placeholder 30">
            <a:extLst>
              <a:ext uri="{FF2B5EF4-FFF2-40B4-BE49-F238E27FC236}">
                <a16:creationId xmlns:a16="http://schemas.microsoft.com/office/drawing/2014/main" id="{9A77974F-FF01-4E3F-957B-CC5A44F8CE16}"/>
              </a:ext>
            </a:extLst>
          </p:cNvPr>
          <p:cNvSpPr txBox="1">
            <a:spLocks/>
          </p:cNvSpPr>
          <p:nvPr userDrawn="1"/>
        </p:nvSpPr>
        <p:spPr>
          <a:xfrm>
            <a:off x="11597151" y="6303999"/>
            <a:ext cx="294812" cy="355098"/>
          </a:xfrm>
          <a:prstGeom prst="rect">
            <a:avLst/>
          </a:prstGeom>
          <a:blipFill>
            <a:blip r:embed="rId3">
              <a:extLs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5" name="Text Placeholder 4">
            <a:extLst>
              <a:ext uri="{FF2B5EF4-FFF2-40B4-BE49-F238E27FC236}">
                <a16:creationId xmlns:a16="http://schemas.microsoft.com/office/drawing/2014/main" id="{D60AE4F3-AAA3-4B8D-A01A-1FF9B8F9F42A}"/>
              </a:ext>
            </a:extLst>
          </p:cNvPr>
          <p:cNvSpPr>
            <a:spLocks noGrp="1"/>
          </p:cNvSpPr>
          <p:nvPr>
            <p:ph type="body" sz="quarter" idx="33" hasCustomPrompt="1"/>
          </p:nvPr>
        </p:nvSpPr>
        <p:spPr>
          <a:xfrm>
            <a:off x="428095" y="863767"/>
            <a:ext cx="1203158" cy="1203158"/>
          </a:xfrm>
          <a:prstGeom prst="ellipse">
            <a:avLst/>
          </a:prstGeom>
          <a:solidFill>
            <a:schemeClr val="bg1"/>
          </a:solidFill>
        </p:spPr>
        <p:txBody>
          <a:bodyPr wrap="none" bIns="0" anchor="ctr" anchorCtr="0">
            <a:normAutofit/>
          </a:bodyPr>
          <a:lstStyle>
            <a:lvl1pPr marL="0" indent="0" algn="ctr">
              <a:lnSpc>
                <a:spcPct val="100000"/>
              </a:lnSpc>
              <a:buNone/>
              <a:defRPr sz="6000" b="1">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a:t>
            </a:r>
          </a:p>
        </p:txBody>
      </p:sp>
      <p:sp>
        <p:nvSpPr>
          <p:cNvPr id="8" name="Text Placeholder 7">
            <a:extLst>
              <a:ext uri="{FF2B5EF4-FFF2-40B4-BE49-F238E27FC236}">
                <a16:creationId xmlns:a16="http://schemas.microsoft.com/office/drawing/2014/main" id="{45758FA1-2B23-4C7E-97FD-FBA94AB3853B}"/>
              </a:ext>
            </a:extLst>
          </p:cNvPr>
          <p:cNvSpPr>
            <a:spLocks noGrp="1"/>
          </p:cNvSpPr>
          <p:nvPr>
            <p:ph type="body" sz="quarter" idx="34" hasCustomPrompt="1"/>
          </p:nvPr>
        </p:nvSpPr>
        <p:spPr>
          <a:xfrm>
            <a:off x="428626" y="4267200"/>
            <a:ext cx="3678918" cy="1896645"/>
          </a:xfrm>
          <a:prstGeom prst="rect">
            <a:avLst/>
          </a:prstGeom>
        </p:spPr>
        <p:txBody>
          <a:bodyPr lIns="0"/>
          <a:lstStyle>
            <a:lvl1pPr marL="0" indent="0">
              <a:lnSpc>
                <a:spcPct val="100000"/>
              </a:lnSpc>
              <a:buNone/>
              <a:defRPr>
                <a:solidFill>
                  <a:schemeClr val="bg1"/>
                </a:solidFill>
              </a:defRPr>
            </a:lvl1pPr>
            <a:lvl5pPr>
              <a:defRPr/>
            </a:lvl5pPr>
          </a:lstStyle>
          <a:p>
            <a:pPr lvl="0"/>
            <a:r>
              <a:rPr lang="en-US" dirty="0"/>
              <a:t>Click to add subtitle / presenter name(s)</a:t>
            </a:r>
          </a:p>
        </p:txBody>
      </p:sp>
      <p:sp>
        <p:nvSpPr>
          <p:cNvPr id="22" name="Picture Placeholder 21">
            <a:extLst>
              <a:ext uri="{FF2B5EF4-FFF2-40B4-BE49-F238E27FC236}">
                <a16:creationId xmlns:a16="http://schemas.microsoft.com/office/drawing/2014/main" id="{0486192A-3DB1-49EB-9B2C-D5E68AF24B1A}"/>
              </a:ext>
            </a:extLst>
          </p:cNvPr>
          <p:cNvSpPr>
            <a:spLocks noGrp="1"/>
          </p:cNvSpPr>
          <p:nvPr>
            <p:ph type="pic" sz="quarter" idx="36" hasCustomPrompt="1"/>
          </p:nvPr>
        </p:nvSpPr>
        <p:spPr>
          <a:xfrm>
            <a:off x="3694792" y="-1"/>
            <a:ext cx="8497208" cy="6858001"/>
          </a:xfrm>
          <a:custGeom>
            <a:avLst/>
            <a:gdLst>
              <a:gd name="connsiteX0" fmla="*/ 8001617 w 8497208"/>
              <a:gd name="connsiteY0" fmla="*/ 6414717 h 6858001"/>
              <a:gd name="connsiteX1" fmla="*/ 7980570 w 8497208"/>
              <a:gd name="connsiteY1" fmla="*/ 6439539 h 6858001"/>
              <a:gd name="connsiteX2" fmla="*/ 8034470 w 8497208"/>
              <a:gd name="connsiteY2" fmla="*/ 6517076 h 6858001"/>
              <a:gd name="connsiteX3" fmla="*/ 8090937 w 8497208"/>
              <a:gd name="connsiteY3" fmla="*/ 6510166 h 6858001"/>
              <a:gd name="connsiteX4" fmla="*/ 8091707 w 8497208"/>
              <a:gd name="connsiteY4" fmla="*/ 6506072 h 6858001"/>
              <a:gd name="connsiteX5" fmla="*/ 8095814 w 8497208"/>
              <a:gd name="connsiteY5" fmla="*/ 6478435 h 6858001"/>
              <a:gd name="connsiteX6" fmla="*/ 8062447 w 8497208"/>
              <a:gd name="connsiteY6" fmla="*/ 6464105 h 6858001"/>
              <a:gd name="connsiteX7" fmla="*/ 8064757 w 8497208"/>
              <a:gd name="connsiteY7" fmla="*/ 6499675 h 6858001"/>
              <a:gd name="connsiteX8" fmla="*/ 8064757 w 8497208"/>
              <a:gd name="connsiteY8" fmla="*/ 6504025 h 6858001"/>
              <a:gd name="connsiteX9" fmla="*/ 8048330 w 8497208"/>
              <a:gd name="connsiteY9" fmla="*/ 6515029 h 6858001"/>
              <a:gd name="connsiteX10" fmla="*/ 7993147 w 8497208"/>
              <a:gd name="connsiteY10" fmla="*/ 6433142 h 6858001"/>
              <a:gd name="connsiteX11" fmla="*/ 7994430 w 8497208"/>
              <a:gd name="connsiteY11" fmla="*/ 6431862 h 6858001"/>
              <a:gd name="connsiteX12" fmla="*/ 7995200 w 8497208"/>
              <a:gd name="connsiteY12" fmla="*/ 6432374 h 6858001"/>
              <a:gd name="connsiteX13" fmla="*/ 7995457 w 8497208"/>
              <a:gd name="connsiteY13" fmla="*/ 6432374 h 6858001"/>
              <a:gd name="connsiteX14" fmla="*/ 8062190 w 8497208"/>
              <a:gd name="connsiteY14" fmla="*/ 6459499 h 6858001"/>
              <a:gd name="connsiteX15" fmla="*/ 8096071 w 8497208"/>
              <a:gd name="connsiteY15" fmla="*/ 6474085 h 6858001"/>
              <a:gd name="connsiteX16" fmla="*/ 8122764 w 8497208"/>
              <a:gd name="connsiteY16" fmla="*/ 6486880 h 6858001"/>
              <a:gd name="connsiteX17" fmla="*/ 8134828 w 8497208"/>
              <a:gd name="connsiteY17" fmla="*/ 6503513 h 6858001"/>
              <a:gd name="connsiteX18" fmla="*/ 7984933 w 8497208"/>
              <a:gd name="connsiteY18" fmla="*/ 6615084 h 6858001"/>
              <a:gd name="connsiteX19" fmla="*/ 7984420 w 8497208"/>
              <a:gd name="connsiteY19" fmla="*/ 6615596 h 6858001"/>
              <a:gd name="connsiteX20" fmla="*/ 7983393 w 8497208"/>
              <a:gd name="connsiteY20" fmla="*/ 6617131 h 6858001"/>
              <a:gd name="connsiteX21" fmla="*/ 7983137 w 8497208"/>
              <a:gd name="connsiteY21" fmla="*/ 6617643 h 6858001"/>
              <a:gd name="connsiteX22" fmla="*/ 7978517 w 8497208"/>
              <a:gd name="connsiteY22" fmla="*/ 6631717 h 6858001"/>
              <a:gd name="connsiteX23" fmla="*/ 7997253 w 8497208"/>
              <a:gd name="connsiteY23" fmla="*/ 6655260 h 6858001"/>
              <a:gd name="connsiteX24" fmla="*/ 8009830 w 8497208"/>
              <a:gd name="connsiteY24" fmla="*/ 6657563 h 6858001"/>
              <a:gd name="connsiteX25" fmla="*/ 8012397 w 8497208"/>
              <a:gd name="connsiteY25" fmla="*/ 6657819 h 6858001"/>
              <a:gd name="connsiteX26" fmla="*/ 8136881 w 8497208"/>
              <a:gd name="connsiteY26" fmla="*/ 6633253 h 6858001"/>
              <a:gd name="connsiteX27" fmla="*/ 8146378 w 8497208"/>
              <a:gd name="connsiteY27" fmla="*/ 6607407 h 6858001"/>
              <a:gd name="connsiteX28" fmla="*/ 8103001 w 8497208"/>
              <a:gd name="connsiteY28" fmla="*/ 6582073 h 6858001"/>
              <a:gd name="connsiteX29" fmla="*/ 8093761 w 8497208"/>
              <a:gd name="connsiteY29" fmla="*/ 6588215 h 6858001"/>
              <a:gd name="connsiteX30" fmla="*/ 8128411 w 8497208"/>
              <a:gd name="connsiteY30" fmla="*/ 6611246 h 6858001"/>
              <a:gd name="connsiteX31" fmla="*/ 8126614 w 8497208"/>
              <a:gd name="connsiteY31" fmla="*/ 6614828 h 6858001"/>
              <a:gd name="connsiteX32" fmla="*/ 8124304 w 8497208"/>
              <a:gd name="connsiteY32" fmla="*/ 6614828 h 6858001"/>
              <a:gd name="connsiteX33" fmla="*/ 8047817 w 8497208"/>
              <a:gd name="connsiteY33" fmla="*/ 6619946 h 6858001"/>
              <a:gd name="connsiteX34" fmla="*/ 8040630 w 8497208"/>
              <a:gd name="connsiteY34" fmla="*/ 6620202 h 6858001"/>
              <a:gd name="connsiteX35" fmla="*/ 8052437 w 8497208"/>
              <a:gd name="connsiteY35" fmla="*/ 6610734 h 6858001"/>
              <a:gd name="connsiteX36" fmla="*/ 8173841 w 8497208"/>
              <a:gd name="connsiteY36" fmla="*/ 6529615 h 6858001"/>
              <a:gd name="connsiteX37" fmla="*/ 8144068 w 8497208"/>
              <a:gd name="connsiteY37" fmla="*/ 6452334 h 6858001"/>
              <a:gd name="connsiteX38" fmla="*/ 8001617 w 8497208"/>
              <a:gd name="connsiteY38" fmla="*/ 6414717 h 6858001"/>
              <a:gd name="connsiteX39" fmla="*/ 8063182 w 8497208"/>
              <a:gd name="connsiteY39" fmla="*/ 6306559 h 6858001"/>
              <a:gd name="connsiteX40" fmla="*/ 7947246 w 8497208"/>
              <a:gd name="connsiteY40" fmla="*/ 6409920 h 6858001"/>
              <a:gd name="connsiteX41" fmla="*/ 7903898 w 8497208"/>
              <a:gd name="connsiteY41" fmla="*/ 6477718 h 6858001"/>
              <a:gd name="connsiteX42" fmla="*/ 7922109 w 8497208"/>
              <a:gd name="connsiteY42" fmla="*/ 6498186 h 6858001"/>
              <a:gd name="connsiteX43" fmla="*/ 8041380 w 8497208"/>
              <a:gd name="connsiteY43" fmla="*/ 6559844 h 6858001"/>
              <a:gd name="connsiteX44" fmla="*/ 8050870 w 8497208"/>
              <a:gd name="connsiteY44" fmla="*/ 6553960 h 6858001"/>
              <a:gd name="connsiteX45" fmla="*/ 7945194 w 8497208"/>
              <a:gd name="connsiteY45" fmla="*/ 6495627 h 6858001"/>
              <a:gd name="connsiteX46" fmla="*/ 7928778 w 8497208"/>
              <a:gd name="connsiteY46" fmla="*/ 6480277 h 6858001"/>
              <a:gd name="connsiteX47" fmla="*/ 7958019 w 8497208"/>
              <a:gd name="connsiteY47" fmla="*/ 6449575 h 6858001"/>
              <a:gd name="connsiteX48" fmla="*/ 7974178 w 8497208"/>
              <a:gd name="connsiteY48" fmla="*/ 6433457 h 6858001"/>
              <a:gd name="connsiteX49" fmla="*/ 7976230 w 8497208"/>
              <a:gd name="connsiteY49" fmla="*/ 6416827 h 6858001"/>
              <a:gd name="connsiteX50" fmla="*/ 7997263 w 8497208"/>
              <a:gd name="connsiteY50" fmla="*/ 6410176 h 6858001"/>
              <a:gd name="connsiteX51" fmla="*/ 8024964 w 8497208"/>
              <a:gd name="connsiteY51" fmla="*/ 6382289 h 6858001"/>
              <a:gd name="connsiteX52" fmla="*/ 8047536 w 8497208"/>
              <a:gd name="connsiteY52" fmla="*/ 6364635 h 6858001"/>
              <a:gd name="connsiteX53" fmla="*/ 8053948 w 8497208"/>
              <a:gd name="connsiteY53" fmla="*/ 6376916 h 6858001"/>
              <a:gd name="connsiteX54" fmla="*/ 8058822 w 8497208"/>
              <a:gd name="connsiteY54" fmla="*/ 6421688 h 6858001"/>
              <a:gd name="connsiteX55" fmla="*/ 8097296 w 8497208"/>
              <a:gd name="connsiteY55" fmla="*/ 6432434 h 6858001"/>
              <a:gd name="connsiteX56" fmla="*/ 8063182 w 8497208"/>
              <a:gd name="connsiteY56" fmla="*/ 6306559 h 6858001"/>
              <a:gd name="connsiteX57" fmla="*/ 4802415 w 8497208"/>
              <a:gd name="connsiteY57" fmla="*/ 0 h 6858001"/>
              <a:gd name="connsiteX58" fmla="*/ 5373009 w 8497208"/>
              <a:gd name="connsiteY58" fmla="*/ 0 h 6858001"/>
              <a:gd name="connsiteX59" fmla="*/ 8497208 w 8497208"/>
              <a:gd name="connsiteY59" fmla="*/ 0 h 6858001"/>
              <a:gd name="connsiteX60" fmla="*/ 8497208 w 8497208"/>
              <a:gd name="connsiteY60" fmla="*/ 1 h 6858001"/>
              <a:gd name="connsiteX61" fmla="*/ 8497208 w 8497208"/>
              <a:gd name="connsiteY61" fmla="*/ 2601686 h 6858001"/>
              <a:gd name="connsiteX62" fmla="*/ 8497208 w 8497208"/>
              <a:gd name="connsiteY62" fmla="*/ 6858000 h 6858001"/>
              <a:gd name="connsiteX63" fmla="*/ 8497208 w 8497208"/>
              <a:gd name="connsiteY63" fmla="*/ 6858001 h 6858001"/>
              <a:gd name="connsiteX64" fmla="*/ 0 w 8497208"/>
              <a:gd name="connsiteY64" fmla="*/ 6858001 h 6858001"/>
              <a:gd name="connsiteX65" fmla="*/ 67701 w 8497208"/>
              <a:gd name="connsiteY65" fmla="*/ 6814599 h 6858001"/>
              <a:gd name="connsiteX66" fmla="*/ 1867809 w 8497208"/>
              <a:gd name="connsiteY66" fmla="*/ 3429001 h 6858001"/>
              <a:gd name="connsiteX67" fmla="*/ 67701 w 8497208"/>
              <a:gd name="connsiteY67" fmla="*/ 43403 h 6858001"/>
              <a:gd name="connsiteX68" fmla="*/ 1 w 8497208"/>
              <a:gd name="connsiteY68" fmla="*/ 1 h 6858001"/>
              <a:gd name="connsiteX69" fmla="*/ 4802413 w 8497208"/>
              <a:gd name="connsiteY6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497208" h="6858001">
                <a:moveTo>
                  <a:pt x="8001617" y="6414717"/>
                </a:moveTo>
                <a:cubicBezTo>
                  <a:pt x="7980570" y="6411902"/>
                  <a:pt x="7972100" y="6419579"/>
                  <a:pt x="7980570" y="6439539"/>
                </a:cubicBezTo>
                <a:cubicBezTo>
                  <a:pt x="7989297" y="6459243"/>
                  <a:pt x="8011370" y="6492254"/>
                  <a:pt x="8034470" y="6517076"/>
                </a:cubicBezTo>
                <a:cubicBezTo>
                  <a:pt x="8057827" y="6541642"/>
                  <a:pt x="8082981" y="6548551"/>
                  <a:pt x="8090937" y="6510166"/>
                </a:cubicBezTo>
                <a:cubicBezTo>
                  <a:pt x="8091194" y="6508887"/>
                  <a:pt x="8091451" y="6507608"/>
                  <a:pt x="8091707" y="6506072"/>
                </a:cubicBezTo>
                <a:cubicBezTo>
                  <a:pt x="8093504" y="6496348"/>
                  <a:pt x="8095044" y="6486880"/>
                  <a:pt x="8095814" y="6478435"/>
                </a:cubicBezTo>
                <a:cubicBezTo>
                  <a:pt x="8085547" y="6473829"/>
                  <a:pt x="8073997" y="6468967"/>
                  <a:pt x="8062447" y="6464105"/>
                </a:cubicBezTo>
                <a:cubicBezTo>
                  <a:pt x="8063217" y="6472806"/>
                  <a:pt x="8064244" y="6487904"/>
                  <a:pt x="8064757" y="6499675"/>
                </a:cubicBezTo>
                <a:cubicBezTo>
                  <a:pt x="8064757" y="6500954"/>
                  <a:pt x="8064757" y="6502490"/>
                  <a:pt x="8064757" y="6504025"/>
                </a:cubicBezTo>
                <a:cubicBezTo>
                  <a:pt x="8065527" y="6522705"/>
                  <a:pt x="8059110" y="6522705"/>
                  <a:pt x="8048330" y="6515029"/>
                </a:cubicBezTo>
                <a:cubicBezTo>
                  <a:pt x="8035754" y="6506072"/>
                  <a:pt x="7997510" y="6455661"/>
                  <a:pt x="7993147" y="6433142"/>
                </a:cubicBezTo>
                <a:cubicBezTo>
                  <a:pt x="7992890" y="6431862"/>
                  <a:pt x="7993660" y="6431606"/>
                  <a:pt x="7994430" y="6431862"/>
                </a:cubicBezTo>
                <a:cubicBezTo>
                  <a:pt x="7994687" y="6432118"/>
                  <a:pt x="7994943" y="6432118"/>
                  <a:pt x="7995200" y="6432374"/>
                </a:cubicBezTo>
                <a:cubicBezTo>
                  <a:pt x="7995200" y="6432374"/>
                  <a:pt x="7995200" y="6432374"/>
                  <a:pt x="7995457" y="6432374"/>
                </a:cubicBezTo>
                <a:cubicBezTo>
                  <a:pt x="8003927" y="6435701"/>
                  <a:pt x="8032930" y="6447216"/>
                  <a:pt x="8062190" y="6459499"/>
                </a:cubicBezTo>
                <a:cubicBezTo>
                  <a:pt x="8073741" y="6464361"/>
                  <a:pt x="8085547" y="6469479"/>
                  <a:pt x="8096071" y="6474085"/>
                </a:cubicBezTo>
                <a:cubicBezTo>
                  <a:pt x="8106594" y="6478691"/>
                  <a:pt x="8115834" y="6483297"/>
                  <a:pt x="8122764" y="6486880"/>
                </a:cubicBezTo>
                <a:cubicBezTo>
                  <a:pt x="8135341" y="6493533"/>
                  <a:pt x="8140218" y="6498139"/>
                  <a:pt x="8134828" y="6503513"/>
                </a:cubicBezTo>
                <a:cubicBezTo>
                  <a:pt x="8108647" y="6530382"/>
                  <a:pt x="8016504" y="6568255"/>
                  <a:pt x="7984933" y="6615084"/>
                </a:cubicBezTo>
                <a:cubicBezTo>
                  <a:pt x="7984933" y="6615084"/>
                  <a:pt x="7984677" y="6615340"/>
                  <a:pt x="7984420" y="6615596"/>
                </a:cubicBezTo>
                <a:cubicBezTo>
                  <a:pt x="7984163" y="6616108"/>
                  <a:pt x="7983650" y="6616619"/>
                  <a:pt x="7983393" y="6617131"/>
                </a:cubicBezTo>
                <a:cubicBezTo>
                  <a:pt x="7983393" y="6617387"/>
                  <a:pt x="7983393" y="6617643"/>
                  <a:pt x="7983137" y="6617643"/>
                </a:cubicBezTo>
                <a:cubicBezTo>
                  <a:pt x="7981597" y="6620714"/>
                  <a:pt x="7979287" y="6625576"/>
                  <a:pt x="7978517" y="6631717"/>
                </a:cubicBezTo>
                <a:cubicBezTo>
                  <a:pt x="7977233" y="6641953"/>
                  <a:pt x="7982623" y="6651421"/>
                  <a:pt x="7997253" y="6655260"/>
                </a:cubicBezTo>
                <a:cubicBezTo>
                  <a:pt x="8001103" y="6656283"/>
                  <a:pt x="8005210" y="6657051"/>
                  <a:pt x="8009830" y="6657563"/>
                </a:cubicBezTo>
                <a:cubicBezTo>
                  <a:pt x="8010600" y="6657819"/>
                  <a:pt x="8011627" y="6657819"/>
                  <a:pt x="8012397" y="6657819"/>
                </a:cubicBezTo>
                <a:cubicBezTo>
                  <a:pt x="8040887" y="6659098"/>
                  <a:pt x="8114551" y="6642977"/>
                  <a:pt x="8136881" y="6633253"/>
                </a:cubicBezTo>
                <a:cubicBezTo>
                  <a:pt x="8159981" y="6623017"/>
                  <a:pt x="8153051" y="6612781"/>
                  <a:pt x="8146378" y="6607407"/>
                </a:cubicBezTo>
                <a:cubicBezTo>
                  <a:pt x="8141244" y="6603313"/>
                  <a:pt x="8115577" y="6588983"/>
                  <a:pt x="8103001" y="6582073"/>
                </a:cubicBezTo>
                <a:cubicBezTo>
                  <a:pt x="8099664" y="6584376"/>
                  <a:pt x="8097097" y="6585912"/>
                  <a:pt x="8093761" y="6588215"/>
                </a:cubicBezTo>
                <a:cubicBezTo>
                  <a:pt x="8115064" y="6601010"/>
                  <a:pt x="8123534" y="6607407"/>
                  <a:pt x="8128411" y="6611246"/>
                </a:cubicBezTo>
                <a:cubicBezTo>
                  <a:pt x="8130464" y="6612781"/>
                  <a:pt x="8129438" y="6614572"/>
                  <a:pt x="8126614" y="6614828"/>
                </a:cubicBezTo>
                <a:cubicBezTo>
                  <a:pt x="8125844" y="6614828"/>
                  <a:pt x="8125074" y="6614828"/>
                  <a:pt x="8124304" y="6614828"/>
                </a:cubicBezTo>
                <a:cubicBezTo>
                  <a:pt x="8104027" y="6616364"/>
                  <a:pt x="8065784" y="6618922"/>
                  <a:pt x="8047817" y="6619946"/>
                </a:cubicBezTo>
                <a:cubicBezTo>
                  <a:pt x="8045250" y="6620202"/>
                  <a:pt x="8042170" y="6620202"/>
                  <a:pt x="8040630" y="6620202"/>
                </a:cubicBezTo>
                <a:cubicBezTo>
                  <a:pt x="8044994" y="6616108"/>
                  <a:pt x="8049870" y="6612525"/>
                  <a:pt x="8052437" y="6610734"/>
                </a:cubicBezTo>
                <a:cubicBezTo>
                  <a:pt x="8090937" y="6583609"/>
                  <a:pt x="8154848" y="6545736"/>
                  <a:pt x="8173841" y="6529615"/>
                </a:cubicBezTo>
                <a:cubicBezTo>
                  <a:pt x="8187701" y="6517587"/>
                  <a:pt x="8225688" y="6480994"/>
                  <a:pt x="8144068" y="6452334"/>
                </a:cubicBezTo>
                <a:cubicBezTo>
                  <a:pt x="8120711" y="6444401"/>
                  <a:pt x="8062704" y="6422906"/>
                  <a:pt x="8001617" y="6414717"/>
                </a:cubicBezTo>
                <a:close/>
                <a:moveTo>
                  <a:pt x="8063182" y="6306559"/>
                </a:moveTo>
                <a:cubicBezTo>
                  <a:pt x="8043432" y="6304000"/>
                  <a:pt x="8013678" y="6328817"/>
                  <a:pt x="7947246" y="6409920"/>
                </a:cubicBezTo>
                <a:cubicBezTo>
                  <a:pt x="7934934" y="6424759"/>
                  <a:pt x="7906206" y="6461088"/>
                  <a:pt x="7903898" y="6477718"/>
                </a:cubicBezTo>
                <a:cubicBezTo>
                  <a:pt x="7902359" y="6489487"/>
                  <a:pt x="7914927" y="6494604"/>
                  <a:pt x="7922109" y="6498186"/>
                </a:cubicBezTo>
                <a:cubicBezTo>
                  <a:pt x="7928778" y="6501768"/>
                  <a:pt x="8005727" y="6539888"/>
                  <a:pt x="8041380" y="6559844"/>
                </a:cubicBezTo>
                <a:cubicBezTo>
                  <a:pt x="8044458" y="6557797"/>
                  <a:pt x="8047536" y="6555751"/>
                  <a:pt x="8050870" y="6553960"/>
                </a:cubicBezTo>
                <a:cubicBezTo>
                  <a:pt x="8029581" y="6542447"/>
                  <a:pt x="7969561" y="6510211"/>
                  <a:pt x="7945194" y="6495627"/>
                </a:cubicBezTo>
                <a:cubicBezTo>
                  <a:pt x="7935190" y="6489743"/>
                  <a:pt x="7928265" y="6484882"/>
                  <a:pt x="7928778" y="6480277"/>
                </a:cubicBezTo>
                <a:cubicBezTo>
                  <a:pt x="7929548" y="6474648"/>
                  <a:pt x="7944168" y="6463391"/>
                  <a:pt x="7958019" y="6449575"/>
                </a:cubicBezTo>
                <a:cubicBezTo>
                  <a:pt x="7961610" y="6445994"/>
                  <a:pt x="7967509" y="6440109"/>
                  <a:pt x="7974178" y="6433457"/>
                </a:cubicBezTo>
                <a:cubicBezTo>
                  <a:pt x="7972382" y="6426550"/>
                  <a:pt x="7973152" y="6420921"/>
                  <a:pt x="7976230" y="6416827"/>
                </a:cubicBezTo>
                <a:cubicBezTo>
                  <a:pt x="7980077" y="6411711"/>
                  <a:pt x="7987003" y="6409664"/>
                  <a:pt x="7997263" y="6410176"/>
                </a:cubicBezTo>
                <a:cubicBezTo>
                  <a:pt x="8009831" y="6397639"/>
                  <a:pt x="8021117" y="6386382"/>
                  <a:pt x="8024964" y="6382289"/>
                </a:cubicBezTo>
                <a:cubicBezTo>
                  <a:pt x="8033941" y="6373334"/>
                  <a:pt x="8043432" y="6364124"/>
                  <a:pt x="8047536" y="6364635"/>
                </a:cubicBezTo>
                <a:cubicBezTo>
                  <a:pt x="8050870" y="6365147"/>
                  <a:pt x="8052666" y="6368217"/>
                  <a:pt x="8053948" y="6376916"/>
                </a:cubicBezTo>
                <a:cubicBezTo>
                  <a:pt x="8054974" y="6384591"/>
                  <a:pt x="8057539" y="6406850"/>
                  <a:pt x="8058822" y="6421688"/>
                </a:cubicBezTo>
                <a:cubicBezTo>
                  <a:pt x="8072672" y="6425014"/>
                  <a:pt x="8085497" y="6428852"/>
                  <a:pt x="8097296" y="6432434"/>
                </a:cubicBezTo>
                <a:cubicBezTo>
                  <a:pt x="8095757" y="6330864"/>
                  <a:pt x="8084215" y="6309373"/>
                  <a:pt x="8063182" y="6306559"/>
                </a:cubicBezTo>
                <a:close/>
                <a:moveTo>
                  <a:pt x="4802415" y="0"/>
                </a:moveTo>
                <a:lnTo>
                  <a:pt x="5373009" y="0"/>
                </a:lnTo>
                <a:lnTo>
                  <a:pt x="8497208" y="0"/>
                </a:lnTo>
                <a:lnTo>
                  <a:pt x="8497208" y="1"/>
                </a:lnTo>
                <a:lnTo>
                  <a:pt x="8497208" y="2601686"/>
                </a:lnTo>
                <a:lnTo>
                  <a:pt x="8497208" y="6858000"/>
                </a:lnTo>
                <a:lnTo>
                  <a:pt x="8497208" y="6858001"/>
                </a:lnTo>
                <a:lnTo>
                  <a:pt x="0" y="6858001"/>
                </a:lnTo>
                <a:lnTo>
                  <a:pt x="67701" y="6814599"/>
                </a:lnTo>
                <a:cubicBezTo>
                  <a:pt x="1153758" y="6080874"/>
                  <a:pt x="1867809" y="4838326"/>
                  <a:pt x="1867809" y="3429001"/>
                </a:cubicBezTo>
                <a:cubicBezTo>
                  <a:pt x="1867809" y="2019677"/>
                  <a:pt x="1153758" y="777128"/>
                  <a:pt x="67701" y="43403"/>
                </a:cubicBezTo>
                <a:lnTo>
                  <a:pt x="1" y="1"/>
                </a:lnTo>
                <a:lnTo>
                  <a:pt x="4802413" y="1"/>
                </a:lnTo>
                <a:close/>
              </a:path>
            </a:pathLst>
          </a:custGeom>
        </p:spPr>
        <p:txBody>
          <a:bodyPr wrap="square" tIns="360000" bIns="64008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1"/>
            </a:lvl1pPr>
          </a:lstStyle>
          <a:p>
            <a:r>
              <a:rPr lang="en-US" dirty="0"/>
              <a:t>_______________________________</a:t>
            </a:r>
            <a:br>
              <a:rPr lang="en-US" dirty="0"/>
            </a:b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br>
              <a:rPr lang="en-US" dirty="0"/>
            </a:br>
            <a:br>
              <a:rPr lang="en-US" dirty="0"/>
            </a:b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10" name="Date Placeholder 9">
            <a:extLst>
              <a:ext uri="{FF2B5EF4-FFF2-40B4-BE49-F238E27FC236}">
                <a16:creationId xmlns:a16="http://schemas.microsoft.com/office/drawing/2014/main" id="{41CC83E6-E70E-43EE-817C-4F68FB75EFD9}"/>
              </a:ext>
            </a:extLst>
          </p:cNvPr>
          <p:cNvSpPr>
            <a:spLocks noGrp="1"/>
          </p:cNvSpPr>
          <p:nvPr>
            <p:ph type="dt" sz="half" idx="35"/>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4265884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Key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FFF0-7218-4B33-8DFC-E37157D920C0}"/>
              </a:ext>
            </a:extLst>
          </p:cNvPr>
          <p:cNvSpPr>
            <a:spLocks noGrp="1"/>
          </p:cNvSpPr>
          <p:nvPr>
            <p:ph type="title" hasCustomPrompt="1"/>
          </p:nvPr>
        </p:nvSpPr>
        <p:spPr>
          <a:xfrm>
            <a:off x="3288323" y="555585"/>
            <a:ext cx="5615354" cy="5614274"/>
          </a:xfrm>
          <a:prstGeom prst="ellipse">
            <a:avLst/>
          </a:prstGeom>
          <a:solidFill>
            <a:schemeClr val="bg1"/>
          </a:solidFill>
        </p:spPr>
        <p:txBody>
          <a:bodyPr anchor="ctr" anchorCtr="0">
            <a:normAutofit/>
          </a:bodyPr>
          <a:lstStyle>
            <a:lvl1pPr algn="ctr">
              <a:lnSpc>
                <a:spcPct val="100000"/>
              </a:lnSpc>
              <a:defRPr sz="4000">
                <a:solidFill>
                  <a:schemeClr val="accent1"/>
                </a:solidFill>
              </a:defRPr>
            </a:lvl1pPr>
          </a:lstStyle>
          <a:p>
            <a:r>
              <a:rPr lang="en-US" dirty="0"/>
              <a:t>Click to add key statement</a:t>
            </a:r>
          </a:p>
        </p:txBody>
      </p:sp>
      <p:sp>
        <p:nvSpPr>
          <p:cNvPr id="3" name="Date Placeholder 2">
            <a:extLst>
              <a:ext uri="{FF2B5EF4-FFF2-40B4-BE49-F238E27FC236}">
                <a16:creationId xmlns:a16="http://schemas.microsoft.com/office/drawing/2014/main" id="{BA8931D2-AD7B-454A-86A6-EA48B20C0CCA}"/>
              </a:ext>
            </a:extLst>
          </p:cNvPr>
          <p:cNvSpPr>
            <a:spLocks noGrp="1"/>
          </p:cNvSpPr>
          <p:nvPr>
            <p:ph type="dt" sz="half" idx="10"/>
          </p:nvPr>
        </p:nvSpPr>
        <p:spPr/>
        <p:txBody>
          <a:bodyPr/>
          <a:lstStyle>
            <a:lvl1pPr>
              <a:lnSpc>
                <a:spcPct val="100000"/>
              </a:lnSpc>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5C0FD97D-3F39-4649-B10A-ECD97F370F22}"/>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a:t>
            </a:fld>
            <a:endParaRPr lang="en-GB"/>
          </a:p>
        </p:txBody>
      </p:sp>
    </p:spTree>
    <p:custDataLst>
      <p:tags r:id="rId1"/>
    </p:custDataLst>
    <p:extLst>
      <p:ext uri="{BB962C8B-B14F-4D97-AF65-F5344CB8AC3E}">
        <p14:creationId xmlns:p14="http://schemas.microsoft.com/office/powerpoint/2010/main" val="3146598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8" name="Date Placeholder 7">
            <a:extLst>
              <a:ext uri="{FF2B5EF4-FFF2-40B4-BE49-F238E27FC236}">
                <a16:creationId xmlns:a16="http://schemas.microsoft.com/office/drawing/2014/main" id="{11075AA4-1FA9-4704-A587-D8E88C1D1EF9}"/>
              </a:ext>
            </a:extLst>
          </p:cNvPr>
          <p:cNvSpPr>
            <a:spLocks noGrp="1"/>
          </p:cNvSpPr>
          <p:nvPr>
            <p:ph type="dt" sz="half" idx="10"/>
          </p:nvPr>
        </p:nvSpPr>
        <p:spPr/>
        <p:txBody>
          <a:bodyPr/>
          <a:lstStyle>
            <a:lvl1pPr>
              <a:lnSpc>
                <a:spcPct val="100000"/>
              </a:lnSpc>
              <a:defRPr/>
            </a:lvl1pPr>
          </a:lstStyle>
          <a:p>
            <a:endParaRPr lang="en-GB" dirty="0"/>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dirty="0"/>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32571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B03F247-4297-4973-90A3-0193475AC741}"/>
              </a:ext>
            </a:extLst>
          </p:cNvPr>
          <p:cNvSpPr>
            <a:spLocks noGrp="1"/>
          </p:cNvSpPr>
          <p:nvPr>
            <p:ph type="dt" sz="half" idx="10"/>
          </p:nvPr>
        </p:nvSpPr>
        <p:spPr/>
        <p:txBody>
          <a:bodyPr/>
          <a:lstStyle>
            <a:lvl1pPr>
              <a:lnSpc>
                <a:spcPct val="100000"/>
              </a:lnSpc>
              <a:defRPr/>
            </a:lvl1pPr>
          </a:lstStyle>
          <a:p>
            <a:endParaRPr lang="en-GB"/>
          </a:p>
        </p:txBody>
      </p:sp>
      <p:sp>
        <p:nvSpPr>
          <p:cNvPr id="11" name="Slide Number Placeholder 10">
            <a:extLst>
              <a:ext uri="{FF2B5EF4-FFF2-40B4-BE49-F238E27FC236}">
                <a16:creationId xmlns:a16="http://schemas.microsoft.com/office/drawing/2014/main" id="{E358DA9E-BDF5-4DC7-B478-434301DA6253}"/>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5" name="Text Placeholder 96">
            <a:extLst>
              <a:ext uri="{FF2B5EF4-FFF2-40B4-BE49-F238E27FC236}">
                <a16:creationId xmlns:a16="http://schemas.microsoft.com/office/drawing/2014/main" id="{5D317BC2-3CD5-4931-93AD-CC95F2C50D24}"/>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115930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Confidentiality Notic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848B27A-10B7-4200-88E7-16263562F97B}"/>
              </a:ext>
            </a:extLst>
          </p:cNvPr>
          <p:cNvSpPr txBox="1"/>
          <p:nvPr userDrawn="1"/>
        </p:nvSpPr>
        <p:spPr>
          <a:xfrm>
            <a:off x="419100" y="4864100"/>
            <a:ext cx="9156700" cy="1028700"/>
          </a:xfrm>
          <a:prstGeom prst="rect">
            <a:avLst/>
          </a:prstGeom>
          <a:noFill/>
        </p:spPr>
        <p:txBody>
          <a:bodyPr wrap="square" rtlCol="0">
            <a:noAutofit/>
          </a:bodyPr>
          <a:lstStyle/>
          <a:p>
            <a:pPr marL="12700">
              <a:lnSpc>
                <a:spcPct val="100000"/>
              </a:lnSpc>
              <a:spcBef>
                <a:spcPts val="100"/>
              </a:spcBef>
            </a:pPr>
            <a:r>
              <a:rPr lang="en-US" sz="1200" b="1" spc="-5">
                <a:solidFill>
                  <a:schemeClr val="tx1"/>
                </a:solidFill>
                <a:latin typeface="+mn-lt"/>
                <a:cs typeface="Arial"/>
              </a:rPr>
              <a:t>Confidentiality</a:t>
            </a:r>
            <a:r>
              <a:rPr lang="en-US" sz="1200" b="1" spc="-10">
                <a:solidFill>
                  <a:schemeClr val="tx1"/>
                </a:solidFill>
                <a:latin typeface="+mn-lt"/>
                <a:cs typeface="Arial"/>
              </a:rPr>
              <a:t> </a:t>
            </a:r>
            <a:r>
              <a:rPr lang="en-US" sz="1200" b="1" spc="-5">
                <a:solidFill>
                  <a:schemeClr val="tx1"/>
                </a:solidFill>
                <a:latin typeface="+mn-lt"/>
                <a:cs typeface="Arial"/>
              </a:rPr>
              <a:t>Notice</a:t>
            </a:r>
            <a:endParaRPr lang="en-US" sz="1200">
              <a:solidFill>
                <a:schemeClr val="tx1"/>
              </a:solidFill>
              <a:latin typeface="+mn-lt"/>
              <a:cs typeface="Arial"/>
            </a:endParaRPr>
          </a:p>
          <a:p>
            <a:pPr marL="26670" marR="5080">
              <a:lnSpc>
                <a:spcPct val="100000"/>
              </a:lnSpc>
              <a:spcBef>
                <a:spcPts val="780"/>
              </a:spcBef>
            </a:pPr>
            <a:r>
              <a:rPr lang="en-US" sz="1200" spc="5">
                <a:solidFill>
                  <a:schemeClr val="tx1"/>
                </a:solidFill>
                <a:latin typeface="+mn-lt"/>
                <a:cs typeface="Arial"/>
              </a:rPr>
              <a:t>This </a:t>
            </a:r>
            <a:r>
              <a:rPr lang="en-US" sz="1200">
                <a:solidFill>
                  <a:schemeClr val="tx1"/>
                </a:solidFill>
                <a:latin typeface="+mn-lt"/>
                <a:cs typeface="Arial"/>
              </a:rPr>
              <a:t>file is </a:t>
            </a:r>
            <a:r>
              <a:rPr lang="en-US" sz="1200" spc="5">
                <a:solidFill>
                  <a:schemeClr val="tx1"/>
                </a:solidFill>
                <a:latin typeface="+mn-lt"/>
                <a:cs typeface="Arial"/>
              </a:rPr>
              <a:t>private </a:t>
            </a:r>
            <a:r>
              <a:rPr lang="en-US" sz="1200" spc="10">
                <a:solidFill>
                  <a:schemeClr val="tx1"/>
                </a:solidFill>
                <a:latin typeface="+mn-lt"/>
                <a:cs typeface="Arial"/>
              </a:rPr>
              <a:t>and may contain confidential and proprietary information. </a:t>
            </a:r>
            <a:r>
              <a:rPr lang="en-US" sz="1200">
                <a:solidFill>
                  <a:schemeClr val="tx1"/>
                </a:solidFill>
                <a:latin typeface="+mn-lt"/>
                <a:cs typeface="Arial"/>
              </a:rPr>
              <a:t>If </a:t>
            </a:r>
            <a:r>
              <a:rPr lang="en-US" sz="1200" spc="10">
                <a:solidFill>
                  <a:schemeClr val="tx1"/>
                </a:solidFill>
                <a:latin typeface="+mn-lt"/>
                <a:cs typeface="Arial"/>
              </a:rPr>
              <a:t>you have received </a:t>
            </a:r>
            <a:r>
              <a:rPr lang="en-US" sz="1200" spc="5">
                <a:solidFill>
                  <a:schemeClr val="tx1"/>
                </a:solidFill>
                <a:latin typeface="+mn-lt"/>
                <a:cs typeface="Arial"/>
              </a:rPr>
              <a:t>this </a:t>
            </a:r>
            <a:r>
              <a:rPr lang="en-US" sz="1200">
                <a:solidFill>
                  <a:schemeClr val="tx1"/>
                </a:solidFill>
                <a:latin typeface="+mn-lt"/>
                <a:cs typeface="Arial"/>
              </a:rPr>
              <a:t>file in </a:t>
            </a:r>
            <a:r>
              <a:rPr lang="en-US" sz="1200" spc="10">
                <a:solidFill>
                  <a:schemeClr val="tx1"/>
                </a:solidFill>
                <a:latin typeface="+mn-lt"/>
                <a:cs typeface="Arial"/>
              </a:rPr>
              <a:t>error, please </a:t>
            </a:r>
            <a:r>
              <a:rPr lang="en-US" sz="1200" spc="5">
                <a:solidFill>
                  <a:schemeClr val="tx1"/>
                </a:solidFill>
                <a:latin typeface="+mn-lt"/>
                <a:cs typeface="Arial"/>
              </a:rPr>
              <a:t>notify us </a:t>
            </a:r>
            <a:r>
              <a:rPr lang="en-US" sz="1200" spc="10">
                <a:solidFill>
                  <a:schemeClr val="tx1"/>
                </a:solidFill>
                <a:latin typeface="+mn-lt"/>
                <a:cs typeface="Arial"/>
              </a:rPr>
              <a:t>and remove  </a:t>
            </a:r>
            <a:r>
              <a:rPr lang="en-US" sz="1200">
                <a:solidFill>
                  <a:schemeClr val="tx1"/>
                </a:solidFill>
                <a:latin typeface="+mn-lt"/>
                <a:cs typeface="Arial"/>
              </a:rPr>
              <a:t>it </a:t>
            </a:r>
            <a:r>
              <a:rPr lang="en-US" sz="1200" spc="5">
                <a:solidFill>
                  <a:schemeClr val="tx1"/>
                </a:solidFill>
                <a:latin typeface="+mn-lt"/>
                <a:cs typeface="Arial"/>
              </a:rPr>
              <a:t>from </a:t>
            </a:r>
            <a:r>
              <a:rPr lang="en-US" sz="1200" spc="10">
                <a:solidFill>
                  <a:schemeClr val="tx1"/>
                </a:solidFill>
                <a:latin typeface="+mn-lt"/>
                <a:cs typeface="Arial"/>
              </a:rPr>
              <a:t>your system and </a:t>
            </a:r>
            <a:r>
              <a:rPr lang="en-US" sz="1200" spc="5">
                <a:solidFill>
                  <a:schemeClr val="tx1"/>
                </a:solidFill>
                <a:latin typeface="+mn-lt"/>
                <a:cs typeface="Arial"/>
              </a:rPr>
              <a:t>note that </a:t>
            </a:r>
            <a:r>
              <a:rPr lang="en-US" sz="1200" spc="10">
                <a:solidFill>
                  <a:schemeClr val="tx1"/>
                </a:solidFill>
                <a:latin typeface="+mn-lt"/>
                <a:cs typeface="Arial"/>
              </a:rPr>
              <a:t>you must not copy, </a:t>
            </a:r>
            <a:r>
              <a:rPr lang="en-US" sz="1200" spc="5">
                <a:solidFill>
                  <a:schemeClr val="tx1"/>
                </a:solidFill>
                <a:latin typeface="+mn-lt"/>
                <a:cs typeface="Arial"/>
              </a:rPr>
              <a:t>distribute or take </a:t>
            </a:r>
            <a:r>
              <a:rPr lang="en-US" sz="1200" spc="10">
                <a:solidFill>
                  <a:schemeClr val="tx1"/>
                </a:solidFill>
                <a:latin typeface="+mn-lt"/>
                <a:cs typeface="Arial"/>
              </a:rPr>
              <a:t>any </a:t>
            </a:r>
            <a:r>
              <a:rPr lang="en-US" sz="1200" spc="5">
                <a:solidFill>
                  <a:schemeClr val="tx1"/>
                </a:solidFill>
                <a:latin typeface="+mn-lt"/>
                <a:cs typeface="Arial"/>
              </a:rPr>
              <a:t>action </a:t>
            </a:r>
            <a:r>
              <a:rPr lang="en-US" sz="1200">
                <a:solidFill>
                  <a:schemeClr val="tx1"/>
                </a:solidFill>
                <a:latin typeface="+mn-lt"/>
                <a:cs typeface="Arial"/>
              </a:rPr>
              <a:t>in </a:t>
            </a:r>
            <a:r>
              <a:rPr lang="en-US" sz="1200" spc="10">
                <a:solidFill>
                  <a:schemeClr val="tx1"/>
                </a:solidFill>
                <a:latin typeface="+mn-lt"/>
                <a:cs typeface="Arial"/>
              </a:rPr>
              <a:t>reliance </a:t>
            </a:r>
            <a:r>
              <a:rPr lang="en-US" sz="1200" spc="5">
                <a:solidFill>
                  <a:schemeClr val="tx1"/>
                </a:solidFill>
                <a:latin typeface="+mn-lt"/>
                <a:cs typeface="Arial"/>
              </a:rPr>
              <a:t>on </a:t>
            </a:r>
            <a:r>
              <a:rPr lang="en-US" sz="1200">
                <a:solidFill>
                  <a:schemeClr val="tx1"/>
                </a:solidFill>
                <a:latin typeface="+mn-lt"/>
                <a:cs typeface="Arial"/>
              </a:rPr>
              <a:t>it. </a:t>
            </a:r>
            <a:r>
              <a:rPr lang="en-US" sz="1200" spc="10">
                <a:solidFill>
                  <a:schemeClr val="tx1"/>
                </a:solidFill>
                <a:latin typeface="+mn-lt"/>
                <a:cs typeface="Arial"/>
              </a:rPr>
              <a:t>Any unauthorized use </a:t>
            </a:r>
            <a:r>
              <a:rPr lang="en-US" sz="1200" spc="5">
                <a:solidFill>
                  <a:schemeClr val="tx1"/>
                </a:solidFill>
                <a:latin typeface="+mn-lt"/>
                <a:cs typeface="Arial"/>
              </a:rPr>
              <a:t>or </a:t>
            </a:r>
            <a:r>
              <a:rPr lang="en-US" sz="1200" spc="10">
                <a:solidFill>
                  <a:schemeClr val="tx1"/>
                </a:solidFill>
                <a:latin typeface="+mn-lt"/>
                <a:cs typeface="Arial"/>
              </a:rPr>
              <a:t>disclosure </a:t>
            </a:r>
            <a:r>
              <a:rPr lang="en-US" sz="1200" spc="5">
                <a:solidFill>
                  <a:schemeClr val="tx1"/>
                </a:solidFill>
                <a:latin typeface="+mn-lt"/>
                <a:cs typeface="Arial"/>
              </a:rPr>
              <a:t>of the  </a:t>
            </a:r>
            <a:r>
              <a:rPr lang="en-US" sz="1200" spc="10">
                <a:solidFill>
                  <a:schemeClr val="tx1"/>
                </a:solidFill>
                <a:latin typeface="+mn-lt"/>
                <a:cs typeface="Arial"/>
              </a:rPr>
              <a:t>contents </a:t>
            </a:r>
            <a:r>
              <a:rPr lang="en-US" sz="1200" spc="5">
                <a:solidFill>
                  <a:schemeClr val="tx1"/>
                </a:solidFill>
                <a:latin typeface="+mn-lt"/>
                <a:cs typeface="Arial"/>
              </a:rPr>
              <a:t>of this </a:t>
            </a:r>
            <a:r>
              <a:rPr lang="en-US" sz="1200">
                <a:solidFill>
                  <a:schemeClr val="tx1"/>
                </a:solidFill>
                <a:latin typeface="+mn-lt"/>
                <a:cs typeface="Arial"/>
              </a:rPr>
              <a:t>file is </a:t>
            </a:r>
            <a:r>
              <a:rPr lang="en-US" sz="1200" spc="10">
                <a:solidFill>
                  <a:schemeClr val="tx1"/>
                </a:solidFill>
                <a:latin typeface="+mn-lt"/>
                <a:cs typeface="Arial"/>
              </a:rPr>
              <a:t>not permitted and may </a:t>
            </a:r>
            <a:r>
              <a:rPr lang="en-US" sz="1200" spc="5">
                <a:solidFill>
                  <a:schemeClr val="tx1"/>
                </a:solidFill>
                <a:latin typeface="+mn-lt"/>
                <a:cs typeface="Arial"/>
              </a:rPr>
              <a:t>be </a:t>
            </a:r>
            <a:r>
              <a:rPr lang="en-US" sz="1200" spc="10">
                <a:solidFill>
                  <a:schemeClr val="tx1"/>
                </a:solidFill>
                <a:latin typeface="+mn-lt"/>
                <a:cs typeface="Arial"/>
              </a:rPr>
              <a:t>unlawful. AstraZeneca PLC, </a:t>
            </a:r>
            <a:r>
              <a:rPr lang="en-US" sz="1200">
                <a:solidFill>
                  <a:schemeClr val="tx1"/>
                </a:solidFill>
                <a:latin typeface="+mn-lt"/>
                <a:cs typeface="Arial"/>
              </a:rPr>
              <a:t>1 </a:t>
            </a:r>
            <a:r>
              <a:rPr lang="en-US" sz="1200" spc="10">
                <a:solidFill>
                  <a:schemeClr val="tx1"/>
                </a:solidFill>
                <a:latin typeface="+mn-lt"/>
                <a:cs typeface="Arial"/>
              </a:rPr>
              <a:t>Francis Crick Avenue, Cambridge Biomedical </a:t>
            </a:r>
            <a:r>
              <a:rPr lang="en-US" sz="1200" spc="15">
                <a:solidFill>
                  <a:schemeClr val="tx1"/>
                </a:solidFill>
                <a:latin typeface="+mn-lt"/>
                <a:cs typeface="Arial"/>
              </a:rPr>
              <a:t>Campus,  </a:t>
            </a:r>
            <a:r>
              <a:rPr lang="en-US" sz="1200" spc="10">
                <a:solidFill>
                  <a:schemeClr val="tx1"/>
                </a:solidFill>
                <a:latin typeface="+mn-lt"/>
                <a:cs typeface="Arial"/>
              </a:rPr>
              <a:t>Cambridge, CB2 0AA, UK, </a:t>
            </a:r>
            <a:r>
              <a:rPr lang="en-US" sz="1200" spc="5">
                <a:solidFill>
                  <a:schemeClr val="tx1"/>
                </a:solidFill>
                <a:latin typeface="+mn-lt"/>
                <a:cs typeface="Arial"/>
              </a:rPr>
              <a:t>T: </a:t>
            </a:r>
            <a:r>
              <a:rPr lang="en-US" sz="1200" spc="10">
                <a:solidFill>
                  <a:schemeClr val="tx1"/>
                </a:solidFill>
                <a:latin typeface="+mn-lt"/>
                <a:cs typeface="Arial"/>
              </a:rPr>
              <a:t>+44(0)203 749 5000,</a:t>
            </a:r>
            <a:r>
              <a:rPr lang="en-US" sz="1200" spc="85">
                <a:solidFill>
                  <a:schemeClr val="tx1"/>
                </a:solidFill>
                <a:latin typeface="+mn-lt"/>
                <a:cs typeface="Arial"/>
              </a:rPr>
              <a:t> </a:t>
            </a:r>
            <a:r>
              <a:rPr lang="en-US" sz="1200" u="none" spc="10">
                <a:solidFill>
                  <a:schemeClr val="tx1"/>
                </a:solidFill>
                <a:latin typeface="+mn-lt"/>
                <a:cs typeface="Arial"/>
              </a:rPr>
              <a:t>www.astrazeneca.com</a:t>
            </a:r>
            <a:endParaRPr lang="en-US" sz="1200">
              <a:solidFill>
                <a:schemeClr val="tx1"/>
              </a:solidFill>
            </a:endParaRPr>
          </a:p>
        </p:txBody>
      </p:sp>
      <p:sp>
        <p:nvSpPr>
          <p:cNvPr id="4" name="Date Placeholder 3">
            <a:extLst>
              <a:ext uri="{FF2B5EF4-FFF2-40B4-BE49-F238E27FC236}">
                <a16:creationId xmlns:a16="http://schemas.microsoft.com/office/drawing/2014/main" id="{2AB750B5-01B2-430D-BF92-6E5CD93388D3}"/>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25C10CA0-7F28-40CE-9633-59C6800E7665}"/>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Tree>
    <p:custDataLst>
      <p:tags r:id="rId1"/>
    </p:custDataLst>
    <p:extLst>
      <p:ext uri="{BB962C8B-B14F-4D97-AF65-F5344CB8AC3E}">
        <p14:creationId xmlns:p14="http://schemas.microsoft.com/office/powerpoint/2010/main" val="3051895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90000"/>
              </a:lnSpc>
            </a:pPr>
            <a:r>
              <a:rPr lang="en-US" sz="9600" dirty="0"/>
              <a:t>Do not use layouts</a:t>
            </a:r>
            <a:br>
              <a:rPr lang="en-US" sz="9600" dirty="0"/>
            </a:br>
            <a:r>
              <a:rPr lang="en-US" sz="9600" dirty="0"/>
              <a:t>in this section appearing after this point. </a:t>
            </a:r>
          </a:p>
        </p:txBody>
      </p:sp>
      <p:sp>
        <p:nvSpPr>
          <p:cNvPr id="4" name="DO NOT DELETE (BRANDIN)">
            <a:extLst>
              <a:ext uri="{FF2B5EF4-FFF2-40B4-BE49-F238E27FC236}">
                <a16:creationId xmlns:a16="http://schemas.microsoft.com/office/drawing/2014/main" id="{69877D48-052F-814D-ACE8-304F09202645}"/>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440376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6BDE4484-3E08-3C53-71B8-20C9367657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89" b="8283"/>
          <a:stretch/>
        </p:blipFill>
        <p:spPr>
          <a:xfrm>
            <a:off x="6106317" y="3678238"/>
            <a:ext cx="6080378" cy="3179762"/>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A8D1A341-1EBF-27C4-67C6-6F442BD75AA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303595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5273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BA4F0245-FD3B-281A-0F7E-CFF1285B1A01}"/>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FF43F8F9-CDC4-8C3F-C7DA-9C3981581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3D6916C4-D514-F309-E46F-AFEC69D6304E}"/>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464738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26A4752-A240-5A4A-A624-49DEF854D7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636690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585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C66C171C-FD8E-1E1B-B4EF-1E546D2D95D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835DC3AD-3D12-1630-AECA-BFFBAFDE22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2E9BC75E-C9D7-BA52-D777-BB83959A66EA}"/>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927621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0718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7AC61EFD-2D7D-51D8-AC0A-DDF02E842D05}"/>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3C153C47-6DDD-9D03-8707-F4CABA99C3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03184B10-25F4-9EE9-1B7F-ED33DA5B432D}"/>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491835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548730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grpSp>
        <p:nvGrpSpPr>
          <p:cNvPr id="3" name="Group 2">
            <a:extLst>
              <a:ext uri="{FF2B5EF4-FFF2-40B4-BE49-F238E27FC236}">
                <a16:creationId xmlns:a16="http://schemas.microsoft.com/office/drawing/2014/main" id="{FA94279E-A4E0-05A8-DB69-06A911F04B4C}"/>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3285D306-E62D-5B0A-7A28-3B5DA1799D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B2846AA8-3D86-1DEB-7AD3-8991371D1276}"/>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328415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552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E3E22A-B54E-FDE7-02AC-F0445772ABE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2978E325-B34A-D8EE-28C1-6058C12DCF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993BFCBA-F7FD-EDF8-48E8-802B726B331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4039882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DF6721F-8C85-C659-899B-385FEE0401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990223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1"/>
            <a:ext cx="10972800" cy="2223261"/>
          </a:xfrm>
        </p:spPr>
        <p:txBody>
          <a:bodyPr anchor="b">
            <a:normAutofit/>
          </a:bodyPr>
          <a:lstStyle>
            <a:lvl1pPr algn="l">
              <a:defRPr sz="5399"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6"/>
            <a:ext cx="10972800" cy="948671"/>
          </a:xfrm>
        </p:spPr>
        <p:txBody>
          <a:bodyPr>
            <a:normAutofit/>
          </a:bodyPr>
          <a:lstStyle>
            <a:lvl1pPr marL="0" indent="0" algn="l">
              <a:buNone/>
              <a:defRPr sz="2799">
                <a:solidFill>
                  <a:srgbClr val="002557"/>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8"/>
            <a:ext cx="10972800" cy="594131"/>
          </a:xfrm>
        </p:spPr>
        <p:txBody>
          <a:bodyPr>
            <a:noAutofit/>
          </a:bodyPr>
          <a:lstStyle>
            <a:lvl1pPr marL="0" indent="0">
              <a:buFontTx/>
              <a:buNone/>
              <a:defRPr sz="2000">
                <a:solidFill>
                  <a:srgbClr val="002557"/>
                </a:solidFill>
              </a:defRPr>
            </a:lvl1pPr>
            <a:lvl2pPr marL="457109" indent="0">
              <a:buFontTx/>
              <a:buNone/>
              <a:defRPr sz="1400">
                <a:solidFill>
                  <a:schemeClr val="bg1"/>
                </a:solidFill>
              </a:defRPr>
            </a:lvl2pPr>
            <a:lvl3pPr marL="914217" indent="0">
              <a:buFontTx/>
              <a:buNone/>
              <a:defRPr sz="1400">
                <a:solidFill>
                  <a:schemeClr val="bg1"/>
                </a:solidFill>
              </a:defRPr>
            </a:lvl3pPr>
            <a:lvl4pPr marL="1371326" indent="0">
              <a:buFontTx/>
              <a:buNone/>
              <a:defRPr sz="1400">
                <a:solidFill>
                  <a:schemeClr val="bg1"/>
                </a:solidFill>
              </a:defRPr>
            </a:lvl4pPr>
            <a:lvl5pPr marL="1828434"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382032"/>
            <a:ext cx="3001282" cy="850757"/>
          </a:xfrm>
          <a:prstGeom prst="rect">
            <a:avLst/>
          </a:prstGeom>
        </p:spPr>
      </p:pic>
      <p:sp>
        <p:nvSpPr>
          <p:cNvPr id="5" name="Text Placeholder 4">
            <a:extLst>
              <a:ext uri="{FF2B5EF4-FFF2-40B4-BE49-F238E27FC236}">
                <a16:creationId xmlns:a16="http://schemas.microsoft.com/office/drawing/2014/main" id="{11BC5C70-076B-40B0-85B6-B1E116EB5C53}"/>
              </a:ext>
            </a:extLst>
          </p:cNvPr>
          <p:cNvSpPr>
            <a:spLocks noGrp="1"/>
          </p:cNvSpPr>
          <p:nvPr>
            <p:ph type="body" sz="quarter" idx="15" hasCustomPrompt="1"/>
          </p:nvPr>
        </p:nvSpPr>
        <p:spPr>
          <a:xfrm>
            <a:off x="3446097" y="6527257"/>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901561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dirty="0"/>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7"/>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
        <p:nvSpPr>
          <p:cNvPr id="7" name="Text Placeholder 2">
            <a:extLst>
              <a:ext uri="{FF2B5EF4-FFF2-40B4-BE49-F238E27FC236}">
                <a16:creationId xmlns:a16="http://schemas.microsoft.com/office/drawing/2014/main" id="{2F229E5D-DAA9-4C5C-A19F-42C3FA4B4778}"/>
              </a:ext>
            </a:extLst>
          </p:cNvPr>
          <p:cNvSpPr>
            <a:spLocks noGrp="1"/>
          </p:cNvSpPr>
          <p:nvPr>
            <p:ph idx="1"/>
          </p:nvPr>
        </p:nvSpPr>
        <p:spPr>
          <a:xfrm>
            <a:off x="305554" y="1001170"/>
            <a:ext cx="11580892" cy="48478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picture containing plate&#10;&#10;Description automatically generated">
            <a:extLst>
              <a:ext uri="{FF2B5EF4-FFF2-40B4-BE49-F238E27FC236}">
                <a16:creationId xmlns:a16="http://schemas.microsoft.com/office/drawing/2014/main" id="{FCE0B1A2-82A5-4B3C-AB95-077695EB59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2386" b="44228"/>
          <a:stretch/>
        </p:blipFill>
        <p:spPr>
          <a:xfrm>
            <a:off x="0" y="10265"/>
            <a:ext cx="422539" cy="261610"/>
          </a:xfrm>
          <a:prstGeom prst="rect">
            <a:avLst/>
          </a:prstGeom>
        </p:spPr>
      </p:pic>
      <p:sp>
        <p:nvSpPr>
          <p:cNvPr id="10" name="TextBox 9">
            <a:extLst>
              <a:ext uri="{FF2B5EF4-FFF2-40B4-BE49-F238E27FC236}">
                <a16:creationId xmlns:a16="http://schemas.microsoft.com/office/drawing/2014/main" id="{3B93F9C7-E095-4BEF-B680-9554BA83DBC5}"/>
              </a:ext>
            </a:extLst>
          </p:cNvPr>
          <p:cNvSpPr txBox="1"/>
          <p:nvPr userDrawn="1"/>
        </p:nvSpPr>
        <p:spPr>
          <a:xfrm>
            <a:off x="425805" y="37533"/>
            <a:ext cx="1708311" cy="523220"/>
          </a:xfrm>
          <a:prstGeom prst="rect">
            <a:avLst/>
          </a:prstGeom>
          <a:noFill/>
        </p:spPr>
        <p:txBody>
          <a:bodyPr wrap="square" rtlCol="0">
            <a:spAutoFit/>
          </a:bodyPr>
          <a:lstStyle/>
          <a:p>
            <a:r>
              <a:rPr lang="en-US" sz="1400" i="1" dirty="0">
                <a:solidFill>
                  <a:srgbClr val="000000"/>
                </a:solidFill>
              </a:rPr>
              <a:t>DESTINY-Breast04</a:t>
            </a:r>
          </a:p>
        </p:txBody>
      </p:sp>
    </p:spTree>
    <p:extLst>
      <p:ext uri="{BB962C8B-B14F-4D97-AF65-F5344CB8AC3E}">
        <p14:creationId xmlns:p14="http://schemas.microsoft.com/office/powerpoint/2010/main" val="1792732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3999"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4">
            <a:extLst>
              <a:ext uri="{FF2B5EF4-FFF2-40B4-BE49-F238E27FC236}">
                <a16:creationId xmlns:a16="http://schemas.microsoft.com/office/drawing/2014/main" id="{7E3BC0D7-7437-4D55-84A2-2052BBDAC14D}"/>
              </a:ext>
            </a:extLst>
          </p:cNvPr>
          <p:cNvSpPr>
            <a:spLocks noGrp="1"/>
          </p:cNvSpPr>
          <p:nvPr>
            <p:ph type="body" sz="quarter" idx="15" hasCustomPrompt="1"/>
          </p:nvPr>
        </p:nvSpPr>
        <p:spPr>
          <a:xfrm>
            <a:off x="3446097" y="6527257"/>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4269544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8" name="Text Placeholder 4">
            <a:extLst>
              <a:ext uri="{FF2B5EF4-FFF2-40B4-BE49-F238E27FC236}">
                <a16:creationId xmlns:a16="http://schemas.microsoft.com/office/drawing/2014/main" id="{73341939-600B-4FD3-A505-665DAC390AAE}"/>
              </a:ext>
            </a:extLst>
          </p:cNvPr>
          <p:cNvSpPr>
            <a:spLocks noGrp="1"/>
          </p:cNvSpPr>
          <p:nvPr>
            <p:ph type="body" sz="quarter" idx="15" hasCustomPrompt="1"/>
          </p:nvPr>
        </p:nvSpPr>
        <p:spPr>
          <a:xfrm>
            <a:off x="3446097" y="6527257"/>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pic>
        <p:nvPicPr>
          <p:cNvPr id="5" name="Picture 4" descr="A picture containing plate&#10;&#10;Description automatically generated">
            <a:extLst>
              <a:ext uri="{FF2B5EF4-FFF2-40B4-BE49-F238E27FC236}">
                <a16:creationId xmlns:a16="http://schemas.microsoft.com/office/drawing/2014/main" id="{0394FB0C-A53B-4C07-A0E6-F4AEB1A9C0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2386" b="44228"/>
          <a:stretch/>
        </p:blipFill>
        <p:spPr>
          <a:xfrm>
            <a:off x="0" y="10265"/>
            <a:ext cx="422539" cy="261610"/>
          </a:xfrm>
          <a:prstGeom prst="rect">
            <a:avLst/>
          </a:prstGeom>
        </p:spPr>
      </p:pic>
      <p:sp>
        <p:nvSpPr>
          <p:cNvPr id="6" name="TextBox 5">
            <a:extLst>
              <a:ext uri="{FF2B5EF4-FFF2-40B4-BE49-F238E27FC236}">
                <a16:creationId xmlns:a16="http://schemas.microsoft.com/office/drawing/2014/main" id="{3B8A8BB5-EF10-4BFF-8B42-6B498FD97512}"/>
              </a:ext>
            </a:extLst>
          </p:cNvPr>
          <p:cNvSpPr txBox="1"/>
          <p:nvPr userDrawn="1"/>
        </p:nvSpPr>
        <p:spPr>
          <a:xfrm>
            <a:off x="425805" y="37533"/>
            <a:ext cx="1708311" cy="523220"/>
          </a:xfrm>
          <a:prstGeom prst="rect">
            <a:avLst/>
          </a:prstGeom>
          <a:noFill/>
        </p:spPr>
        <p:txBody>
          <a:bodyPr wrap="square" rtlCol="0">
            <a:spAutoFit/>
          </a:bodyPr>
          <a:lstStyle/>
          <a:p>
            <a:r>
              <a:rPr lang="en-US" sz="1400" i="1" dirty="0">
                <a:solidFill>
                  <a:srgbClr val="000000"/>
                </a:solidFill>
              </a:rPr>
              <a:t>DESTINY-Breast04</a:t>
            </a:r>
          </a:p>
        </p:txBody>
      </p:sp>
    </p:spTree>
    <p:extLst>
      <p:ext uri="{BB962C8B-B14F-4D97-AF65-F5344CB8AC3E}">
        <p14:creationId xmlns:p14="http://schemas.microsoft.com/office/powerpoint/2010/main" val="2981332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B03F247-4297-4973-90A3-0193475AC741}"/>
              </a:ext>
            </a:extLst>
          </p:cNvPr>
          <p:cNvSpPr>
            <a:spLocks noGrp="1"/>
          </p:cNvSpPr>
          <p:nvPr>
            <p:ph type="dt" sz="half" idx="10"/>
          </p:nvPr>
        </p:nvSpPr>
        <p:spPr/>
        <p:txBody>
          <a:bodyPr/>
          <a:lstStyle>
            <a:lvl1pPr>
              <a:lnSpc>
                <a:spcPct val="100000"/>
              </a:lnSpc>
              <a:defRPr/>
            </a:lvl1pPr>
          </a:lstStyle>
          <a:p>
            <a:endParaRPr lang="en-GB"/>
          </a:p>
        </p:txBody>
      </p:sp>
      <p:sp>
        <p:nvSpPr>
          <p:cNvPr id="11" name="Slide Number Placeholder 10">
            <a:extLst>
              <a:ext uri="{FF2B5EF4-FFF2-40B4-BE49-F238E27FC236}">
                <a16:creationId xmlns:a16="http://schemas.microsoft.com/office/drawing/2014/main" id="{E358DA9E-BDF5-4DC7-B478-434301DA6253}"/>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5" name="Text Placeholder 96">
            <a:extLst>
              <a:ext uri="{FF2B5EF4-FFF2-40B4-BE49-F238E27FC236}">
                <a16:creationId xmlns:a16="http://schemas.microsoft.com/office/drawing/2014/main" id="{5D317BC2-3CD5-4931-93AD-CC95F2C50D24}"/>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334872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1"/>
            <a:ext cx="10972800" cy="2223261"/>
          </a:xfrm>
        </p:spPr>
        <p:txBody>
          <a:bodyPr anchor="b">
            <a:normAutofit/>
          </a:bodyPr>
          <a:lstStyle>
            <a:lvl1pPr algn="l">
              <a:defRPr sz="5399"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6"/>
            <a:ext cx="10972800" cy="948671"/>
          </a:xfrm>
        </p:spPr>
        <p:txBody>
          <a:bodyPr>
            <a:normAutofit/>
          </a:bodyPr>
          <a:lstStyle>
            <a:lvl1pPr marL="0" indent="0" algn="l">
              <a:buNone/>
              <a:defRPr sz="2799">
                <a:solidFill>
                  <a:srgbClr val="002557"/>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8"/>
            <a:ext cx="10972800" cy="594131"/>
          </a:xfrm>
        </p:spPr>
        <p:txBody>
          <a:bodyPr>
            <a:noAutofit/>
          </a:bodyPr>
          <a:lstStyle>
            <a:lvl1pPr marL="0" indent="0">
              <a:buFontTx/>
              <a:buNone/>
              <a:defRPr sz="2000">
                <a:solidFill>
                  <a:srgbClr val="002557"/>
                </a:solidFill>
              </a:defRPr>
            </a:lvl1pPr>
            <a:lvl2pPr marL="457109" indent="0">
              <a:buFontTx/>
              <a:buNone/>
              <a:defRPr sz="1400">
                <a:solidFill>
                  <a:schemeClr val="bg1"/>
                </a:solidFill>
              </a:defRPr>
            </a:lvl2pPr>
            <a:lvl3pPr marL="914217" indent="0">
              <a:buFontTx/>
              <a:buNone/>
              <a:defRPr sz="1400">
                <a:solidFill>
                  <a:schemeClr val="bg1"/>
                </a:solidFill>
              </a:defRPr>
            </a:lvl3pPr>
            <a:lvl4pPr marL="1371326" indent="0">
              <a:buFontTx/>
              <a:buNone/>
              <a:defRPr sz="1400">
                <a:solidFill>
                  <a:schemeClr val="bg1"/>
                </a:solidFill>
              </a:defRPr>
            </a:lvl4pPr>
            <a:lvl5pPr marL="1828434"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382032"/>
            <a:ext cx="3001282" cy="850757"/>
          </a:xfrm>
          <a:prstGeom prst="rect">
            <a:avLst/>
          </a:prstGeom>
        </p:spPr>
      </p:pic>
      <p:sp>
        <p:nvSpPr>
          <p:cNvPr id="5" name="Text Placeholder 4">
            <a:extLst>
              <a:ext uri="{FF2B5EF4-FFF2-40B4-BE49-F238E27FC236}">
                <a16:creationId xmlns:a16="http://schemas.microsoft.com/office/drawing/2014/main" id="{11BC5C70-076B-40B0-85B6-B1E116EB5C53}"/>
              </a:ext>
            </a:extLst>
          </p:cNvPr>
          <p:cNvSpPr>
            <a:spLocks noGrp="1"/>
          </p:cNvSpPr>
          <p:nvPr>
            <p:ph type="body" sz="quarter" idx="15" hasCustomPrompt="1"/>
          </p:nvPr>
        </p:nvSpPr>
        <p:spPr>
          <a:xfrm>
            <a:off x="3446097" y="6527257"/>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942625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dirty="0"/>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7"/>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
        <p:nvSpPr>
          <p:cNvPr id="7" name="Text Placeholder 2">
            <a:extLst>
              <a:ext uri="{FF2B5EF4-FFF2-40B4-BE49-F238E27FC236}">
                <a16:creationId xmlns:a16="http://schemas.microsoft.com/office/drawing/2014/main" id="{2F229E5D-DAA9-4C5C-A19F-42C3FA4B4778}"/>
              </a:ext>
            </a:extLst>
          </p:cNvPr>
          <p:cNvSpPr>
            <a:spLocks noGrp="1"/>
          </p:cNvSpPr>
          <p:nvPr>
            <p:ph idx="1"/>
          </p:nvPr>
        </p:nvSpPr>
        <p:spPr>
          <a:xfrm>
            <a:off x="305554" y="1001170"/>
            <a:ext cx="11580892" cy="48478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picture containing plate&#10;&#10;Description automatically generated">
            <a:extLst>
              <a:ext uri="{FF2B5EF4-FFF2-40B4-BE49-F238E27FC236}">
                <a16:creationId xmlns:a16="http://schemas.microsoft.com/office/drawing/2014/main" id="{FCE0B1A2-82A5-4B3C-AB95-077695EB59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2386" b="44228"/>
          <a:stretch/>
        </p:blipFill>
        <p:spPr>
          <a:xfrm>
            <a:off x="0" y="10265"/>
            <a:ext cx="422539" cy="261610"/>
          </a:xfrm>
          <a:prstGeom prst="rect">
            <a:avLst/>
          </a:prstGeom>
        </p:spPr>
      </p:pic>
      <p:sp>
        <p:nvSpPr>
          <p:cNvPr id="10" name="TextBox 9">
            <a:extLst>
              <a:ext uri="{FF2B5EF4-FFF2-40B4-BE49-F238E27FC236}">
                <a16:creationId xmlns:a16="http://schemas.microsoft.com/office/drawing/2014/main" id="{3B93F9C7-E095-4BEF-B680-9554BA83DBC5}"/>
              </a:ext>
            </a:extLst>
          </p:cNvPr>
          <p:cNvSpPr txBox="1"/>
          <p:nvPr userDrawn="1"/>
        </p:nvSpPr>
        <p:spPr>
          <a:xfrm>
            <a:off x="425805" y="37533"/>
            <a:ext cx="1708311" cy="523220"/>
          </a:xfrm>
          <a:prstGeom prst="rect">
            <a:avLst/>
          </a:prstGeom>
          <a:noFill/>
        </p:spPr>
        <p:txBody>
          <a:bodyPr wrap="square" rtlCol="0">
            <a:spAutoFit/>
          </a:bodyPr>
          <a:lstStyle/>
          <a:p>
            <a:r>
              <a:rPr lang="en-US" sz="1400" i="1" dirty="0">
                <a:solidFill>
                  <a:srgbClr val="000000"/>
                </a:solidFill>
              </a:rPr>
              <a:t>DESTINY-Breast04</a:t>
            </a:r>
          </a:p>
        </p:txBody>
      </p:sp>
    </p:spTree>
    <p:extLst>
      <p:ext uri="{BB962C8B-B14F-4D97-AF65-F5344CB8AC3E}">
        <p14:creationId xmlns:p14="http://schemas.microsoft.com/office/powerpoint/2010/main" val="2129259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3999"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4">
            <a:extLst>
              <a:ext uri="{FF2B5EF4-FFF2-40B4-BE49-F238E27FC236}">
                <a16:creationId xmlns:a16="http://schemas.microsoft.com/office/drawing/2014/main" id="{7E3BC0D7-7437-4D55-84A2-2052BBDAC14D}"/>
              </a:ext>
            </a:extLst>
          </p:cNvPr>
          <p:cNvSpPr>
            <a:spLocks noGrp="1"/>
          </p:cNvSpPr>
          <p:nvPr>
            <p:ph type="body" sz="quarter" idx="15" hasCustomPrompt="1"/>
          </p:nvPr>
        </p:nvSpPr>
        <p:spPr>
          <a:xfrm>
            <a:off x="3446097" y="6527257"/>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563583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8" name="Text Placeholder 4">
            <a:extLst>
              <a:ext uri="{FF2B5EF4-FFF2-40B4-BE49-F238E27FC236}">
                <a16:creationId xmlns:a16="http://schemas.microsoft.com/office/drawing/2014/main" id="{73341939-600B-4FD3-A505-665DAC390AAE}"/>
              </a:ext>
            </a:extLst>
          </p:cNvPr>
          <p:cNvSpPr>
            <a:spLocks noGrp="1"/>
          </p:cNvSpPr>
          <p:nvPr>
            <p:ph type="body" sz="quarter" idx="15" hasCustomPrompt="1"/>
          </p:nvPr>
        </p:nvSpPr>
        <p:spPr>
          <a:xfrm>
            <a:off x="3446097" y="6527257"/>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pic>
        <p:nvPicPr>
          <p:cNvPr id="5" name="Picture 4" descr="A picture containing plate&#10;&#10;Description automatically generated">
            <a:extLst>
              <a:ext uri="{FF2B5EF4-FFF2-40B4-BE49-F238E27FC236}">
                <a16:creationId xmlns:a16="http://schemas.microsoft.com/office/drawing/2014/main" id="{0394FB0C-A53B-4C07-A0E6-F4AEB1A9C0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2386" b="44228"/>
          <a:stretch/>
        </p:blipFill>
        <p:spPr>
          <a:xfrm>
            <a:off x="0" y="10265"/>
            <a:ext cx="422539" cy="261610"/>
          </a:xfrm>
          <a:prstGeom prst="rect">
            <a:avLst/>
          </a:prstGeom>
        </p:spPr>
      </p:pic>
      <p:sp>
        <p:nvSpPr>
          <p:cNvPr id="6" name="TextBox 5">
            <a:extLst>
              <a:ext uri="{FF2B5EF4-FFF2-40B4-BE49-F238E27FC236}">
                <a16:creationId xmlns:a16="http://schemas.microsoft.com/office/drawing/2014/main" id="{3B8A8BB5-EF10-4BFF-8B42-6B498FD97512}"/>
              </a:ext>
            </a:extLst>
          </p:cNvPr>
          <p:cNvSpPr txBox="1"/>
          <p:nvPr userDrawn="1"/>
        </p:nvSpPr>
        <p:spPr>
          <a:xfrm>
            <a:off x="425805" y="37533"/>
            <a:ext cx="1708311" cy="523220"/>
          </a:xfrm>
          <a:prstGeom prst="rect">
            <a:avLst/>
          </a:prstGeom>
          <a:noFill/>
        </p:spPr>
        <p:txBody>
          <a:bodyPr wrap="square" rtlCol="0">
            <a:spAutoFit/>
          </a:bodyPr>
          <a:lstStyle/>
          <a:p>
            <a:r>
              <a:rPr lang="en-US" sz="1400" i="1" dirty="0">
                <a:solidFill>
                  <a:srgbClr val="000000"/>
                </a:solidFill>
              </a:rPr>
              <a:t>DESTINY-Breast04</a:t>
            </a:r>
          </a:p>
        </p:txBody>
      </p:sp>
    </p:spTree>
    <p:extLst>
      <p:ext uri="{BB962C8B-B14F-4D97-AF65-F5344CB8AC3E}">
        <p14:creationId xmlns:p14="http://schemas.microsoft.com/office/powerpoint/2010/main" val="1896148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1_Title Presentation" userDrawn="1">
  <p:cSld name="1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4B7EAA5D-394E-4EB3-8B46-0ABC09A09C7F}"/>
              </a:ext>
            </a:extLst>
          </p:cNvPr>
          <p:cNvPicPr>
            <a:picLocks noChangeAspect="1"/>
          </p:cNvPicPr>
          <p:nvPr userDrawn="1"/>
        </p:nvPicPr>
        <p:blipFill>
          <a:blip r:embed="rId3"/>
          <a:stretch>
            <a:fillRect/>
          </a:stretch>
        </p:blipFill>
        <p:spPr>
          <a:xfrm>
            <a:off x="624418" y="453836"/>
            <a:ext cx="2861061" cy="544577"/>
          </a:xfrm>
          <a:prstGeom prst="rect">
            <a:avLst/>
          </a:prstGeom>
        </p:spPr>
      </p:pic>
      <p:sp>
        <p:nvSpPr>
          <p:cNvPr id="9" name="Text Placeholder 3">
            <a:extLst>
              <a:ext uri="{FF2B5EF4-FFF2-40B4-BE49-F238E27FC236}">
                <a16:creationId xmlns:a16="http://schemas.microsoft.com/office/drawing/2014/main" id="{6FD46E52-FF66-4403-A46F-CC79558F4353}"/>
              </a:ext>
            </a:extLst>
          </p:cNvPr>
          <p:cNvSpPr>
            <a:spLocks noGrp="1"/>
          </p:cNvSpPr>
          <p:nvPr>
            <p:ph type="body" sz="half" idx="2" hasCustomPrompt="1"/>
          </p:nvPr>
        </p:nvSpPr>
        <p:spPr>
          <a:xfrm>
            <a:off x="624418" y="1984889"/>
            <a:ext cx="6104332" cy="1043619"/>
          </a:xfrm>
          <a:prstGeom prst="rect">
            <a:avLst/>
          </a:prstGeom>
        </p:spPr>
        <p:txBody>
          <a:bodyPr>
            <a:normAutofit/>
          </a:bodyPr>
          <a:lstStyle>
            <a:lvl1pPr marL="0" indent="0">
              <a:spcBef>
                <a:spcPts val="0"/>
              </a:spcBef>
              <a:buNone/>
              <a:defRPr sz="4267" b="1"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Title of the presentation</a:t>
            </a:r>
          </a:p>
        </p:txBody>
      </p:sp>
      <p:sp>
        <p:nvSpPr>
          <p:cNvPr id="10" name="Text Placeholder 3">
            <a:extLst>
              <a:ext uri="{FF2B5EF4-FFF2-40B4-BE49-F238E27FC236}">
                <a16:creationId xmlns:a16="http://schemas.microsoft.com/office/drawing/2014/main" id="{798FF270-290D-497B-871A-6ADB099AB048}"/>
              </a:ext>
            </a:extLst>
          </p:cNvPr>
          <p:cNvSpPr>
            <a:spLocks noGrp="1"/>
          </p:cNvSpPr>
          <p:nvPr>
            <p:ph type="body" sz="half" idx="10" hasCustomPrompt="1"/>
          </p:nvPr>
        </p:nvSpPr>
        <p:spPr>
          <a:xfrm>
            <a:off x="624418" y="3028508"/>
            <a:ext cx="6104332" cy="533843"/>
          </a:xfrm>
          <a:prstGeom prst="rect">
            <a:avLst/>
          </a:prstGeom>
        </p:spPr>
        <p:txBody>
          <a:bodyPr>
            <a:normAutofit/>
          </a:bodyPr>
          <a:lstStyle>
            <a:lvl1pPr marL="0" indent="0">
              <a:spcBef>
                <a:spcPts val="0"/>
              </a:spcBef>
              <a:buNone/>
              <a:defRPr sz="2133" b="0" i="0">
                <a:solidFill>
                  <a:srgbClr val="3D9DA0"/>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Subtitle of the presentation</a:t>
            </a:r>
          </a:p>
        </p:txBody>
      </p:sp>
      <p:sp>
        <p:nvSpPr>
          <p:cNvPr id="16" name="Text Placeholder 3">
            <a:extLst>
              <a:ext uri="{FF2B5EF4-FFF2-40B4-BE49-F238E27FC236}">
                <a16:creationId xmlns:a16="http://schemas.microsoft.com/office/drawing/2014/main" id="{5518978F-F373-430B-85CD-7F1D9672255F}"/>
              </a:ext>
            </a:extLst>
          </p:cNvPr>
          <p:cNvSpPr>
            <a:spLocks noGrp="1"/>
          </p:cNvSpPr>
          <p:nvPr>
            <p:ph type="body" sz="half" idx="11" hasCustomPrompt="1"/>
          </p:nvPr>
        </p:nvSpPr>
        <p:spPr>
          <a:xfrm>
            <a:off x="624419" y="4797990"/>
            <a:ext cx="6104331" cy="623252"/>
          </a:xfrm>
          <a:prstGeom prst="rect">
            <a:avLst/>
          </a:prstGeom>
        </p:spPr>
        <p:txBody>
          <a:bodyPr>
            <a:noAutofit/>
          </a:bodyPr>
          <a:lstStyle>
            <a:lvl1pPr marL="0" indent="0">
              <a:lnSpc>
                <a:spcPct val="100000"/>
              </a:lnSpc>
              <a:spcBef>
                <a:spcPts val="0"/>
              </a:spcBef>
              <a:buNone/>
              <a:defRPr sz="1867" b="1"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Name of the speaker</a:t>
            </a:r>
          </a:p>
          <a:p>
            <a:pPr lvl="0"/>
            <a:r>
              <a:rPr lang="en-GB" dirty="0"/>
              <a:t>Position</a:t>
            </a:r>
          </a:p>
        </p:txBody>
      </p:sp>
      <p:sp>
        <p:nvSpPr>
          <p:cNvPr id="17" name="Text Placeholder 3">
            <a:extLst>
              <a:ext uri="{FF2B5EF4-FFF2-40B4-BE49-F238E27FC236}">
                <a16:creationId xmlns:a16="http://schemas.microsoft.com/office/drawing/2014/main" id="{BDF40534-86AB-4408-9234-40E0777315E7}"/>
              </a:ext>
            </a:extLst>
          </p:cNvPr>
          <p:cNvSpPr>
            <a:spLocks noGrp="1"/>
          </p:cNvSpPr>
          <p:nvPr>
            <p:ph type="body" sz="half" idx="12" hasCustomPrompt="1"/>
          </p:nvPr>
        </p:nvSpPr>
        <p:spPr>
          <a:xfrm>
            <a:off x="624419" y="5525730"/>
            <a:ext cx="6104331" cy="623252"/>
          </a:xfrm>
          <a:prstGeom prst="rect">
            <a:avLst/>
          </a:prstGeom>
        </p:spPr>
        <p:txBody>
          <a:bodyPr>
            <a:noAutofit/>
          </a:bodyPr>
          <a:lstStyle>
            <a:lvl1pPr marL="0" indent="0">
              <a:lnSpc>
                <a:spcPct val="100000"/>
              </a:lnSpc>
              <a:spcBef>
                <a:spcPts val="0"/>
              </a:spcBef>
              <a:buNone/>
              <a:defRPr sz="1600" b="0"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dirty="0"/>
              <a:t>City Nation, Date </a:t>
            </a:r>
            <a:endParaRPr lang="en-GB" dirty="0"/>
          </a:p>
        </p:txBody>
      </p:sp>
    </p:spTree>
    <p:extLst>
      <p:ext uri="{BB962C8B-B14F-4D97-AF65-F5344CB8AC3E}">
        <p14:creationId xmlns:p14="http://schemas.microsoft.com/office/powerpoint/2010/main" val="2080650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3_Title and Text" preserve="1" userDrawn="1">
  <p:cSld name="3_Title and Text">
    <p:spTree>
      <p:nvGrpSpPr>
        <p:cNvPr id="1" name="Shape 16"/>
        <p:cNvGrpSpPr/>
        <p:nvPr/>
      </p:nvGrpSpPr>
      <p:grpSpPr>
        <a:xfrm>
          <a:off x="0" y="0"/>
          <a:ext cx="0" cy="0"/>
          <a:chOff x="0" y="0"/>
          <a:chExt cx="0" cy="0"/>
        </a:xfrm>
      </p:grpSpPr>
      <p:sp>
        <p:nvSpPr>
          <p:cNvPr id="6" name="Rectangle 5">
            <a:extLst>
              <a:ext uri="{FF2B5EF4-FFF2-40B4-BE49-F238E27FC236}">
                <a16:creationId xmlns:a16="http://schemas.microsoft.com/office/drawing/2014/main" id="{C64B3565-E9C5-7EB4-0992-EBB52E694C7A}"/>
              </a:ext>
            </a:extLst>
          </p:cNvPr>
          <p:cNvSpPr/>
          <p:nvPr userDrawn="1"/>
        </p:nvSpPr>
        <p:spPr>
          <a:xfrm>
            <a:off x="0" y="1"/>
            <a:ext cx="2450592" cy="410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599727"/>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9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377697"/>
            <a:ext cx="11213200" cy="4625411"/>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489667" y="6248189"/>
            <a:ext cx="1657927" cy="315572"/>
          </a:xfrm>
          <a:prstGeom prst="rect">
            <a:avLst/>
          </a:prstGeom>
        </p:spPr>
      </p:pic>
      <p:sp>
        <p:nvSpPr>
          <p:cNvPr id="2" name="TextBox 1">
            <a:extLst>
              <a:ext uri="{FF2B5EF4-FFF2-40B4-BE49-F238E27FC236}">
                <a16:creationId xmlns:a16="http://schemas.microsoft.com/office/drawing/2014/main" id="{96342EDB-A700-3F1A-15FE-FD54C5C263C1}"/>
              </a:ext>
            </a:extLst>
          </p:cNvPr>
          <p:cNvSpPr txBox="1"/>
          <p:nvPr userDrawn="1"/>
        </p:nvSpPr>
        <p:spPr>
          <a:xfrm>
            <a:off x="830829" y="100087"/>
            <a:ext cx="3907623"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1" u="none" strike="noStrike" kern="0" cap="none" spc="0" normalizeH="0" baseline="0" noProof="0" dirty="0">
                <a:ln>
                  <a:noFill/>
                </a:ln>
                <a:solidFill>
                  <a:srgbClr val="1E4195"/>
                </a:solidFill>
                <a:effectLst/>
                <a:uLnTx/>
                <a:uFillTx/>
                <a:latin typeface="Arial"/>
                <a:cs typeface="Arial"/>
                <a:sym typeface="Arial"/>
              </a:rPr>
              <a:t>DESTINY-Breast04</a:t>
            </a:r>
          </a:p>
        </p:txBody>
      </p:sp>
      <p:pic>
        <p:nvPicPr>
          <p:cNvPr id="3" name="Picture 2" descr="A picture containing plate&#10;&#10;Description automatically generated">
            <a:extLst>
              <a:ext uri="{FF2B5EF4-FFF2-40B4-BE49-F238E27FC236}">
                <a16:creationId xmlns:a16="http://schemas.microsoft.com/office/drawing/2014/main" id="{423D60A1-D2CE-93E3-96EE-3D43B6FB63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2386" b="44228"/>
          <a:stretch/>
        </p:blipFill>
        <p:spPr>
          <a:xfrm>
            <a:off x="1" y="27374"/>
            <a:ext cx="856228" cy="530055"/>
          </a:xfrm>
          <a:prstGeom prst="rect">
            <a:avLst/>
          </a:prstGeom>
        </p:spPr>
      </p:pic>
      <p:cxnSp>
        <p:nvCxnSpPr>
          <p:cNvPr id="4" name="Straight Connector 3">
            <a:extLst>
              <a:ext uri="{FF2B5EF4-FFF2-40B4-BE49-F238E27FC236}">
                <a16:creationId xmlns:a16="http://schemas.microsoft.com/office/drawing/2014/main" id="{A19BE17D-FC02-1F29-C5EB-C163E5FA9669}"/>
              </a:ext>
            </a:extLst>
          </p:cNvPr>
          <p:cNvCxnSpPr>
            <a:cxnSpLocks/>
          </p:cNvCxnSpPr>
          <p:nvPr userDrawn="1"/>
        </p:nvCxnSpPr>
        <p:spPr>
          <a:xfrm>
            <a:off x="922130" y="488116"/>
            <a:ext cx="110158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2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4_Title and Text">
    <p:spTree>
      <p:nvGrpSpPr>
        <p:cNvPr id="1" name="Shape 16"/>
        <p:cNvGrpSpPr/>
        <p:nvPr/>
      </p:nvGrpSpPr>
      <p:grpSpPr>
        <a:xfrm>
          <a:off x="0" y="0"/>
          <a:ext cx="0" cy="0"/>
          <a:chOff x="0" y="0"/>
          <a:chExt cx="0" cy="0"/>
        </a:xfrm>
      </p:grpSpPr>
      <p:sp>
        <p:nvSpPr>
          <p:cNvPr id="15" name="Rectangle 14">
            <a:extLst>
              <a:ext uri="{FF2B5EF4-FFF2-40B4-BE49-F238E27FC236}">
                <a16:creationId xmlns:a16="http://schemas.microsoft.com/office/drawing/2014/main" id="{FFB75F67-CB84-18AB-2CD0-2B3E630D24C2}"/>
              </a:ext>
            </a:extLst>
          </p:cNvPr>
          <p:cNvSpPr/>
          <p:nvPr userDrawn="1"/>
        </p:nvSpPr>
        <p:spPr>
          <a:xfrm>
            <a:off x="0" y="1"/>
            <a:ext cx="2450592" cy="410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1D6DE402-3E74-499C-7D8E-1F432B65DC22}"/>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7" name="Google Shape;18;p14">
            <a:extLst>
              <a:ext uri="{FF2B5EF4-FFF2-40B4-BE49-F238E27FC236}">
                <a16:creationId xmlns:a16="http://schemas.microsoft.com/office/drawing/2014/main" id="{AD1F577C-0BE0-B52A-8469-E8C73672F214}"/>
              </a:ext>
            </a:extLst>
          </p:cNvPr>
          <p:cNvSpPr txBox="1">
            <a:spLocks noGrp="1"/>
          </p:cNvSpPr>
          <p:nvPr>
            <p:ph type="ctrTitle"/>
          </p:nvPr>
        </p:nvSpPr>
        <p:spPr>
          <a:xfrm>
            <a:off x="479999" y="599727"/>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9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8" name="Google Shape;17;p14">
            <a:extLst>
              <a:ext uri="{FF2B5EF4-FFF2-40B4-BE49-F238E27FC236}">
                <a16:creationId xmlns:a16="http://schemas.microsoft.com/office/drawing/2014/main" id="{AE9AA43F-9B73-BDBD-E53F-42D9506B829B}"/>
              </a:ext>
            </a:extLst>
          </p:cNvPr>
          <p:cNvSpPr txBox="1">
            <a:spLocks noGrp="1"/>
          </p:cNvSpPr>
          <p:nvPr>
            <p:ph type="body" idx="1"/>
          </p:nvPr>
        </p:nvSpPr>
        <p:spPr>
          <a:xfrm>
            <a:off x="500433" y="1377697"/>
            <a:ext cx="11213200" cy="4625411"/>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20" name="Google Shape;17;p14">
            <a:extLst>
              <a:ext uri="{FF2B5EF4-FFF2-40B4-BE49-F238E27FC236}">
                <a16:creationId xmlns:a16="http://schemas.microsoft.com/office/drawing/2014/main" id="{B54D67C1-D69E-64D9-D875-FF1B23BB36E2}"/>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21" name="Picture 20" descr="A picture containing text, clipart&#10;&#10;Description automatically generated">
            <a:extLst>
              <a:ext uri="{FF2B5EF4-FFF2-40B4-BE49-F238E27FC236}">
                <a16:creationId xmlns:a16="http://schemas.microsoft.com/office/drawing/2014/main" id="{9EB2B71A-F70D-81EE-3185-CAA577B744A9}"/>
              </a:ext>
            </a:extLst>
          </p:cNvPr>
          <p:cNvPicPr>
            <a:picLocks noChangeAspect="1"/>
          </p:cNvPicPr>
          <p:nvPr userDrawn="1"/>
        </p:nvPicPr>
        <p:blipFill>
          <a:blip r:embed="rId2"/>
          <a:stretch>
            <a:fillRect/>
          </a:stretch>
        </p:blipFill>
        <p:spPr>
          <a:xfrm>
            <a:off x="489667" y="6248189"/>
            <a:ext cx="1657927" cy="315572"/>
          </a:xfrm>
          <a:prstGeom prst="rect">
            <a:avLst/>
          </a:prstGeom>
        </p:spPr>
      </p:pic>
      <p:sp>
        <p:nvSpPr>
          <p:cNvPr id="22" name="TextBox 21">
            <a:extLst>
              <a:ext uri="{FF2B5EF4-FFF2-40B4-BE49-F238E27FC236}">
                <a16:creationId xmlns:a16="http://schemas.microsoft.com/office/drawing/2014/main" id="{9975FFF5-FF91-E0FA-52EC-358579181250}"/>
              </a:ext>
            </a:extLst>
          </p:cNvPr>
          <p:cNvSpPr txBox="1"/>
          <p:nvPr userDrawn="1"/>
        </p:nvSpPr>
        <p:spPr>
          <a:xfrm>
            <a:off x="830829" y="100087"/>
            <a:ext cx="3907623"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1" u="none" strike="noStrike" kern="0" cap="none" spc="0" normalizeH="0" baseline="0" noProof="0" dirty="0">
                <a:ln>
                  <a:noFill/>
                </a:ln>
                <a:solidFill>
                  <a:srgbClr val="1E4195"/>
                </a:solidFill>
                <a:effectLst/>
                <a:uLnTx/>
                <a:uFillTx/>
                <a:latin typeface="Arial"/>
                <a:cs typeface="Arial"/>
                <a:sym typeface="Arial"/>
              </a:rPr>
              <a:t>DESTINY-Breast04</a:t>
            </a:r>
          </a:p>
        </p:txBody>
      </p:sp>
      <p:pic>
        <p:nvPicPr>
          <p:cNvPr id="23" name="Picture 22" descr="A picture containing plate&#10;&#10;Description automatically generated">
            <a:extLst>
              <a:ext uri="{FF2B5EF4-FFF2-40B4-BE49-F238E27FC236}">
                <a16:creationId xmlns:a16="http://schemas.microsoft.com/office/drawing/2014/main" id="{C0FAE778-5447-C91C-EDA9-19DCB743E4F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2386" b="44228"/>
          <a:stretch/>
        </p:blipFill>
        <p:spPr>
          <a:xfrm>
            <a:off x="1" y="27374"/>
            <a:ext cx="856228" cy="530055"/>
          </a:xfrm>
          <a:prstGeom prst="rect">
            <a:avLst/>
          </a:prstGeom>
        </p:spPr>
      </p:pic>
      <p:cxnSp>
        <p:nvCxnSpPr>
          <p:cNvPr id="24" name="Straight Connector 23">
            <a:extLst>
              <a:ext uri="{FF2B5EF4-FFF2-40B4-BE49-F238E27FC236}">
                <a16:creationId xmlns:a16="http://schemas.microsoft.com/office/drawing/2014/main" id="{FCF6A238-0A16-BCD3-9B0F-6EADD04D132F}"/>
              </a:ext>
            </a:extLst>
          </p:cNvPr>
          <p:cNvCxnSpPr>
            <a:cxnSpLocks/>
          </p:cNvCxnSpPr>
          <p:nvPr userDrawn="1"/>
        </p:nvCxnSpPr>
        <p:spPr>
          <a:xfrm>
            <a:off x="922130" y="488116"/>
            <a:ext cx="110158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457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144">
          <p15:clr>
            <a:srgbClr val="FBAE40"/>
          </p15:clr>
        </p15:guide>
        <p15:guide id="5" pos="5534">
          <p15:clr>
            <a:srgbClr val="FBAE40"/>
          </p15:clr>
        </p15:guide>
        <p15:guide id="6" orient="horz" pos="108">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matchingName="3_Title and Text" preserve="1" userDrawn="1">
  <p:cSld name="4_Title and Text">
    <p:spTree>
      <p:nvGrpSpPr>
        <p:cNvPr id="1" name="Shape 16"/>
        <p:cNvGrpSpPr/>
        <p:nvPr/>
      </p:nvGrpSpPr>
      <p:grpSpPr>
        <a:xfrm>
          <a:off x="0" y="0"/>
          <a:ext cx="0" cy="0"/>
          <a:chOff x="0" y="0"/>
          <a:chExt cx="0" cy="0"/>
        </a:xfrm>
      </p:grpSpPr>
      <p:sp>
        <p:nvSpPr>
          <p:cNvPr id="9" name="Rectangle 8">
            <a:extLst>
              <a:ext uri="{FF2B5EF4-FFF2-40B4-BE49-F238E27FC236}">
                <a16:creationId xmlns:a16="http://schemas.microsoft.com/office/drawing/2014/main" id="{959C5CF9-3421-91FE-BED0-82C9005326AA}"/>
              </a:ext>
            </a:extLst>
          </p:cNvPr>
          <p:cNvSpPr/>
          <p:nvPr userDrawn="1"/>
        </p:nvSpPr>
        <p:spPr>
          <a:xfrm>
            <a:off x="0" y="1"/>
            <a:ext cx="2450592" cy="410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AC1E04F8-9182-B5F4-6D51-0C9C17D187E0}"/>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1" name="Google Shape;18;p14">
            <a:extLst>
              <a:ext uri="{FF2B5EF4-FFF2-40B4-BE49-F238E27FC236}">
                <a16:creationId xmlns:a16="http://schemas.microsoft.com/office/drawing/2014/main" id="{841C9A96-2070-8CB5-0750-0635903D14DE}"/>
              </a:ext>
            </a:extLst>
          </p:cNvPr>
          <p:cNvSpPr txBox="1">
            <a:spLocks noGrp="1"/>
          </p:cNvSpPr>
          <p:nvPr>
            <p:ph type="ctrTitle"/>
          </p:nvPr>
        </p:nvSpPr>
        <p:spPr>
          <a:xfrm>
            <a:off x="479999" y="599727"/>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9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2" name="Google Shape;17;p14">
            <a:extLst>
              <a:ext uri="{FF2B5EF4-FFF2-40B4-BE49-F238E27FC236}">
                <a16:creationId xmlns:a16="http://schemas.microsoft.com/office/drawing/2014/main" id="{E473E06A-7168-4130-F688-A97DA2A79542}"/>
              </a:ext>
            </a:extLst>
          </p:cNvPr>
          <p:cNvSpPr txBox="1">
            <a:spLocks noGrp="1"/>
          </p:cNvSpPr>
          <p:nvPr>
            <p:ph type="body" idx="1"/>
          </p:nvPr>
        </p:nvSpPr>
        <p:spPr>
          <a:xfrm>
            <a:off x="500433" y="1377697"/>
            <a:ext cx="11213200" cy="4625411"/>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5" name="Google Shape;17;p14">
            <a:extLst>
              <a:ext uri="{FF2B5EF4-FFF2-40B4-BE49-F238E27FC236}">
                <a16:creationId xmlns:a16="http://schemas.microsoft.com/office/drawing/2014/main" id="{E9CDB4D1-D0A7-3256-1CFF-CF0D72355A79}"/>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6" name="Picture 15" descr="A picture containing text, clipart&#10;&#10;Description automatically generated">
            <a:extLst>
              <a:ext uri="{FF2B5EF4-FFF2-40B4-BE49-F238E27FC236}">
                <a16:creationId xmlns:a16="http://schemas.microsoft.com/office/drawing/2014/main" id="{BC8E43D2-AB36-3430-AC5C-C5D606A0C7AF}"/>
              </a:ext>
            </a:extLst>
          </p:cNvPr>
          <p:cNvPicPr>
            <a:picLocks noChangeAspect="1"/>
          </p:cNvPicPr>
          <p:nvPr userDrawn="1"/>
        </p:nvPicPr>
        <p:blipFill>
          <a:blip r:embed="rId2"/>
          <a:stretch>
            <a:fillRect/>
          </a:stretch>
        </p:blipFill>
        <p:spPr>
          <a:xfrm>
            <a:off x="489667" y="6248189"/>
            <a:ext cx="1657927" cy="315572"/>
          </a:xfrm>
          <a:prstGeom prst="rect">
            <a:avLst/>
          </a:prstGeom>
        </p:spPr>
      </p:pic>
      <p:sp>
        <p:nvSpPr>
          <p:cNvPr id="17" name="TextBox 16">
            <a:extLst>
              <a:ext uri="{FF2B5EF4-FFF2-40B4-BE49-F238E27FC236}">
                <a16:creationId xmlns:a16="http://schemas.microsoft.com/office/drawing/2014/main" id="{048D9276-5D73-FE39-FBA0-DABB8A35020E}"/>
              </a:ext>
            </a:extLst>
          </p:cNvPr>
          <p:cNvSpPr txBox="1"/>
          <p:nvPr userDrawn="1"/>
        </p:nvSpPr>
        <p:spPr>
          <a:xfrm>
            <a:off x="830829" y="100087"/>
            <a:ext cx="3907623"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1" u="none" strike="noStrike" kern="0" cap="none" spc="0" normalizeH="0" baseline="0" noProof="0" dirty="0">
                <a:ln>
                  <a:noFill/>
                </a:ln>
                <a:solidFill>
                  <a:srgbClr val="1E4195"/>
                </a:solidFill>
                <a:effectLst/>
                <a:uLnTx/>
                <a:uFillTx/>
                <a:latin typeface="Arial"/>
                <a:cs typeface="Arial"/>
                <a:sym typeface="Arial"/>
              </a:rPr>
              <a:t>DESTINY-Breast04</a:t>
            </a:r>
          </a:p>
        </p:txBody>
      </p:sp>
      <p:pic>
        <p:nvPicPr>
          <p:cNvPr id="18" name="Picture 17" descr="A picture containing plate&#10;&#10;Description automatically generated">
            <a:extLst>
              <a:ext uri="{FF2B5EF4-FFF2-40B4-BE49-F238E27FC236}">
                <a16:creationId xmlns:a16="http://schemas.microsoft.com/office/drawing/2014/main" id="{C5677331-11C6-B7EA-2FCF-3E0E0E0E8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2386" b="44228"/>
          <a:stretch/>
        </p:blipFill>
        <p:spPr>
          <a:xfrm>
            <a:off x="1" y="27374"/>
            <a:ext cx="856228" cy="530055"/>
          </a:xfrm>
          <a:prstGeom prst="rect">
            <a:avLst/>
          </a:prstGeom>
        </p:spPr>
      </p:pic>
      <p:cxnSp>
        <p:nvCxnSpPr>
          <p:cNvPr id="20" name="Straight Connector 19">
            <a:extLst>
              <a:ext uri="{FF2B5EF4-FFF2-40B4-BE49-F238E27FC236}">
                <a16:creationId xmlns:a16="http://schemas.microsoft.com/office/drawing/2014/main" id="{8D40CEF0-52C9-9E1F-0D39-6CC0910B18FA}"/>
              </a:ext>
            </a:extLst>
          </p:cNvPr>
          <p:cNvCxnSpPr>
            <a:cxnSpLocks/>
          </p:cNvCxnSpPr>
          <p:nvPr userDrawn="1"/>
        </p:nvCxnSpPr>
        <p:spPr>
          <a:xfrm>
            <a:off x="922130" y="488116"/>
            <a:ext cx="110158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9977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144">
          <p15:clr>
            <a:srgbClr val="FBAE40"/>
          </p15:clr>
        </p15:guide>
        <p15:guide id="5" pos="5534">
          <p15:clr>
            <a:srgbClr val="FBAE40"/>
          </p15:clr>
        </p15:guide>
        <p15:guide id="6" orient="horz" pos="108">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318979" y="1743740"/>
            <a:ext cx="11213200" cy="480522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1326111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108">
          <p15:clr>
            <a:srgbClr val="FBAE40"/>
          </p15:clr>
        </p15:guide>
        <p15:guide id="3" orient="horz" pos="3094">
          <p15:clr>
            <a:srgbClr val="FBAE40"/>
          </p15:clr>
        </p15:guide>
        <p15:guide id="4" pos="144">
          <p15:clr>
            <a:srgbClr val="FBAE40"/>
          </p15:clr>
        </p15:guide>
        <p15:guide id="5" pos="55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1213200" cy="432903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6" name="TextBox 5">
            <a:extLst>
              <a:ext uri="{FF2B5EF4-FFF2-40B4-BE49-F238E27FC236}">
                <a16:creationId xmlns:a16="http://schemas.microsoft.com/office/drawing/2014/main" id="{F6929245-1127-41C1-8399-15B8A6D93BE9}"/>
              </a:ext>
            </a:extLst>
          </p:cNvPr>
          <p:cNvSpPr txBox="1"/>
          <p:nvPr userDrawn="1"/>
        </p:nvSpPr>
        <p:spPr>
          <a:xfrm>
            <a:off x="569400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7F38491F-1A8A-4D61-8305-D4361D7666D3}"/>
              </a:ext>
            </a:extLst>
          </p:cNvPr>
          <p:cNvSpPr txBox="1">
            <a:spLocks noGrp="1"/>
          </p:cNvSpPr>
          <p:nvPr>
            <p:ph type="body" idx="12" hasCustomPrompt="1"/>
          </p:nvPr>
        </p:nvSpPr>
        <p:spPr>
          <a:xfrm>
            <a:off x="49094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1294151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0296867" cy="432903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6" name="TextBox 5">
            <a:extLst>
              <a:ext uri="{FF2B5EF4-FFF2-40B4-BE49-F238E27FC236}">
                <a16:creationId xmlns:a16="http://schemas.microsoft.com/office/drawing/2014/main" id="{F6929245-1127-41C1-8399-15B8A6D93BE9}"/>
              </a:ext>
            </a:extLst>
          </p:cNvPr>
          <p:cNvSpPr txBox="1"/>
          <p:nvPr userDrawn="1"/>
        </p:nvSpPr>
        <p:spPr>
          <a:xfrm>
            <a:off x="4796536"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7F38491F-1A8A-4D61-8305-D4361D7666D3}"/>
              </a:ext>
            </a:extLst>
          </p:cNvPr>
          <p:cNvSpPr txBox="1">
            <a:spLocks noGrp="1"/>
          </p:cNvSpPr>
          <p:nvPr>
            <p:ph type="body" idx="12" hasCustomPrompt="1"/>
          </p:nvPr>
        </p:nvSpPr>
        <p:spPr>
          <a:xfrm>
            <a:off x="49094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9" name="Picture 8" descr="A picture containing light, traffic, dark&#10;&#10;Description automatically generated">
            <a:extLst>
              <a:ext uri="{FF2B5EF4-FFF2-40B4-BE49-F238E27FC236}">
                <a16:creationId xmlns:a16="http://schemas.microsoft.com/office/drawing/2014/main" id="{2E8D6072-4537-46D6-9E05-AEB3EF3B05E9}"/>
              </a:ext>
            </a:extLst>
          </p:cNvPr>
          <p:cNvPicPr>
            <a:picLocks noChangeAspect="1"/>
          </p:cNvPicPr>
          <p:nvPr userDrawn="1"/>
        </p:nvPicPr>
        <p:blipFill rotWithShape="1">
          <a:blip r:embed="rId3"/>
          <a:srcRect r="40039"/>
          <a:stretch/>
        </p:blipFill>
        <p:spPr>
          <a:xfrm>
            <a:off x="10882472" y="2109717"/>
            <a:ext cx="1309529" cy="4748283"/>
          </a:xfrm>
          <a:prstGeom prst="rect">
            <a:avLst/>
          </a:prstGeom>
        </p:spPr>
      </p:pic>
    </p:spTree>
    <p:extLst>
      <p:ext uri="{BB962C8B-B14F-4D97-AF65-F5344CB8AC3E}">
        <p14:creationId xmlns:p14="http://schemas.microsoft.com/office/powerpoint/2010/main" val="4028501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0296867" cy="480522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9" name="Picture 8" descr="A picture containing light, traffic, dark&#10;&#10;Description automatically generated">
            <a:extLst>
              <a:ext uri="{FF2B5EF4-FFF2-40B4-BE49-F238E27FC236}">
                <a16:creationId xmlns:a16="http://schemas.microsoft.com/office/drawing/2014/main" id="{2E8D6072-4537-46D6-9E05-AEB3EF3B05E9}"/>
              </a:ext>
            </a:extLst>
          </p:cNvPr>
          <p:cNvPicPr>
            <a:picLocks noChangeAspect="1"/>
          </p:cNvPicPr>
          <p:nvPr userDrawn="1"/>
        </p:nvPicPr>
        <p:blipFill rotWithShape="1">
          <a:blip r:embed="rId3"/>
          <a:srcRect r="40039"/>
          <a:stretch/>
        </p:blipFill>
        <p:spPr>
          <a:xfrm>
            <a:off x="10882472" y="2109717"/>
            <a:ext cx="1309529" cy="4748283"/>
          </a:xfrm>
          <a:prstGeom prst="rect">
            <a:avLst/>
          </a:prstGeom>
        </p:spPr>
      </p:pic>
    </p:spTree>
    <p:extLst>
      <p:ext uri="{BB962C8B-B14F-4D97-AF65-F5344CB8AC3E}">
        <p14:creationId xmlns:p14="http://schemas.microsoft.com/office/powerpoint/2010/main" val="4121459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8" name="TextBox 7">
            <a:extLst>
              <a:ext uri="{FF2B5EF4-FFF2-40B4-BE49-F238E27FC236}">
                <a16:creationId xmlns:a16="http://schemas.microsoft.com/office/drawing/2014/main" id="{2BDF980C-3220-4478-961A-D9870602C2FB}"/>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chemeClr val="bg1"/>
                </a:solidFill>
                <a:effectLst/>
                <a:latin typeface="Arial Narrow" panose="020B0606020202030204" pitchFamily="34" charset="0"/>
              </a:rPr>
              <a:t>Content of this presentation is copyright</a:t>
            </a:r>
            <a:r>
              <a:rPr lang="en-CH" sz="1200" b="0" i="0" dirty="0">
                <a:solidFill>
                  <a:schemeClr val="bg1"/>
                </a:solidFill>
                <a:effectLst/>
                <a:latin typeface="Arial Narrow" panose="020B0606020202030204" pitchFamily="34" charset="0"/>
              </a:rPr>
              <a:t> </a:t>
            </a:r>
            <a:r>
              <a:rPr lang="en-US" sz="1200" b="0" i="0" dirty="0">
                <a:solidFill>
                  <a:schemeClr val="bg1"/>
                </a:solidFill>
                <a:effectLst/>
                <a:latin typeface="Arial Narrow" panose="020B0606020202030204" pitchFamily="34" charset="0"/>
              </a:rPr>
              <a:t>and responsibility of the author. Permission is required for re-use</a:t>
            </a:r>
            <a:r>
              <a:rPr lang="en-CH" sz="1200" b="0" i="0" dirty="0">
                <a:solidFill>
                  <a:schemeClr val="bg1"/>
                </a:solidFill>
                <a:effectLst/>
                <a:latin typeface="Arial Narrow" panose="020B0606020202030204" pitchFamily="34" charset="0"/>
              </a:rPr>
              <a:t>.</a:t>
            </a:r>
            <a:endParaRPr lang="en-US" sz="1200" b="0" i="0" dirty="0">
              <a:solidFill>
                <a:schemeClr val="bg1"/>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1D91ADB7-2EC7-4936-ABC9-9B29136A1AA5}"/>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chemeClr val="bg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a:stretch>
            <a:fillRect/>
          </a:stretch>
        </p:blipFill>
        <p:spPr>
          <a:xfrm>
            <a:off x="486804" y="6268229"/>
            <a:ext cx="1696689" cy="321888"/>
          </a:xfrm>
          <a:prstGeom prst="rect">
            <a:avLst/>
          </a:prstGeom>
        </p:spPr>
      </p:pic>
    </p:spTree>
    <p:extLst>
      <p:ext uri="{BB962C8B-B14F-4D97-AF65-F5344CB8AC3E}">
        <p14:creationId xmlns:p14="http://schemas.microsoft.com/office/powerpoint/2010/main" val="3580019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a:stretch>
            <a:fillRect/>
          </a:stretch>
        </p:blipFill>
        <p:spPr>
          <a:xfrm>
            <a:off x="486804" y="6268229"/>
            <a:ext cx="1696689" cy="321888"/>
          </a:xfrm>
          <a:prstGeom prst="rect">
            <a:avLst/>
          </a:prstGeom>
        </p:spPr>
      </p:pic>
    </p:spTree>
    <p:extLst>
      <p:ext uri="{BB962C8B-B14F-4D97-AF65-F5344CB8AC3E}">
        <p14:creationId xmlns:p14="http://schemas.microsoft.com/office/powerpoint/2010/main" val="3168047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444064"/>
            <a:ext cx="11233635" cy="77416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8367" y="1218233"/>
            <a:ext cx="11233635" cy="63959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a:stretch>
            <a:fillRect/>
          </a:stretch>
        </p:blipFill>
        <p:spPr>
          <a:xfrm>
            <a:off x="486804" y="6268229"/>
            <a:ext cx="1696689" cy="321888"/>
          </a:xfrm>
          <a:prstGeom prst="rect">
            <a:avLst/>
          </a:prstGeom>
        </p:spPr>
      </p:pic>
      <p:pic>
        <p:nvPicPr>
          <p:cNvPr id="4" name="Picture 3" descr="A picture containing building, tepee&#10;&#10;Description automatically generated">
            <a:extLst>
              <a:ext uri="{FF2B5EF4-FFF2-40B4-BE49-F238E27FC236}">
                <a16:creationId xmlns:a16="http://schemas.microsoft.com/office/drawing/2014/main" id="{D4FB3C3B-298F-4A3C-A3D6-2CEABD7D5F9F}"/>
              </a:ext>
            </a:extLst>
          </p:cNvPr>
          <p:cNvPicPr>
            <a:picLocks noChangeAspect="1"/>
          </p:cNvPicPr>
          <p:nvPr userDrawn="1"/>
        </p:nvPicPr>
        <p:blipFill rotWithShape="1">
          <a:blip r:embed="rId3"/>
          <a:srcRect r="4758" b="4920"/>
          <a:stretch/>
        </p:blipFill>
        <p:spPr>
          <a:xfrm>
            <a:off x="2253674" y="905162"/>
            <a:ext cx="9938327" cy="5952839"/>
          </a:xfrm>
          <a:prstGeom prst="rect">
            <a:avLst/>
          </a:prstGeom>
        </p:spPr>
      </p:pic>
    </p:spTree>
    <p:extLst>
      <p:ext uri="{BB962C8B-B14F-4D97-AF65-F5344CB8AC3E}">
        <p14:creationId xmlns:p14="http://schemas.microsoft.com/office/powerpoint/2010/main" val="1567114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2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sp>
        <p:nvSpPr>
          <p:cNvPr id="8" name="Google Shape;22;p15">
            <a:extLst>
              <a:ext uri="{FF2B5EF4-FFF2-40B4-BE49-F238E27FC236}">
                <a16:creationId xmlns:a16="http://schemas.microsoft.com/office/drawing/2014/main" id="{97839463-F45A-452F-84F7-AE7637A2AA86}"/>
              </a:ext>
            </a:extLst>
          </p:cNvPr>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23;p15">
            <a:extLst>
              <a:ext uri="{FF2B5EF4-FFF2-40B4-BE49-F238E27FC236}">
                <a16:creationId xmlns:a16="http://schemas.microsoft.com/office/drawing/2014/main" id="{560DC4F9-1CE4-4388-933C-5545DB0CD526}"/>
              </a:ext>
            </a:extLst>
          </p:cNvPr>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12" name="Picture 11" descr="A picture containing text, clipart&#10;&#10;Description automatically generated">
            <a:extLst>
              <a:ext uri="{FF2B5EF4-FFF2-40B4-BE49-F238E27FC236}">
                <a16:creationId xmlns:a16="http://schemas.microsoft.com/office/drawing/2014/main" id="{8D501AE8-268A-4809-8645-9F9F31D76ACF}"/>
              </a:ext>
            </a:extLst>
          </p:cNvPr>
          <p:cNvPicPr>
            <a:picLocks noChangeAspect="1"/>
          </p:cNvPicPr>
          <p:nvPr userDrawn="1"/>
        </p:nvPicPr>
        <p:blipFill>
          <a:blip r:embed="rId3"/>
          <a:stretch>
            <a:fillRect/>
          </a:stretch>
        </p:blipFill>
        <p:spPr>
          <a:xfrm>
            <a:off x="624418" y="6282079"/>
            <a:ext cx="1657927" cy="315572"/>
          </a:xfrm>
          <a:prstGeom prst="rect">
            <a:avLst/>
          </a:prstGeom>
        </p:spPr>
      </p:pic>
    </p:spTree>
    <p:extLst>
      <p:ext uri="{BB962C8B-B14F-4D97-AF65-F5344CB8AC3E}">
        <p14:creationId xmlns:p14="http://schemas.microsoft.com/office/powerpoint/2010/main" val="3288467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2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sp>
        <p:nvSpPr>
          <p:cNvPr id="8" name="Google Shape;22;p15">
            <a:extLst>
              <a:ext uri="{FF2B5EF4-FFF2-40B4-BE49-F238E27FC236}">
                <a16:creationId xmlns:a16="http://schemas.microsoft.com/office/drawing/2014/main" id="{97839463-F45A-452F-84F7-AE7637A2AA86}"/>
              </a:ext>
            </a:extLst>
          </p:cNvPr>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23;p15">
            <a:extLst>
              <a:ext uri="{FF2B5EF4-FFF2-40B4-BE49-F238E27FC236}">
                <a16:creationId xmlns:a16="http://schemas.microsoft.com/office/drawing/2014/main" id="{560DC4F9-1CE4-4388-933C-5545DB0CD526}"/>
              </a:ext>
            </a:extLst>
          </p:cNvPr>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12" name="Picture 11" descr="A picture containing text, clipart&#10;&#10;Description automatically generated">
            <a:extLst>
              <a:ext uri="{FF2B5EF4-FFF2-40B4-BE49-F238E27FC236}">
                <a16:creationId xmlns:a16="http://schemas.microsoft.com/office/drawing/2014/main" id="{8D501AE8-268A-4809-8645-9F9F31D76ACF}"/>
              </a:ext>
            </a:extLst>
          </p:cNvPr>
          <p:cNvPicPr>
            <a:picLocks noChangeAspect="1"/>
          </p:cNvPicPr>
          <p:nvPr userDrawn="1"/>
        </p:nvPicPr>
        <p:blipFill>
          <a:blip r:embed="rId3"/>
          <a:stretch>
            <a:fillRect/>
          </a:stretch>
        </p:blipFill>
        <p:spPr>
          <a:xfrm>
            <a:off x="624418" y="6282079"/>
            <a:ext cx="1657927" cy="315572"/>
          </a:xfrm>
          <a:prstGeom prst="rect">
            <a:avLst/>
          </a:prstGeom>
        </p:spPr>
      </p:pic>
      <p:sp>
        <p:nvSpPr>
          <p:cNvPr id="7" name="TextBox 6">
            <a:extLst>
              <a:ext uri="{FF2B5EF4-FFF2-40B4-BE49-F238E27FC236}">
                <a16:creationId xmlns:a16="http://schemas.microsoft.com/office/drawing/2014/main" id="{77BF4F1A-021D-4AE7-9A5D-E1651C08B59C}"/>
              </a:ext>
            </a:extLst>
          </p:cNvPr>
          <p:cNvSpPr txBox="1"/>
          <p:nvPr userDrawn="1"/>
        </p:nvSpPr>
        <p:spPr>
          <a:xfrm>
            <a:off x="6062188" y="6402717"/>
            <a:ext cx="3513969" cy="369332"/>
          </a:xfrm>
          <a:prstGeom prst="rect">
            <a:avLst/>
          </a:prstGeom>
          <a:noFill/>
        </p:spPr>
        <p:txBody>
          <a:bodyPr wrap="square" lIns="0" tIns="0" rIns="120000" bIns="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9A022B80-BC6D-4251-97C9-A1DA7C66860E}"/>
              </a:ext>
            </a:extLst>
          </p:cNvPr>
          <p:cNvSpPr txBox="1">
            <a:spLocks noGrp="1"/>
          </p:cNvSpPr>
          <p:nvPr>
            <p:ph type="body" idx="12" hasCustomPrompt="1"/>
          </p:nvPr>
        </p:nvSpPr>
        <p:spPr>
          <a:xfrm>
            <a:off x="2615844"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793968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matchingName="2_Title Chapter" preserve="1" userDrawn="1">
  <p:cSld name="2_Title Chapter">
    <p:spTree>
      <p:nvGrpSpPr>
        <p:cNvPr id="1" name="Shape 21"/>
        <p:cNvGrpSpPr/>
        <p:nvPr/>
      </p:nvGrpSpPr>
      <p:grpSpPr>
        <a:xfrm>
          <a:off x="0" y="0"/>
          <a:ext cx="0" cy="0"/>
          <a:chOff x="0" y="0"/>
          <a:chExt cx="0" cy="0"/>
        </a:xfrm>
      </p:grpSpPr>
      <p:sp>
        <p:nvSpPr>
          <p:cNvPr id="11" name="TextBox 10">
            <a:extLst>
              <a:ext uri="{FF2B5EF4-FFF2-40B4-BE49-F238E27FC236}">
                <a16:creationId xmlns:a16="http://schemas.microsoft.com/office/drawing/2014/main" id="{DA265234-4107-4D6D-B6CF-71BF3D224F74}"/>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E28D0820-6913-437C-A4E4-ED5E441DEA39}"/>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3" name="Picture 12" descr="A picture containing text, clipart&#10;&#10;Description automatically generated">
            <a:extLst>
              <a:ext uri="{FF2B5EF4-FFF2-40B4-BE49-F238E27FC236}">
                <a16:creationId xmlns:a16="http://schemas.microsoft.com/office/drawing/2014/main" id="{F711112A-D950-4B64-B886-C6A9A0A848BE}"/>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1859996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matchingName="3_Title and Text" preserve="1" userDrawn="1">
  <p:cSld name="4_Title and Text">
    <p:spTree>
      <p:nvGrpSpPr>
        <p:cNvPr id="1" name="Shape 16"/>
        <p:cNvGrpSpPr/>
        <p:nvPr/>
      </p:nvGrpSpPr>
      <p:grpSpPr>
        <a:xfrm>
          <a:off x="0" y="0"/>
          <a:ext cx="0" cy="0"/>
          <a:chOff x="0" y="0"/>
          <a:chExt cx="0" cy="0"/>
        </a:xfrm>
      </p:grpSpPr>
      <p:pic>
        <p:nvPicPr>
          <p:cNvPr id="16" name="Picture 15" descr="A picture containing text, clipart&#10;&#10;Description automatically generated">
            <a:extLst>
              <a:ext uri="{FF2B5EF4-FFF2-40B4-BE49-F238E27FC236}">
                <a16:creationId xmlns:a16="http://schemas.microsoft.com/office/drawing/2014/main" id="{69604875-8D95-486C-B537-847B7DB4E347}"/>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4182875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matchingName="7_Free Content" preserve="1" userDrawn="1">
  <p:cSld name="7_Free Content">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2085833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matchingName="7_Free Content" preserve="1" userDrawn="1">
  <p:cSld name="8_Free Content">
    <p:spTree>
      <p:nvGrpSpPr>
        <p:cNvPr id="1" name="Shape 44"/>
        <p:cNvGrpSpPr/>
        <p:nvPr/>
      </p:nvGrpSpPr>
      <p:grpSpPr>
        <a:xfrm>
          <a:off x="0" y="0"/>
          <a:ext cx="0" cy="0"/>
          <a:chOff x="0" y="0"/>
          <a:chExt cx="0" cy="0"/>
        </a:xfrm>
      </p:grpSpPr>
      <p:pic>
        <p:nvPicPr>
          <p:cNvPr id="7" name="Picture 6" descr="A picture containing dark&#10;&#10;Description automatically generated">
            <a:extLst>
              <a:ext uri="{FF2B5EF4-FFF2-40B4-BE49-F238E27FC236}">
                <a16:creationId xmlns:a16="http://schemas.microsoft.com/office/drawing/2014/main" id="{8465EC3E-49EB-462B-8A55-78FD5E2BF441}"/>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D7D8FA6A-1143-4434-BFCD-26603B140FF2}"/>
              </a:ext>
            </a:extLst>
          </p:cNvPr>
          <p:cNvPicPr>
            <a:picLocks noChangeAspect="1"/>
          </p:cNvPicPr>
          <p:nvPr userDrawn="1"/>
        </p:nvPicPr>
        <p:blipFill>
          <a:blip r:embed="rId3"/>
          <a:stretch>
            <a:fillRect/>
          </a:stretch>
        </p:blipFill>
        <p:spPr>
          <a:xfrm>
            <a:off x="624418" y="453836"/>
            <a:ext cx="2861061" cy="544577"/>
          </a:xfrm>
          <a:prstGeom prst="rect">
            <a:avLst/>
          </a:prstGeom>
        </p:spPr>
      </p:pic>
      <p:sp>
        <p:nvSpPr>
          <p:cNvPr id="10" name="Text Placeholder 3">
            <a:extLst>
              <a:ext uri="{FF2B5EF4-FFF2-40B4-BE49-F238E27FC236}">
                <a16:creationId xmlns:a16="http://schemas.microsoft.com/office/drawing/2014/main" id="{287D68E1-6054-41A0-9F7E-38209ACC31E6}"/>
              </a:ext>
            </a:extLst>
          </p:cNvPr>
          <p:cNvSpPr>
            <a:spLocks noGrp="1"/>
          </p:cNvSpPr>
          <p:nvPr>
            <p:ph type="body" sz="half" idx="10" hasCustomPrompt="1"/>
          </p:nvPr>
        </p:nvSpPr>
        <p:spPr>
          <a:xfrm>
            <a:off x="624418" y="2060011"/>
            <a:ext cx="6104332" cy="1502340"/>
          </a:xfrm>
          <a:prstGeom prst="rect">
            <a:avLst/>
          </a:prstGeom>
        </p:spPr>
        <p:txBody>
          <a:bodyPr>
            <a:normAutofit/>
          </a:bodyPr>
          <a:lstStyle>
            <a:lvl1pPr marL="0" indent="0">
              <a:spcBef>
                <a:spcPts val="0"/>
              </a:spcBef>
              <a:buNone/>
              <a:defRPr sz="2133" b="0"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dirty="0"/>
              <a:t>Click to add text </a:t>
            </a:r>
            <a:endParaRPr lang="en-GB" dirty="0"/>
          </a:p>
        </p:txBody>
      </p:sp>
      <p:sp>
        <p:nvSpPr>
          <p:cNvPr id="11" name="Google Shape;48;p20">
            <a:extLst>
              <a:ext uri="{FF2B5EF4-FFF2-40B4-BE49-F238E27FC236}">
                <a16:creationId xmlns:a16="http://schemas.microsoft.com/office/drawing/2014/main" id="{233D06C7-442A-4E69-9D20-2D31FDBC308C}"/>
              </a:ext>
            </a:extLst>
          </p:cNvPr>
          <p:cNvSpPr txBox="1"/>
          <p:nvPr userDrawn="1"/>
        </p:nvSpPr>
        <p:spPr>
          <a:xfrm>
            <a:off x="506462" y="4948612"/>
            <a:ext cx="4218919" cy="1600384"/>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3D9DA0"/>
                </a:solidFill>
                <a:latin typeface="Arial Narrow"/>
                <a:ea typeface="Arial Narrow"/>
                <a:cs typeface="Arial Narrow"/>
                <a:sym typeface="Arial Narrow"/>
              </a:rPr>
              <a:t>European Society for Medical Oncology (ESMO)</a:t>
            </a:r>
            <a:endParaRPr sz="1600" b="0" i="0" u="none" strike="noStrike" cap="none" dirty="0">
              <a:solidFill>
                <a:srgbClr val="3D9DA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0" i="0" u="none" strike="noStrike" cap="none" dirty="0">
                <a:solidFill>
                  <a:srgbClr val="3D9DA0"/>
                </a:solidFill>
                <a:latin typeface="Arial Narrow"/>
                <a:ea typeface="Arial Narrow"/>
                <a:cs typeface="Arial Narrow"/>
                <a:sym typeface="Arial Narrow"/>
              </a:rPr>
              <a:t>Via Ginevra 4, CH-6900 Lugano</a:t>
            </a:r>
            <a:br>
              <a:rPr lang="en-US" sz="1600" b="0" i="0" u="none" strike="noStrike" cap="none" dirty="0">
                <a:solidFill>
                  <a:srgbClr val="3D9DA0"/>
                </a:solidFill>
                <a:latin typeface="Arial Narrow"/>
                <a:ea typeface="Arial Narrow"/>
                <a:cs typeface="Arial Narrow"/>
                <a:sym typeface="Arial Narrow"/>
              </a:rPr>
            </a:br>
            <a:r>
              <a:rPr lang="en-US" sz="1600" b="0" i="0" u="none" strike="noStrike" cap="none" dirty="0">
                <a:solidFill>
                  <a:srgbClr val="3D9DA0"/>
                </a:solidFill>
                <a:latin typeface="Arial Narrow"/>
                <a:ea typeface="Arial Narrow"/>
                <a:cs typeface="Arial Narrow"/>
                <a:sym typeface="Arial Narrow"/>
              </a:rPr>
              <a:t>T. +41 (0)91 973 19 00</a:t>
            </a:r>
            <a:br>
              <a:rPr lang="en-US" sz="1600" b="0" i="0" u="none" strike="noStrike" cap="none" dirty="0">
                <a:solidFill>
                  <a:srgbClr val="3D9DA0"/>
                </a:solidFill>
                <a:latin typeface="Arial Narrow"/>
                <a:ea typeface="Arial Narrow"/>
                <a:cs typeface="Arial Narrow"/>
                <a:sym typeface="Arial Narrow"/>
              </a:rPr>
            </a:br>
            <a:r>
              <a:rPr lang="en-US" sz="1600" b="0" i="0" u="none" strike="noStrike" cap="none" dirty="0">
                <a:solidFill>
                  <a:srgbClr val="3D9DA0"/>
                </a:solidFill>
                <a:latin typeface="Arial Narrow"/>
                <a:ea typeface="Arial Narrow"/>
                <a:cs typeface="Arial Narrow"/>
                <a:sym typeface="Arial Narrow"/>
              </a:rPr>
              <a:t>esmo@esmo.org</a:t>
            </a:r>
            <a:br>
              <a:rPr lang="en-US" sz="1600" b="0" i="0" u="none" strike="noStrike" cap="none" dirty="0">
                <a:solidFill>
                  <a:srgbClr val="3D9DA0"/>
                </a:solidFill>
                <a:latin typeface="Arial Narrow"/>
                <a:ea typeface="Arial Narrow"/>
                <a:cs typeface="Arial Narrow"/>
                <a:sym typeface="Arial Narrow"/>
              </a:rPr>
            </a:br>
            <a:endParaRPr sz="1600" b="0" i="0" u="none" strike="noStrike" cap="none" dirty="0">
              <a:solidFill>
                <a:srgbClr val="3D9DA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3D9DA0"/>
                </a:solidFill>
                <a:latin typeface="Arial Narrow"/>
                <a:ea typeface="Arial Narrow"/>
                <a:cs typeface="Arial Narrow"/>
                <a:sym typeface="Arial Narrow"/>
              </a:rPr>
              <a:t>esmo.org</a:t>
            </a:r>
            <a:endParaRPr sz="1600" b="1" i="0" u="none" strike="noStrike" cap="none" dirty="0">
              <a:solidFill>
                <a:srgbClr val="3D9DA0"/>
              </a:solidFill>
              <a:latin typeface="Arial Narrow"/>
              <a:ea typeface="Arial Narrow"/>
              <a:cs typeface="Arial Narrow"/>
              <a:sym typeface="Arial Narrow"/>
            </a:endParaRPr>
          </a:p>
        </p:txBody>
      </p:sp>
    </p:spTree>
    <p:extLst>
      <p:ext uri="{BB962C8B-B14F-4D97-AF65-F5344CB8AC3E}">
        <p14:creationId xmlns:p14="http://schemas.microsoft.com/office/powerpoint/2010/main" val="543609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hasCustomPrompt="1"/>
          </p:nvPr>
        </p:nvSpPr>
        <p:spPr/>
        <p:txBody>
          <a:bodyPr/>
          <a:lstStyle/>
          <a:p>
            <a:r>
              <a:rPr lang="en-US" dirty="0"/>
              <a:t>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5"/>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2087532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dirty="0"/>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8"/>
            <a:ext cx="4058675"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
        <p:nvSpPr>
          <p:cNvPr id="7" name="Text Placeholder 2">
            <a:extLst>
              <a:ext uri="{FF2B5EF4-FFF2-40B4-BE49-F238E27FC236}">
                <a16:creationId xmlns:a16="http://schemas.microsoft.com/office/drawing/2014/main" id="{2F229E5D-DAA9-4C5C-A19F-42C3FA4B4778}"/>
              </a:ext>
            </a:extLst>
          </p:cNvPr>
          <p:cNvSpPr>
            <a:spLocks noGrp="1"/>
          </p:cNvSpPr>
          <p:nvPr>
            <p:ph idx="1"/>
          </p:nvPr>
        </p:nvSpPr>
        <p:spPr>
          <a:xfrm>
            <a:off x="305554" y="1001169"/>
            <a:ext cx="11580892" cy="48478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picture containing plate&#10;&#10;Description automatically generated">
            <a:extLst>
              <a:ext uri="{FF2B5EF4-FFF2-40B4-BE49-F238E27FC236}">
                <a16:creationId xmlns:a16="http://schemas.microsoft.com/office/drawing/2014/main" id="{FCE0B1A2-82A5-4B3C-AB95-077695EB59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2386" b="44228"/>
          <a:stretch/>
        </p:blipFill>
        <p:spPr>
          <a:xfrm>
            <a:off x="0" y="10265"/>
            <a:ext cx="422539" cy="261611"/>
          </a:xfrm>
          <a:prstGeom prst="rect">
            <a:avLst/>
          </a:prstGeom>
        </p:spPr>
      </p:pic>
      <p:sp>
        <p:nvSpPr>
          <p:cNvPr id="10" name="TextBox 9">
            <a:extLst>
              <a:ext uri="{FF2B5EF4-FFF2-40B4-BE49-F238E27FC236}">
                <a16:creationId xmlns:a16="http://schemas.microsoft.com/office/drawing/2014/main" id="{3B93F9C7-E095-4BEF-B680-9554BA83DBC5}"/>
              </a:ext>
            </a:extLst>
          </p:cNvPr>
          <p:cNvSpPr txBox="1"/>
          <p:nvPr userDrawn="1"/>
        </p:nvSpPr>
        <p:spPr>
          <a:xfrm>
            <a:off x="425806" y="37532"/>
            <a:ext cx="1708311" cy="523220"/>
          </a:xfrm>
          <a:prstGeom prst="rect">
            <a:avLst/>
          </a:prstGeom>
          <a:noFill/>
        </p:spPr>
        <p:txBody>
          <a:bodyPr wrap="square" rtlCol="0">
            <a:spAutoFit/>
          </a:bodyPr>
          <a:lstStyle/>
          <a:p>
            <a:r>
              <a:rPr lang="en-US" sz="1400" i="1" dirty="0">
                <a:solidFill>
                  <a:srgbClr val="000000"/>
                </a:solidFill>
              </a:rPr>
              <a:t>DESTINY-Breast04</a:t>
            </a:r>
          </a:p>
        </p:txBody>
      </p:sp>
    </p:spTree>
    <p:extLst>
      <p:ext uri="{BB962C8B-B14F-4D97-AF65-F5344CB8AC3E}">
        <p14:creationId xmlns:p14="http://schemas.microsoft.com/office/powerpoint/2010/main" val="2840801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D1C4A-342D-4AED-9E0C-C771E948C7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FED1AF-6BEB-41C3-991F-9502DD11A3E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642397-B5CF-4C2A-8297-2ACEF30C553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203B6CF-45C0-4307-B249-E18D3E2C8E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FDD98B-E471-4A3B-892C-680C1029B708}"/>
              </a:ext>
            </a:extLst>
          </p:cNvPr>
          <p:cNvSpPr>
            <a:spLocks noGrp="1"/>
          </p:cNvSpPr>
          <p:nvPr>
            <p:ph type="sldNum" sz="quarter" idx="12"/>
          </p:nvPr>
        </p:nvSpPr>
        <p:spPr/>
        <p:txBody>
          <a:bodyPr/>
          <a:lstStyle/>
          <a:p>
            <a:fld id="{43705C74-8C9A-458C-A304-DAB966F5FBD0}" type="slidenum">
              <a:rPr lang="en-US" smtClean="0"/>
              <a:t>‹#›</a:t>
            </a:fld>
            <a:endParaRPr lang="en-US"/>
          </a:p>
        </p:txBody>
      </p:sp>
    </p:spTree>
    <p:extLst>
      <p:ext uri="{BB962C8B-B14F-4D97-AF65-F5344CB8AC3E}">
        <p14:creationId xmlns:p14="http://schemas.microsoft.com/office/powerpoint/2010/main" val="92749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D37CF-E984-41EE-B275-63F5CDE132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7508B8-E424-4973-B1BC-7D15D157A9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16591B-7A4A-414C-A11E-F840BEA3F9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21AE6B2-EFB5-4612-8807-B4CAA6B9F6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4B612-4959-46C9-ACD9-14025E60BFCE}"/>
              </a:ext>
            </a:extLst>
          </p:cNvPr>
          <p:cNvSpPr>
            <a:spLocks noGrp="1"/>
          </p:cNvSpPr>
          <p:nvPr>
            <p:ph type="sldNum" sz="quarter" idx="12"/>
          </p:nvPr>
        </p:nvSpPr>
        <p:spPr/>
        <p:txBody>
          <a:bodyPr/>
          <a:lstStyle/>
          <a:p>
            <a:fld id="{43705C74-8C9A-458C-A304-DAB966F5FBD0}" type="slidenum">
              <a:rPr lang="en-US" smtClean="0"/>
              <a:t>‹#›</a:t>
            </a:fld>
            <a:endParaRPr lang="en-US"/>
          </a:p>
        </p:txBody>
      </p:sp>
    </p:spTree>
    <p:extLst>
      <p:ext uri="{BB962C8B-B14F-4D97-AF65-F5344CB8AC3E}">
        <p14:creationId xmlns:p14="http://schemas.microsoft.com/office/powerpoint/2010/main" val="2538867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D31D-5BE5-4264-A768-CA8094149FB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F1B5B1-1B31-47F4-879A-870253E7BC9B}"/>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71C63C-7A72-46FD-A080-C728471F47F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BF9EAE9-1E12-4D4C-9C0B-A3B5793C7D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BBC04C-7181-427D-ABF8-8519EB8B903C}"/>
              </a:ext>
            </a:extLst>
          </p:cNvPr>
          <p:cNvSpPr>
            <a:spLocks noGrp="1"/>
          </p:cNvSpPr>
          <p:nvPr>
            <p:ph type="sldNum" sz="quarter" idx="12"/>
          </p:nvPr>
        </p:nvSpPr>
        <p:spPr/>
        <p:txBody>
          <a:bodyPr/>
          <a:lstStyle/>
          <a:p>
            <a:fld id="{43705C74-8C9A-458C-A304-DAB966F5FBD0}" type="slidenum">
              <a:rPr lang="en-US" smtClean="0"/>
              <a:t>‹#›</a:t>
            </a:fld>
            <a:endParaRPr lang="en-US"/>
          </a:p>
        </p:txBody>
      </p:sp>
    </p:spTree>
    <p:extLst>
      <p:ext uri="{BB962C8B-B14F-4D97-AF65-F5344CB8AC3E}">
        <p14:creationId xmlns:p14="http://schemas.microsoft.com/office/powerpoint/2010/main" val="1222025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9F000-30E1-42E5-985A-D669657F87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EE4CA5-AFEA-45B7-BD4D-4752F2610F22}"/>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145626-9B8F-49BD-AC79-DC1D1DB54B84}"/>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ABE5B8-783D-4862-AA73-FD627046CDD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0DD4081-F986-4DA4-8FCA-C102C5952F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ED371B-30EC-4404-82DD-C98E2F4BFD33}"/>
              </a:ext>
            </a:extLst>
          </p:cNvPr>
          <p:cNvSpPr>
            <a:spLocks noGrp="1"/>
          </p:cNvSpPr>
          <p:nvPr>
            <p:ph type="sldNum" sz="quarter" idx="12"/>
          </p:nvPr>
        </p:nvSpPr>
        <p:spPr/>
        <p:txBody>
          <a:bodyPr/>
          <a:lstStyle/>
          <a:p>
            <a:fld id="{43705C74-8C9A-458C-A304-DAB966F5FBD0}" type="slidenum">
              <a:rPr lang="en-US" smtClean="0"/>
              <a:t>‹#›</a:t>
            </a:fld>
            <a:endParaRPr lang="en-US"/>
          </a:p>
        </p:txBody>
      </p:sp>
    </p:spTree>
    <p:extLst>
      <p:ext uri="{BB962C8B-B14F-4D97-AF65-F5344CB8AC3E}">
        <p14:creationId xmlns:p14="http://schemas.microsoft.com/office/powerpoint/2010/main" val="1676946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968ED-4B07-4C02-8A14-5E9714ED25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526AC2-DF60-4540-86C4-D28ADBDAC99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F86E95-E807-4D58-A7C7-1751B9254A5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EED1A-B540-47B4-BA18-DD37868AB92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11D67F-2C87-478C-9E9D-92F630393F89}"/>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24C815-FC42-4D55-9915-A9FF8C850E4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F2116A75-8BEC-4B9E-BA3D-2F84A750DB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B277DA-14F1-43E5-ABF7-0D621300D19B}"/>
              </a:ext>
            </a:extLst>
          </p:cNvPr>
          <p:cNvSpPr>
            <a:spLocks noGrp="1"/>
          </p:cNvSpPr>
          <p:nvPr>
            <p:ph type="sldNum" sz="quarter" idx="12"/>
          </p:nvPr>
        </p:nvSpPr>
        <p:spPr/>
        <p:txBody>
          <a:bodyPr/>
          <a:lstStyle/>
          <a:p>
            <a:fld id="{43705C74-8C9A-458C-A304-DAB966F5FBD0}" type="slidenum">
              <a:rPr lang="en-US" smtClean="0"/>
              <a:t>‹#›</a:t>
            </a:fld>
            <a:endParaRPr lang="en-US"/>
          </a:p>
        </p:txBody>
      </p:sp>
    </p:spTree>
    <p:extLst>
      <p:ext uri="{BB962C8B-B14F-4D97-AF65-F5344CB8AC3E}">
        <p14:creationId xmlns:p14="http://schemas.microsoft.com/office/powerpoint/2010/main" val="1484203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293EC-905B-4D31-89CD-72636AAAC0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46D0FE-EB41-42E2-8056-6160789A2B2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12BBB6F-F14F-43CE-B809-49F27DE43C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EEE5CC-C3B2-4022-9C2B-3E9403DE9467}"/>
              </a:ext>
            </a:extLst>
          </p:cNvPr>
          <p:cNvSpPr>
            <a:spLocks noGrp="1"/>
          </p:cNvSpPr>
          <p:nvPr>
            <p:ph type="sldNum" sz="quarter" idx="12"/>
          </p:nvPr>
        </p:nvSpPr>
        <p:spPr/>
        <p:txBody>
          <a:bodyPr/>
          <a:lstStyle/>
          <a:p>
            <a:fld id="{43705C74-8C9A-458C-A304-DAB966F5FBD0}" type="slidenum">
              <a:rPr lang="en-US" smtClean="0"/>
              <a:t>‹#›</a:t>
            </a:fld>
            <a:endParaRPr lang="en-US"/>
          </a:p>
        </p:txBody>
      </p:sp>
    </p:spTree>
    <p:extLst>
      <p:ext uri="{BB962C8B-B14F-4D97-AF65-F5344CB8AC3E}">
        <p14:creationId xmlns:p14="http://schemas.microsoft.com/office/powerpoint/2010/main" val="1442284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D33467-11F3-4D05-9E7A-B5C068AB0C7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AB6B8E3-2283-4DB4-A182-E9FD91BEA0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1C77AE-C264-4809-B0A0-F728832FE0DD}"/>
              </a:ext>
            </a:extLst>
          </p:cNvPr>
          <p:cNvSpPr>
            <a:spLocks noGrp="1"/>
          </p:cNvSpPr>
          <p:nvPr>
            <p:ph type="sldNum" sz="quarter" idx="12"/>
          </p:nvPr>
        </p:nvSpPr>
        <p:spPr/>
        <p:txBody>
          <a:bodyPr/>
          <a:lstStyle/>
          <a:p>
            <a:fld id="{43705C74-8C9A-458C-A304-DAB966F5FBD0}" type="slidenum">
              <a:rPr lang="en-US" smtClean="0"/>
              <a:t>‹#›</a:t>
            </a:fld>
            <a:endParaRPr lang="en-US"/>
          </a:p>
        </p:txBody>
      </p:sp>
    </p:spTree>
    <p:extLst>
      <p:ext uri="{BB962C8B-B14F-4D97-AF65-F5344CB8AC3E}">
        <p14:creationId xmlns:p14="http://schemas.microsoft.com/office/powerpoint/2010/main" val="13081385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73915-6989-4CB7-8790-798C38D78A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6001FD-0C01-4934-A2E4-B13CC9E932A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52E02-FB2C-4E3C-A8D7-A8CB87CF4B2F}"/>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53C15A-46FC-4180-BB52-7759260656B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B46BE27-C041-43AB-AEB4-23CB6A72F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5A7C62-66D8-4755-AFE7-1879A9F8A37E}"/>
              </a:ext>
            </a:extLst>
          </p:cNvPr>
          <p:cNvSpPr>
            <a:spLocks noGrp="1"/>
          </p:cNvSpPr>
          <p:nvPr>
            <p:ph type="sldNum" sz="quarter" idx="12"/>
          </p:nvPr>
        </p:nvSpPr>
        <p:spPr/>
        <p:txBody>
          <a:bodyPr/>
          <a:lstStyle/>
          <a:p>
            <a:fld id="{43705C74-8C9A-458C-A304-DAB966F5FBD0}" type="slidenum">
              <a:rPr lang="en-US" smtClean="0"/>
              <a:t>‹#›</a:t>
            </a:fld>
            <a:endParaRPr lang="en-US"/>
          </a:p>
        </p:txBody>
      </p:sp>
    </p:spTree>
    <p:extLst>
      <p:ext uri="{BB962C8B-B14F-4D97-AF65-F5344CB8AC3E}">
        <p14:creationId xmlns:p14="http://schemas.microsoft.com/office/powerpoint/2010/main" val="3712201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6F2BC-ED85-43F7-B04A-458D8F3EBF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C05283-B557-4828-88BC-D19206F26880}"/>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8467F05B-5EA7-476F-82ED-E00CA12DF6C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80214A-DF1E-40E4-9FD0-44C1841A82F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5B7AF89-ADD2-46EF-826D-87E38FBC43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BB424D-CAC7-4EBF-8E08-BE42197242A7}"/>
              </a:ext>
            </a:extLst>
          </p:cNvPr>
          <p:cNvSpPr>
            <a:spLocks noGrp="1"/>
          </p:cNvSpPr>
          <p:nvPr>
            <p:ph type="sldNum" sz="quarter" idx="12"/>
          </p:nvPr>
        </p:nvSpPr>
        <p:spPr/>
        <p:txBody>
          <a:bodyPr/>
          <a:lstStyle/>
          <a:p>
            <a:fld id="{43705C74-8C9A-458C-A304-DAB966F5FBD0}" type="slidenum">
              <a:rPr lang="en-US" smtClean="0"/>
              <a:t>‹#›</a:t>
            </a:fld>
            <a:endParaRPr lang="en-US"/>
          </a:p>
        </p:txBody>
      </p:sp>
    </p:spTree>
    <p:extLst>
      <p:ext uri="{BB962C8B-B14F-4D97-AF65-F5344CB8AC3E}">
        <p14:creationId xmlns:p14="http://schemas.microsoft.com/office/powerpoint/2010/main" val="1032037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B1351-A0A7-48BD-9760-A77B35DF0A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5094A0-B56E-4801-BB91-4314C0D069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3D86B-3493-40AE-91DC-68F753E3415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C7368BD-B5A9-43FD-A82A-23A40006E0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C4EB5-E7ED-4784-8CE1-F24AE032BF32}"/>
              </a:ext>
            </a:extLst>
          </p:cNvPr>
          <p:cNvSpPr>
            <a:spLocks noGrp="1"/>
          </p:cNvSpPr>
          <p:nvPr>
            <p:ph type="sldNum" sz="quarter" idx="12"/>
          </p:nvPr>
        </p:nvSpPr>
        <p:spPr/>
        <p:txBody>
          <a:bodyPr/>
          <a:lstStyle/>
          <a:p>
            <a:fld id="{43705C74-8C9A-458C-A304-DAB966F5FBD0}" type="slidenum">
              <a:rPr lang="en-US" smtClean="0"/>
              <a:t>‹#›</a:t>
            </a:fld>
            <a:endParaRPr lang="en-US"/>
          </a:p>
        </p:txBody>
      </p:sp>
    </p:spTree>
    <p:extLst>
      <p:ext uri="{BB962C8B-B14F-4D97-AF65-F5344CB8AC3E}">
        <p14:creationId xmlns:p14="http://schemas.microsoft.com/office/powerpoint/2010/main" val="116230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8E476C-7E11-42A1-B94A-6B93374F19B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AF772-D534-464F-8226-3CBD225D669B}"/>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07D337-1A11-4214-B04D-24B1DE8CBD9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E291423-2CE9-4E46-936C-A54F4A0A5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B41095-0F90-418D-A98D-04850D8FD9F4}"/>
              </a:ext>
            </a:extLst>
          </p:cNvPr>
          <p:cNvSpPr>
            <a:spLocks noGrp="1"/>
          </p:cNvSpPr>
          <p:nvPr>
            <p:ph type="sldNum" sz="quarter" idx="12"/>
          </p:nvPr>
        </p:nvSpPr>
        <p:spPr/>
        <p:txBody>
          <a:bodyPr/>
          <a:lstStyle/>
          <a:p>
            <a:fld id="{43705C74-8C9A-458C-A304-DAB966F5FBD0}" type="slidenum">
              <a:rPr lang="en-US" smtClean="0"/>
              <a:t>‹#›</a:t>
            </a:fld>
            <a:endParaRPr lang="en-US"/>
          </a:p>
        </p:txBody>
      </p:sp>
    </p:spTree>
    <p:extLst>
      <p:ext uri="{BB962C8B-B14F-4D97-AF65-F5344CB8AC3E}">
        <p14:creationId xmlns:p14="http://schemas.microsoft.com/office/powerpoint/2010/main" val="412200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6781" y="1825625"/>
            <a:ext cx="11443744" cy="4351339"/>
          </a:xfrm>
        </p:spPr>
        <p:txBody>
          <a:bodyPr l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hasCustomPrompt="1"/>
          </p:nvPr>
        </p:nvSpPr>
        <p:spPr>
          <a:xfrm>
            <a:off x="376781" y="6342091"/>
            <a:ext cx="5719219" cy="153888"/>
          </a:xfrm>
        </p:spPr>
        <p:txBody>
          <a:bodyPr wrap="square" tIns="0" rIns="0" bIns="0" anchor="b">
            <a:spAutoFit/>
          </a:bodyPr>
          <a:lstStyle>
            <a:lvl1pPr marL="0" indent="0">
              <a:spcBef>
                <a:spcPts val="0"/>
              </a:spcBef>
              <a:spcAft>
                <a:spcPts val="0"/>
              </a:spcAft>
              <a:buNone/>
              <a:defRPr sz="1000"/>
            </a:lvl1pPr>
            <a:lvl2pPr marL="260344" indent="0">
              <a:buNone/>
              <a:defRPr sz="1000"/>
            </a:lvl2pPr>
            <a:lvl3pPr marL="525450" indent="0">
              <a:buNone/>
              <a:defRPr sz="1000"/>
            </a:lvl3pPr>
            <a:lvl4pPr marL="741344" indent="0">
              <a:buNone/>
              <a:defRPr sz="1000"/>
            </a:lvl4pPr>
            <a:lvl5pPr marL="960413" indent="0">
              <a:buNone/>
              <a:defRPr sz="1000"/>
            </a:lvl5pPr>
          </a:lstStyle>
          <a:p>
            <a:pPr lvl="0"/>
            <a:r>
              <a:rPr lang="en-US" dirty="0"/>
              <a:t>Abbreviations</a:t>
            </a:r>
            <a:endParaRPr lang="en-GB" dirty="0"/>
          </a:p>
        </p:txBody>
      </p:sp>
      <p:sp>
        <p:nvSpPr>
          <p:cNvPr id="7" name="Text Placeholder 7"/>
          <p:cNvSpPr>
            <a:spLocks noGrp="1"/>
          </p:cNvSpPr>
          <p:nvPr>
            <p:ph type="body" sz="quarter" idx="14" hasCustomPrompt="1"/>
          </p:nvPr>
        </p:nvSpPr>
        <p:spPr>
          <a:xfrm>
            <a:off x="6101307" y="6342091"/>
            <a:ext cx="5719219" cy="153888"/>
          </a:xfrm>
        </p:spPr>
        <p:txBody>
          <a:bodyPr wrap="square" tIns="0" rIns="0" bIns="0" anchor="b">
            <a:spAutoFit/>
          </a:bodyPr>
          <a:lstStyle>
            <a:lvl1pPr marL="0" indent="0" algn="r">
              <a:spcBef>
                <a:spcPts val="0"/>
              </a:spcBef>
              <a:spcAft>
                <a:spcPts val="0"/>
              </a:spcAft>
              <a:buNone/>
              <a:defRPr sz="1000"/>
            </a:lvl1pPr>
            <a:lvl2pPr marL="260344" indent="0">
              <a:buNone/>
              <a:defRPr sz="1000"/>
            </a:lvl2pPr>
            <a:lvl3pPr marL="525450" indent="0">
              <a:buNone/>
              <a:defRPr sz="1000"/>
            </a:lvl3pPr>
            <a:lvl4pPr marL="741344" indent="0">
              <a:buNone/>
              <a:defRPr sz="1000"/>
            </a:lvl4pPr>
            <a:lvl5pPr marL="960413" indent="0">
              <a:buNone/>
              <a:defRPr sz="1000"/>
            </a:lvl5pPr>
          </a:lstStyle>
          <a:p>
            <a:pPr lvl="0"/>
            <a:r>
              <a:rPr lang="en-US" dirty="0"/>
              <a:t>References</a:t>
            </a:r>
            <a:endParaRPr lang="en-GB" dirty="0"/>
          </a:p>
        </p:txBody>
      </p:sp>
      <p:sp>
        <p:nvSpPr>
          <p:cNvPr id="9" name="TextBox 8"/>
          <p:cNvSpPr txBox="1"/>
          <p:nvPr userDrawn="1"/>
        </p:nvSpPr>
        <p:spPr>
          <a:xfrm>
            <a:off x="11820525" y="6288229"/>
            <a:ext cx="371475" cy="261611"/>
          </a:xfrm>
          <a:prstGeom prst="rect">
            <a:avLst/>
          </a:prstGeom>
          <a:noFill/>
        </p:spPr>
        <p:txBody>
          <a:bodyPr wrap="square" lIns="0" rIns="0" rtlCol="0" anchor="b">
            <a:noAutofit/>
          </a:bodyPr>
          <a:lstStyle/>
          <a:p>
            <a:pPr algn="ctr"/>
            <a:fld id="{8DE783E1-EC25-4136-8AC7-F5AA1CF9DDA9}" type="slidenum">
              <a:rPr lang="en-US" sz="1000" smtClean="0">
                <a:solidFill>
                  <a:schemeClr val="tx1">
                    <a:lumMod val="95000"/>
                    <a:lumOff val="5000"/>
                  </a:schemeClr>
                </a:solidFill>
              </a:rPr>
              <a:t>‹#›</a:t>
            </a:fld>
            <a:endParaRPr lang="en-US" sz="1000" dirty="0">
              <a:solidFill>
                <a:schemeClr val="tx1">
                  <a:lumMod val="95000"/>
                  <a:lumOff val="5000"/>
                </a:schemeClr>
              </a:solidFill>
            </a:endParaRPr>
          </a:p>
        </p:txBody>
      </p:sp>
    </p:spTree>
    <p:extLst>
      <p:ext uri="{BB962C8B-B14F-4D97-AF65-F5344CB8AC3E}">
        <p14:creationId xmlns:p14="http://schemas.microsoft.com/office/powerpoint/2010/main" val="4215795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76781" y="370278"/>
            <a:ext cx="11443744" cy="86321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76781" y="1825625"/>
            <a:ext cx="55080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2525" y="1825625"/>
            <a:ext cx="55080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7"/>
          <p:cNvSpPr>
            <a:spLocks noGrp="1"/>
          </p:cNvSpPr>
          <p:nvPr>
            <p:ph type="body" sz="quarter" idx="13" hasCustomPrompt="1"/>
          </p:nvPr>
        </p:nvSpPr>
        <p:spPr>
          <a:xfrm>
            <a:off x="376781" y="6342091"/>
            <a:ext cx="5719219" cy="153888"/>
          </a:xfrm>
        </p:spPr>
        <p:txBody>
          <a:bodyPr wrap="square" tIns="0" rIns="0" bIns="0" anchor="b">
            <a:spAutoFit/>
          </a:bodyPr>
          <a:lstStyle>
            <a:lvl1pPr marL="0" indent="0">
              <a:spcBef>
                <a:spcPts val="0"/>
              </a:spcBef>
              <a:spcAft>
                <a:spcPts val="0"/>
              </a:spcAft>
              <a:buNone/>
              <a:defRPr sz="1000"/>
            </a:lvl1pPr>
            <a:lvl2pPr marL="260344" indent="0">
              <a:buNone/>
              <a:defRPr sz="1000"/>
            </a:lvl2pPr>
            <a:lvl3pPr marL="525450" indent="0">
              <a:buNone/>
              <a:defRPr sz="1000"/>
            </a:lvl3pPr>
            <a:lvl4pPr marL="741344" indent="0">
              <a:buNone/>
              <a:defRPr sz="1000"/>
            </a:lvl4pPr>
            <a:lvl5pPr marL="960413" indent="0">
              <a:buNone/>
              <a:defRPr sz="1000"/>
            </a:lvl5pPr>
          </a:lstStyle>
          <a:p>
            <a:pPr lvl="0"/>
            <a:r>
              <a:rPr lang="en-US" dirty="0"/>
              <a:t>Abbreviations</a:t>
            </a:r>
            <a:endParaRPr lang="en-GB" dirty="0"/>
          </a:p>
        </p:txBody>
      </p:sp>
      <p:sp>
        <p:nvSpPr>
          <p:cNvPr id="6" name="Text Placeholder 7"/>
          <p:cNvSpPr>
            <a:spLocks noGrp="1"/>
          </p:cNvSpPr>
          <p:nvPr>
            <p:ph type="body" sz="quarter" idx="14" hasCustomPrompt="1"/>
          </p:nvPr>
        </p:nvSpPr>
        <p:spPr>
          <a:xfrm>
            <a:off x="6101307" y="6342091"/>
            <a:ext cx="5719219" cy="153888"/>
          </a:xfrm>
        </p:spPr>
        <p:txBody>
          <a:bodyPr wrap="square" tIns="0" rIns="0" bIns="0" anchor="b">
            <a:spAutoFit/>
          </a:bodyPr>
          <a:lstStyle>
            <a:lvl1pPr marL="0" indent="0" algn="r">
              <a:spcBef>
                <a:spcPts val="0"/>
              </a:spcBef>
              <a:spcAft>
                <a:spcPts val="0"/>
              </a:spcAft>
              <a:buNone/>
              <a:defRPr sz="1000"/>
            </a:lvl1pPr>
            <a:lvl2pPr marL="260344" indent="0">
              <a:buNone/>
              <a:defRPr sz="1000"/>
            </a:lvl2pPr>
            <a:lvl3pPr marL="525450" indent="0">
              <a:buNone/>
              <a:defRPr sz="1000"/>
            </a:lvl3pPr>
            <a:lvl4pPr marL="741344" indent="0">
              <a:buNone/>
              <a:defRPr sz="1000"/>
            </a:lvl4pPr>
            <a:lvl5pPr marL="960413" indent="0">
              <a:buNone/>
              <a:defRPr sz="1000"/>
            </a:lvl5pPr>
          </a:lstStyle>
          <a:p>
            <a:pPr lvl="0"/>
            <a:r>
              <a:rPr lang="en-US" dirty="0"/>
              <a:t>References</a:t>
            </a:r>
            <a:endParaRPr lang="en-GB" dirty="0"/>
          </a:p>
        </p:txBody>
      </p:sp>
    </p:spTree>
    <p:extLst>
      <p:ext uri="{BB962C8B-B14F-4D97-AF65-F5344CB8AC3E}">
        <p14:creationId xmlns:p14="http://schemas.microsoft.com/office/powerpoint/2010/main" val="2689139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7"/>
          <p:cNvSpPr>
            <a:spLocks noGrp="1"/>
          </p:cNvSpPr>
          <p:nvPr>
            <p:ph type="body" sz="quarter" idx="13" hasCustomPrompt="1"/>
          </p:nvPr>
        </p:nvSpPr>
        <p:spPr>
          <a:xfrm>
            <a:off x="376781" y="6342091"/>
            <a:ext cx="5719219" cy="153888"/>
          </a:xfrm>
        </p:spPr>
        <p:txBody>
          <a:bodyPr wrap="square" tIns="0" rIns="0" bIns="0" anchor="b">
            <a:spAutoFit/>
          </a:bodyPr>
          <a:lstStyle>
            <a:lvl1pPr marL="0" indent="0">
              <a:spcBef>
                <a:spcPts val="0"/>
              </a:spcBef>
              <a:spcAft>
                <a:spcPts val="0"/>
              </a:spcAft>
              <a:buNone/>
              <a:defRPr sz="1000"/>
            </a:lvl1pPr>
            <a:lvl2pPr marL="260344" indent="0">
              <a:buNone/>
              <a:defRPr sz="1000"/>
            </a:lvl2pPr>
            <a:lvl3pPr marL="525450" indent="0">
              <a:buNone/>
              <a:defRPr sz="1000"/>
            </a:lvl3pPr>
            <a:lvl4pPr marL="741344" indent="0">
              <a:buNone/>
              <a:defRPr sz="1000"/>
            </a:lvl4pPr>
            <a:lvl5pPr marL="960413" indent="0">
              <a:buNone/>
              <a:defRPr sz="1000"/>
            </a:lvl5pPr>
          </a:lstStyle>
          <a:p>
            <a:pPr lvl="0"/>
            <a:r>
              <a:rPr lang="en-US" dirty="0"/>
              <a:t>Abbreviations</a:t>
            </a:r>
            <a:endParaRPr lang="en-GB" dirty="0"/>
          </a:p>
        </p:txBody>
      </p:sp>
      <p:sp>
        <p:nvSpPr>
          <p:cNvPr id="4" name="Text Placeholder 7"/>
          <p:cNvSpPr>
            <a:spLocks noGrp="1"/>
          </p:cNvSpPr>
          <p:nvPr>
            <p:ph type="body" sz="quarter" idx="14" hasCustomPrompt="1"/>
          </p:nvPr>
        </p:nvSpPr>
        <p:spPr>
          <a:xfrm>
            <a:off x="6101307" y="6342091"/>
            <a:ext cx="5719219" cy="153888"/>
          </a:xfrm>
        </p:spPr>
        <p:txBody>
          <a:bodyPr wrap="square" tIns="0" rIns="0" bIns="0" anchor="b">
            <a:spAutoFit/>
          </a:bodyPr>
          <a:lstStyle>
            <a:lvl1pPr marL="0" indent="0" algn="r">
              <a:spcBef>
                <a:spcPts val="0"/>
              </a:spcBef>
              <a:spcAft>
                <a:spcPts val="0"/>
              </a:spcAft>
              <a:buNone/>
              <a:defRPr sz="1000"/>
            </a:lvl1pPr>
            <a:lvl2pPr marL="260344" indent="0">
              <a:buNone/>
              <a:defRPr sz="1000"/>
            </a:lvl2pPr>
            <a:lvl3pPr marL="525450" indent="0">
              <a:buNone/>
              <a:defRPr sz="1000"/>
            </a:lvl3pPr>
            <a:lvl4pPr marL="741344" indent="0">
              <a:buNone/>
              <a:defRPr sz="1000"/>
            </a:lvl4pPr>
            <a:lvl5pPr marL="960413" indent="0">
              <a:buNone/>
              <a:defRPr sz="1000"/>
            </a:lvl5pPr>
          </a:lstStyle>
          <a:p>
            <a:pPr lvl="0"/>
            <a:r>
              <a:rPr lang="en-US" dirty="0"/>
              <a:t>References</a:t>
            </a:r>
            <a:endParaRPr lang="en-GB" dirty="0"/>
          </a:p>
        </p:txBody>
      </p:sp>
    </p:spTree>
    <p:extLst>
      <p:ext uri="{BB962C8B-B14F-4D97-AF65-F5344CB8AC3E}">
        <p14:creationId xmlns:p14="http://schemas.microsoft.com/office/powerpoint/2010/main" val="1656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Autofit/>
          </a:bodyPr>
          <a:lstStyle>
            <a:lvl1pPr algn="ctr">
              <a:defRPr sz="5400"/>
            </a:lvl1pPr>
          </a:lstStyle>
          <a:p>
            <a:r>
              <a:rPr lang="en-US"/>
              <a:t>Click to edit Master title style</a:t>
            </a:r>
            <a:endParaRPr lang="en-GB" dirty="0"/>
          </a:p>
        </p:txBody>
      </p:sp>
      <p:sp>
        <p:nvSpPr>
          <p:cNvPr id="3" name="Subtitle 2"/>
          <p:cNvSpPr>
            <a:spLocks noGrp="1"/>
          </p:cNvSpPr>
          <p:nvPr>
            <p:ph type="subTitle" idx="1"/>
          </p:nvPr>
        </p:nvSpPr>
        <p:spPr>
          <a:xfrm>
            <a:off x="1524000" y="3694118"/>
            <a:ext cx="9144000" cy="1647143"/>
          </a:xfrm>
        </p:spPr>
        <p:txBody>
          <a:bodyPr>
            <a:noAutofit/>
          </a:bodyPr>
          <a:lstStyle>
            <a:lvl1pPr marL="0" indent="0" algn="ctr">
              <a:buNone/>
              <a:defRPr sz="28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GB" dirty="0"/>
          </a:p>
        </p:txBody>
      </p:sp>
      <p:cxnSp>
        <p:nvCxnSpPr>
          <p:cNvPr id="5" name="Straight Connector 4"/>
          <p:cNvCxnSpPr/>
          <p:nvPr userDrawn="1"/>
        </p:nvCxnSpPr>
        <p:spPr>
          <a:xfrm flipV="1">
            <a:off x="371475" y="3587751"/>
            <a:ext cx="11443744" cy="0"/>
          </a:xfrm>
          <a:prstGeom prst="line">
            <a:avLst/>
          </a:prstGeom>
          <a:ln w="31750">
            <a:gradFill>
              <a:gsLst>
                <a:gs pos="0">
                  <a:schemeClr val="accent1"/>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2198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Holding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18714" r="29538"/>
          <a:stretch/>
        </p:blipFill>
        <p:spPr>
          <a:xfrm>
            <a:off x="6104322" y="1"/>
            <a:ext cx="6087679" cy="5721351"/>
          </a:xfrm>
          <a:prstGeom prst="rect">
            <a:avLst/>
          </a:prstGeom>
        </p:spPr>
      </p:pic>
      <p:pic>
        <p:nvPicPr>
          <p:cNvPr id="5" name="Picture 4"/>
          <p:cNvPicPr>
            <a:picLocks noChangeAspect="1"/>
          </p:cNvPicPr>
          <p:nvPr userDrawn="1"/>
        </p:nvPicPr>
        <p:blipFill>
          <a:blip r:embed="rId3"/>
          <a:stretch>
            <a:fillRect/>
          </a:stretch>
        </p:blipFill>
        <p:spPr>
          <a:xfrm>
            <a:off x="10307043" y="5790461"/>
            <a:ext cx="1530000" cy="978751"/>
          </a:xfrm>
          <a:prstGeom prst="rect">
            <a:avLst/>
          </a:prstGeom>
        </p:spPr>
      </p:pic>
      <p:sp>
        <p:nvSpPr>
          <p:cNvPr id="6" name="TextBox 5"/>
          <p:cNvSpPr txBox="1"/>
          <p:nvPr userDrawn="1"/>
        </p:nvSpPr>
        <p:spPr>
          <a:xfrm>
            <a:off x="378564" y="375388"/>
            <a:ext cx="4566828" cy="707886"/>
          </a:xfrm>
          <a:prstGeom prst="rect">
            <a:avLst/>
          </a:prstGeom>
          <a:noFill/>
        </p:spPr>
        <p:txBody>
          <a:bodyPr wrap="none" rtlCol="0">
            <a:spAutoFit/>
          </a:bodyPr>
          <a:lstStyle/>
          <a:p>
            <a:r>
              <a:rPr lang="en-GB" sz="2000" b="1" dirty="0">
                <a:solidFill>
                  <a:srgbClr val="82BC00"/>
                </a:solidFill>
              </a:rPr>
              <a:t>Official Sponsored Satellite Symposium</a:t>
            </a:r>
            <a:br>
              <a:rPr lang="en-GB" sz="2000" b="1" dirty="0">
                <a:solidFill>
                  <a:srgbClr val="82BC00"/>
                </a:solidFill>
              </a:rPr>
            </a:br>
            <a:r>
              <a:rPr lang="en-GB" sz="2000" b="1" dirty="0">
                <a:solidFill>
                  <a:srgbClr val="82BC00"/>
                </a:solidFill>
              </a:rPr>
              <a:t>@ European Cancer Congress #ECCO2017</a:t>
            </a:r>
          </a:p>
        </p:txBody>
      </p:sp>
      <p:sp>
        <p:nvSpPr>
          <p:cNvPr id="7" name="TextBox 6"/>
          <p:cNvSpPr txBox="1"/>
          <p:nvPr userDrawn="1"/>
        </p:nvSpPr>
        <p:spPr>
          <a:xfrm>
            <a:off x="378564" y="1483942"/>
            <a:ext cx="5717437" cy="2308324"/>
          </a:xfrm>
          <a:prstGeom prst="rect">
            <a:avLst/>
          </a:prstGeom>
          <a:noFill/>
        </p:spPr>
        <p:txBody>
          <a:bodyPr wrap="square" rtlCol="0">
            <a:spAutoFit/>
          </a:bodyPr>
          <a:lstStyle/>
          <a:p>
            <a:r>
              <a:rPr lang="en-GB" sz="3600" b="1" dirty="0">
                <a:solidFill>
                  <a:srgbClr val="58595B"/>
                </a:solidFill>
              </a:rPr>
              <a:t>The benefits of CDK4/6 inhibitors for patients with </a:t>
            </a:r>
            <a:r>
              <a:rPr lang="en-GB" sz="3600" b="1" dirty="0" err="1">
                <a:solidFill>
                  <a:srgbClr val="58595B"/>
                </a:solidFill>
              </a:rPr>
              <a:t>mBC</a:t>
            </a:r>
            <a:r>
              <a:rPr lang="en-GB" sz="3600" b="1" dirty="0">
                <a:solidFill>
                  <a:srgbClr val="58595B"/>
                </a:solidFill>
              </a:rPr>
              <a:t>: </a:t>
            </a:r>
            <a:br>
              <a:rPr lang="en-GB" sz="3600" dirty="0">
                <a:solidFill>
                  <a:srgbClr val="58595B"/>
                </a:solidFill>
              </a:rPr>
            </a:br>
            <a:r>
              <a:rPr lang="en-GB" sz="3600" dirty="0">
                <a:solidFill>
                  <a:srgbClr val="58595B"/>
                </a:solidFill>
              </a:rPr>
              <a:t>A molecular footprint</a:t>
            </a:r>
            <a:endParaRPr lang="en-GB" sz="3600" b="1" dirty="0">
              <a:solidFill>
                <a:srgbClr val="58595B"/>
              </a:solidFill>
            </a:endParaRPr>
          </a:p>
        </p:txBody>
      </p:sp>
      <p:cxnSp>
        <p:nvCxnSpPr>
          <p:cNvPr id="9" name="Straight Connector 8"/>
          <p:cNvCxnSpPr/>
          <p:nvPr userDrawn="1"/>
        </p:nvCxnSpPr>
        <p:spPr>
          <a:xfrm>
            <a:off x="1" y="3872439"/>
            <a:ext cx="55714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378565" y="3952612"/>
            <a:ext cx="5192897" cy="1200329"/>
          </a:xfrm>
          <a:prstGeom prst="rect">
            <a:avLst/>
          </a:prstGeom>
          <a:noFill/>
        </p:spPr>
        <p:txBody>
          <a:bodyPr wrap="square" rtlCol="0">
            <a:spAutoFit/>
          </a:bodyPr>
          <a:lstStyle/>
          <a:p>
            <a:r>
              <a:rPr lang="en-GB" b="1" dirty="0">
                <a:solidFill>
                  <a:schemeClr val="accent2"/>
                </a:solidFill>
              </a:rPr>
              <a:t>Peter </a:t>
            </a:r>
            <a:r>
              <a:rPr lang="en-GB" b="1" dirty="0" err="1">
                <a:solidFill>
                  <a:schemeClr val="accent2"/>
                </a:solidFill>
              </a:rPr>
              <a:t>Schmid</a:t>
            </a:r>
            <a:endParaRPr lang="en-GB" b="1" dirty="0">
              <a:solidFill>
                <a:schemeClr val="accent2"/>
              </a:solidFill>
            </a:endParaRPr>
          </a:p>
          <a:p>
            <a:r>
              <a:rPr lang="en-GB" dirty="0">
                <a:solidFill>
                  <a:schemeClr val="accent2"/>
                </a:solidFill>
              </a:rPr>
              <a:t>Centre Lead, Centre for Experimental Cancer Medicine, </a:t>
            </a:r>
            <a:r>
              <a:rPr lang="en-GB" dirty="0" err="1">
                <a:solidFill>
                  <a:schemeClr val="accent2"/>
                </a:solidFill>
              </a:rPr>
              <a:t>Barts</a:t>
            </a:r>
            <a:r>
              <a:rPr lang="en-GB" dirty="0">
                <a:solidFill>
                  <a:schemeClr val="accent2"/>
                </a:solidFill>
              </a:rPr>
              <a:t> Cancer Institute, </a:t>
            </a:r>
          </a:p>
          <a:p>
            <a:r>
              <a:rPr lang="en-GB" dirty="0">
                <a:solidFill>
                  <a:schemeClr val="accent2"/>
                </a:solidFill>
              </a:rPr>
              <a:t>London, UK</a:t>
            </a:r>
          </a:p>
        </p:txBody>
      </p:sp>
      <p:sp>
        <p:nvSpPr>
          <p:cNvPr id="14" name="Text Placeholder 13"/>
          <p:cNvSpPr>
            <a:spLocks noGrp="1"/>
          </p:cNvSpPr>
          <p:nvPr>
            <p:ph type="body" sz="quarter" idx="10" hasCustomPrompt="1"/>
          </p:nvPr>
        </p:nvSpPr>
        <p:spPr>
          <a:xfrm>
            <a:off x="378564" y="6281157"/>
            <a:ext cx="5717437" cy="307777"/>
          </a:xfrm>
        </p:spPr>
        <p:txBody>
          <a:bodyPr wrap="square" anchor="b">
            <a:spAutoFit/>
          </a:bodyPr>
          <a:lstStyle>
            <a:lvl1pPr marL="0" indent="0">
              <a:buNone/>
              <a:defRPr sz="1400"/>
            </a:lvl1pPr>
            <a:lvl2pPr marL="260344" indent="0">
              <a:buNone/>
              <a:defRPr/>
            </a:lvl2pPr>
            <a:lvl3pPr marL="525450" indent="0">
              <a:buNone/>
              <a:defRPr/>
            </a:lvl3pPr>
            <a:lvl4pPr marL="741344" indent="0">
              <a:buNone/>
              <a:defRPr/>
            </a:lvl4pPr>
            <a:lvl5pPr marL="960413" indent="0">
              <a:buNone/>
              <a:defRPr/>
            </a:lvl5pPr>
          </a:lstStyle>
          <a:p>
            <a:pPr lvl="0"/>
            <a:r>
              <a:rPr lang="en-US" dirty="0"/>
              <a:t>GCMA code</a:t>
            </a:r>
            <a:endParaRPr lang="en-GB" dirty="0"/>
          </a:p>
        </p:txBody>
      </p:sp>
    </p:spTree>
    <p:extLst>
      <p:ext uri="{BB962C8B-B14F-4D97-AF65-F5344CB8AC3E}">
        <p14:creationId xmlns:p14="http://schemas.microsoft.com/office/powerpoint/2010/main" val="508480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302343" y="951271"/>
            <a:ext cx="11629103" cy="84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891961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dirty="0"/>
          </a:p>
        </p:txBody>
      </p:sp>
      <p:sp>
        <p:nvSpPr>
          <p:cNvPr id="3" name="Content Placeholder 2"/>
          <p:cNvSpPr>
            <a:spLocks noGrp="1"/>
          </p:cNvSpPr>
          <p:nvPr>
            <p:ph idx="1"/>
          </p:nvPr>
        </p:nvSpPr>
        <p:spPr>
          <a:xfrm>
            <a:off x="338669" y="1318424"/>
            <a:ext cx="11514667" cy="4525963"/>
          </a:xfrm>
        </p:spPr>
        <p:txBody>
          <a:bodyPr/>
          <a:lstStyle>
            <a:lvl1pPr marL="182558" indent="-182558">
              <a:spcBef>
                <a:spcPts val="0"/>
              </a:spcBef>
              <a:spcAft>
                <a:spcPts val="600"/>
              </a:spcAft>
              <a:defRPr sz="2000"/>
            </a:lvl1pPr>
            <a:lvl2pPr marL="358766" indent="-176209">
              <a:spcBef>
                <a:spcPts val="0"/>
              </a:spcBef>
              <a:spcAft>
                <a:spcPts val="600"/>
              </a:spcAft>
              <a:defRPr sz="1800"/>
            </a:lvl2pPr>
            <a:lvl3pPr marL="541325" indent="-182558">
              <a:spcBef>
                <a:spcPts val="0"/>
              </a:spcBef>
              <a:spcAft>
                <a:spcPts val="600"/>
              </a:spcAft>
              <a:defRPr sz="1600"/>
            </a:lvl3pPr>
            <a:lvl4pPr marL="715945" indent="-174621">
              <a:spcBef>
                <a:spcPts val="0"/>
              </a:spcBef>
              <a:spcAft>
                <a:spcPts val="600"/>
              </a:spcAft>
              <a:defRPr sz="1400"/>
            </a:lvl4pPr>
            <a:lvl5pPr marL="898503" indent="-182558">
              <a:spcBef>
                <a:spcPts val="0"/>
              </a:spcBef>
              <a:spcAft>
                <a:spcPts val="600"/>
              </a:spcAft>
              <a:tabLs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189" indent="0">
              <a:buNone/>
              <a:defRPr sz="1051"/>
            </a:lvl2pPr>
            <a:lvl3pPr marL="914377" indent="0">
              <a:buNone/>
              <a:defRPr sz="1000"/>
            </a:lvl3pPr>
            <a:lvl4pPr marL="1371566" indent="0">
              <a:buNone/>
              <a:defRPr sz="900"/>
            </a:lvl4pPr>
            <a:lvl5pPr marL="1828754" indent="0">
              <a:buNone/>
              <a:defRPr sz="900"/>
            </a:lvl5pPr>
          </a:lstStyle>
          <a:p>
            <a:pPr lvl="0"/>
            <a:r>
              <a:rPr lang="en-US"/>
              <a:t>Edit Master text styles</a:t>
            </a:r>
          </a:p>
        </p:txBody>
      </p:sp>
      <p:sp>
        <p:nvSpPr>
          <p:cNvPr id="7"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189" indent="0">
              <a:buNone/>
              <a:defRPr sz="1051"/>
            </a:lvl2pPr>
            <a:lvl3pPr marL="914377" indent="0">
              <a:buNone/>
              <a:defRPr sz="1000"/>
            </a:lvl3pPr>
            <a:lvl4pPr marL="1371566" indent="0">
              <a:buNone/>
              <a:defRPr sz="900"/>
            </a:lvl4pPr>
            <a:lvl5pPr marL="1828754" indent="0">
              <a:buNone/>
              <a:defRPr sz="900"/>
            </a:lvl5pPr>
          </a:lstStyle>
          <a:p>
            <a:pPr lvl="0"/>
            <a:r>
              <a:rPr lang="en-US"/>
              <a:t>Edit Master text styles</a:t>
            </a:r>
          </a:p>
        </p:txBody>
      </p:sp>
    </p:spTree>
    <p:extLst>
      <p:ext uri="{BB962C8B-B14F-4D97-AF65-F5344CB8AC3E}">
        <p14:creationId xmlns:p14="http://schemas.microsoft.com/office/powerpoint/2010/main" val="2791939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
        <p:nvSpPr>
          <p:cNvPr id="7" name="Content Placeholder 7"/>
          <p:cNvSpPr>
            <a:spLocks noGrp="1"/>
          </p:cNvSpPr>
          <p:nvPr>
            <p:ph sz="quarter" idx="13"/>
          </p:nvPr>
        </p:nvSpPr>
        <p:spPr>
          <a:xfrm>
            <a:off x="273897" y="6237312"/>
            <a:ext cx="5253144" cy="431800"/>
          </a:xfrm>
        </p:spPr>
        <p:txBody>
          <a:bodyPr anchor="b">
            <a:noAutofit/>
          </a:bodyPr>
          <a:lstStyle>
            <a:lvl1pPr marL="0" indent="0">
              <a:lnSpc>
                <a:spcPct val="100000"/>
              </a:lnSpc>
              <a:spcBef>
                <a:spcPts val="0"/>
              </a:spcBef>
              <a:spcAft>
                <a:spcPts val="0"/>
              </a:spcAft>
              <a:buNone/>
              <a:defRPr sz="1000">
                <a:solidFill>
                  <a:schemeClr val="tx1"/>
                </a:solidFill>
              </a:defRPr>
            </a:lvl1pPr>
            <a:lvl2pPr>
              <a:defRPr sz="800"/>
            </a:lvl2pPr>
            <a:lvl3pPr>
              <a:defRPr sz="800"/>
            </a:lvl3pPr>
            <a:lvl4pPr>
              <a:defRPr sz="800"/>
            </a:lvl4pPr>
            <a:lvl5pPr>
              <a:defRPr sz="800"/>
            </a:lvl5pPr>
          </a:lstStyle>
          <a:p>
            <a:pPr lvl="0"/>
            <a:r>
              <a:rPr lang="en-US"/>
              <a:t>Edit Master text styles</a:t>
            </a:r>
          </a:p>
        </p:txBody>
      </p:sp>
      <p:sp>
        <p:nvSpPr>
          <p:cNvPr id="8" name="Content Placeholder 7"/>
          <p:cNvSpPr>
            <a:spLocks noGrp="1"/>
          </p:cNvSpPr>
          <p:nvPr>
            <p:ph sz="quarter" idx="14"/>
          </p:nvPr>
        </p:nvSpPr>
        <p:spPr>
          <a:xfrm>
            <a:off x="6691869" y="6237312"/>
            <a:ext cx="5253144" cy="431800"/>
          </a:xfrm>
        </p:spPr>
        <p:txBody>
          <a:bodyPr anchor="b">
            <a:noAutofit/>
          </a:bodyPr>
          <a:lstStyle>
            <a:lvl1pPr marL="0" indent="0" algn="r">
              <a:lnSpc>
                <a:spcPct val="100000"/>
              </a:lnSpc>
              <a:spcBef>
                <a:spcPts val="0"/>
              </a:spcBef>
              <a:spcAft>
                <a:spcPts val="0"/>
              </a:spcAft>
              <a:buNone/>
              <a:defRPr sz="1000">
                <a:solidFill>
                  <a:schemeClr val="tx1"/>
                </a:solidFill>
              </a:defRPr>
            </a:lvl1pPr>
            <a:lvl2pPr>
              <a:defRPr sz="800"/>
            </a:lvl2pPr>
            <a:lvl3pPr>
              <a:defRPr sz="800"/>
            </a:lvl3pPr>
            <a:lvl4pPr>
              <a:defRPr sz="800"/>
            </a:lvl4pPr>
            <a:lvl5pPr>
              <a:defRPr sz="800"/>
            </a:lvl5pPr>
          </a:lstStyle>
          <a:p>
            <a:pPr lvl="0"/>
            <a:r>
              <a:rPr lang="en-US"/>
              <a:t>Edit Master text styles</a:t>
            </a:r>
          </a:p>
        </p:txBody>
      </p:sp>
    </p:spTree>
    <p:extLst>
      <p:ext uri="{BB962C8B-B14F-4D97-AF65-F5344CB8AC3E}">
        <p14:creationId xmlns:p14="http://schemas.microsoft.com/office/powerpoint/2010/main" val="549377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592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31030" y="2531669"/>
            <a:ext cx="9816868" cy="1362075"/>
          </a:xfrm>
        </p:spPr>
        <p:txBody>
          <a:bodyPr anchor="b" anchorCtr="0"/>
          <a:lstStyle>
            <a:lvl1pPr marL="0" algn="l" defTabSz="1219140" rtl="0" eaLnBrk="1" latinLnBrk="0" hangingPunct="1">
              <a:spcBef>
                <a:spcPct val="0"/>
              </a:spcBef>
              <a:buNone/>
              <a:defRPr lang="en-GB" sz="4267" b="0" kern="1200" dirty="0">
                <a:solidFill>
                  <a:schemeClr val="bg1"/>
                </a:solidFill>
                <a:effectLst/>
                <a:latin typeface="+mj-lt"/>
                <a:ea typeface="+mj-ea"/>
                <a:cs typeface="+mj-cs"/>
              </a:defRPr>
            </a:lvl1pPr>
          </a:lstStyle>
          <a:p>
            <a:r>
              <a:rPr lang="en-US"/>
              <a:t>Click to edit Master title style</a:t>
            </a:r>
            <a:endParaRPr lang="en-GB" dirty="0"/>
          </a:p>
        </p:txBody>
      </p:sp>
      <p:sp>
        <p:nvSpPr>
          <p:cNvPr id="5" name="Subtitle 2"/>
          <p:cNvSpPr>
            <a:spLocks noGrp="1"/>
          </p:cNvSpPr>
          <p:nvPr>
            <p:ph type="subTitle" idx="10"/>
          </p:nvPr>
        </p:nvSpPr>
        <p:spPr>
          <a:xfrm>
            <a:off x="1731028" y="3893802"/>
            <a:ext cx="9805365" cy="1011751"/>
          </a:xfrm>
        </p:spPr>
        <p:txBody>
          <a:bodyPr>
            <a:noAutofit/>
          </a:bodyPr>
          <a:lstStyle>
            <a:lvl1pPr marL="0" indent="0" algn="l">
              <a:buNone/>
              <a:defRPr sz="2400" b="1" cap="all" baseline="0">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2024506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spTree>
      <p:nvGrpSpPr>
        <p:cNvPr id="1" name=""/>
        <p:cNvGrpSpPr/>
        <p:nvPr/>
      </p:nvGrpSpPr>
      <p:grpSpPr>
        <a:xfrm>
          <a:off x="0" y="0"/>
          <a:ext cx="0" cy="0"/>
          <a:chOff x="0" y="0"/>
          <a:chExt cx="0" cy="0"/>
        </a:xfrm>
      </p:grpSpPr>
      <p:sp>
        <p:nvSpPr>
          <p:cNvPr id="2" name="Title 1"/>
          <p:cNvSpPr>
            <a:spLocks noGrp="1"/>
          </p:cNvSpPr>
          <p:nvPr>
            <p:ph type="ctrTitle"/>
          </p:nvPr>
        </p:nvSpPr>
        <p:spPr>
          <a:xfrm>
            <a:off x="906139" y="2145600"/>
            <a:ext cx="6643652" cy="1219200"/>
          </a:xfrm>
        </p:spPr>
        <p:txBody>
          <a:bodyPr anchor="b">
            <a:noAutofit/>
          </a:bodyPr>
          <a:lstStyle>
            <a:lvl1pPr algn="l">
              <a:lnSpc>
                <a:spcPct val="80000"/>
              </a:lnSpc>
              <a:defRPr sz="4267" b="1" i="0" cap="all">
                <a:solidFill>
                  <a:schemeClr val="tx1"/>
                </a:solidFill>
                <a:latin typeface="Arial Narrow"/>
                <a:cs typeface="Arial Narrow"/>
              </a:defRPr>
            </a:lvl1pPr>
          </a:lstStyle>
          <a:p>
            <a:r>
              <a:rPr lang="en-US"/>
              <a:t>Click to edit Master title style</a:t>
            </a:r>
            <a:endParaRPr lang="en-US" dirty="0"/>
          </a:p>
        </p:txBody>
      </p:sp>
      <p:sp>
        <p:nvSpPr>
          <p:cNvPr id="3" name="Subtitle 2"/>
          <p:cNvSpPr>
            <a:spLocks noGrp="1"/>
          </p:cNvSpPr>
          <p:nvPr>
            <p:ph type="subTitle" idx="1"/>
          </p:nvPr>
        </p:nvSpPr>
        <p:spPr>
          <a:xfrm>
            <a:off x="906139" y="3370145"/>
            <a:ext cx="6643652" cy="600000"/>
          </a:xfrm>
        </p:spPr>
        <p:txBody>
          <a:bodyPr>
            <a:noAutofit/>
          </a:bodyPr>
          <a:lstStyle>
            <a:lvl1pPr marL="0" indent="0" algn="l">
              <a:buNone/>
              <a:defRPr sz="3200">
                <a:solidFill>
                  <a:schemeClr val="tx1"/>
                </a:solidFill>
                <a:latin typeface="Arial Narrow"/>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9" name="Text Placeholder 18"/>
          <p:cNvSpPr>
            <a:spLocks noGrp="1"/>
          </p:cNvSpPr>
          <p:nvPr>
            <p:ph type="body" sz="quarter" idx="10"/>
          </p:nvPr>
        </p:nvSpPr>
        <p:spPr>
          <a:xfrm>
            <a:off x="906142" y="4579200"/>
            <a:ext cx="5900236" cy="307200"/>
          </a:xfrm>
        </p:spPr>
        <p:txBody>
          <a:bodyPr tIns="46800" bIns="234000">
            <a:noAutofit/>
          </a:bodyPr>
          <a:lstStyle>
            <a:lvl1pPr marL="0" indent="0">
              <a:buFontTx/>
              <a:buNone/>
              <a:defRPr sz="1600" b="1">
                <a:solidFill>
                  <a:schemeClr val="tx1"/>
                </a:solidFill>
              </a:defRPr>
            </a:lvl1pPr>
          </a:lstStyle>
          <a:p>
            <a:pPr lvl="0"/>
            <a:r>
              <a:rPr lang="en-US"/>
              <a:t>Click to edit Master text styles</a:t>
            </a:r>
          </a:p>
        </p:txBody>
      </p:sp>
      <p:sp>
        <p:nvSpPr>
          <p:cNvPr id="20" name="Text Placeholder 18"/>
          <p:cNvSpPr>
            <a:spLocks noGrp="1"/>
          </p:cNvSpPr>
          <p:nvPr>
            <p:ph type="body" sz="quarter" idx="11"/>
          </p:nvPr>
        </p:nvSpPr>
        <p:spPr>
          <a:xfrm>
            <a:off x="906142" y="4894301"/>
            <a:ext cx="5900236" cy="307200"/>
          </a:xfrm>
        </p:spPr>
        <p:txBody>
          <a:bodyPr tIns="46800" bIns="234000">
            <a:noAutofit/>
          </a:bodyPr>
          <a:lstStyle>
            <a:lvl1pPr marL="0" indent="0">
              <a:buFontTx/>
              <a:buNone/>
              <a:defRPr sz="1600" b="0">
                <a:solidFill>
                  <a:schemeClr val="tx1"/>
                </a:solidFill>
              </a:defRPr>
            </a:lvl1pPr>
          </a:lstStyle>
          <a:p>
            <a:pPr lvl="0"/>
            <a:r>
              <a:rPr lang="en-US"/>
              <a:t>Click to edit Master text styles</a:t>
            </a:r>
          </a:p>
        </p:txBody>
      </p:sp>
      <p:sp>
        <p:nvSpPr>
          <p:cNvPr id="21" name="Text Placeholder 18"/>
          <p:cNvSpPr>
            <a:spLocks noGrp="1"/>
          </p:cNvSpPr>
          <p:nvPr>
            <p:ph type="body" sz="quarter" idx="12"/>
          </p:nvPr>
        </p:nvSpPr>
        <p:spPr>
          <a:xfrm>
            <a:off x="906141" y="5966058"/>
            <a:ext cx="5313011" cy="307777"/>
          </a:xfrm>
        </p:spPr>
        <p:txBody>
          <a:bodyPr bIns="234000">
            <a:noAutofit/>
          </a:bodyPr>
          <a:lstStyle>
            <a:lvl1pPr marL="0" indent="0">
              <a:buFontTx/>
              <a:buNone/>
              <a:defRPr sz="1600" b="0">
                <a:solidFill>
                  <a:schemeClr val="tx1"/>
                </a:solidFill>
              </a:defRPr>
            </a:lvl1pPr>
          </a:lstStyle>
          <a:p>
            <a:pPr lvl="0"/>
            <a:r>
              <a:rPr lang="en-US"/>
              <a:t>Click to edit Master text styles</a:t>
            </a:r>
          </a:p>
        </p:txBody>
      </p:sp>
      <p:sp>
        <p:nvSpPr>
          <p:cNvPr id="17" name="TextBox 16"/>
          <p:cNvSpPr txBox="1"/>
          <p:nvPr userDrawn="1"/>
        </p:nvSpPr>
        <p:spPr>
          <a:xfrm>
            <a:off x="9370882" y="5856000"/>
            <a:ext cx="2211700" cy="420564"/>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pPr>
            <a:r>
              <a:rPr lang="it-IT" sz="2133" i="0" u="none" strike="noStrike" kern="1200" baseline="0" dirty="0">
                <a:latin typeface="Arial Narrow"/>
                <a:ea typeface="+mn-ea"/>
                <a:cs typeface="Arial Narrow"/>
              </a:rPr>
              <a:t>esmo</a:t>
            </a:r>
            <a:r>
              <a:rPr lang="en-US" sz="2133" i="0" u="none" strike="noStrike" kern="1200" baseline="0" dirty="0">
                <a:latin typeface="Arial Narrow"/>
                <a:ea typeface="+mn-ea"/>
                <a:cs typeface="Arial Narrow"/>
              </a:rPr>
              <a:t>.org</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6139" y="558156"/>
            <a:ext cx="2552717" cy="578665"/>
          </a:xfrm>
          <a:prstGeom prst="rect">
            <a:avLst/>
          </a:prstGeom>
        </p:spPr>
      </p:pic>
    </p:spTree>
    <p:extLst>
      <p:ext uri="{BB962C8B-B14F-4D97-AF65-F5344CB8AC3E}">
        <p14:creationId xmlns:p14="http://schemas.microsoft.com/office/powerpoint/2010/main" val="3102559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Title Chapter">
    <p:spTree>
      <p:nvGrpSpPr>
        <p:cNvPr id="1" name=""/>
        <p:cNvGrpSpPr/>
        <p:nvPr/>
      </p:nvGrpSpPr>
      <p:grpSpPr>
        <a:xfrm>
          <a:off x="0" y="0"/>
          <a:ext cx="0" cy="0"/>
          <a:chOff x="0" y="0"/>
          <a:chExt cx="0" cy="0"/>
        </a:xfrm>
      </p:grpSpPr>
      <p:sp>
        <p:nvSpPr>
          <p:cNvPr id="15" name="Title 1"/>
          <p:cNvSpPr>
            <a:spLocks noGrp="1"/>
          </p:cNvSpPr>
          <p:nvPr>
            <p:ph type="ctrTitle"/>
          </p:nvPr>
        </p:nvSpPr>
        <p:spPr>
          <a:xfrm>
            <a:off x="914401" y="2145600"/>
            <a:ext cx="6643649" cy="1219200"/>
          </a:xfrm>
        </p:spPr>
        <p:txBody>
          <a:bodyPr anchor="b">
            <a:noAutofit/>
          </a:bodyPr>
          <a:lstStyle>
            <a:lvl1pPr algn="l">
              <a:lnSpc>
                <a:spcPct val="80000"/>
              </a:lnSpc>
              <a:defRPr b="1" i="0" cap="all">
                <a:solidFill>
                  <a:schemeClr val="tx1"/>
                </a:solidFill>
                <a:latin typeface="Arial Narrow"/>
                <a:cs typeface="Arial Narrow"/>
              </a:defRPr>
            </a:lvl1pPr>
          </a:lstStyle>
          <a:p>
            <a:r>
              <a:rPr lang="en-US"/>
              <a:t>Click to edit Master title style</a:t>
            </a:r>
            <a:endParaRPr lang="en-US" dirty="0"/>
          </a:p>
        </p:txBody>
      </p:sp>
      <p:sp>
        <p:nvSpPr>
          <p:cNvPr id="16" name="Subtitle 2"/>
          <p:cNvSpPr>
            <a:spLocks noGrp="1"/>
          </p:cNvSpPr>
          <p:nvPr>
            <p:ph type="subTitle" idx="1"/>
          </p:nvPr>
        </p:nvSpPr>
        <p:spPr>
          <a:xfrm>
            <a:off x="914402" y="3370145"/>
            <a:ext cx="6643649" cy="672000"/>
          </a:xfrm>
        </p:spPr>
        <p:txBody>
          <a:bodyPr>
            <a:noAutofit/>
          </a:bodyPr>
          <a:lstStyle>
            <a:lvl1pPr marL="0" indent="0" algn="l">
              <a:buNone/>
              <a:defRPr sz="3200">
                <a:solidFill>
                  <a:schemeClr val="tx1"/>
                </a:solidFill>
                <a:latin typeface="Arial Narrow"/>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86526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1"/>
            <a:ext cx="7006269" cy="553999"/>
          </a:xfrm>
        </p:spPr>
        <p:txBody>
          <a:bodyPr anchor="b">
            <a:noAutofit/>
          </a:bodyPr>
          <a:lstStyle>
            <a:lvl1pPr>
              <a:defRPr sz="32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2133" baseline="0"/>
            </a:lvl1pPr>
          </a:lstStyle>
          <a:p>
            <a:pPr lvl="0"/>
            <a:r>
              <a:rPr lang="en-US"/>
              <a:t>Click to edit Master text styles</a:t>
            </a:r>
          </a:p>
        </p:txBody>
      </p:sp>
      <p:sp>
        <p:nvSpPr>
          <p:cNvPr id="6" name="Slide Number Placeholder 5"/>
          <p:cNvSpPr>
            <a:spLocks noGrp="1"/>
          </p:cNvSpPr>
          <p:nvPr>
            <p:ph type="sldNum" sz="quarter" idx="13"/>
          </p:nvPr>
        </p:nvSpPr>
        <p:spPr>
          <a:xfrm>
            <a:off x="1728000" y="6372104"/>
            <a:ext cx="953803" cy="246184"/>
          </a:xfrm>
          <a:prstGeom prst="rect">
            <a:avLst/>
          </a:prstGeom>
        </p:spPr>
        <p:txBody>
          <a:bodyPr/>
          <a:lstStyle>
            <a:lvl1pPr>
              <a:defRPr/>
            </a:lvl1pPr>
          </a:lstStyle>
          <a:p>
            <a:pPr>
              <a:defRPr/>
            </a:pPr>
            <a:fld id="{D7A788FA-F864-4521-9DFD-AF03C9BFF3E5}" type="slidenum">
              <a:rPr lang="en-US" altLang="en-US"/>
              <a:pPr>
                <a:defRPr/>
              </a:pPr>
              <a:t>‹#›</a:t>
            </a:fld>
            <a:endParaRPr lang="en-US" altLang="en-US"/>
          </a:p>
        </p:txBody>
      </p:sp>
    </p:spTree>
    <p:extLst>
      <p:ext uri="{BB962C8B-B14F-4D97-AF65-F5344CB8AC3E}">
        <p14:creationId xmlns:p14="http://schemas.microsoft.com/office/powerpoint/2010/main" val="3761252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716909" y="2112963"/>
            <a:ext cx="4551516" cy="4013627"/>
          </a:xfrm>
          <a:solidFill>
            <a:schemeClr val="bg1">
              <a:lumMod val="85000"/>
            </a:schemeClr>
          </a:solidFill>
        </p:spPr>
        <p:txBody>
          <a:bodyPr anchor="ctr"/>
          <a:lstStyle>
            <a:lvl1pPr marL="0" indent="0" algn="ctr">
              <a:buNone/>
              <a:defRPr sz="2133" baseline="0"/>
            </a:lvl1pPr>
          </a:lstStyle>
          <a:p>
            <a:pPr lvl="0"/>
            <a:r>
              <a:rPr lang="en-US"/>
              <a:t>Click to edit Master text styles</a:t>
            </a:r>
          </a:p>
        </p:txBody>
      </p:sp>
      <p:sp>
        <p:nvSpPr>
          <p:cNvPr id="7" name="Text Placeholder 6"/>
          <p:cNvSpPr>
            <a:spLocks noGrp="1"/>
          </p:cNvSpPr>
          <p:nvPr>
            <p:ph type="body" sz="quarter" idx="12"/>
          </p:nvPr>
        </p:nvSpPr>
        <p:spPr>
          <a:xfrm>
            <a:off x="5439345" y="2113389"/>
            <a:ext cx="6038400" cy="4013200"/>
          </a:xfrm>
        </p:spPr>
        <p:txBody>
          <a:bodyPr>
            <a:noAutofit/>
          </a:bodyPr>
          <a:lstStyle>
            <a:lvl1pPr marL="0" indent="0">
              <a:buNone/>
              <a:defRPr sz="2133" baseline="0"/>
            </a:lvl1pPr>
          </a:lstStyle>
          <a:p>
            <a:pPr lvl="0"/>
            <a:r>
              <a:rPr lang="en-US"/>
              <a:t>Click to edit Master text styles</a:t>
            </a:r>
          </a:p>
        </p:txBody>
      </p:sp>
      <p:sp>
        <p:nvSpPr>
          <p:cNvPr id="10" name="Title 1"/>
          <p:cNvSpPr>
            <a:spLocks noGrp="1"/>
          </p:cNvSpPr>
          <p:nvPr>
            <p:ph type="title"/>
          </p:nvPr>
        </p:nvSpPr>
        <p:spPr>
          <a:xfrm>
            <a:off x="721140" y="550801"/>
            <a:ext cx="7006269" cy="553999"/>
          </a:xfrm>
        </p:spPr>
        <p:txBody>
          <a:bodyPr anchor="b">
            <a:noAutofit/>
          </a:bodyPr>
          <a:lstStyle>
            <a:lvl1pPr>
              <a:defRPr sz="32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72114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8" name="Slide Number Placeholder 5"/>
          <p:cNvSpPr>
            <a:spLocks noGrp="1"/>
          </p:cNvSpPr>
          <p:nvPr>
            <p:ph type="sldNum" sz="quarter" idx="13"/>
          </p:nvPr>
        </p:nvSpPr>
        <p:spPr>
          <a:xfrm>
            <a:off x="1728000" y="6372104"/>
            <a:ext cx="953803" cy="246184"/>
          </a:xfrm>
          <a:prstGeom prst="rect">
            <a:avLst/>
          </a:prstGeom>
        </p:spPr>
        <p:txBody>
          <a:bodyPr/>
          <a:lstStyle>
            <a:lvl1pPr>
              <a:defRPr/>
            </a:lvl1pPr>
          </a:lstStyle>
          <a:p>
            <a:pPr>
              <a:defRPr/>
            </a:pPr>
            <a:fld id="{39A81B8E-DB90-4156-9998-67EBCA269C4E}" type="slidenum">
              <a:rPr lang="en-US" altLang="en-US"/>
              <a:pPr>
                <a:defRPr/>
              </a:pPr>
              <a:t>‹#›</a:t>
            </a:fld>
            <a:endParaRPr lang="en-US" altLang="en-US"/>
          </a:p>
        </p:txBody>
      </p:sp>
    </p:spTree>
    <p:extLst>
      <p:ext uri="{BB962C8B-B14F-4D97-AF65-F5344CB8AC3E}">
        <p14:creationId xmlns:p14="http://schemas.microsoft.com/office/powerpoint/2010/main" val="2935711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720000" y="4132146"/>
            <a:ext cx="10742400" cy="1994017"/>
          </a:xfrm>
          <a:solidFill>
            <a:schemeClr val="bg1">
              <a:lumMod val="85000"/>
            </a:schemeClr>
          </a:solidFill>
        </p:spPr>
        <p:txBody>
          <a:bodyPr anchor="ctr"/>
          <a:lstStyle>
            <a:lvl1pPr marL="0" marR="0" indent="0" algn="ctr" defTabSz="609585"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7" name="Text Placeholder 6"/>
          <p:cNvSpPr>
            <a:spLocks noGrp="1"/>
          </p:cNvSpPr>
          <p:nvPr>
            <p:ph type="body" sz="quarter" idx="12"/>
          </p:nvPr>
        </p:nvSpPr>
        <p:spPr>
          <a:xfrm>
            <a:off x="720000" y="2112964"/>
            <a:ext cx="10742400" cy="1895281"/>
          </a:xfrm>
        </p:spPr>
        <p:txBody>
          <a:bodyPr>
            <a:noAutofit/>
          </a:bodyPr>
          <a:lstStyle>
            <a:lvl1pPr marL="0" indent="0">
              <a:buNone/>
              <a:defRPr baseline="0"/>
            </a:lvl1pPr>
          </a:lstStyle>
          <a:p>
            <a:pPr lvl="0"/>
            <a:r>
              <a:rPr lang="en-US"/>
              <a:t>Click to edit Master text styles</a:t>
            </a:r>
          </a:p>
        </p:txBody>
      </p:sp>
      <p:sp>
        <p:nvSpPr>
          <p:cNvPr id="10" name="Title 1"/>
          <p:cNvSpPr>
            <a:spLocks noGrp="1"/>
          </p:cNvSpPr>
          <p:nvPr>
            <p:ph type="title"/>
          </p:nvPr>
        </p:nvSpPr>
        <p:spPr>
          <a:xfrm>
            <a:off x="720000" y="550801"/>
            <a:ext cx="7006269" cy="553999"/>
          </a:xfrm>
        </p:spPr>
        <p:txBody>
          <a:bodyPr anchor="b">
            <a:noAutofit/>
          </a:bodyPr>
          <a:lstStyle>
            <a:lvl1pPr>
              <a:defRPr sz="32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8" name="Slide Number Placeholder 5"/>
          <p:cNvSpPr>
            <a:spLocks noGrp="1"/>
          </p:cNvSpPr>
          <p:nvPr>
            <p:ph type="sldNum" sz="quarter" idx="13"/>
          </p:nvPr>
        </p:nvSpPr>
        <p:spPr>
          <a:xfrm>
            <a:off x="1728000" y="6372104"/>
            <a:ext cx="953803" cy="246184"/>
          </a:xfrm>
          <a:prstGeom prst="rect">
            <a:avLst/>
          </a:prstGeom>
        </p:spPr>
        <p:txBody>
          <a:bodyPr/>
          <a:lstStyle>
            <a:lvl1pPr>
              <a:defRPr/>
            </a:lvl1pPr>
          </a:lstStyle>
          <a:p>
            <a:pPr>
              <a:defRPr/>
            </a:pPr>
            <a:fld id="{4EE3CF81-11EA-405E-A3EC-9D48E6C9B03D}" type="slidenum">
              <a:rPr lang="en-US" altLang="en-US"/>
              <a:pPr>
                <a:defRPr/>
              </a:pPr>
              <a:t>‹#›</a:t>
            </a:fld>
            <a:endParaRPr lang="en-US" altLang="en-US"/>
          </a:p>
        </p:txBody>
      </p:sp>
    </p:spTree>
    <p:extLst>
      <p:ext uri="{BB962C8B-B14F-4D97-AF65-F5344CB8AC3E}">
        <p14:creationId xmlns:p14="http://schemas.microsoft.com/office/powerpoint/2010/main" val="2513101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609600" y="6245225"/>
            <a:ext cx="2844800" cy="476251"/>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5225"/>
            <a:ext cx="3860800" cy="476251"/>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xfrm>
            <a:off x="8737600" y="6245225"/>
            <a:ext cx="2844800" cy="476251"/>
          </a:xfrm>
          <a:prstGeom prst="rect">
            <a:avLst/>
          </a:prstGeom>
          <a:ln/>
        </p:spPr>
        <p:txBody>
          <a:bodyPr/>
          <a:lstStyle>
            <a:lvl1pPr>
              <a:defRPr/>
            </a:lvl1pPr>
          </a:lstStyle>
          <a:p>
            <a:pPr>
              <a:defRPr/>
            </a:pPr>
            <a:fld id="{02EF6B24-FE7E-4152-9978-735038326281}" type="slidenum">
              <a:rPr lang="en-GB"/>
              <a:pPr>
                <a:defRPr/>
              </a:pPr>
              <a:t>‹#›</a:t>
            </a:fld>
            <a:endParaRPr lang="en-GB"/>
          </a:p>
        </p:txBody>
      </p:sp>
    </p:spTree>
    <p:extLst>
      <p:ext uri="{BB962C8B-B14F-4D97-AF65-F5344CB8AC3E}">
        <p14:creationId xmlns:p14="http://schemas.microsoft.com/office/powerpoint/2010/main" val="35594114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720000" y="2112963"/>
            <a:ext cx="1074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p:nvPr>
        </p:nvSpPr>
        <p:spPr>
          <a:xfrm>
            <a:off x="720000" y="550801"/>
            <a:ext cx="10075917" cy="553999"/>
          </a:xfrm>
        </p:spPr>
        <p:txBody>
          <a:bodyPr anchor="b">
            <a:noAutofit/>
          </a:bodyPr>
          <a:lstStyle>
            <a:lvl1pPr>
              <a:defRPr sz="3200" cap="all" baseline="0"/>
            </a:lvl1pPr>
          </a:lstStyle>
          <a:p>
            <a:r>
              <a:rPr lang="en-US"/>
              <a:t>Click to edit Master title style</a:t>
            </a:r>
            <a:endParaRPr lang="en-US" dirty="0"/>
          </a:p>
        </p:txBody>
      </p:sp>
      <p:sp>
        <p:nvSpPr>
          <p:cNvPr id="10" name="Text Placeholder 11"/>
          <p:cNvSpPr>
            <a:spLocks noGrp="1"/>
          </p:cNvSpPr>
          <p:nvPr>
            <p:ph type="body" sz="quarter" idx="10"/>
          </p:nvPr>
        </p:nvSpPr>
        <p:spPr>
          <a:xfrm>
            <a:off x="720000" y="1080001"/>
            <a:ext cx="10075917"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6" name="Slide Number Placeholder 5"/>
          <p:cNvSpPr>
            <a:spLocks noGrp="1"/>
          </p:cNvSpPr>
          <p:nvPr>
            <p:ph type="sldNum" sz="quarter" idx="14"/>
          </p:nvPr>
        </p:nvSpPr>
        <p:spPr>
          <a:xfrm>
            <a:off x="1728000" y="6372104"/>
            <a:ext cx="953803" cy="246184"/>
          </a:xfrm>
          <a:prstGeom prst="rect">
            <a:avLst/>
          </a:prstGeom>
        </p:spPr>
        <p:txBody>
          <a:bodyPr/>
          <a:lstStyle>
            <a:lvl1pPr>
              <a:defRPr/>
            </a:lvl1pPr>
          </a:lstStyle>
          <a:p>
            <a:pPr>
              <a:defRPr/>
            </a:pPr>
            <a:fld id="{08D83D96-D520-43E8-9FE3-99F474E31BD7}" type="slidenum">
              <a:rPr lang="en-US" altLang="en-US"/>
              <a:pPr>
                <a:defRPr/>
              </a:pPr>
              <a:t>‹#›</a:t>
            </a:fld>
            <a:endParaRPr lang="en-US" altLang="en-US"/>
          </a:p>
        </p:txBody>
      </p:sp>
    </p:spTree>
    <p:extLst>
      <p:ext uri="{BB962C8B-B14F-4D97-AF65-F5344CB8AC3E}">
        <p14:creationId xmlns:p14="http://schemas.microsoft.com/office/powerpoint/2010/main" val="992521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_Free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728000" y="6372104"/>
            <a:ext cx="953803" cy="246184"/>
          </a:xfrm>
          <a:prstGeom prst="rect">
            <a:avLst/>
          </a:prstGeom>
        </p:spPr>
        <p:txBody>
          <a:bodyPr/>
          <a:lstStyle>
            <a:lvl1pPr>
              <a:defRPr/>
            </a:lvl1pPr>
          </a:lstStyle>
          <a:p>
            <a:pPr>
              <a:defRPr/>
            </a:pPr>
            <a:fld id="{5EF692A5-A8C0-47CD-A2C0-7DF226E98A5E}" type="slidenum">
              <a:rPr lang="en-US" altLang="en-US"/>
              <a:pPr>
                <a:defRPr/>
              </a:pPr>
              <a:t>‹#›</a:t>
            </a:fld>
            <a:endParaRPr lang="en-US" altLang="en-US"/>
          </a:p>
        </p:txBody>
      </p:sp>
    </p:spTree>
    <p:extLst>
      <p:ext uri="{BB962C8B-B14F-4D97-AF65-F5344CB8AC3E}">
        <p14:creationId xmlns:p14="http://schemas.microsoft.com/office/powerpoint/2010/main" val="2929714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720000" y="2112963"/>
            <a:ext cx="1098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720000" y="550801"/>
            <a:ext cx="7006269" cy="553999"/>
          </a:xfrm>
        </p:spPr>
        <p:txBody>
          <a:bodyPr anchor="b">
            <a:noAutofit/>
          </a:bodyPr>
          <a:lstStyle>
            <a:lvl1pPr>
              <a:defRPr sz="3200" cap="all" baseline="0"/>
            </a:lvl1pPr>
          </a:lstStyle>
          <a:p>
            <a:r>
              <a:rPr lang="en-US"/>
              <a:t>Click to edit Master title style</a:t>
            </a:r>
            <a:endParaRPr lang="en-US" dirty="0"/>
          </a:p>
        </p:txBody>
      </p:sp>
      <p:sp>
        <p:nvSpPr>
          <p:cNvPr id="7" name="Text Placeholder 11"/>
          <p:cNvSpPr>
            <a:spLocks noGrp="1"/>
          </p:cNvSpPr>
          <p:nvPr>
            <p:ph type="body" sz="quarter" idx="14"/>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9" name="Slide Number Placeholder 5"/>
          <p:cNvSpPr>
            <a:spLocks noGrp="1"/>
          </p:cNvSpPr>
          <p:nvPr>
            <p:ph type="sldNum" sz="quarter" idx="15"/>
          </p:nvPr>
        </p:nvSpPr>
        <p:spPr>
          <a:xfrm>
            <a:off x="1728000" y="6372104"/>
            <a:ext cx="953803" cy="246184"/>
          </a:xfrm>
          <a:prstGeom prst="rect">
            <a:avLst/>
          </a:prstGeom>
        </p:spPr>
        <p:txBody>
          <a:bodyPr/>
          <a:lstStyle>
            <a:lvl1pPr>
              <a:defRPr/>
            </a:lvl1pPr>
          </a:lstStyle>
          <a:p>
            <a:pPr>
              <a:defRPr/>
            </a:pPr>
            <a:fld id="{711A7CD0-78D0-42EA-ADB5-8E9333008CAE}" type="slidenum">
              <a:rPr lang="en-US" altLang="en-US"/>
              <a:pPr>
                <a:defRPr/>
              </a:pPr>
              <a:t>‹#›</a:t>
            </a:fld>
            <a:endParaRPr lang="en-US" altLang="en-US"/>
          </a:p>
        </p:txBody>
      </p:sp>
    </p:spTree>
    <p:extLst>
      <p:ext uri="{BB962C8B-B14F-4D97-AF65-F5344CB8AC3E}">
        <p14:creationId xmlns:p14="http://schemas.microsoft.com/office/powerpoint/2010/main" val="477829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8_Contact">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914402" y="3692527"/>
            <a:ext cx="3992033" cy="214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altLang="en-US" sz="2067" b="1" baseline="30000" dirty="0">
                <a:solidFill>
                  <a:schemeClr val="tx1"/>
                </a:solidFill>
                <a:latin typeface="Arial Narrow" pitchFamily="34" charset="0"/>
              </a:rPr>
              <a:t>Contacts ESMO </a:t>
            </a:r>
          </a:p>
          <a:p>
            <a:pPr eaLnBrk="1" hangingPunct="1">
              <a:defRPr/>
            </a:pPr>
            <a:endParaRPr lang="en-US" altLang="en-US" sz="2067" b="1" baseline="30000" dirty="0">
              <a:solidFill>
                <a:schemeClr val="tx1"/>
              </a:solidFill>
              <a:latin typeface="Arial Narrow" pitchFamily="34" charset="0"/>
            </a:endParaRPr>
          </a:p>
          <a:p>
            <a:pPr eaLnBrk="1" hangingPunct="1">
              <a:defRPr/>
            </a:pPr>
            <a:r>
              <a:rPr lang="en-US" altLang="en-US" sz="2067" baseline="30000" dirty="0">
                <a:solidFill>
                  <a:schemeClr val="tx1"/>
                </a:solidFill>
                <a:latin typeface="Arial Narrow" pitchFamily="34" charset="0"/>
              </a:rPr>
              <a:t>European Society for Medical Oncology </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Via L. </a:t>
            </a:r>
            <a:r>
              <a:rPr lang="en-US" altLang="en-US" sz="2067" baseline="30000" dirty="0" err="1">
                <a:solidFill>
                  <a:schemeClr val="tx1"/>
                </a:solidFill>
                <a:latin typeface="Arial Narrow" pitchFamily="34" charset="0"/>
              </a:rPr>
              <a:t>Taddei</a:t>
            </a:r>
            <a:r>
              <a:rPr lang="en-US" altLang="en-US" sz="2067" baseline="30000" dirty="0">
                <a:solidFill>
                  <a:schemeClr val="tx1"/>
                </a:solidFill>
                <a:latin typeface="Arial Narrow" pitchFamily="34" charset="0"/>
              </a:rPr>
              <a:t> 4, CH-6962 </a:t>
            </a:r>
            <a:r>
              <a:rPr lang="en-US" altLang="en-US" sz="2067" baseline="30000" dirty="0" err="1">
                <a:solidFill>
                  <a:schemeClr val="tx1"/>
                </a:solidFill>
                <a:latin typeface="Arial Narrow" pitchFamily="34" charset="0"/>
              </a:rPr>
              <a:t>Viganello</a:t>
            </a:r>
            <a:r>
              <a:rPr lang="en-US" altLang="en-US" sz="2067" baseline="30000" dirty="0">
                <a:solidFill>
                  <a:schemeClr val="tx1"/>
                </a:solidFill>
                <a:latin typeface="Arial Narrow" pitchFamily="34" charset="0"/>
              </a:rPr>
              <a:t> – </a:t>
            </a:r>
            <a:r>
              <a:rPr lang="en-US" altLang="en-US" sz="2067" baseline="30000" dirty="0" err="1">
                <a:solidFill>
                  <a:schemeClr val="tx1"/>
                </a:solidFill>
                <a:latin typeface="Arial Narrow" pitchFamily="34" charset="0"/>
              </a:rPr>
              <a:t>Lugano</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T. +41 (0)91 973 19 00</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F. +41 (0)91 973 19 02</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http://</a:t>
            </a:r>
            <a:r>
              <a:rPr lang="en-US" altLang="en-US" sz="2067" baseline="30000" dirty="0" err="1">
                <a:solidFill>
                  <a:schemeClr val="tx1"/>
                </a:solidFill>
                <a:latin typeface="Arial Narrow" pitchFamily="34" charset="0"/>
              </a:rPr>
              <a:t>www.esmo.org</a:t>
            </a:r>
            <a:endParaRPr lang="en-US" altLang="en-US" sz="2067" b="1" baseline="0" dirty="0">
              <a:solidFill>
                <a:schemeClr val="tx1"/>
              </a:solidFill>
              <a:latin typeface="Arial Narrow" pitchFamily="34" charset="0"/>
            </a:endParaRPr>
          </a:p>
          <a:p>
            <a:pPr marL="0" marR="0" indent="0" algn="l" defTabSz="609585" rtl="0" eaLnBrk="1" fontAlgn="base" latinLnBrk="0" hangingPunct="1">
              <a:lnSpc>
                <a:spcPct val="100000"/>
              </a:lnSpc>
              <a:spcBef>
                <a:spcPct val="0"/>
              </a:spcBef>
              <a:spcAft>
                <a:spcPct val="0"/>
              </a:spcAft>
              <a:buClrTx/>
              <a:buSzTx/>
              <a:buFontTx/>
              <a:buNone/>
              <a:tabLst/>
              <a:defRPr/>
            </a:pPr>
            <a:r>
              <a:rPr lang="en-US" altLang="en-US" sz="2067" baseline="30000" dirty="0" err="1">
                <a:solidFill>
                  <a:schemeClr val="tx1"/>
                </a:solidFill>
                <a:latin typeface="Arial Narrow" pitchFamily="34" charset="0"/>
              </a:rPr>
              <a:t>esmo@esmo.org</a:t>
            </a:r>
            <a:endParaRPr lang="en-US" altLang="en-US" sz="2067" baseline="30000" dirty="0">
              <a:solidFill>
                <a:schemeClr val="tx1"/>
              </a:solidFill>
              <a:latin typeface="Arial Narrow" pitchFamily="34" charset="0"/>
            </a:endParaRPr>
          </a:p>
          <a:p>
            <a:pPr eaLnBrk="1" hangingPunct="1">
              <a:defRPr/>
            </a:pPr>
            <a:endParaRPr lang="en-US" altLang="en-US" sz="2400" baseline="30000" dirty="0">
              <a:solidFill>
                <a:schemeClr val="tx1"/>
              </a:solidFill>
              <a:latin typeface="Arial Narrow" pitchFamily="34" charset="0"/>
            </a:endParaRPr>
          </a:p>
        </p:txBody>
      </p:sp>
      <p:sp>
        <p:nvSpPr>
          <p:cNvPr id="5" name="Text Placeholder 18"/>
          <p:cNvSpPr>
            <a:spLocks noGrp="1"/>
          </p:cNvSpPr>
          <p:nvPr>
            <p:ph type="body" sz="quarter" idx="10"/>
          </p:nvPr>
        </p:nvSpPr>
        <p:spPr>
          <a:xfrm>
            <a:off x="914401" y="2266720"/>
            <a:ext cx="6924495" cy="297517"/>
          </a:xfrm>
        </p:spPr>
        <p:txBody>
          <a:bodyPr tIns="140400" anchor="ctr">
            <a:noAutofit/>
          </a:bodyPr>
          <a:lstStyle>
            <a:lvl1pPr marL="0" indent="0" rtl="0">
              <a:buFontTx/>
              <a:buNone/>
              <a:defRPr lang="en-US" sz="2267" b="1" i="0" u="none" strike="noStrike" baseline="30000" smtClean="0">
                <a:solidFill>
                  <a:schemeClr val="tx1"/>
                </a:solidFill>
              </a:defRPr>
            </a:lvl1pPr>
          </a:lstStyle>
          <a:p>
            <a:pPr lvl="0"/>
            <a:r>
              <a:rPr lang="en-US"/>
              <a:t>Click to edit Master text styles</a:t>
            </a:r>
          </a:p>
        </p:txBody>
      </p:sp>
      <p:sp>
        <p:nvSpPr>
          <p:cNvPr id="6" name="Text Placeholder 18"/>
          <p:cNvSpPr>
            <a:spLocks noGrp="1"/>
          </p:cNvSpPr>
          <p:nvPr>
            <p:ph type="body" sz="quarter" idx="11"/>
          </p:nvPr>
        </p:nvSpPr>
        <p:spPr>
          <a:xfrm>
            <a:off x="914400" y="2664487"/>
            <a:ext cx="6924493" cy="270475"/>
          </a:xfrm>
        </p:spPr>
        <p:txBody>
          <a:bodyPr tIns="93600" bIns="0" anchor="ctr">
            <a:noAutofit/>
          </a:bodyPr>
          <a:lstStyle>
            <a:lvl1pPr marL="0" indent="0" rtl="0">
              <a:buFontTx/>
              <a:buNone/>
              <a:defRPr lang="en-US" sz="2267" b="0" i="0" u="none" strike="noStrike" baseline="30000" smtClean="0">
                <a:solidFill>
                  <a:schemeClr val="tx1"/>
                </a:solidFill>
              </a:defRPr>
            </a:lvl1pPr>
          </a:lstStyle>
          <a:p>
            <a:pPr lvl="0"/>
            <a:r>
              <a:rPr lang="en-US"/>
              <a:t>Click to edit Master text styles</a:t>
            </a:r>
          </a:p>
        </p:txBody>
      </p:sp>
      <p:sp>
        <p:nvSpPr>
          <p:cNvPr id="10" name="Text Placeholder 18"/>
          <p:cNvSpPr>
            <a:spLocks noGrp="1"/>
          </p:cNvSpPr>
          <p:nvPr>
            <p:ph type="body" sz="quarter" idx="12" hasCustomPrompt="1"/>
          </p:nvPr>
        </p:nvSpPr>
        <p:spPr>
          <a:xfrm>
            <a:off x="914400" y="2937600"/>
            <a:ext cx="6924493" cy="297600"/>
          </a:xfrm>
        </p:spPr>
        <p:txBody>
          <a:bodyPr tIns="93600" bIns="0" anchor="ctr">
            <a:noAutofit/>
          </a:bodyPr>
          <a:lstStyle>
            <a:lvl1pPr marL="0" indent="0" rtl="0">
              <a:buFontTx/>
              <a:buNone/>
              <a:defRPr lang="en-US" sz="2267" b="0" i="0" u="none" strike="noStrike" baseline="30000" smtClean="0">
                <a:solidFill>
                  <a:schemeClr val="tx1"/>
                </a:solidFill>
              </a:defRPr>
            </a:lvl1pPr>
          </a:lstStyle>
          <a:p>
            <a:pPr lvl="0"/>
            <a:r>
              <a:rPr lang="fr-CH" dirty="0"/>
              <a:t>Click to edit Master text style</a:t>
            </a:r>
          </a:p>
        </p:txBody>
      </p:sp>
      <p:sp>
        <p:nvSpPr>
          <p:cNvPr id="12" name="Slide Number Placeholder 5"/>
          <p:cNvSpPr>
            <a:spLocks noGrp="1"/>
          </p:cNvSpPr>
          <p:nvPr>
            <p:ph type="sldNum" sz="quarter" idx="13"/>
          </p:nvPr>
        </p:nvSpPr>
        <p:spPr>
          <a:xfrm>
            <a:off x="1728000" y="6372104"/>
            <a:ext cx="953803" cy="246184"/>
          </a:xfrm>
          <a:prstGeom prst="rect">
            <a:avLst/>
          </a:prstGeom>
        </p:spPr>
        <p:txBody>
          <a:bodyPr/>
          <a:lstStyle>
            <a:lvl1pPr>
              <a:defRPr/>
            </a:lvl1pPr>
          </a:lstStyle>
          <a:p>
            <a:pPr>
              <a:defRPr/>
            </a:pPr>
            <a:fld id="{FC19FB4C-FCC4-423E-B433-D9FA2CAED6D2}" type="slidenum">
              <a:rPr lang="en-US" altLang="en-US"/>
              <a:pPr>
                <a:defRPr/>
              </a:pPr>
              <a:t>‹#›</a:t>
            </a:fld>
            <a:endParaRPr lang="en-US" altLang="en-US"/>
          </a:p>
        </p:txBody>
      </p:sp>
    </p:spTree>
    <p:extLst>
      <p:ext uri="{BB962C8B-B14F-4D97-AF65-F5344CB8AC3E}">
        <p14:creationId xmlns:p14="http://schemas.microsoft.com/office/powerpoint/2010/main" val="1480410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spTree>
      <p:nvGrpSpPr>
        <p:cNvPr id="1" name=""/>
        <p:cNvGrpSpPr/>
        <p:nvPr/>
      </p:nvGrpSpPr>
      <p:grpSpPr>
        <a:xfrm>
          <a:off x="0" y="0"/>
          <a:ext cx="0" cy="0"/>
          <a:chOff x="0" y="0"/>
          <a:chExt cx="0" cy="0"/>
        </a:xfrm>
      </p:grpSpPr>
      <p:sp>
        <p:nvSpPr>
          <p:cNvPr id="2" name="Title 1"/>
          <p:cNvSpPr>
            <a:spLocks noGrp="1"/>
          </p:cNvSpPr>
          <p:nvPr>
            <p:ph type="ctrTitle"/>
          </p:nvPr>
        </p:nvSpPr>
        <p:spPr>
          <a:xfrm>
            <a:off x="906139" y="2145600"/>
            <a:ext cx="6643652" cy="1219200"/>
          </a:xfrm>
        </p:spPr>
        <p:txBody>
          <a:bodyPr anchor="b">
            <a:noAutofit/>
          </a:bodyPr>
          <a:lstStyle>
            <a:lvl1pPr algn="l">
              <a:lnSpc>
                <a:spcPct val="80000"/>
              </a:lnSpc>
              <a:defRPr sz="4267" b="1" i="0" cap="all">
                <a:solidFill>
                  <a:schemeClr val="tx1"/>
                </a:solidFill>
                <a:latin typeface="Arial Narrow"/>
                <a:cs typeface="Arial Narrow"/>
              </a:defRPr>
            </a:lvl1pPr>
          </a:lstStyle>
          <a:p>
            <a:r>
              <a:rPr lang="en-US"/>
              <a:t>Click to edit Master title style</a:t>
            </a:r>
            <a:endParaRPr lang="en-US" dirty="0"/>
          </a:p>
        </p:txBody>
      </p:sp>
      <p:sp>
        <p:nvSpPr>
          <p:cNvPr id="3" name="Subtitle 2"/>
          <p:cNvSpPr>
            <a:spLocks noGrp="1"/>
          </p:cNvSpPr>
          <p:nvPr>
            <p:ph type="subTitle" idx="1"/>
          </p:nvPr>
        </p:nvSpPr>
        <p:spPr>
          <a:xfrm>
            <a:off x="906139" y="3370145"/>
            <a:ext cx="6643652" cy="600000"/>
          </a:xfrm>
        </p:spPr>
        <p:txBody>
          <a:bodyPr>
            <a:noAutofit/>
          </a:bodyPr>
          <a:lstStyle>
            <a:lvl1pPr marL="0" indent="0" algn="l">
              <a:buNone/>
              <a:defRPr sz="3200">
                <a:solidFill>
                  <a:schemeClr val="tx1"/>
                </a:solidFill>
                <a:latin typeface="Arial Narrow"/>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9" name="Text Placeholder 18"/>
          <p:cNvSpPr>
            <a:spLocks noGrp="1"/>
          </p:cNvSpPr>
          <p:nvPr>
            <p:ph type="body" sz="quarter" idx="10"/>
          </p:nvPr>
        </p:nvSpPr>
        <p:spPr>
          <a:xfrm>
            <a:off x="906142" y="4579200"/>
            <a:ext cx="5900236" cy="307200"/>
          </a:xfrm>
        </p:spPr>
        <p:txBody>
          <a:bodyPr tIns="46800" bIns="234000">
            <a:noAutofit/>
          </a:bodyPr>
          <a:lstStyle>
            <a:lvl1pPr marL="0" indent="0">
              <a:buFontTx/>
              <a:buNone/>
              <a:defRPr sz="1600" b="1">
                <a:solidFill>
                  <a:schemeClr val="tx1"/>
                </a:solidFill>
              </a:defRPr>
            </a:lvl1pPr>
          </a:lstStyle>
          <a:p>
            <a:pPr lvl="0"/>
            <a:r>
              <a:rPr lang="en-US"/>
              <a:t>Click to edit Master text styles</a:t>
            </a:r>
          </a:p>
        </p:txBody>
      </p:sp>
      <p:sp>
        <p:nvSpPr>
          <p:cNvPr id="20" name="Text Placeholder 18"/>
          <p:cNvSpPr>
            <a:spLocks noGrp="1"/>
          </p:cNvSpPr>
          <p:nvPr>
            <p:ph type="body" sz="quarter" idx="11"/>
          </p:nvPr>
        </p:nvSpPr>
        <p:spPr>
          <a:xfrm>
            <a:off x="906142" y="4894301"/>
            <a:ext cx="5900236" cy="307200"/>
          </a:xfrm>
        </p:spPr>
        <p:txBody>
          <a:bodyPr tIns="46800" bIns="234000">
            <a:noAutofit/>
          </a:bodyPr>
          <a:lstStyle>
            <a:lvl1pPr marL="0" indent="0">
              <a:buFontTx/>
              <a:buNone/>
              <a:defRPr sz="1600" b="0">
                <a:solidFill>
                  <a:schemeClr val="tx1"/>
                </a:solidFill>
              </a:defRPr>
            </a:lvl1pPr>
          </a:lstStyle>
          <a:p>
            <a:pPr lvl="0"/>
            <a:r>
              <a:rPr lang="en-US"/>
              <a:t>Click to edit Master text styles</a:t>
            </a:r>
          </a:p>
        </p:txBody>
      </p:sp>
      <p:sp>
        <p:nvSpPr>
          <p:cNvPr id="21" name="Text Placeholder 18"/>
          <p:cNvSpPr>
            <a:spLocks noGrp="1"/>
          </p:cNvSpPr>
          <p:nvPr>
            <p:ph type="body" sz="quarter" idx="12"/>
          </p:nvPr>
        </p:nvSpPr>
        <p:spPr>
          <a:xfrm>
            <a:off x="906141" y="5966058"/>
            <a:ext cx="5313011" cy="307777"/>
          </a:xfrm>
        </p:spPr>
        <p:txBody>
          <a:bodyPr bIns="234000">
            <a:noAutofit/>
          </a:bodyPr>
          <a:lstStyle>
            <a:lvl1pPr marL="0" indent="0">
              <a:buFontTx/>
              <a:buNone/>
              <a:defRPr sz="1600" b="0">
                <a:solidFill>
                  <a:schemeClr val="tx1"/>
                </a:solidFill>
              </a:defRPr>
            </a:lvl1pPr>
          </a:lstStyle>
          <a:p>
            <a:pPr lvl="0"/>
            <a:r>
              <a:rPr lang="en-US"/>
              <a:t>Click to edit Master text styles</a:t>
            </a:r>
          </a:p>
        </p:txBody>
      </p:sp>
      <p:sp>
        <p:nvSpPr>
          <p:cNvPr id="17" name="TextBox 16"/>
          <p:cNvSpPr txBox="1"/>
          <p:nvPr userDrawn="1"/>
        </p:nvSpPr>
        <p:spPr>
          <a:xfrm>
            <a:off x="9370882" y="5856000"/>
            <a:ext cx="2211700" cy="420564"/>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pPr>
            <a:r>
              <a:rPr lang="it-IT" sz="2133" i="0" u="none" strike="noStrike" kern="1200" baseline="0" dirty="0">
                <a:latin typeface="Arial Narrow"/>
                <a:ea typeface="+mn-ea"/>
                <a:cs typeface="Arial Narrow"/>
              </a:rPr>
              <a:t>esmo</a:t>
            </a:r>
            <a:r>
              <a:rPr lang="en-US" sz="2133" i="0" u="none" strike="noStrike" kern="1200" baseline="0" dirty="0">
                <a:latin typeface="Arial Narrow"/>
                <a:ea typeface="+mn-ea"/>
                <a:cs typeface="Arial Narrow"/>
              </a:rPr>
              <a:t>.org</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6139" y="558156"/>
            <a:ext cx="2552717" cy="578665"/>
          </a:xfrm>
          <a:prstGeom prst="rect">
            <a:avLst/>
          </a:prstGeom>
        </p:spPr>
      </p:pic>
    </p:spTree>
    <p:extLst>
      <p:ext uri="{BB962C8B-B14F-4D97-AF65-F5344CB8AC3E}">
        <p14:creationId xmlns:p14="http://schemas.microsoft.com/office/powerpoint/2010/main" val="1574535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Title Chapter">
    <p:spTree>
      <p:nvGrpSpPr>
        <p:cNvPr id="1" name=""/>
        <p:cNvGrpSpPr/>
        <p:nvPr/>
      </p:nvGrpSpPr>
      <p:grpSpPr>
        <a:xfrm>
          <a:off x="0" y="0"/>
          <a:ext cx="0" cy="0"/>
          <a:chOff x="0" y="0"/>
          <a:chExt cx="0" cy="0"/>
        </a:xfrm>
      </p:grpSpPr>
      <p:sp>
        <p:nvSpPr>
          <p:cNvPr id="15" name="Title 1"/>
          <p:cNvSpPr>
            <a:spLocks noGrp="1"/>
          </p:cNvSpPr>
          <p:nvPr>
            <p:ph type="ctrTitle"/>
          </p:nvPr>
        </p:nvSpPr>
        <p:spPr>
          <a:xfrm>
            <a:off x="914401" y="2145600"/>
            <a:ext cx="6643649" cy="1219200"/>
          </a:xfrm>
        </p:spPr>
        <p:txBody>
          <a:bodyPr anchor="b">
            <a:noAutofit/>
          </a:bodyPr>
          <a:lstStyle>
            <a:lvl1pPr algn="l">
              <a:lnSpc>
                <a:spcPct val="80000"/>
              </a:lnSpc>
              <a:defRPr b="1" i="0" cap="all">
                <a:solidFill>
                  <a:schemeClr val="tx1"/>
                </a:solidFill>
                <a:latin typeface="Arial Narrow"/>
                <a:cs typeface="Arial Narrow"/>
              </a:defRPr>
            </a:lvl1pPr>
          </a:lstStyle>
          <a:p>
            <a:r>
              <a:rPr lang="en-US"/>
              <a:t>Click to edit Master title style</a:t>
            </a:r>
            <a:endParaRPr lang="en-US" dirty="0"/>
          </a:p>
        </p:txBody>
      </p:sp>
      <p:sp>
        <p:nvSpPr>
          <p:cNvPr id="16" name="Subtitle 2"/>
          <p:cNvSpPr>
            <a:spLocks noGrp="1"/>
          </p:cNvSpPr>
          <p:nvPr>
            <p:ph type="subTitle" idx="1"/>
          </p:nvPr>
        </p:nvSpPr>
        <p:spPr>
          <a:xfrm>
            <a:off x="914402" y="3370145"/>
            <a:ext cx="6643649" cy="672000"/>
          </a:xfrm>
        </p:spPr>
        <p:txBody>
          <a:bodyPr>
            <a:noAutofit/>
          </a:bodyPr>
          <a:lstStyle>
            <a:lvl1pPr marL="0" indent="0" algn="l">
              <a:buNone/>
              <a:defRPr sz="3200">
                <a:solidFill>
                  <a:schemeClr val="tx1"/>
                </a:solidFill>
                <a:latin typeface="Arial Narrow"/>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94874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1"/>
            <a:ext cx="7006269" cy="553999"/>
          </a:xfrm>
        </p:spPr>
        <p:txBody>
          <a:bodyPr anchor="b">
            <a:noAutofit/>
          </a:bodyPr>
          <a:lstStyle>
            <a:lvl1pPr>
              <a:defRPr sz="32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2133" baseline="0"/>
            </a:lvl1pPr>
          </a:lstStyle>
          <a:p>
            <a:pPr lvl="0"/>
            <a:r>
              <a:rPr lang="en-US"/>
              <a:t>Click to edit Master text styles</a:t>
            </a:r>
          </a:p>
        </p:txBody>
      </p:sp>
      <p:sp>
        <p:nvSpPr>
          <p:cNvPr id="6" name="Slide Number Placeholder 5"/>
          <p:cNvSpPr>
            <a:spLocks noGrp="1"/>
          </p:cNvSpPr>
          <p:nvPr>
            <p:ph type="sldNum" sz="quarter" idx="13"/>
          </p:nvPr>
        </p:nvSpPr>
        <p:spPr>
          <a:xfrm>
            <a:off x="1728000" y="6372104"/>
            <a:ext cx="953803" cy="246184"/>
          </a:xfrm>
          <a:prstGeom prst="rect">
            <a:avLst/>
          </a:prstGeom>
        </p:spPr>
        <p:txBody>
          <a:bodyPr/>
          <a:lstStyle>
            <a:lvl1pPr>
              <a:defRPr/>
            </a:lvl1pPr>
          </a:lstStyle>
          <a:p>
            <a:pPr>
              <a:defRPr/>
            </a:pPr>
            <a:fld id="{D7A788FA-F864-4521-9DFD-AF03C9BFF3E5}" type="slidenum">
              <a:rPr lang="en-US" altLang="en-US"/>
              <a:pPr>
                <a:defRPr/>
              </a:pPr>
              <a:t>‹#›</a:t>
            </a:fld>
            <a:endParaRPr lang="en-US" altLang="en-US"/>
          </a:p>
        </p:txBody>
      </p:sp>
    </p:spTree>
    <p:extLst>
      <p:ext uri="{BB962C8B-B14F-4D97-AF65-F5344CB8AC3E}">
        <p14:creationId xmlns:p14="http://schemas.microsoft.com/office/powerpoint/2010/main" val="3051657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716909" y="2112963"/>
            <a:ext cx="4551516" cy="4013627"/>
          </a:xfrm>
          <a:solidFill>
            <a:schemeClr val="bg1">
              <a:lumMod val="85000"/>
            </a:schemeClr>
          </a:solidFill>
        </p:spPr>
        <p:txBody>
          <a:bodyPr anchor="ctr"/>
          <a:lstStyle>
            <a:lvl1pPr marL="0" indent="0" algn="ctr">
              <a:buNone/>
              <a:defRPr sz="2133" baseline="0"/>
            </a:lvl1pPr>
          </a:lstStyle>
          <a:p>
            <a:pPr lvl="0"/>
            <a:r>
              <a:rPr lang="en-US"/>
              <a:t>Click to edit Master text styles</a:t>
            </a:r>
          </a:p>
        </p:txBody>
      </p:sp>
      <p:sp>
        <p:nvSpPr>
          <p:cNvPr id="7" name="Text Placeholder 6"/>
          <p:cNvSpPr>
            <a:spLocks noGrp="1"/>
          </p:cNvSpPr>
          <p:nvPr>
            <p:ph type="body" sz="quarter" idx="12"/>
          </p:nvPr>
        </p:nvSpPr>
        <p:spPr>
          <a:xfrm>
            <a:off x="5439345" y="2113389"/>
            <a:ext cx="6038400" cy="4013200"/>
          </a:xfrm>
        </p:spPr>
        <p:txBody>
          <a:bodyPr>
            <a:noAutofit/>
          </a:bodyPr>
          <a:lstStyle>
            <a:lvl1pPr marL="0" indent="0">
              <a:buNone/>
              <a:defRPr sz="2133" baseline="0"/>
            </a:lvl1pPr>
          </a:lstStyle>
          <a:p>
            <a:pPr lvl="0"/>
            <a:r>
              <a:rPr lang="en-US"/>
              <a:t>Click to edit Master text styles</a:t>
            </a:r>
          </a:p>
        </p:txBody>
      </p:sp>
      <p:sp>
        <p:nvSpPr>
          <p:cNvPr id="10" name="Title 1"/>
          <p:cNvSpPr>
            <a:spLocks noGrp="1"/>
          </p:cNvSpPr>
          <p:nvPr>
            <p:ph type="title"/>
          </p:nvPr>
        </p:nvSpPr>
        <p:spPr>
          <a:xfrm>
            <a:off x="721140" y="550801"/>
            <a:ext cx="7006269" cy="553999"/>
          </a:xfrm>
        </p:spPr>
        <p:txBody>
          <a:bodyPr anchor="b">
            <a:noAutofit/>
          </a:bodyPr>
          <a:lstStyle>
            <a:lvl1pPr>
              <a:defRPr sz="32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72114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8" name="Slide Number Placeholder 5"/>
          <p:cNvSpPr>
            <a:spLocks noGrp="1"/>
          </p:cNvSpPr>
          <p:nvPr>
            <p:ph type="sldNum" sz="quarter" idx="13"/>
          </p:nvPr>
        </p:nvSpPr>
        <p:spPr>
          <a:xfrm>
            <a:off x="1728000" y="6372104"/>
            <a:ext cx="953803" cy="246184"/>
          </a:xfrm>
          <a:prstGeom prst="rect">
            <a:avLst/>
          </a:prstGeom>
        </p:spPr>
        <p:txBody>
          <a:bodyPr/>
          <a:lstStyle>
            <a:lvl1pPr>
              <a:defRPr/>
            </a:lvl1pPr>
          </a:lstStyle>
          <a:p>
            <a:pPr>
              <a:defRPr/>
            </a:pPr>
            <a:fld id="{39A81B8E-DB90-4156-9998-67EBCA269C4E}" type="slidenum">
              <a:rPr lang="en-US" altLang="en-US"/>
              <a:pPr>
                <a:defRPr/>
              </a:pPr>
              <a:t>‹#›</a:t>
            </a:fld>
            <a:endParaRPr lang="en-US" altLang="en-US"/>
          </a:p>
        </p:txBody>
      </p:sp>
    </p:spTree>
    <p:extLst>
      <p:ext uri="{BB962C8B-B14F-4D97-AF65-F5344CB8AC3E}">
        <p14:creationId xmlns:p14="http://schemas.microsoft.com/office/powerpoint/2010/main" val="3679940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720000" y="4132146"/>
            <a:ext cx="10742400" cy="1994017"/>
          </a:xfrm>
          <a:solidFill>
            <a:schemeClr val="bg1">
              <a:lumMod val="85000"/>
            </a:schemeClr>
          </a:solidFill>
        </p:spPr>
        <p:txBody>
          <a:bodyPr anchor="ctr"/>
          <a:lstStyle>
            <a:lvl1pPr marL="0" marR="0" indent="0" algn="ctr" defTabSz="609585"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7" name="Text Placeholder 6"/>
          <p:cNvSpPr>
            <a:spLocks noGrp="1"/>
          </p:cNvSpPr>
          <p:nvPr>
            <p:ph type="body" sz="quarter" idx="12"/>
          </p:nvPr>
        </p:nvSpPr>
        <p:spPr>
          <a:xfrm>
            <a:off x="720000" y="2112964"/>
            <a:ext cx="10742400" cy="1895281"/>
          </a:xfrm>
        </p:spPr>
        <p:txBody>
          <a:bodyPr>
            <a:noAutofit/>
          </a:bodyPr>
          <a:lstStyle>
            <a:lvl1pPr marL="0" indent="0">
              <a:buNone/>
              <a:defRPr baseline="0"/>
            </a:lvl1pPr>
          </a:lstStyle>
          <a:p>
            <a:pPr lvl="0"/>
            <a:r>
              <a:rPr lang="en-US"/>
              <a:t>Click to edit Master text styles</a:t>
            </a:r>
          </a:p>
        </p:txBody>
      </p:sp>
      <p:sp>
        <p:nvSpPr>
          <p:cNvPr id="10" name="Title 1"/>
          <p:cNvSpPr>
            <a:spLocks noGrp="1"/>
          </p:cNvSpPr>
          <p:nvPr>
            <p:ph type="title"/>
          </p:nvPr>
        </p:nvSpPr>
        <p:spPr>
          <a:xfrm>
            <a:off x="720000" y="550801"/>
            <a:ext cx="7006269" cy="553999"/>
          </a:xfrm>
        </p:spPr>
        <p:txBody>
          <a:bodyPr anchor="b">
            <a:noAutofit/>
          </a:bodyPr>
          <a:lstStyle>
            <a:lvl1pPr>
              <a:defRPr sz="32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8" name="Slide Number Placeholder 5"/>
          <p:cNvSpPr>
            <a:spLocks noGrp="1"/>
          </p:cNvSpPr>
          <p:nvPr>
            <p:ph type="sldNum" sz="quarter" idx="13"/>
          </p:nvPr>
        </p:nvSpPr>
        <p:spPr>
          <a:xfrm>
            <a:off x="1728000" y="6372104"/>
            <a:ext cx="953803" cy="246184"/>
          </a:xfrm>
          <a:prstGeom prst="rect">
            <a:avLst/>
          </a:prstGeom>
        </p:spPr>
        <p:txBody>
          <a:bodyPr/>
          <a:lstStyle>
            <a:lvl1pPr>
              <a:defRPr/>
            </a:lvl1pPr>
          </a:lstStyle>
          <a:p>
            <a:pPr>
              <a:defRPr/>
            </a:pPr>
            <a:fld id="{4EE3CF81-11EA-405E-A3EC-9D48E6C9B03D}" type="slidenum">
              <a:rPr lang="en-US" altLang="en-US"/>
              <a:pPr>
                <a:defRPr/>
              </a:pPr>
              <a:t>‹#›</a:t>
            </a:fld>
            <a:endParaRPr lang="en-US" altLang="en-US"/>
          </a:p>
        </p:txBody>
      </p:sp>
    </p:spTree>
    <p:extLst>
      <p:ext uri="{BB962C8B-B14F-4D97-AF65-F5344CB8AC3E}">
        <p14:creationId xmlns:p14="http://schemas.microsoft.com/office/powerpoint/2010/main" val="1937773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720000" y="2112963"/>
            <a:ext cx="1074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p:nvPr>
        </p:nvSpPr>
        <p:spPr>
          <a:xfrm>
            <a:off x="720000" y="550801"/>
            <a:ext cx="10075917" cy="553999"/>
          </a:xfrm>
        </p:spPr>
        <p:txBody>
          <a:bodyPr anchor="b">
            <a:noAutofit/>
          </a:bodyPr>
          <a:lstStyle>
            <a:lvl1pPr>
              <a:defRPr sz="3200" cap="all" baseline="0"/>
            </a:lvl1pPr>
          </a:lstStyle>
          <a:p>
            <a:r>
              <a:rPr lang="en-US"/>
              <a:t>Click to edit Master title style</a:t>
            </a:r>
            <a:endParaRPr lang="en-US" dirty="0"/>
          </a:p>
        </p:txBody>
      </p:sp>
      <p:sp>
        <p:nvSpPr>
          <p:cNvPr id="10" name="Text Placeholder 11"/>
          <p:cNvSpPr>
            <a:spLocks noGrp="1"/>
          </p:cNvSpPr>
          <p:nvPr>
            <p:ph type="body" sz="quarter" idx="10"/>
          </p:nvPr>
        </p:nvSpPr>
        <p:spPr>
          <a:xfrm>
            <a:off x="720000" y="1080001"/>
            <a:ext cx="10075917"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6" name="Slide Number Placeholder 5"/>
          <p:cNvSpPr>
            <a:spLocks noGrp="1"/>
          </p:cNvSpPr>
          <p:nvPr>
            <p:ph type="sldNum" sz="quarter" idx="14"/>
          </p:nvPr>
        </p:nvSpPr>
        <p:spPr>
          <a:xfrm>
            <a:off x="1728000" y="6372104"/>
            <a:ext cx="953803" cy="246184"/>
          </a:xfrm>
          <a:prstGeom prst="rect">
            <a:avLst/>
          </a:prstGeom>
        </p:spPr>
        <p:txBody>
          <a:bodyPr/>
          <a:lstStyle>
            <a:lvl1pPr>
              <a:defRPr/>
            </a:lvl1pPr>
          </a:lstStyle>
          <a:p>
            <a:pPr>
              <a:defRPr/>
            </a:pPr>
            <a:fld id="{08D83D96-D520-43E8-9FE3-99F474E31BD7}" type="slidenum">
              <a:rPr lang="en-US" altLang="en-US"/>
              <a:pPr>
                <a:defRPr/>
              </a:pPr>
              <a:t>‹#›</a:t>
            </a:fld>
            <a:endParaRPr lang="en-US" altLang="en-US"/>
          </a:p>
        </p:txBody>
      </p:sp>
    </p:spTree>
    <p:extLst>
      <p:ext uri="{BB962C8B-B14F-4D97-AF65-F5344CB8AC3E}">
        <p14:creationId xmlns:p14="http://schemas.microsoft.com/office/powerpoint/2010/main" val="536391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539127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7_Free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728000" y="6372104"/>
            <a:ext cx="953803" cy="246184"/>
          </a:xfrm>
          <a:prstGeom prst="rect">
            <a:avLst/>
          </a:prstGeom>
        </p:spPr>
        <p:txBody>
          <a:bodyPr/>
          <a:lstStyle>
            <a:lvl1pPr>
              <a:defRPr/>
            </a:lvl1pPr>
          </a:lstStyle>
          <a:p>
            <a:pPr>
              <a:defRPr/>
            </a:pPr>
            <a:fld id="{5EF692A5-A8C0-47CD-A2C0-7DF226E98A5E}" type="slidenum">
              <a:rPr lang="en-US" altLang="en-US"/>
              <a:pPr>
                <a:defRPr/>
              </a:pPr>
              <a:t>‹#›</a:t>
            </a:fld>
            <a:endParaRPr lang="en-US" altLang="en-US"/>
          </a:p>
        </p:txBody>
      </p:sp>
    </p:spTree>
    <p:extLst>
      <p:ext uri="{BB962C8B-B14F-4D97-AF65-F5344CB8AC3E}">
        <p14:creationId xmlns:p14="http://schemas.microsoft.com/office/powerpoint/2010/main" val="2003477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720000" y="2112963"/>
            <a:ext cx="1098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720000" y="550801"/>
            <a:ext cx="7006269" cy="553999"/>
          </a:xfrm>
        </p:spPr>
        <p:txBody>
          <a:bodyPr anchor="b">
            <a:noAutofit/>
          </a:bodyPr>
          <a:lstStyle>
            <a:lvl1pPr>
              <a:defRPr sz="3200" cap="all" baseline="0"/>
            </a:lvl1pPr>
          </a:lstStyle>
          <a:p>
            <a:r>
              <a:rPr lang="en-US"/>
              <a:t>Click to edit Master title style</a:t>
            </a:r>
            <a:endParaRPr lang="en-US" dirty="0"/>
          </a:p>
        </p:txBody>
      </p:sp>
      <p:sp>
        <p:nvSpPr>
          <p:cNvPr id="7" name="Text Placeholder 11"/>
          <p:cNvSpPr>
            <a:spLocks noGrp="1"/>
          </p:cNvSpPr>
          <p:nvPr>
            <p:ph type="body" sz="quarter" idx="14"/>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9" name="Slide Number Placeholder 5"/>
          <p:cNvSpPr>
            <a:spLocks noGrp="1"/>
          </p:cNvSpPr>
          <p:nvPr>
            <p:ph type="sldNum" sz="quarter" idx="15"/>
          </p:nvPr>
        </p:nvSpPr>
        <p:spPr>
          <a:xfrm>
            <a:off x="1728000" y="6372104"/>
            <a:ext cx="953803" cy="246184"/>
          </a:xfrm>
          <a:prstGeom prst="rect">
            <a:avLst/>
          </a:prstGeom>
        </p:spPr>
        <p:txBody>
          <a:bodyPr/>
          <a:lstStyle>
            <a:lvl1pPr>
              <a:defRPr/>
            </a:lvl1pPr>
          </a:lstStyle>
          <a:p>
            <a:pPr>
              <a:defRPr/>
            </a:pPr>
            <a:fld id="{711A7CD0-78D0-42EA-ADB5-8E9333008CAE}" type="slidenum">
              <a:rPr lang="en-US" altLang="en-US"/>
              <a:pPr>
                <a:defRPr/>
              </a:pPr>
              <a:t>‹#›</a:t>
            </a:fld>
            <a:endParaRPr lang="en-US" altLang="en-US"/>
          </a:p>
        </p:txBody>
      </p:sp>
    </p:spTree>
    <p:extLst>
      <p:ext uri="{BB962C8B-B14F-4D97-AF65-F5344CB8AC3E}">
        <p14:creationId xmlns:p14="http://schemas.microsoft.com/office/powerpoint/2010/main" val="259731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8_Contact">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914402" y="3692527"/>
            <a:ext cx="3992033" cy="214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altLang="en-US" sz="2067" b="1" baseline="30000" dirty="0">
                <a:solidFill>
                  <a:schemeClr val="tx1"/>
                </a:solidFill>
                <a:latin typeface="Arial Narrow" pitchFamily="34" charset="0"/>
              </a:rPr>
              <a:t>Contacts ESMO </a:t>
            </a:r>
          </a:p>
          <a:p>
            <a:pPr eaLnBrk="1" hangingPunct="1">
              <a:defRPr/>
            </a:pPr>
            <a:endParaRPr lang="en-US" altLang="en-US" sz="2067" b="1" baseline="30000" dirty="0">
              <a:solidFill>
                <a:schemeClr val="tx1"/>
              </a:solidFill>
              <a:latin typeface="Arial Narrow" pitchFamily="34" charset="0"/>
            </a:endParaRPr>
          </a:p>
          <a:p>
            <a:pPr eaLnBrk="1" hangingPunct="1">
              <a:defRPr/>
            </a:pPr>
            <a:r>
              <a:rPr lang="en-US" altLang="en-US" sz="2067" baseline="30000" dirty="0">
                <a:solidFill>
                  <a:schemeClr val="tx1"/>
                </a:solidFill>
                <a:latin typeface="Arial Narrow" pitchFamily="34" charset="0"/>
              </a:rPr>
              <a:t>European Society for Medical Oncology </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Via L. </a:t>
            </a:r>
            <a:r>
              <a:rPr lang="en-US" altLang="en-US" sz="2067" baseline="30000" dirty="0" err="1">
                <a:solidFill>
                  <a:schemeClr val="tx1"/>
                </a:solidFill>
                <a:latin typeface="Arial Narrow" pitchFamily="34" charset="0"/>
              </a:rPr>
              <a:t>Taddei</a:t>
            </a:r>
            <a:r>
              <a:rPr lang="en-US" altLang="en-US" sz="2067" baseline="30000" dirty="0">
                <a:solidFill>
                  <a:schemeClr val="tx1"/>
                </a:solidFill>
                <a:latin typeface="Arial Narrow" pitchFamily="34" charset="0"/>
              </a:rPr>
              <a:t> 4, CH-6962 </a:t>
            </a:r>
            <a:r>
              <a:rPr lang="en-US" altLang="en-US" sz="2067" baseline="30000" dirty="0" err="1">
                <a:solidFill>
                  <a:schemeClr val="tx1"/>
                </a:solidFill>
                <a:latin typeface="Arial Narrow" pitchFamily="34" charset="0"/>
              </a:rPr>
              <a:t>Viganello</a:t>
            </a:r>
            <a:r>
              <a:rPr lang="en-US" altLang="en-US" sz="2067" baseline="30000" dirty="0">
                <a:solidFill>
                  <a:schemeClr val="tx1"/>
                </a:solidFill>
                <a:latin typeface="Arial Narrow" pitchFamily="34" charset="0"/>
              </a:rPr>
              <a:t> – </a:t>
            </a:r>
            <a:r>
              <a:rPr lang="en-US" altLang="en-US" sz="2067" baseline="30000" dirty="0" err="1">
                <a:solidFill>
                  <a:schemeClr val="tx1"/>
                </a:solidFill>
                <a:latin typeface="Arial Narrow" pitchFamily="34" charset="0"/>
              </a:rPr>
              <a:t>Lugano</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T. +41 (0)91 973 19 00</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F. +41 (0)91 973 19 02</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http://</a:t>
            </a:r>
            <a:r>
              <a:rPr lang="en-US" altLang="en-US" sz="2067" baseline="30000" dirty="0" err="1">
                <a:solidFill>
                  <a:schemeClr val="tx1"/>
                </a:solidFill>
                <a:latin typeface="Arial Narrow" pitchFamily="34" charset="0"/>
              </a:rPr>
              <a:t>www.esmo.org</a:t>
            </a:r>
            <a:endParaRPr lang="en-US" altLang="en-US" sz="2067" b="1" baseline="0" dirty="0">
              <a:solidFill>
                <a:schemeClr val="tx1"/>
              </a:solidFill>
              <a:latin typeface="Arial Narrow" pitchFamily="34" charset="0"/>
            </a:endParaRPr>
          </a:p>
          <a:p>
            <a:pPr marL="0" marR="0" indent="0" algn="l" defTabSz="609585" rtl="0" eaLnBrk="1" fontAlgn="base" latinLnBrk="0" hangingPunct="1">
              <a:lnSpc>
                <a:spcPct val="100000"/>
              </a:lnSpc>
              <a:spcBef>
                <a:spcPct val="0"/>
              </a:spcBef>
              <a:spcAft>
                <a:spcPct val="0"/>
              </a:spcAft>
              <a:buClrTx/>
              <a:buSzTx/>
              <a:buFontTx/>
              <a:buNone/>
              <a:tabLst/>
              <a:defRPr/>
            </a:pPr>
            <a:r>
              <a:rPr lang="en-US" altLang="en-US" sz="2067" baseline="30000" dirty="0" err="1">
                <a:solidFill>
                  <a:schemeClr val="tx1"/>
                </a:solidFill>
                <a:latin typeface="Arial Narrow" pitchFamily="34" charset="0"/>
              </a:rPr>
              <a:t>esmo@esmo.org</a:t>
            </a:r>
            <a:endParaRPr lang="en-US" altLang="en-US" sz="2067" baseline="30000" dirty="0">
              <a:solidFill>
                <a:schemeClr val="tx1"/>
              </a:solidFill>
              <a:latin typeface="Arial Narrow" pitchFamily="34" charset="0"/>
            </a:endParaRPr>
          </a:p>
          <a:p>
            <a:pPr eaLnBrk="1" hangingPunct="1">
              <a:defRPr/>
            </a:pPr>
            <a:endParaRPr lang="en-US" altLang="en-US" sz="2400" baseline="30000" dirty="0">
              <a:solidFill>
                <a:schemeClr val="tx1"/>
              </a:solidFill>
              <a:latin typeface="Arial Narrow" pitchFamily="34" charset="0"/>
            </a:endParaRPr>
          </a:p>
        </p:txBody>
      </p:sp>
      <p:sp>
        <p:nvSpPr>
          <p:cNvPr id="5" name="Text Placeholder 18"/>
          <p:cNvSpPr>
            <a:spLocks noGrp="1"/>
          </p:cNvSpPr>
          <p:nvPr>
            <p:ph type="body" sz="quarter" idx="10"/>
          </p:nvPr>
        </p:nvSpPr>
        <p:spPr>
          <a:xfrm>
            <a:off x="914401" y="2266720"/>
            <a:ext cx="6924495" cy="297517"/>
          </a:xfrm>
        </p:spPr>
        <p:txBody>
          <a:bodyPr tIns="140400" anchor="ctr">
            <a:noAutofit/>
          </a:bodyPr>
          <a:lstStyle>
            <a:lvl1pPr marL="0" indent="0" rtl="0">
              <a:buFontTx/>
              <a:buNone/>
              <a:defRPr lang="en-US" sz="2267" b="1" i="0" u="none" strike="noStrike" baseline="30000" smtClean="0">
                <a:solidFill>
                  <a:schemeClr val="tx1"/>
                </a:solidFill>
              </a:defRPr>
            </a:lvl1pPr>
          </a:lstStyle>
          <a:p>
            <a:pPr lvl="0"/>
            <a:r>
              <a:rPr lang="en-US"/>
              <a:t>Click to edit Master text styles</a:t>
            </a:r>
          </a:p>
        </p:txBody>
      </p:sp>
      <p:sp>
        <p:nvSpPr>
          <p:cNvPr id="6" name="Text Placeholder 18"/>
          <p:cNvSpPr>
            <a:spLocks noGrp="1"/>
          </p:cNvSpPr>
          <p:nvPr>
            <p:ph type="body" sz="quarter" idx="11"/>
          </p:nvPr>
        </p:nvSpPr>
        <p:spPr>
          <a:xfrm>
            <a:off x="914400" y="2664487"/>
            <a:ext cx="6924493" cy="270475"/>
          </a:xfrm>
        </p:spPr>
        <p:txBody>
          <a:bodyPr tIns="93600" bIns="0" anchor="ctr">
            <a:noAutofit/>
          </a:bodyPr>
          <a:lstStyle>
            <a:lvl1pPr marL="0" indent="0" rtl="0">
              <a:buFontTx/>
              <a:buNone/>
              <a:defRPr lang="en-US" sz="2267" b="0" i="0" u="none" strike="noStrike" baseline="30000" smtClean="0">
                <a:solidFill>
                  <a:schemeClr val="tx1"/>
                </a:solidFill>
              </a:defRPr>
            </a:lvl1pPr>
          </a:lstStyle>
          <a:p>
            <a:pPr lvl="0"/>
            <a:r>
              <a:rPr lang="en-US"/>
              <a:t>Click to edit Master text styles</a:t>
            </a:r>
          </a:p>
        </p:txBody>
      </p:sp>
      <p:sp>
        <p:nvSpPr>
          <p:cNvPr id="10" name="Text Placeholder 18"/>
          <p:cNvSpPr>
            <a:spLocks noGrp="1"/>
          </p:cNvSpPr>
          <p:nvPr>
            <p:ph type="body" sz="quarter" idx="12" hasCustomPrompt="1"/>
          </p:nvPr>
        </p:nvSpPr>
        <p:spPr>
          <a:xfrm>
            <a:off x="914400" y="2937600"/>
            <a:ext cx="6924493" cy="297600"/>
          </a:xfrm>
        </p:spPr>
        <p:txBody>
          <a:bodyPr tIns="93600" bIns="0" anchor="ctr">
            <a:noAutofit/>
          </a:bodyPr>
          <a:lstStyle>
            <a:lvl1pPr marL="0" indent="0" rtl="0">
              <a:buFontTx/>
              <a:buNone/>
              <a:defRPr lang="en-US" sz="2267" b="0" i="0" u="none" strike="noStrike" baseline="30000" smtClean="0">
                <a:solidFill>
                  <a:schemeClr val="tx1"/>
                </a:solidFill>
              </a:defRPr>
            </a:lvl1pPr>
          </a:lstStyle>
          <a:p>
            <a:pPr lvl="0"/>
            <a:r>
              <a:rPr lang="fr-CH" dirty="0"/>
              <a:t>Click to edit Master text style</a:t>
            </a:r>
          </a:p>
        </p:txBody>
      </p:sp>
      <p:sp>
        <p:nvSpPr>
          <p:cNvPr id="12" name="Slide Number Placeholder 5"/>
          <p:cNvSpPr>
            <a:spLocks noGrp="1"/>
          </p:cNvSpPr>
          <p:nvPr>
            <p:ph type="sldNum" sz="quarter" idx="13"/>
          </p:nvPr>
        </p:nvSpPr>
        <p:spPr>
          <a:xfrm>
            <a:off x="1728000" y="6372104"/>
            <a:ext cx="953803" cy="246184"/>
          </a:xfrm>
          <a:prstGeom prst="rect">
            <a:avLst/>
          </a:prstGeom>
        </p:spPr>
        <p:txBody>
          <a:bodyPr/>
          <a:lstStyle>
            <a:lvl1pPr>
              <a:defRPr/>
            </a:lvl1pPr>
          </a:lstStyle>
          <a:p>
            <a:pPr>
              <a:defRPr/>
            </a:pPr>
            <a:fld id="{FC19FB4C-FCC4-423E-B433-D9FA2CAED6D2}" type="slidenum">
              <a:rPr lang="en-US" altLang="en-US"/>
              <a:pPr>
                <a:defRPr/>
              </a:pPr>
              <a:t>‹#›</a:t>
            </a:fld>
            <a:endParaRPr lang="en-US" altLang="en-US"/>
          </a:p>
        </p:txBody>
      </p:sp>
    </p:spTree>
    <p:extLst>
      <p:ext uri="{BB962C8B-B14F-4D97-AF65-F5344CB8AC3E}">
        <p14:creationId xmlns:p14="http://schemas.microsoft.com/office/powerpoint/2010/main" val="1222228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a:xfrm>
            <a:off x="838200" y="6356351"/>
            <a:ext cx="2743200" cy="365125"/>
          </a:xfrm>
          <a:prstGeom prst="rect">
            <a:avLst/>
          </a:prstGeom>
        </p:spPr>
        <p:txBody>
          <a:bodyPr/>
          <a:lstStyle>
            <a:lvl1pPr>
              <a:defRPr/>
            </a:lvl1pPr>
          </a:lstStyle>
          <a:p>
            <a:pPr>
              <a:defRPr/>
            </a:pPr>
            <a:fld id="{13E7ED76-D6AD-4D37-B94B-8AE5FAC348B6}" type="datetimeFigureOut">
              <a:rPr lang="es-ES"/>
              <a:pPr>
                <a:defRPr/>
              </a:pPr>
              <a:t>8/12/23</a:t>
            </a:fld>
            <a:endParaRPr lang="es-ES"/>
          </a:p>
        </p:txBody>
      </p:sp>
      <p:sp>
        <p:nvSpPr>
          <p:cNvPr id="5" name="Marcador de pie de página 4"/>
          <p:cNvSpPr>
            <a:spLocks noGrp="1"/>
          </p:cNvSpPr>
          <p:nvPr>
            <p:ph type="ftr" sz="quarter" idx="11"/>
          </p:nvPr>
        </p:nvSpPr>
        <p:spPr>
          <a:xfrm>
            <a:off x="4038600" y="6356351"/>
            <a:ext cx="4114800" cy="365125"/>
          </a:xfrm>
          <a:prstGeom prst="rect">
            <a:avLst/>
          </a:prstGeom>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C2415A90-C514-4537-B5D1-F58193D09A6C}" type="slidenum">
              <a:rPr lang="es-ES"/>
              <a:pPr>
                <a:defRPr/>
              </a:pPr>
              <a:t>‹#›</a:t>
            </a:fld>
            <a:endParaRPr lang="es-ES"/>
          </a:p>
        </p:txBody>
      </p:sp>
    </p:spTree>
    <p:extLst>
      <p:ext uri="{BB962C8B-B14F-4D97-AF65-F5344CB8AC3E}">
        <p14:creationId xmlns:p14="http://schemas.microsoft.com/office/powerpoint/2010/main" val="2455324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390144-2383-6188-5B2B-47E6D42FBD0A}"/>
              </a:ext>
            </a:extLst>
          </p:cNvPr>
          <p:cNvSpPr>
            <a:spLocks noGrp="1"/>
          </p:cNvSpPr>
          <p:nvPr>
            <p:ph type="dt" sz="half" idx="10"/>
          </p:nvPr>
        </p:nvSpPr>
        <p:spPr/>
        <p:txBody>
          <a:bodyPr/>
          <a:lstStyle/>
          <a:p>
            <a:fld id="{FBCB4722-5372-4FC9-B1F2-B1E37F4300D5}" type="datetimeFigureOut">
              <a:rPr lang="en-GB" smtClean="0"/>
              <a:t>08/12/2023</a:t>
            </a:fld>
            <a:endParaRPr lang="en-GB"/>
          </a:p>
        </p:txBody>
      </p:sp>
      <p:sp>
        <p:nvSpPr>
          <p:cNvPr id="3" name="Footer Placeholder 2">
            <a:extLst>
              <a:ext uri="{FF2B5EF4-FFF2-40B4-BE49-F238E27FC236}">
                <a16:creationId xmlns:a16="http://schemas.microsoft.com/office/drawing/2014/main" id="{0A8C1456-7444-04B5-D7FF-31B68237E06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FF0B882-2C43-302F-1F54-E5F2A86FC149}"/>
              </a:ext>
            </a:extLst>
          </p:cNvPr>
          <p:cNvSpPr>
            <a:spLocks noGrp="1"/>
          </p:cNvSpPr>
          <p:nvPr>
            <p:ph type="sldNum" sz="quarter" idx="12"/>
          </p:nvPr>
        </p:nvSpPr>
        <p:spPr/>
        <p:txBody>
          <a:bodyPr/>
          <a:lstStyle/>
          <a:p>
            <a:fld id="{F6583199-8711-4643-80B2-40BC96264502}" type="slidenum">
              <a:rPr lang="en-GB" smtClean="0"/>
              <a:t>‹#›</a:t>
            </a:fld>
            <a:endParaRPr lang="en-GB"/>
          </a:p>
        </p:txBody>
      </p:sp>
    </p:spTree>
    <p:extLst>
      <p:ext uri="{BB962C8B-B14F-4D97-AF65-F5344CB8AC3E}">
        <p14:creationId xmlns:p14="http://schemas.microsoft.com/office/powerpoint/2010/main" val="409973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7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75577" y="1521595"/>
            <a:ext cx="11275439" cy="4604996"/>
          </a:xfrm>
        </p:spPr>
        <p:txBody>
          <a:bodyPr>
            <a:noAutofit/>
          </a:bodyPr>
          <a:lstStyle>
            <a:lvl1pPr>
              <a:spcBef>
                <a:spcPts val="1600"/>
              </a:spcBef>
              <a:defRPr/>
            </a:lvl1pPr>
            <a:lvl2pPr>
              <a:spcBef>
                <a:spcPts val="400"/>
              </a:spcBef>
              <a:defRPr/>
            </a:lvl2p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p:nvPr>
        </p:nvSpPr>
        <p:spPr>
          <a:xfrm>
            <a:off x="475575" y="351927"/>
            <a:ext cx="11290604" cy="758932"/>
          </a:xfrm>
        </p:spPr>
        <p:txBody>
          <a:bodyPr anchor="b">
            <a:noAutofit/>
          </a:bodyPr>
          <a:lstStyle>
            <a:lvl1pPr>
              <a:defRPr sz="3733" cap="none" baseline="0"/>
            </a:lvl1pPr>
          </a:lstStyle>
          <a:p>
            <a:r>
              <a:rPr lang="en-US"/>
              <a:t>Click to edit Master title style</a:t>
            </a:r>
          </a:p>
        </p:txBody>
      </p:sp>
      <p:sp>
        <p:nvSpPr>
          <p:cNvPr id="11" name="Footer Placeholder 1">
            <a:extLst>
              <a:ext uri="{FF2B5EF4-FFF2-40B4-BE49-F238E27FC236}">
                <a16:creationId xmlns:a16="http://schemas.microsoft.com/office/drawing/2014/main" id="{3F20E334-D571-4C05-BE93-927E95CE7776}"/>
              </a:ext>
            </a:extLst>
          </p:cNvPr>
          <p:cNvSpPr>
            <a:spLocks noGrp="1"/>
          </p:cNvSpPr>
          <p:nvPr>
            <p:ph type="ftr" sz="quarter" idx="3"/>
          </p:nvPr>
        </p:nvSpPr>
        <p:spPr>
          <a:xfrm>
            <a:off x="9715501" y="6450859"/>
            <a:ext cx="2279163" cy="366183"/>
          </a:xfrm>
          <a:prstGeom prst="rect">
            <a:avLst/>
          </a:prstGeom>
        </p:spPr>
        <p:txBody>
          <a:bodyPr vert="horz" lIns="91440" tIns="45720" rIns="0" bIns="45720" rtlCol="0" anchor="b"/>
          <a:lstStyle>
            <a:lvl1pPr algn="r">
              <a:defRPr sz="1067">
                <a:solidFill>
                  <a:schemeClr val="tx1"/>
                </a:solidFill>
                <a:latin typeface="Arial" panose="020B0604020202020204" pitchFamily="34" charset="0"/>
                <a:cs typeface="Arial" panose="020B0604020202020204" pitchFamily="34" charset="0"/>
              </a:defRPr>
            </a:lvl1pPr>
          </a:lstStyle>
          <a:p>
            <a:pPr defTabSz="914377" eaLnBrk="1" fontAlgn="auto" hangingPunct="1">
              <a:spcBef>
                <a:spcPts val="0"/>
              </a:spcBef>
              <a:spcAft>
                <a:spcPts val="0"/>
              </a:spcAft>
            </a:pPr>
            <a:r>
              <a:rPr lang="en-US">
                <a:solidFill>
                  <a:prstClr val="black"/>
                </a:solidFill>
                <a:ea typeface="+mn-ea"/>
              </a:rPr>
              <a:t>Schmid P, et al. IMpassion130 </a:t>
            </a:r>
            <a:br>
              <a:rPr lang="en-US">
                <a:solidFill>
                  <a:prstClr val="black"/>
                </a:solidFill>
                <a:ea typeface="+mn-ea"/>
              </a:rPr>
            </a:br>
            <a:r>
              <a:rPr lang="en-US">
                <a:solidFill>
                  <a:prstClr val="black"/>
                </a:solidFill>
                <a:ea typeface="+mn-ea"/>
              </a:rPr>
              <a:t>ESMO 2018 (LBA1_PR)</a:t>
            </a:r>
            <a:r>
              <a:rPr lang="pt-BR">
                <a:solidFill>
                  <a:prstClr val="black"/>
                </a:solidFill>
                <a:ea typeface="+mn-ea"/>
              </a:rPr>
              <a:t> http://bit.ly/2DMhayg</a:t>
            </a:r>
            <a:endParaRPr lang="en-US">
              <a:solidFill>
                <a:prstClr val="black"/>
              </a:solidFill>
              <a:ea typeface="+mn-ea"/>
            </a:endParaRPr>
          </a:p>
        </p:txBody>
      </p:sp>
      <p:sp>
        <p:nvSpPr>
          <p:cNvPr id="12" name="Date Placeholder 3">
            <a:extLst>
              <a:ext uri="{FF2B5EF4-FFF2-40B4-BE49-F238E27FC236}">
                <a16:creationId xmlns:a16="http://schemas.microsoft.com/office/drawing/2014/main" id="{56B2DE10-5D57-457B-B684-EDF464C582C5}"/>
              </a:ext>
            </a:extLst>
          </p:cNvPr>
          <p:cNvSpPr>
            <a:spLocks noGrp="1"/>
          </p:cNvSpPr>
          <p:nvPr>
            <p:ph type="dt" sz="half" idx="2"/>
          </p:nvPr>
        </p:nvSpPr>
        <p:spPr>
          <a:xfrm>
            <a:off x="197339" y="6450859"/>
            <a:ext cx="9735556" cy="366183"/>
          </a:xfrm>
          <a:prstGeom prst="rect">
            <a:avLst/>
          </a:prstGeom>
        </p:spPr>
        <p:txBody>
          <a:bodyPr vert="horz" lIns="91440" tIns="45720" rIns="0" bIns="45720" rtlCol="0" anchor="b"/>
          <a:lstStyle>
            <a:lvl1pPr algn="l">
              <a:defRPr sz="1067" strike="noStrike" kern="0" spc="-27" baseline="0">
                <a:solidFill>
                  <a:schemeClr val="tx1"/>
                </a:solidFill>
                <a:latin typeface="Arial" panose="020B0604020202020204" pitchFamily="34" charset="0"/>
                <a:cs typeface="Arial" panose="020B0604020202020204" pitchFamily="34" charset="0"/>
              </a:defRPr>
            </a:lvl1pPr>
          </a:lstStyle>
          <a:p>
            <a:pPr defTabSz="914377" eaLnBrk="1" fontAlgn="auto" hangingPunct="1">
              <a:spcBef>
                <a:spcPts val="0"/>
              </a:spcBef>
              <a:spcAft>
                <a:spcPts val="0"/>
              </a:spcAft>
            </a:pPr>
            <a:endParaRPr lang="en-US">
              <a:solidFill>
                <a:prstClr val="black"/>
              </a:solidFill>
              <a:ea typeface="+mn-ea"/>
            </a:endParaRPr>
          </a:p>
        </p:txBody>
      </p:sp>
    </p:spTree>
    <p:extLst>
      <p:ext uri="{BB962C8B-B14F-4D97-AF65-F5344CB8AC3E}">
        <p14:creationId xmlns:p14="http://schemas.microsoft.com/office/powerpoint/2010/main" val="3302719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userDrawn="1">
  <p:cSld name="1_DS AZ_Title, Subtitle and Tex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399" y="192000"/>
            <a:ext cx="11366500" cy="672000"/>
          </a:xfrm>
          <a:prstGeom prst="rect">
            <a:avLst/>
          </a:prstGeom>
        </p:spPr>
        <p:txBody>
          <a:bodyPr vert="horz" lIns="0"/>
          <a:lstStyle>
            <a:lvl1pPr algn="l">
              <a:defRPr sz="3733" b="1" baseline="0">
                <a:solidFill>
                  <a:schemeClr val="tx2"/>
                </a:solidFill>
                <a:latin typeface="Arial" pitchFamily="34" charset="0"/>
                <a:cs typeface="Arial" pitchFamily="34" charset="0"/>
              </a:defRPr>
            </a:lvl1pPr>
          </a:lstStyle>
          <a:p>
            <a:r>
              <a:rPr lang="en-GB" noProof="0" dirty="0"/>
              <a:t>Click to add slide title</a:t>
            </a:r>
          </a:p>
        </p:txBody>
      </p:sp>
      <p:sp>
        <p:nvSpPr>
          <p:cNvPr id="8" name="Text Placeholder 7">
            <a:extLst>
              <a:ext uri="{FF2B5EF4-FFF2-40B4-BE49-F238E27FC236}">
                <a16:creationId xmlns:a16="http://schemas.microsoft.com/office/drawing/2014/main" id="{B12EC8AA-523E-4C27-980C-E290647A9431}"/>
              </a:ext>
            </a:extLst>
          </p:cNvPr>
          <p:cNvSpPr>
            <a:spLocks noGrp="1"/>
          </p:cNvSpPr>
          <p:nvPr>
            <p:ph type="body" sz="quarter" idx="11" hasCustomPrompt="1"/>
          </p:nvPr>
        </p:nvSpPr>
        <p:spPr>
          <a:xfrm>
            <a:off x="406402" y="1600202"/>
            <a:ext cx="11366500" cy="4552951"/>
          </a:xfrm>
          <a:prstGeom prst="rect">
            <a:avLst/>
          </a:prstGeom>
        </p:spPr>
        <p:txBody>
          <a:bodyPr lIns="0"/>
          <a:lstStyle>
            <a:lvl1pPr marL="0" indent="0">
              <a:buNone/>
              <a:defRPr sz="3733">
                <a:solidFill>
                  <a:schemeClr val="tx2"/>
                </a:solidFill>
              </a:defRPr>
            </a:lvl1pPr>
            <a:lvl2pPr marL="304784" indent="-304784">
              <a:buClr>
                <a:schemeClr val="accent3"/>
              </a:buClr>
              <a:buFont typeface="Arial" panose="020B0604020202020204" pitchFamily="34" charset="0"/>
              <a:buChar char="•"/>
              <a:defRPr sz="3200">
                <a:solidFill>
                  <a:schemeClr val="tx2"/>
                </a:solidFill>
              </a:defRPr>
            </a:lvl2pPr>
            <a:lvl3pPr marL="609570" indent="-304784">
              <a:buClr>
                <a:schemeClr val="accent3"/>
              </a:buClr>
              <a:buFont typeface="Arial" panose="020B0604020202020204" pitchFamily="34" charset="0"/>
              <a:buChar char="–"/>
              <a:defRPr sz="2667">
                <a:solidFill>
                  <a:schemeClr val="tx2"/>
                </a:solidFill>
              </a:defRPr>
            </a:lvl3pPr>
            <a:lvl4pPr marL="914354" indent="-304784">
              <a:buClr>
                <a:schemeClr val="accent3"/>
              </a:buClr>
              <a:buFont typeface="Arial" panose="020B0604020202020204" pitchFamily="34" charset="0"/>
              <a:buChar char="•"/>
              <a:defRPr sz="2400">
                <a:solidFill>
                  <a:schemeClr val="tx2"/>
                </a:solidFill>
              </a:defRPr>
            </a:lvl4pPr>
            <a:lvl5pPr marL="1219140" indent="-304784">
              <a:buClr>
                <a:schemeClr val="accent3"/>
              </a:buClr>
              <a:buFont typeface="Arial" panose="020B0604020202020204" pitchFamily="34" charset="0"/>
              <a:buChar char="–"/>
              <a:defRPr sz="2400">
                <a:solidFill>
                  <a:schemeClr val="tx2"/>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5573EA1D-36B3-4FBF-A4F4-714A441EDA4F}"/>
              </a:ext>
            </a:extLst>
          </p:cNvPr>
          <p:cNvSpPr>
            <a:spLocks noGrp="1"/>
          </p:cNvSpPr>
          <p:nvPr>
            <p:ph type="subTitle" idx="12" hasCustomPrompt="1"/>
          </p:nvPr>
        </p:nvSpPr>
        <p:spPr>
          <a:xfrm>
            <a:off x="406401" y="864000"/>
            <a:ext cx="11366499" cy="283605"/>
          </a:xfrm>
          <a:prstGeom prst="rect">
            <a:avLst/>
          </a:prstGeom>
        </p:spPr>
        <p:txBody>
          <a:bodyPr lIns="0" anchor="ctr"/>
          <a:lstStyle>
            <a:lvl1pPr marL="0" indent="0" algn="l">
              <a:lnSpc>
                <a:spcPct val="100000"/>
              </a:lnSpc>
              <a:spcBef>
                <a:spcPts val="0"/>
              </a:spcBef>
              <a:buNone/>
              <a:defRPr sz="3200">
                <a:solidFill>
                  <a:schemeClr val="tx1">
                    <a:lumMod val="50000"/>
                    <a:lumOff val="50000"/>
                  </a:schemeClr>
                </a:solidFill>
                <a:latin typeface="Arial" pitchFamily="34" charset="0"/>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GB" noProof="0" dirty="0"/>
              <a:t>Click to add subtitle</a:t>
            </a:r>
          </a:p>
        </p:txBody>
      </p:sp>
      <p:sp>
        <p:nvSpPr>
          <p:cNvPr id="10" name="TextBox 9">
            <a:extLst>
              <a:ext uri="{FF2B5EF4-FFF2-40B4-BE49-F238E27FC236}">
                <a16:creationId xmlns:a16="http://schemas.microsoft.com/office/drawing/2014/main" id="{78831797-7F25-4CD4-9A20-74DFBAEA0997}"/>
              </a:ext>
            </a:extLst>
          </p:cNvPr>
          <p:cNvSpPr txBox="1"/>
          <p:nvPr userDrawn="1"/>
        </p:nvSpPr>
        <p:spPr>
          <a:xfrm>
            <a:off x="769560" y="6550288"/>
            <a:ext cx="10652872"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a:ea typeface="+mn-ea"/>
                <a:cs typeface="+mn-cs"/>
              </a:rPr>
              <a:t>This presentation is the intellectual property of the author/presenter. Contact them at </a:t>
            </a:r>
            <a:r>
              <a:rPr kumimoji="0" lang="en-US" sz="1200" b="0" i="0" u="none" strike="noStrike" kern="1200" cap="none" spc="0" normalizeH="0" baseline="0" noProof="0" dirty="0">
                <a:ln>
                  <a:noFill/>
                </a:ln>
                <a:solidFill>
                  <a:prstClr val="black"/>
                </a:solidFill>
                <a:effectLst/>
                <a:uLnTx/>
                <a:uFillTx/>
                <a:latin typeface="Arial Narrow"/>
                <a:ea typeface="+mn-ea"/>
                <a:cs typeface="+mn-cs"/>
                <a:hlinkClick r:id="rId2"/>
              </a:rPr>
              <a:t>Ian_Krop@dfci.harvard.edu</a:t>
            </a:r>
            <a:r>
              <a:rPr kumimoji="0" lang="en-US" sz="1200" b="0" i="0" u="none" strike="noStrike" kern="1200" cap="none" spc="0" normalizeH="0" baseline="0" noProof="0" dirty="0">
                <a:ln>
                  <a:noFill/>
                </a:ln>
                <a:solidFill>
                  <a:prstClr val="black"/>
                </a:solidFill>
                <a:effectLst/>
                <a:uLnTx/>
                <a:uFillTx/>
                <a:latin typeface="Arial Narrow"/>
                <a:ea typeface="+mn-ea"/>
                <a:cs typeface="+mn-cs"/>
              </a:rPr>
              <a:t> for permission to reprint and/or distribute.</a:t>
            </a:r>
          </a:p>
        </p:txBody>
      </p:sp>
    </p:spTree>
    <p:extLst>
      <p:ext uri="{BB962C8B-B14F-4D97-AF65-F5344CB8AC3E}">
        <p14:creationId xmlns:p14="http://schemas.microsoft.com/office/powerpoint/2010/main" val="288594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008">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spTree>
      <p:nvGrpSpPr>
        <p:cNvPr id="1" name=""/>
        <p:cNvGrpSpPr/>
        <p:nvPr/>
      </p:nvGrpSpPr>
      <p:grpSpPr>
        <a:xfrm>
          <a:off x="0" y="0"/>
          <a:ext cx="0" cy="0"/>
          <a:chOff x="0" y="0"/>
          <a:chExt cx="0" cy="0"/>
        </a:xfrm>
      </p:grpSpPr>
      <p:sp>
        <p:nvSpPr>
          <p:cNvPr id="2" name="Title 1"/>
          <p:cNvSpPr>
            <a:spLocks noGrp="1"/>
          </p:cNvSpPr>
          <p:nvPr>
            <p:ph type="ctrTitle"/>
          </p:nvPr>
        </p:nvSpPr>
        <p:spPr>
          <a:xfrm>
            <a:off x="906139" y="2145600"/>
            <a:ext cx="6643652" cy="1219200"/>
          </a:xfrm>
        </p:spPr>
        <p:txBody>
          <a:bodyPr anchor="b">
            <a:noAutofit/>
          </a:bodyPr>
          <a:lstStyle>
            <a:lvl1pPr algn="l">
              <a:lnSpc>
                <a:spcPct val="80000"/>
              </a:lnSpc>
              <a:defRPr sz="4267" b="1" i="0" cap="all">
                <a:solidFill>
                  <a:schemeClr val="tx1"/>
                </a:solidFill>
                <a:latin typeface="Arial Narrow"/>
                <a:cs typeface="Arial Narrow"/>
              </a:defRPr>
            </a:lvl1pPr>
          </a:lstStyle>
          <a:p>
            <a:r>
              <a:rPr lang="en-US"/>
              <a:t>Click to edit Master title style</a:t>
            </a:r>
            <a:endParaRPr lang="en-US" dirty="0"/>
          </a:p>
        </p:txBody>
      </p:sp>
      <p:sp>
        <p:nvSpPr>
          <p:cNvPr id="3" name="Subtitle 2"/>
          <p:cNvSpPr>
            <a:spLocks noGrp="1"/>
          </p:cNvSpPr>
          <p:nvPr>
            <p:ph type="subTitle" idx="1"/>
          </p:nvPr>
        </p:nvSpPr>
        <p:spPr>
          <a:xfrm>
            <a:off x="906139" y="3370145"/>
            <a:ext cx="6643652" cy="600000"/>
          </a:xfrm>
        </p:spPr>
        <p:txBody>
          <a:bodyPr>
            <a:noAutofit/>
          </a:bodyPr>
          <a:lstStyle>
            <a:lvl1pPr marL="0" indent="0" algn="l">
              <a:buNone/>
              <a:defRPr sz="3200">
                <a:solidFill>
                  <a:schemeClr val="tx1"/>
                </a:solidFill>
                <a:latin typeface="Arial Narrow"/>
                <a:cs typeface="Arial Narrow"/>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
        <p:nvSpPr>
          <p:cNvPr id="19" name="Text Placeholder 18"/>
          <p:cNvSpPr>
            <a:spLocks noGrp="1"/>
          </p:cNvSpPr>
          <p:nvPr>
            <p:ph type="body" sz="quarter" idx="10"/>
          </p:nvPr>
        </p:nvSpPr>
        <p:spPr>
          <a:xfrm>
            <a:off x="906143" y="4579200"/>
            <a:ext cx="5900236" cy="307200"/>
          </a:xfrm>
        </p:spPr>
        <p:txBody>
          <a:bodyPr tIns="46800" bIns="234000">
            <a:noAutofit/>
          </a:bodyPr>
          <a:lstStyle>
            <a:lvl1pPr marL="0" indent="0">
              <a:buFontTx/>
              <a:buNone/>
              <a:defRPr sz="1600" b="1">
                <a:solidFill>
                  <a:schemeClr val="tx1"/>
                </a:solidFill>
              </a:defRPr>
            </a:lvl1pPr>
          </a:lstStyle>
          <a:p>
            <a:pPr lvl="0"/>
            <a:r>
              <a:rPr lang="en-US"/>
              <a:t>Click to edit Master text styles</a:t>
            </a:r>
          </a:p>
        </p:txBody>
      </p:sp>
      <p:sp>
        <p:nvSpPr>
          <p:cNvPr id="20" name="Text Placeholder 18"/>
          <p:cNvSpPr>
            <a:spLocks noGrp="1"/>
          </p:cNvSpPr>
          <p:nvPr>
            <p:ph type="body" sz="quarter" idx="11"/>
          </p:nvPr>
        </p:nvSpPr>
        <p:spPr>
          <a:xfrm>
            <a:off x="906143" y="4894301"/>
            <a:ext cx="5900236" cy="307200"/>
          </a:xfrm>
        </p:spPr>
        <p:txBody>
          <a:bodyPr tIns="46800" bIns="234000">
            <a:noAutofit/>
          </a:bodyPr>
          <a:lstStyle>
            <a:lvl1pPr marL="0" indent="0">
              <a:buFontTx/>
              <a:buNone/>
              <a:defRPr sz="1600" b="0">
                <a:solidFill>
                  <a:schemeClr val="tx1"/>
                </a:solidFill>
              </a:defRPr>
            </a:lvl1pPr>
          </a:lstStyle>
          <a:p>
            <a:pPr lvl="0"/>
            <a:r>
              <a:rPr lang="en-US"/>
              <a:t>Click to edit Master text styles</a:t>
            </a:r>
          </a:p>
        </p:txBody>
      </p:sp>
      <p:sp>
        <p:nvSpPr>
          <p:cNvPr id="21" name="Text Placeholder 18"/>
          <p:cNvSpPr>
            <a:spLocks noGrp="1"/>
          </p:cNvSpPr>
          <p:nvPr>
            <p:ph type="body" sz="quarter" idx="12"/>
          </p:nvPr>
        </p:nvSpPr>
        <p:spPr>
          <a:xfrm>
            <a:off x="906141" y="5966060"/>
            <a:ext cx="5313011" cy="307777"/>
          </a:xfrm>
        </p:spPr>
        <p:txBody>
          <a:bodyPr bIns="234000">
            <a:noAutofit/>
          </a:bodyPr>
          <a:lstStyle>
            <a:lvl1pPr marL="0" indent="0">
              <a:buFontTx/>
              <a:buNone/>
              <a:defRPr sz="1600" b="0">
                <a:solidFill>
                  <a:schemeClr val="tx1"/>
                </a:solidFill>
              </a:defRPr>
            </a:lvl1pPr>
          </a:lstStyle>
          <a:p>
            <a:pPr lvl="0"/>
            <a:r>
              <a:rPr lang="en-US"/>
              <a:t>Click to edit Master text styles</a:t>
            </a:r>
          </a:p>
        </p:txBody>
      </p:sp>
      <p:sp>
        <p:nvSpPr>
          <p:cNvPr id="17" name="TextBox 16"/>
          <p:cNvSpPr txBox="1"/>
          <p:nvPr userDrawn="1"/>
        </p:nvSpPr>
        <p:spPr>
          <a:xfrm>
            <a:off x="9370883" y="5856000"/>
            <a:ext cx="2211700" cy="420564"/>
          </a:xfrm>
          <a:prstGeom prst="rect">
            <a:avLst/>
          </a:prstGeom>
          <a:noFill/>
        </p:spPr>
        <p:txBody>
          <a:bodyPr wrap="square" rtlCol="0">
            <a:spAutoFit/>
          </a:bodyPr>
          <a:lstStyle/>
          <a:p>
            <a:pPr marL="0" marR="0" indent="0" algn="r" defTabSz="609570" rtl="0" eaLnBrk="1" fontAlgn="auto" latinLnBrk="0" hangingPunct="1">
              <a:lnSpc>
                <a:spcPct val="100000"/>
              </a:lnSpc>
              <a:spcBef>
                <a:spcPts val="0"/>
              </a:spcBef>
              <a:spcAft>
                <a:spcPts val="0"/>
              </a:spcAft>
              <a:buClrTx/>
              <a:buSzTx/>
              <a:buFontTx/>
              <a:buNone/>
              <a:tabLst/>
            </a:pPr>
            <a:r>
              <a:rPr lang="it-IT" sz="2133" i="0" u="none" strike="noStrike" kern="1200" baseline="0" dirty="0">
                <a:latin typeface="Arial Narrow"/>
                <a:ea typeface="+mn-ea"/>
                <a:cs typeface="Arial Narrow"/>
              </a:rPr>
              <a:t>esmo</a:t>
            </a:r>
            <a:r>
              <a:rPr lang="en-US" sz="2133" i="0" u="none" strike="noStrike" kern="1200" baseline="0" dirty="0">
                <a:latin typeface="Arial Narrow"/>
                <a:ea typeface="+mn-ea"/>
                <a:cs typeface="Arial Narrow"/>
              </a:rPr>
              <a:t>.org</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6140" y="558157"/>
            <a:ext cx="2552717" cy="578665"/>
          </a:xfrm>
          <a:prstGeom prst="rect">
            <a:avLst/>
          </a:prstGeom>
        </p:spPr>
      </p:pic>
    </p:spTree>
    <p:extLst>
      <p:ext uri="{BB962C8B-B14F-4D97-AF65-F5344CB8AC3E}">
        <p14:creationId xmlns:p14="http://schemas.microsoft.com/office/powerpoint/2010/main" val="1016587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Title Chapter">
    <p:spTree>
      <p:nvGrpSpPr>
        <p:cNvPr id="1" name=""/>
        <p:cNvGrpSpPr/>
        <p:nvPr/>
      </p:nvGrpSpPr>
      <p:grpSpPr>
        <a:xfrm>
          <a:off x="0" y="0"/>
          <a:ext cx="0" cy="0"/>
          <a:chOff x="0" y="0"/>
          <a:chExt cx="0" cy="0"/>
        </a:xfrm>
      </p:grpSpPr>
      <p:sp>
        <p:nvSpPr>
          <p:cNvPr id="15" name="Title 1"/>
          <p:cNvSpPr>
            <a:spLocks noGrp="1"/>
          </p:cNvSpPr>
          <p:nvPr>
            <p:ph type="ctrTitle"/>
          </p:nvPr>
        </p:nvSpPr>
        <p:spPr>
          <a:xfrm>
            <a:off x="914402" y="2145600"/>
            <a:ext cx="6643649" cy="1219200"/>
          </a:xfrm>
        </p:spPr>
        <p:txBody>
          <a:bodyPr anchor="b">
            <a:noAutofit/>
          </a:bodyPr>
          <a:lstStyle>
            <a:lvl1pPr algn="l">
              <a:lnSpc>
                <a:spcPct val="80000"/>
              </a:lnSpc>
              <a:defRPr b="1" i="0" cap="all">
                <a:solidFill>
                  <a:schemeClr val="tx1"/>
                </a:solidFill>
                <a:latin typeface="Arial Narrow"/>
                <a:cs typeface="Arial Narrow"/>
              </a:defRPr>
            </a:lvl1pPr>
          </a:lstStyle>
          <a:p>
            <a:r>
              <a:rPr lang="en-US"/>
              <a:t>Click to edit Master title style</a:t>
            </a:r>
            <a:endParaRPr lang="en-US" dirty="0"/>
          </a:p>
        </p:txBody>
      </p:sp>
      <p:sp>
        <p:nvSpPr>
          <p:cNvPr id="16" name="Subtitle 2"/>
          <p:cNvSpPr>
            <a:spLocks noGrp="1"/>
          </p:cNvSpPr>
          <p:nvPr>
            <p:ph type="subTitle" idx="1"/>
          </p:nvPr>
        </p:nvSpPr>
        <p:spPr>
          <a:xfrm>
            <a:off x="914404" y="3370145"/>
            <a:ext cx="6643649" cy="672000"/>
          </a:xfrm>
        </p:spPr>
        <p:txBody>
          <a:bodyPr>
            <a:noAutofit/>
          </a:bodyPr>
          <a:lstStyle>
            <a:lvl1pPr marL="0" indent="0" algn="l">
              <a:buNone/>
              <a:defRPr sz="3200">
                <a:solidFill>
                  <a:schemeClr val="tx1"/>
                </a:solidFill>
                <a:latin typeface="Arial Narrow"/>
                <a:cs typeface="Arial Narrow"/>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5354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2"/>
            <a:ext cx="7006269" cy="553999"/>
          </a:xfrm>
        </p:spPr>
        <p:txBody>
          <a:bodyPr anchor="b">
            <a:noAutofit/>
          </a:bodyPr>
          <a:lstStyle>
            <a:lvl1pPr>
              <a:defRPr sz="32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2133" baseline="0"/>
            </a:lvl1pPr>
          </a:lstStyle>
          <a:p>
            <a:pPr lvl="0"/>
            <a:r>
              <a:rPr lang="en-US"/>
              <a:t>Click to edit Master text styles</a:t>
            </a:r>
          </a:p>
        </p:txBody>
      </p:sp>
      <p:sp>
        <p:nvSpPr>
          <p:cNvPr id="6" name="Slide Number Placeholder 5"/>
          <p:cNvSpPr>
            <a:spLocks noGrp="1"/>
          </p:cNvSpPr>
          <p:nvPr>
            <p:ph type="sldNum" sz="quarter" idx="13"/>
          </p:nvPr>
        </p:nvSpPr>
        <p:spPr>
          <a:xfrm>
            <a:off x="1728001" y="6372104"/>
            <a:ext cx="953803" cy="246184"/>
          </a:xfrm>
          <a:prstGeom prst="rect">
            <a:avLst/>
          </a:prstGeom>
        </p:spPr>
        <p:txBody>
          <a:bodyPr/>
          <a:lstStyle>
            <a:lvl1pPr>
              <a:defRPr/>
            </a:lvl1pPr>
          </a:lstStyle>
          <a:p>
            <a:pPr>
              <a:defRPr/>
            </a:pPr>
            <a:fld id="{D7A788FA-F864-4521-9DFD-AF03C9BFF3E5}" type="slidenum">
              <a:rPr lang="en-US" altLang="en-US"/>
              <a:pPr>
                <a:defRPr/>
              </a:pPr>
              <a:t>‹#›</a:t>
            </a:fld>
            <a:endParaRPr lang="en-US" altLang="en-US"/>
          </a:p>
        </p:txBody>
      </p:sp>
    </p:spTree>
    <p:extLst>
      <p:ext uri="{BB962C8B-B14F-4D97-AF65-F5344CB8AC3E}">
        <p14:creationId xmlns:p14="http://schemas.microsoft.com/office/powerpoint/2010/main" val="2213746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49349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716910" y="2112964"/>
            <a:ext cx="4551516" cy="4013627"/>
          </a:xfrm>
          <a:solidFill>
            <a:schemeClr val="bg1">
              <a:lumMod val="85000"/>
            </a:schemeClr>
          </a:solidFill>
        </p:spPr>
        <p:txBody>
          <a:bodyPr anchor="ctr"/>
          <a:lstStyle>
            <a:lvl1pPr marL="0" indent="0" algn="ctr">
              <a:buNone/>
              <a:defRPr sz="2133" baseline="0"/>
            </a:lvl1pPr>
          </a:lstStyle>
          <a:p>
            <a:pPr lvl="0"/>
            <a:r>
              <a:rPr lang="en-US"/>
              <a:t>Click to edit Master text styles</a:t>
            </a:r>
          </a:p>
        </p:txBody>
      </p:sp>
      <p:sp>
        <p:nvSpPr>
          <p:cNvPr id="7" name="Text Placeholder 6"/>
          <p:cNvSpPr>
            <a:spLocks noGrp="1"/>
          </p:cNvSpPr>
          <p:nvPr>
            <p:ph type="body" sz="quarter" idx="12"/>
          </p:nvPr>
        </p:nvSpPr>
        <p:spPr>
          <a:xfrm>
            <a:off x="5439345" y="2113389"/>
            <a:ext cx="6038400" cy="4013200"/>
          </a:xfrm>
        </p:spPr>
        <p:txBody>
          <a:bodyPr>
            <a:noAutofit/>
          </a:bodyPr>
          <a:lstStyle>
            <a:lvl1pPr marL="0" indent="0">
              <a:buNone/>
              <a:defRPr sz="2133" baseline="0"/>
            </a:lvl1pPr>
          </a:lstStyle>
          <a:p>
            <a:pPr lvl="0"/>
            <a:r>
              <a:rPr lang="en-US"/>
              <a:t>Click to edit Master text styles</a:t>
            </a:r>
          </a:p>
        </p:txBody>
      </p:sp>
      <p:sp>
        <p:nvSpPr>
          <p:cNvPr id="10" name="Title 1"/>
          <p:cNvSpPr>
            <a:spLocks noGrp="1"/>
          </p:cNvSpPr>
          <p:nvPr>
            <p:ph type="title"/>
          </p:nvPr>
        </p:nvSpPr>
        <p:spPr>
          <a:xfrm>
            <a:off x="721140" y="550802"/>
            <a:ext cx="7006269" cy="553999"/>
          </a:xfrm>
        </p:spPr>
        <p:txBody>
          <a:bodyPr anchor="b">
            <a:noAutofit/>
          </a:bodyPr>
          <a:lstStyle>
            <a:lvl1pPr>
              <a:defRPr sz="32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72114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8" name="Slide Number Placeholder 5"/>
          <p:cNvSpPr>
            <a:spLocks noGrp="1"/>
          </p:cNvSpPr>
          <p:nvPr>
            <p:ph type="sldNum" sz="quarter" idx="13"/>
          </p:nvPr>
        </p:nvSpPr>
        <p:spPr>
          <a:xfrm>
            <a:off x="1728001" y="6372104"/>
            <a:ext cx="953803" cy="246184"/>
          </a:xfrm>
          <a:prstGeom prst="rect">
            <a:avLst/>
          </a:prstGeom>
        </p:spPr>
        <p:txBody>
          <a:bodyPr/>
          <a:lstStyle>
            <a:lvl1pPr>
              <a:defRPr/>
            </a:lvl1pPr>
          </a:lstStyle>
          <a:p>
            <a:pPr>
              <a:defRPr/>
            </a:pPr>
            <a:fld id="{39A81B8E-DB90-4156-9998-67EBCA269C4E}" type="slidenum">
              <a:rPr lang="en-US" altLang="en-US"/>
              <a:pPr>
                <a:defRPr/>
              </a:pPr>
              <a:t>‹#›</a:t>
            </a:fld>
            <a:endParaRPr lang="en-US" altLang="en-US"/>
          </a:p>
        </p:txBody>
      </p:sp>
    </p:spTree>
    <p:extLst>
      <p:ext uri="{BB962C8B-B14F-4D97-AF65-F5344CB8AC3E}">
        <p14:creationId xmlns:p14="http://schemas.microsoft.com/office/powerpoint/2010/main" val="2769607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720000" y="4132148"/>
            <a:ext cx="10742400" cy="1994017"/>
          </a:xfrm>
          <a:solidFill>
            <a:schemeClr val="bg1">
              <a:lumMod val="85000"/>
            </a:schemeClr>
          </a:solidFill>
        </p:spPr>
        <p:txBody>
          <a:bodyPr anchor="ctr"/>
          <a:lstStyle>
            <a:lvl1pPr marL="0" marR="0" indent="0" algn="ctr" defTabSz="609570"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7" name="Text Placeholder 6"/>
          <p:cNvSpPr>
            <a:spLocks noGrp="1"/>
          </p:cNvSpPr>
          <p:nvPr>
            <p:ph type="body" sz="quarter" idx="12"/>
          </p:nvPr>
        </p:nvSpPr>
        <p:spPr>
          <a:xfrm>
            <a:off x="720000" y="2112965"/>
            <a:ext cx="10742400" cy="1895281"/>
          </a:xfrm>
        </p:spPr>
        <p:txBody>
          <a:bodyPr>
            <a:noAutofit/>
          </a:bodyPr>
          <a:lstStyle>
            <a:lvl1pPr marL="0" indent="0">
              <a:buNone/>
              <a:defRPr baseline="0"/>
            </a:lvl1pPr>
          </a:lstStyle>
          <a:p>
            <a:pPr lvl="0"/>
            <a:r>
              <a:rPr lang="en-US"/>
              <a:t>Click to edit Master text styles</a:t>
            </a:r>
          </a:p>
        </p:txBody>
      </p:sp>
      <p:sp>
        <p:nvSpPr>
          <p:cNvPr id="10" name="Title 1"/>
          <p:cNvSpPr>
            <a:spLocks noGrp="1"/>
          </p:cNvSpPr>
          <p:nvPr>
            <p:ph type="title"/>
          </p:nvPr>
        </p:nvSpPr>
        <p:spPr>
          <a:xfrm>
            <a:off x="720000" y="550802"/>
            <a:ext cx="7006269" cy="553999"/>
          </a:xfrm>
        </p:spPr>
        <p:txBody>
          <a:bodyPr anchor="b">
            <a:noAutofit/>
          </a:bodyPr>
          <a:lstStyle>
            <a:lvl1pPr>
              <a:defRPr sz="32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8" name="Slide Number Placeholder 5"/>
          <p:cNvSpPr>
            <a:spLocks noGrp="1"/>
          </p:cNvSpPr>
          <p:nvPr>
            <p:ph type="sldNum" sz="quarter" idx="13"/>
          </p:nvPr>
        </p:nvSpPr>
        <p:spPr>
          <a:xfrm>
            <a:off x="1728001" y="6372104"/>
            <a:ext cx="953803" cy="246184"/>
          </a:xfrm>
          <a:prstGeom prst="rect">
            <a:avLst/>
          </a:prstGeom>
        </p:spPr>
        <p:txBody>
          <a:bodyPr/>
          <a:lstStyle>
            <a:lvl1pPr>
              <a:defRPr/>
            </a:lvl1pPr>
          </a:lstStyle>
          <a:p>
            <a:pPr>
              <a:defRPr/>
            </a:pPr>
            <a:fld id="{4EE3CF81-11EA-405E-A3EC-9D48E6C9B03D}" type="slidenum">
              <a:rPr lang="en-US" altLang="en-US"/>
              <a:pPr>
                <a:defRPr/>
              </a:pPr>
              <a:t>‹#›</a:t>
            </a:fld>
            <a:endParaRPr lang="en-US" altLang="en-US"/>
          </a:p>
        </p:txBody>
      </p:sp>
    </p:spTree>
    <p:extLst>
      <p:ext uri="{BB962C8B-B14F-4D97-AF65-F5344CB8AC3E}">
        <p14:creationId xmlns:p14="http://schemas.microsoft.com/office/powerpoint/2010/main" val="1004766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720000" y="2112964"/>
            <a:ext cx="1074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p:nvPr>
        </p:nvSpPr>
        <p:spPr>
          <a:xfrm>
            <a:off x="720000" y="550802"/>
            <a:ext cx="10075917" cy="553999"/>
          </a:xfrm>
        </p:spPr>
        <p:txBody>
          <a:bodyPr anchor="b">
            <a:noAutofit/>
          </a:bodyPr>
          <a:lstStyle>
            <a:lvl1pPr>
              <a:defRPr sz="3200" cap="all" baseline="0"/>
            </a:lvl1pPr>
          </a:lstStyle>
          <a:p>
            <a:r>
              <a:rPr lang="en-US"/>
              <a:t>Click to edit Master title style</a:t>
            </a:r>
            <a:endParaRPr lang="en-US" dirty="0"/>
          </a:p>
        </p:txBody>
      </p:sp>
      <p:sp>
        <p:nvSpPr>
          <p:cNvPr id="10" name="Text Placeholder 11"/>
          <p:cNvSpPr>
            <a:spLocks noGrp="1"/>
          </p:cNvSpPr>
          <p:nvPr>
            <p:ph type="body" sz="quarter" idx="10"/>
          </p:nvPr>
        </p:nvSpPr>
        <p:spPr>
          <a:xfrm>
            <a:off x="720000" y="1080001"/>
            <a:ext cx="10075917"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6" name="Slide Number Placeholder 5"/>
          <p:cNvSpPr>
            <a:spLocks noGrp="1"/>
          </p:cNvSpPr>
          <p:nvPr>
            <p:ph type="sldNum" sz="quarter" idx="14"/>
          </p:nvPr>
        </p:nvSpPr>
        <p:spPr>
          <a:xfrm>
            <a:off x="1728001" y="6372104"/>
            <a:ext cx="953803" cy="246184"/>
          </a:xfrm>
          <a:prstGeom prst="rect">
            <a:avLst/>
          </a:prstGeom>
        </p:spPr>
        <p:txBody>
          <a:bodyPr/>
          <a:lstStyle>
            <a:lvl1pPr>
              <a:defRPr/>
            </a:lvl1pPr>
          </a:lstStyle>
          <a:p>
            <a:pPr>
              <a:defRPr/>
            </a:pPr>
            <a:fld id="{08D83D96-D520-43E8-9FE3-99F474E31BD7}" type="slidenum">
              <a:rPr lang="en-US" altLang="en-US"/>
              <a:pPr>
                <a:defRPr/>
              </a:pPr>
              <a:t>‹#›</a:t>
            </a:fld>
            <a:endParaRPr lang="en-US" altLang="en-US"/>
          </a:p>
        </p:txBody>
      </p:sp>
    </p:spTree>
    <p:extLst>
      <p:ext uri="{BB962C8B-B14F-4D97-AF65-F5344CB8AC3E}">
        <p14:creationId xmlns:p14="http://schemas.microsoft.com/office/powerpoint/2010/main" val="58328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7_Free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728001" y="6372104"/>
            <a:ext cx="953803" cy="246184"/>
          </a:xfrm>
          <a:prstGeom prst="rect">
            <a:avLst/>
          </a:prstGeom>
        </p:spPr>
        <p:txBody>
          <a:bodyPr/>
          <a:lstStyle>
            <a:lvl1pPr>
              <a:defRPr/>
            </a:lvl1pPr>
          </a:lstStyle>
          <a:p>
            <a:pPr>
              <a:defRPr/>
            </a:pPr>
            <a:fld id="{5EF692A5-A8C0-47CD-A2C0-7DF226E98A5E}" type="slidenum">
              <a:rPr lang="en-US" altLang="en-US"/>
              <a:pPr>
                <a:defRPr/>
              </a:pPr>
              <a:t>‹#›</a:t>
            </a:fld>
            <a:endParaRPr lang="en-US" altLang="en-US"/>
          </a:p>
        </p:txBody>
      </p:sp>
    </p:spTree>
    <p:extLst>
      <p:ext uri="{BB962C8B-B14F-4D97-AF65-F5344CB8AC3E}">
        <p14:creationId xmlns:p14="http://schemas.microsoft.com/office/powerpoint/2010/main" val="4030750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720000" y="2112964"/>
            <a:ext cx="1098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720000" y="550802"/>
            <a:ext cx="7006269" cy="553999"/>
          </a:xfrm>
        </p:spPr>
        <p:txBody>
          <a:bodyPr anchor="b">
            <a:noAutofit/>
          </a:bodyPr>
          <a:lstStyle>
            <a:lvl1pPr>
              <a:defRPr sz="3200" cap="all" baseline="0"/>
            </a:lvl1pPr>
          </a:lstStyle>
          <a:p>
            <a:r>
              <a:rPr lang="en-US"/>
              <a:t>Click to edit Master title style</a:t>
            </a:r>
            <a:endParaRPr lang="en-US" dirty="0"/>
          </a:p>
        </p:txBody>
      </p:sp>
      <p:sp>
        <p:nvSpPr>
          <p:cNvPr id="7" name="Text Placeholder 11"/>
          <p:cNvSpPr>
            <a:spLocks noGrp="1"/>
          </p:cNvSpPr>
          <p:nvPr>
            <p:ph type="body" sz="quarter" idx="14"/>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9" name="Slide Number Placeholder 5"/>
          <p:cNvSpPr>
            <a:spLocks noGrp="1"/>
          </p:cNvSpPr>
          <p:nvPr>
            <p:ph type="sldNum" sz="quarter" idx="15"/>
          </p:nvPr>
        </p:nvSpPr>
        <p:spPr>
          <a:xfrm>
            <a:off x="1728001" y="6372104"/>
            <a:ext cx="953803" cy="246184"/>
          </a:xfrm>
          <a:prstGeom prst="rect">
            <a:avLst/>
          </a:prstGeom>
        </p:spPr>
        <p:txBody>
          <a:bodyPr/>
          <a:lstStyle>
            <a:lvl1pPr>
              <a:defRPr/>
            </a:lvl1pPr>
          </a:lstStyle>
          <a:p>
            <a:pPr>
              <a:defRPr/>
            </a:pPr>
            <a:fld id="{711A7CD0-78D0-42EA-ADB5-8E9333008CAE}" type="slidenum">
              <a:rPr lang="en-US" altLang="en-US"/>
              <a:pPr>
                <a:defRPr/>
              </a:pPr>
              <a:t>‹#›</a:t>
            </a:fld>
            <a:endParaRPr lang="en-US" altLang="en-US"/>
          </a:p>
        </p:txBody>
      </p:sp>
    </p:spTree>
    <p:extLst>
      <p:ext uri="{BB962C8B-B14F-4D97-AF65-F5344CB8AC3E}">
        <p14:creationId xmlns:p14="http://schemas.microsoft.com/office/powerpoint/2010/main" val="2425185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8_Contact">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914404" y="3692528"/>
            <a:ext cx="3992033" cy="214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altLang="en-US" sz="2067" b="1" baseline="30000" dirty="0">
                <a:solidFill>
                  <a:schemeClr val="tx1"/>
                </a:solidFill>
                <a:latin typeface="Arial Narrow" pitchFamily="34" charset="0"/>
              </a:rPr>
              <a:t>Contacts ESMO </a:t>
            </a:r>
          </a:p>
          <a:p>
            <a:pPr eaLnBrk="1" hangingPunct="1">
              <a:defRPr/>
            </a:pPr>
            <a:endParaRPr lang="en-US" altLang="en-US" sz="2067" b="1" baseline="30000" dirty="0">
              <a:solidFill>
                <a:schemeClr val="tx1"/>
              </a:solidFill>
              <a:latin typeface="Arial Narrow" pitchFamily="34" charset="0"/>
            </a:endParaRPr>
          </a:p>
          <a:p>
            <a:pPr eaLnBrk="1" hangingPunct="1">
              <a:defRPr/>
            </a:pPr>
            <a:r>
              <a:rPr lang="en-US" altLang="en-US" sz="2067" baseline="30000" dirty="0">
                <a:solidFill>
                  <a:schemeClr val="tx1"/>
                </a:solidFill>
                <a:latin typeface="Arial Narrow" pitchFamily="34" charset="0"/>
              </a:rPr>
              <a:t>European Society for Medical Oncology </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Via L. </a:t>
            </a:r>
            <a:r>
              <a:rPr lang="en-US" altLang="en-US" sz="2067" baseline="30000" dirty="0" err="1">
                <a:solidFill>
                  <a:schemeClr val="tx1"/>
                </a:solidFill>
                <a:latin typeface="Arial Narrow" pitchFamily="34" charset="0"/>
              </a:rPr>
              <a:t>Taddei</a:t>
            </a:r>
            <a:r>
              <a:rPr lang="en-US" altLang="en-US" sz="2067" baseline="30000" dirty="0">
                <a:solidFill>
                  <a:schemeClr val="tx1"/>
                </a:solidFill>
                <a:latin typeface="Arial Narrow" pitchFamily="34" charset="0"/>
              </a:rPr>
              <a:t> 4, CH-6962 </a:t>
            </a:r>
            <a:r>
              <a:rPr lang="en-US" altLang="en-US" sz="2067" baseline="30000" dirty="0" err="1">
                <a:solidFill>
                  <a:schemeClr val="tx1"/>
                </a:solidFill>
                <a:latin typeface="Arial Narrow" pitchFamily="34" charset="0"/>
              </a:rPr>
              <a:t>Viganello</a:t>
            </a:r>
            <a:r>
              <a:rPr lang="en-US" altLang="en-US" sz="2067" baseline="30000" dirty="0">
                <a:solidFill>
                  <a:schemeClr val="tx1"/>
                </a:solidFill>
                <a:latin typeface="Arial Narrow" pitchFamily="34" charset="0"/>
              </a:rPr>
              <a:t> – </a:t>
            </a:r>
            <a:r>
              <a:rPr lang="en-US" altLang="en-US" sz="2067" baseline="30000" dirty="0" err="1">
                <a:solidFill>
                  <a:schemeClr val="tx1"/>
                </a:solidFill>
                <a:latin typeface="Arial Narrow" pitchFamily="34" charset="0"/>
              </a:rPr>
              <a:t>Lugano</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T. +41 (0)91 973 19 00</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F. +41 (0)91 973 19 02</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http://</a:t>
            </a:r>
            <a:r>
              <a:rPr lang="en-US" altLang="en-US" sz="2067" baseline="30000" dirty="0" err="1">
                <a:solidFill>
                  <a:schemeClr val="tx1"/>
                </a:solidFill>
                <a:latin typeface="Arial Narrow" pitchFamily="34" charset="0"/>
              </a:rPr>
              <a:t>www.esmo.org</a:t>
            </a:r>
            <a:endParaRPr lang="en-US" altLang="en-US" sz="2067" b="1" baseline="0" dirty="0">
              <a:solidFill>
                <a:schemeClr val="tx1"/>
              </a:solidFill>
              <a:latin typeface="Arial Narrow" pitchFamily="34" charset="0"/>
            </a:endParaRPr>
          </a:p>
          <a:p>
            <a:pPr marL="0" marR="0" indent="0" algn="l" defTabSz="609570" rtl="0" eaLnBrk="1" fontAlgn="base" latinLnBrk="0" hangingPunct="1">
              <a:lnSpc>
                <a:spcPct val="100000"/>
              </a:lnSpc>
              <a:spcBef>
                <a:spcPct val="0"/>
              </a:spcBef>
              <a:spcAft>
                <a:spcPct val="0"/>
              </a:spcAft>
              <a:buClrTx/>
              <a:buSzTx/>
              <a:buFontTx/>
              <a:buNone/>
              <a:tabLst/>
              <a:defRPr/>
            </a:pPr>
            <a:r>
              <a:rPr lang="en-US" altLang="en-US" sz="2067" baseline="30000" dirty="0" err="1">
                <a:solidFill>
                  <a:schemeClr val="tx1"/>
                </a:solidFill>
                <a:latin typeface="Arial Narrow" pitchFamily="34" charset="0"/>
              </a:rPr>
              <a:t>esmo@esmo.org</a:t>
            </a:r>
            <a:endParaRPr lang="en-US" altLang="en-US" sz="2067" baseline="30000" dirty="0">
              <a:solidFill>
                <a:schemeClr val="tx1"/>
              </a:solidFill>
              <a:latin typeface="Arial Narrow" pitchFamily="34" charset="0"/>
            </a:endParaRPr>
          </a:p>
          <a:p>
            <a:pPr eaLnBrk="1" hangingPunct="1">
              <a:defRPr/>
            </a:pPr>
            <a:endParaRPr lang="en-US" altLang="en-US" sz="2400" baseline="30000" dirty="0">
              <a:solidFill>
                <a:schemeClr val="tx1"/>
              </a:solidFill>
              <a:latin typeface="Arial Narrow" pitchFamily="34" charset="0"/>
            </a:endParaRPr>
          </a:p>
        </p:txBody>
      </p:sp>
      <p:sp>
        <p:nvSpPr>
          <p:cNvPr id="5" name="Text Placeholder 18"/>
          <p:cNvSpPr>
            <a:spLocks noGrp="1"/>
          </p:cNvSpPr>
          <p:nvPr>
            <p:ph type="body" sz="quarter" idx="10"/>
          </p:nvPr>
        </p:nvSpPr>
        <p:spPr>
          <a:xfrm>
            <a:off x="914402" y="2266720"/>
            <a:ext cx="6924495" cy="297517"/>
          </a:xfrm>
        </p:spPr>
        <p:txBody>
          <a:bodyPr tIns="140400" anchor="ctr">
            <a:noAutofit/>
          </a:bodyPr>
          <a:lstStyle>
            <a:lvl1pPr marL="0" indent="0" rtl="0">
              <a:buFontTx/>
              <a:buNone/>
              <a:defRPr lang="en-US" sz="2267" b="1" i="0" u="none" strike="noStrike" baseline="30000" smtClean="0">
                <a:solidFill>
                  <a:schemeClr val="tx1"/>
                </a:solidFill>
              </a:defRPr>
            </a:lvl1pPr>
          </a:lstStyle>
          <a:p>
            <a:pPr lvl="0"/>
            <a:r>
              <a:rPr lang="en-US"/>
              <a:t>Click to edit Master text styles</a:t>
            </a:r>
          </a:p>
        </p:txBody>
      </p:sp>
      <p:sp>
        <p:nvSpPr>
          <p:cNvPr id="6" name="Text Placeholder 18"/>
          <p:cNvSpPr>
            <a:spLocks noGrp="1"/>
          </p:cNvSpPr>
          <p:nvPr>
            <p:ph type="body" sz="quarter" idx="11"/>
          </p:nvPr>
        </p:nvSpPr>
        <p:spPr>
          <a:xfrm>
            <a:off x="914400" y="2664488"/>
            <a:ext cx="6924493" cy="270475"/>
          </a:xfrm>
        </p:spPr>
        <p:txBody>
          <a:bodyPr tIns="93600" bIns="0" anchor="ctr">
            <a:noAutofit/>
          </a:bodyPr>
          <a:lstStyle>
            <a:lvl1pPr marL="0" indent="0" rtl="0">
              <a:buFontTx/>
              <a:buNone/>
              <a:defRPr lang="en-US" sz="2267" b="0" i="0" u="none" strike="noStrike" baseline="30000" smtClean="0">
                <a:solidFill>
                  <a:schemeClr val="tx1"/>
                </a:solidFill>
              </a:defRPr>
            </a:lvl1pPr>
          </a:lstStyle>
          <a:p>
            <a:pPr lvl="0"/>
            <a:r>
              <a:rPr lang="en-US"/>
              <a:t>Click to edit Master text styles</a:t>
            </a:r>
          </a:p>
        </p:txBody>
      </p:sp>
      <p:sp>
        <p:nvSpPr>
          <p:cNvPr id="10" name="Text Placeholder 18"/>
          <p:cNvSpPr>
            <a:spLocks noGrp="1"/>
          </p:cNvSpPr>
          <p:nvPr>
            <p:ph type="body" sz="quarter" idx="12" hasCustomPrompt="1"/>
          </p:nvPr>
        </p:nvSpPr>
        <p:spPr>
          <a:xfrm>
            <a:off x="914400" y="2937600"/>
            <a:ext cx="6924493" cy="297600"/>
          </a:xfrm>
        </p:spPr>
        <p:txBody>
          <a:bodyPr tIns="93600" bIns="0" anchor="ctr">
            <a:noAutofit/>
          </a:bodyPr>
          <a:lstStyle>
            <a:lvl1pPr marL="0" indent="0" rtl="0">
              <a:buFontTx/>
              <a:buNone/>
              <a:defRPr lang="en-US" sz="2267" b="0" i="0" u="none" strike="noStrike" baseline="30000" smtClean="0">
                <a:solidFill>
                  <a:schemeClr val="tx1"/>
                </a:solidFill>
              </a:defRPr>
            </a:lvl1pPr>
          </a:lstStyle>
          <a:p>
            <a:pPr lvl="0"/>
            <a:r>
              <a:rPr lang="fr-CH" dirty="0"/>
              <a:t>Click to edit Master text style</a:t>
            </a:r>
          </a:p>
        </p:txBody>
      </p:sp>
      <p:sp>
        <p:nvSpPr>
          <p:cNvPr id="12" name="Slide Number Placeholder 5"/>
          <p:cNvSpPr>
            <a:spLocks noGrp="1"/>
          </p:cNvSpPr>
          <p:nvPr>
            <p:ph type="sldNum" sz="quarter" idx="13"/>
          </p:nvPr>
        </p:nvSpPr>
        <p:spPr>
          <a:xfrm>
            <a:off x="1728001" y="6372104"/>
            <a:ext cx="953803" cy="246184"/>
          </a:xfrm>
          <a:prstGeom prst="rect">
            <a:avLst/>
          </a:prstGeom>
        </p:spPr>
        <p:txBody>
          <a:bodyPr/>
          <a:lstStyle>
            <a:lvl1pPr>
              <a:defRPr/>
            </a:lvl1pPr>
          </a:lstStyle>
          <a:p>
            <a:pPr>
              <a:defRPr/>
            </a:pPr>
            <a:fld id="{FC19FB4C-FCC4-423E-B433-D9FA2CAED6D2}" type="slidenum">
              <a:rPr lang="en-US" altLang="en-US"/>
              <a:pPr>
                <a:defRPr/>
              </a:pPr>
              <a:t>‹#›</a:t>
            </a:fld>
            <a:endParaRPr lang="en-US" altLang="en-US"/>
          </a:p>
        </p:txBody>
      </p:sp>
    </p:spTree>
    <p:extLst>
      <p:ext uri="{BB962C8B-B14F-4D97-AF65-F5344CB8AC3E}">
        <p14:creationId xmlns:p14="http://schemas.microsoft.com/office/powerpoint/2010/main" val="3099594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31030" y="2531669"/>
            <a:ext cx="9816868" cy="1362075"/>
          </a:xfrm>
        </p:spPr>
        <p:txBody>
          <a:bodyPr anchor="b" anchorCtr="0"/>
          <a:lstStyle>
            <a:lvl1pPr marL="0" algn="l" defTabSz="1219140" rtl="0" eaLnBrk="1" latinLnBrk="0" hangingPunct="1">
              <a:spcBef>
                <a:spcPct val="0"/>
              </a:spcBef>
              <a:buNone/>
              <a:defRPr lang="en-GB" sz="4267" b="0" kern="1200" dirty="0">
                <a:solidFill>
                  <a:schemeClr val="bg1"/>
                </a:solidFill>
                <a:effectLst/>
                <a:latin typeface="+mj-lt"/>
                <a:ea typeface="+mj-ea"/>
                <a:cs typeface="+mj-cs"/>
              </a:defRPr>
            </a:lvl1pPr>
          </a:lstStyle>
          <a:p>
            <a:r>
              <a:rPr lang="en-US" dirty="0"/>
              <a:t>Click to edit Master title style</a:t>
            </a:r>
            <a:endParaRPr lang="en-GB" dirty="0"/>
          </a:p>
        </p:txBody>
      </p:sp>
      <p:sp>
        <p:nvSpPr>
          <p:cNvPr id="5" name="Subtitle 2"/>
          <p:cNvSpPr>
            <a:spLocks noGrp="1"/>
          </p:cNvSpPr>
          <p:nvPr>
            <p:ph type="subTitle" idx="10"/>
          </p:nvPr>
        </p:nvSpPr>
        <p:spPr>
          <a:xfrm>
            <a:off x="1731028" y="3893802"/>
            <a:ext cx="9805365" cy="1011751"/>
          </a:xfrm>
        </p:spPr>
        <p:txBody>
          <a:bodyPr>
            <a:noAutofit/>
          </a:bodyPr>
          <a:lstStyle>
            <a:lvl1pPr marL="0" indent="0" algn="l">
              <a:buNone/>
              <a:defRPr sz="2400" b="1" cap="all" baseline="0">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2267521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Slid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532E2-2675-9143-8255-8879D9F791EF}"/>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A4DA91D0-0E55-4C4B-9991-56C34FE18CFE}"/>
              </a:ext>
            </a:extLst>
          </p:cNvPr>
          <p:cNvSpPr>
            <a:spLocks noGrp="1"/>
          </p:cNvSpPr>
          <p:nvPr>
            <p:ph type="ftr" sz="quarter" idx="10"/>
          </p:nvPr>
        </p:nvSpPr>
        <p:spPr/>
        <p:txBody>
          <a:bodyPr/>
          <a:lstStyle>
            <a:lvl1pPr>
              <a:defRPr spc="0" baseline="0"/>
            </a:lvl1pPr>
          </a:lstStyle>
          <a:p>
            <a:pPr marL="7701">
              <a:spcBef>
                <a:spcPts val="40"/>
              </a:spcBef>
            </a:pPr>
            <a:endParaRPr lang="en-US" dirty="0"/>
          </a:p>
        </p:txBody>
      </p:sp>
      <p:sp>
        <p:nvSpPr>
          <p:cNvPr id="5" name="Content Placeholder 4">
            <a:extLst>
              <a:ext uri="{FF2B5EF4-FFF2-40B4-BE49-F238E27FC236}">
                <a16:creationId xmlns:a16="http://schemas.microsoft.com/office/drawing/2014/main" id="{5705D48E-80D6-0941-9140-9504B3C94664}"/>
              </a:ext>
            </a:extLst>
          </p:cNvPr>
          <p:cNvSpPr>
            <a:spLocks noGrp="1"/>
          </p:cNvSpPr>
          <p:nvPr>
            <p:ph sz="quarter" idx="11"/>
          </p:nvPr>
        </p:nvSpPr>
        <p:spPr>
          <a:xfrm>
            <a:off x="431799" y="1172634"/>
            <a:ext cx="11377084" cy="482447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57254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0009758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642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733037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579920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1" y="1524000"/>
            <a:ext cx="5535084" cy="4568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4684" y="1524000"/>
            <a:ext cx="5535083" cy="4568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67737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411206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601880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17142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0319911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5084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502739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2484" y="1"/>
            <a:ext cx="2817283" cy="6092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1" y="1"/>
            <a:ext cx="8252884" cy="6092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632909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990600"/>
          </a:xfrm>
          <a:prstGeom prst="rect">
            <a:avLst/>
          </a:prstGeom>
        </p:spPr>
        <p:txBody>
          <a:bodyPr anchor="ctr"/>
          <a:lstStyle>
            <a:lvl1pPr algn="l">
              <a:defRPr>
                <a:solidFill>
                  <a:schemeClr val="bg1"/>
                </a:solidFill>
              </a:defRPr>
            </a:lvl1pPr>
          </a:lstStyle>
          <a:p>
            <a:r>
              <a:rPr lang="en-US"/>
              <a:t>Click to edit Master title style</a:t>
            </a:r>
          </a:p>
        </p:txBody>
      </p:sp>
      <p:sp>
        <p:nvSpPr>
          <p:cNvPr id="3" name="Text Placeholder 2"/>
          <p:cNvSpPr>
            <a:spLocks noGrp="1" noChangeAspect="1"/>
          </p:cNvSpPr>
          <p:nvPr>
            <p:ph idx="1"/>
          </p:nvPr>
        </p:nvSpPr>
        <p:spPr>
          <a:xfrm>
            <a:off x="609600" y="1447800"/>
            <a:ext cx="10972800" cy="4678363"/>
          </a:xfrm>
          <a:prstGeom prst="rect">
            <a:avLst/>
          </a:prstGeom>
        </p:spPr>
        <p:txBody>
          <a:bodyPr vert="horz" lIns="91440" tIns="45720" rIns="91440" bIns="45720" rtlCol="0">
            <a:normAutofit/>
          </a:bodyPr>
          <a:lstStyle>
            <a:lvl1pPr marL="160731" indent="-160731">
              <a:buFont typeface="Arial" panose="020B0604020202020204" pitchFamily="34" charset="0"/>
              <a:buChar char="•"/>
              <a:defRPr sz="1125">
                <a:latin typeface="Arial" panose="020B0604020202020204" pitchFamily="34" charset="0"/>
                <a:cs typeface="Arial" panose="020B0604020202020204" pitchFamily="34" charset="0"/>
              </a:defRPr>
            </a:lvl1pPr>
            <a:lvl2pPr marL="417899" indent="-160731">
              <a:buFont typeface="Arial" panose="020B0604020202020204" pitchFamily="34" charset="0"/>
              <a:buChar char="◦"/>
              <a:defRPr sz="1013">
                <a:latin typeface="Arial" panose="020B0604020202020204" pitchFamily="34" charset="0"/>
                <a:cs typeface="Arial" panose="020B0604020202020204" pitchFamily="34" charset="0"/>
              </a:defRPr>
            </a:lvl2pPr>
            <a:lvl3pPr marL="675068" indent="-160731">
              <a:buFont typeface="Arial" panose="020B0604020202020204" pitchFamily="34" charset="0"/>
              <a:buChar char="̵"/>
              <a:defRPr sz="1013">
                <a:latin typeface="Arial" panose="020B0604020202020204" pitchFamily="34" charset="0"/>
                <a:cs typeface="Arial" panose="020B0604020202020204" pitchFamily="34" charset="0"/>
              </a:defRPr>
            </a:lvl3pPr>
            <a:lvl4pPr marL="932237" indent="-160731">
              <a:buFont typeface="Arial" panose="020B0604020202020204" pitchFamily="34" charset="0"/>
              <a:buChar char="›"/>
              <a:defRPr sz="1013">
                <a:latin typeface="Arial" panose="020B0604020202020204" pitchFamily="34" charset="0"/>
                <a:cs typeface="Arial" panose="020B0604020202020204" pitchFamily="34" charset="0"/>
              </a:defRPr>
            </a:lvl4pPr>
            <a:lvl5pPr marL="1028675" indent="0">
              <a:buFont typeface="Wingdings" panose="05000000000000000000" pitchFamily="2" charset="2"/>
              <a:buNone/>
              <a:defRPr sz="1013">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64201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73531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9"/>
            <a:ext cx="6005160" cy="138499"/>
          </a:xfrm>
          <a:prstGeom prst="rect">
            <a:avLst/>
          </a:prstGeom>
          <a:noFill/>
        </p:spPr>
        <p:txBody>
          <a:bodyPr wrap="square" lIns="0" tIns="0" rIns="90000" bIns="0" rtlCol="0">
            <a:spAutoFit/>
          </a:bodyPr>
          <a:lstStyle/>
          <a:p>
            <a:pPr marL="0" marR="0" lvl="0" indent="0" algn="r" defTabSz="914355" rtl="0" eaLnBrk="1" fontAlgn="auto" latinLnBrk="0" hangingPunct="1">
              <a:lnSpc>
                <a:spcPct val="100000"/>
              </a:lnSpc>
              <a:spcBef>
                <a:spcPts val="0"/>
              </a:spcBef>
              <a:spcAft>
                <a:spcPts val="0"/>
              </a:spcAft>
              <a:buClr>
                <a:srgbClr val="000000"/>
              </a:buClr>
              <a:buSzTx/>
              <a:buFont typeface="Arial"/>
              <a:buNone/>
              <a:tabLst/>
              <a:defRPr/>
            </a:pPr>
            <a:r>
              <a:rPr lang="en-US" sz="900" b="0" i="0">
                <a:solidFill>
                  <a:srgbClr val="D79D41"/>
                </a:solidFill>
                <a:effectLst/>
                <a:latin typeface="Arial Narrow" panose="020B0606020202030204" pitchFamily="34" charset="0"/>
              </a:rPr>
              <a:t>Content of this presentation is copyright</a:t>
            </a:r>
            <a:r>
              <a:rPr lang="en-CH" sz="900" b="0" i="0">
                <a:solidFill>
                  <a:srgbClr val="D79D41"/>
                </a:solidFill>
                <a:effectLst/>
                <a:latin typeface="Arial Narrow" panose="020B0606020202030204" pitchFamily="34" charset="0"/>
              </a:rPr>
              <a:t> </a:t>
            </a:r>
            <a:r>
              <a:rPr lang="en-US" sz="900" b="0" i="0">
                <a:solidFill>
                  <a:srgbClr val="D79D41"/>
                </a:solidFill>
                <a:effectLst/>
                <a:latin typeface="Arial Narrow" panose="020B0606020202030204" pitchFamily="34" charset="0"/>
              </a:rPr>
              <a:t>and responsibility of the author. Permission is required for re-use</a:t>
            </a:r>
            <a:r>
              <a:rPr lang="en-CH" sz="900" b="0" i="0">
                <a:solidFill>
                  <a:srgbClr val="D79D41"/>
                </a:solidFill>
                <a:effectLst/>
                <a:latin typeface="Arial Narrow" panose="020B0606020202030204" pitchFamily="34" charset="0"/>
              </a:rPr>
              <a:t>.</a:t>
            </a:r>
            <a:endParaRPr lang="en-US" sz="9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457178" marR="0" lvl="0" indent="-228588"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355" marR="0" lvl="1" indent="-330184"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532" marR="0" lvl="2" indent="-330184"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709" marR="0" lvl="3"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5886" marR="0" lvl="4"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064" marR="0" lvl="5"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240" marR="0" lvl="6"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418" marR="0" lvl="7"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595" marR="0" lvl="8"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71981"/>
            <a:ext cx="3201037" cy="176972"/>
          </a:xfrm>
          <a:prstGeom prst="rect">
            <a:avLst/>
          </a:prstGeom>
          <a:noFill/>
          <a:ln>
            <a:noFill/>
          </a:ln>
        </p:spPr>
        <p:txBody>
          <a:bodyPr spcFirstLastPara="1" vert="horz" wrap="square" lIns="0" tIns="0" rIns="0" bIns="0" anchor="ctr" anchorCtr="0">
            <a:spAutoFit/>
          </a:bodyPr>
          <a:lstStyle>
            <a:lvl1pPr marL="457178" marR="0" lvl="0" indent="-228588" algn="l" rtl="0">
              <a:lnSpc>
                <a:spcPct val="100000"/>
              </a:lnSpc>
              <a:spcBef>
                <a:spcPts val="320"/>
              </a:spcBef>
              <a:spcAft>
                <a:spcPts val="0"/>
              </a:spcAft>
              <a:buClr>
                <a:srgbClr val="05416B"/>
              </a:buClr>
              <a:buSzPts val="1600"/>
              <a:buFont typeface="Noto Sans Symbols"/>
              <a:buNone/>
              <a:defRPr sz="900" b="1" i="0" u="none" strike="noStrike" cap="none">
                <a:solidFill>
                  <a:srgbClr val="D79D41"/>
                </a:solidFill>
                <a:latin typeface="Arial Narrow"/>
                <a:ea typeface="Arial Narrow"/>
                <a:cs typeface="Arial Narrow"/>
                <a:sym typeface="Arial Narrow"/>
              </a:defRPr>
            </a:lvl1pPr>
            <a:lvl2pPr marL="914355" marR="0" lvl="1" indent="-330184"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532" marR="0" lvl="2" indent="-330184"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709" marR="0" lvl="3"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5886" marR="0" lvl="4"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064" marR="0" lvl="5"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240" marR="0" lvl="6"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418" marR="0" lvl="7"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595" marR="0" lvl="8"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Presented</a:t>
            </a:r>
            <a:r>
              <a:rPr lang="fr-CH" dirty="0"/>
              <a:t> by: Hope S. </a:t>
            </a:r>
            <a:r>
              <a:rPr lang="fr-CH" dirty="0" err="1"/>
              <a:t>Rugo</a:t>
            </a:r>
            <a:r>
              <a:rPr lang="fr-CH" dirty="0"/>
              <a:t>, MD</a:t>
            </a:r>
            <a:endParaRPr dirty="0"/>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8"/>
            <a:ext cx="1659092" cy="333781"/>
          </a:xfrm>
          <a:prstGeom prst="rect">
            <a:avLst/>
          </a:prstGeom>
        </p:spPr>
      </p:pic>
    </p:spTree>
    <p:extLst>
      <p:ext uri="{BB962C8B-B14F-4D97-AF65-F5344CB8AC3E}">
        <p14:creationId xmlns:p14="http://schemas.microsoft.com/office/powerpoint/2010/main" val="1315912287"/>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301">
          <p15:clr>
            <a:srgbClr val="FBAE40"/>
          </p15:clr>
        </p15:guide>
        <p15:guide id="5" pos="7379">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448735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1051E573-93F0-5562-4655-BB8083313C58}"/>
              </a:ext>
            </a:extLst>
          </p:cNvPr>
          <p:cNvSpPr/>
          <p:nvPr userDrawn="1"/>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urologic oncology clinical investigators</a:t>
            </a:r>
          </a:p>
        </p:txBody>
      </p:sp>
    </p:spTree>
    <p:extLst>
      <p:ext uri="{BB962C8B-B14F-4D97-AF65-F5344CB8AC3E}">
        <p14:creationId xmlns:p14="http://schemas.microsoft.com/office/powerpoint/2010/main" val="84761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259850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3014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1387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2057400"/>
          </a:xfrm>
        </p:spPr>
        <p:txBody>
          <a:bodyPr/>
          <a:lstStyle>
            <a:lvl1pPr algn="l">
              <a:defRPr sz="260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4455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947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75543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503885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903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64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324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9724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81972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38169227"/>
      </p:ext>
    </p:extLst>
  </p:cSld>
  <p:clrMapOvr>
    <a:masterClrMapping/>
  </p:clrMapOvr>
  <p:transition spd="slow" advClick="0"/>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76674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20931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42066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ACEE58-FBC2-3ECC-CE79-64C617E5F25F}"/>
              </a:ext>
            </a:extLst>
          </p:cNvPr>
          <p:cNvSpPr/>
          <p:nvPr userDrawn="1"/>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20 US-based clinical investigators November 2023 </a:t>
            </a:r>
          </a:p>
        </p:txBody>
      </p:sp>
      <p:sp>
        <p:nvSpPr>
          <p:cNvPr id="3" name="Title 1">
            <a:extLst>
              <a:ext uri="{FF2B5EF4-FFF2-40B4-BE49-F238E27FC236}">
                <a16:creationId xmlns:a16="http://schemas.microsoft.com/office/drawing/2014/main" id="{16758447-5A14-7875-7285-2E406587FAFE}"/>
              </a:ext>
            </a:extLst>
          </p:cNvPr>
          <p:cNvSpPr>
            <a:spLocks noGrp="1"/>
          </p:cNvSpPr>
          <p:nvPr>
            <p:ph type="title"/>
          </p:nvPr>
        </p:nvSpPr>
        <p:spPr>
          <a:xfrm>
            <a:off x="912285" y="227013"/>
            <a:ext cx="10972800" cy="1828800"/>
          </a:xfrm>
        </p:spPr>
        <p:txBody>
          <a:bodyPr/>
          <a:lstStyle>
            <a:lvl1pPr algn="l">
              <a:defRPr sz="26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4" name="Picture 3" descr="A close up of a sign&#10;&#10;Description automatically generated">
            <a:extLst>
              <a:ext uri="{FF2B5EF4-FFF2-40B4-BE49-F238E27FC236}">
                <a16:creationId xmlns:a16="http://schemas.microsoft.com/office/drawing/2014/main" id="{4001A9AE-E35B-C023-3066-AF7CD6E0C3E3}"/>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932875895"/>
      </p:ext>
    </p:extLst>
  </p:cSld>
  <p:clrMapOvr>
    <a:masterClrMapping/>
  </p:clrMapOvr>
  <p:transition spd="slow" advClick="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3826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7940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6594280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114184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47369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04179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919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4758382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851687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7243053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084875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072395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8" name="Rectangle 16">
            <a:extLst>
              <a:ext uri="{FF2B5EF4-FFF2-40B4-BE49-F238E27FC236}">
                <a16:creationId xmlns:a16="http://schemas.microsoft.com/office/drawing/2014/main" id="{4198E395-51D9-CF48-8F0F-3997E9986EAD}"/>
              </a:ext>
            </a:extLst>
          </p:cNvPr>
          <p:cNvSpPr>
            <a:spLocks noChangeArrowheads="1"/>
          </p:cNvSpPr>
          <p:nvPr userDrawn="1"/>
        </p:nvSpPr>
        <p:spPr bwMode="auto">
          <a:xfrm>
            <a:off x="0" y="6705600"/>
            <a:ext cx="12192000" cy="152400"/>
          </a:xfrm>
          <a:prstGeom prst="rect">
            <a:avLst/>
          </a:prstGeom>
          <a:solidFill>
            <a:srgbClr val="6699CC"/>
          </a:solidFill>
          <a:ln>
            <a:noFill/>
          </a:ln>
          <a:extLst>
            <a:ext uri="{91240B29-F687-4F45-9708-019B960494DF}">
              <a14:hiddenLine xmlns:a14="http://schemas.microsoft.com/office/drawing/2010/main" w="9525">
                <a:solidFill>
                  <a:srgbClr val="6699CC"/>
                </a:solidFill>
                <a:miter lim="800000"/>
                <a:headEnd/>
                <a:tailEnd/>
              </a14:hiddenLine>
            </a:ext>
          </a:extLst>
        </p:spPr>
        <p:txBody>
          <a:bodyPr wrap="none" anchor="ctr"/>
          <a:lstStyle/>
          <a:p>
            <a:endParaRPr lang="en-US" sz="2400" dirty="0"/>
          </a:p>
        </p:txBody>
      </p:sp>
      <p:pic>
        <p:nvPicPr>
          <p:cNvPr id="11" name="Picture 10">
            <a:extLst>
              <a:ext uri="{FF2B5EF4-FFF2-40B4-BE49-F238E27FC236}">
                <a16:creationId xmlns:a16="http://schemas.microsoft.com/office/drawing/2014/main" id="{BE35E6B1-A451-5647-9DA3-C7362276F35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1168" y="192024"/>
            <a:ext cx="4025900" cy="457200"/>
          </a:xfrm>
          <a:prstGeom prst="rect">
            <a:avLst/>
          </a:prstGeom>
        </p:spPr>
      </p:pic>
      <p:pic>
        <p:nvPicPr>
          <p:cNvPr id="6" name="Picture 5">
            <a:extLst>
              <a:ext uri="{FF2B5EF4-FFF2-40B4-BE49-F238E27FC236}">
                <a16:creationId xmlns:a16="http://schemas.microsoft.com/office/drawing/2014/main" id="{8D86C211-B98C-A949-9398-4C59127D1B8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164435" y="173736"/>
            <a:ext cx="1703833" cy="594360"/>
          </a:xfrm>
          <a:prstGeom prst="rect">
            <a:avLst/>
          </a:prstGeom>
        </p:spPr>
      </p:pic>
      <p:pic>
        <p:nvPicPr>
          <p:cNvPr id="4" name="Picture 3">
            <a:extLst>
              <a:ext uri="{FF2B5EF4-FFF2-40B4-BE49-F238E27FC236}">
                <a16:creationId xmlns:a16="http://schemas.microsoft.com/office/drawing/2014/main" id="{AEAE6BC0-3778-9A0E-CD22-CBCE36E4AE72}"/>
              </a:ext>
            </a:extLst>
          </p:cNvPr>
          <p:cNvPicPr>
            <a:picLocks noChangeAspect="1"/>
          </p:cNvPicPr>
          <p:nvPr userDrawn="1"/>
        </p:nvPicPr>
        <p:blipFill>
          <a:blip r:embed="rId4">
            <a:duotone>
              <a:prstClr val="black"/>
              <a:schemeClr val="accent5">
                <a:tint val="45000"/>
                <a:satMod val="400000"/>
              </a:schemeClr>
            </a:duotone>
            <a:alphaModFix amt="78000"/>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Lst>
          </a:blip>
          <a:stretch>
            <a:fillRect/>
          </a:stretch>
        </p:blipFill>
        <p:spPr>
          <a:xfrm>
            <a:off x="3048" y="5575583"/>
            <a:ext cx="12188952" cy="1130017"/>
          </a:xfrm>
          <a:prstGeom prst="rect">
            <a:avLst/>
          </a:prstGeom>
        </p:spPr>
      </p:pic>
    </p:spTree>
    <p:extLst>
      <p:ext uri="{BB962C8B-B14F-4D97-AF65-F5344CB8AC3E}">
        <p14:creationId xmlns:p14="http://schemas.microsoft.com/office/powerpoint/2010/main" val="113442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8" name="Rectangle 16">
            <a:extLst>
              <a:ext uri="{FF2B5EF4-FFF2-40B4-BE49-F238E27FC236}">
                <a16:creationId xmlns:a16="http://schemas.microsoft.com/office/drawing/2014/main" id="{4198E395-51D9-CF48-8F0F-3997E9986EAD}"/>
              </a:ext>
            </a:extLst>
          </p:cNvPr>
          <p:cNvSpPr>
            <a:spLocks noChangeArrowheads="1"/>
          </p:cNvSpPr>
          <p:nvPr userDrawn="1"/>
        </p:nvSpPr>
        <p:spPr bwMode="auto">
          <a:xfrm>
            <a:off x="0" y="6705600"/>
            <a:ext cx="12192000" cy="152400"/>
          </a:xfrm>
          <a:prstGeom prst="rect">
            <a:avLst/>
          </a:prstGeom>
          <a:solidFill>
            <a:srgbClr val="6699CC"/>
          </a:solidFill>
          <a:ln>
            <a:noFill/>
          </a:ln>
          <a:extLst>
            <a:ext uri="{91240B29-F687-4F45-9708-019B960494DF}">
              <a14:hiddenLine xmlns:a14="http://schemas.microsoft.com/office/drawing/2010/main" w="9525">
                <a:solidFill>
                  <a:srgbClr val="6699CC"/>
                </a:solidFill>
                <a:miter lim="800000"/>
                <a:headEnd/>
                <a:tailEnd/>
              </a14:hiddenLine>
            </a:ext>
          </a:extLst>
        </p:spPr>
        <p:txBody>
          <a:bodyPr wrap="none" anchor="ctr"/>
          <a:lstStyle/>
          <a:p>
            <a:endParaRPr lang="en-US" sz="2400" dirty="0"/>
          </a:p>
        </p:txBody>
      </p:sp>
      <p:pic>
        <p:nvPicPr>
          <p:cNvPr id="11" name="Picture 10">
            <a:extLst>
              <a:ext uri="{FF2B5EF4-FFF2-40B4-BE49-F238E27FC236}">
                <a16:creationId xmlns:a16="http://schemas.microsoft.com/office/drawing/2014/main" id="{BE35E6B1-A451-5647-9DA3-C7362276F35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1168" y="192024"/>
            <a:ext cx="4025900" cy="457200"/>
          </a:xfrm>
          <a:prstGeom prst="rect">
            <a:avLst/>
          </a:prstGeom>
        </p:spPr>
      </p:pic>
      <p:pic>
        <p:nvPicPr>
          <p:cNvPr id="6" name="Picture 5">
            <a:extLst>
              <a:ext uri="{FF2B5EF4-FFF2-40B4-BE49-F238E27FC236}">
                <a16:creationId xmlns:a16="http://schemas.microsoft.com/office/drawing/2014/main" id="{8D86C211-B98C-A949-9398-4C59127D1B8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164435" y="173736"/>
            <a:ext cx="1703833" cy="594360"/>
          </a:xfrm>
          <a:prstGeom prst="rect">
            <a:avLst/>
          </a:prstGeom>
        </p:spPr>
      </p:pic>
      <p:pic>
        <p:nvPicPr>
          <p:cNvPr id="3" name="Picture 2">
            <a:extLst>
              <a:ext uri="{FF2B5EF4-FFF2-40B4-BE49-F238E27FC236}">
                <a16:creationId xmlns:a16="http://schemas.microsoft.com/office/drawing/2014/main" id="{CFE4E4ED-462A-19AC-E48F-F852AB316F44}"/>
              </a:ext>
            </a:extLst>
          </p:cNvPr>
          <p:cNvPicPr>
            <a:picLocks noChangeAspect="1"/>
          </p:cNvPicPr>
          <p:nvPr userDrawn="1"/>
        </p:nvPicPr>
        <p:blipFill>
          <a:blip r:embed="rId4">
            <a:duotone>
              <a:prstClr val="black"/>
              <a:schemeClr val="accent5">
                <a:tint val="45000"/>
                <a:satMod val="400000"/>
              </a:schemeClr>
            </a:duotone>
            <a:alphaModFix amt="78000"/>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Lst>
          </a:blip>
          <a:stretch>
            <a:fillRect/>
          </a:stretch>
        </p:blipFill>
        <p:spPr>
          <a:xfrm>
            <a:off x="3048" y="5575583"/>
            <a:ext cx="12188952" cy="1130017"/>
          </a:xfrm>
          <a:prstGeom prst="rect">
            <a:avLst/>
          </a:prstGeom>
        </p:spPr>
      </p:pic>
    </p:spTree>
    <p:extLst>
      <p:ext uri="{BB962C8B-B14F-4D97-AF65-F5344CB8AC3E}">
        <p14:creationId xmlns:p14="http://schemas.microsoft.com/office/powerpoint/2010/main" val="3835618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9189" y="99752"/>
            <a:ext cx="10515600" cy="548640"/>
          </a:xfrm>
        </p:spPr>
        <p:txBody>
          <a:bodyPr>
            <a:normAutofit/>
          </a:bodyPr>
          <a:lstStyle>
            <a:lvl1pPr marL="0" indent="0" algn="l">
              <a:tabLst>
                <a:tab pos="1019175" algn="l"/>
              </a:tabLst>
              <a:defRPr sz="3600" b="1" i="0" baseline="0">
                <a:solidFill>
                  <a:srgbClr val="4B9CD3"/>
                </a:solidFill>
                <a:latin typeface="Whitney Semibold" pitchFamily="2" charset="77"/>
                <a:cs typeface="Times New Roman" panose="02020603050405020304" pitchFamily="18" charset="0"/>
              </a:defRPr>
            </a:lvl1pPr>
          </a:lstStyle>
          <a:p>
            <a:r>
              <a:rPr lang="en-US"/>
              <a:t>Click to edit Master title style</a:t>
            </a:r>
          </a:p>
        </p:txBody>
      </p:sp>
      <p:sp>
        <p:nvSpPr>
          <p:cNvPr id="3" name="Content Placeholder 2"/>
          <p:cNvSpPr>
            <a:spLocks noGrp="1"/>
          </p:cNvSpPr>
          <p:nvPr>
            <p:ph idx="1"/>
          </p:nvPr>
        </p:nvSpPr>
        <p:spPr>
          <a:xfrm>
            <a:off x="439189" y="1825625"/>
            <a:ext cx="10515600" cy="4351338"/>
          </a:xfrm>
        </p:spPr>
        <p:txBody>
          <a:bodyPr/>
          <a:lstStyle>
            <a:lvl1pPr>
              <a:defRPr b="1" i="0">
                <a:latin typeface="Whitney Semibold" pitchFamily="2" charset="77"/>
              </a:defRPr>
            </a:lvl1pPr>
            <a:lvl2pPr>
              <a:defRPr b="1" i="0">
                <a:latin typeface="Whitney Semibold" pitchFamily="2" charset="77"/>
              </a:defRPr>
            </a:lvl2pPr>
            <a:lvl3pPr>
              <a:defRPr b="1" i="0">
                <a:latin typeface="Whitney Semibold" pitchFamily="2" charset="77"/>
              </a:defRPr>
            </a:lvl3pPr>
            <a:lvl4pPr>
              <a:defRPr b="1" i="0">
                <a:latin typeface="Whitney Semibold" pitchFamily="2" charset="77"/>
              </a:defRPr>
            </a:lvl4pPr>
            <a:lvl5pPr>
              <a:defRPr b="1" i="0">
                <a:latin typeface="Whitney Semibold"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7346D53-BB2D-A844-BB7F-34A5DB26A94D}"/>
              </a:ext>
            </a:extLst>
          </p:cNvPr>
          <p:cNvSpPr>
            <a:spLocks noGrp="1"/>
          </p:cNvSpPr>
          <p:nvPr>
            <p:ph type="dt" sz="half" idx="2"/>
          </p:nvPr>
        </p:nvSpPr>
        <p:spPr>
          <a:xfrm>
            <a:off x="2286000" y="6356350"/>
            <a:ext cx="93813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8" name="Footer Placeholder 4">
            <a:extLst>
              <a:ext uri="{FF2B5EF4-FFF2-40B4-BE49-F238E27FC236}">
                <a16:creationId xmlns:a16="http://schemas.microsoft.com/office/drawing/2014/main" id="{DBF3A2D6-92B5-BA45-BCE4-CE93C663EF22}"/>
              </a:ext>
            </a:extLst>
          </p:cNvPr>
          <p:cNvSpPr>
            <a:spLocks noGrp="1"/>
          </p:cNvSpPr>
          <p:nvPr>
            <p:ph type="ftr" sz="quarter" idx="3"/>
          </p:nvPr>
        </p:nvSpPr>
        <p:spPr>
          <a:xfrm>
            <a:off x="3352800" y="6356350"/>
            <a:ext cx="38100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9" name="Slide Number Placeholder 5">
            <a:extLst>
              <a:ext uri="{FF2B5EF4-FFF2-40B4-BE49-F238E27FC236}">
                <a16:creationId xmlns:a16="http://schemas.microsoft.com/office/drawing/2014/main" id="{9F2262F8-F1F9-314B-816A-C32127FF6227}"/>
              </a:ext>
            </a:extLst>
          </p:cNvPr>
          <p:cNvSpPr>
            <a:spLocks noGrp="1"/>
          </p:cNvSpPr>
          <p:nvPr>
            <p:ph type="sldNum" sz="quarter" idx="4"/>
          </p:nvPr>
        </p:nvSpPr>
        <p:spPr>
          <a:xfrm>
            <a:off x="0" y="6356349"/>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cxnSp>
        <p:nvCxnSpPr>
          <p:cNvPr id="17" name="Straight Connector 16">
            <a:extLst>
              <a:ext uri="{FF2B5EF4-FFF2-40B4-BE49-F238E27FC236}">
                <a16:creationId xmlns:a16="http://schemas.microsoft.com/office/drawing/2014/main" id="{CD7C8228-38F2-D14B-A9E8-96FC9A78A7DD}"/>
              </a:ext>
            </a:extLst>
          </p:cNvPr>
          <p:cNvCxnSpPr>
            <a:cxnSpLocks/>
          </p:cNvCxnSpPr>
          <p:nvPr userDrawn="1"/>
        </p:nvCxnSpPr>
        <p:spPr bwMode="auto">
          <a:xfrm>
            <a:off x="0" y="783058"/>
            <a:ext cx="12192000" cy="0"/>
          </a:xfrm>
          <a:prstGeom prst="line">
            <a:avLst/>
          </a:prstGeom>
          <a:solidFill>
            <a:schemeClr val="accent1"/>
          </a:solidFill>
          <a:ln w="25400" cap="flat" cmpd="sng" algn="ctr">
            <a:solidFill>
              <a:srgbClr val="6699CC"/>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874542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id="{2C7A4AC2-E283-B943-BE14-B2307E6CAD69}"/>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8" name="Footer Placeholder 4">
            <a:extLst>
              <a:ext uri="{FF2B5EF4-FFF2-40B4-BE49-F238E27FC236}">
                <a16:creationId xmlns:a16="http://schemas.microsoft.com/office/drawing/2014/main" id="{6207C3B6-CEC4-204B-A401-D7C70647C758}"/>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9" name="Slide Number Placeholder 5">
            <a:extLst>
              <a:ext uri="{FF2B5EF4-FFF2-40B4-BE49-F238E27FC236}">
                <a16:creationId xmlns:a16="http://schemas.microsoft.com/office/drawing/2014/main" id="{1596B22F-783B-BD4B-8B38-3D07EA435E05}"/>
              </a:ext>
            </a:extLst>
          </p:cNvPr>
          <p:cNvSpPr>
            <a:spLocks noGrp="1"/>
          </p:cNvSpPr>
          <p:nvPr>
            <p:ph type="sldNum" sz="quarter" idx="4"/>
          </p:nvPr>
        </p:nvSpPr>
        <p:spPr>
          <a:xfrm>
            <a:off x="0" y="6356349"/>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1269961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0" i="0">
                <a:solidFill>
                  <a:srgbClr val="003366"/>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44C45ACC-BFF7-2E4D-9696-AF49FADD1543}"/>
              </a:ext>
            </a:extLst>
          </p:cNvPr>
          <p:cNvSpPr>
            <a:spLocks noGrp="1"/>
          </p:cNvSpPr>
          <p:nvPr>
            <p:ph type="dt" sz="half" idx="10"/>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9" name="Footer Placeholder 4">
            <a:extLst>
              <a:ext uri="{FF2B5EF4-FFF2-40B4-BE49-F238E27FC236}">
                <a16:creationId xmlns:a16="http://schemas.microsoft.com/office/drawing/2014/main" id="{37CF5088-F718-6643-B690-BE3F2C98FA8B}"/>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7379E373-12E2-CD4D-9BFD-330C73686E06}"/>
              </a:ext>
            </a:extLst>
          </p:cNvPr>
          <p:cNvSpPr>
            <a:spLocks noGrp="1"/>
          </p:cNvSpPr>
          <p:nvPr>
            <p:ph type="sldNum" sz="quarter" idx="4"/>
          </p:nvPr>
        </p:nvSpPr>
        <p:spPr>
          <a:xfrm>
            <a:off x="52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1691473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0" i="0">
                <a:solidFill>
                  <a:srgbClr val="003366"/>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Date Placeholder 3">
            <a:extLst>
              <a:ext uri="{FF2B5EF4-FFF2-40B4-BE49-F238E27FC236}">
                <a16:creationId xmlns:a16="http://schemas.microsoft.com/office/drawing/2014/main" id="{43FAC088-B232-AD44-BF73-18B5B7F8D75E}"/>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7" name="Footer Placeholder 4">
            <a:extLst>
              <a:ext uri="{FF2B5EF4-FFF2-40B4-BE49-F238E27FC236}">
                <a16:creationId xmlns:a16="http://schemas.microsoft.com/office/drawing/2014/main" id="{82D29CA8-7ACA-C048-B601-94DD111ADE4B}"/>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8" name="Slide Number Placeholder 5">
            <a:extLst>
              <a:ext uri="{FF2B5EF4-FFF2-40B4-BE49-F238E27FC236}">
                <a16:creationId xmlns:a16="http://schemas.microsoft.com/office/drawing/2014/main" id="{2CAD1054-ED6B-B94B-8A82-75CF3C1A4567}"/>
              </a:ext>
            </a:extLst>
          </p:cNvPr>
          <p:cNvSpPr>
            <a:spLocks noGrp="1"/>
          </p:cNvSpPr>
          <p:nvPr>
            <p:ph type="sldNum" sz="quarter" idx="4"/>
          </p:nvPr>
        </p:nvSpPr>
        <p:spPr>
          <a:xfrm>
            <a:off x="0" y="6356349"/>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4107897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F5DCB86C-350A-8C44-B2EF-4C649A6BC65D}"/>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9" name="Footer Placeholder 4">
            <a:extLst>
              <a:ext uri="{FF2B5EF4-FFF2-40B4-BE49-F238E27FC236}">
                <a16:creationId xmlns:a16="http://schemas.microsoft.com/office/drawing/2014/main" id="{7E93F3F2-E6B3-E84C-8BD9-247FA79B0FAF}"/>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1BB1F0C1-A70C-6E43-A972-C57EE9AF402A}"/>
              </a:ext>
            </a:extLst>
          </p:cNvPr>
          <p:cNvSpPr>
            <a:spLocks noGrp="1"/>
          </p:cNvSpPr>
          <p:nvPr>
            <p:ph type="sldNum" sz="quarter" idx="4"/>
          </p:nvPr>
        </p:nvSpPr>
        <p:spPr>
          <a:xfrm>
            <a:off x="0"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2295300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493838"/>
          </a:xfrm>
        </p:spPr>
        <p:txBody>
          <a:bodyPr anchor="b">
            <a:noAutofit/>
          </a:bodyPr>
          <a:lstStyle>
            <a:lvl1pPr>
              <a:defRPr sz="4000" b="0" i="0">
                <a:solidFill>
                  <a:srgbClr val="003366"/>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951038"/>
            <a:ext cx="3932237" cy="39179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a:extLst>
              <a:ext uri="{FF2B5EF4-FFF2-40B4-BE49-F238E27FC236}">
                <a16:creationId xmlns:a16="http://schemas.microsoft.com/office/drawing/2014/main" id="{88742A4D-0341-E04F-A24A-5B0167AA7E8C}"/>
              </a:ext>
            </a:extLst>
          </p:cNvPr>
          <p:cNvSpPr>
            <a:spLocks noGrp="1"/>
          </p:cNvSpPr>
          <p:nvPr>
            <p:ph type="dt" sz="half" idx="10"/>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9" name="Footer Placeholder 4">
            <a:extLst>
              <a:ext uri="{FF2B5EF4-FFF2-40B4-BE49-F238E27FC236}">
                <a16:creationId xmlns:a16="http://schemas.microsoft.com/office/drawing/2014/main" id="{9CA75AA4-5886-4E4B-921F-23D8F165C147}"/>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B214684B-BEE2-7A4C-B95B-9A2F4B24B925}"/>
              </a:ext>
            </a:extLst>
          </p:cNvPr>
          <p:cNvSpPr>
            <a:spLocks noGrp="1"/>
          </p:cNvSpPr>
          <p:nvPr>
            <p:ph type="sldNum" sz="quarter" idx="4"/>
          </p:nvPr>
        </p:nvSpPr>
        <p:spPr>
          <a:xfrm>
            <a:off x="0"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639497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524000"/>
          </a:xfrm>
        </p:spPr>
        <p:txBody>
          <a:bodyPr anchor="b">
            <a:normAutofit/>
          </a:bodyPr>
          <a:lstStyle>
            <a:lvl1pPr>
              <a:defRPr sz="4000" b="0" i="0">
                <a:solidFill>
                  <a:srgbClr val="003366"/>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a:extLst>
              <a:ext uri="{FF2B5EF4-FFF2-40B4-BE49-F238E27FC236}">
                <a16:creationId xmlns:a16="http://schemas.microsoft.com/office/drawing/2014/main" id="{E5D14827-294E-604F-BB5E-3DD2F9DBE3D1}"/>
              </a:ext>
            </a:extLst>
          </p:cNvPr>
          <p:cNvSpPr>
            <a:spLocks noGrp="1"/>
          </p:cNvSpPr>
          <p:nvPr>
            <p:ph type="dt" sz="half" idx="10"/>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9" name="Footer Placeholder 4">
            <a:extLst>
              <a:ext uri="{FF2B5EF4-FFF2-40B4-BE49-F238E27FC236}">
                <a16:creationId xmlns:a16="http://schemas.microsoft.com/office/drawing/2014/main" id="{25301BE5-236D-894B-8754-461F63DE91D3}"/>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798CD80B-B445-8847-832F-67AC58E6BE72}"/>
              </a:ext>
            </a:extLst>
          </p:cNvPr>
          <p:cNvSpPr>
            <a:spLocks noGrp="1"/>
          </p:cNvSpPr>
          <p:nvPr>
            <p:ph type="sldNum" sz="quarter" idx="4"/>
          </p:nvPr>
        </p:nvSpPr>
        <p:spPr>
          <a:xfrm>
            <a:off x="0"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2224513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Tree>
    <p:extLst>
      <p:ext uri="{BB962C8B-B14F-4D97-AF65-F5344CB8AC3E}">
        <p14:creationId xmlns:p14="http://schemas.microsoft.com/office/powerpoint/2010/main" val="3206555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E9E5D-13E1-0549-BADF-AD761C1A5F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F2DECA-232C-5B41-971D-1F6D0A8C7F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878817-08C4-604D-894E-909B1516E9CD}"/>
              </a:ext>
            </a:extLst>
          </p:cNvPr>
          <p:cNvSpPr>
            <a:spLocks noGrp="1"/>
          </p:cNvSpPr>
          <p:nvPr>
            <p:ph type="dt" sz="half" idx="10"/>
          </p:nvPr>
        </p:nvSpPr>
        <p:spPr/>
        <p:txBody>
          <a:bodyPr/>
          <a:lstStyle/>
          <a:p>
            <a:fld id="{0CF84206-44F1-5E4B-A1D0-981CDEA7CA37}" type="datetimeFigureOut">
              <a:rPr lang="en-US" smtClean="0"/>
              <a:t>12/8/23</a:t>
            </a:fld>
            <a:endParaRPr lang="en-US"/>
          </a:p>
        </p:txBody>
      </p:sp>
      <p:sp>
        <p:nvSpPr>
          <p:cNvPr id="5" name="Footer Placeholder 4">
            <a:extLst>
              <a:ext uri="{FF2B5EF4-FFF2-40B4-BE49-F238E27FC236}">
                <a16:creationId xmlns:a16="http://schemas.microsoft.com/office/drawing/2014/main" id="{052D0F0D-635B-5B47-9987-CD826B6BCE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6C3285-6406-1C45-ABD0-7ACFF6BE393E}"/>
              </a:ext>
            </a:extLst>
          </p:cNvPr>
          <p:cNvSpPr>
            <a:spLocks noGrp="1"/>
          </p:cNvSpPr>
          <p:nvPr>
            <p:ph type="sldNum" sz="quarter" idx="12"/>
          </p:nvPr>
        </p:nvSpPr>
        <p:spPr/>
        <p:txBody>
          <a:bodyPr/>
          <a:lstStyle/>
          <a:p>
            <a:fld id="{343E951D-5307-4747-8B34-9635E7C1B376}" type="slidenum">
              <a:rPr lang="en-US" smtClean="0"/>
              <a:t>‹#›</a:t>
            </a:fld>
            <a:endParaRPr lang="en-US"/>
          </a:p>
        </p:txBody>
      </p:sp>
    </p:spTree>
    <p:extLst>
      <p:ext uri="{BB962C8B-B14F-4D97-AF65-F5344CB8AC3E}">
        <p14:creationId xmlns:p14="http://schemas.microsoft.com/office/powerpoint/2010/main" val="4208804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8307B-5C5E-7B4B-8113-981DFAB9FE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9076EC-9B13-094A-A871-0BABD5A76C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82DFEE-94F1-434E-A2C0-3511116183DE}"/>
              </a:ext>
            </a:extLst>
          </p:cNvPr>
          <p:cNvSpPr>
            <a:spLocks noGrp="1"/>
          </p:cNvSpPr>
          <p:nvPr>
            <p:ph type="dt" sz="half" idx="10"/>
          </p:nvPr>
        </p:nvSpPr>
        <p:spPr/>
        <p:txBody>
          <a:bodyPr/>
          <a:lstStyle/>
          <a:p>
            <a:fld id="{0CF84206-44F1-5E4B-A1D0-981CDEA7CA37}" type="datetimeFigureOut">
              <a:rPr lang="en-US" smtClean="0"/>
              <a:t>12/8/23</a:t>
            </a:fld>
            <a:endParaRPr lang="en-US"/>
          </a:p>
        </p:txBody>
      </p:sp>
      <p:sp>
        <p:nvSpPr>
          <p:cNvPr id="5" name="Footer Placeholder 4">
            <a:extLst>
              <a:ext uri="{FF2B5EF4-FFF2-40B4-BE49-F238E27FC236}">
                <a16:creationId xmlns:a16="http://schemas.microsoft.com/office/drawing/2014/main" id="{3322919A-F6B2-1E40-B7E4-119168CDE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78A9E1-BA6A-E447-8A95-DBBF60685E1E}"/>
              </a:ext>
            </a:extLst>
          </p:cNvPr>
          <p:cNvSpPr>
            <a:spLocks noGrp="1"/>
          </p:cNvSpPr>
          <p:nvPr>
            <p:ph type="sldNum" sz="quarter" idx="12"/>
          </p:nvPr>
        </p:nvSpPr>
        <p:spPr/>
        <p:txBody>
          <a:bodyPr/>
          <a:lstStyle/>
          <a:p>
            <a:fld id="{343E951D-5307-4747-8B34-9635E7C1B376}" type="slidenum">
              <a:rPr lang="en-US" smtClean="0"/>
              <a:t>‹#›</a:t>
            </a:fld>
            <a:endParaRPr lang="en-US"/>
          </a:p>
        </p:txBody>
      </p:sp>
    </p:spTree>
    <p:extLst>
      <p:ext uri="{BB962C8B-B14F-4D97-AF65-F5344CB8AC3E}">
        <p14:creationId xmlns:p14="http://schemas.microsoft.com/office/powerpoint/2010/main" val="3678043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980B4-0CD1-5F42-8CA1-58C5CD5880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9697D3-1D57-D548-A501-1DF598FBD3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5D5F5E-9AFC-3649-B242-4C8835590D86}"/>
              </a:ext>
            </a:extLst>
          </p:cNvPr>
          <p:cNvSpPr>
            <a:spLocks noGrp="1"/>
          </p:cNvSpPr>
          <p:nvPr>
            <p:ph type="dt" sz="half" idx="10"/>
          </p:nvPr>
        </p:nvSpPr>
        <p:spPr/>
        <p:txBody>
          <a:bodyPr/>
          <a:lstStyle/>
          <a:p>
            <a:fld id="{0CF84206-44F1-5E4B-A1D0-981CDEA7CA37}" type="datetimeFigureOut">
              <a:rPr lang="en-US" smtClean="0"/>
              <a:t>12/8/23</a:t>
            </a:fld>
            <a:endParaRPr lang="en-US"/>
          </a:p>
        </p:txBody>
      </p:sp>
      <p:sp>
        <p:nvSpPr>
          <p:cNvPr id="5" name="Footer Placeholder 4">
            <a:extLst>
              <a:ext uri="{FF2B5EF4-FFF2-40B4-BE49-F238E27FC236}">
                <a16:creationId xmlns:a16="http://schemas.microsoft.com/office/drawing/2014/main" id="{21A757CD-448A-C741-9209-E8865E262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9AA8FB-001A-1C44-8749-0A3B5F4C3F5B}"/>
              </a:ext>
            </a:extLst>
          </p:cNvPr>
          <p:cNvSpPr>
            <a:spLocks noGrp="1"/>
          </p:cNvSpPr>
          <p:nvPr>
            <p:ph type="sldNum" sz="quarter" idx="12"/>
          </p:nvPr>
        </p:nvSpPr>
        <p:spPr/>
        <p:txBody>
          <a:bodyPr/>
          <a:lstStyle/>
          <a:p>
            <a:fld id="{343E951D-5307-4747-8B34-9635E7C1B376}" type="slidenum">
              <a:rPr lang="en-US" smtClean="0"/>
              <a:t>‹#›</a:t>
            </a:fld>
            <a:endParaRPr lang="en-US"/>
          </a:p>
        </p:txBody>
      </p:sp>
    </p:spTree>
    <p:extLst>
      <p:ext uri="{BB962C8B-B14F-4D97-AF65-F5344CB8AC3E}">
        <p14:creationId xmlns:p14="http://schemas.microsoft.com/office/powerpoint/2010/main" val="2782903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8DD46-A891-974B-8193-EF95FEFA44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9644DB-7494-A44E-853C-1BCDF85AF4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0BB79C-25A1-C44B-87C8-62C19A6902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3A2CF8-ADF4-F944-B8AA-2DE46B2CF07D}"/>
              </a:ext>
            </a:extLst>
          </p:cNvPr>
          <p:cNvSpPr>
            <a:spLocks noGrp="1"/>
          </p:cNvSpPr>
          <p:nvPr>
            <p:ph type="dt" sz="half" idx="10"/>
          </p:nvPr>
        </p:nvSpPr>
        <p:spPr/>
        <p:txBody>
          <a:bodyPr/>
          <a:lstStyle/>
          <a:p>
            <a:fld id="{0CF84206-44F1-5E4B-A1D0-981CDEA7CA37}" type="datetimeFigureOut">
              <a:rPr lang="en-US" smtClean="0"/>
              <a:t>12/8/23</a:t>
            </a:fld>
            <a:endParaRPr lang="en-US"/>
          </a:p>
        </p:txBody>
      </p:sp>
      <p:sp>
        <p:nvSpPr>
          <p:cNvPr id="6" name="Footer Placeholder 5">
            <a:extLst>
              <a:ext uri="{FF2B5EF4-FFF2-40B4-BE49-F238E27FC236}">
                <a16:creationId xmlns:a16="http://schemas.microsoft.com/office/drawing/2014/main" id="{BBE2C3E0-9E98-074A-AD5A-9002FF0610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1608B-37F6-0041-A519-1C99D918B979}"/>
              </a:ext>
            </a:extLst>
          </p:cNvPr>
          <p:cNvSpPr>
            <a:spLocks noGrp="1"/>
          </p:cNvSpPr>
          <p:nvPr>
            <p:ph type="sldNum" sz="quarter" idx="12"/>
          </p:nvPr>
        </p:nvSpPr>
        <p:spPr/>
        <p:txBody>
          <a:bodyPr/>
          <a:lstStyle/>
          <a:p>
            <a:fld id="{343E951D-5307-4747-8B34-9635E7C1B376}" type="slidenum">
              <a:rPr lang="en-US" smtClean="0"/>
              <a:t>‹#›</a:t>
            </a:fld>
            <a:endParaRPr lang="en-US"/>
          </a:p>
        </p:txBody>
      </p:sp>
    </p:spTree>
    <p:extLst>
      <p:ext uri="{BB962C8B-B14F-4D97-AF65-F5344CB8AC3E}">
        <p14:creationId xmlns:p14="http://schemas.microsoft.com/office/powerpoint/2010/main" val="2966580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90EBC-D405-5B44-B455-6903BF0F3F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2483A0-3F25-2648-BD4D-1D09262779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2D9566-B93B-7A44-AE92-13ED14E94D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5078B0-EB38-F54E-A792-53A6650EC0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DF5FD9-A411-EC48-855B-8250E257A0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1BD56A-6EF1-DD4B-A3F6-9BA16F65E161}"/>
              </a:ext>
            </a:extLst>
          </p:cNvPr>
          <p:cNvSpPr>
            <a:spLocks noGrp="1"/>
          </p:cNvSpPr>
          <p:nvPr>
            <p:ph type="dt" sz="half" idx="10"/>
          </p:nvPr>
        </p:nvSpPr>
        <p:spPr/>
        <p:txBody>
          <a:bodyPr/>
          <a:lstStyle/>
          <a:p>
            <a:fld id="{0CF84206-44F1-5E4B-A1D0-981CDEA7CA37}" type="datetimeFigureOut">
              <a:rPr lang="en-US" smtClean="0"/>
              <a:t>12/8/23</a:t>
            </a:fld>
            <a:endParaRPr lang="en-US"/>
          </a:p>
        </p:txBody>
      </p:sp>
      <p:sp>
        <p:nvSpPr>
          <p:cNvPr id="8" name="Footer Placeholder 7">
            <a:extLst>
              <a:ext uri="{FF2B5EF4-FFF2-40B4-BE49-F238E27FC236}">
                <a16:creationId xmlns:a16="http://schemas.microsoft.com/office/drawing/2014/main" id="{366C508D-4B76-4548-8D7B-9D39ED0A26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2C1C49-E2FD-D042-B389-7B07E08D83EB}"/>
              </a:ext>
            </a:extLst>
          </p:cNvPr>
          <p:cNvSpPr>
            <a:spLocks noGrp="1"/>
          </p:cNvSpPr>
          <p:nvPr>
            <p:ph type="sldNum" sz="quarter" idx="12"/>
          </p:nvPr>
        </p:nvSpPr>
        <p:spPr/>
        <p:txBody>
          <a:bodyPr/>
          <a:lstStyle/>
          <a:p>
            <a:fld id="{343E951D-5307-4747-8B34-9635E7C1B376}" type="slidenum">
              <a:rPr lang="en-US" smtClean="0"/>
              <a:t>‹#›</a:t>
            </a:fld>
            <a:endParaRPr lang="en-US"/>
          </a:p>
        </p:txBody>
      </p:sp>
    </p:spTree>
    <p:extLst>
      <p:ext uri="{BB962C8B-B14F-4D97-AF65-F5344CB8AC3E}">
        <p14:creationId xmlns:p14="http://schemas.microsoft.com/office/powerpoint/2010/main" val="492780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3D22-9701-7246-AE96-2E20689AC1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6A39E9-BE56-2441-8343-EBDB03E1E965}"/>
              </a:ext>
            </a:extLst>
          </p:cNvPr>
          <p:cNvSpPr>
            <a:spLocks noGrp="1"/>
          </p:cNvSpPr>
          <p:nvPr>
            <p:ph type="dt" sz="half" idx="10"/>
          </p:nvPr>
        </p:nvSpPr>
        <p:spPr/>
        <p:txBody>
          <a:bodyPr/>
          <a:lstStyle/>
          <a:p>
            <a:fld id="{0CF84206-44F1-5E4B-A1D0-981CDEA7CA37}" type="datetimeFigureOut">
              <a:rPr lang="en-US" smtClean="0"/>
              <a:t>12/8/23</a:t>
            </a:fld>
            <a:endParaRPr lang="en-US"/>
          </a:p>
        </p:txBody>
      </p:sp>
      <p:sp>
        <p:nvSpPr>
          <p:cNvPr id="4" name="Footer Placeholder 3">
            <a:extLst>
              <a:ext uri="{FF2B5EF4-FFF2-40B4-BE49-F238E27FC236}">
                <a16:creationId xmlns:a16="http://schemas.microsoft.com/office/drawing/2014/main" id="{70540152-460A-AF44-866F-B4BBC6533E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F8845A-EB83-CD48-A393-8E4071ED5639}"/>
              </a:ext>
            </a:extLst>
          </p:cNvPr>
          <p:cNvSpPr>
            <a:spLocks noGrp="1"/>
          </p:cNvSpPr>
          <p:nvPr>
            <p:ph type="sldNum" sz="quarter" idx="12"/>
          </p:nvPr>
        </p:nvSpPr>
        <p:spPr/>
        <p:txBody>
          <a:bodyPr/>
          <a:lstStyle/>
          <a:p>
            <a:fld id="{343E951D-5307-4747-8B34-9635E7C1B376}" type="slidenum">
              <a:rPr lang="en-US" smtClean="0"/>
              <a:t>‹#›</a:t>
            </a:fld>
            <a:endParaRPr lang="en-US"/>
          </a:p>
        </p:txBody>
      </p:sp>
    </p:spTree>
    <p:extLst>
      <p:ext uri="{BB962C8B-B14F-4D97-AF65-F5344CB8AC3E}">
        <p14:creationId xmlns:p14="http://schemas.microsoft.com/office/powerpoint/2010/main" val="269344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44A5A9-CF44-A344-93A9-73E6BD47A873}"/>
              </a:ext>
            </a:extLst>
          </p:cNvPr>
          <p:cNvSpPr>
            <a:spLocks noGrp="1"/>
          </p:cNvSpPr>
          <p:nvPr>
            <p:ph type="dt" sz="half" idx="10"/>
          </p:nvPr>
        </p:nvSpPr>
        <p:spPr/>
        <p:txBody>
          <a:bodyPr/>
          <a:lstStyle/>
          <a:p>
            <a:fld id="{0CF84206-44F1-5E4B-A1D0-981CDEA7CA37}" type="datetimeFigureOut">
              <a:rPr lang="en-US" smtClean="0"/>
              <a:t>12/8/23</a:t>
            </a:fld>
            <a:endParaRPr lang="en-US"/>
          </a:p>
        </p:txBody>
      </p:sp>
      <p:sp>
        <p:nvSpPr>
          <p:cNvPr id="3" name="Footer Placeholder 2">
            <a:extLst>
              <a:ext uri="{FF2B5EF4-FFF2-40B4-BE49-F238E27FC236}">
                <a16:creationId xmlns:a16="http://schemas.microsoft.com/office/drawing/2014/main" id="{F06CBEF3-E389-3C4D-9E96-2CB9C56094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02668E-A5A1-9444-BFA9-C7637AE8ABAF}"/>
              </a:ext>
            </a:extLst>
          </p:cNvPr>
          <p:cNvSpPr>
            <a:spLocks noGrp="1"/>
          </p:cNvSpPr>
          <p:nvPr>
            <p:ph type="sldNum" sz="quarter" idx="12"/>
          </p:nvPr>
        </p:nvSpPr>
        <p:spPr/>
        <p:txBody>
          <a:bodyPr/>
          <a:lstStyle/>
          <a:p>
            <a:fld id="{343E951D-5307-4747-8B34-9635E7C1B376}" type="slidenum">
              <a:rPr lang="en-US" smtClean="0"/>
              <a:t>‹#›</a:t>
            </a:fld>
            <a:endParaRPr lang="en-US"/>
          </a:p>
        </p:txBody>
      </p:sp>
    </p:spTree>
    <p:extLst>
      <p:ext uri="{BB962C8B-B14F-4D97-AF65-F5344CB8AC3E}">
        <p14:creationId xmlns:p14="http://schemas.microsoft.com/office/powerpoint/2010/main" val="870872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043EB-ECEB-DF48-8895-B92ACB0D9E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5DAA7D-E4E6-A64C-A351-6671EF0E7A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788FE0-95C3-A843-8BC9-C48126CD01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F99A36-A893-7C44-B7A1-8B8D170C0D29}"/>
              </a:ext>
            </a:extLst>
          </p:cNvPr>
          <p:cNvSpPr>
            <a:spLocks noGrp="1"/>
          </p:cNvSpPr>
          <p:nvPr>
            <p:ph type="dt" sz="half" idx="10"/>
          </p:nvPr>
        </p:nvSpPr>
        <p:spPr/>
        <p:txBody>
          <a:bodyPr/>
          <a:lstStyle/>
          <a:p>
            <a:fld id="{0CF84206-44F1-5E4B-A1D0-981CDEA7CA37}" type="datetimeFigureOut">
              <a:rPr lang="en-US" smtClean="0"/>
              <a:t>12/8/23</a:t>
            </a:fld>
            <a:endParaRPr lang="en-US"/>
          </a:p>
        </p:txBody>
      </p:sp>
      <p:sp>
        <p:nvSpPr>
          <p:cNvPr id="6" name="Footer Placeholder 5">
            <a:extLst>
              <a:ext uri="{FF2B5EF4-FFF2-40B4-BE49-F238E27FC236}">
                <a16:creationId xmlns:a16="http://schemas.microsoft.com/office/drawing/2014/main" id="{609F050E-37D3-EB43-A4FB-FF4EC6A293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D3BBF9-1B38-1C43-969A-9DFE75B55735}"/>
              </a:ext>
            </a:extLst>
          </p:cNvPr>
          <p:cNvSpPr>
            <a:spLocks noGrp="1"/>
          </p:cNvSpPr>
          <p:nvPr>
            <p:ph type="sldNum" sz="quarter" idx="12"/>
          </p:nvPr>
        </p:nvSpPr>
        <p:spPr/>
        <p:txBody>
          <a:bodyPr/>
          <a:lstStyle/>
          <a:p>
            <a:fld id="{343E951D-5307-4747-8B34-9635E7C1B376}" type="slidenum">
              <a:rPr lang="en-US" smtClean="0"/>
              <a:t>‹#›</a:t>
            </a:fld>
            <a:endParaRPr lang="en-US"/>
          </a:p>
        </p:txBody>
      </p:sp>
    </p:spTree>
    <p:extLst>
      <p:ext uri="{BB962C8B-B14F-4D97-AF65-F5344CB8AC3E}">
        <p14:creationId xmlns:p14="http://schemas.microsoft.com/office/powerpoint/2010/main" val="1623356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C4421-A98A-DA43-8780-5EB2BE5799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E16F87-87A2-1C40-B7BD-320169274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DF6911-47A2-8F4C-9C43-49E37BEFC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841E1F-87D7-3E4D-9823-3B1C4ACE8E2B}"/>
              </a:ext>
            </a:extLst>
          </p:cNvPr>
          <p:cNvSpPr>
            <a:spLocks noGrp="1"/>
          </p:cNvSpPr>
          <p:nvPr>
            <p:ph type="dt" sz="half" idx="10"/>
          </p:nvPr>
        </p:nvSpPr>
        <p:spPr/>
        <p:txBody>
          <a:bodyPr/>
          <a:lstStyle/>
          <a:p>
            <a:fld id="{0CF84206-44F1-5E4B-A1D0-981CDEA7CA37}" type="datetimeFigureOut">
              <a:rPr lang="en-US" smtClean="0"/>
              <a:t>12/8/23</a:t>
            </a:fld>
            <a:endParaRPr lang="en-US"/>
          </a:p>
        </p:txBody>
      </p:sp>
      <p:sp>
        <p:nvSpPr>
          <p:cNvPr id="6" name="Footer Placeholder 5">
            <a:extLst>
              <a:ext uri="{FF2B5EF4-FFF2-40B4-BE49-F238E27FC236}">
                <a16:creationId xmlns:a16="http://schemas.microsoft.com/office/drawing/2014/main" id="{FBF47636-3650-9541-A301-D18082B55D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A3A65D-F186-854B-9880-987AAC629BCF}"/>
              </a:ext>
            </a:extLst>
          </p:cNvPr>
          <p:cNvSpPr>
            <a:spLocks noGrp="1"/>
          </p:cNvSpPr>
          <p:nvPr>
            <p:ph type="sldNum" sz="quarter" idx="12"/>
          </p:nvPr>
        </p:nvSpPr>
        <p:spPr/>
        <p:txBody>
          <a:bodyPr/>
          <a:lstStyle/>
          <a:p>
            <a:fld id="{343E951D-5307-4747-8B34-9635E7C1B376}" type="slidenum">
              <a:rPr lang="en-US" smtClean="0"/>
              <a:t>‹#›</a:t>
            </a:fld>
            <a:endParaRPr lang="en-US"/>
          </a:p>
        </p:txBody>
      </p:sp>
    </p:spTree>
    <p:extLst>
      <p:ext uri="{BB962C8B-B14F-4D97-AF65-F5344CB8AC3E}">
        <p14:creationId xmlns:p14="http://schemas.microsoft.com/office/powerpoint/2010/main" val="825405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A7464-A513-7949-85A1-6BE9CD5FB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376CBF-E6FD-9F4E-BF76-189A42D33A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BDF47-24F5-B543-A55A-C271FA3411AA}"/>
              </a:ext>
            </a:extLst>
          </p:cNvPr>
          <p:cNvSpPr>
            <a:spLocks noGrp="1"/>
          </p:cNvSpPr>
          <p:nvPr>
            <p:ph type="dt" sz="half" idx="10"/>
          </p:nvPr>
        </p:nvSpPr>
        <p:spPr/>
        <p:txBody>
          <a:bodyPr/>
          <a:lstStyle/>
          <a:p>
            <a:fld id="{0CF84206-44F1-5E4B-A1D0-981CDEA7CA37}" type="datetimeFigureOut">
              <a:rPr lang="en-US" smtClean="0"/>
              <a:t>12/8/23</a:t>
            </a:fld>
            <a:endParaRPr lang="en-US"/>
          </a:p>
        </p:txBody>
      </p:sp>
      <p:sp>
        <p:nvSpPr>
          <p:cNvPr id="5" name="Footer Placeholder 4">
            <a:extLst>
              <a:ext uri="{FF2B5EF4-FFF2-40B4-BE49-F238E27FC236}">
                <a16:creationId xmlns:a16="http://schemas.microsoft.com/office/drawing/2014/main" id="{0A64F675-9C59-D34A-8D31-AED81BF15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C17924-428C-9249-83A8-5BFB8065E688}"/>
              </a:ext>
            </a:extLst>
          </p:cNvPr>
          <p:cNvSpPr>
            <a:spLocks noGrp="1"/>
          </p:cNvSpPr>
          <p:nvPr>
            <p:ph type="sldNum" sz="quarter" idx="12"/>
          </p:nvPr>
        </p:nvSpPr>
        <p:spPr/>
        <p:txBody>
          <a:bodyPr/>
          <a:lstStyle/>
          <a:p>
            <a:fld id="{343E951D-5307-4747-8B34-9635E7C1B376}" type="slidenum">
              <a:rPr lang="en-US" smtClean="0"/>
              <a:t>‹#›</a:t>
            </a:fld>
            <a:endParaRPr lang="en-US"/>
          </a:p>
        </p:txBody>
      </p:sp>
    </p:spTree>
    <p:extLst>
      <p:ext uri="{BB962C8B-B14F-4D97-AF65-F5344CB8AC3E}">
        <p14:creationId xmlns:p14="http://schemas.microsoft.com/office/powerpoint/2010/main" val="249756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7E7B71-EC00-FE49-906F-D839D1B16D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5A6A7E-A2A6-8B4F-8CFF-0F7C02CA20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D9297A-947C-284A-B851-7C0327A9ECD3}"/>
              </a:ext>
            </a:extLst>
          </p:cNvPr>
          <p:cNvSpPr>
            <a:spLocks noGrp="1"/>
          </p:cNvSpPr>
          <p:nvPr>
            <p:ph type="dt" sz="half" idx="10"/>
          </p:nvPr>
        </p:nvSpPr>
        <p:spPr/>
        <p:txBody>
          <a:bodyPr/>
          <a:lstStyle/>
          <a:p>
            <a:fld id="{0CF84206-44F1-5E4B-A1D0-981CDEA7CA37}" type="datetimeFigureOut">
              <a:rPr lang="en-US" smtClean="0"/>
              <a:t>12/8/23</a:t>
            </a:fld>
            <a:endParaRPr lang="en-US"/>
          </a:p>
        </p:txBody>
      </p:sp>
      <p:sp>
        <p:nvSpPr>
          <p:cNvPr id="5" name="Footer Placeholder 4">
            <a:extLst>
              <a:ext uri="{FF2B5EF4-FFF2-40B4-BE49-F238E27FC236}">
                <a16:creationId xmlns:a16="http://schemas.microsoft.com/office/drawing/2014/main" id="{000F14AE-5C77-5644-9268-E68EFCC63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86465-1B52-1849-9516-460695F9724C}"/>
              </a:ext>
            </a:extLst>
          </p:cNvPr>
          <p:cNvSpPr>
            <a:spLocks noGrp="1"/>
          </p:cNvSpPr>
          <p:nvPr>
            <p:ph type="sldNum" sz="quarter" idx="12"/>
          </p:nvPr>
        </p:nvSpPr>
        <p:spPr/>
        <p:txBody>
          <a:bodyPr/>
          <a:lstStyle/>
          <a:p>
            <a:fld id="{343E951D-5307-4747-8B34-9635E7C1B376}" type="slidenum">
              <a:rPr lang="en-US" smtClean="0"/>
              <a:t>‹#›</a:t>
            </a:fld>
            <a:endParaRPr lang="en-US"/>
          </a:p>
        </p:txBody>
      </p:sp>
    </p:spTree>
    <p:extLst>
      <p:ext uri="{BB962C8B-B14F-4D97-AF65-F5344CB8AC3E}">
        <p14:creationId xmlns:p14="http://schemas.microsoft.com/office/powerpoint/2010/main" val="3348218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253037"/>
            <a:ext cx="11582400" cy="4830763"/>
          </a:xfrm>
          <a:prstGeom prst="rect">
            <a:avLst/>
          </a:prstGeom>
        </p:spPr>
        <p:txBody>
          <a:bodyPr>
            <a:noAutofit/>
          </a:bodyPr>
          <a:lstStyle>
            <a:lvl1pPr marL="315376" indent="-315376">
              <a:lnSpc>
                <a:spcPct val="100000"/>
              </a:lnSpc>
              <a:buFont typeface="Arial" panose="020B0604020202020204" pitchFamily="34" charset="0"/>
              <a:buChar char="•"/>
              <a:defRPr sz="3200" baseline="0"/>
            </a:lvl1pPr>
            <a:lvl2pPr marL="920728" indent="-311143">
              <a:lnSpc>
                <a:spcPct val="100000"/>
              </a:lnSpc>
              <a:buFont typeface="Arial" panose="020B0604020202020204" pitchFamily="34" charset="0"/>
              <a:buChar char="–"/>
              <a:defRPr sz="3200"/>
            </a:lvl2pPr>
            <a:lvl3pPr marL="1530312" indent="-311143">
              <a:lnSpc>
                <a:spcPct val="100000"/>
              </a:lnSpc>
              <a:buSzPct val="70000"/>
              <a:buFont typeface="Wingdings" panose="05000000000000000000" pitchFamily="2" charset="2"/>
              <a:buChar char="Ø"/>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8"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7"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898751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809832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0"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cxnSp>
        <p:nvCxnSpPr>
          <p:cNvPr id="7" name="Straight Connector 6"/>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9"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790133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45113"/>
            <a:ext cx="5608320" cy="639763"/>
          </a:xfrm>
          <a:prstGeom prst="rect">
            <a:avLst/>
          </a:prstGeom>
        </p:spPr>
        <p:txBody>
          <a:bodyPr anchor="b">
            <a:noAutofit/>
          </a:bodyPr>
          <a:lstStyle>
            <a:lvl1pPr marL="0" indent="0">
              <a:buNone/>
              <a:defRPr sz="2667"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04800" y="1984875"/>
            <a:ext cx="5608320" cy="3951288"/>
          </a:xfrm>
          <a:prstGeom prst="rect">
            <a:avLst/>
          </a:prstGeom>
        </p:spPr>
        <p:txBody>
          <a:bodyPr>
            <a:noAutofit/>
          </a:bodyPr>
          <a:lstStyle>
            <a:lvl1pPr marL="311143" indent="-311143">
              <a:buFont typeface="Arial" panose="020B0604020202020204" pitchFamily="34" charset="0"/>
              <a:buChar char="•"/>
              <a:defRPr sz="2667"/>
            </a:lvl1pPr>
            <a:lvl2pPr marL="920728" indent="-311143">
              <a:defRPr sz="2400"/>
            </a:lvl2pPr>
            <a:lvl3pPr marL="1530312" indent="-311143">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78880" y="1345113"/>
            <a:ext cx="5608320" cy="639763"/>
          </a:xfrm>
          <a:prstGeom prst="rect">
            <a:avLst/>
          </a:prstGeom>
        </p:spPr>
        <p:txBody>
          <a:bodyPr anchor="b">
            <a:noAutofit/>
          </a:bodyPr>
          <a:lstStyle>
            <a:lvl1pPr marL="0" indent="0">
              <a:buNone/>
              <a:defRPr sz="2667"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278880" y="1984875"/>
            <a:ext cx="5608320" cy="3951288"/>
          </a:xfrm>
          <a:prstGeom prst="rect">
            <a:avLst/>
          </a:prstGeom>
        </p:spPr>
        <p:txBody>
          <a:bodyPr>
            <a:noAutofit/>
          </a:bodyPr>
          <a:lstStyle>
            <a:lvl1pPr marL="311143" indent="-311143">
              <a:buFont typeface="Arial" panose="020B0604020202020204" pitchFamily="34" charset="0"/>
              <a:buChar char="•"/>
              <a:defRPr sz="2667"/>
            </a:lvl1pPr>
            <a:lvl2pPr marL="920728" indent="-311143">
              <a:defRPr sz="2400"/>
            </a:lvl2pPr>
            <a:lvl3pPr marL="1530312" indent="-311143">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cxnSp>
        <p:nvCxnSpPr>
          <p:cNvPr id="9" name="Straight Connector 8"/>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12"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rgbClr val="09345A"/>
                </a:solidFill>
              </a:defRPr>
            </a:lvl1pPr>
          </a:lstStyle>
          <a:p>
            <a:r>
              <a:rPr lang="en-US" dirty="0"/>
              <a:t>Click to edit Master title style</a:t>
            </a:r>
          </a:p>
        </p:txBody>
      </p:sp>
    </p:spTree>
    <p:extLst>
      <p:ext uri="{BB962C8B-B14F-4D97-AF65-F5344CB8AC3E}">
        <p14:creationId xmlns:p14="http://schemas.microsoft.com/office/powerpoint/2010/main" val="3280626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2494017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heme Slide">
    <p:spTree>
      <p:nvGrpSpPr>
        <p:cNvPr id="1" name=""/>
        <p:cNvGrpSpPr/>
        <p:nvPr/>
      </p:nvGrpSpPr>
      <p:grpSpPr>
        <a:xfrm>
          <a:off x="0" y="0"/>
          <a:ext cx="0" cy="0"/>
          <a:chOff x="0" y="0"/>
          <a:chExt cx="0" cy="0"/>
        </a:xfrm>
      </p:grpSpPr>
      <p:pic>
        <p:nvPicPr>
          <p:cNvPr id="1026" name="Picture 2" descr="Myeloma"/>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729" t="-153" r="20718" b="-307"/>
          <a:stretch/>
        </p:blipFill>
        <p:spPr bwMode="auto">
          <a:xfrm>
            <a:off x="9120248" y="-12700"/>
            <a:ext cx="3095939" cy="6912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0" y="-9113"/>
            <a:ext cx="94488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 name="Text Placeholder 3"/>
          <p:cNvSpPr>
            <a:spLocks noGrp="1"/>
          </p:cNvSpPr>
          <p:nvPr>
            <p:ph type="body" sz="quarter" idx="10" hasCustomPrompt="1"/>
          </p:nvPr>
        </p:nvSpPr>
        <p:spPr>
          <a:xfrm>
            <a:off x="709615" y="533401"/>
            <a:ext cx="8029575" cy="5101815"/>
          </a:xfrm>
          <a:prstGeom prst="rect">
            <a:avLst/>
          </a:prstGeom>
        </p:spPr>
        <p:txBody>
          <a:bodyPr anchor="ctr"/>
          <a:lstStyle>
            <a:lvl1pPr algn="ctr">
              <a:spcBef>
                <a:spcPts val="0"/>
              </a:spcBef>
              <a:spcAft>
                <a:spcPts val="800"/>
              </a:spcAft>
              <a:defRPr lang="en-US" sz="2133" b="1" i="0" smtClean="0">
                <a:solidFill>
                  <a:prstClr val="white"/>
                </a:solidFill>
                <a:latin typeface="Arial" panose="020B0604020202020204" pitchFamily="34" charset="0"/>
                <a:cs typeface="Arial" panose="020B0604020202020204" pitchFamily="34" charset="0"/>
              </a:defRPr>
            </a:lvl1pPr>
          </a:lstStyle>
          <a:p>
            <a:r>
              <a:rPr lang="en-US" sz="6400" b="1" dirty="0">
                <a:solidFill>
                  <a:prstClr val="white"/>
                </a:solidFill>
                <a:latin typeface="Arial" panose="020B0604020202020204" pitchFamily="34" charset="0"/>
                <a:ea typeface="+mj-ea"/>
                <a:cs typeface="Arial" panose="020B0604020202020204" pitchFamily="34" charset="0"/>
              </a:rPr>
              <a:t>Theme/Title (Can be on 3 lines)</a:t>
            </a:r>
          </a:p>
          <a:p>
            <a:r>
              <a:rPr lang="en-US" sz="4800" b="1" i="1" dirty="0">
                <a:solidFill>
                  <a:prstClr val="white"/>
                </a:solidFill>
                <a:latin typeface="Arial" panose="020B0604020202020204" pitchFamily="34" charset="0"/>
                <a:ea typeface="+mj-ea"/>
                <a:cs typeface="Arial" panose="020B0604020202020204" pitchFamily="34" charset="0"/>
              </a:rPr>
              <a:t>Subtitle (Can be on 3 Lines)</a:t>
            </a:r>
            <a:endParaRPr lang="en-US" dirty="0"/>
          </a:p>
        </p:txBody>
      </p:sp>
      <p:pic>
        <p:nvPicPr>
          <p:cNvPr id="7" name="Picture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10297" y="5847080"/>
            <a:ext cx="2228212" cy="720000"/>
          </a:xfrm>
          <a:prstGeom prst="rect">
            <a:avLst/>
          </a:prstGeom>
        </p:spPr>
      </p:pic>
    </p:spTree>
    <p:extLst>
      <p:ext uri="{BB962C8B-B14F-4D97-AF65-F5344CB8AC3E}">
        <p14:creationId xmlns:p14="http://schemas.microsoft.com/office/powerpoint/2010/main" val="668364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_OnD_Theme Slide">
    <p:spTree>
      <p:nvGrpSpPr>
        <p:cNvPr id="1" name=""/>
        <p:cNvGrpSpPr/>
        <p:nvPr/>
      </p:nvGrpSpPr>
      <p:grpSpPr>
        <a:xfrm>
          <a:off x="0" y="0"/>
          <a:ext cx="0" cy="0"/>
          <a:chOff x="0" y="0"/>
          <a:chExt cx="0" cy="0"/>
        </a:xfrm>
      </p:grpSpPr>
      <p:pic>
        <p:nvPicPr>
          <p:cNvPr id="6" name="Picture 2" descr="Myeloma"/>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729" t="-153" r="20718" b="-307"/>
          <a:stretch/>
        </p:blipFill>
        <p:spPr bwMode="auto">
          <a:xfrm>
            <a:off x="9120248" y="-12700"/>
            <a:ext cx="3095939" cy="6912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9113"/>
            <a:ext cx="94488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Tree>
    <p:extLst>
      <p:ext uri="{BB962C8B-B14F-4D97-AF65-F5344CB8AC3E}">
        <p14:creationId xmlns:p14="http://schemas.microsoft.com/office/powerpoint/2010/main" val="34806265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sclosure slides">
    <p:spTree>
      <p:nvGrpSpPr>
        <p:cNvPr id="1" name=""/>
        <p:cNvGrpSpPr/>
        <p:nvPr/>
      </p:nvGrpSpPr>
      <p:grpSpPr>
        <a:xfrm>
          <a:off x="0" y="0"/>
          <a:ext cx="0" cy="0"/>
          <a:chOff x="0" y="0"/>
          <a:chExt cx="0" cy="0"/>
        </a:xfrm>
      </p:grpSpPr>
      <p:sp>
        <p:nvSpPr>
          <p:cNvPr id="7" name="Rectangle 6"/>
          <p:cNvSpPr/>
          <p:nvPr userDrawn="1"/>
        </p:nvSpPr>
        <p:spPr>
          <a:xfrm>
            <a:off x="0" y="-9113"/>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 name="Content Placeholder 2"/>
          <p:cNvSpPr>
            <a:spLocks noGrp="1"/>
          </p:cNvSpPr>
          <p:nvPr>
            <p:ph sz="half" idx="1"/>
          </p:nvPr>
        </p:nvSpPr>
        <p:spPr>
          <a:xfrm>
            <a:off x="30480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3" name="Title 1"/>
          <p:cNvSpPr>
            <a:spLocks noGrp="1"/>
          </p:cNvSpPr>
          <p:nvPr>
            <p:ph type="title"/>
          </p:nvPr>
        </p:nvSpPr>
        <p:spPr>
          <a:xfrm>
            <a:off x="243840" y="57151"/>
            <a:ext cx="11704320" cy="990600"/>
          </a:xfrm>
          <a:prstGeom prst="rect">
            <a:avLst/>
          </a:prstGeom>
        </p:spPr>
        <p:txBody>
          <a:bodyPr>
            <a:noAutofit/>
          </a:bodyPr>
          <a:lstStyle>
            <a:lvl1pPr>
              <a:defRPr sz="3200" baseline="0"/>
            </a:lvl1pPr>
          </a:lstStyle>
          <a:p>
            <a:r>
              <a:rPr lang="en-US" dirty="0"/>
              <a:t>Click to edit Master title style</a:t>
            </a:r>
          </a:p>
        </p:txBody>
      </p:sp>
      <p:sp>
        <p:nvSpPr>
          <p:cNvPr id="9" name="Footer Placeholder 6"/>
          <p:cNvSpPr>
            <a:spLocks noGrp="1"/>
          </p:cNvSpPr>
          <p:nvPr>
            <p:ph type="ftr" sz="quarter" idx="13"/>
          </p:nvPr>
        </p:nvSpPr>
        <p:spPr>
          <a:xfrm>
            <a:off x="243840" y="6356351"/>
            <a:ext cx="9997440" cy="365125"/>
          </a:xfrm>
        </p:spPr>
        <p:txBody>
          <a:bodyPr lIns="45720" bIns="0"/>
          <a:lstStyle/>
          <a:p>
            <a:endParaRPr lang="en-US" dirty="0">
              <a:solidFill>
                <a:srgbClr val="000000"/>
              </a:solidFill>
            </a:endParaRPr>
          </a:p>
        </p:txBody>
      </p:sp>
    </p:spTree>
    <p:extLst>
      <p:ext uri="{BB962C8B-B14F-4D97-AF65-F5344CB8AC3E}">
        <p14:creationId xmlns:p14="http://schemas.microsoft.com/office/powerpoint/2010/main" val="278952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Slide">
    <p:spTree>
      <p:nvGrpSpPr>
        <p:cNvPr id="1" name=""/>
        <p:cNvGrpSpPr/>
        <p:nvPr/>
      </p:nvGrpSpPr>
      <p:grpSpPr>
        <a:xfrm>
          <a:off x="0" y="0"/>
          <a:ext cx="0" cy="0"/>
          <a:chOff x="0" y="0"/>
          <a:chExt cx="0" cy="0"/>
        </a:xfrm>
      </p:grpSpPr>
      <p:sp>
        <p:nvSpPr>
          <p:cNvPr id="5" name="Rectangle 4"/>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2" name="Rectangle 11"/>
          <p:cNvSpPr/>
          <p:nvPr userDrawn="1"/>
        </p:nvSpPr>
        <p:spPr>
          <a:xfrm>
            <a:off x="0" y="3585"/>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2" name="Title 1"/>
          <p:cNvSpPr>
            <a:spLocks noGrp="1"/>
          </p:cNvSpPr>
          <p:nvPr>
            <p:ph type="title" hasCustomPrompt="1"/>
          </p:nvPr>
        </p:nvSpPr>
        <p:spPr>
          <a:xfrm>
            <a:off x="1414272" y="914400"/>
            <a:ext cx="9363456" cy="4038600"/>
          </a:xfrm>
          <a:prstGeom prst="rect">
            <a:avLst/>
          </a:prstGeom>
          <a:noFill/>
          <a:ln>
            <a:noFill/>
          </a:ln>
        </p:spPr>
        <p:style>
          <a:lnRef idx="1">
            <a:schemeClr val="accent5"/>
          </a:lnRef>
          <a:fillRef idx="2">
            <a:schemeClr val="accent5"/>
          </a:fillRef>
          <a:effectRef idx="1">
            <a:schemeClr val="accent5"/>
          </a:effectRef>
          <a:fontRef idx="none"/>
        </p:style>
        <p:txBody>
          <a:bodyPr anchor="t">
            <a:noAutofit/>
          </a:bodyPr>
          <a:lstStyle>
            <a:lvl1pPr>
              <a:defRPr sz="5333" b="1">
                <a:solidFill>
                  <a:schemeClr val="bg1"/>
                </a:solidFill>
              </a:defRPr>
            </a:lvl1pPr>
          </a:lstStyle>
          <a:p>
            <a:r>
              <a:rPr lang="en-US" dirty="0"/>
              <a:t>Click to edit Master title style</a:t>
            </a:r>
            <a:br>
              <a:rPr lang="en-US" dirty="0"/>
            </a:br>
            <a:br>
              <a:rPr lang="en-US" dirty="0"/>
            </a:br>
            <a:endParaRPr lang="en-US" dirty="0"/>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81895" y="5847080"/>
            <a:ext cx="2228212" cy="720000"/>
          </a:xfrm>
          <a:prstGeom prst="rect">
            <a:avLst/>
          </a:prstGeom>
        </p:spPr>
      </p:pic>
    </p:spTree>
    <p:extLst>
      <p:ext uri="{BB962C8B-B14F-4D97-AF65-F5344CB8AC3E}">
        <p14:creationId xmlns:p14="http://schemas.microsoft.com/office/powerpoint/2010/main" val="2942938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Midpresentation/Subsection Title Slide ">
    <p:spTree>
      <p:nvGrpSpPr>
        <p:cNvPr id="1" name=""/>
        <p:cNvGrpSpPr/>
        <p:nvPr/>
      </p:nvGrpSpPr>
      <p:grpSpPr>
        <a:xfrm>
          <a:off x="0" y="0"/>
          <a:ext cx="0" cy="0"/>
          <a:chOff x="0" y="0"/>
          <a:chExt cx="0" cy="0"/>
        </a:xfrm>
      </p:grpSpPr>
      <p:sp>
        <p:nvSpPr>
          <p:cNvPr id="6" name="Rectangle 5"/>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5" name="Rectangle 4"/>
          <p:cNvSpPr/>
          <p:nvPr userDrawn="1"/>
        </p:nvSpPr>
        <p:spPr>
          <a:xfrm>
            <a:off x="0" y="3584"/>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2" name="Title 1"/>
          <p:cNvSpPr>
            <a:spLocks noGrp="1"/>
          </p:cNvSpPr>
          <p:nvPr>
            <p:ph type="title"/>
          </p:nvPr>
        </p:nvSpPr>
        <p:spPr>
          <a:xfrm>
            <a:off x="2387600" y="2362200"/>
            <a:ext cx="7416800" cy="566739"/>
          </a:xfrm>
          <a:prstGeom prst="rect">
            <a:avLst/>
          </a:prstGeom>
        </p:spPr>
        <p:txBody>
          <a:bodyPr anchor="b">
            <a:noAutofit/>
          </a:bodyPr>
          <a:lstStyle>
            <a:lvl1pPr algn="l">
              <a:defRPr sz="3200" b="1">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2387600" y="3140870"/>
            <a:ext cx="7416800" cy="804863"/>
          </a:xfrm>
          <a:prstGeom prst="rect">
            <a:avLst/>
          </a:prstGeom>
        </p:spPr>
        <p:txBody>
          <a:bodyPr/>
          <a:lstStyle>
            <a:lvl1pPr marL="0" indent="0">
              <a:buNone/>
              <a:defRPr sz="1867">
                <a:solidFill>
                  <a:schemeClr val="bg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1517648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Housekeeping Slide">
    <p:spTree>
      <p:nvGrpSpPr>
        <p:cNvPr id="1" name=""/>
        <p:cNvGrpSpPr/>
        <p:nvPr/>
      </p:nvGrpSpPr>
      <p:grpSpPr>
        <a:xfrm>
          <a:off x="0" y="0"/>
          <a:ext cx="0" cy="0"/>
          <a:chOff x="0" y="0"/>
          <a:chExt cx="0" cy="0"/>
        </a:xfrm>
      </p:grpSpPr>
      <p:sp>
        <p:nvSpPr>
          <p:cNvPr id="5" name="Rectangle 4"/>
          <p:cNvSpPr/>
          <p:nvPr userDrawn="1"/>
        </p:nvSpPr>
        <p:spPr>
          <a:xfrm>
            <a:off x="0" y="-9113"/>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8" name="Text Placeholder 7"/>
          <p:cNvSpPr>
            <a:spLocks noGrp="1"/>
          </p:cNvSpPr>
          <p:nvPr>
            <p:ph type="body" sz="quarter" idx="10"/>
          </p:nvPr>
        </p:nvSpPr>
        <p:spPr>
          <a:xfrm>
            <a:off x="1625600" y="1371600"/>
            <a:ext cx="9245600" cy="2971800"/>
          </a:xfrm>
          <a:prstGeom prst="rect">
            <a:avLst/>
          </a:prstGeom>
        </p:spPr>
        <p:txBody>
          <a:bodyPr/>
          <a:lstStyle>
            <a:lvl1pPr>
              <a:defRPr b="1">
                <a:solidFill>
                  <a:schemeClr val="accent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Text</a:t>
            </a:r>
          </a:p>
        </p:txBody>
      </p:sp>
      <p:pic>
        <p:nvPicPr>
          <p:cNvPr id="7" name="Picture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81895" y="5847080"/>
            <a:ext cx="2228212" cy="720000"/>
          </a:xfrm>
          <a:prstGeom prst="rect">
            <a:avLst/>
          </a:prstGeom>
        </p:spPr>
      </p:pic>
    </p:spTree>
    <p:extLst>
      <p:ext uri="{BB962C8B-B14F-4D97-AF65-F5344CB8AC3E}">
        <p14:creationId xmlns:p14="http://schemas.microsoft.com/office/powerpoint/2010/main" val="805127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8_Title Only">
    <p:spTree>
      <p:nvGrpSpPr>
        <p:cNvPr id="1" name=""/>
        <p:cNvGrpSpPr/>
        <p:nvPr/>
      </p:nvGrpSpPr>
      <p:grpSpPr>
        <a:xfrm>
          <a:off x="0" y="0"/>
          <a:ext cx="0" cy="0"/>
          <a:chOff x="0" y="0"/>
          <a:chExt cx="0" cy="0"/>
        </a:xfrm>
      </p:grpSpPr>
      <p:sp>
        <p:nvSpPr>
          <p:cNvPr id="7" name="Title 1"/>
          <p:cNvSpPr>
            <a:spLocks noGrp="1"/>
          </p:cNvSpPr>
          <p:nvPr>
            <p:ph type="title"/>
          </p:nvPr>
        </p:nvSpPr>
        <p:spPr>
          <a:xfrm>
            <a:off x="354520" y="446551"/>
            <a:ext cx="11361907" cy="553999"/>
          </a:xfrm>
        </p:spPr>
        <p:txBody>
          <a:bodyPr anchor="ctr">
            <a:noAutofit/>
          </a:bodyPr>
          <a:lstStyle>
            <a:lvl1pPr>
              <a:defRPr sz="3200" cap="all" baseline="0"/>
            </a:lvl1pPr>
          </a:lstStyle>
          <a:p>
            <a:r>
              <a:rPr lang="en-US" dirty="0"/>
              <a:t>Click to edit Master title style</a:t>
            </a:r>
          </a:p>
        </p:txBody>
      </p:sp>
      <p:pic>
        <p:nvPicPr>
          <p:cNvPr id="6" name="Picture 5" descr="A picture containing object, clock&#10;&#10;Description automatically generated">
            <a:extLst>
              <a:ext uri="{FF2B5EF4-FFF2-40B4-BE49-F238E27FC236}">
                <a16:creationId xmlns:a16="http://schemas.microsoft.com/office/drawing/2014/main" id="{57D0962B-43C0-45DE-85BF-EEBE9AE62C4C}"/>
              </a:ext>
            </a:extLst>
          </p:cNvPr>
          <p:cNvPicPr>
            <a:picLocks noChangeAspect="1"/>
          </p:cNvPicPr>
          <p:nvPr/>
        </p:nvPicPr>
        <p:blipFill>
          <a:blip r:embed="rId2"/>
          <a:stretch>
            <a:fillRect/>
          </a:stretch>
        </p:blipFill>
        <p:spPr>
          <a:xfrm>
            <a:off x="634276" y="6133372"/>
            <a:ext cx="2328000" cy="455129"/>
          </a:xfrm>
          <a:prstGeom prst="rect">
            <a:avLst/>
          </a:prstGeom>
        </p:spPr>
      </p:pic>
    </p:spTree>
    <p:extLst>
      <p:ext uri="{BB962C8B-B14F-4D97-AF65-F5344CB8AC3E}">
        <p14:creationId xmlns:p14="http://schemas.microsoft.com/office/powerpoint/2010/main" val="3572201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cSld name="1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6128" y="255785"/>
            <a:ext cx="11079747" cy="861775"/>
          </a:xfrm>
        </p:spPr>
        <p:txBody>
          <a:bodyPr wrap="square">
            <a:spAutoFit/>
          </a:bodyPr>
          <a:lstStyle>
            <a:lvl1pPr>
              <a:defRPr sz="4800" baseline="0"/>
            </a:lvl1pPr>
          </a:lstStyle>
          <a:p>
            <a:r>
              <a:rPr lang="en-US" dirty="0"/>
              <a:t>Click to edit Master Title Style</a:t>
            </a:r>
          </a:p>
        </p:txBody>
      </p:sp>
      <p:sp>
        <p:nvSpPr>
          <p:cNvPr id="3" name="Content Placeholder 2"/>
          <p:cNvSpPr>
            <a:spLocks noGrp="1"/>
          </p:cNvSpPr>
          <p:nvPr>
            <p:ph idx="1"/>
          </p:nvPr>
        </p:nvSpPr>
        <p:spPr>
          <a:xfrm>
            <a:off x="556128" y="1522905"/>
            <a:ext cx="11079747" cy="2995692"/>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Text Placeholder 6"/>
          <p:cNvSpPr>
            <a:spLocks noGrp="1"/>
          </p:cNvSpPr>
          <p:nvPr>
            <p:ph type="body" sz="quarter" idx="10"/>
          </p:nvPr>
        </p:nvSpPr>
        <p:spPr>
          <a:xfrm>
            <a:off x="0" y="6563624"/>
            <a:ext cx="12192000" cy="294376"/>
          </a:xfrm>
        </p:spPr>
        <p:txBody>
          <a:bodyPr vert="horz" wrap="square" lIns="228600" tIns="0" rIns="0" bIns="118872" rtlCol="0" anchor="b" anchorCtr="0">
            <a:spAutoFit/>
          </a:bodyPr>
          <a:lstStyle>
            <a:lvl1pPr>
              <a:spcBef>
                <a:spcPts val="400"/>
              </a:spcBef>
              <a:buNone/>
              <a:defRPr kumimoji="0" lang="en-US" sz="1333" b="0" i="0" u="none" strike="noStrike" kern="1200" cap="none" spc="0" normalizeH="0" baseline="0" noProof="0" dirty="0" smtClean="0">
                <a:ln>
                  <a:noFill/>
                </a:ln>
                <a:solidFill>
                  <a:schemeClr val="accent2"/>
                </a:solidFill>
                <a:effectLst/>
                <a:uLnTx/>
                <a:uFillTx/>
                <a:latin typeface="Arial"/>
                <a:ea typeface="+mn-ea"/>
                <a:cs typeface="Arial"/>
              </a:defRPr>
            </a:lvl1pPr>
          </a:lstStyle>
          <a:p>
            <a:pPr marL="0" marR="0" lvl="0" indent="0" algn="l" defTabSz="914354" rtl="0" eaLnBrk="1" fontAlgn="auto" latinLnBrk="0" hangingPunct="1">
              <a:lnSpc>
                <a:spcPct val="85000"/>
              </a:lnSpc>
              <a:spcBef>
                <a:spcPts val="500"/>
              </a:spcBef>
              <a:spcAft>
                <a:spcPts val="0"/>
              </a:spcAft>
              <a:buClr>
                <a:schemeClr val="accent1"/>
              </a:buClr>
              <a:buSzPct val="65000"/>
              <a:tabLst/>
              <a:defRPr/>
            </a:pPr>
            <a:r>
              <a:rPr lang="en-US" dirty="0"/>
              <a:t>Click to edit Master text styles</a:t>
            </a:r>
          </a:p>
        </p:txBody>
      </p:sp>
    </p:spTree>
    <p:extLst>
      <p:ext uri="{BB962C8B-B14F-4D97-AF65-F5344CB8AC3E}">
        <p14:creationId xmlns:p14="http://schemas.microsoft.com/office/powerpoint/2010/main" val="913857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cSld name="Heavy Content">
    <p:spTree>
      <p:nvGrpSpPr>
        <p:cNvPr id="1" name=""/>
        <p:cNvGrpSpPr/>
        <p:nvPr/>
      </p:nvGrpSpPr>
      <p:grpSpPr>
        <a:xfrm>
          <a:off x="0" y="0"/>
          <a:ext cx="0" cy="0"/>
          <a:chOff x="0" y="0"/>
          <a:chExt cx="0" cy="0"/>
        </a:xfrm>
      </p:grpSpPr>
      <p:sp>
        <p:nvSpPr>
          <p:cNvPr id="11" name="Rectangle 10"/>
          <p:cNvSpPr/>
          <p:nvPr/>
        </p:nvSpPr>
        <p:spPr>
          <a:xfrm>
            <a:off x="0" y="3"/>
            <a:ext cx="12192000" cy="239712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descr="CMEO topBar_s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
            <a:ext cx="12192000" cy="926592"/>
          </a:xfrm>
          <a:prstGeom prst="rect">
            <a:avLst/>
          </a:prstGeom>
        </p:spPr>
      </p:pic>
      <p:sp>
        <p:nvSpPr>
          <p:cNvPr id="13" name="Rectangle 12"/>
          <p:cNvSpPr/>
          <p:nvPr/>
        </p:nvSpPr>
        <p:spPr>
          <a:xfrm flipV="1">
            <a:off x="0" y="889114"/>
            <a:ext cx="12192000" cy="114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accent3"/>
              </a:solidFill>
            </a:endParaRPr>
          </a:p>
        </p:txBody>
      </p:sp>
      <p:sp>
        <p:nvSpPr>
          <p:cNvPr id="3" name="Rectangle 2"/>
          <p:cNvSpPr/>
          <p:nvPr/>
        </p:nvSpPr>
        <p:spPr>
          <a:xfrm>
            <a:off x="0" y="3"/>
            <a:ext cx="12192000" cy="239712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7" name="Picture 6" descr="CMEO topBar_s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
            <a:ext cx="12192000" cy="926592"/>
          </a:xfrm>
          <a:prstGeom prst="rect">
            <a:avLst/>
          </a:prstGeom>
        </p:spPr>
      </p:pic>
      <p:sp>
        <p:nvSpPr>
          <p:cNvPr id="2" name="Title 1"/>
          <p:cNvSpPr>
            <a:spLocks noGrp="1"/>
          </p:cNvSpPr>
          <p:nvPr>
            <p:ph type="title"/>
          </p:nvPr>
        </p:nvSpPr>
        <p:spPr>
          <a:xfrm>
            <a:off x="393701" y="196597"/>
            <a:ext cx="11396135" cy="611449"/>
          </a:xfrm>
          <a:effectLst>
            <a:outerShdw blurRad="50800" dist="38100" dir="2700000" algn="tl" rotWithShape="0">
              <a:prstClr val="black">
                <a:alpha val="40000"/>
              </a:prstClr>
            </a:outerShdw>
          </a:effectLst>
        </p:spPr>
        <p:txBody>
          <a:bodyPr/>
          <a:lstStyle>
            <a:lvl1pPr>
              <a:defRPr sz="3733">
                <a:solidFill>
                  <a:schemeClr val="bg2"/>
                </a:solidFill>
                <a:effectLst/>
              </a:defRPr>
            </a:lvl1pPr>
          </a:lstStyle>
          <a:p>
            <a:r>
              <a:rPr lang="en-US" dirty="0"/>
              <a:t>Click to edit Master title style</a:t>
            </a:r>
          </a:p>
        </p:txBody>
      </p:sp>
      <p:sp>
        <p:nvSpPr>
          <p:cNvPr id="6" name="Rectangle 5"/>
          <p:cNvSpPr/>
          <p:nvPr/>
        </p:nvSpPr>
        <p:spPr>
          <a:xfrm flipV="1">
            <a:off x="0" y="889114"/>
            <a:ext cx="12192000" cy="114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accent3"/>
              </a:solidFill>
            </a:endParaRPr>
          </a:p>
        </p:txBody>
      </p:sp>
      <p:sp>
        <p:nvSpPr>
          <p:cNvPr id="10" name="Text Placeholder 6"/>
          <p:cNvSpPr>
            <a:spLocks noGrp="1"/>
          </p:cNvSpPr>
          <p:nvPr>
            <p:ph type="body" sz="quarter" idx="11"/>
          </p:nvPr>
        </p:nvSpPr>
        <p:spPr>
          <a:xfrm>
            <a:off x="-1" y="6563625"/>
            <a:ext cx="12192000" cy="294376"/>
          </a:xfrm>
        </p:spPr>
        <p:txBody>
          <a:bodyPr vert="horz" wrap="square" lIns="228600" tIns="0" rIns="0" bIns="118872" rtlCol="0" anchor="b" anchorCtr="0">
            <a:spAutoFit/>
          </a:bodyPr>
          <a:lstStyle>
            <a:lvl1pPr>
              <a:buNone/>
              <a:defRPr kumimoji="0" lang="en-US" sz="1333" b="0" i="0" u="none" strike="noStrike" kern="1200" cap="none" spc="0" normalizeH="0" baseline="0" noProof="0" dirty="0" smtClean="0">
                <a:ln>
                  <a:noFill/>
                </a:ln>
                <a:solidFill>
                  <a:schemeClr val="accent2"/>
                </a:solidFill>
                <a:effectLst/>
                <a:uLnTx/>
                <a:uFillTx/>
                <a:latin typeface="Arial"/>
                <a:ea typeface="+mn-ea"/>
                <a:cs typeface="Arial"/>
              </a:defRPr>
            </a:lvl1pPr>
          </a:lstStyle>
          <a:p>
            <a:pPr marL="0" marR="0" lvl="0" indent="0" algn="l" defTabSz="914354" rtl="0" eaLnBrk="1" fontAlgn="auto" latinLnBrk="0" hangingPunct="1">
              <a:lnSpc>
                <a:spcPct val="85000"/>
              </a:lnSpc>
              <a:spcBef>
                <a:spcPts val="500"/>
              </a:spcBef>
              <a:spcAft>
                <a:spcPts val="0"/>
              </a:spcAft>
              <a:buClr>
                <a:schemeClr val="accent1"/>
              </a:buClr>
              <a:buSzPct val="65000"/>
              <a:tabLst/>
              <a:defRPr/>
            </a:pPr>
            <a:r>
              <a:rPr lang="en-US"/>
              <a:t>Click to edit Master text styles</a:t>
            </a:r>
          </a:p>
        </p:txBody>
      </p:sp>
      <p:sp>
        <p:nvSpPr>
          <p:cNvPr id="9" name="Content Placeholder 8"/>
          <p:cNvSpPr>
            <a:spLocks noGrp="1"/>
          </p:cNvSpPr>
          <p:nvPr>
            <p:ph sz="quarter" idx="10"/>
          </p:nvPr>
        </p:nvSpPr>
        <p:spPr>
          <a:xfrm>
            <a:off x="393700" y="1206504"/>
            <a:ext cx="11396133" cy="4365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2699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2_DS AZ_Title and Text">
    <p:spTree>
      <p:nvGrpSpPr>
        <p:cNvPr id="1" name=""/>
        <p:cNvGrpSpPr/>
        <p:nvPr/>
      </p:nvGrpSpPr>
      <p:grpSpPr>
        <a:xfrm>
          <a:off x="0" y="0"/>
          <a:ext cx="0" cy="0"/>
          <a:chOff x="0" y="0"/>
          <a:chExt cx="0" cy="0"/>
        </a:xfrm>
      </p:grpSpPr>
      <p:pic>
        <p:nvPicPr>
          <p:cNvPr id="31" name="Picture 30" descr="A picture containing dark, plastic&#10;&#10;Description automatically generated">
            <a:extLst>
              <a:ext uri="{FF2B5EF4-FFF2-40B4-BE49-F238E27FC236}">
                <a16:creationId xmlns:a16="http://schemas.microsoft.com/office/drawing/2014/main" id="{7D38EA1D-8C2A-5848-AC2C-BEFF0EEE04A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flipH="1">
            <a:off x="7625897" y="2291897"/>
            <a:ext cx="6122897" cy="3009315"/>
          </a:xfrm>
          <a:prstGeom prst="rect">
            <a:avLst/>
          </a:prstGeom>
        </p:spPr>
      </p:pic>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a:xfrm>
            <a:off x="11244900" y="6527800"/>
            <a:ext cx="528000" cy="201339"/>
          </a:xfrm>
        </p:spPr>
        <p:txBody>
          <a:bodyPr/>
          <a:lstStyle/>
          <a:p>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7" name="Title 8">
            <a:extLst>
              <a:ext uri="{FF2B5EF4-FFF2-40B4-BE49-F238E27FC236}">
                <a16:creationId xmlns:a16="http://schemas.microsoft.com/office/drawing/2014/main" id="{9C853680-E623-5343-BE55-2B769DB7E7F1}"/>
              </a:ext>
            </a:extLst>
          </p:cNvPr>
          <p:cNvSpPr>
            <a:spLocks noGrp="1"/>
          </p:cNvSpPr>
          <p:nvPr>
            <p:ph type="title" hasCustomPrompt="1"/>
          </p:nvPr>
        </p:nvSpPr>
        <p:spPr>
          <a:xfrm>
            <a:off x="406399" y="311679"/>
            <a:ext cx="11366495" cy="803244"/>
          </a:xfrm>
          <a:prstGeom prst="rect">
            <a:avLst/>
          </a:prstGeom>
        </p:spPr>
        <p:txBody>
          <a:bodyPr vert="horz" lIns="0" anchor="b"/>
          <a:lstStyle>
            <a:lvl1pPr algn="l">
              <a:lnSpc>
                <a:spcPct val="80000"/>
              </a:lnSpc>
              <a:defRPr sz="3200" b="1" baseline="0">
                <a:solidFill>
                  <a:schemeClr val="tx2"/>
                </a:solidFill>
                <a:latin typeface="Arial" pitchFamily="34" charset="0"/>
                <a:cs typeface="Arial" pitchFamily="34" charset="0"/>
              </a:defRPr>
            </a:lvl1pPr>
          </a:lstStyle>
          <a:p>
            <a:r>
              <a:rPr lang="en-GB" noProof="0" dirty="0"/>
              <a:t>Click to add slide title</a:t>
            </a:r>
          </a:p>
        </p:txBody>
      </p:sp>
      <p:sp>
        <p:nvSpPr>
          <p:cNvPr id="18" name="Subtitle 2">
            <a:extLst>
              <a:ext uri="{FF2B5EF4-FFF2-40B4-BE49-F238E27FC236}">
                <a16:creationId xmlns:a16="http://schemas.microsoft.com/office/drawing/2014/main" id="{E5607FD1-23EC-2A45-95E3-667572699BCF}"/>
              </a:ext>
            </a:extLst>
          </p:cNvPr>
          <p:cNvSpPr>
            <a:spLocks noGrp="1"/>
          </p:cNvSpPr>
          <p:nvPr>
            <p:ph type="subTitle" idx="12" hasCustomPrompt="1"/>
          </p:nvPr>
        </p:nvSpPr>
        <p:spPr>
          <a:xfrm>
            <a:off x="406399" y="1119144"/>
            <a:ext cx="11366495" cy="481056"/>
          </a:xfrm>
          <a:prstGeom prst="rect">
            <a:avLst/>
          </a:prstGeom>
        </p:spPr>
        <p:txBody>
          <a:bodyPr lIns="0" anchor="t"/>
          <a:lstStyle>
            <a:lvl1pPr marL="0" indent="0" algn="l">
              <a:lnSpc>
                <a:spcPct val="100000"/>
              </a:lnSpc>
              <a:spcBef>
                <a:spcPts val="0"/>
              </a:spcBef>
              <a:buNone/>
              <a:defRPr sz="1867">
                <a:solidFill>
                  <a:schemeClr val="accent2"/>
                </a:solidFill>
                <a:latin typeface="Arial" pitchFamily="34" charset="0"/>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GB" noProof="0" dirty="0"/>
              <a:t>Click to add subtitle</a:t>
            </a:r>
          </a:p>
        </p:txBody>
      </p:sp>
      <p:sp>
        <p:nvSpPr>
          <p:cNvPr id="19" name="Text Placeholder 8">
            <a:extLst>
              <a:ext uri="{FF2B5EF4-FFF2-40B4-BE49-F238E27FC236}">
                <a16:creationId xmlns:a16="http://schemas.microsoft.com/office/drawing/2014/main" id="{3FD24E78-44CE-5F4B-8463-E38750AFAE62}"/>
              </a:ext>
            </a:extLst>
          </p:cNvPr>
          <p:cNvSpPr>
            <a:spLocks noGrp="1"/>
          </p:cNvSpPr>
          <p:nvPr>
            <p:ph type="body" sz="quarter" idx="13"/>
          </p:nvPr>
        </p:nvSpPr>
        <p:spPr>
          <a:xfrm>
            <a:off x="406399" y="1753063"/>
            <a:ext cx="11366495" cy="3783475"/>
          </a:xfrm>
          <a:prstGeom prst="rect">
            <a:avLst/>
          </a:prstGeom>
        </p:spPr>
        <p:txBody>
          <a:bodyPr/>
          <a:lstStyle>
            <a:lvl1pPr marL="287993" indent="-287993">
              <a:spcBef>
                <a:spcPts val="320"/>
              </a:spcBef>
              <a:buClr>
                <a:schemeClr val="accent3"/>
              </a:buClr>
              <a:buFont typeface="Arial" panose="020B0604020202020204" pitchFamily="34" charset="0"/>
              <a:buChar char="•"/>
              <a:defRPr sz="1600">
                <a:solidFill>
                  <a:schemeClr val="tx2"/>
                </a:solidFill>
              </a:defRPr>
            </a:lvl1pPr>
            <a:lvl2pPr marL="575986" indent="-287993">
              <a:buClr>
                <a:schemeClr val="accent3"/>
              </a:buClr>
              <a:buFont typeface="Arial" panose="020B0604020202020204" pitchFamily="34" charset="0"/>
              <a:buChar char="•"/>
              <a:defRPr sz="1600">
                <a:solidFill>
                  <a:schemeClr val="tx2"/>
                </a:solidFill>
              </a:defRPr>
            </a:lvl2pPr>
            <a:lvl3pPr marL="863978" indent="-287993">
              <a:buClr>
                <a:schemeClr val="accent3"/>
              </a:buClr>
              <a:buFont typeface="Arial" panose="020B0604020202020204" pitchFamily="34" charset="0"/>
              <a:buChar char="•"/>
              <a:defRPr sz="1600">
                <a:solidFill>
                  <a:schemeClr val="tx2"/>
                </a:solidFill>
              </a:defRPr>
            </a:lvl3pPr>
            <a:lvl4pPr marL="1151971" indent="-287993">
              <a:buClr>
                <a:schemeClr val="accent3"/>
              </a:buClr>
              <a:buFont typeface="Arial" panose="020B0604020202020204" pitchFamily="34" charset="0"/>
              <a:buChar char="•"/>
              <a:defRPr sz="1600">
                <a:solidFill>
                  <a:schemeClr val="tx2"/>
                </a:solidFill>
              </a:defRPr>
            </a:lvl4pPr>
            <a:lvl5pPr marL="1439964" indent="-287993">
              <a:buClr>
                <a:schemeClr val="accent3"/>
              </a:buClr>
              <a:buFont typeface="Arial" panose="020B0604020202020204" pitchFamily="34" charset="0"/>
              <a:buChar char="•"/>
              <a:defRPr sz="16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a:extLst>
              <a:ext uri="{FF2B5EF4-FFF2-40B4-BE49-F238E27FC236}">
                <a16:creationId xmlns:a16="http://schemas.microsoft.com/office/drawing/2014/main" id="{AA7E9D11-557E-004F-80D7-972BABE6AED7}"/>
              </a:ext>
            </a:extLst>
          </p:cNvPr>
          <p:cNvPicPr>
            <a:picLocks noChangeAspect="1"/>
          </p:cNvPicPr>
          <p:nvPr userDrawn="1"/>
        </p:nvPicPr>
        <p:blipFill>
          <a:blip r:embed="rId3"/>
          <a:stretch>
            <a:fillRect/>
          </a:stretch>
        </p:blipFill>
        <p:spPr>
          <a:xfrm>
            <a:off x="396487" y="6210195"/>
            <a:ext cx="3695047" cy="434712"/>
          </a:xfrm>
          <a:prstGeom prst="rect">
            <a:avLst/>
          </a:prstGeom>
        </p:spPr>
      </p:pic>
      <p:sp>
        <p:nvSpPr>
          <p:cNvPr id="9" name="Text Placeholder 29">
            <a:extLst>
              <a:ext uri="{FF2B5EF4-FFF2-40B4-BE49-F238E27FC236}">
                <a16:creationId xmlns:a16="http://schemas.microsoft.com/office/drawing/2014/main" id="{9BD61352-5592-EB4B-B513-EC73C6C0E12B}"/>
              </a:ext>
            </a:extLst>
          </p:cNvPr>
          <p:cNvSpPr>
            <a:spLocks noGrp="1"/>
          </p:cNvSpPr>
          <p:nvPr>
            <p:ph type="body" sz="quarter" idx="14" hasCustomPrompt="1"/>
          </p:nvPr>
        </p:nvSpPr>
        <p:spPr>
          <a:xfrm>
            <a:off x="406399" y="5654263"/>
            <a:ext cx="10299688" cy="434712"/>
          </a:xfrm>
          <a:prstGeom prst="rect">
            <a:avLst/>
          </a:prstGeom>
        </p:spPr>
        <p:txBody>
          <a:bodyPr vert="horz" lIns="0" tIns="0" rIns="0" bIns="0" anchor="b"/>
          <a:lstStyle>
            <a:lvl1pPr marL="0" indent="0">
              <a:lnSpc>
                <a:spcPct val="100000"/>
              </a:lnSpc>
              <a:spcBef>
                <a:spcPts val="0"/>
              </a:spcBef>
              <a:buNone/>
              <a:defRPr sz="800">
                <a:solidFill>
                  <a:schemeClr val="accent6">
                    <a:lumMod val="75000"/>
                  </a:schemeClr>
                </a:solidFill>
                <a:latin typeface="Arial" pitchFamily="34" charset="0"/>
                <a:cs typeface="Arial" pitchFamily="34" charset="0"/>
              </a:defRPr>
            </a:lvl1pPr>
          </a:lstStyle>
          <a:p>
            <a:pPr lvl="0"/>
            <a:r>
              <a:rPr lang="en-GB" noProof="0" dirty="0"/>
              <a:t>footnote</a:t>
            </a:r>
          </a:p>
        </p:txBody>
      </p:sp>
    </p:spTree>
    <p:extLst>
      <p:ext uri="{BB962C8B-B14F-4D97-AF65-F5344CB8AC3E}">
        <p14:creationId xmlns:p14="http://schemas.microsoft.com/office/powerpoint/2010/main" val="4186412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5E5916-4409-421E-B482-3CDF3DD82B39}"/>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4A0C7BDC-547C-4010-A098-6E7CAB2921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1ABB64-7DD0-4A21-A2D8-218CD8769A8B}"/>
              </a:ext>
            </a:extLst>
          </p:cNvPr>
          <p:cNvSpPr>
            <a:spLocks noGrp="1"/>
          </p:cNvSpPr>
          <p:nvPr>
            <p:ph type="sldNum" sz="quarter" idx="12"/>
          </p:nvPr>
        </p:nvSpPr>
        <p:spPr/>
        <p:txBody>
          <a:bodyPr/>
          <a:lstStyle/>
          <a:p>
            <a:fld id="{9767C436-D13A-425C-96AE-192A3CC63918}" type="slidenum">
              <a:rPr lang="en-US" smtClean="0"/>
              <a:t>‹#›</a:t>
            </a:fld>
            <a:endParaRPr lang="en-US"/>
          </a:p>
        </p:txBody>
      </p:sp>
    </p:spTree>
    <p:extLst>
      <p:ext uri="{BB962C8B-B14F-4D97-AF65-F5344CB8AC3E}">
        <p14:creationId xmlns:p14="http://schemas.microsoft.com/office/powerpoint/2010/main" val="287042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Slide Number Placeholder 4"/>
          <p:cNvSpPr>
            <a:spLocks noGrp="1"/>
          </p:cNvSpPr>
          <p:nvPr>
            <p:ph type="sldNum" sz="quarter" idx="12"/>
          </p:nvPr>
        </p:nvSpPr>
        <p:spPr/>
        <p:txBody>
          <a:bodyPr/>
          <a:lstStyle/>
          <a:p>
            <a:fld id="{2D82201F-12EC-41F1-B111-8318CC339F3E}" type="slidenum">
              <a:rPr lang="en-GB" smtClean="0"/>
              <a:pPr/>
              <a:t>‹#›</a:t>
            </a:fld>
            <a:endParaRPr lang="en-GB"/>
          </a:p>
        </p:txBody>
      </p:sp>
      <p:sp>
        <p:nvSpPr>
          <p:cNvPr id="6" name="Text Placeholder 7"/>
          <p:cNvSpPr>
            <a:spLocks noGrp="1"/>
          </p:cNvSpPr>
          <p:nvPr>
            <p:ph type="body" sz="quarter" idx="13"/>
          </p:nvPr>
        </p:nvSpPr>
        <p:spPr>
          <a:xfrm>
            <a:off x="623392" y="6381328"/>
            <a:ext cx="10080592" cy="360040"/>
          </a:xfrm>
        </p:spPr>
        <p:txBody>
          <a:bodyPr anchor="b">
            <a:normAutofit/>
          </a:bodyPr>
          <a:lstStyle>
            <a:lvl1pPr marL="0" indent="0">
              <a:buNone/>
              <a:defRPr sz="1000"/>
            </a:lvl1pPr>
          </a:lstStyle>
          <a:p>
            <a:pPr lvl="0"/>
            <a:endParaRPr lang="en-GB" dirty="0"/>
          </a:p>
        </p:txBody>
      </p:sp>
    </p:spTree>
    <p:extLst>
      <p:ext uri="{BB962C8B-B14F-4D97-AF65-F5344CB8AC3E}">
        <p14:creationId xmlns:p14="http://schemas.microsoft.com/office/powerpoint/2010/main" val="1274544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1_Blank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715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cSld name="3_DS AZ_Title an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495E37-014D-4325-B58C-6895D9962CA8}"/>
              </a:ext>
            </a:extLst>
          </p:cNvPr>
          <p:cNvSpPr/>
          <p:nvPr/>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descr="DSI-AZ-hor-COLOR.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6174000"/>
            <a:ext cx="3439107" cy="684000"/>
          </a:xfrm>
          <a:prstGeom prst="rect">
            <a:avLst/>
          </a:prstGeom>
        </p:spPr>
      </p:pic>
      <p:sp>
        <p:nvSpPr>
          <p:cNvPr id="3" name="Footer Placeholder 2">
            <a:extLst>
              <a:ext uri="{FF2B5EF4-FFF2-40B4-BE49-F238E27FC236}">
                <a16:creationId xmlns:a16="http://schemas.microsoft.com/office/drawing/2014/main" id="{1ED913EE-7D5A-41D8-87E1-4C2FFB32D9A8}"/>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A3E752D9-1185-1E4B-9AB3-342AFC1DD269}"/>
              </a:ext>
            </a:extLst>
          </p:cNvPr>
          <p:cNvSpPr>
            <a:spLocks noGrp="1"/>
          </p:cNvSpPr>
          <p:nvPr>
            <p:ph type="title"/>
          </p:nvPr>
        </p:nvSpPr>
        <p:spPr/>
        <p:txBody>
          <a:bodyPr/>
          <a:lstStyle>
            <a:lvl1pPr algn="l">
              <a:defRPr/>
            </a:lvl1pPr>
          </a:lstStyle>
          <a:p>
            <a:r>
              <a:rPr lang="en-GB"/>
              <a:t>Click to edit Master title style</a:t>
            </a:r>
            <a:endParaRPr lang="en-US"/>
          </a:p>
        </p:txBody>
      </p:sp>
      <p:sp>
        <p:nvSpPr>
          <p:cNvPr id="9" name="Text Placeholder 5">
            <a:extLst>
              <a:ext uri="{FF2B5EF4-FFF2-40B4-BE49-F238E27FC236}">
                <a16:creationId xmlns:a16="http://schemas.microsoft.com/office/drawing/2014/main" id="{D2939CFA-5B69-1A4E-81FF-174D69169028}"/>
              </a:ext>
            </a:extLst>
          </p:cNvPr>
          <p:cNvSpPr>
            <a:spLocks noGrp="1"/>
          </p:cNvSpPr>
          <p:nvPr>
            <p:ph type="body" sz="quarter" idx="15" hasCustomPrompt="1"/>
          </p:nvPr>
        </p:nvSpPr>
        <p:spPr>
          <a:xfrm>
            <a:off x="419103" y="5874637"/>
            <a:ext cx="11772900" cy="366184"/>
          </a:xfrm>
          <a:prstGeom prst="rect">
            <a:avLst/>
          </a:prstGeom>
        </p:spPr>
        <p:txBody>
          <a:bodyPr lIns="0" rIns="0" anchor="b"/>
          <a:lstStyle>
            <a:lvl1pPr marL="0" indent="0">
              <a:buFont typeface="Arial" panose="020B0604020202020204" pitchFamily="34" charset="0"/>
              <a:buNone/>
              <a:defRPr sz="800">
                <a:solidFill>
                  <a:schemeClr val="tx1"/>
                </a:solidFill>
              </a:defRPr>
            </a:lvl1pPr>
          </a:lstStyle>
          <a:p>
            <a:pPr lvl="0"/>
            <a:r>
              <a:rPr lang="en-US"/>
              <a:t>Footnotes, acronyms</a:t>
            </a:r>
          </a:p>
        </p:txBody>
      </p:sp>
    </p:spTree>
    <p:extLst>
      <p:ext uri="{BB962C8B-B14F-4D97-AF65-F5344CB8AC3E}">
        <p14:creationId xmlns:p14="http://schemas.microsoft.com/office/powerpoint/2010/main" val="1840942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5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1"/>
            <a:ext cx="10972800" cy="2223261"/>
          </a:xfrm>
        </p:spPr>
        <p:txBody>
          <a:bodyPr anchor="b">
            <a:normAutofit/>
          </a:bodyPr>
          <a:lstStyle>
            <a:lvl1pPr algn="l">
              <a:defRPr sz="5399"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6"/>
            <a:ext cx="10972800" cy="948671"/>
          </a:xfrm>
        </p:spPr>
        <p:txBody>
          <a:bodyPr>
            <a:normAutofit/>
          </a:bodyPr>
          <a:lstStyle>
            <a:lvl1pPr marL="0" indent="0" algn="l">
              <a:buNone/>
              <a:defRPr sz="2799">
                <a:solidFill>
                  <a:srgbClr val="002557"/>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8"/>
            <a:ext cx="10972800" cy="594131"/>
          </a:xfrm>
        </p:spPr>
        <p:txBody>
          <a:bodyPr>
            <a:noAutofit/>
          </a:bodyPr>
          <a:lstStyle>
            <a:lvl1pPr marL="0" indent="0">
              <a:buFontTx/>
              <a:buNone/>
              <a:defRPr sz="2000">
                <a:solidFill>
                  <a:srgbClr val="002557"/>
                </a:solidFill>
              </a:defRPr>
            </a:lvl1pPr>
            <a:lvl2pPr marL="457109" indent="0">
              <a:buFontTx/>
              <a:buNone/>
              <a:defRPr sz="1400">
                <a:solidFill>
                  <a:schemeClr val="bg1"/>
                </a:solidFill>
              </a:defRPr>
            </a:lvl2pPr>
            <a:lvl3pPr marL="914217" indent="0">
              <a:buFontTx/>
              <a:buNone/>
              <a:defRPr sz="1400">
                <a:solidFill>
                  <a:schemeClr val="bg1"/>
                </a:solidFill>
              </a:defRPr>
            </a:lvl3pPr>
            <a:lvl4pPr marL="1371326" indent="0">
              <a:buFontTx/>
              <a:buNone/>
              <a:defRPr sz="1400">
                <a:solidFill>
                  <a:schemeClr val="bg1"/>
                </a:solidFill>
              </a:defRPr>
            </a:lvl4pPr>
            <a:lvl5pPr marL="1828434"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382032"/>
            <a:ext cx="3001282" cy="850757"/>
          </a:xfrm>
          <a:prstGeom prst="rect">
            <a:avLst/>
          </a:prstGeom>
        </p:spPr>
      </p:pic>
      <p:sp>
        <p:nvSpPr>
          <p:cNvPr id="5" name="Text Placeholder 4">
            <a:extLst>
              <a:ext uri="{FF2B5EF4-FFF2-40B4-BE49-F238E27FC236}">
                <a16:creationId xmlns:a16="http://schemas.microsoft.com/office/drawing/2014/main" id="{11BC5C70-076B-40B0-85B6-B1E116EB5C53}"/>
              </a:ext>
            </a:extLst>
          </p:cNvPr>
          <p:cNvSpPr>
            <a:spLocks noGrp="1"/>
          </p:cNvSpPr>
          <p:nvPr>
            <p:ph type="body" sz="quarter" idx="15" hasCustomPrompt="1"/>
          </p:nvPr>
        </p:nvSpPr>
        <p:spPr>
          <a:xfrm>
            <a:off x="3446097" y="6527257"/>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704065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vert="horz" lIns="71317" tIns="35659" rIns="71317" bIns="35659"/>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vert="horz" lIns="71317" tIns="35659" rIns="71317" bIns="3565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11837195" y="6527802"/>
            <a:ext cx="184151" cy="190500"/>
          </a:xfrm>
          <a:prstGeom prst="rect">
            <a:avLst/>
          </a:prstGeom>
        </p:spPr>
        <p:txBody>
          <a:bodyPr/>
          <a:lstStyle>
            <a:lvl1pPr>
              <a:defRPr/>
            </a:lvl1pPr>
          </a:lstStyle>
          <a:p>
            <a:fld id="{AA75DF46-497F-EF42-9C91-3F5364A7754E}" type="slidenum">
              <a:rPr lang="en-US"/>
              <a:pPr/>
              <a:t>‹#›</a:t>
            </a:fld>
            <a:endParaRPr lang="en-US" dirty="0"/>
          </a:p>
        </p:txBody>
      </p:sp>
    </p:spTree>
    <p:extLst>
      <p:ext uri="{BB962C8B-B14F-4D97-AF65-F5344CB8AC3E}">
        <p14:creationId xmlns:p14="http://schemas.microsoft.com/office/powerpoint/2010/main" val="1661383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3A916DC-3BDE-0F9D-0D17-B57D902FFA3D}"/>
              </a:ext>
            </a:extLst>
          </p:cNvPr>
          <p:cNvPicPr>
            <a:picLocks noChangeAspect="1"/>
          </p:cNvPicPr>
          <p:nvPr userDrawn="1"/>
        </p:nvPicPr>
        <p:blipFill>
          <a:blip r:embed="rId3">
            <a:extLst>
              <a:ext uri="{28A0092B-C50C-407E-A947-70E740481C1C}">
                <a14:useLocalDpi xmlns:a14="http://schemas.microsoft.com/office/drawing/2010/main" val="0"/>
              </a:ext>
            </a:extLst>
          </a:blip>
          <a:srcRect l="425" r="425"/>
          <a:stretch/>
        </p:blipFill>
        <p:spPr>
          <a:xfrm>
            <a:off x="-1" y="1"/>
            <a:ext cx="12192001" cy="6916856"/>
          </a:xfrm>
          <a:prstGeom prst="rect">
            <a:avLst/>
          </a:prstGeom>
        </p:spPr>
      </p:pic>
      <p:pic>
        <p:nvPicPr>
          <p:cNvPr id="16" name="Picture 15" descr="A picture containing text, clipart, tableware, plate&#10;&#10;Description automatically generated">
            <a:extLst>
              <a:ext uri="{FF2B5EF4-FFF2-40B4-BE49-F238E27FC236}">
                <a16:creationId xmlns:a16="http://schemas.microsoft.com/office/drawing/2014/main" id="{A8D5FC43-9786-DCD6-EF97-FFB3AE8254A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37837" y="2475795"/>
            <a:ext cx="8716329" cy="1906411"/>
          </a:xfrm>
          <a:prstGeom prst="rect">
            <a:avLst/>
          </a:prstGeom>
        </p:spPr>
      </p:pic>
      <p:sp>
        <p:nvSpPr>
          <p:cNvPr id="2" name="Title 1">
            <a:extLst>
              <a:ext uri="{FF2B5EF4-FFF2-40B4-BE49-F238E27FC236}">
                <a16:creationId xmlns:a16="http://schemas.microsoft.com/office/drawing/2014/main" id="{49CDCC3B-CA12-4A4B-B5F5-D2062F3C58EC}"/>
              </a:ext>
            </a:extLst>
          </p:cNvPr>
          <p:cNvSpPr>
            <a:spLocks noGrp="1"/>
          </p:cNvSpPr>
          <p:nvPr>
            <p:ph type="title" hasCustomPrompt="1"/>
          </p:nvPr>
        </p:nvSpPr>
        <p:spPr>
          <a:xfrm>
            <a:off x="1737837" y="4732421"/>
            <a:ext cx="8716329" cy="1426960"/>
          </a:xfrm>
        </p:spPr>
        <p:txBody>
          <a:bodyPr anchor="t" anchorCtr="0">
            <a:normAutofit/>
          </a:bodyPr>
          <a:lstStyle>
            <a:lvl1pPr algn="ctr">
              <a:lnSpc>
                <a:spcPct val="100000"/>
              </a:lnSpc>
              <a:defRPr sz="2800">
                <a:solidFill>
                  <a:schemeClr val="bg1"/>
                </a:solidFill>
              </a:defRPr>
            </a:lvl1pPr>
          </a:lstStyle>
          <a:p>
            <a:r>
              <a:rPr lang="en-US"/>
              <a:t>Click to enter title here</a:t>
            </a:r>
          </a:p>
        </p:txBody>
      </p:sp>
      <p:sp>
        <p:nvSpPr>
          <p:cNvPr id="18" name="TextBox 17">
            <a:extLst>
              <a:ext uri="{FF2B5EF4-FFF2-40B4-BE49-F238E27FC236}">
                <a16:creationId xmlns:a16="http://schemas.microsoft.com/office/drawing/2014/main" id="{E94BFE12-693F-5107-92BD-A532CD6597DA}"/>
              </a:ext>
            </a:extLst>
          </p:cNvPr>
          <p:cNvSpPr txBox="1"/>
          <p:nvPr userDrawn="1"/>
        </p:nvSpPr>
        <p:spPr>
          <a:xfrm>
            <a:off x="552367" y="6509597"/>
            <a:ext cx="7362439" cy="256545"/>
          </a:xfrm>
          <a:prstGeom prst="rect">
            <a:avLst/>
          </a:prstGeom>
          <a:noFill/>
        </p:spPr>
        <p:txBody>
          <a:bodyPr wrap="square">
            <a:spAutoFit/>
          </a:bodyPr>
          <a:lstStyle/>
          <a:p>
            <a:r>
              <a:rPr lang="en-GB" sz="1067" kern="1200" dirty="0">
                <a:solidFill>
                  <a:schemeClr val="bg1"/>
                </a:solidFill>
                <a:effectLst/>
                <a:latin typeface="+mn-lt"/>
                <a:ea typeface="+mn-ea"/>
                <a:cs typeface="+mn-cs"/>
              </a:rPr>
              <a:t>This non-promotional medical educational meeting is organised and funded by AstraZeneca for healthcare professionals only.</a:t>
            </a:r>
          </a:p>
        </p:txBody>
      </p:sp>
      <p:pic>
        <p:nvPicPr>
          <p:cNvPr id="7" name="Picture 6">
            <a:extLst>
              <a:ext uri="{FF2B5EF4-FFF2-40B4-BE49-F238E27FC236}">
                <a16:creationId xmlns:a16="http://schemas.microsoft.com/office/drawing/2014/main" id="{287C5562-748D-A43B-EB21-6A643EEDEA64}"/>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Lst>
          </a:blip>
          <a:srcRect l="3792" r="6550" b="7882"/>
          <a:stretch/>
        </p:blipFill>
        <p:spPr>
          <a:xfrm>
            <a:off x="10339756" y="281354"/>
            <a:ext cx="1528689" cy="520505"/>
          </a:xfrm>
          <a:prstGeom prst="rect">
            <a:avLst/>
          </a:prstGeom>
        </p:spPr>
      </p:pic>
    </p:spTree>
    <p:custDataLst>
      <p:tags r:id="rId1"/>
    </p:custDataLst>
    <p:extLst>
      <p:ext uri="{BB962C8B-B14F-4D97-AF65-F5344CB8AC3E}">
        <p14:creationId xmlns:p14="http://schemas.microsoft.com/office/powerpoint/2010/main" val="1805378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522">
          <p15:clr>
            <a:srgbClr val="C35E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4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BA70C8-0F05-CD17-E45B-E7FD00B2FDA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665223" y="2566737"/>
            <a:ext cx="4853263" cy="1235243"/>
          </a:xfrm>
        </p:spPr>
        <p:txBody>
          <a:bodyPr>
            <a:noAutofit/>
          </a:bodyPr>
          <a:lstStyle>
            <a:lvl1pPr>
              <a:lnSpc>
                <a:spcPct val="100000"/>
              </a:lnSpc>
              <a:defRPr sz="6200">
                <a:solidFill>
                  <a:schemeClr val="bg1"/>
                </a:solidFill>
              </a:defRPr>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p:txBody>
          <a:bodyPr/>
          <a:lstStyle>
            <a:lvl1pPr algn="ctr">
              <a:lnSpc>
                <a:spcPct val="100000"/>
              </a:lnSpc>
              <a:defRPr>
                <a:solidFill>
                  <a:schemeClr val="bg1"/>
                </a:solidFill>
              </a:defRPr>
            </a:lvl1pPr>
          </a:lstStyle>
          <a:p>
            <a:fld id="{F8E47D07-9D1E-4FE9-B31A-2F5863681021}" type="slidenum">
              <a:rPr lang="en-GB" smtClean="0"/>
              <a:pPr/>
              <a:t>‹#›</a:t>
            </a:fld>
            <a:endParaRPr lang="en-GB"/>
          </a:p>
        </p:txBody>
      </p:sp>
      <p:sp>
        <p:nvSpPr>
          <p:cNvPr id="9" name="Text Placeholder 7">
            <a:extLst>
              <a:ext uri="{FF2B5EF4-FFF2-40B4-BE49-F238E27FC236}">
                <a16:creationId xmlns:a16="http://schemas.microsoft.com/office/drawing/2014/main" id="{AC5788FD-4634-7BE1-5A83-B4A341CDB7CD}"/>
              </a:ext>
            </a:extLst>
          </p:cNvPr>
          <p:cNvSpPr>
            <a:spLocks noGrp="1"/>
          </p:cNvSpPr>
          <p:nvPr>
            <p:ph type="body" sz="quarter" idx="34" hasCustomPrompt="1"/>
          </p:nvPr>
        </p:nvSpPr>
        <p:spPr>
          <a:xfrm>
            <a:off x="664663" y="4555959"/>
            <a:ext cx="7287127" cy="1607887"/>
          </a:xfrm>
          <a:prstGeom prst="rect">
            <a:avLst/>
          </a:prstGeom>
        </p:spPr>
        <p:txBody>
          <a:bodyPr lIns="0"/>
          <a:lstStyle>
            <a:lvl1pPr marL="0" indent="0">
              <a:lnSpc>
                <a:spcPct val="100000"/>
              </a:lnSpc>
              <a:buNone/>
              <a:defRPr>
                <a:solidFill>
                  <a:schemeClr val="bg1"/>
                </a:solidFill>
              </a:defRPr>
            </a:lvl1pPr>
            <a:lvl5pPr>
              <a:defRPr/>
            </a:lvl5pPr>
          </a:lstStyle>
          <a:p>
            <a:pPr lvl="0"/>
            <a:r>
              <a:rPr lang="en-US"/>
              <a:t>Click to add subtitle / presenter name(s)</a:t>
            </a:r>
          </a:p>
        </p:txBody>
      </p:sp>
      <p:sp>
        <p:nvSpPr>
          <p:cNvPr id="10" name="TextBox 9">
            <a:extLst>
              <a:ext uri="{FF2B5EF4-FFF2-40B4-BE49-F238E27FC236}">
                <a16:creationId xmlns:a16="http://schemas.microsoft.com/office/drawing/2014/main" id="{0FF9E62C-E621-6A8C-1250-D15738B2E84E}"/>
              </a:ext>
            </a:extLst>
          </p:cNvPr>
          <p:cNvSpPr txBox="1"/>
          <p:nvPr userDrawn="1"/>
        </p:nvSpPr>
        <p:spPr>
          <a:xfrm>
            <a:off x="552368" y="6509597"/>
            <a:ext cx="7399421" cy="256545"/>
          </a:xfrm>
          <a:prstGeom prst="rect">
            <a:avLst/>
          </a:prstGeom>
          <a:noFill/>
        </p:spPr>
        <p:txBody>
          <a:bodyPr wrap="square">
            <a:spAutoFit/>
          </a:bodyPr>
          <a:lstStyle/>
          <a:p>
            <a:r>
              <a:rPr lang="en-GB" sz="1067" kern="1200" dirty="0">
                <a:solidFill>
                  <a:schemeClr val="bg1"/>
                </a:solidFill>
                <a:effectLst/>
                <a:latin typeface="+mn-lt"/>
                <a:ea typeface="+mn-ea"/>
                <a:cs typeface="+mn-cs"/>
              </a:rPr>
              <a:t>This non-promotional medical educational meeting is organised and funded by AstraZeneca for healthcare professionals only.</a:t>
            </a:r>
          </a:p>
        </p:txBody>
      </p:sp>
      <p:pic>
        <p:nvPicPr>
          <p:cNvPr id="12" name="Picture 11">
            <a:extLst>
              <a:ext uri="{FF2B5EF4-FFF2-40B4-BE49-F238E27FC236}">
                <a16:creationId xmlns:a16="http://schemas.microsoft.com/office/drawing/2014/main" id="{628D11CF-9F82-C6D1-B20C-AF17D9F14DC7}"/>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Lst>
          </a:blip>
          <a:srcRect l="3792" r="6550" b="7882"/>
          <a:stretch/>
        </p:blipFill>
        <p:spPr>
          <a:xfrm>
            <a:off x="10339756" y="281354"/>
            <a:ext cx="1528689" cy="520505"/>
          </a:xfrm>
          <a:prstGeom prst="rect">
            <a:avLst/>
          </a:prstGeom>
        </p:spPr>
      </p:pic>
    </p:spTree>
    <p:custDataLst>
      <p:tags r:id="rId1"/>
    </p:custDataLst>
    <p:extLst>
      <p:ext uri="{BB962C8B-B14F-4D97-AF65-F5344CB8AC3E}">
        <p14:creationId xmlns:p14="http://schemas.microsoft.com/office/powerpoint/2010/main" val="4075546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3">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5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BA70C8-0F05-CD17-E45B-E7FD00B2FDA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665223" y="2566737"/>
            <a:ext cx="4853263" cy="1235243"/>
          </a:xfrm>
        </p:spPr>
        <p:txBody>
          <a:bodyPr>
            <a:noAutofit/>
          </a:bodyPr>
          <a:lstStyle>
            <a:lvl1pPr>
              <a:lnSpc>
                <a:spcPct val="100000"/>
              </a:lnSpc>
              <a:defRPr sz="6200">
                <a:solidFill>
                  <a:schemeClr val="bg1"/>
                </a:solidFill>
              </a:defRPr>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p:txBody>
          <a:bodyPr/>
          <a:lstStyle>
            <a:lvl1pPr algn="ctr">
              <a:lnSpc>
                <a:spcPct val="100000"/>
              </a:lnSpc>
              <a:defRPr>
                <a:solidFill>
                  <a:schemeClr val="bg1"/>
                </a:solidFill>
              </a:defRPr>
            </a:lvl1pPr>
          </a:lstStyle>
          <a:p>
            <a:fld id="{F8E47D07-9D1E-4FE9-B31A-2F5863681021}" type="slidenum">
              <a:rPr lang="en-GB" smtClean="0"/>
              <a:pPr/>
              <a:t>‹#›</a:t>
            </a:fld>
            <a:endParaRPr lang="en-GB"/>
          </a:p>
        </p:txBody>
      </p:sp>
      <p:sp>
        <p:nvSpPr>
          <p:cNvPr id="9" name="Text Placeholder 7">
            <a:extLst>
              <a:ext uri="{FF2B5EF4-FFF2-40B4-BE49-F238E27FC236}">
                <a16:creationId xmlns:a16="http://schemas.microsoft.com/office/drawing/2014/main" id="{AC5788FD-4634-7BE1-5A83-B4A341CDB7CD}"/>
              </a:ext>
            </a:extLst>
          </p:cNvPr>
          <p:cNvSpPr>
            <a:spLocks noGrp="1"/>
          </p:cNvSpPr>
          <p:nvPr>
            <p:ph type="body" sz="quarter" idx="34" hasCustomPrompt="1"/>
          </p:nvPr>
        </p:nvSpPr>
        <p:spPr>
          <a:xfrm>
            <a:off x="664663" y="4555959"/>
            <a:ext cx="7287127" cy="1607887"/>
          </a:xfrm>
          <a:prstGeom prst="rect">
            <a:avLst/>
          </a:prstGeom>
        </p:spPr>
        <p:txBody>
          <a:bodyPr lIns="0"/>
          <a:lstStyle>
            <a:lvl1pPr marL="0" indent="0">
              <a:lnSpc>
                <a:spcPct val="100000"/>
              </a:lnSpc>
              <a:buNone/>
              <a:defRPr>
                <a:solidFill>
                  <a:schemeClr val="bg1"/>
                </a:solidFill>
              </a:defRPr>
            </a:lvl1pPr>
            <a:lvl5pPr>
              <a:defRPr/>
            </a:lvl5pPr>
          </a:lstStyle>
          <a:p>
            <a:pPr lvl="0"/>
            <a:r>
              <a:rPr lang="en-US"/>
              <a:t>Click to add subtitle / presenter name(s)</a:t>
            </a:r>
          </a:p>
        </p:txBody>
      </p:sp>
      <p:pic>
        <p:nvPicPr>
          <p:cNvPr id="12" name="Picture 11">
            <a:extLst>
              <a:ext uri="{FF2B5EF4-FFF2-40B4-BE49-F238E27FC236}">
                <a16:creationId xmlns:a16="http://schemas.microsoft.com/office/drawing/2014/main" id="{C9D02896-D0CF-319D-D0ED-AF4B89ADD85E}"/>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Lst>
          </a:blip>
          <a:srcRect l="3792" r="6550" b="7882"/>
          <a:stretch/>
        </p:blipFill>
        <p:spPr>
          <a:xfrm>
            <a:off x="10339756" y="281354"/>
            <a:ext cx="1528689" cy="520505"/>
          </a:xfrm>
          <a:prstGeom prst="rect">
            <a:avLst/>
          </a:prstGeom>
        </p:spPr>
      </p:pic>
      <p:sp>
        <p:nvSpPr>
          <p:cNvPr id="8" name="TextBox 7">
            <a:extLst>
              <a:ext uri="{FF2B5EF4-FFF2-40B4-BE49-F238E27FC236}">
                <a16:creationId xmlns:a16="http://schemas.microsoft.com/office/drawing/2014/main" id="{72A1B29F-1D7A-4BF4-95FF-B6740A704D83}"/>
              </a:ext>
            </a:extLst>
          </p:cNvPr>
          <p:cNvSpPr txBox="1"/>
          <p:nvPr userDrawn="1"/>
        </p:nvSpPr>
        <p:spPr>
          <a:xfrm>
            <a:off x="552368" y="6509597"/>
            <a:ext cx="7399421" cy="256545"/>
          </a:xfrm>
          <a:prstGeom prst="rect">
            <a:avLst/>
          </a:prstGeom>
          <a:noFill/>
        </p:spPr>
        <p:txBody>
          <a:bodyPr wrap="square">
            <a:spAutoFit/>
          </a:bodyPr>
          <a:lstStyle/>
          <a:p>
            <a:r>
              <a:rPr lang="en-GB" sz="1067" kern="1200" dirty="0">
                <a:solidFill>
                  <a:schemeClr val="bg1"/>
                </a:solidFill>
                <a:effectLst/>
                <a:latin typeface="+mn-lt"/>
                <a:ea typeface="+mn-ea"/>
                <a:cs typeface="+mn-cs"/>
              </a:rPr>
              <a:t>This non-promotional medical educational meeting is organised and funded by AstraZeneca for healthcare professionals only.</a:t>
            </a:r>
          </a:p>
        </p:txBody>
      </p:sp>
    </p:spTree>
    <p:custDataLst>
      <p:tags r:id="rId1"/>
    </p:custDataLst>
    <p:extLst>
      <p:ext uri="{BB962C8B-B14F-4D97-AF65-F5344CB8AC3E}">
        <p14:creationId xmlns:p14="http://schemas.microsoft.com/office/powerpoint/2010/main" val="3884317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3">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6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BA70C8-0F05-CD17-E45B-E7FD00B2FDA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665223" y="2566737"/>
            <a:ext cx="4853263" cy="1235243"/>
          </a:xfrm>
        </p:spPr>
        <p:txBody>
          <a:bodyPr>
            <a:noAutofit/>
          </a:bodyPr>
          <a:lstStyle>
            <a:lvl1pPr>
              <a:lnSpc>
                <a:spcPct val="100000"/>
              </a:lnSpc>
              <a:defRPr sz="6200">
                <a:solidFill>
                  <a:schemeClr val="bg1"/>
                </a:solidFill>
              </a:defRPr>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p:txBody>
          <a:bodyPr/>
          <a:lstStyle>
            <a:lvl1pPr algn="ctr">
              <a:lnSpc>
                <a:spcPct val="100000"/>
              </a:lnSpc>
              <a:defRPr>
                <a:solidFill>
                  <a:schemeClr val="bg1"/>
                </a:solidFill>
              </a:defRPr>
            </a:lvl1pPr>
          </a:lstStyle>
          <a:p>
            <a:fld id="{F8E47D07-9D1E-4FE9-B31A-2F5863681021}" type="slidenum">
              <a:rPr lang="en-GB" smtClean="0"/>
              <a:pPr/>
              <a:t>‹#›</a:t>
            </a:fld>
            <a:endParaRPr lang="en-GB"/>
          </a:p>
        </p:txBody>
      </p:sp>
      <p:sp>
        <p:nvSpPr>
          <p:cNvPr id="9" name="Text Placeholder 7">
            <a:extLst>
              <a:ext uri="{FF2B5EF4-FFF2-40B4-BE49-F238E27FC236}">
                <a16:creationId xmlns:a16="http://schemas.microsoft.com/office/drawing/2014/main" id="{AC5788FD-4634-7BE1-5A83-B4A341CDB7CD}"/>
              </a:ext>
            </a:extLst>
          </p:cNvPr>
          <p:cNvSpPr>
            <a:spLocks noGrp="1"/>
          </p:cNvSpPr>
          <p:nvPr>
            <p:ph type="body" sz="quarter" idx="34" hasCustomPrompt="1"/>
          </p:nvPr>
        </p:nvSpPr>
        <p:spPr>
          <a:xfrm>
            <a:off x="664663" y="4555959"/>
            <a:ext cx="7287127" cy="1607887"/>
          </a:xfrm>
          <a:prstGeom prst="rect">
            <a:avLst/>
          </a:prstGeom>
        </p:spPr>
        <p:txBody>
          <a:bodyPr lIns="0"/>
          <a:lstStyle>
            <a:lvl1pPr marL="0" indent="0">
              <a:lnSpc>
                <a:spcPct val="100000"/>
              </a:lnSpc>
              <a:buNone/>
              <a:defRPr>
                <a:solidFill>
                  <a:schemeClr val="bg1"/>
                </a:solidFill>
              </a:defRPr>
            </a:lvl1pPr>
            <a:lvl5pPr>
              <a:defRPr/>
            </a:lvl5pPr>
          </a:lstStyle>
          <a:p>
            <a:pPr lvl="0"/>
            <a:r>
              <a:rPr lang="en-US"/>
              <a:t>Click to add subtitle / presenter name(s)</a:t>
            </a:r>
          </a:p>
        </p:txBody>
      </p:sp>
      <p:pic>
        <p:nvPicPr>
          <p:cNvPr id="12" name="Picture 11">
            <a:extLst>
              <a:ext uri="{FF2B5EF4-FFF2-40B4-BE49-F238E27FC236}">
                <a16:creationId xmlns:a16="http://schemas.microsoft.com/office/drawing/2014/main" id="{AD511C9A-A934-FF82-72D3-8630877A072E}"/>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Lst>
          </a:blip>
          <a:srcRect l="3792" r="6550" b="7882"/>
          <a:stretch/>
        </p:blipFill>
        <p:spPr>
          <a:xfrm>
            <a:off x="10339756" y="281354"/>
            <a:ext cx="1528689" cy="520505"/>
          </a:xfrm>
          <a:prstGeom prst="rect">
            <a:avLst/>
          </a:prstGeom>
        </p:spPr>
      </p:pic>
      <p:sp>
        <p:nvSpPr>
          <p:cNvPr id="8" name="TextBox 7">
            <a:extLst>
              <a:ext uri="{FF2B5EF4-FFF2-40B4-BE49-F238E27FC236}">
                <a16:creationId xmlns:a16="http://schemas.microsoft.com/office/drawing/2014/main" id="{9739118A-5E75-4856-ABBF-61A4A96F73C1}"/>
              </a:ext>
            </a:extLst>
          </p:cNvPr>
          <p:cNvSpPr txBox="1"/>
          <p:nvPr userDrawn="1"/>
        </p:nvSpPr>
        <p:spPr>
          <a:xfrm>
            <a:off x="552368" y="6509597"/>
            <a:ext cx="7399421" cy="256545"/>
          </a:xfrm>
          <a:prstGeom prst="rect">
            <a:avLst/>
          </a:prstGeom>
          <a:noFill/>
        </p:spPr>
        <p:txBody>
          <a:bodyPr wrap="square">
            <a:spAutoFit/>
          </a:bodyPr>
          <a:lstStyle/>
          <a:p>
            <a:r>
              <a:rPr lang="en-GB" sz="1067" kern="1200" dirty="0">
                <a:solidFill>
                  <a:schemeClr val="bg1"/>
                </a:solidFill>
                <a:effectLst/>
                <a:latin typeface="+mn-lt"/>
                <a:ea typeface="+mn-ea"/>
                <a:cs typeface="+mn-cs"/>
              </a:rPr>
              <a:t>This non-promotional medical educational meeting is organised and funded by AstraZeneca for healthcare professionals only.</a:t>
            </a:r>
          </a:p>
        </p:txBody>
      </p:sp>
    </p:spTree>
    <p:custDataLst>
      <p:tags r:id="rId1"/>
    </p:custDataLst>
    <p:extLst>
      <p:ext uri="{BB962C8B-B14F-4D97-AF65-F5344CB8AC3E}">
        <p14:creationId xmlns:p14="http://schemas.microsoft.com/office/powerpoint/2010/main" val="2750625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3">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BA70C8-0F05-CD17-E45B-E7FD00B2FDA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536606" y="2566737"/>
            <a:ext cx="11118791" cy="1235243"/>
          </a:xfrm>
        </p:spPr>
        <p:txBody>
          <a:bodyPr>
            <a:noAutofit/>
          </a:bodyPr>
          <a:lstStyle>
            <a:lvl1pPr algn="ctr">
              <a:lnSpc>
                <a:spcPct val="100000"/>
              </a:lnSpc>
              <a:defRPr sz="6200">
                <a:solidFill>
                  <a:schemeClr val="bg1"/>
                </a:solidFill>
              </a:defRPr>
            </a:lvl1pPr>
          </a:lstStyle>
          <a:p>
            <a:r>
              <a:rPr lang="en-US"/>
              <a:t>Thank You</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p:txBody>
          <a:bodyPr/>
          <a:lstStyle>
            <a:lvl1pPr algn="ctr">
              <a:lnSpc>
                <a:spcPct val="100000"/>
              </a:lnSpc>
              <a:defRPr>
                <a:solidFill>
                  <a:schemeClr val="bg1"/>
                </a:solidFill>
              </a:defRPr>
            </a:lvl1pPr>
          </a:lstStyle>
          <a:p>
            <a:fld id="{F8E47D07-9D1E-4FE9-B31A-2F5863681021}" type="slidenum">
              <a:rPr lang="en-GB" smtClean="0"/>
              <a:pPr/>
              <a:t>‹#›</a:t>
            </a:fld>
            <a:endParaRPr lang="en-GB"/>
          </a:p>
        </p:txBody>
      </p:sp>
      <p:pic>
        <p:nvPicPr>
          <p:cNvPr id="7" name="Picture 6">
            <a:extLst>
              <a:ext uri="{FF2B5EF4-FFF2-40B4-BE49-F238E27FC236}">
                <a16:creationId xmlns:a16="http://schemas.microsoft.com/office/drawing/2014/main" id="{23E15662-2DEA-2DE2-1D69-233DD0441BAC}"/>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Lst>
          </a:blip>
          <a:srcRect l="3792" r="6550" b="7882"/>
          <a:stretch/>
        </p:blipFill>
        <p:spPr>
          <a:xfrm>
            <a:off x="10339756" y="281354"/>
            <a:ext cx="1528689" cy="520505"/>
          </a:xfrm>
          <a:prstGeom prst="rect">
            <a:avLst/>
          </a:prstGeom>
        </p:spPr>
      </p:pic>
      <p:sp>
        <p:nvSpPr>
          <p:cNvPr id="8" name="TextBox 7">
            <a:extLst>
              <a:ext uri="{FF2B5EF4-FFF2-40B4-BE49-F238E27FC236}">
                <a16:creationId xmlns:a16="http://schemas.microsoft.com/office/drawing/2014/main" id="{675E7ADA-C03E-495C-B225-33A062D80153}"/>
              </a:ext>
            </a:extLst>
          </p:cNvPr>
          <p:cNvSpPr txBox="1"/>
          <p:nvPr userDrawn="1"/>
        </p:nvSpPr>
        <p:spPr>
          <a:xfrm>
            <a:off x="552368" y="6509597"/>
            <a:ext cx="7399421" cy="256545"/>
          </a:xfrm>
          <a:prstGeom prst="rect">
            <a:avLst/>
          </a:prstGeom>
          <a:noFill/>
        </p:spPr>
        <p:txBody>
          <a:bodyPr wrap="square">
            <a:spAutoFit/>
          </a:bodyPr>
          <a:lstStyle/>
          <a:p>
            <a:r>
              <a:rPr lang="en-GB" sz="1067" kern="1200" dirty="0">
                <a:solidFill>
                  <a:schemeClr val="bg1"/>
                </a:solidFill>
                <a:effectLst/>
                <a:latin typeface="+mn-lt"/>
                <a:ea typeface="+mn-ea"/>
                <a:cs typeface="+mn-cs"/>
              </a:rPr>
              <a:t>This non-promotional medical educational meeting is organised and funded by AstraZeneca for healthcare professionals only.</a:t>
            </a:r>
          </a:p>
        </p:txBody>
      </p:sp>
    </p:spTree>
    <p:custDataLst>
      <p:tags r:id="rId1"/>
    </p:custDataLst>
    <p:extLst>
      <p:ext uri="{BB962C8B-B14F-4D97-AF65-F5344CB8AC3E}">
        <p14:creationId xmlns:p14="http://schemas.microsoft.com/office/powerpoint/2010/main" val="3267506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3">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BD7DB6B-AE05-0A0B-2542-A2FE17662EA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213146" y="5169360"/>
            <a:ext cx="1978855" cy="1688640"/>
          </a:xfrm>
          <a:prstGeom prst="rect">
            <a:avLst/>
          </a:prstGeom>
        </p:spPr>
      </p:pic>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875454"/>
            <a:ext cx="11376024" cy="4054564"/>
          </a:xfrm>
          <a:prstGeom prst="rect">
            <a:avLst/>
          </a:prstGeom>
        </p:spPr>
        <p:txBody>
          <a:bodyPr>
            <a:noAutofit/>
          </a:bodyPr>
          <a:lstStyle>
            <a:lvl1pPr>
              <a:lnSpc>
                <a:spcPct val="100000"/>
              </a:lnSpc>
              <a:spcBef>
                <a:spcPts val="600"/>
              </a:spcBef>
              <a:spcAft>
                <a:spcPts val="600"/>
              </a:spcAft>
              <a:defRPr sz="1800"/>
            </a:lvl1pPr>
            <a:lvl2pPr marL="460788" indent="-228594">
              <a:lnSpc>
                <a:spcPct val="100000"/>
              </a:lnSpc>
              <a:defRPr sz="1600"/>
            </a:lvl2pPr>
            <a:lvl3pPr>
              <a:lnSpc>
                <a:spcPct val="100000"/>
              </a:lnSpc>
              <a:defRPr sz="1400"/>
            </a:lvl3pPr>
            <a:lvl4pPr>
              <a:lnSpc>
                <a:spcPct val="100000"/>
              </a:lnSpc>
              <a:defRPr sz="1200"/>
            </a:lvl4pPr>
            <a:lvl5pPr>
              <a:lnSpc>
                <a:spcPct val="100000"/>
              </a:lnSpc>
              <a:defRPr sz="1100"/>
            </a:lvl5pPr>
          </a:lstStyle>
          <a:p>
            <a:pPr lvl="0"/>
            <a:r>
              <a:rPr lang="en-US"/>
              <a:t>Click to add text here. </a:t>
            </a:r>
            <a:br>
              <a:rPr lang="en-US"/>
            </a:br>
            <a:r>
              <a:rPr lang="en-US"/>
              <a:t>When pasting copy from other slides, be sure to use the Paste and Match Formatting shortcut (</a:t>
            </a:r>
            <a:r>
              <a:rPr lang="en-US" err="1"/>
              <a:t>Cmd</a:t>
            </a:r>
            <a:r>
              <a:rPr lang="en-US"/>
              <a:t> + Option + Shift + V).</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lvl1pPr algn="ctr">
              <a:lnSpc>
                <a:spcPct val="100000"/>
              </a:lnSpc>
              <a:defRPr/>
            </a:lvl1p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5954280"/>
            <a:ext cx="9729787" cy="636184"/>
          </a:xfrm>
          <a:prstGeom prst="rect">
            <a:avLst/>
          </a:prstGeom>
        </p:spPr>
        <p:txBody>
          <a:bodyPr anchor="b" anchorCtr="0">
            <a:noAutofit/>
          </a:bodyPr>
          <a:lstStyle>
            <a:lvl1pPr>
              <a:lnSpc>
                <a:spcPct val="100000"/>
              </a:lnSpc>
              <a:spcBef>
                <a:spcPts val="0"/>
              </a:spcBef>
              <a:spcAft>
                <a:spcPts val="0"/>
              </a:spcAft>
              <a:buNone/>
              <a:defRPr sz="1067"/>
            </a:lvl1pPr>
          </a:lstStyle>
          <a:p>
            <a:pPr lvl="0"/>
            <a:r>
              <a:rPr lang="en-US"/>
              <a:t>Footnotes</a:t>
            </a:r>
          </a:p>
        </p:txBody>
      </p:sp>
      <p:sp>
        <p:nvSpPr>
          <p:cNvPr id="4" name="Text Placeholder 3">
            <a:extLst>
              <a:ext uri="{FF2B5EF4-FFF2-40B4-BE49-F238E27FC236}">
                <a16:creationId xmlns:a16="http://schemas.microsoft.com/office/drawing/2014/main" id="{4C3CA564-4E04-BBD3-0A40-2AD642F5145D}"/>
              </a:ext>
            </a:extLst>
          </p:cNvPr>
          <p:cNvSpPr>
            <a:spLocks noGrp="1"/>
          </p:cNvSpPr>
          <p:nvPr>
            <p:ph type="body" sz="quarter" idx="112" hasCustomPrompt="1"/>
          </p:nvPr>
        </p:nvSpPr>
        <p:spPr>
          <a:xfrm>
            <a:off x="407989" y="1107022"/>
            <a:ext cx="11376024" cy="602895"/>
          </a:xfrm>
          <a:prstGeom prst="rect">
            <a:avLst/>
          </a:prstGeom>
        </p:spPr>
        <p:txBody>
          <a:bodyPr/>
          <a:lstStyle>
            <a:lvl1pPr marL="0" indent="0">
              <a:buNone/>
              <a:defRPr sz="2800"/>
            </a:lvl1pPr>
            <a:lvl2pPr marL="232194" indent="0">
              <a:buNone/>
              <a:defRPr/>
            </a:lvl2pPr>
          </a:lstStyle>
          <a:p>
            <a:pPr lvl="0"/>
            <a:r>
              <a:rPr lang="en-GB"/>
              <a:t>Click to edit Subtitle</a:t>
            </a:r>
          </a:p>
        </p:txBody>
      </p:sp>
      <p:sp>
        <p:nvSpPr>
          <p:cNvPr id="12" name="TextBox 11">
            <a:extLst>
              <a:ext uri="{FF2B5EF4-FFF2-40B4-BE49-F238E27FC236}">
                <a16:creationId xmlns:a16="http://schemas.microsoft.com/office/drawing/2014/main" id="{F03640F6-8336-47E0-B906-B6C529283753}"/>
              </a:ext>
            </a:extLst>
          </p:cNvPr>
          <p:cNvSpPr txBox="1"/>
          <p:nvPr userDrawn="1"/>
        </p:nvSpPr>
        <p:spPr>
          <a:xfrm>
            <a:off x="407987" y="6590463"/>
            <a:ext cx="7626741" cy="256545"/>
          </a:xfrm>
          <a:prstGeom prst="rect">
            <a:avLst/>
          </a:prstGeom>
          <a:noFill/>
        </p:spPr>
        <p:txBody>
          <a:bodyPr wrap="square">
            <a:spAutoFit/>
          </a:bodyPr>
          <a:lstStyle/>
          <a:p>
            <a:r>
              <a:rPr lang="en-GB" sz="1067" kern="1200" dirty="0">
                <a:solidFill>
                  <a:schemeClr val="tx1"/>
                </a:solidFill>
                <a:effectLst/>
                <a:latin typeface="+mn-lt"/>
                <a:ea typeface="+mn-ea"/>
                <a:cs typeface="+mn-cs"/>
              </a:rPr>
              <a:t>This non-promotional medical educational meeting is organised and funded by AstraZeneca for healthcare professionals only.</a:t>
            </a:r>
          </a:p>
        </p:txBody>
      </p:sp>
    </p:spTree>
    <p:custDataLst>
      <p:tags r:id="rId1"/>
    </p:custDataLst>
    <p:extLst>
      <p:ext uri="{BB962C8B-B14F-4D97-AF65-F5344CB8AC3E}">
        <p14:creationId xmlns:p14="http://schemas.microsoft.com/office/powerpoint/2010/main" val="2085811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17">
          <p15:clr>
            <a:srgbClr val="A4A3A4"/>
          </p15:clr>
        </p15:guide>
        <p15:guide id="6" pos="3876">
          <p15:clr>
            <a:srgbClr val="A4A3A4"/>
          </p15:clr>
        </p15:guide>
        <p15:guide id="7" pos="5009">
          <p15:clr>
            <a:srgbClr val="A4A3A4"/>
          </p15:clr>
        </p15:guide>
        <p15:guide id="8" pos="5110">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lvl1pPr algn="ctr">
              <a:lnSpc>
                <a:spcPct val="100000"/>
              </a:lnSpc>
              <a:defRPr/>
            </a:lvl1pPr>
          </a:lstStyle>
          <a:p>
            <a:fld id="{F8E47D07-9D1E-4FE9-B31A-2F5863681021}" type="slidenum">
              <a:rPr lang="en-GB" smtClean="0"/>
              <a:pPr/>
              <a:t>‹#›</a:t>
            </a:fld>
            <a:endParaRPr lang="en-GB"/>
          </a:p>
        </p:txBody>
      </p:sp>
      <p:pic>
        <p:nvPicPr>
          <p:cNvPr id="14" name="Picture 13" descr="Icon&#10;&#10;Description automatically generated with low confidence">
            <a:extLst>
              <a:ext uri="{FF2B5EF4-FFF2-40B4-BE49-F238E27FC236}">
                <a16:creationId xmlns:a16="http://schemas.microsoft.com/office/drawing/2014/main" id="{F33072F9-A8F9-EBC8-7618-8CB2B52C47A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232" t="-288"/>
          <a:stretch/>
        </p:blipFill>
        <p:spPr>
          <a:xfrm>
            <a:off x="10370693" y="4906817"/>
            <a:ext cx="1821307" cy="1951185"/>
          </a:xfrm>
          <a:prstGeom prst="rect">
            <a:avLst/>
          </a:prstGeom>
        </p:spPr>
      </p:pic>
      <p:sp>
        <p:nvSpPr>
          <p:cNvPr id="15" name="Text Placeholder 3">
            <a:extLst>
              <a:ext uri="{FF2B5EF4-FFF2-40B4-BE49-F238E27FC236}">
                <a16:creationId xmlns:a16="http://schemas.microsoft.com/office/drawing/2014/main" id="{EECD24E1-C314-B1C2-5896-00C5EFB5CE1F}"/>
              </a:ext>
            </a:extLst>
          </p:cNvPr>
          <p:cNvSpPr>
            <a:spLocks noGrp="1"/>
          </p:cNvSpPr>
          <p:nvPr>
            <p:ph type="body" sz="quarter" idx="112" hasCustomPrompt="1"/>
          </p:nvPr>
        </p:nvSpPr>
        <p:spPr>
          <a:xfrm>
            <a:off x="407989" y="1107022"/>
            <a:ext cx="11376024" cy="602895"/>
          </a:xfrm>
          <a:prstGeom prst="rect">
            <a:avLst/>
          </a:prstGeom>
        </p:spPr>
        <p:txBody>
          <a:bodyPr/>
          <a:lstStyle>
            <a:lvl1pPr marL="0" indent="0">
              <a:buNone/>
              <a:defRPr sz="2800"/>
            </a:lvl1pPr>
            <a:lvl2pPr marL="232194" indent="0">
              <a:buNone/>
              <a:defRPr/>
            </a:lvl2pPr>
          </a:lstStyle>
          <a:p>
            <a:pPr lvl="0"/>
            <a:r>
              <a:rPr lang="en-GB"/>
              <a:t>Click to edit Subtitle</a:t>
            </a:r>
          </a:p>
        </p:txBody>
      </p:sp>
      <p:sp>
        <p:nvSpPr>
          <p:cNvPr id="12" name="Content Placeholder 7">
            <a:extLst>
              <a:ext uri="{FF2B5EF4-FFF2-40B4-BE49-F238E27FC236}">
                <a16:creationId xmlns:a16="http://schemas.microsoft.com/office/drawing/2014/main" id="{A949659E-FFF6-4C3B-A61B-709BA24AD622}"/>
              </a:ext>
            </a:extLst>
          </p:cNvPr>
          <p:cNvSpPr>
            <a:spLocks noGrp="1"/>
          </p:cNvSpPr>
          <p:nvPr>
            <p:ph sz="quarter" idx="19" hasCustomPrompt="1"/>
          </p:nvPr>
        </p:nvSpPr>
        <p:spPr>
          <a:xfrm>
            <a:off x="407988" y="1875454"/>
            <a:ext cx="11376024" cy="4054564"/>
          </a:xfrm>
          <a:prstGeom prst="rect">
            <a:avLst/>
          </a:prstGeom>
        </p:spPr>
        <p:txBody>
          <a:bodyPr>
            <a:noAutofit/>
          </a:bodyPr>
          <a:lstStyle>
            <a:lvl1pPr>
              <a:lnSpc>
                <a:spcPct val="100000"/>
              </a:lnSpc>
              <a:spcBef>
                <a:spcPts val="600"/>
              </a:spcBef>
              <a:spcAft>
                <a:spcPts val="600"/>
              </a:spcAft>
              <a:defRPr sz="1800"/>
            </a:lvl1pPr>
            <a:lvl2pPr marL="460788" indent="-228594">
              <a:lnSpc>
                <a:spcPct val="100000"/>
              </a:lnSpc>
              <a:defRPr sz="1600"/>
            </a:lvl2pPr>
            <a:lvl3pPr>
              <a:lnSpc>
                <a:spcPct val="100000"/>
              </a:lnSpc>
              <a:defRPr sz="1400"/>
            </a:lvl3pPr>
            <a:lvl4pPr>
              <a:lnSpc>
                <a:spcPct val="100000"/>
              </a:lnSpc>
              <a:defRPr sz="1200"/>
            </a:lvl4pPr>
            <a:lvl5pPr>
              <a:lnSpc>
                <a:spcPct val="100000"/>
              </a:lnSpc>
              <a:defRPr sz="1100"/>
            </a:lvl5pPr>
          </a:lstStyle>
          <a:p>
            <a:pPr lvl="0"/>
            <a:r>
              <a:rPr lang="en-US"/>
              <a:t>Click to add text here. </a:t>
            </a:r>
            <a:br>
              <a:rPr lang="en-US"/>
            </a:br>
            <a:r>
              <a:rPr lang="en-US"/>
              <a:t>When pasting copy from other slides, be sure to use the Paste and Match Formatting shortcut (</a:t>
            </a:r>
            <a:r>
              <a:rPr lang="en-US" err="1"/>
              <a:t>Cmd</a:t>
            </a:r>
            <a:r>
              <a:rPr lang="en-US"/>
              <a:t> + Option + Shift + V).</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9" name="Text Placeholder 96">
            <a:extLst>
              <a:ext uri="{FF2B5EF4-FFF2-40B4-BE49-F238E27FC236}">
                <a16:creationId xmlns:a16="http://schemas.microsoft.com/office/drawing/2014/main" id="{1B7CF912-721F-4D83-B107-C6817E49BD97}"/>
              </a:ext>
            </a:extLst>
          </p:cNvPr>
          <p:cNvSpPr>
            <a:spLocks noGrp="1"/>
          </p:cNvSpPr>
          <p:nvPr>
            <p:ph type="body" sz="quarter" idx="111" hasCustomPrompt="1"/>
          </p:nvPr>
        </p:nvSpPr>
        <p:spPr>
          <a:xfrm>
            <a:off x="407988" y="5954280"/>
            <a:ext cx="9729787" cy="636184"/>
          </a:xfrm>
          <a:prstGeom prst="rect">
            <a:avLst/>
          </a:prstGeom>
        </p:spPr>
        <p:txBody>
          <a:bodyPr anchor="b" anchorCtr="0">
            <a:noAutofit/>
          </a:bodyPr>
          <a:lstStyle>
            <a:lvl1pPr>
              <a:lnSpc>
                <a:spcPct val="100000"/>
              </a:lnSpc>
              <a:spcBef>
                <a:spcPts val="0"/>
              </a:spcBef>
              <a:spcAft>
                <a:spcPts val="0"/>
              </a:spcAft>
              <a:buNone/>
              <a:defRPr sz="1067"/>
            </a:lvl1pPr>
          </a:lstStyle>
          <a:p>
            <a:pPr lvl="0"/>
            <a:r>
              <a:rPr lang="en-US"/>
              <a:t>Footnotes</a:t>
            </a:r>
          </a:p>
        </p:txBody>
      </p:sp>
      <p:sp>
        <p:nvSpPr>
          <p:cNvPr id="11" name="TextBox 10">
            <a:extLst>
              <a:ext uri="{FF2B5EF4-FFF2-40B4-BE49-F238E27FC236}">
                <a16:creationId xmlns:a16="http://schemas.microsoft.com/office/drawing/2014/main" id="{D68D16CF-2474-4B27-AF78-627118956D6C}"/>
              </a:ext>
            </a:extLst>
          </p:cNvPr>
          <p:cNvSpPr txBox="1"/>
          <p:nvPr userDrawn="1"/>
        </p:nvSpPr>
        <p:spPr>
          <a:xfrm>
            <a:off x="407987" y="6590463"/>
            <a:ext cx="7626741" cy="256545"/>
          </a:xfrm>
          <a:prstGeom prst="rect">
            <a:avLst/>
          </a:prstGeom>
          <a:noFill/>
        </p:spPr>
        <p:txBody>
          <a:bodyPr wrap="square">
            <a:spAutoFit/>
          </a:bodyPr>
          <a:lstStyle/>
          <a:p>
            <a:r>
              <a:rPr lang="en-GB" sz="1067" kern="1200" dirty="0">
                <a:solidFill>
                  <a:schemeClr val="tx1"/>
                </a:solidFill>
                <a:effectLst/>
                <a:latin typeface="+mn-lt"/>
                <a:ea typeface="+mn-ea"/>
                <a:cs typeface="+mn-cs"/>
              </a:rPr>
              <a:t>This non-promotional medical educational meeting is organised and funded by AstraZeneca for healthcare professionals only.</a:t>
            </a:r>
          </a:p>
        </p:txBody>
      </p:sp>
    </p:spTree>
    <p:custDataLst>
      <p:tags r:id="rId1"/>
    </p:custDataLst>
    <p:extLst>
      <p:ext uri="{BB962C8B-B14F-4D97-AF65-F5344CB8AC3E}">
        <p14:creationId xmlns:p14="http://schemas.microsoft.com/office/powerpoint/2010/main" val="3247252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17">
          <p15:clr>
            <a:srgbClr val="A4A3A4"/>
          </p15:clr>
        </p15:guide>
        <p15:guide id="6" pos="3876">
          <p15:clr>
            <a:srgbClr val="A4A3A4"/>
          </p15:clr>
        </p15:guide>
        <p15:guide id="7" pos="5009">
          <p15:clr>
            <a:srgbClr val="A4A3A4"/>
          </p15:clr>
        </p15:guide>
        <p15:guide id="8" pos="5110">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lvl1pPr algn="ctr">
              <a:lnSpc>
                <a:spcPct val="100000"/>
              </a:lnSpc>
              <a:defRPr/>
            </a:lvl1pPr>
          </a:lstStyle>
          <a:p>
            <a:fld id="{F8E47D07-9D1E-4FE9-B31A-2F5863681021}" type="slidenum">
              <a:rPr lang="en-GB" smtClean="0"/>
              <a:pPr/>
              <a:t>‹#›</a:t>
            </a:fld>
            <a:endParaRPr lang="en-GB"/>
          </a:p>
        </p:txBody>
      </p:sp>
      <p:sp>
        <p:nvSpPr>
          <p:cNvPr id="15" name="Text Placeholder 3">
            <a:extLst>
              <a:ext uri="{FF2B5EF4-FFF2-40B4-BE49-F238E27FC236}">
                <a16:creationId xmlns:a16="http://schemas.microsoft.com/office/drawing/2014/main" id="{EECD24E1-C314-B1C2-5896-00C5EFB5CE1F}"/>
              </a:ext>
            </a:extLst>
          </p:cNvPr>
          <p:cNvSpPr>
            <a:spLocks noGrp="1"/>
          </p:cNvSpPr>
          <p:nvPr>
            <p:ph type="body" sz="quarter" idx="112" hasCustomPrompt="1"/>
          </p:nvPr>
        </p:nvSpPr>
        <p:spPr>
          <a:xfrm>
            <a:off x="407989" y="1107022"/>
            <a:ext cx="11376024" cy="602895"/>
          </a:xfrm>
          <a:prstGeom prst="rect">
            <a:avLst/>
          </a:prstGeom>
        </p:spPr>
        <p:txBody>
          <a:bodyPr/>
          <a:lstStyle>
            <a:lvl1pPr marL="0" indent="0">
              <a:buNone/>
              <a:defRPr sz="2800"/>
            </a:lvl1pPr>
            <a:lvl2pPr marL="232194" indent="0">
              <a:buNone/>
              <a:defRPr/>
            </a:lvl2pPr>
          </a:lstStyle>
          <a:p>
            <a:pPr lvl="0"/>
            <a:r>
              <a:rPr lang="en-GB"/>
              <a:t>Click to edit Subtitle</a:t>
            </a:r>
          </a:p>
        </p:txBody>
      </p:sp>
      <p:pic>
        <p:nvPicPr>
          <p:cNvPr id="9" name="Picture 8">
            <a:extLst>
              <a:ext uri="{FF2B5EF4-FFF2-40B4-BE49-F238E27FC236}">
                <a16:creationId xmlns:a16="http://schemas.microsoft.com/office/drawing/2014/main" id="{4703E7F3-4CE8-491B-8A97-AB6B237D761B}"/>
              </a:ext>
            </a:extLst>
          </p:cNvPr>
          <p:cNvPicPr>
            <a:picLocks noChangeAspect="1"/>
          </p:cNvPicPr>
          <p:nvPr userDrawn="1"/>
        </p:nvPicPr>
        <p:blipFill rotWithShape="1">
          <a:blip r:embed="rId3">
            <a:alphaModFix amt="57000"/>
          </a:blip>
          <a:srcRect l="-3502" t="-5058" r="8062" b="30558"/>
          <a:stretch/>
        </p:blipFill>
        <p:spPr>
          <a:xfrm>
            <a:off x="8809941" y="5209749"/>
            <a:ext cx="3382060" cy="1648251"/>
          </a:xfrm>
          <a:prstGeom prst="rect">
            <a:avLst/>
          </a:prstGeom>
        </p:spPr>
      </p:pic>
      <p:sp>
        <p:nvSpPr>
          <p:cNvPr id="17" name="Content Placeholder 7">
            <a:extLst>
              <a:ext uri="{FF2B5EF4-FFF2-40B4-BE49-F238E27FC236}">
                <a16:creationId xmlns:a16="http://schemas.microsoft.com/office/drawing/2014/main" id="{B5E2B402-9DA5-4B79-94E9-39E9808E40AF}"/>
              </a:ext>
            </a:extLst>
          </p:cNvPr>
          <p:cNvSpPr>
            <a:spLocks noGrp="1"/>
          </p:cNvSpPr>
          <p:nvPr>
            <p:ph sz="quarter" idx="19" hasCustomPrompt="1"/>
          </p:nvPr>
        </p:nvSpPr>
        <p:spPr>
          <a:xfrm>
            <a:off x="407988" y="1875454"/>
            <a:ext cx="11376024" cy="4054564"/>
          </a:xfrm>
          <a:prstGeom prst="rect">
            <a:avLst/>
          </a:prstGeom>
        </p:spPr>
        <p:txBody>
          <a:bodyPr>
            <a:noAutofit/>
          </a:bodyPr>
          <a:lstStyle>
            <a:lvl1pPr>
              <a:lnSpc>
                <a:spcPct val="100000"/>
              </a:lnSpc>
              <a:spcBef>
                <a:spcPts val="600"/>
              </a:spcBef>
              <a:spcAft>
                <a:spcPts val="600"/>
              </a:spcAft>
              <a:defRPr sz="1800"/>
            </a:lvl1pPr>
            <a:lvl2pPr marL="460788" indent="-228594">
              <a:lnSpc>
                <a:spcPct val="100000"/>
              </a:lnSpc>
              <a:defRPr sz="1600"/>
            </a:lvl2pPr>
            <a:lvl3pPr>
              <a:lnSpc>
                <a:spcPct val="100000"/>
              </a:lnSpc>
              <a:defRPr sz="1400"/>
            </a:lvl3pPr>
            <a:lvl4pPr>
              <a:lnSpc>
                <a:spcPct val="100000"/>
              </a:lnSpc>
              <a:defRPr sz="1200"/>
            </a:lvl4pPr>
            <a:lvl5pPr>
              <a:lnSpc>
                <a:spcPct val="100000"/>
              </a:lnSpc>
              <a:defRPr sz="1100"/>
            </a:lvl5pPr>
          </a:lstStyle>
          <a:p>
            <a:pPr lvl="0"/>
            <a:r>
              <a:rPr lang="en-US"/>
              <a:t>Click to add text here. </a:t>
            </a:r>
            <a:br>
              <a:rPr lang="en-US"/>
            </a:br>
            <a:r>
              <a:rPr lang="en-US"/>
              <a:t>When pasting copy from other slides, be sure to use the Paste and Match Formatting shortcut (</a:t>
            </a:r>
            <a:r>
              <a:rPr lang="en-US" err="1"/>
              <a:t>Cmd</a:t>
            </a:r>
            <a:r>
              <a:rPr lang="en-US"/>
              <a:t> + Option + Shift + V).</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BF1F0A6D-CCE3-4EF7-B88E-099FBC3F5ED9}"/>
              </a:ext>
            </a:extLst>
          </p:cNvPr>
          <p:cNvSpPr>
            <a:spLocks noGrp="1"/>
          </p:cNvSpPr>
          <p:nvPr>
            <p:ph type="body" sz="quarter" idx="111" hasCustomPrompt="1"/>
          </p:nvPr>
        </p:nvSpPr>
        <p:spPr>
          <a:xfrm>
            <a:off x="407988" y="5954280"/>
            <a:ext cx="9729787" cy="636184"/>
          </a:xfrm>
          <a:prstGeom prst="rect">
            <a:avLst/>
          </a:prstGeom>
        </p:spPr>
        <p:txBody>
          <a:bodyPr anchor="b" anchorCtr="0">
            <a:noAutofit/>
          </a:bodyPr>
          <a:lstStyle>
            <a:lvl1pPr>
              <a:lnSpc>
                <a:spcPct val="100000"/>
              </a:lnSpc>
              <a:spcBef>
                <a:spcPts val="0"/>
              </a:spcBef>
              <a:spcAft>
                <a:spcPts val="0"/>
              </a:spcAft>
              <a:buNone/>
              <a:defRPr sz="1067"/>
            </a:lvl1pPr>
          </a:lstStyle>
          <a:p>
            <a:pPr lvl="0"/>
            <a:r>
              <a:rPr lang="en-US"/>
              <a:t>Footnotes</a:t>
            </a:r>
          </a:p>
        </p:txBody>
      </p:sp>
      <p:sp>
        <p:nvSpPr>
          <p:cNvPr id="12" name="TextBox 11">
            <a:extLst>
              <a:ext uri="{FF2B5EF4-FFF2-40B4-BE49-F238E27FC236}">
                <a16:creationId xmlns:a16="http://schemas.microsoft.com/office/drawing/2014/main" id="{B89E6659-341A-401A-8FAC-9C65837B105F}"/>
              </a:ext>
            </a:extLst>
          </p:cNvPr>
          <p:cNvSpPr txBox="1"/>
          <p:nvPr userDrawn="1"/>
        </p:nvSpPr>
        <p:spPr>
          <a:xfrm>
            <a:off x="407987" y="6590463"/>
            <a:ext cx="7626741" cy="256545"/>
          </a:xfrm>
          <a:prstGeom prst="rect">
            <a:avLst/>
          </a:prstGeom>
          <a:noFill/>
        </p:spPr>
        <p:txBody>
          <a:bodyPr wrap="square">
            <a:spAutoFit/>
          </a:bodyPr>
          <a:lstStyle/>
          <a:p>
            <a:r>
              <a:rPr lang="en-GB" sz="1067" kern="1200" dirty="0">
                <a:solidFill>
                  <a:schemeClr val="tx1"/>
                </a:solidFill>
                <a:effectLst/>
                <a:latin typeface="+mn-lt"/>
                <a:ea typeface="+mn-ea"/>
                <a:cs typeface="+mn-cs"/>
              </a:rPr>
              <a:t>This non-promotional medical educational meeting is organised and funded by AstraZeneca for healthcare professionals only.</a:t>
            </a:r>
          </a:p>
        </p:txBody>
      </p:sp>
    </p:spTree>
    <p:custDataLst>
      <p:tags r:id="rId1"/>
    </p:custDataLst>
    <p:extLst>
      <p:ext uri="{BB962C8B-B14F-4D97-AF65-F5344CB8AC3E}">
        <p14:creationId xmlns:p14="http://schemas.microsoft.com/office/powerpoint/2010/main" val="1476562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17">
          <p15:clr>
            <a:srgbClr val="A4A3A4"/>
          </p15:clr>
        </p15:guide>
        <p15:guide id="6" pos="3876">
          <p15:clr>
            <a:srgbClr val="A4A3A4"/>
          </p15:clr>
        </p15:guide>
        <p15:guide id="7" pos="5009">
          <p15:clr>
            <a:srgbClr val="A4A3A4"/>
          </p15:clr>
        </p15:guide>
        <p15:guide id="8" pos="5110">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lvl1pPr algn="ctr">
              <a:lnSpc>
                <a:spcPct val="100000"/>
              </a:lnSpc>
              <a:defRPr/>
            </a:lvl1pPr>
          </a:lstStyle>
          <a:p>
            <a:fld id="{F8E47D07-9D1E-4FE9-B31A-2F5863681021}" type="slidenum">
              <a:rPr lang="en-GB" smtClean="0"/>
              <a:pPr/>
              <a:t>‹#›</a:t>
            </a:fld>
            <a:endParaRPr lang="en-GB"/>
          </a:p>
        </p:txBody>
      </p:sp>
      <p:sp>
        <p:nvSpPr>
          <p:cNvPr id="15" name="Text Placeholder 3">
            <a:extLst>
              <a:ext uri="{FF2B5EF4-FFF2-40B4-BE49-F238E27FC236}">
                <a16:creationId xmlns:a16="http://schemas.microsoft.com/office/drawing/2014/main" id="{EECD24E1-C314-B1C2-5896-00C5EFB5CE1F}"/>
              </a:ext>
            </a:extLst>
          </p:cNvPr>
          <p:cNvSpPr>
            <a:spLocks noGrp="1"/>
          </p:cNvSpPr>
          <p:nvPr>
            <p:ph type="body" sz="quarter" idx="112" hasCustomPrompt="1"/>
          </p:nvPr>
        </p:nvSpPr>
        <p:spPr>
          <a:xfrm>
            <a:off x="407989" y="1107022"/>
            <a:ext cx="11376024" cy="602895"/>
          </a:xfrm>
          <a:prstGeom prst="rect">
            <a:avLst/>
          </a:prstGeom>
        </p:spPr>
        <p:txBody>
          <a:bodyPr/>
          <a:lstStyle>
            <a:lvl1pPr marL="0" indent="0">
              <a:buNone/>
              <a:defRPr sz="2800"/>
            </a:lvl1pPr>
            <a:lvl2pPr marL="232194" indent="0">
              <a:buNone/>
              <a:defRPr/>
            </a:lvl2pPr>
          </a:lstStyle>
          <a:p>
            <a:pPr lvl="0"/>
            <a:r>
              <a:rPr lang="en-GB"/>
              <a:t>Click to edit Subtitle</a:t>
            </a:r>
          </a:p>
        </p:txBody>
      </p:sp>
      <p:sp>
        <p:nvSpPr>
          <p:cNvPr id="14" name="Content Placeholder 7">
            <a:extLst>
              <a:ext uri="{FF2B5EF4-FFF2-40B4-BE49-F238E27FC236}">
                <a16:creationId xmlns:a16="http://schemas.microsoft.com/office/drawing/2014/main" id="{D6C7B875-A1CB-442E-89B6-4529259162D8}"/>
              </a:ext>
            </a:extLst>
          </p:cNvPr>
          <p:cNvSpPr>
            <a:spLocks noGrp="1"/>
          </p:cNvSpPr>
          <p:nvPr>
            <p:ph sz="quarter" idx="19" hasCustomPrompt="1"/>
          </p:nvPr>
        </p:nvSpPr>
        <p:spPr>
          <a:xfrm>
            <a:off x="407988" y="1875454"/>
            <a:ext cx="11376024" cy="4054564"/>
          </a:xfrm>
          <a:prstGeom prst="rect">
            <a:avLst/>
          </a:prstGeom>
        </p:spPr>
        <p:txBody>
          <a:bodyPr>
            <a:noAutofit/>
          </a:bodyPr>
          <a:lstStyle>
            <a:lvl1pPr>
              <a:lnSpc>
                <a:spcPct val="100000"/>
              </a:lnSpc>
              <a:spcBef>
                <a:spcPts val="600"/>
              </a:spcBef>
              <a:spcAft>
                <a:spcPts val="600"/>
              </a:spcAft>
              <a:defRPr sz="1800"/>
            </a:lvl1pPr>
            <a:lvl2pPr marL="460788" indent="-228594">
              <a:lnSpc>
                <a:spcPct val="100000"/>
              </a:lnSpc>
              <a:defRPr sz="1600"/>
            </a:lvl2pPr>
            <a:lvl3pPr>
              <a:lnSpc>
                <a:spcPct val="100000"/>
              </a:lnSpc>
              <a:defRPr sz="1400"/>
            </a:lvl3pPr>
            <a:lvl4pPr>
              <a:lnSpc>
                <a:spcPct val="100000"/>
              </a:lnSpc>
              <a:defRPr sz="1200"/>
            </a:lvl4pPr>
            <a:lvl5pPr>
              <a:lnSpc>
                <a:spcPct val="100000"/>
              </a:lnSpc>
              <a:defRPr sz="1100"/>
            </a:lvl5pPr>
          </a:lstStyle>
          <a:p>
            <a:pPr lvl="0"/>
            <a:r>
              <a:rPr lang="en-US"/>
              <a:t>Click to add text here. </a:t>
            </a:r>
            <a:br>
              <a:rPr lang="en-US"/>
            </a:br>
            <a:r>
              <a:rPr lang="en-US"/>
              <a:t>When pasting copy from other slides, be sure to use the Paste and Match Formatting shortcut (</a:t>
            </a:r>
            <a:r>
              <a:rPr lang="en-US" err="1"/>
              <a:t>Cmd</a:t>
            </a:r>
            <a:r>
              <a:rPr lang="en-US"/>
              <a:t> + Option + Shift + V).</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8" name="Text Placeholder 96">
            <a:extLst>
              <a:ext uri="{FF2B5EF4-FFF2-40B4-BE49-F238E27FC236}">
                <a16:creationId xmlns:a16="http://schemas.microsoft.com/office/drawing/2014/main" id="{325432CA-280F-4317-993D-6445A81FACB0}"/>
              </a:ext>
            </a:extLst>
          </p:cNvPr>
          <p:cNvSpPr>
            <a:spLocks noGrp="1"/>
          </p:cNvSpPr>
          <p:nvPr>
            <p:ph type="body" sz="quarter" idx="111" hasCustomPrompt="1"/>
          </p:nvPr>
        </p:nvSpPr>
        <p:spPr>
          <a:xfrm>
            <a:off x="407988" y="5954280"/>
            <a:ext cx="9729787" cy="636184"/>
          </a:xfrm>
          <a:prstGeom prst="rect">
            <a:avLst/>
          </a:prstGeom>
        </p:spPr>
        <p:txBody>
          <a:bodyPr anchor="b" anchorCtr="0">
            <a:noAutofit/>
          </a:bodyPr>
          <a:lstStyle>
            <a:lvl1pPr>
              <a:lnSpc>
                <a:spcPct val="100000"/>
              </a:lnSpc>
              <a:spcBef>
                <a:spcPts val="0"/>
              </a:spcBef>
              <a:spcAft>
                <a:spcPts val="0"/>
              </a:spcAft>
              <a:buNone/>
              <a:defRPr sz="1067"/>
            </a:lvl1pPr>
          </a:lstStyle>
          <a:p>
            <a:pPr lvl="0"/>
            <a:r>
              <a:rPr lang="en-US"/>
              <a:t>Footnotes</a:t>
            </a:r>
          </a:p>
        </p:txBody>
      </p:sp>
      <p:sp>
        <p:nvSpPr>
          <p:cNvPr id="9" name="TextBox 8">
            <a:extLst>
              <a:ext uri="{FF2B5EF4-FFF2-40B4-BE49-F238E27FC236}">
                <a16:creationId xmlns:a16="http://schemas.microsoft.com/office/drawing/2014/main" id="{70800019-CFD5-4935-B600-DD5C894FF30E}"/>
              </a:ext>
            </a:extLst>
          </p:cNvPr>
          <p:cNvSpPr txBox="1"/>
          <p:nvPr userDrawn="1"/>
        </p:nvSpPr>
        <p:spPr>
          <a:xfrm>
            <a:off x="407987" y="6590463"/>
            <a:ext cx="7626741" cy="256545"/>
          </a:xfrm>
          <a:prstGeom prst="rect">
            <a:avLst/>
          </a:prstGeom>
          <a:noFill/>
        </p:spPr>
        <p:txBody>
          <a:bodyPr wrap="square">
            <a:spAutoFit/>
          </a:bodyPr>
          <a:lstStyle/>
          <a:p>
            <a:r>
              <a:rPr lang="en-GB" sz="1067" kern="1200" dirty="0">
                <a:solidFill>
                  <a:schemeClr val="tx1"/>
                </a:solidFill>
                <a:effectLst/>
                <a:latin typeface="+mn-lt"/>
                <a:ea typeface="+mn-ea"/>
                <a:cs typeface="+mn-cs"/>
              </a:rPr>
              <a:t>This non-promotional medical educational meeting is organised and funded by AstraZeneca for healthcare professionals only.</a:t>
            </a:r>
          </a:p>
        </p:txBody>
      </p:sp>
    </p:spTree>
    <p:custDataLst>
      <p:tags r:id="rId1"/>
    </p:custDataLst>
    <p:extLst>
      <p:ext uri="{BB962C8B-B14F-4D97-AF65-F5344CB8AC3E}">
        <p14:creationId xmlns:p14="http://schemas.microsoft.com/office/powerpoint/2010/main" val="1494243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17">
          <p15:clr>
            <a:srgbClr val="A4A3A4"/>
          </p15:clr>
        </p15:guide>
        <p15:guide id="6" pos="3876">
          <p15:clr>
            <a:srgbClr val="A4A3A4"/>
          </p15:clr>
        </p15:guide>
        <p15:guide id="7" pos="5009">
          <p15:clr>
            <a:srgbClr val="A4A3A4"/>
          </p15:clr>
        </p15:guide>
        <p15:guide id="8" pos="5110">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lvl1pPr algn="ctr">
              <a:lnSpc>
                <a:spcPct val="100000"/>
              </a:lnSpc>
              <a:defRPr/>
            </a:lvl1pPr>
          </a:lstStyle>
          <a:p>
            <a:fld id="{F8E47D07-9D1E-4FE9-B31A-2F5863681021}" type="slidenum">
              <a:rPr lang="en-GB" smtClean="0"/>
              <a:pPr/>
              <a:t>‹#›</a:t>
            </a:fld>
            <a:endParaRPr lang="en-GB"/>
          </a:p>
        </p:txBody>
      </p:sp>
      <p:sp>
        <p:nvSpPr>
          <p:cNvPr id="15" name="Text Placeholder 3">
            <a:extLst>
              <a:ext uri="{FF2B5EF4-FFF2-40B4-BE49-F238E27FC236}">
                <a16:creationId xmlns:a16="http://schemas.microsoft.com/office/drawing/2014/main" id="{EECD24E1-C314-B1C2-5896-00C5EFB5CE1F}"/>
              </a:ext>
            </a:extLst>
          </p:cNvPr>
          <p:cNvSpPr>
            <a:spLocks noGrp="1"/>
          </p:cNvSpPr>
          <p:nvPr>
            <p:ph type="body" sz="quarter" idx="112" hasCustomPrompt="1"/>
          </p:nvPr>
        </p:nvSpPr>
        <p:spPr>
          <a:xfrm>
            <a:off x="407989" y="1107022"/>
            <a:ext cx="11376024" cy="602895"/>
          </a:xfrm>
          <a:prstGeom prst="rect">
            <a:avLst/>
          </a:prstGeom>
        </p:spPr>
        <p:txBody>
          <a:bodyPr/>
          <a:lstStyle>
            <a:lvl1pPr marL="0" indent="0">
              <a:buNone/>
              <a:defRPr sz="2800"/>
            </a:lvl1pPr>
            <a:lvl2pPr marL="232194" indent="0">
              <a:buNone/>
              <a:defRPr/>
            </a:lvl2pPr>
          </a:lstStyle>
          <a:p>
            <a:pPr lvl="0"/>
            <a:r>
              <a:rPr lang="en-GB"/>
              <a:t>Click to edit Subtitle</a:t>
            </a:r>
          </a:p>
        </p:txBody>
      </p:sp>
      <p:sp>
        <p:nvSpPr>
          <p:cNvPr id="7" name="Text Placeholder 96">
            <a:extLst>
              <a:ext uri="{FF2B5EF4-FFF2-40B4-BE49-F238E27FC236}">
                <a16:creationId xmlns:a16="http://schemas.microsoft.com/office/drawing/2014/main" id="{359A95E2-0DD3-47D8-ABF6-766C2791CA01}"/>
              </a:ext>
            </a:extLst>
          </p:cNvPr>
          <p:cNvSpPr>
            <a:spLocks noGrp="1"/>
          </p:cNvSpPr>
          <p:nvPr>
            <p:ph type="body" sz="quarter" idx="111" hasCustomPrompt="1"/>
          </p:nvPr>
        </p:nvSpPr>
        <p:spPr>
          <a:xfrm>
            <a:off x="407988" y="5954280"/>
            <a:ext cx="9729787" cy="636184"/>
          </a:xfrm>
          <a:prstGeom prst="rect">
            <a:avLst/>
          </a:prstGeom>
        </p:spPr>
        <p:txBody>
          <a:bodyPr anchor="b" anchorCtr="0">
            <a:noAutofit/>
          </a:bodyPr>
          <a:lstStyle>
            <a:lvl1pPr>
              <a:lnSpc>
                <a:spcPct val="100000"/>
              </a:lnSpc>
              <a:spcBef>
                <a:spcPts val="0"/>
              </a:spcBef>
              <a:spcAft>
                <a:spcPts val="0"/>
              </a:spcAft>
              <a:buNone/>
              <a:defRPr sz="1067"/>
            </a:lvl1pPr>
          </a:lstStyle>
          <a:p>
            <a:pPr lvl="0"/>
            <a:r>
              <a:rPr lang="en-US"/>
              <a:t>Footnotes</a:t>
            </a:r>
          </a:p>
        </p:txBody>
      </p:sp>
      <p:sp>
        <p:nvSpPr>
          <p:cNvPr id="8" name="TextBox 7">
            <a:extLst>
              <a:ext uri="{FF2B5EF4-FFF2-40B4-BE49-F238E27FC236}">
                <a16:creationId xmlns:a16="http://schemas.microsoft.com/office/drawing/2014/main" id="{03411FDD-EA4D-443A-B1A1-85855043579A}"/>
              </a:ext>
            </a:extLst>
          </p:cNvPr>
          <p:cNvSpPr txBox="1"/>
          <p:nvPr userDrawn="1"/>
        </p:nvSpPr>
        <p:spPr>
          <a:xfrm>
            <a:off x="407987" y="6590463"/>
            <a:ext cx="7626741" cy="256545"/>
          </a:xfrm>
          <a:prstGeom prst="rect">
            <a:avLst/>
          </a:prstGeom>
          <a:noFill/>
        </p:spPr>
        <p:txBody>
          <a:bodyPr wrap="square">
            <a:spAutoFit/>
          </a:bodyPr>
          <a:lstStyle/>
          <a:p>
            <a:r>
              <a:rPr lang="en-GB" sz="1067" kern="1200" dirty="0">
                <a:solidFill>
                  <a:schemeClr val="tx1"/>
                </a:solidFill>
                <a:effectLst/>
                <a:latin typeface="+mn-lt"/>
                <a:ea typeface="+mn-ea"/>
                <a:cs typeface="+mn-cs"/>
              </a:rPr>
              <a:t>This non-promotional medical educational meeting is organised and funded by AstraZeneca for healthcare professionals only.</a:t>
            </a:r>
          </a:p>
        </p:txBody>
      </p:sp>
    </p:spTree>
    <p:custDataLst>
      <p:tags r:id="rId1"/>
    </p:custDataLst>
    <p:extLst>
      <p:ext uri="{BB962C8B-B14F-4D97-AF65-F5344CB8AC3E}">
        <p14:creationId xmlns:p14="http://schemas.microsoft.com/office/powerpoint/2010/main" val="2462678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17">
          <p15:clr>
            <a:srgbClr val="A4A3A4"/>
          </p15:clr>
        </p15:guide>
        <p15:guide id="6" pos="3876">
          <p15:clr>
            <a:srgbClr val="A4A3A4"/>
          </p15:clr>
        </p15:guide>
        <p15:guide id="7" pos="5009">
          <p15:clr>
            <a:srgbClr val="A4A3A4"/>
          </p15:clr>
        </p15:guide>
        <p15:guide id="8" pos="5110">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C7254-166F-0C41-BA37-3B984E1A57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39D8B9-B29F-8E4B-856D-256E3ACA546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35D1A0-64E7-CC4B-B26A-B3876AD8AB31}"/>
              </a:ext>
            </a:extLst>
          </p:cNvPr>
          <p:cNvSpPr>
            <a:spLocks noGrp="1"/>
          </p:cNvSpPr>
          <p:nvPr>
            <p:ph type="dt" sz="half" idx="10"/>
          </p:nvPr>
        </p:nvSpPr>
        <p:spPr/>
        <p:txBody>
          <a:bodyPr/>
          <a:lstStyle/>
          <a:p>
            <a:fld id="{1A361B8D-81C7-564D-ADB0-338E9770CA81}" type="datetime1">
              <a:rPr lang="en-US" smtClean="0"/>
              <a:t>12/8/23</a:t>
            </a:fld>
            <a:endParaRPr lang="en-US"/>
          </a:p>
        </p:txBody>
      </p:sp>
      <p:sp>
        <p:nvSpPr>
          <p:cNvPr id="5" name="Footer Placeholder 4">
            <a:extLst>
              <a:ext uri="{FF2B5EF4-FFF2-40B4-BE49-F238E27FC236}">
                <a16:creationId xmlns:a16="http://schemas.microsoft.com/office/drawing/2014/main" id="{C7D1FCE9-B43B-F149-A181-D2428DB179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E1781-FAA9-CA47-A7E7-8E5CB4E4AF87}"/>
              </a:ext>
            </a:extLst>
          </p:cNvPr>
          <p:cNvSpPr>
            <a:spLocks noGrp="1"/>
          </p:cNvSpPr>
          <p:nvPr>
            <p:ph type="sldNum" sz="quarter" idx="12"/>
          </p:nvPr>
        </p:nvSpPr>
        <p:spPr/>
        <p:txBody>
          <a:bodyPr/>
          <a:lstStyle/>
          <a:p>
            <a:fld id="{92D76344-4D5C-264A-89A1-91AAF0BB06C2}" type="slidenum">
              <a:rPr lang="en-US" smtClean="0"/>
              <a:t>‹#›</a:t>
            </a:fld>
            <a:endParaRPr lang="en-US"/>
          </a:p>
        </p:txBody>
      </p:sp>
    </p:spTree>
    <p:extLst>
      <p:ext uri="{BB962C8B-B14F-4D97-AF65-F5344CB8AC3E}">
        <p14:creationId xmlns:p14="http://schemas.microsoft.com/office/powerpoint/2010/main" val="1992575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67869-AC11-A248-84E5-166D47B40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9C0A35-3942-F34C-9D87-6E7C5CDB47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6D578-A326-274F-83A5-8CC146AAA7F4}"/>
              </a:ext>
            </a:extLst>
          </p:cNvPr>
          <p:cNvSpPr>
            <a:spLocks noGrp="1"/>
          </p:cNvSpPr>
          <p:nvPr>
            <p:ph type="dt" sz="half" idx="10"/>
          </p:nvPr>
        </p:nvSpPr>
        <p:spPr/>
        <p:txBody>
          <a:bodyPr/>
          <a:lstStyle/>
          <a:p>
            <a:fld id="{16836DA7-6E43-1943-A9E1-3ABBE44524F9}" type="datetime1">
              <a:rPr lang="en-US" smtClean="0"/>
              <a:t>12/8/23</a:t>
            </a:fld>
            <a:endParaRPr lang="en-US"/>
          </a:p>
        </p:txBody>
      </p:sp>
      <p:sp>
        <p:nvSpPr>
          <p:cNvPr id="5" name="Footer Placeholder 4">
            <a:extLst>
              <a:ext uri="{FF2B5EF4-FFF2-40B4-BE49-F238E27FC236}">
                <a16:creationId xmlns:a16="http://schemas.microsoft.com/office/drawing/2014/main" id="{622C9385-9A8C-9245-B11E-80104E7FF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66998-A6D3-B54B-A0AA-C6608DDF9CF4}"/>
              </a:ext>
            </a:extLst>
          </p:cNvPr>
          <p:cNvSpPr>
            <a:spLocks noGrp="1"/>
          </p:cNvSpPr>
          <p:nvPr>
            <p:ph type="sldNum" sz="quarter" idx="12"/>
          </p:nvPr>
        </p:nvSpPr>
        <p:spPr/>
        <p:txBody>
          <a:bodyPr/>
          <a:lstStyle/>
          <a:p>
            <a:fld id="{92D76344-4D5C-264A-89A1-91AAF0BB06C2}" type="slidenum">
              <a:rPr lang="en-US" smtClean="0"/>
              <a:t>‹#›</a:t>
            </a:fld>
            <a:endParaRPr lang="en-US"/>
          </a:p>
        </p:txBody>
      </p:sp>
    </p:spTree>
    <p:extLst>
      <p:ext uri="{BB962C8B-B14F-4D97-AF65-F5344CB8AC3E}">
        <p14:creationId xmlns:p14="http://schemas.microsoft.com/office/powerpoint/2010/main" val="1912934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E4C44-4A53-EB49-9CE5-B073B537E0A4}"/>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A2E19A-D50E-B14F-BB88-1F5EE90B5EE2}"/>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FADC50-C118-8E4F-ABB9-8B696530935B}"/>
              </a:ext>
            </a:extLst>
          </p:cNvPr>
          <p:cNvSpPr>
            <a:spLocks noGrp="1"/>
          </p:cNvSpPr>
          <p:nvPr>
            <p:ph type="dt" sz="half" idx="10"/>
          </p:nvPr>
        </p:nvSpPr>
        <p:spPr/>
        <p:txBody>
          <a:bodyPr/>
          <a:lstStyle/>
          <a:p>
            <a:fld id="{F328FE96-5CB1-FC40-BE4A-765D1C7590E6}" type="datetime1">
              <a:rPr lang="en-US" smtClean="0"/>
              <a:t>12/8/23</a:t>
            </a:fld>
            <a:endParaRPr lang="en-US"/>
          </a:p>
        </p:txBody>
      </p:sp>
      <p:sp>
        <p:nvSpPr>
          <p:cNvPr id="5" name="Footer Placeholder 4">
            <a:extLst>
              <a:ext uri="{FF2B5EF4-FFF2-40B4-BE49-F238E27FC236}">
                <a16:creationId xmlns:a16="http://schemas.microsoft.com/office/drawing/2014/main" id="{C6F9EEF3-B27E-1246-8416-A847F40E4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48C59-A10C-B34F-8829-D6ED22265A43}"/>
              </a:ext>
            </a:extLst>
          </p:cNvPr>
          <p:cNvSpPr>
            <a:spLocks noGrp="1"/>
          </p:cNvSpPr>
          <p:nvPr>
            <p:ph type="sldNum" sz="quarter" idx="12"/>
          </p:nvPr>
        </p:nvSpPr>
        <p:spPr/>
        <p:txBody>
          <a:bodyPr/>
          <a:lstStyle/>
          <a:p>
            <a:fld id="{92D76344-4D5C-264A-89A1-91AAF0BB06C2}" type="slidenum">
              <a:rPr lang="en-US" smtClean="0"/>
              <a:t>‹#›</a:t>
            </a:fld>
            <a:endParaRPr lang="en-US"/>
          </a:p>
        </p:txBody>
      </p:sp>
    </p:spTree>
    <p:extLst>
      <p:ext uri="{BB962C8B-B14F-4D97-AF65-F5344CB8AC3E}">
        <p14:creationId xmlns:p14="http://schemas.microsoft.com/office/powerpoint/2010/main" val="370919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5719C-426C-FA47-A7DA-CC8DDB9CD5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3E1FCE-6FCA-C545-82DE-4A5CF3A454E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09C482-E1D3-3749-8E87-5A92B7CF30C3}"/>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5D1A3C-5156-5E4E-B7DD-56B535005DF6}"/>
              </a:ext>
            </a:extLst>
          </p:cNvPr>
          <p:cNvSpPr>
            <a:spLocks noGrp="1"/>
          </p:cNvSpPr>
          <p:nvPr>
            <p:ph type="dt" sz="half" idx="10"/>
          </p:nvPr>
        </p:nvSpPr>
        <p:spPr/>
        <p:txBody>
          <a:bodyPr/>
          <a:lstStyle/>
          <a:p>
            <a:fld id="{6AE7B190-8458-EE42-A86B-AAC293580555}" type="datetime1">
              <a:rPr lang="en-US" smtClean="0"/>
              <a:t>12/8/23</a:t>
            </a:fld>
            <a:endParaRPr lang="en-US"/>
          </a:p>
        </p:txBody>
      </p:sp>
      <p:sp>
        <p:nvSpPr>
          <p:cNvPr id="6" name="Footer Placeholder 5">
            <a:extLst>
              <a:ext uri="{FF2B5EF4-FFF2-40B4-BE49-F238E27FC236}">
                <a16:creationId xmlns:a16="http://schemas.microsoft.com/office/drawing/2014/main" id="{262E154B-7C49-C74D-8522-CD17F24D13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5CFCD3-CAFC-BF46-A59A-05F41E5A6ABC}"/>
              </a:ext>
            </a:extLst>
          </p:cNvPr>
          <p:cNvSpPr>
            <a:spLocks noGrp="1"/>
          </p:cNvSpPr>
          <p:nvPr>
            <p:ph type="sldNum" sz="quarter" idx="12"/>
          </p:nvPr>
        </p:nvSpPr>
        <p:spPr/>
        <p:txBody>
          <a:bodyPr/>
          <a:lstStyle/>
          <a:p>
            <a:fld id="{92D76344-4D5C-264A-89A1-91AAF0BB06C2}" type="slidenum">
              <a:rPr lang="en-US" smtClean="0"/>
              <a:t>‹#›</a:t>
            </a:fld>
            <a:endParaRPr lang="en-US"/>
          </a:p>
        </p:txBody>
      </p:sp>
    </p:spTree>
    <p:extLst>
      <p:ext uri="{BB962C8B-B14F-4D97-AF65-F5344CB8AC3E}">
        <p14:creationId xmlns:p14="http://schemas.microsoft.com/office/powerpoint/2010/main" val="330928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9EA32-9CBC-2043-AA4B-C293D93294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79BC95-3175-094D-A386-99BBAF2B7C1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7E5C8E-3AE8-5D43-B931-2C36FEEE6B4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DC39A5-C59F-AF4C-9BAB-485842B5750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460F99-98A1-F94F-9D0F-BC2B170F3921}"/>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FE6D36-3DAD-DE4C-9C2F-241D08970224}"/>
              </a:ext>
            </a:extLst>
          </p:cNvPr>
          <p:cNvSpPr>
            <a:spLocks noGrp="1"/>
          </p:cNvSpPr>
          <p:nvPr>
            <p:ph type="dt" sz="half" idx="10"/>
          </p:nvPr>
        </p:nvSpPr>
        <p:spPr/>
        <p:txBody>
          <a:bodyPr/>
          <a:lstStyle/>
          <a:p>
            <a:fld id="{F26A500A-7F51-E540-9991-51A833676E5F}" type="datetime1">
              <a:rPr lang="en-US" smtClean="0"/>
              <a:t>12/8/23</a:t>
            </a:fld>
            <a:endParaRPr lang="en-US"/>
          </a:p>
        </p:txBody>
      </p:sp>
      <p:sp>
        <p:nvSpPr>
          <p:cNvPr id="8" name="Footer Placeholder 7">
            <a:extLst>
              <a:ext uri="{FF2B5EF4-FFF2-40B4-BE49-F238E27FC236}">
                <a16:creationId xmlns:a16="http://schemas.microsoft.com/office/drawing/2014/main" id="{6C441A39-70FE-8C4B-AAB9-0DAECC18FA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898163-6B3B-CB43-A434-A9AAECC1C3F2}"/>
              </a:ext>
            </a:extLst>
          </p:cNvPr>
          <p:cNvSpPr>
            <a:spLocks noGrp="1"/>
          </p:cNvSpPr>
          <p:nvPr>
            <p:ph type="sldNum" sz="quarter" idx="12"/>
          </p:nvPr>
        </p:nvSpPr>
        <p:spPr/>
        <p:txBody>
          <a:bodyPr/>
          <a:lstStyle/>
          <a:p>
            <a:fld id="{92D76344-4D5C-264A-89A1-91AAF0BB06C2}" type="slidenum">
              <a:rPr lang="en-US" smtClean="0"/>
              <a:t>‹#›</a:t>
            </a:fld>
            <a:endParaRPr lang="en-US"/>
          </a:p>
        </p:txBody>
      </p:sp>
    </p:spTree>
    <p:extLst>
      <p:ext uri="{BB962C8B-B14F-4D97-AF65-F5344CB8AC3E}">
        <p14:creationId xmlns:p14="http://schemas.microsoft.com/office/powerpoint/2010/main" val="1522314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FDAC0-BFD7-8043-B66B-91DD8FC79B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249611-AE91-4D46-A830-15B992C08926}"/>
              </a:ext>
            </a:extLst>
          </p:cNvPr>
          <p:cNvSpPr>
            <a:spLocks noGrp="1"/>
          </p:cNvSpPr>
          <p:nvPr>
            <p:ph type="dt" sz="half" idx="10"/>
          </p:nvPr>
        </p:nvSpPr>
        <p:spPr/>
        <p:txBody>
          <a:bodyPr/>
          <a:lstStyle/>
          <a:p>
            <a:fld id="{11F34140-8054-284A-90D6-53B270030EFA}" type="datetime1">
              <a:rPr lang="en-US" smtClean="0"/>
              <a:t>12/8/23</a:t>
            </a:fld>
            <a:endParaRPr lang="en-US"/>
          </a:p>
        </p:txBody>
      </p:sp>
      <p:sp>
        <p:nvSpPr>
          <p:cNvPr id="4" name="Footer Placeholder 3">
            <a:extLst>
              <a:ext uri="{FF2B5EF4-FFF2-40B4-BE49-F238E27FC236}">
                <a16:creationId xmlns:a16="http://schemas.microsoft.com/office/drawing/2014/main" id="{F7F24C57-31CD-484B-B82F-D92DCD309F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01DAAE-C248-804F-AF05-FCBABCB54DF2}"/>
              </a:ext>
            </a:extLst>
          </p:cNvPr>
          <p:cNvSpPr>
            <a:spLocks noGrp="1"/>
          </p:cNvSpPr>
          <p:nvPr>
            <p:ph type="sldNum" sz="quarter" idx="12"/>
          </p:nvPr>
        </p:nvSpPr>
        <p:spPr/>
        <p:txBody>
          <a:bodyPr/>
          <a:lstStyle/>
          <a:p>
            <a:fld id="{92D76344-4D5C-264A-89A1-91AAF0BB06C2}" type="slidenum">
              <a:rPr lang="en-US" smtClean="0"/>
              <a:t>‹#›</a:t>
            </a:fld>
            <a:endParaRPr lang="en-US"/>
          </a:p>
        </p:txBody>
      </p:sp>
    </p:spTree>
    <p:extLst>
      <p:ext uri="{BB962C8B-B14F-4D97-AF65-F5344CB8AC3E}">
        <p14:creationId xmlns:p14="http://schemas.microsoft.com/office/powerpoint/2010/main" val="2682262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ED5E24-A9A2-4D4F-A2C6-5D7F61FA66C8}"/>
              </a:ext>
            </a:extLst>
          </p:cNvPr>
          <p:cNvSpPr>
            <a:spLocks noGrp="1"/>
          </p:cNvSpPr>
          <p:nvPr>
            <p:ph type="dt" sz="half" idx="10"/>
          </p:nvPr>
        </p:nvSpPr>
        <p:spPr/>
        <p:txBody>
          <a:bodyPr/>
          <a:lstStyle/>
          <a:p>
            <a:fld id="{0095F023-A81C-054B-80AD-108FFC931B46}" type="datetime1">
              <a:rPr lang="en-US" smtClean="0"/>
              <a:t>12/8/23</a:t>
            </a:fld>
            <a:endParaRPr lang="en-US"/>
          </a:p>
        </p:txBody>
      </p:sp>
      <p:sp>
        <p:nvSpPr>
          <p:cNvPr id="3" name="Footer Placeholder 2">
            <a:extLst>
              <a:ext uri="{FF2B5EF4-FFF2-40B4-BE49-F238E27FC236}">
                <a16:creationId xmlns:a16="http://schemas.microsoft.com/office/drawing/2014/main" id="{11708CC2-CFF3-1A41-B79E-E13BC0B767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5DAF73-0FD6-7848-A1B3-E0593F336AEA}"/>
              </a:ext>
            </a:extLst>
          </p:cNvPr>
          <p:cNvSpPr>
            <a:spLocks noGrp="1"/>
          </p:cNvSpPr>
          <p:nvPr>
            <p:ph type="sldNum" sz="quarter" idx="12"/>
          </p:nvPr>
        </p:nvSpPr>
        <p:spPr/>
        <p:txBody>
          <a:bodyPr/>
          <a:lstStyle/>
          <a:p>
            <a:fld id="{92D76344-4D5C-264A-89A1-91AAF0BB06C2}" type="slidenum">
              <a:rPr lang="en-US" smtClean="0"/>
              <a:t>‹#›</a:t>
            </a:fld>
            <a:endParaRPr lang="en-US"/>
          </a:p>
        </p:txBody>
      </p:sp>
    </p:spTree>
    <p:extLst>
      <p:ext uri="{BB962C8B-B14F-4D97-AF65-F5344CB8AC3E}">
        <p14:creationId xmlns:p14="http://schemas.microsoft.com/office/powerpoint/2010/main" val="721289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1D4E8-4185-1D4E-ACBC-EF8A6B06DD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88AFFA-2997-0C40-B63D-CE6A0A44FB3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F17083-8587-1F42-A60E-7074408F1F7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FEF48E-316B-F347-B171-7FC0050D2E51}"/>
              </a:ext>
            </a:extLst>
          </p:cNvPr>
          <p:cNvSpPr>
            <a:spLocks noGrp="1"/>
          </p:cNvSpPr>
          <p:nvPr>
            <p:ph type="dt" sz="half" idx="10"/>
          </p:nvPr>
        </p:nvSpPr>
        <p:spPr/>
        <p:txBody>
          <a:bodyPr/>
          <a:lstStyle/>
          <a:p>
            <a:fld id="{217EE8FE-E398-6149-806D-44773CE61EF3}" type="datetime1">
              <a:rPr lang="en-US" smtClean="0"/>
              <a:t>12/8/23</a:t>
            </a:fld>
            <a:endParaRPr lang="en-US"/>
          </a:p>
        </p:txBody>
      </p:sp>
      <p:sp>
        <p:nvSpPr>
          <p:cNvPr id="6" name="Footer Placeholder 5">
            <a:extLst>
              <a:ext uri="{FF2B5EF4-FFF2-40B4-BE49-F238E27FC236}">
                <a16:creationId xmlns:a16="http://schemas.microsoft.com/office/drawing/2014/main" id="{F4275D16-0C32-E446-AD21-66AF955415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05BE80-7D0C-DF4D-984C-38F35ADB8FDC}"/>
              </a:ext>
            </a:extLst>
          </p:cNvPr>
          <p:cNvSpPr>
            <a:spLocks noGrp="1"/>
          </p:cNvSpPr>
          <p:nvPr>
            <p:ph type="sldNum" sz="quarter" idx="12"/>
          </p:nvPr>
        </p:nvSpPr>
        <p:spPr/>
        <p:txBody>
          <a:bodyPr/>
          <a:lstStyle/>
          <a:p>
            <a:fld id="{92D76344-4D5C-264A-89A1-91AAF0BB06C2}" type="slidenum">
              <a:rPr lang="en-US" smtClean="0"/>
              <a:t>‹#›</a:t>
            </a:fld>
            <a:endParaRPr lang="en-US"/>
          </a:p>
        </p:txBody>
      </p:sp>
    </p:spTree>
    <p:extLst>
      <p:ext uri="{BB962C8B-B14F-4D97-AF65-F5344CB8AC3E}">
        <p14:creationId xmlns:p14="http://schemas.microsoft.com/office/powerpoint/2010/main" val="3904592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F9B53-C238-C04D-A847-3760DEA3E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2E67D8-5A82-D743-B9C3-2FB81BF6238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6BF79C9D-4DB4-8F41-BDE6-6C94E9E77C3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594271-FFAA-3C43-B964-2667097A3C4C}"/>
              </a:ext>
            </a:extLst>
          </p:cNvPr>
          <p:cNvSpPr>
            <a:spLocks noGrp="1"/>
          </p:cNvSpPr>
          <p:nvPr>
            <p:ph type="dt" sz="half" idx="10"/>
          </p:nvPr>
        </p:nvSpPr>
        <p:spPr/>
        <p:txBody>
          <a:bodyPr/>
          <a:lstStyle/>
          <a:p>
            <a:fld id="{DEF1E7E1-DF81-EE44-B498-9444BEF79C9D}" type="datetime1">
              <a:rPr lang="en-US" smtClean="0"/>
              <a:t>12/8/23</a:t>
            </a:fld>
            <a:endParaRPr lang="en-US"/>
          </a:p>
        </p:txBody>
      </p:sp>
      <p:sp>
        <p:nvSpPr>
          <p:cNvPr id="6" name="Footer Placeholder 5">
            <a:extLst>
              <a:ext uri="{FF2B5EF4-FFF2-40B4-BE49-F238E27FC236}">
                <a16:creationId xmlns:a16="http://schemas.microsoft.com/office/drawing/2014/main" id="{B6807E49-B32B-7842-899C-2D3E270E0E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A7587E-7DE2-9E4B-ABD9-B64EC86C1C25}"/>
              </a:ext>
            </a:extLst>
          </p:cNvPr>
          <p:cNvSpPr>
            <a:spLocks noGrp="1"/>
          </p:cNvSpPr>
          <p:nvPr>
            <p:ph type="sldNum" sz="quarter" idx="12"/>
          </p:nvPr>
        </p:nvSpPr>
        <p:spPr/>
        <p:txBody>
          <a:bodyPr/>
          <a:lstStyle/>
          <a:p>
            <a:fld id="{92D76344-4D5C-264A-89A1-91AAF0BB06C2}" type="slidenum">
              <a:rPr lang="en-US" smtClean="0"/>
              <a:t>‹#›</a:t>
            </a:fld>
            <a:endParaRPr lang="en-US"/>
          </a:p>
        </p:txBody>
      </p:sp>
    </p:spTree>
    <p:extLst>
      <p:ext uri="{BB962C8B-B14F-4D97-AF65-F5344CB8AC3E}">
        <p14:creationId xmlns:p14="http://schemas.microsoft.com/office/powerpoint/2010/main" val="93081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F13D6-78FD-D04D-8523-6AC860D3D4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0D26A0-50E8-AC4E-95BF-B455CECC93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D51B6-C327-1B47-80FF-7E8472F12A99}"/>
              </a:ext>
            </a:extLst>
          </p:cNvPr>
          <p:cNvSpPr>
            <a:spLocks noGrp="1"/>
          </p:cNvSpPr>
          <p:nvPr>
            <p:ph type="dt" sz="half" idx="10"/>
          </p:nvPr>
        </p:nvSpPr>
        <p:spPr/>
        <p:txBody>
          <a:bodyPr/>
          <a:lstStyle/>
          <a:p>
            <a:fld id="{51AC04FE-3A25-394B-A5E7-3F86A2415662}" type="datetime1">
              <a:rPr lang="en-US" smtClean="0"/>
              <a:t>12/8/23</a:t>
            </a:fld>
            <a:endParaRPr lang="en-US"/>
          </a:p>
        </p:txBody>
      </p:sp>
      <p:sp>
        <p:nvSpPr>
          <p:cNvPr id="5" name="Footer Placeholder 4">
            <a:extLst>
              <a:ext uri="{FF2B5EF4-FFF2-40B4-BE49-F238E27FC236}">
                <a16:creationId xmlns:a16="http://schemas.microsoft.com/office/drawing/2014/main" id="{19E630FD-D2A7-204A-9EF1-99EE3D2409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16B574-3A46-AD4F-9405-3A3494B58E07}"/>
              </a:ext>
            </a:extLst>
          </p:cNvPr>
          <p:cNvSpPr>
            <a:spLocks noGrp="1"/>
          </p:cNvSpPr>
          <p:nvPr>
            <p:ph type="sldNum" sz="quarter" idx="12"/>
          </p:nvPr>
        </p:nvSpPr>
        <p:spPr/>
        <p:txBody>
          <a:bodyPr/>
          <a:lstStyle/>
          <a:p>
            <a:fld id="{92D76344-4D5C-264A-89A1-91AAF0BB06C2}" type="slidenum">
              <a:rPr lang="en-US" smtClean="0"/>
              <a:t>‹#›</a:t>
            </a:fld>
            <a:endParaRPr lang="en-US"/>
          </a:p>
        </p:txBody>
      </p:sp>
    </p:spTree>
    <p:extLst>
      <p:ext uri="{BB962C8B-B14F-4D97-AF65-F5344CB8AC3E}">
        <p14:creationId xmlns:p14="http://schemas.microsoft.com/office/powerpoint/2010/main" val="19079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ABE006-E72A-EA4A-82C9-9ACF950F208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C9EE11-2F1F-E140-9C04-632B500223F6}"/>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3E221E-27AF-BC4A-BAC4-462B2014F776}"/>
              </a:ext>
            </a:extLst>
          </p:cNvPr>
          <p:cNvSpPr>
            <a:spLocks noGrp="1"/>
          </p:cNvSpPr>
          <p:nvPr>
            <p:ph type="dt" sz="half" idx="10"/>
          </p:nvPr>
        </p:nvSpPr>
        <p:spPr/>
        <p:txBody>
          <a:bodyPr/>
          <a:lstStyle/>
          <a:p>
            <a:fld id="{A55E9CCB-D1BD-D04C-BAFF-1937FA535354}" type="datetime1">
              <a:rPr lang="en-US" smtClean="0"/>
              <a:t>12/8/23</a:t>
            </a:fld>
            <a:endParaRPr lang="en-US"/>
          </a:p>
        </p:txBody>
      </p:sp>
      <p:sp>
        <p:nvSpPr>
          <p:cNvPr id="5" name="Footer Placeholder 4">
            <a:extLst>
              <a:ext uri="{FF2B5EF4-FFF2-40B4-BE49-F238E27FC236}">
                <a16:creationId xmlns:a16="http://schemas.microsoft.com/office/drawing/2014/main" id="{516EF2AC-6D95-764E-99C1-529066080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A0DCD-903A-7345-9754-015FC8EC6E05}"/>
              </a:ext>
            </a:extLst>
          </p:cNvPr>
          <p:cNvSpPr>
            <a:spLocks noGrp="1"/>
          </p:cNvSpPr>
          <p:nvPr>
            <p:ph type="sldNum" sz="quarter" idx="12"/>
          </p:nvPr>
        </p:nvSpPr>
        <p:spPr/>
        <p:txBody>
          <a:bodyPr/>
          <a:lstStyle/>
          <a:p>
            <a:fld id="{92D76344-4D5C-264A-89A1-91AAF0BB06C2}" type="slidenum">
              <a:rPr lang="en-US" smtClean="0"/>
              <a:t>‹#›</a:t>
            </a:fld>
            <a:endParaRPr lang="en-US"/>
          </a:p>
        </p:txBody>
      </p:sp>
    </p:spTree>
    <p:extLst>
      <p:ext uri="{BB962C8B-B14F-4D97-AF65-F5344CB8AC3E}">
        <p14:creationId xmlns:p14="http://schemas.microsoft.com/office/powerpoint/2010/main" val="4211645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3_Title and Text">
  <p:cSld name="3_Title and Text">
    <p:spTree>
      <p:nvGrpSpPr>
        <p:cNvPr id="1" name="Shape 16"/>
        <p:cNvGrpSpPr/>
        <p:nvPr/>
      </p:nvGrpSpPr>
      <p:grpSpPr>
        <a:xfrm>
          <a:off x="0" y="0"/>
          <a:ext cx="0" cy="0"/>
          <a:chOff x="0" y="0"/>
          <a:chExt cx="0" cy="0"/>
        </a:xfrm>
      </p:grpSpPr>
      <p:sp>
        <p:nvSpPr>
          <p:cNvPr id="17" name="Google Shape;17;p14"/>
          <p:cNvSpPr txBox="1">
            <a:spLocks noGrp="1"/>
          </p:cNvSpPr>
          <p:nvPr>
            <p:ph type="body" idx="1"/>
          </p:nvPr>
        </p:nvSpPr>
        <p:spPr>
          <a:xfrm>
            <a:off x="489667" y="1875290"/>
            <a:ext cx="11213200" cy="3877145"/>
          </a:xfrm>
          <a:prstGeom prst="rect">
            <a:avLst/>
          </a:prstGeom>
          <a:noFill/>
          <a:ln>
            <a:noFill/>
          </a:ln>
        </p:spPr>
        <p:txBody>
          <a:bodyPr spcFirstLastPara="1" wrap="square" lIns="91425" tIns="45700" rIns="91425" bIns="45700" anchor="t" anchorCtr="0">
            <a:noAutofit/>
          </a:bodyPr>
          <a:lstStyle>
            <a:lvl1pPr marL="609570" marR="0" lvl="0" indent="-304784"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8" name="Google Shape;18;p14"/>
          <p:cNvSpPr txBox="1">
            <a:spLocks noGrp="1"/>
          </p:cNvSpPr>
          <p:nvPr>
            <p:ph type="ctrTitle"/>
          </p:nvPr>
        </p:nvSpPr>
        <p:spPr>
          <a:xfrm>
            <a:off x="479999" y="624978"/>
            <a:ext cx="11213020" cy="446204"/>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467" b="1"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9" name="Google Shape;19;p14"/>
          <p:cNvSpPr txBox="1">
            <a:spLocks noGrp="1"/>
          </p:cNvSpPr>
          <p:nvPr>
            <p:ph type="subTitle" idx="2"/>
          </p:nvPr>
        </p:nvSpPr>
        <p:spPr>
          <a:xfrm>
            <a:off x="479999" y="1063348"/>
            <a:ext cx="11213200" cy="45072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20" name="Google Shape;20;p14"/>
          <p:cNvPicPr preferRelativeResize="0"/>
          <p:nvPr/>
        </p:nvPicPr>
        <p:blipFill rotWithShape="1">
          <a:blip r:embed="rId2">
            <a:alphaModFix/>
          </a:blip>
          <a:srcRect t="-2312"/>
          <a:stretch/>
        </p:blipFill>
        <p:spPr>
          <a:xfrm>
            <a:off x="479999" y="6332960"/>
            <a:ext cx="1544264" cy="340867"/>
          </a:xfrm>
          <a:prstGeom prst="rect">
            <a:avLst/>
          </a:prstGeom>
          <a:noFill/>
          <a:ln>
            <a:noFill/>
          </a:ln>
        </p:spPr>
      </p:pic>
      <p:grpSp>
        <p:nvGrpSpPr>
          <p:cNvPr id="4" name="Group 3">
            <a:extLst>
              <a:ext uri="{FF2B5EF4-FFF2-40B4-BE49-F238E27FC236}">
                <a16:creationId xmlns:a16="http://schemas.microsoft.com/office/drawing/2014/main" id="{1A568E73-8989-4A2A-82F1-31F9AA7130EB}"/>
              </a:ext>
            </a:extLst>
          </p:cNvPr>
          <p:cNvGrpSpPr/>
          <p:nvPr userDrawn="1"/>
        </p:nvGrpSpPr>
        <p:grpSpPr>
          <a:xfrm>
            <a:off x="11938000" y="-5304"/>
            <a:ext cx="264160" cy="6508696"/>
            <a:chOff x="8953500" y="-3978"/>
            <a:chExt cx="198120" cy="4881522"/>
          </a:xfrm>
        </p:grpSpPr>
        <p:pic>
          <p:nvPicPr>
            <p:cNvPr id="3" name="Picture 2" descr="Text, background pattern&#10;&#10;Description automatically generated">
              <a:extLst>
                <a:ext uri="{FF2B5EF4-FFF2-40B4-BE49-F238E27FC236}">
                  <a16:creationId xmlns:a16="http://schemas.microsoft.com/office/drawing/2014/main" id="{59DDA881-A3B3-4F3F-AF0D-87E449D618B4}"/>
                </a:ext>
              </a:extLst>
            </p:cNvPr>
            <p:cNvPicPr>
              <a:picLocks noChangeAspect="1"/>
            </p:cNvPicPr>
            <p:nvPr userDrawn="1"/>
          </p:nvPicPr>
          <p:blipFill rotWithShape="1">
            <a:blip r:embed="rId3"/>
            <a:srcRect l="95152" r="1038" b="32593"/>
            <a:stretch/>
          </p:blipFill>
          <p:spPr>
            <a:xfrm>
              <a:off x="8953500" y="1410444"/>
              <a:ext cx="190500" cy="3467100"/>
            </a:xfrm>
            <a:prstGeom prst="rect">
              <a:avLst/>
            </a:prstGeom>
          </p:spPr>
        </p:pic>
        <p:pic>
          <p:nvPicPr>
            <p:cNvPr id="8" name="Picture 7" descr="Text, background pattern&#10;&#10;Description automatically generated">
              <a:extLst>
                <a:ext uri="{FF2B5EF4-FFF2-40B4-BE49-F238E27FC236}">
                  <a16:creationId xmlns:a16="http://schemas.microsoft.com/office/drawing/2014/main" id="{13B7C532-E548-431F-8CB5-69CB15AC4F4B}"/>
                </a:ext>
              </a:extLst>
            </p:cNvPr>
            <p:cNvPicPr>
              <a:picLocks noChangeAspect="1"/>
            </p:cNvPicPr>
            <p:nvPr userDrawn="1"/>
          </p:nvPicPr>
          <p:blipFill rotWithShape="1">
            <a:blip r:embed="rId3"/>
            <a:srcRect l="95152" r="890" b="72578"/>
            <a:stretch/>
          </p:blipFill>
          <p:spPr>
            <a:xfrm>
              <a:off x="8953734" y="-3978"/>
              <a:ext cx="197886" cy="1410444"/>
            </a:xfrm>
            <a:prstGeom prst="rect">
              <a:avLst/>
            </a:prstGeom>
          </p:spPr>
        </p:pic>
      </p:grpSp>
      <p:pic>
        <p:nvPicPr>
          <p:cNvPr id="13" name="Picture 12" descr="A picture containing plate&#10;&#10;Description automatically generated">
            <a:extLst>
              <a:ext uri="{FF2B5EF4-FFF2-40B4-BE49-F238E27FC236}">
                <a16:creationId xmlns:a16="http://schemas.microsoft.com/office/drawing/2014/main" id="{408DA1E2-49E1-C946-AEF6-9E8C8748613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52386" b="44228"/>
          <a:stretch/>
        </p:blipFill>
        <p:spPr>
          <a:xfrm>
            <a:off x="2" y="27375"/>
            <a:ext cx="856228" cy="530055"/>
          </a:xfrm>
          <a:prstGeom prst="rect">
            <a:avLst/>
          </a:prstGeom>
        </p:spPr>
      </p:pic>
      <p:sp>
        <p:nvSpPr>
          <p:cNvPr id="2" name="TextBox 1">
            <a:extLst>
              <a:ext uri="{FF2B5EF4-FFF2-40B4-BE49-F238E27FC236}">
                <a16:creationId xmlns:a16="http://schemas.microsoft.com/office/drawing/2014/main" id="{2FD6D7D7-FB0B-5642-91FA-1B036E1A68E8}"/>
              </a:ext>
            </a:extLst>
          </p:cNvPr>
          <p:cNvSpPr txBox="1"/>
          <p:nvPr userDrawn="1"/>
        </p:nvSpPr>
        <p:spPr>
          <a:xfrm>
            <a:off x="830830" y="100088"/>
            <a:ext cx="2679700" cy="379656"/>
          </a:xfrm>
          <a:prstGeom prst="rect">
            <a:avLst/>
          </a:prstGeom>
          <a:noFill/>
        </p:spPr>
        <p:txBody>
          <a:bodyPr wrap="square" rtlCol="0">
            <a:spAutoFit/>
          </a:bodyPr>
          <a:lstStyle/>
          <a:p>
            <a:r>
              <a:rPr lang="en-US" sz="1867" i="1" dirty="0">
                <a:solidFill>
                  <a:srgbClr val="1E4195"/>
                </a:solidFill>
              </a:rPr>
              <a:t>DESTINY-Breast03</a:t>
            </a:r>
          </a:p>
        </p:txBody>
      </p:sp>
      <p:cxnSp>
        <p:nvCxnSpPr>
          <p:cNvPr id="12" name="Straight Connector 11">
            <a:extLst>
              <a:ext uri="{FF2B5EF4-FFF2-40B4-BE49-F238E27FC236}">
                <a16:creationId xmlns:a16="http://schemas.microsoft.com/office/drawing/2014/main" id="{CDDE6134-E6B2-0E43-9E84-D78AD22D6E58}"/>
              </a:ext>
            </a:extLst>
          </p:cNvPr>
          <p:cNvCxnSpPr>
            <a:cxnSpLocks/>
          </p:cNvCxnSpPr>
          <p:nvPr userDrawn="1"/>
        </p:nvCxnSpPr>
        <p:spPr>
          <a:xfrm>
            <a:off x="922131" y="488116"/>
            <a:ext cx="110158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092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28.xml"/><Relationship Id="rId7" Type="http://schemas.openxmlformats.org/officeDocument/2006/relationships/image" Target="../media/image36.png"/><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theme" Target="../theme/theme10.xml"/><Relationship Id="rId5" Type="http://schemas.openxmlformats.org/officeDocument/2006/relationships/slideLayout" Target="../slideLayouts/slideLayout130.xml"/><Relationship Id="rId4" Type="http://schemas.openxmlformats.org/officeDocument/2006/relationships/slideLayout" Target="../slideLayouts/slideLayout12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3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image" Target="../media/image36.png"/><Relationship Id="rId5" Type="http://schemas.openxmlformats.org/officeDocument/2006/relationships/theme" Target="../theme/theme11.xml"/><Relationship Id="rId4"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3" Type="http://schemas.openxmlformats.org/officeDocument/2006/relationships/slideLayout" Target="../slideLayouts/slideLayout137.xml"/><Relationship Id="rId21" Type="http://schemas.openxmlformats.org/officeDocument/2006/relationships/image" Target="../media/image28.png"/><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theme" Target="../theme/theme12.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3.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theme" Target="../theme/theme14.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5" Type="http://schemas.openxmlformats.org/officeDocument/2006/relationships/slideLayout" Target="../slideLayouts/slideLayout179.xml"/><Relationship Id="rId10" Type="http://schemas.openxmlformats.org/officeDocument/2006/relationships/theme" Target="../theme/theme15.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7.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18" Type="http://schemas.openxmlformats.org/officeDocument/2006/relationships/slideLayout" Target="../slideLayouts/slideLayout23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17" Type="http://schemas.openxmlformats.org/officeDocument/2006/relationships/slideLayout" Target="../slideLayouts/slideLayout237.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20" Type="http://schemas.openxmlformats.org/officeDocument/2006/relationships/image" Target="../media/image1.png"/><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10" Type="http://schemas.openxmlformats.org/officeDocument/2006/relationships/slideLayout" Target="../slideLayouts/slideLayout230.xml"/><Relationship Id="rId19" Type="http://schemas.openxmlformats.org/officeDocument/2006/relationships/theme" Target="../theme/theme19.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1.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image" Target="../media/image2.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3.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theme" Target="../theme/theme5.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ags" Target="../tags/tag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theme" Target="../theme/theme7.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32.sv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image" Target="../media/image31.png"/><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tags" Target="../tags/tag15.xml"/><Relationship Id="rId5" Type="http://schemas.openxmlformats.org/officeDocument/2006/relationships/slideLayout" Target="../slideLayouts/slideLayout108.xml"/><Relationship Id="rId10" Type="http://schemas.openxmlformats.org/officeDocument/2006/relationships/theme" Target="../theme/theme8.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 id="2147485161" r:id="rId1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1975E-2E34-FF48-89AA-FF16CEB5C4A8}"/>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0" y="6223000"/>
            <a:ext cx="12192000" cy="63500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305554" y="259331"/>
            <a:ext cx="11123752" cy="56470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305554" y="1001170"/>
            <a:ext cx="11580892" cy="48478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5"/>
            <a:ext cx="874486" cy="365125"/>
          </a:xfrm>
          <a:prstGeom prst="rect">
            <a:avLst/>
          </a:prstGeom>
        </p:spPr>
        <p:txBody>
          <a:bodyPr vert="horz" lIns="91440" tIns="45720" rIns="91440" bIns="45720" rtlCol="0" anchor="t" anchorCtr="0"/>
          <a:lstStyle>
            <a:lvl1pPr algn="r">
              <a:defRPr sz="800" b="0">
                <a:solidFill>
                  <a:srgbClr val="002557"/>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sp>
        <p:nvSpPr>
          <p:cNvPr id="4" name="TextBox 3">
            <a:extLst>
              <a:ext uri="{FF2B5EF4-FFF2-40B4-BE49-F238E27FC236}">
                <a16:creationId xmlns:a16="http://schemas.microsoft.com/office/drawing/2014/main" id="{3C84D898-A908-4F9B-8BFC-D0A350053FE5}"/>
              </a:ext>
            </a:extLst>
          </p:cNvPr>
          <p:cNvSpPr txBox="1"/>
          <p:nvPr userDrawn="1"/>
        </p:nvSpPr>
        <p:spPr>
          <a:xfrm>
            <a:off x="3441700" y="6400134"/>
            <a:ext cx="696546" cy="92333"/>
          </a:xfrm>
          <a:prstGeom prst="rect">
            <a:avLst/>
          </a:prstGeom>
          <a:noFill/>
        </p:spPr>
        <p:txBody>
          <a:bodyPr wrap="square" lIns="0" tIns="0" rIns="0" bIns="0" rtlCol="0">
            <a:spAutoFit/>
          </a:bodyPr>
          <a:lstStyle/>
          <a:p>
            <a:r>
              <a:rPr lang="en-US" sz="600" b="1" dirty="0">
                <a:solidFill>
                  <a:srgbClr val="002557"/>
                </a:solidFill>
              </a:rPr>
              <a:t>PRESENTED BY:</a:t>
            </a:r>
          </a:p>
        </p:txBody>
      </p:sp>
      <p:cxnSp>
        <p:nvCxnSpPr>
          <p:cNvPr id="7" name="Straight Connector 6">
            <a:extLst>
              <a:ext uri="{FF2B5EF4-FFF2-40B4-BE49-F238E27FC236}">
                <a16:creationId xmlns:a16="http://schemas.microsoft.com/office/drawing/2014/main" id="{8B695EFF-8D6F-4CD2-81A2-3428EDA477EC}"/>
              </a:ext>
            </a:extLst>
          </p:cNvPr>
          <p:cNvCxnSpPr/>
          <p:nvPr userDrawn="1"/>
        </p:nvCxnSpPr>
        <p:spPr>
          <a:xfrm>
            <a:off x="-109330" y="6211956"/>
            <a:ext cx="1247360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456209"/>
      </p:ext>
    </p:extLst>
  </p:cSld>
  <p:clrMap bg1="lt1" tx1="dk1" bg2="lt2" tx2="dk2" accent1="accent1" accent2="accent2" accent3="accent3" accent4="accent4" accent5="accent5" accent6="accent6" hlink="hlink" folHlink="folHlink"/>
  <p:sldLayoutIdLst>
    <p:sldLayoutId id="2147485503" r:id="rId1"/>
    <p:sldLayoutId id="2147485504" r:id="rId2"/>
    <p:sldLayoutId id="2147485505" r:id="rId3"/>
    <p:sldLayoutId id="2147485506" r:id="rId4"/>
    <p:sldLayoutId id="2147485507"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217" rtl="0" eaLnBrk="1" latinLnBrk="0" hangingPunct="1">
        <a:lnSpc>
          <a:spcPct val="90000"/>
        </a:lnSpc>
        <a:spcBef>
          <a:spcPct val="0"/>
        </a:spcBef>
        <a:buNone/>
        <a:defRPr sz="2699" b="1" kern="1200">
          <a:solidFill>
            <a:srgbClr val="000000"/>
          </a:solidFill>
          <a:latin typeface="Arial" panose="020B0604020202020204" pitchFamily="34" charset="0"/>
          <a:ea typeface="+mj-ea"/>
          <a:cs typeface="Arial" panose="020B0604020202020204" pitchFamily="34" charset="0"/>
        </a:defRPr>
      </a:lvl1pPr>
    </p:titleStyle>
    <p:bodyStyle>
      <a:lvl1pPr marL="342831" indent="-342831" algn="l" defTabSz="914217"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0000"/>
          </a:solidFill>
          <a:latin typeface="Arial" panose="020B0604020202020204" pitchFamily="34" charset="0"/>
          <a:ea typeface="+mn-ea"/>
          <a:cs typeface="Arial" panose="020B0604020202020204" pitchFamily="34" charset="0"/>
        </a:defRPr>
      </a:lvl1pPr>
      <a:lvl2pPr marL="685663" indent="-228554" algn="l" defTabSz="914217"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0000"/>
          </a:solidFill>
          <a:latin typeface="Arial" panose="020B0604020202020204" pitchFamily="34" charset="0"/>
          <a:ea typeface="+mn-ea"/>
          <a:cs typeface="Arial" panose="020B0604020202020204" pitchFamily="34" charset="0"/>
        </a:defRPr>
      </a:lvl2pPr>
      <a:lvl3pPr marL="1142771" indent="-228554" algn="l" defTabSz="914217"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0000"/>
          </a:solidFill>
          <a:latin typeface="Arial" panose="020B0604020202020204" pitchFamily="34" charset="0"/>
          <a:ea typeface="+mn-ea"/>
          <a:cs typeface="Arial" panose="020B0604020202020204" pitchFamily="34" charset="0"/>
        </a:defRPr>
      </a:lvl3pPr>
      <a:lvl4pPr marL="1599880" indent="-228554" algn="l" defTabSz="914217"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0000"/>
          </a:solidFill>
          <a:latin typeface="Arial" panose="020B0604020202020204" pitchFamily="34" charset="0"/>
          <a:ea typeface="+mn-ea"/>
          <a:cs typeface="Arial" panose="020B0604020202020204" pitchFamily="34" charset="0"/>
        </a:defRPr>
      </a:lvl4pPr>
      <a:lvl5pPr marL="2056989" indent="-228554" algn="l" defTabSz="914217"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0000"/>
          </a:solidFill>
          <a:latin typeface="Arial" panose="020B0604020202020204" pitchFamily="34" charset="0"/>
          <a:ea typeface="+mn-ea"/>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1975E-2E34-FF48-89AA-FF16CEB5C4A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6223000"/>
            <a:ext cx="12192000" cy="63500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305554" y="259331"/>
            <a:ext cx="11123752" cy="56470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305554" y="1001170"/>
            <a:ext cx="11580892" cy="48478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5"/>
            <a:ext cx="874486" cy="365125"/>
          </a:xfrm>
          <a:prstGeom prst="rect">
            <a:avLst/>
          </a:prstGeom>
        </p:spPr>
        <p:txBody>
          <a:bodyPr vert="horz" lIns="91440" tIns="45720" rIns="91440" bIns="45720" rtlCol="0" anchor="t" anchorCtr="0"/>
          <a:lstStyle>
            <a:lvl1pPr algn="r">
              <a:defRPr sz="800" b="0">
                <a:solidFill>
                  <a:srgbClr val="002557"/>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sp>
        <p:nvSpPr>
          <p:cNvPr id="4" name="TextBox 3">
            <a:extLst>
              <a:ext uri="{FF2B5EF4-FFF2-40B4-BE49-F238E27FC236}">
                <a16:creationId xmlns:a16="http://schemas.microsoft.com/office/drawing/2014/main" id="{3C84D898-A908-4F9B-8BFC-D0A350053FE5}"/>
              </a:ext>
            </a:extLst>
          </p:cNvPr>
          <p:cNvSpPr txBox="1"/>
          <p:nvPr userDrawn="1"/>
        </p:nvSpPr>
        <p:spPr>
          <a:xfrm>
            <a:off x="3441700" y="6400134"/>
            <a:ext cx="696546" cy="92333"/>
          </a:xfrm>
          <a:prstGeom prst="rect">
            <a:avLst/>
          </a:prstGeom>
          <a:noFill/>
        </p:spPr>
        <p:txBody>
          <a:bodyPr wrap="square" lIns="0" tIns="0" rIns="0" bIns="0" rtlCol="0">
            <a:spAutoFit/>
          </a:bodyPr>
          <a:lstStyle/>
          <a:p>
            <a:r>
              <a:rPr lang="en-US" sz="600" b="1" dirty="0">
                <a:solidFill>
                  <a:srgbClr val="002557"/>
                </a:solidFill>
              </a:rPr>
              <a:t>PRESENTED BY:</a:t>
            </a:r>
          </a:p>
        </p:txBody>
      </p:sp>
      <p:cxnSp>
        <p:nvCxnSpPr>
          <p:cNvPr id="7" name="Straight Connector 6">
            <a:extLst>
              <a:ext uri="{FF2B5EF4-FFF2-40B4-BE49-F238E27FC236}">
                <a16:creationId xmlns:a16="http://schemas.microsoft.com/office/drawing/2014/main" id="{8B695EFF-8D6F-4CD2-81A2-3428EDA477EC}"/>
              </a:ext>
            </a:extLst>
          </p:cNvPr>
          <p:cNvCxnSpPr/>
          <p:nvPr userDrawn="1"/>
        </p:nvCxnSpPr>
        <p:spPr>
          <a:xfrm>
            <a:off x="-109330" y="6211956"/>
            <a:ext cx="1247360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480444"/>
      </p:ext>
    </p:extLst>
  </p:cSld>
  <p:clrMap bg1="lt1" tx1="dk1" bg2="lt2" tx2="dk2" accent1="accent1" accent2="accent2" accent3="accent3" accent4="accent4" accent5="accent5" accent6="accent6" hlink="hlink" folHlink="folHlink"/>
  <p:sldLayoutIdLst>
    <p:sldLayoutId id="2147485509" r:id="rId1"/>
    <p:sldLayoutId id="2147485510" r:id="rId2"/>
    <p:sldLayoutId id="2147485511" r:id="rId3"/>
    <p:sldLayoutId id="2147485512" r:id="rId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l" defTabSz="914217" rtl="0" eaLnBrk="1" latinLnBrk="0" hangingPunct="1">
        <a:lnSpc>
          <a:spcPct val="90000"/>
        </a:lnSpc>
        <a:spcBef>
          <a:spcPct val="0"/>
        </a:spcBef>
        <a:buNone/>
        <a:defRPr sz="2699" b="1" kern="1200">
          <a:solidFill>
            <a:srgbClr val="000000"/>
          </a:solidFill>
          <a:latin typeface="Arial" panose="020B0604020202020204" pitchFamily="34" charset="0"/>
          <a:ea typeface="+mj-ea"/>
          <a:cs typeface="Arial" panose="020B0604020202020204" pitchFamily="34" charset="0"/>
        </a:defRPr>
      </a:lvl1pPr>
    </p:titleStyle>
    <p:bodyStyle>
      <a:lvl1pPr marL="342831" indent="-342831" algn="l" defTabSz="914217"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0000"/>
          </a:solidFill>
          <a:latin typeface="Arial" panose="020B0604020202020204" pitchFamily="34" charset="0"/>
          <a:ea typeface="+mn-ea"/>
          <a:cs typeface="Arial" panose="020B0604020202020204" pitchFamily="34" charset="0"/>
        </a:defRPr>
      </a:lvl1pPr>
      <a:lvl2pPr marL="685663" indent="-228554" algn="l" defTabSz="914217"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0000"/>
          </a:solidFill>
          <a:latin typeface="Arial" panose="020B0604020202020204" pitchFamily="34" charset="0"/>
          <a:ea typeface="+mn-ea"/>
          <a:cs typeface="Arial" panose="020B0604020202020204" pitchFamily="34" charset="0"/>
        </a:defRPr>
      </a:lvl2pPr>
      <a:lvl3pPr marL="1142771" indent="-228554" algn="l" defTabSz="914217"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0000"/>
          </a:solidFill>
          <a:latin typeface="Arial" panose="020B0604020202020204" pitchFamily="34" charset="0"/>
          <a:ea typeface="+mn-ea"/>
          <a:cs typeface="Arial" panose="020B0604020202020204" pitchFamily="34" charset="0"/>
        </a:defRPr>
      </a:lvl3pPr>
      <a:lvl4pPr marL="1599880" indent="-228554" algn="l" defTabSz="914217"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0000"/>
          </a:solidFill>
          <a:latin typeface="Arial" panose="020B0604020202020204" pitchFamily="34" charset="0"/>
          <a:ea typeface="+mn-ea"/>
          <a:cs typeface="Arial" panose="020B0604020202020204" pitchFamily="34" charset="0"/>
        </a:defRPr>
      </a:lvl4pPr>
      <a:lvl5pPr marL="2056989" indent="-228554" algn="l" defTabSz="914217"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0000"/>
          </a:solidFill>
          <a:latin typeface="Arial" panose="020B0604020202020204" pitchFamily="34" charset="0"/>
          <a:ea typeface="+mn-ea"/>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9" name="Picture 8" descr="A picture containing plate&#10;&#10;Description automatically generated">
            <a:extLst>
              <a:ext uri="{FF2B5EF4-FFF2-40B4-BE49-F238E27FC236}">
                <a16:creationId xmlns:a16="http://schemas.microsoft.com/office/drawing/2014/main" id="{70BFE00D-EB8D-3149-5863-AF4F250FE659}"/>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r="52386" b="44228"/>
          <a:stretch/>
        </p:blipFill>
        <p:spPr>
          <a:xfrm>
            <a:off x="1" y="27375"/>
            <a:ext cx="581115" cy="359744"/>
          </a:xfrm>
          <a:prstGeom prst="rect">
            <a:avLst/>
          </a:prstGeom>
        </p:spPr>
      </p:pic>
      <p:sp>
        <p:nvSpPr>
          <p:cNvPr id="10" name="TextBox 9">
            <a:extLst>
              <a:ext uri="{FF2B5EF4-FFF2-40B4-BE49-F238E27FC236}">
                <a16:creationId xmlns:a16="http://schemas.microsoft.com/office/drawing/2014/main" id="{0B446911-560A-A7AF-AD02-349B2CCC41E6}"/>
              </a:ext>
            </a:extLst>
          </p:cNvPr>
          <p:cNvSpPr txBox="1"/>
          <p:nvPr userDrawn="1"/>
        </p:nvSpPr>
        <p:spPr>
          <a:xfrm>
            <a:off x="474751" y="38770"/>
            <a:ext cx="2032013" cy="338554"/>
          </a:xfrm>
          <a:prstGeom prst="rect">
            <a:avLst/>
          </a:prstGeom>
          <a:noFill/>
        </p:spPr>
        <p:txBody>
          <a:bodyPr wrap="square" rtlCol="0">
            <a:spAutoFit/>
          </a:bodyPr>
          <a:lstStyle/>
          <a:p>
            <a:r>
              <a:rPr lang="en-US" sz="1600" i="1" dirty="0">
                <a:solidFill>
                  <a:schemeClr val="accent6"/>
                </a:solidFill>
              </a:rPr>
              <a:t>DESTINY-Breast04</a:t>
            </a:r>
          </a:p>
        </p:txBody>
      </p:sp>
    </p:spTree>
    <p:extLst>
      <p:ext uri="{BB962C8B-B14F-4D97-AF65-F5344CB8AC3E}">
        <p14:creationId xmlns:p14="http://schemas.microsoft.com/office/powerpoint/2010/main" val="3030669491"/>
      </p:ext>
    </p:extLst>
  </p:cSld>
  <p:clrMap bg1="lt1" tx1="dk1" bg2="dk2" tx2="lt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 id="2147485531" r:id="rId18"/>
    <p:sldLayoutId id="2147485532"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33B755-7A42-4C2E-9FA3-6857148340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11EAF5-FC50-453A-8398-DB1A9F1329B6}"/>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4BA1CC-04E1-40AF-ABCD-D712DC7146D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9331ED2-F821-4EC6-A9E2-1BAA310E7BF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50B1A5-2BC2-467A-9723-0177311D82E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705C74-8C9A-458C-A304-DAB966F5FBD0}" type="slidenum">
              <a:rPr lang="en-US" smtClean="0"/>
              <a:t>‹#›</a:t>
            </a:fld>
            <a:endParaRPr lang="en-US"/>
          </a:p>
        </p:txBody>
      </p:sp>
    </p:spTree>
    <p:extLst>
      <p:ext uri="{BB962C8B-B14F-4D97-AF65-F5344CB8AC3E}">
        <p14:creationId xmlns:p14="http://schemas.microsoft.com/office/powerpoint/2010/main" val="347750009"/>
      </p:ext>
    </p:extLst>
  </p:cSld>
  <p:clrMap bg1="lt1" tx1="dk1" bg2="lt2" tx2="dk2" accent1="accent1" accent2="accent2" accent3="accent3" accent4="accent4" accent5="accent5" accent6="accent6" hlink="hlink" folHlink="folHlink"/>
  <p:sldLayoutIdLst>
    <p:sldLayoutId id="2147485534" r:id="rId1"/>
    <p:sldLayoutId id="2147485535" r:id="rId2"/>
    <p:sldLayoutId id="2147485536" r:id="rId3"/>
    <p:sldLayoutId id="2147485537" r:id="rId4"/>
    <p:sldLayoutId id="2147485538" r:id="rId5"/>
    <p:sldLayoutId id="2147485539" r:id="rId6"/>
    <p:sldLayoutId id="2147485540" r:id="rId7"/>
    <p:sldLayoutId id="2147485541" r:id="rId8"/>
    <p:sldLayoutId id="2147485542" r:id="rId9"/>
    <p:sldLayoutId id="2147485543" r:id="rId10"/>
    <p:sldLayoutId id="214748554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6781" y="377652"/>
            <a:ext cx="11443744" cy="855837"/>
          </a:xfrm>
          <a:prstGeom prst="rect">
            <a:avLst/>
          </a:prstGeom>
        </p:spPr>
        <p:txBody>
          <a:bodyPr vert="horz" lIns="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376781" y="1825625"/>
            <a:ext cx="11443744" cy="4351339"/>
          </a:xfrm>
          <a:prstGeom prst="rect">
            <a:avLst/>
          </a:prstGeom>
        </p:spPr>
        <p:txBody>
          <a:bodyPr vert="horz" lIns="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0608066"/>
      </p:ext>
    </p:extLst>
  </p:cSld>
  <p:clrMap bg1="lt1" tx1="dk1" bg2="lt2" tx2="dk2" accent1="accent1" accent2="accent2" accent3="accent3" accent4="accent4" accent5="accent5" accent6="accent6" hlink="hlink" folHlink="folHlink"/>
  <p:sldLayoutIdLst>
    <p:sldLayoutId id="2147485546" r:id="rId1"/>
    <p:sldLayoutId id="2147485547" r:id="rId2"/>
    <p:sldLayoutId id="2147485548" r:id="rId3"/>
    <p:sldLayoutId id="2147485549" r:id="rId4"/>
    <p:sldLayoutId id="2147485550" r:id="rId5"/>
    <p:sldLayoutId id="2147485551" r:id="rId6"/>
    <p:sldLayoutId id="2147485552" r:id="rId7"/>
    <p:sldLayoutId id="2147485553" r:id="rId8"/>
    <p:sldLayoutId id="2147485554" r:id="rId9"/>
    <p:sldLayoutId id="2147485555"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377" rtl="0" eaLnBrk="1" latinLnBrk="0" hangingPunct="1">
        <a:lnSpc>
          <a:spcPct val="90000"/>
        </a:lnSpc>
        <a:spcBef>
          <a:spcPct val="0"/>
        </a:spcBef>
        <a:buNone/>
        <a:defRPr sz="3200" b="1" kern="1200">
          <a:solidFill>
            <a:schemeClr val="tx1">
              <a:lumMod val="95000"/>
              <a:lumOff val="5000"/>
            </a:schemeClr>
          </a:solidFill>
          <a:latin typeface="+mj-lt"/>
          <a:ea typeface="+mj-ea"/>
          <a:cs typeface="+mj-cs"/>
        </a:defRPr>
      </a:lvl1pPr>
    </p:titleStyle>
    <p:bodyStyle>
      <a:lvl1pPr marL="209545" indent="-209545" algn="l" defTabSz="914377" rtl="0" eaLnBrk="1" latinLnBrk="0" hangingPunct="1">
        <a:lnSpc>
          <a:spcPct val="100000"/>
        </a:lnSpc>
        <a:spcBef>
          <a:spcPts val="600"/>
        </a:spcBef>
        <a:spcAft>
          <a:spcPts val="600"/>
        </a:spcAft>
        <a:buClr>
          <a:schemeClr val="accent1"/>
        </a:buClr>
        <a:buFont typeface="Arial" panose="020B0604020202020204" pitchFamily="34" charset="0"/>
        <a:buChar char="•"/>
        <a:defRPr sz="2400" kern="1200">
          <a:solidFill>
            <a:schemeClr val="tx1">
              <a:lumMod val="95000"/>
              <a:lumOff val="5000"/>
            </a:schemeClr>
          </a:solidFill>
          <a:latin typeface="+mn-lt"/>
          <a:ea typeface="+mn-ea"/>
          <a:cs typeface="+mn-cs"/>
        </a:defRPr>
      </a:lvl1pPr>
      <a:lvl2pPr marL="504813" indent="-244469"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000" kern="1200">
          <a:solidFill>
            <a:schemeClr val="tx1">
              <a:lumMod val="95000"/>
              <a:lumOff val="5000"/>
            </a:schemeClr>
          </a:solidFill>
          <a:latin typeface="+mn-lt"/>
          <a:ea typeface="+mn-ea"/>
          <a:cs typeface="+mn-cs"/>
        </a:defRPr>
      </a:lvl2pPr>
      <a:lvl3pPr marL="720707" indent="-195258"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lumMod val="95000"/>
              <a:lumOff val="5000"/>
            </a:schemeClr>
          </a:solidFill>
          <a:latin typeface="+mn-lt"/>
          <a:ea typeface="+mn-ea"/>
          <a:cs typeface="+mn-cs"/>
        </a:defRPr>
      </a:lvl3pPr>
      <a:lvl4pPr marL="952476" indent="-211133"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lumMod val="95000"/>
              <a:lumOff val="5000"/>
            </a:schemeClr>
          </a:solidFill>
          <a:latin typeface="+mn-lt"/>
          <a:ea typeface="+mn-ea"/>
          <a:cs typeface="+mn-cs"/>
        </a:defRPr>
      </a:lvl4pPr>
      <a:lvl5pPr marL="1146146" indent="-185734"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lumMod val="95000"/>
              <a:lumOff val="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36">
          <p15:clr>
            <a:srgbClr val="F26B43"/>
          </p15:clr>
        </p15:guide>
        <p15:guide id="2" pos="5120">
          <p15:clr>
            <a:srgbClr val="F26B43"/>
          </p15:clr>
        </p15:guide>
        <p15:guide id="3" pos="312">
          <p15:clr>
            <a:srgbClr val="F26B43"/>
          </p15:clr>
        </p15:guide>
        <p15:guide id="4" orient="horz" pos="309">
          <p15:clr>
            <a:srgbClr val="F26B43"/>
          </p15:clr>
        </p15:guide>
        <p15:guide id="5" pos="9928">
          <p15:clr>
            <a:srgbClr val="F26B43"/>
          </p15:clr>
        </p15:guide>
        <p15:guide id="6" orient="horz" pos="5451">
          <p15:clr>
            <a:srgbClr val="F26B43"/>
          </p15:clr>
        </p15:guide>
        <p15:guide id="7" orient="horz" pos="3013">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20000" y="274639"/>
            <a:ext cx="1074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721140" y="1600201"/>
            <a:ext cx="1074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Tree>
    <p:extLst>
      <p:ext uri="{BB962C8B-B14F-4D97-AF65-F5344CB8AC3E}">
        <p14:creationId xmlns:p14="http://schemas.microsoft.com/office/powerpoint/2010/main" val="2639332535"/>
      </p:ext>
    </p:extLst>
  </p:cSld>
  <p:clrMap bg1="lt1" tx1="dk1" bg2="lt2" tx2="dk2" accent1="accent1" accent2="accent2" accent3="accent3" accent4="accent4" accent5="accent5" accent6="accent6" hlink="hlink" folHlink="folHlink"/>
  <p:sldLayoutIdLst>
    <p:sldLayoutId id="2147485557" r:id="rId1"/>
    <p:sldLayoutId id="2147485558" r:id="rId2"/>
    <p:sldLayoutId id="2147485559" r:id="rId3"/>
    <p:sldLayoutId id="2147485560" r:id="rId4"/>
    <p:sldLayoutId id="2147485561" r:id="rId5"/>
    <p:sldLayoutId id="2147485562" r:id="rId6"/>
    <p:sldLayoutId id="2147485563" r:id="rId7"/>
    <p:sldLayoutId id="2147485564" r:id="rId8"/>
    <p:sldLayoutId id="2147485565"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l" defTabSz="609585" rtl="0" eaLnBrk="1" fontAlgn="base" hangingPunct="1">
        <a:spcBef>
          <a:spcPct val="0"/>
        </a:spcBef>
        <a:spcAft>
          <a:spcPct val="0"/>
        </a:spcAft>
        <a:defRPr sz="4267" b="1" kern="1200">
          <a:solidFill>
            <a:schemeClr val="tx1"/>
          </a:solidFill>
          <a:latin typeface="Arial" panose="020B0604020202020204" pitchFamily="34" charset="0"/>
          <a:ea typeface="MS PGothic" pitchFamily="34" charset="-128"/>
          <a:cs typeface="Arial" panose="020B0604020202020204" pitchFamily="34" charset="0"/>
        </a:defRPr>
      </a:lvl1pPr>
      <a:lvl2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2pPr>
      <a:lvl3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3pPr>
      <a:lvl4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4pPr>
      <a:lvl5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5pPr>
      <a:lvl6pPr marL="609585" algn="l" defTabSz="609585" rtl="0" eaLnBrk="1" fontAlgn="base" hangingPunct="1">
        <a:spcBef>
          <a:spcPct val="0"/>
        </a:spcBef>
        <a:spcAft>
          <a:spcPct val="0"/>
        </a:spcAft>
        <a:defRPr sz="5333" b="1">
          <a:solidFill>
            <a:srgbClr val="81104F"/>
          </a:solidFill>
          <a:latin typeface="Arial Narrow" charset="0"/>
          <a:ea typeface="ＭＳ Ｐゴシック" charset="0"/>
        </a:defRPr>
      </a:lvl6pPr>
      <a:lvl7pPr marL="1219170" algn="l" defTabSz="609585" rtl="0" eaLnBrk="1" fontAlgn="base" hangingPunct="1">
        <a:spcBef>
          <a:spcPct val="0"/>
        </a:spcBef>
        <a:spcAft>
          <a:spcPct val="0"/>
        </a:spcAft>
        <a:defRPr sz="5333" b="1">
          <a:solidFill>
            <a:srgbClr val="81104F"/>
          </a:solidFill>
          <a:latin typeface="Arial Narrow" charset="0"/>
          <a:ea typeface="ＭＳ Ｐゴシック" charset="0"/>
        </a:defRPr>
      </a:lvl7pPr>
      <a:lvl8pPr marL="1828754" algn="l" defTabSz="609585" rtl="0" eaLnBrk="1" fontAlgn="base" hangingPunct="1">
        <a:spcBef>
          <a:spcPct val="0"/>
        </a:spcBef>
        <a:spcAft>
          <a:spcPct val="0"/>
        </a:spcAft>
        <a:defRPr sz="5333" b="1">
          <a:solidFill>
            <a:srgbClr val="81104F"/>
          </a:solidFill>
          <a:latin typeface="Arial Narrow" charset="0"/>
          <a:ea typeface="ＭＳ Ｐゴシック" charset="0"/>
        </a:defRPr>
      </a:lvl8pPr>
      <a:lvl9pPr marL="2438339" algn="l" defTabSz="609585" rtl="0" eaLnBrk="1" fontAlgn="base" hangingPunct="1">
        <a:spcBef>
          <a:spcPct val="0"/>
        </a:spcBef>
        <a:spcAft>
          <a:spcPct val="0"/>
        </a:spcAft>
        <a:defRPr sz="5333" b="1">
          <a:solidFill>
            <a:srgbClr val="81104F"/>
          </a:solidFill>
          <a:latin typeface="Arial Narrow" charset="0"/>
          <a:ea typeface="ＭＳ Ｐゴシック" charset="0"/>
        </a:defRPr>
      </a:lvl9pPr>
    </p:titleStyle>
    <p:bodyStyle>
      <a:lvl1pPr marL="457189" indent="-457189"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solidFill>
          <a:latin typeface="Arial" panose="020B0604020202020204" pitchFamily="34" charset="0"/>
          <a:ea typeface="MS PGothic" pitchFamily="34" charset="-128"/>
          <a:cs typeface="Arial" panose="020B0604020202020204" pitchFamily="34" charset="0"/>
        </a:defRPr>
      </a:lvl1pPr>
      <a:lvl2pPr marL="990575" indent="-380990"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lumMod val="50000"/>
              <a:lumOff val="50000"/>
            </a:schemeClr>
          </a:solidFill>
          <a:latin typeface="Arial" panose="020B0604020202020204" pitchFamily="34" charset="0"/>
          <a:ea typeface="MS PGothic" pitchFamily="34" charset="-128"/>
          <a:cs typeface="Arial" panose="020B0604020202020204" pitchFamily="34" charset="0"/>
        </a:defRPr>
      </a:lvl2pPr>
      <a:lvl3pPr marL="1523962" indent="-304792"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bg1">
              <a:lumMod val="65000"/>
            </a:schemeClr>
          </a:solidFill>
          <a:latin typeface="Arial" panose="020B0604020202020204" pitchFamily="34" charset="0"/>
          <a:ea typeface="MS PGothic" pitchFamily="34" charset="-128"/>
          <a:cs typeface="Arial" panose="020B0604020202020204" pitchFamily="34" charset="0"/>
        </a:defRPr>
      </a:lvl3pPr>
      <a:lvl4pPr marL="2133547"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4pPr>
      <a:lvl5pPr marL="2743131"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20000" y="274639"/>
            <a:ext cx="1074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721140" y="1600201"/>
            <a:ext cx="1074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Tree>
    <p:extLst>
      <p:ext uri="{BB962C8B-B14F-4D97-AF65-F5344CB8AC3E}">
        <p14:creationId xmlns:p14="http://schemas.microsoft.com/office/powerpoint/2010/main" val="3197270961"/>
      </p:ext>
    </p:extLst>
  </p:cSld>
  <p:clrMap bg1="lt1" tx1="dk1" bg2="lt2" tx2="dk2" accent1="accent1" accent2="accent2" accent3="accent3" accent4="accent4" accent5="accent5" accent6="accent6" hlink="hlink" folHlink="folHlink"/>
  <p:sldLayoutIdLst>
    <p:sldLayoutId id="2147485567" r:id="rId1"/>
    <p:sldLayoutId id="2147485568" r:id="rId2"/>
    <p:sldLayoutId id="2147485569" r:id="rId3"/>
    <p:sldLayoutId id="2147485570" r:id="rId4"/>
    <p:sldLayoutId id="2147485571" r:id="rId5"/>
    <p:sldLayoutId id="2147485572" r:id="rId6"/>
    <p:sldLayoutId id="2147485573" r:id="rId7"/>
    <p:sldLayoutId id="2147485574" r:id="rId8"/>
    <p:sldLayoutId id="2147485575" r:id="rId9"/>
    <p:sldLayoutId id="2147485576" r:id="rId10"/>
    <p:sldLayoutId id="2147485577" r:id="rId11"/>
    <p:sldLayoutId id="2147485578" r:id="rId12"/>
    <p:sldLayoutId id="214748557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l" defTabSz="609585" rtl="0" eaLnBrk="1" fontAlgn="base" hangingPunct="1">
        <a:spcBef>
          <a:spcPct val="0"/>
        </a:spcBef>
        <a:spcAft>
          <a:spcPct val="0"/>
        </a:spcAft>
        <a:defRPr sz="4267" b="1" kern="1200">
          <a:solidFill>
            <a:schemeClr val="tx1"/>
          </a:solidFill>
          <a:latin typeface="Arial" panose="020B0604020202020204" pitchFamily="34" charset="0"/>
          <a:ea typeface="MS PGothic" pitchFamily="34" charset="-128"/>
          <a:cs typeface="Arial" panose="020B0604020202020204" pitchFamily="34" charset="0"/>
        </a:defRPr>
      </a:lvl1pPr>
      <a:lvl2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2pPr>
      <a:lvl3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3pPr>
      <a:lvl4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4pPr>
      <a:lvl5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5pPr>
      <a:lvl6pPr marL="609585" algn="l" defTabSz="609585" rtl="0" eaLnBrk="1" fontAlgn="base" hangingPunct="1">
        <a:spcBef>
          <a:spcPct val="0"/>
        </a:spcBef>
        <a:spcAft>
          <a:spcPct val="0"/>
        </a:spcAft>
        <a:defRPr sz="5333" b="1">
          <a:solidFill>
            <a:srgbClr val="81104F"/>
          </a:solidFill>
          <a:latin typeface="Arial Narrow" charset="0"/>
          <a:ea typeface="ＭＳ Ｐゴシック" charset="0"/>
        </a:defRPr>
      </a:lvl6pPr>
      <a:lvl7pPr marL="1219170" algn="l" defTabSz="609585" rtl="0" eaLnBrk="1" fontAlgn="base" hangingPunct="1">
        <a:spcBef>
          <a:spcPct val="0"/>
        </a:spcBef>
        <a:spcAft>
          <a:spcPct val="0"/>
        </a:spcAft>
        <a:defRPr sz="5333" b="1">
          <a:solidFill>
            <a:srgbClr val="81104F"/>
          </a:solidFill>
          <a:latin typeface="Arial Narrow" charset="0"/>
          <a:ea typeface="ＭＳ Ｐゴシック" charset="0"/>
        </a:defRPr>
      </a:lvl7pPr>
      <a:lvl8pPr marL="1828754" algn="l" defTabSz="609585" rtl="0" eaLnBrk="1" fontAlgn="base" hangingPunct="1">
        <a:spcBef>
          <a:spcPct val="0"/>
        </a:spcBef>
        <a:spcAft>
          <a:spcPct val="0"/>
        </a:spcAft>
        <a:defRPr sz="5333" b="1">
          <a:solidFill>
            <a:srgbClr val="81104F"/>
          </a:solidFill>
          <a:latin typeface="Arial Narrow" charset="0"/>
          <a:ea typeface="ＭＳ Ｐゴシック" charset="0"/>
        </a:defRPr>
      </a:lvl8pPr>
      <a:lvl9pPr marL="2438339" algn="l" defTabSz="609585" rtl="0" eaLnBrk="1" fontAlgn="base" hangingPunct="1">
        <a:spcBef>
          <a:spcPct val="0"/>
        </a:spcBef>
        <a:spcAft>
          <a:spcPct val="0"/>
        </a:spcAft>
        <a:defRPr sz="5333" b="1">
          <a:solidFill>
            <a:srgbClr val="81104F"/>
          </a:solidFill>
          <a:latin typeface="Arial Narrow" charset="0"/>
          <a:ea typeface="ＭＳ Ｐゴシック" charset="0"/>
        </a:defRPr>
      </a:lvl9pPr>
    </p:titleStyle>
    <p:bodyStyle>
      <a:lvl1pPr marL="457189" indent="-457189"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solidFill>
          <a:latin typeface="Arial" panose="020B0604020202020204" pitchFamily="34" charset="0"/>
          <a:ea typeface="MS PGothic" pitchFamily="34" charset="-128"/>
          <a:cs typeface="Arial" panose="020B0604020202020204" pitchFamily="34" charset="0"/>
        </a:defRPr>
      </a:lvl1pPr>
      <a:lvl2pPr marL="990575" indent="-380990"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lumMod val="50000"/>
              <a:lumOff val="50000"/>
            </a:schemeClr>
          </a:solidFill>
          <a:latin typeface="Arial" panose="020B0604020202020204" pitchFamily="34" charset="0"/>
          <a:ea typeface="MS PGothic" pitchFamily="34" charset="-128"/>
          <a:cs typeface="Arial" panose="020B0604020202020204" pitchFamily="34" charset="0"/>
        </a:defRPr>
      </a:lvl2pPr>
      <a:lvl3pPr marL="1523962" indent="-304792"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bg1">
              <a:lumMod val="65000"/>
            </a:schemeClr>
          </a:solidFill>
          <a:latin typeface="Arial" panose="020B0604020202020204" pitchFamily="34" charset="0"/>
          <a:ea typeface="MS PGothic" pitchFamily="34" charset="-128"/>
          <a:cs typeface="Arial" panose="020B0604020202020204" pitchFamily="34" charset="0"/>
        </a:defRPr>
      </a:lvl3pPr>
      <a:lvl4pPr marL="2133547"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4pPr>
      <a:lvl5pPr marL="2743131"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20000" y="274639"/>
            <a:ext cx="1074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721140" y="1600201"/>
            <a:ext cx="1074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Tree>
    <p:extLst>
      <p:ext uri="{BB962C8B-B14F-4D97-AF65-F5344CB8AC3E}">
        <p14:creationId xmlns:p14="http://schemas.microsoft.com/office/powerpoint/2010/main" val="1344992794"/>
      </p:ext>
    </p:extLst>
  </p:cSld>
  <p:clrMap bg1="lt1" tx1="dk1" bg2="lt2" tx2="dk2" accent1="accent1" accent2="accent2" accent3="accent3" accent4="accent4" accent5="accent5" accent6="accent6" hlink="hlink" folHlink="folHlink"/>
  <p:sldLayoutIdLst>
    <p:sldLayoutId id="2147485581" r:id="rId1"/>
    <p:sldLayoutId id="2147485582" r:id="rId2"/>
    <p:sldLayoutId id="2147485583" r:id="rId3"/>
    <p:sldLayoutId id="2147485584" r:id="rId4"/>
    <p:sldLayoutId id="2147485585" r:id="rId5"/>
    <p:sldLayoutId id="2147485586" r:id="rId6"/>
    <p:sldLayoutId id="2147485587" r:id="rId7"/>
    <p:sldLayoutId id="2147485588" r:id="rId8"/>
    <p:sldLayoutId id="2147485589" r:id="rId9"/>
    <p:sldLayoutId id="2147485590" r:id="rId10"/>
    <p:sldLayoutId id="214748559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l" defTabSz="609570" rtl="0" eaLnBrk="1" fontAlgn="base" hangingPunct="1">
        <a:spcBef>
          <a:spcPct val="0"/>
        </a:spcBef>
        <a:spcAft>
          <a:spcPct val="0"/>
        </a:spcAft>
        <a:defRPr sz="4267" b="1" kern="1200">
          <a:solidFill>
            <a:schemeClr val="tx1"/>
          </a:solidFill>
          <a:latin typeface="Arial" panose="020B0604020202020204" pitchFamily="34" charset="0"/>
          <a:ea typeface="MS PGothic" pitchFamily="34" charset="-128"/>
          <a:cs typeface="Arial" panose="020B0604020202020204" pitchFamily="34" charset="0"/>
        </a:defRPr>
      </a:lvl1pPr>
      <a:lvl2pPr algn="l" defTabSz="609570"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2pPr>
      <a:lvl3pPr algn="l" defTabSz="609570"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3pPr>
      <a:lvl4pPr algn="l" defTabSz="609570"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4pPr>
      <a:lvl5pPr algn="l" defTabSz="609570"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5pPr>
      <a:lvl6pPr marL="609570" algn="l" defTabSz="609570" rtl="0" eaLnBrk="1" fontAlgn="base" hangingPunct="1">
        <a:spcBef>
          <a:spcPct val="0"/>
        </a:spcBef>
        <a:spcAft>
          <a:spcPct val="0"/>
        </a:spcAft>
        <a:defRPr sz="5333" b="1">
          <a:solidFill>
            <a:srgbClr val="81104F"/>
          </a:solidFill>
          <a:latin typeface="Arial Narrow" charset="0"/>
          <a:ea typeface="ＭＳ Ｐゴシック" charset="0"/>
        </a:defRPr>
      </a:lvl6pPr>
      <a:lvl7pPr marL="1219140" algn="l" defTabSz="609570" rtl="0" eaLnBrk="1" fontAlgn="base" hangingPunct="1">
        <a:spcBef>
          <a:spcPct val="0"/>
        </a:spcBef>
        <a:spcAft>
          <a:spcPct val="0"/>
        </a:spcAft>
        <a:defRPr sz="5333" b="1">
          <a:solidFill>
            <a:srgbClr val="81104F"/>
          </a:solidFill>
          <a:latin typeface="Arial Narrow" charset="0"/>
          <a:ea typeface="ＭＳ Ｐゴシック" charset="0"/>
        </a:defRPr>
      </a:lvl7pPr>
      <a:lvl8pPr marL="1828709" algn="l" defTabSz="609570" rtl="0" eaLnBrk="1" fontAlgn="base" hangingPunct="1">
        <a:spcBef>
          <a:spcPct val="0"/>
        </a:spcBef>
        <a:spcAft>
          <a:spcPct val="0"/>
        </a:spcAft>
        <a:defRPr sz="5333" b="1">
          <a:solidFill>
            <a:srgbClr val="81104F"/>
          </a:solidFill>
          <a:latin typeface="Arial Narrow" charset="0"/>
          <a:ea typeface="ＭＳ Ｐゴシック" charset="0"/>
        </a:defRPr>
      </a:lvl8pPr>
      <a:lvl9pPr marL="2438278" algn="l" defTabSz="609570" rtl="0" eaLnBrk="1" fontAlgn="base" hangingPunct="1">
        <a:spcBef>
          <a:spcPct val="0"/>
        </a:spcBef>
        <a:spcAft>
          <a:spcPct val="0"/>
        </a:spcAft>
        <a:defRPr sz="5333" b="1">
          <a:solidFill>
            <a:srgbClr val="81104F"/>
          </a:solidFill>
          <a:latin typeface="Arial Narrow" charset="0"/>
          <a:ea typeface="ＭＳ Ｐゴシック" charset="0"/>
        </a:defRPr>
      </a:lvl9pPr>
    </p:titleStyle>
    <p:bodyStyle>
      <a:lvl1pPr marL="457178" indent="-457178" algn="l" defTabSz="609570"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solidFill>
          <a:latin typeface="Arial" panose="020B0604020202020204" pitchFamily="34" charset="0"/>
          <a:ea typeface="MS PGothic" pitchFamily="34" charset="-128"/>
          <a:cs typeface="Arial" panose="020B0604020202020204" pitchFamily="34" charset="0"/>
        </a:defRPr>
      </a:lvl1pPr>
      <a:lvl2pPr marL="990550" indent="-380981" algn="l" defTabSz="609570"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lumMod val="50000"/>
              <a:lumOff val="50000"/>
            </a:schemeClr>
          </a:solidFill>
          <a:latin typeface="Arial" panose="020B0604020202020204" pitchFamily="34" charset="0"/>
          <a:ea typeface="MS PGothic" pitchFamily="34" charset="-128"/>
          <a:cs typeface="Arial" panose="020B0604020202020204" pitchFamily="34" charset="0"/>
        </a:defRPr>
      </a:lvl2pPr>
      <a:lvl3pPr marL="1523925" indent="-304784" algn="l" defTabSz="609570"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bg1">
              <a:lumMod val="65000"/>
            </a:schemeClr>
          </a:solidFill>
          <a:latin typeface="Arial" panose="020B0604020202020204" pitchFamily="34" charset="0"/>
          <a:ea typeface="MS PGothic" pitchFamily="34" charset="-128"/>
          <a:cs typeface="Arial" panose="020B0604020202020204" pitchFamily="34" charset="0"/>
        </a:defRPr>
      </a:lvl3pPr>
      <a:lvl4pPr marL="2133493" indent="-304784" algn="l" defTabSz="609570"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4pPr>
      <a:lvl5pPr marL="2743062" indent="-304784" algn="l" defTabSz="609570"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0"/>
            <a:ext cx="12192000" cy="1219200"/>
          </a:xfrm>
          <a:prstGeom prst="rect">
            <a:avLst/>
          </a:prstGeom>
          <a:solidFill>
            <a:srgbClr val="007CA4"/>
          </a:solidFill>
          <a:ln w="9525">
            <a:noFill/>
            <a:round/>
            <a:headEnd/>
            <a:tailEnd/>
          </a:ln>
          <a:effectLst/>
        </p:spPr>
        <p:txBody>
          <a:bodyPr wrap="none" anchor="ctr"/>
          <a:lstStyle/>
          <a:p>
            <a:pPr hangingPunct="0">
              <a:lnSpc>
                <a:spcPct val="93000"/>
              </a:lnSpc>
              <a:buClr>
                <a:srgbClr val="000000"/>
              </a:buClr>
              <a:buSzPct val="100000"/>
              <a:buFont typeface="Times New Roman" pitchFamily="16" charset="0"/>
              <a:buNone/>
              <a:defRPr/>
            </a:pPr>
            <a:endParaRPr lang="en-US">
              <a:ea typeface="+mn-ea"/>
              <a:cs typeface="+mn-cs"/>
            </a:endParaRPr>
          </a:p>
        </p:txBody>
      </p:sp>
      <p:sp>
        <p:nvSpPr>
          <p:cNvPr id="2050" name="Rectangle 2"/>
          <p:cNvSpPr>
            <a:spLocks noChangeArrowheads="1"/>
          </p:cNvSpPr>
          <p:nvPr/>
        </p:nvSpPr>
        <p:spPr bwMode="auto">
          <a:xfrm>
            <a:off x="0" y="0"/>
            <a:ext cx="12192000" cy="1219200"/>
          </a:xfrm>
          <a:prstGeom prst="rect">
            <a:avLst/>
          </a:prstGeom>
          <a:solidFill>
            <a:srgbClr val="007EA3"/>
          </a:solidFill>
          <a:ln w="9525">
            <a:noFill/>
            <a:round/>
            <a:headEnd/>
            <a:tailEnd/>
          </a:ln>
          <a:effectLst/>
        </p:spPr>
        <p:txBody>
          <a:bodyPr wrap="none" anchor="ctr"/>
          <a:lstStyle/>
          <a:p>
            <a:pPr hangingPunct="0">
              <a:lnSpc>
                <a:spcPct val="93000"/>
              </a:lnSpc>
              <a:buClr>
                <a:srgbClr val="000000"/>
              </a:buClr>
              <a:buSzPct val="100000"/>
              <a:buFont typeface="Times New Roman" pitchFamily="16" charset="0"/>
              <a:buNone/>
              <a:defRPr/>
            </a:pPr>
            <a:endParaRPr lang="en-US">
              <a:ea typeface="+mn-ea"/>
              <a:cs typeface="+mn-cs"/>
            </a:endParaRPr>
          </a:p>
        </p:txBody>
      </p:sp>
      <p:sp>
        <p:nvSpPr>
          <p:cNvPr id="15364" name="Rectangle 3"/>
          <p:cNvSpPr>
            <a:spLocks noGrp="1" noChangeArrowheads="1"/>
          </p:cNvSpPr>
          <p:nvPr>
            <p:ph type="title"/>
          </p:nvPr>
        </p:nvSpPr>
        <p:spPr bwMode="auto">
          <a:xfrm>
            <a:off x="406401" y="1"/>
            <a:ext cx="11273367" cy="1216025"/>
          </a:xfrm>
          <a:prstGeom prst="rect">
            <a:avLst/>
          </a:prstGeom>
          <a:noFill/>
          <a:ln w="9525">
            <a:noFill/>
            <a:round/>
            <a:headEnd/>
            <a:tailEnd/>
          </a:ln>
        </p:spPr>
        <p:txBody>
          <a:bodyPr vert="horz" wrap="square" lIns="90000" tIns="45000" rIns="90000" bIns="45000" numCol="1" anchor="ctr" anchorCtr="0" compatLnSpc="1">
            <a:prstTxWarp prst="textNoShape">
              <a:avLst/>
            </a:prstTxWarp>
          </a:bodyPr>
          <a:lstStyle/>
          <a:p>
            <a:pPr lvl="0"/>
            <a:r>
              <a:rPr lang="en-GB" dirty="0"/>
              <a:t>Click to edit the title text format</a:t>
            </a:r>
          </a:p>
        </p:txBody>
      </p:sp>
      <p:sp>
        <p:nvSpPr>
          <p:cNvPr id="15365" name="Rectangle 4"/>
          <p:cNvSpPr>
            <a:spLocks noGrp="1" noChangeArrowheads="1"/>
          </p:cNvSpPr>
          <p:nvPr>
            <p:ph type="body" idx="1"/>
          </p:nvPr>
        </p:nvSpPr>
        <p:spPr bwMode="auto">
          <a:xfrm>
            <a:off x="406401" y="1524000"/>
            <a:ext cx="11273367" cy="4568825"/>
          </a:xfrm>
          <a:prstGeom prst="rect">
            <a:avLst/>
          </a:prstGeom>
          <a:noFill/>
          <a:ln w="9525">
            <a:noFill/>
            <a:round/>
            <a:headEnd/>
            <a:tailEnd/>
          </a:ln>
        </p:spPr>
        <p:txBody>
          <a:bodyPr vert="horz" wrap="square" lIns="90000" tIns="45000" rIns="90000" bIns="450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2926171780"/>
      </p:ext>
    </p:extLst>
  </p:cSld>
  <p:clrMap bg1="lt1" tx1="dk1" bg2="lt2" tx2="dk2" accent1="accent1" accent2="accent2" accent3="accent3" accent4="accent4" accent5="accent5" accent6="accent6" hlink="hlink" folHlink="folHlink"/>
  <p:sldLayoutIdLst>
    <p:sldLayoutId id="2147485593" r:id="rId1"/>
    <p:sldLayoutId id="2147485594" r:id="rId2"/>
    <p:sldLayoutId id="2147485595" r:id="rId3"/>
    <p:sldLayoutId id="2147485596" r:id="rId4"/>
    <p:sldLayoutId id="2147485597" r:id="rId5"/>
    <p:sldLayoutId id="2147485598" r:id="rId6"/>
    <p:sldLayoutId id="2147485599" r:id="rId7"/>
    <p:sldLayoutId id="2147485600" r:id="rId8"/>
    <p:sldLayoutId id="2147485601" r:id="rId9"/>
    <p:sldLayoutId id="2147485602" r:id="rId10"/>
    <p:sldLayoutId id="2147485603" r:id="rId11"/>
    <p:sldLayoutId id="2147485604" r:id="rId12"/>
    <p:sldLayoutId id="2147485605" r:id="rId13"/>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pitchFamily="18" charset="0"/>
        <a:defRPr sz="3600" b="1">
          <a:solidFill>
            <a:schemeClr val="bg1"/>
          </a:solidFill>
          <a:latin typeface="+mj-lt"/>
          <a:ea typeface="+mj-ea"/>
          <a:cs typeface="+mj-cs"/>
        </a:defRPr>
      </a:lvl1pPr>
      <a:lvl2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2pPr>
      <a:lvl3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3pPr>
      <a:lvl4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4pPr>
      <a:lvl5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5pPr>
      <a:lvl6pPr marL="25146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6pPr>
      <a:lvl7pPr marL="29718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7pPr>
      <a:lvl8pPr marL="34290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8pPr>
      <a:lvl9pPr marL="38862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9pPr>
    </p:titleStyle>
    <p:bodyStyle>
      <a:lvl1pPr marL="342900" indent="-342900" algn="l" defTabSz="457200" rtl="0" eaLnBrk="0" fontAlgn="base" hangingPunct="0">
        <a:lnSpc>
          <a:spcPct val="93000"/>
        </a:lnSpc>
        <a:spcBef>
          <a:spcPct val="0"/>
        </a:spcBef>
        <a:spcAft>
          <a:spcPts val="1288"/>
        </a:spcAft>
        <a:buClr>
          <a:srgbClr val="000000"/>
        </a:buClr>
        <a:buSzPct val="100000"/>
        <a:buFont typeface="Times New Roman" pitchFamily="18" charset="0"/>
        <a:buChar char="•"/>
        <a:defRPr sz="2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038"/>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775"/>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25"/>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63"/>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6pPr>
      <a:lvl7pPr marL="2971800" indent="-228600" algn="l" defTabSz="457200"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7pPr>
      <a:lvl8pPr marL="3429000" indent="-228600" algn="l" defTabSz="457200"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8pPr>
      <a:lvl9pPr marL="3886200" indent="-228600" algn="l" defTabSz="457200"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descr="A close up of a sign&#10;&#10;Description automatically generated">
            <a:extLst>
              <a:ext uri="{FF2B5EF4-FFF2-40B4-BE49-F238E27FC236}">
                <a16:creationId xmlns:a16="http://schemas.microsoft.com/office/drawing/2014/main" id="{E06C9A48-DB48-4242-80F2-CB8C550D8B4D}"/>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516972650"/>
      </p:ext>
    </p:extLst>
  </p:cSld>
  <p:clrMap bg1="lt1" tx1="dk1" bg2="lt2" tx2="dk2" accent1="accent1" accent2="accent2" accent3="accent3" accent4="accent4" accent5="accent5" accent6="accent6" hlink="hlink" folHlink="folHlink"/>
  <p:sldLayoutIdLst>
    <p:sldLayoutId id="2147485607" r:id="rId1"/>
    <p:sldLayoutId id="2147485608" r:id="rId2"/>
    <p:sldLayoutId id="2147485609" r:id="rId3"/>
    <p:sldLayoutId id="2147485610" r:id="rId4"/>
    <p:sldLayoutId id="2147485611" r:id="rId5"/>
    <p:sldLayoutId id="2147485612" r:id="rId6"/>
    <p:sldLayoutId id="2147485613" r:id="rId7"/>
    <p:sldLayoutId id="2147485614" r:id="rId8"/>
    <p:sldLayoutId id="2147485615" r:id="rId9"/>
    <p:sldLayoutId id="2147485616" r:id="rId10"/>
    <p:sldLayoutId id="2147485617" r:id="rId11"/>
    <p:sldLayoutId id="2147485618" r:id="rId12"/>
    <p:sldLayoutId id="2147485619" r:id="rId13"/>
    <p:sldLayoutId id="2147485620" r:id="rId14"/>
    <p:sldLayoutId id="2147485621" r:id="rId15"/>
    <p:sldLayoutId id="2147485622" r:id="rId16"/>
    <p:sldLayoutId id="2147485623" r:id="rId17"/>
    <p:sldLayoutId id="2147485624"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descr="A close up of a sign&#10;&#10;Description automatically generated">
            <a:extLst>
              <a:ext uri="{FF2B5EF4-FFF2-40B4-BE49-F238E27FC236}">
                <a16:creationId xmlns:a16="http://schemas.microsoft.com/office/drawing/2014/main" id="{E06C9A48-DB48-4242-80F2-CB8C550D8B4D}"/>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565716937"/>
      </p:ext>
    </p:extLst>
  </p:cSld>
  <p:clrMap bg1="lt1" tx1="dk1" bg2="lt2" tx2="dk2" accent1="accent1" accent2="accent2" accent3="accent3" accent4="accent4" accent5="accent5" accent6="accent6" hlink="hlink" folHlink="folHlink"/>
  <p:sldLayoutIdLst>
    <p:sldLayoutId id="2147485387" r:id="rId1"/>
    <p:sldLayoutId id="2147485388" r:id="rId2"/>
    <p:sldLayoutId id="2147485389" r:id="rId3"/>
    <p:sldLayoutId id="2147485390" r:id="rId4"/>
    <p:sldLayoutId id="2147485391" r:id="rId5"/>
    <p:sldLayoutId id="2147485392" r:id="rId6"/>
    <p:sldLayoutId id="2147485393" r:id="rId7"/>
    <p:sldLayoutId id="2147485394" r:id="rId8"/>
    <p:sldLayoutId id="2147485395" r:id="rId9"/>
    <p:sldLayoutId id="2147485396" r:id="rId10"/>
    <p:sldLayoutId id="2147485397" r:id="rId11"/>
    <p:sldLayoutId id="2147485398" r:id="rId12"/>
    <p:sldLayoutId id="2147485399" r:id="rId13"/>
    <p:sldLayoutId id="2147485400" r:id="rId14"/>
    <p:sldLayoutId id="2147485401" r:id="rId15"/>
    <p:sldLayoutId id="2147485402" r:id="rId16"/>
    <p:sldLayoutId id="2147485403" r:id="rId1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79778" y="6340300"/>
            <a:ext cx="124293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3263989" y="6356350"/>
            <a:ext cx="3886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0"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
        <p:nvSpPr>
          <p:cNvPr id="7" name="Rectangle 16">
            <a:extLst>
              <a:ext uri="{FF2B5EF4-FFF2-40B4-BE49-F238E27FC236}">
                <a16:creationId xmlns:a16="http://schemas.microsoft.com/office/drawing/2014/main" id="{8651B098-8FCE-BE42-B80A-F26ADE4399B6}"/>
              </a:ext>
            </a:extLst>
          </p:cNvPr>
          <p:cNvSpPr>
            <a:spLocks noChangeArrowheads="1"/>
          </p:cNvSpPr>
          <p:nvPr userDrawn="1"/>
        </p:nvSpPr>
        <p:spPr bwMode="auto">
          <a:xfrm>
            <a:off x="0" y="6781800"/>
            <a:ext cx="12192000" cy="76200"/>
          </a:xfrm>
          <a:prstGeom prst="rect">
            <a:avLst/>
          </a:prstGeom>
          <a:solidFill>
            <a:srgbClr val="78AAD6"/>
          </a:solidFill>
          <a:ln>
            <a:noFill/>
          </a:ln>
        </p:spPr>
        <p:txBody>
          <a:bodyPr wrap="none" anchor="ctr"/>
          <a:lstStyle/>
          <a:p>
            <a:endParaRPr lang="en-US" sz="2400"/>
          </a:p>
        </p:txBody>
      </p:sp>
      <p:sp>
        <p:nvSpPr>
          <p:cNvPr id="9" name="TextBox 8">
            <a:extLst>
              <a:ext uri="{FF2B5EF4-FFF2-40B4-BE49-F238E27FC236}">
                <a16:creationId xmlns:a16="http://schemas.microsoft.com/office/drawing/2014/main" id="{13B6796B-DAF4-6D42-A638-1C8E51405B91}"/>
              </a:ext>
            </a:extLst>
          </p:cNvPr>
          <p:cNvSpPr txBox="1"/>
          <p:nvPr userDrawn="1"/>
        </p:nvSpPr>
        <p:spPr>
          <a:xfrm>
            <a:off x="914400" y="-2233534"/>
            <a:ext cx="184731" cy="461665"/>
          </a:xfrm>
          <a:prstGeom prst="rect">
            <a:avLst/>
          </a:prstGeom>
          <a:noFill/>
        </p:spPr>
        <p:txBody>
          <a:bodyPr wrap="none" rtlCol="0">
            <a:spAutoFit/>
          </a:bodyPr>
          <a:lstStyle/>
          <a:p>
            <a:endParaRPr lang="en-US"/>
          </a:p>
        </p:txBody>
      </p:sp>
      <p:pic>
        <p:nvPicPr>
          <p:cNvPr id="11" name="Picture 10">
            <a:extLst>
              <a:ext uri="{FF2B5EF4-FFF2-40B4-BE49-F238E27FC236}">
                <a16:creationId xmlns:a16="http://schemas.microsoft.com/office/drawing/2014/main" id="{F49DC5F3-4307-E54D-B3A0-81462CEAEB8D}"/>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8382000" y="6319428"/>
            <a:ext cx="3375285" cy="383313"/>
          </a:xfrm>
          <a:prstGeom prst="rect">
            <a:avLst/>
          </a:prstGeom>
        </p:spPr>
      </p:pic>
      <p:pic>
        <p:nvPicPr>
          <p:cNvPr id="10" name="Picture 9">
            <a:extLst>
              <a:ext uri="{FF2B5EF4-FFF2-40B4-BE49-F238E27FC236}">
                <a16:creationId xmlns:a16="http://schemas.microsoft.com/office/drawing/2014/main" id="{EB071A07-ACD4-D049-AFDC-EF796916B919}"/>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551311" y="6245541"/>
            <a:ext cx="216513" cy="457200"/>
          </a:xfrm>
          <a:prstGeom prst="rect">
            <a:avLst/>
          </a:prstGeom>
        </p:spPr>
      </p:pic>
    </p:spTree>
    <p:extLst>
      <p:ext uri="{BB962C8B-B14F-4D97-AF65-F5344CB8AC3E}">
        <p14:creationId xmlns:p14="http://schemas.microsoft.com/office/powerpoint/2010/main" val="2068272995"/>
      </p:ext>
    </p:extLst>
  </p:cSld>
  <p:clrMap bg1="lt1" tx1="dk1" bg2="lt2" tx2="dk2" accent1="accent1" accent2="accent2" accent3="accent3" accent4="accent4" accent5="accent5" accent6="accent6" hlink="hlink" folHlink="folHlink"/>
  <p:sldLayoutIdLst>
    <p:sldLayoutId id="2147485405" r:id="rId1"/>
    <p:sldLayoutId id="2147485407" r:id="rId2"/>
    <p:sldLayoutId id="2147485408" r:id="rId3"/>
    <p:sldLayoutId id="2147485409" r:id="rId4"/>
    <p:sldLayoutId id="2147485410" r:id="rId5"/>
    <p:sldLayoutId id="2147485411" r:id="rId6"/>
    <p:sldLayoutId id="2147485412" r:id="rId7"/>
    <p:sldLayoutId id="2147485413" r:id="rId8"/>
    <p:sldLayoutId id="2147485414" r:id="rId9"/>
    <p:sldLayoutId id="2147485415"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0000"/>
        </a:lnSpc>
        <a:spcBef>
          <a:spcPct val="0"/>
        </a:spcBef>
        <a:buNone/>
        <a:defRPr sz="4400" b="0" i="0" kern="1200" baseline="0">
          <a:solidFill>
            <a:srgbClr val="003366"/>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898727-2C81-CC49-815F-D396100FE4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F11880-E75F-F74A-B9D0-E5B0109D3B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DFA2DF-BCE9-4E4A-9F3E-F18FAD5280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84206-44F1-5E4B-A1D0-981CDEA7CA37}" type="datetimeFigureOut">
              <a:rPr lang="en-US" smtClean="0"/>
              <a:t>12/8/23</a:t>
            </a:fld>
            <a:endParaRPr lang="en-US"/>
          </a:p>
        </p:txBody>
      </p:sp>
      <p:sp>
        <p:nvSpPr>
          <p:cNvPr id="5" name="Footer Placeholder 4">
            <a:extLst>
              <a:ext uri="{FF2B5EF4-FFF2-40B4-BE49-F238E27FC236}">
                <a16:creationId xmlns:a16="http://schemas.microsoft.com/office/drawing/2014/main" id="{0A21D15E-F600-C746-B481-743BDE5753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D217E1-BA97-614B-B4C2-8DEB5B53D0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3E951D-5307-4747-8B34-9635E7C1B376}" type="slidenum">
              <a:rPr lang="en-US" smtClean="0"/>
              <a:t>‹#›</a:t>
            </a:fld>
            <a:endParaRPr lang="en-US"/>
          </a:p>
        </p:txBody>
      </p:sp>
    </p:spTree>
    <p:extLst>
      <p:ext uri="{BB962C8B-B14F-4D97-AF65-F5344CB8AC3E}">
        <p14:creationId xmlns:p14="http://schemas.microsoft.com/office/powerpoint/2010/main" val="2827595028"/>
      </p:ext>
    </p:extLst>
  </p:cSld>
  <p:clrMap bg1="lt1" tx1="dk1" bg2="lt2" tx2="dk2" accent1="accent1" accent2="accent2" accent3="accent3" accent4="accent4" accent5="accent5" accent6="accent6" hlink="hlink" folHlink="folHlink"/>
  <p:sldLayoutIdLst>
    <p:sldLayoutId id="2147485417" r:id="rId1"/>
    <p:sldLayoutId id="2147485418" r:id="rId2"/>
    <p:sldLayoutId id="2147485419" r:id="rId3"/>
    <p:sldLayoutId id="2147485420" r:id="rId4"/>
    <p:sldLayoutId id="2147485421" r:id="rId5"/>
    <p:sldLayoutId id="2147485422" r:id="rId6"/>
    <p:sldLayoutId id="2147485423" r:id="rId7"/>
    <p:sldLayoutId id="2147485424" r:id="rId8"/>
    <p:sldLayoutId id="2147485425" r:id="rId9"/>
    <p:sldLayoutId id="2147485426" r:id="rId10"/>
    <p:sldLayoutId id="2147485427"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a:xfrm>
            <a:off x="304800" y="6356351"/>
            <a:ext cx="9997440" cy="365125"/>
          </a:xfrm>
          <a:prstGeom prst="rect">
            <a:avLst/>
          </a:prstGeom>
        </p:spPr>
        <p:txBody>
          <a:bodyPr vert="horz" lIns="45720" tIns="45720" rIns="9144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US" dirty="0">
              <a:solidFill>
                <a:srgbClr val="000000"/>
              </a:solidFill>
            </a:endParaRPr>
          </a:p>
        </p:txBody>
      </p:sp>
      <p:pic>
        <p:nvPicPr>
          <p:cNvPr id="9" name="Picture 8" descr="PeerView.com-RGB@2x.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0225021" y="6366691"/>
            <a:ext cx="1865376" cy="487680"/>
          </a:xfrm>
          <a:prstGeom prst="rect">
            <a:avLst/>
          </a:prstGeom>
        </p:spPr>
      </p:pic>
      <p:sp>
        <p:nvSpPr>
          <p:cNvPr id="6" name="Text Placeholder 3"/>
          <p:cNvSpPr>
            <a:spLocks noGrp="1"/>
          </p:cNvSpPr>
          <p:nvPr>
            <p:ph type="body" idx="1"/>
          </p:nvPr>
        </p:nvSpPr>
        <p:spPr>
          <a:xfrm>
            <a:off x="304800" y="1382974"/>
            <a:ext cx="11582400" cy="4720188"/>
          </a:xfrm>
          <a:prstGeom prst="rect">
            <a:avLst/>
          </a:prstGeom>
        </p:spPr>
        <p:txBody>
          <a:bodyPr vert="horz" lIns="91440" tIns="45720" rIns="91440" bIns="45720" rtlCol="0">
            <a:noAutofit/>
          </a:bodyPr>
          <a:lstStyle/>
          <a:p>
            <a:pPr lvl="0"/>
            <a:endParaRPr lang="en-US" dirty="0"/>
          </a:p>
        </p:txBody>
      </p:sp>
      <p:sp>
        <p:nvSpPr>
          <p:cNvPr id="8" name="Title Placeholder 1"/>
          <p:cNvSpPr>
            <a:spLocks noGrp="1"/>
          </p:cNvSpPr>
          <p:nvPr>
            <p:ph type="title"/>
          </p:nvPr>
        </p:nvSpPr>
        <p:spPr>
          <a:xfrm>
            <a:off x="121920" y="101763"/>
            <a:ext cx="11948160" cy="868363"/>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574074933"/>
      </p:ext>
    </p:extLst>
  </p:cSld>
  <p:clrMap bg1="lt1" tx1="dk1" bg2="lt2" tx2="dk2" accent1="accent1" accent2="accent2" accent3="accent3" accent4="accent4" accent5="accent5" accent6="accent6" hlink="hlink" folHlink="folHlink"/>
  <p:sldLayoutIdLst>
    <p:sldLayoutId id="2147485429" r:id="rId1"/>
    <p:sldLayoutId id="2147485430" r:id="rId2"/>
    <p:sldLayoutId id="2147485431" r:id="rId3"/>
    <p:sldLayoutId id="2147485432" r:id="rId4"/>
    <p:sldLayoutId id="2147485433" r:id="rId5"/>
    <p:sldLayoutId id="2147485434" r:id="rId6"/>
    <p:sldLayoutId id="2147485435" r:id="rId7"/>
    <p:sldLayoutId id="2147485436" r:id="rId8"/>
    <p:sldLayoutId id="2147485437" r:id="rId9"/>
    <p:sldLayoutId id="2147485438" r:id="rId10"/>
    <p:sldLayoutId id="2147485439" r:id="rId11"/>
    <p:sldLayoutId id="2147485440" r:id="rId12"/>
    <p:sldLayoutId id="2147485441" r:id="rId13"/>
    <p:sldLayoutId id="2147485442" r:id="rId14"/>
    <p:sldLayoutId id="2147485443" r:id="rId15"/>
    <p:sldLayoutId id="2147485444" r:id="rId16"/>
    <p:sldLayoutId id="2147485445" r:id="rId17"/>
    <p:sldLayoutId id="2147485446" r:id="rId18"/>
    <p:sldLayoutId id="2147485447" r:id="rId19"/>
    <p:sldLayoutId id="2147485448"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ctr" defTabSz="1219170" rtl="0" eaLnBrk="1" latinLnBrk="0" hangingPunct="1">
        <a:spcBef>
          <a:spcPct val="0"/>
        </a:spcBef>
        <a:buNone/>
        <a:defRPr sz="3200" b="1" kern="1200" baseline="0">
          <a:solidFill>
            <a:schemeClr val="accent1"/>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spcBef>
          <a:spcPts val="0"/>
        </a:spcBef>
        <a:spcAft>
          <a:spcPts val="800"/>
        </a:spcAft>
        <a:buFont typeface="Arial" panose="020B0604020202020204" pitchFamily="34" charset="0"/>
        <a:buNone/>
        <a:defRPr sz="3200" kern="1200">
          <a:solidFill>
            <a:schemeClr val="tx1"/>
          </a:solidFill>
          <a:latin typeface="Arial" panose="020B0604020202020204" pitchFamily="34" charset="0"/>
          <a:ea typeface="+mn-ea"/>
          <a:cs typeface="Arial" panose="020B0604020202020204" pitchFamily="34" charset="0"/>
        </a:defRPr>
      </a:lvl1pPr>
      <a:lvl2pPr marL="1066773" indent="-457189"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676358" marR="0" indent="-457189" algn="l" defTabSz="1219170" rtl="0" eaLnBrk="1" fontAlgn="auto" latinLnBrk="0" hangingPunct="1">
        <a:lnSpc>
          <a:spcPct val="100000"/>
        </a:lnSpc>
        <a:spcBef>
          <a:spcPts val="0"/>
        </a:spcBef>
        <a:spcAft>
          <a:spcPts val="800"/>
        </a:spcAft>
        <a:buClrTx/>
        <a:buSzPct val="70000"/>
        <a:buFont typeface="Wingdings 2" panose="05020102010507070707" pitchFamily="18" charset="2"/>
        <a:buChar char="®"/>
        <a:tabLst/>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9" y="404814"/>
            <a:ext cx="11376025" cy="602895"/>
          </a:xfrm>
          <a:prstGeom prst="rect">
            <a:avLst/>
          </a:prstGeom>
        </p:spPr>
        <p:txBody>
          <a:bodyPr vert="horz" lIns="0" tIns="0" rIns="0" bIns="0" rtlCol="0" anchor="t">
            <a:normAutofit/>
          </a:bodyPr>
          <a:lstStyle/>
          <a:p>
            <a:r>
              <a:rPr lang="en-US" dirty="0"/>
              <a:t>Click to enter title here</a:t>
            </a:r>
            <a:endParaRPr lang="en-GB" dirty="0"/>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1" y="6456260"/>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1">
                <a:solidFill>
                  <a:schemeClr val="tx1"/>
                </a:solidFill>
              </a:defRPr>
            </a:lvl1pPr>
          </a:lstStyle>
          <a:p>
            <a:fld id="{F8E47D07-9D1E-4FE9-B31A-2F5863681021}" type="slidenum">
              <a:rPr lang="en-GB" smtClean="0"/>
              <a:pPr/>
              <a:t>‹#›</a:t>
            </a:fld>
            <a:endParaRPr lang="en-GB" dirty="0"/>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9" y="1557339"/>
            <a:ext cx="11376025" cy="4636800"/>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use the Paste and Match Formatting shortcut (</a:t>
            </a:r>
            <a:r>
              <a:rPr lang="en-US" dirty="0" err="1"/>
              <a:t>Cmd</a:t>
            </a:r>
            <a:r>
              <a:rPr lang="en-US" dirty="0"/>
              <a:t> + Option + Shift + V).</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3"/>
    </p:custDataLst>
    <p:extLst>
      <p:ext uri="{BB962C8B-B14F-4D97-AF65-F5344CB8AC3E}">
        <p14:creationId xmlns:p14="http://schemas.microsoft.com/office/powerpoint/2010/main" val="3421616677"/>
      </p:ext>
    </p:extLst>
  </p:cSld>
  <p:clrMap bg1="lt1" tx1="dk1" bg2="lt2" tx2="dk2" accent1="accent1" accent2="accent2" accent3="accent3" accent4="accent4" accent5="accent5" accent6="accent6" hlink="hlink" folHlink="folHlink"/>
  <p:sldLayoutIdLst>
    <p:sldLayoutId id="2147485450" r:id="rId1"/>
    <p:sldLayoutId id="2147485451" r:id="rId2"/>
    <p:sldLayoutId id="2147485452" r:id="rId3"/>
    <p:sldLayoutId id="2147485453" r:id="rId4"/>
    <p:sldLayoutId id="2147485454" r:id="rId5"/>
    <p:sldLayoutId id="2147485455" r:id="rId6"/>
    <p:sldLayoutId id="2147485456" r:id="rId7"/>
    <p:sldLayoutId id="2147485457" r:id="rId8"/>
    <p:sldLayoutId id="2147485458" r:id="rId9"/>
    <p:sldLayoutId id="2147485459" r:id="rId10"/>
    <p:sldLayoutId id="214748546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p:txStyles>
    <p:titleStyle>
      <a:lvl1pPr algn="l" defTabSz="914377"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594" indent="-228594" algn="l" defTabSz="914377"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1pPr>
      <a:lvl2pPr marL="460788" marR="0" indent="-228594" algn="l" defTabSz="914377"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1600" kern="1200" dirty="0">
          <a:solidFill>
            <a:schemeClr val="tx1"/>
          </a:solidFill>
          <a:latin typeface="+mn-lt"/>
          <a:ea typeface="+mn-ea"/>
          <a:cs typeface="+mn-cs"/>
        </a:defRPr>
      </a:lvl2pPr>
      <a:lvl3pPr marL="691183" indent="-228594" algn="l" defTabSz="914377" rtl="0" eaLnBrk="1" latinLnBrk="0" hangingPunct="1">
        <a:lnSpc>
          <a:spcPct val="100000"/>
        </a:lnSpc>
        <a:spcBef>
          <a:spcPts val="0"/>
        </a:spcBef>
        <a:spcAft>
          <a:spcPts val="800"/>
        </a:spcAft>
        <a:buClrTx/>
        <a:buSzPct val="100000"/>
        <a:buFont typeface="Arial" panose="020B0604020202020204" pitchFamily="34" charset="0"/>
        <a:buChar char="•"/>
        <a:defRPr sz="1400" kern="1200">
          <a:solidFill>
            <a:schemeClr val="tx1"/>
          </a:solidFill>
          <a:latin typeface="+mn-lt"/>
          <a:ea typeface="+mn-ea"/>
          <a:cs typeface="+mn-cs"/>
        </a:defRPr>
      </a:lvl3pPr>
      <a:lvl4pPr marL="921577" indent="-228594" algn="l" defTabSz="914377" rtl="0" eaLnBrk="1" latinLnBrk="0" hangingPunct="1">
        <a:lnSpc>
          <a:spcPct val="100000"/>
        </a:lnSpc>
        <a:spcBef>
          <a:spcPts val="0"/>
        </a:spcBef>
        <a:spcAft>
          <a:spcPts val="800"/>
        </a:spcAft>
        <a:buClrTx/>
        <a:buSzPct val="100000"/>
        <a:buFont typeface="Arial" panose="020B0604020202020204" pitchFamily="34" charset="0"/>
        <a:buChar char="•"/>
        <a:defRPr lang="en-US" sz="1200" kern="1200" dirty="0" smtClean="0">
          <a:solidFill>
            <a:schemeClr val="tx1"/>
          </a:solidFill>
          <a:latin typeface="+mn-lt"/>
          <a:ea typeface="+mn-ea"/>
          <a:cs typeface="+mn-cs"/>
        </a:defRPr>
      </a:lvl4pPr>
      <a:lvl5pPr marL="1151971" indent="-228594" algn="l" defTabSz="914377" rtl="0" eaLnBrk="1" latinLnBrk="0" hangingPunct="1">
        <a:lnSpc>
          <a:spcPct val="100000"/>
        </a:lnSpc>
        <a:spcBef>
          <a:spcPts val="0"/>
        </a:spcBef>
        <a:spcAft>
          <a:spcPts val="800"/>
        </a:spcAft>
        <a:buClrTx/>
        <a:buSzPct val="100000"/>
        <a:buFont typeface="Arial" panose="020B0604020202020204" pitchFamily="34" charset="0"/>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07A4EA-189C-0E4A-941E-1E7C23F602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621D5D-6344-8841-BE94-2DBD9E91303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F33666-D818-E249-916C-F0BFFDB9043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4265E9-E406-124B-941F-07C6C8AE523E}" type="datetime1">
              <a:rPr lang="en-US" smtClean="0"/>
              <a:t>12/8/23</a:t>
            </a:fld>
            <a:endParaRPr lang="en-US"/>
          </a:p>
        </p:txBody>
      </p:sp>
      <p:sp>
        <p:nvSpPr>
          <p:cNvPr id="5" name="Footer Placeholder 4">
            <a:extLst>
              <a:ext uri="{FF2B5EF4-FFF2-40B4-BE49-F238E27FC236}">
                <a16:creationId xmlns:a16="http://schemas.microsoft.com/office/drawing/2014/main" id="{800ED4E1-5B39-D146-A678-2B96FA34F0C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DD4F6F-A0DA-144E-A2EA-0228D95545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D76344-4D5C-264A-89A1-91AAF0BB06C2}" type="slidenum">
              <a:rPr lang="en-US" smtClean="0"/>
              <a:t>‹#›</a:t>
            </a:fld>
            <a:endParaRPr lang="en-US"/>
          </a:p>
        </p:txBody>
      </p:sp>
    </p:spTree>
    <p:extLst>
      <p:ext uri="{BB962C8B-B14F-4D97-AF65-F5344CB8AC3E}">
        <p14:creationId xmlns:p14="http://schemas.microsoft.com/office/powerpoint/2010/main" val="3156385995"/>
      </p:ext>
    </p:extLst>
  </p:cSld>
  <p:clrMap bg1="lt1" tx1="dk1" bg2="lt2" tx2="dk2" accent1="accent1" accent2="accent2" accent3="accent3" accent4="accent4" accent5="accent5" accent6="accent6" hlink="hlink" folHlink="folHlink"/>
  <p:sldLayoutIdLst>
    <p:sldLayoutId id="2147485462" r:id="rId1"/>
    <p:sldLayoutId id="2147485463" r:id="rId2"/>
    <p:sldLayoutId id="2147485464" r:id="rId3"/>
    <p:sldLayoutId id="2147485465" r:id="rId4"/>
    <p:sldLayoutId id="2147485466" r:id="rId5"/>
    <p:sldLayoutId id="2147485467" r:id="rId6"/>
    <p:sldLayoutId id="2147485468" r:id="rId7"/>
    <p:sldLayoutId id="2147485469" r:id="rId8"/>
    <p:sldLayoutId id="2147485470" r:id="rId9"/>
    <p:sldLayoutId id="2147485471" r:id="rId10"/>
    <p:sldLayoutId id="2147485472" r:id="rId11"/>
    <p:sldLayoutId id="2147485473" r:id="rId12"/>
    <p:sldLayoutId id="2147485474" r:id="rId13"/>
    <p:sldLayoutId id="2147485475" r:id="rId14"/>
    <p:sldLayoutId id="2147485476" r:id="rId15"/>
    <p:sldLayoutId id="2147485477" r:id="rId1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dirty="0"/>
              <a:t>Click to enter title here</a:t>
            </a:r>
            <a:endParaRPr lang="en-GB" dirty="0"/>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137663" y="6456258"/>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6258"/>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a:t>
            </a:fld>
            <a:endParaRPr lang="en-GB" dirty="0"/>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12">
              <a:extLst>
                <a:ext uri="{96DAC541-7B7A-43D3-8B79-37D633B846F1}">
                  <asvg:svgBlip xmlns:asvg="http://schemas.microsoft.com/office/drawing/2016/SVG/main" r:embed="rId13"/>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57338"/>
            <a:ext cx="11376025" cy="4636800"/>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use the Paste and Match Formatting shortcut (</a:t>
            </a:r>
            <a:r>
              <a:rPr lang="en-US" dirty="0" err="1"/>
              <a:t>Cmd</a:t>
            </a:r>
            <a:r>
              <a:rPr lang="en-US" dirty="0"/>
              <a:t> + Option + Shift + V).</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1"/>
    </p:custDataLst>
    <p:extLst>
      <p:ext uri="{BB962C8B-B14F-4D97-AF65-F5344CB8AC3E}">
        <p14:creationId xmlns:p14="http://schemas.microsoft.com/office/powerpoint/2010/main" val="4151232986"/>
      </p:ext>
    </p:extLst>
  </p:cSld>
  <p:clrMap bg1="lt1" tx1="dk1" bg2="lt2" tx2="dk2" accent1="accent1" accent2="accent2" accent3="accent3" accent4="accent4" accent5="accent5" accent6="accent6" hlink="hlink" folHlink="folHlink"/>
  <p:sldLayoutIdLst>
    <p:sldLayoutId id="2147485479" r:id="rId1"/>
    <p:sldLayoutId id="2147485480" r:id="rId2"/>
    <p:sldLayoutId id="2147485481" r:id="rId3"/>
    <p:sldLayoutId id="2147485482" r:id="rId4"/>
    <p:sldLayoutId id="2147485483" r:id="rId5"/>
    <p:sldLayoutId id="2147485484" r:id="rId6"/>
    <p:sldLayoutId id="2147485485" r:id="rId7"/>
    <p:sldLayoutId id="2147485486" r:id="rId8"/>
    <p:sldLayoutId id="2147485487"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286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216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992620"/>
      </p:ext>
    </p:extLst>
  </p:cSld>
  <p:clrMap bg1="dk2" tx1="lt1" bg2="dk1" tx2="lt2" accent1="accent1" accent2="accent2" accent3="accent3" accent4="accent4" accent5="accent5" accent6="accent6" hlink="hlink" folHlink="folHlink"/>
  <p:sldLayoutIdLst>
    <p:sldLayoutId id="2147485489" r:id="rId1"/>
    <p:sldLayoutId id="2147485490" r:id="rId2"/>
    <p:sldLayoutId id="2147485491" r:id="rId3"/>
    <p:sldLayoutId id="2147485492" r:id="rId4"/>
    <p:sldLayoutId id="2147485493" r:id="rId5"/>
    <p:sldLayoutId id="2147485494" r:id="rId6"/>
    <p:sldLayoutId id="2147485495" r:id="rId7"/>
    <p:sldLayoutId id="2147485496" r:id="rId8"/>
    <p:sldLayoutId id="2147485497" r:id="rId9"/>
    <p:sldLayoutId id="2147485498" r:id="rId10"/>
    <p:sldLayoutId id="2147485499" r:id="rId11"/>
    <p:sldLayoutId id="2147485500" r:id="rId12"/>
    <p:sldLayoutId id="2147485501"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209.xml"/><Relationship Id="rId4" Type="http://schemas.openxmlformats.org/officeDocument/2006/relationships/chart" Target="../charts/chart3.xml"/></Relationships>
</file>

<file path=ppt/slides/_rels/slide101.xml.rels><?xml version="1.0" encoding="UTF-8" standalone="yes"?>
<Relationships xmlns="http://schemas.openxmlformats.org/package/2006/relationships"><Relationship Id="rId8" Type="http://schemas.openxmlformats.org/officeDocument/2006/relationships/chart" Target="../charts/chart9.xml"/><Relationship Id="rId13" Type="http://schemas.openxmlformats.org/officeDocument/2006/relationships/chart" Target="../charts/chart14.xml"/><Relationship Id="rId18" Type="http://schemas.openxmlformats.org/officeDocument/2006/relationships/chart" Target="../charts/chart19.xml"/><Relationship Id="rId3" Type="http://schemas.openxmlformats.org/officeDocument/2006/relationships/chart" Target="../charts/chart4.xml"/><Relationship Id="rId21" Type="http://schemas.openxmlformats.org/officeDocument/2006/relationships/chart" Target="../charts/chart22.xml"/><Relationship Id="rId7" Type="http://schemas.openxmlformats.org/officeDocument/2006/relationships/chart" Target="../charts/chart8.xml"/><Relationship Id="rId12" Type="http://schemas.openxmlformats.org/officeDocument/2006/relationships/chart" Target="../charts/chart13.xml"/><Relationship Id="rId17" Type="http://schemas.openxmlformats.org/officeDocument/2006/relationships/chart" Target="../charts/chart18.xml"/><Relationship Id="rId2" Type="http://schemas.openxmlformats.org/officeDocument/2006/relationships/notesSlide" Target="../notesSlides/notesSlide36.xml"/><Relationship Id="rId16" Type="http://schemas.openxmlformats.org/officeDocument/2006/relationships/chart" Target="../charts/chart17.xml"/><Relationship Id="rId20" Type="http://schemas.openxmlformats.org/officeDocument/2006/relationships/chart" Target="../charts/chart21.xml"/><Relationship Id="rId1" Type="http://schemas.openxmlformats.org/officeDocument/2006/relationships/slideLayout" Target="../slideLayouts/slideLayout213.xml"/><Relationship Id="rId6" Type="http://schemas.openxmlformats.org/officeDocument/2006/relationships/chart" Target="../charts/chart7.xml"/><Relationship Id="rId11" Type="http://schemas.openxmlformats.org/officeDocument/2006/relationships/chart" Target="../charts/chart12.xml"/><Relationship Id="rId5" Type="http://schemas.openxmlformats.org/officeDocument/2006/relationships/chart" Target="../charts/chart6.xml"/><Relationship Id="rId15" Type="http://schemas.openxmlformats.org/officeDocument/2006/relationships/chart" Target="../charts/chart16.xml"/><Relationship Id="rId23" Type="http://schemas.openxmlformats.org/officeDocument/2006/relationships/chart" Target="../charts/chart24.xml"/><Relationship Id="rId10" Type="http://schemas.openxmlformats.org/officeDocument/2006/relationships/chart" Target="../charts/chart11.xml"/><Relationship Id="rId19" Type="http://schemas.openxmlformats.org/officeDocument/2006/relationships/chart" Target="../charts/chart20.xml"/><Relationship Id="rId4" Type="http://schemas.openxmlformats.org/officeDocument/2006/relationships/chart" Target="../charts/chart5.xml"/><Relationship Id="rId9" Type="http://schemas.openxmlformats.org/officeDocument/2006/relationships/chart" Target="../charts/chart10.xml"/><Relationship Id="rId14" Type="http://schemas.openxmlformats.org/officeDocument/2006/relationships/chart" Target="../charts/chart15.xml"/><Relationship Id="rId22" Type="http://schemas.openxmlformats.org/officeDocument/2006/relationships/chart" Target="../charts/chart23.xml"/></Relationships>
</file>

<file path=ppt/slides/_rels/slide10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7.xml"/><Relationship Id="rId1" Type="http://schemas.openxmlformats.org/officeDocument/2006/relationships/slideLayout" Target="../slideLayouts/slideLayout213.xml"/><Relationship Id="rId5" Type="http://schemas.openxmlformats.org/officeDocument/2006/relationships/image" Target="../media/image120.jpeg"/><Relationship Id="rId4" Type="http://schemas.openxmlformats.org/officeDocument/2006/relationships/image" Target="../media/image117.png"/></Relationships>
</file>

<file path=ppt/slides/_rels/slide10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8.xml"/><Relationship Id="rId1" Type="http://schemas.openxmlformats.org/officeDocument/2006/relationships/slideLayout" Target="../slideLayouts/slideLayout219.xml"/><Relationship Id="rId4" Type="http://schemas.microsoft.com/office/2007/relationships/hdphoto" Target="../media/hdphoto31.wdp"/></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105.xml.rels><?xml version="1.0" encoding="UTF-8" standalone="yes"?>
<Relationships xmlns="http://schemas.openxmlformats.org/package/2006/relationships"><Relationship Id="rId8" Type="http://schemas.microsoft.com/office/2007/relationships/hdphoto" Target="../media/hdphoto34.wdp"/><Relationship Id="rId3" Type="http://schemas.openxmlformats.org/officeDocument/2006/relationships/image" Target="../media/image122.png"/><Relationship Id="rId7"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209.xml"/><Relationship Id="rId6" Type="http://schemas.microsoft.com/office/2007/relationships/hdphoto" Target="../media/hdphoto33.wdp"/><Relationship Id="rId5" Type="http://schemas.openxmlformats.org/officeDocument/2006/relationships/image" Target="../media/image123.png"/><Relationship Id="rId4" Type="http://schemas.microsoft.com/office/2007/relationships/hdphoto" Target="../media/hdphoto32.wdp"/></Relationships>
</file>

<file path=ppt/slides/_rels/slide106.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125.png"/><Relationship Id="rId1" Type="http://schemas.openxmlformats.org/officeDocument/2006/relationships/slideLayout" Target="../slideLayouts/slideLayout209.xml"/><Relationship Id="rId5" Type="http://schemas.microsoft.com/office/2007/relationships/hdphoto" Target="../media/hdphoto36.wdp"/><Relationship Id="rId4" Type="http://schemas.openxmlformats.org/officeDocument/2006/relationships/image" Target="../media/image126.png"/></Relationships>
</file>

<file path=ppt/slides/_rels/slide10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0.xml"/><Relationship Id="rId1" Type="http://schemas.openxmlformats.org/officeDocument/2006/relationships/slideLayout" Target="../slideLayouts/slideLayout220.xml"/><Relationship Id="rId4" Type="http://schemas.microsoft.com/office/2007/relationships/hdphoto" Target="../media/hdphoto37.wdp"/></Relationships>
</file>

<file path=ppt/slides/_rels/slide10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1.xml"/><Relationship Id="rId1" Type="http://schemas.openxmlformats.org/officeDocument/2006/relationships/slideLayout" Target="../slideLayouts/slideLayout220.xml"/><Relationship Id="rId4" Type="http://schemas.microsoft.com/office/2007/relationships/hdphoto" Target="../media/hdphoto38.wdp"/></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9.xml"/></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10.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43.xml"/><Relationship Id="rId1" Type="http://schemas.openxmlformats.org/officeDocument/2006/relationships/slideLayout" Target="../slideLayouts/slideLayout20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38.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38.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38.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slideLayout" Target="../slideLayouts/slideLayout6.xml"/><Relationship Id="rId1" Type="http://schemas.openxmlformats.org/officeDocument/2006/relationships/tags" Target="../tags/tag2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0.pn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1.png"/><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1.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3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1.pn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8.pn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9.pn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0.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2.pn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4.png"/><Relationship Id="rId1" Type="http://schemas.openxmlformats.org/officeDocument/2006/relationships/slideLayout" Target="../slideLayouts/slideLayout38.xml"/><Relationship Id="rId5" Type="http://schemas.microsoft.com/office/2007/relationships/hdphoto" Target="../media/hdphoto15.wdp"/><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6.png"/><Relationship Id="rId1" Type="http://schemas.openxmlformats.org/officeDocument/2006/relationships/slideLayout" Target="../slideLayouts/slideLayout38.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78.png"/><Relationship Id="rId1" Type="http://schemas.openxmlformats.org/officeDocument/2006/relationships/slideLayout" Target="../slideLayouts/slideLayout38.xml"/><Relationship Id="rId5" Type="http://schemas.microsoft.com/office/2007/relationships/hdphoto" Target="../media/hdphoto18.wdp"/><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238.xml"/><Relationship Id="rId5" Type="http://schemas.openxmlformats.org/officeDocument/2006/relationships/image" Target="../media/image81.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238.xml"/><Relationship Id="rId5" Type="http://schemas.openxmlformats.org/officeDocument/2006/relationships/image" Target="../media/image80.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38.xml"/><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_rels/slide4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8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83.xml"/><Relationship Id="rId4" Type="http://schemas.microsoft.com/office/2007/relationships/hdphoto" Target="../media/hdphoto19.wdp"/></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83.xml"/><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9.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110.xml"/><Relationship Id="rId4" Type="http://schemas.microsoft.com/office/2007/relationships/hdphoto" Target="../media/hdphoto20.wdp"/></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115.xml"/><Relationship Id="rId4" Type="http://schemas.microsoft.com/office/2007/relationships/hdphoto" Target="../media/hdphoto21.wdp"/></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7.xml"/></Relationships>
</file>

<file path=ppt/slides/_rels/slide5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7.xml"/><Relationship Id="rId1" Type="http://schemas.openxmlformats.org/officeDocument/2006/relationships/slideLayout" Target="../slideLayouts/slideLayout130.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136.xml"/><Relationship Id="rId6" Type="http://schemas.microsoft.com/office/2007/relationships/hdphoto" Target="../media/hdphoto23.wdp"/><Relationship Id="rId5" Type="http://schemas.openxmlformats.org/officeDocument/2006/relationships/image" Target="../media/image91.png"/><Relationship Id="rId4" Type="http://schemas.microsoft.com/office/2007/relationships/hdphoto" Target="../media/hdphoto22.wdp"/></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136.xml"/><Relationship Id="rId6" Type="http://schemas.microsoft.com/office/2007/relationships/hdphoto" Target="../media/hdphoto25.wdp"/><Relationship Id="rId5" Type="http://schemas.openxmlformats.org/officeDocument/2006/relationships/image" Target="../media/image93.png"/><Relationship Id="rId4" Type="http://schemas.microsoft.com/office/2007/relationships/hdphoto" Target="../media/hdphoto24.wdp"/></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38.xml"/><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1.png"/><Relationship Id="rId1" Type="http://schemas.openxmlformats.org/officeDocument/2006/relationships/slideLayout" Target="../slideLayouts/slideLayout238.xml"/><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1.png"/><Relationship Id="rId1" Type="http://schemas.openxmlformats.org/officeDocument/2006/relationships/slideLayout" Target="../slideLayouts/slideLayout238.xml"/><Relationship Id="rId4" Type="http://schemas.openxmlformats.org/officeDocument/2006/relationships/image" Target="../media/image80.png"/></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38.xml"/><Relationship Id="rId5" Type="http://schemas.openxmlformats.org/officeDocument/2006/relationships/image" Target="../media/image80.png"/><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38.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38.xml"/></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jpeg"/><Relationship Id="rId7" Type="http://schemas.openxmlformats.org/officeDocument/2006/relationships/image" Target="../media/image99.png"/><Relationship Id="rId2" Type="http://schemas.openxmlformats.org/officeDocument/2006/relationships/image" Target="../media/image94.jpeg"/><Relationship Id="rId1" Type="http://schemas.openxmlformats.org/officeDocument/2006/relationships/slideLayout" Target="../slideLayouts/slideLayout17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eg"/></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5.xml"/><Relationship Id="rId1" Type="http://schemas.openxmlformats.org/officeDocument/2006/relationships/slideLayout" Target="../slideLayouts/slideLayout177.xml"/><Relationship Id="rId5" Type="http://schemas.openxmlformats.org/officeDocument/2006/relationships/image" Target="../media/image102.png"/><Relationship Id="rId4" Type="http://schemas.microsoft.com/office/2007/relationships/hdphoto" Target="../media/hdphoto26.wdp"/></Relationships>
</file>

<file path=ppt/slides/_rels/slide79.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03.png"/><Relationship Id="rId1" Type="http://schemas.openxmlformats.org/officeDocument/2006/relationships/slideLayout" Target="../slideLayouts/slideLayout194.xml"/><Relationship Id="rId5" Type="http://schemas.openxmlformats.org/officeDocument/2006/relationships/image" Target="../media/image105.emf"/><Relationship Id="rId4" Type="http://schemas.openxmlformats.org/officeDocument/2006/relationships/image" Target="../media/image104.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7.xml"/></Relationships>
</file>

<file path=ppt/slides/_rels/slide84.xml.rels><?xml version="1.0" encoding="UTF-8" standalone="yes"?>
<Relationships xmlns="http://schemas.openxmlformats.org/package/2006/relationships"><Relationship Id="rId3" Type="http://schemas.openxmlformats.org/officeDocument/2006/relationships/image" Target="../media/image106.emf"/><Relationship Id="rId7" Type="http://schemas.openxmlformats.org/officeDocument/2006/relationships/image" Target="../media/image110.emf"/><Relationship Id="rId2" Type="http://schemas.openxmlformats.org/officeDocument/2006/relationships/notesSlide" Target="../notesSlides/notesSlide28.xml"/><Relationship Id="rId1" Type="http://schemas.openxmlformats.org/officeDocument/2006/relationships/slideLayout" Target="../slideLayouts/slideLayout207.xml"/><Relationship Id="rId6" Type="http://schemas.openxmlformats.org/officeDocument/2006/relationships/image" Target="../media/image109.emf"/><Relationship Id="rId5" Type="http://schemas.openxmlformats.org/officeDocument/2006/relationships/image" Target="../media/image108.emf"/><Relationship Id="rId4" Type="http://schemas.openxmlformats.org/officeDocument/2006/relationships/image" Target="../media/image107.emf"/></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33.xml"/><Relationship Id="rId5" Type="http://schemas.microsoft.com/office/2007/relationships/hdphoto" Target="../media/hdphoto28.wdp"/><Relationship Id="rId4" Type="http://schemas.openxmlformats.org/officeDocument/2006/relationships/image" Target="../media/image11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8.png"/><Relationship Id="rId1" Type="http://schemas.openxmlformats.org/officeDocument/2006/relationships/slideLayout" Target="../slideLayouts/slideLayout238.xml"/><Relationship Id="rId4" Type="http://schemas.openxmlformats.org/officeDocument/2006/relationships/image" Target="../media/image81.png"/></Relationships>
</file>

<file path=ppt/slides/_rels/slide8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113.png"/><Relationship Id="rId2" Type="http://schemas.openxmlformats.org/officeDocument/2006/relationships/image" Target="../media/image81.png"/><Relationship Id="rId1" Type="http://schemas.openxmlformats.org/officeDocument/2006/relationships/slideLayout" Target="../slideLayouts/slideLayout238.xml"/><Relationship Id="rId6" Type="http://schemas.openxmlformats.org/officeDocument/2006/relationships/image" Target="../media/image59.png"/><Relationship Id="rId5" Type="http://schemas.openxmlformats.org/officeDocument/2006/relationships/image" Target="../media/image112.png"/><Relationship Id="rId4" Type="http://schemas.openxmlformats.org/officeDocument/2006/relationships/image" Target="../media/image8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0.xml"/><Relationship Id="rId1" Type="http://schemas.openxmlformats.org/officeDocument/2006/relationships/slideLayout" Target="../slideLayouts/slideLayout208.xml"/><Relationship Id="rId4" Type="http://schemas.openxmlformats.org/officeDocument/2006/relationships/image" Target="../media/image11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9.xml"/></Relationships>
</file>

<file path=ppt/slides/_rels/slide9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2.xml"/><Relationship Id="rId1" Type="http://schemas.openxmlformats.org/officeDocument/2006/relationships/slideLayout" Target="../slideLayouts/slideLayout209.xml"/><Relationship Id="rId4" Type="http://schemas.openxmlformats.org/officeDocument/2006/relationships/image" Target="../media/image117.png"/></Relationships>
</file>

<file path=ppt/slides/_rels/slide9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3.xml"/><Relationship Id="rId1" Type="http://schemas.openxmlformats.org/officeDocument/2006/relationships/slideLayout" Target="../slideLayouts/slideLayout208.xml"/><Relationship Id="rId4" Type="http://schemas.microsoft.com/office/2007/relationships/hdphoto" Target="../media/hdphoto29.wdp"/></Relationships>
</file>

<file path=ppt/slides/_rels/slide97.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19.png"/><Relationship Id="rId1" Type="http://schemas.openxmlformats.org/officeDocument/2006/relationships/slideLayout" Target="../slideLayouts/slideLayout20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13312" y="0"/>
            <a:ext cx="12192000" cy="1719420"/>
          </a:xfrm>
        </p:spPr>
        <p:txBody>
          <a:bodyPr wrap="square" anchor="b">
            <a:noAutofit/>
          </a:bodyPr>
          <a:lstStyle/>
          <a:p>
            <a:pPr>
              <a:lnSpc>
                <a:spcPct val="85000"/>
              </a:lnSpc>
            </a:pPr>
            <a:r>
              <a:rPr lang="en-US" sz="3800" dirty="0"/>
              <a:t>Beyond the Guidelines: Clinical Investigator </a:t>
            </a:r>
            <a:br>
              <a:rPr lang="en-US" sz="3800" dirty="0"/>
            </a:br>
            <a:r>
              <a:rPr lang="en-US" sz="3800" dirty="0"/>
              <a:t>Perspectives on the Management of </a:t>
            </a:r>
            <a:br>
              <a:rPr lang="en-US" sz="3800" dirty="0"/>
            </a:br>
            <a:r>
              <a:rPr lang="en-US" sz="3800" dirty="0"/>
              <a:t>HER2-Low Breast Cancer</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48048" y="5912974"/>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2920388" y="3575817"/>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13312" y="256299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December 7, 2023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7:15 PM – 8:45 PM CT (8:15 PM – 9:45 PM ET)</a:t>
            </a:r>
          </a:p>
        </p:txBody>
      </p:sp>
      <p:sp>
        <p:nvSpPr>
          <p:cNvPr id="8" name="Rectangle 4">
            <a:extLst>
              <a:ext uri="{FF2B5EF4-FFF2-40B4-BE49-F238E27FC236}">
                <a16:creationId xmlns:a16="http://schemas.microsoft.com/office/drawing/2014/main" id="{5778C5BE-6C70-DB44-845F-5BFB22C55505}"/>
              </a:ext>
            </a:extLst>
          </p:cNvPr>
          <p:cNvSpPr txBox="1">
            <a:spLocks noChangeArrowheads="1"/>
          </p:cNvSpPr>
          <p:nvPr/>
        </p:nvSpPr>
        <p:spPr bwMode="auto">
          <a:xfrm>
            <a:off x="-13312" y="1897045"/>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Part 3 of a 3-Part CME Satellite Symposium Series in Partnership with </a:t>
            </a:r>
            <a:b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the 2023 San Antonio Breast Cancer Symposium®</a:t>
            </a:r>
          </a:p>
        </p:txBody>
      </p:sp>
      <p:sp>
        <p:nvSpPr>
          <p:cNvPr id="9" name="Text Box 6">
            <a:extLst>
              <a:ext uri="{FF2B5EF4-FFF2-40B4-BE49-F238E27FC236}">
                <a16:creationId xmlns:a16="http://schemas.microsoft.com/office/drawing/2014/main" id="{DA643E66-527F-8143-B289-74DF2BD163FA}"/>
              </a:ext>
            </a:extLst>
          </p:cNvPr>
          <p:cNvSpPr txBox="1">
            <a:spLocks noChangeArrowheads="1"/>
          </p:cNvSpPr>
          <p:nvPr/>
        </p:nvSpPr>
        <p:spPr bwMode="auto">
          <a:xfrm>
            <a:off x="1694271" y="4160592"/>
            <a:ext cx="8803457"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Aditya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Bardia</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MPH</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Lisa A Carey,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FASCO</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Shanu</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Modi,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p>
        </p:txBody>
      </p:sp>
    </p:spTree>
    <p:custDataLst>
      <p:tags r:id="rId1"/>
    </p:custDataLst>
    <p:extLst>
      <p:ext uri="{BB962C8B-B14F-4D97-AF65-F5344CB8AC3E}">
        <p14:creationId xmlns:p14="http://schemas.microsoft.com/office/powerpoint/2010/main" val="9841074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CBAAB0-6EC2-1F40-AC32-0717ED33770D}"/>
              </a:ext>
            </a:extLst>
          </p:cNvPr>
          <p:cNvSpPr>
            <a:spLocks noGrp="1"/>
          </p:cNvSpPr>
          <p:nvPr>
            <p:ph type="title"/>
          </p:nvPr>
        </p:nvSpPr>
        <p:spPr>
          <a:xfrm>
            <a:off x="912286" y="0"/>
            <a:ext cx="10358967" cy="1371600"/>
          </a:xfrm>
        </p:spPr>
        <p:txBody>
          <a:bodyPr/>
          <a:lstStyle/>
          <a:p>
            <a:r>
              <a:rPr lang="en-US" dirty="0"/>
              <a:t>Breast Cancer Survey Respondents</a:t>
            </a:r>
          </a:p>
        </p:txBody>
      </p:sp>
      <p:sp>
        <p:nvSpPr>
          <p:cNvPr id="4" name="Content Placeholder 3">
            <a:extLst>
              <a:ext uri="{FF2B5EF4-FFF2-40B4-BE49-F238E27FC236}">
                <a16:creationId xmlns:a16="http://schemas.microsoft.com/office/drawing/2014/main" id="{29BACC96-BE75-FF44-9353-991D749D1D6A}"/>
              </a:ext>
            </a:extLst>
          </p:cNvPr>
          <p:cNvSpPr>
            <a:spLocks noGrp="1"/>
          </p:cNvSpPr>
          <p:nvPr>
            <p:ph idx="1"/>
          </p:nvPr>
        </p:nvSpPr>
        <p:spPr>
          <a:xfrm>
            <a:off x="912286" y="1416053"/>
            <a:ext cx="10822514" cy="3689347"/>
          </a:xfrm>
        </p:spPr>
        <p:txBody>
          <a:bodyPr numCol="2"/>
          <a:lstStyle/>
          <a:p>
            <a:pPr marL="98425" indent="0">
              <a:lnSpc>
                <a:spcPts val="2600"/>
              </a:lnSpc>
              <a:spcBef>
                <a:spcPts val="1000"/>
              </a:spcBef>
              <a:spcAft>
                <a:spcPts val="0"/>
              </a:spcAft>
              <a:buNone/>
            </a:pPr>
            <a:r>
              <a:rPr lang="en-US" sz="2400" b="0" dirty="0"/>
              <a:t>Aditya </a:t>
            </a:r>
            <a:r>
              <a:rPr lang="en-US" sz="2400" b="0" dirty="0" err="1"/>
              <a:t>Bardia</a:t>
            </a:r>
            <a:r>
              <a:rPr lang="en-US" sz="2400" b="0" dirty="0"/>
              <a:t>, MD, MPH</a:t>
            </a:r>
          </a:p>
          <a:p>
            <a:pPr marL="98425" indent="0">
              <a:lnSpc>
                <a:spcPts val="2600"/>
              </a:lnSpc>
              <a:spcBef>
                <a:spcPts val="1000"/>
              </a:spcBef>
              <a:spcAft>
                <a:spcPts val="0"/>
              </a:spcAft>
              <a:buNone/>
            </a:pPr>
            <a:r>
              <a:rPr lang="en-US" sz="2400" b="0" dirty="0"/>
              <a:t>François-Clément </a:t>
            </a:r>
            <a:r>
              <a:rPr lang="en-US" sz="2400" b="0" dirty="0" err="1"/>
              <a:t>Bidard</a:t>
            </a:r>
            <a:r>
              <a:rPr lang="en-US" sz="2400" b="0" dirty="0"/>
              <a:t>, MD, PhD</a:t>
            </a:r>
          </a:p>
          <a:p>
            <a:pPr marL="98425" indent="0">
              <a:lnSpc>
                <a:spcPts val="2600"/>
              </a:lnSpc>
              <a:spcBef>
                <a:spcPts val="1000"/>
              </a:spcBef>
              <a:spcAft>
                <a:spcPts val="0"/>
              </a:spcAft>
              <a:buNone/>
            </a:pPr>
            <a:r>
              <a:rPr lang="en-US" sz="2400" b="0" dirty="0"/>
              <a:t>Adam </a:t>
            </a:r>
            <a:r>
              <a:rPr lang="en-US" sz="2400" b="0" dirty="0" err="1"/>
              <a:t>Brufsky</a:t>
            </a:r>
            <a:r>
              <a:rPr lang="en-US" sz="2400" b="0" dirty="0"/>
              <a:t>, MD, PhD</a:t>
            </a:r>
          </a:p>
          <a:p>
            <a:pPr marL="98425" indent="0">
              <a:lnSpc>
                <a:spcPts val="2600"/>
              </a:lnSpc>
              <a:spcBef>
                <a:spcPts val="1000"/>
              </a:spcBef>
              <a:spcAft>
                <a:spcPts val="0"/>
              </a:spcAft>
              <a:buNone/>
            </a:pPr>
            <a:r>
              <a:rPr lang="en-US" sz="2400" b="0" dirty="0"/>
              <a:t>Harold J Burstein, MD, PhD</a:t>
            </a:r>
          </a:p>
          <a:p>
            <a:pPr marL="98425" indent="0">
              <a:lnSpc>
                <a:spcPts val="2600"/>
              </a:lnSpc>
              <a:spcBef>
                <a:spcPts val="1000"/>
              </a:spcBef>
              <a:spcAft>
                <a:spcPts val="0"/>
              </a:spcAft>
              <a:buNone/>
            </a:pPr>
            <a:r>
              <a:rPr lang="en-US" sz="2400" b="0" dirty="0"/>
              <a:t>Lisa A Carey, MD, </a:t>
            </a:r>
            <a:r>
              <a:rPr lang="en-US" sz="2400" b="0" dirty="0" err="1"/>
              <a:t>ScM</a:t>
            </a:r>
            <a:r>
              <a:rPr lang="en-US" sz="2400" b="0" dirty="0"/>
              <a:t>, FASCO</a:t>
            </a:r>
          </a:p>
          <a:p>
            <a:pPr marL="98425" indent="0">
              <a:lnSpc>
                <a:spcPts val="2600"/>
              </a:lnSpc>
              <a:spcBef>
                <a:spcPts val="1000"/>
              </a:spcBef>
              <a:spcAft>
                <a:spcPts val="0"/>
              </a:spcAft>
              <a:buNone/>
            </a:pPr>
            <a:r>
              <a:rPr lang="en-US" sz="2400" b="0" dirty="0"/>
              <a:t>Matthew P Goetz, MD</a:t>
            </a:r>
          </a:p>
          <a:p>
            <a:pPr marL="98425" indent="0">
              <a:lnSpc>
                <a:spcPts val="2600"/>
              </a:lnSpc>
              <a:spcBef>
                <a:spcPts val="1000"/>
              </a:spcBef>
              <a:spcAft>
                <a:spcPts val="0"/>
              </a:spcAft>
              <a:buNone/>
            </a:pPr>
            <a:r>
              <a:rPr lang="en-US" sz="2400" b="0" dirty="0"/>
              <a:t>Erika Hamilton, MD</a:t>
            </a:r>
          </a:p>
          <a:p>
            <a:pPr marL="98425" indent="0">
              <a:lnSpc>
                <a:spcPts val="2600"/>
              </a:lnSpc>
              <a:spcBef>
                <a:spcPts val="1000"/>
              </a:spcBef>
              <a:spcAft>
                <a:spcPts val="0"/>
              </a:spcAft>
              <a:buNone/>
            </a:pPr>
            <a:r>
              <a:rPr lang="en-US" sz="2400" b="0" dirty="0"/>
              <a:t>Sara A </a:t>
            </a:r>
            <a:r>
              <a:rPr lang="en-US" sz="2400" b="0" dirty="0" err="1"/>
              <a:t>Hurvitz</a:t>
            </a:r>
            <a:r>
              <a:rPr lang="en-US" sz="2400" b="0" dirty="0"/>
              <a:t>, MD, FACP</a:t>
            </a:r>
          </a:p>
          <a:p>
            <a:pPr marL="98425" indent="0">
              <a:lnSpc>
                <a:spcPts val="2600"/>
              </a:lnSpc>
              <a:spcBef>
                <a:spcPts val="1000"/>
              </a:spcBef>
              <a:spcAft>
                <a:spcPts val="0"/>
              </a:spcAft>
              <a:buNone/>
            </a:pPr>
            <a:r>
              <a:rPr lang="en-US" sz="2400" b="0" dirty="0"/>
              <a:t>Komal </a:t>
            </a:r>
            <a:r>
              <a:rPr lang="en-US" sz="2400" b="0" dirty="0" err="1"/>
              <a:t>Jhaveri</a:t>
            </a:r>
            <a:r>
              <a:rPr lang="en-US" sz="2400" b="0" dirty="0"/>
              <a:t>, MD, FACP</a:t>
            </a:r>
          </a:p>
          <a:p>
            <a:pPr marL="98425" indent="0">
              <a:lnSpc>
                <a:spcPts val="2600"/>
              </a:lnSpc>
              <a:spcBef>
                <a:spcPts val="1000"/>
              </a:spcBef>
              <a:spcAft>
                <a:spcPts val="0"/>
              </a:spcAft>
              <a:buNone/>
            </a:pPr>
            <a:r>
              <a:rPr lang="en-US" sz="2400" b="0" dirty="0"/>
              <a:t>Virginia </a:t>
            </a:r>
            <a:r>
              <a:rPr lang="en-US" sz="2400" b="0" dirty="0" err="1"/>
              <a:t>Kaklamani</a:t>
            </a:r>
            <a:r>
              <a:rPr lang="en-US" sz="2400" b="0" dirty="0"/>
              <a:t>, MD, DSc</a:t>
            </a:r>
          </a:p>
          <a:p>
            <a:pPr marL="98425" indent="0">
              <a:lnSpc>
                <a:spcPts val="2600"/>
              </a:lnSpc>
              <a:spcBef>
                <a:spcPts val="1000"/>
              </a:spcBef>
              <a:spcAft>
                <a:spcPts val="0"/>
              </a:spcAft>
              <a:buNone/>
            </a:pPr>
            <a:r>
              <a:rPr lang="en-US" sz="2400" b="0" dirty="0"/>
              <a:t>Jane Lowe Meisel, MD</a:t>
            </a:r>
          </a:p>
          <a:p>
            <a:pPr marL="98425" indent="0">
              <a:lnSpc>
                <a:spcPts val="2600"/>
              </a:lnSpc>
              <a:spcBef>
                <a:spcPts val="1000"/>
              </a:spcBef>
              <a:spcAft>
                <a:spcPts val="0"/>
              </a:spcAft>
              <a:buNone/>
            </a:pPr>
            <a:r>
              <a:rPr lang="en-US" sz="2400" b="0" dirty="0" err="1"/>
              <a:t>Shanu</a:t>
            </a:r>
            <a:r>
              <a:rPr lang="en-US" sz="2400" b="0" dirty="0"/>
              <a:t> Modi, MD</a:t>
            </a:r>
          </a:p>
          <a:p>
            <a:pPr marL="98425" indent="0">
              <a:lnSpc>
                <a:spcPts val="2600"/>
              </a:lnSpc>
              <a:spcBef>
                <a:spcPts val="1000"/>
              </a:spcBef>
              <a:spcAft>
                <a:spcPts val="0"/>
              </a:spcAft>
              <a:buNone/>
            </a:pPr>
            <a:r>
              <a:rPr lang="en-US" sz="2400" b="0" dirty="0"/>
              <a:t>Joyce O’Shaughnessy, MD</a:t>
            </a:r>
          </a:p>
          <a:p>
            <a:pPr marL="98425" indent="0">
              <a:lnSpc>
                <a:spcPts val="2600"/>
              </a:lnSpc>
              <a:spcBef>
                <a:spcPts val="1000"/>
              </a:spcBef>
              <a:spcAft>
                <a:spcPts val="0"/>
              </a:spcAft>
              <a:buNone/>
            </a:pPr>
            <a:r>
              <a:rPr lang="en-US" sz="2400" b="0" dirty="0"/>
              <a:t>Mark Pegram, MD</a:t>
            </a:r>
          </a:p>
          <a:p>
            <a:pPr marL="98425" indent="0">
              <a:lnSpc>
                <a:spcPts val="2600"/>
              </a:lnSpc>
              <a:spcBef>
                <a:spcPts val="1000"/>
              </a:spcBef>
              <a:spcAft>
                <a:spcPts val="0"/>
              </a:spcAft>
              <a:buNone/>
            </a:pPr>
            <a:r>
              <a:rPr lang="en-US" sz="2400" b="0" dirty="0"/>
              <a:t>Lajos </a:t>
            </a:r>
            <a:r>
              <a:rPr lang="en-US" sz="2400" b="0" dirty="0" err="1"/>
              <a:t>Pusztai</a:t>
            </a:r>
            <a:r>
              <a:rPr lang="en-US" sz="2400" b="0" dirty="0"/>
              <a:t>, MD</a:t>
            </a:r>
            <a:r>
              <a:rPr lang="en-US" sz="2400" b="0"/>
              <a:t>, DPhil</a:t>
            </a:r>
            <a:r>
              <a:rPr lang="en-US" sz="2400" b="0" dirty="0"/>
              <a:t>, FASCO</a:t>
            </a:r>
          </a:p>
          <a:p>
            <a:pPr marL="98425" indent="0">
              <a:lnSpc>
                <a:spcPts val="2600"/>
              </a:lnSpc>
              <a:spcBef>
                <a:spcPts val="1000"/>
              </a:spcBef>
              <a:spcAft>
                <a:spcPts val="0"/>
              </a:spcAft>
              <a:buNone/>
            </a:pPr>
            <a:r>
              <a:rPr lang="en-US" sz="2400" b="0" dirty="0"/>
              <a:t>Hope S </a:t>
            </a:r>
            <a:r>
              <a:rPr lang="en-US" sz="2400" b="0" dirty="0" err="1"/>
              <a:t>Rugo</a:t>
            </a:r>
            <a:r>
              <a:rPr lang="en-US" sz="2400" b="0" dirty="0"/>
              <a:t>, MD</a:t>
            </a:r>
          </a:p>
          <a:p>
            <a:pPr marL="98425" indent="0">
              <a:lnSpc>
                <a:spcPts val="2600"/>
              </a:lnSpc>
              <a:spcBef>
                <a:spcPts val="1000"/>
              </a:spcBef>
              <a:spcAft>
                <a:spcPts val="0"/>
              </a:spcAft>
              <a:buNone/>
            </a:pPr>
            <a:r>
              <a:rPr lang="en-US" sz="2400" b="0" dirty="0"/>
              <a:t>Paolo Tarantino, MD</a:t>
            </a:r>
          </a:p>
          <a:p>
            <a:pPr marL="98425" indent="0">
              <a:lnSpc>
                <a:spcPts val="2600"/>
              </a:lnSpc>
              <a:spcBef>
                <a:spcPts val="1000"/>
              </a:spcBef>
              <a:spcAft>
                <a:spcPts val="0"/>
              </a:spcAft>
              <a:buNone/>
            </a:pPr>
            <a:r>
              <a:rPr lang="en-US" sz="2400" b="0" dirty="0"/>
              <a:t>Prof Peter Schmid, FRCP, MD, PhD</a:t>
            </a:r>
          </a:p>
          <a:p>
            <a:pPr marL="98425" indent="0">
              <a:lnSpc>
                <a:spcPts val="2600"/>
              </a:lnSpc>
              <a:spcBef>
                <a:spcPts val="1000"/>
              </a:spcBef>
              <a:spcAft>
                <a:spcPts val="0"/>
              </a:spcAft>
              <a:buNone/>
            </a:pPr>
            <a:r>
              <a:rPr lang="en-US" sz="2400" b="0" dirty="0"/>
              <a:t>Priyanka Sharma, MD</a:t>
            </a:r>
          </a:p>
          <a:p>
            <a:pPr marL="98425" indent="0">
              <a:lnSpc>
                <a:spcPts val="2600"/>
              </a:lnSpc>
              <a:spcBef>
                <a:spcPts val="1000"/>
              </a:spcBef>
              <a:spcAft>
                <a:spcPts val="0"/>
              </a:spcAft>
              <a:buNone/>
            </a:pPr>
            <a:r>
              <a:rPr lang="en-US" sz="2400" b="0" dirty="0"/>
              <a:t>Eric P Winer, MD</a:t>
            </a:r>
          </a:p>
        </p:txBody>
      </p:sp>
    </p:spTree>
    <p:extLst>
      <p:ext uri="{BB962C8B-B14F-4D97-AF65-F5344CB8AC3E}">
        <p14:creationId xmlns:p14="http://schemas.microsoft.com/office/powerpoint/2010/main" val="25926058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p:cNvGraphicFramePr>
            <a:graphicFrameLocks/>
          </p:cNvGraphicFramePr>
          <p:nvPr/>
        </p:nvGraphicFramePr>
        <p:xfrm>
          <a:off x="6161225" y="1598601"/>
          <a:ext cx="5212080" cy="40275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descr="Change in tumor volume"/>
          <p:cNvGraphicFramePr>
            <a:graphicFrameLocks/>
          </p:cNvGraphicFramePr>
          <p:nvPr/>
        </p:nvGraphicFramePr>
        <p:xfrm>
          <a:off x="1078134" y="1598601"/>
          <a:ext cx="5083092" cy="3927844"/>
        </p:xfrm>
        <a:graphic>
          <a:graphicData uri="http://schemas.openxmlformats.org/drawingml/2006/chart">
            <c:chart xmlns:c="http://schemas.openxmlformats.org/drawingml/2006/chart" xmlns:r="http://schemas.openxmlformats.org/officeDocument/2006/relationships" r:id="rId4"/>
          </a:graphicData>
        </a:graphic>
      </p:graphicFrame>
      <p:sp>
        <p:nvSpPr>
          <p:cNvPr id="8" name="Content Placeholder 2"/>
          <p:cNvSpPr txBox="1">
            <a:spLocks/>
          </p:cNvSpPr>
          <p:nvPr/>
        </p:nvSpPr>
        <p:spPr>
          <a:xfrm>
            <a:off x="1634945" y="5626117"/>
            <a:ext cx="8922110" cy="27277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Waterfall plot with bars representing change in tumor size after treatment with T-</a:t>
            </a:r>
            <a:r>
              <a:rPr kumimoji="0" lang="en-US" sz="900" b="0" i="0" u="none" strike="noStrike" kern="1200" cap="none" spc="0" normalizeH="0" baseline="0" noProof="0" dirty="0" err="1">
                <a:ln>
                  <a:noFill/>
                </a:ln>
                <a:solidFill>
                  <a:srgbClr val="000000"/>
                </a:solidFill>
                <a:effectLst/>
                <a:uLnTx/>
                <a:uFillTx/>
                <a:latin typeface="Arial" panose="020B0604020202020204" pitchFamily="34" charset="0"/>
                <a:ea typeface="Microsoft YaHei"/>
                <a:cs typeface="Arial" panose="020B0604020202020204" pitchFamily="34" charset="0"/>
              </a:rPr>
              <a:t>DXd</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 compared to baseline, as per RECIST v1.1. Intention to treat population for ORR includes all who received at least 1 cycle of protocol therapy, data cutoff 11/25/2022.</a:t>
            </a:r>
          </a:p>
        </p:txBody>
      </p:sp>
      <p:graphicFrame>
        <p:nvGraphicFramePr>
          <p:cNvPr id="9" name="Table 8">
            <a:extLst>
              <a:ext uri="{FF2B5EF4-FFF2-40B4-BE49-F238E27FC236}">
                <a16:creationId xmlns:a16="http://schemas.microsoft.com/office/drawing/2014/main" id="{851A98FA-2C78-44CE-B3BC-BBFF6CAE10A2}"/>
              </a:ext>
            </a:extLst>
          </p:cNvPr>
          <p:cNvGraphicFramePr>
            <a:graphicFrameLocks noGrp="1"/>
          </p:cNvGraphicFramePr>
          <p:nvPr/>
        </p:nvGraphicFramePr>
        <p:xfrm>
          <a:off x="2895600" y="1955889"/>
          <a:ext cx="1752600" cy="760096"/>
        </p:xfrm>
        <a:graphic>
          <a:graphicData uri="http://schemas.openxmlformats.org/drawingml/2006/table">
            <a:tbl>
              <a:tblPr/>
              <a:tblGrid>
                <a:gridCol w="533400">
                  <a:extLst>
                    <a:ext uri="{9D8B030D-6E8A-4147-A177-3AD203B41FA5}">
                      <a16:colId xmlns:a16="http://schemas.microsoft.com/office/drawing/2014/main" val="3336777979"/>
                    </a:ext>
                  </a:extLst>
                </a:gridCol>
                <a:gridCol w="1219200">
                  <a:extLst>
                    <a:ext uri="{9D8B030D-6E8A-4147-A177-3AD203B41FA5}">
                      <a16:colId xmlns:a16="http://schemas.microsoft.com/office/drawing/2014/main" val="3891897425"/>
                    </a:ext>
                  </a:extLst>
                </a:gridCol>
              </a:tblGrid>
              <a:tr h="190024">
                <a:tc gridSpan="2">
                  <a:txBody>
                    <a:bodyPr/>
                    <a:lstStyle/>
                    <a:p>
                      <a:pPr algn="ctr" rtl="0" fontAlgn="ctr"/>
                      <a:r>
                        <a:rPr lang="en-US" sz="1200" b="0" i="0" u="none" strike="noStrike" dirty="0">
                          <a:solidFill>
                            <a:srgbClr val="000000"/>
                          </a:solidFill>
                          <a:effectLst/>
                          <a:latin typeface="Arial" panose="020B0604020202020204" pitchFamily="34" charset="0"/>
                          <a:cs typeface="Arial" panose="020B0604020202020204" pitchFamily="34" charset="0"/>
                        </a:rPr>
                        <a:t>Arm A</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pPr algn="ctr" rtl="0" fontAlgn="ct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939503171"/>
                  </a:ext>
                </a:extLst>
              </a:tr>
              <a:tr h="190024">
                <a:tc>
                  <a:txBody>
                    <a:bodyPr/>
                    <a:lstStyle/>
                    <a:p>
                      <a:pPr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ORR   </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1200" b="1" i="0" u="none" strike="noStrike" dirty="0">
                          <a:solidFill>
                            <a:srgbClr val="000000"/>
                          </a:solidFill>
                          <a:effectLst/>
                          <a:latin typeface="Arial" panose="020B0604020202020204" pitchFamily="34" charset="0"/>
                          <a:cs typeface="Arial" panose="020B0604020202020204" pitchFamily="34" charset="0"/>
                        </a:rPr>
                        <a:t>  17/25 = 68%</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264158"/>
                  </a:ext>
                </a:extLst>
              </a:tr>
              <a:tr h="190024">
                <a:tc>
                  <a:txBody>
                    <a:bodyPr/>
                    <a:lstStyle/>
                    <a:p>
                      <a:pPr algn="ctr" rtl="0" fontAlgn="ctr"/>
                      <a:r>
                        <a:rPr lang="en-US" sz="1200" b="0" i="0" u="none" strike="noStrike" dirty="0">
                          <a:solidFill>
                            <a:srgbClr val="000000"/>
                          </a:solidFill>
                          <a:effectLst/>
                          <a:latin typeface="Arial" panose="020B0604020202020204" pitchFamily="34" charset="0"/>
                          <a:cs typeface="Arial" panose="020B0604020202020204" pitchFamily="34" charset="0"/>
                        </a:rPr>
                        <a:t>  CR </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    2/25 = 8%</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3991322"/>
                  </a:ext>
                </a:extLst>
              </a:tr>
              <a:tr h="190024">
                <a:tc>
                  <a:txBody>
                    <a:bodyPr/>
                    <a:lstStyle/>
                    <a:p>
                      <a:pPr algn="ctr" rtl="0" fontAlgn="ctr"/>
                      <a:r>
                        <a:rPr lang="en-US" sz="1200" b="0" i="0" u="none" strike="noStrike" dirty="0">
                          <a:solidFill>
                            <a:srgbClr val="000000"/>
                          </a:solidFill>
                          <a:effectLst/>
                          <a:latin typeface="Arial" panose="020B0604020202020204" pitchFamily="34" charset="0"/>
                          <a:cs typeface="Arial" panose="020B0604020202020204" pitchFamily="34" charset="0"/>
                        </a:rPr>
                        <a:t>  PR </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  15/25 = 60%  </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3192224"/>
                  </a:ext>
                </a:extLst>
              </a:tr>
            </a:tbl>
          </a:graphicData>
        </a:graphic>
      </p:graphicFrame>
      <p:graphicFrame>
        <p:nvGraphicFramePr>
          <p:cNvPr id="10" name="Table 9">
            <a:extLst>
              <a:ext uri="{FF2B5EF4-FFF2-40B4-BE49-F238E27FC236}">
                <a16:creationId xmlns:a16="http://schemas.microsoft.com/office/drawing/2014/main" id="{84F420C3-F1F2-461E-9CD4-535D72F02CB7}"/>
              </a:ext>
            </a:extLst>
          </p:cNvPr>
          <p:cNvGraphicFramePr>
            <a:graphicFrameLocks noGrp="1"/>
          </p:cNvGraphicFramePr>
          <p:nvPr/>
        </p:nvGraphicFramePr>
        <p:xfrm>
          <a:off x="8294958" y="1955889"/>
          <a:ext cx="1759044" cy="769406"/>
        </p:xfrm>
        <a:graphic>
          <a:graphicData uri="http://schemas.openxmlformats.org/drawingml/2006/table">
            <a:tbl>
              <a:tblPr/>
              <a:tblGrid>
                <a:gridCol w="456048">
                  <a:extLst>
                    <a:ext uri="{9D8B030D-6E8A-4147-A177-3AD203B41FA5}">
                      <a16:colId xmlns:a16="http://schemas.microsoft.com/office/drawing/2014/main" val="3336777979"/>
                    </a:ext>
                  </a:extLst>
                </a:gridCol>
                <a:gridCol w="1302996">
                  <a:extLst>
                    <a:ext uri="{9D8B030D-6E8A-4147-A177-3AD203B41FA5}">
                      <a16:colId xmlns:a16="http://schemas.microsoft.com/office/drawing/2014/main" val="3891897425"/>
                    </a:ext>
                  </a:extLst>
                </a:gridCol>
              </a:tblGrid>
              <a:tr h="194679">
                <a:tc gridSpan="2">
                  <a:txBody>
                    <a:bodyPr/>
                    <a:lstStyle/>
                    <a:p>
                      <a:pPr algn="ctr" rtl="0" fontAlgn="ctr"/>
                      <a:r>
                        <a:rPr lang="en-US" sz="1200" b="0" i="0" u="none" strike="noStrike" dirty="0">
                          <a:solidFill>
                            <a:srgbClr val="000000"/>
                          </a:solidFill>
                          <a:effectLst/>
                          <a:latin typeface="Arial" panose="020B0604020202020204" pitchFamily="34" charset="0"/>
                          <a:cs typeface="Arial" panose="020B0604020202020204" pitchFamily="34" charset="0"/>
                        </a:rPr>
                        <a:t>Arm B  </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pPr algn="ctr" rtl="0" fontAlgn="ct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939503171"/>
                  </a:ext>
                </a:extLst>
              </a:tr>
              <a:tr h="194679">
                <a:tc>
                  <a:txBody>
                    <a:bodyPr/>
                    <a:lstStyle/>
                    <a:p>
                      <a:pPr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ORR</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1200" b="1" i="0" u="none" strike="noStrike" dirty="0">
                          <a:solidFill>
                            <a:srgbClr val="000000"/>
                          </a:solidFill>
                          <a:effectLst/>
                          <a:latin typeface="Arial" panose="020B0604020202020204" pitchFamily="34" charset="0"/>
                          <a:cs typeface="Arial" panose="020B0604020202020204" pitchFamily="34" charset="0"/>
                        </a:rPr>
                        <a:t>   14/24 = 58%</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264158"/>
                  </a:ext>
                </a:extLst>
              </a:tr>
              <a:tr h="190024">
                <a:tc>
                  <a:txBody>
                    <a:bodyPr/>
                    <a:lstStyle/>
                    <a:p>
                      <a:pPr algn="ctr" rtl="0" fontAlgn="ctr"/>
                      <a:r>
                        <a:rPr lang="en-US" sz="1200" b="0" i="0" u="none" strike="noStrike" dirty="0">
                          <a:solidFill>
                            <a:srgbClr val="000000"/>
                          </a:solidFill>
                          <a:effectLst/>
                          <a:latin typeface="Arial" panose="020B0604020202020204" pitchFamily="34" charset="0"/>
                          <a:cs typeface="Arial" panose="020B0604020202020204" pitchFamily="34" charset="0"/>
                        </a:rPr>
                        <a:t>   CR</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     2/24 =  8%</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3991322"/>
                  </a:ext>
                </a:extLst>
              </a:tr>
              <a:tr h="190024">
                <a:tc>
                  <a:txBody>
                    <a:bodyPr/>
                    <a:lstStyle/>
                    <a:p>
                      <a:pPr algn="ctr" rtl="0" fontAlgn="ctr"/>
                      <a:r>
                        <a:rPr lang="en-US" sz="1200" b="0" i="0" u="none" strike="noStrike" dirty="0">
                          <a:solidFill>
                            <a:srgbClr val="000000"/>
                          </a:solidFill>
                          <a:effectLst/>
                          <a:latin typeface="Arial" panose="020B0604020202020204" pitchFamily="34" charset="0"/>
                          <a:cs typeface="Arial" panose="020B0604020202020204" pitchFamily="34" charset="0"/>
                        </a:rPr>
                        <a:t>    PR</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   12/24 = 50% </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2496789"/>
                  </a:ext>
                </a:extLst>
              </a:tr>
            </a:tbl>
          </a:graphicData>
        </a:graphic>
      </p:graphicFrame>
      <p:sp>
        <p:nvSpPr>
          <p:cNvPr id="14" name="Content Placeholder 2"/>
          <p:cNvSpPr txBox="1">
            <a:spLocks/>
          </p:cNvSpPr>
          <p:nvPr/>
        </p:nvSpPr>
        <p:spPr>
          <a:xfrm>
            <a:off x="8614929" y="6413683"/>
            <a:ext cx="3577071" cy="36841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sz="75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 5 patients still on treatment </a:t>
            </a:r>
          </a:p>
        </p:txBody>
      </p:sp>
      <p:sp>
        <p:nvSpPr>
          <p:cNvPr id="11" name="Content Placeholder 2"/>
          <p:cNvSpPr txBox="1">
            <a:spLocks/>
          </p:cNvSpPr>
          <p:nvPr/>
        </p:nvSpPr>
        <p:spPr>
          <a:xfrm>
            <a:off x="2027881" y="6389009"/>
            <a:ext cx="5000885" cy="36841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sz="75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 4 patients still on treatment; 3 patients did have imaging (treatment discontinued prematurely), but included in intention to treat (ITT) denominator for ORR analysis per protocol</a:t>
            </a:r>
          </a:p>
        </p:txBody>
      </p:sp>
      <p:sp>
        <p:nvSpPr>
          <p:cNvPr id="15" name="Title 1">
            <a:extLst>
              <a:ext uri="{FF2B5EF4-FFF2-40B4-BE49-F238E27FC236}">
                <a16:creationId xmlns:a16="http://schemas.microsoft.com/office/drawing/2014/main" id="{13EE20B3-A66C-43A9-B38C-9BFC76E9C663}"/>
              </a:ext>
            </a:extLst>
          </p:cNvPr>
          <p:cNvSpPr>
            <a:spLocks noGrp="1"/>
          </p:cNvSpPr>
          <p:nvPr>
            <p:ph type="title"/>
          </p:nvPr>
        </p:nvSpPr>
        <p:spPr>
          <a:xfrm>
            <a:off x="2027881" y="260111"/>
            <a:ext cx="7884563" cy="743606"/>
          </a:xfrm>
        </p:spPr>
        <p:txBody>
          <a:bodyPr>
            <a:noAutofit/>
          </a:bodyPr>
          <a:lstStyle/>
          <a:p>
            <a:pPr algn="ctr"/>
            <a:r>
              <a:rPr lang="en-US" sz="2700" dirty="0">
                <a:latin typeface="Arial" panose="020B0604020202020204" pitchFamily="34" charset="0"/>
                <a:cs typeface="Arial" panose="020B0604020202020204" pitchFamily="34" charset="0"/>
              </a:rPr>
              <a:t>Objective Response Rate</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with T-</a:t>
            </a:r>
            <a:r>
              <a:rPr lang="en-US" sz="2700" dirty="0" err="1">
                <a:latin typeface="Arial" panose="020B0604020202020204" pitchFamily="34" charset="0"/>
                <a:cs typeface="Arial" panose="020B0604020202020204" pitchFamily="34" charset="0"/>
              </a:rPr>
              <a:t>DXd</a:t>
            </a:r>
            <a:r>
              <a:rPr lang="en-US" sz="2700" dirty="0">
                <a:latin typeface="Arial" panose="020B0604020202020204" pitchFamily="34" charset="0"/>
                <a:cs typeface="Arial" panose="020B0604020202020204" pitchFamily="34" charset="0"/>
              </a:rPr>
              <a:t> (based on imaging)</a:t>
            </a:r>
          </a:p>
        </p:txBody>
      </p:sp>
    </p:spTree>
    <p:extLst>
      <p:ext uri="{BB962C8B-B14F-4D97-AF65-F5344CB8AC3E}">
        <p14:creationId xmlns:p14="http://schemas.microsoft.com/office/powerpoint/2010/main" val="12717545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03CEBE-D039-4D3A-801B-66F6B90C5E45}"/>
              </a:ext>
            </a:extLst>
          </p:cNvPr>
          <p:cNvSpPr/>
          <p:nvPr/>
        </p:nvSpPr>
        <p:spPr>
          <a:xfrm>
            <a:off x="7828613" y="2725076"/>
            <a:ext cx="2661203" cy="1820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48.6% (17/35) had change in HER2 IHC expression after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    T-</a:t>
            </a:r>
            <a:r>
              <a:rPr kumimoji="0" lang="en-US" sz="1500" b="0" i="0" u="none" strike="noStrike" kern="1200" cap="none" spc="0" normalizeH="0" baseline="0" noProof="0" dirty="0" err="1">
                <a:ln>
                  <a:noFill/>
                </a:ln>
                <a:solidFill>
                  <a:srgbClr val="FFFFFF"/>
                </a:solidFill>
                <a:effectLst/>
                <a:uLnTx/>
                <a:uFillTx/>
                <a:latin typeface="Arial" panose="020B0604020202020204" pitchFamily="34" charset="0"/>
                <a:ea typeface="Microsoft YaHei"/>
                <a:cs typeface="Arial" panose="020B0604020202020204" pitchFamily="34" charset="0"/>
              </a:rPr>
              <a:t>DXd</a:t>
            </a:r>
            <a:r>
              <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 treatment</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Of those who had change, majority (88.2%) had decrease in HER2 expression</a:t>
            </a:r>
          </a:p>
        </p:txBody>
      </p:sp>
      <p:sp>
        <p:nvSpPr>
          <p:cNvPr id="70" name="TextBox 69"/>
          <p:cNvSpPr txBox="1"/>
          <p:nvPr/>
        </p:nvSpPr>
        <p:spPr>
          <a:xfrm rot="10800000" flipV="1">
            <a:off x="1890033" y="6227195"/>
            <a:ext cx="7645568" cy="2308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Note: The observed change in IHC immunostaining may not accurately reflect changes in HER2 protein expression in carcinoma cells</a:t>
            </a:r>
          </a:p>
        </p:txBody>
      </p:sp>
      <p:grpSp>
        <p:nvGrpSpPr>
          <p:cNvPr id="27" name="Group 26">
            <a:extLst>
              <a:ext uri="{FF2B5EF4-FFF2-40B4-BE49-F238E27FC236}">
                <a16:creationId xmlns:a16="http://schemas.microsoft.com/office/drawing/2014/main" id="{9C49F0A5-33FE-4958-8FAD-D44DE720911C}"/>
              </a:ext>
            </a:extLst>
          </p:cNvPr>
          <p:cNvGrpSpPr/>
          <p:nvPr/>
        </p:nvGrpSpPr>
        <p:grpSpPr>
          <a:xfrm>
            <a:off x="2170834" y="2166506"/>
            <a:ext cx="5533088" cy="3547763"/>
            <a:chOff x="0" y="0"/>
            <a:chExt cx="7413171" cy="4467498"/>
          </a:xfrm>
        </p:grpSpPr>
        <p:graphicFrame>
          <p:nvGraphicFramePr>
            <p:cNvPr id="28" name="Sankey19">
              <a:extLst>
                <a:ext uri="{FF2B5EF4-FFF2-40B4-BE49-F238E27FC236}">
                  <a16:creationId xmlns:a16="http://schemas.microsoft.com/office/drawing/2014/main" id="{9F8F510B-589A-44B1-AC8F-6A3916EF4809}"/>
                </a:ext>
              </a:extLst>
            </p:cNvPr>
            <p:cNvGraphicFramePr>
              <a:graphicFrameLocks/>
            </p:cNvGraphicFramePr>
            <p:nvPr/>
          </p:nvGraphicFramePr>
          <p:xfrm>
            <a:off x="0" y="1"/>
            <a:ext cx="7413171" cy="44659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Sankey18">
              <a:extLst>
                <a:ext uri="{FF2B5EF4-FFF2-40B4-BE49-F238E27FC236}">
                  <a16:creationId xmlns:a16="http://schemas.microsoft.com/office/drawing/2014/main" id="{18392993-4360-4598-BF11-FBE24BBCA953}"/>
                </a:ext>
              </a:extLst>
            </p:cNvPr>
            <p:cNvGraphicFramePr>
              <a:graphicFrameLocks/>
            </p:cNvGraphicFramePr>
            <p:nvPr/>
          </p:nvGraphicFramePr>
          <p:xfrm>
            <a:off x="0" y="1"/>
            <a:ext cx="7413171" cy="44659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Sankey17">
              <a:extLst>
                <a:ext uri="{FF2B5EF4-FFF2-40B4-BE49-F238E27FC236}">
                  <a16:creationId xmlns:a16="http://schemas.microsoft.com/office/drawing/2014/main" id="{561F88C4-E032-42AD-9412-F845BC9CFC82}"/>
                </a:ext>
              </a:extLst>
            </p:cNvPr>
            <p:cNvGraphicFramePr>
              <a:graphicFrameLocks/>
            </p:cNvGraphicFramePr>
            <p:nvPr/>
          </p:nvGraphicFramePr>
          <p:xfrm>
            <a:off x="0" y="1"/>
            <a:ext cx="7413171" cy="44659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 name="Sankey16">
              <a:extLst>
                <a:ext uri="{FF2B5EF4-FFF2-40B4-BE49-F238E27FC236}">
                  <a16:creationId xmlns:a16="http://schemas.microsoft.com/office/drawing/2014/main" id="{B50A46EA-0B25-4650-9E85-4B1D74BA5C8E}"/>
                </a:ext>
              </a:extLst>
            </p:cNvPr>
            <p:cNvGraphicFramePr>
              <a:graphicFrameLocks/>
            </p:cNvGraphicFramePr>
            <p:nvPr/>
          </p:nvGraphicFramePr>
          <p:xfrm>
            <a:off x="0" y="1"/>
            <a:ext cx="7413171" cy="446592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2" name="Sankey15">
              <a:extLst>
                <a:ext uri="{FF2B5EF4-FFF2-40B4-BE49-F238E27FC236}">
                  <a16:creationId xmlns:a16="http://schemas.microsoft.com/office/drawing/2014/main" id="{3FD9F310-AD96-440D-9C1A-B86B9A7C6B8B}"/>
                </a:ext>
              </a:extLst>
            </p:cNvPr>
            <p:cNvGraphicFramePr>
              <a:graphicFrameLocks/>
            </p:cNvGraphicFramePr>
            <p:nvPr/>
          </p:nvGraphicFramePr>
          <p:xfrm>
            <a:off x="0" y="1"/>
            <a:ext cx="7413171" cy="446592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Sankey14">
              <a:extLst>
                <a:ext uri="{FF2B5EF4-FFF2-40B4-BE49-F238E27FC236}">
                  <a16:creationId xmlns:a16="http://schemas.microsoft.com/office/drawing/2014/main" id="{26D868D4-8B15-42AE-B462-18CE77796826}"/>
                </a:ext>
              </a:extLst>
            </p:cNvPr>
            <p:cNvGraphicFramePr>
              <a:graphicFrameLocks/>
            </p:cNvGraphicFramePr>
            <p:nvPr/>
          </p:nvGraphicFramePr>
          <p:xfrm>
            <a:off x="0" y="1"/>
            <a:ext cx="7413171" cy="446592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4" name="Sankey13">
              <a:extLst>
                <a:ext uri="{FF2B5EF4-FFF2-40B4-BE49-F238E27FC236}">
                  <a16:creationId xmlns:a16="http://schemas.microsoft.com/office/drawing/2014/main" id="{6F15B8E4-8DB0-4409-84B4-D068828ADC49}"/>
                </a:ext>
              </a:extLst>
            </p:cNvPr>
            <p:cNvGraphicFramePr>
              <a:graphicFrameLocks/>
            </p:cNvGraphicFramePr>
            <p:nvPr/>
          </p:nvGraphicFramePr>
          <p:xfrm>
            <a:off x="0" y="1"/>
            <a:ext cx="7413171" cy="446592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5" name="2+ to 1+">
              <a:extLst>
                <a:ext uri="{FF2B5EF4-FFF2-40B4-BE49-F238E27FC236}">
                  <a16:creationId xmlns:a16="http://schemas.microsoft.com/office/drawing/2014/main" id="{23889B7F-2D34-49CB-A20A-30EE0D54E35F}"/>
                </a:ext>
              </a:extLst>
            </p:cNvPr>
            <p:cNvGraphicFramePr>
              <a:graphicFrameLocks/>
            </p:cNvGraphicFramePr>
            <p:nvPr/>
          </p:nvGraphicFramePr>
          <p:xfrm>
            <a:off x="0" y="1"/>
            <a:ext cx="7413171" cy="4465928"/>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6" name="Sankey11">
              <a:extLst>
                <a:ext uri="{FF2B5EF4-FFF2-40B4-BE49-F238E27FC236}">
                  <a16:creationId xmlns:a16="http://schemas.microsoft.com/office/drawing/2014/main" id="{53C8DA2D-E1CE-4F61-9D86-0E68AA970E81}"/>
                </a:ext>
              </a:extLst>
            </p:cNvPr>
            <p:cNvGraphicFramePr>
              <a:graphicFrameLocks/>
            </p:cNvGraphicFramePr>
            <p:nvPr/>
          </p:nvGraphicFramePr>
          <p:xfrm>
            <a:off x="0" y="1"/>
            <a:ext cx="7413171" cy="4465928"/>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37" name="Sankey10">
              <a:extLst>
                <a:ext uri="{FF2B5EF4-FFF2-40B4-BE49-F238E27FC236}">
                  <a16:creationId xmlns:a16="http://schemas.microsoft.com/office/drawing/2014/main" id="{1F695793-EC63-4E66-BD91-582136D791D0}"/>
                </a:ext>
              </a:extLst>
            </p:cNvPr>
            <p:cNvGraphicFramePr>
              <a:graphicFrameLocks/>
            </p:cNvGraphicFramePr>
            <p:nvPr/>
          </p:nvGraphicFramePr>
          <p:xfrm>
            <a:off x="0" y="1"/>
            <a:ext cx="7413171" cy="4465928"/>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8" name="Sankey9">
              <a:extLst>
                <a:ext uri="{FF2B5EF4-FFF2-40B4-BE49-F238E27FC236}">
                  <a16:creationId xmlns:a16="http://schemas.microsoft.com/office/drawing/2014/main" id="{BD745358-BE99-417F-BC33-2EAAAA9BC9B2}"/>
                </a:ext>
              </a:extLst>
            </p:cNvPr>
            <p:cNvGraphicFramePr>
              <a:graphicFrameLocks/>
            </p:cNvGraphicFramePr>
            <p:nvPr/>
          </p:nvGraphicFramePr>
          <p:xfrm>
            <a:off x="0" y="1"/>
            <a:ext cx="7413171" cy="4465928"/>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39" name="1+ to 2+">
              <a:extLst>
                <a:ext uri="{FF2B5EF4-FFF2-40B4-BE49-F238E27FC236}">
                  <a16:creationId xmlns:a16="http://schemas.microsoft.com/office/drawing/2014/main" id="{B0BC88F7-55AC-4CF5-AB67-55B672AC1E77}"/>
                </a:ext>
              </a:extLst>
            </p:cNvPr>
            <p:cNvGraphicFramePr>
              <a:graphicFrameLocks/>
            </p:cNvGraphicFramePr>
            <p:nvPr/>
          </p:nvGraphicFramePr>
          <p:xfrm>
            <a:off x="0" y="1"/>
            <a:ext cx="7413171" cy="4465928"/>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40" name="1+ to 1+">
              <a:extLst>
                <a:ext uri="{FF2B5EF4-FFF2-40B4-BE49-F238E27FC236}">
                  <a16:creationId xmlns:a16="http://schemas.microsoft.com/office/drawing/2014/main" id="{D6ECD75F-20E7-4D07-95F3-CCBF33DC3D65}"/>
                </a:ext>
              </a:extLst>
            </p:cNvPr>
            <p:cNvGraphicFramePr>
              <a:graphicFrameLocks/>
            </p:cNvGraphicFramePr>
            <p:nvPr/>
          </p:nvGraphicFramePr>
          <p:xfrm>
            <a:off x="0" y="1"/>
            <a:ext cx="7413171" cy="4465928"/>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41" name="1+ to 0">
              <a:extLst>
                <a:ext uri="{FF2B5EF4-FFF2-40B4-BE49-F238E27FC236}">
                  <a16:creationId xmlns:a16="http://schemas.microsoft.com/office/drawing/2014/main" id="{274F12DF-8532-4CFD-B47C-D7F19BB51EC6}"/>
                </a:ext>
              </a:extLst>
            </p:cNvPr>
            <p:cNvGraphicFramePr>
              <a:graphicFrameLocks/>
            </p:cNvGraphicFramePr>
            <p:nvPr/>
          </p:nvGraphicFramePr>
          <p:xfrm>
            <a:off x="0" y="1"/>
            <a:ext cx="7413171" cy="4465928"/>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42" name="Sankey5">
              <a:extLst>
                <a:ext uri="{FF2B5EF4-FFF2-40B4-BE49-F238E27FC236}">
                  <a16:creationId xmlns:a16="http://schemas.microsoft.com/office/drawing/2014/main" id="{62BBAC89-F399-4A1D-8E73-A1A847D9D63A}"/>
                </a:ext>
              </a:extLst>
            </p:cNvPr>
            <p:cNvGraphicFramePr>
              <a:graphicFrameLocks/>
            </p:cNvGraphicFramePr>
            <p:nvPr/>
          </p:nvGraphicFramePr>
          <p:xfrm>
            <a:off x="0" y="1"/>
            <a:ext cx="7413171" cy="4465928"/>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43" name="Sankey4">
              <a:extLst>
                <a:ext uri="{FF2B5EF4-FFF2-40B4-BE49-F238E27FC236}">
                  <a16:creationId xmlns:a16="http://schemas.microsoft.com/office/drawing/2014/main" id="{28F88706-8E01-4621-8EC6-A2192DB8BD46}"/>
                </a:ext>
              </a:extLst>
            </p:cNvPr>
            <p:cNvGraphicFramePr>
              <a:graphicFrameLocks/>
            </p:cNvGraphicFramePr>
            <p:nvPr/>
          </p:nvGraphicFramePr>
          <p:xfrm>
            <a:off x="0" y="1"/>
            <a:ext cx="7413171" cy="4465928"/>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44" name="Sankey3">
              <a:extLst>
                <a:ext uri="{FF2B5EF4-FFF2-40B4-BE49-F238E27FC236}">
                  <a16:creationId xmlns:a16="http://schemas.microsoft.com/office/drawing/2014/main" id="{F7FE6CB9-4108-4657-B4E8-64B7D3D661B1}"/>
                </a:ext>
              </a:extLst>
            </p:cNvPr>
            <p:cNvGraphicFramePr>
              <a:graphicFrameLocks/>
            </p:cNvGraphicFramePr>
            <p:nvPr/>
          </p:nvGraphicFramePr>
          <p:xfrm>
            <a:off x="0" y="1"/>
            <a:ext cx="7413171" cy="4465928"/>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45" name="Sankey2">
              <a:extLst>
                <a:ext uri="{FF2B5EF4-FFF2-40B4-BE49-F238E27FC236}">
                  <a16:creationId xmlns:a16="http://schemas.microsoft.com/office/drawing/2014/main" id="{0CACAC69-E9FA-4AFB-AEDB-1573A2C15BE1}"/>
                </a:ext>
              </a:extLst>
            </p:cNvPr>
            <p:cNvGraphicFramePr>
              <a:graphicFrameLocks/>
            </p:cNvGraphicFramePr>
            <p:nvPr/>
          </p:nvGraphicFramePr>
          <p:xfrm>
            <a:off x="0" y="1"/>
            <a:ext cx="7413171" cy="4465928"/>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46" name="0 to 0">
              <a:extLst>
                <a:ext uri="{FF2B5EF4-FFF2-40B4-BE49-F238E27FC236}">
                  <a16:creationId xmlns:a16="http://schemas.microsoft.com/office/drawing/2014/main" id="{A7BF44C2-DB95-4C17-BF39-E063D72B5A3E}"/>
                </a:ext>
              </a:extLst>
            </p:cNvPr>
            <p:cNvGraphicFramePr>
              <a:graphicFrameLocks/>
            </p:cNvGraphicFramePr>
            <p:nvPr/>
          </p:nvGraphicFramePr>
          <p:xfrm>
            <a:off x="0" y="1"/>
            <a:ext cx="7413171" cy="4465928"/>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47" name="Left IHC Sankeys">
              <a:extLst>
                <a:ext uri="{FF2B5EF4-FFF2-40B4-BE49-F238E27FC236}">
                  <a16:creationId xmlns:a16="http://schemas.microsoft.com/office/drawing/2014/main" id="{3C647158-DA82-4266-BC6C-DE2885D233CE}"/>
                </a:ext>
              </a:extLst>
            </p:cNvPr>
            <p:cNvGraphicFramePr/>
            <p:nvPr/>
          </p:nvGraphicFramePr>
          <p:xfrm>
            <a:off x="0" y="0"/>
            <a:ext cx="777240" cy="4467498"/>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48" name="Right IHC Sankeys">
              <a:extLst>
                <a:ext uri="{FF2B5EF4-FFF2-40B4-BE49-F238E27FC236}">
                  <a16:creationId xmlns:a16="http://schemas.microsoft.com/office/drawing/2014/main" id="{FDDC2F46-C30E-40DB-B12C-2B9C03EEDCE1}"/>
                </a:ext>
              </a:extLst>
            </p:cNvPr>
            <p:cNvGraphicFramePr>
              <a:graphicFrameLocks/>
            </p:cNvGraphicFramePr>
            <p:nvPr/>
          </p:nvGraphicFramePr>
          <p:xfrm>
            <a:off x="6635931" y="1"/>
            <a:ext cx="777240" cy="4467497"/>
          </p:xfrm>
          <a:graphic>
            <a:graphicData uri="http://schemas.openxmlformats.org/drawingml/2006/chart">
              <c:chart xmlns:c="http://schemas.openxmlformats.org/drawingml/2006/chart" xmlns:r="http://schemas.openxmlformats.org/officeDocument/2006/relationships" r:id="rId23"/>
            </a:graphicData>
          </a:graphic>
        </p:graphicFrame>
      </p:grpSp>
      <p:sp>
        <p:nvSpPr>
          <p:cNvPr id="4" name="TextBox 3">
            <a:extLst>
              <a:ext uri="{FF2B5EF4-FFF2-40B4-BE49-F238E27FC236}">
                <a16:creationId xmlns:a16="http://schemas.microsoft.com/office/drawing/2014/main" id="{60E3208C-C589-43E9-A2E7-054F49D4B53C}"/>
              </a:ext>
            </a:extLst>
          </p:cNvPr>
          <p:cNvSpPr txBox="1"/>
          <p:nvPr/>
        </p:nvSpPr>
        <p:spPr>
          <a:xfrm>
            <a:off x="2643866" y="5074654"/>
            <a:ext cx="5060057" cy="57708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B050"/>
                </a:solidFill>
                <a:effectLst/>
                <a:uLnTx/>
                <a:uFillTx/>
                <a:latin typeface="Arial" panose="020B0604020202020204" pitchFamily="34" charset="0"/>
                <a:ea typeface="Microsoft YaHei"/>
                <a:cs typeface="Arial" panose="020B0604020202020204" pitchFamily="34" charset="0"/>
              </a:rPr>
              <a:t>Green:</a:t>
            </a: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 IHC staining of HER2 </a:t>
            </a:r>
            <a:r>
              <a:rPr kumimoji="0" lang="en-US" sz="1050" b="0" i="0" u="none" strike="noStrike" kern="1200" cap="none" spc="0" normalizeH="0" baseline="0" noProof="0" dirty="0">
                <a:ln>
                  <a:noFill/>
                </a:ln>
                <a:solidFill>
                  <a:srgbClr val="00B050"/>
                </a:solidFill>
                <a:effectLst/>
                <a:uLnTx/>
                <a:uFillTx/>
                <a:latin typeface="Arial" panose="020B0604020202020204" pitchFamily="34" charset="0"/>
                <a:ea typeface="Microsoft YaHei"/>
                <a:cs typeface="Arial" panose="020B0604020202020204" pitchFamily="34" charset="0"/>
              </a:rPr>
              <a:t>decreased</a:t>
            </a: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 from baseline to surgery</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icrosoft YaHei"/>
                <a:cs typeface="Arial" panose="020B0604020202020204" pitchFamily="34" charset="0"/>
              </a:rPr>
              <a:t>Gray: </a:t>
            </a: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IHC staining of HER2 </a:t>
            </a:r>
            <a:r>
              <a:rPr kumimoji="0" lang="en-US" sz="105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icrosoft YaHei"/>
                <a:cs typeface="Arial" panose="020B0604020202020204" pitchFamily="34" charset="0"/>
              </a:rPr>
              <a:t>remained stable</a:t>
            </a: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 from baseline to surgery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FF0000"/>
                </a:solidFill>
                <a:effectLst/>
                <a:uLnTx/>
                <a:uFillTx/>
                <a:latin typeface="Arial" panose="020B0604020202020204" pitchFamily="34" charset="0"/>
                <a:ea typeface="Microsoft YaHei"/>
                <a:cs typeface="Arial" panose="020B0604020202020204" pitchFamily="34" charset="0"/>
              </a:rPr>
              <a:t>Red: </a:t>
            </a: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IHC staining of HER2 </a:t>
            </a:r>
            <a:r>
              <a:rPr kumimoji="0" lang="en-US" sz="1050" b="0" i="0" u="none" strike="noStrike" kern="1200" cap="none" spc="0" normalizeH="0" baseline="0" noProof="0" dirty="0">
                <a:ln>
                  <a:noFill/>
                </a:ln>
                <a:solidFill>
                  <a:srgbClr val="FF0000"/>
                </a:solidFill>
                <a:effectLst/>
                <a:uLnTx/>
                <a:uFillTx/>
                <a:latin typeface="Arial" panose="020B0604020202020204" pitchFamily="34" charset="0"/>
                <a:ea typeface="Microsoft YaHei"/>
                <a:cs typeface="Arial" panose="020B0604020202020204" pitchFamily="34" charset="0"/>
              </a:rPr>
              <a:t>increased</a:t>
            </a: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 from baseline to surgery </a:t>
            </a:r>
          </a:p>
        </p:txBody>
      </p:sp>
      <p:sp>
        <p:nvSpPr>
          <p:cNvPr id="50" name="Title 1">
            <a:extLst>
              <a:ext uri="{FF2B5EF4-FFF2-40B4-BE49-F238E27FC236}">
                <a16:creationId xmlns:a16="http://schemas.microsoft.com/office/drawing/2014/main" id="{A16EB5B8-A1A9-4B9D-AF6F-5454DCB5AB77}"/>
              </a:ext>
            </a:extLst>
          </p:cNvPr>
          <p:cNvSpPr>
            <a:spLocks noGrp="1"/>
          </p:cNvSpPr>
          <p:nvPr>
            <p:ph type="title"/>
          </p:nvPr>
        </p:nvSpPr>
        <p:spPr>
          <a:xfrm>
            <a:off x="1828801" y="189356"/>
            <a:ext cx="8239961" cy="854201"/>
          </a:xfrm>
        </p:spPr>
        <p:txBody>
          <a:bodyPr>
            <a:noAutofit/>
          </a:bodyPr>
          <a:lstStyle/>
          <a:p>
            <a:pPr algn="ctr"/>
            <a:r>
              <a:rPr lang="en-US" sz="2700" dirty="0">
                <a:latin typeface="Arial" panose="020B0604020202020204" pitchFamily="34" charset="0"/>
                <a:cs typeface="Arial" panose="020B0604020202020204" pitchFamily="34" charset="0"/>
              </a:rPr>
              <a:t>HER2 IHC Change from Baseline to Surgery </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with T-</a:t>
            </a:r>
            <a:r>
              <a:rPr lang="en-US" sz="2700" dirty="0" err="1">
                <a:latin typeface="Arial" panose="020B0604020202020204" pitchFamily="34" charset="0"/>
                <a:cs typeface="Arial" panose="020B0604020202020204" pitchFamily="34" charset="0"/>
              </a:rPr>
              <a:t>DXd</a:t>
            </a:r>
            <a:r>
              <a:rPr lang="en-US" sz="2700" dirty="0">
                <a:latin typeface="Arial" panose="020B0604020202020204" pitchFamily="34" charset="0"/>
                <a:cs typeface="Arial" panose="020B0604020202020204" pitchFamily="34" charset="0"/>
              </a:rPr>
              <a:t> (central review)</a:t>
            </a:r>
          </a:p>
        </p:txBody>
      </p:sp>
      <p:sp>
        <p:nvSpPr>
          <p:cNvPr id="51" name="Rectangle 50">
            <a:extLst>
              <a:ext uri="{FF2B5EF4-FFF2-40B4-BE49-F238E27FC236}">
                <a16:creationId xmlns:a16="http://schemas.microsoft.com/office/drawing/2014/main" id="{F7C69DCD-90EE-4289-B3B3-BA112902B23F}"/>
              </a:ext>
            </a:extLst>
          </p:cNvPr>
          <p:cNvSpPr/>
          <p:nvPr/>
        </p:nvSpPr>
        <p:spPr>
          <a:xfrm>
            <a:off x="1039062" y="1668513"/>
            <a:ext cx="3161948"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Arial"/>
                <a:ea typeface="Microsoft YaHei"/>
              </a:rPr>
              <a:t>Baseline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Arial"/>
                <a:ea typeface="Microsoft YaHei"/>
              </a:rPr>
              <a:t>(before T-</a:t>
            </a:r>
            <a:r>
              <a:rPr kumimoji="0" lang="en-US" sz="1800" b="1" i="0" u="sng" strike="noStrike" kern="1200" cap="none" spc="0" normalizeH="0" baseline="0" noProof="0" dirty="0" err="1">
                <a:ln>
                  <a:noFill/>
                </a:ln>
                <a:solidFill>
                  <a:srgbClr val="000000"/>
                </a:solidFill>
                <a:effectLst/>
                <a:uLnTx/>
                <a:uFillTx/>
                <a:latin typeface="Arial"/>
                <a:ea typeface="Microsoft YaHei"/>
              </a:rPr>
              <a:t>DXd</a:t>
            </a:r>
            <a:r>
              <a:rPr kumimoji="0" lang="en-US" sz="1800" b="1" i="0" u="sng" strike="noStrike" kern="1200" cap="none" spc="0" normalizeH="0" baseline="0" noProof="0" dirty="0">
                <a:ln>
                  <a:noFill/>
                </a:ln>
                <a:solidFill>
                  <a:srgbClr val="000000"/>
                </a:solidFill>
                <a:effectLst/>
                <a:uLnTx/>
                <a:uFillTx/>
                <a:latin typeface="Arial"/>
                <a:ea typeface="Microsoft YaHei"/>
              </a:rPr>
              <a:t>)</a:t>
            </a:r>
          </a:p>
        </p:txBody>
      </p:sp>
      <p:sp>
        <p:nvSpPr>
          <p:cNvPr id="52" name="Rectangle 51">
            <a:extLst>
              <a:ext uri="{FF2B5EF4-FFF2-40B4-BE49-F238E27FC236}">
                <a16:creationId xmlns:a16="http://schemas.microsoft.com/office/drawing/2014/main" id="{9D7D026A-31F0-48F4-AF28-7C920A7B9156}"/>
              </a:ext>
            </a:extLst>
          </p:cNvPr>
          <p:cNvSpPr/>
          <p:nvPr/>
        </p:nvSpPr>
        <p:spPr>
          <a:xfrm>
            <a:off x="5832886" y="1698107"/>
            <a:ext cx="3161948"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Arial"/>
                <a:ea typeface="Microsoft YaHei"/>
              </a:rPr>
              <a:t>Surgery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Arial"/>
                <a:ea typeface="Microsoft YaHei"/>
              </a:rPr>
              <a:t>(after T-</a:t>
            </a:r>
            <a:r>
              <a:rPr kumimoji="0" lang="en-US" sz="1800" b="1" i="0" u="sng" strike="noStrike" kern="1200" cap="none" spc="0" normalizeH="0" baseline="0" noProof="0" dirty="0" err="1">
                <a:ln>
                  <a:noFill/>
                </a:ln>
                <a:solidFill>
                  <a:srgbClr val="000000"/>
                </a:solidFill>
                <a:effectLst/>
                <a:uLnTx/>
                <a:uFillTx/>
                <a:latin typeface="Arial"/>
                <a:ea typeface="Microsoft YaHei"/>
              </a:rPr>
              <a:t>DXd</a:t>
            </a:r>
            <a:r>
              <a:rPr kumimoji="0" lang="en-US" sz="1800" b="1" i="0" u="sng" strike="noStrike" kern="1200" cap="none" spc="0" normalizeH="0" baseline="0" noProof="0" dirty="0">
                <a:ln>
                  <a:noFill/>
                </a:ln>
                <a:solidFill>
                  <a:srgbClr val="000000"/>
                </a:solidFill>
                <a:effectLst/>
                <a:uLnTx/>
                <a:uFillTx/>
                <a:latin typeface="Arial"/>
                <a:ea typeface="Microsoft YaHei"/>
              </a:rPr>
              <a:t>)</a:t>
            </a:r>
          </a:p>
        </p:txBody>
      </p:sp>
    </p:spTree>
    <p:extLst>
      <p:ext uri="{BB962C8B-B14F-4D97-AF65-F5344CB8AC3E}">
        <p14:creationId xmlns:p14="http://schemas.microsoft.com/office/powerpoint/2010/main" val="13139282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itle 1">
            <a:extLst>
              <a:ext uri="{FF2B5EF4-FFF2-40B4-BE49-F238E27FC236}">
                <a16:creationId xmlns:a16="http://schemas.microsoft.com/office/drawing/2014/main" id="{E2F4FC3F-237D-4EBF-AEB6-99F7E1F58B57}"/>
              </a:ext>
            </a:extLst>
          </p:cNvPr>
          <p:cNvSpPr txBox="1">
            <a:spLocks/>
          </p:cNvSpPr>
          <p:nvPr/>
        </p:nvSpPr>
        <p:spPr bwMode="auto">
          <a:xfrm>
            <a:off x="2677715" y="186096"/>
            <a:ext cx="7097019" cy="555941"/>
          </a:xfrm>
          <a:prstGeom prst="rect">
            <a:avLst/>
          </a:prstGeom>
          <a:noFill/>
          <a:ln w="9525">
            <a:noFill/>
            <a:round/>
            <a:headEnd/>
            <a:tailEnd/>
          </a:ln>
        </p:spPr>
        <p:txBody>
          <a:bodyPr vert="horz" wrap="square" lIns="67500" tIns="33750" rIns="67500" bIns="33750" numCol="1" anchor="t" anchorCtr="0" compatLnSpc="1">
            <a:prstTxWarp prst="textNoShape">
              <a:avLst/>
            </a:prstTxWarp>
            <a:noAutofit/>
          </a:bodyPr>
          <a:lstStyle>
            <a:lvl1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mj-lt"/>
                <a:ea typeface="+mj-ea"/>
                <a:cs typeface="+mj-cs"/>
              </a:defRPr>
            </a:lvl1pPr>
            <a:lvl2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2pPr>
            <a:lvl3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3pPr>
            <a:lvl4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4pPr>
            <a:lvl5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5pPr>
            <a:lvl6pPr marL="25146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6pPr>
            <a:lvl7pPr marL="29718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7pPr>
            <a:lvl8pPr marL="34290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8pPr>
            <a:lvl9pPr marL="38862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9pPr>
          </a:lstStyle>
          <a:p>
            <a:pPr marL="0" marR="0" lvl="0" indent="0" algn="ctr" defTabSz="457200" rtl="0" eaLnBrk="0" fontAlgn="base" latinLnBrk="0" hangingPunct="0">
              <a:lnSpc>
                <a:spcPct val="93000"/>
              </a:lnSpc>
              <a:spcBef>
                <a:spcPct val="0"/>
              </a:spcBef>
              <a:spcAft>
                <a:spcPct val="0"/>
              </a:spcAft>
              <a:buClr>
                <a:srgbClr val="000000"/>
              </a:buClr>
              <a:buSzPct val="100000"/>
              <a:buFont typeface="Times New Roman" pitchFamily="18" charset="0"/>
              <a:buNone/>
              <a:tabLst/>
              <a:defRPr/>
            </a:pPr>
            <a:r>
              <a:rPr kumimoji="0" lang="en-US" sz="3200" b="1" i="0" u="none" strike="noStrike" kern="0" cap="none" spc="0" normalizeH="0" baseline="0" noProof="0" dirty="0">
                <a:ln>
                  <a:noFill/>
                </a:ln>
                <a:solidFill>
                  <a:srgbClr val="FFFFFF"/>
                </a:solidFill>
                <a:effectLst/>
                <a:uLnTx/>
                <a:uFillTx/>
                <a:latin typeface="Arial"/>
                <a:ea typeface="Microsoft YaHei"/>
              </a:rPr>
              <a:t>Antibody-Drug Conjugates:</a:t>
            </a:r>
            <a:br>
              <a:rPr kumimoji="0" lang="en-US" sz="3200" b="1" i="0" u="none" strike="noStrike" kern="0" cap="none" spc="0" normalizeH="0" baseline="0" noProof="0" dirty="0">
                <a:ln>
                  <a:noFill/>
                </a:ln>
                <a:solidFill>
                  <a:srgbClr val="FFFFFF"/>
                </a:solidFill>
                <a:effectLst/>
                <a:uLnTx/>
                <a:uFillTx/>
                <a:latin typeface="Arial"/>
                <a:ea typeface="Microsoft YaHei"/>
              </a:rPr>
            </a:br>
            <a:r>
              <a:rPr kumimoji="0" lang="en-US" sz="3200" b="1" i="0" u="none" strike="noStrike" kern="0" cap="none" spc="0" normalizeH="0" baseline="0" noProof="0" dirty="0">
                <a:ln>
                  <a:noFill/>
                </a:ln>
                <a:solidFill>
                  <a:srgbClr val="FFFFFF"/>
                </a:solidFill>
                <a:effectLst/>
                <a:uLnTx/>
                <a:uFillTx/>
                <a:latin typeface="Arial"/>
                <a:ea typeface="Microsoft YaHei"/>
              </a:rPr>
              <a:t>Combination with immunotherapy</a:t>
            </a:r>
          </a:p>
        </p:txBody>
      </p:sp>
      <p:grpSp>
        <p:nvGrpSpPr>
          <p:cNvPr id="2" name="Group 1">
            <a:extLst>
              <a:ext uri="{FF2B5EF4-FFF2-40B4-BE49-F238E27FC236}">
                <a16:creationId xmlns:a16="http://schemas.microsoft.com/office/drawing/2014/main" id="{C2BF199E-F438-0B58-8887-8F01590A8277}"/>
              </a:ext>
            </a:extLst>
          </p:cNvPr>
          <p:cNvGrpSpPr/>
          <p:nvPr/>
        </p:nvGrpSpPr>
        <p:grpSpPr>
          <a:xfrm>
            <a:off x="331096" y="1371600"/>
            <a:ext cx="11786356" cy="5196430"/>
            <a:chOff x="1546946" y="1767628"/>
            <a:chExt cx="9342163" cy="4118822"/>
          </a:xfrm>
        </p:grpSpPr>
        <p:grpSp>
          <p:nvGrpSpPr>
            <p:cNvPr id="3" name="Group 2">
              <a:extLst>
                <a:ext uri="{FF2B5EF4-FFF2-40B4-BE49-F238E27FC236}">
                  <a16:creationId xmlns:a16="http://schemas.microsoft.com/office/drawing/2014/main" id="{4AE74FDF-45A4-44B8-BD38-848C41103D34}"/>
                </a:ext>
              </a:extLst>
            </p:cNvPr>
            <p:cNvGrpSpPr/>
            <p:nvPr/>
          </p:nvGrpSpPr>
          <p:grpSpPr>
            <a:xfrm>
              <a:off x="6099335" y="2857501"/>
              <a:ext cx="4789774" cy="2670022"/>
              <a:chOff x="1615459" y="1522431"/>
              <a:chExt cx="8169156" cy="4347201"/>
            </a:xfrm>
          </p:grpSpPr>
          <p:grpSp>
            <p:nvGrpSpPr>
              <p:cNvPr id="4" name="グループ化 2">
                <a:extLst>
                  <a:ext uri="{FF2B5EF4-FFF2-40B4-BE49-F238E27FC236}">
                    <a16:creationId xmlns:a16="http://schemas.microsoft.com/office/drawing/2014/main" id="{4207509E-7196-492C-822C-7C00565F3922}"/>
                  </a:ext>
                </a:extLst>
              </p:cNvPr>
              <p:cNvGrpSpPr/>
              <p:nvPr/>
            </p:nvGrpSpPr>
            <p:grpSpPr>
              <a:xfrm>
                <a:off x="4102957" y="1989459"/>
                <a:ext cx="3898943" cy="3152054"/>
                <a:chOff x="2517168" y="-64535"/>
                <a:chExt cx="8231658" cy="6878052"/>
              </a:xfrm>
            </p:grpSpPr>
            <p:sp>
              <p:nvSpPr>
                <p:cNvPr id="56" name="楕円 3">
                  <a:extLst>
                    <a:ext uri="{FF2B5EF4-FFF2-40B4-BE49-F238E27FC236}">
                      <a16:creationId xmlns:a16="http://schemas.microsoft.com/office/drawing/2014/main" id="{BADC9BEE-65E3-4B47-A2E4-735FA0866B2E}"/>
                    </a:ext>
                  </a:extLst>
                </p:cNvPr>
                <p:cNvSpPr/>
                <p:nvPr/>
              </p:nvSpPr>
              <p:spPr>
                <a:xfrm>
                  <a:off x="2517168" y="1188504"/>
                  <a:ext cx="8231658" cy="562501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57" name="楕円 4">
                  <a:extLst>
                    <a:ext uri="{FF2B5EF4-FFF2-40B4-BE49-F238E27FC236}">
                      <a16:creationId xmlns:a16="http://schemas.microsoft.com/office/drawing/2014/main" id="{B8FF80C4-CD2A-4F44-B3C9-94256104CBE0}"/>
                    </a:ext>
                  </a:extLst>
                </p:cNvPr>
                <p:cNvSpPr/>
                <p:nvPr/>
              </p:nvSpPr>
              <p:spPr>
                <a:xfrm>
                  <a:off x="7626731" y="1776063"/>
                  <a:ext cx="1828799" cy="163359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pic>
              <p:nvPicPr>
                <p:cNvPr id="58" name="図 7">
                  <a:extLst>
                    <a:ext uri="{FF2B5EF4-FFF2-40B4-BE49-F238E27FC236}">
                      <a16:creationId xmlns:a16="http://schemas.microsoft.com/office/drawing/2014/main" id="{437ADA8D-0652-4FCB-96E0-9C0439AB538F}"/>
                    </a:ext>
                  </a:extLst>
                </p:cNvPr>
                <p:cNvPicPr>
                  <a:picLocks noChangeAspect="1"/>
                </p:cNvPicPr>
                <p:nvPr/>
              </p:nvPicPr>
              <p:blipFill>
                <a:blip r:embed="rId3"/>
                <a:stretch>
                  <a:fillRect/>
                </a:stretch>
              </p:blipFill>
              <p:spPr>
                <a:xfrm rot="12312822">
                  <a:off x="6351992" y="-64535"/>
                  <a:ext cx="925168" cy="833247"/>
                </a:xfrm>
                <a:prstGeom prst="rect">
                  <a:avLst/>
                </a:prstGeom>
              </p:spPr>
            </p:pic>
            <p:pic>
              <p:nvPicPr>
                <p:cNvPr id="59" name="図 8">
                  <a:extLst>
                    <a:ext uri="{FF2B5EF4-FFF2-40B4-BE49-F238E27FC236}">
                      <a16:creationId xmlns:a16="http://schemas.microsoft.com/office/drawing/2014/main" id="{26A7F5CD-8ED3-4D55-AC16-8EE0F5BC5C56}"/>
                    </a:ext>
                  </a:extLst>
                </p:cNvPr>
                <p:cNvPicPr>
                  <a:picLocks noChangeAspect="1"/>
                </p:cNvPicPr>
                <p:nvPr/>
              </p:nvPicPr>
              <p:blipFill>
                <a:blip r:embed="rId3"/>
                <a:stretch>
                  <a:fillRect/>
                </a:stretch>
              </p:blipFill>
              <p:spPr>
                <a:xfrm rot="3900000">
                  <a:off x="4126544" y="265685"/>
                  <a:ext cx="925168" cy="833247"/>
                </a:xfrm>
                <a:prstGeom prst="rect">
                  <a:avLst/>
                </a:prstGeom>
              </p:spPr>
            </p:pic>
            <p:sp>
              <p:nvSpPr>
                <p:cNvPr id="60" name="楕円 11">
                  <a:extLst>
                    <a:ext uri="{FF2B5EF4-FFF2-40B4-BE49-F238E27FC236}">
                      <a16:creationId xmlns:a16="http://schemas.microsoft.com/office/drawing/2014/main" id="{AB872C4F-D02C-46EC-8A83-3AF5F13AF6C1}"/>
                    </a:ext>
                  </a:extLst>
                </p:cNvPr>
                <p:cNvSpPr/>
                <p:nvPr/>
              </p:nvSpPr>
              <p:spPr>
                <a:xfrm>
                  <a:off x="2648092" y="1294417"/>
                  <a:ext cx="7962347" cy="536946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61" name="楕円 12">
                  <a:extLst>
                    <a:ext uri="{FF2B5EF4-FFF2-40B4-BE49-F238E27FC236}">
                      <a16:creationId xmlns:a16="http://schemas.microsoft.com/office/drawing/2014/main" id="{501B1971-4F7D-4478-8139-300BDB2CF513}"/>
                    </a:ext>
                  </a:extLst>
                </p:cNvPr>
                <p:cNvSpPr/>
                <p:nvPr/>
              </p:nvSpPr>
              <p:spPr>
                <a:xfrm>
                  <a:off x="7533112" y="1692437"/>
                  <a:ext cx="2016035" cy="180084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62" name="フリーフォーム: 図形 10">
                  <a:extLst>
                    <a:ext uri="{FF2B5EF4-FFF2-40B4-BE49-F238E27FC236}">
                      <a16:creationId xmlns:a16="http://schemas.microsoft.com/office/drawing/2014/main" id="{B6C5F4E3-A927-4587-A124-4B66DD8B743F}"/>
                    </a:ext>
                  </a:extLst>
                </p:cNvPr>
                <p:cNvSpPr/>
                <p:nvPr/>
              </p:nvSpPr>
              <p:spPr>
                <a:xfrm rot="2698438">
                  <a:off x="7804991" y="2888103"/>
                  <a:ext cx="269545" cy="519808"/>
                </a:xfrm>
                <a:custGeom>
                  <a:avLst/>
                  <a:gdLst>
                    <a:gd name="connsiteX0" fmla="*/ 429992 w 642708"/>
                    <a:gd name="connsiteY0" fmla="*/ 1072737 h 1075846"/>
                    <a:gd name="connsiteX1" fmla="*/ 39574 w 642708"/>
                    <a:gd name="connsiteY1" fmla="*/ 805609 h 1075846"/>
                    <a:gd name="connsiteX2" fmla="*/ 19026 w 642708"/>
                    <a:gd name="connsiteY2" fmla="*/ 456288 h 1075846"/>
                    <a:gd name="connsiteX3" fmla="*/ 90945 w 642708"/>
                    <a:gd name="connsiteY3" fmla="*/ 14499 h 1075846"/>
                    <a:gd name="connsiteX4" fmla="*/ 501911 w 642708"/>
                    <a:gd name="connsiteY4" fmla="*/ 137789 h 1075846"/>
                    <a:gd name="connsiteX5" fmla="*/ 553282 w 642708"/>
                    <a:gd name="connsiteY5" fmla="*/ 446014 h 1075846"/>
                    <a:gd name="connsiteX6" fmla="*/ 625201 w 642708"/>
                    <a:gd name="connsiteY6" fmla="*/ 723416 h 1075846"/>
                    <a:gd name="connsiteX7" fmla="*/ 625201 w 642708"/>
                    <a:gd name="connsiteY7" fmla="*/ 939173 h 1075846"/>
                    <a:gd name="connsiteX8" fmla="*/ 429992 w 642708"/>
                    <a:gd name="connsiteY8" fmla="*/ 1072737 h 10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708" h="1075846">
                      <a:moveTo>
                        <a:pt x="429992" y="1072737"/>
                      </a:moveTo>
                      <a:cubicBezTo>
                        <a:pt x="332388" y="1050476"/>
                        <a:pt x="108068" y="908351"/>
                        <a:pt x="39574" y="805609"/>
                      </a:cubicBezTo>
                      <a:cubicBezTo>
                        <a:pt x="-28920" y="702867"/>
                        <a:pt x="10464" y="588140"/>
                        <a:pt x="19026" y="456288"/>
                      </a:cubicBezTo>
                      <a:cubicBezTo>
                        <a:pt x="27588" y="324436"/>
                        <a:pt x="10464" y="67582"/>
                        <a:pt x="90945" y="14499"/>
                      </a:cubicBezTo>
                      <a:cubicBezTo>
                        <a:pt x="171426" y="-38584"/>
                        <a:pt x="424855" y="65870"/>
                        <a:pt x="501911" y="137789"/>
                      </a:cubicBezTo>
                      <a:cubicBezTo>
                        <a:pt x="578967" y="209708"/>
                        <a:pt x="532734" y="348410"/>
                        <a:pt x="553282" y="446014"/>
                      </a:cubicBezTo>
                      <a:cubicBezTo>
                        <a:pt x="573830" y="543618"/>
                        <a:pt x="613215" y="641223"/>
                        <a:pt x="625201" y="723416"/>
                      </a:cubicBezTo>
                      <a:cubicBezTo>
                        <a:pt x="637187" y="805609"/>
                        <a:pt x="657736" y="886090"/>
                        <a:pt x="625201" y="939173"/>
                      </a:cubicBezTo>
                      <a:cubicBezTo>
                        <a:pt x="592666" y="992256"/>
                        <a:pt x="527596" y="1094998"/>
                        <a:pt x="429992" y="1072737"/>
                      </a:cubicBezTo>
                      <a:close/>
                    </a:path>
                  </a:pathLst>
                </a:custGeom>
                <a:gradFill flip="none" rotWithShape="1">
                  <a:gsLst>
                    <a:gs pos="0">
                      <a:srgbClr val="E747DF">
                        <a:tint val="66000"/>
                        <a:satMod val="160000"/>
                      </a:srgbClr>
                    </a:gs>
                    <a:gs pos="50000">
                      <a:srgbClr val="E747DF">
                        <a:tint val="44500"/>
                        <a:satMod val="160000"/>
                      </a:srgbClr>
                    </a:gs>
                    <a:gs pos="100000">
                      <a:srgbClr val="E747D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pic>
              <p:nvPicPr>
                <p:cNvPr id="63" name="図 9">
                  <a:extLst>
                    <a:ext uri="{FF2B5EF4-FFF2-40B4-BE49-F238E27FC236}">
                      <a16:creationId xmlns:a16="http://schemas.microsoft.com/office/drawing/2014/main" id="{011AF653-10B4-461D-8C0F-05B7EFA17F8E}"/>
                    </a:ext>
                  </a:extLst>
                </p:cNvPr>
                <p:cNvPicPr>
                  <a:picLocks noChangeAspect="1"/>
                </p:cNvPicPr>
                <p:nvPr/>
              </p:nvPicPr>
              <p:blipFill>
                <a:blip r:embed="rId3"/>
                <a:stretch>
                  <a:fillRect/>
                </a:stretch>
              </p:blipFill>
              <p:spPr>
                <a:xfrm rot="13200000">
                  <a:off x="8107924" y="2068352"/>
                  <a:ext cx="925168" cy="833247"/>
                </a:xfrm>
                <a:prstGeom prst="rect">
                  <a:avLst/>
                </a:prstGeom>
              </p:spPr>
            </p:pic>
            <p:grpSp>
              <p:nvGrpSpPr>
                <p:cNvPr id="64" name="グループ化 21">
                  <a:extLst>
                    <a:ext uri="{FF2B5EF4-FFF2-40B4-BE49-F238E27FC236}">
                      <a16:creationId xmlns:a16="http://schemas.microsoft.com/office/drawing/2014/main" id="{E0B66F2D-57A5-44DD-BBA8-0D789F5DA954}"/>
                    </a:ext>
                  </a:extLst>
                </p:cNvPr>
                <p:cNvGrpSpPr/>
                <p:nvPr/>
              </p:nvGrpSpPr>
              <p:grpSpPr>
                <a:xfrm>
                  <a:off x="7799010" y="4136268"/>
                  <a:ext cx="1896592" cy="1694147"/>
                  <a:chOff x="6946882" y="4356182"/>
                  <a:chExt cx="1896592" cy="1694147"/>
                </a:xfrm>
              </p:grpSpPr>
              <p:sp>
                <p:nvSpPr>
                  <p:cNvPr id="88" name="楕円 19">
                    <a:extLst>
                      <a:ext uri="{FF2B5EF4-FFF2-40B4-BE49-F238E27FC236}">
                        <a16:creationId xmlns:a16="http://schemas.microsoft.com/office/drawing/2014/main" id="{270952F5-F136-4FB7-9F4F-E77CE9529E3A}"/>
                      </a:ext>
                    </a:extLst>
                  </p:cNvPr>
                  <p:cNvSpPr/>
                  <p:nvPr/>
                </p:nvSpPr>
                <p:spPr>
                  <a:xfrm>
                    <a:off x="7029408" y="4429897"/>
                    <a:ext cx="1720447" cy="153680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89" name="楕円 20">
                    <a:extLst>
                      <a:ext uri="{FF2B5EF4-FFF2-40B4-BE49-F238E27FC236}">
                        <a16:creationId xmlns:a16="http://schemas.microsoft.com/office/drawing/2014/main" id="{15AE0972-480B-477D-883F-38E00A3813DF}"/>
                      </a:ext>
                    </a:extLst>
                  </p:cNvPr>
                  <p:cNvSpPr/>
                  <p:nvPr/>
                </p:nvSpPr>
                <p:spPr>
                  <a:xfrm>
                    <a:off x="6946882" y="4356182"/>
                    <a:ext cx="1896592" cy="169414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grpSp>
            <p:grpSp>
              <p:nvGrpSpPr>
                <p:cNvPr id="65" name="グループ化 22">
                  <a:extLst>
                    <a:ext uri="{FF2B5EF4-FFF2-40B4-BE49-F238E27FC236}">
                      <a16:creationId xmlns:a16="http://schemas.microsoft.com/office/drawing/2014/main" id="{3651D496-7DF8-43D8-853C-1226312A6FBB}"/>
                    </a:ext>
                  </a:extLst>
                </p:cNvPr>
                <p:cNvGrpSpPr/>
                <p:nvPr/>
              </p:nvGrpSpPr>
              <p:grpSpPr>
                <a:xfrm>
                  <a:off x="5437296" y="4520395"/>
                  <a:ext cx="2016035" cy="1800841"/>
                  <a:chOff x="6774603" y="4124672"/>
                  <a:chExt cx="2016035" cy="1800841"/>
                </a:xfrm>
              </p:grpSpPr>
              <p:sp>
                <p:nvSpPr>
                  <p:cNvPr id="86" name="楕円 23">
                    <a:extLst>
                      <a:ext uri="{FF2B5EF4-FFF2-40B4-BE49-F238E27FC236}">
                        <a16:creationId xmlns:a16="http://schemas.microsoft.com/office/drawing/2014/main" id="{5E787915-844B-401E-8039-677205FEBEBF}"/>
                      </a:ext>
                    </a:extLst>
                  </p:cNvPr>
                  <p:cNvSpPr/>
                  <p:nvPr/>
                </p:nvSpPr>
                <p:spPr>
                  <a:xfrm>
                    <a:off x="6868222" y="4208298"/>
                    <a:ext cx="1828799" cy="1633591"/>
                  </a:xfrm>
                  <a:prstGeom prst="ellipse">
                    <a:avLst/>
                  </a:prstGeom>
                  <a:solidFill>
                    <a:schemeClr val="bg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87" name="楕円 24">
                    <a:extLst>
                      <a:ext uri="{FF2B5EF4-FFF2-40B4-BE49-F238E27FC236}">
                        <a16:creationId xmlns:a16="http://schemas.microsoft.com/office/drawing/2014/main" id="{BA08846B-0F36-44C5-B4C6-75330AC2530C}"/>
                      </a:ext>
                    </a:extLst>
                  </p:cNvPr>
                  <p:cNvSpPr/>
                  <p:nvPr/>
                </p:nvSpPr>
                <p:spPr>
                  <a:xfrm>
                    <a:off x="6774603" y="4124672"/>
                    <a:ext cx="2016035" cy="180084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grpSp>
            <p:sp>
              <p:nvSpPr>
                <p:cNvPr id="66" name="楕円 27">
                  <a:extLst>
                    <a:ext uri="{FF2B5EF4-FFF2-40B4-BE49-F238E27FC236}">
                      <a16:creationId xmlns:a16="http://schemas.microsoft.com/office/drawing/2014/main" id="{CA761F65-56AB-4C43-9E29-7CA49AFC3288}"/>
                    </a:ext>
                  </a:extLst>
                </p:cNvPr>
                <p:cNvSpPr/>
                <p:nvPr/>
              </p:nvSpPr>
              <p:spPr>
                <a:xfrm>
                  <a:off x="4292395" y="2263018"/>
                  <a:ext cx="2420281" cy="2052635"/>
                </a:xfrm>
                <a:prstGeom prst="ellipse">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67" name="楕円 36">
                  <a:extLst>
                    <a:ext uri="{FF2B5EF4-FFF2-40B4-BE49-F238E27FC236}">
                      <a16:creationId xmlns:a16="http://schemas.microsoft.com/office/drawing/2014/main" id="{4B72BA24-994A-48E5-8436-50F60A322352}"/>
                    </a:ext>
                  </a:extLst>
                </p:cNvPr>
                <p:cNvSpPr/>
                <p:nvPr/>
              </p:nvSpPr>
              <p:spPr>
                <a:xfrm>
                  <a:off x="2766541" y="3493443"/>
                  <a:ext cx="441477" cy="6427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68" name="円弧 38">
                  <a:extLst>
                    <a:ext uri="{FF2B5EF4-FFF2-40B4-BE49-F238E27FC236}">
                      <a16:creationId xmlns:a16="http://schemas.microsoft.com/office/drawing/2014/main" id="{548CBC36-F2CA-4A2D-AFAD-3D15F663B846}"/>
                    </a:ext>
                  </a:extLst>
                </p:cNvPr>
                <p:cNvSpPr/>
                <p:nvPr/>
              </p:nvSpPr>
              <p:spPr>
                <a:xfrm rot="10800000">
                  <a:off x="3006141" y="2966083"/>
                  <a:ext cx="3850019" cy="2558622"/>
                </a:xfrm>
                <a:prstGeom prst="arc">
                  <a:avLst>
                    <a:gd name="adj1" fmla="val 18474078"/>
                    <a:gd name="adj2" fmla="val 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000000"/>
                    </a:solidFill>
                    <a:effectLst/>
                    <a:uLnTx/>
                    <a:uFillTx/>
                    <a:latin typeface="Arial"/>
                    <a:ea typeface="Microsoft YaHei"/>
                  </a:endParaRPr>
                </a:p>
              </p:txBody>
            </p:sp>
            <p:sp>
              <p:nvSpPr>
                <p:cNvPr id="69" name="円弧 41">
                  <a:extLst>
                    <a:ext uri="{FF2B5EF4-FFF2-40B4-BE49-F238E27FC236}">
                      <a16:creationId xmlns:a16="http://schemas.microsoft.com/office/drawing/2014/main" id="{E92951CB-3B71-4FA8-8D74-2E88B1BB9C98}"/>
                    </a:ext>
                  </a:extLst>
                </p:cNvPr>
                <p:cNvSpPr/>
                <p:nvPr/>
              </p:nvSpPr>
              <p:spPr>
                <a:xfrm rot="13200000">
                  <a:off x="3270818" y="1369210"/>
                  <a:ext cx="2950437" cy="4248136"/>
                </a:xfrm>
                <a:prstGeom prst="arc">
                  <a:avLst>
                    <a:gd name="adj1" fmla="val 19401305"/>
                    <a:gd name="adj2" fmla="val 1954439"/>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000000"/>
                    </a:solidFill>
                    <a:effectLst/>
                    <a:uLnTx/>
                    <a:uFillTx/>
                    <a:latin typeface="Arial"/>
                    <a:ea typeface="Microsoft YaHei"/>
                  </a:endParaRPr>
                </a:p>
              </p:txBody>
            </p:sp>
            <p:sp>
              <p:nvSpPr>
                <p:cNvPr id="70" name="円弧 42">
                  <a:extLst>
                    <a:ext uri="{FF2B5EF4-FFF2-40B4-BE49-F238E27FC236}">
                      <a16:creationId xmlns:a16="http://schemas.microsoft.com/office/drawing/2014/main" id="{268759DD-0B8E-484C-BC46-694A31D39A7B}"/>
                    </a:ext>
                  </a:extLst>
                </p:cNvPr>
                <p:cNvSpPr/>
                <p:nvPr/>
              </p:nvSpPr>
              <p:spPr>
                <a:xfrm rot="14700000">
                  <a:off x="3576886" y="1568084"/>
                  <a:ext cx="2950437" cy="4248136"/>
                </a:xfrm>
                <a:prstGeom prst="arc">
                  <a:avLst>
                    <a:gd name="adj1" fmla="val 18151206"/>
                    <a:gd name="adj2" fmla="val 65851"/>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000000"/>
                    </a:solidFill>
                    <a:effectLst/>
                    <a:uLnTx/>
                    <a:uFillTx/>
                    <a:latin typeface="Arial"/>
                    <a:ea typeface="Microsoft YaHei"/>
                  </a:endParaRPr>
                </a:p>
              </p:txBody>
            </p:sp>
            <p:sp>
              <p:nvSpPr>
                <p:cNvPr id="71" name="円弧 43">
                  <a:extLst>
                    <a:ext uri="{FF2B5EF4-FFF2-40B4-BE49-F238E27FC236}">
                      <a16:creationId xmlns:a16="http://schemas.microsoft.com/office/drawing/2014/main" id="{B22A0351-4E8E-4D4B-A8F5-92601D9FB13A}"/>
                    </a:ext>
                  </a:extLst>
                </p:cNvPr>
                <p:cNvSpPr/>
                <p:nvPr/>
              </p:nvSpPr>
              <p:spPr>
                <a:xfrm rot="14700000">
                  <a:off x="3535810" y="1204771"/>
                  <a:ext cx="2950437" cy="4248136"/>
                </a:xfrm>
                <a:prstGeom prst="arc">
                  <a:avLst>
                    <a:gd name="adj1" fmla="val 14017393"/>
                    <a:gd name="adj2" fmla="val 16104782"/>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000000"/>
                    </a:solidFill>
                    <a:effectLst/>
                    <a:uLnTx/>
                    <a:uFillTx/>
                    <a:latin typeface="Arial"/>
                    <a:ea typeface="Microsoft YaHei"/>
                  </a:endParaRPr>
                </a:p>
              </p:txBody>
            </p:sp>
            <p:sp>
              <p:nvSpPr>
                <p:cNvPr id="72" name="円弧 44">
                  <a:extLst>
                    <a:ext uri="{FF2B5EF4-FFF2-40B4-BE49-F238E27FC236}">
                      <a16:creationId xmlns:a16="http://schemas.microsoft.com/office/drawing/2014/main" id="{D2EE9562-AA90-4BCA-8940-6ACFC1A371AD}"/>
                    </a:ext>
                  </a:extLst>
                </p:cNvPr>
                <p:cNvSpPr/>
                <p:nvPr/>
              </p:nvSpPr>
              <p:spPr>
                <a:xfrm rot="14700000">
                  <a:off x="3455931" y="846795"/>
                  <a:ext cx="2950437" cy="4248136"/>
                </a:xfrm>
                <a:prstGeom prst="arc">
                  <a:avLst>
                    <a:gd name="adj1" fmla="val 13438190"/>
                    <a:gd name="adj2" fmla="val 15507329"/>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000000"/>
                    </a:solidFill>
                    <a:effectLst/>
                    <a:uLnTx/>
                    <a:uFillTx/>
                    <a:latin typeface="Arial"/>
                    <a:ea typeface="Microsoft YaHei"/>
                  </a:endParaRPr>
                </a:p>
              </p:txBody>
            </p:sp>
            <p:sp>
              <p:nvSpPr>
                <p:cNvPr id="73" name="星: 8 pt 47">
                  <a:extLst>
                    <a:ext uri="{FF2B5EF4-FFF2-40B4-BE49-F238E27FC236}">
                      <a16:creationId xmlns:a16="http://schemas.microsoft.com/office/drawing/2014/main" id="{F90958A9-A2C4-4B12-938A-BEEB6705BD13}"/>
                    </a:ext>
                  </a:extLst>
                </p:cNvPr>
                <p:cNvSpPr/>
                <p:nvPr/>
              </p:nvSpPr>
              <p:spPr>
                <a:xfrm>
                  <a:off x="3814708" y="4676968"/>
                  <a:ext cx="281426" cy="281426"/>
                </a:xfrm>
                <a:prstGeom prst="star8">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74" name="円弧 48">
                  <a:extLst>
                    <a:ext uri="{FF2B5EF4-FFF2-40B4-BE49-F238E27FC236}">
                      <a16:creationId xmlns:a16="http://schemas.microsoft.com/office/drawing/2014/main" id="{DB74490D-C0ED-4EF6-8F1B-2AACD9EA04D8}"/>
                    </a:ext>
                  </a:extLst>
                </p:cNvPr>
                <p:cNvSpPr/>
                <p:nvPr/>
              </p:nvSpPr>
              <p:spPr>
                <a:xfrm rot="14700000">
                  <a:off x="3545456" y="624062"/>
                  <a:ext cx="2950437" cy="4248136"/>
                </a:xfrm>
                <a:prstGeom prst="arc">
                  <a:avLst>
                    <a:gd name="adj1" fmla="val 16619706"/>
                    <a:gd name="adj2" fmla="val 1725835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000000"/>
                    </a:solidFill>
                    <a:effectLst/>
                    <a:uLnTx/>
                    <a:uFillTx/>
                    <a:latin typeface="Arial"/>
                    <a:ea typeface="Microsoft YaHei"/>
                  </a:endParaRPr>
                </a:p>
              </p:txBody>
            </p:sp>
            <p:sp>
              <p:nvSpPr>
                <p:cNvPr id="75" name="円弧 49">
                  <a:extLst>
                    <a:ext uri="{FF2B5EF4-FFF2-40B4-BE49-F238E27FC236}">
                      <a16:creationId xmlns:a16="http://schemas.microsoft.com/office/drawing/2014/main" id="{D9EF8450-B308-4AAB-9EEF-36D5955B53CB}"/>
                    </a:ext>
                  </a:extLst>
                </p:cNvPr>
                <p:cNvSpPr/>
                <p:nvPr/>
              </p:nvSpPr>
              <p:spPr>
                <a:xfrm rot="14700000">
                  <a:off x="3442191" y="1857052"/>
                  <a:ext cx="2950437" cy="4248136"/>
                </a:xfrm>
                <a:prstGeom prst="arc">
                  <a:avLst>
                    <a:gd name="adj1" fmla="val 16619706"/>
                    <a:gd name="adj2" fmla="val 1725835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000000"/>
                    </a:solidFill>
                    <a:effectLst/>
                    <a:uLnTx/>
                    <a:uFillTx/>
                    <a:latin typeface="Arial"/>
                    <a:ea typeface="Microsoft YaHei"/>
                  </a:endParaRPr>
                </a:p>
              </p:txBody>
            </p:sp>
            <p:pic>
              <p:nvPicPr>
                <p:cNvPr id="76" name="図 50">
                  <a:extLst>
                    <a:ext uri="{FF2B5EF4-FFF2-40B4-BE49-F238E27FC236}">
                      <a16:creationId xmlns:a16="http://schemas.microsoft.com/office/drawing/2014/main" id="{C0554BF6-F874-4264-A084-37023B8D047E}"/>
                    </a:ext>
                  </a:extLst>
                </p:cNvPr>
                <p:cNvPicPr>
                  <a:picLocks noChangeAspect="1"/>
                </p:cNvPicPr>
                <p:nvPr/>
              </p:nvPicPr>
              <p:blipFill>
                <a:blip r:embed="rId3"/>
                <a:stretch>
                  <a:fillRect/>
                </a:stretch>
              </p:blipFill>
              <p:spPr>
                <a:xfrm rot="1800000">
                  <a:off x="8832571" y="4598172"/>
                  <a:ext cx="541296" cy="487515"/>
                </a:xfrm>
                <a:prstGeom prst="rect">
                  <a:avLst/>
                </a:prstGeom>
              </p:spPr>
            </p:pic>
            <p:sp>
              <p:nvSpPr>
                <p:cNvPr id="77" name="フリーフォーム: 図形 51">
                  <a:extLst>
                    <a:ext uri="{FF2B5EF4-FFF2-40B4-BE49-F238E27FC236}">
                      <a16:creationId xmlns:a16="http://schemas.microsoft.com/office/drawing/2014/main" id="{C6B2EE35-747D-40AA-A607-290145BF0857}"/>
                    </a:ext>
                  </a:extLst>
                </p:cNvPr>
                <p:cNvSpPr/>
                <p:nvPr/>
              </p:nvSpPr>
              <p:spPr>
                <a:xfrm rot="575599">
                  <a:off x="8051728" y="4702337"/>
                  <a:ext cx="204496" cy="380921"/>
                </a:xfrm>
                <a:custGeom>
                  <a:avLst/>
                  <a:gdLst>
                    <a:gd name="connsiteX0" fmla="*/ 429992 w 642708"/>
                    <a:gd name="connsiteY0" fmla="*/ 1072737 h 1075846"/>
                    <a:gd name="connsiteX1" fmla="*/ 39574 w 642708"/>
                    <a:gd name="connsiteY1" fmla="*/ 805609 h 1075846"/>
                    <a:gd name="connsiteX2" fmla="*/ 19026 w 642708"/>
                    <a:gd name="connsiteY2" fmla="*/ 456288 h 1075846"/>
                    <a:gd name="connsiteX3" fmla="*/ 90945 w 642708"/>
                    <a:gd name="connsiteY3" fmla="*/ 14499 h 1075846"/>
                    <a:gd name="connsiteX4" fmla="*/ 501911 w 642708"/>
                    <a:gd name="connsiteY4" fmla="*/ 137789 h 1075846"/>
                    <a:gd name="connsiteX5" fmla="*/ 553282 w 642708"/>
                    <a:gd name="connsiteY5" fmla="*/ 446014 h 1075846"/>
                    <a:gd name="connsiteX6" fmla="*/ 625201 w 642708"/>
                    <a:gd name="connsiteY6" fmla="*/ 723416 h 1075846"/>
                    <a:gd name="connsiteX7" fmla="*/ 625201 w 642708"/>
                    <a:gd name="connsiteY7" fmla="*/ 939173 h 1075846"/>
                    <a:gd name="connsiteX8" fmla="*/ 429992 w 642708"/>
                    <a:gd name="connsiteY8" fmla="*/ 1072737 h 10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708" h="1075846">
                      <a:moveTo>
                        <a:pt x="429992" y="1072737"/>
                      </a:moveTo>
                      <a:cubicBezTo>
                        <a:pt x="332388" y="1050476"/>
                        <a:pt x="108068" y="908351"/>
                        <a:pt x="39574" y="805609"/>
                      </a:cubicBezTo>
                      <a:cubicBezTo>
                        <a:pt x="-28920" y="702867"/>
                        <a:pt x="10464" y="588140"/>
                        <a:pt x="19026" y="456288"/>
                      </a:cubicBezTo>
                      <a:cubicBezTo>
                        <a:pt x="27588" y="324436"/>
                        <a:pt x="10464" y="67582"/>
                        <a:pt x="90945" y="14499"/>
                      </a:cubicBezTo>
                      <a:cubicBezTo>
                        <a:pt x="171426" y="-38584"/>
                        <a:pt x="424855" y="65870"/>
                        <a:pt x="501911" y="137789"/>
                      </a:cubicBezTo>
                      <a:cubicBezTo>
                        <a:pt x="578967" y="209708"/>
                        <a:pt x="532734" y="348410"/>
                        <a:pt x="553282" y="446014"/>
                      </a:cubicBezTo>
                      <a:cubicBezTo>
                        <a:pt x="573830" y="543618"/>
                        <a:pt x="613215" y="641223"/>
                        <a:pt x="625201" y="723416"/>
                      </a:cubicBezTo>
                      <a:cubicBezTo>
                        <a:pt x="637187" y="805609"/>
                        <a:pt x="657736" y="886090"/>
                        <a:pt x="625201" y="939173"/>
                      </a:cubicBezTo>
                      <a:cubicBezTo>
                        <a:pt x="592666" y="992256"/>
                        <a:pt x="527596" y="1094998"/>
                        <a:pt x="429992" y="1072737"/>
                      </a:cubicBezTo>
                      <a:close/>
                    </a:path>
                  </a:pathLst>
                </a:custGeom>
                <a:gradFill flip="none" rotWithShape="1">
                  <a:gsLst>
                    <a:gs pos="0">
                      <a:srgbClr val="E747DF">
                        <a:tint val="66000"/>
                        <a:satMod val="160000"/>
                      </a:srgbClr>
                    </a:gs>
                    <a:gs pos="50000">
                      <a:srgbClr val="E747DF">
                        <a:tint val="44500"/>
                        <a:satMod val="160000"/>
                      </a:srgbClr>
                    </a:gs>
                    <a:gs pos="100000">
                      <a:srgbClr val="E747D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pic>
              <p:nvPicPr>
                <p:cNvPr id="78" name="図 52">
                  <a:extLst>
                    <a:ext uri="{FF2B5EF4-FFF2-40B4-BE49-F238E27FC236}">
                      <a16:creationId xmlns:a16="http://schemas.microsoft.com/office/drawing/2014/main" id="{04F5D336-11EB-44B2-921C-FA51679008EC}"/>
                    </a:ext>
                  </a:extLst>
                </p:cNvPr>
                <p:cNvPicPr>
                  <a:picLocks noChangeAspect="1"/>
                </p:cNvPicPr>
                <p:nvPr/>
              </p:nvPicPr>
              <p:blipFill>
                <a:blip r:embed="rId3"/>
                <a:stretch>
                  <a:fillRect/>
                </a:stretch>
              </p:blipFill>
              <p:spPr>
                <a:xfrm rot="20400000">
                  <a:off x="8284447" y="5065305"/>
                  <a:ext cx="541296" cy="487515"/>
                </a:xfrm>
                <a:prstGeom prst="rect">
                  <a:avLst/>
                </a:prstGeom>
              </p:spPr>
            </p:pic>
            <p:sp>
              <p:nvSpPr>
                <p:cNvPr id="79" name="楕円 53">
                  <a:extLst>
                    <a:ext uri="{FF2B5EF4-FFF2-40B4-BE49-F238E27FC236}">
                      <a16:creationId xmlns:a16="http://schemas.microsoft.com/office/drawing/2014/main" id="{CFEBE601-6B70-43A1-A20D-7CD228F49045}"/>
                    </a:ext>
                  </a:extLst>
                </p:cNvPr>
                <p:cNvSpPr/>
                <p:nvPr/>
              </p:nvSpPr>
              <p:spPr>
                <a:xfrm rot="1800000">
                  <a:off x="8648412" y="1689446"/>
                  <a:ext cx="933697" cy="3814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grpSp>
              <p:nvGrpSpPr>
                <p:cNvPr id="80" name="グループ化 37">
                  <a:extLst>
                    <a:ext uri="{FF2B5EF4-FFF2-40B4-BE49-F238E27FC236}">
                      <a16:creationId xmlns:a16="http://schemas.microsoft.com/office/drawing/2014/main" id="{9769D723-C0F9-4840-BA60-A6880BB47C0D}"/>
                    </a:ext>
                  </a:extLst>
                </p:cNvPr>
                <p:cNvGrpSpPr/>
                <p:nvPr/>
              </p:nvGrpSpPr>
              <p:grpSpPr>
                <a:xfrm>
                  <a:off x="4434265" y="3127279"/>
                  <a:ext cx="2113362" cy="285342"/>
                  <a:chOff x="4249505" y="5998441"/>
                  <a:chExt cx="4404295" cy="562133"/>
                </a:xfrm>
              </p:grpSpPr>
              <p:sp>
                <p:nvSpPr>
                  <p:cNvPr id="84" name="フリーフォーム: 図形 39">
                    <a:extLst>
                      <a:ext uri="{FF2B5EF4-FFF2-40B4-BE49-F238E27FC236}">
                        <a16:creationId xmlns:a16="http://schemas.microsoft.com/office/drawing/2014/main" id="{DB75B617-4E57-4D6F-8D42-B0591536B4D9}"/>
                      </a:ext>
                    </a:extLst>
                  </p:cNvPr>
                  <p:cNvSpPr/>
                  <p:nvPr/>
                </p:nvSpPr>
                <p:spPr>
                  <a:xfrm>
                    <a:off x="4712716" y="5998441"/>
                    <a:ext cx="3941084" cy="553508"/>
                  </a:xfrm>
                  <a:custGeom>
                    <a:avLst/>
                    <a:gdLst>
                      <a:gd name="connsiteX0" fmla="*/ 0 w 6804837"/>
                      <a:gd name="connsiteY0" fmla="*/ 829532 h 840165"/>
                      <a:gd name="connsiteX1" fmla="*/ 744279 w 6804837"/>
                      <a:gd name="connsiteY1" fmla="*/ 85253 h 840165"/>
                      <a:gd name="connsiteX2" fmla="*/ 1637414 w 6804837"/>
                      <a:gd name="connsiteY2" fmla="*/ 787002 h 840165"/>
                      <a:gd name="connsiteX3" fmla="*/ 2349796 w 6804837"/>
                      <a:gd name="connsiteY3" fmla="*/ 42723 h 840165"/>
                      <a:gd name="connsiteX4" fmla="*/ 3327991 w 6804837"/>
                      <a:gd name="connsiteY4" fmla="*/ 829532 h 840165"/>
                      <a:gd name="connsiteX5" fmla="*/ 4263656 w 6804837"/>
                      <a:gd name="connsiteY5" fmla="*/ 193 h 840165"/>
                      <a:gd name="connsiteX6" fmla="*/ 4944140 w 6804837"/>
                      <a:gd name="connsiteY6" fmla="*/ 755104 h 840165"/>
                      <a:gd name="connsiteX7" fmla="*/ 5932968 w 6804837"/>
                      <a:gd name="connsiteY7" fmla="*/ 193 h 840165"/>
                      <a:gd name="connsiteX8" fmla="*/ 6804837 w 6804837"/>
                      <a:gd name="connsiteY8" fmla="*/ 840165 h 84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837" h="840165">
                        <a:moveTo>
                          <a:pt x="0" y="829532"/>
                        </a:moveTo>
                        <a:cubicBezTo>
                          <a:pt x="235688" y="460936"/>
                          <a:pt x="471377" y="92341"/>
                          <a:pt x="744279" y="85253"/>
                        </a:cubicBezTo>
                        <a:cubicBezTo>
                          <a:pt x="1017181" y="78165"/>
                          <a:pt x="1369828" y="794090"/>
                          <a:pt x="1637414" y="787002"/>
                        </a:cubicBezTo>
                        <a:cubicBezTo>
                          <a:pt x="1905000" y="779914"/>
                          <a:pt x="2068033" y="35635"/>
                          <a:pt x="2349796" y="42723"/>
                        </a:cubicBezTo>
                        <a:cubicBezTo>
                          <a:pt x="2631559" y="49811"/>
                          <a:pt x="3009014" y="836620"/>
                          <a:pt x="3327991" y="829532"/>
                        </a:cubicBezTo>
                        <a:cubicBezTo>
                          <a:pt x="3646968" y="822444"/>
                          <a:pt x="3994298" y="12598"/>
                          <a:pt x="4263656" y="193"/>
                        </a:cubicBezTo>
                        <a:cubicBezTo>
                          <a:pt x="4533014" y="-12212"/>
                          <a:pt x="4665921" y="755104"/>
                          <a:pt x="4944140" y="755104"/>
                        </a:cubicBezTo>
                        <a:cubicBezTo>
                          <a:pt x="5222359" y="755104"/>
                          <a:pt x="5622852" y="-13984"/>
                          <a:pt x="5932968" y="193"/>
                        </a:cubicBezTo>
                        <a:cubicBezTo>
                          <a:pt x="6243084" y="14370"/>
                          <a:pt x="6523960" y="427267"/>
                          <a:pt x="6804837" y="840165"/>
                        </a:cubicBezTo>
                      </a:path>
                    </a:pathLst>
                  </a:custGeom>
                  <a:noFill/>
                  <a:ln w="38100">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85" name="フリーフォーム: 図形 40">
                    <a:extLst>
                      <a:ext uri="{FF2B5EF4-FFF2-40B4-BE49-F238E27FC236}">
                        <a16:creationId xmlns:a16="http://schemas.microsoft.com/office/drawing/2014/main" id="{C1448C7C-0172-4897-8CDC-CA48BB4C2FDC}"/>
                      </a:ext>
                    </a:extLst>
                  </p:cNvPr>
                  <p:cNvSpPr/>
                  <p:nvPr/>
                </p:nvSpPr>
                <p:spPr>
                  <a:xfrm>
                    <a:off x="4249505" y="6007066"/>
                    <a:ext cx="3941084" cy="553508"/>
                  </a:xfrm>
                  <a:custGeom>
                    <a:avLst/>
                    <a:gdLst>
                      <a:gd name="connsiteX0" fmla="*/ 0 w 6804837"/>
                      <a:gd name="connsiteY0" fmla="*/ 829532 h 840165"/>
                      <a:gd name="connsiteX1" fmla="*/ 744279 w 6804837"/>
                      <a:gd name="connsiteY1" fmla="*/ 85253 h 840165"/>
                      <a:gd name="connsiteX2" fmla="*/ 1637414 w 6804837"/>
                      <a:gd name="connsiteY2" fmla="*/ 787002 h 840165"/>
                      <a:gd name="connsiteX3" fmla="*/ 2349796 w 6804837"/>
                      <a:gd name="connsiteY3" fmla="*/ 42723 h 840165"/>
                      <a:gd name="connsiteX4" fmla="*/ 3327991 w 6804837"/>
                      <a:gd name="connsiteY4" fmla="*/ 829532 h 840165"/>
                      <a:gd name="connsiteX5" fmla="*/ 4263656 w 6804837"/>
                      <a:gd name="connsiteY5" fmla="*/ 193 h 840165"/>
                      <a:gd name="connsiteX6" fmla="*/ 4944140 w 6804837"/>
                      <a:gd name="connsiteY6" fmla="*/ 755104 h 840165"/>
                      <a:gd name="connsiteX7" fmla="*/ 5932968 w 6804837"/>
                      <a:gd name="connsiteY7" fmla="*/ 193 h 840165"/>
                      <a:gd name="connsiteX8" fmla="*/ 6804837 w 6804837"/>
                      <a:gd name="connsiteY8" fmla="*/ 840165 h 84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837" h="840165">
                        <a:moveTo>
                          <a:pt x="0" y="829532"/>
                        </a:moveTo>
                        <a:cubicBezTo>
                          <a:pt x="235688" y="460936"/>
                          <a:pt x="471377" y="92341"/>
                          <a:pt x="744279" y="85253"/>
                        </a:cubicBezTo>
                        <a:cubicBezTo>
                          <a:pt x="1017181" y="78165"/>
                          <a:pt x="1369828" y="794090"/>
                          <a:pt x="1637414" y="787002"/>
                        </a:cubicBezTo>
                        <a:cubicBezTo>
                          <a:pt x="1905000" y="779914"/>
                          <a:pt x="2068033" y="35635"/>
                          <a:pt x="2349796" y="42723"/>
                        </a:cubicBezTo>
                        <a:cubicBezTo>
                          <a:pt x="2631559" y="49811"/>
                          <a:pt x="3009014" y="836620"/>
                          <a:pt x="3327991" y="829532"/>
                        </a:cubicBezTo>
                        <a:cubicBezTo>
                          <a:pt x="3646968" y="822444"/>
                          <a:pt x="3994298" y="12598"/>
                          <a:pt x="4263656" y="193"/>
                        </a:cubicBezTo>
                        <a:cubicBezTo>
                          <a:pt x="4533014" y="-12212"/>
                          <a:pt x="4665921" y="755104"/>
                          <a:pt x="4944140" y="755104"/>
                        </a:cubicBezTo>
                        <a:cubicBezTo>
                          <a:pt x="5222359" y="755104"/>
                          <a:pt x="5622852" y="-13984"/>
                          <a:pt x="5932968" y="193"/>
                        </a:cubicBezTo>
                        <a:cubicBezTo>
                          <a:pt x="6243084" y="14370"/>
                          <a:pt x="6523960" y="427267"/>
                          <a:pt x="6804837" y="840165"/>
                        </a:cubicBezTo>
                      </a:path>
                    </a:pathLst>
                  </a:custGeom>
                  <a:noFill/>
                  <a:ln w="38100">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grpSp>
            <p:sp>
              <p:nvSpPr>
                <p:cNvPr id="81" name="星: 8 pt 45">
                  <a:extLst>
                    <a:ext uri="{FF2B5EF4-FFF2-40B4-BE49-F238E27FC236}">
                      <a16:creationId xmlns:a16="http://schemas.microsoft.com/office/drawing/2014/main" id="{F01D14AD-9D97-4D72-9309-1C6B98EB0B30}"/>
                    </a:ext>
                  </a:extLst>
                </p:cNvPr>
                <p:cNvSpPr/>
                <p:nvPr/>
              </p:nvSpPr>
              <p:spPr>
                <a:xfrm>
                  <a:off x="4526006" y="3088473"/>
                  <a:ext cx="287035" cy="287035"/>
                </a:xfrm>
                <a:prstGeom prst="star8">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82" name="星: 8 pt 57">
                  <a:extLst>
                    <a:ext uri="{FF2B5EF4-FFF2-40B4-BE49-F238E27FC236}">
                      <a16:creationId xmlns:a16="http://schemas.microsoft.com/office/drawing/2014/main" id="{1B33086C-BC21-462F-B694-3E82AA5063DD}"/>
                    </a:ext>
                  </a:extLst>
                </p:cNvPr>
                <p:cNvSpPr/>
                <p:nvPr/>
              </p:nvSpPr>
              <p:spPr>
                <a:xfrm>
                  <a:off x="5979826" y="5662215"/>
                  <a:ext cx="258532" cy="258532"/>
                </a:xfrm>
                <a:prstGeom prst="star8">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83" name="星: 8 pt 58">
                  <a:extLst>
                    <a:ext uri="{FF2B5EF4-FFF2-40B4-BE49-F238E27FC236}">
                      <a16:creationId xmlns:a16="http://schemas.microsoft.com/office/drawing/2014/main" id="{B1214662-EB04-44DA-8B7D-E6D92C93ABB5}"/>
                    </a:ext>
                  </a:extLst>
                </p:cNvPr>
                <p:cNvSpPr/>
                <p:nvPr/>
              </p:nvSpPr>
              <p:spPr>
                <a:xfrm>
                  <a:off x="6813040" y="5103198"/>
                  <a:ext cx="258532" cy="258532"/>
                </a:xfrm>
                <a:prstGeom prst="star8">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grpSp>
          <p:grpSp>
            <p:nvGrpSpPr>
              <p:cNvPr id="5" name="Group 4">
                <a:extLst>
                  <a:ext uri="{FF2B5EF4-FFF2-40B4-BE49-F238E27FC236}">
                    <a16:creationId xmlns:a16="http://schemas.microsoft.com/office/drawing/2014/main" id="{75FEEE8D-23FB-4496-B828-F7F5C5DDE63D}"/>
                  </a:ext>
                </a:extLst>
              </p:cNvPr>
              <p:cNvGrpSpPr/>
              <p:nvPr/>
            </p:nvGrpSpPr>
            <p:grpSpPr>
              <a:xfrm>
                <a:off x="1615459" y="1522431"/>
                <a:ext cx="8169156" cy="4347201"/>
                <a:chOff x="1615459" y="1522431"/>
                <a:chExt cx="8169156" cy="4347201"/>
              </a:xfrm>
            </p:grpSpPr>
            <p:pic>
              <p:nvPicPr>
                <p:cNvPr id="6" name="図 59">
                  <a:extLst>
                    <a:ext uri="{FF2B5EF4-FFF2-40B4-BE49-F238E27FC236}">
                      <a16:creationId xmlns:a16="http://schemas.microsoft.com/office/drawing/2014/main" id="{E2E29D61-4698-451E-8F75-2ACFB96F4288}"/>
                    </a:ext>
                  </a:extLst>
                </p:cNvPr>
                <p:cNvPicPr>
                  <a:picLocks noChangeAspect="1"/>
                </p:cNvPicPr>
                <p:nvPr/>
              </p:nvPicPr>
              <p:blipFill>
                <a:blip r:embed="rId4"/>
                <a:stretch>
                  <a:fillRect/>
                </a:stretch>
              </p:blipFill>
              <p:spPr>
                <a:xfrm rot="214393">
                  <a:off x="5661485" y="4451281"/>
                  <a:ext cx="118793" cy="118793"/>
                </a:xfrm>
                <a:prstGeom prst="rect">
                  <a:avLst/>
                </a:prstGeom>
              </p:spPr>
            </p:pic>
            <p:grpSp>
              <p:nvGrpSpPr>
                <p:cNvPr id="7" name="グループ化 14">
                  <a:extLst>
                    <a:ext uri="{FF2B5EF4-FFF2-40B4-BE49-F238E27FC236}">
                      <a16:creationId xmlns:a16="http://schemas.microsoft.com/office/drawing/2014/main" id="{0942EFBD-B151-40FC-812A-643A17789832}"/>
                    </a:ext>
                  </a:extLst>
                </p:cNvPr>
                <p:cNvGrpSpPr>
                  <a:grpSpLocks noChangeAspect="1"/>
                </p:cNvGrpSpPr>
                <p:nvPr/>
              </p:nvGrpSpPr>
              <p:grpSpPr>
                <a:xfrm rot="538702">
                  <a:off x="6334139" y="3048865"/>
                  <a:ext cx="123368" cy="304388"/>
                  <a:chOff x="7973034" y="2728579"/>
                  <a:chExt cx="273896" cy="675791"/>
                </a:xfrm>
              </p:grpSpPr>
              <p:sp>
                <p:nvSpPr>
                  <p:cNvPr id="54" name="月 13">
                    <a:extLst>
                      <a:ext uri="{FF2B5EF4-FFF2-40B4-BE49-F238E27FC236}">
                        <a16:creationId xmlns:a16="http://schemas.microsoft.com/office/drawing/2014/main" id="{6FC1863D-462E-4095-B70C-3F5D1AA11DE6}"/>
                      </a:ext>
                    </a:extLst>
                  </p:cNvPr>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55" name="月 61">
                    <a:extLst>
                      <a:ext uri="{FF2B5EF4-FFF2-40B4-BE49-F238E27FC236}">
                        <a16:creationId xmlns:a16="http://schemas.microsoft.com/office/drawing/2014/main" id="{5B8ABF56-255A-42CA-BC4A-23FDC087D8B2}"/>
                      </a:ext>
                    </a:extLst>
                  </p:cNvPr>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grpSp>
            <p:grpSp>
              <p:nvGrpSpPr>
                <p:cNvPr id="8" name="グループ化 62">
                  <a:extLst>
                    <a:ext uri="{FF2B5EF4-FFF2-40B4-BE49-F238E27FC236}">
                      <a16:creationId xmlns:a16="http://schemas.microsoft.com/office/drawing/2014/main" id="{E4B20A5A-473D-4C0E-84DF-AA31A003DEDB}"/>
                    </a:ext>
                  </a:extLst>
                </p:cNvPr>
                <p:cNvGrpSpPr>
                  <a:grpSpLocks noChangeAspect="1"/>
                </p:cNvGrpSpPr>
                <p:nvPr/>
              </p:nvGrpSpPr>
              <p:grpSpPr>
                <a:xfrm rot="16200000">
                  <a:off x="6983355" y="3529765"/>
                  <a:ext cx="123368" cy="304388"/>
                  <a:chOff x="7973034" y="2728579"/>
                  <a:chExt cx="273896" cy="675791"/>
                </a:xfrm>
              </p:grpSpPr>
              <p:sp>
                <p:nvSpPr>
                  <p:cNvPr id="52" name="月 63">
                    <a:extLst>
                      <a:ext uri="{FF2B5EF4-FFF2-40B4-BE49-F238E27FC236}">
                        <a16:creationId xmlns:a16="http://schemas.microsoft.com/office/drawing/2014/main" id="{E86CF914-FA6C-4BBE-BFB9-8FE57C56F9EF}"/>
                      </a:ext>
                    </a:extLst>
                  </p:cNvPr>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53" name="月 64">
                    <a:extLst>
                      <a:ext uri="{FF2B5EF4-FFF2-40B4-BE49-F238E27FC236}">
                        <a16:creationId xmlns:a16="http://schemas.microsoft.com/office/drawing/2014/main" id="{41A19DA0-2761-4FC4-931E-6750F064028F}"/>
                      </a:ext>
                    </a:extLst>
                  </p:cNvPr>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grpSp>
            <p:grpSp>
              <p:nvGrpSpPr>
                <p:cNvPr id="9" name="グループ化 65">
                  <a:extLst>
                    <a:ext uri="{FF2B5EF4-FFF2-40B4-BE49-F238E27FC236}">
                      <a16:creationId xmlns:a16="http://schemas.microsoft.com/office/drawing/2014/main" id="{DADED933-C78C-46DB-9118-E68FE41DB1C0}"/>
                    </a:ext>
                  </a:extLst>
                </p:cNvPr>
                <p:cNvGrpSpPr>
                  <a:grpSpLocks noChangeAspect="1"/>
                </p:cNvGrpSpPr>
                <p:nvPr/>
              </p:nvGrpSpPr>
              <p:grpSpPr>
                <a:xfrm rot="13429816">
                  <a:off x="7377180" y="3300000"/>
                  <a:ext cx="123368" cy="304388"/>
                  <a:chOff x="7973034" y="2728579"/>
                  <a:chExt cx="273896" cy="675791"/>
                </a:xfrm>
              </p:grpSpPr>
              <p:sp>
                <p:nvSpPr>
                  <p:cNvPr id="50" name="月 66">
                    <a:extLst>
                      <a:ext uri="{FF2B5EF4-FFF2-40B4-BE49-F238E27FC236}">
                        <a16:creationId xmlns:a16="http://schemas.microsoft.com/office/drawing/2014/main" id="{027FDE45-6174-4F89-AAE7-27D3A34CF176}"/>
                      </a:ext>
                    </a:extLst>
                  </p:cNvPr>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51" name="月 67">
                    <a:extLst>
                      <a:ext uri="{FF2B5EF4-FFF2-40B4-BE49-F238E27FC236}">
                        <a16:creationId xmlns:a16="http://schemas.microsoft.com/office/drawing/2014/main" id="{81C711F8-1FA2-4C59-A02C-CD4AE3B24E58}"/>
                      </a:ext>
                    </a:extLst>
                  </p:cNvPr>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grpSp>
            <p:grpSp>
              <p:nvGrpSpPr>
                <p:cNvPr id="10" name="グループ化 68">
                  <a:extLst>
                    <a:ext uri="{FF2B5EF4-FFF2-40B4-BE49-F238E27FC236}">
                      <a16:creationId xmlns:a16="http://schemas.microsoft.com/office/drawing/2014/main" id="{AE48CF29-F720-4BA6-B65E-F85A22F07666}"/>
                    </a:ext>
                  </a:extLst>
                </p:cNvPr>
                <p:cNvGrpSpPr>
                  <a:grpSpLocks noChangeAspect="1"/>
                </p:cNvGrpSpPr>
                <p:nvPr/>
              </p:nvGrpSpPr>
              <p:grpSpPr>
                <a:xfrm rot="3749302">
                  <a:off x="6535246" y="2675426"/>
                  <a:ext cx="123368" cy="304388"/>
                  <a:chOff x="7973034" y="2728579"/>
                  <a:chExt cx="273896" cy="675791"/>
                </a:xfrm>
              </p:grpSpPr>
              <p:sp>
                <p:nvSpPr>
                  <p:cNvPr id="48" name="月 69">
                    <a:extLst>
                      <a:ext uri="{FF2B5EF4-FFF2-40B4-BE49-F238E27FC236}">
                        <a16:creationId xmlns:a16="http://schemas.microsoft.com/office/drawing/2014/main" id="{98F7E625-5C29-4CA1-AB7C-493440CCEAF9}"/>
                      </a:ext>
                    </a:extLst>
                  </p:cNvPr>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49" name="月 70">
                    <a:extLst>
                      <a:ext uri="{FF2B5EF4-FFF2-40B4-BE49-F238E27FC236}">
                        <a16:creationId xmlns:a16="http://schemas.microsoft.com/office/drawing/2014/main" id="{4483DFE2-3ABF-4069-870C-3A0776408066}"/>
                      </a:ext>
                    </a:extLst>
                  </p:cNvPr>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grpSp>
            <p:grpSp>
              <p:nvGrpSpPr>
                <p:cNvPr id="11" name="グループ化 71">
                  <a:extLst>
                    <a:ext uri="{FF2B5EF4-FFF2-40B4-BE49-F238E27FC236}">
                      <a16:creationId xmlns:a16="http://schemas.microsoft.com/office/drawing/2014/main" id="{9005FB5E-0CF3-40BF-9C76-C88602D26D72}"/>
                    </a:ext>
                  </a:extLst>
                </p:cNvPr>
                <p:cNvGrpSpPr>
                  <a:grpSpLocks noChangeAspect="1"/>
                </p:cNvGrpSpPr>
                <p:nvPr/>
              </p:nvGrpSpPr>
              <p:grpSpPr>
                <a:xfrm rot="19036667">
                  <a:off x="6511681" y="3429507"/>
                  <a:ext cx="123368" cy="304388"/>
                  <a:chOff x="7973034" y="2728579"/>
                  <a:chExt cx="273896" cy="675791"/>
                </a:xfrm>
              </p:grpSpPr>
              <p:sp>
                <p:nvSpPr>
                  <p:cNvPr id="46" name="月 72">
                    <a:extLst>
                      <a:ext uri="{FF2B5EF4-FFF2-40B4-BE49-F238E27FC236}">
                        <a16:creationId xmlns:a16="http://schemas.microsoft.com/office/drawing/2014/main" id="{327541D2-5E4C-42B8-8DBA-38D06CC81D39}"/>
                      </a:ext>
                    </a:extLst>
                  </p:cNvPr>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47" name="月 73">
                    <a:extLst>
                      <a:ext uri="{FF2B5EF4-FFF2-40B4-BE49-F238E27FC236}">
                        <a16:creationId xmlns:a16="http://schemas.microsoft.com/office/drawing/2014/main" id="{A7878599-EF6C-452B-8F1E-8A3514C4621A}"/>
                      </a:ext>
                    </a:extLst>
                  </p:cNvPr>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grpSp>
            <p:grpSp>
              <p:nvGrpSpPr>
                <p:cNvPr id="12" name="グループ化 74">
                  <a:extLst>
                    <a:ext uri="{FF2B5EF4-FFF2-40B4-BE49-F238E27FC236}">
                      <a16:creationId xmlns:a16="http://schemas.microsoft.com/office/drawing/2014/main" id="{7EFA58CB-53B2-496A-BF79-9E6D8D507017}"/>
                    </a:ext>
                  </a:extLst>
                </p:cNvPr>
                <p:cNvGrpSpPr>
                  <a:grpSpLocks noChangeAspect="1"/>
                </p:cNvGrpSpPr>
                <p:nvPr/>
              </p:nvGrpSpPr>
              <p:grpSpPr>
                <a:xfrm rot="8414957">
                  <a:off x="7354214" y="3861812"/>
                  <a:ext cx="92332" cy="227815"/>
                  <a:chOff x="7973034" y="2728579"/>
                  <a:chExt cx="273896" cy="675791"/>
                </a:xfrm>
              </p:grpSpPr>
              <p:sp>
                <p:nvSpPr>
                  <p:cNvPr id="44" name="月 75">
                    <a:extLst>
                      <a:ext uri="{FF2B5EF4-FFF2-40B4-BE49-F238E27FC236}">
                        <a16:creationId xmlns:a16="http://schemas.microsoft.com/office/drawing/2014/main" id="{2F324886-5945-4D7C-B842-47158A861642}"/>
                      </a:ext>
                    </a:extLst>
                  </p:cNvPr>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45" name="月 76">
                    <a:extLst>
                      <a:ext uri="{FF2B5EF4-FFF2-40B4-BE49-F238E27FC236}">
                        <a16:creationId xmlns:a16="http://schemas.microsoft.com/office/drawing/2014/main" id="{AE40DFD4-1103-4D0E-AA5B-88EFFD2562B0}"/>
                      </a:ext>
                    </a:extLst>
                  </p:cNvPr>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grpSp>
            <p:grpSp>
              <p:nvGrpSpPr>
                <p:cNvPr id="13" name="グループ化 77">
                  <a:extLst>
                    <a:ext uri="{FF2B5EF4-FFF2-40B4-BE49-F238E27FC236}">
                      <a16:creationId xmlns:a16="http://schemas.microsoft.com/office/drawing/2014/main" id="{2840532C-B61B-4CDE-9AFF-2F1030649608}"/>
                    </a:ext>
                  </a:extLst>
                </p:cNvPr>
                <p:cNvGrpSpPr>
                  <a:grpSpLocks noChangeAspect="1"/>
                </p:cNvGrpSpPr>
                <p:nvPr/>
              </p:nvGrpSpPr>
              <p:grpSpPr>
                <a:xfrm rot="3257973">
                  <a:off x="6657516" y="3867359"/>
                  <a:ext cx="92332" cy="227815"/>
                  <a:chOff x="7973034" y="2728579"/>
                  <a:chExt cx="273896" cy="675791"/>
                </a:xfrm>
              </p:grpSpPr>
              <p:sp>
                <p:nvSpPr>
                  <p:cNvPr id="42" name="月 78">
                    <a:extLst>
                      <a:ext uri="{FF2B5EF4-FFF2-40B4-BE49-F238E27FC236}">
                        <a16:creationId xmlns:a16="http://schemas.microsoft.com/office/drawing/2014/main" id="{A6656C01-4674-439B-8A22-2533748CAFE5}"/>
                      </a:ext>
                    </a:extLst>
                  </p:cNvPr>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43" name="月 79">
                    <a:extLst>
                      <a:ext uri="{FF2B5EF4-FFF2-40B4-BE49-F238E27FC236}">
                        <a16:creationId xmlns:a16="http://schemas.microsoft.com/office/drawing/2014/main" id="{D936988C-E888-4355-8E72-6EC7248CDFAC}"/>
                      </a:ext>
                    </a:extLst>
                  </p:cNvPr>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grpSp>
            <p:grpSp>
              <p:nvGrpSpPr>
                <p:cNvPr id="14" name="グループ化 86">
                  <a:extLst>
                    <a:ext uri="{FF2B5EF4-FFF2-40B4-BE49-F238E27FC236}">
                      <a16:creationId xmlns:a16="http://schemas.microsoft.com/office/drawing/2014/main" id="{522DCC75-AB37-44C9-9755-E1C0C60A9C66}"/>
                    </a:ext>
                  </a:extLst>
                </p:cNvPr>
                <p:cNvGrpSpPr>
                  <a:grpSpLocks noChangeAspect="1"/>
                </p:cNvGrpSpPr>
                <p:nvPr/>
              </p:nvGrpSpPr>
              <p:grpSpPr>
                <a:xfrm rot="19078255">
                  <a:off x="6624575" y="4484039"/>
                  <a:ext cx="92332" cy="227815"/>
                  <a:chOff x="7973034" y="2728579"/>
                  <a:chExt cx="273896" cy="675791"/>
                </a:xfrm>
              </p:grpSpPr>
              <p:sp>
                <p:nvSpPr>
                  <p:cNvPr id="40" name="月 87">
                    <a:extLst>
                      <a:ext uri="{FF2B5EF4-FFF2-40B4-BE49-F238E27FC236}">
                        <a16:creationId xmlns:a16="http://schemas.microsoft.com/office/drawing/2014/main" id="{85907E09-FFDF-48EC-BB1B-FDE4685EB3F1}"/>
                      </a:ext>
                    </a:extLst>
                  </p:cNvPr>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41" name="月 88">
                    <a:extLst>
                      <a:ext uri="{FF2B5EF4-FFF2-40B4-BE49-F238E27FC236}">
                        <a16:creationId xmlns:a16="http://schemas.microsoft.com/office/drawing/2014/main" id="{4782D0F4-64B4-4349-86D8-6207A7F785FB}"/>
                      </a:ext>
                    </a:extLst>
                  </p:cNvPr>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grpSp>
            <p:grpSp>
              <p:nvGrpSpPr>
                <p:cNvPr id="15" name="グループ化 89">
                  <a:extLst>
                    <a:ext uri="{FF2B5EF4-FFF2-40B4-BE49-F238E27FC236}">
                      <a16:creationId xmlns:a16="http://schemas.microsoft.com/office/drawing/2014/main" id="{A5C7ED72-9F55-4D0C-BF77-E4F5EDAEA643}"/>
                    </a:ext>
                  </a:extLst>
                </p:cNvPr>
                <p:cNvGrpSpPr>
                  <a:grpSpLocks noChangeAspect="1"/>
                </p:cNvGrpSpPr>
                <p:nvPr/>
              </p:nvGrpSpPr>
              <p:grpSpPr>
                <a:xfrm rot="16824556">
                  <a:off x="6979544" y="4630320"/>
                  <a:ext cx="92332" cy="227815"/>
                  <a:chOff x="7973034" y="2728579"/>
                  <a:chExt cx="273896" cy="675791"/>
                </a:xfrm>
              </p:grpSpPr>
              <p:sp>
                <p:nvSpPr>
                  <p:cNvPr id="38" name="月 90">
                    <a:extLst>
                      <a:ext uri="{FF2B5EF4-FFF2-40B4-BE49-F238E27FC236}">
                        <a16:creationId xmlns:a16="http://schemas.microsoft.com/office/drawing/2014/main" id="{28C903DF-4725-4E79-82F3-7F47E792D01A}"/>
                      </a:ext>
                    </a:extLst>
                  </p:cNvPr>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39" name="月 91">
                    <a:extLst>
                      <a:ext uri="{FF2B5EF4-FFF2-40B4-BE49-F238E27FC236}">
                        <a16:creationId xmlns:a16="http://schemas.microsoft.com/office/drawing/2014/main" id="{5B5C5F33-0B46-4B30-B799-DA86619D5324}"/>
                      </a:ext>
                    </a:extLst>
                  </p:cNvPr>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grpSp>
            <p:grpSp>
              <p:nvGrpSpPr>
                <p:cNvPr id="16" name="グループ化 92">
                  <a:extLst>
                    <a:ext uri="{FF2B5EF4-FFF2-40B4-BE49-F238E27FC236}">
                      <a16:creationId xmlns:a16="http://schemas.microsoft.com/office/drawing/2014/main" id="{1779458C-3021-4B69-9D1C-72179430A4AC}"/>
                    </a:ext>
                  </a:extLst>
                </p:cNvPr>
                <p:cNvGrpSpPr>
                  <a:grpSpLocks noChangeAspect="1"/>
                </p:cNvGrpSpPr>
                <p:nvPr/>
              </p:nvGrpSpPr>
              <p:grpSpPr>
                <a:xfrm rot="14532207">
                  <a:off x="7331866" y="4523227"/>
                  <a:ext cx="92332" cy="227815"/>
                  <a:chOff x="7973034" y="2728579"/>
                  <a:chExt cx="273896" cy="675791"/>
                </a:xfrm>
              </p:grpSpPr>
              <p:sp>
                <p:nvSpPr>
                  <p:cNvPr id="36" name="月 93">
                    <a:extLst>
                      <a:ext uri="{FF2B5EF4-FFF2-40B4-BE49-F238E27FC236}">
                        <a16:creationId xmlns:a16="http://schemas.microsoft.com/office/drawing/2014/main" id="{B3092331-8B48-4A7F-86DA-99B12ED5F923}"/>
                      </a:ext>
                    </a:extLst>
                  </p:cNvPr>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37" name="月 94">
                    <a:extLst>
                      <a:ext uri="{FF2B5EF4-FFF2-40B4-BE49-F238E27FC236}">
                        <a16:creationId xmlns:a16="http://schemas.microsoft.com/office/drawing/2014/main" id="{832A134B-E846-409C-A98E-2EC383848610}"/>
                      </a:ext>
                    </a:extLst>
                  </p:cNvPr>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grpSp>
            <p:grpSp>
              <p:nvGrpSpPr>
                <p:cNvPr id="17" name="グループ化 95">
                  <a:extLst>
                    <a:ext uri="{FF2B5EF4-FFF2-40B4-BE49-F238E27FC236}">
                      <a16:creationId xmlns:a16="http://schemas.microsoft.com/office/drawing/2014/main" id="{FFA0745F-4036-4FE0-8BDA-7869737F48CF}"/>
                    </a:ext>
                  </a:extLst>
                </p:cNvPr>
                <p:cNvGrpSpPr>
                  <a:grpSpLocks noChangeAspect="1"/>
                </p:cNvGrpSpPr>
                <p:nvPr/>
              </p:nvGrpSpPr>
              <p:grpSpPr>
                <a:xfrm rot="11538489">
                  <a:off x="7515727" y="4200915"/>
                  <a:ext cx="92332" cy="227815"/>
                  <a:chOff x="7973034" y="2728579"/>
                  <a:chExt cx="273896" cy="675791"/>
                </a:xfrm>
              </p:grpSpPr>
              <p:sp>
                <p:nvSpPr>
                  <p:cNvPr id="34" name="月 96">
                    <a:extLst>
                      <a:ext uri="{FF2B5EF4-FFF2-40B4-BE49-F238E27FC236}">
                        <a16:creationId xmlns:a16="http://schemas.microsoft.com/office/drawing/2014/main" id="{3E87B5BA-A170-495E-87F4-560773D3BC21}"/>
                      </a:ext>
                    </a:extLst>
                  </p:cNvPr>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35" name="月 97">
                    <a:extLst>
                      <a:ext uri="{FF2B5EF4-FFF2-40B4-BE49-F238E27FC236}">
                        <a16:creationId xmlns:a16="http://schemas.microsoft.com/office/drawing/2014/main" id="{753F0B65-48F7-4B97-8780-AB88B6C93869}"/>
                      </a:ext>
                    </a:extLst>
                  </p:cNvPr>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grpSp>
            <p:sp>
              <p:nvSpPr>
                <p:cNvPr id="18" name="テキスト ボックス 15">
                  <a:extLst>
                    <a:ext uri="{FF2B5EF4-FFF2-40B4-BE49-F238E27FC236}">
                      <a16:creationId xmlns:a16="http://schemas.microsoft.com/office/drawing/2014/main" id="{4E70BAEA-0DB3-45A4-B8BA-05234DF93780}"/>
                    </a:ext>
                  </a:extLst>
                </p:cNvPr>
                <p:cNvSpPr txBox="1"/>
                <p:nvPr/>
              </p:nvSpPr>
              <p:spPr>
                <a:xfrm>
                  <a:off x="3381146" y="1522431"/>
                  <a:ext cx="2021592" cy="71494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1. Binding of an ADC to antigen</a:t>
                  </a:r>
                  <a:endParaRPr kumimoji="1" lang="ja-JP" altLang="en-US" sz="15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
              <p:nvSpPr>
                <p:cNvPr id="19" name="テキスト ボックス 98">
                  <a:extLst>
                    <a:ext uri="{FF2B5EF4-FFF2-40B4-BE49-F238E27FC236}">
                      <a16:creationId xmlns:a16="http://schemas.microsoft.com/office/drawing/2014/main" id="{6EF5E7B7-F2F0-48B2-ACA0-F36BFC336C50}"/>
                    </a:ext>
                  </a:extLst>
                </p:cNvPr>
                <p:cNvSpPr txBox="1"/>
                <p:nvPr/>
              </p:nvSpPr>
              <p:spPr>
                <a:xfrm>
                  <a:off x="7431732" y="2019958"/>
                  <a:ext cx="2176444" cy="101283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15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2</a:t>
                  </a:r>
                  <a:r>
                    <a:rPr kumimoji="1" lang="en-US" altLang="ja-JP" sz="15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Internalization to the early endosome</a:t>
                  </a:r>
                  <a:endParaRPr kumimoji="1" lang="ja-JP" altLang="en-US" sz="15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
              <p:nvSpPr>
                <p:cNvPr id="20" name="テキスト ボックス 99">
                  <a:extLst>
                    <a:ext uri="{FF2B5EF4-FFF2-40B4-BE49-F238E27FC236}">
                      <a16:creationId xmlns:a16="http://schemas.microsoft.com/office/drawing/2014/main" id="{AA7BD677-BCDE-4F25-81B7-C5CC5F9A16A7}"/>
                    </a:ext>
                  </a:extLst>
                </p:cNvPr>
                <p:cNvSpPr txBox="1"/>
                <p:nvPr/>
              </p:nvSpPr>
              <p:spPr>
                <a:xfrm>
                  <a:off x="7661424" y="4537717"/>
                  <a:ext cx="2123191" cy="101283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3. Degradation of ADCs in the lysosome</a:t>
                  </a:r>
                  <a:endParaRPr kumimoji="1" lang="ja-JP" altLang="en-US" sz="15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
              <p:nvSpPr>
                <p:cNvPr id="21" name="テキスト ボックス 100">
                  <a:extLst>
                    <a:ext uri="{FF2B5EF4-FFF2-40B4-BE49-F238E27FC236}">
                      <a16:creationId xmlns:a16="http://schemas.microsoft.com/office/drawing/2014/main" id="{9921EAE7-5C2B-4F84-9888-6742B223C2F8}"/>
                    </a:ext>
                  </a:extLst>
                </p:cNvPr>
                <p:cNvSpPr txBox="1"/>
                <p:nvPr/>
              </p:nvSpPr>
              <p:spPr>
                <a:xfrm>
                  <a:off x="3062908" y="4856798"/>
                  <a:ext cx="2021592" cy="101283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15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4</a:t>
                  </a:r>
                  <a:r>
                    <a:rPr kumimoji="1" lang="en-US" altLang="ja-JP" sz="15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Release </a:t>
                  </a:r>
                  <a:r>
                    <a:rPr kumimoji="0" lang="en-US" altLang="ja-JP" sz="15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and action </a:t>
                  </a:r>
                  <a:r>
                    <a:rPr kumimoji="1" lang="en-US" altLang="ja-JP" sz="15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of payload</a:t>
                  </a:r>
                  <a:endParaRPr kumimoji="1" lang="ja-JP" altLang="en-US" sz="15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cxnSp>
              <p:nvCxnSpPr>
                <p:cNvPr id="22" name="コネクタ: カギ線 17">
                  <a:extLst>
                    <a:ext uri="{FF2B5EF4-FFF2-40B4-BE49-F238E27FC236}">
                      <a16:creationId xmlns:a16="http://schemas.microsoft.com/office/drawing/2014/main" id="{193A5B29-DBE4-4538-AC23-A058B04F9DB5}"/>
                    </a:ext>
                  </a:extLst>
                </p:cNvPr>
                <p:cNvCxnSpPr>
                  <a:cxnSpLocks/>
                  <a:stCxn id="50" idx="1"/>
                </p:cNvCxnSpPr>
                <p:nvPr/>
              </p:nvCxnSpPr>
              <p:spPr>
                <a:xfrm>
                  <a:off x="7486963" y="3490700"/>
                  <a:ext cx="164027" cy="204904"/>
                </a:xfrm>
                <a:prstGeom prst="bentConnector2">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3" name="矢印: 右 26">
                  <a:extLst>
                    <a:ext uri="{FF2B5EF4-FFF2-40B4-BE49-F238E27FC236}">
                      <a16:creationId xmlns:a16="http://schemas.microsoft.com/office/drawing/2014/main" id="{45990C4D-4652-4A03-AD58-351428D10DA8}"/>
                    </a:ext>
                  </a:extLst>
                </p:cNvPr>
                <p:cNvSpPr/>
                <p:nvPr/>
              </p:nvSpPr>
              <p:spPr>
                <a:xfrm rot="10800000">
                  <a:off x="3505321" y="3542072"/>
                  <a:ext cx="434831" cy="2167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24" name="フリーフォーム: 図形 31">
                  <a:extLst>
                    <a:ext uri="{FF2B5EF4-FFF2-40B4-BE49-F238E27FC236}">
                      <a16:creationId xmlns:a16="http://schemas.microsoft.com/office/drawing/2014/main" id="{A0205F9A-80A3-47DB-A4A5-21A579D11E02}"/>
                    </a:ext>
                  </a:extLst>
                </p:cNvPr>
                <p:cNvSpPr/>
                <p:nvPr/>
              </p:nvSpPr>
              <p:spPr>
                <a:xfrm>
                  <a:off x="2392237" y="3127555"/>
                  <a:ext cx="1096268" cy="976690"/>
                </a:xfrm>
                <a:custGeom>
                  <a:avLst/>
                  <a:gdLst>
                    <a:gd name="connsiteX0" fmla="*/ 970082 w 1947118"/>
                    <a:gd name="connsiteY0" fmla="*/ 1726115 h 1734730"/>
                    <a:gd name="connsiteX1" fmla="*/ 63633 w 1947118"/>
                    <a:gd name="connsiteY1" fmla="*/ 1352404 h 1734730"/>
                    <a:gd name="connsiteX2" fmla="*/ 119292 w 1947118"/>
                    <a:gd name="connsiteY2" fmla="*/ 612932 h 1734730"/>
                    <a:gd name="connsiteX3" fmla="*/ 469150 w 1947118"/>
                    <a:gd name="connsiteY3" fmla="*/ 310783 h 1734730"/>
                    <a:gd name="connsiteX4" fmla="*/ 1025741 w 1947118"/>
                    <a:gd name="connsiteY4" fmla="*/ 682 h 1734730"/>
                    <a:gd name="connsiteX5" fmla="*/ 1733407 w 1947118"/>
                    <a:gd name="connsiteY5" fmla="*/ 398247 h 1734730"/>
                    <a:gd name="connsiteX6" fmla="*/ 1940141 w 1947118"/>
                    <a:gd name="connsiteY6" fmla="*/ 930984 h 1734730"/>
                    <a:gd name="connsiteX7" fmla="*/ 1534624 w 1947118"/>
                    <a:gd name="connsiteY7" fmla="*/ 1559137 h 1734730"/>
                    <a:gd name="connsiteX8" fmla="*/ 970082 w 1947118"/>
                    <a:gd name="connsiteY8" fmla="*/ 1726115 h 173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118" h="1734730">
                      <a:moveTo>
                        <a:pt x="970082" y="1726115"/>
                      </a:moveTo>
                      <a:cubicBezTo>
                        <a:pt x="724917" y="1691660"/>
                        <a:pt x="205431" y="1537934"/>
                        <a:pt x="63633" y="1352404"/>
                      </a:cubicBezTo>
                      <a:cubicBezTo>
                        <a:pt x="-78165" y="1166874"/>
                        <a:pt x="51706" y="786535"/>
                        <a:pt x="119292" y="612932"/>
                      </a:cubicBezTo>
                      <a:cubicBezTo>
                        <a:pt x="186878" y="439328"/>
                        <a:pt x="318075" y="412825"/>
                        <a:pt x="469150" y="310783"/>
                      </a:cubicBezTo>
                      <a:cubicBezTo>
                        <a:pt x="620225" y="208741"/>
                        <a:pt x="815031" y="-13895"/>
                        <a:pt x="1025741" y="682"/>
                      </a:cubicBezTo>
                      <a:cubicBezTo>
                        <a:pt x="1236451" y="15259"/>
                        <a:pt x="1581007" y="243197"/>
                        <a:pt x="1733407" y="398247"/>
                      </a:cubicBezTo>
                      <a:cubicBezTo>
                        <a:pt x="1885807" y="553297"/>
                        <a:pt x="1973271" y="737502"/>
                        <a:pt x="1940141" y="930984"/>
                      </a:cubicBezTo>
                      <a:cubicBezTo>
                        <a:pt x="1907011" y="1124466"/>
                        <a:pt x="1694975" y="1429266"/>
                        <a:pt x="1534624" y="1559137"/>
                      </a:cubicBezTo>
                      <a:cubicBezTo>
                        <a:pt x="1374273" y="1689008"/>
                        <a:pt x="1215247" y="1760570"/>
                        <a:pt x="970082" y="1726115"/>
                      </a:cubicBezTo>
                      <a:close/>
                    </a:path>
                  </a:pathLst>
                </a:custGeom>
                <a:gradFill flip="none" rotWithShape="1">
                  <a:gsLst>
                    <a:gs pos="0">
                      <a:schemeClr val="accent1">
                        <a:tint val="66000"/>
                        <a:satMod val="160000"/>
                        <a:alpha val="44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25" name="楕円 104">
                  <a:extLst>
                    <a:ext uri="{FF2B5EF4-FFF2-40B4-BE49-F238E27FC236}">
                      <a16:creationId xmlns:a16="http://schemas.microsoft.com/office/drawing/2014/main" id="{EAB60F94-C617-4C55-920F-913392049FB6}"/>
                    </a:ext>
                  </a:extLst>
                </p:cNvPr>
                <p:cNvSpPr/>
                <p:nvPr/>
              </p:nvSpPr>
              <p:spPr>
                <a:xfrm>
                  <a:off x="2844989" y="3482828"/>
                  <a:ext cx="154747" cy="143020"/>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26" name="テキスト ボックス 107">
                  <a:extLst>
                    <a:ext uri="{FF2B5EF4-FFF2-40B4-BE49-F238E27FC236}">
                      <a16:creationId xmlns:a16="http://schemas.microsoft.com/office/drawing/2014/main" id="{214D4359-48C3-404B-B967-04522EADA7FA}"/>
                    </a:ext>
                  </a:extLst>
                </p:cNvPr>
                <p:cNvSpPr txBox="1"/>
                <p:nvPr/>
              </p:nvSpPr>
              <p:spPr>
                <a:xfrm>
                  <a:off x="2209801" y="4140668"/>
                  <a:ext cx="2021592" cy="71494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5. Apoptosis of the cancer cell</a:t>
                  </a:r>
                  <a:endParaRPr kumimoji="1" lang="ja-JP" altLang="en-US" sz="15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
              <p:nvSpPr>
                <p:cNvPr id="27" name="フローチャート: 結合子 35">
                  <a:extLst>
                    <a:ext uri="{FF2B5EF4-FFF2-40B4-BE49-F238E27FC236}">
                      <a16:creationId xmlns:a16="http://schemas.microsoft.com/office/drawing/2014/main" id="{D8B20E56-CF61-4823-B2C6-74CAE3E3A110}"/>
                    </a:ext>
                  </a:extLst>
                </p:cNvPr>
                <p:cNvSpPr/>
                <p:nvPr/>
              </p:nvSpPr>
              <p:spPr>
                <a:xfrm>
                  <a:off x="5160815" y="4167159"/>
                  <a:ext cx="298336" cy="188269"/>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28" name="テキスト ボックス 140">
                  <a:extLst>
                    <a:ext uri="{FF2B5EF4-FFF2-40B4-BE49-F238E27FC236}">
                      <a16:creationId xmlns:a16="http://schemas.microsoft.com/office/drawing/2014/main" id="{FCAFD621-D0F4-4D91-AEFC-48DF1880BE95}"/>
                    </a:ext>
                  </a:extLst>
                </p:cNvPr>
                <p:cNvSpPr txBox="1"/>
                <p:nvPr/>
              </p:nvSpPr>
              <p:spPr>
                <a:xfrm>
                  <a:off x="4908389" y="4483419"/>
                  <a:ext cx="570877" cy="59443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591" b="0" i="0" u="none" strike="noStrike" kern="1200" cap="none" spc="0" normalizeH="0" baseline="0" noProof="0" dirty="0">
                      <a:ln>
                        <a:noFill/>
                      </a:ln>
                      <a:solidFill>
                        <a:srgbClr val="FFFFFF"/>
                      </a:solidFill>
                      <a:effectLst/>
                      <a:uLnTx/>
                      <a:uFillTx/>
                      <a:latin typeface="Calibri" panose="020F0502020204030204" pitchFamily="34" charset="0"/>
                      <a:ea typeface="Microsoft YaHei"/>
                      <a:cs typeface="Calibri" panose="020F0502020204030204" pitchFamily="34" charset="0"/>
                    </a:rPr>
                    <a:t>Lysosomes</a:t>
                  </a:r>
                  <a:endParaRPr kumimoji="1" lang="ja-JP" altLang="en-US" sz="591" b="0" i="0" u="none" strike="noStrike" kern="1200" cap="none" spc="0" normalizeH="0" baseline="0" noProof="0" dirty="0">
                    <a:ln>
                      <a:noFill/>
                    </a:ln>
                    <a:solidFill>
                      <a:srgbClr val="FFFFFF"/>
                    </a:solidFill>
                    <a:effectLst/>
                    <a:uLnTx/>
                    <a:uFillTx/>
                    <a:latin typeface="Calibri" panose="020F0502020204030204" pitchFamily="34" charset="0"/>
                    <a:ea typeface="Microsoft YaHei"/>
                    <a:cs typeface="Calibri" panose="020F0502020204030204" pitchFamily="34" charset="0"/>
                  </a:endParaRPr>
                </a:p>
              </p:txBody>
            </p:sp>
            <p:sp>
              <p:nvSpPr>
                <p:cNvPr id="29" name="フリーフォーム: 図形 127">
                  <a:extLst>
                    <a:ext uri="{FF2B5EF4-FFF2-40B4-BE49-F238E27FC236}">
                      <a16:creationId xmlns:a16="http://schemas.microsoft.com/office/drawing/2014/main" id="{180B909C-D73A-490C-B254-976D2F2280D6}"/>
                    </a:ext>
                  </a:extLst>
                </p:cNvPr>
                <p:cNvSpPr/>
                <p:nvPr/>
              </p:nvSpPr>
              <p:spPr>
                <a:xfrm>
                  <a:off x="5874596" y="2372689"/>
                  <a:ext cx="344987" cy="493036"/>
                </a:xfrm>
                <a:custGeom>
                  <a:avLst/>
                  <a:gdLst>
                    <a:gd name="connsiteX0" fmla="*/ 429992 w 642708"/>
                    <a:gd name="connsiteY0" fmla="*/ 1072737 h 1075846"/>
                    <a:gd name="connsiteX1" fmla="*/ 39574 w 642708"/>
                    <a:gd name="connsiteY1" fmla="*/ 805609 h 1075846"/>
                    <a:gd name="connsiteX2" fmla="*/ 19026 w 642708"/>
                    <a:gd name="connsiteY2" fmla="*/ 456288 h 1075846"/>
                    <a:gd name="connsiteX3" fmla="*/ 90945 w 642708"/>
                    <a:gd name="connsiteY3" fmla="*/ 14499 h 1075846"/>
                    <a:gd name="connsiteX4" fmla="*/ 501911 w 642708"/>
                    <a:gd name="connsiteY4" fmla="*/ 137789 h 1075846"/>
                    <a:gd name="connsiteX5" fmla="*/ 553282 w 642708"/>
                    <a:gd name="connsiteY5" fmla="*/ 446014 h 1075846"/>
                    <a:gd name="connsiteX6" fmla="*/ 625201 w 642708"/>
                    <a:gd name="connsiteY6" fmla="*/ 723416 h 1075846"/>
                    <a:gd name="connsiteX7" fmla="*/ 625201 w 642708"/>
                    <a:gd name="connsiteY7" fmla="*/ 939173 h 1075846"/>
                    <a:gd name="connsiteX8" fmla="*/ 429992 w 642708"/>
                    <a:gd name="connsiteY8" fmla="*/ 1072737 h 10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708" h="1075846">
                      <a:moveTo>
                        <a:pt x="429992" y="1072737"/>
                      </a:moveTo>
                      <a:cubicBezTo>
                        <a:pt x="332388" y="1050476"/>
                        <a:pt x="108068" y="908351"/>
                        <a:pt x="39574" y="805609"/>
                      </a:cubicBezTo>
                      <a:cubicBezTo>
                        <a:pt x="-28920" y="702867"/>
                        <a:pt x="10464" y="588140"/>
                        <a:pt x="19026" y="456288"/>
                      </a:cubicBezTo>
                      <a:cubicBezTo>
                        <a:pt x="27588" y="324436"/>
                        <a:pt x="10464" y="67582"/>
                        <a:pt x="90945" y="14499"/>
                      </a:cubicBezTo>
                      <a:cubicBezTo>
                        <a:pt x="171426" y="-38584"/>
                        <a:pt x="424855" y="65870"/>
                        <a:pt x="501911" y="137789"/>
                      </a:cubicBezTo>
                      <a:cubicBezTo>
                        <a:pt x="578967" y="209708"/>
                        <a:pt x="532734" y="348410"/>
                        <a:pt x="553282" y="446014"/>
                      </a:cubicBezTo>
                      <a:cubicBezTo>
                        <a:pt x="573830" y="543618"/>
                        <a:pt x="613215" y="641223"/>
                        <a:pt x="625201" y="723416"/>
                      </a:cubicBezTo>
                      <a:cubicBezTo>
                        <a:pt x="637187" y="805609"/>
                        <a:pt x="657736" y="886090"/>
                        <a:pt x="625201" y="939173"/>
                      </a:cubicBezTo>
                      <a:cubicBezTo>
                        <a:pt x="592666" y="992256"/>
                        <a:pt x="527596" y="1094998"/>
                        <a:pt x="429992" y="1072737"/>
                      </a:cubicBezTo>
                      <a:close/>
                    </a:path>
                  </a:pathLst>
                </a:custGeom>
                <a:gradFill flip="none" rotWithShape="1">
                  <a:gsLst>
                    <a:gs pos="0">
                      <a:srgbClr val="E747DF">
                        <a:tint val="66000"/>
                        <a:satMod val="160000"/>
                      </a:srgbClr>
                    </a:gs>
                    <a:gs pos="50000">
                      <a:srgbClr val="E747DF">
                        <a:tint val="44500"/>
                        <a:satMod val="160000"/>
                      </a:srgbClr>
                    </a:gs>
                    <a:gs pos="100000">
                      <a:srgbClr val="E747D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422" b="0" i="0" u="none" strike="noStrike" kern="1200" cap="none" spc="0" normalizeH="0" baseline="0" noProof="0" dirty="0">
                      <a:ln>
                        <a:noFill/>
                      </a:ln>
                      <a:solidFill>
                        <a:srgbClr val="000000"/>
                      </a:solidFill>
                      <a:effectLst/>
                      <a:uLnTx/>
                      <a:uFillTx/>
                      <a:latin typeface="Arial"/>
                      <a:ea typeface="Microsoft YaHei"/>
                    </a:rPr>
                    <a:t>Trop-2</a:t>
                  </a:r>
                  <a:endParaRPr kumimoji="1" lang="ja-JP" altLang="en-US" sz="422" b="0" i="0" u="none" strike="noStrike" kern="1200" cap="none" spc="0" normalizeH="0" baseline="0" noProof="0" dirty="0">
                    <a:ln>
                      <a:noFill/>
                    </a:ln>
                    <a:solidFill>
                      <a:srgbClr val="000000"/>
                    </a:solidFill>
                    <a:effectLst/>
                    <a:uLnTx/>
                    <a:uFillTx/>
                    <a:latin typeface="Arial"/>
                    <a:ea typeface="Microsoft YaHei"/>
                  </a:endParaRPr>
                </a:p>
              </p:txBody>
            </p:sp>
            <p:sp>
              <p:nvSpPr>
                <p:cNvPr id="30" name="フリーフォーム: 図形 127">
                  <a:extLst>
                    <a:ext uri="{FF2B5EF4-FFF2-40B4-BE49-F238E27FC236}">
                      <a16:creationId xmlns:a16="http://schemas.microsoft.com/office/drawing/2014/main" id="{EE1C8574-79FD-41BE-B91F-8C6330D502F3}"/>
                    </a:ext>
                  </a:extLst>
                </p:cNvPr>
                <p:cNvSpPr/>
                <p:nvPr/>
              </p:nvSpPr>
              <p:spPr>
                <a:xfrm>
                  <a:off x="5440141" y="2397562"/>
                  <a:ext cx="344987" cy="493036"/>
                </a:xfrm>
                <a:custGeom>
                  <a:avLst/>
                  <a:gdLst>
                    <a:gd name="connsiteX0" fmla="*/ 429992 w 642708"/>
                    <a:gd name="connsiteY0" fmla="*/ 1072737 h 1075846"/>
                    <a:gd name="connsiteX1" fmla="*/ 39574 w 642708"/>
                    <a:gd name="connsiteY1" fmla="*/ 805609 h 1075846"/>
                    <a:gd name="connsiteX2" fmla="*/ 19026 w 642708"/>
                    <a:gd name="connsiteY2" fmla="*/ 456288 h 1075846"/>
                    <a:gd name="connsiteX3" fmla="*/ 90945 w 642708"/>
                    <a:gd name="connsiteY3" fmla="*/ 14499 h 1075846"/>
                    <a:gd name="connsiteX4" fmla="*/ 501911 w 642708"/>
                    <a:gd name="connsiteY4" fmla="*/ 137789 h 1075846"/>
                    <a:gd name="connsiteX5" fmla="*/ 553282 w 642708"/>
                    <a:gd name="connsiteY5" fmla="*/ 446014 h 1075846"/>
                    <a:gd name="connsiteX6" fmla="*/ 625201 w 642708"/>
                    <a:gd name="connsiteY6" fmla="*/ 723416 h 1075846"/>
                    <a:gd name="connsiteX7" fmla="*/ 625201 w 642708"/>
                    <a:gd name="connsiteY7" fmla="*/ 939173 h 1075846"/>
                    <a:gd name="connsiteX8" fmla="*/ 429992 w 642708"/>
                    <a:gd name="connsiteY8" fmla="*/ 1072737 h 10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708" h="1075846">
                      <a:moveTo>
                        <a:pt x="429992" y="1072737"/>
                      </a:moveTo>
                      <a:cubicBezTo>
                        <a:pt x="332388" y="1050476"/>
                        <a:pt x="108068" y="908351"/>
                        <a:pt x="39574" y="805609"/>
                      </a:cubicBezTo>
                      <a:cubicBezTo>
                        <a:pt x="-28920" y="702867"/>
                        <a:pt x="10464" y="588140"/>
                        <a:pt x="19026" y="456288"/>
                      </a:cubicBezTo>
                      <a:cubicBezTo>
                        <a:pt x="27588" y="324436"/>
                        <a:pt x="10464" y="67582"/>
                        <a:pt x="90945" y="14499"/>
                      </a:cubicBezTo>
                      <a:cubicBezTo>
                        <a:pt x="171426" y="-38584"/>
                        <a:pt x="424855" y="65870"/>
                        <a:pt x="501911" y="137789"/>
                      </a:cubicBezTo>
                      <a:cubicBezTo>
                        <a:pt x="578967" y="209708"/>
                        <a:pt x="532734" y="348410"/>
                        <a:pt x="553282" y="446014"/>
                      </a:cubicBezTo>
                      <a:cubicBezTo>
                        <a:pt x="573830" y="543618"/>
                        <a:pt x="613215" y="641223"/>
                        <a:pt x="625201" y="723416"/>
                      </a:cubicBezTo>
                      <a:cubicBezTo>
                        <a:pt x="637187" y="805609"/>
                        <a:pt x="657736" y="886090"/>
                        <a:pt x="625201" y="939173"/>
                      </a:cubicBezTo>
                      <a:cubicBezTo>
                        <a:pt x="592666" y="992256"/>
                        <a:pt x="527596" y="1094998"/>
                        <a:pt x="429992" y="1072737"/>
                      </a:cubicBezTo>
                      <a:close/>
                    </a:path>
                  </a:pathLst>
                </a:custGeom>
                <a:gradFill flip="none" rotWithShape="1">
                  <a:gsLst>
                    <a:gs pos="0">
                      <a:srgbClr val="E747DF">
                        <a:tint val="66000"/>
                        <a:satMod val="160000"/>
                      </a:srgbClr>
                    </a:gs>
                    <a:gs pos="50000">
                      <a:srgbClr val="E747DF">
                        <a:tint val="44500"/>
                        <a:satMod val="160000"/>
                      </a:srgbClr>
                    </a:gs>
                    <a:gs pos="100000">
                      <a:srgbClr val="E747D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422" b="0" i="0" u="none" strike="noStrike" kern="1200" cap="none" spc="0" normalizeH="0" baseline="0" noProof="0" dirty="0">
                      <a:ln>
                        <a:noFill/>
                      </a:ln>
                      <a:solidFill>
                        <a:srgbClr val="000000"/>
                      </a:solidFill>
                      <a:effectLst/>
                      <a:uLnTx/>
                      <a:uFillTx/>
                      <a:latin typeface="Arial"/>
                      <a:ea typeface="Microsoft YaHei"/>
                    </a:rPr>
                    <a:t>Trop-2</a:t>
                  </a:r>
                  <a:endParaRPr kumimoji="1" lang="ja-JP" altLang="en-US" sz="422" b="0" i="0" u="none" strike="noStrike" kern="1200" cap="none" spc="0" normalizeH="0" baseline="0" noProof="0" dirty="0">
                    <a:ln>
                      <a:noFill/>
                    </a:ln>
                    <a:solidFill>
                      <a:srgbClr val="000000"/>
                    </a:solidFill>
                    <a:effectLst/>
                    <a:uLnTx/>
                    <a:uFillTx/>
                    <a:latin typeface="Arial"/>
                    <a:ea typeface="Microsoft YaHei"/>
                  </a:endParaRPr>
                </a:p>
              </p:txBody>
            </p:sp>
            <p:sp>
              <p:nvSpPr>
                <p:cNvPr id="31" name="矢印: 右 26">
                  <a:extLst>
                    <a:ext uri="{FF2B5EF4-FFF2-40B4-BE49-F238E27FC236}">
                      <a16:creationId xmlns:a16="http://schemas.microsoft.com/office/drawing/2014/main" id="{BB7A83B7-5BB0-462E-9A1B-121EA0392429}"/>
                    </a:ext>
                  </a:extLst>
                </p:cNvPr>
                <p:cNvSpPr/>
                <p:nvPr/>
              </p:nvSpPr>
              <p:spPr>
                <a:xfrm rot="10800000">
                  <a:off x="3639351" y="2932433"/>
                  <a:ext cx="434831" cy="2167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32" name="テキスト ボックス 15">
                  <a:extLst>
                    <a:ext uri="{FF2B5EF4-FFF2-40B4-BE49-F238E27FC236}">
                      <a16:creationId xmlns:a16="http://schemas.microsoft.com/office/drawing/2014/main" id="{D0C4588F-7E49-4E2E-AFB0-57558D18CB57}"/>
                    </a:ext>
                  </a:extLst>
                </p:cNvPr>
                <p:cNvSpPr txBox="1"/>
                <p:nvPr/>
              </p:nvSpPr>
              <p:spPr>
                <a:xfrm>
                  <a:off x="1615459" y="1590826"/>
                  <a:ext cx="2021592" cy="71494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6. Bystander Effect</a:t>
                  </a:r>
                  <a:endParaRPr kumimoji="1" lang="ja-JP" altLang="en-US" sz="15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
              <p:nvSpPr>
                <p:cNvPr id="33" name="フリーフォーム: 図形 31">
                  <a:extLst>
                    <a:ext uri="{FF2B5EF4-FFF2-40B4-BE49-F238E27FC236}">
                      <a16:creationId xmlns:a16="http://schemas.microsoft.com/office/drawing/2014/main" id="{F2ECA815-0902-4582-8AAA-38390F95082D}"/>
                    </a:ext>
                  </a:extLst>
                </p:cNvPr>
                <p:cNvSpPr/>
                <p:nvPr/>
              </p:nvSpPr>
              <p:spPr>
                <a:xfrm>
                  <a:off x="2400108" y="2037508"/>
                  <a:ext cx="1096268" cy="976690"/>
                </a:xfrm>
                <a:custGeom>
                  <a:avLst/>
                  <a:gdLst>
                    <a:gd name="connsiteX0" fmla="*/ 970082 w 1947118"/>
                    <a:gd name="connsiteY0" fmla="*/ 1726115 h 1734730"/>
                    <a:gd name="connsiteX1" fmla="*/ 63633 w 1947118"/>
                    <a:gd name="connsiteY1" fmla="*/ 1352404 h 1734730"/>
                    <a:gd name="connsiteX2" fmla="*/ 119292 w 1947118"/>
                    <a:gd name="connsiteY2" fmla="*/ 612932 h 1734730"/>
                    <a:gd name="connsiteX3" fmla="*/ 469150 w 1947118"/>
                    <a:gd name="connsiteY3" fmla="*/ 310783 h 1734730"/>
                    <a:gd name="connsiteX4" fmla="*/ 1025741 w 1947118"/>
                    <a:gd name="connsiteY4" fmla="*/ 682 h 1734730"/>
                    <a:gd name="connsiteX5" fmla="*/ 1733407 w 1947118"/>
                    <a:gd name="connsiteY5" fmla="*/ 398247 h 1734730"/>
                    <a:gd name="connsiteX6" fmla="*/ 1940141 w 1947118"/>
                    <a:gd name="connsiteY6" fmla="*/ 930984 h 1734730"/>
                    <a:gd name="connsiteX7" fmla="*/ 1534624 w 1947118"/>
                    <a:gd name="connsiteY7" fmla="*/ 1559137 h 1734730"/>
                    <a:gd name="connsiteX8" fmla="*/ 970082 w 1947118"/>
                    <a:gd name="connsiteY8" fmla="*/ 1726115 h 173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118" h="1734730">
                      <a:moveTo>
                        <a:pt x="970082" y="1726115"/>
                      </a:moveTo>
                      <a:cubicBezTo>
                        <a:pt x="724917" y="1691660"/>
                        <a:pt x="205431" y="1537934"/>
                        <a:pt x="63633" y="1352404"/>
                      </a:cubicBezTo>
                      <a:cubicBezTo>
                        <a:pt x="-78165" y="1166874"/>
                        <a:pt x="51706" y="786535"/>
                        <a:pt x="119292" y="612932"/>
                      </a:cubicBezTo>
                      <a:cubicBezTo>
                        <a:pt x="186878" y="439328"/>
                        <a:pt x="318075" y="412825"/>
                        <a:pt x="469150" y="310783"/>
                      </a:cubicBezTo>
                      <a:cubicBezTo>
                        <a:pt x="620225" y="208741"/>
                        <a:pt x="815031" y="-13895"/>
                        <a:pt x="1025741" y="682"/>
                      </a:cubicBezTo>
                      <a:cubicBezTo>
                        <a:pt x="1236451" y="15259"/>
                        <a:pt x="1581007" y="243197"/>
                        <a:pt x="1733407" y="398247"/>
                      </a:cubicBezTo>
                      <a:cubicBezTo>
                        <a:pt x="1885807" y="553297"/>
                        <a:pt x="1973271" y="737502"/>
                        <a:pt x="1940141" y="930984"/>
                      </a:cubicBezTo>
                      <a:cubicBezTo>
                        <a:pt x="1907011" y="1124466"/>
                        <a:pt x="1694975" y="1429266"/>
                        <a:pt x="1534624" y="1559137"/>
                      </a:cubicBezTo>
                      <a:cubicBezTo>
                        <a:pt x="1374273" y="1689008"/>
                        <a:pt x="1215247" y="1760570"/>
                        <a:pt x="970082" y="1726115"/>
                      </a:cubicBezTo>
                      <a:close/>
                    </a:path>
                  </a:pathLst>
                </a:custGeom>
                <a:gradFill flip="none" rotWithShape="1">
                  <a:gsLst>
                    <a:gs pos="0">
                      <a:schemeClr val="accent1">
                        <a:tint val="66000"/>
                        <a:satMod val="160000"/>
                        <a:alpha val="44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grpSp>
        </p:grpSp>
        <p:pic>
          <p:nvPicPr>
            <p:cNvPr id="90" name="Picture 2" descr="Full size image for 'Combining antibody-drug conjugates with immunotherapy in solid tumors: current landscape and future perspectives'">
              <a:extLst>
                <a:ext uri="{FF2B5EF4-FFF2-40B4-BE49-F238E27FC236}">
                  <a16:creationId xmlns:a16="http://schemas.microsoft.com/office/drawing/2014/main" id="{32542D7F-0E2E-4C6F-A0F1-3E28CAE52F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5669" y="1799329"/>
              <a:ext cx="4114800" cy="4015346"/>
            </a:xfrm>
            <a:prstGeom prst="rect">
              <a:avLst/>
            </a:prstGeom>
            <a:noFill/>
            <a:extLst>
              <a:ext uri="{909E8E84-426E-40DD-AFC4-6F175D3DCCD1}">
                <a14:hiddenFill xmlns:a14="http://schemas.microsoft.com/office/drawing/2010/main">
                  <a:solidFill>
                    <a:srgbClr val="FFFFFF"/>
                  </a:solidFill>
                </a14:hiddenFill>
              </a:ext>
            </a:extLst>
          </p:spPr>
        </p:pic>
        <p:sp>
          <p:nvSpPr>
            <p:cNvPr id="91" name="矢印: 右 26">
              <a:extLst>
                <a:ext uri="{FF2B5EF4-FFF2-40B4-BE49-F238E27FC236}">
                  <a16:creationId xmlns:a16="http://schemas.microsoft.com/office/drawing/2014/main" id="{1C13FABF-A22C-4AF6-86AF-BAD353053334}"/>
                </a:ext>
              </a:extLst>
            </p:cNvPr>
            <p:cNvSpPr/>
            <p:nvPr/>
          </p:nvSpPr>
          <p:spPr>
            <a:xfrm rot="10800000">
              <a:off x="5893306" y="4549227"/>
              <a:ext cx="477505" cy="1393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352" b="0" i="0" u="none" strike="noStrike" kern="1200" cap="none" spc="0" normalizeH="0" baseline="0" noProof="0">
                <a:ln>
                  <a:noFill/>
                </a:ln>
                <a:solidFill>
                  <a:srgbClr val="FFFFFF"/>
                </a:solidFill>
                <a:effectLst/>
                <a:uLnTx/>
                <a:uFillTx/>
                <a:latin typeface="Arial"/>
                <a:ea typeface="Microsoft YaHei"/>
              </a:endParaRPr>
            </a:p>
          </p:txBody>
        </p:sp>
        <p:sp>
          <p:nvSpPr>
            <p:cNvPr id="93" name="Rectangle 92">
              <a:extLst>
                <a:ext uri="{FF2B5EF4-FFF2-40B4-BE49-F238E27FC236}">
                  <a16:creationId xmlns:a16="http://schemas.microsoft.com/office/drawing/2014/main" id="{619F65AD-6BAB-431D-A69A-AE89837A0759}"/>
                </a:ext>
              </a:extLst>
            </p:cNvPr>
            <p:cNvSpPr/>
            <p:nvPr/>
          </p:nvSpPr>
          <p:spPr bwMode="auto">
            <a:xfrm>
              <a:off x="1546946" y="1767628"/>
              <a:ext cx="4185706" cy="4118822"/>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342900" rtl="0" eaLnBrk="1" fontAlgn="base" latinLnBrk="0" hangingPunct="0">
                <a:lnSpc>
                  <a:spcPct val="93000"/>
                </a:lnSpc>
                <a:spcBef>
                  <a:spcPct val="0"/>
                </a:spcBef>
                <a:spcAft>
                  <a:spcPct val="0"/>
                </a:spcAft>
                <a:buClr>
                  <a:srgbClr val="000000"/>
                </a:buClr>
                <a:buSzPct val="100000"/>
                <a:buFontTx/>
                <a:buNone/>
                <a:tabLst/>
                <a:defRPr/>
              </a:pPr>
              <a:endParaRPr kumimoji="0" lang="en-US" sz="1350" b="0" i="0" u="none" strike="noStrike" kern="1200" cap="none" spc="0" normalizeH="0" baseline="0" noProof="0">
                <a:ln>
                  <a:noFill/>
                </a:ln>
                <a:solidFill>
                  <a:srgbClr val="FFFFFF"/>
                </a:solidFill>
                <a:effectLst/>
                <a:uLnTx/>
                <a:uFillTx/>
                <a:latin typeface="Arial" charset="0"/>
                <a:ea typeface="Microsoft YaHei"/>
              </a:endParaRPr>
            </a:p>
          </p:txBody>
        </p:sp>
      </p:grpSp>
      <p:sp>
        <p:nvSpPr>
          <p:cNvPr id="94" name="正方形/長方形 6">
            <a:extLst>
              <a:ext uri="{FF2B5EF4-FFF2-40B4-BE49-F238E27FC236}">
                <a16:creationId xmlns:a16="http://schemas.microsoft.com/office/drawing/2014/main" id="{82856580-2207-4489-B101-0CFBC3C5381D}"/>
              </a:ext>
            </a:extLst>
          </p:cNvPr>
          <p:cNvSpPr/>
          <p:nvPr/>
        </p:nvSpPr>
        <p:spPr>
          <a:xfrm>
            <a:off x="8443362" y="6568030"/>
            <a:ext cx="3718274" cy="230832"/>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900" b="1"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Nicolo et al. </a:t>
            </a:r>
            <a:r>
              <a:rPr kumimoji="0" lang="en-US" altLang="ja-JP" sz="900" b="1" i="1"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CTR</a:t>
            </a:r>
            <a:r>
              <a:rPr kumimoji="0" lang="en-US" altLang="ja-JP" sz="900" b="1"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 2022</a:t>
            </a:r>
            <a:endParaRPr kumimoji="0" lang="ja-JP" altLang="en-US" sz="900" b="1"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endParaRPr>
          </a:p>
        </p:txBody>
      </p:sp>
      <p:sp>
        <p:nvSpPr>
          <p:cNvPr id="95" name="TextBox 94">
            <a:extLst>
              <a:ext uri="{FF2B5EF4-FFF2-40B4-BE49-F238E27FC236}">
                <a16:creationId xmlns:a16="http://schemas.microsoft.com/office/drawing/2014/main" id="{B9458A51-03B1-0A28-FE25-3292FB5DA797}"/>
              </a:ext>
            </a:extLst>
          </p:cNvPr>
          <p:cNvSpPr txBox="1"/>
          <p:nvPr/>
        </p:nvSpPr>
        <p:spPr>
          <a:xfrm>
            <a:off x="1764792" y="1508760"/>
            <a:ext cx="609600" cy="274320"/>
          </a:xfrm>
          <a:prstGeom prst="rect">
            <a:avLst/>
          </a:prstGeom>
          <a:solidFill>
            <a:srgbClr val="F8FBF7"/>
          </a:solidFill>
        </p:spPr>
        <p:txBody>
          <a:bodyPr wrap="none" lIns="0" tIns="0" rIns="0" bIns="0" rtlCol="0">
            <a:noAutofit/>
          </a:bodyPr>
          <a:lstStyle/>
          <a:p>
            <a:pPr marL="0" marR="0" lvl="0" indent="0" algn="ctr" defTabSz="457200" rtl="0" eaLnBrk="1" fontAlgn="base" latinLnBrk="0" hangingPunct="1">
              <a:lnSpc>
                <a:spcPts val="74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DC migrates in</a:t>
            </a:r>
            <a:br>
              <a:rPr kumimoji="0" lang="en-US" sz="700" b="1"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br>
            <a:r>
              <a:rPr kumimoji="0" lang="en-US" sz="7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lymphnode</a:t>
            </a:r>
            <a:r>
              <a:rPr kumimoji="0" lang="en-US" sz="700" b="1"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a:t>
            </a:r>
            <a:br>
              <a:rPr kumimoji="0" lang="en-US" sz="700" b="1"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br>
            <a:r>
              <a:rPr kumimoji="0" lang="en-US" sz="700" b="1"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activating T-cell</a:t>
            </a:r>
          </a:p>
        </p:txBody>
      </p:sp>
    </p:spTree>
    <p:extLst>
      <p:ext uri="{BB962C8B-B14F-4D97-AF65-F5344CB8AC3E}">
        <p14:creationId xmlns:p14="http://schemas.microsoft.com/office/powerpoint/2010/main" val="41955255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0BA4CA-21EC-468A-A31E-7D86EC2938C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3126" t="29230" r="13749" b="18847"/>
          <a:stretch/>
        </p:blipFill>
        <p:spPr>
          <a:xfrm>
            <a:off x="713422" y="1508473"/>
            <a:ext cx="10765155" cy="4140444"/>
          </a:xfrm>
          <a:prstGeom prst="rect">
            <a:avLst/>
          </a:prstGeom>
        </p:spPr>
      </p:pic>
      <p:sp>
        <p:nvSpPr>
          <p:cNvPr id="9" name="Title 1">
            <a:extLst>
              <a:ext uri="{FF2B5EF4-FFF2-40B4-BE49-F238E27FC236}">
                <a16:creationId xmlns:a16="http://schemas.microsoft.com/office/drawing/2014/main" id="{B22BD765-02D4-4148-8C52-726B68A75B95}"/>
              </a:ext>
            </a:extLst>
          </p:cNvPr>
          <p:cNvSpPr>
            <a:spLocks noGrp="1"/>
          </p:cNvSpPr>
          <p:nvPr>
            <p:ph type="title"/>
          </p:nvPr>
        </p:nvSpPr>
        <p:spPr>
          <a:xfrm>
            <a:off x="2743201" y="228601"/>
            <a:ext cx="6915149" cy="912019"/>
          </a:xfrm>
        </p:spPr>
        <p:txBody>
          <a:bodyPr/>
          <a:lstStyle/>
          <a:p>
            <a:pPr algn="ctr"/>
            <a:r>
              <a:rPr lang="en-US" sz="3200" dirty="0"/>
              <a:t>Combination with immunotherapy:</a:t>
            </a:r>
            <a:br>
              <a:rPr lang="en-US" sz="3200" dirty="0"/>
            </a:br>
            <a:r>
              <a:rPr lang="en-US" sz="3200" dirty="0"/>
              <a:t>T-</a:t>
            </a:r>
            <a:r>
              <a:rPr lang="en-US" sz="3200" dirty="0" err="1"/>
              <a:t>DXd</a:t>
            </a:r>
            <a:r>
              <a:rPr lang="en-US" sz="3200" dirty="0"/>
              <a:t> and Nivolumab (U105)</a:t>
            </a:r>
          </a:p>
        </p:txBody>
      </p:sp>
      <p:sp>
        <p:nvSpPr>
          <p:cNvPr id="10" name="Text Box 4">
            <a:extLst>
              <a:ext uri="{FF2B5EF4-FFF2-40B4-BE49-F238E27FC236}">
                <a16:creationId xmlns:a16="http://schemas.microsoft.com/office/drawing/2014/main" id="{30D58BBF-2C54-4C41-97C8-EC37110C91DE}"/>
              </a:ext>
            </a:extLst>
          </p:cNvPr>
          <p:cNvSpPr txBox="1">
            <a:spLocks noChangeArrowheads="1"/>
          </p:cNvSpPr>
          <p:nvPr/>
        </p:nvSpPr>
        <p:spPr bwMode="auto">
          <a:xfrm>
            <a:off x="8763000" y="6705600"/>
            <a:ext cx="2938680" cy="172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 pos="3619500" algn="l"/>
              </a:tabLst>
              <a:defRPr/>
            </a:pPr>
            <a:r>
              <a:rPr kumimoji="0" lang="en-GB" altLang="en-US" sz="675" b="1" i="0" u="none" strike="noStrike" kern="1200" cap="none" spc="0" normalizeH="0" baseline="0" noProof="0" dirty="0">
                <a:ln>
                  <a:noFill/>
                </a:ln>
                <a:solidFill>
                  <a:srgbClr val="000000"/>
                </a:solidFill>
                <a:effectLst/>
                <a:uLnTx/>
                <a:uFillTx/>
                <a:latin typeface="Arial" panose="020B0604020202020204" pitchFamily="34" charset="0"/>
                <a:ea typeface="Microsoft YaHei"/>
              </a:rPr>
              <a:t>Hamilton E. et al. ESMO Breast. 2022. </a:t>
            </a:r>
          </a:p>
        </p:txBody>
      </p:sp>
      <p:sp>
        <p:nvSpPr>
          <p:cNvPr id="11" name="Rectangle 10">
            <a:extLst>
              <a:ext uri="{FF2B5EF4-FFF2-40B4-BE49-F238E27FC236}">
                <a16:creationId xmlns:a16="http://schemas.microsoft.com/office/drawing/2014/main" id="{44D0197F-89F6-4FFD-98F6-5943B2514A98}"/>
              </a:ext>
            </a:extLst>
          </p:cNvPr>
          <p:cNvSpPr/>
          <p:nvPr/>
        </p:nvSpPr>
        <p:spPr>
          <a:xfrm>
            <a:off x="4114800" y="5834358"/>
            <a:ext cx="4429125"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a:ea typeface="Microsoft YaHei"/>
              </a:rPr>
              <a:t>Does immunotherapy add to efficacy of ADC?</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a:ea typeface="Microsoft YaHei"/>
              </a:rPr>
              <a:t>Setting might matter.</a:t>
            </a:r>
          </a:p>
        </p:txBody>
      </p:sp>
    </p:spTree>
    <p:extLst>
      <p:ext uri="{BB962C8B-B14F-4D97-AF65-F5344CB8AC3E}">
        <p14:creationId xmlns:p14="http://schemas.microsoft.com/office/powerpoint/2010/main" val="310914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EB20981-57D1-8C66-3332-E06C35188AA2}"/>
              </a:ext>
            </a:extLst>
          </p:cNvPr>
          <p:cNvSpPr/>
          <p:nvPr/>
        </p:nvSpPr>
        <p:spPr>
          <a:xfrm>
            <a:off x="1553737" y="228601"/>
            <a:ext cx="9084527" cy="830997"/>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s-AR" sz="2800" b="1" i="0" u="none" strike="noStrike" kern="1200" cap="none" spc="0" normalizeH="0" baseline="0" noProof="0" dirty="0" err="1">
                <a:ln>
                  <a:noFill/>
                </a:ln>
                <a:solidFill>
                  <a:srgbClr val="FFFFFF"/>
                </a:solidFill>
                <a:effectLst/>
                <a:uLnTx/>
                <a:uFillTx/>
                <a:latin typeface="Arial" charset="0"/>
                <a:ea typeface="Microsoft YaHei"/>
              </a:rPr>
              <a:t>What</a:t>
            </a:r>
            <a:r>
              <a:rPr kumimoji="0" lang="es-AR" sz="2800" b="1" i="0" u="none" strike="noStrike" kern="1200" cap="none" spc="0" normalizeH="0" baseline="0" noProof="0" dirty="0">
                <a:ln>
                  <a:noFill/>
                </a:ln>
                <a:solidFill>
                  <a:srgbClr val="FFFFFF"/>
                </a:solidFill>
                <a:effectLst/>
                <a:uLnTx/>
                <a:uFillTx/>
                <a:latin typeface="Arial" charset="0"/>
                <a:ea typeface="Microsoft YaHei"/>
              </a:rPr>
              <a:t> </a:t>
            </a:r>
            <a:r>
              <a:rPr kumimoji="0" lang="es-AR" sz="2800" b="1" i="0" u="none" strike="noStrike" kern="1200" cap="none" spc="0" normalizeH="0" baseline="0" noProof="0" dirty="0" err="1">
                <a:ln>
                  <a:noFill/>
                </a:ln>
                <a:solidFill>
                  <a:srgbClr val="FFFFFF"/>
                </a:solidFill>
                <a:effectLst/>
                <a:uLnTx/>
                <a:uFillTx/>
                <a:latin typeface="Arial" charset="0"/>
                <a:ea typeface="Microsoft YaHei"/>
              </a:rPr>
              <a:t>about</a:t>
            </a:r>
            <a:r>
              <a:rPr kumimoji="0" lang="es-AR" sz="2800" b="1" i="0" u="none" strike="noStrike" kern="1200" cap="none" spc="0" normalizeH="0" baseline="0" noProof="0" dirty="0">
                <a:ln>
                  <a:noFill/>
                </a:ln>
                <a:solidFill>
                  <a:srgbClr val="FFFFFF"/>
                </a:solidFill>
                <a:effectLst/>
                <a:uLnTx/>
                <a:uFillTx/>
                <a:latin typeface="Arial" charset="0"/>
                <a:ea typeface="Microsoft YaHei"/>
              </a:rPr>
              <a:t> </a:t>
            </a:r>
            <a:r>
              <a:rPr kumimoji="0" lang="es-AR" sz="2800" b="1" i="0" u="none" strike="noStrike" kern="1200" cap="none" spc="0" normalizeH="0" baseline="0" noProof="0" dirty="0" err="1">
                <a:ln>
                  <a:noFill/>
                </a:ln>
                <a:solidFill>
                  <a:srgbClr val="FFFFFF"/>
                </a:solidFill>
                <a:effectLst/>
                <a:uLnTx/>
                <a:uFillTx/>
                <a:latin typeface="Arial" charset="0"/>
                <a:ea typeface="Microsoft YaHei"/>
              </a:rPr>
              <a:t>other</a:t>
            </a:r>
            <a:r>
              <a:rPr kumimoji="0" lang="es-AR" sz="2800" b="1" i="0" u="none" strike="noStrike" kern="1200" cap="none" spc="0" normalizeH="0" baseline="0" noProof="0" dirty="0">
                <a:ln>
                  <a:noFill/>
                </a:ln>
                <a:solidFill>
                  <a:srgbClr val="FFFFFF"/>
                </a:solidFill>
                <a:effectLst/>
                <a:uLnTx/>
                <a:uFillTx/>
                <a:latin typeface="Arial" charset="0"/>
                <a:ea typeface="Microsoft YaHei"/>
              </a:rPr>
              <a:t> </a:t>
            </a:r>
            <a:r>
              <a:rPr kumimoji="0" lang="es-AR" sz="2800" b="1" i="0" u="none" strike="noStrike" kern="1200" cap="none" spc="0" normalizeH="0" baseline="0" noProof="0" dirty="0" err="1">
                <a:ln>
                  <a:noFill/>
                </a:ln>
                <a:solidFill>
                  <a:srgbClr val="FFFFFF"/>
                </a:solidFill>
                <a:effectLst/>
                <a:uLnTx/>
                <a:uFillTx/>
                <a:latin typeface="Arial" charset="0"/>
                <a:ea typeface="Microsoft YaHei"/>
              </a:rPr>
              <a:t>ADCs</a:t>
            </a:r>
            <a:r>
              <a:rPr kumimoji="0" lang="es-AR" sz="2800" b="1" i="0" u="none" strike="noStrike" kern="1200" cap="none" spc="0" normalizeH="0" baseline="0" noProof="0" dirty="0">
                <a:ln>
                  <a:noFill/>
                </a:ln>
                <a:solidFill>
                  <a:srgbClr val="FFFFFF"/>
                </a:solidFill>
                <a:effectLst/>
                <a:uLnTx/>
                <a:uFillTx/>
                <a:latin typeface="Arial" charset="0"/>
                <a:ea typeface="Microsoft YaHei"/>
              </a:rPr>
              <a:t>?</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s-AR" sz="2000" b="0" i="0" u="none" strike="noStrike" kern="1200" cap="none" spc="0" normalizeH="0" baseline="0" noProof="0" dirty="0">
              <a:ln>
                <a:noFill/>
              </a:ln>
              <a:solidFill>
                <a:srgbClr val="800000"/>
              </a:solidFill>
              <a:effectLst/>
              <a:uLnTx/>
              <a:uFillTx/>
              <a:latin typeface="Arial" charset="0"/>
              <a:ea typeface="Microsoft YaHei"/>
            </a:endParaRPr>
          </a:p>
        </p:txBody>
      </p:sp>
    </p:spTree>
    <p:extLst>
      <p:ext uri="{BB962C8B-B14F-4D97-AF65-F5344CB8AC3E}">
        <p14:creationId xmlns:p14="http://schemas.microsoft.com/office/powerpoint/2010/main" val="28483899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E80BD-82A8-6648-AA6E-D941E48C81EF}"/>
              </a:ext>
            </a:extLst>
          </p:cNvPr>
          <p:cNvSpPr>
            <a:spLocks noGrp="1"/>
          </p:cNvSpPr>
          <p:nvPr>
            <p:ph type="title"/>
          </p:nvPr>
        </p:nvSpPr>
        <p:spPr/>
        <p:txBody>
          <a:bodyPr/>
          <a:lstStyle/>
          <a:p>
            <a:r>
              <a:rPr lang="en-US" b="1" dirty="0"/>
              <a:t>SYD985: HER2-targeting ADC</a:t>
            </a:r>
            <a:br>
              <a:rPr lang="en-US" b="1" dirty="0"/>
            </a:br>
            <a:r>
              <a:rPr lang="en-US" b="1" dirty="0"/>
              <a:t>Trastuzumab </a:t>
            </a:r>
            <a:r>
              <a:rPr lang="en-US" b="1" dirty="0" err="1"/>
              <a:t>duocarmazine</a:t>
            </a:r>
            <a:endParaRPr lang="en-US" b="1" dirty="0"/>
          </a:p>
        </p:txBody>
      </p:sp>
      <p:sp>
        <p:nvSpPr>
          <p:cNvPr id="20" name="Content Placeholder 2"/>
          <p:cNvSpPr>
            <a:spLocks noGrp="1"/>
          </p:cNvSpPr>
          <p:nvPr>
            <p:ph idx="1"/>
          </p:nvPr>
        </p:nvSpPr>
        <p:spPr>
          <a:xfrm>
            <a:off x="1247961" y="4289426"/>
            <a:ext cx="4848039" cy="1668760"/>
          </a:xfrm>
          <a:prstGeom prst="rect">
            <a:avLst/>
          </a:prstGeom>
        </p:spPr>
        <p:txBody>
          <a:bodyPr>
            <a:noAutofit/>
          </a:bodyPr>
          <a:lstStyle/>
          <a:p>
            <a:pPr>
              <a:spcBef>
                <a:spcPts val="0"/>
              </a:spcBef>
              <a:buNone/>
            </a:pPr>
            <a:r>
              <a:rPr lang="en-US" sz="1600" dirty="0"/>
              <a:t>Antibody-drug conjugate </a:t>
            </a:r>
          </a:p>
          <a:p>
            <a:pPr>
              <a:spcBef>
                <a:spcPts val="0"/>
              </a:spcBef>
              <a:buFont typeface="Arial" panose="020B0604020202020204" pitchFamily="34" charset="0"/>
              <a:buChar char="•"/>
            </a:pPr>
            <a:r>
              <a:rPr lang="en-US" sz="1600" dirty="0"/>
              <a:t>HER2 antibody</a:t>
            </a:r>
          </a:p>
          <a:p>
            <a:pPr>
              <a:spcBef>
                <a:spcPts val="0"/>
              </a:spcBef>
              <a:buFont typeface="Arial" panose="020B0604020202020204" pitchFamily="34" charset="0"/>
              <a:buChar char="•"/>
            </a:pPr>
            <a:r>
              <a:rPr lang="en-US" sz="1600" dirty="0"/>
              <a:t>Cleavage of linker in tumor environment by proteases leads to activation</a:t>
            </a:r>
          </a:p>
          <a:p>
            <a:pPr>
              <a:spcBef>
                <a:spcPts val="0"/>
              </a:spcBef>
              <a:buFont typeface="Arial" panose="020B0604020202020204" pitchFamily="34" charset="0"/>
              <a:buChar char="•"/>
            </a:pPr>
            <a:r>
              <a:rPr lang="en-US" sz="1600" dirty="0"/>
              <a:t>Active toxin (DUBA) alkylates DNA, k</a:t>
            </a:r>
            <a:r>
              <a:rPr lang="en-US" sz="1600" dirty="0">
                <a:cs typeface="Arial" pitchFamily="34" charset="0"/>
              </a:rPr>
              <a:t>ills dividing and non-dividing cells</a:t>
            </a:r>
            <a:endParaRPr lang="en-US" sz="1600" dirty="0"/>
          </a:p>
          <a:p>
            <a:pPr>
              <a:spcBef>
                <a:spcPts val="0"/>
              </a:spcBef>
              <a:buNone/>
            </a:pPr>
            <a:endParaRPr lang="en-US" sz="1600" dirty="0"/>
          </a:p>
        </p:txBody>
      </p:sp>
      <p:pic>
        <p:nvPicPr>
          <p:cNvPr id="11" name="Picture 10" descr="SYD985 chemical structure.tif">
            <a:extLst>
              <a:ext uri="{FF2B5EF4-FFF2-40B4-BE49-F238E27FC236}">
                <a16:creationId xmlns:a16="http://schemas.microsoft.com/office/drawing/2014/main" id="{214907F7-9FB3-46AE-9494-41CB2CF75A8C}"/>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228598" y="1447800"/>
            <a:ext cx="6855881" cy="2646617"/>
          </a:xfrm>
          <a:prstGeom prst="rect">
            <a:avLst/>
          </a:prstGeom>
          <a:solidFill>
            <a:srgbClr val="FFFFFF"/>
          </a:solidFill>
        </p:spPr>
      </p:pic>
      <p:sp>
        <p:nvSpPr>
          <p:cNvPr id="12" name="TextBox 11">
            <a:extLst>
              <a:ext uri="{FF2B5EF4-FFF2-40B4-BE49-F238E27FC236}">
                <a16:creationId xmlns:a16="http://schemas.microsoft.com/office/drawing/2014/main" id="{B24DDF42-58C5-4064-A9C8-50D1F2ECFA62}"/>
              </a:ext>
            </a:extLst>
          </p:cNvPr>
          <p:cNvSpPr txBox="1"/>
          <p:nvPr/>
        </p:nvSpPr>
        <p:spPr>
          <a:xfrm>
            <a:off x="228599" y="6542155"/>
            <a:ext cx="6288483" cy="230832"/>
          </a:xfrm>
          <a:prstGeom prst="rect">
            <a:avLst/>
          </a:prstGeom>
          <a:noFill/>
        </p:spPr>
        <p:txBody>
          <a:bodyPr wrap="square" rtlCol="0">
            <a:spAutoFit/>
          </a:bodyPr>
          <a:lstStyle/>
          <a:p>
            <a:pPr marL="0" marR="0" lvl="0" indent="0" algn="l" defTabSz="34259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Arial"/>
                <a:ea typeface="ＭＳ Ｐゴシック"/>
                <a:cs typeface="Arial Narrow"/>
              </a:rPr>
              <a:t>Dokter</a:t>
            </a:r>
            <a:r>
              <a:rPr kumimoji="0" lang="en-US" sz="900" b="0" i="0" u="none" strike="noStrike" kern="1200" cap="none" spc="0" normalizeH="0" baseline="0" noProof="0" dirty="0">
                <a:ln>
                  <a:noFill/>
                </a:ln>
                <a:solidFill>
                  <a:srgbClr val="000000"/>
                </a:solidFill>
                <a:effectLst/>
                <a:uLnTx/>
                <a:uFillTx/>
                <a:latin typeface="Arial"/>
                <a:ea typeface="ＭＳ Ｐゴシック"/>
                <a:cs typeface="Arial Narrow"/>
              </a:rPr>
              <a:t> W et al. </a:t>
            </a:r>
            <a:r>
              <a:rPr kumimoji="0" lang="en-US" sz="900" b="0" i="1" u="none" strike="noStrike" kern="1200" cap="none" spc="0" normalizeH="0" baseline="0" noProof="0" dirty="0">
                <a:ln>
                  <a:noFill/>
                </a:ln>
                <a:solidFill>
                  <a:srgbClr val="000000"/>
                </a:solidFill>
                <a:effectLst/>
                <a:uLnTx/>
                <a:uFillTx/>
                <a:latin typeface="Arial"/>
                <a:ea typeface="ＭＳ Ｐゴシック"/>
                <a:cs typeface="Arial Narrow"/>
              </a:rPr>
              <a:t>Mol Cancer </a:t>
            </a:r>
            <a:r>
              <a:rPr kumimoji="0" lang="en-US" sz="900" b="0" i="1" u="none" strike="noStrike" kern="1200" cap="none" spc="0" normalizeH="0" baseline="0" noProof="0" dirty="0" err="1">
                <a:ln>
                  <a:noFill/>
                </a:ln>
                <a:solidFill>
                  <a:srgbClr val="000000"/>
                </a:solidFill>
                <a:effectLst/>
                <a:uLnTx/>
                <a:uFillTx/>
                <a:latin typeface="Arial"/>
                <a:ea typeface="ＭＳ Ｐゴシック"/>
                <a:cs typeface="Arial Narrow"/>
              </a:rPr>
              <a:t>Ther</a:t>
            </a:r>
            <a:r>
              <a:rPr kumimoji="0" lang="en-US" sz="900" b="0" i="1" u="none" strike="noStrike" kern="1200" cap="none" spc="0" normalizeH="0" baseline="0" noProof="0" dirty="0">
                <a:ln>
                  <a:noFill/>
                </a:ln>
                <a:solidFill>
                  <a:srgbClr val="000000"/>
                </a:solidFill>
                <a:effectLst/>
                <a:uLnTx/>
                <a:uFillTx/>
                <a:latin typeface="Arial"/>
                <a:ea typeface="ＭＳ Ｐゴシック"/>
                <a:cs typeface="Arial Narrow"/>
              </a:rPr>
              <a:t>.</a:t>
            </a:r>
            <a:r>
              <a:rPr kumimoji="0" lang="en-US" sz="900" b="0" i="0" u="none" strike="noStrike" kern="1200" cap="none" spc="0" normalizeH="0" baseline="0" noProof="0" dirty="0">
                <a:ln>
                  <a:noFill/>
                </a:ln>
                <a:solidFill>
                  <a:srgbClr val="000000"/>
                </a:solidFill>
                <a:effectLst/>
                <a:uLnTx/>
                <a:uFillTx/>
                <a:latin typeface="Arial"/>
                <a:ea typeface="ＭＳ Ｐゴシック"/>
                <a:cs typeface="Arial Narrow"/>
              </a:rPr>
              <a:t> 2014;13(11):2618-2629.              </a:t>
            </a:r>
            <a:r>
              <a:rPr kumimoji="0" lang="en-US" sz="900" b="0" i="0" u="none" strike="noStrike" kern="1200" cap="none" spc="0" normalizeH="0" baseline="0" noProof="0" dirty="0" err="1">
                <a:ln>
                  <a:noFill/>
                </a:ln>
                <a:solidFill>
                  <a:srgbClr val="000000"/>
                </a:solidFill>
                <a:effectLst/>
                <a:uLnTx/>
                <a:uFillTx/>
                <a:latin typeface="Arial"/>
                <a:ea typeface="ＭＳ Ｐゴシック"/>
                <a:cs typeface="Arial Narrow"/>
              </a:rPr>
              <a:t>Banjeri</a:t>
            </a:r>
            <a:r>
              <a:rPr kumimoji="0" lang="en-US" sz="900" b="0" i="0" u="none" strike="noStrike" kern="1200" cap="none" spc="0" normalizeH="0" baseline="0" noProof="0" dirty="0">
                <a:ln>
                  <a:noFill/>
                </a:ln>
                <a:solidFill>
                  <a:srgbClr val="000000"/>
                </a:solidFill>
                <a:effectLst/>
                <a:uLnTx/>
                <a:uFillTx/>
                <a:latin typeface="Arial"/>
                <a:ea typeface="ＭＳ Ｐゴシック"/>
                <a:cs typeface="Arial Narrow"/>
              </a:rPr>
              <a:t> U et al. </a:t>
            </a:r>
            <a:r>
              <a:rPr kumimoji="0" lang="en-US" sz="900" b="0" i="1" u="none" strike="noStrike" kern="1200" cap="none" spc="0" normalizeH="0" baseline="0" noProof="0" dirty="0">
                <a:ln>
                  <a:noFill/>
                </a:ln>
                <a:solidFill>
                  <a:srgbClr val="000000"/>
                </a:solidFill>
                <a:effectLst/>
                <a:uLnTx/>
                <a:uFillTx/>
                <a:latin typeface="Arial"/>
                <a:ea typeface="ＭＳ Ｐゴシック"/>
                <a:cs typeface="Arial Narrow"/>
              </a:rPr>
              <a:t>Lancet Oncol. </a:t>
            </a:r>
            <a:r>
              <a:rPr kumimoji="0" lang="en-US" sz="900" b="0" i="0" u="none" strike="noStrike" kern="1200" cap="none" spc="0" normalizeH="0" baseline="0" noProof="0" dirty="0">
                <a:ln>
                  <a:noFill/>
                </a:ln>
                <a:solidFill>
                  <a:srgbClr val="000000"/>
                </a:solidFill>
                <a:effectLst/>
                <a:uLnTx/>
                <a:uFillTx/>
                <a:latin typeface="Arial"/>
                <a:ea typeface="ＭＳ Ｐゴシック"/>
                <a:cs typeface="Arial Narrow"/>
              </a:rPr>
              <a:t>2019;20(8):1124-1135</a:t>
            </a:r>
          </a:p>
        </p:txBody>
      </p:sp>
      <p:pic>
        <p:nvPicPr>
          <p:cNvPr id="5" name="Picture 4">
            <a:extLst>
              <a:ext uri="{FF2B5EF4-FFF2-40B4-BE49-F238E27FC236}">
                <a16:creationId xmlns:a16="http://schemas.microsoft.com/office/drawing/2014/main" id="{A75B49B4-FFBB-C5A0-CC71-B278B9835E6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7159487" y="1216026"/>
            <a:ext cx="4191000" cy="3073400"/>
          </a:xfrm>
          <a:prstGeom prst="rect">
            <a:avLst/>
          </a:prstGeom>
        </p:spPr>
      </p:pic>
      <p:sp>
        <p:nvSpPr>
          <p:cNvPr id="7" name="Content Placeholder 2">
            <a:extLst>
              <a:ext uri="{FF2B5EF4-FFF2-40B4-BE49-F238E27FC236}">
                <a16:creationId xmlns:a16="http://schemas.microsoft.com/office/drawing/2014/main" id="{50E6D496-DBED-4448-8F5D-77542851713E}"/>
              </a:ext>
            </a:extLst>
          </p:cNvPr>
          <p:cNvSpPr txBox="1">
            <a:spLocks/>
          </p:cNvSpPr>
          <p:nvPr/>
        </p:nvSpPr>
        <p:spPr bwMode="auto">
          <a:xfrm>
            <a:off x="7848599" y="3117168"/>
            <a:ext cx="1849555" cy="609600"/>
          </a:xfrm>
          <a:prstGeom prst="rect">
            <a:avLst/>
          </a:prstGeom>
          <a:solidFill>
            <a:schemeClr val="bg1"/>
          </a:solid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17" tIns="34258" rIns="68517" bIns="34258" numCol="1" anchor="t" anchorCtr="0" compatLnSpc="1">
            <a:prstTxWarp prst="textNoShape">
              <a:avLst/>
            </a:prstTxWarp>
            <a:normAutofit/>
          </a:bodyPr>
          <a:lstStyle>
            <a:lvl1pPr marL="568325" indent="-568325" algn="l" rtl="0" eaLnBrk="0" fontAlgn="base" hangingPunct="0">
              <a:spcBef>
                <a:spcPct val="20000"/>
              </a:spcBef>
              <a:spcAft>
                <a:spcPct val="0"/>
              </a:spcAft>
              <a:buClr>
                <a:schemeClr val="tx2"/>
              </a:buClr>
              <a:buFont typeface="Monotype Sorts" charset="0"/>
              <a:buChar char="à"/>
              <a:defRPr sz="3000">
                <a:solidFill>
                  <a:schemeClr val="tx1"/>
                </a:solidFill>
                <a:latin typeface="+mn-lt"/>
                <a:ea typeface="ＭＳ Ｐゴシック" charset="0"/>
                <a:cs typeface="ＭＳ Ｐゴシック" charset="0"/>
              </a:defRPr>
            </a:lvl1pPr>
            <a:lvl2pPr marL="1138238" indent="-455613" algn="l" rtl="0" eaLnBrk="0" fontAlgn="base" hangingPunct="0">
              <a:spcBef>
                <a:spcPct val="20000"/>
              </a:spcBef>
              <a:spcAft>
                <a:spcPct val="0"/>
              </a:spcAft>
              <a:buClr>
                <a:schemeClr val="tx2"/>
              </a:buClr>
              <a:buFont typeface="Monotype Sorts" charset="0"/>
              <a:buChar char="ü"/>
              <a:defRPr sz="2800">
                <a:solidFill>
                  <a:schemeClr val="tx1"/>
                </a:solidFill>
                <a:latin typeface="+mn-lt"/>
                <a:ea typeface="ＭＳ Ｐゴシック" charset="0"/>
              </a:defRPr>
            </a:lvl2pPr>
            <a:lvl3pPr marL="1547813" indent="-295275" algn="l" rtl="0" eaLnBrk="0" fontAlgn="base" hangingPunct="0">
              <a:spcBef>
                <a:spcPct val="20000"/>
              </a:spcBef>
              <a:spcAft>
                <a:spcPct val="0"/>
              </a:spcAft>
              <a:buClr>
                <a:schemeClr val="tx2"/>
              </a:buClr>
              <a:buFont typeface="Monotype Sorts" charset="0"/>
              <a:buChar char=""/>
              <a:defRPr sz="2600">
                <a:solidFill>
                  <a:schemeClr val="tx1"/>
                </a:solidFill>
                <a:latin typeface="+mn-lt"/>
                <a:ea typeface="ＭＳ Ｐゴシック" charset="0"/>
              </a:defRPr>
            </a:lvl3pPr>
            <a:lvl4pPr marL="1997075" indent="-334963" algn="l" rtl="0" eaLnBrk="0" fontAlgn="base" hangingPunct="0">
              <a:spcBef>
                <a:spcPct val="20000"/>
              </a:spcBef>
              <a:spcAft>
                <a:spcPct val="0"/>
              </a:spcAft>
              <a:buClr>
                <a:schemeClr val="tx2"/>
              </a:buClr>
              <a:buChar char="–"/>
              <a:defRPr sz="2500">
                <a:solidFill>
                  <a:schemeClr val="tx1"/>
                </a:solidFill>
                <a:latin typeface="+mn-lt"/>
                <a:ea typeface="ＭＳ Ｐゴシック" charset="0"/>
              </a:defRPr>
            </a:lvl4pPr>
            <a:lvl5pPr marL="2460625" indent="-349250" algn="l" rtl="0" eaLnBrk="0" fontAlgn="base" hangingPunct="0">
              <a:spcBef>
                <a:spcPct val="20000"/>
              </a:spcBef>
              <a:spcAft>
                <a:spcPct val="0"/>
              </a:spcAft>
              <a:buClr>
                <a:schemeClr val="tx2"/>
              </a:buClr>
              <a:buChar char="»"/>
              <a:defRPr sz="2500">
                <a:solidFill>
                  <a:schemeClr val="tx1"/>
                </a:solidFill>
                <a:latin typeface="+mn-lt"/>
                <a:ea typeface="ＭＳ Ｐゴシック" charset="0"/>
              </a:defRPr>
            </a:lvl5pPr>
            <a:lvl6pPr marL="2917825" indent="-349250" algn="l" rtl="0" eaLnBrk="0" fontAlgn="base" hangingPunct="0">
              <a:spcBef>
                <a:spcPct val="20000"/>
              </a:spcBef>
              <a:spcAft>
                <a:spcPct val="0"/>
              </a:spcAft>
              <a:buClr>
                <a:schemeClr val="tx2"/>
              </a:buClr>
              <a:buChar char="»"/>
              <a:defRPr sz="2500">
                <a:solidFill>
                  <a:schemeClr val="tx1"/>
                </a:solidFill>
                <a:latin typeface="+mn-lt"/>
              </a:defRPr>
            </a:lvl6pPr>
            <a:lvl7pPr marL="3375025" indent="-349250" algn="l" rtl="0" eaLnBrk="0" fontAlgn="base" hangingPunct="0">
              <a:spcBef>
                <a:spcPct val="20000"/>
              </a:spcBef>
              <a:spcAft>
                <a:spcPct val="0"/>
              </a:spcAft>
              <a:buClr>
                <a:schemeClr val="tx2"/>
              </a:buClr>
              <a:buChar char="»"/>
              <a:defRPr sz="2500">
                <a:solidFill>
                  <a:schemeClr val="tx1"/>
                </a:solidFill>
                <a:latin typeface="+mn-lt"/>
              </a:defRPr>
            </a:lvl7pPr>
            <a:lvl8pPr marL="3832225" indent="-349250" algn="l" rtl="0" eaLnBrk="0" fontAlgn="base" hangingPunct="0">
              <a:spcBef>
                <a:spcPct val="20000"/>
              </a:spcBef>
              <a:spcAft>
                <a:spcPct val="0"/>
              </a:spcAft>
              <a:buClr>
                <a:schemeClr val="tx2"/>
              </a:buClr>
              <a:buChar char="»"/>
              <a:defRPr sz="2500">
                <a:solidFill>
                  <a:schemeClr val="tx1"/>
                </a:solidFill>
                <a:latin typeface="+mn-lt"/>
              </a:defRPr>
            </a:lvl8pPr>
            <a:lvl9pPr marL="4289425" indent="-349250" algn="l" rtl="0" eaLnBrk="0" fontAlgn="base" hangingPunct="0">
              <a:spcBef>
                <a:spcPct val="20000"/>
              </a:spcBef>
              <a:spcAft>
                <a:spcPct val="0"/>
              </a:spcAft>
              <a:buClr>
                <a:schemeClr val="tx2"/>
              </a:buClr>
              <a:buChar char="»"/>
              <a:defRPr sz="2500">
                <a:solidFill>
                  <a:schemeClr val="tx1"/>
                </a:solidFill>
                <a:latin typeface="+mn-lt"/>
              </a:defRPr>
            </a:lvl9pPr>
          </a:lstStyle>
          <a:p>
            <a:pPr marL="425860" marR="0" lvl="0" indent="-425860" algn="ctr" defTabSz="685183" rtl="0" eaLnBrk="0" fontAlgn="base" latinLnBrk="0" hangingPunct="0">
              <a:lnSpc>
                <a:spcPct val="100000"/>
              </a:lnSpc>
              <a:spcBef>
                <a:spcPts val="0"/>
              </a:spcBef>
              <a:spcAft>
                <a:spcPct val="0"/>
              </a:spcAft>
              <a:buClr>
                <a:srgbClr val="FFFF00"/>
              </a:buClr>
              <a:buSzTx/>
              <a:buFont typeface="Monotype Sorts" charset="0"/>
              <a:buNone/>
              <a:tabLst/>
              <a:defRPr/>
            </a:pPr>
            <a:r>
              <a:rPr kumimoji="0" lang="en-US" sz="1498" b="0" i="0" u="sng" strike="noStrike" kern="0" cap="none" spc="0" normalizeH="0" baseline="0" noProof="0" dirty="0">
                <a:ln>
                  <a:noFill/>
                </a:ln>
                <a:solidFill>
                  <a:srgbClr val="000000"/>
                </a:solidFill>
                <a:effectLst/>
                <a:uLnTx/>
                <a:uFillTx/>
                <a:latin typeface="Tahoma"/>
                <a:ea typeface="ＭＳ Ｐゴシック" charset="0"/>
              </a:rPr>
              <a:t>HER2-low, HR+</a:t>
            </a:r>
          </a:p>
          <a:p>
            <a:pPr marL="425860" marR="0" lvl="0" indent="-425860" algn="ctr" defTabSz="685183" rtl="0" eaLnBrk="0" fontAlgn="base" latinLnBrk="0" hangingPunct="0">
              <a:lnSpc>
                <a:spcPct val="100000"/>
              </a:lnSpc>
              <a:spcBef>
                <a:spcPts val="0"/>
              </a:spcBef>
              <a:spcAft>
                <a:spcPct val="0"/>
              </a:spcAft>
              <a:buClr>
                <a:srgbClr val="FFFF00"/>
              </a:buClr>
              <a:buSzTx/>
              <a:buFont typeface="Monotype Sorts" charset="0"/>
              <a:buNone/>
              <a:tabLst/>
              <a:defRPr/>
            </a:pPr>
            <a:r>
              <a:rPr kumimoji="0" lang="en-US" sz="1498" b="0" i="0" u="none" strike="noStrike" kern="0" cap="none" spc="0" normalizeH="0" baseline="0" noProof="0" dirty="0">
                <a:ln>
                  <a:noFill/>
                </a:ln>
                <a:solidFill>
                  <a:srgbClr val="000000"/>
                </a:solidFill>
                <a:effectLst/>
                <a:uLnTx/>
                <a:uFillTx/>
                <a:latin typeface="Tahoma"/>
                <a:ea typeface="ＭＳ Ｐゴシック" charset="0"/>
              </a:rPr>
              <a:t>ORR (N=32): 28%</a:t>
            </a:r>
          </a:p>
        </p:txBody>
      </p:sp>
      <p:pic>
        <p:nvPicPr>
          <p:cNvPr id="10" name="Picture 9" descr="A graph showing a number of patients&#10;&#10;Description automatically generated">
            <a:extLst>
              <a:ext uri="{FF2B5EF4-FFF2-40B4-BE49-F238E27FC236}">
                <a16:creationId xmlns:a16="http://schemas.microsoft.com/office/drawing/2014/main" id="{378960E0-210F-C8C6-0801-AA6F6591A0D7}"/>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7517838" y="4029980"/>
            <a:ext cx="3816084" cy="2752799"/>
          </a:xfrm>
          <a:prstGeom prst="rect">
            <a:avLst/>
          </a:prstGeom>
        </p:spPr>
      </p:pic>
      <p:sp>
        <p:nvSpPr>
          <p:cNvPr id="13" name="Content Placeholder 2">
            <a:extLst>
              <a:ext uri="{FF2B5EF4-FFF2-40B4-BE49-F238E27FC236}">
                <a16:creationId xmlns:a16="http://schemas.microsoft.com/office/drawing/2014/main" id="{AA085D05-C64F-D58F-3E0C-BBCD4ADD4D3C}"/>
              </a:ext>
            </a:extLst>
          </p:cNvPr>
          <p:cNvSpPr txBox="1">
            <a:spLocks/>
          </p:cNvSpPr>
          <p:nvPr/>
        </p:nvSpPr>
        <p:spPr bwMode="auto">
          <a:xfrm>
            <a:off x="7848600" y="5791200"/>
            <a:ext cx="1849555" cy="609600"/>
          </a:xfrm>
          <a:prstGeom prst="rect">
            <a:avLst/>
          </a:prstGeom>
          <a:solidFill>
            <a:schemeClr val="bg1"/>
          </a:solid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17" tIns="34258" rIns="68517" bIns="34258" numCol="1" anchor="t" anchorCtr="0" compatLnSpc="1">
            <a:prstTxWarp prst="textNoShape">
              <a:avLst/>
            </a:prstTxWarp>
            <a:normAutofit/>
          </a:bodyPr>
          <a:lstStyle>
            <a:lvl1pPr marL="568325" indent="-568325" algn="l" rtl="0" eaLnBrk="0" fontAlgn="base" hangingPunct="0">
              <a:spcBef>
                <a:spcPct val="20000"/>
              </a:spcBef>
              <a:spcAft>
                <a:spcPct val="0"/>
              </a:spcAft>
              <a:buClr>
                <a:schemeClr val="tx2"/>
              </a:buClr>
              <a:buFont typeface="Monotype Sorts" charset="0"/>
              <a:buChar char="à"/>
              <a:defRPr sz="3000">
                <a:solidFill>
                  <a:schemeClr val="tx1"/>
                </a:solidFill>
                <a:latin typeface="+mn-lt"/>
                <a:ea typeface="ＭＳ Ｐゴシック" charset="0"/>
                <a:cs typeface="ＭＳ Ｐゴシック" charset="0"/>
              </a:defRPr>
            </a:lvl1pPr>
            <a:lvl2pPr marL="1138238" indent="-455613" algn="l" rtl="0" eaLnBrk="0" fontAlgn="base" hangingPunct="0">
              <a:spcBef>
                <a:spcPct val="20000"/>
              </a:spcBef>
              <a:spcAft>
                <a:spcPct val="0"/>
              </a:spcAft>
              <a:buClr>
                <a:schemeClr val="tx2"/>
              </a:buClr>
              <a:buFont typeface="Monotype Sorts" charset="0"/>
              <a:buChar char="ü"/>
              <a:defRPr sz="2800">
                <a:solidFill>
                  <a:schemeClr val="tx1"/>
                </a:solidFill>
                <a:latin typeface="+mn-lt"/>
                <a:ea typeface="ＭＳ Ｐゴシック" charset="0"/>
              </a:defRPr>
            </a:lvl2pPr>
            <a:lvl3pPr marL="1547813" indent="-295275" algn="l" rtl="0" eaLnBrk="0" fontAlgn="base" hangingPunct="0">
              <a:spcBef>
                <a:spcPct val="20000"/>
              </a:spcBef>
              <a:spcAft>
                <a:spcPct val="0"/>
              </a:spcAft>
              <a:buClr>
                <a:schemeClr val="tx2"/>
              </a:buClr>
              <a:buFont typeface="Monotype Sorts" charset="0"/>
              <a:buChar char=""/>
              <a:defRPr sz="2600">
                <a:solidFill>
                  <a:schemeClr val="tx1"/>
                </a:solidFill>
                <a:latin typeface="+mn-lt"/>
                <a:ea typeface="ＭＳ Ｐゴシック" charset="0"/>
              </a:defRPr>
            </a:lvl3pPr>
            <a:lvl4pPr marL="1997075" indent="-334963" algn="l" rtl="0" eaLnBrk="0" fontAlgn="base" hangingPunct="0">
              <a:spcBef>
                <a:spcPct val="20000"/>
              </a:spcBef>
              <a:spcAft>
                <a:spcPct val="0"/>
              </a:spcAft>
              <a:buClr>
                <a:schemeClr val="tx2"/>
              </a:buClr>
              <a:buChar char="–"/>
              <a:defRPr sz="2500">
                <a:solidFill>
                  <a:schemeClr val="tx1"/>
                </a:solidFill>
                <a:latin typeface="+mn-lt"/>
                <a:ea typeface="ＭＳ Ｐゴシック" charset="0"/>
              </a:defRPr>
            </a:lvl4pPr>
            <a:lvl5pPr marL="2460625" indent="-349250" algn="l" rtl="0" eaLnBrk="0" fontAlgn="base" hangingPunct="0">
              <a:spcBef>
                <a:spcPct val="20000"/>
              </a:spcBef>
              <a:spcAft>
                <a:spcPct val="0"/>
              </a:spcAft>
              <a:buClr>
                <a:schemeClr val="tx2"/>
              </a:buClr>
              <a:buChar char="»"/>
              <a:defRPr sz="2500">
                <a:solidFill>
                  <a:schemeClr val="tx1"/>
                </a:solidFill>
                <a:latin typeface="+mn-lt"/>
                <a:ea typeface="ＭＳ Ｐゴシック" charset="0"/>
              </a:defRPr>
            </a:lvl5pPr>
            <a:lvl6pPr marL="2917825" indent="-349250" algn="l" rtl="0" eaLnBrk="0" fontAlgn="base" hangingPunct="0">
              <a:spcBef>
                <a:spcPct val="20000"/>
              </a:spcBef>
              <a:spcAft>
                <a:spcPct val="0"/>
              </a:spcAft>
              <a:buClr>
                <a:schemeClr val="tx2"/>
              </a:buClr>
              <a:buChar char="»"/>
              <a:defRPr sz="2500">
                <a:solidFill>
                  <a:schemeClr val="tx1"/>
                </a:solidFill>
                <a:latin typeface="+mn-lt"/>
              </a:defRPr>
            </a:lvl6pPr>
            <a:lvl7pPr marL="3375025" indent="-349250" algn="l" rtl="0" eaLnBrk="0" fontAlgn="base" hangingPunct="0">
              <a:spcBef>
                <a:spcPct val="20000"/>
              </a:spcBef>
              <a:spcAft>
                <a:spcPct val="0"/>
              </a:spcAft>
              <a:buClr>
                <a:schemeClr val="tx2"/>
              </a:buClr>
              <a:buChar char="»"/>
              <a:defRPr sz="2500">
                <a:solidFill>
                  <a:schemeClr val="tx1"/>
                </a:solidFill>
                <a:latin typeface="+mn-lt"/>
              </a:defRPr>
            </a:lvl7pPr>
            <a:lvl8pPr marL="3832225" indent="-349250" algn="l" rtl="0" eaLnBrk="0" fontAlgn="base" hangingPunct="0">
              <a:spcBef>
                <a:spcPct val="20000"/>
              </a:spcBef>
              <a:spcAft>
                <a:spcPct val="0"/>
              </a:spcAft>
              <a:buClr>
                <a:schemeClr val="tx2"/>
              </a:buClr>
              <a:buChar char="»"/>
              <a:defRPr sz="2500">
                <a:solidFill>
                  <a:schemeClr val="tx1"/>
                </a:solidFill>
                <a:latin typeface="+mn-lt"/>
              </a:defRPr>
            </a:lvl8pPr>
            <a:lvl9pPr marL="4289425" indent="-349250" algn="l" rtl="0" eaLnBrk="0" fontAlgn="base" hangingPunct="0">
              <a:spcBef>
                <a:spcPct val="20000"/>
              </a:spcBef>
              <a:spcAft>
                <a:spcPct val="0"/>
              </a:spcAft>
              <a:buClr>
                <a:schemeClr val="tx2"/>
              </a:buClr>
              <a:buChar char="»"/>
              <a:defRPr sz="2500">
                <a:solidFill>
                  <a:schemeClr val="tx1"/>
                </a:solidFill>
                <a:latin typeface="+mn-lt"/>
              </a:defRPr>
            </a:lvl9pPr>
          </a:lstStyle>
          <a:p>
            <a:pPr marL="425860" marR="0" lvl="0" indent="-425860" algn="ctr" defTabSz="685183" rtl="0" eaLnBrk="0" fontAlgn="base" latinLnBrk="0" hangingPunct="0">
              <a:lnSpc>
                <a:spcPct val="100000"/>
              </a:lnSpc>
              <a:spcBef>
                <a:spcPts val="0"/>
              </a:spcBef>
              <a:spcAft>
                <a:spcPct val="0"/>
              </a:spcAft>
              <a:buClr>
                <a:srgbClr val="FFFF00"/>
              </a:buClr>
              <a:buSzTx/>
              <a:buFont typeface="Monotype Sorts" charset="0"/>
              <a:buNone/>
              <a:tabLst/>
              <a:defRPr/>
            </a:pPr>
            <a:r>
              <a:rPr kumimoji="0" lang="en-US" sz="1498" b="0" i="0" u="sng" strike="noStrike" kern="0" cap="none" spc="0" normalizeH="0" baseline="0" noProof="0" dirty="0">
                <a:ln>
                  <a:noFill/>
                </a:ln>
                <a:solidFill>
                  <a:srgbClr val="000000"/>
                </a:solidFill>
                <a:effectLst/>
                <a:uLnTx/>
                <a:uFillTx/>
                <a:latin typeface="Tahoma"/>
                <a:ea typeface="ＭＳ Ｐゴシック" charset="0"/>
              </a:rPr>
              <a:t>HER2-low, HR-</a:t>
            </a:r>
          </a:p>
          <a:p>
            <a:pPr marL="425860" marR="0" lvl="0" indent="-425860" algn="ctr" defTabSz="685183" rtl="0" eaLnBrk="0" fontAlgn="base" latinLnBrk="0" hangingPunct="0">
              <a:lnSpc>
                <a:spcPct val="100000"/>
              </a:lnSpc>
              <a:spcBef>
                <a:spcPts val="0"/>
              </a:spcBef>
              <a:spcAft>
                <a:spcPct val="0"/>
              </a:spcAft>
              <a:buClr>
                <a:srgbClr val="FFFF00"/>
              </a:buClr>
              <a:buSzTx/>
              <a:buFont typeface="Monotype Sorts" charset="0"/>
              <a:buNone/>
              <a:tabLst/>
              <a:defRPr/>
            </a:pPr>
            <a:r>
              <a:rPr kumimoji="0" lang="en-US" sz="1498" b="0" i="0" u="none" strike="noStrike" kern="0" cap="none" spc="0" normalizeH="0" baseline="0" noProof="0" dirty="0">
                <a:ln>
                  <a:noFill/>
                </a:ln>
                <a:solidFill>
                  <a:srgbClr val="000000"/>
                </a:solidFill>
                <a:effectLst/>
                <a:uLnTx/>
                <a:uFillTx/>
                <a:latin typeface="Tahoma"/>
                <a:ea typeface="ＭＳ Ｐゴシック" charset="0"/>
              </a:rPr>
              <a:t>ORR (N=15): 40%</a:t>
            </a:r>
          </a:p>
        </p:txBody>
      </p:sp>
    </p:spTree>
    <p:extLst>
      <p:ext uri="{BB962C8B-B14F-4D97-AF65-F5344CB8AC3E}">
        <p14:creationId xmlns:p14="http://schemas.microsoft.com/office/powerpoint/2010/main" val="22465186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3C634D-5B9E-0E83-C035-255A8C050BA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93540" y="1216026"/>
            <a:ext cx="6710771" cy="2347309"/>
          </a:xfrm>
          <a:prstGeom prst="rect">
            <a:avLst/>
          </a:prstGeom>
        </p:spPr>
      </p:pic>
      <p:pic>
        <p:nvPicPr>
          <p:cNvPr id="6" name="Picture 5">
            <a:extLst>
              <a:ext uri="{FF2B5EF4-FFF2-40B4-BE49-F238E27FC236}">
                <a16:creationId xmlns:a16="http://schemas.microsoft.com/office/drawing/2014/main" id="{6D5F5B60-AB37-B1F9-413A-34E88AAF20B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393540" y="3596245"/>
            <a:ext cx="7923747" cy="3200399"/>
          </a:xfrm>
          <a:prstGeom prst="rect">
            <a:avLst/>
          </a:prstGeom>
        </p:spPr>
      </p:pic>
      <p:sp>
        <p:nvSpPr>
          <p:cNvPr id="7" name="Title 2">
            <a:extLst>
              <a:ext uri="{FF2B5EF4-FFF2-40B4-BE49-F238E27FC236}">
                <a16:creationId xmlns:a16="http://schemas.microsoft.com/office/drawing/2014/main" id="{140813D7-A668-9831-26CE-09651F18F20A}"/>
              </a:ext>
            </a:extLst>
          </p:cNvPr>
          <p:cNvSpPr>
            <a:spLocks noGrp="1"/>
          </p:cNvSpPr>
          <p:nvPr>
            <p:ph type="title"/>
          </p:nvPr>
        </p:nvSpPr>
        <p:spPr>
          <a:xfrm>
            <a:off x="1828801" y="1"/>
            <a:ext cx="8455025" cy="1216025"/>
          </a:xfrm>
        </p:spPr>
        <p:txBody>
          <a:bodyPr/>
          <a:lstStyle/>
          <a:p>
            <a:r>
              <a:rPr lang="en-US" b="1" dirty="0"/>
              <a:t>RC48-ADC: HER2-targeting ADC</a:t>
            </a:r>
            <a:br>
              <a:rPr lang="en-US" b="1" dirty="0"/>
            </a:br>
            <a:r>
              <a:rPr lang="en-US" b="1" dirty="0" err="1"/>
              <a:t>Disitamab</a:t>
            </a:r>
            <a:r>
              <a:rPr lang="en-US" b="1" dirty="0"/>
              <a:t> </a:t>
            </a:r>
            <a:r>
              <a:rPr lang="en-US" b="1" dirty="0" err="1"/>
              <a:t>vedotin</a:t>
            </a:r>
            <a:endParaRPr lang="en-US" b="1" dirty="0"/>
          </a:p>
        </p:txBody>
      </p:sp>
      <p:sp>
        <p:nvSpPr>
          <p:cNvPr id="3" name="TextBox 2">
            <a:extLst>
              <a:ext uri="{FF2B5EF4-FFF2-40B4-BE49-F238E27FC236}">
                <a16:creationId xmlns:a16="http://schemas.microsoft.com/office/drawing/2014/main" id="{97D4FD1D-E262-F94E-04AA-6F3FCC081490}"/>
              </a:ext>
            </a:extLst>
          </p:cNvPr>
          <p:cNvSpPr txBox="1"/>
          <p:nvPr/>
        </p:nvSpPr>
        <p:spPr>
          <a:xfrm>
            <a:off x="9101954" y="6517752"/>
            <a:ext cx="3189025" cy="261610"/>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212121"/>
                </a:solidFill>
                <a:effectLst/>
                <a:uLnTx/>
                <a:uFillTx/>
                <a:latin typeface="Roboto" panose="020F0502020204030204" pitchFamily="34" charset="0"/>
                <a:ea typeface="Microsoft YaHei"/>
              </a:rPr>
              <a:t>Shi F et al. </a:t>
            </a:r>
            <a:r>
              <a:rPr kumimoji="0" lang="en-US" sz="1100" b="0" i="1" u="none" strike="noStrike" kern="1200" cap="none" spc="0" normalizeH="0" baseline="0" noProof="0" dirty="0">
                <a:ln>
                  <a:noFill/>
                </a:ln>
                <a:solidFill>
                  <a:srgbClr val="212121"/>
                </a:solidFill>
                <a:effectLst/>
                <a:uLnTx/>
                <a:uFillTx/>
                <a:latin typeface="Roboto" panose="02000000000000000000" pitchFamily="2" charset="0"/>
                <a:ea typeface="Microsoft YaHei"/>
              </a:rPr>
              <a:t>Drug </a:t>
            </a:r>
            <a:r>
              <a:rPr kumimoji="0" lang="en-US" sz="1100" b="0" i="1" u="none" strike="noStrike" kern="1200" cap="none" spc="0" normalizeH="0" baseline="0" noProof="0" dirty="0" err="1">
                <a:ln>
                  <a:noFill/>
                </a:ln>
                <a:solidFill>
                  <a:srgbClr val="212121"/>
                </a:solidFill>
                <a:effectLst/>
                <a:uLnTx/>
                <a:uFillTx/>
                <a:latin typeface="Roboto" panose="02000000000000000000" pitchFamily="2" charset="0"/>
                <a:ea typeface="Microsoft YaHei"/>
              </a:rPr>
              <a:t>Deliv</a:t>
            </a:r>
            <a:r>
              <a:rPr kumimoji="0" lang="en-US" sz="1100" b="0" i="0" u="none" strike="noStrike" kern="1200" cap="none" spc="0" normalizeH="0" baseline="0" noProof="0" dirty="0">
                <a:ln>
                  <a:noFill/>
                </a:ln>
                <a:solidFill>
                  <a:srgbClr val="212121"/>
                </a:solidFill>
                <a:effectLst/>
                <a:uLnTx/>
                <a:uFillTx/>
                <a:latin typeface="Roboto" panose="02000000000000000000" pitchFamily="2" charset="0"/>
                <a:ea typeface="Microsoft YaHei"/>
              </a:rPr>
              <a:t>. 2022;29(1):1335-1344. </a:t>
            </a:r>
            <a:endParaRPr kumimoji="0" lang="en-US" sz="1100" b="0" i="0" u="none" strike="noStrike" kern="1200" cap="none" spc="0" normalizeH="0" baseline="0" noProof="0" dirty="0">
              <a:ln>
                <a:noFill/>
              </a:ln>
              <a:solidFill>
                <a:srgbClr val="FFFFFF"/>
              </a:solidFill>
              <a:effectLst/>
              <a:uLnTx/>
              <a:uFillTx/>
              <a:latin typeface="Arial" charset="0"/>
              <a:ea typeface="Microsoft YaHei"/>
            </a:endParaRPr>
          </a:p>
        </p:txBody>
      </p:sp>
    </p:spTree>
    <p:extLst>
      <p:ext uri="{BB962C8B-B14F-4D97-AF65-F5344CB8AC3E}">
        <p14:creationId xmlns:p14="http://schemas.microsoft.com/office/powerpoint/2010/main" val="1634877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43878C-4548-9573-F84B-D7723D55CEF3}"/>
              </a:ext>
            </a:extLst>
          </p:cNvPr>
          <p:cNvSpPr txBox="1"/>
          <p:nvPr/>
        </p:nvSpPr>
        <p:spPr>
          <a:xfrm>
            <a:off x="5276848" y="1718846"/>
            <a:ext cx="1638301"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a:cs typeface="Times New Roman" panose="02020603050405020304" pitchFamily="18" charset="0"/>
              </a:rPr>
              <a:t>ITT Population</a:t>
            </a:r>
          </a:p>
        </p:txBody>
      </p:sp>
      <p:sp>
        <p:nvSpPr>
          <p:cNvPr id="10" name="Rectangle 9">
            <a:extLst>
              <a:ext uri="{FF2B5EF4-FFF2-40B4-BE49-F238E27FC236}">
                <a16:creationId xmlns:a16="http://schemas.microsoft.com/office/drawing/2014/main" id="{ED96E10E-450B-6FAB-5662-1BB87EF04658}"/>
              </a:ext>
            </a:extLst>
          </p:cNvPr>
          <p:cNvSpPr/>
          <p:nvPr/>
        </p:nvSpPr>
        <p:spPr bwMode="auto">
          <a:xfrm>
            <a:off x="304800" y="6019800"/>
            <a:ext cx="2133600" cy="68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800" b="0" i="0" u="none" strike="noStrike" kern="1200" cap="none" spc="0" normalizeH="0" baseline="0" noProof="0">
              <a:ln>
                <a:noFill/>
              </a:ln>
              <a:solidFill>
                <a:srgbClr val="FFFFFF"/>
              </a:solidFill>
              <a:effectLst/>
              <a:uLnTx/>
              <a:uFillTx/>
              <a:latin typeface="Arial" charset="0"/>
              <a:ea typeface="Microsoft YaHei"/>
            </a:endParaRPr>
          </a:p>
        </p:txBody>
      </p:sp>
      <p:sp>
        <p:nvSpPr>
          <p:cNvPr id="11" name="Rectangle 10">
            <a:extLst>
              <a:ext uri="{FF2B5EF4-FFF2-40B4-BE49-F238E27FC236}">
                <a16:creationId xmlns:a16="http://schemas.microsoft.com/office/drawing/2014/main" id="{7E326EE5-DD73-0ACD-B95F-00F724E51586}"/>
              </a:ext>
            </a:extLst>
          </p:cNvPr>
          <p:cNvSpPr/>
          <p:nvPr/>
        </p:nvSpPr>
        <p:spPr bwMode="auto">
          <a:xfrm>
            <a:off x="7162800" y="6172200"/>
            <a:ext cx="46482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800" b="0" i="0" u="none" strike="noStrike" kern="1200" cap="none" spc="0" normalizeH="0" baseline="0" noProof="0">
              <a:ln>
                <a:noFill/>
              </a:ln>
              <a:solidFill>
                <a:srgbClr val="FFFFFF"/>
              </a:solidFill>
              <a:effectLst/>
              <a:uLnTx/>
              <a:uFillTx/>
              <a:latin typeface="Arial" charset="0"/>
              <a:ea typeface="Microsoft YaHei"/>
            </a:endParaRPr>
          </a:p>
        </p:txBody>
      </p:sp>
      <p:sp>
        <p:nvSpPr>
          <p:cNvPr id="14" name="TextBox 13">
            <a:extLst>
              <a:ext uri="{FF2B5EF4-FFF2-40B4-BE49-F238E27FC236}">
                <a16:creationId xmlns:a16="http://schemas.microsoft.com/office/drawing/2014/main" id="{758D3656-0461-7453-2FD0-D0870B1C1FD5}"/>
              </a:ext>
            </a:extLst>
          </p:cNvPr>
          <p:cNvSpPr txBox="1"/>
          <p:nvPr/>
        </p:nvSpPr>
        <p:spPr>
          <a:xfrm>
            <a:off x="8700988" y="6439686"/>
            <a:ext cx="3276600" cy="27699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charset="0"/>
                <a:ea typeface="Microsoft YaHei"/>
              </a:rPr>
              <a:t>Tolaney</a:t>
            </a:r>
            <a:r>
              <a:rPr kumimoji="0" lang="en-US" sz="1200" b="0" i="0" u="none" strike="noStrike" kern="1200" cap="none" spc="0" normalizeH="0" baseline="0" noProof="0" dirty="0">
                <a:ln>
                  <a:noFill/>
                </a:ln>
                <a:solidFill>
                  <a:srgbClr val="000000"/>
                </a:solidFill>
                <a:effectLst/>
                <a:uLnTx/>
                <a:uFillTx/>
                <a:latin typeface="Arial" charset="0"/>
                <a:ea typeface="Microsoft YaHei"/>
              </a:rPr>
              <a:t> SM et al. ASCO 2023; Abstract 1003.</a:t>
            </a:r>
          </a:p>
        </p:txBody>
      </p:sp>
      <p:sp>
        <p:nvSpPr>
          <p:cNvPr id="19" name="Title 1">
            <a:extLst>
              <a:ext uri="{FF2B5EF4-FFF2-40B4-BE49-F238E27FC236}">
                <a16:creationId xmlns:a16="http://schemas.microsoft.com/office/drawing/2014/main" id="{F4E71FA3-4D1C-78FA-697C-C459A713A92E}"/>
              </a:ext>
            </a:extLst>
          </p:cNvPr>
          <p:cNvSpPr txBox="1">
            <a:spLocks/>
          </p:cNvSpPr>
          <p:nvPr/>
        </p:nvSpPr>
        <p:spPr bwMode="auto">
          <a:xfrm>
            <a:off x="1882461" y="476536"/>
            <a:ext cx="8408987" cy="574675"/>
          </a:xfrm>
          <a:prstGeom prst="rect">
            <a:avLst/>
          </a:prstGeom>
          <a:noFill/>
          <a:ln w="9525">
            <a:noFill/>
            <a:round/>
            <a:headEnd/>
            <a:tailEnd/>
          </a:ln>
        </p:spPr>
        <p:txBody>
          <a:bodyPr spcFirstLastPara="1" vert="horz" wrap="square" lIns="38612" tIns="19306" rIns="38612" bIns="19306" numCol="1" rtlCol="0" anchor="b" anchorCtr="0" compatLnSpc="1">
            <a:prstTxWarp prst="textNoShape">
              <a:avLst/>
            </a:prstTxWarp>
            <a:noAutofit/>
          </a:bodyPr>
          <a:lstStyle>
            <a:lvl1pPr marR="0" lvl="0" algn="l" defTabSz="914400" rtl="0" eaLnBrk="1" fontAlgn="base" latinLnBrk="0" hangingPunct="1">
              <a:lnSpc>
                <a:spcPct val="90000"/>
              </a:lnSpc>
              <a:spcBef>
                <a:spcPct val="0"/>
              </a:spcBef>
              <a:spcAft>
                <a:spcPts val="0"/>
              </a:spcAft>
              <a:buClr>
                <a:srgbClr val="05416B"/>
              </a:buClr>
              <a:buSzPts val="1400"/>
              <a:buFont typeface="Arial"/>
              <a:buNone/>
              <a:defRPr sz="3200" b="1" i="0" u="none" strike="noStrike" kern="1200" cap="none">
                <a:solidFill>
                  <a:schemeClr val="tx1"/>
                </a:solidFill>
                <a:latin typeface="Arial" panose="020B0604020202020204" pitchFamily="34" charset="0"/>
                <a:ea typeface="+mj-ea"/>
                <a:cs typeface="Arial" panose="020B0604020202020204" pitchFamily="34" charset="0"/>
                <a:sym typeface="Arial Narrow"/>
              </a:defRPr>
            </a:lvl1pPr>
            <a:lvl2pPr marR="0" lvl="1" algn="l" defTabSz="457200" rtl="0" eaLnBrk="0" fontAlgn="base" hangingPunct="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defTabSz="457200" rtl="0" eaLnBrk="0" fontAlgn="base" hangingPunct="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defTabSz="457200" rtl="0" eaLnBrk="0" fontAlgn="base" hangingPunct="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defTabSz="457200" rtl="0" eaLnBrk="0" fontAlgn="base" hangingPunct="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L="2514600" marR="0" lvl="5" indent="-228600" algn="l" defTabSz="457200" rtl="0" fontAlgn="base" hangingPunct="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L="2971800" marR="0" lvl="6" indent="-228600" algn="l" defTabSz="457200" rtl="0" fontAlgn="base" hangingPunct="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L="3429000" marR="0" lvl="7" indent="-228600" algn="l" defTabSz="457200" rtl="0" fontAlgn="base" hangingPunct="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L="3886200" marR="0" lvl="8" indent="-228600" algn="l" defTabSz="457200" rtl="0" fontAlgn="base" hangingPunct="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pPr marL="0" marR="0" lvl="0" indent="0" algn="ctr" defTabSz="914400" rtl="0" eaLnBrk="1" fontAlgn="base" latinLnBrk="0" hangingPunct="1">
              <a:lnSpc>
                <a:spcPct val="90000"/>
              </a:lnSpc>
              <a:spcBef>
                <a:spcPct val="0"/>
              </a:spcBef>
              <a:spcAft>
                <a:spcPts val="0"/>
              </a:spcAft>
              <a:buClr>
                <a:srgbClr val="05416B"/>
              </a:buClr>
              <a:buSzPts val="1400"/>
              <a:buFont typeface="Arial"/>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sym typeface="Arial Narrow"/>
              </a:rPr>
              <a:t>Sacituzumab Govitecan vs TPC:</a:t>
            </a:r>
          </a:p>
          <a:p>
            <a:pPr marL="0" marR="0" lvl="0" indent="0" algn="ctr" defTabSz="914400" rtl="0" eaLnBrk="1" fontAlgn="base" latinLnBrk="0" hangingPunct="1">
              <a:lnSpc>
                <a:spcPct val="90000"/>
              </a:lnSpc>
              <a:spcBef>
                <a:spcPct val="0"/>
              </a:spcBef>
              <a:spcAft>
                <a:spcPts val="0"/>
              </a:spcAft>
              <a:buClr>
                <a:srgbClr val="05416B"/>
              </a:buClr>
              <a:buSzPts val="1400"/>
              <a:buFont typeface="Arial"/>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sym typeface="Arial Narrow"/>
              </a:rPr>
              <a:t>Efficacy by HER2 status (TROPiCS-02)</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sym typeface="Arial Narrow"/>
            </a:endParaRPr>
          </a:p>
        </p:txBody>
      </p:sp>
      <p:pic>
        <p:nvPicPr>
          <p:cNvPr id="8" name="Picture 2">
            <a:extLst>
              <a:ext uri="{FF2B5EF4-FFF2-40B4-BE49-F238E27FC236}">
                <a16:creationId xmlns:a16="http://schemas.microsoft.com/office/drawing/2014/main" id="{5C8E3624-86AC-C9C5-E0C1-901AEBD7512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123" t="20022" r="3934" b="25113"/>
          <a:stretch/>
        </p:blipFill>
        <p:spPr bwMode="auto">
          <a:xfrm>
            <a:off x="246635" y="2057400"/>
            <a:ext cx="11693839" cy="4103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27163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 name="Content Placeholder 2">
            <a:extLst>
              <a:ext uri="{FF2B5EF4-FFF2-40B4-BE49-F238E27FC236}">
                <a16:creationId xmlns:a16="http://schemas.microsoft.com/office/drawing/2014/main" id="{7806E066-6272-B1CA-8C58-2EA478013E81}"/>
              </a:ext>
            </a:extLst>
          </p:cNvPr>
          <p:cNvSpPr>
            <a:spLocks noGrp="1"/>
          </p:cNvSpPr>
          <p:nvPr>
            <p:ph type="body" idx="1"/>
          </p:nvPr>
        </p:nvSpPr>
        <p:spPr>
          <a:xfrm>
            <a:off x="990600" y="5308736"/>
            <a:ext cx="10744201" cy="405983"/>
          </a:xfrm>
        </p:spPr>
        <p:txBody>
          <a:bodyPr/>
          <a:lstStyle/>
          <a:p>
            <a:pPr marL="257168" indent="-257168">
              <a:spcBef>
                <a:spcPts val="225"/>
              </a:spcBef>
              <a:buFont typeface="Arial" panose="020B0604020202020204" pitchFamily="34" charset="0"/>
              <a:buChar char="•"/>
            </a:pPr>
            <a:r>
              <a:rPr lang="en-US" sz="1300" dirty="0">
                <a:solidFill>
                  <a:schemeClr val="accent1"/>
                </a:solidFill>
                <a:latin typeface="+mn-lt"/>
              </a:rPr>
              <a:t>Within the HER2-Low population, median PFS with SG vs TPC for the IHC1+ and IHC2+ subgroups was 7.0 vs 4.3 (HR, 0.57) and</a:t>
            </a:r>
            <a:br>
              <a:rPr lang="en-US" sz="1300" dirty="0">
                <a:solidFill>
                  <a:schemeClr val="accent1"/>
                </a:solidFill>
                <a:latin typeface="+mn-lt"/>
              </a:rPr>
            </a:br>
            <a:r>
              <a:rPr lang="en-US" sz="1300" dirty="0">
                <a:solidFill>
                  <a:schemeClr val="accent1"/>
                </a:solidFill>
                <a:latin typeface="+mn-lt"/>
              </a:rPr>
              <a:t>5.6 vs 4.0 (HR, 0.58) months, respectively</a:t>
            </a:r>
          </a:p>
          <a:p>
            <a:pPr marL="257168" indent="-257168">
              <a:spcBef>
                <a:spcPts val="225"/>
              </a:spcBef>
              <a:buFont typeface="Arial" panose="020B0604020202020204" pitchFamily="34" charset="0"/>
              <a:buChar char="•"/>
            </a:pPr>
            <a:r>
              <a:rPr lang="en-US" sz="1300" dirty="0">
                <a:solidFill>
                  <a:schemeClr val="accent1"/>
                </a:solidFill>
                <a:latin typeface="+mn-lt"/>
              </a:rPr>
              <a:t>The hazard ratio for median PFS in a sensitivity analysis of the HER2-Low subgroup (excluding ISH-unverified) was similar (HR, 0.53) </a:t>
            </a:r>
          </a:p>
        </p:txBody>
      </p:sp>
      <p:pic>
        <p:nvPicPr>
          <p:cNvPr id="5" name="Picture 2">
            <a:extLst>
              <a:ext uri="{FF2B5EF4-FFF2-40B4-BE49-F238E27FC236}">
                <a16:creationId xmlns:a16="http://schemas.microsoft.com/office/drawing/2014/main" id="{4AD27077-7D63-7AE1-53FF-29142F8C20E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17169" b="28120"/>
          <a:stretch/>
        </p:blipFill>
        <p:spPr bwMode="auto">
          <a:xfrm>
            <a:off x="50069" y="1446918"/>
            <a:ext cx="12098649" cy="3723319"/>
          </a:xfrm>
          <a:prstGeom prst="rect">
            <a:avLst/>
          </a:prstGeom>
          <a:solidFill>
            <a:schemeClr val="bg1"/>
          </a:solidFill>
          <a:ln>
            <a:noFill/>
          </a:ln>
          <a:effectLst/>
        </p:spPr>
      </p:pic>
      <p:sp>
        <p:nvSpPr>
          <p:cNvPr id="6" name="Rectangle 5">
            <a:extLst>
              <a:ext uri="{FF2B5EF4-FFF2-40B4-BE49-F238E27FC236}">
                <a16:creationId xmlns:a16="http://schemas.microsoft.com/office/drawing/2014/main" id="{D07327F1-83EF-F4D6-DFEE-9034A2815BDF}"/>
              </a:ext>
            </a:extLst>
          </p:cNvPr>
          <p:cNvSpPr/>
          <p:nvPr/>
        </p:nvSpPr>
        <p:spPr bwMode="auto">
          <a:xfrm>
            <a:off x="304800" y="6019800"/>
            <a:ext cx="2133600" cy="68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800" b="0" i="0" u="none" strike="noStrike" kern="1200" cap="none" spc="0" normalizeH="0" baseline="0" noProof="0">
              <a:ln>
                <a:noFill/>
              </a:ln>
              <a:solidFill>
                <a:srgbClr val="FFFFFF"/>
              </a:solidFill>
              <a:effectLst/>
              <a:uLnTx/>
              <a:uFillTx/>
              <a:latin typeface="Arial" charset="0"/>
              <a:ea typeface="Microsoft YaHei"/>
            </a:endParaRPr>
          </a:p>
        </p:txBody>
      </p:sp>
      <p:sp>
        <p:nvSpPr>
          <p:cNvPr id="9" name="Rectangle 8">
            <a:extLst>
              <a:ext uri="{FF2B5EF4-FFF2-40B4-BE49-F238E27FC236}">
                <a16:creationId xmlns:a16="http://schemas.microsoft.com/office/drawing/2014/main" id="{B322D5FF-8189-AF29-3660-0F63217C21C1}"/>
              </a:ext>
            </a:extLst>
          </p:cNvPr>
          <p:cNvSpPr/>
          <p:nvPr/>
        </p:nvSpPr>
        <p:spPr bwMode="auto">
          <a:xfrm>
            <a:off x="7315200" y="6331008"/>
            <a:ext cx="4572000" cy="3745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800" b="0" i="0" u="none" strike="noStrike" kern="1200" cap="none" spc="0" normalizeH="0" baseline="0" noProof="0">
              <a:ln>
                <a:noFill/>
              </a:ln>
              <a:solidFill>
                <a:srgbClr val="FFFFFF"/>
              </a:solidFill>
              <a:effectLst/>
              <a:uLnTx/>
              <a:uFillTx/>
              <a:latin typeface="Arial" charset="0"/>
              <a:ea typeface="Microsoft YaHei"/>
            </a:endParaRPr>
          </a:p>
        </p:txBody>
      </p:sp>
      <p:sp>
        <p:nvSpPr>
          <p:cNvPr id="11" name="TextBox 10">
            <a:extLst>
              <a:ext uri="{FF2B5EF4-FFF2-40B4-BE49-F238E27FC236}">
                <a16:creationId xmlns:a16="http://schemas.microsoft.com/office/drawing/2014/main" id="{BCF88D01-5886-0EC6-DFF6-683BFEF4BD10}"/>
              </a:ext>
            </a:extLst>
          </p:cNvPr>
          <p:cNvSpPr txBox="1"/>
          <p:nvPr/>
        </p:nvSpPr>
        <p:spPr>
          <a:xfrm>
            <a:off x="5554826" y="6481861"/>
            <a:ext cx="6567388" cy="27699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icrosoft YaHei"/>
              </a:rPr>
              <a:t>Schmid P et al. ESMO 2022; Abstract 214MO. </a:t>
            </a:r>
            <a:r>
              <a:rPr kumimoji="0" lang="en-US" sz="1200" b="0" i="0" u="none" strike="noStrike" kern="1200" cap="none" spc="0" normalizeH="0" baseline="0" noProof="0" dirty="0" err="1">
                <a:ln>
                  <a:noFill/>
                </a:ln>
                <a:solidFill>
                  <a:srgbClr val="000000"/>
                </a:solidFill>
                <a:effectLst/>
                <a:uLnTx/>
                <a:uFillTx/>
                <a:latin typeface="Arial" charset="0"/>
                <a:ea typeface="Microsoft YaHei"/>
              </a:rPr>
              <a:t>Tolaney</a:t>
            </a:r>
            <a:r>
              <a:rPr kumimoji="0" lang="en-US" sz="1200" b="0" i="0" u="none" strike="noStrike" kern="1200" cap="none" spc="0" normalizeH="0" baseline="0" noProof="0" dirty="0">
                <a:ln>
                  <a:noFill/>
                </a:ln>
                <a:solidFill>
                  <a:srgbClr val="000000"/>
                </a:solidFill>
                <a:effectLst/>
                <a:uLnTx/>
                <a:uFillTx/>
                <a:latin typeface="Arial" charset="0"/>
                <a:ea typeface="Microsoft YaHei"/>
              </a:rPr>
              <a:t> SM et al. ASCO 2023; Abstract 1003.</a:t>
            </a:r>
          </a:p>
        </p:txBody>
      </p:sp>
      <p:sp>
        <p:nvSpPr>
          <p:cNvPr id="14" name="Title 1">
            <a:extLst>
              <a:ext uri="{FF2B5EF4-FFF2-40B4-BE49-F238E27FC236}">
                <a16:creationId xmlns:a16="http://schemas.microsoft.com/office/drawing/2014/main" id="{6B0A06FB-7178-9C97-2D00-923C978031C6}"/>
              </a:ext>
            </a:extLst>
          </p:cNvPr>
          <p:cNvSpPr txBox="1">
            <a:spLocks/>
          </p:cNvSpPr>
          <p:nvPr/>
        </p:nvSpPr>
        <p:spPr bwMode="auto">
          <a:xfrm>
            <a:off x="1882461" y="476536"/>
            <a:ext cx="8408987" cy="574675"/>
          </a:xfrm>
          <a:prstGeom prst="rect">
            <a:avLst/>
          </a:prstGeom>
          <a:noFill/>
          <a:ln w="9525">
            <a:noFill/>
            <a:round/>
            <a:headEnd/>
            <a:tailEnd/>
          </a:ln>
        </p:spPr>
        <p:txBody>
          <a:bodyPr spcFirstLastPara="1" vert="horz" wrap="square" lIns="38612" tIns="19306" rIns="38612" bIns="19306" numCol="1" rtlCol="0" anchor="b" anchorCtr="0" compatLnSpc="1">
            <a:prstTxWarp prst="textNoShape">
              <a:avLst/>
            </a:prstTxWarp>
            <a:noAutofit/>
          </a:bodyPr>
          <a:lstStyle>
            <a:lvl1pPr marR="0" lvl="0" algn="l" defTabSz="914400" rtl="0" eaLnBrk="1" fontAlgn="base" latinLnBrk="0" hangingPunct="1">
              <a:lnSpc>
                <a:spcPct val="90000"/>
              </a:lnSpc>
              <a:spcBef>
                <a:spcPct val="0"/>
              </a:spcBef>
              <a:spcAft>
                <a:spcPts val="0"/>
              </a:spcAft>
              <a:buClr>
                <a:srgbClr val="05416B"/>
              </a:buClr>
              <a:buSzPts val="1400"/>
              <a:buFont typeface="Arial"/>
              <a:buNone/>
              <a:defRPr sz="3200" b="1" i="0" u="none" strike="noStrike" kern="1200" cap="none">
                <a:solidFill>
                  <a:schemeClr val="tx1"/>
                </a:solidFill>
                <a:latin typeface="Arial" panose="020B0604020202020204" pitchFamily="34" charset="0"/>
                <a:ea typeface="+mj-ea"/>
                <a:cs typeface="Arial" panose="020B0604020202020204" pitchFamily="34" charset="0"/>
                <a:sym typeface="Arial Narrow"/>
              </a:defRPr>
            </a:lvl1pPr>
            <a:lvl2pPr marR="0" lvl="1" algn="l" defTabSz="457200" rtl="0" eaLnBrk="0" fontAlgn="base" hangingPunct="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defTabSz="457200" rtl="0" eaLnBrk="0" fontAlgn="base" hangingPunct="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defTabSz="457200" rtl="0" eaLnBrk="0" fontAlgn="base" hangingPunct="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defTabSz="457200" rtl="0" eaLnBrk="0" fontAlgn="base" hangingPunct="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L="2514600" marR="0" lvl="5" indent="-228600" algn="l" defTabSz="457200" rtl="0" fontAlgn="base" hangingPunct="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L="2971800" marR="0" lvl="6" indent="-228600" algn="l" defTabSz="457200" rtl="0" fontAlgn="base" hangingPunct="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L="3429000" marR="0" lvl="7" indent="-228600" algn="l" defTabSz="457200" rtl="0" fontAlgn="base" hangingPunct="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L="3886200" marR="0" lvl="8" indent="-228600" algn="l" defTabSz="457200" rtl="0" fontAlgn="base" hangingPunct="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pPr marL="0" marR="0" lvl="0" indent="0" algn="ctr" defTabSz="914400" rtl="0" eaLnBrk="1" fontAlgn="base" latinLnBrk="0" hangingPunct="1">
              <a:lnSpc>
                <a:spcPct val="90000"/>
              </a:lnSpc>
              <a:spcBef>
                <a:spcPct val="0"/>
              </a:spcBef>
              <a:spcAft>
                <a:spcPts val="0"/>
              </a:spcAft>
              <a:buClr>
                <a:srgbClr val="05416B"/>
              </a:buClr>
              <a:buSzPts val="1400"/>
              <a:buFont typeface="Arial"/>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sym typeface="Arial Narrow"/>
              </a:rPr>
              <a:t>Sacituzumab Govitecan vs TPC:</a:t>
            </a:r>
          </a:p>
          <a:p>
            <a:pPr marL="0" marR="0" lvl="0" indent="0" algn="ctr" defTabSz="914400" rtl="0" eaLnBrk="1" fontAlgn="base" latinLnBrk="0" hangingPunct="1">
              <a:lnSpc>
                <a:spcPct val="90000"/>
              </a:lnSpc>
              <a:spcBef>
                <a:spcPct val="0"/>
              </a:spcBef>
              <a:spcAft>
                <a:spcPts val="0"/>
              </a:spcAft>
              <a:buClr>
                <a:srgbClr val="05416B"/>
              </a:buClr>
              <a:buSzPts val="1400"/>
              <a:buFont typeface="Arial"/>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Microsoft YaHei"/>
                <a:cs typeface="Arial" panose="020B0604020202020204" pitchFamily="34" charset="0"/>
                <a:sym typeface="Arial Narrow"/>
              </a:rPr>
              <a:t>Efficacy by HER2 status (TROPiCS-02)</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sym typeface="Arial Narrow"/>
            </a:endParaRPr>
          </a:p>
        </p:txBody>
      </p:sp>
      <p:sp>
        <p:nvSpPr>
          <p:cNvPr id="2" name="TextBox 1">
            <a:extLst>
              <a:ext uri="{FF2B5EF4-FFF2-40B4-BE49-F238E27FC236}">
                <a16:creationId xmlns:a16="http://schemas.microsoft.com/office/drawing/2014/main" id="{ABD4FB5D-000D-81FA-F5A5-CAA5438D0484}"/>
              </a:ext>
            </a:extLst>
          </p:cNvPr>
          <p:cNvSpPr txBox="1"/>
          <p:nvPr/>
        </p:nvSpPr>
        <p:spPr>
          <a:xfrm>
            <a:off x="1600200" y="1503097"/>
            <a:ext cx="3454792" cy="369332"/>
          </a:xfrm>
          <a:prstGeom prst="rect">
            <a:avLst/>
          </a:prstGeom>
          <a:solidFill>
            <a:schemeClr val="bg1"/>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charset="0"/>
                <a:ea typeface="Microsoft YaHei"/>
              </a:rPr>
              <a:t>HER2-low (IHC1+, IHC2+/ISH-)</a:t>
            </a:r>
          </a:p>
        </p:txBody>
      </p:sp>
      <p:sp>
        <p:nvSpPr>
          <p:cNvPr id="3" name="TextBox 2">
            <a:extLst>
              <a:ext uri="{FF2B5EF4-FFF2-40B4-BE49-F238E27FC236}">
                <a16:creationId xmlns:a16="http://schemas.microsoft.com/office/drawing/2014/main" id="{EE735A38-151B-833C-3B93-7EE657C65AAC}"/>
              </a:ext>
            </a:extLst>
          </p:cNvPr>
          <p:cNvSpPr txBox="1"/>
          <p:nvPr/>
        </p:nvSpPr>
        <p:spPr>
          <a:xfrm>
            <a:off x="8143458" y="1503097"/>
            <a:ext cx="1390124" cy="369332"/>
          </a:xfrm>
          <a:prstGeom prst="rect">
            <a:avLst/>
          </a:prstGeom>
          <a:solidFill>
            <a:schemeClr val="bg1"/>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charset="0"/>
                <a:ea typeface="Microsoft YaHei"/>
              </a:rPr>
              <a:t>HER2 IHC0</a:t>
            </a:r>
          </a:p>
        </p:txBody>
      </p:sp>
      <p:sp>
        <p:nvSpPr>
          <p:cNvPr id="4" name="Freeform 3">
            <a:extLst>
              <a:ext uri="{FF2B5EF4-FFF2-40B4-BE49-F238E27FC236}">
                <a16:creationId xmlns:a16="http://schemas.microsoft.com/office/drawing/2014/main" id="{8509680B-3C2F-954D-48B3-A3A9CDE4A5D5}"/>
              </a:ext>
            </a:extLst>
          </p:cNvPr>
          <p:cNvSpPr/>
          <p:nvPr/>
        </p:nvSpPr>
        <p:spPr bwMode="auto">
          <a:xfrm>
            <a:off x="3677697" y="2215662"/>
            <a:ext cx="100483" cy="115556"/>
          </a:xfrm>
          <a:custGeom>
            <a:avLst/>
            <a:gdLst>
              <a:gd name="connsiteX0" fmla="*/ 75362 w 100483"/>
              <a:gd name="connsiteY0" fmla="*/ 5024 h 115556"/>
              <a:gd name="connsiteX1" fmla="*/ 75362 w 100483"/>
              <a:gd name="connsiteY1" fmla="*/ 5024 h 115556"/>
              <a:gd name="connsiteX2" fmla="*/ 20096 w 100483"/>
              <a:gd name="connsiteY2" fmla="*/ 0 h 115556"/>
              <a:gd name="connsiteX3" fmla="*/ 5024 w 100483"/>
              <a:gd name="connsiteY3" fmla="*/ 5024 h 115556"/>
              <a:gd name="connsiteX4" fmla="*/ 0 w 100483"/>
              <a:gd name="connsiteY4" fmla="*/ 20096 h 115556"/>
              <a:gd name="connsiteX5" fmla="*/ 10048 w 100483"/>
              <a:gd name="connsiteY5" fmla="*/ 60290 h 115556"/>
              <a:gd name="connsiteX6" fmla="*/ 20096 w 100483"/>
              <a:gd name="connsiteY6" fmla="*/ 75362 h 115556"/>
              <a:gd name="connsiteX7" fmla="*/ 25121 w 100483"/>
              <a:gd name="connsiteY7" fmla="*/ 90435 h 115556"/>
              <a:gd name="connsiteX8" fmla="*/ 70338 w 100483"/>
              <a:gd name="connsiteY8" fmla="*/ 115556 h 115556"/>
              <a:gd name="connsiteX9" fmla="*/ 85411 w 100483"/>
              <a:gd name="connsiteY9" fmla="*/ 110531 h 115556"/>
              <a:gd name="connsiteX10" fmla="*/ 100483 w 100483"/>
              <a:gd name="connsiteY10" fmla="*/ 80386 h 115556"/>
              <a:gd name="connsiteX11" fmla="*/ 95459 w 100483"/>
              <a:gd name="connsiteY11" fmla="*/ 40193 h 115556"/>
              <a:gd name="connsiteX12" fmla="*/ 75362 w 100483"/>
              <a:gd name="connsiteY12" fmla="*/ 5024 h 11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483" h="115556">
                <a:moveTo>
                  <a:pt x="75362" y="5024"/>
                </a:moveTo>
                <a:lnTo>
                  <a:pt x="75362" y="5024"/>
                </a:lnTo>
                <a:cubicBezTo>
                  <a:pt x="56940" y="3349"/>
                  <a:pt x="38594" y="0"/>
                  <a:pt x="20096" y="0"/>
                </a:cubicBezTo>
                <a:cubicBezTo>
                  <a:pt x="14800" y="0"/>
                  <a:pt x="8769" y="1279"/>
                  <a:pt x="5024" y="5024"/>
                </a:cubicBezTo>
                <a:cubicBezTo>
                  <a:pt x="1279" y="8769"/>
                  <a:pt x="1675" y="15072"/>
                  <a:pt x="0" y="20096"/>
                </a:cubicBezTo>
                <a:cubicBezTo>
                  <a:pt x="1911" y="29650"/>
                  <a:pt x="4899" y="49991"/>
                  <a:pt x="10048" y="60290"/>
                </a:cubicBezTo>
                <a:cubicBezTo>
                  <a:pt x="12748" y="65691"/>
                  <a:pt x="17396" y="69961"/>
                  <a:pt x="20096" y="75362"/>
                </a:cubicBezTo>
                <a:cubicBezTo>
                  <a:pt x="22465" y="80099"/>
                  <a:pt x="21376" y="86690"/>
                  <a:pt x="25121" y="90435"/>
                </a:cubicBezTo>
                <a:cubicBezTo>
                  <a:pt x="42395" y="107708"/>
                  <a:pt x="51386" y="109238"/>
                  <a:pt x="70338" y="115556"/>
                </a:cubicBezTo>
                <a:cubicBezTo>
                  <a:pt x="75362" y="113881"/>
                  <a:pt x="81275" y="113840"/>
                  <a:pt x="85411" y="110531"/>
                </a:cubicBezTo>
                <a:cubicBezTo>
                  <a:pt x="94265" y="103447"/>
                  <a:pt x="97173" y="90315"/>
                  <a:pt x="100483" y="80386"/>
                </a:cubicBezTo>
                <a:cubicBezTo>
                  <a:pt x="98808" y="66988"/>
                  <a:pt x="97874" y="53477"/>
                  <a:pt x="95459" y="40193"/>
                </a:cubicBezTo>
                <a:cubicBezTo>
                  <a:pt x="92430" y="23531"/>
                  <a:pt x="78712" y="10886"/>
                  <a:pt x="75362" y="5024"/>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800" b="0" i="0" u="none" strike="noStrike" kern="1200" cap="none" spc="0" normalizeH="0" baseline="0" noProof="0">
              <a:ln>
                <a:noFill/>
              </a:ln>
              <a:solidFill>
                <a:srgbClr val="FFFFFF"/>
              </a:solidFill>
              <a:effectLst/>
              <a:uLnTx/>
              <a:uFillTx/>
              <a:latin typeface="Arial" charset="0"/>
              <a:ea typeface="Microsoft YaHei"/>
            </a:endParaRPr>
          </a:p>
        </p:txBody>
      </p:sp>
      <p:sp>
        <p:nvSpPr>
          <p:cNvPr id="8" name="Freeform 7">
            <a:extLst>
              <a:ext uri="{FF2B5EF4-FFF2-40B4-BE49-F238E27FC236}">
                <a16:creationId xmlns:a16="http://schemas.microsoft.com/office/drawing/2014/main" id="{309AB7B2-1280-9CBF-98C7-952F7D45821E}"/>
              </a:ext>
            </a:extLst>
          </p:cNvPr>
          <p:cNvSpPr/>
          <p:nvPr/>
        </p:nvSpPr>
        <p:spPr bwMode="auto">
          <a:xfrm>
            <a:off x="9269216" y="2203554"/>
            <a:ext cx="84646" cy="119995"/>
          </a:xfrm>
          <a:custGeom>
            <a:avLst/>
            <a:gdLst>
              <a:gd name="connsiteX0" fmla="*/ 65909 w 84646"/>
              <a:gd name="connsiteY0" fmla="*/ 0 h 119995"/>
              <a:gd name="connsiteX1" fmla="*/ 65909 w 84646"/>
              <a:gd name="connsiteY1" fmla="*/ 0 h 119995"/>
              <a:gd name="connsiteX2" fmla="*/ 17191 w 84646"/>
              <a:gd name="connsiteY2" fmla="*/ 7495 h 119995"/>
              <a:gd name="connsiteX3" fmla="*/ 9695 w 84646"/>
              <a:gd name="connsiteY3" fmla="*/ 14990 h 119995"/>
              <a:gd name="connsiteX4" fmla="*/ 5948 w 84646"/>
              <a:gd name="connsiteY4" fmla="*/ 86194 h 119995"/>
              <a:gd name="connsiteX5" fmla="*/ 17191 w 84646"/>
              <a:gd name="connsiteY5" fmla="*/ 93689 h 119995"/>
              <a:gd name="connsiteX6" fmla="*/ 39676 w 84646"/>
              <a:gd name="connsiteY6" fmla="*/ 101184 h 119995"/>
              <a:gd name="connsiteX7" fmla="*/ 69656 w 84646"/>
              <a:gd name="connsiteY7" fmla="*/ 116174 h 119995"/>
              <a:gd name="connsiteX8" fmla="*/ 80899 w 84646"/>
              <a:gd name="connsiteY8" fmla="*/ 104931 h 119995"/>
              <a:gd name="connsiteX9" fmla="*/ 84646 w 84646"/>
              <a:gd name="connsiteY9" fmla="*/ 93689 h 119995"/>
              <a:gd name="connsiteX10" fmla="*/ 80899 w 84646"/>
              <a:gd name="connsiteY10" fmla="*/ 33728 h 119995"/>
              <a:gd name="connsiteX11" fmla="*/ 77151 w 84646"/>
              <a:gd name="connsiteY11" fmla="*/ 22485 h 119995"/>
              <a:gd name="connsiteX12" fmla="*/ 65909 w 84646"/>
              <a:gd name="connsiteY12" fmla="*/ 0 h 11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646" h="119995">
                <a:moveTo>
                  <a:pt x="65909" y="0"/>
                </a:moveTo>
                <a:lnTo>
                  <a:pt x="65909" y="0"/>
                </a:lnTo>
                <a:cubicBezTo>
                  <a:pt x="63725" y="243"/>
                  <a:pt x="26462" y="2860"/>
                  <a:pt x="17191" y="7495"/>
                </a:cubicBezTo>
                <a:cubicBezTo>
                  <a:pt x="14031" y="9075"/>
                  <a:pt x="12194" y="12492"/>
                  <a:pt x="9695" y="14990"/>
                </a:cubicBezTo>
                <a:cubicBezTo>
                  <a:pt x="-56" y="44245"/>
                  <a:pt x="-4372" y="47497"/>
                  <a:pt x="5948" y="86194"/>
                </a:cubicBezTo>
                <a:cubicBezTo>
                  <a:pt x="7109" y="90546"/>
                  <a:pt x="13075" y="91860"/>
                  <a:pt x="17191" y="93689"/>
                </a:cubicBezTo>
                <a:cubicBezTo>
                  <a:pt x="24411" y="96898"/>
                  <a:pt x="39676" y="101184"/>
                  <a:pt x="39676" y="101184"/>
                </a:cubicBezTo>
                <a:cubicBezTo>
                  <a:pt x="61207" y="122714"/>
                  <a:pt x="50034" y="122714"/>
                  <a:pt x="69656" y="116174"/>
                </a:cubicBezTo>
                <a:cubicBezTo>
                  <a:pt x="73404" y="112426"/>
                  <a:pt x="77959" y="109341"/>
                  <a:pt x="80899" y="104931"/>
                </a:cubicBezTo>
                <a:cubicBezTo>
                  <a:pt x="83090" y="101644"/>
                  <a:pt x="84646" y="97639"/>
                  <a:pt x="84646" y="93689"/>
                </a:cubicBezTo>
                <a:cubicBezTo>
                  <a:pt x="84646" y="73663"/>
                  <a:pt x="82995" y="53644"/>
                  <a:pt x="80899" y="33728"/>
                </a:cubicBezTo>
                <a:cubicBezTo>
                  <a:pt x="80485" y="29799"/>
                  <a:pt x="78918" y="26018"/>
                  <a:pt x="77151" y="22485"/>
                </a:cubicBezTo>
                <a:lnTo>
                  <a:pt x="65909"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800" b="0" i="0" u="none" strike="noStrike" kern="1200" cap="none" spc="0" normalizeH="0" baseline="0" noProof="0">
              <a:ln>
                <a:noFill/>
              </a:ln>
              <a:solidFill>
                <a:srgbClr val="FFFFFF"/>
              </a:solidFill>
              <a:effectLst/>
              <a:uLnTx/>
              <a:uFillTx/>
              <a:latin typeface="Arial" charset="0"/>
              <a:ea typeface="Microsoft YaHei"/>
            </a:endParaRPr>
          </a:p>
        </p:txBody>
      </p:sp>
    </p:spTree>
    <p:extLst>
      <p:ext uri="{BB962C8B-B14F-4D97-AF65-F5344CB8AC3E}">
        <p14:creationId xmlns:p14="http://schemas.microsoft.com/office/powerpoint/2010/main" val="15579435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048000" y="76200"/>
            <a:ext cx="6384472" cy="994172"/>
          </a:xfrm>
        </p:spPr>
        <p:txBody>
          <a:bodyPr/>
          <a:lstStyle/>
          <a:p>
            <a:pPr algn="ctr"/>
            <a:r>
              <a:rPr lang="en-US" sz="2700" dirty="0"/>
              <a:t>ADCs to target MBC: </a:t>
            </a:r>
            <a:br>
              <a:rPr lang="en-US" sz="2700" dirty="0"/>
            </a:br>
            <a:r>
              <a:rPr lang="en-US" sz="2700" dirty="0"/>
              <a:t>Multiple Agents in Development</a:t>
            </a:r>
          </a:p>
        </p:txBody>
      </p:sp>
      <p:graphicFrame>
        <p:nvGraphicFramePr>
          <p:cNvPr id="5" name="Content Placeholder 4"/>
          <p:cNvGraphicFramePr>
            <a:graphicFrameLocks noGrp="1"/>
          </p:cNvGraphicFramePr>
          <p:nvPr>
            <p:ph idx="1"/>
          </p:nvPr>
        </p:nvGraphicFramePr>
        <p:xfrm>
          <a:off x="1678769" y="1749789"/>
          <a:ext cx="5340098" cy="2326790"/>
        </p:xfrm>
        <a:graphic>
          <a:graphicData uri="http://schemas.openxmlformats.org/drawingml/2006/table">
            <a:tbl>
              <a:tblPr firstRow="1" bandRow="1">
                <a:tableStyleId>{073A0DAA-6AF3-43AB-8588-CEC1D06C72B9}</a:tableStyleId>
              </a:tblPr>
              <a:tblGrid>
                <a:gridCol w="3168398">
                  <a:extLst>
                    <a:ext uri="{9D8B030D-6E8A-4147-A177-3AD203B41FA5}">
                      <a16:colId xmlns:a16="http://schemas.microsoft.com/office/drawing/2014/main" val="20000"/>
                    </a:ext>
                  </a:extLst>
                </a:gridCol>
                <a:gridCol w="2171700">
                  <a:extLst>
                    <a:ext uri="{9D8B030D-6E8A-4147-A177-3AD203B41FA5}">
                      <a16:colId xmlns:a16="http://schemas.microsoft.com/office/drawing/2014/main" val="20001"/>
                    </a:ext>
                  </a:extLst>
                </a:gridCol>
              </a:tblGrid>
              <a:tr h="342900">
                <a:tc>
                  <a:txBody>
                    <a:bodyPr/>
                    <a:lstStyle/>
                    <a:p>
                      <a:pPr algn="ctr"/>
                      <a:r>
                        <a:rPr lang="en-US" sz="1400" dirty="0"/>
                        <a:t>Antibody-Drug Conjugate</a:t>
                      </a:r>
                    </a:p>
                  </a:txBody>
                  <a:tcPr marL="68580" marR="68580" marT="34290" marB="34290">
                    <a:solidFill>
                      <a:srgbClr val="007F7F"/>
                    </a:solidFill>
                  </a:tcPr>
                </a:tc>
                <a:tc>
                  <a:txBody>
                    <a:bodyPr/>
                    <a:lstStyle/>
                    <a:p>
                      <a:pPr algn="ctr"/>
                      <a:r>
                        <a:rPr lang="en-US" sz="1400" dirty="0"/>
                        <a:t>Target</a:t>
                      </a:r>
                    </a:p>
                  </a:txBody>
                  <a:tcPr marL="68580" marR="68580" marT="34290" marB="34290">
                    <a:solidFill>
                      <a:srgbClr val="007F7F"/>
                    </a:solidFill>
                  </a:tcPr>
                </a:tc>
                <a:extLst>
                  <a:ext uri="{0D108BD9-81ED-4DB2-BD59-A6C34878D82A}">
                    <a16:rowId xmlns:a16="http://schemas.microsoft.com/office/drawing/2014/main" val="10000"/>
                  </a:ext>
                </a:extLst>
              </a:tr>
              <a:tr h="292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Trastuzumab </a:t>
                      </a:r>
                      <a:r>
                        <a:rPr lang="en-US" sz="1400" kern="1200" dirty="0" err="1">
                          <a:solidFill>
                            <a:schemeClr val="dk1"/>
                          </a:solidFill>
                          <a:effectLst/>
                          <a:latin typeface="+mn-lt"/>
                          <a:ea typeface="+mn-ea"/>
                          <a:cs typeface="+mn-cs"/>
                        </a:rPr>
                        <a:t>deruxtecan</a:t>
                      </a:r>
                      <a:r>
                        <a:rPr lang="en-US" sz="1400" kern="1200" dirty="0">
                          <a:solidFill>
                            <a:schemeClr val="dk1"/>
                          </a:solidFill>
                          <a:effectLst/>
                          <a:latin typeface="+mn-lt"/>
                          <a:ea typeface="+mn-ea"/>
                          <a:cs typeface="+mn-cs"/>
                        </a:rPr>
                        <a:t> (DS-8201a)</a:t>
                      </a:r>
                      <a:endParaRPr lang="en-US" sz="1400" b="0" dirty="0"/>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dirty="0"/>
                        <a:t>HER2</a:t>
                      </a:r>
                    </a:p>
                  </a:txBody>
                  <a:tcPr marL="68580" marR="68580" marT="34290" marB="34290" anchor="ctr"/>
                </a:tc>
                <a:extLst>
                  <a:ext uri="{0D108BD9-81ED-4DB2-BD59-A6C34878D82A}">
                    <a16:rowId xmlns:a16="http://schemas.microsoft.com/office/drawing/2014/main" val="10002"/>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Sacituzumab govitecan (IMMU-132)</a:t>
                      </a:r>
                      <a:endParaRPr lang="en-US" sz="1400" b="0" dirty="0"/>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1400" b="0" u="none" dirty="0"/>
                        <a:t>Trop-2</a:t>
                      </a:r>
                      <a:endParaRPr lang="en-US" sz="1400" b="0" u="none" dirty="0"/>
                    </a:p>
                  </a:txBody>
                  <a:tcPr marL="68580" marR="68580" marT="34290" marB="34290" anchor="ctr"/>
                </a:tc>
                <a:extLst>
                  <a:ext uri="{0D108BD9-81ED-4DB2-BD59-A6C34878D82A}">
                    <a16:rowId xmlns:a16="http://schemas.microsoft.com/office/drawing/2014/main" val="10004"/>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err="1"/>
                        <a:t>Datopotamab</a:t>
                      </a:r>
                      <a:r>
                        <a:rPr lang="en-US" sz="1400" b="0" dirty="0"/>
                        <a:t> deruxtecan (DS-1062)</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dirty="0"/>
                        <a:t>Trop-2</a:t>
                      </a:r>
                    </a:p>
                  </a:txBody>
                  <a:tcPr marL="68580" marR="68580" marT="34290" marB="34290" anchor="ctr"/>
                </a:tc>
                <a:extLst>
                  <a:ext uri="{0D108BD9-81ED-4DB2-BD59-A6C34878D82A}">
                    <a16:rowId xmlns:a16="http://schemas.microsoft.com/office/drawing/2014/main" val="3050103337"/>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dk1"/>
                          </a:solidFill>
                          <a:effectLst/>
                          <a:latin typeface="+mn-lt"/>
                          <a:ea typeface="+mn-ea"/>
                          <a:cs typeface="+mn-cs"/>
                        </a:rPr>
                        <a:t>Ladiratuzumab</a:t>
                      </a:r>
                      <a:r>
                        <a:rPr lang="en-US" sz="1400" kern="1200" dirty="0">
                          <a:solidFill>
                            <a:schemeClr val="dk1"/>
                          </a:solidFill>
                          <a:effectLst/>
                          <a:latin typeface="+mn-lt"/>
                          <a:ea typeface="+mn-ea"/>
                          <a:cs typeface="+mn-cs"/>
                        </a:rPr>
                        <a:t> </a:t>
                      </a:r>
                      <a:r>
                        <a:rPr lang="en-US" sz="1400" kern="1200" dirty="0" err="1">
                          <a:solidFill>
                            <a:schemeClr val="dk1"/>
                          </a:solidFill>
                          <a:effectLst/>
                          <a:latin typeface="+mn-lt"/>
                          <a:ea typeface="+mn-ea"/>
                          <a:cs typeface="+mn-cs"/>
                        </a:rPr>
                        <a:t>vedotin</a:t>
                      </a:r>
                      <a:r>
                        <a:rPr lang="en-US" sz="1400" kern="1200" dirty="0">
                          <a:solidFill>
                            <a:schemeClr val="dk1"/>
                          </a:solidFill>
                          <a:effectLst/>
                          <a:latin typeface="+mn-lt"/>
                          <a:ea typeface="+mn-ea"/>
                          <a:cs typeface="+mn-cs"/>
                        </a:rPr>
                        <a:t> (SGN-LIV1a)</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LIV-1</a:t>
                      </a:r>
                      <a:endParaRPr lang="en-US" sz="1400" b="0" u="none" dirty="0"/>
                    </a:p>
                  </a:txBody>
                  <a:tcPr marL="68580" marR="68580" marT="34290" marB="34290" anchor="ctr"/>
                </a:tc>
                <a:extLst>
                  <a:ext uri="{0D108BD9-81ED-4DB2-BD59-A6C34878D82A}">
                    <a16:rowId xmlns:a16="http://schemas.microsoft.com/office/drawing/2014/main" val="2746672185"/>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err="1">
                          <a:solidFill>
                            <a:schemeClr val="dk1"/>
                          </a:solidFill>
                          <a:effectLst/>
                          <a:latin typeface="+mn-lt"/>
                          <a:ea typeface="+mn-ea"/>
                          <a:cs typeface="+mn-cs"/>
                        </a:rPr>
                        <a:t>Patritumab</a:t>
                      </a:r>
                      <a:r>
                        <a:rPr lang="en-US" sz="1400" b="0" i="0" kern="1200" dirty="0">
                          <a:solidFill>
                            <a:schemeClr val="dk1"/>
                          </a:solidFill>
                          <a:effectLst/>
                          <a:latin typeface="+mn-lt"/>
                          <a:ea typeface="+mn-ea"/>
                          <a:cs typeface="+mn-cs"/>
                        </a:rPr>
                        <a:t> deruxtecan (</a:t>
                      </a:r>
                      <a:r>
                        <a:rPr lang="en-US" sz="1400" b="0" dirty="0"/>
                        <a:t>U3-1402)</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dirty="0"/>
                        <a:t>HER3</a:t>
                      </a:r>
                    </a:p>
                  </a:txBody>
                  <a:tcPr marL="68580" marR="68580" marT="34290" marB="34290" anchor="ctr"/>
                </a:tc>
                <a:extLst>
                  <a:ext uri="{0D108BD9-81ED-4DB2-BD59-A6C34878D82A}">
                    <a16:rowId xmlns:a16="http://schemas.microsoft.com/office/drawing/2014/main" val="1454553210"/>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Trastuzumab </a:t>
                      </a:r>
                      <a:r>
                        <a:rPr lang="en-US" sz="1400" b="0" i="0" kern="1200" dirty="0" err="1">
                          <a:solidFill>
                            <a:schemeClr val="dk1"/>
                          </a:solidFill>
                          <a:effectLst/>
                          <a:latin typeface="+mn-lt"/>
                          <a:ea typeface="+mn-ea"/>
                          <a:cs typeface="+mn-cs"/>
                        </a:rPr>
                        <a:t>duocarmazine</a:t>
                      </a:r>
                      <a:endParaRPr lang="en-US" sz="1400" b="0" i="0" kern="1200" dirty="0">
                        <a:solidFill>
                          <a:schemeClr val="dk1"/>
                        </a:solidFill>
                        <a:effectLst/>
                        <a:latin typeface="+mn-lt"/>
                        <a:ea typeface="+mn-ea"/>
                        <a:cs typeface="+mn-cs"/>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cs typeface="Arial" charset="0"/>
                        </a:rPr>
                        <a:t>HER2</a:t>
                      </a:r>
                    </a:p>
                  </a:txBody>
                  <a:tcPr marL="68580" marR="68580" marT="34290" marB="34290" anchor="ctr"/>
                </a:tc>
                <a:extLst>
                  <a:ext uri="{0D108BD9-81ED-4DB2-BD59-A6C34878D82A}">
                    <a16:rowId xmlns:a16="http://schemas.microsoft.com/office/drawing/2014/main" val="2823797084"/>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dk1"/>
                          </a:solidFill>
                          <a:effectLst/>
                          <a:latin typeface="+mn-lt"/>
                          <a:ea typeface="+mn-ea"/>
                          <a:cs typeface="+mn-cs"/>
                        </a:rPr>
                        <a:t>Disitamab</a:t>
                      </a:r>
                      <a:r>
                        <a:rPr lang="en-US" sz="1400" kern="1200" dirty="0">
                          <a:solidFill>
                            <a:schemeClr val="dk1"/>
                          </a:solidFill>
                          <a:effectLst/>
                          <a:latin typeface="+mn-lt"/>
                          <a:ea typeface="+mn-ea"/>
                          <a:cs typeface="+mn-cs"/>
                        </a:rPr>
                        <a:t> </a:t>
                      </a:r>
                      <a:r>
                        <a:rPr lang="en-US" sz="1400" kern="1200" dirty="0" err="1">
                          <a:solidFill>
                            <a:schemeClr val="dk1"/>
                          </a:solidFill>
                          <a:effectLst/>
                          <a:latin typeface="+mn-lt"/>
                          <a:ea typeface="+mn-ea"/>
                          <a:cs typeface="+mn-cs"/>
                        </a:rPr>
                        <a:t>vedotin</a:t>
                      </a:r>
                      <a:r>
                        <a:rPr lang="en-US" sz="1400" kern="1200" dirty="0">
                          <a:solidFill>
                            <a:schemeClr val="dk1"/>
                          </a:solidFill>
                          <a:effectLst/>
                          <a:latin typeface="+mn-lt"/>
                          <a:ea typeface="+mn-ea"/>
                          <a:cs typeface="+mn-cs"/>
                        </a:rPr>
                        <a:t> </a:t>
                      </a:r>
                      <a:endParaRPr lang="en-US" sz="1400" b="0" i="0" kern="1200" dirty="0">
                        <a:solidFill>
                          <a:schemeClr val="dk1"/>
                        </a:solidFill>
                        <a:effectLst/>
                        <a:latin typeface="+mn-lt"/>
                        <a:ea typeface="+mn-ea"/>
                        <a:cs typeface="+mn-cs"/>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HER2</a:t>
                      </a:r>
                      <a:endParaRPr lang="en-US" sz="1400" b="0" dirty="0">
                        <a:cs typeface="Arial" charset="0"/>
                      </a:endParaRPr>
                    </a:p>
                  </a:txBody>
                  <a:tcPr marL="68580" marR="68580" marT="34290" marB="34290" anchor="ctr"/>
                </a:tc>
                <a:extLst>
                  <a:ext uri="{0D108BD9-81ED-4DB2-BD59-A6C34878D82A}">
                    <a16:rowId xmlns:a16="http://schemas.microsoft.com/office/drawing/2014/main" val="1378765623"/>
                  </a:ext>
                </a:extLst>
              </a:tr>
            </a:tbl>
          </a:graphicData>
        </a:graphic>
      </p:graphicFrame>
      <p:graphicFrame>
        <p:nvGraphicFramePr>
          <p:cNvPr id="2" name="Table 1">
            <a:extLst>
              <a:ext uri="{FF2B5EF4-FFF2-40B4-BE49-F238E27FC236}">
                <a16:creationId xmlns:a16="http://schemas.microsoft.com/office/drawing/2014/main" id="{34146547-4BAC-46FC-ABAE-FCAE785694D2}"/>
              </a:ext>
            </a:extLst>
          </p:cNvPr>
          <p:cNvGraphicFramePr>
            <a:graphicFrameLocks noGrp="1"/>
          </p:cNvGraphicFramePr>
          <p:nvPr/>
        </p:nvGraphicFramePr>
        <p:xfrm>
          <a:off x="7010400" y="1749789"/>
          <a:ext cx="2990768" cy="2326790"/>
        </p:xfrm>
        <a:graphic>
          <a:graphicData uri="http://schemas.openxmlformats.org/drawingml/2006/table">
            <a:tbl>
              <a:tblPr firstRow="1" bandRow="1">
                <a:tableStyleId>{073A0DAA-6AF3-43AB-8588-CEC1D06C72B9}</a:tableStyleId>
              </a:tblPr>
              <a:tblGrid>
                <a:gridCol w="2990768">
                  <a:extLst>
                    <a:ext uri="{9D8B030D-6E8A-4147-A177-3AD203B41FA5}">
                      <a16:colId xmlns:a16="http://schemas.microsoft.com/office/drawing/2014/main" val="1981499002"/>
                    </a:ext>
                  </a:extLst>
                </a:gridCol>
              </a:tblGrid>
              <a:tr h="342900">
                <a:tc>
                  <a:txBody>
                    <a:bodyPr/>
                    <a:lstStyle/>
                    <a:p>
                      <a:pPr algn="ctr"/>
                      <a:r>
                        <a:rPr lang="en-US" sz="1400" dirty="0"/>
                        <a:t>Payload</a:t>
                      </a:r>
                    </a:p>
                  </a:txBody>
                  <a:tcPr marL="68580" marR="68580" marT="34290" marB="34290">
                    <a:solidFill>
                      <a:srgbClr val="007F7F"/>
                    </a:solidFill>
                  </a:tcPr>
                </a:tc>
                <a:extLst>
                  <a:ext uri="{0D108BD9-81ED-4DB2-BD59-A6C34878D82A}">
                    <a16:rowId xmlns:a16="http://schemas.microsoft.com/office/drawing/2014/main" val="60931349"/>
                  </a:ext>
                </a:extLst>
              </a:tr>
              <a:tr h="29225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dirty="0"/>
                        <a:t>Topo-1 inhibitor</a:t>
                      </a:r>
                    </a:p>
                  </a:txBody>
                  <a:tcPr marL="68580" marR="68580" marT="34290" marB="34290" anchor="ctr"/>
                </a:tc>
                <a:extLst>
                  <a:ext uri="{0D108BD9-81ED-4DB2-BD59-A6C34878D82A}">
                    <a16:rowId xmlns:a16="http://schemas.microsoft.com/office/drawing/2014/main" val="1645508333"/>
                  </a:ext>
                </a:extLst>
              </a:tr>
              <a:tr h="27432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dirty="0"/>
                        <a:t>Topo-1 inhibitor</a:t>
                      </a:r>
                    </a:p>
                  </a:txBody>
                  <a:tcPr marL="68580" marR="68580" marT="34290" marB="34290" anchor="ctr"/>
                </a:tc>
                <a:extLst>
                  <a:ext uri="{0D108BD9-81ED-4DB2-BD59-A6C34878D82A}">
                    <a16:rowId xmlns:a16="http://schemas.microsoft.com/office/drawing/2014/main" val="3668812566"/>
                  </a:ext>
                </a:extLst>
              </a:tr>
              <a:tr h="27432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dirty="0"/>
                        <a:t>Topo-1 inhibitor</a:t>
                      </a:r>
                    </a:p>
                  </a:txBody>
                  <a:tcPr marL="68580" marR="68580" marT="34290" marB="34290" anchor="ctr"/>
                </a:tc>
                <a:extLst>
                  <a:ext uri="{0D108BD9-81ED-4DB2-BD59-A6C34878D82A}">
                    <a16:rowId xmlns:a16="http://schemas.microsoft.com/office/drawing/2014/main" val="3757728751"/>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Microtubule inhibitor</a:t>
                      </a:r>
                      <a:endParaRPr lang="en-US" sz="1400" b="0" u="none" dirty="0"/>
                    </a:p>
                  </a:txBody>
                  <a:tcPr marL="68580" marR="68580" marT="34290" marB="34290" anchor="ctr"/>
                </a:tc>
                <a:extLst>
                  <a:ext uri="{0D108BD9-81ED-4DB2-BD59-A6C34878D82A}">
                    <a16:rowId xmlns:a16="http://schemas.microsoft.com/office/drawing/2014/main" val="1560573328"/>
                  </a:ext>
                </a:extLst>
              </a:tr>
              <a:tr h="27432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dirty="0"/>
                        <a:t>Topo-1 inhibitor</a:t>
                      </a:r>
                    </a:p>
                  </a:txBody>
                  <a:tcPr marL="68580" marR="68580" marT="34290" marB="34290" anchor="ctr"/>
                </a:tc>
                <a:extLst>
                  <a:ext uri="{0D108BD9-81ED-4DB2-BD59-A6C34878D82A}">
                    <a16:rowId xmlns:a16="http://schemas.microsoft.com/office/drawing/2014/main" val="1958927178"/>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Alkylating agent</a:t>
                      </a:r>
                      <a:endParaRPr lang="en-US" sz="1400" b="0" u="none" dirty="0"/>
                    </a:p>
                  </a:txBody>
                  <a:tcPr marL="68580" marR="68580" marT="34290" marB="34290" anchor="ctr"/>
                </a:tc>
                <a:extLst>
                  <a:ext uri="{0D108BD9-81ED-4DB2-BD59-A6C34878D82A}">
                    <a16:rowId xmlns:a16="http://schemas.microsoft.com/office/drawing/2014/main" val="3147024752"/>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Microtubule inhibitor</a:t>
                      </a:r>
                      <a:endParaRPr lang="en-US" sz="1400" b="0" u="none" dirty="0"/>
                    </a:p>
                  </a:txBody>
                  <a:tcPr marL="68580" marR="68580" marT="34290" marB="34290" anchor="ctr"/>
                </a:tc>
                <a:extLst>
                  <a:ext uri="{0D108BD9-81ED-4DB2-BD59-A6C34878D82A}">
                    <a16:rowId xmlns:a16="http://schemas.microsoft.com/office/drawing/2014/main" val="1317888584"/>
                  </a:ext>
                </a:extLst>
              </a:tr>
            </a:tbl>
          </a:graphicData>
        </a:graphic>
      </p:graphicFrame>
      <p:sp>
        <p:nvSpPr>
          <p:cNvPr id="6" name="Rectangle 5">
            <a:extLst>
              <a:ext uri="{FF2B5EF4-FFF2-40B4-BE49-F238E27FC236}">
                <a16:creationId xmlns:a16="http://schemas.microsoft.com/office/drawing/2014/main" id="{86100E4D-CEC4-44A8-9B74-BA680A50BD48}"/>
              </a:ext>
            </a:extLst>
          </p:cNvPr>
          <p:cNvSpPr/>
          <p:nvPr/>
        </p:nvSpPr>
        <p:spPr>
          <a:xfrm>
            <a:off x="2582636" y="4800600"/>
            <a:ext cx="7315200" cy="15019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icrosoft YaHei"/>
              </a:rPr>
              <a:t>Both target and payload important considerations for efficacy/toxicity profile and ADC sequencing</a:t>
            </a:r>
          </a:p>
        </p:txBody>
      </p:sp>
    </p:spTree>
    <p:extLst>
      <p:ext uri="{BB962C8B-B14F-4D97-AF65-F5344CB8AC3E}">
        <p14:creationId xmlns:p14="http://schemas.microsoft.com/office/powerpoint/2010/main" val="39457857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wearing glasses and a sweater&#10;&#10;Description automatically generated">
            <a:extLst>
              <a:ext uri="{FF2B5EF4-FFF2-40B4-BE49-F238E27FC236}">
                <a16:creationId xmlns:a16="http://schemas.microsoft.com/office/drawing/2014/main" id="{9157F2D3-2642-0193-0221-1F8428280677}"/>
              </a:ext>
            </a:extLst>
          </p:cNvPr>
          <p:cNvPicPr>
            <a:picLocks noChangeAspect="1"/>
          </p:cNvPicPr>
          <p:nvPr/>
        </p:nvPicPr>
        <p:blipFill>
          <a:blip r:embed="rId3"/>
          <a:stretch>
            <a:fillRect/>
          </a:stretch>
        </p:blipFill>
        <p:spPr>
          <a:xfrm>
            <a:off x="213527" y="680874"/>
            <a:ext cx="2423160" cy="1363028"/>
          </a:xfrm>
          <a:prstGeom prst="rect">
            <a:avLst/>
          </a:prstGeom>
          <a:effectLst>
            <a:outerShdw blurRad="50800" dist="38100" dir="2700000" algn="tl" rotWithShape="0">
              <a:prstClr val="black">
                <a:alpha val="40000"/>
              </a:prstClr>
            </a:outerShdw>
          </a:effectLst>
        </p:spPr>
      </p:pic>
      <p:pic>
        <p:nvPicPr>
          <p:cNvPr id="11" name="Picture 10" descr="A person wearing a headset&#10;&#10;Description automatically generated">
            <a:extLst>
              <a:ext uri="{FF2B5EF4-FFF2-40B4-BE49-F238E27FC236}">
                <a16:creationId xmlns:a16="http://schemas.microsoft.com/office/drawing/2014/main" id="{E43010A6-0E8A-F631-ED38-A6BDBCB08FF9}"/>
              </a:ext>
            </a:extLst>
          </p:cNvPr>
          <p:cNvPicPr>
            <a:picLocks noChangeAspect="1"/>
          </p:cNvPicPr>
          <p:nvPr/>
        </p:nvPicPr>
        <p:blipFill>
          <a:blip r:embed="rId4"/>
          <a:stretch>
            <a:fillRect/>
          </a:stretch>
        </p:blipFill>
        <p:spPr>
          <a:xfrm>
            <a:off x="213527" y="4894902"/>
            <a:ext cx="2423160" cy="1363028"/>
          </a:xfrm>
          <a:prstGeom prst="rect">
            <a:avLst/>
          </a:prstGeom>
          <a:effectLst>
            <a:outerShdw blurRad="50800" dist="38100" dir="2700000" algn="tl" rotWithShape="0">
              <a:prstClr val="black">
                <a:alpha val="40000"/>
              </a:prstClr>
            </a:outerShdw>
          </a:effectLst>
        </p:spPr>
      </p:pic>
      <p:pic>
        <p:nvPicPr>
          <p:cNvPr id="10" name="Picture 9" descr="A person wearing a headset and smiling&#10;&#10;Description automatically generated">
            <a:extLst>
              <a:ext uri="{FF2B5EF4-FFF2-40B4-BE49-F238E27FC236}">
                <a16:creationId xmlns:a16="http://schemas.microsoft.com/office/drawing/2014/main" id="{57035EE9-1EE5-769E-834B-B261260E33A3}"/>
              </a:ext>
            </a:extLst>
          </p:cNvPr>
          <p:cNvPicPr>
            <a:picLocks noChangeAspect="1"/>
          </p:cNvPicPr>
          <p:nvPr/>
        </p:nvPicPr>
        <p:blipFill>
          <a:blip r:embed="rId5"/>
          <a:stretch>
            <a:fillRect/>
          </a:stretch>
        </p:blipFill>
        <p:spPr>
          <a:xfrm>
            <a:off x="6496643" y="2852936"/>
            <a:ext cx="2423160" cy="1363028"/>
          </a:xfrm>
          <a:prstGeom prst="rect">
            <a:avLst/>
          </a:prstGeom>
          <a:effectLst>
            <a:outerShdw blurRad="50800" dist="38100" dir="2700000" algn="tl" rotWithShape="0">
              <a:prstClr val="black">
                <a:alpha val="40000"/>
              </a:prstClr>
            </a:outerShdw>
          </a:effectLst>
        </p:spPr>
      </p:pic>
      <p:pic>
        <p:nvPicPr>
          <p:cNvPr id="8" name="Picture 7" descr="A person smiling at camera&#10;&#10;Description automatically generated">
            <a:extLst>
              <a:ext uri="{FF2B5EF4-FFF2-40B4-BE49-F238E27FC236}">
                <a16:creationId xmlns:a16="http://schemas.microsoft.com/office/drawing/2014/main" id="{13C5AAE5-4E82-6202-525F-5668F1BD98EB}"/>
              </a:ext>
            </a:extLst>
          </p:cNvPr>
          <p:cNvPicPr>
            <a:picLocks noChangeAspect="1"/>
          </p:cNvPicPr>
          <p:nvPr/>
        </p:nvPicPr>
        <p:blipFill>
          <a:blip r:embed="rId6"/>
          <a:stretch>
            <a:fillRect/>
          </a:stretch>
        </p:blipFill>
        <p:spPr>
          <a:xfrm>
            <a:off x="213527" y="2769106"/>
            <a:ext cx="2423160" cy="1363028"/>
          </a:xfrm>
          <a:prstGeom prst="rect">
            <a:avLst/>
          </a:prstGeom>
          <a:effectLst>
            <a:outerShdw blurRad="50800" dist="38100" dir="2700000" algn="tl" rotWithShape="0">
              <a:prstClr val="black">
                <a:alpha val="40000"/>
              </a:prstClr>
            </a:outerShdw>
          </a:effectLst>
        </p:spPr>
      </p:pic>
      <p:pic>
        <p:nvPicPr>
          <p:cNvPr id="6" name="Picture 5" descr="A person wearing a red shirt and headphones&#10;&#10;Description automatically generated">
            <a:extLst>
              <a:ext uri="{FF2B5EF4-FFF2-40B4-BE49-F238E27FC236}">
                <a16:creationId xmlns:a16="http://schemas.microsoft.com/office/drawing/2014/main" id="{61F24250-3F31-15AD-15CE-E4A771EB44A3}"/>
              </a:ext>
            </a:extLst>
          </p:cNvPr>
          <p:cNvPicPr>
            <a:picLocks noChangeAspect="1"/>
          </p:cNvPicPr>
          <p:nvPr/>
        </p:nvPicPr>
        <p:blipFill>
          <a:blip r:embed="rId7"/>
          <a:stretch>
            <a:fillRect/>
          </a:stretch>
        </p:blipFill>
        <p:spPr>
          <a:xfrm>
            <a:off x="6496643" y="620688"/>
            <a:ext cx="2423160" cy="1363028"/>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DA002C1F-F561-3C1B-BCD3-E49542E1FFE5}"/>
              </a:ext>
            </a:extLst>
          </p:cNvPr>
          <p:cNvSpPr txBox="1"/>
          <p:nvPr/>
        </p:nvSpPr>
        <p:spPr>
          <a:xfrm>
            <a:off x="2636688" y="2708400"/>
            <a:ext cx="3459312" cy="1938992"/>
          </a:xfrm>
          <a:prstGeom prst="rect">
            <a:avLst/>
          </a:prstGeom>
          <a:noFill/>
        </p:spPr>
        <p:txBody>
          <a:bodyPr wrap="square" tIns="0"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cs typeface="+mn-cs"/>
              </a:rPr>
              <a:t>Jane Lowe Meisel,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Associate Professor of Hematology </a:t>
            </a:r>
            <a:b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b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and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Associate Vice Chair of Faculty Development and Promotions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Winship Cancer Institute of Emory University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Atlanta, Georgia</a:t>
            </a:r>
          </a:p>
        </p:txBody>
      </p:sp>
      <p:sp>
        <p:nvSpPr>
          <p:cNvPr id="18" name="TextBox 17">
            <a:extLst>
              <a:ext uri="{FF2B5EF4-FFF2-40B4-BE49-F238E27FC236}">
                <a16:creationId xmlns:a16="http://schemas.microsoft.com/office/drawing/2014/main" id="{EAE9CF58-B650-5CAF-353F-842DD5162C42}"/>
              </a:ext>
            </a:extLst>
          </p:cNvPr>
          <p:cNvSpPr txBox="1"/>
          <p:nvPr/>
        </p:nvSpPr>
        <p:spPr>
          <a:xfrm>
            <a:off x="2636688" y="620688"/>
            <a:ext cx="2926071" cy="1938992"/>
          </a:xfrm>
          <a:prstGeom prst="rect">
            <a:avLst/>
          </a:prstGeom>
          <a:noFill/>
        </p:spPr>
        <p:txBody>
          <a:bodyPr wrap="square" t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Adam M </a:t>
            </a:r>
            <a:r>
              <a:rPr kumimoji="0" lang="en-US" sz="15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Brufsky</a:t>
            </a: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Professor of Medicine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Co-Director, Comprehensive Breast Cancer Center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UPMC Hillman Cancer Center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Department of Medicine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University of Pittsburgh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Pittsburgh, Pennsylvania</a:t>
            </a:r>
          </a:p>
        </p:txBody>
      </p:sp>
      <p:sp>
        <p:nvSpPr>
          <p:cNvPr id="25" name="TextBox 24">
            <a:extLst>
              <a:ext uri="{FF2B5EF4-FFF2-40B4-BE49-F238E27FC236}">
                <a16:creationId xmlns:a16="http://schemas.microsoft.com/office/drawing/2014/main" id="{4332CF07-4795-C606-F7BC-AAAA8F2F438A}"/>
              </a:ext>
            </a:extLst>
          </p:cNvPr>
          <p:cNvSpPr txBox="1"/>
          <p:nvPr/>
        </p:nvSpPr>
        <p:spPr>
          <a:xfrm>
            <a:off x="2636687" y="4869160"/>
            <a:ext cx="3636522" cy="1892826"/>
          </a:xfrm>
          <a:prstGeom prst="rect">
            <a:avLst/>
          </a:prstGeom>
          <a:noFill/>
        </p:spPr>
        <p:txBody>
          <a:bodyPr wrap="square" t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cs typeface="+mn-cs"/>
              </a:rPr>
              <a:t>Mark D Pegram,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Susy Yuan-Huey Hung Endowed Professor </a:t>
            </a:r>
            <a:b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b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of Oncology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Director, Clinical and Translational </a:t>
            </a:r>
            <a:b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b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Research Unit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Associate Director for Clinical Research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Stanford Comprehensive Cancer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Stanford, California</a:t>
            </a:r>
          </a:p>
        </p:txBody>
      </p:sp>
      <p:sp>
        <p:nvSpPr>
          <p:cNvPr id="28" name="TextBox 27">
            <a:extLst>
              <a:ext uri="{FF2B5EF4-FFF2-40B4-BE49-F238E27FC236}">
                <a16:creationId xmlns:a16="http://schemas.microsoft.com/office/drawing/2014/main" id="{EC14A0F5-C7E1-581E-9E67-C3ABB78C2B09}"/>
              </a:ext>
            </a:extLst>
          </p:cNvPr>
          <p:cNvSpPr txBox="1"/>
          <p:nvPr/>
        </p:nvSpPr>
        <p:spPr>
          <a:xfrm>
            <a:off x="8941069" y="620688"/>
            <a:ext cx="3250931" cy="1661993"/>
          </a:xfrm>
          <a:prstGeom prst="rect">
            <a:avLst/>
          </a:prstGeom>
          <a:noFill/>
        </p:spPr>
        <p:txBody>
          <a:bodyPr wrap="square" t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cs typeface="+mn-cs"/>
              </a:rPr>
              <a:t>Priyanka Sharma,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Frank B Tyler Professor in Cancer Research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Division of Medical Oncology Department of Internal Medicine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The University of Kansas Cancer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Westwood, Kansas</a:t>
            </a:r>
          </a:p>
        </p:txBody>
      </p:sp>
      <p:sp>
        <p:nvSpPr>
          <p:cNvPr id="2" name="TextBox 1">
            <a:extLst>
              <a:ext uri="{FF2B5EF4-FFF2-40B4-BE49-F238E27FC236}">
                <a16:creationId xmlns:a16="http://schemas.microsoft.com/office/drawing/2014/main" id="{ECE08077-534E-C17F-5A04-D0AA09A7575D}"/>
              </a:ext>
            </a:extLst>
          </p:cNvPr>
          <p:cNvSpPr txBox="1"/>
          <p:nvPr/>
        </p:nvSpPr>
        <p:spPr>
          <a:xfrm>
            <a:off x="8941069" y="2852936"/>
            <a:ext cx="2433871" cy="1477328"/>
          </a:xfrm>
          <a:prstGeom prst="rect">
            <a:avLst/>
          </a:prstGeom>
          <a:noFill/>
        </p:spPr>
        <p:txBody>
          <a:bodyPr wrap="none" t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cs typeface="+mn-cs"/>
              </a:rPr>
              <a:t>Paolo Tarantino,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Medical Oncologist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Advanced Research Fellow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Dana-Farber Cancer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Harvard Medical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Boston, Massachusetts</a:t>
            </a:r>
          </a:p>
        </p:txBody>
      </p:sp>
      <p:sp>
        <p:nvSpPr>
          <p:cNvPr id="4" name="TextBox 3">
            <a:extLst>
              <a:ext uri="{FF2B5EF4-FFF2-40B4-BE49-F238E27FC236}">
                <a16:creationId xmlns:a16="http://schemas.microsoft.com/office/drawing/2014/main" id="{3844961B-1A83-2D11-64F1-565939AA46FD}"/>
              </a:ext>
            </a:extLst>
          </p:cNvPr>
          <p:cNvSpPr txBox="1"/>
          <p:nvPr/>
        </p:nvSpPr>
        <p:spPr>
          <a:xfrm>
            <a:off x="8941069" y="4941168"/>
            <a:ext cx="3129067" cy="1708160"/>
          </a:xfrm>
          <a:prstGeom prst="rect">
            <a:avLst/>
          </a:prstGeom>
          <a:noFill/>
        </p:spPr>
        <p:txBody>
          <a:bodyPr wrap="square" t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cs typeface="+mn-cs"/>
              </a:rPr>
              <a:t>Eric P Winer,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Alfred Gilman Professor of Medicine and Pharmacology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Director, Yale Cancer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President </a:t>
            </a:r>
            <a:r>
              <a:rPr kumimoji="0" lang="en-US" sz="1500" b="0" i="0" u="none" strike="noStrike" kern="1200" cap="none" spc="0" normalizeH="0" baseline="0" noProof="0">
                <a:ln>
                  <a:noFill/>
                </a:ln>
                <a:solidFill>
                  <a:srgbClr val="000000"/>
                </a:solidFill>
                <a:effectLst/>
                <a:uLnTx/>
                <a:uFillTx/>
                <a:latin typeface="Calibri"/>
                <a:ea typeface="MS PGothic" charset="0"/>
                <a:cs typeface="+mn-cs"/>
              </a:rPr>
              <a:t>and Physician-in-Chief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Smilow Cancer Hospital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New Haven, Connecticut</a:t>
            </a:r>
          </a:p>
        </p:txBody>
      </p:sp>
      <p:pic>
        <p:nvPicPr>
          <p:cNvPr id="12" name="Picture 11" descr="A person wearing a suit and tie&#10;&#10;Description automatically generated">
            <a:extLst>
              <a:ext uri="{FF2B5EF4-FFF2-40B4-BE49-F238E27FC236}">
                <a16:creationId xmlns:a16="http://schemas.microsoft.com/office/drawing/2014/main" id="{1F28C8AC-2669-72CC-614C-4E1B92B86CB5}"/>
              </a:ext>
            </a:extLst>
          </p:cNvPr>
          <p:cNvPicPr>
            <a:picLocks noChangeAspect="1"/>
          </p:cNvPicPr>
          <p:nvPr/>
        </p:nvPicPr>
        <p:blipFill>
          <a:blip r:embed="rId8"/>
          <a:stretch>
            <a:fillRect/>
          </a:stretch>
        </p:blipFill>
        <p:spPr>
          <a:xfrm>
            <a:off x="6496643" y="4941168"/>
            <a:ext cx="2423160" cy="1363028"/>
          </a:xfrm>
          <a:prstGeom prst="rect">
            <a:avLst/>
          </a:prstGeom>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71794E11-6F5A-DF5C-811D-ED8D0348863A}"/>
              </a:ext>
            </a:extLst>
          </p:cNvPr>
          <p:cNvSpPr txBox="1">
            <a:spLocks/>
          </p:cNvSpPr>
          <p:nvPr/>
        </p:nvSpPr>
        <p:spPr>
          <a:xfrm>
            <a:off x="912286" y="44624"/>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Consulting Faculty</a:t>
            </a:r>
            <a:endPar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14777718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99F67-37FB-4DEA-9A72-72CE0623241E}"/>
              </a:ext>
            </a:extLst>
          </p:cNvPr>
          <p:cNvSpPr>
            <a:spLocks noGrp="1"/>
          </p:cNvSpPr>
          <p:nvPr>
            <p:ph type="title"/>
          </p:nvPr>
        </p:nvSpPr>
        <p:spPr/>
        <p:txBody>
          <a:bodyPr/>
          <a:lstStyle/>
          <a:p>
            <a:pPr algn="ctr"/>
            <a:r>
              <a:rPr lang="en-US" sz="3200" dirty="0"/>
              <a:t>Implications of resistance mechanisms </a:t>
            </a:r>
            <a:br>
              <a:rPr lang="en-US" sz="3200" dirty="0"/>
            </a:br>
            <a:r>
              <a:rPr lang="en-US" sz="3200" dirty="0"/>
              <a:t>for ADC sequencing</a:t>
            </a:r>
          </a:p>
        </p:txBody>
      </p:sp>
      <p:pic>
        <p:nvPicPr>
          <p:cNvPr id="5" name="Picture 4">
            <a:extLst>
              <a:ext uri="{FF2B5EF4-FFF2-40B4-BE49-F238E27FC236}">
                <a16:creationId xmlns:a16="http://schemas.microsoft.com/office/drawing/2014/main" id="{9D603205-018F-4345-B9D3-0C0FEB8F568F}"/>
              </a:ext>
            </a:extLst>
          </p:cNvPr>
          <p:cNvPicPr>
            <a:picLocks noChangeAspect="1"/>
          </p:cNvPicPr>
          <p:nvPr/>
        </p:nvPicPr>
        <p:blipFill>
          <a:blip r:embed="rId3"/>
          <a:stretch>
            <a:fillRect/>
          </a:stretch>
        </p:blipFill>
        <p:spPr>
          <a:xfrm>
            <a:off x="533400" y="1752741"/>
            <a:ext cx="6939971" cy="4118635"/>
          </a:xfrm>
          <a:prstGeom prst="rect">
            <a:avLst/>
          </a:prstGeom>
        </p:spPr>
      </p:pic>
      <p:grpSp>
        <p:nvGrpSpPr>
          <p:cNvPr id="22" name="Group 21">
            <a:extLst>
              <a:ext uri="{FF2B5EF4-FFF2-40B4-BE49-F238E27FC236}">
                <a16:creationId xmlns:a16="http://schemas.microsoft.com/office/drawing/2014/main" id="{E1C79CB4-86C8-477C-AC14-58778FDD8763}"/>
              </a:ext>
            </a:extLst>
          </p:cNvPr>
          <p:cNvGrpSpPr/>
          <p:nvPr/>
        </p:nvGrpSpPr>
        <p:grpSpPr>
          <a:xfrm>
            <a:off x="7712238" y="2071623"/>
            <a:ext cx="3768512" cy="1357377"/>
            <a:chOff x="5643645" y="1264357"/>
            <a:chExt cx="5024683" cy="1809836"/>
          </a:xfrm>
        </p:grpSpPr>
        <p:sp>
          <p:nvSpPr>
            <p:cNvPr id="3" name="TextBox 2">
              <a:extLst>
                <a:ext uri="{FF2B5EF4-FFF2-40B4-BE49-F238E27FC236}">
                  <a16:creationId xmlns:a16="http://schemas.microsoft.com/office/drawing/2014/main" id="{EAF74C26-87C0-426F-93E7-6D121CC7B8FD}"/>
                </a:ext>
              </a:extLst>
            </p:cNvPr>
            <p:cNvSpPr txBox="1"/>
            <p:nvPr/>
          </p:nvSpPr>
          <p:spPr>
            <a:xfrm>
              <a:off x="5643645" y="1680260"/>
              <a:ext cx="1938992" cy="861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icrosoft YaHei"/>
                </a:rPr>
                <a:t>Antibody</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icrosoft YaHei"/>
                </a:rPr>
                <a:t> resistance </a:t>
              </a:r>
            </a:p>
          </p:txBody>
        </p:sp>
        <p:cxnSp>
          <p:nvCxnSpPr>
            <p:cNvPr id="7" name="Straight Arrow Connector 6">
              <a:extLst>
                <a:ext uri="{FF2B5EF4-FFF2-40B4-BE49-F238E27FC236}">
                  <a16:creationId xmlns:a16="http://schemas.microsoft.com/office/drawing/2014/main" id="{7B7CA08A-1F45-4768-8E0C-6D523FD85753}"/>
                </a:ext>
              </a:extLst>
            </p:cNvPr>
            <p:cNvCxnSpPr>
              <a:cxnSpLocks/>
            </p:cNvCxnSpPr>
            <p:nvPr/>
          </p:nvCxnSpPr>
          <p:spPr bwMode="auto">
            <a:xfrm>
              <a:off x="7531977" y="2177145"/>
              <a:ext cx="926223" cy="48985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516C0147-5453-4F3C-AEE5-610F3A9C3E20}"/>
                </a:ext>
              </a:extLst>
            </p:cNvPr>
            <p:cNvCxnSpPr>
              <a:cxnSpLocks/>
            </p:cNvCxnSpPr>
            <p:nvPr/>
          </p:nvCxnSpPr>
          <p:spPr bwMode="auto">
            <a:xfrm flipV="1">
              <a:off x="7535091" y="1749200"/>
              <a:ext cx="999309" cy="31054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16" name="TextBox 15">
              <a:extLst>
                <a:ext uri="{FF2B5EF4-FFF2-40B4-BE49-F238E27FC236}">
                  <a16:creationId xmlns:a16="http://schemas.microsoft.com/office/drawing/2014/main" id="{8C2ADE4E-E67E-4346-90B3-9CF14D8C6D08}"/>
                </a:ext>
              </a:extLst>
            </p:cNvPr>
            <p:cNvSpPr txBox="1"/>
            <p:nvPr/>
          </p:nvSpPr>
          <p:spPr>
            <a:xfrm>
              <a:off x="6827933" y="1264357"/>
              <a:ext cx="1758859" cy="615553"/>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icrosoft YaHei"/>
                </a:rPr>
                <a:t>Same Ab-based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icrosoft YaHei"/>
                </a:rPr>
                <a:t>ADC</a:t>
              </a:r>
            </a:p>
          </p:txBody>
        </p:sp>
        <p:sp>
          <p:nvSpPr>
            <p:cNvPr id="19" name="TextBox 18">
              <a:extLst>
                <a:ext uri="{FF2B5EF4-FFF2-40B4-BE49-F238E27FC236}">
                  <a16:creationId xmlns:a16="http://schemas.microsoft.com/office/drawing/2014/main" id="{53DE177E-CFA8-431E-B428-FE5ABEB281DA}"/>
                </a:ext>
              </a:extLst>
            </p:cNvPr>
            <p:cNvSpPr txBox="1"/>
            <p:nvPr/>
          </p:nvSpPr>
          <p:spPr>
            <a:xfrm>
              <a:off x="6706422" y="2458640"/>
              <a:ext cx="1474592" cy="615553"/>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icrosoft YaHei"/>
                </a:rPr>
                <a:t>Different Ab-</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icrosoft YaHei"/>
                </a:rPr>
                <a:t>targeted ADC</a:t>
              </a:r>
            </a:p>
          </p:txBody>
        </p:sp>
        <p:sp>
          <p:nvSpPr>
            <p:cNvPr id="20" name="TextBox 19">
              <a:extLst>
                <a:ext uri="{FF2B5EF4-FFF2-40B4-BE49-F238E27FC236}">
                  <a16:creationId xmlns:a16="http://schemas.microsoft.com/office/drawing/2014/main" id="{A1CB303D-C1F8-41D9-9BBF-F6F99BA31B8A}"/>
                </a:ext>
              </a:extLst>
            </p:cNvPr>
            <p:cNvSpPr txBox="1"/>
            <p:nvPr/>
          </p:nvSpPr>
          <p:spPr>
            <a:xfrm>
              <a:off x="8558349" y="1564534"/>
              <a:ext cx="2109979" cy="492443"/>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icrosoft YaHei"/>
                </a:rPr>
                <a:t>No Response</a:t>
              </a:r>
            </a:p>
          </p:txBody>
        </p:sp>
        <p:sp>
          <p:nvSpPr>
            <p:cNvPr id="21" name="TextBox 20">
              <a:extLst>
                <a:ext uri="{FF2B5EF4-FFF2-40B4-BE49-F238E27FC236}">
                  <a16:creationId xmlns:a16="http://schemas.microsoft.com/office/drawing/2014/main" id="{6FD02A2B-76D4-4A6E-92B3-361C7249C940}"/>
                </a:ext>
              </a:extLst>
            </p:cNvPr>
            <p:cNvSpPr txBox="1"/>
            <p:nvPr/>
          </p:nvSpPr>
          <p:spPr>
            <a:xfrm>
              <a:off x="8610600" y="2482334"/>
              <a:ext cx="1631216" cy="492443"/>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icrosoft YaHei"/>
                </a:rPr>
                <a:t>Response</a:t>
              </a:r>
            </a:p>
          </p:txBody>
        </p:sp>
      </p:grpSp>
      <p:grpSp>
        <p:nvGrpSpPr>
          <p:cNvPr id="23" name="Group 22">
            <a:extLst>
              <a:ext uri="{FF2B5EF4-FFF2-40B4-BE49-F238E27FC236}">
                <a16:creationId xmlns:a16="http://schemas.microsoft.com/office/drawing/2014/main" id="{8194679A-471F-463E-B869-DC2E442D18CA}"/>
              </a:ext>
            </a:extLst>
          </p:cNvPr>
          <p:cNvGrpSpPr/>
          <p:nvPr/>
        </p:nvGrpSpPr>
        <p:grpSpPr>
          <a:xfrm>
            <a:off x="7953201" y="3933468"/>
            <a:ext cx="3527550" cy="1341602"/>
            <a:chOff x="5964928" y="1285390"/>
            <a:chExt cx="4703400" cy="1788803"/>
          </a:xfrm>
        </p:grpSpPr>
        <p:sp>
          <p:nvSpPr>
            <p:cNvPr id="24" name="TextBox 23">
              <a:extLst>
                <a:ext uri="{FF2B5EF4-FFF2-40B4-BE49-F238E27FC236}">
                  <a16:creationId xmlns:a16="http://schemas.microsoft.com/office/drawing/2014/main" id="{42DC6231-1D5B-40EE-B05F-5E72358DEDD2}"/>
                </a:ext>
              </a:extLst>
            </p:cNvPr>
            <p:cNvSpPr txBox="1"/>
            <p:nvPr/>
          </p:nvSpPr>
          <p:spPr>
            <a:xfrm>
              <a:off x="5964928" y="1715674"/>
              <a:ext cx="1853499" cy="861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icrosoft YaHei"/>
                </a:rPr>
                <a:t>Payload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icrosoft YaHei"/>
                </a:rPr>
                <a:t>resistance </a:t>
              </a:r>
            </a:p>
          </p:txBody>
        </p:sp>
        <p:cxnSp>
          <p:nvCxnSpPr>
            <p:cNvPr id="25" name="Straight Arrow Connector 24">
              <a:extLst>
                <a:ext uri="{FF2B5EF4-FFF2-40B4-BE49-F238E27FC236}">
                  <a16:creationId xmlns:a16="http://schemas.microsoft.com/office/drawing/2014/main" id="{115D9C75-8FD2-488F-A91D-CEEF6924EFE8}"/>
                </a:ext>
              </a:extLst>
            </p:cNvPr>
            <p:cNvCxnSpPr>
              <a:cxnSpLocks/>
            </p:cNvCxnSpPr>
            <p:nvPr/>
          </p:nvCxnSpPr>
          <p:spPr bwMode="auto">
            <a:xfrm>
              <a:off x="7531977" y="2177145"/>
              <a:ext cx="926223" cy="48985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CF25B3C4-3DCC-4772-BAE6-EB6F63EDEB5E}"/>
                </a:ext>
              </a:extLst>
            </p:cNvPr>
            <p:cNvCxnSpPr>
              <a:cxnSpLocks/>
            </p:cNvCxnSpPr>
            <p:nvPr/>
          </p:nvCxnSpPr>
          <p:spPr bwMode="auto">
            <a:xfrm flipV="1">
              <a:off x="7535091" y="1749200"/>
              <a:ext cx="999309" cy="31054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27" name="TextBox 26">
              <a:extLst>
                <a:ext uri="{FF2B5EF4-FFF2-40B4-BE49-F238E27FC236}">
                  <a16:creationId xmlns:a16="http://schemas.microsoft.com/office/drawing/2014/main" id="{4340D35C-E160-450C-A6AF-0D958962594B}"/>
                </a:ext>
              </a:extLst>
            </p:cNvPr>
            <p:cNvSpPr txBox="1"/>
            <p:nvPr/>
          </p:nvSpPr>
          <p:spPr>
            <a:xfrm>
              <a:off x="6762721" y="1285390"/>
              <a:ext cx="1633353" cy="615553"/>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icrosoft YaHei"/>
                </a:rPr>
                <a:t>Same Payload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icrosoft YaHei"/>
                </a:rPr>
                <a:t>ADC</a:t>
              </a:r>
            </a:p>
          </p:txBody>
        </p:sp>
        <p:sp>
          <p:nvSpPr>
            <p:cNvPr id="28" name="TextBox 27">
              <a:extLst>
                <a:ext uri="{FF2B5EF4-FFF2-40B4-BE49-F238E27FC236}">
                  <a16:creationId xmlns:a16="http://schemas.microsoft.com/office/drawing/2014/main" id="{55308232-7D7A-4EBA-BA0B-4908F34C9F90}"/>
                </a:ext>
              </a:extLst>
            </p:cNvPr>
            <p:cNvSpPr txBox="1"/>
            <p:nvPr/>
          </p:nvSpPr>
          <p:spPr>
            <a:xfrm>
              <a:off x="6724590" y="2458640"/>
              <a:ext cx="1438257" cy="615553"/>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icrosoft YaHei"/>
                </a:rPr>
                <a:t>Different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icrosoft YaHei"/>
                </a:rPr>
                <a:t>payload ADC</a:t>
              </a:r>
            </a:p>
          </p:txBody>
        </p:sp>
        <p:sp>
          <p:nvSpPr>
            <p:cNvPr id="29" name="TextBox 28">
              <a:extLst>
                <a:ext uri="{FF2B5EF4-FFF2-40B4-BE49-F238E27FC236}">
                  <a16:creationId xmlns:a16="http://schemas.microsoft.com/office/drawing/2014/main" id="{CEE9BF3C-6301-4085-B365-AA0F6A3FEF85}"/>
                </a:ext>
              </a:extLst>
            </p:cNvPr>
            <p:cNvSpPr txBox="1"/>
            <p:nvPr/>
          </p:nvSpPr>
          <p:spPr>
            <a:xfrm>
              <a:off x="8558349" y="1564534"/>
              <a:ext cx="2109979" cy="492443"/>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icrosoft YaHei"/>
                </a:rPr>
                <a:t>No Response</a:t>
              </a:r>
            </a:p>
          </p:txBody>
        </p:sp>
        <p:sp>
          <p:nvSpPr>
            <p:cNvPr id="30" name="TextBox 29">
              <a:extLst>
                <a:ext uri="{FF2B5EF4-FFF2-40B4-BE49-F238E27FC236}">
                  <a16:creationId xmlns:a16="http://schemas.microsoft.com/office/drawing/2014/main" id="{5BF14FD3-F958-4618-89D8-B1E04FF2DB39}"/>
                </a:ext>
              </a:extLst>
            </p:cNvPr>
            <p:cNvSpPr txBox="1"/>
            <p:nvPr/>
          </p:nvSpPr>
          <p:spPr>
            <a:xfrm>
              <a:off x="8610600" y="2482334"/>
              <a:ext cx="1631216" cy="492443"/>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icrosoft YaHei"/>
                </a:rPr>
                <a:t>Response</a:t>
              </a:r>
            </a:p>
          </p:txBody>
        </p:sp>
      </p:grpSp>
      <p:sp>
        <p:nvSpPr>
          <p:cNvPr id="31" name="正方形/長方形 3">
            <a:extLst>
              <a:ext uri="{FF2B5EF4-FFF2-40B4-BE49-F238E27FC236}">
                <a16:creationId xmlns:a16="http://schemas.microsoft.com/office/drawing/2014/main" id="{842D84FA-A204-44AA-A81D-8D52D7D57A3F}"/>
              </a:ext>
            </a:extLst>
          </p:cNvPr>
          <p:cNvSpPr>
            <a:spLocks noChangeArrowheads="1"/>
          </p:cNvSpPr>
          <p:nvPr/>
        </p:nvSpPr>
        <p:spPr bwMode="auto">
          <a:xfrm>
            <a:off x="7712238" y="6457626"/>
            <a:ext cx="283284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Aft>
                <a:spcPts val="1200"/>
              </a:spcAft>
              <a:buClr>
                <a:srgbClr val="003366"/>
              </a:buClr>
              <a:buSzPct val="85000"/>
              <a:buFont typeface="Times" panose="02020603050405020304" pitchFamily="18"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Aft>
                <a:spcPts val="1200"/>
              </a:spcAft>
              <a:buClr>
                <a:srgbClr val="003366"/>
              </a:buClr>
              <a:buSzPct val="8500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Aft>
                <a:spcPts val="1200"/>
              </a:spcAft>
              <a:buClr>
                <a:srgbClr val="003366"/>
              </a:buClr>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Aft>
                <a:spcPts val="1200"/>
              </a:spcAft>
              <a:buClr>
                <a:srgbClr val="003366"/>
              </a:buClr>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Coates, Sun et al Cancer Discovery 2021.</a:t>
            </a:r>
          </a:p>
        </p:txBody>
      </p:sp>
      <p:sp>
        <p:nvSpPr>
          <p:cNvPr id="8" name="TextBox 7">
            <a:extLst>
              <a:ext uri="{FF2B5EF4-FFF2-40B4-BE49-F238E27FC236}">
                <a16:creationId xmlns:a16="http://schemas.microsoft.com/office/drawing/2014/main" id="{50530027-600D-A769-255F-ABA631E66F19}"/>
              </a:ext>
            </a:extLst>
          </p:cNvPr>
          <p:cNvSpPr txBox="1"/>
          <p:nvPr/>
        </p:nvSpPr>
        <p:spPr>
          <a:xfrm>
            <a:off x="5065776" y="5275070"/>
            <a:ext cx="567463" cy="215444"/>
          </a:xfrm>
          <a:prstGeom prst="rect">
            <a:avLst/>
          </a:prstGeom>
          <a:solidFill>
            <a:srgbClr val="F8FBF7"/>
          </a:solidFill>
        </p:spPr>
        <p:txBody>
          <a:bodyPr wrap="none" lIns="0" tIns="0" rIns="0" bIns="0" rtlCol="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icrosoft YaHei"/>
              </a:rPr>
              <a:t>Altered</a:t>
            </a:r>
          </a:p>
        </p:txBody>
      </p:sp>
    </p:spTree>
    <p:extLst>
      <p:ext uri="{BB962C8B-B14F-4D97-AF65-F5344CB8AC3E}">
        <p14:creationId xmlns:p14="http://schemas.microsoft.com/office/powerpoint/2010/main" val="31978059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B50E02-43C2-4BD4-BFD9-DFD82B5CDC83}"/>
              </a:ext>
            </a:extLst>
          </p:cNvPr>
          <p:cNvSpPr>
            <a:spLocks noGrp="1"/>
          </p:cNvSpPr>
          <p:nvPr>
            <p:ph idx="1"/>
          </p:nvPr>
        </p:nvSpPr>
        <p:spPr>
          <a:xfrm>
            <a:off x="762000" y="1676400"/>
            <a:ext cx="10896601" cy="4568825"/>
          </a:xfrm>
        </p:spPr>
        <p:txBody>
          <a:bodyPr/>
          <a:lstStyle/>
          <a:p>
            <a:r>
              <a:rPr lang="en-US" sz="2000" dirty="0">
                <a:solidFill>
                  <a:schemeClr val="tx1"/>
                </a:solidFill>
              </a:rPr>
              <a:t>Even HER2 IHC 0 has some HER2 expression which can be leveraged as target for ADCs with bystander effect.</a:t>
            </a:r>
            <a:endParaRPr lang="en-US" sz="2000" dirty="0"/>
          </a:p>
          <a:p>
            <a:r>
              <a:rPr lang="en-US" sz="2000" dirty="0"/>
              <a:t>Trastuzumab deruxtecan: approved for HER2 low MBC (both HR+ and TNBC). Ongoing studies in HER2 ultra-low breast cancer as well as early breast cancer. </a:t>
            </a:r>
          </a:p>
          <a:p>
            <a:r>
              <a:rPr lang="en-US" sz="2000" dirty="0">
                <a:solidFill>
                  <a:schemeClr val="tx1"/>
                </a:solidFill>
              </a:rPr>
              <a:t>ADC combination with immunotherapy has demonstrated impressive </a:t>
            </a:r>
            <a:r>
              <a:rPr lang="en-US" sz="2000" dirty="0">
                <a:ea typeface="Times New Roman" panose="02020603050405020304" pitchFamily="18" charset="0"/>
                <a:cs typeface="Arial" panose="020B0604020202020204" pitchFamily="34" charset="0"/>
              </a:rPr>
              <a:t>clinical activity in </a:t>
            </a:r>
            <a:r>
              <a:rPr lang="en-US" sz="2000" dirty="0" err="1">
                <a:ea typeface="Times New Roman" panose="02020603050405020304" pitchFamily="18" charset="0"/>
                <a:cs typeface="Arial" panose="020B0604020202020204" pitchFamily="34" charset="0"/>
              </a:rPr>
              <a:t>mTNBC</a:t>
            </a:r>
            <a:r>
              <a:rPr lang="en-US" sz="2000" dirty="0">
                <a:ea typeface="Times New Roman" panose="02020603050405020304" pitchFamily="18" charset="0"/>
                <a:cs typeface="Arial" panose="020B0604020202020204" pitchFamily="34" charset="0"/>
              </a:rPr>
              <a:t>. However, additional contribution of immunotherapy currently remains undefined and will be clarified in various o</a:t>
            </a:r>
            <a:r>
              <a:rPr lang="en-US" sz="2000" dirty="0">
                <a:solidFill>
                  <a:schemeClr val="tx1"/>
                </a:solidFill>
              </a:rPr>
              <a:t>ngoing studies. </a:t>
            </a:r>
            <a:endParaRPr lang="en-US" sz="2000" dirty="0"/>
          </a:p>
          <a:p>
            <a:r>
              <a:rPr lang="en-US" sz="2000" dirty="0">
                <a:solidFill>
                  <a:schemeClr val="tx1"/>
                </a:solidFill>
              </a:rPr>
              <a:t>There are multiple other HER2 ADCs in development for HER2 low breast cancer. Understanding mechanism of resistance, antibody vs payload, could help guide therapeutic sequencing and optimal therapeutic management of patients with breast cancer.</a:t>
            </a:r>
          </a:p>
          <a:p>
            <a:endParaRPr lang="en-US" dirty="0"/>
          </a:p>
        </p:txBody>
      </p:sp>
      <p:sp>
        <p:nvSpPr>
          <p:cNvPr id="4" name="TextBox 3">
            <a:extLst>
              <a:ext uri="{FF2B5EF4-FFF2-40B4-BE49-F238E27FC236}">
                <a16:creationId xmlns:a16="http://schemas.microsoft.com/office/drawing/2014/main" id="{85694EFB-AA17-4747-88E2-7ACEF0ED0667}"/>
              </a:ext>
            </a:extLst>
          </p:cNvPr>
          <p:cNvSpPr txBox="1"/>
          <p:nvPr/>
        </p:nvSpPr>
        <p:spPr>
          <a:xfrm>
            <a:off x="3331368" y="381001"/>
            <a:ext cx="5529262" cy="584775"/>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icrosoft YaHei"/>
              </a:rPr>
              <a:t>Summary</a:t>
            </a:r>
            <a:endParaRPr kumimoji="0" lang="en-US" sz="3200" b="0" i="0" u="none" strike="noStrike" kern="1200" cap="none" spc="0" normalizeH="0" baseline="0" noProof="0" dirty="0">
              <a:ln>
                <a:noFill/>
              </a:ln>
              <a:solidFill>
                <a:srgbClr val="FFFFFF"/>
              </a:solidFill>
              <a:effectLst/>
              <a:uLnTx/>
              <a:uFillTx/>
              <a:latin typeface="Arial" charset="0"/>
              <a:ea typeface="Microsoft YaHei"/>
            </a:endParaRPr>
          </a:p>
        </p:txBody>
      </p:sp>
    </p:spTree>
    <p:extLst>
      <p:ext uri="{BB962C8B-B14F-4D97-AF65-F5344CB8AC3E}">
        <p14:creationId xmlns:p14="http://schemas.microsoft.com/office/powerpoint/2010/main" val="166614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63C5AD-5836-24DF-5323-5C366C35627C}"/>
              </a:ext>
            </a:extLst>
          </p:cNvPr>
          <p:cNvSpPr/>
          <p:nvPr/>
        </p:nvSpPr>
        <p:spPr bwMode="auto">
          <a:xfrm>
            <a:off x="912286" y="1340768"/>
            <a:ext cx="10974914" cy="87845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416053"/>
            <a:ext cx="10512306" cy="4799013"/>
          </a:xfrm>
        </p:spPr>
        <p:txBody>
          <a:bodyPr/>
          <a:lstStyle/>
          <a:p>
            <a:pPr marL="98425" indent="0">
              <a:lnSpc>
                <a:spcPct val="100000"/>
              </a:lnSpc>
              <a:spcBef>
                <a:spcPts val="1600"/>
              </a:spcBef>
              <a:spcAft>
                <a:spcPts val="0"/>
              </a:spcAft>
              <a:buNone/>
            </a:pPr>
            <a:r>
              <a:rPr lang="en-US" sz="2500" dirty="0">
                <a:solidFill>
                  <a:schemeClr val="bg1"/>
                </a:solidFill>
              </a:rPr>
              <a:t>Module 1: Optimal Approaches to HER2 Testing for the Identification of </a:t>
            </a:r>
            <a:br>
              <a:rPr lang="en-US" sz="2500" dirty="0">
                <a:solidFill>
                  <a:schemeClr val="bg1"/>
                </a:solidFill>
              </a:rPr>
            </a:br>
            <a:r>
              <a:rPr lang="en-US" sz="2500" dirty="0">
                <a:solidFill>
                  <a:schemeClr val="bg1"/>
                </a:solidFill>
              </a:rPr>
              <a:t>HER2-Low Breast Cancer — Dr Carey</a:t>
            </a:r>
          </a:p>
          <a:p>
            <a:pPr marL="98425" indent="0">
              <a:lnSpc>
                <a:spcPct val="100000"/>
              </a:lnSpc>
              <a:spcBef>
                <a:spcPts val="1600"/>
              </a:spcBef>
              <a:spcAft>
                <a:spcPts val="0"/>
              </a:spcAft>
              <a:buNone/>
            </a:pPr>
            <a:r>
              <a:rPr lang="en-US" sz="2500" dirty="0">
                <a:solidFill>
                  <a:schemeClr val="tx1"/>
                </a:solidFill>
              </a:rPr>
              <a:t>Module 2: Available Data with and Current Role of HER2-Targeted Therapy </a:t>
            </a:r>
            <a:br>
              <a:rPr lang="en-US" sz="2500" dirty="0">
                <a:solidFill>
                  <a:schemeClr val="tx1"/>
                </a:solidFill>
              </a:rPr>
            </a:br>
            <a:r>
              <a:rPr lang="en-US" sz="2500" dirty="0">
                <a:solidFill>
                  <a:schemeClr val="tx1"/>
                </a:solidFill>
              </a:rPr>
              <a:t>for HER2-Low Disease — Dr Modi</a:t>
            </a:r>
          </a:p>
          <a:p>
            <a:pPr marL="98425" indent="0">
              <a:lnSpc>
                <a:spcPct val="100000"/>
              </a:lnSpc>
              <a:spcBef>
                <a:spcPts val="1600"/>
              </a:spcBef>
              <a:spcAft>
                <a:spcPts val="0"/>
              </a:spcAft>
              <a:buNone/>
            </a:pPr>
            <a:r>
              <a:rPr lang="en-US" sz="2500" dirty="0">
                <a:solidFill>
                  <a:schemeClr val="tx1"/>
                </a:solidFill>
              </a:rPr>
              <a:t>Module 3: Identification and Management of Toxicities with Trastuzumab </a:t>
            </a:r>
            <a:r>
              <a:rPr lang="en-US" sz="2500" dirty="0" err="1">
                <a:solidFill>
                  <a:schemeClr val="tx1"/>
                </a:solidFill>
              </a:rPr>
              <a:t>Deruxtecan</a:t>
            </a:r>
            <a:r>
              <a:rPr lang="en-US" sz="2500" dirty="0">
                <a:solidFill>
                  <a:schemeClr val="tx1"/>
                </a:solidFill>
              </a:rPr>
              <a:t> — Prof Schmid </a:t>
            </a:r>
          </a:p>
          <a:p>
            <a:pPr marL="98425" indent="0">
              <a:lnSpc>
                <a:spcPct val="100000"/>
              </a:lnSpc>
              <a:spcBef>
                <a:spcPts val="1600"/>
              </a:spcBef>
              <a:spcAft>
                <a:spcPts val="0"/>
              </a:spcAft>
              <a:buNone/>
            </a:pPr>
            <a:r>
              <a:rPr lang="en-US" sz="2500" dirty="0">
                <a:solidFill>
                  <a:schemeClr val="tx1"/>
                </a:solidFill>
              </a:rPr>
              <a:t>Module 4: Future Directions in the Management of HER2-Low Breast Cancer </a:t>
            </a:r>
            <a:br>
              <a:rPr lang="en-US" sz="2500" dirty="0">
                <a:solidFill>
                  <a:schemeClr val="tx1"/>
                </a:solidFill>
              </a:rPr>
            </a:br>
            <a:r>
              <a:rPr lang="en-US" sz="2500" dirty="0">
                <a:solidFill>
                  <a:schemeClr val="tx1"/>
                </a:solidFill>
              </a:rPr>
              <a:t>— Dr </a:t>
            </a:r>
            <a:r>
              <a:rPr lang="en-US" sz="2500" dirty="0" err="1">
                <a:solidFill>
                  <a:schemeClr val="tx1"/>
                </a:solidFill>
              </a:rPr>
              <a:t>Bardia</a:t>
            </a:r>
            <a:endParaRPr lang="en-US" sz="2500" dirty="0">
              <a:solidFill>
                <a:schemeClr val="tx1"/>
              </a:solidFill>
            </a:endParaRPr>
          </a:p>
        </p:txBody>
      </p:sp>
    </p:spTree>
    <p:extLst>
      <p:ext uri="{BB962C8B-B14F-4D97-AF65-F5344CB8AC3E}">
        <p14:creationId xmlns:p14="http://schemas.microsoft.com/office/powerpoint/2010/main" val="42230735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p:nvPr>
        </p:nvSpPr>
        <p:spPr/>
        <p:txBody>
          <a:bodyPr/>
          <a:lstStyle/>
          <a:p>
            <a:pPr marL="0" marR="0">
              <a:spcBef>
                <a:spcPts val="0"/>
              </a:spcBef>
              <a:spcAft>
                <a:spcPts val="0"/>
              </a:spcAft>
            </a:pPr>
            <a:r>
              <a:rPr lang="en-US" b="1" kern="100"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Approximately what proportion of patients with metastatic breast cancer have tumors that are HER2-negative or HER2-low based on ER status? (Median; range)</a:t>
            </a:r>
            <a:endParaRPr lang="en-US" kern="100"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Group 38">
            <a:extLst>
              <a:ext uri="{FF2B5EF4-FFF2-40B4-BE49-F238E27FC236}">
                <a16:creationId xmlns:a16="http://schemas.microsoft.com/office/drawing/2014/main" id="{E0F9A7FF-82CD-0418-9B79-9BAD9FD4C0C5}"/>
              </a:ext>
            </a:extLst>
          </p:cNvPr>
          <p:cNvGraphicFramePr>
            <a:graphicFrameLocks/>
          </p:cNvGraphicFramePr>
          <p:nvPr>
            <p:extLst>
              <p:ext uri="{D42A27DB-BD31-4B8C-83A1-F6EECF244321}">
                <p14:modId xmlns:p14="http://schemas.microsoft.com/office/powerpoint/2010/main" val="2448809801"/>
              </p:ext>
            </p:extLst>
          </p:nvPr>
        </p:nvGraphicFramePr>
        <p:xfrm>
          <a:off x="1394637" y="2362200"/>
          <a:ext cx="9402726" cy="1835354"/>
        </p:xfrm>
        <a:graphic>
          <a:graphicData uri="http://schemas.openxmlformats.org/drawingml/2006/table">
            <a:tbl>
              <a:tblPr/>
              <a:tblGrid>
                <a:gridCol w="2968273">
                  <a:extLst>
                    <a:ext uri="{9D8B030D-6E8A-4147-A177-3AD203B41FA5}">
                      <a16:colId xmlns:a16="http://schemas.microsoft.com/office/drawing/2014/main" val="20000"/>
                    </a:ext>
                  </a:extLst>
                </a:gridCol>
                <a:gridCol w="3068045">
                  <a:extLst>
                    <a:ext uri="{9D8B030D-6E8A-4147-A177-3AD203B41FA5}">
                      <a16:colId xmlns:a16="http://schemas.microsoft.com/office/drawing/2014/main" val="20001"/>
                    </a:ext>
                  </a:extLst>
                </a:gridCol>
                <a:gridCol w="3366408">
                  <a:extLst>
                    <a:ext uri="{9D8B030D-6E8A-4147-A177-3AD203B41FA5}">
                      <a16:colId xmlns:a16="http://schemas.microsoft.com/office/drawing/2014/main" val="20002"/>
                    </a:ext>
                  </a:extLst>
                </a:gridCol>
              </a:tblGrid>
              <a:tr h="685800">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endParaRPr kumimoji="0" lang="en-US" sz="2000" b="0"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endParaRPr>
                    </a:p>
                  </a:txBody>
                  <a:tcPr marL="121920" marR="121920" marT="45725" marB="45725" anchor="b" anchorCtr="1"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algn="ctr">
                        <a:spcBef>
                          <a:spcPts val="0"/>
                        </a:spcBef>
                        <a:spcAft>
                          <a:spcPts val="0"/>
                        </a:spcAft>
                      </a:pPr>
                      <a:r>
                        <a:rPr lang="en-US" sz="2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ER-positive</a:t>
                      </a:r>
                      <a:endParaRPr lang="en-US" sz="2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algn="ctr">
                        <a:spcBef>
                          <a:spcPts val="0"/>
                        </a:spcBef>
                        <a:spcAft>
                          <a:spcPts val="0"/>
                        </a:spcAft>
                      </a:pPr>
                      <a:r>
                        <a:rPr lang="en-US" sz="2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ER-negative</a:t>
                      </a:r>
                      <a:endParaRPr lang="en-US" sz="2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0000"/>
                  </a:ext>
                </a:extLst>
              </a:tr>
              <a:tr h="574777">
                <a:tc>
                  <a:txBody>
                    <a:bodyPr/>
                    <a:lstStyle/>
                    <a:p>
                      <a:pPr marL="0" marR="0">
                        <a:spcBef>
                          <a:spcPts val="0"/>
                        </a:spcBef>
                        <a:spcAft>
                          <a:spcPts val="0"/>
                        </a:spcAft>
                      </a:pPr>
                      <a:r>
                        <a:rPr lang="en-US" sz="20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HER2 IHC 0</a:t>
                      </a:r>
                      <a:endParaRPr lang="en-US" sz="2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algn="ctr">
                        <a:spcBef>
                          <a:spcPts val="0"/>
                        </a:spcBef>
                        <a:spcAft>
                          <a:spcPts val="0"/>
                        </a:spcAft>
                      </a:pPr>
                      <a:r>
                        <a:rPr lang="en-US" sz="2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30% (20% - 50%)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algn="ctr">
                        <a:spcBef>
                          <a:spcPts val="0"/>
                        </a:spcBef>
                        <a:spcAft>
                          <a:spcPts val="0"/>
                        </a:spcAft>
                      </a:pPr>
                      <a:r>
                        <a:rPr lang="en-US" sz="2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58% (20% - 80%)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74777">
                <a:tc>
                  <a:txBody>
                    <a:bodyPr/>
                    <a:lstStyle/>
                    <a:p>
                      <a:pPr marL="0" marR="0">
                        <a:spcBef>
                          <a:spcPts val="0"/>
                        </a:spcBef>
                        <a:spcAft>
                          <a:spcPts val="0"/>
                        </a:spcAft>
                      </a:pPr>
                      <a:r>
                        <a:rPr lang="en-US" sz="20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HER2 IHC 1+ or 2+ </a:t>
                      </a:r>
                      <a:endParaRPr lang="en-US" sz="2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marL="0" marR="0" algn="ctr">
                        <a:spcBef>
                          <a:spcPts val="0"/>
                        </a:spcBef>
                        <a:spcAft>
                          <a:spcPts val="0"/>
                        </a:spcAft>
                      </a:pPr>
                      <a:r>
                        <a:rPr lang="en-US" sz="2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67% (50% - 80%)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marL="0" marR="0" algn="ctr">
                        <a:spcBef>
                          <a:spcPts val="0"/>
                        </a:spcBef>
                        <a:spcAft>
                          <a:spcPts val="0"/>
                        </a:spcAft>
                      </a:pPr>
                      <a:r>
                        <a:rPr lang="en-US" sz="2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35% (20% - 70%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89636602"/>
      </p:ext>
    </p:extLst>
  </p:cSld>
  <p:clrMapOvr>
    <a:masterClrMapping/>
  </p:clrMapOvr>
  <p:transition spd="slow"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p:nvPr>
        </p:nvSpPr>
        <p:spPr>
          <a:xfrm>
            <a:off x="912285" y="227013"/>
            <a:ext cx="10289115" cy="1828800"/>
          </a:xfrm>
        </p:spPr>
        <p:txBody>
          <a:bodyPr/>
          <a:lstStyle/>
          <a:p>
            <a:pPr>
              <a:spcBef>
                <a:spcPts val="0"/>
              </a:spcBef>
              <a:spcAft>
                <a:spcPts val="0"/>
              </a:spcAft>
            </a:pPr>
            <a:r>
              <a:rPr lang="en-US" b="1" kern="100"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Based on available data, do you believe that trastuzumab </a:t>
            </a:r>
            <a:r>
              <a:rPr lang="en-US" b="1" kern="100" dirty="0" err="1">
                <a:solidFill>
                  <a:srgbClr val="0432FF"/>
                </a:solidFill>
                <a:effectLst/>
                <a:latin typeface="Arial" panose="020B0604020202020204" pitchFamily="34" charset="0"/>
                <a:ea typeface="Calibri" panose="020F0502020204030204" pitchFamily="34" charset="0"/>
                <a:cs typeface="Times New Roman" panose="02020603050405020304" pitchFamily="18" charset="0"/>
              </a:rPr>
              <a:t>deruxtecan</a:t>
            </a:r>
            <a:r>
              <a:rPr lang="en-US" b="1" kern="100"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 has shown efficacy in HER2-low tumors other than breast cancer?</a:t>
            </a:r>
            <a:endParaRPr lang="en-US" kern="100"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4">
            <a:extLst>
              <a:ext uri="{FF2B5EF4-FFF2-40B4-BE49-F238E27FC236}">
                <a16:creationId xmlns:a16="http://schemas.microsoft.com/office/drawing/2014/main" id="{310ED6AF-44FA-5563-66A3-C27B8FAB57D2}"/>
              </a:ext>
            </a:extLst>
          </p:cNvPr>
          <p:cNvSpPr txBox="1">
            <a:spLocks noChangeArrowheads="1"/>
          </p:cNvSpPr>
          <p:nvPr/>
        </p:nvSpPr>
        <p:spPr bwMode="auto">
          <a:xfrm>
            <a:off x="685801" y="2740713"/>
            <a:ext cx="3019573"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6" name="Text Box 4">
            <a:extLst>
              <a:ext uri="{FF2B5EF4-FFF2-40B4-BE49-F238E27FC236}">
                <a16:creationId xmlns:a16="http://schemas.microsoft.com/office/drawing/2014/main" id="{6EBF47E3-C72B-ACDC-2F71-DF8FB2195827}"/>
              </a:ext>
            </a:extLst>
          </p:cNvPr>
          <p:cNvSpPr txBox="1">
            <a:spLocks noChangeArrowheads="1"/>
          </p:cNvSpPr>
          <p:nvPr/>
        </p:nvSpPr>
        <p:spPr bwMode="auto">
          <a:xfrm>
            <a:off x="685800" y="3429000"/>
            <a:ext cx="3019573"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1">
            <a:extLst>
              <a:ext uri="{FF2B5EF4-FFF2-40B4-BE49-F238E27FC236}">
                <a16:creationId xmlns:a16="http://schemas.microsoft.com/office/drawing/2014/main" id="{20256B7F-479D-7DF4-0375-4D3CF8A27219}"/>
              </a:ext>
            </a:extLst>
          </p:cNvPr>
          <p:cNvPicPr>
            <a:picLocks noChangeAspect="1"/>
          </p:cNvPicPr>
          <p:nvPr/>
        </p:nvPicPr>
        <p:blipFill>
          <a:blip r:embed="rId2"/>
          <a:srcRect/>
          <a:stretch/>
        </p:blipFill>
        <p:spPr bwMode="auto">
          <a:xfrm>
            <a:off x="3857774" y="341064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9">
            <a:extLst>
              <a:ext uri="{FF2B5EF4-FFF2-40B4-BE49-F238E27FC236}">
                <a16:creationId xmlns:a16="http://schemas.microsoft.com/office/drawing/2014/main" id="{87B2A076-B7D2-CD41-949D-599120536AEF}"/>
              </a:ext>
            </a:extLst>
          </p:cNvPr>
          <p:cNvSpPr txBox="1">
            <a:spLocks noChangeArrowheads="1"/>
          </p:cNvSpPr>
          <p:nvPr/>
        </p:nvSpPr>
        <p:spPr bwMode="auto">
          <a:xfrm>
            <a:off x="7467600" y="3407638"/>
            <a:ext cx="457200"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8</a:t>
            </a:r>
          </a:p>
        </p:txBody>
      </p:sp>
      <p:pic>
        <p:nvPicPr>
          <p:cNvPr id="9" name="Picture 1">
            <a:extLst>
              <a:ext uri="{FF2B5EF4-FFF2-40B4-BE49-F238E27FC236}">
                <a16:creationId xmlns:a16="http://schemas.microsoft.com/office/drawing/2014/main" id="{CF6AAF50-DA60-1932-84CD-B961A4CABC75}"/>
              </a:ext>
            </a:extLst>
          </p:cNvPr>
          <p:cNvPicPr>
            <a:picLocks noChangeAspect="1"/>
          </p:cNvPicPr>
          <p:nvPr/>
        </p:nvPicPr>
        <p:blipFill>
          <a:blip r:embed="rId2"/>
          <a:srcRect/>
          <a:stretch/>
        </p:blipFill>
        <p:spPr bwMode="auto">
          <a:xfrm>
            <a:off x="4292430" y="341064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
            <a:extLst>
              <a:ext uri="{FF2B5EF4-FFF2-40B4-BE49-F238E27FC236}">
                <a16:creationId xmlns:a16="http://schemas.microsoft.com/office/drawing/2014/main" id="{B76432FF-D1B1-D967-A542-B362D010572D}"/>
              </a:ext>
            </a:extLst>
          </p:cNvPr>
          <p:cNvPicPr>
            <a:picLocks noChangeAspect="1"/>
          </p:cNvPicPr>
          <p:nvPr/>
        </p:nvPicPr>
        <p:blipFill>
          <a:blip r:embed="rId2"/>
          <a:srcRect/>
          <a:stretch/>
        </p:blipFill>
        <p:spPr bwMode="auto">
          <a:xfrm>
            <a:off x="4727086" y="341064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
            <a:extLst>
              <a:ext uri="{FF2B5EF4-FFF2-40B4-BE49-F238E27FC236}">
                <a16:creationId xmlns:a16="http://schemas.microsoft.com/office/drawing/2014/main" id="{4E9BA3F8-F150-9838-42F9-7B4259B91B88}"/>
              </a:ext>
            </a:extLst>
          </p:cNvPr>
          <p:cNvPicPr>
            <a:picLocks noChangeAspect="1"/>
          </p:cNvPicPr>
          <p:nvPr/>
        </p:nvPicPr>
        <p:blipFill>
          <a:blip r:embed="rId2"/>
          <a:srcRect/>
          <a:stretch/>
        </p:blipFill>
        <p:spPr bwMode="auto">
          <a:xfrm>
            <a:off x="5161742" y="341064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
            <a:extLst>
              <a:ext uri="{FF2B5EF4-FFF2-40B4-BE49-F238E27FC236}">
                <a16:creationId xmlns:a16="http://schemas.microsoft.com/office/drawing/2014/main" id="{712AA0F9-65FF-5A57-B9E0-A7B80577A5DF}"/>
              </a:ext>
            </a:extLst>
          </p:cNvPr>
          <p:cNvPicPr>
            <a:picLocks noChangeAspect="1"/>
          </p:cNvPicPr>
          <p:nvPr/>
        </p:nvPicPr>
        <p:blipFill>
          <a:blip r:embed="rId2"/>
          <a:srcRect/>
          <a:stretch/>
        </p:blipFill>
        <p:spPr bwMode="auto">
          <a:xfrm>
            <a:off x="5596398" y="341064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
            <a:extLst>
              <a:ext uri="{FF2B5EF4-FFF2-40B4-BE49-F238E27FC236}">
                <a16:creationId xmlns:a16="http://schemas.microsoft.com/office/drawing/2014/main" id="{18AD8C80-74A6-30C5-9D2A-A7F57178C3FF}"/>
              </a:ext>
            </a:extLst>
          </p:cNvPr>
          <p:cNvPicPr>
            <a:picLocks noChangeAspect="1"/>
          </p:cNvPicPr>
          <p:nvPr/>
        </p:nvPicPr>
        <p:blipFill>
          <a:blip r:embed="rId2"/>
          <a:srcRect/>
          <a:stretch/>
        </p:blipFill>
        <p:spPr bwMode="auto">
          <a:xfrm>
            <a:off x="6031054" y="341064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
            <a:extLst>
              <a:ext uri="{FF2B5EF4-FFF2-40B4-BE49-F238E27FC236}">
                <a16:creationId xmlns:a16="http://schemas.microsoft.com/office/drawing/2014/main" id="{ED5C6EB4-6766-FDE0-ADFE-6F0F9F0F033F}"/>
              </a:ext>
            </a:extLst>
          </p:cNvPr>
          <p:cNvPicPr>
            <a:picLocks noChangeAspect="1"/>
          </p:cNvPicPr>
          <p:nvPr/>
        </p:nvPicPr>
        <p:blipFill>
          <a:blip r:embed="rId2"/>
          <a:srcRect/>
          <a:stretch/>
        </p:blipFill>
        <p:spPr bwMode="auto">
          <a:xfrm>
            <a:off x="6465710" y="341064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 Box 9">
            <a:extLst>
              <a:ext uri="{FF2B5EF4-FFF2-40B4-BE49-F238E27FC236}">
                <a16:creationId xmlns:a16="http://schemas.microsoft.com/office/drawing/2014/main" id="{87A89874-BF72-D38F-EC8E-E3B1B8DD8EE1}"/>
              </a:ext>
            </a:extLst>
          </p:cNvPr>
          <p:cNvSpPr txBox="1">
            <a:spLocks noChangeArrowheads="1"/>
          </p:cNvSpPr>
          <p:nvPr/>
        </p:nvSpPr>
        <p:spPr bwMode="auto">
          <a:xfrm>
            <a:off x="9144000" y="2689176"/>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12</a:t>
            </a:r>
          </a:p>
        </p:txBody>
      </p:sp>
      <p:pic>
        <p:nvPicPr>
          <p:cNvPr id="16" name="Picture 15">
            <a:extLst>
              <a:ext uri="{FF2B5EF4-FFF2-40B4-BE49-F238E27FC236}">
                <a16:creationId xmlns:a16="http://schemas.microsoft.com/office/drawing/2014/main" id="{8CC140A8-2A40-83A0-66CE-4E40E6A7AC2E}"/>
              </a:ext>
            </a:extLst>
          </p:cNvPr>
          <p:cNvPicPr>
            <a:picLocks noChangeAspect="1"/>
          </p:cNvPicPr>
          <p:nvPr/>
        </p:nvPicPr>
        <p:blipFill>
          <a:blip r:embed="rId3"/>
          <a:srcRect/>
          <a:stretch/>
        </p:blipFill>
        <p:spPr bwMode="auto">
          <a:xfrm>
            <a:off x="3857774" y="268917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5C813400-EEC3-8458-8AE1-27A2A0059D6D}"/>
              </a:ext>
            </a:extLst>
          </p:cNvPr>
          <p:cNvPicPr>
            <a:picLocks noChangeAspect="1"/>
          </p:cNvPicPr>
          <p:nvPr/>
        </p:nvPicPr>
        <p:blipFill>
          <a:blip r:embed="rId3"/>
          <a:srcRect/>
          <a:stretch/>
        </p:blipFill>
        <p:spPr bwMode="auto">
          <a:xfrm>
            <a:off x="4292430" y="268917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68DDEAE3-A350-BACC-4F77-8E3AE2604224}"/>
              </a:ext>
            </a:extLst>
          </p:cNvPr>
          <p:cNvPicPr>
            <a:picLocks noChangeAspect="1"/>
          </p:cNvPicPr>
          <p:nvPr/>
        </p:nvPicPr>
        <p:blipFill>
          <a:blip r:embed="rId3"/>
          <a:srcRect/>
          <a:stretch/>
        </p:blipFill>
        <p:spPr bwMode="auto">
          <a:xfrm>
            <a:off x="4727086" y="268917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50D512BC-B8DD-715C-21A1-D1DAFBE0099D}"/>
              </a:ext>
            </a:extLst>
          </p:cNvPr>
          <p:cNvPicPr>
            <a:picLocks noChangeAspect="1"/>
          </p:cNvPicPr>
          <p:nvPr/>
        </p:nvPicPr>
        <p:blipFill>
          <a:blip r:embed="rId3"/>
          <a:srcRect/>
          <a:stretch/>
        </p:blipFill>
        <p:spPr bwMode="auto">
          <a:xfrm>
            <a:off x="5161742" y="268917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7D5212BD-EC23-292B-E61D-F156F1D46C3C}"/>
              </a:ext>
            </a:extLst>
          </p:cNvPr>
          <p:cNvPicPr>
            <a:picLocks noChangeAspect="1"/>
          </p:cNvPicPr>
          <p:nvPr/>
        </p:nvPicPr>
        <p:blipFill>
          <a:blip r:embed="rId3"/>
          <a:srcRect/>
          <a:stretch/>
        </p:blipFill>
        <p:spPr bwMode="auto">
          <a:xfrm>
            <a:off x="5596398" y="268917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302C279C-D88A-785F-A005-9C78B3CD15E2}"/>
              </a:ext>
            </a:extLst>
          </p:cNvPr>
          <p:cNvPicPr>
            <a:picLocks noChangeAspect="1"/>
          </p:cNvPicPr>
          <p:nvPr/>
        </p:nvPicPr>
        <p:blipFill>
          <a:blip r:embed="rId3"/>
          <a:srcRect/>
          <a:stretch/>
        </p:blipFill>
        <p:spPr bwMode="auto">
          <a:xfrm>
            <a:off x="6031054" y="268917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B5BEA31E-1006-66EE-C86F-AC5ACACF70B0}"/>
              </a:ext>
            </a:extLst>
          </p:cNvPr>
          <p:cNvPicPr>
            <a:picLocks noChangeAspect="1"/>
          </p:cNvPicPr>
          <p:nvPr/>
        </p:nvPicPr>
        <p:blipFill>
          <a:blip r:embed="rId3"/>
          <a:srcRect/>
          <a:stretch/>
        </p:blipFill>
        <p:spPr bwMode="auto">
          <a:xfrm>
            <a:off x="6465710" y="268917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5BE21115-3BAA-E3BA-ADA0-E630E6F932FA}"/>
              </a:ext>
            </a:extLst>
          </p:cNvPr>
          <p:cNvPicPr>
            <a:picLocks noChangeAspect="1"/>
          </p:cNvPicPr>
          <p:nvPr/>
        </p:nvPicPr>
        <p:blipFill>
          <a:blip r:embed="rId3"/>
          <a:srcRect/>
          <a:stretch/>
        </p:blipFill>
        <p:spPr bwMode="auto">
          <a:xfrm>
            <a:off x="6900366" y="268917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E62333CC-DADB-4E40-D45B-57873D5F8CD1}"/>
              </a:ext>
            </a:extLst>
          </p:cNvPr>
          <p:cNvPicPr>
            <a:picLocks noChangeAspect="1"/>
          </p:cNvPicPr>
          <p:nvPr/>
        </p:nvPicPr>
        <p:blipFill>
          <a:blip r:embed="rId3"/>
          <a:srcRect/>
          <a:stretch/>
        </p:blipFill>
        <p:spPr bwMode="auto">
          <a:xfrm>
            <a:off x="7335022" y="268917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77734971-6442-B904-8719-FB714F1071FC}"/>
              </a:ext>
            </a:extLst>
          </p:cNvPr>
          <p:cNvPicPr>
            <a:picLocks noChangeAspect="1"/>
          </p:cNvPicPr>
          <p:nvPr/>
        </p:nvPicPr>
        <p:blipFill>
          <a:blip r:embed="rId3"/>
          <a:srcRect/>
          <a:stretch/>
        </p:blipFill>
        <p:spPr bwMode="auto">
          <a:xfrm>
            <a:off x="7769678" y="268917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35">
            <a:extLst>
              <a:ext uri="{FF2B5EF4-FFF2-40B4-BE49-F238E27FC236}">
                <a16:creationId xmlns:a16="http://schemas.microsoft.com/office/drawing/2014/main" id="{676E74B6-4F10-BF05-61B3-414280AC5454}"/>
              </a:ext>
            </a:extLst>
          </p:cNvPr>
          <p:cNvPicPr>
            <a:picLocks noChangeAspect="1"/>
          </p:cNvPicPr>
          <p:nvPr/>
        </p:nvPicPr>
        <p:blipFill>
          <a:blip r:embed="rId3"/>
          <a:srcRect/>
          <a:stretch/>
        </p:blipFill>
        <p:spPr bwMode="auto">
          <a:xfrm>
            <a:off x="8204334" y="268917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1">
            <a:extLst>
              <a:ext uri="{FF2B5EF4-FFF2-40B4-BE49-F238E27FC236}">
                <a16:creationId xmlns:a16="http://schemas.microsoft.com/office/drawing/2014/main" id="{8872FDF1-6AD4-BD6B-ACBE-237808EBBA25}"/>
              </a:ext>
            </a:extLst>
          </p:cNvPr>
          <p:cNvPicPr>
            <a:picLocks noChangeAspect="1"/>
          </p:cNvPicPr>
          <p:nvPr/>
        </p:nvPicPr>
        <p:blipFill>
          <a:blip r:embed="rId2"/>
          <a:srcRect/>
          <a:stretch/>
        </p:blipFill>
        <p:spPr bwMode="auto">
          <a:xfrm>
            <a:off x="6900366" y="341064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BD2187C-5123-D495-BB20-E02AB3A5132A}"/>
              </a:ext>
            </a:extLst>
          </p:cNvPr>
          <p:cNvPicPr>
            <a:picLocks noChangeAspect="1"/>
          </p:cNvPicPr>
          <p:nvPr/>
        </p:nvPicPr>
        <p:blipFill>
          <a:blip r:embed="rId3"/>
          <a:srcRect/>
          <a:stretch/>
        </p:blipFill>
        <p:spPr bwMode="auto">
          <a:xfrm>
            <a:off x="8642948" y="268917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20288"/>
      </p:ext>
    </p:extLst>
  </p:cSld>
  <p:clrMapOvr>
    <a:masterClrMapping/>
  </p:clrMapOvr>
  <p:transition spd="slow"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p:nvPr>
        </p:nvSpPr>
        <p:spPr>
          <a:xfrm>
            <a:off x="912285" y="19280"/>
            <a:ext cx="10441515" cy="1556257"/>
          </a:xfrm>
        </p:spPr>
        <p:txBody>
          <a:bodyPr/>
          <a:lstStyle/>
          <a:p>
            <a:pPr marL="0" marR="0">
              <a:spcBef>
                <a:spcPts val="0"/>
              </a:spcBef>
              <a:spcAft>
                <a:spcPts val="0"/>
              </a:spcAft>
            </a:pPr>
            <a:r>
              <a:rPr lang="en-US" b="1" kern="100"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Do you believe that trastuzumab </a:t>
            </a:r>
            <a:r>
              <a:rPr lang="en-US" b="1" kern="100" dirty="0" err="1">
                <a:solidFill>
                  <a:srgbClr val="0432FF"/>
                </a:solidFill>
                <a:effectLst/>
                <a:latin typeface="Arial" panose="020B0604020202020204" pitchFamily="34" charset="0"/>
                <a:ea typeface="Calibri" panose="020F0502020204030204" pitchFamily="34" charset="0"/>
                <a:cs typeface="Times New Roman" panose="02020603050405020304" pitchFamily="18" charset="0"/>
              </a:rPr>
              <a:t>deruxtecan</a:t>
            </a:r>
            <a:r>
              <a:rPr lang="en-US" b="1" kern="100"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 (T-</a:t>
            </a:r>
            <a:r>
              <a:rPr lang="en-US" b="1" kern="100" dirty="0" err="1">
                <a:solidFill>
                  <a:srgbClr val="0432FF"/>
                </a:solidFill>
                <a:effectLst/>
                <a:latin typeface="Arial" panose="020B0604020202020204" pitchFamily="34" charset="0"/>
                <a:ea typeface="Calibri" panose="020F0502020204030204" pitchFamily="34" charset="0"/>
                <a:cs typeface="Times New Roman" panose="02020603050405020304" pitchFamily="18" charset="0"/>
              </a:rPr>
              <a:t>DXd</a:t>
            </a:r>
            <a:r>
              <a:rPr lang="en-US" b="1" kern="100"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 should receive a tumor-agnostic FDA approval?</a:t>
            </a:r>
            <a:endParaRPr lang="en-US" kern="100"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4">
            <a:extLst>
              <a:ext uri="{FF2B5EF4-FFF2-40B4-BE49-F238E27FC236}">
                <a16:creationId xmlns:a16="http://schemas.microsoft.com/office/drawing/2014/main" id="{CAD23C90-DB2E-C97F-59C0-8A51AA8B9B51}"/>
              </a:ext>
            </a:extLst>
          </p:cNvPr>
          <p:cNvSpPr txBox="1">
            <a:spLocks noChangeArrowheads="1"/>
          </p:cNvSpPr>
          <p:nvPr/>
        </p:nvSpPr>
        <p:spPr bwMode="auto">
          <a:xfrm>
            <a:off x="912285" y="1575537"/>
            <a:ext cx="3019573"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6" name="Text Box 4">
            <a:extLst>
              <a:ext uri="{FF2B5EF4-FFF2-40B4-BE49-F238E27FC236}">
                <a16:creationId xmlns:a16="http://schemas.microsoft.com/office/drawing/2014/main" id="{6B4236E5-589E-4AFC-9F3B-1F39814DFE80}"/>
              </a:ext>
            </a:extLst>
          </p:cNvPr>
          <p:cNvSpPr txBox="1">
            <a:spLocks noChangeArrowheads="1"/>
          </p:cNvSpPr>
          <p:nvPr/>
        </p:nvSpPr>
        <p:spPr bwMode="auto">
          <a:xfrm>
            <a:off x="912284" y="2263824"/>
            <a:ext cx="3019573"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1">
            <a:extLst>
              <a:ext uri="{FF2B5EF4-FFF2-40B4-BE49-F238E27FC236}">
                <a16:creationId xmlns:a16="http://schemas.microsoft.com/office/drawing/2014/main" id="{F4371857-B437-5326-09FC-E15ADE7D2578}"/>
              </a:ext>
            </a:extLst>
          </p:cNvPr>
          <p:cNvPicPr>
            <a:picLocks noChangeAspect="1"/>
          </p:cNvPicPr>
          <p:nvPr/>
        </p:nvPicPr>
        <p:blipFill>
          <a:blip r:embed="rId2"/>
          <a:srcRect/>
          <a:stretch/>
        </p:blipFill>
        <p:spPr bwMode="auto">
          <a:xfrm>
            <a:off x="4084258" y="22454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9">
            <a:extLst>
              <a:ext uri="{FF2B5EF4-FFF2-40B4-BE49-F238E27FC236}">
                <a16:creationId xmlns:a16="http://schemas.microsoft.com/office/drawing/2014/main" id="{E93AF467-5B79-5F42-37CB-22382D3173FE}"/>
              </a:ext>
            </a:extLst>
          </p:cNvPr>
          <p:cNvSpPr txBox="1">
            <a:spLocks noChangeArrowheads="1"/>
          </p:cNvSpPr>
          <p:nvPr/>
        </p:nvSpPr>
        <p:spPr bwMode="auto">
          <a:xfrm>
            <a:off x="7620000" y="2263824"/>
            <a:ext cx="457200"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8</a:t>
            </a:r>
          </a:p>
        </p:txBody>
      </p:sp>
      <p:pic>
        <p:nvPicPr>
          <p:cNvPr id="9" name="Picture 1">
            <a:extLst>
              <a:ext uri="{FF2B5EF4-FFF2-40B4-BE49-F238E27FC236}">
                <a16:creationId xmlns:a16="http://schemas.microsoft.com/office/drawing/2014/main" id="{0A78EF67-C3C4-4E23-46E5-4241FBF758EA}"/>
              </a:ext>
            </a:extLst>
          </p:cNvPr>
          <p:cNvPicPr>
            <a:picLocks noChangeAspect="1"/>
          </p:cNvPicPr>
          <p:nvPr/>
        </p:nvPicPr>
        <p:blipFill>
          <a:blip r:embed="rId2"/>
          <a:srcRect/>
          <a:stretch/>
        </p:blipFill>
        <p:spPr bwMode="auto">
          <a:xfrm>
            <a:off x="4518914" y="22454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
            <a:extLst>
              <a:ext uri="{FF2B5EF4-FFF2-40B4-BE49-F238E27FC236}">
                <a16:creationId xmlns:a16="http://schemas.microsoft.com/office/drawing/2014/main" id="{4CC40B38-A4A6-B152-B7C4-EF9272FE20E6}"/>
              </a:ext>
            </a:extLst>
          </p:cNvPr>
          <p:cNvPicPr>
            <a:picLocks noChangeAspect="1"/>
          </p:cNvPicPr>
          <p:nvPr/>
        </p:nvPicPr>
        <p:blipFill>
          <a:blip r:embed="rId2"/>
          <a:srcRect/>
          <a:stretch/>
        </p:blipFill>
        <p:spPr bwMode="auto">
          <a:xfrm>
            <a:off x="4953570" y="22454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
            <a:extLst>
              <a:ext uri="{FF2B5EF4-FFF2-40B4-BE49-F238E27FC236}">
                <a16:creationId xmlns:a16="http://schemas.microsoft.com/office/drawing/2014/main" id="{C888674A-9CFB-61C0-F62B-EE7E96D15062}"/>
              </a:ext>
            </a:extLst>
          </p:cNvPr>
          <p:cNvPicPr>
            <a:picLocks noChangeAspect="1"/>
          </p:cNvPicPr>
          <p:nvPr/>
        </p:nvPicPr>
        <p:blipFill>
          <a:blip r:embed="rId2"/>
          <a:srcRect/>
          <a:stretch/>
        </p:blipFill>
        <p:spPr bwMode="auto">
          <a:xfrm>
            <a:off x="5388226" y="22454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
            <a:extLst>
              <a:ext uri="{FF2B5EF4-FFF2-40B4-BE49-F238E27FC236}">
                <a16:creationId xmlns:a16="http://schemas.microsoft.com/office/drawing/2014/main" id="{338CAAD8-3784-74A3-B53A-BB9C13DA483F}"/>
              </a:ext>
            </a:extLst>
          </p:cNvPr>
          <p:cNvPicPr>
            <a:picLocks noChangeAspect="1"/>
          </p:cNvPicPr>
          <p:nvPr/>
        </p:nvPicPr>
        <p:blipFill>
          <a:blip r:embed="rId2"/>
          <a:srcRect/>
          <a:stretch/>
        </p:blipFill>
        <p:spPr bwMode="auto">
          <a:xfrm>
            <a:off x="5822882" y="22454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
            <a:extLst>
              <a:ext uri="{FF2B5EF4-FFF2-40B4-BE49-F238E27FC236}">
                <a16:creationId xmlns:a16="http://schemas.microsoft.com/office/drawing/2014/main" id="{288F60B6-9758-575F-C1A8-48402AA9CDEC}"/>
              </a:ext>
            </a:extLst>
          </p:cNvPr>
          <p:cNvPicPr>
            <a:picLocks noChangeAspect="1"/>
          </p:cNvPicPr>
          <p:nvPr/>
        </p:nvPicPr>
        <p:blipFill>
          <a:blip r:embed="rId2"/>
          <a:srcRect/>
          <a:stretch/>
        </p:blipFill>
        <p:spPr bwMode="auto">
          <a:xfrm>
            <a:off x="6257538" y="22454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
            <a:extLst>
              <a:ext uri="{FF2B5EF4-FFF2-40B4-BE49-F238E27FC236}">
                <a16:creationId xmlns:a16="http://schemas.microsoft.com/office/drawing/2014/main" id="{C3346BB5-4EAE-4998-8E3F-F6F401C1484E}"/>
              </a:ext>
            </a:extLst>
          </p:cNvPr>
          <p:cNvPicPr>
            <a:picLocks noChangeAspect="1"/>
          </p:cNvPicPr>
          <p:nvPr/>
        </p:nvPicPr>
        <p:blipFill>
          <a:blip r:embed="rId2"/>
          <a:srcRect/>
          <a:stretch/>
        </p:blipFill>
        <p:spPr bwMode="auto">
          <a:xfrm>
            <a:off x="6692194" y="22454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ext Box 9">
            <a:extLst>
              <a:ext uri="{FF2B5EF4-FFF2-40B4-BE49-F238E27FC236}">
                <a16:creationId xmlns:a16="http://schemas.microsoft.com/office/drawing/2014/main" id="{636F0312-0253-BCEC-F0E9-7A6E25039CE0}"/>
              </a:ext>
            </a:extLst>
          </p:cNvPr>
          <p:cNvSpPr txBox="1">
            <a:spLocks noChangeArrowheads="1"/>
          </p:cNvSpPr>
          <p:nvPr/>
        </p:nvSpPr>
        <p:spPr bwMode="auto">
          <a:xfrm>
            <a:off x="9372600" y="15240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12</a:t>
            </a:r>
          </a:p>
        </p:txBody>
      </p:sp>
      <p:pic>
        <p:nvPicPr>
          <p:cNvPr id="22" name="Picture 21">
            <a:extLst>
              <a:ext uri="{FF2B5EF4-FFF2-40B4-BE49-F238E27FC236}">
                <a16:creationId xmlns:a16="http://schemas.microsoft.com/office/drawing/2014/main" id="{A307980C-67D3-2368-8783-A5DAA97795DC}"/>
              </a:ext>
            </a:extLst>
          </p:cNvPr>
          <p:cNvPicPr>
            <a:picLocks noChangeAspect="1"/>
          </p:cNvPicPr>
          <p:nvPr/>
        </p:nvPicPr>
        <p:blipFill>
          <a:blip r:embed="rId3"/>
          <a:srcRect/>
          <a:stretch/>
        </p:blipFill>
        <p:spPr bwMode="auto">
          <a:xfrm>
            <a:off x="4084258" y="1524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D8955B84-5D57-869F-1709-840F71BCAF97}"/>
              </a:ext>
            </a:extLst>
          </p:cNvPr>
          <p:cNvPicPr>
            <a:picLocks noChangeAspect="1"/>
          </p:cNvPicPr>
          <p:nvPr/>
        </p:nvPicPr>
        <p:blipFill>
          <a:blip r:embed="rId3"/>
          <a:srcRect/>
          <a:stretch/>
        </p:blipFill>
        <p:spPr bwMode="auto">
          <a:xfrm>
            <a:off x="4518914" y="1524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03E0E670-DA30-D9E6-0185-D8455A77854D}"/>
              </a:ext>
            </a:extLst>
          </p:cNvPr>
          <p:cNvPicPr>
            <a:picLocks noChangeAspect="1"/>
          </p:cNvPicPr>
          <p:nvPr/>
        </p:nvPicPr>
        <p:blipFill>
          <a:blip r:embed="rId3"/>
          <a:srcRect/>
          <a:stretch/>
        </p:blipFill>
        <p:spPr bwMode="auto">
          <a:xfrm>
            <a:off x="4953570" y="1524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CAF1D79E-F5AB-A0DB-04A8-5750254EE6CC}"/>
              </a:ext>
            </a:extLst>
          </p:cNvPr>
          <p:cNvPicPr>
            <a:picLocks noChangeAspect="1"/>
          </p:cNvPicPr>
          <p:nvPr/>
        </p:nvPicPr>
        <p:blipFill>
          <a:blip r:embed="rId3"/>
          <a:srcRect/>
          <a:stretch/>
        </p:blipFill>
        <p:spPr bwMode="auto">
          <a:xfrm>
            <a:off x="5388226" y="1524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35">
            <a:extLst>
              <a:ext uri="{FF2B5EF4-FFF2-40B4-BE49-F238E27FC236}">
                <a16:creationId xmlns:a16="http://schemas.microsoft.com/office/drawing/2014/main" id="{1157DE63-D6AA-B630-D4F8-F32BC34182E4}"/>
              </a:ext>
            </a:extLst>
          </p:cNvPr>
          <p:cNvPicPr>
            <a:picLocks noChangeAspect="1"/>
          </p:cNvPicPr>
          <p:nvPr/>
        </p:nvPicPr>
        <p:blipFill>
          <a:blip r:embed="rId3"/>
          <a:srcRect/>
          <a:stretch/>
        </p:blipFill>
        <p:spPr bwMode="auto">
          <a:xfrm>
            <a:off x="5822882" y="1524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D22710B8-CFCB-379C-1B4C-120281CCA963}"/>
              </a:ext>
            </a:extLst>
          </p:cNvPr>
          <p:cNvPicPr>
            <a:picLocks noChangeAspect="1"/>
          </p:cNvPicPr>
          <p:nvPr/>
        </p:nvPicPr>
        <p:blipFill>
          <a:blip r:embed="rId3"/>
          <a:srcRect/>
          <a:stretch/>
        </p:blipFill>
        <p:spPr bwMode="auto">
          <a:xfrm>
            <a:off x="6257538" y="1524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39">
            <a:extLst>
              <a:ext uri="{FF2B5EF4-FFF2-40B4-BE49-F238E27FC236}">
                <a16:creationId xmlns:a16="http://schemas.microsoft.com/office/drawing/2014/main" id="{CA2F35D4-EC06-6031-6298-9733A7957B67}"/>
              </a:ext>
            </a:extLst>
          </p:cNvPr>
          <p:cNvPicPr>
            <a:picLocks noChangeAspect="1"/>
          </p:cNvPicPr>
          <p:nvPr/>
        </p:nvPicPr>
        <p:blipFill>
          <a:blip r:embed="rId3"/>
          <a:srcRect/>
          <a:stretch/>
        </p:blipFill>
        <p:spPr bwMode="auto">
          <a:xfrm>
            <a:off x="6692194" y="1524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40">
            <a:extLst>
              <a:ext uri="{FF2B5EF4-FFF2-40B4-BE49-F238E27FC236}">
                <a16:creationId xmlns:a16="http://schemas.microsoft.com/office/drawing/2014/main" id="{3102E2DD-FB20-F401-7925-F090CEEE4581}"/>
              </a:ext>
            </a:extLst>
          </p:cNvPr>
          <p:cNvPicPr>
            <a:picLocks noChangeAspect="1"/>
          </p:cNvPicPr>
          <p:nvPr/>
        </p:nvPicPr>
        <p:blipFill>
          <a:blip r:embed="rId3"/>
          <a:srcRect/>
          <a:stretch/>
        </p:blipFill>
        <p:spPr bwMode="auto">
          <a:xfrm>
            <a:off x="7126850" y="1524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D15A0CBE-55D3-4CD4-4BCA-03DCC269EBE1}"/>
              </a:ext>
            </a:extLst>
          </p:cNvPr>
          <p:cNvPicPr>
            <a:picLocks noChangeAspect="1"/>
          </p:cNvPicPr>
          <p:nvPr/>
        </p:nvPicPr>
        <p:blipFill>
          <a:blip r:embed="rId3"/>
          <a:srcRect/>
          <a:stretch/>
        </p:blipFill>
        <p:spPr bwMode="auto">
          <a:xfrm>
            <a:off x="7561506" y="1524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42">
            <a:extLst>
              <a:ext uri="{FF2B5EF4-FFF2-40B4-BE49-F238E27FC236}">
                <a16:creationId xmlns:a16="http://schemas.microsoft.com/office/drawing/2014/main" id="{F3A6F13B-7880-3DDE-AB84-14B706BB775D}"/>
              </a:ext>
            </a:extLst>
          </p:cNvPr>
          <p:cNvPicPr>
            <a:picLocks noChangeAspect="1"/>
          </p:cNvPicPr>
          <p:nvPr/>
        </p:nvPicPr>
        <p:blipFill>
          <a:blip r:embed="rId3"/>
          <a:srcRect/>
          <a:stretch/>
        </p:blipFill>
        <p:spPr bwMode="auto">
          <a:xfrm>
            <a:off x="7996162" y="1524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B812C1AF-EEB1-CBDD-85F7-3196893DFA0E}"/>
              </a:ext>
            </a:extLst>
          </p:cNvPr>
          <p:cNvPicPr>
            <a:picLocks noChangeAspect="1"/>
          </p:cNvPicPr>
          <p:nvPr/>
        </p:nvPicPr>
        <p:blipFill>
          <a:blip r:embed="rId3"/>
          <a:srcRect/>
          <a:stretch/>
        </p:blipFill>
        <p:spPr bwMode="auto">
          <a:xfrm>
            <a:off x="8430818" y="1524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18C0D34C-EF1F-DA2D-BBAF-A0FD46591088}"/>
              </a:ext>
            </a:extLst>
          </p:cNvPr>
          <p:cNvSpPr txBox="1"/>
          <p:nvPr/>
        </p:nvSpPr>
        <p:spPr>
          <a:xfrm>
            <a:off x="1113563" y="2971800"/>
            <a:ext cx="9478237" cy="3370153"/>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ts val="0"/>
              </a:spcBef>
              <a:spcAft>
                <a:spcPts val="600"/>
              </a:spcAft>
              <a:buClrTx/>
              <a:buSzTx/>
              <a:buFont typeface="Symbol" pitchFamily="2" charset="2"/>
              <a:buChar char=""/>
              <a:tabLst/>
              <a:defRPr/>
            </a:pPr>
            <a:r>
              <a:rPr kumimoji="0" lang="en-US" sz="1800" b="0"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HER2 gene amplification occurs in many tumor types (salivary, endometrial, ovarian, biliary, gastric, etc.). It is likely that T-</a:t>
            </a:r>
            <a:r>
              <a:rPr kumimoji="0" lang="en-US" sz="1800" b="0"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DXd</a:t>
            </a:r>
            <a:r>
              <a:rPr kumimoji="0" lang="en-US" sz="1800" b="0"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will have activity in all these HER2+ diseases.</a:t>
            </a:r>
            <a:endParaRPr kumimoji="0" lang="en-US" sz="1800" b="0" i="0" u="none" strike="noStrike" kern="1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lnSpc>
                <a:spcPct val="100000"/>
              </a:lnSpc>
              <a:spcBef>
                <a:spcPts val="0"/>
              </a:spcBef>
              <a:spcAft>
                <a:spcPts val="600"/>
              </a:spcAft>
              <a:buClrTx/>
              <a:buSzTx/>
              <a:buFont typeface="Symbol" pitchFamily="2" charset="2"/>
              <a:buChar char=""/>
              <a:tabLst/>
              <a:defRPr/>
            </a:pPr>
            <a:r>
              <a:rPr kumimoji="0" lang="en-US" sz="1800" b="0"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It seems to work for almost all HER2+ cancers and better to give people the option given its excellent efficacy compared to most chemo and very quick (most of the time) impact.</a:t>
            </a:r>
            <a:endParaRPr kumimoji="0" lang="en-US" sz="1800" b="0" i="0" u="none" strike="noStrike" kern="1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lnSpc>
                <a:spcPct val="100000"/>
              </a:lnSpc>
              <a:spcBef>
                <a:spcPts val="0"/>
              </a:spcBef>
              <a:spcAft>
                <a:spcPts val="600"/>
              </a:spcAft>
              <a:buClrTx/>
              <a:buSzTx/>
              <a:buFont typeface="Symbol" pitchFamily="2" charset="2"/>
              <a:buChar char=""/>
              <a:tabLst/>
              <a:defRPr/>
            </a:pPr>
            <a:r>
              <a:rPr kumimoji="0" lang="en-US" sz="1800" b="0" i="0" u="none" strike="noStrike" kern="1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a:t>
            </a:r>
            <a:r>
              <a:rPr kumimoji="0" lang="en-US" sz="1800" b="0" i="0" u="none" strike="noStrike" kern="1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DXd</a:t>
            </a:r>
            <a:r>
              <a:rPr kumimoji="0" lang="en-US" sz="1800" b="0" i="0" u="none" strike="noStrike" kern="1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is clearly effective in many settings but I don’t think there is enough data to use HER2-low in any tumor. I suspect there will be more data soon that might support this approach.</a:t>
            </a:r>
          </a:p>
          <a:p>
            <a:pPr marL="342900" marR="0" lvl="0" indent="-342900" algn="l" defTabSz="914400" rtl="0" eaLnBrk="0" fontAlgn="base" latinLnBrk="0" hangingPunct="0">
              <a:lnSpc>
                <a:spcPct val="100000"/>
              </a:lnSpc>
              <a:spcBef>
                <a:spcPts val="0"/>
              </a:spcBef>
              <a:spcAft>
                <a:spcPts val="600"/>
              </a:spcAft>
              <a:buClrTx/>
              <a:buSzTx/>
              <a:buFont typeface="Symbol" pitchFamily="2" charset="2"/>
              <a:buChar char=""/>
              <a:tabLst/>
              <a:defRPr/>
            </a:pPr>
            <a:r>
              <a:rPr kumimoji="0" lang="en-US" sz="1800" b="0" i="0" u="none" strike="noStrike" kern="1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For HER2 amplified tumors, I would be supportive of a tumor-agnostic label. </a:t>
            </a:r>
            <a:br>
              <a:rPr kumimoji="0" lang="en-US" sz="1800" b="0" i="0" u="none" strike="noStrike" kern="1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1800" b="0" i="0" u="none" strike="noStrike" kern="1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But, for HER2 low tumors, the </a:t>
            </a:r>
            <a:r>
              <a:rPr kumimoji="0" lang="en-US" sz="1800" b="0" i="0" u="none" strike="noStrike" kern="1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MoA</a:t>
            </a:r>
            <a:r>
              <a:rPr kumimoji="0" lang="en-US" sz="1800" b="0" i="0" u="none" strike="noStrike" kern="1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is different and the concept of a universal sensitivity of tumors to vectorized TOPO1 inhibitor is not proven. Thresholds may also be different across tumor types.</a:t>
            </a:r>
          </a:p>
        </p:txBody>
      </p:sp>
      <p:pic>
        <p:nvPicPr>
          <p:cNvPr id="3" name="Picture 2">
            <a:extLst>
              <a:ext uri="{FF2B5EF4-FFF2-40B4-BE49-F238E27FC236}">
                <a16:creationId xmlns:a16="http://schemas.microsoft.com/office/drawing/2014/main" id="{55D5F29D-C101-AF94-4279-241CFDBC18FA}"/>
              </a:ext>
            </a:extLst>
          </p:cNvPr>
          <p:cNvPicPr>
            <a:picLocks noChangeAspect="1"/>
          </p:cNvPicPr>
          <p:nvPr/>
        </p:nvPicPr>
        <p:blipFill>
          <a:blip r:embed="rId3"/>
          <a:srcRect/>
          <a:stretch/>
        </p:blipFill>
        <p:spPr bwMode="auto">
          <a:xfrm>
            <a:off x="8876867" y="1524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5EBC31CF-5A86-79AF-0FFB-E224F56BC671}"/>
              </a:ext>
            </a:extLst>
          </p:cNvPr>
          <p:cNvPicPr>
            <a:picLocks noChangeAspect="1"/>
          </p:cNvPicPr>
          <p:nvPr/>
        </p:nvPicPr>
        <p:blipFill>
          <a:blip r:embed="rId2"/>
          <a:srcRect/>
          <a:stretch/>
        </p:blipFill>
        <p:spPr bwMode="auto">
          <a:xfrm>
            <a:off x="7123375" y="22454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4456994"/>
      </p:ext>
    </p:extLst>
  </p:cSld>
  <p:clrMapOvr>
    <a:masterClrMapping/>
  </p:clrMapOvr>
  <p:transition spd="slow"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F18BFE-0A3A-AEA8-F367-B34DB3F68B92}"/>
              </a:ext>
            </a:extLst>
          </p:cNvPr>
          <p:cNvSpPr txBox="1">
            <a:spLocks/>
          </p:cNvSpPr>
          <p:nvPr/>
        </p:nvSpPr>
        <p:spPr bwMode="auto">
          <a:xfrm>
            <a:off x="912285" y="381000"/>
            <a:ext cx="10289115" cy="149463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ts val="0"/>
              </a:spcBef>
              <a:spcAft>
                <a:spcPts val="0"/>
              </a:spcAft>
              <a:buClr>
                <a:srgbClr val="000000"/>
              </a:buClr>
              <a:buSzPct val="45000"/>
              <a:buFont typeface="Wingdings" pitchFamily="-72" charset="2"/>
              <a:buNone/>
              <a:tabLst/>
              <a:defRPr/>
            </a:pPr>
            <a:r>
              <a:rPr kumimoji="0" lang="en-US" sz="2600" b="1" i="0" u="none" strike="noStrike" kern="100" cap="none" spc="0" normalizeH="0" baseline="0" noProof="0" dirty="0">
                <a:ln>
                  <a:noFill/>
                </a:ln>
                <a:solidFill>
                  <a:srgbClr val="0432FF"/>
                </a:solidFill>
                <a:effectLst/>
                <a:uLnTx/>
                <a:uFillTx/>
                <a:latin typeface="Arial" panose="020B0604020202020204" pitchFamily="34" charset="0"/>
                <a:ea typeface="Calibri" panose="020F0502020204030204" pitchFamily="34" charset="0"/>
                <a:cs typeface="Times New Roman" panose="02020603050405020304" pitchFamily="18" charset="0"/>
              </a:rPr>
              <a:t>Regulatory and reimbursement issues aside, would you offer trastuzumab </a:t>
            </a:r>
            <a:r>
              <a:rPr kumimoji="0" lang="en-US" sz="2600" b="1" i="0" u="none" strike="noStrike" kern="100" cap="none" spc="0" normalizeH="0" baseline="0" noProof="0" dirty="0" err="1">
                <a:ln>
                  <a:noFill/>
                </a:ln>
                <a:solidFill>
                  <a:srgbClr val="0432FF"/>
                </a:solidFill>
                <a:effectLst/>
                <a:uLnTx/>
                <a:uFillTx/>
                <a:latin typeface="Arial" panose="020B0604020202020204" pitchFamily="34" charset="0"/>
                <a:ea typeface="Calibri" panose="020F0502020204030204" pitchFamily="34" charset="0"/>
                <a:cs typeface="Times New Roman" panose="02020603050405020304" pitchFamily="18" charset="0"/>
              </a:rPr>
              <a:t>deruxtecan</a:t>
            </a:r>
            <a:r>
              <a:rPr kumimoji="0" lang="en-US" sz="2600" b="1" i="0" u="none" strike="noStrike" kern="100" cap="none" spc="0" normalizeH="0" baseline="0" noProof="0" dirty="0">
                <a:ln>
                  <a:noFill/>
                </a:ln>
                <a:solidFill>
                  <a:srgbClr val="0432FF"/>
                </a:solidFill>
                <a:effectLst/>
                <a:uLnTx/>
                <a:uFillTx/>
                <a:latin typeface="Arial" panose="020B0604020202020204" pitchFamily="34" charset="0"/>
                <a:ea typeface="Calibri" panose="020F0502020204030204" pitchFamily="34" charset="0"/>
                <a:cs typeface="Times New Roman" panose="02020603050405020304" pitchFamily="18" charset="0"/>
              </a:rPr>
              <a:t> to a patient with HER2 IHC 0 metastatic breast cancer with a HER2 mutation? </a:t>
            </a:r>
            <a:endParaRPr kumimoji="0" lang="en-US" sz="2600" b="1" i="0" u="none" strike="noStrike" kern="1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 Box 4">
            <a:extLst>
              <a:ext uri="{FF2B5EF4-FFF2-40B4-BE49-F238E27FC236}">
                <a16:creationId xmlns:a16="http://schemas.microsoft.com/office/drawing/2014/main" id="{D80CB89A-F433-312B-27AE-DD83AE181C7D}"/>
              </a:ext>
            </a:extLst>
          </p:cNvPr>
          <p:cNvSpPr txBox="1">
            <a:spLocks noChangeArrowheads="1"/>
          </p:cNvSpPr>
          <p:nvPr/>
        </p:nvSpPr>
        <p:spPr bwMode="auto">
          <a:xfrm>
            <a:off x="685801" y="2642337"/>
            <a:ext cx="3019573"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25" name="Text Box 4">
            <a:extLst>
              <a:ext uri="{FF2B5EF4-FFF2-40B4-BE49-F238E27FC236}">
                <a16:creationId xmlns:a16="http://schemas.microsoft.com/office/drawing/2014/main" id="{7CF587EE-2BEB-3BBD-CC22-3B585ECB0976}"/>
              </a:ext>
            </a:extLst>
          </p:cNvPr>
          <p:cNvSpPr txBox="1">
            <a:spLocks noChangeArrowheads="1"/>
          </p:cNvSpPr>
          <p:nvPr/>
        </p:nvSpPr>
        <p:spPr bwMode="auto">
          <a:xfrm>
            <a:off x="685800" y="3330624"/>
            <a:ext cx="3019573"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27" name="Picture 1">
            <a:extLst>
              <a:ext uri="{FF2B5EF4-FFF2-40B4-BE49-F238E27FC236}">
                <a16:creationId xmlns:a16="http://schemas.microsoft.com/office/drawing/2014/main" id="{AF4AF8B0-E004-BB50-6856-F9A818DCC01B}"/>
              </a:ext>
            </a:extLst>
          </p:cNvPr>
          <p:cNvPicPr>
            <a:picLocks noChangeAspect="1"/>
          </p:cNvPicPr>
          <p:nvPr/>
        </p:nvPicPr>
        <p:blipFill>
          <a:blip r:embed="rId2"/>
          <a:srcRect/>
          <a:stretch/>
        </p:blipFill>
        <p:spPr bwMode="auto">
          <a:xfrm>
            <a:off x="3857774" y="3312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Text Box 9">
            <a:extLst>
              <a:ext uri="{FF2B5EF4-FFF2-40B4-BE49-F238E27FC236}">
                <a16:creationId xmlns:a16="http://schemas.microsoft.com/office/drawing/2014/main" id="{CA67A7D2-7302-11A3-163C-8E14C4972A57}"/>
              </a:ext>
            </a:extLst>
          </p:cNvPr>
          <p:cNvSpPr txBox="1">
            <a:spLocks noChangeArrowheads="1"/>
          </p:cNvSpPr>
          <p:nvPr/>
        </p:nvSpPr>
        <p:spPr bwMode="auto">
          <a:xfrm>
            <a:off x="6553200" y="3312265"/>
            <a:ext cx="457200"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pic>
        <p:nvPicPr>
          <p:cNvPr id="29" name="Picture 1">
            <a:extLst>
              <a:ext uri="{FF2B5EF4-FFF2-40B4-BE49-F238E27FC236}">
                <a16:creationId xmlns:a16="http://schemas.microsoft.com/office/drawing/2014/main" id="{96C4335D-D7BB-411F-D3E3-157E01FCE9C9}"/>
              </a:ext>
            </a:extLst>
          </p:cNvPr>
          <p:cNvPicPr>
            <a:picLocks noChangeAspect="1"/>
          </p:cNvPicPr>
          <p:nvPr/>
        </p:nvPicPr>
        <p:blipFill>
          <a:blip r:embed="rId2"/>
          <a:srcRect/>
          <a:stretch/>
        </p:blipFill>
        <p:spPr bwMode="auto">
          <a:xfrm>
            <a:off x="4292430" y="3312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
            <a:extLst>
              <a:ext uri="{FF2B5EF4-FFF2-40B4-BE49-F238E27FC236}">
                <a16:creationId xmlns:a16="http://schemas.microsoft.com/office/drawing/2014/main" id="{9B53B514-3C52-4217-0923-150C68CEB0F3}"/>
              </a:ext>
            </a:extLst>
          </p:cNvPr>
          <p:cNvPicPr>
            <a:picLocks noChangeAspect="1"/>
          </p:cNvPicPr>
          <p:nvPr/>
        </p:nvPicPr>
        <p:blipFill>
          <a:blip r:embed="rId2"/>
          <a:srcRect/>
          <a:stretch/>
        </p:blipFill>
        <p:spPr bwMode="auto">
          <a:xfrm>
            <a:off x="4727086" y="3312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Text Box 9">
            <a:extLst>
              <a:ext uri="{FF2B5EF4-FFF2-40B4-BE49-F238E27FC236}">
                <a16:creationId xmlns:a16="http://schemas.microsoft.com/office/drawing/2014/main" id="{33D6349D-2CEF-52EE-77B4-7CE9CB415E93}"/>
              </a:ext>
            </a:extLst>
          </p:cNvPr>
          <p:cNvSpPr txBox="1">
            <a:spLocks noChangeArrowheads="1"/>
          </p:cNvSpPr>
          <p:nvPr/>
        </p:nvSpPr>
        <p:spPr bwMode="auto">
          <a:xfrm>
            <a:off x="10028238" y="2613615"/>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14</a:t>
            </a:r>
          </a:p>
        </p:txBody>
      </p:sp>
      <p:pic>
        <p:nvPicPr>
          <p:cNvPr id="38" name="Picture 37">
            <a:extLst>
              <a:ext uri="{FF2B5EF4-FFF2-40B4-BE49-F238E27FC236}">
                <a16:creationId xmlns:a16="http://schemas.microsoft.com/office/drawing/2014/main" id="{5999EB57-7EB1-24B2-BA05-12917B2C8113}"/>
              </a:ext>
            </a:extLst>
          </p:cNvPr>
          <p:cNvPicPr>
            <a:picLocks noChangeAspect="1"/>
          </p:cNvPicPr>
          <p:nvPr/>
        </p:nvPicPr>
        <p:blipFill>
          <a:blip r:embed="rId3"/>
          <a:srcRect/>
          <a:stretch/>
        </p:blipFill>
        <p:spPr bwMode="auto">
          <a:xfrm>
            <a:off x="3857774" y="25908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38">
            <a:extLst>
              <a:ext uri="{FF2B5EF4-FFF2-40B4-BE49-F238E27FC236}">
                <a16:creationId xmlns:a16="http://schemas.microsoft.com/office/drawing/2014/main" id="{3B5CF435-CD86-49CC-AB14-83C2463EC475}"/>
              </a:ext>
            </a:extLst>
          </p:cNvPr>
          <p:cNvPicPr>
            <a:picLocks noChangeAspect="1"/>
          </p:cNvPicPr>
          <p:nvPr/>
        </p:nvPicPr>
        <p:blipFill>
          <a:blip r:embed="rId3"/>
          <a:srcRect/>
          <a:stretch/>
        </p:blipFill>
        <p:spPr bwMode="auto">
          <a:xfrm>
            <a:off x="4292430" y="25908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39">
            <a:extLst>
              <a:ext uri="{FF2B5EF4-FFF2-40B4-BE49-F238E27FC236}">
                <a16:creationId xmlns:a16="http://schemas.microsoft.com/office/drawing/2014/main" id="{BA51EAD5-9759-41F2-862F-CCACF8DCCF1D}"/>
              </a:ext>
            </a:extLst>
          </p:cNvPr>
          <p:cNvPicPr>
            <a:picLocks noChangeAspect="1"/>
          </p:cNvPicPr>
          <p:nvPr/>
        </p:nvPicPr>
        <p:blipFill>
          <a:blip r:embed="rId3"/>
          <a:srcRect/>
          <a:stretch/>
        </p:blipFill>
        <p:spPr bwMode="auto">
          <a:xfrm>
            <a:off x="4727086" y="25908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40">
            <a:extLst>
              <a:ext uri="{FF2B5EF4-FFF2-40B4-BE49-F238E27FC236}">
                <a16:creationId xmlns:a16="http://schemas.microsoft.com/office/drawing/2014/main" id="{6AE27C6D-F239-3466-8EEE-3DCE6286DF17}"/>
              </a:ext>
            </a:extLst>
          </p:cNvPr>
          <p:cNvPicPr>
            <a:picLocks noChangeAspect="1"/>
          </p:cNvPicPr>
          <p:nvPr/>
        </p:nvPicPr>
        <p:blipFill>
          <a:blip r:embed="rId3"/>
          <a:srcRect/>
          <a:stretch/>
        </p:blipFill>
        <p:spPr bwMode="auto">
          <a:xfrm>
            <a:off x="5161742" y="25908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4205F47B-5838-2441-81B3-28DF33203C3A}"/>
              </a:ext>
            </a:extLst>
          </p:cNvPr>
          <p:cNvPicPr>
            <a:picLocks noChangeAspect="1"/>
          </p:cNvPicPr>
          <p:nvPr/>
        </p:nvPicPr>
        <p:blipFill>
          <a:blip r:embed="rId3"/>
          <a:srcRect/>
          <a:stretch/>
        </p:blipFill>
        <p:spPr bwMode="auto">
          <a:xfrm>
            <a:off x="5596398" y="25908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42">
            <a:extLst>
              <a:ext uri="{FF2B5EF4-FFF2-40B4-BE49-F238E27FC236}">
                <a16:creationId xmlns:a16="http://schemas.microsoft.com/office/drawing/2014/main" id="{BA9CD250-2708-9B90-B268-4284D47EBBA1}"/>
              </a:ext>
            </a:extLst>
          </p:cNvPr>
          <p:cNvPicPr>
            <a:picLocks noChangeAspect="1"/>
          </p:cNvPicPr>
          <p:nvPr/>
        </p:nvPicPr>
        <p:blipFill>
          <a:blip r:embed="rId3"/>
          <a:srcRect/>
          <a:stretch/>
        </p:blipFill>
        <p:spPr bwMode="auto">
          <a:xfrm>
            <a:off x="6031054" y="25908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270FC5E1-0312-E9B0-26EA-A1CCA8A42040}"/>
              </a:ext>
            </a:extLst>
          </p:cNvPr>
          <p:cNvPicPr>
            <a:picLocks noChangeAspect="1"/>
          </p:cNvPicPr>
          <p:nvPr/>
        </p:nvPicPr>
        <p:blipFill>
          <a:blip r:embed="rId3"/>
          <a:srcRect/>
          <a:stretch/>
        </p:blipFill>
        <p:spPr bwMode="auto">
          <a:xfrm>
            <a:off x="6465710" y="25908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44">
            <a:extLst>
              <a:ext uri="{FF2B5EF4-FFF2-40B4-BE49-F238E27FC236}">
                <a16:creationId xmlns:a16="http://schemas.microsoft.com/office/drawing/2014/main" id="{E9FF7A87-F846-11DA-6C89-EA6C0EACB19E}"/>
              </a:ext>
            </a:extLst>
          </p:cNvPr>
          <p:cNvPicPr>
            <a:picLocks noChangeAspect="1"/>
          </p:cNvPicPr>
          <p:nvPr/>
        </p:nvPicPr>
        <p:blipFill>
          <a:blip r:embed="rId3"/>
          <a:srcRect/>
          <a:stretch/>
        </p:blipFill>
        <p:spPr bwMode="auto">
          <a:xfrm>
            <a:off x="6900366" y="25908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45">
            <a:extLst>
              <a:ext uri="{FF2B5EF4-FFF2-40B4-BE49-F238E27FC236}">
                <a16:creationId xmlns:a16="http://schemas.microsoft.com/office/drawing/2014/main" id="{9DBDD9B0-2D1C-CBD5-5E31-822F963FB829}"/>
              </a:ext>
            </a:extLst>
          </p:cNvPr>
          <p:cNvPicPr>
            <a:picLocks noChangeAspect="1"/>
          </p:cNvPicPr>
          <p:nvPr/>
        </p:nvPicPr>
        <p:blipFill>
          <a:blip r:embed="rId3"/>
          <a:srcRect/>
          <a:stretch/>
        </p:blipFill>
        <p:spPr bwMode="auto">
          <a:xfrm>
            <a:off x="7335022" y="25908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46">
            <a:extLst>
              <a:ext uri="{FF2B5EF4-FFF2-40B4-BE49-F238E27FC236}">
                <a16:creationId xmlns:a16="http://schemas.microsoft.com/office/drawing/2014/main" id="{CD50C9C0-7BE0-BE4B-44F4-7922E84DB8A7}"/>
              </a:ext>
            </a:extLst>
          </p:cNvPr>
          <p:cNvPicPr>
            <a:picLocks noChangeAspect="1"/>
          </p:cNvPicPr>
          <p:nvPr/>
        </p:nvPicPr>
        <p:blipFill>
          <a:blip r:embed="rId3"/>
          <a:srcRect/>
          <a:stretch/>
        </p:blipFill>
        <p:spPr bwMode="auto">
          <a:xfrm>
            <a:off x="7769678" y="25908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A4B97BC9-6D2E-8889-9C24-53ABBCFF6FF0}"/>
              </a:ext>
            </a:extLst>
          </p:cNvPr>
          <p:cNvPicPr>
            <a:picLocks noChangeAspect="1"/>
          </p:cNvPicPr>
          <p:nvPr/>
        </p:nvPicPr>
        <p:blipFill>
          <a:blip r:embed="rId3"/>
          <a:srcRect/>
          <a:stretch/>
        </p:blipFill>
        <p:spPr bwMode="auto">
          <a:xfrm>
            <a:off x="8204334" y="25908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0E9977FB-2446-6D3C-7A10-F30B5CB7A094}"/>
              </a:ext>
            </a:extLst>
          </p:cNvPr>
          <p:cNvPicPr>
            <a:picLocks noChangeAspect="1"/>
          </p:cNvPicPr>
          <p:nvPr/>
        </p:nvPicPr>
        <p:blipFill>
          <a:blip r:embed="rId3"/>
          <a:srcRect/>
          <a:stretch/>
        </p:blipFill>
        <p:spPr bwMode="auto">
          <a:xfrm>
            <a:off x="8640826" y="25908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64B229DE-D70A-ACBE-2E5C-335A005F61D2}"/>
              </a:ext>
            </a:extLst>
          </p:cNvPr>
          <p:cNvPicPr>
            <a:picLocks noChangeAspect="1"/>
          </p:cNvPicPr>
          <p:nvPr/>
        </p:nvPicPr>
        <p:blipFill>
          <a:blip r:embed="rId3"/>
          <a:srcRect/>
          <a:stretch/>
        </p:blipFill>
        <p:spPr bwMode="auto">
          <a:xfrm>
            <a:off x="9075482" y="25908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 name="Picture 1">
            <a:extLst>
              <a:ext uri="{FF2B5EF4-FFF2-40B4-BE49-F238E27FC236}">
                <a16:creationId xmlns:a16="http://schemas.microsoft.com/office/drawing/2014/main" id="{D66EEACC-6D21-1637-E334-CB6B561DCCCE}"/>
              </a:ext>
            </a:extLst>
          </p:cNvPr>
          <p:cNvPicPr>
            <a:picLocks noChangeAspect="1"/>
          </p:cNvPicPr>
          <p:nvPr/>
        </p:nvPicPr>
        <p:blipFill>
          <a:blip r:embed="rId2"/>
          <a:srcRect/>
          <a:stretch/>
        </p:blipFill>
        <p:spPr bwMode="auto">
          <a:xfrm>
            <a:off x="5168375" y="3312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 name="Picture 1">
            <a:extLst>
              <a:ext uri="{FF2B5EF4-FFF2-40B4-BE49-F238E27FC236}">
                <a16:creationId xmlns:a16="http://schemas.microsoft.com/office/drawing/2014/main" id="{C1F29F3B-68C8-FCC3-A96D-08A18674ED89}"/>
              </a:ext>
            </a:extLst>
          </p:cNvPr>
          <p:cNvPicPr>
            <a:picLocks noChangeAspect="1"/>
          </p:cNvPicPr>
          <p:nvPr/>
        </p:nvPicPr>
        <p:blipFill>
          <a:blip r:embed="rId2"/>
          <a:srcRect/>
          <a:stretch/>
        </p:blipFill>
        <p:spPr bwMode="auto">
          <a:xfrm>
            <a:off x="5603031" y="3312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D586224-1034-4D82-0CAD-A7866D0902CE}"/>
              </a:ext>
            </a:extLst>
          </p:cNvPr>
          <p:cNvPicPr>
            <a:picLocks noChangeAspect="1"/>
          </p:cNvPicPr>
          <p:nvPr/>
        </p:nvPicPr>
        <p:blipFill>
          <a:blip r:embed="rId3"/>
          <a:srcRect/>
          <a:stretch/>
        </p:blipFill>
        <p:spPr bwMode="auto">
          <a:xfrm>
            <a:off x="9506663" y="25908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
            <a:extLst>
              <a:ext uri="{FF2B5EF4-FFF2-40B4-BE49-F238E27FC236}">
                <a16:creationId xmlns:a16="http://schemas.microsoft.com/office/drawing/2014/main" id="{366893A7-0DA9-C42F-81B0-E1AB552D81FC}"/>
              </a:ext>
            </a:extLst>
          </p:cNvPr>
          <p:cNvPicPr>
            <a:picLocks noChangeAspect="1"/>
          </p:cNvPicPr>
          <p:nvPr/>
        </p:nvPicPr>
        <p:blipFill>
          <a:blip r:embed="rId2"/>
          <a:srcRect/>
          <a:stretch/>
        </p:blipFill>
        <p:spPr bwMode="auto">
          <a:xfrm>
            <a:off x="6034212" y="3312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4113203"/>
      </p:ext>
    </p:extLst>
  </p:cSld>
  <p:clrMapOvr>
    <a:masterClrMapping/>
  </p:clrMapOvr>
  <p:transition spd="slow"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263352" y="404665"/>
            <a:ext cx="11656800" cy="1440160"/>
          </a:xfrm>
          <a:solidFill>
            <a:srgbClr val="3333CC"/>
          </a:solidFill>
        </p:spPr>
        <p:txBody>
          <a:bodyPr lIns="182880" rIns="182880"/>
          <a:lstStyle/>
          <a:p>
            <a:pPr>
              <a:spcBef>
                <a:spcPts val="1200"/>
              </a:spcBef>
            </a:pPr>
            <a:r>
              <a:rPr lang="en-US" sz="3200" dirty="0">
                <a:solidFill>
                  <a:schemeClr val="bg1"/>
                </a:solidFill>
              </a:rPr>
              <a:t>HER2 IHC levels and selection of patients for treatment with trastuzumab </a:t>
            </a:r>
            <a:r>
              <a:rPr lang="en-US" sz="3200" dirty="0" err="1">
                <a:solidFill>
                  <a:schemeClr val="bg1"/>
                </a:solidFill>
              </a:rPr>
              <a:t>deruxtecan</a:t>
            </a:r>
            <a:r>
              <a:rPr lang="en-US" sz="3200" dirty="0">
                <a:solidFill>
                  <a:schemeClr val="bg1"/>
                </a:solidFill>
              </a:rPr>
              <a:t> </a:t>
            </a:r>
          </a:p>
        </p:txBody>
      </p:sp>
      <p:sp>
        <p:nvSpPr>
          <p:cNvPr id="9" name="TextBox 8">
            <a:extLst>
              <a:ext uri="{FF2B5EF4-FFF2-40B4-BE49-F238E27FC236}">
                <a16:creationId xmlns:a16="http://schemas.microsoft.com/office/drawing/2014/main" id="{2535186D-B8FB-944F-B5ED-9A28DB4EC92D}"/>
              </a:ext>
            </a:extLst>
          </p:cNvPr>
          <p:cNvSpPr txBox="1"/>
          <p:nvPr/>
        </p:nvSpPr>
        <p:spPr>
          <a:xfrm>
            <a:off x="1198299" y="5085184"/>
            <a:ext cx="3657600"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Adam M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Brufsky</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 PhD</a:t>
            </a:r>
          </a:p>
        </p:txBody>
      </p:sp>
      <p:sp>
        <p:nvSpPr>
          <p:cNvPr id="7" name="TextBox 6">
            <a:extLst>
              <a:ext uri="{FF2B5EF4-FFF2-40B4-BE49-F238E27FC236}">
                <a16:creationId xmlns:a16="http://schemas.microsoft.com/office/drawing/2014/main" id="{F0092B46-862A-8B92-FC3F-4B6382413487}"/>
              </a:ext>
            </a:extLst>
          </p:cNvPr>
          <p:cNvSpPr txBox="1"/>
          <p:nvPr/>
        </p:nvSpPr>
        <p:spPr>
          <a:xfrm>
            <a:off x="7102913" y="5084660"/>
            <a:ext cx="3657600"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Jane Lowe Meisel, MD</a:t>
            </a:r>
          </a:p>
        </p:txBody>
      </p:sp>
      <p:pic>
        <p:nvPicPr>
          <p:cNvPr id="8" name="Picture 7" descr="A person smiling at camera&#10;&#10;Description automatically generated">
            <a:extLst>
              <a:ext uri="{FF2B5EF4-FFF2-40B4-BE49-F238E27FC236}">
                <a16:creationId xmlns:a16="http://schemas.microsoft.com/office/drawing/2014/main" id="{2B9B769E-01D3-3B23-FBFC-1E286762FAAF}"/>
              </a:ext>
            </a:extLst>
          </p:cNvPr>
          <p:cNvPicPr>
            <a:picLocks noChangeAspect="1"/>
          </p:cNvPicPr>
          <p:nvPr/>
        </p:nvPicPr>
        <p:blipFill>
          <a:blip r:embed="rId2"/>
          <a:stretch>
            <a:fillRect/>
          </a:stretch>
        </p:blipFill>
        <p:spPr>
          <a:xfrm>
            <a:off x="6800163" y="2785479"/>
            <a:ext cx="3960350" cy="2227697"/>
          </a:xfrm>
          <a:prstGeom prst="rect">
            <a:avLst/>
          </a:prstGeom>
          <a:effectLst>
            <a:outerShdw blurRad="50800" dist="38100" dir="2700000" algn="tl" rotWithShape="0">
              <a:prstClr val="black">
                <a:alpha val="40000"/>
              </a:prstClr>
            </a:outerShdw>
          </a:effectLst>
        </p:spPr>
      </p:pic>
      <p:pic>
        <p:nvPicPr>
          <p:cNvPr id="11" name="Picture 10" descr="A person wearing glasses and a sweater&#10;&#10;Description automatically generated">
            <a:extLst>
              <a:ext uri="{FF2B5EF4-FFF2-40B4-BE49-F238E27FC236}">
                <a16:creationId xmlns:a16="http://schemas.microsoft.com/office/drawing/2014/main" id="{7A2408C3-F0F9-DD82-A74E-E6D00849F0B0}"/>
              </a:ext>
            </a:extLst>
          </p:cNvPr>
          <p:cNvPicPr>
            <a:picLocks noChangeAspect="1"/>
          </p:cNvPicPr>
          <p:nvPr/>
        </p:nvPicPr>
        <p:blipFill>
          <a:blip r:embed="rId3"/>
          <a:stretch>
            <a:fillRect/>
          </a:stretch>
        </p:blipFill>
        <p:spPr>
          <a:xfrm>
            <a:off x="1178238" y="2785479"/>
            <a:ext cx="3960350" cy="222769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27705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263352" y="404665"/>
            <a:ext cx="11656800" cy="1440160"/>
          </a:xfrm>
          <a:solidFill>
            <a:srgbClr val="3333CC"/>
          </a:solidFill>
        </p:spPr>
        <p:txBody>
          <a:bodyPr lIns="182880" rIns="182880"/>
          <a:lstStyle/>
          <a:p>
            <a:pPr>
              <a:spcBef>
                <a:spcPts val="1200"/>
              </a:spcBef>
            </a:pPr>
            <a:r>
              <a:rPr lang="en-US" sz="3200" dirty="0">
                <a:solidFill>
                  <a:schemeClr val="bg1"/>
                </a:solidFill>
              </a:rPr>
              <a:t>HER2 IHC 0 breast cancer and potential role </a:t>
            </a:r>
            <a:br>
              <a:rPr lang="en-US" sz="3200" dirty="0">
                <a:solidFill>
                  <a:schemeClr val="bg1"/>
                </a:solidFill>
              </a:rPr>
            </a:br>
            <a:r>
              <a:rPr lang="en-US" sz="3200" dirty="0">
                <a:solidFill>
                  <a:schemeClr val="bg1"/>
                </a:solidFill>
              </a:rPr>
              <a:t>for trastuzumab </a:t>
            </a:r>
            <a:r>
              <a:rPr lang="en-US" sz="3200" dirty="0" err="1">
                <a:solidFill>
                  <a:schemeClr val="bg1"/>
                </a:solidFill>
              </a:rPr>
              <a:t>deruxtecan</a:t>
            </a:r>
            <a:endParaRPr lang="en-US" sz="3200" dirty="0">
              <a:solidFill>
                <a:schemeClr val="bg1"/>
              </a:solidFill>
            </a:endParaRPr>
          </a:p>
        </p:txBody>
      </p:sp>
      <p:sp>
        <p:nvSpPr>
          <p:cNvPr id="3" name="TextBox 2">
            <a:extLst>
              <a:ext uri="{FF2B5EF4-FFF2-40B4-BE49-F238E27FC236}">
                <a16:creationId xmlns:a16="http://schemas.microsoft.com/office/drawing/2014/main" id="{F7C1A803-C02C-5D92-5515-3AC27C090C97}"/>
              </a:ext>
            </a:extLst>
          </p:cNvPr>
          <p:cNvSpPr txBox="1"/>
          <p:nvPr/>
        </p:nvSpPr>
        <p:spPr>
          <a:xfrm>
            <a:off x="1511980" y="5623551"/>
            <a:ext cx="3657600"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Paolo Tarantino, MD</a:t>
            </a:r>
          </a:p>
        </p:txBody>
      </p:sp>
      <p:pic>
        <p:nvPicPr>
          <p:cNvPr id="4" name="Picture 3" descr="A person wearing a headset and smiling&#10;&#10;Description automatically generated">
            <a:extLst>
              <a:ext uri="{FF2B5EF4-FFF2-40B4-BE49-F238E27FC236}">
                <a16:creationId xmlns:a16="http://schemas.microsoft.com/office/drawing/2014/main" id="{7F578FE4-739D-C85B-43C0-C3366DE0C845}"/>
              </a:ext>
            </a:extLst>
          </p:cNvPr>
          <p:cNvPicPr>
            <a:picLocks noChangeAspect="1"/>
          </p:cNvPicPr>
          <p:nvPr/>
        </p:nvPicPr>
        <p:blipFill>
          <a:blip r:embed="rId2"/>
          <a:stretch>
            <a:fillRect/>
          </a:stretch>
        </p:blipFill>
        <p:spPr>
          <a:xfrm>
            <a:off x="1045653" y="2822188"/>
            <a:ext cx="4590254" cy="2582018"/>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07CC9057-66DB-8EC2-A797-B759D14F542D}"/>
              </a:ext>
            </a:extLst>
          </p:cNvPr>
          <p:cNvSpPr txBox="1"/>
          <p:nvPr/>
        </p:nvSpPr>
        <p:spPr>
          <a:xfrm>
            <a:off x="6813039" y="5623551"/>
            <a:ext cx="3657600"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Eric P Winer, MD</a:t>
            </a:r>
          </a:p>
        </p:txBody>
      </p:sp>
      <p:pic>
        <p:nvPicPr>
          <p:cNvPr id="6" name="Picture 5" descr="A person wearing a suit and tie&#10;&#10;Description automatically generated">
            <a:extLst>
              <a:ext uri="{FF2B5EF4-FFF2-40B4-BE49-F238E27FC236}">
                <a16:creationId xmlns:a16="http://schemas.microsoft.com/office/drawing/2014/main" id="{1EF59661-0407-0A87-3CEA-49912F29FEA8}"/>
              </a:ext>
            </a:extLst>
          </p:cNvPr>
          <p:cNvPicPr>
            <a:picLocks noChangeAspect="1"/>
          </p:cNvPicPr>
          <p:nvPr/>
        </p:nvPicPr>
        <p:blipFill>
          <a:blip r:embed="rId3"/>
          <a:stretch>
            <a:fillRect/>
          </a:stretch>
        </p:blipFill>
        <p:spPr>
          <a:xfrm>
            <a:off x="6346712" y="2822188"/>
            <a:ext cx="4590254" cy="2582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51580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6821C23-66A8-AD4D-9EC5-40D1C00AD935}"/>
              </a:ext>
            </a:extLst>
          </p:cNvPr>
          <p:cNvSpPr>
            <a:spLocks noGrp="1"/>
          </p:cNvSpPr>
          <p:nvPr>
            <p:ph type="ctrTitle" idx="4294967295"/>
          </p:nvPr>
        </p:nvSpPr>
        <p:spPr>
          <a:xfrm>
            <a:off x="0" y="2257063"/>
            <a:ext cx="12192000" cy="685800"/>
          </a:xfrm>
        </p:spPr>
        <p:txBody>
          <a:bodyPr>
            <a:noAutofit/>
          </a:bodyPr>
          <a:lstStyle/>
          <a:p>
            <a:pPr algn="ctr"/>
            <a:r>
              <a:rPr lang="en-US" sz="4000" b="1" i="0" u="none" strike="noStrike" dirty="0">
                <a:solidFill>
                  <a:srgbClr val="4B9CD3"/>
                </a:solidFill>
                <a:effectLst/>
                <a:latin typeface="Calibri" panose="020F0502020204030204" pitchFamily="34" charset="0"/>
              </a:rPr>
              <a:t>Optimal Approaches to HER2 Testing </a:t>
            </a:r>
            <a:br>
              <a:rPr lang="en-US" sz="4000" b="1" i="0" u="none" strike="noStrike" dirty="0">
                <a:solidFill>
                  <a:srgbClr val="4B9CD3"/>
                </a:solidFill>
                <a:effectLst/>
                <a:latin typeface="Calibri" panose="020F0502020204030204" pitchFamily="34" charset="0"/>
              </a:rPr>
            </a:br>
            <a:r>
              <a:rPr lang="en-US" sz="4000" b="1" i="0" u="none" strike="noStrike" dirty="0">
                <a:solidFill>
                  <a:srgbClr val="4B9CD3"/>
                </a:solidFill>
                <a:effectLst/>
                <a:latin typeface="Calibri" panose="020F0502020204030204" pitchFamily="34" charset="0"/>
              </a:rPr>
              <a:t>to Identify HER2-Low Breast Cancer (BC) </a:t>
            </a:r>
            <a:endParaRPr lang="en-US" sz="9600" dirty="0">
              <a:solidFill>
                <a:srgbClr val="4B9CD3"/>
              </a:solidFill>
            </a:endParaRPr>
          </a:p>
        </p:txBody>
      </p:sp>
      <p:sp>
        <p:nvSpPr>
          <p:cNvPr id="17" name="Subtitle 16">
            <a:extLst>
              <a:ext uri="{FF2B5EF4-FFF2-40B4-BE49-F238E27FC236}">
                <a16:creationId xmlns:a16="http://schemas.microsoft.com/office/drawing/2014/main" id="{003B1DB1-0D3E-7148-9320-0DF9A61D9793}"/>
              </a:ext>
            </a:extLst>
          </p:cNvPr>
          <p:cNvSpPr>
            <a:spLocks noGrp="1"/>
          </p:cNvSpPr>
          <p:nvPr>
            <p:ph type="subTitle" idx="4294967295"/>
          </p:nvPr>
        </p:nvSpPr>
        <p:spPr>
          <a:xfrm>
            <a:off x="81023" y="3915137"/>
            <a:ext cx="12192000" cy="2204013"/>
          </a:xfrm>
        </p:spPr>
        <p:txBody>
          <a:bodyPr vert="horz" lIns="91440" tIns="45720" rIns="91440" bIns="45720" rtlCol="0" anchor="t">
            <a:normAutofit/>
          </a:bodyPr>
          <a:lstStyle/>
          <a:p>
            <a:pPr marL="0" indent="0" algn="ctr">
              <a:lnSpc>
                <a:spcPct val="100000"/>
              </a:lnSpc>
              <a:spcBef>
                <a:spcPts val="0"/>
              </a:spcBef>
              <a:buNone/>
            </a:pPr>
            <a:r>
              <a:rPr lang="en-US" sz="2800" b="1" dirty="0">
                <a:solidFill>
                  <a:srgbClr val="4B9CD3"/>
                </a:solidFill>
                <a:latin typeface="+mn-lt"/>
              </a:rPr>
              <a:t>Lisa A. Carey MD, </a:t>
            </a:r>
            <a:r>
              <a:rPr lang="en-US" sz="2800" b="1" dirty="0" err="1">
                <a:solidFill>
                  <a:srgbClr val="4B9CD3"/>
                </a:solidFill>
                <a:latin typeface="+mn-lt"/>
              </a:rPr>
              <a:t>ScM</a:t>
            </a:r>
            <a:endParaRPr lang="en-US" sz="2800" b="1" dirty="0">
              <a:solidFill>
                <a:srgbClr val="4B9CD3"/>
              </a:solidFill>
              <a:latin typeface="+mn-lt"/>
            </a:endParaRPr>
          </a:p>
          <a:p>
            <a:pPr marL="0" indent="0" algn="ctr">
              <a:lnSpc>
                <a:spcPct val="100000"/>
              </a:lnSpc>
              <a:spcBef>
                <a:spcPts val="0"/>
              </a:spcBef>
              <a:buNone/>
            </a:pPr>
            <a:r>
              <a:rPr lang="en-US" sz="2800" b="1" dirty="0">
                <a:solidFill>
                  <a:srgbClr val="4B9CD3"/>
                </a:solidFill>
                <a:latin typeface="+mn-lt"/>
              </a:rPr>
              <a:t>December, 2023</a:t>
            </a:r>
          </a:p>
          <a:p>
            <a:pPr marL="0" indent="0" algn="ctr">
              <a:lnSpc>
                <a:spcPct val="100000"/>
              </a:lnSpc>
              <a:spcBef>
                <a:spcPts val="0"/>
              </a:spcBef>
              <a:buNone/>
            </a:pPr>
            <a:endParaRPr lang="en-US" sz="2400" b="1" dirty="0">
              <a:solidFill>
                <a:srgbClr val="4B9CD3"/>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636313"/>
          </a:xfrm>
        </p:spPr>
        <p:txBody>
          <a:bodyPr/>
          <a:lstStyle/>
          <a:p>
            <a:r>
              <a:rPr lang="en-US" dirty="0"/>
              <a:t>Faculty</a:t>
            </a:r>
          </a:p>
        </p:txBody>
      </p:sp>
      <p:sp>
        <p:nvSpPr>
          <p:cNvPr id="3" name="Text Box 7">
            <a:extLst>
              <a:ext uri="{FF2B5EF4-FFF2-40B4-BE49-F238E27FC236}">
                <a16:creationId xmlns:a16="http://schemas.microsoft.com/office/drawing/2014/main" id="{68212B66-3867-19C1-A02A-CD2F66D2DB30}"/>
              </a:ext>
            </a:extLst>
          </p:cNvPr>
          <p:cNvSpPr txBox="1">
            <a:spLocks noChangeArrowheads="1"/>
          </p:cNvSpPr>
          <p:nvPr/>
        </p:nvSpPr>
        <p:spPr bwMode="auto">
          <a:xfrm>
            <a:off x="1575812" y="682841"/>
            <a:ext cx="45720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Aditya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Bardia</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MPH</a:t>
            </a:r>
          </a:p>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a:t>
            </a:r>
          </a:p>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Breast Cancer Research Program</a:t>
            </a:r>
          </a:p>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a:t>
            </a:r>
          </a:p>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Harvard Medical School</a:t>
            </a:r>
          </a:p>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Attending Physician</a:t>
            </a:r>
          </a:p>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Massachusetts General Hospital</a:t>
            </a:r>
          </a:p>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5" name="Picture 4">
            <a:extLst>
              <a:ext uri="{FF2B5EF4-FFF2-40B4-BE49-F238E27FC236}">
                <a16:creationId xmlns:a16="http://schemas.microsoft.com/office/drawing/2014/main" id="{417E00C0-B344-9597-E2B6-70E097F1F5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4173" y="682841"/>
            <a:ext cx="1261872" cy="1261872"/>
          </a:xfrm>
          <a:prstGeom prst="rect">
            <a:avLst/>
          </a:prstGeom>
        </p:spPr>
      </p:pic>
      <p:sp>
        <p:nvSpPr>
          <p:cNvPr id="6" name="Text Box 7">
            <a:extLst>
              <a:ext uri="{FF2B5EF4-FFF2-40B4-BE49-F238E27FC236}">
                <a16:creationId xmlns:a16="http://schemas.microsoft.com/office/drawing/2014/main" id="{E33187F1-27DA-AD73-A6C0-EEDB017B3D9E}"/>
              </a:ext>
            </a:extLst>
          </p:cNvPr>
          <p:cNvSpPr txBox="1">
            <a:spLocks noChangeArrowheads="1"/>
          </p:cNvSpPr>
          <p:nvPr/>
        </p:nvSpPr>
        <p:spPr bwMode="auto">
          <a:xfrm>
            <a:off x="1536102" y="2786179"/>
            <a:ext cx="45720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Lisa A Carey, MD,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ScM</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FASCO</a:t>
            </a:r>
          </a:p>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 Richardson and Marilyn Jacobs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Preyer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Distinguished Professor for Breast Cancer Research</a:t>
            </a:r>
          </a:p>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Deputy Director for Clinical Sciences</a:t>
            </a:r>
          </a:p>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Lineberger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Comprehensive Cancer Center</a:t>
            </a:r>
          </a:p>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North Carolina</a:t>
            </a:r>
          </a:p>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Chapel Hill, North Carolina</a:t>
            </a:r>
          </a:p>
        </p:txBody>
      </p:sp>
      <p:pic>
        <p:nvPicPr>
          <p:cNvPr id="7" name="Picture 6">
            <a:extLst>
              <a:ext uri="{FF2B5EF4-FFF2-40B4-BE49-F238E27FC236}">
                <a16:creationId xmlns:a16="http://schemas.microsoft.com/office/drawing/2014/main" id="{E0CA0BDF-67BB-0375-3682-02B2E489E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4463" y="2786179"/>
            <a:ext cx="1261872" cy="1261872"/>
          </a:xfrm>
          <a:prstGeom prst="rect">
            <a:avLst/>
          </a:prstGeom>
        </p:spPr>
      </p:pic>
      <p:sp>
        <p:nvSpPr>
          <p:cNvPr id="10" name="Text Box 9">
            <a:extLst>
              <a:ext uri="{FF2B5EF4-FFF2-40B4-BE49-F238E27FC236}">
                <a16:creationId xmlns:a16="http://schemas.microsoft.com/office/drawing/2014/main" id="{218C4E00-9474-D984-3CA3-4108A5128A34}"/>
              </a:ext>
            </a:extLst>
          </p:cNvPr>
          <p:cNvSpPr txBox="1">
            <a:spLocks noChangeArrowheads="1"/>
          </p:cNvSpPr>
          <p:nvPr/>
        </p:nvSpPr>
        <p:spPr bwMode="auto">
          <a:xfrm>
            <a:off x="7777679" y="2931923"/>
            <a:ext cx="3070849"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30000"/>
              </a:spcBef>
              <a:spcAft>
                <a:spcPts val="80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Neil Love, MD</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Research To Practice</a:t>
            </a:r>
            <a:b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Miami, Florida</a:t>
            </a:r>
          </a:p>
        </p:txBody>
      </p:sp>
      <p:pic>
        <p:nvPicPr>
          <p:cNvPr id="11" name="Picture 10">
            <a:extLst>
              <a:ext uri="{FF2B5EF4-FFF2-40B4-BE49-F238E27FC236}">
                <a16:creationId xmlns:a16="http://schemas.microsoft.com/office/drawing/2014/main" id="{89480FE5-B669-AEDB-44BC-0FC80DD30D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56040" y="2931923"/>
            <a:ext cx="1261872" cy="1261872"/>
          </a:xfrm>
          <a:prstGeom prst="rect">
            <a:avLst/>
          </a:prstGeom>
        </p:spPr>
      </p:pic>
      <p:sp>
        <p:nvSpPr>
          <p:cNvPr id="13" name="Text Box 7">
            <a:extLst>
              <a:ext uri="{FF2B5EF4-FFF2-40B4-BE49-F238E27FC236}">
                <a16:creationId xmlns:a16="http://schemas.microsoft.com/office/drawing/2014/main" id="{0DE437E0-592B-47ED-0415-A12F06197CDF}"/>
              </a:ext>
            </a:extLst>
          </p:cNvPr>
          <p:cNvSpPr txBox="1">
            <a:spLocks noChangeArrowheads="1"/>
          </p:cNvSpPr>
          <p:nvPr/>
        </p:nvSpPr>
        <p:spPr bwMode="auto">
          <a:xfrm>
            <a:off x="7777679" y="682841"/>
            <a:ext cx="3718921"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Peter Schmid, FRCP, MD, PhD</a:t>
            </a:r>
          </a:p>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Lead, Centre of Experimental</a:t>
            </a:r>
          </a:p>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Cancer Medicine</a:t>
            </a:r>
          </a:p>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Barts Cancer Institute</a:t>
            </a:r>
          </a:p>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London, United Kingdom</a:t>
            </a:r>
          </a:p>
        </p:txBody>
      </p:sp>
      <p:pic>
        <p:nvPicPr>
          <p:cNvPr id="21" name="Picture 20">
            <a:extLst>
              <a:ext uri="{FF2B5EF4-FFF2-40B4-BE49-F238E27FC236}">
                <a16:creationId xmlns:a16="http://schemas.microsoft.com/office/drawing/2014/main" id="{EA176E10-DF29-401E-B7E7-E99A3EE946A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56040" y="682841"/>
            <a:ext cx="1261872" cy="1261872"/>
          </a:xfrm>
          <a:prstGeom prst="rect">
            <a:avLst/>
          </a:prstGeom>
        </p:spPr>
      </p:pic>
      <p:sp>
        <p:nvSpPr>
          <p:cNvPr id="4" name="Text Box 7">
            <a:extLst>
              <a:ext uri="{FF2B5EF4-FFF2-40B4-BE49-F238E27FC236}">
                <a16:creationId xmlns:a16="http://schemas.microsoft.com/office/drawing/2014/main" id="{DEB2E159-D4E6-95DA-AD6E-3B1C40425FD6}"/>
              </a:ext>
            </a:extLst>
          </p:cNvPr>
          <p:cNvSpPr txBox="1">
            <a:spLocks noChangeArrowheads="1"/>
          </p:cNvSpPr>
          <p:nvPr/>
        </p:nvSpPr>
        <p:spPr bwMode="auto">
          <a:xfrm>
            <a:off x="1575812" y="4855035"/>
            <a:ext cx="45720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Shanu</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Modi, MD</a:t>
            </a:r>
          </a:p>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Member and Attending</a:t>
            </a:r>
          </a:p>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Breast Medicine Service</a:t>
            </a:r>
          </a:p>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Memorial Sloan Kettering Cancer Center</a:t>
            </a:r>
          </a:p>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Weill Cornell Medical College</a:t>
            </a:r>
          </a:p>
          <a:p>
            <a:pPr marL="0" marR="0" lvl="0" indent="0" algn="l" defTabSz="455613" rtl="0" eaLnBrk="1" fontAlgn="base" latinLnBrk="0" hangingPunct="1">
              <a:lnSpc>
                <a:spcPts val="183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York, New York</a:t>
            </a:r>
          </a:p>
        </p:txBody>
      </p:sp>
      <p:pic>
        <p:nvPicPr>
          <p:cNvPr id="8" name="Picture 7">
            <a:extLst>
              <a:ext uri="{FF2B5EF4-FFF2-40B4-BE49-F238E27FC236}">
                <a16:creationId xmlns:a16="http://schemas.microsoft.com/office/drawing/2014/main" id="{6D45A4C9-BD75-C5B0-036C-9EA7C25FE0C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54173" y="4855035"/>
            <a:ext cx="1261872" cy="1261872"/>
          </a:xfrm>
          <a:prstGeom prst="rect">
            <a:avLst/>
          </a:prstGeom>
        </p:spPr>
      </p:pic>
    </p:spTree>
    <p:custDataLst>
      <p:tags r:id="rId1"/>
    </p:custDataLst>
    <p:extLst>
      <p:ext uri="{BB962C8B-B14F-4D97-AF65-F5344CB8AC3E}">
        <p14:creationId xmlns:p14="http://schemas.microsoft.com/office/powerpoint/2010/main" val="29487696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EB036-F889-64DE-3530-3D146BFA5B12}"/>
              </a:ext>
            </a:extLst>
          </p:cNvPr>
          <p:cNvSpPr>
            <a:spLocks noGrp="1"/>
          </p:cNvSpPr>
          <p:nvPr>
            <p:ph type="title"/>
          </p:nvPr>
        </p:nvSpPr>
        <p:spPr/>
        <p:txBody>
          <a:bodyPr>
            <a:normAutofit fontScale="90000"/>
          </a:bodyPr>
          <a:lstStyle/>
          <a:p>
            <a:r>
              <a:rPr lang="en-US" dirty="0"/>
              <a:t>History of HER2 Testing</a:t>
            </a:r>
          </a:p>
        </p:txBody>
      </p:sp>
      <p:pic>
        <p:nvPicPr>
          <p:cNvPr id="7" name="Picture 6">
            <a:extLst>
              <a:ext uri="{FF2B5EF4-FFF2-40B4-BE49-F238E27FC236}">
                <a16:creationId xmlns:a16="http://schemas.microsoft.com/office/drawing/2014/main" id="{C6E8C6B9-F81E-9B24-795D-4B46152FAC1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12173" b="15847"/>
          <a:stretch/>
        </p:blipFill>
        <p:spPr>
          <a:xfrm>
            <a:off x="146833" y="950046"/>
            <a:ext cx="10193670" cy="4443887"/>
          </a:xfrm>
          <a:prstGeom prst="rect">
            <a:avLst/>
          </a:prstGeom>
        </p:spPr>
      </p:pic>
      <p:sp>
        <p:nvSpPr>
          <p:cNvPr id="3" name="TextBox 2">
            <a:extLst>
              <a:ext uri="{FF2B5EF4-FFF2-40B4-BE49-F238E27FC236}">
                <a16:creationId xmlns:a16="http://schemas.microsoft.com/office/drawing/2014/main" id="{4B318808-06A5-F621-826E-2A420DC023CA}"/>
              </a:ext>
            </a:extLst>
          </p:cNvPr>
          <p:cNvSpPr txBox="1"/>
          <p:nvPr/>
        </p:nvSpPr>
        <p:spPr>
          <a:xfrm>
            <a:off x="9227128" y="1859340"/>
            <a:ext cx="2371106"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Purpose: to optimize use of anti-HER2 drugs </a:t>
            </a:r>
          </a:p>
        </p:txBody>
      </p:sp>
      <p:sp>
        <p:nvSpPr>
          <p:cNvPr id="5" name="TextBox 4">
            <a:extLst>
              <a:ext uri="{FF2B5EF4-FFF2-40B4-BE49-F238E27FC236}">
                <a16:creationId xmlns:a16="http://schemas.microsoft.com/office/drawing/2014/main" id="{A6A583FA-34F3-1668-2CCA-60949BB815B1}"/>
              </a:ext>
            </a:extLst>
          </p:cNvPr>
          <p:cNvSpPr txBox="1"/>
          <p:nvPr/>
        </p:nvSpPr>
        <p:spPr>
          <a:xfrm>
            <a:off x="8385031" y="4527817"/>
            <a:ext cx="1851497" cy="7386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Courtesy F.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Penault-Llorca</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ABC7</a:t>
            </a:r>
          </a:p>
        </p:txBody>
      </p:sp>
      <p:sp>
        <p:nvSpPr>
          <p:cNvPr id="6" name="TextBox 5">
            <a:extLst>
              <a:ext uri="{FF2B5EF4-FFF2-40B4-BE49-F238E27FC236}">
                <a16:creationId xmlns:a16="http://schemas.microsoft.com/office/drawing/2014/main" id="{4561EE2D-9C0E-720E-7E38-3B599713A0CF}"/>
              </a:ext>
            </a:extLst>
          </p:cNvPr>
          <p:cNvSpPr txBox="1"/>
          <p:nvPr/>
        </p:nvSpPr>
        <p:spPr>
          <a:xfrm>
            <a:off x="1176867" y="6398684"/>
            <a:ext cx="6697133" cy="43088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Jorgensen JT et al, Front Oncol 2021; Wolff AC et al, JCO 2007;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Wolff AC et al, JCO 2013; Wolff AC et al, JCO 2018</a:t>
            </a:r>
          </a:p>
        </p:txBody>
      </p:sp>
    </p:spTree>
    <p:extLst>
      <p:ext uri="{BB962C8B-B14F-4D97-AF65-F5344CB8AC3E}">
        <p14:creationId xmlns:p14="http://schemas.microsoft.com/office/powerpoint/2010/main" val="3791018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EB036-F889-64DE-3530-3D146BFA5B12}"/>
              </a:ext>
            </a:extLst>
          </p:cNvPr>
          <p:cNvSpPr>
            <a:spLocks noGrp="1"/>
          </p:cNvSpPr>
          <p:nvPr>
            <p:ph type="title"/>
          </p:nvPr>
        </p:nvSpPr>
        <p:spPr/>
        <p:txBody>
          <a:bodyPr>
            <a:normAutofit fontScale="90000"/>
          </a:bodyPr>
          <a:lstStyle/>
          <a:p>
            <a:r>
              <a:rPr lang="en-US" dirty="0"/>
              <a:t>History of HER2 Testing</a:t>
            </a:r>
          </a:p>
        </p:txBody>
      </p:sp>
      <p:pic>
        <p:nvPicPr>
          <p:cNvPr id="7" name="Picture 6">
            <a:extLst>
              <a:ext uri="{FF2B5EF4-FFF2-40B4-BE49-F238E27FC236}">
                <a16:creationId xmlns:a16="http://schemas.microsoft.com/office/drawing/2014/main" id="{C6E8C6B9-F81E-9B24-795D-4B46152FAC1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12173" b="15847"/>
          <a:stretch/>
        </p:blipFill>
        <p:spPr>
          <a:xfrm>
            <a:off x="170401" y="950046"/>
            <a:ext cx="10170101" cy="4433612"/>
          </a:xfrm>
          <a:prstGeom prst="rect">
            <a:avLst/>
          </a:prstGeom>
        </p:spPr>
      </p:pic>
      <p:sp>
        <p:nvSpPr>
          <p:cNvPr id="3" name="TextBox 2">
            <a:extLst>
              <a:ext uri="{FF2B5EF4-FFF2-40B4-BE49-F238E27FC236}">
                <a16:creationId xmlns:a16="http://schemas.microsoft.com/office/drawing/2014/main" id="{4B318808-06A5-F621-826E-2A420DC023CA}"/>
              </a:ext>
            </a:extLst>
          </p:cNvPr>
          <p:cNvSpPr txBox="1"/>
          <p:nvPr/>
        </p:nvSpPr>
        <p:spPr>
          <a:xfrm>
            <a:off x="8194876" y="1083836"/>
            <a:ext cx="3997124"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Purpose:</a:t>
            </a:r>
          </a:p>
          <a:p>
            <a:pPr marL="457200" marR="0" lvl="0" indent="-457200" algn="ctr" defTabSz="914400" rtl="0" eaLnBrk="0" fontAlgn="base" latinLnBrk="0" hangingPunct="0">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Optimize anti-HER2 drugs</a:t>
            </a:r>
          </a:p>
          <a:p>
            <a:pPr marL="457200" marR="0" lvl="0" indent="-457200" algn="ctr" defTabSz="914400" rtl="0" eaLnBrk="0" fontAlgn="base" latinLnBrk="0" hangingPunct="0">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Identify “HER2-Low” </a:t>
            </a:r>
          </a:p>
        </p:txBody>
      </p:sp>
      <p:sp>
        <p:nvSpPr>
          <p:cNvPr id="5" name="TextBox 4">
            <a:extLst>
              <a:ext uri="{FF2B5EF4-FFF2-40B4-BE49-F238E27FC236}">
                <a16:creationId xmlns:a16="http://schemas.microsoft.com/office/drawing/2014/main" id="{A6A583FA-34F3-1668-2CCA-60949BB815B1}"/>
              </a:ext>
            </a:extLst>
          </p:cNvPr>
          <p:cNvSpPr txBox="1"/>
          <p:nvPr/>
        </p:nvSpPr>
        <p:spPr>
          <a:xfrm>
            <a:off x="8385031" y="4527817"/>
            <a:ext cx="1851497" cy="7386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Courtesy F.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Penault-Llorca</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ABC7</a:t>
            </a:r>
          </a:p>
        </p:txBody>
      </p:sp>
      <p:sp>
        <p:nvSpPr>
          <p:cNvPr id="6" name="TextBox 5">
            <a:extLst>
              <a:ext uri="{FF2B5EF4-FFF2-40B4-BE49-F238E27FC236}">
                <a16:creationId xmlns:a16="http://schemas.microsoft.com/office/drawing/2014/main" id="{4561EE2D-9C0E-720E-7E38-3B599713A0CF}"/>
              </a:ext>
            </a:extLst>
          </p:cNvPr>
          <p:cNvSpPr txBox="1"/>
          <p:nvPr/>
        </p:nvSpPr>
        <p:spPr>
          <a:xfrm>
            <a:off x="1176867" y="6398684"/>
            <a:ext cx="6697133" cy="43088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Jorgensen JT et al, Front Oncol 2021; Wolff AC et al, JCO 2007;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Wolff AC et al, JCO 2013; Wolff AC et al, JCO 2018</a:t>
            </a:r>
          </a:p>
        </p:txBody>
      </p:sp>
      <p:sp>
        <p:nvSpPr>
          <p:cNvPr id="8" name="TextBox 7">
            <a:extLst>
              <a:ext uri="{FF2B5EF4-FFF2-40B4-BE49-F238E27FC236}">
                <a16:creationId xmlns:a16="http://schemas.microsoft.com/office/drawing/2014/main" id="{E09C52AE-98CC-786E-223E-6C518FD6FEE3}"/>
              </a:ext>
            </a:extLst>
          </p:cNvPr>
          <p:cNvSpPr txBox="1"/>
          <p:nvPr/>
        </p:nvSpPr>
        <p:spPr>
          <a:xfrm>
            <a:off x="8866208" y="2627453"/>
            <a:ext cx="973343" cy="461665"/>
          </a:xfrm>
          <a:prstGeom prst="rect">
            <a:avLst/>
          </a:prstGeom>
          <a:solidFill>
            <a:srgbClr val="FFFF00"/>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DB04</a:t>
            </a:r>
          </a:p>
        </p:txBody>
      </p:sp>
      <p:cxnSp>
        <p:nvCxnSpPr>
          <p:cNvPr id="10" name="Straight Connector 9">
            <a:extLst>
              <a:ext uri="{FF2B5EF4-FFF2-40B4-BE49-F238E27FC236}">
                <a16:creationId xmlns:a16="http://schemas.microsoft.com/office/drawing/2014/main" id="{A898A635-9953-DC81-F8AA-9D382E25581F}"/>
              </a:ext>
            </a:extLst>
          </p:cNvPr>
          <p:cNvCxnSpPr>
            <a:cxnSpLocks/>
          </p:cNvCxnSpPr>
          <p:nvPr/>
        </p:nvCxnSpPr>
        <p:spPr>
          <a:xfrm flipH="1">
            <a:off x="8495818" y="3089118"/>
            <a:ext cx="370390" cy="4295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902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1835C-ED55-746A-A016-5D47D2D7ECF7}"/>
              </a:ext>
            </a:extLst>
          </p:cNvPr>
          <p:cNvSpPr>
            <a:spLocks noGrp="1"/>
          </p:cNvSpPr>
          <p:nvPr>
            <p:ph type="title"/>
          </p:nvPr>
        </p:nvSpPr>
        <p:spPr/>
        <p:txBody>
          <a:bodyPr>
            <a:normAutofit fontScale="90000"/>
          </a:bodyPr>
          <a:lstStyle/>
          <a:p>
            <a:r>
              <a:rPr lang="en-US" dirty="0" err="1"/>
              <a:t>Immunostains</a:t>
            </a:r>
            <a:r>
              <a:rPr lang="en-US" dirty="0"/>
              <a:t> (IHC) for HER2</a:t>
            </a:r>
          </a:p>
        </p:txBody>
      </p:sp>
      <p:pic>
        <p:nvPicPr>
          <p:cNvPr id="5" name="Picture 4">
            <a:extLst>
              <a:ext uri="{FF2B5EF4-FFF2-40B4-BE49-F238E27FC236}">
                <a16:creationId xmlns:a16="http://schemas.microsoft.com/office/drawing/2014/main" id="{C6D15EF3-004D-7BF3-C58D-6281F32BF43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10054"/>
          <a:stretch/>
        </p:blipFill>
        <p:spPr>
          <a:xfrm>
            <a:off x="626512" y="1009398"/>
            <a:ext cx="10938975" cy="4839204"/>
          </a:xfrm>
          <a:prstGeom prst="rect">
            <a:avLst/>
          </a:prstGeom>
        </p:spPr>
      </p:pic>
      <p:sp>
        <p:nvSpPr>
          <p:cNvPr id="6" name="TextBox 5">
            <a:extLst>
              <a:ext uri="{FF2B5EF4-FFF2-40B4-BE49-F238E27FC236}">
                <a16:creationId xmlns:a16="http://schemas.microsoft.com/office/drawing/2014/main" id="{58600F61-55AF-1E78-DEC1-06A32BCF1347}"/>
              </a:ext>
            </a:extLst>
          </p:cNvPr>
          <p:cNvSpPr txBox="1"/>
          <p:nvPr/>
        </p:nvSpPr>
        <p:spPr>
          <a:xfrm>
            <a:off x="4429496" y="6481249"/>
            <a:ext cx="2768258"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Wolff A et al, Arch Path Lab Med 2023</a:t>
            </a:r>
          </a:p>
        </p:txBody>
      </p:sp>
      <p:sp>
        <p:nvSpPr>
          <p:cNvPr id="3" name="TextBox 2">
            <a:extLst>
              <a:ext uri="{FF2B5EF4-FFF2-40B4-BE49-F238E27FC236}">
                <a16:creationId xmlns:a16="http://schemas.microsoft.com/office/drawing/2014/main" id="{183F58E4-6282-E37E-3B8E-25A266E46F77}"/>
              </a:ext>
            </a:extLst>
          </p:cNvPr>
          <p:cNvSpPr txBox="1"/>
          <p:nvPr/>
        </p:nvSpPr>
        <p:spPr>
          <a:xfrm>
            <a:off x="7006977" y="1962363"/>
            <a:ext cx="1627048" cy="223138"/>
          </a:xfrm>
          <a:prstGeom prst="rect">
            <a:avLst/>
          </a:prstGeom>
          <a:solidFill>
            <a:srgbClr val="F9F9F9"/>
          </a:solid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staining in ≤10% of </a:t>
            </a:r>
          </a:p>
        </p:txBody>
      </p:sp>
      <p:sp>
        <p:nvSpPr>
          <p:cNvPr id="4" name="TextBox 3">
            <a:extLst>
              <a:ext uri="{FF2B5EF4-FFF2-40B4-BE49-F238E27FC236}">
                <a16:creationId xmlns:a16="http://schemas.microsoft.com/office/drawing/2014/main" id="{CD623FAC-13FF-7221-5FEA-B70120A5D317}"/>
              </a:ext>
            </a:extLst>
          </p:cNvPr>
          <p:cNvSpPr txBox="1"/>
          <p:nvPr/>
        </p:nvSpPr>
        <p:spPr>
          <a:xfrm>
            <a:off x="5486402" y="4284322"/>
            <a:ext cx="892873" cy="223138"/>
          </a:xfrm>
          <a:prstGeom prst="rect">
            <a:avLst/>
          </a:prstGeom>
          <a:solidFill>
            <a:srgbClr val="F9F9F9"/>
          </a:solid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staining in</a:t>
            </a:r>
          </a:p>
        </p:txBody>
      </p:sp>
    </p:spTree>
    <p:extLst>
      <p:ext uri="{BB962C8B-B14F-4D97-AF65-F5344CB8AC3E}">
        <p14:creationId xmlns:p14="http://schemas.microsoft.com/office/powerpoint/2010/main" val="3259564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1835C-ED55-746A-A016-5D47D2D7ECF7}"/>
              </a:ext>
            </a:extLst>
          </p:cNvPr>
          <p:cNvSpPr>
            <a:spLocks noGrp="1"/>
          </p:cNvSpPr>
          <p:nvPr>
            <p:ph type="title"/>
          </p:nvPr>
        </p:nvSpPr>
        <p:spPr/>
        <p:txBody>
          <a:bodyPr>
            <a:normAutofit fontScale="90000"/>
          </a:bodyPr>
          <a:lstStyle/>
          <a:p>
            <a:r>
              <a:rPr lang="en-US" dirty="0" err="1"/>
              <a:t>Immunostains</a:t>
            </a:r>
            <a:r>
              <a:rPr lang="en-US" dirty="0"/>
              <a:t> (IHC) for HER2: Focus was on ”HER2-Positive”</a:t>
            </a:r>
          </a:p>
        </p:txBody>
      </p:sp>
      <p:sp>
        <p:nvSpPr>
          <p:cNvPr id="6" name="TextBox 5">
            <a:extLst>
              <a:ext uri="{FF2B5EF4-FFF2-40B4-BE49-F238E27FC236}">
                <a16:creationId xmlns:a16="http://schemas.microsoft.com/office/drawing/2014/main" id="{58600F61-55AF-1E78-DEC1-06A32BCF1347}"/>
              </a:ext>
            </a:extLst>
          </p:cNvPr>
          <p:cNvSpPr txBox="1"/>
          <p:nvPr/>
        </p:nvSpPr>
        <p:spPr>
          <a:xfrm>
            <a:off x="4429496" y="6481249"/>
            <a:ext cx="2768258"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Wolff A et al, Arch Path Lab Med 2023</a:t>
            </a:r>
          </a:p>
        </p:txBody>
      </p:sp>
      <p:sp>
        <p:nvSpPr>
          <p:cNvPr id="7" name="TextBox 6">
            <a:extLst>
              <a:ext uri="{FF2B5EF4-FFF2-40B4-BE49-F238E27FC236}">
                <a16:creationId xmlns:a16="http://schemas.microsoft.com/office/drawing/2014/main" id="{56619E4B-9ACA-F3C8-859F-862E7D743FB8}"/>
              </a:ext>
            </a:extLst>
          </p:cNvPr>
          <p:cNvSpPr txBox="1"/>
          <p:nvPr/>
        </p:nvSpPr>
        <p:spPr>
          <a:xfrm>
            <a:off x="2461030" y="5387172"/>
            <a:ext cx="7269939" cy="83099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Focus 1998-2020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Defining where inhibitory antibodies would work</a:t>
            </a:r>
          </a:p>
        </p:txBody>
      </p:sp>
      <p:pic>
        <p:nvPicPr>
          <p:cNvPr id="5" name="Picture 4">
            <a:extLst>
              <a:ext uri="{FF2B5EF4-FFF2-40B4-BE49-F238E27FC236}">
                <a16:creationId xmlns:a16="http://schemas.microsoft.com/office/drawing/2014/main" id="{C6D15EF3-004D-7BF3-C58D-6281F32BF43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10054"/>
          <a:stretch/>
        </p:blipFill>
        <p:spPr>
          <a:xfrm>
            <a:off x="260795" y="911472"/>
            <a:ext cx="10126114" cy="4479609"/>
          </a:xfrm>
          <a:prstGeom prst="rect">
            <a:avLst/>
          </a:prstGeom>
        </p:spPr>
      </p:pic>
      <p:sp>
        <p:nvSpPr>
          <p:cNvPr id="8" name="TextBox 7">
            <a:extLst>
              <a:ext uri="{FF2B5EF4-FFF2-40B4-BE49-F238E27FC236}">
                <a16:creationId xmlns:a16="http://schemas.microsoft.com/office/drawing/2014/main" id="{6848511F-78D4-0081-57D9-C246B9D38FDB}"/>
              </a:ext>
            </a:extLst>
          </p:cNvPr>
          <p:cNvSpPr txBox="1"/>
          <p:nvPr/>
        </p:nvSpPr>
        <p:spPr>
          <a:xfrm>
            <a:off x="10684546" y="4489859"/>
            <a:ext cx="1246659" cy="48505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HER2+</a:t>
            </a:r>
          </a:p>
        </p:txBody>
      </p:sp>
      <p:sp>
        <p:nvSpPr>
          <p:cNvPr id="4" name="TextBox 3">
            <a:extLst>
              <a:ext uri="{FF2B5EF4-FFF2-40B4-BE49-F238E27FC236}">
                <a16:creationId xmlns:a16="http://schemas.microsoft.com/office/drawing/2014/main" id="{62F99209-124F-CBBA-FC71-7EEE489801B7}"/>
              </a:ext>
            </a:extLst>
          </p:cNvPr>
          <p:cNvSpPr txBox="1"/>
          <p:nvPr/>
        </p:nvSpPr>
        <p:spPr>
          <a:xfrm>
            <a:off x="6185045" y="1777428"/>
            <a:ext cx="1561325" cy="215444"/>
          </a:xfrm>
          <a:prstGeom prst="rect">
            <a:avLst/>
          </a:prstGeom>
          <a:solidFill>
            <a:srgbClr val="F9F9F9"/>
          </a:solid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staining in ≤10% of </a:t>
            </a:r>
          </a:p>
        </p:txBody>
      </p:sp>
      <p:sp>
        <p:nvSpPr>
          <p:cNvPr id="9" name="TextBox 8">
            <a:extLst>
              <a:ext uri="{FF2B5EF4-FFF2-40B4-BE49-F238E27FC236}">
                <a16:creationId xmlns:a16="http://schemas.microsoft.com/office/drawing/2014/main" id="{E1B88B19-03CC-310C-0DEB-9692B68AA051}"/>
              </a:ext>
            </a:extLst>
          </p:cNvPr>
          <p:cNvSpPr txBox="1"/>
          <p:nvPr/>
        </p:nvSpPr>
        <p:spPr>
          <a:xfrm>
            <a:off x="4726115" y="3926082"/>
            <a:ext cx="856004" cy="215444"/>
          </a:xfrm>
          <a:prstGeom prst="rect">
            <a:avLst/>
          </a:prstGeom>
          <a:solidFill>
            <a:srgbClr val="F9F9F9"/>
          </a:solid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staining in</a:t>
            </a:r>
          </a:p>
        </p:txBody>
      </p:sp>
      <p:sp>
        <p:nvSpPr>
          <p:cNvPr id="3" name="Rectangle 2">
            <a:extLst>
              <a:ext uri="{FF2B5EF4-FFF2-40B4-BE49-F238E27FC236}">
                <a16:creationId xmlns:a16="http://schemas.microsoft.com/office/drawing/2014/main" id="{F0F0B66E-5F8E-78E4-1B04-0E995705D951}"/>
              </a:ext>
            </a:extLst>
          </p:cNvPr>
          <p:cNvSpPr/>
          <p:nvPr/>
        </p:nvSpPr>
        <p:spPr>
          <a:xfrm>
            <a:off x="260795" y="4169768"/>
            <a:ext cx="10229171" cy="116050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543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072469-C5B1-9C70-3EB4-27D70C71A821}"/>
              </a:ext>
            </a:extLst>
          </p:cNvPr>
          <p:cNvPicPr>
            <a:picLocks noChangeAspect="1"/>
          </p:cNvPicPr>
          <p:nvPr/>
        </p:nvPicPr>
        <p:blipFill>
          <a:blip r:embed="rId2"/>
          <a:stretch>
            <a:fillRect/>
          </a:stretch>
        </p:blipFill>
        <p:spPr>
          <a:xfrm>
            <a:off x="101191" y="921755"/>
            <a:ext cx="5173551" cy="1821015"/>
          </a:xfrm>
          <a:prstGeom prst="rect">
            <a:avLst/>
          </a:prstGeom>
        </p:spPr>
      </p:pic>
      <p:sp>
        <p:nvSpPr>
          <p:cNvPr id="2" name="Title 1">
            <a:extLst>
              <a:ext uri="{FF2B5EF4-FFF2-40B4-BE49-F238E27FC236}">
                <a16:creationId xmlns:a16="http://schemas.microsoft.com/office/drawing/2014/main" id="{549EB879-31B7-8273-FF2D-539D71C7B732}"/>
              </a:ext>
            </a:extLst>
          </p:cNvPr>
          <p:cNvSpPr>
            <a:spLocks noGrp="1"/>
          </p:cNvSpPr>
          <p:nvPr>
            <p:ph type="title"/>
          </p:nvPr>
        </p:nvSpPr>
        <p:spPr/>
        <p:txBody>
          <a:bodyPr>
            <a:normAutofit fontScale="90000"/>
          </a:bodyPr>
          <a:lstStyle/>
          <a:p>
            <a:r>
              <a:rPr lang="en-US" dirty="0"/>
              <a:t>Then Came The Anti-HER2 ADCs…</a:t>
            </a:r>
          </a:p>
        </p:txBody>
      </p:sp>
      <p:pic>
        <p:nvPicPr>
          <p:cNvPr id="6" name="Picture 5">
            <a:extLst>
              <a:ext uri="{FF2B5EF4-FFF2-40B4-BE49-F238E27FC236}">
                <a16:creationId xmlns:a16="http://schemas.microsoft.com/office/drawing/2014/main" id="{63393F90-FE15-6613-D090-0ACC4EFF1E7C}"/>
              </a:ext>
            </a:extLst>
          </p:cNvPr>
          <p:cNvPicPr>
            <a:picLocks noChangeAspect="1"/>
          </p:cNvPicPr>
          <p:nvPr/>
        </p:nvPicPr>
        <p:blipFill>
          <a:blip r:embed="rId3"/>
          <a:stretch>
            <a:fillRect/>
          </a:stretch>
        </p:blipFill>
        <p:spPr>
          <a:xfrm>
            <a:off x="5274742" y="716515"/>
            <a:ext cx="6831091" cy="1678328"/>
          </a:xfrm>
          <a:prstGeom prst="rect">
            <a:avLst/>
          </a:prstGeom>
        </p:spPr>
      </p:pic>
      <p:pic>
        <p:nvPicPr>
          <p:cNvPr id="9" name="Picture 8">
            <a:extLst>
              <a:ext uri="{FF2B5EF4-FFF2-40B4-BE49-F238E27FC236}">
                <a16:creationId xmlns:a16="http://schemas.microsoft.com/office/drawing/2014/main" id="{AB7E5783-E4CF-1B1D-7613-B1604E62F93E}"/>
              </a:ext>
            </a:extLst>
          </p:cNvPr>
          <p:cNvPicPr>
            <a:picLocks noChangeAspect="1"/>
          </p:cNvPicPr>
          <p:nvPr/>
        </p:nvPicPr>
        <p:blipFill>
          <a:blip r:embed="rId4"/>
          <a:stretch>
            <a:fillRect/>
          </a:stretch>
        </p:blipFill>
        <p:spPr>
          <a:xfrm>
            <a:off x="2948739" y="2218465"/>
            <a:ext cx="4900914" cy="2244693"/>
          </a:xfrm>
          <a:prstGeom prst="rect">
            <a:avLst/>
          </a:prstGeom>
        </p:spPr>
      </p:pic>
      <p:pic>
        <p:nvPicPr>
          <p:cNvPr id="10" name="Picture 9">
            <a:extLst>
              <a:ext uri="{FF2B5EF4-FFF2-40B4-BE49-F238E27FC236}">
                <a16:creationId xmlns:a16="http://schemas.microsoft.com/office/drawing/2014/main" id="{49B0ED64-44E3-A9AA-1883-4CB876ACF988}"/>
              </a:ext>
            </a:extLst>
          </p:cNvPr>
          <p:cNvPicPr>
            <a:picLocks noChangeAspect="1"/>
          </p:cNvPicPr>
          <p:nvPr/>
        </p:nvPicPr>
        <p:blipFill>
          <a:blip r:embed="rId5"/>
          <a:stretch>
            <a:fillRect/>
          </a:stretch>
        </p:blipFill>
        <p:spPr>
          <a:xfrm>
            <a:off x="744916" y="3887974"/>
            <a:ext cx="5167132" cy="2468375"/>
          </a:xfrm>
          <a:prstGeom prst="rect">
            <a:avLst/>
          </a:prstGeom>
        </p:spPr>
      </p:pic>
      <p:pic>
        <p:nvPicPr>
          <p:cNvPr id="8" name="Picture 7">
            <a:extLst>
              <a:ext uri="{FF2B5EF4-FFF2-40B4-BE49-F238E27FC236}">
                <a16:creationId xmlns:a16="http://schemas.microsoft.com/office/drawing/2014/main" id="{FA0CD5F2-3689-BC65-D503-8F0D800C7EBA}"/>
              </a:ext>
            </a:extLst>
          </p:cNvPr>
          <p:cNvPicPr>
            <a:picLocks noChangeAspect="1"/>
          </p:cNvPicPr>
          <p:nvPr/>
        </p:nvPicPr>
        <p:blipFill>
          <a:blip r:embed="rId6"/>
          <a:stretch>
            <a:fillRect/>
          </a:stretch>
        </p:blipFill>
        <p:spPr>
          <a:xfrm>
            <a:off x="7864677" y="2307450"/>
            <a:ext cx="4226132" cy="2243100"/>
          </a:xfrm>
          <a:prstGeom prst="rect">
            <a:avLst/>
          </a:prstGeom>
        </p:spPr>
      </p:pic>
      <p:pic>
        <p:nvPicPr>
          <p:cNvPr id="11" name="Picture 10">
            <a:extLst>
              <a:ext uri="{FF2B5EF4-FFF2-40B4-BE49-F238E27FC236}">
                <a16:creationId xmlns:a16="http://schemas.microsoft.com/office/drawing/2014/main" id="{6FEA74B2-C47F-5D9E-E260-FEBFB01851A1}"/>
              </a:ext>
            </a:extLst>
          </p:cNvPr>
          <p:cNvPicPr>
            <a:picLocks noChangeAspect="1"/>
          </p:cNvPicPr>
          <p:nvPr/>
        </p:nvPicPr>
        <p:blipFill>
          <a:blip r:embed="rId7"/>
          <a:stretch>
            <a:fillRect/>
          </a:stretch>
        </p:blipFill>
        <p:spPr>
          <a:xfrm>
            <a:off x="6366018" y="4734046"/>
            <a:ext cx="5825982" cy="1231062"/>
          </a:xfrm>
          <a:prstGeom prst="rect">
            <a:avLst/>
          </a:prstGeom>
        </p:spPr>
      </p:pic>
    </p:spTree>
    <p:extLst>
      <p:ext uri="{BB962C8B-B14F-4D97-AF65-F5344CB8AC3E}">
        <p14:creationId xmlns:p14="http://schemas.microsoft.com/office/powerpoint/2010/main" val="544019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1835C-ED55-746A-A016-5D47D2D7ECF7}"/>
              </a:ext>
            </a:extLst>
          </p:cNvPr>
          <p:cNvSpPr>
            <a:spLocks noGrp="1"/>
          </p:cNvSpPr>
          <p:nvPr>
            <p:ph type="title"/>
          </p:nvPr>
        </p:nvSpPr>
        <p:spPr/>
        <p:txBody>
          <a:bodyPr>
            <a:normAutofit fontScale="90000"/>
          </a:bodyPr>
          <a:lstStyle/>
          <a:p>
            <a:r>
              <a:rPr lang="en-US" dirty="0" err="1"/>
              <a:t>Immunostains</a:t>
            </a:r>
            <a:r>
              <a:rPr lang="en-US" dirty="0"/>
              <a:t> (IHC) for HER2: “HER2-Low”</a:t>
            </a:r>
          </a:p>
        </p:txBody>
      </p:sp>
      <p:pic>
        <p:nvPicPr>
          <p:cNvPr id="5" name="Picture 4">
            <a:extLst>
              <a:ext uri="{FF2B5EF4-FFF2-40B4-BE49-F238E27FC236}">
                <a16:creationId xmlns:a16="http://schemas.microsoft.com/office/drawing/2014/main" id="{C6D15EF3-004D-7BF3-C58D-6281F32BF43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10054"/>
          <a:stretch/>
        </p:blipFill>
        <p:spPr>
          <a:xfrm>
            <a:off x="901230" y="857356"/>
            <a:ext cx="9637816" cy="4263595"/>
          </a:xfrm>
          <a:prstGeom prst="rect">
            <a:avLst/>
          </a:prstGeom>
        </p:spPr>
      </p:pic>
      <p:sp>
        <p:nvSpPr>
          <p:cNvPr id="6" name="TextBox 5">
            <a:extLst>
              <a:ext uri="{FF2B5EF4-FFF2-40B4-BE49-F238E27FC236}">
                <a16:creationId xmlns:a16="http://schemas.microsoft.com/office/drawing/2014/main" id="{58600F61-55AF-1E78-DEC1-06A32BCF1347}"/>
              </a:ext>
            </a:extLst>
          </p:cNvPr>
          <p:cNvSpPr txBox="1"/>
          <p:nvPr/>
        </p:nvSpPr>
        <p:spPr>
          <a:xfrm>
            <a:off x="4429496" y="6481249"/>
            <a:ext cx="2768258"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Wolff A et al, Arch Path Lab Med 2023</a:t>
            </a:r>
          </a:p>
        </p:txBody>
      </p:sp>
      <p:sp>
        <p:nvSpPr>
          <p:cNvPr id="3" name="Rectangle 2">
            <a:extLst>
              <a:ext uri="{FF2B5EF4-FFF2-40B4-BE49-F238E27FC236}">
                <a16:creationId xmlns:a16="http://schemas.microsoft.com/office/drawing/2014/main" id="{F0F0B66E-5F8E-78E4-1B04-0E995705D951}"/>
              </a:ext>
            </a:extLst>
          </p:cNvPr>
          <p:cNvSpPr/>
          <p:nvPr/>
        </p:nvSpPr>
        <p:spPr>
          <a:xfrm>
            <a:off x="1076446" y="2280203"/>
            <a:ext cx="9462600" cy="175935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6619E4B-9ACA-F3C8-859F-862E7D743FB8}"/>
              </a:ext>
            </a:extLst>
          </p:cNvPr>
          <p:cNvSpPr txBox="1"/>
          <p:nvPr/>
        </p:nvSpPr>
        <p:spPr>
          <a:xfrm>
            <a:off x="1322556" y="5008551"/>
            <a:ext cx="9216490"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New focus!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Defined in NSABP B-47, used in ADC trials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(Below threshold where “naked” HER2 Ab alone would work) </a:t>
            </a:r>
          </a:p>
        </p:txBody>
      </p:sp>
      <p:sp>
        <p:nvSpPr>
          <p:cNvPr id="8" name="TextBox 7">
            <a:extLst>
              <a:ext uri="{FF2B5EF4-FFF2-40B4-BE49-F238E27FC236}">
                <a16:creationId xmlns:a16="http://schemas.microsoft.com/office/drawing/2014/main" id="{6B092283-3A53-E0A3-A183-F02F1B22321F}"/>
              </a:ext>
            </a:extLst>
          </p:cNvPr>
          <p:cNvSpPr txBox="1"/>
          <p:nvPr/>
        </p:nvSpPr>
        <p:spPr>
          <a:xfrm>
            <a:off x="10579223" y="2986259"/>
            <a:ext cx="1620957"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HER2-low</a:t>
            </a:r>
          </a:p>
        </p:txBody>
      </p:sp>
      <p:sp>
        <p:nvSpPr>
          <p:cNvPr id="4" name="TextBox 3">
            <a:extLst>
              <a:ext uri="{FF2B5EF4-FFF2-40B4-BE49-F238E27FC236}">
                <a16:creationId xmlns:a16="http://schemas.microsoft.com/office/drawing/2014/main" id="{C6FE1399-4812-5F69-DD7F-BB39E03C4D59}"/>
              </a:ext>
            </a:extLst>
          </p:cNvPr>
          <p:cNvSpPr txBox="1"/>
          <p:nvPr/>
        </p:nvSpPr>
        <p:spPr>
          <a:xfrm>
            <a:off x="6524092" y="1675459"/>
            <a:ext cx="1561325" cy="215444"/>
          </a:xfrm>
          <a:prstGeom prst="rect">
            <a:avLst/>
          </a:prstGeom>
          <a:solidFill>
            <a:srgbClr val="F9F9F9"/>
          </a:solid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staining in ≤10% of </a:t>
            </a:r>
          </a:p>
        </p:txBody>
      </p:sp>
      <p:sp>
        <p:nvSpPr>
          <p:cNvPr id="9" name="TextBox 8">
            <a:extLst>
              <a:ext uri="{FF2B5EF4-FFF2-40B4-BE49-F238E27FC236}">
                <a16:creationId xmlns:a16="http://schemas.microsoft.com/office/drawing/2014/main" id="{7FA44508-2671-FD52-A189-3D44F2219812}"/>
              </a:ext>
            </a:extLst>
          </p:cNvPr>
          <p:cNvSpPr txBox="1"/>
          <p:nvPr/>
        </p:nvSpPr>
        <p:spPr>
          <a:xfrm>
            <a:off x="5105619" y="3725179"/>
            <a:ext cx="856004" cy="215444"/>
          </a:xfrm>
          <a:prstGeom prst="rect">
            <a:avLst/>
          </a:prstGeom>
          <a:solidFill>
            <a:srgbClr val="F9F9F9"/>
          </a:solid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staining in</a:t>
            </a:r>
          </a:p>
        </p:txBody>
      </p:sp>
    </p:spTree>
    <p:extLst>
      <p:ext uri="{BB962C8B-B14F-4D97-AF65-F5344CB8AC3E}">
        <p14:creationId xmlns:p14="http://schemas.microsoft.com/office/powerpoint/2010/main" val="535743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8B9FE-0CD7-4F57-8F61-524B27A99446}"/>
              </a:ext>
            </a:extLst>
          </p:cNvPr>
          <p:cNvSpPr>
            <a:spLocks noGrp="1"/>
          </p:cNvSpPr>
          <p:nvPr>
            <p:ph type="title"/>
          </p:nvPr>
        </p:nvSpPr>
        <p:spPr/>
        <p:txBody>
          <a:bodyPr>
            <a:normAutofit fontScale="90000"/>
          </a:bodyPr>
          <a:lstStyle/>
          <a:p>
            <a:r>
              <a:rPr lang="en-US" dirty="0"/>
              <a:t>HER2-Low: Defining </a:t>
            </a:r>
            <a:r>
              <a:rPr lang="en-US" dirty="0" err="1"/>
              <a:t>Immunostains</a:t>
            </a:r>
            <a:r>
              <a:rPr lang="en-US" dirty="0"/>
              <a:t> in the Lower Register</a:t>
            </a:r>
          </a:p>
        </p:txBody>
      </p:sp>
      <p:sp>
        <p:nvSpPr>
          <p:cNvPr id="6" name="TextBox 5">
            <a:extLst>
              <a:ext uri="{FF2B5EF4-FFF2-40B4-BE49-F238E27FC236}">
                <a16:creationId xmlns:a16="http://schemas.microsoft.com/office/drawing/2014/main" id="{F83190DE-E9D0-6BE5-8095-F0B0BFE686EC}"/>
              </a:ext>
            </a:extLst>
          </p:cNvPr>
          <p:cNvSpPr txBox="1"/>
          <p:nvPr/>
        </p:nvSpPr>
        <p:spPr>
          <a:xfrm>
            <a:off x="-427512" y="3526971"/>
            <a:ext cx="18473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A966A5ED-550F-6E49-5D41-5CB5B382FCB0}"/>
              </a:ext>
            </a:extLst>
          </p:cNvPr>
          <p:cNvSpPr txBox="1"/>
          <p:nvPr/>
        </p:nvSpPr>
        <p:spPr>
          <a:xfrm>
            <a:off x="1111170" y="4606617"/>
            <a:ext cx="9345907" cy="181588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How low do you go?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“HER2-ultralow” (vs “-null”)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Included in DB06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(T-</a:t>
            </a:r>
            <a:r>
              <a:rPr kumimoji="0" lang="en-US" sz="1600" b="1" i="1"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DXd</a:t>
            </a:r>
            <a:r>
              <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vs TPC chemo in HR+ HER2-low)</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Unknown if clinically valid</a:t>
            </a:r>
          </a:p>
        </p:txBody>
      </p:sp>
      <p:pic>
        <p:nvPicPr>
          <p:cNvPr id="10" name="Picture 9">
            <a:extLst>
              <a:ext uri="{FF2B5EF4-FFF2-40B4-BE49-F238E27FC236}">
                <a16:creationId xmlns:a16="http://schemas.microsoft.com/office/drawing/2014/main" id="{E493AAB7-3C32-33EB-916C-418E36BD040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9189" y="882465"/>
            <a:ext cx="11123920" cy="3562213"/>
          </a:xfrm>
          <a:prstGeom prst="rect">
            <a:avLst/>
          </a:prstGeom>
        </p:spPr>
      </p:pic>
      <p:sp>
        <p:nvSpPr>
          <p:cNvPr id="11" name="TextBox 10">
            <a:extLst>
              <a:ext uri="{FF2B5EF4-FFF2-40B4-BE49-F238E27FC236}">
                <a16:creationId xmlns:a16="http://schemas.microsoft.com/office/drawing/2014/main" id="{1D9BD564-C861-9C3A-69CE-CBF0AA79145E}"/>
              </a:ext>
            </a:extLst>
          </p:cNvPr>
          <p:cNvSpPr txBox="1"/>
          <p:nvPr/>
        </p:nvSpPr>
        <p:spPr>
          <a:xfrm>
            <a:off x="4299867" y="6538911"/>
            <a:ext cx="2332113"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Tarantino et al, Ann Oncol 2023</a:t>
            </a:r>
          </a:p>
        </p:txBody>
      </p:sp>
      <p:sp>
        <p:nvSpPr>
          <p:cNvPr id="12" name="Rectangle 11">
            <a:extLst>
              <a:ext uri="{FF2B5EF4-FFF2-40B4-BE49-F238E27FC236}">
                <a16:creationId xmlns:a16="http://schemas.microsoft.com/office/drawing/2014/main" id="{B76E2B5F-8D94-0237-BDB9-F5B51A832543}"/>
              </a:ext>
            </a:extLst>
          </p:cNvPr>
          <p:cNvSpPr/>
          <p:nvPr/>
        </p:nvSpPr>
        <p:spPr>
          <a:xfrm>
            <a:off x="8021255" y="1474786"/>
            <a:ext cx="3541854" cy="29698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119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12 at 3.19.01 PM.p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4260" r="9156"/>
          <a:stretch/>
        </p:blipFill>
        <p:spPr>
          <a:xfrm>
            <a:off x="585849" y="1447800"/>
            <a:ext cx="4208453" cy="4466112"/>
          </a:xfrm>
          <a:prstGeom prst="rect">
            <a:avLst/>
          </a:prstGeom>
        </p:spPr>
      </p:pic>
      <p:sp>
        <p:nvSpPr>
          <p:cNvPr id="2" name="Title 1"/>
          <p:cNvSpPr>
            <a:spLocks noGrp="1"/>
          </p:cNvSpPr>
          <p:nvPr>
            <p:ph type="title"/>
          </p:nvPr>
        </p:nvSpPr>
        <p:spPr>
          <a:xfrm>
            <a:off x="222302" y="120863"/>
            <a:ext cx="9144000" cy="685800"/>
          </a:xfrm>
          <a:noFill/>
        </p:spPr>
        <p:txBody>
          <a:bodyPr>
            <a:normAutofit/>
          </a:bodyPr>
          <a:lstStyle/>
          <a:p>
            <a:r>
              <a:rPr lang="en-US" sz="3600" dirty="0">
                <a:solidFill>
                  <a:srgbClr val="5C9CC3"/>
                </a:solidFill>
              </a:rPr>
              <a:t>Testing Biomarkers for Clinical Use</a:t>
            </a:r>
          </a:p>
        </p:txBody>
      </p:sp>
      <p:sp>
        <p:nvSpPr>
          <p:cNvPr id="6" name="Rectangle 5"/>
          <p:cNvSpPr/>
          <p:nvPr/>
        </p:nvSpPr>
        <p:spPr>
          <a:xfrm>
            <a:off x="5355767" y="1219200"/>
            <a:ext cx="6382980" cy="417037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Key elements of assay development:		</a:t>
            </a:r>
          </a:p>
          <a:p>
            <a:pPr marL="914400" marR="0" lvl="1"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Analytical validity </a:t>
            </a:r>
          </a:p>
          <a:p>
            <a:pPr marL="457181" marR="0" lvl="1"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(reproducible and accurate?)		</a:t>
            </a:r>
          </a:p>
          <a:p>
            <a:pPr marL="914400" marR="0" lvl="1" indent="-457200" algn="l" defTabSz="914400" rtl="0" eaLnBrk="0" fontAlgn="base" latinLnBrk="0" hangingPunct="0">
              <a:lnSpc>
                <a:spcPct val="100000"/>
              </a:lnSpc>
              <a:spcBef>
                <a:spcPct val="0"/>
              </a:spcBef>
              <a:spcAft>
                <a:spcPts val="600"/>
              </a:spcAft>
              <a:buClrTx/>
              <a:buSzTx/>
              <a:buFont typeface="+mj-lt"/>
              <a:buAutoNum type="arabicPeriod" startAt="2"/>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Clinical validity </a:t>
            </a:r>
          </a:p>
          <a:p>
            <a:pPr marL="457181" marR="0" lvl="1" indent="0" algn="l" defTabSz="914400" rtl="0" eaLnBrk="0" fontAlgn="base" latinLnBrk="0" hangingPunct="0">
              <a:lnSpc>
                <a:spcPct val="10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(differentiate cancers?)	</a:t>
            </a:r>
          </a:p>
          <a:p>
            <a:pPr marL="457181" marR="0" lvl="1" indent="0" algn="l" defTabSz="914400" rtl="0" eaLnBrk="0" fontAlgn="base" latinLnBrk="0" hangingPunct="0">
              <a:lnSpc>
                <a:spcPct val="10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p>
          <a:p>
            <a:pPr marL="914400" marR="0" lvl="1" indent="-457200" algn="l" defTabSz="914400" rtl="0" eaLnBrk="0" fontAlgn="base" latinLnBrk="0" hangingPunct="0">
              <a:lnSpc>
                <a:spcPct val="100000"/>
              </a:lnSpc>
              <a:spcBef>
                <a:spcPct val="0"/>
              </a:spcBef>
              <a:spcAft>
                <a:spcPts val="600"/>
              </a:spcAft>
              <a:buClrTx/>
              <a:buSzTx/>
              <a:buFont typeface="+mj-lt"/>
              <a:buAutoNum type="arabicPeriod" startAt="3"/>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Clinical utility </a:t>
            </a:r>
          </a:p>
          <a:p>
            <a:pPr marL="457181" marR="0" lvl="1" indent="0" algn="l" defTabSz="914400" rtl="0" eaLnBrk="0" fontAlgn="base" latinLnBrk="0" hangingPunct="0">
              <a:lnSpc>
                <a:spcPct val="10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(assay = better decisions?)</a:t>
            </a:r>
          </a:p>
        </p:txBody>
      </p:sp>
      <p:sp>
        <p:nvSpPr>
          <p:cNvPr id="8" name="TextBox 7"/>
          <p:cNvSpPr txBox="1"/>
          <p:nvPr/>
        </p:nvSpPr>
        <p:spPr>
          <a:xfrm>
            <a:off x="4774871" y="6214646"/>
            <a:ext cx="3344185"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Adapted from Simon R, JNCI 2009</a:t>
            </a:r>
          </a:p>
        </p:txBody>
      </p:sp>
    </p:spTree>
    <p:extLst>
      <p:ext uri="{BB962C8B-B14F-4D97-AF65-F5344CB8AC3E}">
        <p14:creationId xmlns:p14="http://schemas.microsoft.com/office/powerpoint/2010/main" val="2175205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37355-0DC0-C5EE-51B6-6B675A71D04F}"/>
              </a:ext>
            </a:extLst>
          </p:cNvPr>
          <p:cNvSpPr>
            <a:spLocks noGrp="1"/>
          </p:cNvSpPr>
          <p:nvPr>
            <p:ph type="title"/>
          </p:nvPr>
        </p:nvSpPr>
        <p:spPr/>
        <p:txBody>
          <a:bodyPr>
            <a:normAutofit fontScale="90000"/>
          </a:bodyPr>
          <a:lstStyle/>
          <a:p>
            <a:r>
              <a:rPr lang="en-US" dirty="0"/>
              <a:t>College of American Pathologists Is Not Happy…</a:t>
            </a:r>
          </a:p>
        </p:txBody>
      </p:sp>
      <p:pic>
        <p:nvPicPr>
          <p:cNvPr id="5" name="Picture 4">
            <a:extLst>
              <a:ext uri="{FF2B5EF4-FFF2-40B4-BE49-F238E27FC236}">
                <a16:creationId xmlns:a16="http://schemas.microsoft.com/office/drawing/2014/main" id="{8F83AE97-BD25-8F82-A2F7-D583A31FCE0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79770" y="1022006"/>
            <a:ext cx="8814881" cy="4391866"/>
          </a:xfrm>
          <a:prstGeom prst="rect">
            <a:avLst/>
          </a:prstGeom>
        </p:spPr>
      </p:pic>
      <p:sp>
        <p:nvSpPr>
          <p:cNvPr id="6" name="Rectangle 5">
            <a:extLst>
              <a:ext uri="{FF2B5EF4-FFF2-40B4-BE49-F238E27FC236}">
                <a16:creationId xmlns:a16="http://schemas.microsoft.com/office/drawing/2014/main" id="{25FADCD0-4B39-36C7-45B1-ADBA77A49F87}"/>
              </a:ext>
            </a:extLst>
          </p:cNvPr>
          <p:cNvSpPr/>
          <p:nvPr/>
        </p:nvSpPr>
        <p:spPr>
          <a:xfrm>
            <a:off x="953311" y="3998068"/>
            <a:ext cx="8842442" cy="14158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9BAB97E-DE7A-3913-FC8C-034B08938F3D}"/>
              </a:ext>
            </a:extLst>
          </p:cNvPr>
          <p:cNvSpPr txBox="1"/>
          <p:nvPr/>
        </p:nvSpPr>
        <p:spPr>
          <a:xfrm>
            <a:off x="933859" y="5705189"/>
            <a:ext cx="10398869"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https://</a:t>
            </a:r>
            <a:r>
              <a:rPr kumimoji="0" lang="en-US" sz="105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www.cap.org</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/protocols-and-guidelines/cap-guidelines/current-cap-guidelines/recommendations-for-human-epidermal-growth-factor-2-testing-in-breast-cancer</a:t>
            </a:r>
          </a:p>
        </p:txBody>
      </p:sp>
    </p:spTree>
    <p:extLst>
      <p:ext uri="{BB962C8B-B14F-4D97-AF65-F5344CB8AC3E}">
        <p14:creationId xmlns:p14="http://schemas.microsoft.com/office/powerpoint/2010/main" val="949929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D6DD6-C93B-729F-BC0C-7D586B99A70B}"/>
              </a:ext>
            </a:extLst>
          </p:cNvPr>
          <p:cNvSpPr>
            <a:spLocks noGrp="1"/>
          </p:cNvSpPr>
          <p:nvPr>
            <p:ph type="title"/>
          </p:nvPr>
        </p:nvSpPr>
        <p:spPr/>
        <p:txBody>
          <a:bodyPr>
            <a:normAutofit fontScale="90000"/>
          </a:bodyPr>
          <a:lstStyle/>
          <a:p>
            <a:r>
              <a:rPr lang="en-US" dirty="0"/>
              <a:t>General Comments about Defining HER2-Low</a:t>
            </a:r>
          </a:p>
        </p:txBody>
      </p:sp>
      <p:sp>
        <p:nvSpPr>
          <p:cNvPr id="3" name="Content Placeholder 2">
            <a:extLst>
              <a:ext uri="{FF2B5EF4-FFF2-40B4-BE49-F238E27FC236}">
                <a16:creationId xmlns:a16="http://schemas.microsoft.com/office/drawing/2014/main" id="{C34D7E8B-A224-0257-6E01-56E7305CAD1B}"/>
              </a:ext>
            </a:extLst>
          </p:cNvPr>
          <p:cNvSpPr>
            <a:spLocks noGrp="1"/>
          </p:cNvSpPr>
          <p:nvPr>
            <p:ph idx="1"/>
          </p:nvPr>
        </p:nvSpPr>
        <p:spPr>
          <a:xfrm>
            <a:off x="439189" y="1066868"/>
            <a:ext cx="11108964" cy="4555719"/>
          </a:xfrm>
        </p:spPr>
        <p:txBody>
          <a:bodyPr>
            <a:normAutofit/>
          </a:bodyPr>
          <a:lstStyle/>
          <a:p>
            <a:pPr marL="514350" indent="-514350">
              <a:buFont typeface="+mj-lt"/>
              <a:buAutoNum type="arabicPeriod"/>
            </a:pPr>
            <a:r>
              <a:rPr lang="en-US" sz="2400" dirty="0">
                <a:latin typeface="+mn-lt"/>
              </a:rPr>
              <a:t>HER2 testing was designed to differentiate HER2+ (HER2-driven, HER2-addicted, </a:t>
            </a:r>
            <a:r>
              <a:rPr lang="en-US" sz="2400" dirty="0" err="1">
                <a:latin typeface="+mn-lt"/>
              </a:rPr>
              <a:t>etc</a:t>
            </a:r>
            <a:r>
              <a:rPr lang="en-US" sz="2400" dirty="0">
                <a:latin typeface="+mn-lt"/>
              </a:rPr>
              <a:t>) from not-that.  They were not validated for score 0 vs 1+. </a:t>
            </a:r>
          </a:p>
          <a:p>
            <a:pPr marL="514350" indent="-514350">
              <a:buFont typeface="+mj-lt"/>
              <a:buAutoNum type="arabicPeriod"/>
            </a:pPr>
            <a:r>
              <a:rPr lang="en-US" sz="2400" dirty="0">
                <a:latin typeface="+mn-lt"/>
              </a:rPr>
              <a:t>HER2-low was not a priori defined as a biologically distinct entity (it was a byproduct of the DESTINY-Breast04 and similar ADC trials). </a:t>
            </a:r>
          </a:p>
          <a:p>
            <a:pPr marL="514350" indent="-514350">
              <a:buFont typeface="+mj-lt"/>
              <a:buAutoNum type="arabicPeriod"/>
            </a:pPr>
            <a:r>
              <a:rPr lang="en-US" sz="2400" dirty="0">
                <a:latin typeface="+mn-lt"/>
              </a:rPr>
              <a:t>It is biologically plausible that </a:t>
            </a:r>
            <a:r>
              <a:rPr lang="en-US" sz="2400" u="sng" dirty="0">
                <a:latin typeface="+mn-lt"/>
              </a:rPr>
              <a:t>some</a:t>
            </a:r>
            <a:r>
              <a:rPr lang="en-US" sz="2400" dirty="0">
                <a:latin typeface="+mn-lt"/>
              </a:rPr>
              <a:t> HER2 expression is needed for the ”T” part of T-</a:t>
            </a:r>
            <a:r>
              <a:rPr lang="en-US" sz="2400" dirty="0" err="1">
                <a:latin typeface="+mn-lt"/>
              </a:rPr>
              <a:t>DXd</a:t>
            </a:r>
            <a:r>
              <a:rPr lang="en-US" sz="2400" dirty="0">
                <a:latin typeface="+mn-lt"/>
              </a:rPr>
              <a:t> and other HER2-directed ADCs to work.</a:t>
            </a:r>
          </a:p>
          <a:p>
            <a:pPr marL="514350" indent="-514350">
              <a:buFont typeface="+mj-lt"/>
              <a:buAutoNum type="arabicPeriod"/>
            </a:pPr>
            <a:r>
              <a:rPr lang="en-US" sz="2400" dirty="0">
                <a:latin typeface="+mn-lt"/>
              </a:rPr>
              <a:t>How much HER2 expression is needed is unclear.</a:t>
            </a:r>
          </a:p>
        </p:txBody>
      </p:sp>
    </p:spTree>
    <p:extLst>
      <p:ext uri="{BB962C8B-B14F-4D97-AF65-F5344CB8AC3E}">
        <p14:creationId xmlns:p14="http://schemas.microsoft.com/office/powerpoint/2010/main" val="256808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a:t>
            </a:r>
            <a:r>
              <a:rPr lang="en-US" sz="3200" dirty="0" err="1">
                <a:solidFill>
                  <a:srgbClr val="0432FF"/>
                </a:solidFill>
              </a:rPr>
              <a:t>Bardia</a:t>
            </a:r>
            <a:r>
              <a:rPr lang="en-US" sz="3200" dirty="0">
                <a:solidFill>
                  <a:srgbClr val="0432FF"/>
                </a:solidFill>
              </a:rPr>
              <a:t>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668230246"/>
              </p:ext>
            </p:extLst>
          </p:nvPr>
        </p:nvGraphicFramePr>
        <p:xfrm>
          <a:off x="916516" y="2348880"/>
          <a:ext cx="10358966" cy="1296144"/>
        </p:xfrm>
        <a:graphic>
          <a:graphicData uri="http://schemas.openxmlformats.org/drawingml/2006/table">
            <a:tbl>
              <a:tblPr firstRow="1" bandRow="1">
                <a:tableStyleId>{F2DE63D5-997A-4646-A377-4702673A728D}</a:tableStyleId>
              </a:tblPr>
              <a:tblGrid>
                <a:gridCol w="2952328">
                  <a:extLst>
                    <a:ext uri="{9D8B030D-6E8A-4147-A177-3AD203B41FA5}">
                      <a16:colId xmlns:a16="http://schemas.microsoft.com/office/drawing/2014/main" val="20000"/>
                    </a:ext>
                  </a:extLst>
                </a:gridCol>
                <a:gridCol w="7406638">
                  <a:extLst>
                    <a:ext uri="{9D8B030D-6E8A-4147-A177-3AD203B41FA5}">
                      <a16:colId xmlns:a16="http://schemas.microsoft.com/office/drawing/2014/main" val="20001"/>
                    </a:ext>
                  </a:extLst>
                </a:gridCol>
              </a:tblGrid>
              <a:tr h="1296144">
                <a:tc>
                  <a:txBody>
                    <a:bodyPr/>
                    <a:lstStyle/>
                    <a:p>
                      <a:r>
                        <a:rPr lang="en-US" sz="1600" b="1" kern="1200" dirty="0">
                          <a:solidFill>
                            <a:schemeClr val="tx1"/>
                          </a:solidFill>
                          <a:effectLst/>
                          <a:latin typeface="+mn-lt"/>
                          <a:ea typeface="+mn-ea"/>
                          <a:cs typeface="+mn-cs"/>
                        </a:rPr>
                        <a:t>Consulting Agreements and 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kern="1200" dirty="0">
                          <a:solidFill>
                            <a:schemeClr val="tx1"/>
                          </a:solidFill>
                          <a:effectLst/>
                          <a:latin typeface="+mn-lt"/>
                          <a:ea typeface="+mn-ea"/>
                          <a:cs typeface="+mn-cs"/>
                        </a:rPr>
                        <a:t>AstraZeneca Pharmaceuticals LP, Daiichi Sankyo Inc, Genentech, a member of the Roche Group, Gilead Sciences Inc, Lilly, </a:t>
                      </a:r>
                      <a:r>
                        <a:rPr lang="en-US" sz="1600" b="0" kern="1200" dirty="0" err="1">
                          <a:solidFill>
                            <a:schemeClr val="tx1"/>
                          </a:solidFill>
                          <a:effectLst/>
                          <a:latin typeface="+mn-lt"/>
                          <a:ea typeface="+mn-ea"/>
                          <a:cs typeface="+mn-cs"/>
                        </a:rPr>
                        <a:t>Menarini</a:t>
                      </a:r>
                      <a:r>
                        <a:rPr lang="en-US" sz="1600" b="0" kern="1200" dirty="0">
                          <a:solidFill>
                            <a:schemeClr val="tx1"/>
                          </a:solidFill>
                          <a:effectLst/>
                          <a:latin typeface="+mn-lt"/>
                          <a:ea typeface="+mn-ea"/>
                          <a:cs typeface="+mn-cs"/>
                        </a:rPr>
                        <a:t> Group, Merck, Novartis, Pfizer Inc, Radius Health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5221515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D297A-B403-F5B8-6051-FDDBAB7C1B35}"/>
              </a:ext>
            </a:extLst>
          </p:cNvPr>
          <p:cNvSpPr>
            <a:spLocks noGrp="1"/>
          </p:cNvSpPr>
          <p:nvPr>
            <p:ph type="title"/>
          </p:nvPr>
        </p:nvSpPr>
        <p:spPr/>
        <p:txBody>
          <a:bodyPr>
            <a:normAutofit fontScale="90000"/>
          </a:bodyPr>
          <a:lstStyle/>
          <a:p>
            <a:r>
              <a:rPr lang="en-US" dirty="0"/>
              <a:t>Clinical Characteristics of HER2-Low</a:t>
            </a:r>
          </a:p>
        </p:txBody>
      </p:sp>
      <p:pic>
        <p:nvPicPr>
          <p:cNvPr id="5" name="Picture 4">
            <a:extLst>
              <a:ext uri="{FF2B5EF4-FFF2-40B4-BE49-F238E27FC236}">
                <a16:creationId xmlns:a16="http://schemas.microsoft.com/office/drawing/2014/main" id="{6585794D-51AE-5AD6-4BE1-5892EA74CE5A}"/>
              </a:ext>
            </a:extLst>
          </p:cNvPr>
          <p:cNvPicPr>
            <a:picLocks noChangeAspect="1"/>
          </p:cNvPicPr>
          <p:nvPr/>
        </p:nvPicPr>
        <p:blipFill>
          <a:blip r:embed="rId2"/>
          <a:stretch>
            <a:fillRect/>
          </a:stretch>
        </p:blipFill>
        <p:spPr>
          <a:xfrm>
            <a:off x="217902" y="1936865"/>
            <a:ext cx="6193172" cy="3196887"/>
          </a:xfrm>
          <a:prstGeom prst="rect">
            <a:avLst/>
          </a:prstGeom>
        </p:spPr>
      </p:pic>
      <p:sp>
        <p:nvSpPr>
          <p:cNvPr id="6" name="TextBox 5">
            <a:extLst>
              <a:ext uri="{FF2B5EF4-FFF2-40B4-BE49-F238E27FC236}">
                <a16:creationId xmlns:a16="http://schemas.microsoft.com/office/drawing/2014/main" id="{C2723831-A4ED-69BD-D79A-0F108477FE4F}"/>
              </a:ext>
            </a:extLst>
          </p:cNvPr>
          <p:cNvSpPr txBox="1"/>
          <p:nvPr/>
        </p:nvSpPr>
        <p:spPr>
          <a:xfrm>
            <a:off x="1224951" y="1399410"/>
            <a:ext cx="144462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ER+ (65%)</a:t>
            </a:r>
          </a:p>
        </p:txBody>
      </p:sp>
      <p:sp>
        <p:nvSpPr>
          <p:cNvPr id="7" name="TextBox 6">
            <a:extLst>
              <a:ext uri="{FF2B5EF4-FFF2-40B4-BE49-F238E27FC236}">
                <a16:creationId xmlns:a16="http://schemas.microsoft.com/office/drawing/2014/main" id="{C25A4F1B-063A-33BE-8295-6325C4FE51EB}"/>
              </a:ext>
            </a:extLst>
          </p:cNvPr>
          <p:cNvSpPr txBox="1"/>
          <p:nvPr/>
        </p:nvSpPr>
        <p:spPr>
          <a:xfrm>
            <a:off x="4378599" y="1399410"/>
            <a:ext cx="138050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ER- (36%)</a:t>
            </a:r>
          </a:p>
        </p:txBody>
      </p:sp>
      <p:sp>
        <p:nvSpPr>
          <p:cNvPr id="8" name="TextBox 7">
            <a:extLst>
              <a:ext uri="{FF2B5EF4-FFF2-40B4-BE49-F238E27FC236}">
                <a16:creationId xmlns:a16="http://schemas.microsoft.com/office/drawing/2014/main" id="{E1162985-7BF4-0588-D174-575F9B72AEAB}"/>
              </a:ext>
            </a:extLst>
          </p:cNvPr>
          <p:cNvSpPr txBox="1"/>
          <p:nvPr/>
        </p:nvSpPr>
        <p:spPr>
          <a:xfrm>
            <a:off x="2284252" y="6528075"/>
            <a:ext cx="4749121"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Schettini</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et al, NPJ Breast 2021; </a:t>
            </a: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Peiffer</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DS et al, JAMA Oncol 2023</a:t>
            </a:r>
          </a:p>
        </p:txBody>
      </p:sp>
      <p:sp>
        <p:nvSpPr>
          <p:cNvPr id="9" name="TextBox 8">
            <a:extLst>
              <a:ext uri="{FF2B5EF4-FFF2-40B4-BE49-F238E27FC236}">
                <a16:creationId xmlns:a16="http://schemas.microsoft.com/office/drawing/2014/main" id="{A72696E5-F667-81B8-9A90-A9C011613F7E}"/>
              </a:ext>
            </a:extLst>
          </p:cNvPr>
          <p:cNvSpPr txBox="1"/>
          <p:nvPr/>
        </p:nvSpPr>
        <p:spPr>
          <a:xfrm>
            <a:off x="1947264" y="5133752"/>
            <a:ext cx="2995840"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From 3700 incident BC (70% primary)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Mixed MBC/EBC</a:t>
            </a:r>
          </a:p>
        </p:txBody>
      </p:sp>
      <p:graphicFrame>
        <p:nvGraphicFramePr>
          <p:cNvPr id="12" name="Table 11">
            <a:extLst>
              <a:ext uri="{FF2B5EF4-FFF2-40B4-BE49-F238E27FC236}">
                <a16:creationId xmlns:a16="http://schemas.microsoft.com/office/drawing/2014/main" id="{8B7A89D7-9F94-4643-A24D-0177790EA1F6}"/>
              </a:ext>
            </a:extLst>
          </p:cNvPr>
          <p:cNvGraphicFramePr>
            <a:graphicFrameLocks noGrp="1"/>
          </p:cNvGraphicFramePr>
          <p:nvPr/>
        </p:nvGraphicFramePr>
        <p:xfrm>
          <a:off x="6820173" y="1429589"/>
          <a:ext cx="4902640" cy="4754880"/>
        </p:xfrm>
        <a:graphic>
          <a:graphicData uri="http://schemas.openxmlformats.org/drawingml/2006/table">
            <a:tbl>
              <a:tblPr firstRow="1" bandRow="1">
                <a:tableStyleId>{5C22544A-7EE6-4342-B048-85BDC9FD1C3A}</a:tableStyleId>
              </a:tblPr>
              <a:tblGrid>
                <a:gridCol w="1974306">
                  <a:extLst>
                    <a:ext uri="{9D8B030D-6E8A-4147-A177-3AD203B41FA5}">
                      <a16:colId xmlns:a16="http://schemas.microsoft.com/office/drawing/2014/main" val="793852038"/>
                    </a:ext>
                  </a:extLst>
                </a:gridCol>
                <a:gridCol w="1444292">
                  <a:extLst>
                    <a:ext uri="{9D8B030D-6E8A-4147-A177-3AD203B41FA5}">
                      <a16:colId xmlns:a16="http://schemas.microsoft.com/office/drawing/2014/main" val="2461050154"/>
                    </a:ext>
                  </a:extLst>
                </a:gridCol>
                <a:gridCol w="1484042">
                  <a:extLst>
                    <a:ext uri="{9D8B030D-6E8A-4147-A177-3AD203B41FA5}">
                      <a16:colId xmlns:a16="http://schemas.microsoft.com/office/drawing/2014/main" val="3846387951"/>
                    </a:ext>
                  </a:extLst>
                </a:gridCol>
              </a:tblGrid>
              <a:tr h="334763">
                <a:tc>
                  <a:txBody>
                    <a:bodyPr/>
                    <a:lstStyle/>
                    <a:p>
                      <a:r>
                        <a:rPr lang="en-US" dirty="0"/>
                        <a:t>All P&lt;0.001:</a:t>
                      </a:r>
                    </a:p>
                  </a:txBody>
                  <a:tcPr/>
                </a:tc>
                <a:tc>
                  <a:txBody>
                    <a:bodyPr/>
                    <a:lstStyle/>
                    <a:p>
                      <a:pPr algn="ctr"/>
                      <a:r>
                        <a:rPr lang="en-US" dirty="0"/>
                        <a:t>HER2-0</a:t>
                      </a:r>
                    </a:p>
                  </a:txBody>
                  <a:tcPr/>
                </a:tc>
                <a:tc>
                  <a:txBody>
                    <a:bodyPr/>
                    <a:lstStyle/>
                    <a:p>
                      <a:pPr algn="ctr"/>
                      <a:r>
                        <a:rPr lang="en-US" dirty="0"/>
                        <a:t>HER2-Low</a:t>
                      </a:r>
                    </a:p>
                  </a:txBody>
                  <a:tcPr/>
                </a:tc>
                <a:extLst>
                  <a:ext uri="{0D108BD9-81ED-4DB2-BD59-A6C34878D82A}">
                    <a16:rowId xmlns:a16="http://schemas.microsoft.com/office/drawing/2014/main" val="361522798"/>
                  </a:ext>
                </a:extLst>
              </a:tr>
              <a:tr h="334763">
                <a:tc>
                  <a:txBody>
                    <a:bodyPr/>
                    <a:lstStyle/>
                    <a:p>
                      <a:r>
                        <a:rPr lang="en-US" b="1" dirty="0">
                          <a:solidFill>
                            <a:schemeClr val="tx1"/>
                          </a:solidFill>
                        </a:rPr>
                        <a:t>ER+ PR+</a:t>
                      </a:r>
                    </a:p>
                  </a:txBody>
                  <a:tcPr/>
                </a:tc>
                <a:tc>
                  <a:txBody>
                    <a:bodyPr/>
                    <a:lstStyle/>
                    <a:p>
                      <a:pPr algn="ctr"/>
                      <a:r>
                        <a:rPr lang="en-US" b="1" dirty="0">
                          <a:solidFill>
                            <a:schemeClr val="tx1"/>
                          </a:solidFill>
                        </a:rPr>
                        <a:t>69%</a:t>
                      </a:r>
                    </a:p>
                  </a:txBody>
                  <a:tcPr/>
                </a:tc>
                <a:tc>
                  <a:txBody>
                    <a:bodyPr/>
                    <a:lstStyle/>
                    <a:p>
                      <a:pPr algn="ctr"/>
                      <a:r>
                        <a:rPr lang="en-US" b="1" dirty="0">
                          <a:solidFill>
                            <a:schemeClr val="tx1"/>
                          </a:solidFill>
                        </a:rPr>
                        <a:t>79%</a:t>
                      </a:r>
                    </a:p>
                  </a:txBody>
                  <a:tcPr/>
                </a:tc>
                <a:extLst>
                  <a:ext uri="{0D108BD9-81ED-4DB2-BD59-A6C34878D82A}">
                    <a16:rowId xmlns:a16="http://schemas.microsoft.com/office/drawing/2014/main" val="3666476343"/>
                  </a:ext>
                </a:extLst>
              </a:tr>
              <a:tr h="334763">
                <a:tc>
                  <a:txBody>
                    <a:bodyPr/>
                    <a:lstStyle/>
                    <a:p>
                      <a:r>
                        <a:rPr lang="en-US" b="1" dirty="0">
                          <a:solidFill>
                            <a:schemeClr val="tx1"/>
                          </a:solidFill>
                        </a:rPr>
                        <a:t>TNBC</a:t>
                      </a:r>
                    </a:p>
                  </a:txBody>
                  <a:tcPr/>
                </a:tc>
                <a:tc>
                  <a:txBody>
                    <a:bodyPr/>
                    <a:lstStyle/>
                    <a:p>
                      <a:pPr algn="ctr"/>
                      <a:r>
                        <a:rPr lang="en-US" b="1" dirty="0">
                          <a:solidFill>
                            <a:schemeClr val="tx1"/>
                          </a:solidFill>
                        </a:rPr>
                        <a:t>20%</a:t>
                      </a:r>
                    </a:p>
                  </a:txBody>
                  <a:tcPr/>
                </a:tc>
                <a:tc>
                  <a:txBody>
                    <a:bodyPr/>
                    <a:lstStyle/>
                    <a:p>
                      <a:pPr algn="ctr"/>
                      <a:r>
                        <a:rPr lang="en-US" b="1" dirty="0">
                          <a:solidFill>
                            <a:schemeClr val="tx1"/>
                          </a:solidFill>
                        </a:rPr>
                        <a:t>10%</a:t>
                      </a:r>
                    </a:p>
                  </a:txBody>
                  <a:tcPr/>
                </a:tc>
                <a:extLst>
                  <a:ext uri="{0D108BD9-81ED-4DB2-BD59-A6C34878D82A}">
                    <a16:rowId xmlns:a16="http://schemas.microsoft.com/office/drawing/2014/main" val="131782255"/>
                  </a:ext>
                </a:extLst>
              </a:tr>
              <a:tr h="334763">
                <a:tc>
                  <a:txBody>
                    <a:bodyPr/>
                    <a:lstStyle/>
                    <a:p>
                      <a:r>
                        <a:rPr lang="en-US" b="1" dirty="0">
                          <a:solidFill>
                            <a:schemeClr val="tx1"/>
                          </a:solidFill>
                        </a:rPr>
                        <a:t>&lt; 50</a:t>
                      </a:r>
                    </a:p>
                  </a:txBody>
                  <a:tcPr/>
                </a:tc>
                <a:tc>
                  <a:txBody>
                    <a:bodyPr/>
                    <a:lstStyle/>
                    <a:p>
                      <a:pPr algn="ctr"/>
                      <a:r>
                        <a:rPr lang="en-US" b="1" dirty="0">
                          <a:solidFill>
                            <a:schemeClr val="tx1"/>
                          </a:solidFill>
                        </a:rPr>
                        <a:t>23%</a:t>
                      </a:r>
                    </a:p>
                  </a:txBody>
                  <a:tcPr/>
                </a:tc>
                <a:tc>
                  <a:txBody>
                    <a:bodyPr/>
                    <a:lstStyle/>
                    <a:p>
                      <a:pPr algn="ctr"/>
                      <a:r>
                        <a:rPr lang="en-US" b="1" dirty="0">
                          <a:solidFill>
                            <a:schemeClr val="tx1"/>
                          </a:solidFill>
                        </a:rPr>
                        <a:t>18%</a:t>
                      </a:r>
                    </a:p>
                  </a:txBody>
                  <a:tcPr/>
                </a:tc>
                <a:extLst>
                  <a:ext uri="{0D108BD9-81ED-4DB2-BD59-A6C34878D82A}">
                    <a16:rowId xmlns:a16="http://schemas.microsoft.com/office/drawing/2014/main" val="290574754"/>
                  </a:ext>
                </a:extLst>
              </a:tr>
              <a:tr h="334763">
                <a:tc>
                  <a:txBody>
                    <a:bodyPr/>
                    <a:lstStyle/>
                    <a:p>
                      <a:r>
                        <a:rPr lang="en-US" b="1" dirty="0">
                          <a:solidFill>
                            <a:schemeClr val="tx1"/>
                          </a:solidFill>
                        </a:rPr>
                        <a:t>Male</a:t>
                      </a:r>
                    </a:p>
                  </a:txBody>
                  <a:tcPr/>
                </a:tc>
                <a:tc>
                  <a:txBody>
                    <a:bodyPr/>
                    <a:lstStyle/>
                    <a:p>
                      <a:pPr algn="ctr"/>
                      <a:r>
                        <a:rPr lang="en-US" b="1" dirty="0">
                          <a:solidFill>
                            <a:schemeClr val="tx1"/>
                          </a:solidFill>
                        </a:rPr>
                        <a:t>0.7%</a:t>
                      </a:r>
                    </a:p>
                  </a:txBody>
                  <a:tcPr/>
                </a:tc>
                <a:tc>
                  <a:txBody>
                    <a:bodyPr/>
                    <a:lstStyle/>
                    <a:p>
                      <a:pPr algn="ctr"/>
                      <a:r>
                        <a:rPr lang="en-US" b="1" dirty="0">
                          <a:solidFill>
                            <a:schemeClr val="tx1"/>
                          </a:solidFill>
                        </a:rPr>
                        <a:t>1.0%</a:t>
                      </a:r>
                    </a:p>
                  </a:txBody>
                  <a:tcPr/>
                </a:tc>
                <a:extLst>
                  <a:ext uri="{0D108BD9-81ED-4DB2-BD59-A6C34878D82A}">
                    <a16:rowId xmlns:a16="http://schemas.microsoft.com/office/drawing/2014/main" val="222049356"/>
                  </a:ext>
                </a:extLst>
              </a:tr>
              <a:tr h="334763">
                <a:tc>
                  <a:txBody>
                    <a:bodyPr/>
                    <a:lstStyle/>
                    <a:p>
                      <a:r>
                        <a:rPr lang="en-US" b="1" dirty="0">
                          <a:solidFill>
                            <a:schemeClr val="tx1"/>
                          </a:solidFill>
                        </a:rPr>
                        <a:t>Black</a:t>
                      </a:r>
                    </a:p>
                  </a:txBody>
                  <a:tcPr/>
                </a:tc>
                <a:tc>
                  <a:txBody>
                    <a:bodyPr/>
                    <a:lstStyle/>
                    <a:p>
                      <a:pPr algn="ctr"/>
                      <a:r>
                        <a:rPr lang="en-US" b="1" dirty="0">
                          <a:solidFill>
                            <a:schemeClr val="tx1"/>
                          </a:solidFill>
                        </a:rPr>
                        <a:t>12%</a:t>
                      </a:r>
                    </a:p>
                  </a:txBody>
                  <a:tcPr/>
                </a:tc>
                <a:tc>
                  <a:txBody>
                    <a:bodyPr/>
                    <a:lstStyle/>
                    <a:p>
                      <a:pPr algn="ctr"/>
                      <a:r>
                        <a:rPr lang="en-US" b="1" dirty="0">
                          <a:solidFill>
                            <a:schemeClr val="tx1"/>
                          </a:solidFill>
                        </a:rPr>
                        <a:t>11%</a:t>
                      </a:r>
                    </a:p>
                  </a:txBody>
                  <a:tcPr/>
                </a:tc>
                <a:extLst>
                  <a:ext uri="{0D108BD9-81ED-4DB2-BD59-A6C34878D82A}">
                    <a16:rowId xmlns:a16="http://schemas.microsoft.com/office/drawing/2014/main" val="4046878648"/>
                  </a:ext>
                </a:extLst>
              </a:tr>
              <a:tr h="334763">
                <a:tc>
                  <a:txBody>
                    <a:bodyPr/>
                    <a:lstStyle/>
                    <a:p>
                      <a:r>
                        <a:rPr lang="en-US" b="1" dirty="0">
                          <a:solidFill>
                            <a:schemeClr val="tx1"/>
                          </a:solidFill>
                        </a:rPr>
                        <a:t>Grade 3</a:t>
                      </a:r>
                    </a:p>
                  </a:txBody>
                  <a:tcPr/>
                </a:tc>
                <a:tc>
                  <a:txBody>
                    <a:bodyPr/>
                    <a:lstStyle/>
                    <a:p>
                      <a:pPr algn="ctr"/>
                      <a:r>
                        <a:rPr lang="en-US" b="1" dirty="0">
                          <a:solidFill>
                            <a:schemeClr val="tx1"/>
                          </a:solidFill>
                        </a:rPr>
                        <a:t>31%</a:t>
                      </a:r>
                    </a:p>
                  </a:txBody>
                  <a:tcPr/>
                </a:tc>
                <a:tc>
                  <a:txBody>
                    <a:bodyPr/>
                    <a:lstStyle/>
                    <a:p>
                      <a:pPr algn="ctr"/>
                      <a:r>
                        <a:rPr lang="en-US" b="1" dirty="0">
                          <a:solidFill>
                            <a:schemeClr val="tx1"/>
                          </a:solidFill>
                        </a:rPr>
                        <a:t>24%</a:t>
                      </a:r>
                    </a:p>
                  </a:txBody>
                  <a:tcPr/>
                </a:tc>
                <a:extLst>
                  <a:ext uri="{0D108BD9-81ED-4DB2-BD59-A6C34878D82A}">
                    <a16:rowId xmlns:a16="http://schemas.microsoft.com/office/drawing/2014/main" val="3311378751"/>
                  </a:ext>
                </a:extLst>
              </a:tr>
              <a:tr h="334763">
                <a:tc>
                  <a:txBody>
                    <a:bodyPr/>
                    <a:lstStyle/>
                    <a:p>
                      <a:r>
                        <a:rPr lang="en-US" b="1" dirty="0">
                          <a:solidFill>
                            <a:schemeClr val="tx1"/>
                          </a:solidFill>
                        </a:rPr>
                        <a:t>T1</a:t>
                      </a:r>
                    </a:p>
                  </a:txBody>
                  <a:tcPr/>
                </a:tc>
                <a:tc>
                  <a:txBody>
                    <a:bodyPr/>
                    <a:lstStyle/>
                    <a:p>
                      <a:pPr algn="ctr"/>
                      <a:r>
                        <a:rPr lang="en-US" b="1" dirty="0">
                          <a:solidFill>
                            <a:schemeClr val="tx1"/>
                          </a:solidFill>
                        </a:rPr>
                        <a:t>64%</a:t>
                      </a:r>
                    </a:p>
                  </a:txBody>
                  <a:tcPr/>
                </a:tc>
                <a:tc>
                  <a:txBody>
                    <a:bodyPr/>
                    <a:lstStyle/>
                    <a:p>
                      <a:pPr algn="ctr"/>
                      <a:r>
                        <a:rPr lang="en-US" b="1" dirty="0">
                          <a:solidFill>
                            <a:schemeClr val="tx1"/>
                          </a:solidFill>
                        </a:rPr>
                        <a:t>66%</a:t>
                      </a:r>
                    </a:p>
                  </a:txBody>
                  <a:tcPr/>
                </a:tc>
                <a:extLst>
                  <a:ext uri="{0D108BD9-81ED-4DB2-BD59-A6C34878D82A}">
                    <a16:rowId xmlns:a16="http://schemas.microsoft.com/office/drawing/2014/main" val="2173478544"/>
                  </a:ext>
                </a:extLst>
              </a:tr>
              <a:tr h="334763">
                <a:tc>
                  <a:txBody>
                    <a:bodyPr/>
                    <a:lstStyle/>
                    <a:p>
                      <a:r>
                        <a:rPr lang="en-US" b="1" dirty="0"/>
                        <a:t>N0</a:t>
                      </a:r>
                    </a:p>
                  </a:txBody>
                  <a:tcPr/>
                </a:tc>
                <a:tc>
                  <a:txBody>
                    <a:bodyPr/>
                    <a:lstStyle/>
                    <a:p>
                      <a:pPr algn="ctr"/>
                      <a:r>
                        <a:rPr lang="en-US" b="1" dirty="0"/>
                        <a:t>73%</a:t>
                      </a:r>
                    </a:p>
                  </a:txBody>
                  <a:tcPr/>
                </a:tc>
                <a:tc>
                  <a:txBody>
                    <a:bodyPr/>
                    <a:lstStyle/>
                    <a:p>
                      <a:pPr algn="ctr"/>
                      <a:r>
                        <a:rPr lang="en-US" b="1" dirty="0"/>
                        <a:t>72%</a:t>
                      </a:r>
                    </a:p>
                  </a:txBody>
                  <a:tcPr/>
                </a:tc>
                <a:extLst>
                  <a:ext uri="{0D108BD9-81ED-4DB2-BD59-A6C34878D82A}">
                    <a16:rowId xmlns:a16="http://schemas.microsoft.com/office/drawing/2014/main" val="3082932395"/>
                  </a:ext>
                </a:extLst>
              </a:tr>
              <a:tr h="334763">
                <a:tc>
                  <a:txBody>
                    <a:bodyPr/>
                    <a:lstStyle/>
                    <a:p>
                      <a:pPr algn="l"/>
                      <a:r>
                        <a:rPr lang="en-US" b="1" dirty="0"/>
                        <a:t>Ductal </a:t>
                      </a:r>
                    </a:p>
                  </a:txBody>
                  <a:tcPr/>
                </a:tc>
                <a:tc>
                  <a:txBody>
                    <a:bodyPr/>
                    <a:lstStyle/>
                    <a:p>
                      <a:pPr algn="ctr"/>
                      <a:r>
                        <a:rPr lang="en-US" b="1" dirty="0"/>
                        <a:t>75%</a:t>
                      </a:r>
                    </a:p>
                  </a:txBody>
                  <a:tcPr/>
                </a:tc>
                <a:tc>
                  <a:txBody>
                    <a:bodyPr/>
                    <a:lstStyle/>
                    <a:p>
                      <a:pPr algn="ctr"/>
                      <a:r>
                        <a:rPr lang="en-US" b="1" dirty="0"/>
                        <a:t>79%</a:t>
                      </a:r>
                    </a:p>
                  </a:txBody>
                  <a:tcPr/>
                </a:tc>
                <a:extLst>
                  <a:ext uri="{0D108BD9-81ED-4DB2-BD59-A6C34878D82A}">
                    <a16:rowId xmlns:a16="http://schemas.microsoft.com/office/drawing/2014/main" val="2096177931"/>
                  </a:ext>
                </a:extLst>
              </a:tr>
              <a:tr h="334763">
                <a:tc>
                  <a:txBody>
                    <a:bodyPr/>
                    <a:lstStyle/>
                    <a:p>
                      <a:r>
                        <a:rPr lang="en-US" b="1" dirty="0"/>
                        <a:t>Lobular</a:t>
                      </a:r>
                    </a:p>
                  </a:txBody>
                  <a:tcPr/>
                </a:tc>
                <a:tc>
                  <a:txBody>
                    <a:bodyPr/>
                    <a:lstStyle/>
                    <a:p>
                      <a:pPr algn="ctr"/>
                      <a:r>
                        <a:rPr lang="en-US" b="1" dirty="0"/>
                        <a:t>12%</a:t>
                      </a:r>
                    </a:p>
                  </a:txBody>
                  <a:tcPr/>
                </a:tc>
                <a:tc>
                  <a:txBody>
                    <a:bodyPr/>
                    <a:lstStyle/>
                    <a:p>
                      <a:pPr algn="ctr"/>
                      <a:r>
                        <a:rPr lang="en-US" b="1" dirty="0"/>
                        <a:t>11%</a:t>
                      </a:r>
                    </a:p>
                  </a:txBody>
                  <a:tcPr/>
                </a:tc>
                <a:extLst>
                  <a:ext uri="{0D108BD9-81ED-4DB2-BD59-A6C34878D82A}">
                    <a16:rowId xmlns:a16="http://schemas.microsoft.com/office/drawing/2014/main" val="114526841"/>
                  </a:ext>
                </a:extLst>
              </a:tr>
              <a:tr h="334763">
                <a:tc>
                  <a:txBody>
                    <a:bodyPr/>
                    <a:lstStyle/>
                    <a:p>
                      <a:r>
                        <a:rPr lang="en-US" b="1" dirty="0"/>
                        <a:t>Metaplastic</a:t>
                      </a:r>
                    </a:p>
                  </a:txBody>
                  <a:tcPr/>
                </a:tc>
                <a:tc>
                  <a:txBody>
                    <a:bodyPr/>
                    <a:lstStyle/>
                    <a:p>
                      <a:pPr algn="ctr"/>
                      <a:r>
                        <a:rPr lang="en-US" b="1" dirty="0"/>
                        <a:t>1.0%</a:t>
                      </a:r>
                    </a:p>
                  </a:txBody>
                  <a:tcPr/>
                </a:tc>
                <a:tc>
                  <a:txBody>
                    <a:bodyPr/>
                    <a:lstStyle/>
                    <a:p>
                      <a:pPr algn="ctr"/>
                      <a:r>
                        <a:rPr lang="en-US" b="1" dirty="0"/>
                        <a:t>0.3%</a:t>
                      </a:r>
                    </a:p>
                  </a:txBody>
                  <a:tcPr/>
                </a:tc>
                <a:extLst>
                  <a:ext uri="{0D108BD9-81ED-4DB2-BD59-A6C34878D82A}">
                    <a16:rowId xmlns:a16="http://schemas.microsoft.com/office/drawing/2014/main" val="3533319450"/>
                  </a:ext>
                </a:extLst>
              </a:tr>
              <a:tr h="334763">
                <a:tc>
                  <a:txBody>
                    <a:bodyPr/>
                    <a:lstStyle/>
                    <a:p>
                      <a:r>
                        <a:rPr lang="en-US" b="1" dirty="0"/>
                        <a:t>Mucinous</a:t>
                      </a:r>
                    </a:p>
                  </a:txBody>
                  <a:tcPr/>
                </a:tc>
                <a:tc>
                  <a:txBody>
                    <a:bodyPr/>
                    <a:lstStyle/>
                    <a:p>
                      <a:pPr algn="ctr"/>
                      <a:r>
                        <a:rPr lang="en-US" b="1" dirty="0"/>
                        <a:t>2.7%</a:t>
                      </a:r>
                    </a:p>
                  </a:txBody>
                  <a:tcPr/>
                </a:tc>
                <a:tc>
                  <a:txBody>
                    <a:bodyPr/>
                    <a:lstStyle/>
                    <a:p>
                      <a:pPr algn="ctr"/>
                      <a:r>
                        <a:rPr lang="en-US" b="1" dirty="0"/>
                        <a:t>1.6%</a:t>
                      </a:r>
                    </a:p>
                  </a:txBody>
                  <a:tcPr/>
                </a:tc>
                <a:extLst>
                  <a:ext uri="{0D108BD9-81ED-4DB2-BD59-A6C34878D82A}">
                    <a16:rowId xmlns:a16="http://schemas.microsoft.com/office/drawing/2014/main" val="226699237"/>
                  </a:ext>
                </a:extLst>
              </a:tr>
            </a:tbl>
          </a:graphicData>
        </a:graphic>
      </p:graphicFrame>
      <p:sp>
        <p:nvSpPr>
          <p:cNvPr id="14" name="TextBox 13">
            <a:extLst>
              <a:ext uri="{FF2B5EF4-FFF2-40B4-BE49-F238E27FC236}">
                <a16:creationId xmlns:a16="http://schemas.microsoft.com/office/drawing/2014/main" id="{130728CB-9496-613D-72BD-71DEA1C0BAE4}"/>
              </a:ext>
            </a:extLst>
          </p:cNvPr>
          <p:cNvSpPr txBox="1"/>
          <p:nvPr/>
        </p:nvSpPr>
        <p:spPr>
          <a:xfrm>
            <a:off x="6820173" y="963154"/>
            <a:ext cx="4059125"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1.1M patients, NCDB 2010-2019 </a:t>
            </a:r>
          </a:p>
        </p:txBody>
      </p:sp>
    </p:spTree>
    <p:extLst>
      <p:ext uri="{BB962C8B-B14F-4D97-AF65-F5344CB8AC3E}">
        <p14:creationId xmlns:p14="http://schemas.microsoft.com/office/powerpoint/2010/main" val="569048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D297A-B403-F5B8-6051-FDDBAB7C1B35}"/>
              </a:ext>
            </a:extLst>
          </p:cNvPr>
          <p:cNvSpPr>
            <a:spLocks noGrp="1"/>
          </p:cNvSpPr>
          <p:nvPr>
            <p:ph type="title"/>
          </p:nvPr>
        </p:nvSpPr>
        <p:spPr/>
        <p:txBody>
          <a:bodyPr>
            <a:normAutofit fontScale="90000"/>
          </a:bodyPr>
          <a:lstStyle/>
          <a:p>
            <a:r>
              <a:rPr lang="en-US" dirty="0"/>
              <a:t>Clinical Characteristics of HER2-Low</a:t>
            </a:r>
          </a:p>
        </p:txBody>
      </p:sp>
      <p:pic>
        <p:nvPicPr>
          <p:cNvPr id="5" name="Picture 4">
            <a:extLst>
              <a:ext uri="{FF2B5EF4-FFF2-40B4-BE49-F238E27FC236}">
                <a16:creationId xmlns:a16="http://schemas.microsoft.com/office/drawing/2014/main" id="{6585794D-51AE-5AD6-4BE1-5892EA74CE5A}"/>
              </a:ext>
            </a:extLst>
          </p:cNvPr>
          <p:cNvPicPr>
            <a:picLocks noChangeAspect="1"/>
          </p:cNvPicPr>
          <p:nvPr/>
        </p:nvPicPr>
        <p:blipFill>
          <a:blip r:embed="rId2"/>
          <a:stretch>
            <a:fillRect/>
          </a:stretch>
        </p:blipFill>
        <p:spPr>
          <a:xfrm>
            <a:off x="180799" y="2078136"/>
            <a:ext cx="6004244" cy="3164399"/>
          </a:xfrm>
          <a:prstGeom prst="rect">
            <a:avLst/>
          </a:prstGeom>
        </p:spPr>
      </p:pic>
      <p:sp>
        <p:nvSpPr>
          <p:cNvPr id="6" name="TextBox 5">
            <a:extLst>
              <a:ext uri="{FF2B5EF4-FFF2-40B4-BE49-F238E27FC236}">
                <a16:creationId xmlns:a16="http://schemas.microsoft.com/office/drawing/2014/main" id="{C2723831-A4ED-69BD-D79A-0F108477FE4F}"/>
              </a:ext>
            </a:extLst>
          </p:cNvPr>
          <p:cNvSpPr txBox="1"/>
          <p:nvPr/>
        </p:nvSpPr>
        <p:spPr>
          <a:xfrm>
            <a:off x="1056904" y="1536755"/>
            <a:ext cx="144462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ER+ (65%)</a:t>
            </a:r>
          </a:p>
        </p:txBody>
      </p:sp>
      <p:sp>
        <p:nvSpPr>
          <p:cNvPr id="7" name="TextBox 6">
            <a:extLst>
              <a:ext uri="{FF2B5EF4-FFF2-40B4-BE49-F238E27FC236}">
                <a16:creationId xmlns:a16="http://schemas.microsoft.com/office/drawing/2014/main" id="{C25A4F1B-063A-33BE-8295-6325C4FE51EB}"/>
              </a:ext>
            </a:extLst>
          </p:cNvPr>
          <p:cNvSpPr txBox="1"/>
          <p:nvPr/>
        </p:nvSpPr>
        <p:spPr>
          <a:xfrm>
            <a:off x="4096854" y="1536755"/>
            <a:ext cx="138050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ER- (36%)</a:t>
            </a:r>
          </a:p>
        </p:txBody>
      </p:sp>
      <p:sp>
        <p:nvSpPr>
          <p:cNvPr id="8" name="TextBox 7">
            <a:extLst>
              <a:ext uri="{FF2B5EF4-FFF2-40B4-BE49-F238E27FC236}">
                <a16:creationId xmlns:a16="http://schemas.microsoft.com/office/drawing/2014/main" id="{E1162985-7BF4-0588-D174-575F9B72AEAB}"/>
              </a:ext>
            </a:extLst>
          </p:cNvPr>
          <p:cNvSpPr txBox="1"/>
          <p:nvPr/>
        </p:nvSpPr>
        <p:spPr>
          <a:xfrm>
            <a:off x="2284252" y="6528075"/>
            <a:ext cx="4749121"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Schettini</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et al, NPJ Breast 2021; </a:t>
            </a: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Peiffer</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DS et al, JAMA Oncol 2023</a:t>
            </a:r>
          </a:p>
        </p:txBody>
      </p:sp>
      <p:sp>
        <p:nvSpPr>
          <p:cNvPr id="9" name="TextBox 8">
            <a:extLst>
              <a:ext uri="{FF2B5EF4-FFF2-40B4-BE49-F238E27FC236}">
                <a16:creationId xmlns:a16="http://schemas.microsoft.com/office/drawing/2014/main" id="{A72696E5-F667-81B8-9A90-A9C011613F7E}"/>
              </a:ext>
            </a:extLst>
          </p:cNvPr>
          <p:cNvSpPr txBox="1"/>
          <p:nvPr/>
        </p:nvSpPr>
        <p:spPr>
          <a:xfrm>
            <a:off x="1947264" y="5321245"/>
            <a:ext cx="2995840"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From 3700 incident BC (70% primary)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Mixed MBC/EBC</a:t>
            </a:r>
          </a:p>
        </p:txBody>
      </p:sp>
      <p:graphicFrame>
        <p:nvGraphicFramePr>
          <p:cNvPr id="12" name="Table 11">
            <a:extLst>
              <a:ext uri="{FF2B5EF4-FFF2-40B4-BE49-F238E27FC236}">
                <a16:creationId xmlns:a16="http://schemas.microsoft.com/office/drawing/2014/main" id="{8B7A89D7-9F94-4643-A24D-0177790EA1F6}"/>
              </a:ext>
            </a:extLst>
          </p:cNvPr>
          <p:cNvGraphicFramePr>
            <a:graphicFrameLocks noGrp="1"/>
          </p:cNvGraphicFramePr>
          <p:nvPr/>
        </p:nvGraphicFramePr>
        <p:xfrm>
          <a:off x="6714642" y="1501564"/>
          <a:ext cx="4923188" cy="4754880"/>
        </p:xfrm>
        <a:graphic>
          <a:graphicData uri="http://schemas.openxmlformats.org/drawingml/2006/table">
            <a:tbl>
              <a:tblPr firstRow="1" bandRow="1">
                <a:tableStyleId>{5C22544A-7EE6-4342-B048-85BDC9FD1C3A}</a:tableStyleId>
              </a:tblPr>
              <a:tblGrid>
                <a:gridCol w="1982581">
                  <a:extLst>
                    <a:ext uri="{9D8B030D-6E8A-4147-A177-3AD203B41FA5}">
                      <a16:colId xmlns:a16="http://schemas.microsoft.com/office/drawing/2014/main" val="793852038"/>
                    </a:ext>
                  </a:extLst>
                </a:gridCol>
                <a:gridCol w="1450345">
                  <a:extLst>
                    <a:ext uri="{9D8B030D-6E8A-4147-A177-3AD203B41FA5}">
                      <a16:colId xmlns:a16="http://schemas.microsoft.com/office/drawing/2014/main" val="2461050154"/>
                    </a:ext>
                  </a:extLst>
                </a:gridCol>
                <a:gridCol w="1490262">
                  <a:extLst>
                    <a:ext uri="{9D8B030D-6E8A-4147-A177-3AD203B41FA5}">
                      <a16:colId xmlns:a16="http://schemas.microsoft.com/office/drawing/2014/main" val="3846387951"/>
                    </a:ext>
                  </a:extLst>
                </a:gridCol>
              </a:tblGrid>
              <a:tr h="340703">
                <a:tc>
                  <a:txBody>
                    <a:bodyPr/>
                    <a:lstStyle/>
                    <a:p>
                      <a:r>
                        <a:rPr lang="en-US" dirty="0"/>
                        <a:t>All P&lt;0.001:</a:t>
                      </a:r>
                    </a:p>
                  </a:txBody>
                  <a:tcPr/>
                </a:tc>
                <a:tc>
                  <a:txBody>
                    <a:bodyPr/>
                    <a:lstStyle/>
                    <a:p>
                      <a:pPr algn="ctr"/>
                      <a:r>
                        <a:rPr lang="en-US" dirty="0"/>
                        <a:t>HER2-0</a:t>
                      </a:r>
                    </a:p>
                  </a:txBody>
                  <a:tcPr/>
                </a:tc>
                <a:tc>
                  <a:txBody>
                    <a:bodyPr/>
                    <a:lstStyle/>
                    <a:p>
                      <a:pPr algn="ctr"/>
                      <a:r>
                        <a:rPr lang="en-US" dirty="0"/>
                        <a:t>HER2-Low</a:t>
                      </a:r>
                    </a:p>
                  </a:txBody>
                  <a:tcPr/>
                </a:tc>
                <a:extLst>
                  <a:ext uri="{0D108BD9-81ED-4DB2-BD59-A6C34878D82A}">
                    <a16:rowId xmlns:a16="http://schemas.microsoft.com/office/drawing/2014/main" val="361522798"/>
                  </a:ext>
                </a:extLst>
              </a:tr>
              <a:tr h="340703">
                <a:tc>
                  <a:txBody>
                    <a:bodyPr/>
                    <a:lstStyle/>
                    <a:p>
                      <a:r>
                        <a:rPr lang="en-US" b="1" dirty="0">
                          <a:solidFill>
                            <a:srgbClr val="FF0000"/>
                          </a:solidFill>
                        </a:rPr>
                        <a:t>ER+ PR+</a:t>
                      </a:r>
                    </a:p>
                  </a:txBody>
                  <a:tcPr/>
                </a:tc>
                <a:tc>
                  <a:txBody>
                    <a:bodyPr/>
                    <a:lstStyle/>
                    <a:p>
                      <a:pPr algn="ctr"/>
                      <a:r>
                        <a:rPr lang="en-US" b="1" dirty="0">
                          <a:solidFill>
                            <a:srgbClr val="FF0000"/>
                          </a:solidFill>
                        </a:rPr>
                        <a:t>69%</a:t>
                      </a:r>
                    </a:p>
                  </a:txBody>
                  <a:tcPr/>
                </a:tc>
                <a:tc>
                  <a:txBody>
                    <a:bodyPr/>
                    <a:lstStyle/>
                    <a:p>
                      <a:pPr algn="ctr"/>
                      <a:r>
                        <a:rPr lang="en-US" b="1" dirty="0">
                          <a:solidFill>
                            <a:srgbClr val="FF0000"/>
                          </a:solidFill>
                        </a:rPr>
                        <a:t>79%</a:t>
                      </a:r>
                    </a:p>
                  </a:txBody>
                  <a:tcPr/>
                </a:tc>
                <a:extLst>
                  <a:ext uri="{0D108BD9-81ED-4DB2-BD59-A6C34878D82A}">
                    <a16:rowId xmlns:a16="http://schemas.microsoft.com/office/drawing/2014/main" val="3666476343"/>
                  </a:ext>
                </a:extLst>
              </a:tr>
              <a:tr h="340703">
                <a:tc>
                  <a:txBody>
                    <a:bodyPr/>
                    <a:lstStyle/>
                    <a:p>
                      <a:r>
                        <a:rPr lang="en-US" b="1" dirty="0">
                          <a:solidFill>
                            <a:srgbClr val="FF0000"/>
                          </a:solidFill>
                        </a:rPr>
                        <a:t>TNBC</a:t>
                      </a:r>
                    </a:p>
                  </a:txBody>
                  <a:tcPr/>
                </a:tc>
                <a:tc>
                  <a:txBody>
                    <a:bodyPr/>
                    <a:lstStyle/>
                    <a:p>
                      <a:pPr algn="ctr"/>
                      <a:r>
                        <a:rPr lang="en-US" b="1" dirty="0">
                          <a:solidFill>
                            <a:srgbClr val="FF0000"/>
                          </a:solidFill>
                        </a:rPr>
                        <a:t>20%</a:t>
                      </a:r>
                    </a:p>
                  </a:txBody>
                  <a:tcPr/>
                </a:tc>
                <a:tc>
                  <a:txBody>
                    <a:bodyPr/>
                    <a:lstStyle/>
                    <a:p>
                      <a:pPr algn="ctr"/>
                      <a:r>
                        <a:rPr lang="en-US" b="1" dirty="0">
                          <a:solidFill>
                            <a:srgbClr val="FF0000"/>
                          </a:solidFill>
                        </a:rPr>
                        <a:t>10%</a:t>
                      </a:r>
                    </a:p>
                  </a:txBody>
                  <a:tcPr/>
                </a:tc>
                <a:extLst>
                  <a:ext uri="{0D108BD9-81ED-4DB2-BD59-A6C34878D82A}">
                    <a16:rowId xmlns:a16="http://schemas.microsoft.com/office/drawing/2014/main" val="131782255"/>
                  </a:ext>
                </a:extLst>
              </a:tr>
              <a:tr h="340703">
                <a:tc>
                  <a:txBody>
                    <a:bodyPr/>
                    <a:lstStyle/>
                    <a:p>
                      <a:r>
                        <a:rPr lang="en-US" b="1" dirty="0">
                          <a:solidFill>
                            <a:srgbClr val="FF0000"/>
                          </a:solidFill>
                        </a:rPr>
                        <a:t>&lt; 50</a:t>
                      </a:r>
                    </a:p>
                  </a:txBody>
                  <a:tcPr/>
                </a:tc>
                <a:tc>
                  <a:txBody>
                    <a:bodyPr/>
                    <a:lstStyle/>
                    <a:p>
                      <a:pPr algn="ctr"/>
                      <a:r>
                        <a:rPr lang="en-US" b="1" dirty="0">
                          <a:solidFill>
                            <a:srgbClr val="FF0000"/>
                          </a:solidFill>
                        </a:rPr>
                        <a:t>23%</a:t>
                      </a:r>
                    </a:p>
                  </a:txBody>
                  <a:tcPr/>
                </a:tc>
                <a:tc>
                  <a:txBody>
                    <a:bodyPr/>
                    <a:lstStyle/>
                    <a:p>
                      <a:pPr algn="ctr"/>
                      <a:r>
                        <a:rPr lang="en-US" b="1" dirty="0">
                          <a:solidFill>
                            <a:srgbClr val="FF0000"/>
                          </a:solidFill>
                        </a:rPr>
                        <a:t>18%</a:t>
                      </a:r>
                    </a:p>
                  </a:txBody>
                  <a:tcPr/>
                </a:tc>
                <a:extLst>
                  <a:ext uri="{0D108BD9-81ED-4DB2-BD59-A6C34878D82A}">
                    <a16:rowId xmlns:a16="http://schemas.microsoft.com/office/drawing/2014/main" val="290574754"/>
                  </a:ext>
                </a:extLst>
              </a:tr>
              <a:tr h="340703">
                <a:tc>
                  <a:txBody>
                    <a:bodyPr/>
                    <a:lstStyle/>
                    <a:p>
                      <a:r>
                        <a:rPr lang="en-US" b="1" dirty="0"/>
                        <a:t>Male</a:t>
                      </a:r>
                    </a:p>
                  </a:txBody>
                  <a:tcPr/>
                </a:tc>
                <a:tc>
                  <a:txBody>
                    <a:bodyPr/>
                    <a:lstStyle/>
                    <a:p>
                      <a:pPr algn="ctr"/>
                      <a:r>
                        <a:rPr lang="en-US" b="1" dirty="0"/>
                        <a:t>0.7%</a:t>
                      </a:r>
                    </a:p>
                  </a:txBody>
                  <a:tcPr/>
                </a:tc>
                <a:tc>
                  <a:txBody>
                    <a:bodyPr/>
                    <a:lstStyle/>
                    <a:p>
                      <a:pPr algn="ctr"/>
                      <a:r>
                        <a:rPr lang="en-US" b="1" dirty="0"/>
                        <a:t>1.0%</a:t>
                      </a:r>
                    </a:p>
                  </a:txBody>
                  <a:tcPr/>
                </a:tc>
                <a:extLst>
                  <a:ext uri="{0D108BD9-81ED-4DB2-BD59-A6C34878D82A}">
                    <a16:rowId xmlns:a16="http://schemas.microsoft.com/office/drawing/2014/main" val="222049356"/>
                  </a:ext>
                </a:extLst>
              </a:tr>
              <a:tr h="340703">
                <a:tc>
                  <a:txBody>
                    <a:bodyPr/>
                    <a:lstStyle/>
                    <a:p>
                      <a:r>
                        <a:rPr lang="en-US" b="1" dirty="0"/>
                        <a:t>Black</a:t>
                      </a:r>
                    </a:p>
                  </a:txBody>
                  <a:tcPr/>
                </a:tc>
                <a:tc>
                  <a:txBody>
                    <a:bodyPr/>
                    <a:lstStyle/>
                    <a:p>
                      <a:pPr algn="ctr"/>
                      <a:r>
                        <a:rPr lang="en-US" b="1" dirty="0"/>
                        <a:t>12%</a:t>
                      </a:r>
                    </a:p>
                  </a:txBody>
                  <a:tcPr/>
                </a:tc>
                <a:tc>
                  <a:txBody>
                    <a:bodyPr/>
                    <a:lstStyle/>
                    <a:p>
                      <a:pPr algn="ctr"/>
                      <a:r>
                        <a:rPr lang="en-US" b="1" dirty="0"/>
                        <a:t>11%</a:t>
                      </a:r>
                    </a:p>
                  </a:txBody>
                  <a:tcPr/>
                </a:tc>
                <a:extLst>
                  <a:ext uri="{0D108BD9-81ED-4DB2-BD59-A6C34878D82A}">
                    <a16:rowId xmlns:a16="http://schemas.microsoft.com/office/drawing/2014/main" val="4046878648"/>
                  </a:ext>
                </a:extLst>
              </a:tr>
              <a:tr h="340703">
                <a:tc>
                  <a:txBody>
                    <a:bodyPr/>
                    <a:lstStyle/>
                    <a:p>
                      <a:r>
                        <a:rPr lang="en-US" b="1" dirty="0">
                          <a:solidFill>
                            <a:srgbClr val="FF0000"/>
                          </a:solidFill>
                        </a:rPr>
                        <a:t>Grade 3</a:t>
                      </a:r>
                    </a:p>
                  </a:txBody>
                  <a:tcPr/>
                </a:tc>
                <a:tc>
                  <a:txBody>
                    <a:bodyPr/>
                    <a:lstStyle/>
                    <a:p>
                      <a:pPr algn="ctr"/>
                      <a:r>
                        <a:rPr lang="en-US" b="1" dirty="0">
                          <a:solidFill>
                            <a:srgbClr val="FF0000"/>
                          </a:solidFill>
                        </a:rPr>
                        <a:t>31%</a:t>
                      </a:r>
                    </a:p>
                  </a:txBody>
                  <a:tcPr/>
                </a:tc>
                <a:tc>
                  <a:txBody>
                    <a:bodyPr/>
                    <a:lstStyle/>
                    <a:p>
                      <a:pPr algn="ctr"/>
                      <a:r>
                        <a:rPr lang="en-US" b="1" dirty="0">
                          <a:solidFill>
                            <a:srgbClr val="FF0000"/>
                          </a:solidFill>
                        </a:rPr>
                        <a:t>24%</a:t>
                      </a:r>
                    </a:p>
                  </a:txBody>
                  <a:tcPr/>
                </a:tc>
                <a:extLst>
                  <a:ext uri="{0D108BD9-81ED-4DB2-BD59-A6C34878D82A}">
                    <a16:rowId xmlns:a16="http://schemas.microsoft.com/office/drawing/2014/main" val="3311378751"/>
                  </a:ext>
                </a:extLst>
              </a:tr>
              <a:tr h="340703">
                <a:tc>
                  <a:txBody>
                    <a:bodyPr/>
                    <a:lstStyle/>
                    <a:p>
                      <a:r>
                        <a:rPr lang="en-US" b="1" dirty="0"/>
                        <a:t>T1</a:t>
                      </a:r>
                    </a:p>
                  </a:txBody>
                  <a:tcPr/>
                </a:tc>
                <a:tc>
                  <a:txBody>
                    <a:bodyPr/>
                    <a:lstStyle/>
                    <a:p>
                      <a:pPr algn="ctr"/>
                      <a:r>
                        <a:rPr lang="en-US" b="1" dirty="0"/>
                        <a:t>64%</a:t>
                      </a:r>
                    </a:p>
                  </a:txBody>
                  <a:tcPr/>
                </a:tc>
                <a:tc>
                  <a:txBody>
                    <a:bodyPr/>
                    <a:lstStyle/>
                    <a:p>
                      <a:pPr algn="ctr"/>
                      <a:r>
                        <a:rPr lang="en-US" b="1" dirty="0"/>
                        <a:t>66%</a:t>
                      </a:r>
                    </a:p>
                  </a:txBody>
                  <a:tcPr/>
                </a:tc>
                <a:extLst>
                  <a:ext uri="{0D108BD9-81ED-4DB2-BD59-A6C34878D82A}">
                    <a16:rowId xmlns:a16="http://schemas.microsoft.com/office/drawing/2014/main" val="2173478544"/>
                  </a:ext>
                </a:extLst>
              </a:tr>
              <a:tr h="340703">
                <a:tc>
                  <a:txBody>
                    <a:bodyPr/>
                    <a:lstStyle/>
                    <a:p>
                      <a:r>
                        <a:rPr lang="en-US" b="1" dirty="0"/>
                        <a:t>N0</a:t>
                      </a:r>
                    </a:p>
                  </a:txBody>
                  <a:tcPr/>
                </a:tc>
                <a:tc>
                  <a:txBody>
                    <a:bodyPr/>
                    <a:lstStyle/>
                    <a:p>
                      <a:pPr algn="ctr"/>
                      <a:r>
                        <a:rPr lang="en-US" b="1" dirty="0"/>
                        <a:t>73%</a:t>
                      </a:r>
                    </a:p>
                  </a:txBody>
                  <a:tcPr/>
                </a:tc>
                <a:tc>
                  <a:txBody>
                    <a:bodyPr/>
                    <a:lstStyle/>
                    <a:p>
                      <a:pPr algn="ctr"/>
                      <a:r>
                        <a:rPr lang="en-US" b="1" dirty="0"/>
                        <a:t>72%</a:t>
                      </a:r>
                    </a:p>
                  </a:txBody>
                  <a:tcPr/>
                </a:tc>
                <a:extLst>
                  <a:ext uri="{0D108BD9-81ED-4DB2-BD59-A6C34878D82A}">
                    <a16:rowId xmlns:a16="http://schemas.microsoft.com/office/drawing/2014/main" val="3082932395"/>
                  </a:ext>
                </a:extLst>
              </a:tr>
              <a:tr h="340703">
                <a:tc>
                  <a:txBody>
                    <a:bodyPr/>
                    <a:lstStyle/>
                    <a:p>
                      <a:pPr algn="l"/>
                      <a:r>
                        <a:rPr lang="en-US" b="1" dirty="0"/>
                        <a:t>Ductal </a:t>
                      </a:r>
                    </a:p>
                  </a:txBody>
                  <a:tcPr/>
                </a:tc>
                <a:tc>
                  <a:txBody>
                    <a:bodyPr/>
                    <a:lstStyle/>
                    <a:p>
                      <a:pPr algn="ctr"/>
                      <a:r>
                        <a:rPr lang="en-US" b="1" dirty="0"/>
                        <a:t>75%</a:t>
                      </a:r>
                    </a:p>
                  </a:txBody>
                  <a:tcPr/>
                </a:tc>
                <a:tc>
                  <a:txBody>
                    <a:bodyPr/>
                    <a:lstStyle/>
                    <a:p>
                      <a:pPr algn="ctr"/>
                      <a:r>
                        <a:rPr lang="en-US" b="1" dirty="0"/>
                        <a:t>79%</a:t>
                      </a:r>
                    </a:p>
                  </a:txBody>
                  <a:tcPr/>
                </a:tc>
                <a:extLst>
                  <a:ext uri="{0D108BD9-81ED-4DB2-BD59-A6C34878D82A}">
                    <a16:rowId xmlns:a16="http://schemas.microsoft.com/office/drawing/2014/main" val="2096177931"/>
                  </a:ext>
                </a:extLst>
              </a:tr>
              <a:tr h="340703">
                <a:tc>
                  <a:txBody>
                    <a:bodyPr/>
                    <a:lstStyle/>
                    <a:p>
                      <a:r>
                        <a:rPr lang="en-US" b="1" dirty="0"/>
                        <a:t>Lobular</a:t>
                      </a:r>
                    </a:p>
                  </a:txBody>
                  <a:tcPr/>
                </a:tc>
                <a:tc>
                  <a:txBody>
                    <a:bodyPr/>
                    <a:lstStyle/>
                    <a:p>
                      <a:pPr algn="ctr"/>
                      <a:r>
                        <a:rPr lang="en-US" b="1" dirty="0"/>
                        <a:t>12%</a:t>
                      </a:r>
                    </a:p>
                  </a:txBody>
                  <a:tcPr/>
                </a:tc>
                <a:tc>
                  <a:txBody>
                    <a:bodyPr/>
                    <a:lstStyle/>
                    <a:p>
                      <a:pPr algn="ctr"/>
                      <a:r>
                        <a:rPr lang="en-US" b="1" dirty="0"/>
                        <a:t>11%</a:t>
                      </a:r>
                    </a:p>
                  </a:txBody>
                  <a:tcPr/>
                </a:tc>
                <a:extLst>
                  <a:ext uri="{0D108BD9-81ED-4DB2-BD59-A6C34878D82A}">
                    <a16:rowId xmlns:a16="http://schemas.microsoft.com/office/drawing/2014/main" val="114526841"/>
                  </a:ext>
                </a:extLst>
              </a:tr>
              <a:tr h="340703">
                <a:tc>
                  <a:txBody>
                    <a:bodyPr/>
                    <a:lstStyle/>
                    <a:p>
                      <a:r>
                        <a:rPr lang="en-US" b="1" dirty="0"/>
                        <a:t>Metaplastic</a:t>
                      </a:r>
                    </a:p>
                  </a:txBody>
                  <a:tcPr/>
                </a:tc>
                <a:tc>
                  <a:txBody>
                    <a:bodyPr/>
                    <a:lstStyle/>
                    <a:p>
                      <a:pPr algn="ctr"/>
                      <a:r>
                        <a:rPr lang="en-US" b="1" dirty="0"/>
                        <a:t>1.0%</a:t>
                      </a:r>
                    </a:p>
                  </a:txBody>
                  <a:tcPr/>
                </a:tc>
                <a:tc>
                  <a:txBody>
                    <a:bodyPr/>
                    <a:lstStyle/>
                    <a:p>
                      <a:pPr algn="ctr"/>
                      <a:r>
                        <a:rPr lang="en-US" b="1" dirty="0"/>
                        <a:t>0.3%</a:t>
                      </a:r>
                    </a:p>
                  </a:txBody>
                  <a:tcPr/>
                </a:tc>
                <a:extLst>
                  <a:ext uri="{0D108BD9-81ED-4DB2-BD59-A6C34878D82A}">
                    <a16:rowId xmlns:a16="http://schemas.microsoft.com/office/drawing/2014/main" val="3533319450"/>
                  </a:ext>
                </a:extLst>
              </a:tr>
              <a:tr h="340703">
                <a:tc>
                  <a:txBody>
                    <a:bodyPr/>
                    <a:lstStyle/>
                    <a:p>
                      <a:r>
                        <a:rPr lang="en-US" b="1" dirty="0"/>
                        <a:t>Mucinous</a:t>
                      </a:r>
                    </a:p>
                  </a:txBody>
                  <a:tcPr/>
                </a:tc>
                <a:tc>
                  <a:txBody>
                    <a:bodyPr/>
                    <a:lstStyle/>
                    <a:p>
                      <a:pPr algn="ctr"/>
                      <a:r>
                        <a:rPr lang="en-US" b="1" dirty="0"/>
                        <a:t>2.7%</a:t>
                      </a:r>
                    </a:p>
                  </a:txBody>
                  <a:tcPr/>
                </a:tc>
                <a:tc>
                  <a:txBody>
                    <a:bodyPr/>
                    <a:lstStyle/>
                    <a:p>
                      <a:pPr algn="ctr"/>
                      <a:r>
                        <a:rPr lang="en-US" b="1" dirty="0"/>
                        <a:t>1.6%</a:t>
                      </a:r>
                    </a:p>
                  </a:txBody>
                  <a:tcPr/>
                </a:tc>
                <a:extLst>
                  <a:ext uri="{0D108BD9-81ED-4DB2-BD59-A6C34878D82A}">
                    <a16:rowId xmlns:a16="http://schemas.microsoft.com/office/drawing/2014/main" val="226699237"/>
                  </a:ext>
                </a:extLst>
              </a:tr>
            </a:tbl>
          </a:graphicData>
        </a:graphic>
      </p:graphicFrame>
      <p:sp>
        <p:nvSpPr>
          <p:cNvPr id="14" name="TextBox 13">
            <a:extLst>
              <a:ext uri="{FF2B5EF4-FFF2-40B4-BE49-F238E27FC236}">
                <a16:creationId xmlns:a16="http://schemas.microsoft.com/office/drawing/2014/main" id="{130728CB-9496-613D-72BD-71DEA1C0BAE4}"/>
              </a:ext>
            </a:extLst>
          </p:cNvPr>
          <p:cNvSpPr txBox="1"/>
          <p:nvPr/>
        </p:nvSpPr>
        <p:spPr>
          <a:xfrm>
            <a:off x="6845100" y="814226"/>
            <a:ext cx="439387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Beyond HR, other clinical differences are subtle</a:t>
            </a:r>
          </a:p>
        </p:txBody>
      </p:sp>
    </p:spTree>
    <p:extLst>
      <p:ext uri="{BB962C8B-B14F-4D97-AF65-F5344CB8AC3E}">
        <p14:creationId xmlns:p14="http://schemas.microsoft.com/office/powerpoint/2010/main" val="304540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99FB8-216D-E53E-0300-6A637EEF32DC}"/>
              </a:ext>
            </a:extLst>
          </p:cNvPr>
          <p:cNvSpPr>
            <a:spLocks noGrp="1"/>
          </p:cNvSpPr>
          <p:nvPr>
            <p:ph type="title"/>
          </p:nvPr>
        </p:nvSpPr>
        <p:spPr/>
        <p:txBody>
          <a:bodyPr>
            <a:normAutofit fontScale="90000"/>
          </a:bodyPr>
          <a:lstStyle/>
          <a:p>
            <a:r>
              <a:rPr lang="en-US" dirty="0"/>
              <a:t>Prognosis by HER2-Low Status</a:t>
            </a:r>
          </a:p>
        </p:txBody>
      </p:sp>
      <p:sp>
        <p:nvSpPr>
          <p:cNvPr id="9" name="TextBox 8">
            <a:extLst>
              <a:ext uri="{FF2B5EF4-FFF2-40B4-BE49-F238E27FC236}">
                <a16:creationId xmlns:a16="http://schemas.microsoft.com/office/drawing/2014/main" id="{646116D0-2054-D76C-D5C6-59D07C1B42A6}"/>
              </a:ext>
            </a:extLst>
          </p:cNvPr>
          <p:cNvSpPr txBox="1"/>
          <p:nvPr/>
        </p:nvSpPr>
        <p:spPr>
          <a:xfrm>
            <a:off x="4277771" y="6538911"/>
            <a:ext cx="253697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Peiffer</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DS et al, JAMA Oncol 2023</a:t>
            </a:r>
          </a:p>
        </p:txBody>
      </p:sp>
      <p:pic>
        <p:nvPicPr>
          <p:cNvPr id="10" name="Picture 9">
            <a:extLst>
              <a:ext uri="{FF2B5EF4-FFF2-40B4-BE49-F238E27FC236}">
                <a16:creationId xmlns:a16="http://schemas.microsoft.com/office/drawing/2014/main" id="{17F362F5-89D7-3038-5AC5-659C35D0564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984" t="3657"/>
          <a:stretch/>
        </p:blipFill>
        <p:spPr>
          <a:xfrm>
            <a:off x="660947" y="1668707"/>
            <a:ext cx="10870105" cy="3667327"/>
          </a:xfrm>
          <a:prstGeom prst="rect">
            <a:avLst/>
          </a:prstGeom>
        </p:spPr>
      </p:pic>
      <p:sp>
        <p:nvSpPr>
          <p:cNvPr id="11" name="TextBox 10">
            <a:extLst>
              <a:ext uri="{FF2B5EF4-FFF2-40B4-BE49-F238E27FC236}">
                <a16:creationId xmlns:a16="http://schemas.microsoft.com/office/drawing/2014/main" id="{2DC41055-04D6-CFA5-B625-7CCC0715B271}"/>
              </a:ext>
            </a:extLst>
          </p:cNvPr>
          <p:cNvSpPr txBox="1"/>
          <p:nvPr/>
        </p:nvSpPr>
        <p:spPr>
          <a:xfrm>
            <a:off x="3557039" y="5418197"/>
            <a:ext cx="4889480" cy="83099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With conventional therapies….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HER2-based Rx not represented</a:t>
            </a:r>
          </a:p>
        </p:txBody>
      </p:sp>
      <p:sp>
        <p:nvSpPr>
          <p:cNvPr id="3" name="TextBox 2">
            <a:extLst>
              <a:ext uri="{FF2B5EF4-FFF2-40B4-BE49-F238E27FC236}">
                <a16:creationId xmlns:a16="http://schemas.microsoft.com/office/drawing/2014/main" id="{7BCEB9DA-A038-519A-B654-1BC0DD67A9C8}"/>
              </a:ext>
            </a:extLst>
          </p:cNvPr>
          <p:cNvSpPr txBox="1"/>
          <p:nvPr/>
        </p:nvSpPr>
        <p:spPr>
          <a:xfrm>
            <a:off x="567159" y="949124"/>
            <a:ext cx="7213834"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After correcting for HR status, similar outcomes</a:t>
            </a:r>
          </a:p>
        </p:txBody>
      </p:sp>
    </p:spTree>
    <p:extLst>
      <p:ext uri="{BB962C8B-B14F-4D97-AF65-F5344CB8AC3E}">
        <p14:creationId xmlns:p14="http://schemas.microsoft.com/office/powerpoint/2010/main" val="3717851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13DF6-C154-62C7-5498-1DF973599C0A}"/>
              </a:ext>
            </a:extLst>
          </p:cNvPr>
          <p:cNvSpPr>
            <a:spLocks noGrp="1"/>
          </p:cNvSpPr>
          <p:nvPr>
            <p:ph type="title"/>
          </p:nvPr>
        </p:nvSpPr>
        <p:spPr/>
        <p:txBody>
          <a:bodyPr>
            <a:normAutofit fontScale="90000"/>
          </a:bodyPr>
          <a:lstStyle/>
          <a:p>
            <a:r>
              <a:rPr lang="en-US"/>
              <a:t>Molecular Subtypes</a:t>
            </a:r>
            <a:endParaRPr lang="en-US" dirty="0"/>
          </a:p>
        </p:txBody>
      </p:sp>
      <p:pic>
        <p:nvPicPr>
          <p:cNvPr id="5" name="Picture 4">
            <a:extLst>
              <a:ext uri="{FF2B5EF4-FFF2-40B4-BE49-F238E27FC236}">
                <a16:creationId xmlns:a16="http://schemas.microsoft.com/office/drawing/2014/main" id="{8C184E4A-A96F-DEF9-601E-01B7A02B04F7}"/>
              </a:ext>
            </a:extLst>
          </p:cNvPr>
          <p:cNvPicPr>
            <a:picLocks noChangeAspect="1"/>
          </p:cNvPicPr>
          <p:nvPr/>
        </p:nvPicPr>
        <p:blipFill rotWithShape="1">
          <a:blip r:embed="rId2"/>
          <a:srcRect l="2540" t="5294" r="6982"/>
          <a:stretch/>
        </p:blipFill>
        <p:spPr>
          <a:xfrm>
            <a:off x="5251521" y="99752"/>
            <a:ext cx="6940480" cy="3041281"/>
          </a:xfrm>
          <a:prstGeom prst="rect">
            <a:avLst/>
          </a:prstGeom>
        </p:spPr>
      </p:pic>
      <p:graphicFrame>
        <p:nvGraphicFramePr>
          <p:cNvPr id="7" name="Table 6">
            <a:extLst>
              <a:ext uri="{FF2B5EF4-FFF2-40B4-BE49-F238E27FC236}">
                <a16:creationId xmlns:a16="http://schemas.microsoft.com/office/drawing/2014/main" id="{4DC77E28-9296-D585-4993-F2BE9970EF94}"/>
              </a:ext>
            </a:extLst>
          </p:cNvPr>
          <p:cNvGraphicFramePr>
            <a:graphicFrameLocks noGrp="1"/>
          </p:cNvGraphicFramePr>
          <p:nvPr/>
        </p:nvGraphicFramePr>
        <p:xfrm>
          <a:off x="996650" y="3269975"/>
          <a:ext cx="10198700" cy="2773680"/>
        </p:xfrm>
        <a:graphic>
          <a:graphicData uri="http://schemas.openxmlformats.org/drawingml/2006/table">
            <a:tbl>
              <a:tblPr firstRow="1" bandRow="1">
                <a:tableStyleId>{5C22544A-7EE6-4342-B048-85BDC9FD1C3A}</a:tableStyleId>
              </a:tblPr>
              <a:tblGrid>
                <a:gridCol w="2039740">
                  <a:extLst>
                    <a:ext uri="{9D8B030D-6E8A-4147-A177-3AD203B41FA5}">
                      <a16:colId xmlns:a16="http://schemas.microsoft.com/office/drawing/2014/main" val="586653253"/>
                    </a:ext>
                  </a:extLst>
                </a:gridCol>
                <a:gridCol w="2039740">
                  <a:extLst>
                    <a:ext uri="{9D8B030D-6E8A-4147-A177-3AD203B41FA5}">
                      <a16:colId xmlns:a16="http://schemas.microsoft.com/office/drawing/2014/main" val="2641423603"/>
                    </a:ext>
                  </a:extLst>
                </a:gridCol>
                <a:gridCol w="2039740">
                  <a:extLst>
                    <a:ext uri="{9D8B030D-6E8A-4147-A177-3AD203B41FA5}">
                      <a16:colId xmlns:a16="http://schemas.microsoft.com/office/drawing/2014/main" val="71846307"/>
                    </a:ext>
                  </a:extLst>
                </a:gridCol>
                <a:gridCol w="2039740">
                  <a:extLst>
                    <a:ext uri="{9D8B030D-6E8A-4147-A177-3AD203B41FA5}">
                      <a16:colId xmlns:a16="http://schemas.microsoft.com/office/drawing/2014/main" val="1944579759"/>
                    </a:ext>
                  </a:extLst>
                </a:gridCol>
                <a:gridCol w="2039740">
                  <a:extLst>
                    <a:ext uri="{9D8B030D-6E8A-4147-A177-3AD203B41FA5}">
                      <a16:colId xmlns:a16="http://schemas.microsoft.com/office/drawing/2014/main" val="2445396678"/>
                    </a:ext>
                  </a:extLst>
                </a:gridCol>
              </a:tblGrid>
              <a:tr h="345472">
                <a:tc>
                  <a:txBody>
                    <a:bodyPr/>
                    <a:lstStyle/>
                    <a:p>
                      <a:endParaRPr lang="en-US" sz="2000" b="1" dirty="0"/>
                    </a:p>
                  </a:txBody>
                  <a:tcPr/>
                </a:tc>
                <a:tc gridSpan="2">
                  <a:txBody>
                    <a:bodyPr/>
                    <a:lstStyle/>
                    <a:p>
                      <a:pPr algn="ctr"/>
                      <a:r>
                        <a:rPr lang="en-US" sz="2000" b="1" dirty="0"/>
                        <a:t>ER+</a:t>
                      </a:r>
                    </a:p>
                  </a:txBody>
                  <a:tcPr/>
                </a:tc>
                <a:tc hMerge="1">
                  <a:txBody>
                    <a:bodyPr/>
                    <a:lstStyle/>
                    <a:p>
                      <a:pPr algn="ctr"/>
                      <a:endParaRPr lang="en-US" dirty="0"/>
                    </a:p>
                  </a:txBody>
                  <a:tcPr/>
                </a:tc>
                <a:tc gridSpan="2">
                  <a:txBody>
                    <a:bodyPr/>
                    <a:lstStyle/>
                    <a:p>
                      <a:pPr algn="ctr"/>
                      <a:r>
                        <a:rPr lang="en-US" sz="2000" b="1" dirty="0"/>
                        <a:t>TNBC</a:t>
                      </a:r>
                    </a:p>
                  </a:txBody>
                  <a:tcPr/>
                </a:tc>
                <a:tc hMerge="1">
                  <a:txBody>
                    <a:bodyPr/>
                    <a:lstStyle/>
                    <a:p>
                      <a:pPr algn="ctr"/>
                      <a:endParaRPr lang="en-US" dirty="0"/>
                    </a:p>
                  </a:txBody>
                  <a:tcPr/>
                </a:tc>
                <a:extLst>
                  <a:ext uri="{0D108BD9-81ED-4DB2-BD59-A6C34878D82A}">
                    <a16:rowId xmlns:a16="http://schemas.microsoft.com/office/drawing/2014/main" val="3441103614"/>
                  </a:ext>
                </a:extLst>
              </a:tr>
              <a:tr h="345472">
                <a:tc>
                  <a:txBody>
                    <a:bodyPr/>
                    <a:lstStyle/>
                    <a:p>
                      <a:r>
                        <a:rPr lang="en-US" sz="2000" b="1" dirty="0"/>
                        <a:t>Intrinsic Subtype</a:t>
                      </a:r>
                    </a:p>
                  </a:txBody>
                  <a:tcPr/>
                </a:tc>
                <a:tc>
                  <a:txBody>
                    <a:bodyPr/>
                    <a:lstStyle/>
                    <a:p>
                      <a:pPr algn="ctr"/>
                      <a:r>
                        <a:rPr lang="en-US" sz="2000" b="1" dirty="0"/>
                        <a:t>HER2-0</a:t>
                      </a:r>
                    </a:p>
                  </a:txBody>
                  <a:tcPr/>
                </a:tc>
                <a:tc>
                  <a:txBody>
                    <a:bodyPr/>
                    <a:lstStyle/>
                    <a:p>
                      <a:pPr algn="ctr"/>
                      <a:r>
                        <a:rPr lang="en-US" sz="2000" b="1" dirty="0"/>
                        <a:t>HER2-Low</a:t>
                      </a:r>
                    </a:p>
                  </a:txBody>
                  <a:tcPr/>
                </a:tc>
                <a:tc>
                  <a:txBody>
                    <a:bodyPr/>
                    <a:lstStyle/>
                    <a:p>
                      <a:pPr algn="ctr"/>
                      <a:r>
                        <a:rPr lang="en-US" sz="2000" b="1" dirty="0"/>
                        <a:t>HER2-0</a:t>
                      </a:r>
                    </a:p>
                  </a:txBody>
                  <a:tcPr/>
                </a:tc>
                <a:tc>
                  <a:txBody>
                    <a:bodyPr/>
                    <a:lstStyle/>
                    <a:p>
                      <a:pPr algn="ctr"/>
                      <a:r>
                        <a:rPr lang="en-US" sz="2000" b="1" dirty="0"/>
                        <a:t>HER2-Low</a:t>
                      </a:r>
                    </a:p>
                  </a:txBody>
                  <a:tcPr/>
                </a:tc>
                <a:extLst>
                  <a:ext uri="{0D108BD9-81ED-4DB2-BD59-A6C34878D82A}">
                    <a16:rowId xmlns:a16="http://schemas.microsoft.com/office/drawing/2014/main" val="1902214745"/>
                  </a:ext>
                </a:extLst>
              </a:tr>
              <a:tr h="345472">
                <a:tc>
                  <a:txBody>
                    <a:bodyPr/>
                    <a:lstStyle/>
                    <a:p>
                      <a:r>
                        <a:rPr lang="en-US" sz="2000" b="1" dirty="0"/>
                        <a:t>Luminal A</a:t>
                      </a:r>
                    </a:p>
                  </a:txBody>
                  <a:tcPr/>
                </a:tc>
                <a:tc>
                  <a:txBody>
                    <a:bodyPr/>
                    <a:lstStyle/>
                    <a:p>
                      <a:pPr algn="ctr"/>
                      <a:r>
                        <a:rPr lang="en-US" sz="2000" b="1" dirty="0"/>
                        <a:t>52%</a:t>
                      </a:r>
                    </a:p>
                  </a:txBody>
                  <a:tcPr/>
                </a:tc>
                <a:tc>
                  <a:txBody>
                    <a:bodyPr/>
                    <a:lstStyle/>
                    <a:p>
                      <a:pPr algn="ctr"/>
                      <a:r>
                        <a:rPr lang="en-US" sz="2000" b="1" dirty="0"/>
                        <a:t>59%</a:t>
                      </a:r>
                    </a:p>
                  </a:txBody>
                  <a:tcPr/>
                </a:tc>
                <a:tc>
                  <a:txBody>
                    <a:bodyPr/>
                    <a:lstStyle/>
                    <a:p>
                      <a:pPr algn="ctr"/>
                      <a:r>
                        <a:rPr lang="en-US" sz="2000" b="1" dirty="0"/>
                        <a:t>2%</a:t>
                      </a:r>
                    </a:p>
                  </a:txBody>
                  <a:tcPr/>
                </a:tc>
                <a:tc>
                  <a:txBody>
                    <a:bodyPr/>
                    <a:lstStyle/>
                    <a:p>
                      <a:pPr algn="ctr"/>
                      <a:r>
                        <a:rPr lang="en-US" sz="2000" b="1" dirty="0"/>
                        <a:t>2%</a:t>
                      </a:r>
                    </a:p>
                  </a:txBody>
                  <a:tcPr/>
                </a:tc>
                <a:extLst>
                  <a:ext uri="{0D108BD9-81ED-4DB2-BD59-A6C34878D82A}">
                    <a16:rowId xmlns:a16="http://schemas.microsoft.com/office/drawing/2014/main" val="2359736390"/>
                  </a:ext>
                </a:extLst>
              </a:tr>
              <a:tr h="345472">
                <a:tc>
                  <a:txBody>
                    <a:bodyPr/>
                    <a:lstStyle/>
                    <a:p>
                      <a:r>
                        <a:rPr lang="en-US" sz="2000" b="1" dirty="0"/>
                        <a:t>Luminal B</a:t>
                      </a:r>
                    </a:p>
                  </a:txBody>
                  <a:tcPr/>
                </a:tc>
                <a:tc>
                  <a:txBody>
                    <a:bodyPr/>
                    <a:lstStyle/>
                    <a:p>
                      <a:pPr algn="ctr"/>
                      <a:r>
                        <a:rPr lang="en-US" sz="2000" b="1" dirty="0"/>
                        <a:t>35%</a:t>
                      </a:r>
                    </a:p>
                  </a:txBody>
                  <a:tcPr/>
                </a:tc>
                <a:tc>
                  <a:txBody>
                    <a:bodyPr/>
                    <a:lstStyle/>
                    <a:p>
                      <a:pPr algn="ctr"/>
                      <a:r>
                        <a:rPr lang="en-US" sz="2000" b="1" dirty="0"/>
                        <a:t>33%</a:t>
                      </a:r>
                    </a:p>
                  </a:txBody>
                  <a:tcPr/>
                </a:tc>
                <a:tc>
                  <a:txBody>
                    <a:bodyPr/>
                    <a:lstStyle/>
                    <a:p>
                      <a:pPr algn="ctr"/>
                      <a:r>
                        <a:rPr lang="en-US" sz="2000" b="1" dirty="0"/>
                        <a:t>0</a:t>
                      </a:r>
                    </a:p>
                  </a:txBody>
                  <a:tcPr/>
                </a:tc>
                <a:tc>
                  <a:txBody>
                    <a:bodyPr/>
                    <a:lstStyle/>
                    <a:p>
                      <a:pPr algn="ctr"/>
                      <a:r>
                        <a:rPr lang="en-US" sz="2000" b="1" dirty="0"/>
                        <a:t>0</a:t>
                      </a:r>
                    </a:p>
                  </a:txBody>
                  <a:tcPr/>
                </a:tc>
                <a:extLst>
                  <a:ext uri="{0D108BD9-81ED-4DB2-BD59-A6C34878D82A}">
                    <a16:rowId xmlns:a16="http://schemas.microsoft.com/office/drawing/2014/main" val="357487619"/>
                  </a:ext>
                </a:extLst>
              </a:tr>
              <a:tr h="345472">
                <a:tc>
                  <a:txBody>
                    <a:bodyPr/>
                    <a:lstStyle/>
                    <a:p>
                      <a:r>
                        <a:rPr lang="en-US" sz="2000" b="1" dirty="0"/>
                        <a:t>HER2-Enriched</a:t>
                      </a:r>
                    </a:p>
                  </a:txBody>
                  <a:tcPr/>
                </a:tc>
                <a:tc>
                  <a:txBody>
                    <a:bodyPr/>
                    <a:lstStyle/>
                    <a:p>
                      <a:pPr algn="ctr"/>
                      <a:r>
                        <a:rPr lang="en-US" sz="2000" b="1" dirty="0"/>
                        <a:t>3%</a:t>
                      </a:r>
                    </a:p>
                  </a:txBody>
                  <a:tcPr/>
                </a:tc>
                <a:tc>
                  <a:txBody>
                    <a:bodyPr/>
                    <a:lstStyle/>
                    <a:p>
                      <a:pPr algn="ctr"/>
                      <a:r>
                        <a:rPr lang="en-US" sz="2000" b="1" dirty="0"/>
                        <a:t>3%</a:t>
                      </a:r>
                    </a:p>
                  </a:txBody>
                  <a:tcPr/>
                </a:tc>
                <a:tc>
                  <a:txBody>
                    <a:bodyPr/>
                    <a:lstStyle/>
                    <a:p>
                      <a:pPr algn="ctr"/>
                      <a:r>
                        <a:rPr lang="en-US" sz="2000" b="1" dirty="0"/>
                        <a:t>9%</a:t>
                      </a:r>
                    </a:p>
                  </a:txBody>
                  <a:tcPr/>
                </a:tc>
                <a:tc>
                  <a:txBody>
                    <a:bodyPr/>
                    <a:lstStyle/>
                    <a:p>
                      <a:pPr algn="ctr"/>
                      <a:r>
                        <a:rPr lang="en-US" sz="2000" b="1" dirty="0"/>
                        <a:t>7%</a:t>
                      </a:r>
                    </a:p>
                  </a:txBody>
                  <a:tcPr/>
                </a:tc>
                <a:extLst>
                  <a:ext uri="{0D108BD9-81ED-4DB2-BD59-A6C34878D82A}">
                    <a16:rowId xmlns:a16="http://schemas.microsoft.com/office/drawing/2014/main" val="2754299770"/>
                  </a:ext>
                </a:extLst>
              </a:tr>
              <a:tr h="345472">
                <a:tc>
                  <a:txBody>
                    <a:bodyPr/>
                    <a:lstStyle/>
                    <a:p>
                      <a:r>
                        <a:rPr lang="en-US" sz="2000" b="1" dirty="0"/>
                        <a:t>Basal-like</a:t>
                      </a:r>
                    </a:p>
                  </a:txBody>
                  <a:tcPr/>
                </a:tc>
                <a:tc>
                  <a:txBody>
                    <a:bodyPr/>
                    <a:lstStyle/>
                    <a:p>
                      <a:pPr algn="ctr"/>
                      <a:r>
                        <a:rPr lang="en-US" sz="2000" b="1" dirty="0"/>
                        <a:t>8%</a:t>
                      </a:r>
                    </a:p>
                  </a:txBody>
                  <a:tcPr/>
                </a:tc>
                <a:tc>
                  <a:txBody>
                    <a:bodyPr/>
                    <a:lstStyle/>
                    <a:p>
                      <a:pPr algn="ctr"/>
                      <a:r>
                        <a:rPr lang="en-US" sz="2000" b="1" dirty="0"/>
                        <a:t>2%</a:t>
                      </a:r>
                    </a:p>
                  </a:txBody>
                  <a:tcPr/>
                </a:tc>
                <a:tc>
                  <a:txBody>
                    <a:bodyPr/>
                    <a:lstStyle/>
                    <a:p>
                      <a:pPr algn="ctr"/>
                      <a:r>
                        <a:rPr lang="en-US" sz="2000" b="1" dirty="0"/>
                        <a:t>85%</a:t>
                      </a:r>
                    </a:p>
                  </a:txBody>
                  <a:tcPr/>
                </a:tc>
                <a:tc>
                  <a:txBody>
                    <a:bodyPr/>
                    <a:lstStyle/>
                    <a:p>
                      <a:pPr algn="ctr"/>
                      <a:r>
                        <a:rPr lang="en-US" sz="2000" b="1" dirty="0"/>
                        <a:t>83%</a:t>
                      </a:r>
                    </a:p>
                  </a:txBody>
                  <a:tcPr/>
                </a:tc>
                <a:extLst>
                  <a:ext uri="{0D108BD9-81ED-4DB2-BD59-A6C34878D82A}">
                    <a16:rowId xmlns:a16="http://schemas.microsoft.com/office/drawing/2014/main" val="78526958"/>
                  </a:ext>
                </a:extLst>
              </a:tr>
              <a:tr h="345472">
                <a:tc>
                  <a:txBody>
                    <a:bodyPr/>
                    <a:lstStyle/>
                    <a:p>
                      <a:r>
                        <a:rPr lang="en-US" sz="2000" b="1" dirty="0"/>
                        <a:t>Normal-like</a:t>
                      </a:r>
                    </a:p>
                  </a:txBody>
                  <a:tcPr/>
                </a:tc>
                <a:tc>
                  <a:txBody>
                    <a:bodyPr/>
                    <a:lstStyle/>
                    <a:p>
                      <a:pPr algn="ctr"/>
                      <a:r>
                        <a:rPr lang="en-US" sz="2000" b="1" dirty="0"/>
                        <a:t>2%</a:t>
                      </a:r>
                    </a:p>
                  </a:txBody>
                  <a:tcPr/>
                </a:tc>
                <a:tc>
                  <a:txBody>
                    <a:bodyPr/>
                    <a:lstStyle/>
                    <a:p>
                      <a:pPr algn="ctr"/>
                      <a:r>
                        <a:rPr lang="en-US" sz="2000" b="1" dirty="0"/>
                        <a:t>3%</a:t>
                      </a:r>
                    </a:p>
                  </a:txBody>
                  <a:tcPr/>
                </a:tc>
                <a:tc>
                  <a:txBody>
                    <a:bodyPr/>
                    <a:lstStyle/>
                    <a:p>
                      <a:pPr algn="ctr"/>
                      <a:r>
                        <a:rPr lang="en-US" sz="2000" b="1" dirty="0"/>
                        <a:t>4%</a:t>
                      </a:r>
                    </a:p>
                  </a:txBody>
                  <a:tcPr/>
                </a:tc>
                <a:tc>
                  <a:txBody>
                    <a:bodyPr/>
                    <a:lstStyle/>
                    <a:p>
                      <a:pPr algn="ctr"/>
                      <a:r>
                        <a:rPr lang="en-US" sz="2000" b="1" dirty="0"/>
                        <a:t>8%</a:t>
                      </a:r>
                    </a:p>
                  </a:txBody>
                  <a:tcPr/>
                </a:tc>
                <a:extLst>
                  <a:ext uri="{0D108BD9-81ED-4DB2-BD59-A6C34878D82A}">
                    <a16:rowId xmlns:a16="http://schemas.microsoft.com/office/drawing/2014/main" val="985983632"/>
                  </a:ext>
                </a:extLst>
              </a:tr>
            </a:tbl>
          </a:graphicData>
        </a:graphic>
      </p:graphicFrame>
      <p:sp>
        <p:nvSpPr>
          <p:cNvPr id="9" name="TextBox 8">
            <a:extLst>
              <a:ext uri="{FF2B5EF4-FFF2-40B4-BE49-F238E27FC236}">
                <a16:creationId xmlns:a16="http://schemas.microsoft.com/office/drawing/2014/main" id="{86BBF5F9-6F55-71B1-B27F-C8EB3CBED202}"/>
              </a:ext>
            </a:extLst>
          </p:cNvPr>
          <p:cNvSpPr txBox="1"/>
          <p:nvPr/>
        </p:nvSpPr>
        <p:spPr>
          <a:xfrm>
            <a:off x="4678879" y="6538911"/>
            <a:ext cx="2353529"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Schettini</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et al, NPJ Breast 2021</a:t>
            </a:r>
          </a:p>
        </p:txBody>
      </p:sp>
      <p:sp>
        <p:nvSpPr>
          <p:cNvPr id="3" name="TextBox 2">
            <a:extLst>
              <a:ext uri="{FF2B5EF4-FFF2-40B4-BE49-F238E27FC236}">
                <a16:creationId xmlns:a16="http://schemas.microsoft.com/office/drawing/2014/main" id="{028CBF5E-53E0-29D5-CF30-3398B9AF9133}"/>
              </a:ext>
            </a:extLst>
          </p:cNvPr>
          <p:cNvSpPr txBox="1"/>
          <p:nvPr/>
        </p:nvSpPr>
        <p:spPr>
          <a:xfrm>
            <a:off x="612307" y="1497518"/>
            <a:ext cx="2995840"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From 3700 incident BC (70% primary)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Mixed MBC/EBC</a:t>
            </a:r>
          </a:p>
        </p:txBody>
      </p:sp>
      <p:grpSp>
        <p:nvGrpSpPr>
          <p:cNvPr id="10" name="Group 9">
            <a:extLst>
              <a:ext uri="{FF2B5EF4-FFF2-40B4-BE49-F238E27FC236}">
                <a16:creationId xmlns:a16="http://schemas.microsoft.com/office/drawing/2014/main" id="{042062EB-1159-ACA0-371D-5A912353D5B8}"/>
              </a:ext>
            </a:extLst>
          </p:cNvPr>
          <p:cNvGrpSpPr/>
          <p:nvPr/>
        </p:nvGrpSpPr>
        <p:grpSpPr>
          <a:xfrm>
            <a:off x="996649" y="4074289"/>
            <a:ext cx="10198701" cy="1569259"/>
            <a:chOff x="996649" y="4074289"/>
            <a:chExt cx="10198701" cy="1569259"/>
          </a:xfrm>
        </p:grpSpPr>
        <p:sp>
          <p:nvSpPr>
            <p:cNvPr id="6" name="Rectangle 5">
              <a:extLst>
                <a:ext uri="{FF2B5EF4-FFF2-40B4-BE49-F238E27FC236}">
                  <a16:creationId xmlns:a16="http://schemas.microsoft.com/office/drawing/2014/main" id="{A27F43A8-6FEA-6456-FD2D-89D6B9E0BB66}"/>
                </a:ext>
              </a:extLst>
            </p:cNvPr>
            <p:cNvSpPr/>
            <p:nvPr/>
          </p:nvSpPr>
          <p:spPr>
            <a:xfrm>
              <a:off x="996649" y="4074289"/>
              <a:ext cx="6121781" cy="3628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94CBBDA-DB95-566C-3AC4-3F6F218ED4E8}"/>
                </a:ext>
              </a:extLst>
            </p:cNvPr>
            <p:cNvSpPr/>
            <p:nvPr/>
          </p:nvSpPr>
          <p:spPr>
            <a:xfrm>
              <a:off x="3044142" y="5280684"/>
              <a:ext cx="8151208" cy="3628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Rectangle 10">
            <a:extLst>
              <a:ext uri="{FF2B5EF4-FFF2-40B4-BE49-F238E27FC236}">
                <a16:creationId xmlns:a16="http://schemas.microsoft.com/office/drawing/2014/main" id="{72054964-66CD-F3CF-5982-172F4A4CEBC7}"/>
              </a:ext>
            </a:extLst>
          </p:cNvPr>
          <p:cNvSpPr/>
          <p:nvPr/>
        </p:nvSpPr>
        <p:spPr>
          <a:xfrm>
            <a:off x="996648" y="4861985"/>
            <a:ext cx="10198699" cy="362864"/>
          </a:xfrm>
          <a:prstGeom prst="rect">
            <a:avLst/>
          </a:prstGeom>
          <a:noFill/>
          <a:ln w="38100">
            <a:solidFill>
              <a:srgbClr val="F73D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380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9DDA1-0C65-3AF5-4E02-75C03FCF4708}"/>
              </a:ext>
            </a:extLst>
          </p:cNvPr>
          <p:cNvSpPr>
            <a:spLocks noGrp="1"/>
          </p:cNvSpPr>
          <p:nvPr>
            <p:ph type="title"/>
          </p:nvPr>
        </p:nvSpPr>
        <p:spPr/>
        <p:txBody>
          <a:bodyPr>
            <a:normAutofit fontScale="90000"/>
          </a:bodyPr>
          <a:lstStyle/>
          <a:p>
            <a:r>
              <a:rPr lang="en-US" dirty="0"/>
              <a:t>Precision of HER2-Low Testing</a:t>
            </a:r>
          </a:p>
        </p:txBody>
      </p:sp>
      <p:pic>
        <p:nvPicPr>
          <p:cNvPr id="5" name="Picture 4">
            <a:extLst>
              <a:ext uri="{FF2B5EF4-FFF2-40B4-BE49-F238E27FC236}">
                <a16:creationId xmlns:a16="http://schemas.microsoft.com/office/drawing/2014/main" id="{C63C37F4-FA30-9E93-B97C-87AA0529EC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1639" y="1887397"/>
            <a:ext cx="5008118" cy="2796504"/>
          </a:xfrm>
          <a:prstGeom prst="rect">
            <a:avLst/>
          </a:prstGeom>
        </p:spPr>
      </p:pic>
      <p:sp>
        <p:nvSpPr>
          <p:cNvPr id="6" name="TextBox 5">
            <a:extLst>
              <a:ext uri="{FF2B5EF4-FFF2-40B4-BE49-F238E27FC236}">
                <a16:creationId xmlns:a16="http://schemas.microsoft.com/office/drawing/2014/main" id="{7ABC1335-F9BA-0B6C-6B37-F229E89742FB}"/>
              </a:ext>
            </a:extLst>
          </p:cNvPr>
          <p:cNvSpPr txBox="1"/>
          <p:nvPr/>
        </p:nvSpPr>
        <p:spPr>
          <a:xfrm>
            <a:off x="794944" y="871734"/>
            <a:ext cx="3815967"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“HER2-Low” by IHC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8 Danish Pathology Depts with &gt; 3000 BC patients</a:t>
            </a:r>
          </a:p>
        </p:txBody>
      </p:sp>
      <p:sp>
        <p:nvSpPr>
          <p:cNvPr id="9" name="TextBox 8">
            <a:extLst>
              <a:ext uri="{FF2B5EF4-FFF2-40B4-BE49-F238E27FC236}">
                <a16:creationId xmlns:a16="http://schemas.microsoft.com/office/drawing/2014/main" id="{74422AAE-3B3C-CDEC-445C-C053AC30366D}"/>
              </a:ext>
            </a:extLst>
          </p:cNvPr>
          <p:cNvSpPr txBox="1"/>
          <p:nvPr/>
        </p:nvSpPr>
        <p:spPr>
          <a:xfrm>
            <a:off x="2771382" y="5253561"/>
            <a:ext cx="7027335"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High inter-observer variability in calling HER2-Low.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Not seen in calling HER2 3+</a:t>
            </a:r>
          </a:p>
        </p:txBody>
      </p:sp>
      <p:sp>
        <p:nvSpPr>
          <p:cNvPr id="10" name="TextBox 9">
            <a:extLst>
              <a:ext uri="{FF2B5EF4-FFF2-40B4-BE49-F238E27FC236}">
                <a16:creationId xmlns:a16="http://schemas.microsoft.com/office/drawing/2014/main" id="{DBAACCFE-510E-CC16-0A26-22C46E123956}"/>
              </a:ext>
            </a:extLst>
          </p:cNvPr>
          <p:cNvSpPr txBox="1"/>
          <p:nvPr/>
        </p:nvSpPr>
        <p:spPr>
          <a:xfrm>
            <a:off x="2353954" y="6531107"/>
            <a:ext cx="5545621"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Nielsen K et al, Breast Cancer Res 2023; Fernandez A et al, JAMA Oncol 2022</a:t>
            </a:r>
          </a:p>
        </p:txBody>
      </p:sp>
      <p:pic>
        <p:nvPicPr>
          <p:cNvPr id="11" name="Picture 10">
            <a:extLst>
              <a:ext uri="{FF2B5EF4-FFF2-40B4-BE49-F238E27FC236}">
                <a16:creationId xmlns:a16="http://schemas.microsoft.com/office/drawing/2014/main" id="{21BBB77A-BE53-A30F-E548-4276ABF0889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393920" y="1887397"/>
            <a:ext cx="6597193" cy="2488726"/>
          </a:xfrm>
          <a:prstGeom prst="rect">
            <a:avLst/>
          </a:prstGeom>
        </p:spPr>
      </p:pic>
      <p:sp>
        <p:nvSpPr>
          <p:cNvPr id="12" name="TextBox 11">
            <a:extLst>
              <a:ext uri="{FF2B5EF4-FFF2-40B4-BE49-F238E27FC236}">
                <a16:creationId xmlns:a16="http://schemas.microsoft.com/office/drawing/2014/main" id="{4D19A824-1FB6-7871-EF68-B8F360DEDCFB}"/>
              </a:ext>
            </a:extLst>
          </p:cNvPr>
          <p:cNvSpPr txBox="1"/>
          <p:nvPr/>
        </p:nvSpPr>
        <p:spPr>
          <a:xfrm>
            <a:off x="6481140" y="1068065"/>
            <a:ext cx="3815967"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Agreement among 18 board-certified pathologists</a:t>
            </a:r>
          </a:p>
        </p:txBody>
      </p:sp>
      <p:sp>
        <p:nvSpPr>
          <p:cNvPr id="13" name="TextBox 12">
            <a:extLst>
              <a:ext uri="{FF2B5EF4-FFF2-40B4-BE49-F238E27FC236}">
                <a16:creationId xmlns:a16="http://schemas.microsoft.com/office/drawing/2014/main" id="{2F9A5F9E-F5D9-4802-F991-B6224769CA26}"/>
              </a:ext>
            </a:extLst>
          </p:cNvPr>
          <p:cNvSpPr txBox="1"/>
          <p:nvPr/>
        </p:nvSpPr>
        <p:spPr>
          <a:xfrm>
            <a:off x="6803514" y="2507124"/>
            <a:ext cx="1585609"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26% for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HER2-0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vs &gt; 0</a:t>
            </a:r>
          </a:p>
        </p:txBody>
      </p:sp>
      <p:sp>
        <p:nvSpPr>
          <p:cNvPr id="14" name="TextBox 13">
            <a:extLst>
              <a:ext uri="{FF2B5EF4-FFF2-40B4-BE49-F238E27FC236}">
                <a16:creationId xmlns:a16="http://schemas.microsoft.com/office/drawing/2014/main" id="{C24D056B-EC6F-B407-98F2-961E733E71FC}"/>
              </a:ext>
            </a:extLst>
          </p:cNvPr>
          <p:cNvSpPr txBox="1"/>
          <p:nvPr/>
        </p:nvSpPr>
        <p:spPr>
          <a:xfrm>
            <a:off x="9798717" y="2507124"/>
            <a:ext cx="1585609"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58% for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HER2-3+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vs &lt; 3+</a:t>
            </a:r>
          </a:p>
        </p:txBody>
      </p:sp>
    </p:spTree>
    <p:extLst>
      <p:ext uri="{BB962C8B-B14F-4D97-AF65-F5344CB8AC3E}">
        <p14:creationId xmlns:p14="http://schemas.microsoft.com/office/powerpoint/2010/main" val="3520641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A3668-E93F-4BFD-CC56-81D4BDA1DC40}"/>
              </a:ext>
            </a:extLst>
          </p:cNvPr>
          <p:cNvSpPr>
            <a:spLocks noGrp="1"/>
          </p:cNvSpPr>
          <p:nvPr>
            <p:ph type="title"/>
          </p:nvPr>
        </p:nvSpPr>
        <p:spPr/>
        <p:txBody>
          <a:bodyPr>
            <a:normAutofit fontScale="90000"/>
          </a:bodyPr>
          <a:lstStyle/>
          <a:p>
            <a:r>
              <a:rPr lang="en-US" dirty="0"/>
              <a:t>HER2-Low as a Biomarker: Sources of Heterogeneity</a:t>
            </a:r>
          </a:p>
        </p:txBody>
      </p:sp>
      <p:sp>
        <p:nvSpPr>
          <p:cNvPr id="3" name="Content Placeholder 2">
            <a:extLst>
              <a:ext uri="{FF2B5EF4-FFF2-40B4-BE49-F238E27FC236}">
                <a16:creationId xmlns:a16="http://schemas.microsoft.com/office/drawing/2014/main" id="{F0024CD9-0DB6-1D66-294B-9335B43F81DB}"/>
              </a:ext>
            </a:extLst>
          </p:cNvPr>
          <p:cNvSpPr>
            <a:spLocks noGrp="1"/>
          </p:cNvSpPr>
          <p:nvPr>
            <p:ph idx="1"/>
          </p:nvPr>
        </p:nvSpPr>
        <p:spPr>
          <a:xfrm>
            <a:off x="439189" y="1134961"/>
            <a:ext cx="5212581" cy="2071226"/>
          </a:xfrm>
        </p:spPr>
        <p:txBody>
          <a:bodyPr>
            <a:normAutofit/>
          </a:bodyPr>
          <a:lstStyle/>
          <a:p>
            <a:r>
              <a:rPr lang="en-US" sz="2400" dirty="0"/>
              <a:t>Analytic (fixation, Ag retrieval…)</a:t>
            </a:r>
          </a:p>
          <a:p>
            <a:r>
              <a:rPr lang="en-US" sz="2400" dirty="0"/>
              <a:t>Histologic and spatial heterogeneity</a:t>
            </a:r>
          </a:p>
          <a:p>
            <a:r>
              <a:rPr lang="en-US" sz="2400" dirty="0"/>
              <a:t>Primary / metastasis variation (38%)</a:t>
            </a:r>
          </a:p>
          <a:p>
            <a:r>
              <a:rPr lang="en-US" sz="2400" dirty="0"/>
              <a:t>Others…</a:t>
            </a:r>
          </a:p>
        </p:txBody>
      </p:sp>
      <p:pic>
        <p:nvPicPr>
          <p:cNvPr id="5" name="Picture 4">
            <a:extLst>
              <a:ext uri="{FF2B5EF4-FFF2-40B4-BE49-F238E27FC236}">
                <a16:creationId xmlns:a16="http://schemas.microsoft.com/office/drawing/2014/main" id="{FEE06040-2042-6F70-D549-3387ABB8F25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7168"/>
          <a:stretch/>
        </p:blipFill>
        <p:spPr>
          <a:xfrm>
            <a:off x="5638271" y="876809"/>
            <a:ext cx="6192184" cy="4702576"/>
          </a:xfrm>
          <a:prstGeom prst="rect">
            <a:avLst/>
          </a:prstGeom>
        </p:spPr>
      </p:pic>
      <p:sp>
        <p:nvSpPr>
          <p:cNvPr id="6" name="TextBox 5">
            <a:extLst>
              <a:ext uri="{FF2B5EF4-FFF2-40B4-BE49-F238E27FC236}">
                <a16:creationId xmlns:a16="http://schemas.microsoft.com/office/drawing/2014/main" id="{28F6CDDA-6304-EBAD-95B4-885E279BA670}"/>
              </a:ext>
            </a:extLst>
          </p:cNvPr>
          <p:cNvSpPr txBox="1"/>
          <p:nvPr/>
        </p:nvSpPr>
        <p:spPr>
          <a:xfrm>
            <a:off x="1007489" y="6525500"/>
            <a:ext cx="7264425"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Miglietta</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F et al, NPJ Breast 2021; Tarantino P et al, </a:t>
            </a: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Eur</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J Cancer 2022; Tarantino et al, Ann Oncol 2023</a:t>
            </a:r>
          </a:p>
        </p:txBody>
      </p:sp>
      <p:sp>
        <p:nvSpPr>
          <p:cNvPr id="7" name="TextBox 6">
            <a:extLst>
              <a:ext uri="{FF2B5EF4-FFF2-40B4-BE49-F238E27FC236}">
                <a16:creationId xmlns:a16="http://schemas.microsoft.com/office/drawing/2014/main" id="{05774FB4-345F-0A31-0F8C-13B47DF9988A}"/>
              </a:ext>
            </a:extLst>
          </p:cNvPr>
          <p:cNvSpPr txBox="1"/>
          <p:nvPr/>
        </p:nvSpPr>
        <p:spPr>
          <a:xfrm>
            <a:off x="6770451" y="3351176"/>
            <a:ext cx="604653"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(N=182)</a:t>
            </a:r>
          </a:p>
        </p:txBody>
      </p:sp>
      <p:sp>
        <p:nvSpPr>
          <p:cNvPr id="8" name="TextBox 7">
            <a:extLst>
              <a:ext uri="{FF2B5EF4-FFF2-40B4-BE49-F238E27FC236}">
                <a16:creationId xmlns:a16="http://schemas.microsoft.com/office/drawing/2014/main" id="{F19C3FD5-E354-94D2-D028-7CF166E21402}"/>
              </a:ext>
            </a:extLst>
          </p:cNvPr>
          <p:cNvSpPr txBox="1"/>
          <p:nvPr/>
        </p:nvSpPr>
        <p:spPr>
          <a:xfrm>
            <a:off x="10142706" y="3352795"/>
            <a:ext cx="540533"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(N=50)</a:t>
            </a:r>
          </a:p>
        </p:txBody>
      </p:sp>
      <p:sp>
        <p:nvSpPr>
          <p:cNvPr id="12" name="TextBox 11">
            <a:extLst>
              <a:ext uri="{FF2B5EF4-FFF2-40B4-BE49-F238E27FC236}">
                <a16:creationId xmlns:a16="http://schemas.microsoft.com/office/drawing/2014/main" id="{4A83FE5B-74B0-7195-CEA8-93558DA35629}"/>
              </a:ext>
            </a:extLst>
          </p:cNvPr>
          <p:cNvSpPr txBox="1"/>
          <p:nvPr/>
        </p:nvSpPr>
        <p:spPr>
          <a:xfrm>
            <a:off x="550960" y="3266537"/>
            <a:ext cx="4835690"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T-</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DXd</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active across HER2 IHC:</a:t>
            </a:r>
          </a:p>
        </p:txBody>
      </p:sp>
      <p:graphicFrame>
        <p:nvGraphicFramePr>
          <p:cNvPr id="13" name="Table 12">
            <a:extLst>
              <a:ext uri="{FF2B5EF4-FFF2-40B4-BE49-F238E27FC236}">
                <a16:creationId xmlns:a16="http://schemas.microsoft.com/office/drawing/2014/main" id="{9F7102DB-3736-8CB1-8292-DBA233139C56}"/>
              </a:ext>
            </a:extLst>
          </p:cNvPr>
          <p:cNvGraphicFramePr>
            <a:graphicFrameLocks noGrp="1"/>
          </p:cNvGraphicFramePr>
          <p:nvPr/>
        </p:nvGraphicFramePr>
        <p:xfrm>
          <a:off x="688163" y="3726997"/>
          <a:ext cx="3655071" cy="1852388"/>
        </p:xfrm>
        <a:graphic>
          <a:graphicData uri="http://schemas.openxmlformats.org/drawingml/2006/table">
            <a:tbl>
              <a:tblPr firstRow="1" bandRow="1">
                <a:tableStyleId>{5C22544A-7EE6-4342-B048-85BDC9FD1C3A}</a:tableStyleId>
              </a:tblPr>
              <a:tblGrid>
                <a:gridCol w="1218357">
                  <a:extLst>
                    <a:ext uri="{9D8B030D-6E8A-4147-A177-3AD203B41FA5}">
                      <a16:colId xmlns:a16="http://schemas.microsoft.com/office/drawing/2014/main" val="2144466522"/>
                    </a:ext>
                  </a:extLst>
                </a:gridCol>
                <a:gridCol w="1218357">
                  <a:extLst>
                    <a:ext uri="{9D8B030D-6E8A-4147-A177-3AD203B41FA5}">
                      <a16:colId xmlns:a16="http://schemas.microsoft.com/office/drawing/2014/main" val="2478312513"/>
                    </a:ext>
                  </a:extLst>
                </a:gridCol>
                <a:gridCol w="1218357">
                  <a:extLst>
                    <a:ext uri="{9D8B030D-6E8A-4147-A177-3AD203B41FA5}">
                      <a16:colId xmlns:a16="http://schemas.microsoft.com/office/drawing/2014/main" val="848115719"/>
                    </a:ext>
                  </a:extLst>
                </a:gridCol>
              </a:tblGrid>
              <a:tr h="463097">
                <a:tc>
                  <a:txBody>
                    <a:bodyPr/>
                    <a:lstStyle/>
                    <a:p>
                      <a:endParaRPr lang="en-US"/>
                    </a:p>
                  </a:txBody>
                  <a:tcPr/>
                </a:tc>
                <a:tc>
                  <a:txBody>
                    <a:bodyPr/>
                    <a:lstStyle/>
                    <a:p>
                      <a:pPr algn="ctr"/>
                      <a:r>
                        <a:rPr lang="en-US" dirty="0"/>
                        <a:t>RR</a:t>
                      </a:r>
                    </a:p>
                  </a:txBody>
                  <a:tcPr/>
                </a:tc>
                <a:tc>
                  <a:txBody>
                    <a:bodyPr/>
                    <a:lstStyle/>
                    <a:p>
                      <a:pPr algn="ctr"/>
                      <a:r>
                        <a:rPr lang="en-US" dirty="0"/>
                        <a:t>PFS</a:t>
                      </a:r>
                    </a:p>
                  </a:txBody>
                  <a:tcPr/>
                </a:tc>
                <a:extLst>
                  <a:ext uri="{0D108BD9-81ED-4DB2-BD59-A6C34878D82A}">
                    <a16:rowId xmlns:a16="http://schemas.microsoft.com/office/drawing/2014/main" val="3521425465"/>
                  </a:ext>
                </a:extLst>
              </a:tr>
              <a:tr h="463097">
                <a:tc>
                  <a:txBody>
                    <a:bodyPr/>
                    <a:lstStyle/>
                    <a:p>
                      <a:r>
                        <a:rPr lang="en-US" b="1" dirty="0"/>
                        <a:t>HER2+</a:t>
                      </a:r>
                    </a:p>
                  </a:txBody>
                  <a:tcPr/>
                </a:tc>
                <a:tc>
                  <a:txBody>
                    <a:bodyPr/>
                    <a:lstStyle/>
                    <a:p>
                      <a:pPr algn="ctr"/>
                      <a:r>
                        <a:rPr lang="en-US" b="1" dirty="0"/>
                        <a:t>71%</a:t>
                      </a:r>
                    </a:p>
                  </a:txBody>
                  <a:tcPr/>
                </a:tc>
                <a:tc>
                  <a:txBody>
                    <a:bodyPr/>
                    <a:lstStyle/>
                    <a:p>
                      <a:pPr algn="ctr"/>
                      <a:r>
                        <a:rPr lang="en-US" b="1" dirty="0"/>
                        <a:t>11.1m</a:t>
                      </a:r>
                    </a:p>
                  </a:txBody>
                  <a:tcPr/>
                </a:tc>
                <a:extLst>
                  <a:ext uri="{0D108BD9-81ED-4DB2-BD59-A6C34878D82A}">
                    <a16:rowId xmlns:a16="http://schemas.microsoft.com/office/drawing/2014/main" val="1419106475"/>
                  </a:ext>
                </a:extLst>
              </a:tr>
              <a:tr h="463097">
                <a:tc>
                  <a:txBody>
                    <a:bodyPr/>
                    <a:lstStyle/>
                    <a:p>
                      <a:r>
                        <a:rPr lang="en-US" b="1" dirty="0"/>
                        <a:t>HER2-Low</a:t>
                      </a:r>
                    </a:p>
                  </a:txBody>
                  <a:tcPr/>
                </a:tc>
                <a:tc>
                  <a:txBody>
                    <a:bodyPr/>
                    <a:lstStyle/>
                    <a:p>
                      <a:pPr algn="ctr"/>
                      <a:r>
                        <a:rPr lang="en-US" b="1" dirty="0"/>
                        <a:t>38%</a:t>
                      </a:r>
                    </a:p>
                  </a:txBody>
                  <a:tcPr/>
                </a:tc>
                <a:tc>
                  <a:txBody>
                    <a:bodyPr/>
                    <a:lstStyle/>
                    <a:p>
                      <a:pPr algn="ctr"/>
                      <a:r>
                        <a:rPr lang="en-US" b="1" dirty="0"/>
                        <a:t>6.7m</a:t>
                      </a:r>
                    </a:p>
                  </a:txBody>
                  <a:tcPr/>
                </a:tc>
                <a:extLst>
                  <a:ext uri="{0D108BD9-81ED-4DB2-BD59-A6C34878D82A}">
                    <a16:rowId xmlns:a16="http://schemas.microsoft.com/office/drawing/2014/main" val="1877581415"/>
                  </a:ext>
                </a:extLst>
              </a:tr>
              <a:tr h="463097">
                <a:tc>
                  <a:txBody>
                    <a:bodyPr/>
                    <a:lstStyle/>
                    <a:p>
                      <a:r>
                        <a:rPr lang="en-US" b="1" dirty="0"/>
                        <a:t>HER2-0</a:t>
                      </a:r>
                    </a:p>
                  </a:txBody>
                  <a:tcPr/>
                </a:tc>
                <a:tc>
                  <a:txBody>
                    <a:bodyPr/>
                    <a:lstStyle/>
                    <a:p>
                      <a:pPr algn="ctr"/>
                      <a:r>
                        <a:rPr lang="en-US" b="1" dirty="0"/>
                        <a:t>30%</a:t>
                      </a:r>
                    </a:p>
                  </a:txBody>
                  <a:tcPr/>
                </a:tc>
                <a:tc>
                  <a:txBody>
                    <a:bodyPr/>
                    <a:lstStyle/>
                    <a:p>
                      <a:pPr algn="ctr"/>
                      <a:r>
                        <a:rPr lang="en-US" b="1" dirty="0"/>
                        <a:t>4.2m</a:t>
                      </a:r>
                    </a:p>
                  </a:txBody>
                  <a:tcPr/>
                </a:tc>
                <a:extLst>
                  <a:ext uri="{0D108BD9-81ED-4DB2-BD59-A6C34878D82A}">
                    <a16:rowId xmlns:a16="http://schemas.microsoft.com/office/drawing/2014/main" val="4129829381"/>
                  </a:ext>
                </a:extLst>
              </a:tr>
            </a:tbl>
          </a:graphicData>
        </a:graphic>
      </p:graphicFrame>
      <p:grpSp>
        <p:nvGrpSpPr>
          <p:cNvPr id="14" name="Group 13">
            <a:extLst>
              <a:ext uri="{FF2B5EF4-FFF2-40B4-BE49-F238E27FC236}">
                <a16:creationId xmlns:a16="http://schemas.microsoft.com/office/drawing/2014/main" id="{C7C87923-578D-A9BD-49E4-9CAE75844929}"/>
              </a:ext>
            </a:extLst>
          </p:cNvPr>
          <p:cNvGrpSpPr/>
          <p:nvPr/>
        </p:nvGrpSpPr>
        <p:grpSpPr>
          <a:xfrm>
            <a:off x="266217" y="3206187"/>
            <a:ext cx="11806177" cy="3032567"/>
            <a:chOff x="838200" y="3150750"/>
            <a:chExt cx="10515600" cy="2703203"/>
          </a:xfrm>
        </p:grpSpPr>
        <p:pic>
          <p:nvPicPr>
            <p:cNvPr id="15" name="Picture 14">
              <a:extLst>
                <a:ext uri="{FF2B5EF4-FFF2-40B4-BE49-F238E27FC236}">
                  <a16:creationId xmlns:a16="http://schemas.microsoft.com/office/drawing/2014/main" id="{927E7419-64D9-0D7E-7178-F91A65FD9DD8}"/>
                </a:ext>
              </a:extLst>
            </p:cNvPr>
            <p:cNvPicPr>
              <a:picLocks noChangeAspect="1"/>
            </p:cNvPicPr>
            <p:nvPr/>
          </p:nvPicPr>
          <p:blipFill rotWithShape="1">
            <a:blip r:embed="rId4"/>
            <a:srcRect b="3232"/>
            <a:stretch/>
          </p:blipFill>
          <p:spPr>
            <a:xfrm>
              <a:off x="838200" y="3150750"/>
              <a:ext cx="10515600" cy="2103091"/>
            </a:xfrm>
            <a:prstGeom prst="rect">
              <a:avLst/>
            </a:prstGeom>
          </p:spPr>
        </p:pic>
        <p:sp>
          <p:nvSpPr>
            <p:cNvPr id="16" name="TextBox 15">
              <a:extLst>
                <a:ext uri="{FF2B5EF4-FFF2-40B4-BE49-F238E27FC236}">
                  <a16:creationId xmlns:a16="http://schemas.microsoft.com/office/drawing/2014/main" id="{AB66FF76-145F-D71C-6742-87C6F55381F5}"/>
                </a:ext>
              </a:extLst>
            </p:cNvPr>
            <p:cNvSpPr txBox="1"/>
            <p:nvPr/>
          </p:nvSpPr>
          <p:spPr>
            <a:xfrm>
              <a:off x="3314843" y="5438238"/>
              <a:ext cx="5424136" cy="41571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2023 ESMO Expert Consensus Statement</a:t>
              </a:r>
            </a:p>
          </p:txBody>
        </p:sp>
      </p:grpSp>
    </p:spTree>
    <p:extLst>
      <p:ext uri="{BB962C8B-B14F-4D97-AF65-F5344CB8AC3E}">
        <p14:creationId xmlns:p14="http://schemas.microsoft.com/office/powerpoint/2010/main" val="3349237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EF7-6E63-A95A-8966-0317D0B663C3}"/>
              </a:ext>
            </a:extLst>
          </p:cNvPr>
          <p:cNvSpPr>
            <a:spLocks noGrp="1"/>
          </p:cNvSpPr>
          <p:nvPr>
            <p:ph type="title"/>
          </p:nvPr>
        </p:nvSpPr>
        <p:spPr/>
        <p:txBody>
          <a:bodyPr>
            <a:normAutofit fontScale="90000"/>
          </a:bodyPr>
          <a:lstStyle/>
          <a:p>
            <a:r>
              <a:rPr lang="en-US" dirty="0"/>
              <a:t>Training for HER2-Low Interpretation </a:t>
            </a:r>
          </a:p>
        </p:txBody>
      </p:sp>
      <p:sp>
        <p:nvSpPr>
          <p:cNvPr id="3" name="Content Placeholder 2">
            <a:extLst>
              <a:ext uri="{FF2B5EF4-FFF2-40B4-BE49-F238E27FC236}">
                <a16:creationId xmlns:a16="http://schemas.microsoft.com/office/drawing/2014/main" id="{90DD3821-4BC5-2B3E-ABCA-DFBA78611FD6}"/>
              </a:ext>
            </a:extLst>
          </p:cNvPr>
          <p:cNvSpPr>
            <a:spLocks noGrp="1"/>
          </p:cNvSpPr>
          <p:nvPr>
            <p:ph idx="1"/>
          </p:nvPr>
        </p:nvSpPr>
        <p:spPr>
          <a:xfrm>
            <a:off x="213218" y="969591"/>
            <a:ext cx="11732348" cy="2882562"/>
          </a:xfrm>
        </p:spPr>
        <p:txBody>
          <a:bodyPr>
            <a:normAutofit/>
          </a:bodyPr>
          <a:lstStyle/>
          <a:p>
            <a:pPr marL="0" indent="0">
              <a:lnSpc>
                <a:spcPct val="100000"/>
              </a:lnSpc>
              <a:buNone/>
            </a:pPr>
            <a:r>
              <a:rPr lang="en-US" sz="2000" dirty="0">
                <a:latin typeface="Arial" panose="020B0604020202020204" pitchFamily="34" charset="0"/>
              </a:rPr>
              <a:t>787 tumors from MBC patients rescored locally </a:t>
            </a:r>
            <a:r>
              <a:rPr lang="en-US" sz="2000" u="sng" dirty="0">
                <a:latin typeface="Arial" panose="020B0604020202020204" pitchFamily="34" charset="0"/>
              </a:rPr>
              <a:t>after formal retraining in reading low-level HER2 </a:t>
            </a:r>
            <a:r>
              <a:rPr lang="en-US" sz="2000" u="sng" dirty="0" err="1">
                <a:latin typeface="Arial" panose="020B0604020202020204" pitchFamily="34" charset="0"/>
              </a:rPr>
              <a:t>immunostains</a:t>
            </a:r>
            <a:r>
              <a:rPr lang="en-US" sz="2000" u="sng" dirty="0">
                <a:latin typeface="Arial" panose="020B0604020202020204" pitchFamily="34" charset="0"/>
              </a:rPr>
              <a:t> (2018 ASCO/CAP).</a:t>
            </a:r>
            <a:r>
              <a:rPr lang="en-US" sz="2000" dirty="0">
                <a:latin typeface="Arial" panose="020B0604020202020204" pitchFamily="34" charset="0"/>
              </a:rPr>
              <a:t> </a:t>
            </a:r>
          </a:p>
          <a:p>
            <a:pPr lvl="1">
              <a:lnSpc>
                <a:spcPct val="100000"/>
              </a:lnSpc>
            </a:pPr>
            <a:r>
              <a:rPr lang="en-US" sz="2000" dirty="0">
                <a:latin typeface="Arial" panose="020B0604020202020204" pitchFamily="34" charset="0"/>
              </a:rPr>
              <a:t>13 labs, 10 countries, multiple Abs (Ventana 4B5, </a:t>
            </a:r>
            <a:r>
              <a:rPr lang="en-US" sz="2000" dirty="0" err="1">
                <a:latin typeface="Arial" panose="020B0604020202020204" pitchFamily="34" charset="0"/>
              </a:rPr>
              <a:t>HercepTest</a:t>
            </a:r>
            <a:r>
              <a:rPr lang="en-US" sz="2000" dirty="0">
                <a:latin typeface="Arial" panose="020B0604020202020204" pitchFamily="34" charset="0"/>
              </a:rPr>
              <a:t>, Bond Oracle HER2,…) </a:t>
            </a:r>
          </a:p>
          <a:p>
            <a:pPr marL="457200" lvl="1" indent="0">
              <a:lnSpc>
                <a:spcPct val="100000"/>
              </a:lnSpc>
              <a:buNone/>
            </a:pPr>
            <a:r>
              <a:rPr lang="en-US" sz="2000" dirty="0">
                <a:latin typeface="Arial" panose="020B0604020202020204" pitchFamily="34" charset="0"/>
              </a:rPr>
              <a:t>= 67% HER2-Low (no difference among IHC antibodies)</a:t>
            </a:r>
          </a:p>
          <a:p>
            <a:pPr lvl="1">
              <a:lnSpc>
                <a:spcPct val="100000"/>
              </a:lnSpc>
            </a:pPr>
            <a:r>
              <a:rPr lang="en-US" sz="2000" i="1" dirty="0">
                <a:latin typeface="Arial" panose="020B0604020202020204" pitchFamily="34" charset="0"/>
              </a:rPr>
              <a:t>71% HR+, 53% HR-</a:t>
            </a:r>
          </a:p>
          <a:p>
            <a:pPr lvl="1">
              <a:lnSpc>
                <a:spcPct val="100000"/>
              </a:lnSpc>
            </a:pPr>
            <a:r>
              <a:rPr lang="en-US" sz="2000" i="1" dirty="0">
                <a:latin typeface="Arial" panose="020B0604020202020204" pitchFamily="34" charset="0"/>
              </a:rPr>
              <a:t>68% primary, 67% metastasis</a:t>
            </a:r>
          </a:p>
          <a:p>
            <a:pPr marL="914400" lvl="2" indent="0">
              <a:buNone/>
            </a:pPr>
            <a:endParaRPr lang="en-US" sz="1800" dirty="0"/>
          </a:p>
        </p:txBody>
      </p:sp>
      <p:sp>
        <p:nvSpPr>
          <p:cNvPr id="5" name="TextBox 4">
            <a:extLst>
              <a:ext uri="{FF2B5EF4-FFF2-40B4-BE49-F238E27FC236}">
                <a16:creationId xmlns:a16="http://schemas.microsoft.com/office/drawing/2014/main" id="{D9768C2E-01A9-DD1F-0F5E-29A27057A0B4}"/>
              </a:ext>
            </a:extLst>
          </p:cNvPr>
          <p:cNvSpPr txBox="1"/>
          <p:nvPr/>
        </p:nvSpPr>
        <p:spPr>
          <a:xfrm>
            <a:off x="3929477" y="6527336"/>
            <a:ext cx="38326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Viale</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G et al, JCO 2023; </a:t>
            </a: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Ruschoff</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J et al, AACR 2023</a:t>
            </a:r>
          </a:p>
        </p:txBody>
      </p:sp>
      <p:sp>
        <p:nvSpPr>
          <p:cNvPr id="6" name="TextBox 5">
            <a:extLst>
              <a:ext uri="{FF2B5EF4-FFF2-40B4-BE49-F238E27FC236}">
                <a16:creationId xmlns:a16="http://schemas.microsoft.com/office/drawing/2014/main" id="{F9DECAF3-2791-2006-81BD-3857267B840A}"/>
              </a:ext>
            </a:extLst>
          </p:cNvPr>
          <p:cNvSpPr txBox="1"/>
          <p:nvPr/>
        </p:nvSpPr>
        <p:spPr>
          <a:xfrm>
            <a:off x="518414" y="3429000"/>
            <a:ext cx="11121955" cy="907941"/>
          </a:xfrm>
          <a:prstGeom prst="rect">
            <a:avLst/>
          </a:prstGeom>
          <a:noFill/>
        </p:spPr>
        <p:txBody>
          <a:bodyPr wrap="none" rtlCol="0">
            <a:spAutoFit/>
          </a:bodyPr>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sz="2400" b="1" i="0" u="none" strike="noStrike" kern="1200" cap="none" spc="0" normalizeH="0" baseline="0" noProof="0" dirty="0">
                <a:ln>
                  <a:noFill/>
                </a:ln>
                <a:solidFill>
                  <a:srgbClr val="4B9CD3"/>
                </a:solidFill>
                <a:effectLst/>
                <a:uLnTx/>
                <a:uFillTx/>
                <a:latin typeface="Arial" panose="020B0604020202020204" pitchFamily="34" charset="0"/>
                <a:ea typeface="ＭＳ Ｐゴシック" panose="020B0600070205080204" pitchFamily="34" charset="-128"/>
                <a:cs typeface="+mn-cs"/>
              </a:rPr>
              <a:t>~ 80% concordance between original and rescore.</a:t>
            </a:r>
          </a:p>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sz="2400" b="1" i="0" u="none" strike="noStrike" kern="1200" cap="none" spc="0" normalizeH="0" baseline="0" noProof="0" dirty="0">
                <a:ln>
                  <a:noFill/>
                </a:ln>
                <a:solidFill>
                  <a:srgbClr val="4B9CD3"/>
                </a:solidFill>
                <a:effectLst/>
                <a:uLnTx/>
                <a:uFillTx/>
                <a:latin typeface="Arial" panose="020B0604020202020204" pitchFamily="34" charset="0"/>
                <a:ea typeface="ＭＳ Ｐゴシック" panose="020B0600070205080204" pitchFamily="34" charset="-128"/>
                <a:cs typeface="+mn-cs"/>
              </a:rPr>
              <a:t>30% rescored from HER2-0 to -low (&lt; 10% rescored from HER2-Low to -0)</a:t>
            </a:r>
            <a:endParaRPr kumimoji="0" lang="en-US" sz="2400" b="1" i="0" u="sng" strike="noStrike" kern="1200" cap="none" spc="0" normalizeH="0" baseline="0" noProof="0" dirty="0">
              <a:ln>
                <a:noFill/>
              </a:ln>
              <a:solidFill>
                <a:srgbClr val="4B9CD3"/>
              </a:solidFill>
              <a:effectLst/>
              <a:uLnTx/>
              <a:uFillTx/>
              <a:latin typeface="Arial" panose="020B0604020202020204" pitchFamily="34" charset="0"/>
              <a:ea typeface="ＭＳ Ｐゴシック" panose="020B0600070205080204" pitchFamily="34" charset="-128"/>
              <a:cs typeface="+mn-cs"/>
            </a:endParaRPr>
          </a:p>
        </p:txBody>
      </p:sp>
      <p:sp>
        <p:nvSpPr>
          <p:cNvPr id="7" name="TextBox 6">
            <a:extLst>
              <a:ext uri="{FF2B5EF4-FFF2-40B4-BE49-F238E27FC236}">
                <a16:creationId xmlns:a16="http://schemas.microsoft.com/office/drawing/2014/main" id="{05A63BB0-B6D0-C2BE-2F5D-A6E4287509B7}"/>
              </a:ext>
            </a:extLst>
          </p:cNvPr>
          <p:cNvSpPr txBox="1"/>
          <p:nvPr/>
        </p:nvSpPr>
        <p:spPr>
          <a:xfrm>
            <a:off x="1586079" y="4689567"/>
            <a:ext cx="8519448" cy="1338828"/>
          </a:xfrm>
          <a:prstGeom prst="rect">
            <a:avLst/>
          </a:prstGeom>
          <a:noFill/>
        </p:spPr>
        <p:txBody>
          <a:bodyPr wrap="none" rtlCol="0">
            <a:spAutoFit/>
          </a:bodyPr>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sz="2400" b="1" i="0" u="none" strike="noStrike" kern="1200" cap="none" spc="0" normalizeH="0" baseline="0" noProof="0" dirty="0">
                <a:ln>
                  <a:noFill/>
                </a:ln>
                <a:solidFill>
                  <a:srgbClr val="4B9CD3"/>
                </a:solidFill>
                <a:effectLst/>
                <a:uLnTx/>
                <a:uFillTx/>
                <a:latin typeface="Arial" panose="020B0604020202020204" pitchFamily="34" charset="0"/>
                <a:ea typeface="ＭＳ Ｐゴシック" panose="020B0600070205080204" pitchFamily="34" charset="-128"/>
                <a:cs typeface="+mn-cs"/>
              </a:rPr>
              <a:t>Among 74 pathologists across the globe</a:t>
            </a:r>
          </a:p>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sz="2400" b="1" i="0" u="none" strike="noStrike" kern="1200" cap="none" spc="0" normalizeH="0" baseline="0" noProof="0" dirty="0">
                <a:ln>
                  <a:noFill/>
                </a:ln>
                <a:solidFill>
                  <a:srgbClr val="4B9CD3"/>
                </a:solidFill>
                <a:effectLst/>
                <a:uLnTx/>
                <a:uFillTx/>
                <a:latin typeface="Arial" panose="020B0604020202020204" pitchFamily="34" charset="0"/>
                <a:ea typeface="ＭＳ Ｐゴシック" panose="020B0600070205080204" pitchFamily="34" charset="-128"/>
                <a:cs typeface="+mn-cs"/>
              </a:rPr>
              <a:t>HER2-0 concordance ↑ from 75% to 89% after 4h training</a:t>
            </a:r>
            <a:endParaRPr kumimoji="0" lang="en-US" sz="2400" b="1" i="0" u="sng" strike="noStrike" kern="1200" cap="none" spc="0" normalizeH="0" baseline="0" noProof="0" dirty="0">
              <a:ln>
                <a:noFill/>
              </a:ln>
              <a:solidFill>
                <a:srgbClr val="4B9CD3"/>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4B9CD3"/>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43394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12D5C-C266-5DCF-DF1A-D10F31CD5663}"/>
              </a:ext>
            </a:extLst>
          </p:cNvPr>
          <p:cNvSpPr>
            <a:spLocks noGrp="1"/>
          </p:cNvSpPr>
          <p:nvPr>
            <p:ph type="title"/>
          </p:nvPr>
        </p:nvSpPr>
        <p:spPr/>
        <p:txBody>
          <a:bodyPr>
            <a:normAutofit fontScale="90000"/>
          </a:bodyPr>
          <a:lstStyle/>
          <a:p>
            <a:r>
              <a:rPr lang="en-US" dirty="0"/>
              <a:t>Novel Quantitative Approaches Are Coming…</a:t>
            </a:r>
          </a:p>
        </p:txBody>
      </p:sp>
      <p:pic>
        <p:nvPicPr>
          <p:cNvPr id="7" name="Picture 6">
            <a:extLst>
              <a:ext uri="{FF2B5EF4-FFF2-40B4-BE49-F238E27FC236}">
                <a16:creationId xmlns:a16="http://schemas.microsoft.com/office/drawing/2014/main" id="{FF0D84A0-7E3A-06F9-F6A7-BA562F2DEB7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7332" t="6512"/>
          <a:stretch/>
        </p:blipFill>
        <p:spPr>
          <a:xfrm>
            <a:off x="217132" y="963379"/>
            <a:ext cx="4944804" cy="2745592"/>
          </a:xfrm>
          <a:prstGeom prst="rect">
            <a:avLst/>
          </a:prstGeom>
        </p:spPr>
      </p:pic>
      <p:sp>
        <p:nvSpPr>
          <p:cNvPr id="8" name="TextBox 7">
            <a:extLst>
              <a:ext uri="{FF2B5EF4-FFF2-40B4-BE49-F238E27FC236}">
                <a16:creationId xmlns:a16="http://schemas.microsoft.com/office/drawing/2014/main" id="{B20729F7-A6C5-F90C-A526-B4B5FA2CD423}"/>
              </a:ext>
            </a:extLst>
          </p:cNvPr>
          <p:cNvSpPr txBox="1"/>
          <p:nvPr/>
        </p:nvSpPr>
        <p:spPr>
          <a:xfrm>
            <a:off x="5815781" y="2067366"/>
            <a:ext cx="5673213"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Newer methods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e.g. AQUA – quantitative fluorescence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discrimination in lower HER2 expression</a:t>
            </a:r>
          </a:p>
        </p:txBody>
      </p:sp>
      <p:sp>
        <p:nvSpPr>
          <p:cNvPr id="9" name="TextBox 8">
            <a:extLst>
              <a:ext uri="{FF2B5EF4-FFF2-40B4-BE49-F238E27FC236}">
                <a16:creationId xmlns:a16="http://schemas.microsoft.com/office/drawing/2014/main" id="{B1DA6AB5-A280-DDF8-A370-312CCDA0290F}"/>
              </a:ext>
            </a:extLst>
          </p:cNvPr>
          <p:cNvSpPr txBox="1"/>
          <p:nvPr/>
        </p:nvSpPr>
        <p:spPr>
          <a:xfrm>
            <a:off x="3736258" y="6533329"/>
            <a:ext cx="419448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Moutafi</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M et al, Lab Invest 2022; Jung M et al, ASCO 2022</a:t>
            </a:r>
          </a:p>
        </p:txBody>
      </p:sp>
      <p:sp>
        <p:nvSpPr>
          <p:cNvPr id="10" name="TextBox 9">
            <a:extLst>
              <a:ext uri="{FF2B5EF4-FFF2-40B4-BE49-F238E27FC236}">
                <a16:creationId xmlns:a16="http://schemas.microsoft.com/office/drawing/2014/main" id="{FCF31CB7-C669-75D2-D7F1-6C418D60DF7A}"/>
              </a:ext>
            </a:extLst>
          </p:cNvPr>
          <p:cNvSpPr txBox="1"/>
          <p:nvPr/>
        </p:nvSpPr>
        <p:spPr>
          <a:xfrm>
            <a:off x="5161936" y="4608124"/>
            <a:ext cx="6666271"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And/Or:  Machine learning-based image analysis to reduce interobserver variability</a:t>
            </a:r>
          </a:p>
        </p:txBody>
      </p:sp>
      <p:pic>
        <p:nvPicPr>
          <p:cNvPr id="11" name="Picture 10">
            <a:extLst>
              <a:ext uri="{FF2B5EF4-FFF2-40B4-BE49-F238E27FC236}">
                <a16:creationId xmlns:a16="http://schemas.microsoft.com/office/drawing/2014/main" id="{48816CA1-6891-CF41-9212-430F1B4EA30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77782" y="3779451"/>
            <a:ext cx="3962295" cy="2683398"/>
          </a:xfrm>
          <a:prstGeom prst="rect">
            <a:avLst/>
          </a:prstGeom>
        </p:spPr>
      </p:pic>
    </p:spTree>
    <p:extLst>
      <p:ext uri="{BB962C8B-B14F-4D97-AF65-F5344CB8AC3E}">
        <p14:creationId xmlns:p14="http://schemas.microsoft.com/office/powerpoint/2010/main" val="1547780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9D411-66D3-9246-E253-C089DD4F4C5C}"/>
              </a:ext>
            </a:extLst>
          </p:cNvPr>
          <p:cNvSpPr>
            <a:spLocks noGrp="1"/>
          </p:cNvSpPr>
          <p:nvPr>
            <p:ph type="title"/>
          </p:nvPr>
        </p:nvSpPr>
        <p:spPr/>
        <p:txBody>
          <a:bodyPr>
            <a:normAutofit fontScale="90000"/>
          </a:bodyPr>
          <a:lstStyle/>
          <a:p>
            <a:r>
              <a:rPr lang="en-US" dirty="0"/>
              <a:t>Summary	</a:t>
            </a:r>
          </a:p>
        </p:txBody>
      </p:sp>
      <p:sp>
        <p:nvSpPr>
          <p:cNvPr id="3" name="Content Placeholder 2">
            <a:extLst>
              <a:ext uri="{FF2B5EF4-FFF2-40B4-BE49-F238E27FC236}">
                <a16:creationId xmlns:a16="http://schemas.microsoft.com/office/drawing/2014/main" id="{9D60DE30-AD71-749E-1B22-8BB5F4EF6F31}"/>
              </a:ext>
            </a:extLst>
          </p:cNvPr>
          <p:cNvSpPr>
            <a:spLocks noGrp="1"/>
          </p:cNvSpPr>
          <p:nvPr>
            <p:ph idx="1"/>
          </p:nvPr>
        </p:nvSpPr>
        <p:spPr>
          <a:xfrm>
            <a:off x="439189" y="1105778"/>
            <a:ext cx="10276758" cy="4351338"/>
          </a:xfrm>
        </p:spPr>
        <p:txBody>
          <a:bodyPr>
            <a:normAutofit/>
          </a:bodyPr>
          <a:lstStyle/>
          <a:p>
            <a:pPr>
              <a:lnSpc>
                <a:spcPct val="100000"/>
              </a:lnSpc>
            </a:pPr>
            <a:r>
              <a:rPr lang="en-US" sz="2000" dirty="0">
                <a:latin typeface="Arial" panose="020B0604020202020204" pitchFamily="34" charset="0"/>
              </a:rPr>
              <a:t>Little evidence that HER2-Low represents a biologically distinct entity, but (despite CAP skepticism) it is clinically actionable</a:t>
            </a:r>
          </a:p>
          <a:p>
            <a:pPr>
              <a:lnSpc>
                <a:spcPct val="100000"/>
              </a:lnSpc>
            </a:pPr>
            <a:r>
              <a:rPr lang="en-US" sz="2000" i="1" dirty="0">
                <a:latin typeface="Arial" panose="020B0604020202020204" pitchFamily="34" charset="0"/>
              </a:rPr>
              <a:t>Any HER2-Low test result counts!</a:t>
            </a:r>
          </a:p>
          <a:p>
            <a:pPr>
              <a:lnSpc>
                <a:spcPct val="100000"/>
              </a:lnSpc>
            </a:pPr>
            <a:r>
              <a:rPr lang="en-US" sz="2000" dirty="0">
                <a:latin typeface="Arial" panose="020B0604020202020204" pitchFamily="34" charset="0"/>
              </a:rPr>
              <a:t>Conventional IHC definition is improving but may be suboptimal for technical and biologic reasons. </a:t>
            </a:r>
          </a:p>
          <a:p>
            <a:pPr>
              <a:lnSpc>
                <a:spcPct val="100000"/>
              </a:lnSpc>
            </a:pPr>
            <a:r>
              <a:rPr lang="en-US" sz="2000" dirty="0">
                <a:latin typeface="Arial" panose="020B0604020202020204" pitchFamily="34" charset="0"/>
              </a:rPr>
              <a:t>Newer methodologies may provide more clinical validity and utility; HER2 threshold for clinical activity of </a:t>
            </a:r>
            <a:r>
              <a:rPr lang="en-US" sz="2000">
                <a:latin typeface="Arial" panose="020B0604020202020204" pitchFamily="34" charset="0"/>
              </a:rPr>
              <a:t>HER2-directed ADCs </a:t>
            </a:r>
            <a:r>
              <a:rPr lang="en-US" sz="2000" dirty="0">
                <a:latin typeface="Arial" panose="020B0604020202020204" pitchFamily="34" charset="0"/>
              </a:rPr>
              <a:t>currently unknown.</a:t>
            </a:r>
          </a:p>
        </p:txBody>
      </p:sp>
    </p:spTree>
    <p:extLst>
      <p:ext uri="{BB962C8B-B14F-4D97-AF65-F5344CB8AC3E}">
        <p14:creationId xmlns:p14="http://schemas.microsoft.com/office/powerpoint/2010/main" val="1359915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63C5AD-5836-24DF-5323-5C366C35627C}"/>
              </a:ext>
            </a:extLst>
          </p:cNvPr>
          <p:cNvSpPr/>
          <p:nvPr/>
        </p:nvSpPr>
        <p:spPr bwMode="auto">
          <a:xfrm>
            <a:off x="912286" y="2357910"/>
            <a:ext cx="10974914" cy="87845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416053"/>
            <a:ext cx="10512306" cy="4799013"/>
          </a:xfrm>
        </p:spPr>
        <p:txBody>
          <a:bodyPr/>
          <a:lstStyle/>
          <a:p>
            <a:pPr marL="98425" indent="0">
              <a:lnSpc>
                <a:spcPct val="100000"/>
              </a:lnSpc>
              <a:spcBef>
                <a:spcPts val="1600"/>
              </a:spcBef>
              <a:spcAft>
                <a:spcPts val="0"/>
              </a:spcAft>
              <a:buNone/>
            </a:pPr>
            <a:r>
              <a:rPr lang="en-US" sz="2500" dirty="0">
                <a:solidFill>
                  <a:schemeClr val="tx1"/>
                </a:solidFill>
              </a:rPr>
              <a:t>Module 1: Optimal Approaches to HER2 Testing for the Identification of </a:t>
            </a:r>
            <a:br>
              <a:rPr lang="en-US" sz="2500" dirty="0">
                <a:solidFill>
                  <a:schemeClr val="tx1"/>
                </a:solidFill>
              </a:rPr>
            </a:br>
            <a:r>
              <a:rPr lang="en-US" sz="2500" dirty="0">
                <a:solidFill>
                  <a:schemeClr val="tx1"/>
                </a:solidFill>
              </a:rPr>
              <a:t>HER2-Low Breast Cancer — Dr Carey</a:t>
            </a:r>
          </a:p>
          <a:p>
            <a:pPr marL="98425" indent="0">
              <a:lnSpc>
                <a:spcPct val="100000"/>
              </a:lnSpc>
              <a:spcBef>
                <a:spcPts val="1600"/>
              </a:spcBef>
              <a:spcAft>
                <a:spcPts val="0"/>
              </a:spcAft>
              <a:buNone/>
            </a:pPr>
            <a:r>
              <a:rPr lang="en-US" sz="2500" dirty="0">
                <a:solidFill>
                  <a:schemeClr val="bg1"/>
                </a:solidFill>
              </a:rPr>
              <a:t>Module 2: Available Data with and Current Role of HER2-Targeted Therapy </a:t>
            </a:r>
            <a:br>
              <a:rPr lang="en-US" sz="2500" dirty="0">
                <a:solidFill>
                  <a:schemeClr val="bg1"/>
                </a:solidFill>
              </a:rPr>
            </a:br>
            <a:r>
              <a:rPr lang="en-US" sz="2500" dirty="0">
                <a:solidFill>
                  <a:schemeClr val="bg1"/>
                </a:solidFill>
              </a:rPr>
              <a:t>for HER2-Low Disease — Dr Modi</a:t>
            </a:r>
          </a:p>
          <a:p>
            <a:pPr marL="98425" indent="0">
              <a:lnSpc>
                <a:spcPct val="100000"/>
              </a:lnSpc>
              <a:spcBef>
                <a:spcPts val="1600"/>
              </a:spcBef>
              <a:spcAft>
                <a:spcPts val="0"/>
              </a:spcAft>
              <a:buNone/>
            </a:pPr>
            <a:r>
              <a:rPr lang="en-US" sz="2500" dirty="0">
                <a:solidFill>
                  <a:schemeClr val="tx1"/>
                </a:solidFill>
              </a:rPr>
              <a:t>Module 3: Identification and Management of Toxicities with Trastuzumab </a:t>
            </a:r>
            <a:r>
              <a:rPr lang="en-US" sz="2500" dirty="0" err="1">
                <a:solidFill>
                  <a:schemeClr val="tx1"/>
                </a:solidFill>
              </a:rPr>
              <a:t>Deruxtecan</a:t>
            </a:r>
            <a:r>
              <a:rPr lang="en-US" sz="2500" dirty="0">
                <a:solidFill>
                  <a:schemeClr val="tx1"/>
                </a:solidFill>
              </a:rPr>
              <a:t> — Prof Schmid </a:t>
            </a:r>
          </a:p>
          <a:p>
            <a:pPr marL="98425" indent="0">
              <a:lnSpc>
                <a:spcPct val="100000"/>
              </a:lnSpc>
              <a:spcBef>
                <a:spcPts val="1600"/>
              </a:spcBef>
              <a:spcAft>
                <a:spcPts val="0"/>
              </a:spcAft>
              <a:buNone/>
            </a:pPr>
            <a:r>
              <a:rPr lang="en-US" sz="2500" dirty="0">
                <a:solidFill>
                  <a:schemeClr val="tx1"/>
                </a:solidFill>
              </a:rPr>
              <a:t>Module 4: Future Directions in the Management of HER2-Low Breast Cancer </a:t>
            </a:r>
            <a:br>
              <a:rPr lang="en-US" sz="2500" dirty="0">
                <a:solidFill>
                  <a:schemeClr val="tx1"/>
                </a:solidFill>
              </a:rPr>
            </a:br>
            <a:r>
              <a:rPr lang="en-US" sz="2500" dirty="0">
                <a:solidFill>
                  <a:schemeClr val="tx1"/>
                </a:solidFill>
              </a:rPr>
              <a:t>— Dr </a:t>
            </a:r>
            <a:r>
              <a:rPr lang="en-US" sz="2500" dirty="0" err="1">
                <a:solidFill>
                  <a:schemeClr val="tx1"/>
                </a:solidFill>
              </a:rPr>
              <a:t>Bardia</a:t>
            </a:r>
            <a:endParaRPr lang="en-US" sz="2500" dirty="0">
              <a:solidFill>
                <a:schemeClr val="tx1"/>
              </a:solidFill>
            </a:endParaRPr>
          </a:p>
        </p:txBody>
      </p:sp>
    </p:spTree>
    <p:extLst>
      <p:ext uri="{BB962C8B-B14F-4D97-AF65-F5344CB8AC3E}">
        <p14:creationId xmlns:p14="http://schemas.microsoft.com/office/powerpoint/2010/main" val="26766575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Carey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228551659"/>
              </p:ext>
            </p:extLst>
          </p:nvPr>
        </p:nvGraphicFramePr>
        <p:xfrm>
          <a:off x="1236095" y="2335798"/>
          <a:ext cx="9719807" cy="1076814"/>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076814">
                <a:tc>
                  <a:txBody>
                    <a:bodyPr/>
                    <a:lstStyle/>
                    <a:p>
                      <a:pPr algn="ctr"/>
                      <a:r>
                        <a:rPr lang="en-US" sz="16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5004340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p:nvPr>
        </p:nvSpPr>
        <p:spPr>
          <a:xfrm>
            <a:off x="912285" y="17561"/>
            <a:ext cx="10972800" cy="1828800"/>
          </a:xfrm>
        </p:spPr>
        <p:txBody>
          <a:bodyPr/>
          <a:lstStyle/>
          <a:p>
            <a:pPr marL="0" marR="0">
              <a:spcBef>
                <a:spcPts val="0"/>
              </a:spcBef>
              <a:spcAft>
                <a:spcPts val="0"/>
              </a:spcAft>
            </a:pPr>
            <a:r>
              <a:rPr lang="en-US" b="1" kern="100"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Regulatory and reimbursement issues aside, for a patient with metastatic breast cancer, at what point would you like to use trastuzumab </a:t>
            </a:r>
            <a:r>
              <a:rPr lang="en-US" b="1" kern="100" dirty="0" err="1">
                <a:solidFill>
                  <a:srgbClr val="0432FF"/>
                </a:solidFill>
                <a:effectLst/>
                <a:latin typeface="Arial" panose="020B0604020202020204" pitchFamily="34" charset="0"/>
                <a:ea typeface="Calibri" panose="020F0502020204030204" pitchFamily="34" charset="0"/>
                <a:cs typeface="Times New Roman" panose="02020603050405020304" pitchFamily="18" charset="0"/>
              </a:rPr>
              <a:t>deruxtecan</a:t>
            </a:r>
            <a:r>
              <a:rPr lang="en-US" b="1" kern="100"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a:t>
            </a:r>
            <a:endParaRPr lang="en-US" kern="100"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591E1A58-BABA-55E3-F333-7F62B2066462}"/>
              </a:ext>
            </a:extLst>
          </p:cNvPr>
          <p:cNvSpPr txBox="1">
            <a:spLocks noChangeArrowheads="1"/>
          </p:cNvSpPr>
          <p:nvPr/>
        </p:nvSpPr>
        <p:spPr bwMode="auto">
          <a:xfrm>
            <a:off x="762000" y="3254449"/>
            <a:ext cx="3886199"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After 1 line of chemotherapy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4" name="Text Box 4">
            <a:extLst>
              <a:ext uri="{FF2B5EF4-FFF2-40B4-BE49-F238E27FC236}">
                <a16:creationId xmlns:a16="http://schemas.microsoft.com/office/drawing/2014/main" id="{30E7B6DE-D331-058A-30F6-0B484DDC9477}"/>
              </a:ext>
            </a:extLst>
          </p:cNvPr>
          <p:cNvSpPr txBox="1">
            <a:spLocks noChangeArrowheads="1"/>
          </p:cNvSpPr>
          <p:nvPr/>
        </p:nvSpPr>
        <p:spPr bwMode="auto">
          <a:xfrm>
            <a:off x="76200" y="2675569"/>
            <a:ext cx="45719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After 1 line of endocrine therapy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1">
            <a:extLst>
              <a:ext uri="{FF2B5EF4-FFF2-40B4-BE49-F238E27FC236}">
                <a16:creationId xmlns:a16="http://schemas.microsoft.com/office/drawing/2014/main" id="{4969AE45-B8D6-BEE1-2901-B867CFA8C401}"/>
              </a:ext>
            </a:extLst>
          </p:cNvPr>
          <p:cNvPicPr>
            <a:picLocks noChangeAspect="1"/>
          </p:cNvPicPr>
          <p:nvPr/>
        </p:nvPicPr>
        <p:blipFill>
          <a:blip r:embed="rId3"/>
          <a:srcRect/>
          <a:stretch/>
        </p:blipFill>
        <p:spPr bwMode="auto">
          <a:xfrm>
            <a:off x="4813428" y="263531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B1C14D7C-E3FE-41A5-40B1-4C06BDDD7E93}"/>
              </a:ext>
            </a:extLst>
          </p:cNvPr>
          <p:cNvPicPr>
            <a:picLocks noChangeAspect="1"/>
          </p:cNvPicPr>
          <p:nvPr/>
        </p:nvPicPr>
        <p:blipFill>
          <a:blip r:embed="rId4"/>
          <a:srcRect/>
          <a:stretch/>
        </p:blipFill>
        <p:spPr bwMode="auto">
          <a:xfrm>
            <a:off x="4813428" y="321322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9">
            <a:extLst>
              <a:ext uri="{FF2B5EF4-FFF2-40B4-BE49-F238E27FC236}">
                <a16:creationId xmlns:a16="http://schemas.microsoft.com/office/drawing/2014/main" id="{E3CEEDA8-CCCD-39B1-B911-7B6F564CC448}"/>
              </a:ext>
            </a:extLst>
          </p:cNvPr>
          <p:cNvSpPr txBox="1">
            <a:spLocks noChangeArrowheads="1"/>
          </p:cNvSpPr>
          <p:nvPr/>
        </p:nvSpPr>
        <p:spPr bwMode="auto">
          <a:xfrm>
            <a:off x="5327683" y="2629398"/>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2" name="Text Box 9">
            <a:extLst>
              <a:ext uri="{FF2B5EF4-FFF2-40B4-BE49-F238E27FC236}">
                <a16:creationId xmlns:a16="http://schemas.microsoft.com/office/drawing/2014/main" id="{86BED2C9-210C-CC09-785C-A7D98E820E9A}"/>
              </a:ext>
            </a:extLst>
          </p:cNvPr>
          <p:cNvSpPr txBox="1">
            <a:spLocks noChangeArrowheads="1"/>
          </p:cNvSpPr>
          <p:nvPr/>
        </p:nvSpPr>
        <p:spPr bwMode="auto">
          <a:xfrm>
            <a:off x="11473923" y="3214541"/>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18</a:t>
            </a:r>
          </a:p>
        </p:txBody>
      </p:sp>
      <p:pic>
        <p:nvPicPr>
          <p:cNvPr id="19" name="Picture 3">
            <a:extLst>
              <a:ext uri="{FF2B5EF4-FFF2-40B4-BE49-F238E27FC236}">
                <a16:creationId xmlns:a16="http://schemas.microsoft.com/office/drawing/2014/main" id="{C2E0F6C9-CD32-DAC3-69C9-D517E7FD9529}"/>
              </a:ext>
            </a:extLst>
          </p:cNvPr>
          <p:cNvPicPr>
            <a:picLocks noChangeAspect="1"/>
          </p:cNvPicPr>
          <p:nvPr/>
        </p:nvPicPr>
        <p:blipFill>
          <a:blip r:embed="rId4"/>
          <a:srcRect/>
          <a:stretch/>
        </p:blipFill>
        <p:spPr bwMode="auto">
          <a:xfrm>
            <a:off x="5253258" y="321322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3">
            <a:extLst>
              <a:ext uri="{FF2B5EF4-FFF2-40B4-BE49-F238E27FC236}">
                <a16:creationId xmlns:a16="http://schemas.microsoft.com/office/drawing/2014/main" id="{75A93B80-DBF8-8095-C87D-5D2930257EC8}"/>
              </a:ext>
            </a:extLst>
          </p:cNvPr>
          <p:cNvPicPr>
            <a:picLocks noChangeAspect="1"/>
          </p:cNvPicPr>
          <p:nvPr/>
        </p:nvPicPr>
        <p:blipFill>
          <a:blip r:embed="rId4"/>
          <a:srcRect/>
          <a:stretch/>
        </p:blipFill>
        <p:spPr bwMode="auto">
          <a:xfrm>
            <a:off x="5693088" y="321322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Title 1">
            <a:extLst>
              <a:ext uri="{FF2B5EF4-FFF2-40B4-BE49-F238E27FC236}">
                <a16:creationId xmlns:a16="http://schemas.microsoft.com/office/drawing/2014/main" id="{59C050DC-3C8B-A1F5-AA20-8504B0A72806}"/>
              </a:ext>
            </a:extLst>
          </p:cNvPr>
          <p:cNvSpPr txBox="1">
            <a:spLocks/>
          </p:cNvSpPr>
          <p:nvPr/>
        </p:nvSpPr>
        <p:spPr bwMode="auto">
          <a:xfrm>
            <a:off x="762000" y="2098863"/>
            <a:ext cx="1828800" cy="384048"/>
          </a:xfrm>
          <a:prstGeom prst="rect">
            <a:avLst/>
          </a:prstGeom>
          <a:solidFill>
            <a:srgbClr val="56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ER-Positive</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32" name="Title 1">
            <a:extLst>
              <a:ext uri="{FF2B5EF4-FFF2-40B4-BE49-F238E27FC236}">
                <a16:creationId xmlns:a16="http://schemas.microsoft.com/office/drawing/2014/main" id="{5FC58B58-FA57-8BBA-DCF9-0678E33A1E20}"/>
              </a:ext>
            </a:extLst>
          </p:cNvPr>
          <p:cNvSpPr txBox="1">
            <a:spLocks/>
          </p:cNvSpPr>
          <p:nvPr/>
        </p:nvSpPr>
        <p:spPr bwMode="auto">
          <a:xfrm>
            <a:off x="2691376" y="2098863"/>
            <a:ext cx="1658752" cy="384048"/>
          </a:xfrm>
          <a:prstGeom prst="rect">
            <a:avLst/>
          </a:prstGeom>
          <a:solidFill>
            <a:srgbClr val="3C8C93"/>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HER2-Low</a:t>
            </a:r>
            <a:endParaRPr kumimoji="0" lang="en-US" sz="2000" b="1"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pic>
        <p:nvPicPr>
          <p:cNvPr id="6" name="Picture 3">
            <a:extLst>
              <a:ext uri="{FF2B5EF4-FFF2-40B4-BE49-F238E27FC236}">
                <a16:creationId xmlns:a16="http://schemas.microsoft.com/office/drawing/2014/main" id="{BEA1CF5A-9E23-1303-DD4E-80ADF2194E12}"/>
              </a:ext>
            </a:extLst>
          </p:cNvPr>
          <p:cNvPicPr>
            <a:picLocks noChangeAspect="1"/>
          </p:cNvPicPr>
          <p:nvPr/>
        </p:nvPicPr>
        <p:blipFill>
          <a:blip r:embed="rId4"/>
          <a:srcRect/>
          <a:stretch/>
        </p:blipFill>
        <p:spPr bwMode="auto">
          <a:xfrm>
            <a:off x="6132918" y="321322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3">
            <a:extLst>
              <a:ext uri="{FF2B5EF4-FFF2-40B4-BE49-F238E27FC236}">
                <a16:creationId xmlns:a16="http://schemas.microsoft.com/office/drawing/2014/main" id="{372E18B4-4A7E-C2DD-9C65-6D897C1ECE72}"/>
              </a:ext>
            </a:extLst>
          </p:cNvPr>
          <p:cNvPicPr>
            <a:picLocks noChangeAspect="1"/>
          </p:cNvPicPr>
          <p:nvPr/>
        </p:nvPicPr>
        <p:blipFill>
          <a:blip r:embed="rId4"/>
          <a:srcRect/>
          <a:stretch/>
        </p:blipFill>
        <p:spPr bwMode="auto">
          <a:xfrm>
            <a:off x="6572748" y="321322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3">
            <a:extLst>
              <a:ext uri="{FF2B5EF4-FFF2-40B4-BE49-F238E27FC236}">
                <a16:creationId xmlns:a16="http://schemas.microsoft.com/office/drawing/2014/main" id="{18EBF3F3-1ACD-A42B-FEE4-43A1DDE60858}"/>
              </a:ext>
            </a:extLst>
          </p:cNvPr>
          <p:cNvPicPr>
            <a:picLocks noChangeAspect="1"/>
          </p:cNvPicPr>
          <p:nvPr/>
        </p:nvPicPr>
        <p:blipFill>
          <a:blip r:embed="rId4"/>
          <a:srcRect/>
          <a:stretch/>
        </p:blipFill>
        <p:spPr bwMode="auto">
          <a:xfrm>
            <a:off x="7012578" y="321322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3">
            <a:extLst>
              <a:ext uri="{FF2B5EF4-FFF2-40B4-BE49-F238E27FC236}">
                <a16:creationId xmlns:a16="http://schemas.microsoft.com/office/drawing/2014/main" id="{9F4C09C3-2BB5-DA3A-8D24-FE5E67C574B4}"/>
              </a:ext>
            </a:extLst>
          </p:cNvPr>
          <p:cNvPicPr>
            <a:picLocks noChangeAspect="1"/>
          </p:cNvPicPr>
          <p:nvPr/>
        </p:nvPicPr>
        <p:blipFill>
          <a:blip r:embed="rId4"/>
          <a:srcRect/>
          <a:stretch/>
        </p:blipFill>
        <p:spPr bwMode="auto">
          <a:xfrm>
            <a:off x="7452408" y="321322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3">
            <a:extLst>
              <a:ext uri="{FF2B5EF4-FFF2-40B4-BE49-F238E27FC236}">
                <a16:creationId xmlns:a16="http://schemas.microsoft.com/office/drawing/2014/main" id="{21FC88D3-BC3F-DB40-069E-3A6F32ACC297}"/>
              </a:ext>
            </a:extLst>
          </p:cNvPr>
          <p:cNvPicPr>
            <a:picLocks noChangeAspect="1"/>
          </p:cNvPicPr>
          <p:nvPr/>
        </p:nvPicPr>
        <p:blipFill>
          <a:blip r:embed="rId4"/>
          <a:srcRect/>
          <a:stretch/>
        </p:blipFill>
        <p:spPr bwMode="auto">
          <a:xfrm>
            <a:off x="7892238" y="321322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3">
            <a:extLst>
              <a:ext uri="{FF2B5EF4-FFF2-40B4-BE49-F238E27FC236}">
                <a16:creationId xmlns:a16="http://schemas.microsoft.com/office/drawing/2014/main" id="{0F691F9F-C102-ECB9-47E8-A74DA8AB8DCA}"/>
              </a:ext>
            </a:extLst>
          </p:cNvPr>
          <p:cNvPicPr>
            <a:picLocks noChangeAspect="1"/>
          </p:cNvPicPr>
          <p:nvPr/>
        </p:nvPicPr>
        <p:blipFill>
          <a:blip r:embed="rId4"/>
          <a:srcRect/>
          <a:stretch/>
        </p:blipFill>
        <p:spPr bwMode="auto">
          <a:xfrm>
            <a:off x="8332068" y="321322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3">
            <a:extLst>
              <a:ext uri="{FF2B5EF4-FFF2-40B4-BE49-F238E27FC236}">
                <a16:creationId xmlns:a16="http://schemas.microsoft.com/office/drawing/2014/main" id="{FAFEFEF2-25AB-E174-6983-57A9CA3303FB}"/>
              </a:ext>
            </a:extLst>
          </p:cNvPr>
          <p:cNvPicPr>
            <a:picLocks noChangeAspect="1"/>
          </p:cNvPicPr>
          <p:nvPr/>
        </p:nvPicPr>
        <p:blipFill>
          <a:blip r:embed="rId4"/>
          <a:srcRect/>
          <a:stretch/>
        </p:blipFill>
        <p:spPr bwMode="auto">
          <a:xfrm>
            <a:off x="8771898" y="321322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3">
            <a:extLst>
              <a:ext uri="{FF2B5EF4-FFF2-40B4-BE49-F238E27FC236}">
                <a16:creationId xmlns:a16="http://schemas.microsoft.com/office/drawing/2014/main" id="{EA595459-C100-3B6F-8613-EF8A42D16F83}"/>
              </a:ext>
            </a:extLst>
          </p:cNvPr>
          <p:cNvPicPr>
            <a:picLocks noChangeAspect="1"/>
          </p:cNvPicPr>
          <p:nvPr/>
        </p:nvPicPr>
        <p:blipFill>
          <a:blip r:embed="rId4"/>
          <a:srcRect/>
          <a:stretch/>
        </p:blipFill>
        <p:spPr bwMode="auto">
          <a:xfrm>
            <a:off x="9211728" y="321322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
            <a:extLst>
              <a:ext uri="{FF2B5EF4-FFF2-40B4-BE49-F238E27FC236}">
                <a16:creationId xmlns:a16="http://schemas.microsoft.com/office/drawing/2014/main" id="{E3A8EFEC-8694-AA42-D4C6-42CE41F13922}"/>
              </a:ext>
            </a:extLst>
          </p:cNvPr>
          <p:cNvPicPr>
            <a:picLocks noChangeAspect="1"/>
          </p:cNvPicPr>
          <p:nvPr/>
        </p:nvPicPr>
        <p:blipFill>
          <a:blip r:embed="rId4"/>
          <a:srcRect/>
          <a:stretch/>
        </p:blipFill>
        <p:spPr bwMode="auto">
          <a:xfrm>
            <a:off x="9651558" y="321322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3">
            <a:extLst>
              <a:ext uri="{FF2B5EF4-FFF2-40B4-BE49-F238E27FC236}">
                <a16:creationId xmlns:a16="http://schemas.microsoft.com/office/drawing/2014/main" id="{CBA0BA89-CB08-721A-8F86-9B02303276B6}"/>
              </a:ext>
            </a:extLst>
          </p:cNvPr>
          <p:cNvPicPr>
            <a:picLocks noChangeAspect="1"/>
          </p:cNvPicPr>
          <p:nvPr/>
        </p:nvPicPr>
        <p:blipFill>
          <a:blip r:embed="rId4"/>
          <a:srcRect/>
          <a:stretch/>
        </p:blipFill>
        <p:spPr bwMode="auto">
          <a:xfrm>
            <a:off x="10095612" y="321322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3">
            <a:extLst>
              <a:ext uri="{FF2B5EF4-FFF2-40B4-BE49-F238E27FC236}">
                <a16:creationId xmlns:a16="http://schemas.microsoft.com/office/drawing/2014/main" id="{735C3CB7-D9CE-D670-2E62-0BC1D31C0A68}"/>
              </a:ext>
            </a:extLst>
          </p:cNvPr>
          <p:cNvPicPr>
            <a:picLocks noChangeAspect="1"/>
          </p:cNvPicPr>
          <p:nvPr/>
        </p:nvPicPr>
        <p:blipFill>
          <a:blip r:embed="rId4"/>
          <a:srcRect/>
          <a:stretch/>
        </p:blipFill>
        <p:spPr bwMode="auto">
          <a:xfrm>
            <a:off x="10535442" y="321322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3">
            <a:extLst>
              <a:ext uri="{FF2B5EF4-FFF2-40B4-BE49-F238E27FC236}">
                <a16:creationId xmlns:a16="http://schemas.microsoft.com/office/drawing/2014/main" id="{169ABDD4-E4D1-07F6-F8FF-BDE8D625AF02}"/>
              </a:ext>
            </a:extLst>
          </p:cNvPr>
          <p:cNvPicPr>
            <a:picLocks noChangeAspect="1"/>
          </p:cNvPicPr>
          <p:nvPr/>
        </p:nvPicPr>
        <p:blipFill>
          <a:blip r:embed="rId4"/>
          <a:srcRect/>
          <a:stretch/>
        </p:blipFill>
        <p:spPr bwMode="auto">
          <a:xfrm>
            <a:off x="10975272" y="321322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3">
            <a:extLst>
              <a:ext uri="{FF2B5EF4-FFF2-40B4-BE49-F238E27FC236}">
                <a16:creationId xmlns:a16="http://schemas.microsoft.com/office/drawing/2014/main" id="{D5122C70-0D9B-5242-F98E-439AE0169BA6}"/>
              </a:ext>
            </a:extLst>
          </p:cNvPr>
          <p:cNvPicPr>
            <a:picLocks noChangeAspect="1"/>
          </p:cNvPicPr>
          <p:nvPr/>
        </p:nvPicPr>
        <p:blipFill>
          <a:blip r:embed="rId4"/>
          <a:srcRect/>
          <a:stretch/>
        </p:blipFill>
        <p:spPr bwMode="auto">
          <a:xfrm>
            <a:off x="4813428" y="365389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3">
            <a:extLst>
              <a:ext uri="{FF2B5EF4-FFF2-40B4-BE49-F238E27FC236}">
                <a16:creationId xmlns:a16="http://schemas.microsoft.com/office/drawing/2014/main" id="{7A7D5676-5D6C-9879-F441-7F39E0749C7E}"/>
              </a:ext>
            </a:extLst>
          </p:cNvPr>
          <p:cNvPicPr>
            <a:picLocks noChangeAspect="1"/>
          </p:cNvPicPr>
          <p:nvPr/>
        </p:nvPicPr>
        <p:blipFill>
          <a:blip r:embed="rId4"/>
          <a:srcRect/>
          <a:stretch/>
        </p:blipFill>
        <p:spPr bwMode="auto">
          <a:xfrm>
            <a:off x="5253258" y="365389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A3068FD-8726-0029-0AE7-6CF16F7C953A}"/>
              </a:ext>
            </a:extLst>
          </p:cNvPr>
          <p:cNvPicPr>
            <a:picLocks noChangeAspect="1"/>
          </p:cNvPicPr>
          <p:nvPr/>
        </p:nvPicPr>
        <p:blipFill>
          <a:blip r:embed="rId5"/>
          <a:srcRect/>
          <a:stretch/>
        </p:blipFill>
        <p:spPr bwMode="auto">
          <a:xfrm>
            <a:off x="4813428" y="423703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4">
            <a:extLst>
              <a:ext uri="{FF2B5EF4-FFF2-40B4-BE49-F238E27FC236}">
                <a16:creationId xmlns:a16="http://schemas.microsoft.com/office/drawing/2014/main" id="{AF205C4D-6B17-9C49-30DA-D032343672CD}"/>
              </a:ext>
            </a:extLst>
          </p:cNvPr>
          <p:cNvSpPr txBox="1">
            <a:spLocks noChangeArrowheads="1"/>
          </p:cNvSpPr>
          <p:nvPr/>
        </p:nvSpPr>
        <p:spPr bwMode="auto">
          <a:xfrm>
            <a:off x="1" y="4235511"/>
            <a:ext cx="4648200"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After 2 lines of endocrine therapy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11" name="Text Box 9">
            <a:extLst>
              <a:ext uri="{FF2B5EF4-FFF2-40B4-BE49-F238E27FC236}">
                <a16:creationId xmlns:a16="http://schemas.microsoft.com/office/drawing/2014/main" id="{FC7DD455-CA15-BC9F-E323-CF2C2F6A881F}"/>
              </a:ext>
            </a:extLst>
          </p:cNvPr>
          <p:cNvSpPr txBox="1">
            <a:spLocks noChangeArrowheads="1"/>
          </p:cNvSpPr>
          <p:nvPr/>
        </p:nvSpPr>
        <p:spPr bwMode="auto">
          <a:xfrm>
            <a:off x="5327683" y="4235511"/>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13" name="Picture 3">
            <a:extLst>
              <a:ext uri="{FF2B5EF4-FFF2-40B4-BE49-F238E27FC236}">
                <a16:creationId xmlns:a16="http://schemas.microsoft.com/office/drawing/2014/main" id="{7C0ECDC7-5861-2474-705C-D2C4B5760D4A}"/>
              </a:ext>
            </a:extLst>
          </p:cNvPr>
          <p:cNvPicPr>
            <a:picLocks noChangeAspect="1"/>
          </p:cNvPicPr>
          <p:nvPr/>
        </p:nvPicPr>
        <p:blipFill>
          <a:blip r:embed="rId4"/>
          <a:srcRect/>
          <a:stretch/>
        </p:blipFill>
        <p:spPr bwMode="auto">
          <a:xfrm>
            <a:off x="5693088" y="36518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0481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p:nvPr>
        </p:nvSpPr>
        <p:spPr>
          <a:xfrm>
            <a:off x="912285" y="17561"/>
            <a:ext cx="10972800" cy="1828800"/>
          </a:xfrm>
        </p:spPr>
        <p:txBody>
          <a:bodyPr/>
          <a:lstStyle/>
          <a:p>
            <a:pPr marL="0" marR="0">
              <a:spcBef>
                <a:spcPts val="0"/>
              </a:spcBef>
              <a:spcAft>
                <a:spcPts val="0"/>
              </a:spcAft>
            </a:pPr>
            <a:r>
              <a:rPr lang="en-US" b="1" kern="100"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Regulatory and reimbursement issues aside, for a patient with metastatic breast cancer, at what point would you like to use trastuzumab </a:t>
            </a:r>
            <a:r>
              <a:rPr lang="en-US" b="1" kern="100" dirty="0" err="1">
                <a:solidFill>
                  <a:srgbClr val="0432FF"/>
                </a:solidFill>
                <a:effectLst/>
                <a:latin typeface="Arial" panose="020B0604020202020204" pitchFamily="34" charset="0"/>
                <a:ea typeface="Calibri" panose="020F0502020204030204" pitchFamily="34" charset="0"/>
                <a:cs typeface="Times New Roman" panose="02020603050405020304" pitchFamily="18" charset="0"/>
              </a:rPr>
              <a:t>deruxtecan</a:t>
            </a:r>
            <a:r>
              <a:rPr lang="en-US" b="1" kern="100"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a:t>
            </a:r>
            <a:endParaRPr lang="en-US" kern="100"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4">
            <a:extLst>
              <a:ext uri="{FF2B5EF4-FFF2-40B4-BE49-F238E27FC236}">
                <a16:creationId xmlns:a16="http://schemas.microsoft.com/office/drawing/2014/main" id="{B17BAD14-79AE-BDDB-A561-B2312CB0DF93}"/>
              </a:ext>
            </a:extLst>
          </p:cNvPr>
          <p:cNvSpPr txBox="1">
            <a:spLocks noChangeArrowheads="1"/>
          </p:cNvSpPr>
          <p:nvPr/>
        </p:nvSpPr>
        <p:spPr bwMode="auto">
          <a:xfrm>
            <a:off x="304800" y="3178249"/>
            <a:ext cx="4343399"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After 2 lines of chemotherapy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9" name="Text Box 4">
            <a:extLst>
              <a:ext uri="{FF2B5EF4-FFF2-40B4-BE49-F238E27FC236}">
                <a16:creationId xmlns:a16="http://schemas.microsoft.com/office/drawing/2014/main" id="{E8612B4D-5AF1-591E-9B4B-26719908EC3B}"/>
              </a:ext>
            </a:extLst>
          </p:cNvPr>
          <p:cNvSpPr txBox="1">
            <a:spLocks noChangeArrowheads="1"/>
          </p:cNvSpPr>
          <p:nvPr/>
        </p:nvSpPr>
        <p:spPr bwMode="auto">
          <a:xfrm>
            <a:off x="76200" y="2599369"/>
            <a:ext cx="45719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After 1 line of chemotherapy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1" name="Picture 10">
            <a:extLst>
              <a:ext uri="{FF2B5EF4-FFF2-40B4-BE49-F238E27FC236}">
                <a16:creationId xmlns:a16="http://schemas.microsoft.com/office/drawing/2014/main" id="{EE14FADA-EB2A-DE31-E44F-4FF36A9B548F}"/>
              </a:ext>
            </a:extLst>
          </p:cNvPr>
          <p:cNvPicPr>
            <a:picLocks noChangeAspect="1"/>
          </p:cNvPicPr>
          <p:nvPr/>
        </p:nvPicPr>
        <p:blipFill>
          <a:blip r:embed="rId3"/>
          <a:srcRect/>
          <a:stretch/>
        </p:blipFill>
        <p:spPr bwMode="auto">
          <a:xfrm>
            <a:off x="4813428" y="370363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
            <a:extLst>
              <a:ext uri="{FF2B5EF4-FFF2-40B4-BE49-F238E27FC236}">
                <a16:creationId xmlns:a16="http://schemas.microsoft.com/office/drawing/2014/main" id="{5DDB4FEB-AB3B-39F1-737C-B6B5BCEC5BA1}"/>
              </a:ext>
            </a:extLst>
          </p:cNvPr>
          <p:cNvPicPr>
            <a:picLocks noChangeAspect="1"/>
          </p:cNvPicPr>
          <p:nvPr/>
        </p:nvPicPr>
        <p:blipFill>
          <a:blip r:embed="rId4"/>
          <a:srcRect/>
          <a:stretch/>
        </p:blipFill>
        <p:spPr bwMode="auto">
          <a:xfrm>
            <a:off x="4813428" y="255911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3">
            <a:extLst>
              <a:ext uri="{FF2B5EF4-FFF2-40B4-BE49-F238E27FC236}">
                <a16:creationId xmlns:a16="http://schemas.microsoft.com/office/drawing/2014/main" id="{8EEAB420-B2E8-2FBC-DDEB-68E0440E8CDF}"/>
              </a:ext>
            </a:extLst>
          </p:cNvPr>
          <p:cNvPicPr>
            <a:picLocks noChangeAspect="1"/>
          </p:cNvPicPr>
          <p:nvPr/>
        </p:nvPicPr>
        <p:blipFill>
          <a:blip r:embed="rId5"/>
          <a:srcRect/>
          <a:stretch/>
        </p:blipFill>
        <p:spPr bwMode="auto">
          <a:xfrm>
            <a:off x="4813428" y="313702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 Box 4">
            <a:extLst>
              <a:ext uri="{FF2B5EF4-FFF2-40B4-BE49-F238E27FC236}">
                <a16:creationId xmlns:a16="http://schemas.microsoft.com/office/drawing/2014/main" id="{CB903580-02A4-86BA-87AA-078EFE9D1A44}"/>
              </a:ext>
            </a:extLst>
          </p:cNvPr>
          <p:cNvSpPr txBox="1">
            <a:spLocks noChangeArrowheads="1"/>
          </p:cNvSpPr>
          <p:nvPr/>
        </p:nvSpPr>
        <p:spPr bwMode="auto">
          <a:xfrm>
            <a:off x="1" y="3702111"/>
            <a:ext cx="4648200"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After more than 2 lines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of chemotherapy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16" name="Text Box 9">
            <a:extLst>
              <a:ext uri="{FF2B5EF4-FFF2-40B4-BE49-F238E27FC236}">
                <a16:creationId xmlns:a16="http://schemas.microsoft.com/office/drawing/2014/main" id="{E75295D1-BCE2-FE11-1EA0-046E14AE6970}"/>
              </a:ext>
            </a:extLst>
          </p:cNvPr>
          <p:cNvSpPr txBox="1">
            <a:spLocks noChangeArrowheads="1"/>
          </p:cNvSpPr>
          <p:nvPr/>
        </p:nvSpPr>
        <p:spPr bwMode="auto">
          <a:xfrm>
            <a:off x="9723438" y="2553198"/>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11</a:t>
            </a:r>
          </a:p>
        </p:txBody>
      </p:sp>
      <p:pic>
        <p:nvPicPr>
          <p:cNvPr id="17" name="Picture 1">
            <a:extLst>
              <a:ext uri="{FF2B5EF4-FFF2-40B4-BE49-F238E27FC236}">
                <a16:creationId xmlns:a16="http://schemas.microsoft.com/office/drawing/2014/main" id="{7DA2B611-C9C8-BC33-50F1-5A1737317FB9}"/>
              </a:ext>
            </a:extLst>
          </p:cNvPr>
          <p:cNvPicPr>
            <a:picLocks noChangeAspect="1"/>
          </p:cNvPicPr>
          <p:nvPr/>
        </p:nvPicPr>
        <p:blipFill>
          <a:blip r:embed="rId4"/>
          <a:srcRect/>
          <a:stretch/>
        </p:blipFill>
        <p:spPr bwMode="auto">
          <a:xfrm>
            <a:off x="5252340" y="255911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 Box 9">
            <a:extLst>
              <a:ext uri="{FF2B5EF4-FFF2-40B4-BE49-F238E27FC236}">
                <a16:creationId xmlns:a16="http://schemas.microsoft.com/office/drawing/2014/main" id="{8E39A0D3-E8AD-CA61-9300-72DDBCCBF6F0}"/>
              </a:ext>
            </a:extLst>
          </p:cNvPr>
          <p:cNvSpPr txBox="1">
            <a:spLocks noChangeArrowheads="1"/>
          </p:cNvSpPr>
          <p:nvPr/>
        </p:nvSpPr>
        <p:spPr bwMode="auto">
          <a:xfrm>
            <a:off x="8428038" y="3138341"/>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8</a:t>
            </a:r>
          </a:p>
        </p:txBody>
      </p:sp>
      <p:sp>
        <p:nvSpPr>
          <p:cNvPr id="26" name="Text Box 9">
            <a:extLst>
              <a:ext uri="{FF2B5EF4-FFF2-40B4-BE49-F238E27FC236}">
                <a16:creationId xmlns:a16="http://schemas.microsoft.com/office/drawing/2014/main" id="{AC50AC01-0C8A-C464-BD18-67CF09C0464D}"/>
              </a:ext>
            </a:extLst>
          </p:cNvPr>
          <p:cNvSpPr txBox="1">
            <a:spLocks noChangeArrowheads="1"/>
          </p:cNvSpPr>
          <p:nvPr/>
        </p:nvSpPr>
        <p:spPr bwMode="auto">
          <a:xfrm>
            <a:off x="5327683" y="3702111"/>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29" name="Picture 1">
            <a:extLst>
              <a:ext uri="{FF2B5EF4-FFF2-40B4-BE49-F238E27FC236}">
                <a16:creationId xmlns:a16="http://schemas.microsoft.com/office/drawing/2014/main" id="{555B9D41-54AA-C03A-3BF3-8225028A3B26}"/>
              </a:ext>
            </a:extLst>
          </p:cNvPr>
          <p:cNvPicPr>
            <a:picLocks noChangeAspect="1"/>
          </p:cNvPicPr>
          <p:nvPr/>
        </p:nvPicPr>
        <p:blipFill>
          <a:blip r:embed="rId4"/>
          <a:srcRect/>
          <a:stretch/>
        </p:blipFill>
        <p:spPr bwMode="auto">
          <a:xfrm>
            <a:off x="5691252" y="255911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1">
            <a:extLst>
              <a:ext uri="{FF2B5EF4-FFF2-40B4-BE49-F238E27FC236}">
                <a16:creationId xmlns:a16="http://schemas.microsoft.com/office/drawing/2014/main" id="{ABBD5AFB-D693-739C-BE35-6236C630F6FB}"/>
              </a:ext>
            </a:extLst>
          </p:cNvPr>
          <p:cNvPicPr>
            <a:picLocks noChangeAspect="1"/>
          </p:cNvPicPr>
          <p:nvPr/>
        </p:nvPicPr>
        <p:blipFill>
          <a:blip r:embed="rId4"/>
          <a:srcRect/>
          <a:stretch/>
        </p:blipFill>
        <p:spPr bwMode="auto">
          <a:xfrm>
            <a:off x="6130164" y="255911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1">
            <a:extLst>
              <a:ext uri="{FF2B5EF4-FFF2-40B4-BE49-F238E27FC236}">
                <a16:creationId xmlns:a16="http://schemas.microsoft.com/office/drawing/2014/main" id="{ECFF47F4-4D1C-A5FA-CE74-6A73B01658BB}"/>
              </a:ext>
            </a:extLst>
          </p:cNvPr>
          <p:cNvPicPr>
            <a:picLocks noChangeAspect="1"/>
          </p:cNvPicPr>
          <p:nvPr/>
        </p:nvPicPr>
        <p:blipFill>
          <a:blip r:embed="rId4"/>
          <a:srcRect/>
          <a:stretch/>
        </p:blipFill>
        <p:spPr bwMode="auto">
          <a:xfrm>
            <a:off x="6569845" y="255911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1">
            <a:extLst>
              <a:ext uri="{FF2B5EF4-FFF2-40B4-BE49-F238E27FC236}">
                <a16:creationId xmlns:a16="http://schemas.microsoft.com/office/drawing/2014/main" id="{7B085C9B-188F-5A79-8C63-0B4D30B9BCE3}"/>
              </a:ext>
            </a:extLst>
          </p:cNvPr>
          <p:cNvPicPr>
            <a:picLocks noChangeAspect="1"/>
          </p:cNvPicPr>
          <p:nvPr/>
        </p:nvPicPr>
        <p:blipFill>
          <a:blip r:embed="rId4"/>
          <a:srcRect/>
          <a:stretch/>
        </p:blipFill>
        <p:spPr bwMode="auto">
          <a:xfrm>
            <a:off x="7008757" y="255911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1">
            <a:extLst>
              <a:ext uri="{FF2B5EF4-FFF2-40B4-BE49-F238E27FC236}">
                <a16:creationId xmlns:a16="http://schemas.microsoft.com/office/drawing/2014/main" id="{904B0B02-ABD4-7293-4737-327C7C861E24}"/>
              </a:ext>
            </a:extLst>
          </p:cNvPr>
          <p:cNvPicPr>
            <a:picLocks noChangeAspect="1"/>
          </p:cNvPicPr>
          <p:nvPr/>
        </p:nvPicPr>
        <p:blipFill>
          <a:blip r:embed="rId4"/>
          <a:srcRect/>
          <a:stretch/>
        </p:blipFill>
        <p:spPr bwMode="auto">
          <a:xfrm>
            <a:off x="7456229" y="255911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
            <a:extLst>
              <a:ext uri="{FF2B5EF4-FFF2-40B4-BE49-F238E27FC236}">
                <a16:creationId xmlns:a16="http://schemas.microsoft.com/office/drawing/2014/main" id="{723B5970-36A5-42C8-EF3C-092A49BCCAC0}"/>
              </a:ext>
            </a:extLst>
          </p:cNvPr>
          <p:cNvPicPr>
            <a:picLocks noChangeAspect="1"/>
          </p:cNvPicPr>
          <p:nvPr/>
        </p:nvPicPr>
        <p:blipFill>
          <a:blip r:embed="rId5"/>
          <a:srcRect/>
          <a:stretch/>
        </p:blipFill>
        <p:spPr bwMode="auto">
          <a:xfrm>
            <a:off x="5253895" y="313702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1">
            <a:extLst>
              <a:ext uri="{FF2B5EF4-FFF2-40B4-BE49-F238E27FC236}">
                <a16:creationId xmlns:a16="http://schemas.microsoft.com/office/drawing/2014/main" id="{7064D83D-834C-93C5-7140-F67C6BFB5367}"/>
              </a:ext>
            </a:extLst>
          </p:cNvPr>
          <p:cNvPicPr>
            <a:picLocks noChangeAspect="1"/>
          </p:cNvPicPr>
          <p:nvPr/>
        </p:nvPicPr>
        <p:blipFill>
          <a:blip r:embed="rId4"/>
          <a:srcRect/>
          <a:stretch/>
        </p:blipFill>
        <p:spPr bwMode="auto">
          <a:xfrm>
            <a:off x="7895141" y="255911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1">
            <a:extLst>
              <a:ext uri="{FF2B5EF4-FFF2-40B4-BE49-F238E27FC236}">
                <a16:creationId xmlns:a16="http://schemas.microsoft.com/office/drawing/2014/main" id="{92E8E8B0-4241-085D-E0EF-85116DE80EEC}"/>
              </a:ext>
            </a:extLst>
          </p:cNvPr>
          <p:cNvPicPr>
            <a:picLocks noChangeAspect="1"/>
          </p:cNvPicPr>
          <p:nvPr/>
        </p:nvPicPr>
        <p:blipFill>
          <a:blip r:embed="rId4"/>
          <a:srcRect/>
          <a:stretch/>
        </p:blipFill>
        <p:spPr bwMode="auto">
          <a:xfrm>
            <a:off x="8334053" y="255911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3">
            <a:extLst>
              <a:ext uri="{FF2B5EF4-FFF2-40B4-BE49-F238E27FC236}">
                <a16:creationId xmlns:a16="http://schemas.microsoft.com/office/drawing/2014/main" id="{96398885-8E6E-E272-5C33-A6BD9E12CAC0}"/>
              </a:ext>
            </a:extLst>
          </p:cNvPr>
          <p:cNvPicPr>
            <a:picLocks noChangeAspect="1"/>
          </p:cNvPicPr>
          <p:nvPr/>
        </p:nvPicPr>
        <p:blipFill>
          <a:blip r:embed="rId5"/>
          <a:srcRect/>
          <a:stretch/>
        </p:blipFill>
        <p:spPr bwMode="auto">
          <a:xfrm>
            <a:off x="5694362" y="313702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3">
            <a:extLst>
              <a:ext uri="{FF2B5EF4-FFF2-40B4-BE49-F238E27FC236}">
                <a16:creationId xmlns:a16="http://schemas.microsoft.com/office/drawing/2014/main" id="{62AC7FEC-37FC-544A-25C6-CD59ACCA9060}"/>
              </a:ext>
            </a:extLst>
          </p:cNvPr>
          <p:cNvPicPr>
            <a:picLocks noChangeAspect="1"/>
          </p:cNvPicPr>
          <p:nvPr/>
        </p:nvPicPr>
        <p:blipFill>
          <a:blip r:embed="rId5"/>
          <a:srcRect/>
          <a:stretch/>
        </p:blipFill>
        <p:spPr bwMode="auto">
          <a:xfrm>
            <a:off x="6134829" y="313702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3">
            <a:extLst>
              <a:ext uri="{FF2B5EF4-FFF2-40B4-BE49-F238E27FC236}">
                <a16:creationId xmlns:a16="http://schemas.microsoft.com/office/drawing/2014/main" id="{FE31571F-AB38-37D0-2260-7865AE4C4C8A}"/>
              </a:ext>
            </a:extLst>
          </p:cNvPr>
          <p:cNvPicPr>
            <a:picLocks noChangeAspect="1"/>
          </p:cNvPicPr>
          <p:nvPr/>
        </p:nvPicPr>
        <p:blipFill>
          <a:blip r:embed="rId5"/>
          <a:srcRect/>
          <a:stretch/>
        </p:blipFill>
        <p:spPr bwMode="auto">
          <a:xfrm>
            <a:off x="6575296" y="313702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Picture 3">
            <a:extLst>
              <a:ext uri="{FF2B5EF4-FFF2-40B4-BE49-F238E27FC236}">
                <a16:creationId xmlns:a16="http://schemas.microsoft.com/office/drawing/2014/main" id="{4FB1349A-DEAB-C06A-319C-3C31E77DF247}"/>
              </a:ext>
            </a:extLst>
          </p:cNvPr>
          <p:cNvPicPr>
            <a:picLocks noChangeAspect="1"/>
          </p:cNvPicPr>
          <p:nvPr/>
        </p:nvPicPr>
        <p:blipFill>
          <a:blip r:embed="rId5"/>
          <a:srcRect/>
          <a:stretch/>
        </p:blipFill>
        <p:spPr bwMode="auto">
          <a:xfrm>
            <a:off x="7015763" y="313702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 name="Title 1">
            <a:extLst>
              <a:ext uri="{FF2B5EF4-FFF2-40B4-BE49-F238E27FC236}">
                <a16:creationId xmlns:a16="http://schemas.microsoft.com/office/drawing/2014/main" id="{0AF439A3-0078-D504-A98C-58A0A157DDBC}"/>
              </a:ext>
            </a:extLst>
          </p:cNvPr>
          <p:cNvSpPr txBox="1">
            <a:spLocks/>
          </p:cNvSpPr>
          <p:nvPr/>
        </p:nvSpPr>
        <p:spPr bwMode="auto">
          <a:xfrm>
            <a:off x="762000" y="2058089"/>
            <a:ext cx="1828800" cy="384048"/>
          </a:xfrm>
          <a:prstGeom prst="rect">
            <a:avLst/>
          </a:prstGeom>
          <a:solidFill>
            <a:schemeClr val="tx1"/>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ER-Negative</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54" name="Title 1">
            <a:extLst>
              <a:ext uri="{FF2B5EF4-FFF2-40B4-BE49-F238E27FC236}">
                <a16:creationId xmlns:a16="http://schemas.microsoft.com/office/drawing/2014/main" id="{E647275B-130E-79E2-7ABA-C6882D143B97}"/>
              </a:ext>
            </a:extLst>
          </p:cNvPr>
          <p:cNvSpPr txBox="1">
            <a:spLocks/>
          </p:cNvSpPr>
          <p:nvPr/>
        </p:nvSpPr>
        <p:spPr bwMode="auto">
          <a:xfrm>
            <a:off x="2684648" y="2057907"/>
            <a:ext cx="1658752" cy="384048"/>
          </a:xfrm>
          <a:prstGeom prst="rect">
            <a:avLst/>
          </a:prstGeom>
          <a:solidFill>
            <a:srgbClr val="3C8C93"/>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HER2-Low</a:t>
            </a:r>
            <a:endParaRPr kumimoji="0" lang="en-US" sz="2000" b="1"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pic>
        <p:nvPicPr>
          <p:cNvPr id="55" name="Picture 1">
            <a:extLst>
              <a:ext uri="{FF2B5EF4-FFF2-40B4-BE49-F238E27FC236}">
                <a16:creationId xmlns:a16="http://schemas.microsoft.com/office/drawing/2014/main" id="{E2D13859-C119-475B-1E8A-3937EE0E9924}"/>
              </a:ext>
            </a:extLst>
          </p:cNvPr>
          <p:cNvPicPr>
            <a:picLocks noChangeAspect="1"/>
          </p:cNvPicPr>
          <p:nvPr/>
        </p:nvPicPr>
        <p:blipFill>
          <a:blip r:embed="rId4"/>
          <a:srcRect/>
          <a:stretch/>
        </p:blipFill>
        <p:spPr bwMode="auto">
          <a:xfrm>
            <a:off x="8774096" y="255911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 name="Picture 3">
            <a:extLst>
              <a:ext uri="{FF2B5EF4-FFF2-40B4-BE49-F238E27FC236}">
                <a16:creationId xmlns:a16="http://schemas.microsoft.com/office/drawing/2014/main" id="{406185F9-70DE-3390-B478-D6D49B5D4B25}"/>
              </a:ext>
            </a:extLst>
          </p:cNvPr>
          <p:cNvPicPr>
            <a:picLocks noChangeAspect="1"/>
          </p:cNvPicPr>
          <p:nvPr/>
        </p:nvPicPr>
        <p:blipFill>
          <a:blip r:embed="rId5"/>
          <a:srcRect/>
          <a:stretch/>
        </p:blipFill>
        <p:spPr bwMode="auto">
          <a:xfrm>
            <a:off x="7456229" y="313702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 name="Picture 1">
            <a:extLst>
              <a:ext uri="{FF2B5EF4-FFF2-40B4-BE49-F238E27FC236}">
                <a16:creationId xmlns:a16="http://schemas.microsoft.com/office/drawing/2014/main" id="{777908AB-600F-B20A-55E5-FFF67658BF66}"/>
              </a:ext>
            </a:extLst>
          </p:cNvPr>
          <p:cNvPicPr>
            <a:picLocks noChangeAspect="1"/>
          </p:cNvPicPr>
          <p:nvPr/>
        </p:nvPicPr>
        <p:blipFill>
          <a:blip r:embed="rId4"/>
          <a:srcRect/>
          <a:stretch/>
        </p:blipFill>
        <p:spPr bwMode="auto">
          <a:xfrm>
            <a:off x="9220145" y="255911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3">
            <a:extLst>
              <a:ext uri="{FF2B5EF4-FFF2-40B4-BE49-F238E27FC236}">
                <a16:creationId xmlns:a16="http://schemas.microsoft.com/office/drawing/2014/main" id="{59D21FE7-6950-52C3-6739-C47E2733AEDE}"/>
              </a:ext>
            </a:extLst>
          </p:cNvPr>
          <p:cNvPicPr>
            <a:picLocks noChangeAspect="1"/>
          </p:cNvPicPr>
          <p:nvPr/>
        </p:nvPicPr>
        <p:blipFill>
          <a:blip r:embed="rId5"/>
          <a:srcRect/>
          <a:stretch/>
        </p:blipFill>
        <p:spPr bwMode="auto">
          <a:xfrm>
            <a:off x="7902278" y="313702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21082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p:nvPr>
        </p:nvSpPr>
        <p:spPr>
          <a:xfrm>
            <a:off x="912285" y="20315"/>
            <a:ext cx="10054763" cy="1828800"/>
          </a:xfrm>
        </p:spPr>
        <p:txBody>
          <a:bodyPr/>
          <a:lstStyle/>
          <a:p>
            <a:pPr marL="0" marR="0">
              <a:spcBef>
                <a:spcPts val="0"/>
              </a:spcBef>
              <a:spcAft>
                <a:spcPts val="0"/>
              </a:spcAft>
            </a:pPr>
            <a:r>
              <a:rPr lang="en-US" b="1" kern="100"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How do you generally sequence the following agents for a patient with HER2-low metastatic breast cancer who is eligible to receive both?</a:t>
            </a:r>
            <a:endParaRPr lang="en-US" kern="100"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6" name="Text Box 4">
            <a:extLst>
              <a:ext uri="{FF2B5EF4-FFF2-40B4-BE49-F238E27FC236}">
                <a16:creationId xmlns:a16="http://schemas.microsoft.com/office/drawing/2014/main" id="{041228FB-F45D-A9C0-C421-37A75AFBE62B}"/>
              </a:ext>
            </a:extLst>
          </p:cNvPr>
          <p:cNvSpPr txBox="1">
            <a:spLocks noChangeArrowheads="1"/>
          </p:cNvSpPr>
          <p:nvPr/>
        </p:nvSpPr>
        <p:spPr bwMode="auto">
          <a:xfrm>
            <a:off x="0" y="5800945"/>
            <a:ext cx="4648199"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Trastuzumab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deruxtecan</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sym typeface="Wingdings" pitchFamily="2" charset="2"/>
              </a:rPr>
              <a:t></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sacituzumab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govitecan</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77" name="Text Box 4">
            <a:extLst>
              <a:ext uri="{FF2B5EF4-FFF2-40B4-BE49-F238E27FC236}">
                <a16:creationId xmlns:a16="http://schemas.microsoft.com/office/drawing/2014/main" id="{2C8C9350-88BB-8BF2-1E2E-1E0450879323}"/>
              </a:ext>
            </a:extLst>
          </p:cNvPr>
          <p:cNvSpPr txBox="1">
            <a:spLocks noChangeArrowheads="1"/>
          </p:cNvSpPr>
          <p:nvPr/>
        </p:nvSpPr>
        <p:spPr bwMode="auto">
          <a:xfrm>
            <a:off x="76200" y="4890943"/>
            <a:ext cx="45719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Sacituzumab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govitecan</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sym typeface="Wingdings" pitchFamily="2" charset="2"/>
              </a:rPr>
              <a:t></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trastuzumab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deruxtecan</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9" name="Picture 1">
            <a:extLst>
              <a:ext uri="{FF2B5EF4-FFF2-40B4-BE49-F238E27FC236}">
                <a16:creationId xmlns:a16="http://schemas.microsoft.com/office/drawing/2014/main" id="{105DB8E3-70A0-921F-269E-CAA5F719FFC5}"/>
              </a:ext>
            </a:extLst>
          </p:cNvPr>
          <p:cNvPicPr>
            <a:picLocks noChangeAspect="1"/>
          </p:cNvPicPr>
          <p:nvPr/>
        </p:nvPicPr>
        <p:blipFill>
          <a:blip r:embed="rId3"/>
          <a:srcRect/>
          <a:stretch/>
        </p:blipFill>
        <p:spPr bwMode="auto">
          <a:xfrm>
            <a:off x="4813428" y="469202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a:extLst>
              <a:ext uri="{FF2B5EF4-FFF2-40B4-BE49-F238E27FC236}">
                <a16:creationId xmlns:a16="http://schemas.microsoft.com/office/drawing/2014/main" id="{98D43419-BE96-02BA-8697-FC0688E8F2AD}"/>
              </a:ext>
            </a:extLst>
          </p:cNvPr>
          <p:cNvPicPr>
            <a:picLocks noChangeAspect="1"/>
          </p:cNvPicPr>
          <p:nvPr/>
        </p:nvPicPr>
        <p:blipFill>
          <a:blip r:embed="rId4"/>
          <a:srcRect/>
          <a:stretch/>
        </p:blipFill>
        <p:spPr bwMode="auto">
          <a:xfrm>
            <a:off x="4813428" y="575971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 name="Text Box 9">
            <a:extLst>
              <a:ext uri="{FF2B5EF4-FFF2-40B4-BE49-F238E27FC236}">
                <a16:creationId xmlns:a16="http://schemas.microsoft.com/office/drawing/2014/main" id="{A33DB319-3332-4AA9-ACDA-45C806BF827E}"/>
              </a:ext>
            </a:extLst>
          </p:cNvPr>
          <p:cNvSpPr txBox="1">
            <a:spLocks noChangeArrowheads="1"/>
          </p:cNvSpPr>
          <p:nvPr/>
        </p:nvSpPr>
        <p:spPr bwMode="auto">
          <a:xfrm>
            <a:off x="11506200" y="468610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18</a:t>
            </a:r>
          </a:p>
        </p:txBody>
      </p:sp>
      <p:pic>
        <p:nvPicPr>
          <p:cNvPr id="83" name="Picture 1">
            <a:extLst>
              <a:ext uri="{FF2B5EF4-FFF2-40B4-BE49-F238E27FC236}">
                <a16:creationId xmlns:a16="http://schemas.microsoft.com/office/drawing/2014/main" id="{D2B81F58-3B24-9A36-00AC-39B10B638BE2}"/>
              </a:ext>
            </a:extLst>
          </p:cNvPr>
          <p:cNvPicPr>
            <a:picLocks noChangeAspect="1"/>
          </p:cNvPicPr>
          <p:nvPr/>
        </p:nvPicPr>
        <p:blipFill>
          <a:blip r:embed="rId3"/>
          <a:srcRect/>
          <a:stretch/>
        </p:blipFill>
        <p:spPr bwMode="auto">
          <a:xfrm>
            <a:off x="5252340" y="469202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 name="Text Box 9">
            <a:extLst>
              <a:ext uri="{FF2B5EF4-FFF2-40B4-BE49-F238E27FC236}">
                <a16:creationId xmlns:a16="http://schemas.microsoft.com/office/drawing/2014/main" id="{BBDBA741-63BB-7608-5139-41930A62BE00}"/>
              </a:ext>
            </a:extLst>
          </p:cNvPr>
          <p:cNvSpPr txBox="1">
            <a:spLocks noChangeArrowheads="1"/>
          </p:cNvSpPr>
          <p:nvPr/>
        </p:nvSpPr>
        <p:spPr bwMode="auto">
          <a:xfrm>
            <a:off x="5837238" y="576103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pic>
        <p:nvPicPr>
          <p:cNvPr id="87" name="Picture 1">
            <a:extLst>
              <a:ext uri="{FF2B5EF4-FFF2-40B4-BE49-F238E27FC236}">
                <a16:creationId xmlns:a16="http://schemas.microsoft.com/office/drawing/2014/main" id="{0084737E-9065-F066-20D3-3D73A7BD7A5B}"/>
              </a:ext>
            </a:extLst>
          </p:cNvPr>
          <p:cNvPicPr>
            <a:picLocks noChangeAspect="1"/>
          </p:cNvPicPr>
          <p:nvPr/>
        </p:nvPicPr>
        <p:blipFill>
          <a:blip r:embed="rId3"/>
          <a:srcRect/>
          <a:stretch/>
        </p:blipFill>
        <p:spPr bwMode="auto">
          <a:xfrm>
            <a:off x="5691252" y="469202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 name="Picture 1">
            <a:extLst>
              <a:ext uri="{FF2B5EF4-FFF2-40B4-BE49-F238E27FC236}">
                <a16:creationId xmlns:a16="http://schemas.microsoft.com/office/drawing/2014/main" id="{E07CF15F-37DD-0C07-5F89-2A6DBF35B755}"/>
              </a:ext>
            </a:extLst>
          </p:cNvPr>
          <p:cNvPicPr>
            <a:picLocks noChangeAspect="1"/>
          </p:cNvPicPr>
          <p:nvPr/>
        </p:nvPicPr>
        <p:blipFill>
          <a:blip r:embed="rId3"/>
          <a:srcRect/>
          <a:stretch/>
        </p:blipFill>
        <p:spPr bwMode="auto">
          <a:xfrm>
            <a:off x="6130164" y="469202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 name="Picture 1">
            <a:extLst>
              <a:ext uri="{FF2B5EF4-FFF2-40B4-BE49-F238E27FC236}">
                <a16:creationId xmlns:a16="http://schemas.microsoft.com/office/drawing/2014/main" id="{C45CEEB5-C629-E133-9077-AB2CADA41097}"/>
              </a:ext>
            </a:extLst>
          </p:cNvPr>
          <p:cNvPicPr>
            <a:picLocks noChangeAspect="1"/>
          </p:cNvPicPr>
          <p:nvPr/>
        </p:nvPicPr>
        <p:blipFill>
          <a:blip r:embed="rId3"/>
          <a:srcRect/>
          <a:stretch/>
        </p:blipFill>
        <p:spPr bwMode="auto">
          <a:xfrm>
            <a:off x="6569845" y="469202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 name="Picture 1">
            <a:extLst>
              <a:ext uri="{FF2B5EF4-FFF2-40B4-BE49-F238E27FC236}">
                <a16:creationId xmlns:a16="http://schemas.microsoft.com/office/drawing/2014/main" id="{878BF628-F8C5-F5E0-061F-6B58F3E86F99}"/>
              </a:ext>
            </a:extLst>
          </p:cNvPr>
          <p:cNvPicPr>
            <a:picLocks noChangeAspect="1"/>
          </p:cNvPicPr>
          <p:nvPr/>
        </p:nvPicPr>
        <p:blipFill>
          <a:blip r:embed="rId3"/>
          <a:srcRect/>
          <a:stretch/>
        </p:blipFill>
        <p:spPr bwMode="auto">
          <a:xfrm>
            <a:off x="7008757" y="469202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 name="Picture 1">
            <a:extLst>
              <a:ext uri="{FF2B5EF4-FFF2-40B4-BE49-F238E27FC236}">
                <a16:creationId xmlns:a16="http://schemas.microsoft.com/office/drawing/2014/main" id="{E19A7AFF-A7D3-D22F-3CD2-685001D91B4E}"/>
              </a:ext>
            </a:extLst>
          </p:cNvPr>
          <p:cNvPicPr>
            <a:picLocks noChangeAspect="1"/>
          </p:cNvPicPr>
          <p:nvPr/>
        </p:nvPicPr>
        <p:blipFill>
          <a:blip r:embed="rId3"/>
          <a:srcRect/>
          <a:stretch/>
        </p:blipFill>
        <p:spPr bwMode="auto">
          <a:xfrm>
            <a:off x="7456229" y="469202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 name="Picture 1">
            <a:extLst>
              <a:ext uri="{FF2B5EF4-FFF2-40B4-BE49-F238E27FC236}">
                <a16:creationId xmlns:a16="http://schemas.microsoft.com/office/drawing/2014/main" id="{ACFDB5D4-B8E5-A96F-B501-18D21C82E0EF}"/>
              </a:ext>
            </a:extLst>
          </p:cNvPr>
          <p:cNvPicPr>
            <a:picLocks noChangeAspect="1"/>
          </p:cNvPicPr>
          <p:nvPr/>
        </p:nvPicPr>
        <p:blipFill>
          <a:blip r:embed="rId3"/>
          <a:srcRect/>
          <a:stretch/>
        </p:blipFill>
        <p:spPr bwMode="auto">
          <a:xfrm>
            <a:off x="7895141" y="469202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 name="Picture 1">
            <a:extLst>
              <a:ext uri="{FF2B5EF4-FFF2-40B4-BE49-F238E27FC236}">
                <a16:creationId xmlns:a16="http://schemas.microsoft.com/office/drawing/2014/main" id="{F443F0DE-A0A4-6BB8-871E-FDD2E7C97E35}"/>
              </a:ext>
            </a:extLst>
          </p:cNvPr>
          <p:cNvPicPr>
            <a:picLocks noChangeAspect="1"/>
          </p:cNvPicPr>
          <p:nvPr/>
        </p:nvPicPr>
        <p:blipFill>
          <a:blip r:embed="rId3"/>
          <a:srcRect/>
          <a:stretch/>
        </p:blipFill>
        <p:spPr bwMode="auto">
          <a:xfrm>
            <a:off x="8334053" y="469202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Title 1">
            <a:extLst>
              <a:ext uri="{FF2B5EF4-FFF2-40B4-BE49-F238E27FC236}">
                <a16:creationId xmlns:a16="http://schemas.microsoft.com/office/drawing/2014/main" id="{5D244DEC-83FC-CB1C-E32B-E8935F86845A}"/>
              </a:ext>
            </a:extLst>
          </p:cNvPr>
          <p:cNvSpPr txBox="1">
            <a:spLocks/>
          </p:cNvSpPr>
          <p:nvPr/>
        </p:nvSpPr>
        <p:spPr bwMode="auto">
          <a:xfrm>
            <a:off x="762000" y="4191000"/>
            <a:ext cx="1828800" cy="384048"/>
          </a:xfrm>
          <a:prstGeom prst="rect">
            <a:avLst/>
          </a:prstGeom>
          <a:solidFill>
            <a:schemeClr val="tx1"/>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ER-Negative</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pic>
        <p:nvPicPr>
          <p:cNvPr id="20" name="Picture 1">
            <a:extLst>
              <a:ext uri="{FF2B5EF4-FFF2-40B4-BE49-F238E27FC236}">
                <a16:creationId xmlns:a16="http://schemas.microsoft.com/office/drawing/2014/main" id="{CB9106EC-BA18-A732-F529-9C43032F7FE2}"/>
              </a:ext>
            </a:extLst>
          </p:cNvPr>
          <p:cNvPicPr>
            <a:picLocks noChangeAspect="1"/>
          </p:cNvPicPr>
          <p:nvPr/>
        </p:nvPicPr>
        <p:blipFill>
          <a:blip r:embed="rId3"/>
          <a:srcRect/>
          <a:stretch/>
        </p:blipFill>
        <p:spPr bwMode="auto">
          <a:xfrm>
            <a:off x="8791677" y="469202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1">
            <a:extLst>
              <a:ext uri="{FF2B5EF4-FFF2-40B4-BE49-F238E27FC236}">
                <a16:creationId xmlns:a16="http://schemas.microsoft.com/office/drawing/2014/main" id="{BA6BD265-BE5F-49A7-F9AE-01EBC5986269}"/>
              </a:ext>
            </a:extLst>
          </p:cNvPr>
          <p:cNvPicPr>
            <a:picLocks noChangeAspect="1"/>
          </p:cNvPicPr>
          <p:nvPr/>
        </p:nvPicPr>
        <p:blipFill>
          <a:blip r:embed="rId3"/>
          <a:srcRect/>
          <a:stretch/>
        </p:blipFill>
        <p:spPr bwMode="auto">
          <a:xfrm>
            <a:off x="9230589" y="469202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1">
            <a:extLst>
              <a:ext uri="{FF2B5EF4-FFF2-40B4-BE49-F238E27FC236}">
                <a16:creationId xmlns:a16="http://schemas.microsoft.com/office/drawing/2014/main" id="{F063D5ED-70EA-E3B6-978E-E7972B8981F4}"/>
              </a:ext>
            </a:extLst>
          </p:cNvPr>
          <p:cNvPicPr>
            <a:picLocks noChangeAspect="1"/>
          </p:cNvPicPr>
          <p:nvPr/>
        </p:nvPicPr>
        <p:blipFill>
          <a:blip r:embed="rId3"/>
          <a:srcRect/>
          <a:stretch/>
        </p:blipFill>
        <p:spPr bwMode="auto">
          <a:xfrm>
            <a:off x="9678061" y="469202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1">
            <a:extLst>
              <a:ext uri="{FF2B5EF4-FFF2-40B4-BE49-F238E27FC236}">
                <a16:creationId xmlns:a16="http://schemas.microsoft.com/office/drawing/2014/main" id="{19F39FFF-1CBF-E46A-C574-EBE0E0F69132}"/>
              </a:ext>
            </a:extLst>
          </p:cNvPr>
          <p:cNvPicPr>
            <a:picLocks noChangeAspect="1"/>
          </p:cNvPicPr>
          <p:nvPr/>
        </p:nvPicPr>
        <p:blipFill>
          <a:blip r:embed="rId3"/>
          <a:srcRect/>
          <a:stretch/>
        </p:blipFill>
        <p:spPr bwMode="auto">
          <a:xfrm>
            <a:off x="10116973" y="469202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1">
            <a:extLst>
              <a:ext uri="{FF2B5EF4-FFF2-40B4-BE49-F238E27FC236}">
                <a16:creationId xmlns:a16="http://schemas.microsoft.com/office/drawing/2014/main" id="{FA0EB87E-E2E1-17EE-4D95-3B2848C2FB72}"/>
              </a:ext>
            </a:extLst>
          </p:cNvPr>
          <p:cNvPicPr>
            <a:picLocks noChangeAspect="1"/>
          </p:cNvPicPr>
          <p:nvPr/>
        </p:nvPicPr>
        <p:blipFill>
          <a:blip r:embed="rId3"/>
          <a:srcRect/>
          <a:stretch/>
        </p:blipFill>
        <p:spPr bwMode="auto">
          <a:xfrm>
            <a:off x="10555885" y="469202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Title 1">
            <a:extLst>
              <a:ext uri="{FF2B5EF4-FFF2-40B4-BE49-F238E27FC236}">
                <a16:creationId xmlns:a16="http://schemas.microsoft.com/office/drawing/2014/main" id="{5EF1CEB0-909F-32C9-5F32-7FF82E6AB6A8}"/>
              </a:ext>
            </a:extLst>
          </p:cNvPr>
          <p:cNvSpPr txBox="1">
            <a:spLocks/>
          </p:cNvSpPr>
          <p:nvPr/>
        </p:nvSpPr>
        <p:spPr bwMode="auto">
          <a:xfrm>
            <a:off x="762000" y="1825752"/>
            <a:ext cx="1828800" cy="384048"/>
          </a:xfrm>
          <a:prstGeom prst="rect">
            <a:avLst/>
          </a:prstGeom>
          <a:solidFill>
            <a:srgbClr val="56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ER-Positive</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pic>
        <p:nvPicPr>
          <p:cNvPr id="45" name="Picture 1">
            <a:extLst>
              <a:ext uri="{FF2B5EF4-FFF2-40B4-BE49-F238E27FC236}">
                <a16:creationId xmlns:a16="http://schemas.microsoft.com/office/drawing/2014/main" id="{D56C8C98-7FDF-7FD5-6968-0448495E0357}"/>
              </a:ext>
            </a:extLst>
          </p:cNvPr>
          <p:cNvPicPr>
            <a:picLocks noChangeAspect="1"/>
          </p:cNvPicPr>
          <p:nvPr/>
        </p:nvPicPr>
        <p:blipFill>
          <a:blip r:embed="rId3"/>
          <a:srcRect/>
          <a:stretch/>
        </p:blipFill>
        <p:spPr bwMode="auto">
          <a:xfrm>
            <a:off x="10994797" y="469202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1">
            <a:extLst>
              <a:ext uri="{FF2B5EF4-FFF2-40B4-BE49-F238E27FC236}">
                <a16:creationId xmlns:a16="http://schemas.microsoft.com/office/drawing/2014/main" id="{F4F109B7-28BC-E9F3-C00F-91A00DB0BB35}"/>
              </a:ext>
            </a:extLst>
          </p:cNvPr>
          <p:cNvPicPr>
            <a:picLocks noChangeAspect="1"/>
          </p:cNvPicPr>
          <p:nvPr/>
        </p:nvPicPr>
        <p:blipFill>
          <a:blip r:embed="rId3"/>
          <a:srcRect/>
          <a:stretch/>
        </p:blipFill>
        <p:spPr bwMode="auto">
          <a:xfrm>
            <a:off x="4813428" y="513269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1">
            <a:extLst>
              <a:ext uri="{FF2B5EF4-FFF2-40B4-BE49-F238E27FC236}">
                <a16:creationId xmlns:a16="http://schemas.microsoft.com/office/drawing/2014/main" id="{381AA3BC-DAF1-D696-3D58-EC3463EBB6B3}"/>
              </a:ext>
            </a:extLst>
          </p:cNvPr>
          <p:cNvPicPr>
            <a:picLocks noChangeAspect="1"/>
          </p:cNvPicPr>
          <p:nvPr/>
        </p:nvPicPr>
        <p:blipFill>
          <a:blip r:embed="rId3"/>
          <a:srcRect/>
          <a:stretch/>
        </p:blipFill>
        <p:spPr bwMode="auto">
          <a:xfrm>
            <a:off x="5252340" y="513269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4">
            <a:extLst>
              <a:ext uri="{FF2B5EF4-FFF2-40B4-BE49-F238E27FC236}">
                <a16:creationId xmlns:a16="http://schemas.microsoft.com/office/drawing/2014/main" id="{9A1BCDE6-0117-3476-06B8-B86F734B1C4A}"/>
              </a:ext>
            </a:extLst>
          </p:cNvPr>
          <p:cNvSpPr txBox="1">
            <a:spLocks noChangeArrowheads="1"/>
          </p:cNvSpPr>
          <p:nvPr/>
        </p:nvSpPr>
        <p:spPr bwMode="auto">
          <a:xfrm>
            <a:off x="1" y="3473511"/>
            <a:ext cx="4648200"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Sacituzumab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govitecan</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sym typeface="Wingdings" pitchFamily="2" charset="2"/>
              </a:rPr>
              <a:t></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trastuzumab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deruxtecan</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12" name="Text Box 9">
            <a:extLst>
              <a:ext uri="{FF2B5EF4-FFF2-40B4-BE49-F238E27FC236}">
                <a16:creationId xmlns:a16="http://schemas.microsoft.com/office/drawing/2014/main" id="{65A064A8-1612-F216-A81F-FCECC293A068}"/>
              </a:ext>
            </a:extLst>
          </p:cNvPr>
          <p:cNvSpPr txBox="1">
            <a:spLocks noChangeArrowheads="1"/>
          </p:cNvSpPr>
          <p:nvPr/>
        </p:nvSpPr>
        <p:spPr bwMode="auto">
          <a:xfrm>
            <a:off x="5327683" y="3473511"/>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13" name="Picture 3">
            <a:extLst>
              <a:ext uri="{FF2B5EF4-FFF2-40B4-BE49-F238E27FC236}">
                <a16:creationId xmlns:a16="http://schemas.microsoft.com/office/drawing/2014/main" id="{1E7A4D88-6AFC-D64F-3AF8-351BF72167EF}"/>
              </a:ext>
            </a:extLst>
          </p:cNvPr>
          <p:cNvPicPr>
            <a:picLocks noChangeAspect="1"/>
          </p:cNvPicPr>
          <p:nvPr/>
        </p:nvPicPr>
        <p:blipFill>
          <a:blip r:embed="rId4"/>
          <a:srcRect/>
          <a:stretch/>
        </p:blipFill>
        <p:spPr bwMode="auto">
          <a:xfrm>
            <a:off x="5252340" y="575971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Box 4">
            <a:extLst>
              <a:ext uri="{FF2B5EF4-FFF2-40B4-BE49-F238E27FC236}">
                <a16:creationId xmlns:a16="http://schemas.microsoft.com/office/drawing/2014/main" id="{0B92A7B9-F23E-C4B3-AA14-18F97309C8B9}"/>
              </a:ext>
            </a:extLst>
          </p:cNvPr>
          <p:cNvSpPr txBox="1">
            <a:spLocks noChangeArrowheads="1"/>
          </p:cNvSpPr>
          <p:nvPr/>
        </p:nvSpPr>
        <p:spPr bwMode="auto">
          <a:xfrm>
            <a:off x="76200" y="2465916"/>
            <a:ext cx="45719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Trastuzumab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deruxtecan</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sym typeface="Wingdings" pitchFamily="2" charset="2"/>
              </a:rPr>
              <a:t>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sacituzumab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govitecan</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 name="Picture 1">
            <a:extLst>
              <a:ext uri="{FF2B5EF4-FFF2-40B4-BE49-F238E27FC236}">
                <a16:creationId xmlns:a16="http://schemas.microsoft.com/office/drawing/2014/main" id="{2F75F314-EF88-FDF3-3BE6-ED94F89487E5}"/>
              </a:ext>
            </a:extLst>
          </p:cNvPr>
          <p:cNvPicPr>
            <a:picLocks noChangeAspect="1"/>
          </p:cNvPicPr>
          <p:nvPr/>
        </p:nvPicPr>
        <p:blipFill>
          <a:blip r:embed="rId3"/>
          <a:srcRect/>
          <a:stretch/>
        </p:blipFill>
        <p:spPr bwMode="auto">
          <a:xfrm>
            <a:off x="4813428" y="242565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9">
            <a:extLst>
              <a:ext uri="{FF2B5EF4-FFF2-40B4-BE49-F238E27FC236}">
                <a16:creationId xmlns:a16="http://schemas.microsoft.com/office/drawing/2014/main" id="{667F70FC-DE02-33F2-DF9C-60D672F9E52A}"/>
              </a:ext>
            </a:extLst>
          </p:cNvPr>
          <p:cNvSpPr txBox="1">
            <a:spLocks noChangeArrowheads="1"/>
          </p:cNvSpPr>
          <p:nvPr/>
        </p:nvSpPr>
        <p:spPr bwMode="auto">
          <a:xfrm>
            <a:off x="11476038" y="2419745"/>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19</a:t>
            </a:r>
          </a:p>
        </p:txBody>
      </p:sp>
      <p:pic>
        <p:nvPicPr>
          <p:cNvPr id="19" name="Picture 1">
            <a:extLst>
              <a:ext uri="{FF2B5EF4-FFF2-40B4-BE49-F238E27FC236}">
                <a16:creationId xmlns:a16="http://schemas.microsoft.com/office/drawing/2014/main" id="{00645381-DF45-55BC-207F-C68930B9E91A}"/>
              </a:ext>
            </a:extLst>
          </p:cNvPr>
          <p:cNvPicPr>
            <a:picLocks noChangeAspect="1"/>
          </p:cNvPicPr>
          <p:nvPr/>
        </p:nvPicPr>
        <p:blipFill>
          <a:blip r:embed="rId3"/>
          <a:srcRect/>
          <a:stretch/>
        </p:blipFill>
        <p:spPr bwMode="auto">
          <a:xfrm>
            <a:off x="5252340" y="242565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1">
            <a:extLst>
              <a:ext uri="{FF2B5EF4-FFF2-40B4-BE49-F238E27FC236}">
                <a16:creationId xmlns:a16="http://schemas.microsoft.com/office/drawing/2014/main" id="{1D59950D-6B28-3B0F-B3D4-E6C9EB4BB13B}"/>
              </a:ext>
            </a:extLst>
          </p:cNvPr>
          <p:cNvPicPr>
            <a:picLocks noChangeAspect="1"/>
          </p:cNvPicPr>
          <p:nvPr/>
        </p:nvPicPr>
        <p:blipFill>
          <a:blip r:embed="rId3"/>
          <a:srcRect/>
          <a:stretch/>
        </p:blipFill>
        <p:spPr bwMode="auto">
          <a:xfrm>
            <a:off x="5691252" y="242565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1">
            <a:extLst>
              <a:ext uri="{FF2B5EF4-FFF2-40B4-BE49-F238E27FC236}">
                <a16:creationId xmlns:a16="http://schemas.microsoft.com/office/drawing/2014/main" id="{D1D833DC-71F6-9BDE-AE54-DFB233BF893A}"/>
              </a:ext>
            </a:extLst>
          </p:cNvPr>
          <p:cNvPicPr>
            <a:picLocks noChangeAspect="1"/>
          </p:cNvPicPr>
          <p:nvPr/>
        </p:nvPicPr>
        <p:blipFill>
          <a:blip r:embed="rId3"/>
          <a:srcRect/>
          <a:stretch/>
        </p:blipFill>
        <p:spPr bwMode="auto">
          <a:xfrm>
            <a:off x="6130164" y="242565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1">
            <a:extLst>
              <a:ext uri="{FF2B5EF4-FFF2-40B4-BE49-F238E27FC236}">
                <a16:creationId xmlns:a16="http://schemas.microsoft.com/office/drawing/2014/main" id="{CBF34A0A-0DE7-70A3-04C0-6A3C20C7D23A}"/>
              </a:ext>
            </a:extLst>
          </p:cNvPr>
          <p:cNvPicPr>
            <a:picLocks noChangeAspect="1"/>
          </p:cNvPicPr>
          <p:nvPr/>
        </p:nvPicPr>
        <p:blipFill>
          <a:blip r:embed="rId3"/>
          <a:srcRect/>
          <a:stretch/>
        </p:blipFill>
        <p:spPr bwMode="auto">
          <a:xfrm>
            <a:off x="6569845" y="242565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1">
            <a:extLst>
              <a:ext uri="{FF2B5EF4-FFF2-40B4-BE49-F238E27FC236}">
                <a16:creationId xmlns:a16="http://schemas.microsoft.com/office/drawing/2014/main" id="{280E3747-A0F6-4476-80C5-B7AA6D60652D}"/>
              </a:ext>
            </a:extLst>
          </p:cNvPr>
          <p:cNvPicPr>
            <a:picLocks noChangeAspect="1"/>
          </p:cNvPicPr>
          <p:nvPr/>
        </p:nvPicPr>
        <p:blipFill>
          <a:blip r:embed="rId3"/>
          <a:srcRect/>
          <a:stretch/>
        </p:blipFill>
        <p:spPr bwMode="auto">
          <a:xfrm>
            <a:off x="7008757" y="242565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1">
            <a:extLst>
              <a:ext uri="{FF2B5EF4-FFF2-40B4-BE49-F238E27FC236}">
                <a16:creationId xmlns:a16="http://schemas.microsoft.com/office/drawing/2014/main" id="{FD41EC55-0E12-7664-892C-0909CAF22B93}"/>
              </a:ext>
            </a:extLst>
          </p:cNvPr>
          <p:cNvPicPr>
            <a:picLocks noChangeAspect="1"/>
          </p:cNvPicPr>
          <p:nvPr/>
        </p:nvPicPr>
        <p:blipFill>
          <a:blip r:embed="rId3"/>
          <a:srcRect/>
          <a:stretch/>
        </p:blipFill>
        <p:spPr bwMode="auto">
          <a:xfrm>
            <a:off x="7456229" y="242565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1">
            <a:extLst>
              <a:ext uri="{FF2B5EF4-FFF2-40B4-BE49-F238E27FC236}">
                <a16:creationId xmlns:a16="http://schemas.microsoft.com/office/drawing/2014/main" id="{4746A10D-DA27-C0DF-312D-3D22BA7160C8}"/>
              </a:ext>
            </a:extLst>
          </p:cNvPr>
          <p:cNvPicPr>
            <a:picLocks noChangeAspect="1"/>
          </p:cNvPicPr>
          <p:nvPr/>
        </p:nvPicPr>
        <p:blipFill>
          <a:blip r:embed="rId3"/>
          <a:srcRect/>
          <a:stretch/>
        </p:blipFill>
        <p:spPr bwMode="auto">
          <a:xfrm>
            <a:off x="7895141" y="242565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1">
            <a:extLst>
              <a:ext uri="{FF2B5EF4-FFF2-40B4-BE49-F238E27FC236}">
                <a16:creationId xmlns:a16="http://schemas.microsoft.com/office/drawing/2014/main" id="{C543A0D2-1B73-C8FA-BE88-4D3E12882361}"/>
              </a:ext>
            </a:extLst>
          </p:cNvPr>
          <p:cNvPicPr>
            <a:picLocks noChangeAspect="1"/>
          </p:cNvPicPr>
          <p:nvPr/>
        </p:nvPicPr>
        <p:blipFill>
          <a:blip r:embed="rId3"/>
          <a:srcRect/>
          <a:stretch/>
        </p:blipFill>
        <p:spPr bwMode="auto">
          <a:xfrm>
            <a:off x="8334053" y="242565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1">
            <a:extLst>
              <a:ext uri="{FF2B5EF4-FFF2-40B4-BE49-F238E27FC236}">
                <a16:creationId xmlns:a16="http://schemas.microsoft.com/office/drawing/2014/main" id="{FF78CDD2-4A4E-8EC1-7F79-7E05C39473BE}"/>
              </a:ext>
            </a:extLst>
          </p:cNvPr>
          <p:cNvPicPr>
            <a:picLocks noChangeAspect="1"/>
          </p:cNvPicPr>
          <p:nvPr/>
        </p:nvPicPr>
        <p:blipFill>
          <a:blip r:embed="rId3"/>
          <a:srcRect/>
          <a:stretch/>
        </p:blipFill>
        <p:spPr bwMode="auto">
          <a:xfrm>
            <a:off x="8772965" y="242565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1">
            <a:extLst>
              <a:ext uri="{FF2B5EF4-FFF2-40B4-BE49-F238E27FC236}">
                <a16:creationId xmlns:a16="http://schemas.microsoft.com/office/drawing/2014/main" id="{D2F0817E-AADB-995D-2D2B-F8A68E4E2F87}"/>
              </a:ext>
            </a:extLst>
          </p:cNvPr>
          <p:cNvPicPr>
            <a:picLocks noChangeAspect="1"/>
          </p:cNvPicPr>
          <p:nvPr/>
        </p:nvPicPr>
        <p:blipFill>
          <a:blip r:embed="rId3"/>
          <a:srcRect/>
          <a:stretch/>
        </p:blipFill>
        <p:spPr bwMode="auto">
          <a:xfrm>
            <a:off x="9212130" y="242565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 name="Picture 1">
            <a:extLst>
              <a:ext uri="{FF2B5EF4-FFF2-40B4-BE49-F238E27FC236}">
                <a16:creationId xmlns:a16="http://schemas.microsoft.com/office/drawing/2014/main" id="{33A0E52B-0770-11C4-5DAA-2F658BCF1B4C}"/>
              </a:ext>
            </a:extLst>
          </p:cNvPr>
          <p:cNvPicPr>
            <a:picLocks noChangeAspect="1"/>
          </p:cNvPicPr>
          <p:nvPr/>
        </p:nvPicPr>
        <p:blipFill>
          <a:blip r:embed="rId3"/>
          <a:srcRect/>
          <a:stretch/>
        </p:blipFill>
        <p:spPr bwMode="auto">
          <a:xfrm>
            <a:off x="9659602" y="242565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 name="Picture 1">
            <a:extLst>
              <a:ext uri="{FF2B5EF4-FFF2-40B4-BE49-F238E27FC236}">
                <a16:creationId xmlns:a16="http://schemas.microsoft.com/office/drawing/2014/main" id="{85372B36-0526-A54F-D53C-C24FF3FCD997}"/>
              </a:ext>
            </a:extLst>
          </p:cNvPr>
          <p:cNvPicPr>
            <a:picLocks noChangeAspect="1"/>
          </p:cNvPicPr>
          <p:nvPr/>
        </p:nvPicPr>
        <p:blipFill>
          <a:blip r:embed="rId3"/>
          <a:srcRect/>
          <a:stretch/>
        </p:blipFill>
        <p:spPr bwMode="auto">
          <a:xfrm>
            <a:off x="10098514" y="242565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Picture 1">
            <a:extLst>
              <a:ext uri="{FF2B5EF4-FFF2-40B4-BE49-F238E27FC236}">
                <a16:creationId xmlns:a16="http://schemas.microsoft.com/office/drawing/2014/main" id="{734CD2AA-31FF-F705-15BE-1710F3FAF138}"/>
              </a:ext>
            </a:extLst>
          </p:cNvPr>
          <p:cNvPicPr>
            <a:picLocks noChangeAspect="1"/>
          </p:cNvPicPr>
          <p:nvPr/>
        </p:nvPicPr>
        <p:blipFill>
          <a:blip r:embed="rId3"/>
          <a:srcRect/>
          <a:stretch/>
        </p:blipFill>
        <p:spPr bwMode="auto">
          <a:xfrm>
            <a:off x="10537426" y="242565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 name="Picture 1">
            <a:extLst>
              <a:ext uri="{FF2B5EF4-FFF2-40B4-BE49-F238E27FC236}">
                <a16:creationId xmlns:a16="http://schemas.microsoft.com/office/drawing/2014/main" id="{66824D98-2E71-D653-48C4-5546DDC31713}"/>
              </a:ext>
            </a:extLst>
          </p:cNvPr>
          <p:cNvPicPr>
            <a:picLocks noChangeAspect="1"/>
          </p:cNvPicPr>
          <p:nvPr/>
        </p:nvPicPr>
        <p:blipFill>
          <a:blip r:embed="rId3"/>
          <a:srcRect/>
          <a:stretch/>
        </p:blipFill>
        <p:spPr bwMode="auto">
          <a:xfrm>
            <a:off x="10976338" y="242565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 name="Picture 1">
            <a:extLst>
              <a:ext uri="{FF2B5EF4-FFF2-40B4-BE49-F238E27FC236}">
                <a16:creationId xmlns:a16="http://schemas.microsoft.com/office/drawing/2014/main" id="{64EA8901-9E6A-928E-EC0A-C776E7B1EDE6}"/>
              </a:ext>
            </a:extLst>
          </p:cNvPr>
          <p:cNvPicPr>
            <a:picLocks noChangeAspect="1"/>
          </p:cNvPicPr>
          <p:nvPr/>
        </p:nvPicPr>
        <p:blipFill>
          <a:blip r:embed="rId3"/>
          <a:srcRect/>
          <a:stretch/>
        </p:blipFill>
        <p:spPr bwMode="auto">
          <a:xfrm>
            <a:off x="4813428" y="286633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 name="Picture 1">
            <a:extLst>
              <a:ext uri="{FF2B5EF4-FFF2-40B4-BE49-F238E27FC236}">
                <a16:creationId xmlns:a16="http://schemas.microsoft.com/office/drawing/2014/main" id="{D1E5DB17-2CAB-9743-C16E-AB47BDEDE746}"/>
              </a:ext>
            </a:extLst>
          </p:cNvPr>
          <p:cNvPicPr>
            <a:picLocks noChangeAspect="1"/>
          </p:cNvPicPr>
          <p:nvPr/>
        </p:nvPicPr>
        <p:blipFill>
          <a:blip r:embed="rId3"/>
          <a:srcRect/>
          <a:stretch/>
        </p:blipFill>
        <p:spPr bwMode="auto">
          <a:xfrm>
            <a:off x="5252340" y="286633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 name="Picture 1">
            <a:extLst>
              <a:ext uri="{FF2B5EF4-FFF2-40B4-BE49-F238E27FC236}">
                <a16:creationId xmlns:a16="http://schemas.microsoft.com/office/drawing/2014/main" id="{B078F32D-2549-7811-9B0A-62814CBC2EC6}"/>
              </a:ext>
            </a:extLst>
          </p:cNvPr>
          <p:cNvPicPr>
            <a:picLocks noChangeAspect="1"/>
          </p:cNvPicPr>
          <p:nvPr/>
        </p:nvPicPr>
        <p:blipFill>
          <a:blip r:embed="rId3"/>
          <a:srcRect/>
          <a:stretch/>
        </p:blipFill>
        <p:spPr bwMode="auto">
          <a:xfrm>
            <a:off x="5691252" y="286633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 name="Picture 3">
            <a:extLst>
              <a:ext uri="{FF2B5EF4-FFF2-40B4-BE49-F238E27FC236}">
                <a16:creationId xmlns:a16="http://schemas.microsoft.com/office/drawing/2014/main" id="{EA2172BB-D20E-AF92-7CF0-D16A54156909}"/>
              </a:ext>
            </a:extLst>
          </p:cNvPr>
          <p:cNvPicPr>
            <a:picLocks noChangeAspect="1"/>
          </p:cNvPicPr>
          <p:nvPr/>
        </p:nvPicPr>
        <p:blipFill>
          <a:blip r:embed="rId4"/>
          <a:srcRect/>
          <a:stretch/>
        </p:blipFill>
        <p:spPr bwMode="auto">
          <a:xfrm>
            <a:off x="4813428" y="347503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
            <a:extLst>
              <a:ext uri="{FF2B5EF4-FFF2-40B4-BE49-F238E27FC236}">
                <a16:creationId xmlns:a16="http://schemas.microsoft.com/office/drawing/2014/main" id="{19994544-9A2C-598C-1188-EEBDC77143D0}"/>
              </a:ext>
            </a:extLst>
          </p:cNvPr>
          <p:cNvPicPr>
            <a:picLocks noChangeAspect="1"/>
          </p:cNvPicPr>
          <p:nvPr/>
        </p:nvPicPr>
        <p:blipFill>
          <a:blip r:embed="rId3"/>
          <a:srcRect/>
          <a:stretch/>
        </p:blipFill>
        <p:spPr bwMode="auto">
          <a:xfrm>
            <a:off x="6130164" y="2871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a:extLst>
              <a:ext uri="{FF2B5EF4-FFF2-40B4-BE49-F238E27FC236}">
                <a16:creationId xmlns:a16="http://schemas.microsoft.com/office/drawing/2014/main" id="{1E45DE4E-E7F5-0C80-3D7D-24D4C6584D73}"/>
              </a:ext>
            </a:extLst>
          </p:cNvPr>
          <p:cNvPicPr>
            <a:picLocks noChangeAspect="1"/>
          </p:cNvPicPr>
          <p:nvPr/>
        </p:nvPicPr>
        <p:blipFill>
          <a:blip r:embed="rId3"/>
          <a:srcRect/>
          <a:stretch/>
        </p:blipFill>
        <p:spPr bwMode="auto">
          <a:xfrm>
            <a:off x="5691252" y="513269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81429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p:nvPr>
        </p:nvSpPr>
        <p:spPr>
          <a:xfrm>
            <a:off x="912285" y="19280"/>
            <a:ext cx="10441515" cy="1961920"/>
          </a:xfrm>
        </p:spPr>
        <p:txBody>
          <a:bodyPr/>
          <a:lstStyle/>
          <a:p>
            <a:pPr marL="0" marR="0">
              <a:spcBef>
                <a:spcPts val="0"/>
              </a:spcBef>
              <a:spcAft>
                <a:spcPts val="0"/>
              </a:spcAft>
            </a:pPr>
            <a:r>
              <a:rPr lang="en-US" b="1" kern="100"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What is your global view on the antitumor efficacy of trastuzumab deruxtecan in patients with HER2-low breast cancer? (</a:t>
            </a:r>
            <a:r>
              <a:rPr lang="en-US" b="1" kern="100" dirty="0" err="1">
                <a:solidFill>
                  <a:srgbClr val="0432FF"/>
                </a:solidFill>
                <a:effectLst/>
                <a:latin typeface="Arial" panose="020B0604020202020204" pitchFamily="34" charset="0"/>
                <a:ea typeface="Calibri" panose="020F0502020204030204" pitchFamily="34" charset="0"/>
                <a:cs typeface="Times New Roman" panose="02020603050405020304" pitchFamily="18" charset="0"/>
              </a:rPr>
              <a:t>Eg</a:t>
            </a:r>
            <a:r>
              <a:rPr lang="en-US" b="1" kern="100"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 approximate proportion of patients who experience a clinical response; general duration of response)</a:t>
            </a:r>
            <a:endParaRPr lang="en-US" kern="100"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TextBox 44">
            <a:extLst>
              <a:ext uri="{FF2B5EF4-FFF2-40B4-BE49-F238E27FC236}">
                <a16:creationId xmlns:a16="http://schemas.microsoft.com/office/drawing/2014/main" id="{18C0D34C-EF1F-DA2D-BBAF-A0FD46591088}"/>
              </a:ext>
            </a:extLst>
          </p:cNvPr>
          <p:cNvSpPr txBox="1"/>
          <p:nvPr/>
        </p:nvSpPr>
        <p:spPr>
          <a:xfrm>
            <a:off x="912285" y="1844824"/>
            <a:ext cx="10136715" cy="4503797"/>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ts val="0"/>
              </a:spcBef>
              <a:spcAft>
                <a:spcPts val="200"/>
              </a:spcAft>
              <a:buClrTx/>
              <a:buSzTx/>
              <a:buFont typeface="Symbol" pitchFamily="2" charset="2"/>
              <a:buChar char=""/>
              <a:tabLst/>
              <a:defRPr/>
            </a:pPr>
            <a:r>
              <a:rPr kumimoji="0" lang="en-US" sz="1800" b="0"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75% respond; duration 6-12 months (in my practice)</a:t>
            </a:r>
            <a:endParaRPr kumimoji="0" lang="en-US" sz="1800" b="0" i="0" u="none" strike="noStrike" kern="1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lnSpc>
                <a:spcPct val="100000"/>
              </a:lnSpc>
              <a:spcBef>
                <a:spcPts val="0"/>
              </a:spcBef>
              <a:spcAft>
                <a:spcPts val="200"/>
              </a:spcAft>
              <a:buClrTx/>
              <a:buSzTx/>
              <a:buFont typeface="Symbol" pitchFamily="2" charset="2"/>
              <a:buChar char=""/>
              <a:tabLst/>
              <a:defRPr/>
            </a:pPr>
            <a:r>
              <a:rPr kumimoji="0" lang="en-US" sz="1800" b="0" i="0" u="none" strike="noStrike" kern="1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3/4 of patients will either have a response or a PFS &gt;6 months</a:t>
            </a:r>
          </a:p>
          <a:p>
            <a:pPr marL="342900" marR="0" lvl="0" indent="-342900" algn="l" defTabSz="914400" rtl="0" eaLnBrk="0" fontAlgn="base" latinLnBrk="0" hangingPunct="0">
              <a:lnSpc>
                <a:spcPct val="100000"/>
              </a:lnSpc>
              <a:spcBef>
                <a:spcPts val="0"/>
              </a:spcBef>
              <a:spcAft>
                <a:spcPts val="200"/>
              </a:spcAft>
              <a:buClrTx/>
              <a:buSzTx/>
              <a:buFont typeface="Symbol" pitchFamily="2" charset="2"/>
              <a:buChar char=""/>
              <a:tabLst/>
              <a:defRPr/>
            </a:pPr>
            <a:r>
              <a:rPr kumimoji="0" lang="en-US" sz="1800" b="0" i="0" u="none" strike="noStrike" kern="1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Most pts respond -- probably around two-thirds -- but duration is relatively short at 5-6 months (all pts would be pretreated with 1-2 lines of chemotherapy for MBC)</a:t>
            </a:r>
          </a:p>
          <a:p>
            <a:pPr marL="342900" marR="0" lvl="0" indent="-342900" algn="l" defTabSz="914400" rtl="0" eaLnBrk="0" fontAlgn="base" latinLnBrk="0" hangingPunct="0">
              <a:lnSpc>
                <a:spcPct val="100000"/>
              </a:lnSpc>
              <a:spcBef>
                <a:spcPts val="0"/>
              </a:spcBef>
              <a:spcAft>
                <a:spcPts val="200"/>
              </a:spcAft>
              <a:buClrTx/>
              <a:buSzTx/>
              <a:buFont typeface="Symbol" pitchFamily="2" charset="2"/>
              <a:buChar char=""/>
              <a:tabLst/>
              <a:defRPr/>
            </a:pPr>
            <a:r>
              <a:rPr kumimoji="0" lang="en-US" sz="1800" b="0" i="0" u="none" strike="noStrike" kern="1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60% response rate, 10-12 month PFS</a:t>
            </a:r>
          </a:p>
          <a:p>
            <a:pPr marL="342900" marR="0" lvl="0" indent="-342900" algn="l" defTabSz="914400" rtl="0" eaLnBrk="0" fontAlgn="base" latinLnBrk="0" hangingPunct="0">
              <a:lnSpc>
                <a:spcPct val="100000"/>
              </a:lnSpc>
              <a:spcBef>
                <a:spcPts val="0"/>
              </a:spcBef>
              <a:spcAft>
                <a:spcPts val="200"/>
              </a:spcAft>
              <a:buClrTx/>
              <a:buSzTx/>
              <a:buFont typeface="Symbol" pitchFamily="2" charset="2"/>
              <a:buChar char=""/>
              <a:tabLst/>
              <a:defRPr/>
            </a:pPr>
            <a:r>
              <a:rPr kumimoji="0" lang="en-US" sz="1800" b="0"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Approximately half of the patients respond, duration is generally short (4-5 months)</a:t>
            </a:r>
            <a:endParaRPr kumimoji="0" lang="en-US" sz="1800" b="0" i="0" u="none" strike="noStrike" kern="1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lnSpc>
                <a:spcPct val="100000"/>
              </a:lnSpc>
              <a:spcBef>
                <a:spcPts val="0"/>
              </a:spcBef>
              <a:spcAft>
                <a:spcPts val="200"/>
              </a:spcAft>
              <a:buClrTx/>
              <a:buSzTx/>
              <a:buFont typeface="Symbol" pitchFamily="2" charset="2"/>
              <a:buChar char=""/>
              <a:tabLst/>
              <a:defRPr/>
            </a:pPr>
            <a:r>
              <a:rPr kumimoji="0" lang="en-US" sz="1800" b="0" i="0" u="none" strike="noStrike" kern="1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40% response, duration of response 5-6 months</a:t>
            </a:r>
          </a:p>
          <a:p>
            <a:pPr marL="342900" marR="0" lvl="0" indent="-342900" algn="l" defTabSz="914400" rtl="0" eaLnBrk="0" fontAlgn="base" latinLnBrk="0" hangingPunct="0">
              <a:lnSpc>
                <a:spcPct val="100000"/>
              </a:lnSpc>
              <a:spcBef>
                <a:spcPts val="0"/>
              </a:spcBef>
              <a:spcAft>
                <a:spcPts val="200"/>
              </a:spcAft>
              <a:buClrTx/>
              <a:buSzTx/>
              <a:buFont typeface="Symbol" pitchFamily="2" charset="2"/>
              <a:buChar char=""/>
              <a:tabLst/>
              <a:defRPr/>
            </a:pPr>
            <a:r>
              <a:rPr kumimoji="0" lang="en-US" sz="1800" b="0" i="0" u="none" strike="noStrike" kern="1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30-40% with partial/complete response; duration 8-10 months</a:t>
            </a:r>
          </a:p>
          <a:p>
            <a:pPr marL="342900" marR="0" lvl="0" indent="-342900" algn="l" defTabSz="914400" rtl="0" eaLnBrk="0" fontAlgn="base" latinLnBrk="0" hangingPunct="0">
              <a:lnSpc>
                <a:spcPct val="100000"/>
              </a:lnSpc>
              <a:spcBef>
                <a:spcPts val="0"/>
              </a:spcBef>
              <a:spcAft>
                <a:spcPts val="200"/>
              </a:spcAft>
              <a:buClrTx/>
              <a:buSzTx/>
              <a:buFont typeface="Symbol" pitchFamily="2" charset="2"/>
              <a:buChar char=""/>
              <a:tabLst/>
              <a:defRPr/>
            </a:pPr>
            <a:r>
              <a:rPr kumimoji="0" lang="en-US" sz="1800" b="0" i="0" u="none" strike="noStrike" kern="1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About 30-40% experience a response. In clinic I am not seeing the very long duration of responses in many patients</a:t>
            </a:r>
          </a:p>
          <a:p>
            <a:pPr marL="342900" marR="0" lvl="0" indent="-342900" algn="l" defTabSz="914400" rtl="0" eaLnBrk="0" fontAlgn="base" latinLnBrk="0" hangingPunct="0">
              <a:lnSpc>
                <a:spcPct val="100000"/>
              </a:lnSpc>
              <a:spcBef>
                <a:spcPts val="0"/>
              </a:spcBef>
              <a:spcAft>
                <a:spcPts val="200"/>
              </a:spcAft>
              <a:buClrTx/>
              <a:buSzTx/>
              <a:buFont typeface="Symbol" pitchFamily="2" charset="2"/>
              <a:buChar char=""/>
              <a:tabLst/>
              <a:defRPr/>
            </a:pPr>
            <a:r>
              <a:rPr kumimoji="0" lang="en-US" sz="1800" b="0" i="0" u="none" strike="noStrike" kern="1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Much better than chemotherapy, duration longer than just 2 months</a:t>
            </a:r>
          </a:p>
          <a:p>
            <a:pPr marL="342900" marR="0" lvl="0" indent="-342900" algn="l" defTabSz="914400" rtl="0" eaLnBrk="0" fontAlgn="base" latinLnBrk="0" hangingPunct="0">
              <a:lnSpc>
                <a:spcPct val="100000"/>
              </a:lnSpc>
              <a:spcBef>
                <a:spcPts val="0"/>
              </a:spcBef>
              <a:spcAft>
                <a:spcPts val="200"/>
              </a:spcAft>
              <a:buClrTx/>
              <a:buSzTx/>
              <a:buFont typeface="Symbol" pitchFamily="2" charset="2"/>
              <a:buChar char=""/>
              <a:tabLst/>
              <a:defRPr/>
            </a:pPr>
            <a:r>
              <a:rPr kumimoji="0" lang="en-US" sz="1800" b="0" i="0" u="none" strike="noStrike" kern="1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Hard to know, I usually give </a:t>
            </a:r>
            <a:r>
              <a:rPr kumimoji="0" lang="en-US" sz="1800" b="0" i="0" u="none" strike="noStrike" kern="1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sacituzumab</a:t>
            </a:r>
            <a:r>
              <a:rPr kumimoji="0" lang="en-US" sz="1800" b="0" i="0" u="none" strike="noStrike" kern="1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first and most rapid relapsing patients with TNBC are HER2 IHC 0</a:t>
            </a:r>
          </a:p>
          <a:p>
            <a:pPr marL="342900" marR="0" lvl="0" indent="-342900" algn="l" defTabSz="914400" rtl="0" eaLnBrk="0" fontAlgn="base" latinLnBrk="0" hangingPunct="0">
              <a:lnSpc>
                <a:spcPct val="100000"/>
              </a:lnSpc>
              <a:spcBef>
                <a:spcPts val="0"/>
              </a:spcBef>
              <a:spcAft>
                <a:spcPts val="200"/>
              </a:spcAft>
              <a:buClrTx/>
              <a:buSzTx/>
              <a:buFont typeface="Symbol" pitchFamily="2" charset="2"/>
              <a:buChar char=""/>
              <a:tabLst/>
              <a:defRPr/>
            </a:pPr>
            <a:r>
              <a:rPr kumimoji="0" lang="en-US" sz="1800" b="0" i="0" u="none" strike="noStrike" kern="1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Depends on prior lines of chemotherapy but response rate in 2L setting would be around 35% with median duration 4-6 months </a:t>
            </a:r>
          </a:p>
        </p:txBody>
      </p:sp>
    </p:spTree>
    <p:extLst>
      <p:ext uri="{BB962C8B-B14F-4D97-AF65-F5344CB8AC3E}">
        <p14:creationId xmlns:p14="http://schemas.microsoft.com/office/powerpoint/2010/main" val="3474713917"/>
      </p:ext>
    </p:extLst>
  </p:cSld>
  <p:clrMapOvr>
    <a:masterClrMapping/>
  </p:clrMapOvr>
  <p:transition spd="slow"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263352" y="404665"/>
            <a:ext cx="11656800" cy="1440160"/>
          </a:xfrm>
          <a:solidFill>
            <a:srgbClr val="3333CC"/>
          </a:solidFill>
        </p:spPr>
        <p:txBody>
          <a:bodyPr lIns="182880" rIns="182880"/>
          <a:lstStyle/>
          <a:p>
            <a:pPr>
              <a:spcBef>
                <a:spcPts val="1200"/>
              </a:spcBef>
            </a:pPr>
            <a:r>
              <a:rPr lang="en-US" sz="3200" dirty="0">
                <a:solidFill>
                  <a:schemeClr val="bg1"/>
                </a:solidFill>
              </a:rPr>
              <a:t>Integration of antibody-drug conjugates in the management of recurrent metastatic HER2-low breast cancer</a:t>
            </a:r>
          </a:p>
        </p:txBody>
      </p:sp>
      <p:sp>
        <p:nvSpPr>
          <p:cNvPr id="7" name="TextBox 6">
            <a:extLst>
              <a:ext uri="{FF2B5EF4-FFF2-40B4-BE49-F238E27FC236}">
                <a16:creationId xmlns:a16="http://schemas.microsoft.com/office/drawing/2014/main" id="{B689BC0B-42F9-D36C-B0FD-5518BEB101FA}"/>
              </a:ext>
            </a:extLst>
          </p:cNvPr>
          <p:cNvSpPr txBox="1"/>
          <p:nvPr/>
        </p:nvSpPr>
        <p:spPr>
          <a:xfrm>
            <a:off x="4110070" y="5890681"/>
            <a:ext cx="3657600"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Priyanka Sharma, MD</a:t>
            </a:r>
          </a:p>
        </p:txBody>
      </p:sp>
      <p:pic>
        <p:nvPicPr>
          <p:cNvPr id="8" name="Picture 7" descr="A person wearing a red shirt and headphones&#10;&#10;Description automatically generated">
            <a:extLst>
              <a:ext uri="{FF2B5EF4-FFF2-40B4-BE49-F238E27FC236}">
                <a16:creationId xmlns:a16="http://schemas.microsoft.com/office/drawing/2014/main" id="{A72F6F2B-26CF-251E-93C6-BF6B9CC1841F}"/>
              </a:ext>
            </a:extLst>
          </p:cNvPr>
          <p:cNvPicPr>
            <a:picLocks noChangeAspect="1"/>
          </p:cNvPicPr>
          <p:nvPr/>
        </p:nvPicPr>
        <p:blipFill>
          <a:blip r:embed="rId2"/>
          <a:stretch>
            <a:fillRect/>
          </a:stretch>
        </p:blipFill>
        <p:spPr>
          <a:xfrm>
            <a:off x="2689518" y="2167847"/>
            <a:ext cx="6454480" cy="36306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02531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263352" y="404665"/>
            <a:ext cx="11656800" cy="1440160"/>
          </a:xfrm>
          <a:solidFill>
            <a:srgbClr val="3333CC"/>
          </a:solidFill>
        </p:spPr>
        <p:txBody>
          <a:bodyPr lIns="182880" rIns="182880"/>
          <a:lstStyle/>
          <a:p>
            <a:pPr>
              <a:spcBef>
                <a:spcPts val="1200"/>
              </a:spcBef>
            </a:pPr>
            <a:r>
              <a:rPr lang="en-US" sz="3200" dirty="0">
                <a:solidFill>
                  <a:schemeClr val="bg1"/>
                </a:solidFill>
              </a:rPr>
              <a:t>Sequencing therapy for recurrent metastatic triple-negative </a:t>
            </a:r>
            <a:br>
              <a:rPr lang="en-US" sz="3200" dirty="0">
                <a:solidFill>
                  <a:schemeClr val="bg1"/>
                </a:solidFill>
              </a:rPr>
            </a:br>
            <a:r>
              <a:rPr lang="en-US" sz="3200" dirty="0">
                <a:solidFill>
                  <a:schemeClr val="bg1"/>
                </a:solidFill>
              </a:rPr>
              <a:t>breast cancer</a:t>
            </a:r>
          </a:p>
        </p:txBody>
      </p:sp>
      <p:sp>
        <p:nvSpPr>
          <p:cNvPr id="3" name="TextBox 2">
            <a:extLst>
              <a:ext uri="{FF2B5EF4-FFF2-40B4-BE49-F238E27FC236}">
                <a16:creationId xmlns:a16="http://schemas.microsoft.com/office/drawing/2014/main" id="{47F51026-D56F-2A94-96C7-6BC1D8E36D99}"/>
              </a:ext>
            </a:extLst>
          </p:cNvPr>
          <p:cNvSpPr txBox="1"/>
          <p:nvPr/>
        </p:nvSpPr>
        <p:spPr>
          <a:xfrm>
            <a:off x="4425495" y="5970973"/>
            <a:ext cx="3657600"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Adam M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Brufsky</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 PhD</a:t>
            </a:r>
          </a:p>
        </p:txBody>
      </p:sp>
      <p:pic>
        <p:nvPicPr>
          <p:cNvPr id="4" name="Picture 3" descr="A person wearing glasses and a sweater&#10;&#10;Description automatically generated">
            <a:extLst>
              <a:ext uri="{FF2B5EF4-FFF2-40B4-BE49-F238E27FC236}">
                <a16:creationId xmlns:a16="http://schemas.microsoft.com/office/drawing/2014/main" id="{49A16EE6-4EC6-1C51-9057-9C1958E3D03A}"/>
              </a:ext>
            </a:extLst>
          </p:cNvPr>
          <p:cNvPicPr>
            <a:picLocks noChangeAspect="1"/>
          </p:cNvPicPr>
          <p:nvPr/>
        </p:nvPicPr>
        <p:blipFill>
          <a:blip r:embed="rId2"/>
          <a:stretch>
            <a:fillRect/>
          </a:stretch>
        </p:blipFill>
        <p:spPr>
          <a:xfrm>
            <a:off x="2771713" y="2207993"/>
            <a:ext cx="6454480" cy="3630645"/>
          </a:xfrm>
          <a:prstGeom prst="rect">
            <a:avLst/>
          </a:prstGeom>
        </p:spPr>
      </p:pic>
    </p:spTree>
    <p:extLst>
      <p:ext uri="{BB962C8B-B14F-4D97-AF65-F5344CB8AC3E}">
        <p14:creationId xmlns:p14="http://schemas.microsoft.com/office/powerpoint/2010/main" val="2013303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263352" y="404665"/>
            <a:ext cx="11656800" cy="1440160"/>
          </a:xfrm>
          <a:solidFill>
            <a:srgbClr val="3333CC"/>
          </a:solidFill>
        </p:spPr>
        <p:txBody>
          <a:bodyPr lIns="182880" rIns="182880"/>
          <a:lstStyle/>
          <a:p>
            <a:pPr>
              <a:spcBef>
                <a:spcPts val="1200"/>
              </a:spcBef>
            </a:pPr>
            <a:r>
              <a:rPr lang="en-US" sz="3200" dirty="0">
                <a:solidFill>
                  <a:schemeClr val="bg1"/>
                </a:solidFill>
              </a:rPr>
              <a:t>Therapy options for patients with HER2-low metastatic breast cancer after capecitabine</a:t>
            </a:r>
          </a:p>
        </p:txBody>
      </p:sp>
      <p:sp>
        <p:nvSpPr>
          <p:cNvPr id="7" name="TextBox 6">
            <a:extLst>
              <a:ext uri="{FF2B5EF4-FFF2-40B4-BE49-F238E27FC236}">
                <a16:creationId xmlns:a16="http://schemas.microsoft.com/office/drawing/2014/main" id="{B689BC0B-42F9-D36C-B0FD-5518BEB101FA}"/>
              </a:ext>
            </a:extLst>
          </p:cNvPr>
          <p:cNvSpPr txBox="1"/>
          <p:nvPr/>
        </p:nvSpPr>
        <p:spPr>
          <a:xfrm>
            <a:off x="4110070" y="5890681"/>
            <a:ext cx="3657600"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Eric P Winer, MD</a:t>
            </a:r>
          </a:p>
        </p:txBody>
      </p:sp>
      <p:pic>
        <p:nvPicPr>
          <p:cNvPr id="4" name="Picture 3" descr="A person wearing a suit and tie&#10;&#10;Description automatically generated">
            <a:extLst>
              <a:ext uri="{FF2B5EF4-FFF2-40B4-BE49-F238E27FC236}">
                <a16:creationId xmlns:a16="http://schemas.microsoft.com/office/drawing/2014/main" id="{3BEA18A6-8742-8D24-BABD-BAAB8B931D4F}"/>
              </a:ext>
            </a:extLst>
          </p:cNvPr>
          <p:cNvPicPr>
            <a:picLocks noChangeAspect="1"/>
          </p:cNvPicPr>
          <p:nvPr/>
        </p:nvPicPr>
        <p:blipFill>
          <a:blip r:embed="rId2"/>
          <a:stretch>
            <a:fillRect/>
          </a:stretch>
        </p:blipFill>
        <p:spPr>
          <a:xfrm>
            <a:off x="2689518" y="2167847"/>
            <a:ext cx="6454480" cy="36306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93307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2D553-69D5-A34F-8298-3D6D865E4C2F}"/>
              </a:ext>
            </a:extLst>
          </p:cNvPr>
          <p:cNvSpPr>
            <a:spLocks noGrp="1"/>
          </p:cNvSpPr>
          <p:nvPr>
            <p:ph type="ctrTitle"/>
          </p:nvPr>
        </p:nvSpPr>
        <p:spPr>
          <a:xfrm>
            <a:off x="1250731" y="2097156"/>
            <a:ext cx="9690538" cy="856215"/>
          </a:xfrm>
        </p:spPr>
        <p:txBody>
          <a:bodyPr>
            <a:normAutofit/>
          </a:bodyPr>
          <a:lstStyle/>
          <a:p>
            <a:r>
              <a:rPr lang="en-US" sz="4000" b="1" dirty="0">
                <a:solidFill>
                  <a:srgbClr val="002060"/>
                </a:solidFill>
              </a:rPr>
              <a:t>HER2 Targeted Therapy for HER2 LOW MBC</a:t>
            </a:r>
          </a:p>
        </p:txBody>
      </p:sp>
      <p:sp>
        <p:nvSpPr>
          <p:cNvPr id="3" name="Subtitle 2">
            <a:extLst>
              <a:ext uri="{FF2B5EF4-FFF2-40B4-BE49-F238E27FC236}">
                <a16:creationId xmlns:a16="http://schemas.microsoft.com/office/drawing/2014/main" id="{0674C0A3-DD1B-604C-BBEA-5DDC900C51EC}"/>
              </a:ext>
            </a:extLst>
          </p:cNvPr>
          <p:cNvSpPr>
            <a:spLocks noGrp="1"/>
          </p:cNvSpPr>
          <p:nvPr>
            <p:ph type="subTitle" idx="1"/>
          </p:nvPr>
        </p:nvSpPr>
        <p:spPr/>
        <p:txBody>
          <a:bodyPr>
            <a:normAutofit/>
          </a:bodyPr>
          <a:lstStyle/>
          <a:p>
            <a:r>
              <a:rPr lang="en-US" sz="2000" dirty="0" err="1"/>
              <a:t>Shanu</a:t>
            </a:r>
            <a:r>
              <a:rPr lang="en-US" sz="2000" dirty="0"/>
              <a:t> Modi, MD</a:t>
            </a:r>
            <a:br>
              <a:rPr lang="en-US" sz="2000" dirty="0"/>
            </a:br>
            <a:r>
              <a:rPr lang="en-US" sz="2000" dirty="0"/>
              <a:t>Attending, Section Head HER2 Breast Program</a:t>
            </a:r>
          </a:p>
          <a:p>
            <a:r>
              <a:rPr lang="en-US" sz="2000" dirty="0"/>
              <a:t>Memorial Sloan Kettering Cancer Center</a:t>
            </a:r>
          </a:p>
          <a:p>
            <a:r>
              <a:rPr lang="en-US" sz="2000" dirty="0"/>
              <a:t>Dec 7, 2023</a:t>
            </a:r>
          </a:p>
          <a:p>
            <a:endParaRPr lang="en-US" sz="2000" dirty="0"/>
          </a:p>
        </p:txBody>
      </p:sp>
    </p:spTree>
    <p:extLst>
      <p:ext uri="{BB962C8B-B14F-4D97-AF65-F5344CB8AC3E}">
        <p14:creationId xmlns:p14="http://schemas.microsoft.com/office/powerpoint/2010/main" val="352154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546614A5-628A-4E67-A3B4-FCA94577B8AB}"/>
              </a:ext>
            </a:extLst>
          </p:cNvPr>
          <p:cNvSpPr>
            <a:spLocks noGrp="1"/>
          </p:cNvSpPr>
          <p:nvPr>
            <p:ph type="title" idx="4294967295"/>
          </p:nvPr>
        </p:nvSpPr>
        <p:spPr>
          <a:xfrm>
            <a:off x="-145362" y="356856"/>
            <a:ext cx="12431843" cy="503238"/>
          </a:xfrm>
        </p:spPr>
        <p:txBody>
          <a:bodyPr anchor="b">
            <a:noAutofit/>
          </a:bodyPr>
          <a:lstStyle/>
          <a:p>
            <a:r>
              <a:rPr lang="en-US" sz="2800" dirty="0">
                <a:solidFill>
                  <a:schemeClr val="accent2">
                    <a:lumMod val="50000"/>
                  </a:schemeClr>
                </a:solidFill>
              </a:rPr>
              <a:t>HER2 Expressing Breast Cancer: Positive, Negative, and HER2-Low</a:t>
            </a:r>
          </a:p>
        </p:txBody>
      </p:sp>
      <p:grpSp>
        <p:nvGrpSpPr>
          <p:cNvPr id="7" name="Group 6">
            <a:extLst>
              <a:ext uri="{FF2B5EF4-FFF2-40B4-BE49-F238E27FC236}">
                <a16:creationId xmlns:a16="http://schemas.microsoft.com/office/drawing/2014/main" id="{FB745713-E2B1-243F-61EB-517C4512B6E7}"/>
              </a:ext>
            </a:extLst>
          </p:cNvPr>
          <p:cNvGrpSpPr/>
          <p:nvPr/>
        </p:nvGrpSpPr>
        <p:grpSpPr>
          <a:xfrm>
            <a:off x="3677839" y="1514528"/>
            <a:ext cx="4280891" cy="4083735"/>
            <a:chOff x="163497" y="2916543"/>
            <a:chExt cx="8111322" cy="7639436"/>
          </a:xfrm>
        </p:grpSpPr>
        <p:sp>
          <p:nvSpPr>
            <p:cNvPr id="36" name="Rectangle 35">
              <a:extLst>
                <a:ext uri="{FF2B5EF4-FFF2-40B4-BE49-F238E27FC236}">
                  <a16:creationId xmlns:a16="http://schemas.microsoft.com/office/drawing/2014/main" id="{A277E4EC-13C1-69BD-F62D-E8D754F11B30}"/>
                </a:ext>
              </a:extLst>
            </p:cNvPr>
            <p:cNvSpPr/>
            <p:nvPr/>
          </p:nvSpPr>
          <p:spPr>
            <a:xfrm>
              <a:off x="163497" y="2939634"/>
              <a:ext cx="8108001" cy="7616345"/>
            </a:xfrm>
            <a:prstGeom prst="rect">
              <a:avLst/>
            </a:prstGeom>
            <a:solidFill>
              <a:srgbClr val="ECECEC"/>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22" name="TextBox 1421">
              <a:extLst>
                <a:ext uri="{FF2B5EF4-FFF2-40B4-BE49-F238E27FC236}">
                  <a16:creationId xmlns:a16="http://schemas.microsoft.com/office/drawing/2014/main" id="{F7760C99-A95B-8106-4BA8-34774D0F2199}"/>
                </a:ext>
              </a:extLst>
            </p:cNvPr>
            <p:cNvSpPr txBox="1"/>
            <p:nvPr/>
          </p:nvSpPr>
          <p:spPr>
            <a:xfrm>
              <a:off x="163819" y="2916543"/>
              <a:ext cx="8111000" cy="690909"/>
            </a:xfrm>
            <a:prstGeom prst="rect">
              <a:avLst/>
            </a:prstGeom>
            <a:solidFill>
              <a:schemeClr val="accent4"/>
            </a:solidFill>
            <a:ln>
              <a:solidFill>
                <a:schemeClr val="accent4"/>
              </a:solidFill>
            </a:ln>
          </p:spPr>
          <p:txBody>
            <a:bodyPr wrap="square" rtlCol="0">
              <a:spAutoFit/>
            </a:bodyPr>
            <a:lstStyle/>
            <a:p>
              <a:pPr marL="0" marR="0" lvl="0" indent="0" algn="ctr" defTabSz="406178"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a:ea typeface="+mn-ea"/>
                  <a:cs typeface="+mn-cs"/>
                </a:rPr>
                <a:t>Historical MBC paradigm</a:t>
              </a:r>
              <a:endParaRPr kumimoji="0" lang="en-US" sz="1800" b="1" i="0" u="none" strike="noStrike" kern="0" cap="none" spc="0" normalizeH="0" baseline="30000" noProof="0" dirty="0">
                <a:ln>
                  <a:noFill/>
                </a:ln>
                <a:solidFill>
                  <a:prstClr val="white"/>
                </a:solidFill>
                <a:effectLst/>
                <a:uLnTx/>
                <a:uFillTx/>
                <a:latin typeface="Arial" panose="020B0604020202020204"/>
                <a:ea typeface="+mn-ea"/>
                <a:cs typeface="+mn-cs"/>
              </a:endParaRPr>
            </a:p>
          </p:txBody>
        </p:sp>
      </p:grpSp>
      <p:graphicFrame>
        <p:nvGraphicFramePr>
          <p:cNvPr id="175" name="Chart 174">
            <a:extLst>
              <a:ext uri="{FF2B5EF4-FFF2-40B4-BE49-F238E27FC236}">
                <a16:creationId xmlns:a16="http://schemas.microsoft.com/office/drawing/2014/main" id="{182782CE-DACC-1DD0-93F1-9FA8EF7EBCB0}"/>
              </a:ext>
            </a:extLst>
          </p:cNvPr>
          <p:cNvGraphicFramePr/>
          <p:nvPr/>
        </p:nvGraphicFramePr>
        <p:xfrm>
          <a:off x="4574016" y="1741505"/>
          <a:ext cx="1925594" cy="4086802"/>
        </p:xfrm>
        <a:graphic>
          <a:graphicData uri="http://schemas.openxmlformats.org/drawingml/2006/chart">
            <c:chart xmlns:c="http://schemas.openxmlformats.org/drawingml/2006/chart" xmlns:r="http://schemas.openxmlformats.org/officeDocument/2006/relationships" r:id="rId3"/>
          </a:graphicData>
        </a:graphic>
      </p:graphicFrame>
      <p:sp>
        <p:nvSpPr>
          <p:cNvPr id="176" name="TextBox 175">
            <a:extLst>
              <a:ext uri="{FF2B5EF4-FFF2-40B4-BE49-F238E27FC236}">
                <a16:creationId xmlns:a16="http://schemas.microsoft.com/office/drawing/2014/main" id="{8D16C04D-BB9D-4665-BB71-F320C7407D74}"/>
              </a:ext>
            </a:extLst>
          </p:cNvPr>
          <p:cNvSpPr txBox="1"/>
          <p:nvPr/>
        </p:nvSpPr>
        <p:spPr>
          <a:xfrm>
            <a:off x="4847433" y="2167083"/>
            <a:ext cx="1362620" cy="338554"/>
          </a:xfrm>
          <a:prstGeom prst="rect">
            <a:avLst/>
          </a:prstGeom>
          <a:noFill/>
          <a:ln>
            <a:noFill/>
          </a:ln>
        </p:spPr>
        <p:txBody>
          <a:bodyPr wrap="square" lIns="0" tIns="0" rIns="0" bIns="0" rtlCol="0" anchor="ctr" anchorCtr="1">
            <a:spAutoFit/>
          </a:bodyPr>
          <a:lstStyle>
            <a:defPPr>
              <a:defRPr lang="en-US"/>
            </a:defPPr>
            <a:lvl1pPr algn="ctr" defTabSz="609570">
              <a:defRPr sz="1400" b="1">
                <a:solidFill>
                  <a:srgbClr val="FFFFFF"/>
                </a:solidFill>
                <a:latin typeface="Century Gothic"/>
              </a:defRPr>
            </a:lvl1pPr>
          </a:lstStyle>
          <a:p>
            <a:pPr marL="0" marR="0" lvl="0" indent="0" algn="ctr" defTabSz="30465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anose="020B0604020202020204"/>
                <a:ea typeface="+mn-ea"/>
                <a:cs typeface="+mn-cs"/>
              </a:rPr>
              <a:t>HER2+</a:t>
            </a:r>
          </a:p>
          <a:p>
            <a:pPr marL="0" marR="0" lvl="0" indent="0" algn="ctr" defTabSz="30465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a:ea typeface="+mn-ea"/>
                <a:cs typeface="+mn-cs"/>
              </a:rPr>
              <a:t>IHC 3+, 2+/ISH+</a:t>
            </a:r>
          </a:p>
        </p:txBody>
      </p:sp>
      <p:sp>
        <p:nvSpPr>
          <p:cNvPr id="179" name="TextBox 178">
            <a:extLst>
              <a:ext uri="{FF2B5EF4-FFF2-40B4-BE49-F238E27FC236}">
                <a16:creationId xmlns:a16="http://schemas.microsoft.com/office/drawing/2014/main" id="{CC870200-5371-38C3-6537-68C06B98A4FA}"/>
              </a:ext>
            </a:extLst>
          </p:cNvPr>
          <p:cNvSpPr txBox="1"/>
          <p:nvPr/>
        </p:nvSpPr>
        <p:spPr>
          <a:xfrm>
            <a:off x="4986929" y="3505255"/>
            <a:ext cx="1083631" cy="338554"/>
          </a:xfrm>
          <a:prstGeom prst="rect">
            <a:avLst/>
          </a:prstGeom>
          <a:noFill/>
          <a:ln>
            <a:noFill/>
          </a:ln>
        </p:spPr>
        <p:txBody>
          <a:bodyPr wrap="none" lIns="0" tIns="0" rIns="0" bIns="0" rtlCol="0" anchor="ctr" anchorCtr="1">
            <a:spAutoFit/>
          </a:bodyPr>
          <a:lstStyle>
            <a:defPPr>
              <a:defRPr lang="en-US"/>
            </a:defPPr>
            <a:lvl1pPr algn="ctr" defTabSz="609570">
              <a:defRPr sz="1400" b="1">
                <a:solidFill>
                  <a:srgbClr val="FFFFFF"/>
                </a:solidFill>
                <a:latin typeface="Century Gothic"/>
              </a:defRPr>
            </a:lvl1pPr>
          </a:lstStyle>
          <a:p>
            <a:pPr marL="0" marR="0" lvl="0" indent="0" algn="ctr" defTabSz="30465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anose="020B0604020202020204"/>
                <a:ea typeface="+mn-ea"/>
                <a:cs typeface="+mn-cs"/>
              </a:rPr>
              <a:t>HR+/HER2−</a:t>
            </a:r>
          </a:p>
          <a:p>
            <a:pPr marL="0" marR="0" lvl="0" indent="0" algn="ctr" defTabSz="30465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a:ea typeface="+mn-ea"/>
                <a:cs typeface="+mn-cs"/>
              </a:rPr>
              <a:t>IHC 0, 1+, 2+/ISH−</a:t>
            </a:r>
            <a:endParaRPr kumimoji="0" lang="en-GB" sz="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0" name="TextBox 179">
            <a:extLst>
              <a:ext uri="{FF2B5EF4-FFF2-40B4-BE49-F238E27FC236}">
                <a16:creationId xmlns:a16="http://schemas.microsoft.com/office/drawing/2014/main" id="{A2528E4F-44FC-B370-3B10-CA63118DF9AB}"/>
              </a:ext>
            </a:extLst>
          </p:cNvPr>
          <p:cNvSpPr txBox="1"/>
          <p:nvPr/>
        </p:nvSpPr>
        <p:spPr>
          <a:xfrm>
            <a:off x="4911555" y="4945340"/>
            <a:ext cx="1234378" cy="369332"/>
          </a:xfrm>
          <a:prstGeom prst="rect">
            <a:avLst/>
          </a:prstGeom>
          <a:noFill/>
          <a:ln>
            <a:noFill/>
          </a:ln>
        </p:spPr>
        <p:txBody>
          <a:bodyPr wrap="square" lIns="0" tIns="0" rIns="0" bIns="0" rtlCol="0" anchor="ctr" anchorCtr="1">
            <a:spAutoFit/>
          </a:bodyPr>
          <a:lstStyle>
            <a:defPPr>
              <a:defRPr lang="en-US"/>
            </a:defPPr>
            <a:lvl1pPr algn="ctr" defTabSz="609570">
              <a:defRPr sz="1400" b="1">
                <a:solidFill>
                  <a:srgbClr val="FFFFFF"/>
                </a:solidFill>
                <a:latin typeface="Century Gothic"/>
              </a:defRPr>
            </a:lvl1pPr>
          </a:lstStyle>
          <a:p>
            <a:pPr marL="0" marR="0" lvl="0" indent="0" algn="ctr" defTabSz="30465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t>HR−/HER2− (TNBC)</a:t>
            </a:r>
          </a:p>
        </p:txBody>
      </p:sp>
      <p:sp>
        <p:nvSpPr>
          <p:cNvPr id="45" name="TextBox 44">
            <a:extLst>
              <a:ext uri="{FF2B5EF4-FFF2-40B4-BE49-F238E27FC236}">
                <a16:creationId xmlns:a16="http://schemas.microsoft.com/office/drawing/2014/main" id="{5ABC0B29-3F66-33B1-75B6-93F072AF7AC0}"/>
              </a:ext>
            </a:extLst>
          </p:cNvPr>
          <p:cNvSpPr txBox="1"/>
          <p:nvPr/>
        </p:nvSpPr>
        <p:spPr>
          <a:xfrm>
            <a:off x="5156663" y="2520991"/>
            <a:ext cx="744161" cy="153888"/>
          </a:xfrm>
          <a:prstGeom prst="rect">
            <a:avLst/>
          </a:prstGeom>
          <a:noFill/>
          <a:ln>
            <a:noFill/>
          </a:ln>
        </p:spPr>
        <p:txBody>
          <a:bodyPr wrap="square" lIns="0" tIns="0" rIns="0" bIns="0" rtlCol="0" anchor="ctr" anchorCtr="1">
            <a:spAutoFit/>
          </a:bodyPr>
          <a:lstStyle>
            <a:defPPr>
              <a:defRPr lang="en-US"/>
            </a:defPPr>
            <a:lvl1pPr algn="ctr" defTabSz="609570">
              <a:defRPr sz="1400" b="1">
                <a:solidFill>
                  <a:srgbClr val="FFFFFF"/>
                </a:solidFill>
                <a:latin typeface="Century Gothic"/>
              </a:defRPr>
            </a:lvl1pPr>
          </a:lstStyle>
          <a:p>
            <a:pPr marL="0" marR="0" lvl="0" indent="0" algn="ctr" defTabSz="30465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a:ea typeface="+mn-ea"/>
                <a:cs typeface="+mn-cs"/>
              </a:rPr>
              <a:t>15-20%</a:t>
            </a:r>
          </a:p>
        </p:txBody>
      </p:sp>
      <p:sp>
        <p:nvSpPr>
          <p:cNvPr id="46" name="TextBox 45">
            <a:extLst>
              <a:ext uri="{FF2B5EF4-FFF2-40B4-BE49-F238E27FC236}">
                <a16:creationId xmlns:a16="http://schemas.microsoft.com/office/drawing/2014/main" id="{FA1211FB-8772-5526-9977-C3821897E3DA}"/>
              </a:ext>
            </a:extLst>
          </p:cNvPr>
          <p:cNvSpPr txBox="1"/>
          <p:nvPr/>
        </p:nvSpPr>
        <p:spPr>
          <a:xfrm>
            <a:off x="5085795" y="3877040"/>
            <a:ext cx="885897" cy="153888"/>
          </a:xfrm>
          <a:prstGeom prst="rect">
            <a:avLst/>
          </a:prstGeom>
          <a:noFill/>
          <a:ln>
            <a:noFill/>
          </a:ln>
        </p:spPr>
        <p:txBody>
          <a:bodyPr wrap="square" lIns="0" tIns="0" rIns="0" bIns="0" rtlCol="0" anchor="ctr" anchorCtr="1">
            <a:spAutoFit/>
          </a:bodyPr>
          <a:lstStyle>
            <a:defPPr>
              <a:defRPr lang="en-US"/>
            </a:defPPr>
            <a:lvl1pPr algn="ctr" defTabSz="609570">
              <a:defRPr sz="1400" b="1">
                <a:solidFill>
                  <a:srgbClr val="FFFFFF"/>
                </a:solidFill>
                <a:latin typeface="Century Gothic"/>
              </a:defRPr>
            </a:lvl1pPr>
          </a:lstStyle>
          <a:p>
            <a:pPr marL="0" marR="0" lvl="0" indent="0" algn="ctr" defTabSz="30465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panose="020B0604020202020204"/>
                <a:ea typeface="+mn-ea"/>
                <a:cs typeface="+mn-cs"/>
              </a:rPr>
              <a:t>~65%</a:t>
            </a:r>
          </a:p>
        </p:txBody>
      </p:sp>
      <p:sp>
        <p:nvSpPr>
          <p:cNvPr id="27" name="TextBox 26">
            <a:extLst>
              <a:ext uri="{FF2B5EF4-FFF2-40B4-BE49-F238E27FC236}">
                <a16:creationId xmlns:a16="http://schemas.microsoft.com/office/drawing/2014/main" id="{942E5F42-0F1F-C1B5-C0BD-0DD04019BC10}"/>
              </a:ext>
            </a:extLst>
          </p:cNvPr>
          <p:cNvSpPr txBox="1"/>
          <p:nvPr/>
        </p:nvSpPr>
        <p:spPr>
          <a:xfrm>
            <a:off x="5156663" y="5298563"/>
            <a:ext cx="744161" cy="153888"/>
          </a:xfrm>
          <a:prstGeom prst="rect">
            <a:avLst/>
          </a:prstGeom>
          <a:noFill/>
          <a:ln>
            <a:noFill/>
          </a:ln>
        </p:spPr>
        <p:txBody>
          <a:bodyPr wrap="square" lIns="0" tIns="0" rIns="0" bIns="0" rtlCol="0" anchor="ctr" anchorCtr="1">
            <a:spAutoFit/>
          </a:bodyPr>
          <a:lstStyle>
            <a:defPPr>
              <a:defRPr lang="en-US"/>
            </a:defPPr>
            <a:lvl1pPr algn="ctr" defTabSz="609570">
              <a:defRPr sz="1400" b="1">
                <a:solidFill>
                  <a:srgbClr val="FFFFFF"/>
                </a:solidFill>
                <a:latin typeface="Century Gothic"/>
              </a:defRPr>
            </a:lvl1pPr>
          </a:lstStyle>
          <a:p>
            <a:pPr marL="0" marR="0" lvl="0" indent="0" algn="ctr" defTabSz="30465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a:ea typeface="+mn-ea"/>
                <a:cs typeface="+mn-cs"/>
              </a:rPr>
              <a:t>~15%</a:t>
            </a:r>
          </a:p>
        </p:txBody>
      </p:sp>
      <p:sp>
        <p:nvSpPr>
          <p:cNvPr id="32" name="Right Brace 31">
            <a:extLst>
              <a:ext uri="{FF2B5EF4-FFF2-40B4-BE49-F238E27FC236}">
                <a16:creationId xmlns:a16="http://schemas.microsoft.com/office/drawing/2014/main" id="{222C2433-6575-ED46-B062-6DC70EC2B35B}"/>
              </a:ext>
            </a:extLst>
          </p:cNvPr>
          <p:cNvSpPr/>
          <p:nvPr/>
        </p:nvSpPr>
        <p:spPr>
          <a:xfrm flipH="1">
            <a:off x="4617409" y="2782237"/>
            <a:ext cx="198439" cy="2651415"/>
          </a:xfrm>
          <a:prstGeom prst="rightBrace">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0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Century Gothic"/>
              <a:ea typeface="+mn-ea"/>
              <a:cs typeface="+mn-cs"/>
            </a:endParaRPr>
          </a:p>
        </p:txBody>
      </p:sp>
      <p:sp>
        <p:nvSpPr>
          <p:cNvPr id="33" name="Right Brace 32">
            <a:extLst>
              <a:ext uri="{FF2B5EF4-FFF2-40B4-BE49-F238E27FC236}">
                <a16:creationId xmlns:a16="http://schemas.microsoft.com/office/drawing/2014/main" id="{35A546D9-C5A3-7841-ADF6-7891EBC813FD}"/>
              </a:ext>
            </a:extLst>
          </p:cNvPr>
          <p:cNvSpPr/>
          <p:nvPr/>
        </p:nvSpPr>
        <p:spPr>
          <a:xfrm flipH="1">
            <a:off x="4617249" y="2104146"/>
            <a:ext cx="200487" cy="622849"/>
          </a:xfrm>
          <a:prstGeom prst="rightBrace">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0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Century Gothic"/>
              <a:ea typeface="+mn-ea"/>
              <a:cs typeface="+mn-cs"/>
            </a:endParaRPr>
          </a:p>
        </p:txBody>
      </p:sp>
      <p:sp>
        <p:nvSpPr>
          <p:cNvPr id="34" name="Right Brace 33">
            <a:extLst>
              <a:ext uri="{FF2B5EF4-FFF2-40B4-BE49-F238E27FC236}">
                <a16:creationId xmlns:a16="http://schemas.microsoft.com/office/drawing/2014/main" id="{9504A949-F313-6E41-888C-6DACA0560E73}"/>
              </a:ext>
            </a:extLst>
          </p:cNvPr>
          <p:cNvSpPr/>
          <p:nvPr/>
        </p:nvSpPr>
        <p:spPr>
          <a:xfrm>
            <a:off x="6159978" y="3259015"/>
            <a:ext cx="337539" cy="1796420"/>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0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818517CA-CC4C-294B-BC95-ACFB91537FBF}"/>
              </a:ext>
            </a:extLst>
          </p:cNvPr>
          <p:cNvSpPr txBox="1"/>
          <p:nvPr/>
        </p:nvSpPr>
        <p:spPr>
          <a:xfrm>
            <a:off x="3894152" y="2307761"/>
            <a:ext cx="744258" cy="215444"/>
          </a:xfrm>
          <a:prstGeom prst="rect">
            <a:avLst/>
          </a:prstGeom>
          <a:noFill/>
        </p:spPr>
        <p:txBody>
          <a:bodyPr wrap="square" lIns="0" tIns="0" rIns="0" bIns="0" rtlCol="0" anchor="ctr" anchorCtr="1">
            <a:spAutoFit/>
          </a:bodyPr>
          <a:lstStyle>
            <a:defPPr>
              <a:defRPr lang="en-US"/>
            </a:defPPr>
            <a:lvl1pPr algn="ctr" defTabSz="609570">
              <a:defRPr sz="1400" b="1">
                <a:solidFill>
                  <a:srgbClr val="FFFFFF"/>
                </a:solidFill>
                <a:latin typeface="Century Gothic"/>
              </a:defRPr>
            </a:lvl1pPr>
          </a:lstStyle>
          <a:p>
            <a:pPr marL="0" marR="0" lvl="0" indent="0" algn="ctr" defTabSz="30471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E6E6E"/>
                </a:solidFill>
                <a:effectLst/>
                <a:uLnTx/>
                <a:uFillTx/>
                <a:latin typeface="Arial" panose="020B0604020202020204"/>
                <a:ea typeface="+mn-ea"/>
                <a:cs typeface="+mn-cs"/>
              </a:rPr>
              <a:t>HER2+</a:t>
            </a:r>
          </a:p>
        </p:txBody>
      </p:sp>
      <p:sp>
        <p:nvSpPr>
          <p:cNvPr id="38" name="TextBox 37">
            <a:extLst>
              <a:ext uri="{FF2B5EF4-FFF2-40B4-BE49-F238E27FC236}">
                <a16:creationId xmlns:a16="http://schemas.microsoft.com/office/drawing/2014/main" id="{5C7801BC-41D6-804E-8A99-A98F1DBFE88E}"/>
              </a:ext>
            </a:extLst>
          </p:cNvPr>
          <p:cNvSpPr txBox="1"/>
          <p:nvPr/>
        </p:nvSpPr>
        <p:spPr>
          <a:xfrm>
            <a:off x="3823276" y="3999330"/>
            <a:ext cx="886012" cy="215444"/>
          </a:xfrm>
          <a:prstGeom prst="rect">
            <a:avLst/>
          </a:prstGeom>
          <a:noFill/>
        </p:spPr>
        <p:txBody>
          <a:bodyPr wrap="square" lIns="0" tIns="0" rIns="0" bIns="0" rtlCol="0" anchor="ctr" anchorCtr="1">
            <a:spAutoFit/>
          </a:bodyPr>
          <a:lstStyle>
            <a:defPPr>
              <a:defRPr lang="en-US"/>
            </a:defPPr>
            <a:lvl1pPr algn="ctr" defTabSz="609570">
              <a:defRPr sz="1400" b="1">
                <a:solidFill>
                  <a:srgbClr val="FFFFFF"/>
                </a:solidFill>
                <a:latin typeface="Century Gothic"/>
              </a:defRPr>
            </a:lvl1pPr>
          </a:lstStyle>
          <a:p>
            <a:pPr marL="0" marR="0" lvl="0" indent="0" algn="ctr" defTabSz="30471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6E6E6E"/>
                </a:solidFill>
                <a:effectLst/>
                <a:uLnTx/>
                <a:uFillTx/>
                <a:latin typeface="Arial" panose="020B0604020202020204"/>
                <a:ea typeface="+mn-ea"/>
                <a:cs typeface="+mn-cs"/>
              </a:rPr>
              <a:t>HER2− </a:t>
            </a:r>
          </a:p>
        </p:txBody>
      </p:sp>
      <p:sp>
        <p:nvSpPr>
          <p:cNvPr id="40" name="TextBox 39">
            <a:extLst>
              <a:ext uri="{FF2B5EF4-FFF2-40B4-BE49-F238E27FC236}">
                <a16:creationId xmlns:a16="http://schemas.microsoft.com/office/drawing/2014/main" id="{8DAD515F-6B04-1047-A8DA-DC6A13C5E95B}"/>
              </a:ext>
            </a:extLst>
          </p:cNvPr>
          <p:cNvSpPr txBox="1"/>
          <p:nvPr/>
        </p:nvSpPr>
        <p:spPr>
          <a:xfrm>
            <a:off x="6418415" y="3646206"/>
            <a:ext cx="1229487" cy="769441"/>
          </a:xfrm>
          <a:prstGeom prst="rect">
            <a:avLst/>
          </a:prstGeom>
          <a:noFill/>
        </p:spPr>
        <p:txBody>
          <a:bodyPr wrap="square" lIns="0" tIns="0" rIns="0" bIns="0" rtlCol="0" anchor="ctr" anchorCtr="1">
            <a:spAutoFit/>
          </a:bodyPr>
          <a:lstStyle>
            <a:defPPr>
              <a:defRPr lang="en-US"/>
            </a:defPPr>
            <a:lvl1pPr algn="ctr" defTabSz="609570">
              <a:defRPr sz="1400" b="1">
                <a:solidFill>
                  <a:srgbClr val="FFFFFF"/>
                </a:solidFill>
                <a:latin typeface="Century Gothic"/>
              </a:defRPr>
            </a:lvl1pPr>
          </a:lstStyle>
          <a:p>
            <a:pPr marL="0" marR="0" lvl="0" indent="0" algn="ctr" defTabSz="30471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entury Gothic"/>
                <a:ea typeface="+mn-ea"/>
                <a:cs typeface="+mn-cs"/>
              </a:rPr>
              <a:t>HER2-low:</a:t>
            </a:r>
          </a:p>
          <a:p>
            <a:pPr marL="0" marR="0" lvl="0" indent="0" algn="ctr" defTabSz="30471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entury Gothic"/>
                <a:ea typeface="+mn-ea"/>
                <a:cs typeface="+mn-cs"/>
              </a:rPr>
              <a:t>IHC 1+ or IHC 2+/ISH-</a:t>
            </a:r>
            <a:r>
              <a:rPr kumimoji="0" lang="en-US" sz="1400" b="1" i="0" u="none" strike="noStrike" kern="1200" cap="none" spc="0" normalizeH="0" baseline="0" noProof="0" dirty="0">
                <a:ln>
                  <a:noFill/>
                </a:ln>
                <a:solidFill>
                  <a:srgbClr val="C00000"/>
                </a:solidFill>
                <a:effectLst/>
                <a:uLnTx/>
                <a:uFillTx/>
                <a:latin typeface="Century Gothic"/>
                <a:ea typeface="+mn-ea"/>
                <a:cs typeface="+mn-cs"/>
              </a:rPr>
              <a:t> </a:t>
            </a:r>
          </a:p>
        </p:txBody>
      </p:sp>
      <p:sp>
        <p:nvSpPr>
          <p:cNvPr id="9" name="Rectangle 8">
            <a:extLst>
              <a:ext uri="{FF2B5EF4-FFF2-40B4-BE49-F238E27FC236}">
                <a16:creationId xmlns:a16="http://schemas.microsoft.com/office/drawing/2014/main" id="{72C4584E-994E-73B6-0B59-487348F7F721}"/>
              </a:ext>
            </a:extLst>
          </p:cNvPr>
          <p:cNvSpPr/>
          <p:nvPr/>
        </p:nvSpPr>
        <p:spPr>
          <a:xfrm>
            <a:off x="4925601" y="2086481"/>
            <a:ext cx="1220333" cy="336596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4" name="Footer Placeholder 3">
            <a:extLst>
              <a:ext uri="{FF2B5EF4-FFF2-40B4-BE49-F238E27FC236}">
                <a16:creationId xmlns:a16="http://schemas.microsoft.com/office/drawing/2014/main" id="{FE270A39-1710-4746-967B-A1C39AABB116}"/>
              </a:ext>
            </a:extLst>
          </p:cNvPr>
          <p:cNvSpPr txBox="1">
            <a:spLocks/>
          </p:cNvSpPr>
          <p:nvPr/>
        </p:nvSpPr>
        <p:spPr>
          <a:xfrm>
            <a:off x="275578" y="6190547"/>
            <a:ext cx="11657083" cy="622718"/>
          </a:xfrm>
          <a:prstGeom prst="rect">
            <a:avLst/>
          </a:prstGeom>
        </p:spPr>
        <p:txBody>
          <a:bodyPr vert="horz" lIns="0" tIns="22857" rIns="0" bIns="18286" rtlCol="0" anchor="b"/>
          <a:lstStyle>
            <a:defPPr>
              <a:defRPr lang="en-US"/>
            </a:defPPr>
            <a:lvl1pPr marL="0" algn="l" defTabSz="457200" rtl="0" eaLnBrk="1" latinLnBrk="0" hangingPunct="1">
              <a:defRPr sz="7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48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Arial" panose="020B0604020202020204"/>
                <a:ea typeface="+mn-ea"/>
                <a:cs typeface="+mn-cs"/>
              </a:rPr>
              <a:t>Aogi</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 K, et al. </a:t>
            </a:r>
            <a:r>
              <a:rPr kumimoji="0" lang="en-US" sz="800" b="0" i="1" u="none" strike="noStrike" kern="1200" cap="none" spc="0" normalizeH="0" baseline="0" noProof="0" dirty="0">
                <a:ln>
                  <a:noFill/>
                </a:ln>
                <a:solidFill>
                  <a:srgbClr val="000000"/>
                </a:solidFill>
                <a:effectLst/>
                <a:uLnTx/>
                <a:uFillTx/>
                <a:latin typeface="Arial" panose="020B0604020202020204"/>
                <a:ea typeface="+mn-ea"/>
                <a:cs typeface="+mn-cs"/>
              </a:rPr>
              <a:t>Ann Oncol. </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2012;23:1441-8.;  </a:t>
            </a:r>
            <a:r>
              <a:rPr kumimoji="0" lang="en-US" sz="800" b="0" i="0" u="none" strike="noStrike" kern="1200" cap="none" spc="0" normalizeH="0" baseline="0" noProof="0" dirty="0" err="1">
                <a:ln>
                  <a:noFill/>
                </a:ln>
                <a:solidFill>
                  <a:srgbClr val="000000"/>
                </a:solidFill>
                <a:effectLst/>
                <a:uLnTx/>
                <a:uFillTx/>
                <a:latin typeface="Arial" panose="020B0604020202020204"/>
                <a:ea typeface="+mn-ea"/>
                <a:cs typeface="+mn-cs"/>
              </a:rPr>
              <a:t>Eiger</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 D, et al. </a:t>
            </a:r>
            <a:r>
              <a:rPr kumimoji="0" lang="en-US" sz="800" b="0" i="1" u="none" strike="noStrike" kern="1200" cap="none" spc="0" normalizeH="0" baseline="0" noProof="0" dirty="0">
                <a:ln>
                  <a:noFill/>
                </a:ln>
                <a:solidFill>
                  <a:srgbClr val="000000"/>
                </a:solidFill>
                <a:effectLst/>
                <a:uLnTx/>
                <a:uFillTx/>
                <a:latin typeface="Arial" panose="020B0604020202020204"/>
                <a:ea typeface="+mn-ea"/>
                <a:cs typeface="+mn-cs"/>
              </a:rPr>
              <a:t>Cancers (Basel). </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2021;13(5):1015. ; </a:t>
            </a:r>
            <a:r>
              <a:rPr kumimoji="0" lang="de-DE" sz="800" b="0" i="0" u="none" strike="noStrike" kern="1200" cap="none" spc="0" normalizeH="0" baseline="0" noProof="0" dirty="0">
                <a:ln>
                  <a:noFill/>
                </a:ln>
                <a:solidFill>
                  <a:srgbClr val="000000"/>
                </a:solidFill>
                <a:effectLst/>
                <a:uLnTx/>
                <a:uFillTx/>
                <a:latin typeface="Arial" panose="020B0604020202020204"/>
                <a:ea typeface="+mn-ea"/>
                <a:cs typeface="+mn-cs"/>
              </a:rPr>
              <a:t>Fehrenbacher L, et al. </a:t>
            </a:r>
            <a:r>
              <a:rPr kumimoji="0" lang="de-DE" sz="800" b="0" i="1" u="none" strike="noStrike" kern="1200" cap="none" spc="0" normalizeH="0" baseline="0" noProof="0" dirty="0">
                <a:ln>
                  <a:noFill/>
                </a:ln>
                <a:solidFill>
                  <a:srgbClr val="000000"/>
                </a:solidFill>
                <a:effectLst/>
                <a:uLnTx/>
                <a:uFillTx/>
                <a:latin typeface="Arial" panose="020B0604020202020204"/>
                <a:ea typeface="+mn-ea"/>
                <a:cs typeface="+mn-cs"/>
              </a:rPr>
              <a:t>J Clin Oncol. </a:t>
            </a:r>
            <a:r>
              <a:rPr kumimoji="0" lang="de-DE" sz="800" b="0" i="0" u="none" strike="noStrike" kern="1200" cap="none" spc="0" normalizeH="0" baseline="0" noProof="0" dirty="0">
                <a:ln>
                  <a:noFill/>
                </a:ln>
                <a:solidFill>
                  <a:srgbClr val="000000"/>
                </a:solidFill>
                <a:effectLst/>
                <a:uLnTx/>
                <a:uFillTx/>
                <a:latin typeface="Arial" panose="020B0604020202020204"/>
                <a:ea typeface="+mn-ea"/>
                <a:cs typeface="+mn-cs"/>
              </a:rPr>
              <a:t>2019;38(5):444-453.</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de-DE" sz="800" b="0" i="0" u="none" strike="noStrike" kern="1200" cap="none" spc="0" normalizeH="0" baseline="0" noProof="0" dirty="0">
                <a:ln>
                  <a:noFill/>
                </a:ln>
                <a:solidFill>
                  <a:srgbClr val="000000"/>
                </a:solidFill>
                <a:effectLst/>
                <a:uLnTx/>
                <a:uFillTx/>
                <a:latin typeface="Arial" panose="020B0604020202020204"/>
                <a:ea typeface="+mn-ea"/>
                <a:cs typeface="+mn-cs"/>
              </a:rPr>
              <a:t>Mo H, et al. </a:t>
            </a:r>
            <a:r>
              <a:rPr kumimoji="0" lang="de-DE" sz="800" b="0" i="1" u="none" strike="noStrike" kern="1200" cap="none" spc="0" normalizeH="0" baseline="0" noProof="0" dirty="0">
                <a:ln>
                  <a:noFill/>
                </a:ln>
                <a:solidFill>
                  <a:srgbClr val="000000"/>
                </a:solidFill>
                <a:effectLst/>
                <a:uLnTx/>
                <a:uFillTx/>
                <a:latin typeface="Arial" panose="020B0604020202020204"/>
                <a:ea typeface="+mn-ea"/>
                <a:cs typeface="+mn-cs"/>
              </a:rPr>
              <a:t>Clin Breast Cancer. </a:t>
            </a:r>
            <a:r>
              <a:rPr kumimoji="0" lang="de-DE" sz="800" b="0" i="0" u="none" strike="noStrike" kern="1200" cap="none" spc="0" normalizeH="0" baseline="0" noProof="0" dirty="0">
                <a:ln>
                  <a:noFill/>
                </a:ln>
                <a:solidFill>
                  <a:srgbClr val="000000"/>
                </a:solidFill>
                <a:effectLst/>
                <a:uLnTx/>
                <a:uFillTx/>
                <a:latin typeface="Arial" panose="020B0604020202020204"/>
                <a:ea typeface="+mn-ea"/>
                <a:cs typeface="+mn-cs"/>
              </a:rPr>
              <a:t>2022;22:143-8. </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 Kaufman et al. </a:t>
            </a:r>
            <a:r>
              <a:rPr kumimoji="0" lang="en-US" sz="800" b="0" i="1" u="none" strike="noStrike" kern="1200" cap="none" spc="0" normalizeH="0" baseline="0" noProof="0" dirty="0">
                <a:ln>
                  <a:noFill/>
                </a:ln>
                <a:solidFill>
                  <a:srgbClr val="000000"/>
                </a:solidFill>
                <a:effectLst/>
                <a:uLnTx/>
                <a:uFillTx/>
                <a:latin typeface="Arial" panose="020B0604020202020204"/>
                <a:ea typeface="+mn-ea"/>
                <a:cs typeface="+mn-cs"/>
              </a:rPr>
              <a:t>J Clin Oncol. </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2015;33:594-601.; </a:t>
            </a:r>
            <a:r>
              <a:rPr kumimoji="0" lang="it-IT" sz="8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Schettini</a:t>
            </a:r>
            <a:r>
              <a:rPr kumimoji="0" lang="it-IT" sz="800" b="0" i="0" u="none" strike="noStrike" kern="1200" cap="none" spc="0" normalizeH="0" baseline="0" noProof="0" dirty="0">
                <a:ln>
                  <a:noFill/>
                </a:ln>
                <a:solidFill>
                  <a:srgbClr val="000000"/>
                </a:solidFill>
                <a:effectLst/>
                <a:uLnTx/>
                <a:uFillTx/>
                <a:latin typeface="Arial"/>
                <a:ea typeface="+mn-ea"/>
                <a:cs typeface="+mn-cs"/>
              </a:rPr>
              <a:t> </a:t>
            </a:r>
            <a:r>
              <a:rPr kumimoji="0" lang="it-IT" sz="800" b="0" i="0" u="none" strike="noStrike" kern="1200" cap="none" spc="0" normalizeH="0" baseline="0" noProof="0" dirty="0" err="1">
                <a:ln>
                  <a:noFill/>
                </a:ln>
                <a:solidFill>
                  <a:srgbClr val="000000"/>
                </a:solidFill>
                <a:effectLst/>
                <a:uLnTx/>
                <a:uFillTx/>
                <a:latin typeface="Arial"/>
                <a:ea typeface="+mn-ea"/>
                <a:cs typeface="+mn-cs"/>
              </a:rPr>
              <a:t>F</a:t>
            </a:r>
            <a:r>
              <a:rPr kumimoji="0" lang="it-IT" sz="800" b="0" i="0" u="none" strike="noStrike" kern="1200" cap="none" spc="0" normalizeH="0" baseline="0" noProof="0" dirty="0">
                <a:ln>
                  <a:noFill/>
                </a:ln>
                <a:solidFill>
                  <a:srgbClr val="000000"/>
                </a:solidFill>
                <a:effectLst/>
                <a:uLnTx/>
                <a:uFillTx/>
                <a:latin typeface="Arial"/>
                <a:ea typeface="+mn-ea"/>
                <a:cs typeface="+mn-cs"/>
              </a:rPr>
              <a:t>, et al. </a:t>
            </a:r>
            <a:r>
              <a:rPr kumimoji="0" lang="it-IT" sz="800" b="0" i="1" u="none" strike="noStrike" kern="1200" cap="none" spc="0" normalizeH="0" baseline="0" noProof="0" dirty="0">
                <a:ln>
                  <a:noFill/>
                </a:ln>
                <a:solidFill>
                  <a:srgbClr val="000000"/>
                </a:solidFill>
                <a:effectLst/>
                <a:uLnTx/>
                <a:uFillTx/>
                <a:latin typeface="Arial"/>
                <a:ea typeface="+mn-ea"/>
                <a:cs typeface="+mn-cs"/>
              </a:rPr>
              <a:t>NPJ </a:t>
            </a:r>
            <a:r>
              <a:rPr kumimoji="0" lang="it-IT" sz="800" b="0" i="1" u="none" strike="noStrike" kern="1200" cap="none" spc="0" normalizeH="0" baseline="0" noProof="0" dirty="0" err="1">
                <a:ln>
                  <a:noFill/>
                </a:ln>
                <a:solidFill>
                  <a:srgbClr val="000000"/>
                </a:solidFill>
                <a:effectLst/>
                <a:uLnTx/>
                <a:uFillTx/>
                <a:latin typeface="Arial"/>
                <a:ea typeface="+mn-ea"/>
                <a:cs typeface="+mn-cs"/>
              </a:rPr>
              <a:t>Breast</a:t>
            </a:r>
            <a:r>
              <a:rPr kumimoji="0" lang="it-IT" sz="800" b="0" i="1" u="none" strike="noStrike" kern="1200" cap="none" spc="0" normalizeH="0" baseline="0" noProof="0" dirty="0">
                <a:ln>
                  <a:noFill/>
                </a:ln>
                <a:solidFill>
                  <a:srgbClr val="000000"/>
                </a:solidFill>
                <a:effectLst/>
                <a:uLnTx/>
                <a:uFillTx/>
                <a:latin typeface="Arial"/>
                <a:ea typeface="+mn-ea"/>
                <a:cs typeface="+mn-cs"/>
              </a:rPr>
              <a:t> </a:t>
            </a:r>
            <a:r>
              <a:rPr kumimoji="0" lang="it-IT" sz="800" b="0" i="1" u="none" strike="noStrike" kern="1200" cap="none" spc="0" normalizeH="0" baseline="0" noProof="0" dirty="0" err="1">
                <a:ln>
                  <a:noFill/>
                </a:ln>
                <a:solidFill>
                  <a:srgbClr val="000000"/>
                </a:solidFill>
                <a:effectLst/>
                <a:uLnTx/>
                <a:uFillTx/>
                <a:latin typeface="Arial"/>
                <a:ea typeface="+mn-ea"/>
                <a:cs typeface="+mn-cs"/>
              </a:rPr>
              <a:t>Cancer</a:t>
            </a:r>
            <a:r>
              <a:rPr kumimoji="0" lang="it-IT" sz="800" b="0" i="0" u="none" strike="noStrike" kern="1200" cap="none" spc="0" normalizeH="0" baseline="0" noProof="0" dirty="0">
                <a:ln>
                  <a:noFill/>
                </a:ln>
                <a:solidFill>
                  <a:srgbClr val="000000"/>
                </a:solidFill>
                <a:effectLst/>
                <a:uLnTx/>
                <a:uFillTx/>
                <a:latin typeface="Arial"/>
                <a:ea typeface="+mn-ea"/>
                <a:cs typeface="+mn-cs"/>
              </a:rPr>
              <a:t>. 2021;4;7(1):1</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it-IT" sz="800" b="0" i="0" u="none" strike="noStrike" kern="1200" cap="none" spc="0" normalizeH="0" baseline="0" noProof="0" dirty="0">
                <a:ln>
                  <a:noFill/>
                </a:ln>
                <a:solidFill>
                  <a:srgbClr val="000000"/>
                </a:solidFill>
                <a:effectLst/>
                <a:uLnTx/>
                <a:uFillTx/>
                <a:latin typeface="Arial"/>
                <a:ea typeface="+mn-ea"/>
                <a:cs typeface="+mn-cs"/>
              </a:rPr>
              <a:t>Tarantino </a:t>
            </a:r>
            <a:r>
              <a:rPr kumimoji="0" lang="it-IT" sz="800" b="0" i="0" u="none" strike="noStrike" kern="1200" cap="none" spc="0" normalizeH="0" baseline="0" noProof="0" dirty="0" err="1">
                <a:ln>
                  <a:noFill/>
                </a:ln>
                <a:solidFill>
                  <a:srgbClr val="000000"/>
                </a:solidFill>
                <a:effectLst/>
                <a:uLnTx/>
                <a:uFillTx/>
                <a:latin typeface="Arial"/>
                <a:ea typeface="+mn-ea"/>
                <a:cs typeface="+mn-cs"/>
              </a:rPr>
              <a:t>P</a:t>
            </a:r>
            <a:r>
              <a:rPr kumimoji="0" lang="it-IT" sz="800" b="0" i="0" u="none" strike="noStrike" kern="1200" cap="none" spc="0" normalizeH="0" baseline="0" noProof="0" dirty="0">
                <a:ln>
                  <a:noFill/>
                </a:ln>
                <a:solidFill>
                  <a:srgbClr val="000000"/>
                </a:solidFill>
                <a:effectLst/>
                <a:uLnTx/>
                <a:uFillTx/>
                <a:latin typeface="Arial"/>
                <a:ea typeface="+mn-ea"/>
                <a:cs typeface="+mn-cs"/>
              </a:rPr>
              <a:t>, et al. </a:t>
            </a:r>
            <a:r>
              <a:rPr kumimoji="0" lang="it-IT" sz="800" b="0" i="1" u="none" strike="noStrike" kern="1200" cap="none" spc="0" normalizeH="0" baseline="0" noProof="0" dirty="0" err="1">
                <a:ln>
                  <a:noFill/>
                </a:ln>
                <a:solidFill>
                  <a:srgbClr val="000000"/>
                </a:solidFill>
                <a:effectLst/>
                <a:uLnTx/>
                <a:uFillTx/>
                <a:latin typeface="Arial"/>
                <a:ea typeface="+mn-ea"/>
                <a:cs typeface="+mn-cs"/>
              </a:rPr>
              <a:t>J</a:t>
            </a:r>
            <a:r>
              <a:rPr kumimoji="0" lang="it-IT" sz="800" b="0" i="1" u="none" strike="noStrike" kern="1200" cap="none" spc="0" normalizeH="0" baseline="0" noProof="0" dirty="0">
                <a:ln>
                  <a:noFill/>
                </a:ln>
                <a:solidFill>
                  <a:srgbClr val="000000"/>
                </a:solidFill>
                <a:effectLst/>
                <a:uLnTx/>
                <a:uFillTx/>
                <a:latin typeface="Arial"/>
                <a:ea typeface="+mn-ea"/>
                <a:cs typeface="+mn-cs"/>
              </a:rPr>
              <a:t> </a:t>
            </a:r>
            <a:r>
              <a:rPr kumimoji="0" lang="it-IT" sz="800" b="0" i="1" u="none" strike="noStrike" kern="1200" cap="none" spc="0" normalizeH="0" baseline="0" noProof="0" dirty="0" err="1">
                <a:ln>
                  <a:noFill/>
                </a:ln>
                <a:solidFill>
                  <a:srgbClr val="000000"/>
                </a:solidFill>
                <a:effectLst/>
                <a:uLnTx/>
                <a:uFillTx/>
                <a:latin typeface="Arial"/>
                <a:ea typeface="+mn-ea"/>
                <a:cs typeface="+mn-cs"/>
              </a:rPr>
              <a:t>Clin</a:t>
            </a:r>
            <a:r>
              <a:rPr kumimoji="0" lang="it-IT" sz="800" b="0" i="1" u="none" strike="noStrike" kern="1200" cap="none" spc="0" normalizeH="0" baseline="0" noProof="0" dirty="0">
                <a:ln>
                  <a:noFill/>
                </a:ln>
                <a:solidFill>
                  <a:srgbClr val="000000"/>
                </a:solidFill>
                <a:effectLst/>
                <a:uLnTx/>
                <a:uFillTx/>
                <a:latin typeface="Arial"/>
                <a:ea typeface="+mn-ea"/>
                <a:cs typeface="+mn-cs"/>
              </a:rPr>
              <a:t> </a:t>
            </a:r>
            <a:r>
              <a:rPr kumimoji="0" lang="it-IT" sz="800" b="0" i="1" u="none" strike="noStrike" kern="1200" cap="none" spc="0" normalizeH="0" baseline="0" noProof="0" dirty="0" err="1">
                <a:ln>
                  <a:noFill/>
                </a:ln>
                <a:solidFill>
                  <a:srgbClr val="000000"/>
                </a:solidFill>
                <a:effectLst/>
                <a:uLnTx/>
                <a:uFillTx/>
                <a:latin typeface="Arial"/>
                <a:ea typeface="+mn-ea"/>
                <a:cs typeface="+mn-cs"/>
              </a:rPr>
              <a:t>Oncol</a:t>
            </a:r>
            <a:r>
              <a:rPr kumimoji="0" lang="it-IT" sz="800" b="0" i="0" u="none" strike="noStrike" kern="1200" cap="none" spc="0" normalizeH="0" baseline="0" noProof="0" dirty="0">
                <a:ln>
                  <a:noFill/>
                </a:ln>
                <a:solidFill>
                  <a:srgbClr val="000000"/>
                </a:solidFill>
                <a:effectLst/>
                <a:uLnTx/>
                <a:uFillTx/>
                <a:latin typeface="Arial"/>
                <a:ea typeface="+mn-ea"/>
                <a:cs typeface="+mn-cs"/>
              </a:rPr>
              <a:t>. 2020;38(17):1951-1962</a:t>
            </a:r>
            <a:r>
              <a:rPr kumimoji="0" lang="en-US" sz="800" b="0" i="0" u="none" strike="noStrike" kern="1200" cap="none" spc="0" normalizeH="0" baseline="0" noProof="0" dirty="0">
                <a:ln>
                  <a:noFill/>
                </a:ln>
                <a:solidFill>
                  <a:srgbClr val="000000"/>
                </a:solidFill>
                <a:effectLst/>
                <a:uLnTx/>
                <a:uFillTx/>
                <a:latin typeface="Arial"/>
                <a:ea typeface="+mn-ea"/>
                <a:cs typeface="+mn-cs"/>
              </a:rPr>
              <a:t>2.; </a:t>
            </a:r>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Tree>
    <p:extLst>
      <p:ext uri="{BB962C8B-B14F-4D97-AF65-F5344CB8AC3E}">
        <p14:creationId xmlns:p14="http://schemas.microsoft.com/office/powerpoint/2010/main" val="2214552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0"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9C410-461E-4C56-BF39-D2FDFC9ACE77}"/>
              </a:ext>
            </a:extLst>
          </p:cNvPr>
          <p:cNvSpPr>
            <a:spLocks noGrp="1"/>
          </p:cNvSpPr>
          <p:nvPr>
            <p:ph type="title"/>
          </p:nvPr>
        </p:nvSpPr>
        <p:spPr/>
        <p:txBody>
          <a:bodyPr/>
          <a:lstStyle/>
          <a:p>
            <a:r>
              <a:rPr lang="en-GB" dirty="0">
                <a:solidFill>
                  <a:srgbClr val="083266"/>
                </a:solidFill>
                <a:latin typeface="Arial" panose="020B0604020202020204" pitchFamily="34" charset="0"/>
                <a:cs typeface="Arial" panose="020B0604020202020204" pitchFamily="34" charset="0"/>
              </a:rPr>
              <a:t>NSABP B-47</a:t>
            </a:r>
          </a:p>
        </p:txBody>
      </p:sp>
      <p:sp>
        <p:nvSpPr>
          <p:cNvPr id="13" name="Text Placeholder 12">
            <a:extLst>
              <a:ext uri="{FF2B5EF4-FFF2-40B4-BE49-F238E27FC236}">
                <a16:creationId xmlns:a16="http://schemas.microsoft.com/office/drawing/2014/main" id="{3E136C4F-6885-402E-817A-FE9BF6609758}"/>
              </a:ext>
            </a:extLst>
          </p:cNvPr>
          <p:cNvSpPr>
            <a:spLocks noGrp="1"/>
          </p:cNvSpPr>
          <p:nvPr>
            <p:ph type="body" sz="quarter" idx="111"/>
          </p:nvPr>
        </p:nvSpPr>
        <p:spPr>
          <a:xfrm>
            <a:off x="168422" y="6132965"/>
            <a:ext cx="9729787" cy="636184"/>
          </a:xfrm>
        </p:spPr>
        <p:txBody>
          <a:bodyPr/>
          <a:lstStyle/>
          <a:p>
            <a:pPr marL="0" indent="0"/>
            <a:r>
              <a:rPr lang="en-GB" sz="800" dirty="0" err="1"/>
              <a:t>Fehrenbacher</a:t>
            </a:r>
            <a:r>
              <a:rPr lang="en-GB" sz="800" dirty="0"/>
              <a:t> L, et al. </a:t>
            </a:r>
            <a:r>
              <a:rPr lang="en-GB" sz="800" i="1" dirty="0"/>
              <a:t>J Clin Oncol. </a:t>
            </a:r>
            <a:r>
              <a:rPr lang="en-GB" sz="800" dirty="0"/>
              <a:t>2020;38(5):444-453. </a:t>
            </a:r>
          </a:p>
        </p:txBody>
      </p:sp>
      <p:sp>
        <p:nvSpPr>
          <p:cNvPr id="9" name="Text Placeholder 8">
            <a:extLst>
              <a:ext uri="{FF2B5EF4-FFF2-40B4-BE49-F238E27FC236}">
                <a16:creationId xmlns:a16="http://schemas.microsoft.com/office/drawing/2014/main" id="{5BDD4B14-96A1-4C80-AF11-B250FB765A62}"/>
              </a:ext>
            </a:extLst>
          </p:cNvPr>
          <p:cNvSpPr>
            <a:spLocks noGrp="1"/>
          </p:cNvSpPr>
          <p:nvPr>
            <p:ph type="body" sz="quarter" idx="112"/>
          </p:nvPr>
        </p:nvSpPr>
        <p:spPr>
          <a:xfrm>
            <a:off x="7443894" y="2574236"/>
            <a:ext cx="4571786" cy="3276055"/>
          </a:xfrm>
        </p:spPr>
        <p:txBody>
          <a:bodyPr/>
          <a:lstStyle/>
          <a:p>
            <a:r>
              <a:rPr lang="en-GB" sz="2000" b="1" dirty="0">
                <a:solidFill>
                  <a:srgbClr val="191B1B"/>
                </a:solidFill>
                <a:latin typeface="Arial" panose="020B0604020202020204" pitchFamily="34" charset="0"/>
                <a:cs typeface="Arial" panose="020B0604020202020204" pitchFamily="34" charset="0"/>
              </a:rPr>
              <a:t>3,270 HER2-low EBC patients randomized</a:t>
            </a:r>
            <a:endParaRPr lang="en-GB" sz="2000" dirty="0">
              <a:solidFill>
                <a:srgbClr val="191B1B"/>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dirty="0">
                <a:solidFill>
                  <a:srgbClr val="191B1B"/>
                </a:solidFill>
                <a:latin typeface="Arial" panose="020B0604020202020204" pitchFamily="34" charset="0"/>
                <a:cs typeface="Arial" panose="020B0604020202020204" pitchFamily="34" charset="0"/>
              </a:rPr>
              <a:t>57% HER2 1+, 43% HER2 2+</a:t>
            </a:r>
          </a:p>
          <a:p>
            <a:pPr marL="285750" indent="-285750">
              <a:buFont typeface="Arial" panose="020B0604020202020204" pitchFamily="34" charset="0"/>
              <a:buChar char="•"/>
            </a:pPr>
            <a:r>
              <a:rPr lang="en-GB" sz="1800" dirty="0">
                <a:solidFill>
                  <a:srgbClr val="191B1B"/>
                </a:solidFill>
                <a:latin typeface="Arial" panose="020B0604020202020204" pitchFamily="34" charset="0"/>
                <a:cs typeface="Arial" panose="020B0604020202020204" pitchFamily="34" charset="0"/>
              </a:rPr>
              <a:t>20% N-, 80% N+</a:t>
            </a:r>
          </a:p>
          <a:p>
            <a:pPr marL="285750" indent="-285750">
              <a:buFont typeface="Arial" panose="020B0604020202020204" pitchFamily="34" charset="0"/>
              <a:buChar char="•"/>
            </a:pPr>
            <a:r>
              <a:rPr lang="en-GB" sz="1800" dirty="0">
                <a:solidFill>
                  <a:srgbClr val="191B1B"/>
                </a:solidFill>
                <a:latin typeface="Arial" panose="020B0604020202020204" pitchFamily="34" charset="0"/>
                <a:cs typeface="Arial" panose="020B0604020202020204" pitchFamily="34" charset="0"/>
              </a:rPr>
              <a:t>17% TNBC, 83% HR+</a:t>
            </a:r>
          </a:p>
          <a:p>
            <a:pPr marL="285750" indent="-285750">
              <a:buFont typeface="Arial" panose="020B0604020202020204" pitchFamily="34" charset="0"/>
              <a:buChar char="•"/>
            </a:pPr>
            <a:r>
              <a:rPr lang="en-GB" sz="1800" dirty="0">
                <a:solidFill>
                  <a:srgbClr val="191B1B"/>
                </a:solidFill>
                <a:latin typeface="Arial" panose="020B0604020202020204" pitchFamily="34" charset="0"/>
                <a:cs typeface="Arial" panose="020B0604020202020204" pitchFamily="34" charset="0"/>
              </a:rPr>
              <a:t>56% received AC-T, 44% received TC</a:t>
            </a:r>
          </a:p>
          <a:p>
            <a:endParaRPr lang="en-GB" sz="1800" dirty="0">
              <a:solidFill>
                <a:srgbClr val="191B1B"/>
              </a:solidFill>
              <a:latin typeface="Arial" panose="020B0604020202020204" pitchFamily="34" charset="0"/>
              <a:cs typeface="Arial" panose="020B0604020202020204" pitchFamily="34" charset="0"/>
            </a:endParaRPr>
          </a:p>
          <a:p>
            <a:endParaRPr lang="en-GB" sz="1800" baseline="30000" dirty="0">
              <a:solidFill>
                <a:srgbClr val="191B1B"/>
              </a:solidFill>
              <a:latin typeface="Arial" panose="020B0604020202020204" pitchFamily="34" charset="0"/>
              <a:cs typeface="Arial" panose="020B0604020202020204" pitchFamily="34" charset="0"/>
            </a:endParaRPr>
          </a:p>
        </p:txBody>
      </p:sp>
      <p:sp>
        <p:nvSpPr>
          <p:cNvPr id="10" name="Text Placeholder 8">
            <a:extLst>
              <a:ext uri="{FF2B5EF4-FFF2-40B4-BE49-F238E27FC236}">
                <a16:creationId xmlns:a16="http://schemas.microsoft.com/office/drawing/2014/main" id="{91E57A8B-9150-F74D-8F09-B3C3FC9E9D42}"/>
              </a:ext>
            </a:extLst>
          </p:cNvPr>
          <p:cNvSpPr txBox="1">
            <a:spLocks/>
          </p:cNvSpPr>
          <p:nvPr/>
        </p:nvSpPr>
        <p:spPr>
          <a:xfrm>
            <a:off x="407986" y="1007709"/>
            <a:ext cx="11376025" cy="602895"/>
          </a:xfrm>
          <a:prstGeom prst="rect">
            <a:avLst/>
          </a:prstGeom>
        </p:spPr>
        <p:txBody>
          <a:bodyPr vert="horz" lIns="91440" tIns="45720" rIns="91440" bIns="45720" rtlCol="0">
            <a:noAutofit/>
          </a:bodyPr>
          <a:lstStyle>
            <a:lvl1pPr marL="0" indent="0" algn="l" defTabSz="914377"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mn-lt"/>
                <a:ea typeface="+mn-ea"/>
                <a:cs typeface="+mn-cs"/>
              </a:defRPr>
            </a:lvl1pPr>
            <a:lvl2pPr marL="232194" marR="0" indent="0" algn="l" defTabSz="914377" rtl="0" eaLnBrk="1" fontAlgn="auto" latinLnBrk="0" hangingPunct="1">
              <a:lnSpc>
                <a:spcPct val="100000"/>
              </a:lnSpc>
              <a:spcBef>
                <a:spcPts val="0"/>
              </a:spcBef>
              <a:spcAft>
                <a:spcPts val="800"/>
              </a:spcAft>
              <a:buClrTx/>
              <a:buSzPct val="100000"/>
              <a:buFont typeface="Arial" panose="020B0604020202020204" pitchFamily="34" charset="0"/>
              <a:buNone/>
              <a:tabLst/>
              <a:defRPr lang="en-US" sz="1600" kern="1200">
                <a:solidFill>
                  <a:schemeClr val="tx1"/>
                </a:solidFill>
                <a:latin typeface="+mn-lt"/>
                <a:ea typeface="+mn-ea"/>
                <a:cs typeface="+mn-cs"/>
              </a:defRPr>
            </a:lvl2pPr>
            <a:lvl3pPr marL="691183" indent="-228594" algn="l" defTabSz="914377" rtl="0" eaLnBrk="1" latinLnBrk="0" hangingPunct="1">
              <a:lnSpc>
                <a:spcPct val="100000"/>
              </a:lnSpc>
              <a:spcBef>
                <a:spcPts val="0"/>
              </a:spcBef>
              <a:spcAft>
                <a:spcPts val="800"/>
              </a:spcAft>
              <a:buClrTx/>
              <a:buSzPct val="100000"/>
              <a:buFont typeface="Arial" panose="020B0604020202020204" pitchFamily="34" charset="0"/>
              <a:buChar char="•"/>
              <a:defRPr sz="1400" kern="1200">
                <a:solidFill>
                  <a:schemeClr val="tx1"/>
                </a:solidFill>
                <a:latin typeface="+mn-lt"/>
                <a:ea typeface="+mn-ea"/>
                <a:cs typeface="+mn-cs"/>
              </a:defRPr>
            </a:lvl3pPr>
            <a:lvl4pPr marL="921577" indent="-228594" algn="l" defTabSz="914377" rtl="0" eaLnBrk="1" latinLnBrk="0" hangingPunct="1">
              <a:lnSpc>
                <a:spcPct val="100000"/>
              </a:lnSpc>
              <a:spcBef>
                <a:spcPts val="0"/>
              </a:spcBef>
              <a:spcAft>
                <a:spcPts val="800"/>
              </a:spcAft>
              <a:buClrTx/>
              <a:buSzPct val="100000"/>
              <a:buFont typeface="Arial" panose="020B0604020202020204" pitchFamily="34" charset="0"/>
              <a:buChar char="•"/>
              <a:defRPr lang="en-US" sz="1200" kern="1200" dirty="0" smtClean="0">
                <a:solidFill>
                  <a:schemeClr val="tx1"/>
                </a:solidFill>
                <a:latin typeface="+mn-lt"/>
                <a:ea typeface="+mn-ea"/>
                <a:cs typeface="+mn-cs"/>
              </a:defRPr>
            </a:lvl4pPr>
            <a:lvl5pPr marL="1151971" indent="-228594" algn="l" defTabSz="914377" rtl="0" eaLnBrk="1" latinLnBrk="0" hangingPunct="1">
              <a:lnSpc>
                <a:spcPct val="100000"/>
              </a:lnSpc>
              <a:spcBef>
                <a:spcPts val="0"/>
              </a:spcBef>
              <a:spcAft>
                <a:spcPts val="800"/>
              </a:spcAft>
              <a:buClrTx/>
              <a:buSzPct val="100000"/>
              <a:buFont typeface="Arial" panose="020B0604020202020204" pitchFamily="34" charset="0"/>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191B1B"/>
                </a:solidFill>
                <a:effectLst/>
                <a:uLnTx/>
                <a:uFillTx/>
                <a:latin typeface="Arial" panose="020B0604020202020204" pitchFamily="34" charset="0"/>
                <a:ea typeface="+mn-ea"/>
                <a:cs typeface="Arial" panose="020B0604020202020204" pitchFamily="34" charset="0"/>
              </a:rPr>
              <a:t>A phase 3 trial was conducted to understand if adjuvant trastuzumab was beneficial for patients with HER2-low breast cancer</a:t>
            </a:r>
            <a:endParaRPr kumimoji="0" lang="en-GB" sz="2400" b="0" i="0" u="none" strike="noStrike" kern="1200" cap="none" spc="0" normalizeH="0" baseline="30000" noProof="0" dirty="0">
              <a:ln>
                <a:noFill/>
              </a:ln>
              <a:solidFill>
                <a:srgbClr val="191B1B"/>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D2AAD11B-1603-7443-88C6-59864E5B1342}"/>
              </a:ext>
            </a:extLst>
          </p:cNvPr>
          <p:cNvGrpSpPr/>
          <p:nvPr/>
        </p:nvGrpSpPr>
        <p:grpSpPr>
          <a:xfrm>
            <a:off x="237996" y="2529462"/>
            <a:ext cx="6865124" cy="3002737"/>
            <a:chOff x="354356" y="2529462"/>
            <a:chExt cx="5741644" cy="2648020"/>
          </a:xfrm>
        </p:grpSpPr>
        <p:pic>
          <p:nvPicPr>
            <p:cNvPr id="11" name="Picture 10" descr="Copyright © 2010, Research To Practice, All rights reserved. Part VI:  HER2-Positive Gastric Cancer Monday, October 25, :30 PM - 8:30 PM ET  Monday. - ppt download">
              <a:extLst>
                <a:ext uri="{FF2B5EF4-FFF2-40B4-BE49-F238E27FC236}">
                  <a16:creationId xmlns:a16="http://schemas.microsoft.com/office/drawing/2014/main" id="{973A1314-8DFA-124F-B696-4BA8F22724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728" b="14268"/>
            <a:stretch/>
          </p:blipFill>
          <p:spPr bwMode="auto">
            <a:xfrm>
              <a:off x="354356" y="2529462"/>
              <a:ext cx="5741644" cy="26480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A759CDB-33BE-F94F-B37B-CB6700E1C70C}"/>
                </a:ext>
              </a:extLst>
            </p:cNvPr>
            <p:cNvSpPr/>
            <p:nvPr/>
          </p:nvSpPr>
          <p:spPr>
            <a:xfrm>
              <a:off x="1013790" y="4154557"/>
              <a:ext cx="188845" cy="238539"/>
            </a:xfrm>
            <a:prstGeom prst="rect">
              <a:avLst/>
            </a:prstGeom>
            <a:solidFill>
              <a:srgbClr val="002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a:t>
              </a:r>
            </a:p>
          </p:txBody>
        </p:sp>
      </p:grpSp>
    </p:spTree>
    <p:extLst>
      <p:ext uri="{BB962C8B-B14F-4D97-AF65-F5344CB8AC3E}">
        <p14:creationId xmlns:p14="http://schemas.microsoft.com/office/powerpoint/2010/main" val="245929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Modi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753140507"/>
              </p:ext>
            </p:extLst>
          </p:nvPr>
        </p:nvGraphicFramePr>
        <p:xfrm>
          <a:off x="1236095" y="1728192"/>
          <a:ext cx="9719807" cy="2780928"/>
        </p:xfrm>
        <a:graphic>
          <a:graphicData uri="http://schemas.openxmlformats.org/drawingml/2006/table">
            <a:tbl>
              <a:tblPr firstRow="1" bandRow="1">
                <a:tableStyleId>{F2DE63D5-997A-4646-A377-4702673A728D}</a:tableStyleId>
              </a:tblPr>
              <a:tblGrid>
                <a:gridCol w="2483641">
                  <a:extLst>
                    <a:ext uri="{9D8B030D-6E8A-4147-A177-3AD203B41FA5}">
                      <a16:colId xmlns:a16="http://schemas.microsoft.com/office/drawing/2014/main" val="20000"/>
                    </a:ext>
                  </a:extLst>
                </a:gridCol>
                <a:gridCol w="7236166">
                  <a:extLst>
                    <a:ext uri="{9D8B030D-6E8A-4147-A177-3AD203B41FA5}">
                      <a16:colId xmlns:a16="http://schemas.microsoft.com/office/drawing/2014/main" val="20001"/>
                    </a:ext>
                  </a:extLst>
                </a:gridCol>
              </a:tblGrid>
              <a:tr h="1390464">
                <a:tc>
                  <a:txBody>
                    <a:bodyPr/>
                    <a:lstStyle/>
                    <a:p>
                      <a:r>
                        <a:rPr lang="en-US" sz="1600" b="1" kern="1200" dirty="0">
                          <a:solidFill>
                            <a:schemeClr val="tx1"/>
                          </a:solidFill>
                          <a:effectLst/>
                          <a:latin typeface="+mn-lt"/>
                          <a:ea typeface="+mn-ea"/>
                          <a:cs typeface="+mn-cs"/>
                        </a:rPr>
                        <a:t>Advisory Committee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kern="1200" dirty="0">
                          <a:solidFill>
                            <a:schemeClr val="tx1"/>
                          </a:solidFill>
                          <a:effectLst/>
                          <a:latin typeface="+mn-lt"/>
                          <a:ea typeface="+mn-ea"/>
                          <a:cs typeface="+mn-cs"/>
                        </a:rPr>
                        <a:t>AstraZeneca Pharmaceuticals LP, Daiichi Sankyo Inc, Genentech, a member of the Roche Group, Gilead Sciences Inc, </a:t>
                      </a:r>
                      <a:r>
                        <a:rPr lang="en-US" sz="1600" b="0" kern="1200" dirty="0" err="1">
                          <a:solidFill>
                            <a:schemeClr val="tx1"/>
                          </a:solidFill>
                          <a:effectLst/>
                          <a:latin typeface="+mn-lt"/>
                          <a:ea typeface="+mn-ea"/>
                          <a:cs typeface="+mn-cs"/>
                        </a:rPr>
                        <a:t>Seagen</a:t>
                      </a:r>
                      <a:r>
                        <a:rPr lang="en-US" sz="16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90464">
                <a:tc>
                  <a:txBody>
                    <a:bodyPr/>
                    <a:lstStyle/>
                    <a:p>
                      <a:r>
                        <a:rPr lang="en-US" sz="16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kern="1200" dirty="0">
                          <a:solidFill>
                            <a:schemeClr val="tx1"/>
                          </a:solidFill>
                          <a:effectLst/>
                          <a:latin typeface="+mn-lt"/>
                          <a:ea typeface="+mn-ea"/>
                          <a:cs typeface="+mn-cs"/>
                        </a:rPr>
                        <a:t>AstraZeneca Pharmaceuticals LP, Daiichi Sankyo Inc, Genentech, a member of the Roche Group, </a:t>
                      </a:r>
                      <a:r>
                        <a:rPr lang="en-US" sz="1600" b="0" kern="1200" dirty="0" err="1">
                          <a:solidFill>
                            <a:schemeClr val="tx1"/>
                          </a:solidFill>
                          <a:effectLst/>
                          <a:latin typeface="+mn-lt"/>
                          <a:ea typeface="+mn-ea"/>
                          <a:cs typeface="+mn-cs"/>
                        </a:rPr>
                        <a:t>Seagen</a:t>
                      </a:r>
                      <a:r>
                        <a:rPr lang="en-US" sz="16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3772853"/>
                  </a:ext>
                </a:extLst>
              </a:tr>
            </a:tbl>
          </a:graphicData>
        </a:graphic>
      </p:graphicFrame>
    </p:spTree>
    <p:custDataLst>
      <p:tags r:id="rId1"/>
    </p:custDataLst>
    <p:extLst>
      <p:ext uri="{BB962C8B-B14F-4D97-AF65-F5344CB8AC3E}">
        <p14:creationId xmlns:p14="http://schemas.microsoft.com/office/powerpoint/2010/main" val="14439345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7CD70-9B31-441E-B149-F592F713A332}"/>
              </a:ext>
            </a:extLst>
          </p:cNvPr>
          <p:cNvSpPr>
            <a:spLocks noGrp="1"/>
          </p:cNvSpPr>
          <p:nvPr>
            <p:ph type="title"/>
          </p:nvPr>
        </p:nvSpPr>
        <p:spPr>
          <a:xfrm>
            <a:off x="407989" y="404814"/>
            <a:ext cx="11376025" cy="602895"/>
          </a:xfrm>
        </p:spPr>
        <p:txBody>
          <a:bodyPr/>
          <a:lstStyle/>
          <a:p>
            <a:r>
              <a:rPr lang="en-GB" dirty="0">
                <a:solidFill>
                  <a:srgbClr val="083266"/>
                </a:solidFill>
                <a:latin typeface="Arial" panose="020B0604020202020204" pitchFamily="34" charset="0"/>
                <a:cs typeface="Arial" panose="020B0604020202020204" pitchFamily="34" charset="0"/>
              </a:rPr>
              <a:t>NSABP B-47: Efficacy Results</a:t>
            </a:r>
            <a:endParaRPr lang="en-GB" baseline="30000" dirty="0">
              <a:solidFill>
                <a:srgbClr val="083266"/>
              </a:solidFill>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30F34329-936C-4D89-8CCD-14F022009A2E}"/>
              </a:ext>
            </a:extLst>
          </p:cNvPr>
          <p:cNvSpPr>
            <a:spLocks noGrp="1"/>
          </p:cNvSpPr>
          <p:nvPr>
            <p:ph sz="quarter" idx="19"/>
          </p:nvPr>
        </p:nvSpPr>
        <p:spPr>
          <a:xfrm>
            <a:off x="644512" y="5784177"/>
            <a:ext cx="11376024" cy="350917"/>
          </a:xfrm>
        </p:spPr>
        <p:txBody>
          <a:bodyPr anchor="b"/>
          <a:lstStyle/>
          <a:p>
            <a:pPr marL="0" indent="0" algn="ctr">
              <a:buNone/>
            </a:pPr>
            <a:r>
              <a:rPr lang="en-GB" b="1" dirty="0">
                <a:solidFill>
                  <a:srgbClr val="191B1B"/>
                </a:solidFill>
                <a:latin typeface="Calisto MT" panose="02040603050505030304" pitchFamily="18" charset="77"/>
                <a:cs typeface="Calibri" panose="020F0502020204030204" pitchFamily="34" charset="0"/>
              </a:rPr>
              <a:t>NO BENEFIT </a:t>
            </a:r>
            <a:r>
              <a:rPr lang="en-GB" dirty="0">
                <a:solidFill>
                  <a:srgbClr val="191B1B"/>
                </a:solidFill>
                <a:latin typeface="Calisto MT" panose="02040603050505030304" pitchFamily="18" charset="77"/>
                <a:cs typeface="Calibri" panose="020F0502020204030204" pitchFamily="34" charset="0"/>
              </a:rPr>
              <a:t>of adjuvant trastuzumab for HER2-low Breast Cancer</a:t>
            </a:r>
          </a:p>
        </p:txBody>
      </p:sp>
      <p:pic>
        <p:nvPicPr>
          <p:cNvPr id="9" name="Immagine 1">
            <a:extLst>
              <a:ext uri="{FF2B5EF4-FFF2-40B4-BE49-F238E27FC236}">
                <a16:creationId xmlns:a16="http://schemas.microsoft.com/office/drawing/2014/main" id="{852A5E4D-58BD-AA43-9E20-7464BFE6AA6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07989" y="1368641"/>
            <a:ext cx="11397145" cy="4195859"/>
          </a:xfrm>
          <a:prstGeom prst="rect">
            <a:avLst/>
          </a:prstGeom>
        </p:spPr>
      </p:pic>
      <p:sp>
        <p:nvSpPr>
          <p:cNvPr id="5" name="Rectangle 4">
            <a:extLst>
              <a:ext uri="{FF2B5EF4-FFF2-40B4-BE49-F238E27FC236}">
                <a16:creationId xmlns:a16="http://schemas.microsoft.com/office/drawing/2014/main" id="{EB49E0C2-F745-488A-A03F-E1B9C0FB4F4F}"/>
              </a:ext>
            </a:extLst>
          </p:cNvPr>
          <p:cNvSpPr/>
          <p:nvPr/>
        </p:nvSpPr>
        <p:spPr>
          <a:xfrm>
            <a:off x="661934" y="1477638"/>
            <a:ext cx="372533" cy="2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marL="0" marR="0" lvl="0" indent="0" algn="ctr" defTabSz="609585" rtl="0" eaLnBrk="0" fontAlgn="base" latinLnBrk="0" hangingPunct="0">
              <a:lnSpc>
                <a:spcPct val="90000"/>
              </a:lnSpc>
              <a:spcBef>
                <a:spcPct val="0"/>
              </a:spcBef>
              <a:spcAft>
                <a:spcPts val="800"/>
              </a:spcAft>
              <a:buClrTx/>
              <a:buSzTx/>
              <a:buFontTx/>
              <a:buNone/>
              <a:tabLst/>
              <a:defRPr/>
            </a:pPr>
            <a:endParaRPr kumimoji="0" lang="en-GB" sz="2400" b="0" i="0" u="none" strike="noStrike" kern="1200" cap="none" spc="0" normalizeH="0" baseline="0" noProof="0" dirty="0" err="1">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7406D5CF-AD85-43B3-98A2-A37360F54965}"/>
              </a:ext>
            </a:extLst>
          </p:cNvPr>
          <p:cNvSpPr/>
          <p:nvPr/>
        </p:nvSpPr>
        <p:spPr>
          <a:xfrm>
            <a:off x="6332524" y="1468416"/>
            <a:ext cx="372533" cy="2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marL="0" marR="0" lvl="0" indent="0" algn="ctr" defTabSz="609585" rtl="0" eaLnBrk="0" fontAlgn="base" latinLnBrk="0" hangingPunct="0">
              <a:lnSpc>
                <a:spcPct val="90000"/>
              </a:lnSpc>
              <a:spcBef>
                <a:spcPct val="0"/>
              </a:spcBef>
              <a:spcAft>
                <a:spcPts val="800"/>
              </a:spcAft>
              <a:buClrTx/>
              <a:buSzTx/>
              <a:buFontTx/>
              <a:buNone/>
              <a:tabLst/>
              <a:defRPr/>
            </a:pPr>
            <a:endParaRPr kumimoji="0" lang="en-GB" sz="2400" b="0" i="0" u="none" strike="noStrike" kern="1200" cap="none" spc="0" normalizeH="0" baseline="0" noProof="0" dirty="0" err="1">
              <a:ln>
                <a:noFill/>
              </a:ln>
              <a:solidFill>
                <a:srgbClr val="FFFFFF"/>
              </a:solidFill>
              <a:effectLst/>
              <a:uLnTx/>
              <a:uFillTx/>
              <a:latin typeface="Calibri"/>
              <a:ea typeface="+mn-ea"/>
              <a:cs typeface="+mn-cs"/>
            </a:endParaRPr>
          </a:p>
        </p:txBody>
      </p:sp>
      <p:sp>
        <p:nvSpPr>
          <p:cNvPr id="3" name="Text Placeholder 12">
            <a:extLst>
              <a:ext uri="{FF2B5EF4-FFF2-40B4-BE49-F238E27FC236}">
                <a16:creationId xmlns:a16="http://schemas.microsoft.com/office/drawing/2014/main" id="{BF45A790-48E6-0794-E897-120E104DB162}"/>
              </a:ext>
            </a:extLst>
          </p:cNvPr>
          <p:cNvSpPr>
            <a:spLocks noGrp="1"/>
          </p:cNvSpPr>
          <p:nvPr>
            <p:ph type="body" sz="quarter" idx="111"/>
          </p:nvPr>
        </p:nvSpPr>
        <p:spPr>
          <a:xfrm>
            <a:off x="168422" y="6132965"/>
            <a:ext cx="9729787" cy="636184"/>
          </a:xfrm>
        </p:spPr>
        <p:txBody>
          <a:bodyPr/>
          <a:lstStyle/>
          <a:p>
            <a:pPr marL="0" indent="0"/>
            <a:r>
              <a:rPr lang="en-GB" sz="800" dirty="0" err="1"/>
              <a:t>Fehrenbacher</a:t>
            </a:r>
            <a:r>
              <a:rPr lang="en-GB" sz="800" dirty="0"/>
              <a:t> L, et al. </a:t>
            </a:r>
            <a:r>
              <a:rPr lang="en-GB" sz="800" i="1" dirty="0"/>
              <a:t>J Clin Oncol. </a:t>
            </a:r>
            <a:r>
              <a:rPr lang="en-GB" sz="800" dirty="0"/>
              <a:t>2020;38(5):444-453. </a:t>
            </a:r>
          </a:p>
        </p:txBody>
      </p:sp>
    </p:spTree>
    <p:extLst>
      <p:ext uri="{BB962C8B-B14F-4D97-AF65-F5344CB8AC3E}">
        <p14:creationId xmlns:p14="http://schemas.microsoft.com/office/powerpoint/2010/main" val="3117275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7CD70-9B31-441E-B149-F592F713A332}"/>
              </a:ext>
            </a:extLst>
          </p:cNvPr>
          <p:cNvSpPr>
            <a:spLocks noGrp="1"/>
          </p:cNvSpPr>
          <p:nvPr>
            <p:ph type="title"/>
          </p:nvPr>
        </p:nvSpPr>
        <p:spPr>
          <a:xfrm>
            <a:off x="407988" y="311061"/>
            <a:ext cx="11376025" cy="602895"/>
          </a:xfrm>
        </p:spPr>
        <p:txBody>
          <a:bodyPr/>
          <a:lstStyle/>
          <a:p>
            <a:r>
              <a:rPr lang="en-GB" dirty="0" err="1">
                <a:solidFill>
                  <a:srgbClr val="083266"/>
                </a:solidFill>
                <a:latin typeface="Arial" panose="020B0604020202020204" pitchFamily="34" charset="0"/>
                <a:cs typeface="Arial" panose="020B0604020202020204" pitchFamily="34" charset="0"/>
              </a:rPr>
              <a:t>Pertuzumab</a:t>
            </a:r>
            <a:r>
              <a:rPr lang="en-GB" dirty="0">
                <a:solidFill>
                  <a:srgbClr val="083266"/>
                </a:solidFill>
                <a:latin typeface="Arial" panose="020B0604020202020204" pitchFamily="34" charset="0"/>
                <a:cs typeface="Arial" panose="020B0604020202020204" pitchFamily="34" charset="0"/>
              </a:rPr>
              <a:t> for HER2-low MBC</a:t>
            </a:r>
            <a:endParaRPr lang="en-GB" baseline="30000" dirty="0">
              <a:solidFill>
                <a:srgbClr val="083266"/>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B49E0C2-F745-488A-A03F-E1B9C0FB4F4F}"/>
              </a:ext>
            </a:extLst>
          </p:cNvPr>
          <p:cNvSpPr/>
          <p:nvPr/>
        </p:nvSpPr>
        <p:spPr>
          <a:xfrm>
            <a:off x="970844" y="1172363"/>
            <a:ext cx="372533" cy="2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marL="0" marR="0" lvl="0" indent="0" algn="ctr" defTabSz="609585" rtl="0" eaLnBrk="0" fontAlgn="base" latinLnBrk="0" hangingPunct="0">
              <a:lnSpc>
                <a:spcPct val="90000"/>
              </a:lnSpc>
              <a:spcBef>
                <a:spcPct val="0"/>
              </a:spcBef>
              <a:spcAft>
                <a:spcPts val="800"/>
              </a:spcAft>
              <a:buClrTx/>
              <a:buSzTx/>
              <a:buFontTx/>
              <a:buNone/>
              <a:tabLst/>
              <a:defRPr/>
            </a:pPr>
            <a:endParaRPr kumimoji="0" lang="en-GB" sz="2400" b="0" i="0" u="none" strike="noStrike" kern="1200" cap="none" spc="0" normalizeH="0" baseline="0" noProof="0" dirty="0" err="1">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7406D5CF-AD85-43B3-98A2-A37360F54965}"/>
              </a:ext>
            </a:extLst>
          </p:cNvPr>
          <p:cNvSpPr/>
          <p:nvPr/>
        </p:nvSpPr>
        <p:spPr>
          <a:xfrm>
            <a:off x="6332524" y="1182572"/>
            <a:ext cx="372533" cy="2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marL="0" marR="0" lvl="0" indent="0" algn="ctr" defTabSz="609585" rtl="0" eaLnBrk="0" fontAlgn="base" latinLnBrk="0" hangingPunct="0">
              <a:lnSpc>
                <a:spcPct val="90000"/>
              </a:lnSpc>
              <a:spcBef>
                <a:spcPct val="0"/>
              </a:spcBef>
              <a:spcAft>
                <a:spcPts val="800"/>
              </a:spcAft>
              <a:buClrTx/>
              <a:buSzTx/>
              <a:buFontTx/>
              <a:buNone/>
              <a:tabLst/>
              <a:defRPr/>
            </a:pPr>
            <a:endParaRPr kumimoji="0" lang="en-GB" sz="2400" b="0" i="0" u="none" strike="noStrike" kern="1200" cap="none" spc="0" normalizeH="0" baseline="0" noProof="0" dirty="0" err="1">
              <a:ln>
                <a:noFill/>
              </a:ln>
              <a:solidFill>
                <a:srgbClr val="FFFFFF"/>
              </a:solidFill>
              <a:effectLst/>
              <a:uLnTx/>
              <a:uFillTx/>
              <a:latin typeface="Calibri"/>
              <a:ea typeface="+mn-ea"/>
              <a:cs typeface="+mn-cs"/>
            </a:endParaRPr>
          </a:p>
        </p:txBody>
      </p:sp>
      <p:sp>
        <p:nvSpPr>
          <p:cNvPr id="17" name="Text Placeholder 12">
            <a:extLst>
              <a:ext uri="{FF2B5EF4-FFF2-40B4-BE49-F238E27FC236}">
                <a16:creationId xmlns:a16="http://schemas.microsoft.com/office/drawing/2014/main" id="{FB55A41E-75F5-EBEB-C394-A7459F8DDB64}"/>
              </a:ext>
            </a:extLst>
          </p:cNvPr>
          <p:cNvSpPr txBox="1">
            <a:spLocks/>
          </p:cNvSpPr>
          <p:nvPr/>
        </p:nvSpPr>
        <p:spPr>
          <a:xfrm>
            <a:off x="199203" y="6462444"/>
            <a:ext cx="9729787" cy="395555"/>
          </a:xfrm>
          <a:prstGeom prst="rect">
            <a:avLst/>
          </a:prstGeom>
        </p:spPr>
        <p:txBody>
          <a:bodyPr vert="horz" lIns="121920" tIns="60960" rIns="121920" bIns="60960" rtlCol="0" anchor="b" anchorCtr="0">
            <a:noAutofit/>
          </a:bodyPr>
          <a:lstStyle>
            <a:lvl1pPr marL="171450" indent="-171450" algn="l" defTabSz="685800" rtl="0" eaLnBrk="1" latinLnBrk="0" hangingPunct="1">
              <a:lnSpc>
                <a:spcPct val="100000"/>
              </a:lnSpc>
              <a:spcBef>
                <a:spcPts val="0"/>
              </a:spcBef>
              <a:spcAft>
                <a:spcPts val="0"/>
              </a:spcAft>
              <a:buFont typeface="Arial" panose="020B0604020202020204" pitchFamily="34" charset="0"/>
              <a:buNone/>
              <a:defRPr sz="800" kern="1200">
                <a:solidFill>
                  <a:schemeClr val="tx1"/>
                </a:solidFill>
                <a:latin typeface="+mn-lt"/>
                <a:ea typeface="+mn-ea"/>
                <a:cs typeface="+mn-cs"/>
              </a:defRPr>
            </a:lvl1pPr>
            <a:lvl2pPr marL="345600" marR="0" indent="-171450" algn="l" defTabSz="685800" rtl="0" eaLnBrk="1" fontAlgn="auto" latinLnBrk="0" hangingPunct="1">
              <a:lnSpc>
                <a:spcPct val="100000"/>
              </a:lnSpc>
              <a:spcBef>
                <a:spcPts val="0"/>
              </a:spcBef>
              <a:spcAft>
                <a:spcPts val="600"/>
              </a:spcAft>
              <a:buClrTx/>
              <a:buSzPct val="100000"/>
              <a:buFont typeface="Arial" panose="020B0604020202020204" pitchFamily="34" charset="0"/>
              <a:buChar char="•"/>
              <a:tabLst/>
              <a:defRPr lang="en-US" sz="1200" kern="1200" dirty="0">
                <a:solidFill>
                  <a:schemeClr val="tx1"/>
                </a:solidFill>
                <a:latin typeface="+mn-lt"/>
                <a:ea typeface="+mn-ea"/>
                <a:cs typeface="+mn-cs"/>
              </a:defRPr>
            </a:lvl2pPr>
            <a:lvl3pPr marL="518400" indent="-171450" algn="l" defTabSz="685800" rtl="0" eaLnBrk="1" latinLnBrk="0" hangingPunct="1">
              <a:lnSpc>
                <a:spcPct val="100000"/>
              </a:lnSpc>
              <a:spcBef>
                <a:spcPts val="0"/>
              </a:spcBef>
              <a:spcAft>
                <a:spcPts val="600"/>
              </a:spcAft>
              <a:buClrTx/>
              <a:buSzPct val="100000"/>
              <a:buFont typeface="Arial" panose="020B0604020202020204" pitchFamily="34" charset="0"/>
              <a:buChar char="•"/>
              <a:defRPr sz="1050" kern="1200">
                <a:solidFill>
                  <a:schemeClr val="tx1"/>
                </a:solidFill>
                <a:latin typeface="+mn-lt"/>
                <a:ea typeface="+mn-ea"/>
                <a:cs typeface="+mn-cs"/>
              </a:defRPr>
            </a:lvl3pPr>
            <a:lvl4pPr marL="691200" indent="-171450" algn="l" defTabSz="685800" rtl="0" eaLnBrk="1" latinLnBrk="0" hangingPunct="1">
              <a:lnSpc>
                <a:spcPct val="100000"/>
              </a:lnSpc>
              <a:spcBef>
                <a:spcPts val="0"/>
              </a:spcBef>
              <a:spcAft>
                <a:spcPts val="600"/>
              </a:spcAft>
              <a:buClrTx/>
              <a:buSzPct val="100000"/>
              <a:buFont typeface="Arial" panose="020B0604020202020204" pitchFamily="34" charset="0"/>
              <a:buChar char="•"/>
              <a:defRPr lang="en-US" sz="900" kern="1200" dirty="0" smtClean="0">
                <a:solidFill>
                  <a:schemeClr val="tx1"/>
                </a:solidFill>
                <a:latin typeface="+mn-lt"/>
                <a:ea typeface="+mn-ea"/>
                <a:cs typeface="+mn-cs"/>
              </a:defRPr>
            </a:lvl4pPr>
            <a:lvl5pPr marL="864000" indent="-171450" algn="l" defTabSz="685800" rtl="0" eaLnBrk="1" latinLnBrk="0" hangingPunct="1">
              <a:lnSpc>
                <a:spcPct val="100000"/>
              </a:lnSpc>
              <a:spcBef>
                <a:spcPts val="0"/>
              </a:spcBef>
              <a:spcAft>
                <a:spcPts val="600"/>
              </a:spcAft>
              <a:buClrTx/>
              <a:buSzPct val="100000"/>
              <a:buFont typeface="Arial" panose="020B0604020202020204" pitchFamily="34" charset="0"/>
              <a:buChar char="•"/>
              <a:defRPr sz="82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500" b="0" i="0" u="none" strike="noStrike" kern="1200" cap="none" spc="0" normalizeH="0" baseline="0" noProof="0" dirty="0">
              <a:ln>
                <a:noFill/>
              </a:ln>
              <a:solidFill>
                <a:srgbClr val="3F4444"/>
              </a:solidFill>
              <a:effectLst/>
              <a:uLnTx/>
              <a:uFillTx/>
              <a:latin typeface="Calibri"/>
              <a:ea typeface="+mn-ea"/>
              <a:cs typeface="+mn-cs"/>
            </a:endParaRPr>
          </a:p>
          <a:p>
            <a:pPr marL="228594" marR="0" lvl="0" indent="-228594"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500" b="0" i="0" u="none" strike="noStrike" kern="1200" cap="none" spc="0" normalizeH="0" baseline="0" noProof="0" dirty="0">
                <a:ln>
                  <a:noFill/>
                </a:ln>
                <a:solidFill>
                  <a:srgbClr val="3F4444"/>
                </a:solidFill>
                <a:effectLst/>
                <a:uLnTx/>
                <a:uFillTx/>
                <a:latin typeface="Calibri"/>
                <a:ea typeface="+mn-ea"/>
                <a:cs typeface="+mn-cs"/>
              </a:rPr>
              <a:t>Gianni L et al. </a:t>
            </a:r>
            <a:r>
              <a:rPr kumimoji="0" lang="en-GB" sz="1500" b="0" i="1" u="none" strike="noStrike" kern="1200" cap="none" spc="0" normalizeH="0" baseline="0" noProof="0" dirty="0">
                <a:ln>
                  <a:noFill/>
                </a:ln>
                <a:solidFill>
                  <a:srgbClr val="3F4444"/>
                </a:solidFill>
                <a:effectLst/>
                <a:uLnTx/>
                <a:uFillTx/>
                <a:latin typeface="Calibri"/>
                <a:ea typeface="+mn-ea"/>
                <a:cs typeface="+mn-cs"/>
              </a:rPr>
              <a:t>J Clin Oncol.</a:t>
            </a:r>
            <a:r>
              <a:rPr kumimoji="0" lang="en-GB" sz="1500" b="0" i="0" u="none" strike="noStrike" kern="1200" cap="none" spc="0" normalizeH="0" baseline="0" noProof="0" dirty="0">
                <a:ln>
                  <a:noFill/>
                </a:ln>
                <a:solidFill>
                  <a:srgbClr val="3F4444"/>
                </a:solidFill>
                <a:effectLst/>
                <a:uLnTx/>
                <a:uFillTx/>
                <a:latin typeface="Calibri"/>
                <a:ea typeface="+mn-ea"/>
                <a:cs typeface="+mn-cs"/>
              </a:rPr>
              <a:t> 2010;28(7):1131-1137.</a:t>
            </a:r>
          </a:p>
        </p:txBody>
      </p:sp>
      <p:pic>
        <p:nvPicPr>
          <p:cNvPr id="6" name="Picture 5">
            <a:extLst>
              <a:ext uri="{FF2B5EF4-FFF2-40B4-BE49-F238E27FC236}">
                <a16:creationId xmlns:a16="http://schemas.microsoft.com/office/drawing/2014/main" id="{85F03542-1C4D-1CC1-5265-D023811DFC71}"/>
              </a:ext>
            </a:extLst>
          </p:cNvPr>
          <p:cNvPicPr>
            <a:picLocks noChangeAspect="1"/>
          </p:cNvPicPr>
          <p:nvPr/>
        </p:nvPicPr>
        <p:blipFill>
          <a:blip r:embed="rId3"/>
          <a:stretch>
            <a:fillRect/>
          </a:stretch>
        </p:blipFill>
        <p:spPr>
          <a:xfrm>
            <a:off x="7419254" y="226215"/>
            <a:ext cx="4573543" cy="4068111"/>
          </a:xfrm>
          <a:prstGeom prst="rect">
            <a:avLst/>
          </a:prstGeom>
        </p:spPr>
      </p:pic>
      <p:pic>
        <p:nvPicPr>
          <p:cNvPr id="7" name="Picture 6">
            <a:extLst>
              <a:ext uri="{FF2B5EF4-FFF2-40B4-BE49-F238E27FC236}">
                <a16:creationId xmlns:a16="http://schemas.microsoft.com/office/drawing/2014/main" id="{5F277721-FA9B-7B22-D064-8C0E33F364AC}"/>
              </a:ext>
            </a:extLst>
          </p:cNvPr>
          <p:cNvPicPr>
            <a:picLocks noChangeAspect="1"/>
          </p:cNvPicPr>
          <p:nvPr/>
        </p:nvPicPr>
        <p:blipFill>
          <a:blip r:embed="rId4"/>
          <a:stretch>
            <a:fillRect/>
          </a:stretch>
        </p:blipFill>
        <p:spPr>
          <a:xfrm>
            <a:off x="7419254" y="4339412"/>
            <a:ext cx="4573543" cy="2329918"/>
          </a:xfrm>
          <a:prstGeom prst="rect">
            <a:avLst/>
          </a:prstGeom>
        </p:spPr>
      </p:pic>
      <p:sp>
        <p:nvSpPr>
          <p:cNvPr id="19" name="TextBox 18">
            <a:extLst>
              <a:ext uri="{FF2B5EF4-FFF2-40B4-BE49-F238E27FC236}">
                <a16:creationId xmlns:a16="http://schemas.microsoft.com/office/drawing/2014/main" id="{02134289-C2FA-7DC7-79BA-9410688A9EEB}"/>
              </a:ext>
            </a:extLst>
          </p:cNvPr>
          <p:cNvSpPr txBox="1"/>
          <p:nvPr/>
        </p:nvSpPr>
        <p:spPr>
          <a:xfrm>
            <a:off x="819407" y="1496670"/>
            <a:ext cx="7111643" cy="261590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91B1B"/>
                </a:solidFill>
                <a:effectLst/>
                <a:uLnTx/>
                <a:uFillTx/>
                <a:latin typeface="Calisto MT" panose="02040603050505030304" pitchFamily="18" charset="77"/>
                <a:ea typeface="MS PGothic" panose="020B0600070205080204" pitchFamily="34" charset="-128"/>
                <a:cs typeface="Arial Narrow"/>
              </a:rPr>
              <a:t>Similar results were observed in the metastatic setting</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91B1B"/>
              </a:solidFill>
              <a:effectLst/>
              <a:uLnTx/>
              <a:uFillTx/>
              <a:latin typeface="Calisto MT" panose="02040603050505030304" pitchFamily="18" charset="77"/>
              <a:ea typeface="MS PGothic" panose="020B0600070205080204" pitchFamily="34" charset="-128"/>
              <a:cs typeface="Arial Narrow"/>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91B1B"/>
                </a:solidFill>
                <a:effectLst/>
                <a:uLnTx/>
                <a:uFillTx/>
                <a:latin typeface="Calisto MT" panose="02040603050505030304" pitchFamily="18" charset="77"/>
                <a:ea typeface="MS PGothic" panose="020B0600070205080204" pitchFamily="34" charset="-128"/>
                <a:cs typeface="Arial Narrow"/>
              </a:rPr>
              <a:t>In a population of largely (90%) </a:t>
            </a:r>
            <a:r>
              <a:rPr kumimoji="0" lang="en-US" sz="2000" b="1" i="0" u="none" strike="noStrike" kern="1200" cap="none" spc="0" normalizeH="0" baseline="0" noProof="0" dirty="0">
                <a:ln>
                  <a:noFill/>
                </a:ln>
                <a:solidFill>
                  <a:srgbClr val="191B1B"/>
                </a:solidFill>
                <a:effectLst/>
                <a:uLnTx/>
                <a:uFillTx/>
                <a:latin typeface="Calisto MT" panose="02040603050505030304" pitchFamily="18" charset="77"/>
                <a:ea typeface="MS PGothic" panose="020B0600070205080204" pitchFamily="34" charset="-128"/>
                <a:cs typeface="Arial Narrow"/>
              </a:rPr>
              <a:t>HER2-low MBC </a:t>
            </a:r>
            <a:r>
              <a:rPr kumimoji="0" lang="en-US" sz="2000" b="0" i="0" u="none" strike="noStrike" kern="1200" cap="none" spc="0" normalizeH="0" baseline="0" noProof="0" dirty="0">
                <a:ln>
                  <a:noFill/>
                </a:ln>
                <a:solidFill>
                  <a:srgbClr val="191B1B"/>
                </a:solidFill>
                <a:effectLst/>
                <a:uLnTx/>
                <a:uFillTx/>
                <a:latin typeface="Calisto MT" panose="02040603050505030304" pitchFamily="18" charset="77"/>
                <a:ea typeface="MS PGothic" panose="020B0600070205080204" pitchFamily="34" charset="-128"/>
                <a:cs typeface="Arial Narrow"/>
              </a:rPr>
              <a:t>patients, treatment with </a:t>
            </a:r>
            <a:r>
              <a:rPr kumimoji="0" lang="en-US" sz="2000" b="1" i="0" u="none" strike="noStrike" kern="1200" cap="none" spc="0" normalizeH="0" baseline="0" noProof="0" dirty="0" err="1">
                <a:ln>
                  <a:noFill/>
                </a:ln>
                <a:solidFill>
                  <a:srgbClr val="191B1B"/>
                </a:solidFill>
                <a:effectLst/>
                <a:uLnTx/>
                <a:uFillTx/>
                <a:latin typeface="Calisto MT" panose="02040603050505030304" pitchFamily="18" charset="77"/>
                <a:ea typeface="MS PGothic" panose="020B0600070205080204" pitchFamily="34" charset="-128"/>
                <a:cs typeface="Arial Narrow"/>
              </a:rPr>
              <a:t>pertuzumab</a:t>
            </a:r>
            <a:r>
              <a:rPr kumimoji="0" lang="en-US" sz="2000" b="0" i="0" u="none" strike="noStrike" kern="1200" cap="none" spc="0" normalizeH="0" baseline="0" noProof="0" dirty="0">
                <a:ln>
                  <a:noFill/>
                </a:ln>
                <a:solidFill>
                  <a:srgbClr val="191B1B"/>
                </a:solidFill>
                <a:effectLst/>
                <a:uLnTx/>
                <a:uFillTx/>
                <a:latin typeface="Calisto MT" panose="02040603050505030304" pitchFamily="18" charset="77"/>
                <a:ea typeface="MS PGothic" panose="020B0600070205080204" pitchFamily="34" charset="-128"/>
                <a:cs typeface="Arial Narrow"/>
              </a:rPr>
              <a:t> led to an ORR of 4.9% and a median time to progression of 1.5 months</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191B1B"/>
              </a:solidFill>
              <a:effectLst/>
              <a:uLnTx/>
              <a:uFillTx/>
              <a:latin typeface="Calisto MT" panose="02040603050505030304" pitchFamily="18" charset="77"/>
              <a:ea typeface="MS PGothic" panose="020B0600070205080204" pitchFamily="34" charset="-128"/>
              <a:cs typeface="Arial Narrow"/>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191B1B"/>
              </a:solidFill>
              <a:effectLst/>
              <a:uLnTx/>
              <a:uFillTx/>
              <a:latin typeface="Calisto MT" panose="02040603050505030304" pitchFamily="18" charset="77"/>
              <a:ea typeface="MS PGothic" panose="020B0600070205080204" pitchFamily="34" charset="-128"/>
              <a:cs typeface="Arial Narrow"/>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191B1B"/>
              </a:solidFill>
              <a:effectLst/>
              <a:uLnTx/>
              <a:uFillTx/>
              <a:latin typeface="Calisto MT" panose="02040603050505030304" pitchFamily="18" charset="77"/>
              <a:ea typeface="MS PGothic" panose="020B0600070205080204" pitchFamily="34" charset="-128"/>
              <a:cs typeface="Arial Narrow"/>
            </a:endParaRPr>
          </a:p>
        </p:txBody>
      </p:sp>
      <p:sp>
        <p:nvSpPr>
          <p:cNvPr id="20" name="TextBox 19">
            <a:extLst>
              <a:ext uri="{FF2B5EF4-FFF2-40B4-BE49-F238E27FC236}">
                <a16:creationId xmlns:a16="http://schemas.microsoft.com/office/drawing/2014/main" id="{CE819475-8774-4AFB-F078-E646809DD77B}"/>
              </a:ext>
            </a:extLst>
          </p:cNvPr>
          <p:cNvSpPr txBox="1"/>
          <p:nvPr/>
        </p:nvSpPr>
        <p:spPr>
          <a:xfrm>
            <a:off x="970844" y="4249750"/>
            <a:ext cx="6096000" cy="1077026"/>
          </a:xfrm>
          <a:prstGeom prst="rect">
            <a:avLst/>
          </a:prstGeom>
          <a:noFill/>
          <a:ln w="38100">
            <a:solidFill>
              <a:srgbClr val="C00000"/>
            </a:solidFill>
          </a:ln>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3F4444">
                    <a:lumMod val="50000"/>
                  </a:srgbClr>
                </a:solidFill>
                <a:effectLst/>
                <a:uLnTx/>
                <a:uFillTx/>
                <a:latin typeface="Calisto MT" panose="02040603050505030304" pitchFamily="18" charset="77"/>
                <a:ea typeface="MS PGothic" panose="020B0600070205080204" pitchFamily="34" charset="-128"/>
                <a:cs typeface="Arial Narrow"/>
              </a:rPr>
              <a:t>NO CLINICAL BENEFIT WITH THE BLOCKADE OF THE HER2 PATHWAY IN HER2-LOW BREAST CANCER</a:t>
            </a:r>
          </a:p>
        </p:txBody>
      </p:sp>
    </p:spTree>
    <p:extLst>
      <p:ext uri="{BB962C8B-B14F-4D97-AF65-F5344CB8AC3E}">
        <p14:creationId xmlns:p14="http://schemas.microsoft.com/office/powerpoint/2010/main" val="2382127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94AC19-D307-4A5A-B5AC-32E8413E0951}"/>
              </a:ext>
            </a:extLst>
          </p:cNvPr>
          <p:cNvSpPr>
            <a:spLocks noGrp="1"/>
          </p:cNvSpPr>
          <p:nvPr>
            <p:ph type="title"/>
          </p:nvPr>
        </p:nvSpPr>
        <p:spPr/>
        <p:txBody>
          <a:bodyPr>
            <a:normAutofit/>
          </a:bodyPr>
          <a:lstStyle/>
          <a:p>
            <a:r>
              <a:rPr lang="fr-FR" dirty="0">
                <a:solidFill>
                  <a:srgbClr val="083266"/>
                </a:solidFill>
                <a:latin typeface="Arial" panose="020B0604020202020204" pitchFamily="34" charset="0"/>
                <a:cs typeface="Arial" panose="020B0604020202020204" pitchFamily="34" charset="0"/>
              </a:rPr>
              <a:t>T-DM1 for HER2-low MBC</a:t>
            </a:r>
            <a:endParaRPr lang="en-GB" baseline="30000" dirty="0">
              <a:solidFill>
                <a:srgbClr val="083266"/>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8CA23A30-F5CE-419C-B253-91768196202F}"/>
              </a:ext>
            </a:extLst>
          </p:cNvPr>
          <p:cNvSpPr>
            <a:spLocks noGrp="1"/>
          </p:cNvSpPr>
          <p:nvPr>
            <p:ph type="body" sz="quarter" idx="111"/>
          </p:nvPr>
        </p:nvSpPr>
        <p:spPr>
          <a:xfrm>
            <a:off x="69574" y="6135094"/>
            <a:ext cx="9729787" cy="636184"/>
          </a:xfrm>
        </p:spPr>
        <p:txBody>
          <a:bodyPr/>
          <a:lstStyle/>
          <a:p>
            <a:pPr marL="0" indent="0"/>
            <a:r>
              <a:rPr lang="en-GB" dirty="0"/>
              <a:t>Burris HA, et al. </a:t>
            </a:r>
            <a:r>
              <a:rPr lang="en-GB" i="1" dirty="0"/>
              <a:t>J Clin Oncol. </a:t>
            </a:r>
            <a:r>
              <a:rPr lang="en-GB" dirty="0"/>
              <a:t>2011;29(4):398–405. </a:t>
            </a:r>
          </a:p>
        </p:txBody>
      </p:sp>
      <p:sp>
        <p:nvSpPr>
          <p:cNvPr id="10" name="Titre 2">
            <a:extLst>
              <a:ext uri="{FF2B5EF4-FFF2-40B4-BE49-F238E27FC236}">
                <a16:creationId xmlns:a16="http://schemas.microsoft.com/office/drawing/2014/main" id="{8349D9F1-DE9A-324A-9394-B50FAA129685}"/>
              </a:ext>
            </a:extLst>
          </p:cNvPr>
          <p:cNvSpPr txBox="1">
            <a:spLocks/>
          </p:cNvSpPr>
          <p:nvPr/>
        </p:nvSpPr>
        <p:spPr>
          <a:xfrm>
            <a:off x="479998" y="373724"/>
            <a:ext cx="11213020" cy="576000"/>
          </a:xfrm>
          <a:prstGeom prst="rect">
            <a:avLst/>
          </a:prstGeom>
        </p:spPr>
        <p:txBody>
          <a:bodyPr anchor="t">
            <a:noAutofit/>
          </a:bodyPr>
          <a:lstStyle>
            <a:lvl1pPr algn="l" defTabSz="457200" rtl="0" eaLnBrk="1" fontAlgn="base" hangingPunct="1">
              <a:lnSpc>
                <a:spcPct val="80000"/>
              </a:lnSpc>
              <a:spcBef>
                <a:spcPct val="0"/>
              </a:spcBef>
              <a:spcAft>
                <a:spcPct val="0"/>
              </a:spcAft>
              <a:defRPr sz="2800" b="1" i="0" kern="1200" cap="all">
                <a:solidFill>
                  <a:srgbClr val="9C4997"/>
                </a:solidFill>
                <a:latin typeface="+mn-lt"/>
                <a:ea typeface="MS PGothic" pitchFamily="34" charset="-128"/>
                <a:cs typeface="Arial Narrow"/>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marL="0" marR="0" lvl="0" indent="0" algn="ctr" defTabSz="609585" rtl="0" eaLnBrk="1" fontAlgn="base" latinLnBrk="0" hangingPunct="1">
              <a:lnSpc>
                <a:spcPct val="80000"/>
              </a:lnSpc>
              <a:spcBef>
                <a:spcPct val="0"/>
              </a:spcBef>
              <a:spcAft>
                <a:spcPct val="0"/>
              </a:spcAft>
              <a:buClrTx/>
              <a:buSzTx/>
              <a:buFontTx/>
              <a:buNone/>
              <a:tabLst/>
              <a:defRPr/>
            </a:pPr>
            <a:endParaRPr kumimoji="0" lang="fr-FR" sz="3733" b="1" i="0" u="none" strike="noStrike" kern="1200" cap="all" spc="0" normalizeH="0" baseline="0" noProof="0" dirty="0">
              <a:ln>
                <a:noFill/>
              </a:ln>
              <a:solidFill>
                <a:srgbClr val="9C4997"/>
              </a:solidFill>
              <a:effectLst/>
              <a:uLnTx/>
              <a:uFillTx/>
              <a:latin typeface="Calibri"/>
              <a:ea typeface="MS PGothic" pitchFamily="34" charset="-128"/>
              <a:cs typeface="Arial Narrow"/>
            </a:endParaRPr>
          </a:p>
        </p:txBody>
      </p:sp>
      <p:sp>
        <p:nvSpPr>
          <p:cNvPr id="13" name="Footer Placeholder 4">
            <a:extLst>
              <a:ext uri="{FF2B5EF4-FFF2-40B4-BE49-F238E27FC236}">
                <a16:creationId xmlns:a16="http://schemas.microsoft.com/office/drawing/2014/main" id="{291BEDAD-0AAB-7F40-B62D-C1E5143AC5C0}"/>
              </a:ext>
            </a:extLst>
          </p:cNvPr>
          <p:cNvSpPr txBox="1">
            <a:spLocks/>
          </p:cNvSpPr>
          <p:nvPr/>
        </p:nvSpPr>
        <p:spPr>
          <a:xfrm>
            <a:off x="10093692" y="6562022"/>
            <a:ext cx="2112485" cy="365125"/>
          </a:xfrm>
          <a:prstGeom prst="rect">
            <a:avLst/>
          </a:prstGeom>
        </p:spPr>
        <p:txBody>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168AFD90-0028-3645-9797-8247B49B1D53}"/>
              </a:ext>
            </a:extLst>
          </p:cNvPr>
          <p:cNvPicPr>
            <a:picLocks noChangeAspect="1"/>
          </p:cNvPicPr>
          <p:nvPr/>
        </p:nvPicPr>
        <p:blipFill>
          <a:blip r:embed="rId2"/>
          <a:stretch>
            <a:fillRect/>
          </a:stretch>
        </p:blipFill>
        <p:spPr>
          <a:xfrm>
            <a:off x="5834007" y="1756149"/>
            <a:ext cx="6016852" cy="3359056"/>
          </a:xfrm>
          <a:prstGeom prst="rect">
            <a:avLst/>
          </a:prstGeom>
          <a:ln>
            <a:solidFill>
              <a:srgbClr val="7A7C7B"/>
            </a:solidFill>
          </a:ln>
        </p:spPr>
      </p:pic>
      <p:sp>
        <p:nvSpPr>
          <p:cNvPr id="8" name="TextBox 7">
            <a:extLst>
              <a:ext uri="{FF2B5EF4-FFF2-40B4-BE49-F238E27FC236}">
                <a16:creationId xmlns:a16="http://schemas.microsoft.com/office/drawing/2014/main" id="{8A0F2BB7-167C-5448-8DDA-19A89F9C7145}"/>
              </a:ext>
            </a:extLst>
          </p:cNvPr>
          <p:cNvSpPr txBox="1"/>
          <p:nvPr/>
        </p:nvSpPr>
        <p:spPr>
          <a:xfrm>
            <a:off x="407989" y="1873313"/>
            <a:ext cx="4836495" cy="271818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3F4444">
                    <a:lumMod val="50000"/>
                  </a:srgbClr>
                </a:solidFill>
                <a:effectLst/>
                <a:uLnTx/>
                <a:uFillTx/>
                <a:latin typeface="Calisto MT" panose="02040603050505030304" pitchFamily="18" charset="77"/>
                <a:ea typeface="MS PGothic" panose="020B0600070205080204" pitchFamily="34" charset="-128"/>
                <a:cs typeface="Arial Narrow"/>
              </a:rPr>
              <a:t>Retrospective evaluation of T-DM1 in 21 cases of HER2-non-amplified MBC</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3F4444">
                  <a:lumMod val="50000"/>
                </a:srgbClr>
              </a:solidFill>
              <a:effectLst/>
              <a:uLnTx/>
              <a:uFillTx/>
              <a:latin typeface="Calisto MT" panose="02040603050505030304" pitchFamily="18" charset="77"/>
              <a:ea typeface="MS PGothic" panose="020B0600070205080204" pitchFamily="34" charset="-128"/>
              <a:cs typeface="Arial Narrow"/>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3F4444">
                    <a:lumMod val="50000"/>
                  </a:srgbClr>
                </a:solidFill>
                <a:effectLst/>
                <a:uLnTx/>
                <a:uFillTx/>
                <a:latin typeface="Calisto MT" panose="02040603050505030304" pitchFamily="18" charset="77"/>
                <a:ea typeface="MS PGothic" panose="020B0600070205080204" pitchFamily="34" charset="-128"/>
                <a:cs typeface="Arial Narrow"/>
              </a:rPr>
              <a:t>Only 1 response (ORR 4.8%) and </a:t>
            </a:r>
            <a:r>
              <a:rPr kumimoji="0" lang="en-US" sz="2133" b="0" i="0" u="none" strike="noStrike" kern="1200" cap="none" spc="0" normalizeH="0" baseline="0" noProof="0" dirty="0" err="1">
                <a:ln>
                  <a:noFill/>
                </a:ln>
                <a:solidFill>
                  <a:srgbClr val="3F4444">
                    <a:lumMod val="50000"/>
                  </a:srgbClr>
                </a:solidFill>
                <a:effectLst/>
                <a:uLnTx/>
                <a:uFillTx/>
                <a:latin typeface="Calisto MT" panose="02040603050505030304" pitchFamily="18" charset="77"/>
                <a:ea typeface="MS PGothic" panose="020B0600070205080204" pitchFamily="34" charset="-128"/>
                <a:cs typeface="Arial Narrow"/>
              </a:rPr>
              <a:t>mPFS</a:t>
            </a:r>
            <a:r>
              <a:rPr kumimoji="0" lang="en-US" sz="2133" b="0" i="0" u="none" strike="noStrike" kern="1200" cap="none" spc="0" normalizeH="0" baseline="0" noProof="0" dirty="0">
                <a:ln>
                  <a:noFill/>
                </a:ln>
                <a:solidFill>
                  <a:srgbClr val="3F4444">
                    <a:lumMod val="50000"/>
                  </a:srgbClr>
                </a:solidFill>
                <a:effectLst/>
                <a:uLnTx/>
                <a:uFillTx/>
                <a:latin typeface="Calisto MT" panose="02040603050505030304" pitchFamily="18" charset="77"/>
                <a:ea typeface="MS PGothic" panose="020B0600070205080204" pitchFamily="34" charset="-128"/>
                <a:cs typeface="Arial Narrow"/>
              </a:rPr>
              <a:t> 2.6 months</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3F4444">
                  <a:lumMod val="50000"/>
                </a:srgbClr>
              </a:solidFill>
              <a:effectLst/>
              <a:uLnTx/>
              <a:uFillTx/>
              <a:latin typeface="Calisto MT" panose="02040603050505030304" pitchFamily="18" charset="77"/>
              <a:ea typeface="MS PGothic" panose="020B0600070205080204" pitchFamily="34" charset="-128"/>
              <a:cs typeface="Arial Narrow"/>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3F4444">
                    <a:lumMod val="50000"/>
                  </a:srgbClr>
                </a:solidFill>
                <a:effectLst/>
                <a:uLnTx/>
                <a:uFillTx/>
                <a:latin typeface="Calisto MT" panose="02040603050505030304" pitchFamily="18" charset="77"/>
                <a:ea typeface="MS PGothic" panose="020B0600070205080204" pitchFamily="34" charset="-128"/>
                <a:cs typeface="Arial Narrow"/>
              </a:rPr>
              <a:t>LITTLE ACTIVITY OF T-DM1 IN HER2-NEGATIVE mBC</a:t>
            </a:r>
          </a:p>
        </p:txBody>
      </p:sp>
      <p:sp>
        <p:nvSpPr>
          <p:cNvPr id="9" name="Rectangle 8">
            <a:extLst>
              <a:ext uri="{FF2B5EF4-FFF2-40B4-BE49-F238E27FC236}">
                <a16:creationId xmlns:a16="http://schemas.microsoft.com/office/drawing/2014/main" id="{B7D9B407-70C2-4DBD-9431-D7B284A7BB22}"/>
              </a:ext>
            </a:extLst>
          </p:cNvPr>
          <p:cNvSpPr/>
          <p:nvPr/>
        </p:nvSpPr>
        <p:spPr>
          <a:xfrm>
            <a:off x="5956684" y="1782654"/>
            <a:ext cx="404360" cy="483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609585" rtl="0" eaLnBrk="0" fontAlgn="base" latinLnBrk="0" hangingPunct="0">
              <a:lnSpc>
                <a:spcPct val="90000"/>
              </a:lnSpc>
              <a:spcBef>
                <a:spcPct val="0"/>
              </a:spcBef>
              <a:spcAft>
                <a:spcPts val="800"/>
              </a:spcAft>
              <a:buClrTx/>
              <a:buSzTx/>
              <a:buFontTx/>
              <a:buNone/>
              <a:tabLst/>
              <a:defRPr/>
            </a:pPr>
            <a:endParaRPr kumimoji="0" lang="en-GB" sz="2400" b="0" i="0" u="none" strike="noStrike" kern="1200" cap="none" spc="0" normalizeH="0" baseline="0" noProof="0" dirty="0" err="1">
              <a:ln>
                <a:noFill/>
              </a:ln>
              <a:solidFill>
                <a:srgbClr val="FFFFFF"/>
              </a:solidFill>
              <a:effectLst/>
              <a:uLnTx/>
              <a:uFillTx/>
              <a:latin typeface="Calibri"/>
              <a:ea typeface="+mn-ea"/>
              <a:cs typeface="+mn-cs"/>
            </a:endParaRPr>
          </a:p>
        </p:txBody>
      </p:sp>
      <p:cxnSp>
        <p:nvCxnSpPr>
          <p:cNvPr id="7" name="Straight Arrow Connector 6">
            <a:extLst>
              <a:ext uri="{FF2B5EF4-FFF2-40B4-BE49-F238E27FC236}">
                <a16:creationId xmlns:a16="http://schemas.microsoft.com/office/drawing/2014/main" id="{E704A3C5-B3C8-2057-92B6-D6298206F6B1}"/>
              </a:ext>
            </a:extLst>
          </p:cNvPr>
          <p:cNvCxnSpPr/>
          <p:nvPr/>
        </p:nvCxnSpPr>
        <p:spPr>
          <a:xfrm flipV="1">
            <a:off x="7282903" y="3566160"/>
            <a:ext cx="441960" cy="594360"/>
          </a:xfrm>
          <a:prstGeom prst="straightConnector1">
            <a:avLst/>
          </a:prstGeom>
          <a:ln w="28575">
            <a:solidFill>
              <a:schemeClr val="tx1">
                <a:lumMod val="60000"/>
                <a:lumOff val="40000"/>
              </a:schemeClr>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16295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32585-78F9-CA45-801F-290F84AB20EF}"/>
              </a:ext>
            </a:extLst>
          </p:cNvPr>
          <p:cNvSpPr>
            <a:spLocks noGrp="1"/>
          </p:cNvSpPr>
          <p:nvPr>
            <p:ph type="ctrTitle"/>
          </p:nvPr>
        </p:nvSpPr>
        <p:spPr>
          <a:xfrm>
            <a:off x="305913" y="361855"/>
            <a:ext cx="11094119" cy="899231"/>
          </a:xfrm>
        </p:spPr>
        <p:txBody>
          <a:bodyPr/>
          <a:lstStyle/>
          <a:p>
            <a:pPr algn="ctr"/>
            <a:r>
              <a:rPr lang="en-US" sz="3200" dirty="0">
                <a:latin typeface="Calibri" panose="020F0502020204030204" pitchFamily="34" charset="0"/>
                <a:cs typeface="Calibri" panose="020F0502020204030204" pitchFamily="34" charset="0"/>
              </a:rPr>
              <a:t> Trastuzumab </a:t>
            </a:r>
            <a:r>
              <a:rPr lang="en-US" sz="3200" dirty="0" err="1">
                <a:latin typeface="Calibri" panose="020F0502020204030204" pitchFamily="34" charset="0"/>
                <a:cs typeface="Calibri" panose="020F0502020204030204" pitchFamily="34" charset="0"/>
              </a:rPr>
              <a:t>Deruxtecan</a:t>
            </a:r>
            <a:r>
              <a:rPr lang="en-US" sz="3200" dirty="0">
                <a:latin typeface="Calibri" panose="020F0502020204030204" pitchFamily="34" charset="0"/>
                <a:cs typeface="Calibri" panose="020F0502020204030204" pitchFamily="34" charset="0"/>
              </a:rPr>
              <a:t> (T-</a:t>
            </a:r>
            <a:r>
              <a:rPr lang="en-US" sz="3200" dirty="0" err="1">
                <a:latin typeface="Calibri" panose="020F0502020204030204" pitchFamily="34" charset="0"/>
                <a:cs typeface="Calibri" panose="020F0502020204030204" pitchFamily="34" charset="0"/>
              </a:rPr>
              <a:t>DXd</a:t>
            </a:r>
            <a:r>
              <a:rPr lang="en-US" sz="3200" dirty="0">
                <a:latin typeface="Calibri" panose="020F0502020204030204" pitchFamily="34" charset="0"/>
                <a:cs typeface="Calibri" panose="020F0502020204030204" pitchFamily="34" charset="0"/>
              </a:rPr>
              <a:t>): Next Generation HER2 ADC</a:t>
            </a:r>
            <a:br>
              <a:rPr lang="en-US" sz="2400" b="0" dirty="0">
                <a:latin typeface="Calibri" panose="020F0502020204030204" pitchFamily="34" charset="0"/>
                <a:cs typeface="Calibri" panose="020F0502020204030204" pitchFamily="34" charset="0"/>
              </a:rPr>
            </a:br>
            <a:r>
              <a:rPr lang="en-US" sz="2667" b="0" dirty="0">
                <a:latin typeface="Calibri" panose="020F0502020204030204" pitchFamily="34" charset="0"/>
                <a:cs typeface="Calibri" panose="020F0502020204030204" pitchFamily="34" charset="0"/>
              </a:rPr>
              <a:t>Characteristic Differences Between T-DXd and T-DM1</a:t>
            </a:r>
          </a:p>
        </p:txBody>
      </p:sp>
      <p:graphicFrame>
        <p:nvGraphicFramePr>
          <p:cNvPr id="68" name="Table 67">
            <a:extLst>
              <a:ext uri="{FF2B5EF4-FFF2-40B4-BE49-F238E27FC236}">
                <a16:creationId xmlns:a16="http://schemas.microsoft.com/office/drawing/2014/main" id="{57CC0B54-AC58-9B4E-BF4E-691FB1510FB1}"/>
              </a:ext>
            </a:extLst>
          </p:cNvPr>
          <p:cNvGraphicFramePr>
            <a:graphicFrameLocks noGrp="1"/>
          </p:cNvGraphicFramePr>
          <p:nvPr/>
        </p:nvGraphicFramePr>
        <p:xfrm>
          <a:off x="2845524" y="2418260"/>
          <a:ext cx="6206349" cy="2845169"/>
        </p:xfrm>
        <a:graphic>
          <a:graphicData uri="http://schemas.openxmlformats.org/drawingml/2006/table">
            <a:tbl>
              <a:tblPr firstRow="1" bandRow="1">
                <a:tableStyleId>{5C22544A-7EE6-4342-B048-85BDC9FD1C3A}</a:tableStyleId>
              </a:tblPr>
              <a:tblGrid>
                <a:gridCol w="1867288">
                  <a:extLst>
                    <a:ext uri="{9D8B030D-6E8A-4147-A177-3AD203B41FA5}">
                      <a16:colId xmlns:a16="http://schemas.microsoft.com/office/drawing/2014/main" val="2725230042"/>
                    </a:ext>
                  </a:extLst>
                </a:gridCol>
                <a:gridCol w="2473685">
                  <a:extLst>
                    <a:ext uri="{9D8B030D-6E8A-4147-A177-3AD203B41FA5}">
                      <a16:colId xmlns:a16="http://schemas.microsoft.com/office/drawing/2014/main" val="2930972256"/>
                    </a:ext>
                  </a:extLst>
                </a:gridCol>
                <a:gridCol w="1865376">
                  <a:extLst>
                    <a:ext uri="{9D8B030D-6E8A-4147-A177-3AD203B41FA5}">
                      <a16:colId xmlns:a16="http://schemas.microsoft.com/office/drawing/2014/main" val="3215328596"/>
                    </a:ext>
                  </a:extLst>
                </a:gridCol>
              </a:tblGrid>
              <a:tr h="538849">
                <a:tc>
                  <a:txBody>
                    <a:bodyPr/>
                    <a:lstStyle/>
                    <a:p>
                      <a:pPr algn="ctr"/>
                      <a:r>
                        <a:rPr lang="en-US" sz="1500" dirty="0"/>
                        <a:t>T-</a:t>
                      </a:r>
                      <a:r>
                        <a:rPr lang="en-US" sz="1500" dirty="0" err="1"/>
                        <a:t>DXd</a:t>
                      </a:r>
                      <a:endParaRPr lang="en-US" sz="1500" dirty="0"/>
                    </a:p>
                  </a:txBody>
                  <a:tcPr marL="121920" marR="121920" marT="60960" marB="60960" anchor="ctr">
                    <a:solidFill>
                      <a:srgbClr val="002985"/>
                    </a:solidFill>
                  </a:tcPr>
                </a:tc>
                <a:tc>
                  <a:txBody>
                    <a:bodyPr/>
                    <a:lstStyle/>
                    <a:p>
                      <a:pPr algn="ctr"/>
                      <a:r>
                        <a:rPr lang="en-US" sz="1600" dirty="0"/>
                        <a:t>ADC Attributes</a:t>
                      </a:r>
                    </a:p>
                  </a:txBody>
                  <a:tcPr marL="121920" marR="121920" marT="60960" marB="60960" anchor="ctr"/>
                </a:tc>
                <a:tc>
                  <a:txBody>
                    <a:bodyPr/>
                    <a:lstStyle/>
                    <a:p>
                      <a:pPr algn="ctr"/>
                      <a:r>
                        <a:rPr lang="en-US" sz="1500" dirty="0"/>
                        <a:t>T-DM1</a:t>
                      </a:r>
                    </a:p>
                  </a:txBody>
                  <a:tcPr marL="121920" marR="121920" marT="60960" marB="60960" anchor="ctr">
                    <a:solidFill>
                      <a:srgbClr val="777777"/>
                    </a:solidFill>
                  </a:tcPr>
                </a:tc>
                <a:extLst>
                  <a:ext uri="{0D108BD9-81ED-4DB2-BD59-A6C34878D82A}">
                    <a16:rowId xmlns:a16="http://schemas.microsoft.com/office/drawing/2014/main" val="3812902784"/>
                  </a:ext>
                </a:extLst>
              </a:tr>
              <a:tr h="568960">
                <a:tc>
                  <a:txBody>
                    <a:bodyPr/>
                    <a:lstStyle/>
                    <a:p>
                      <a:pPr algn="ctr"/>
                      <a:r>
                        <a:rPr lang="en-US" sz="1500" dirty="0"/>
                        <a:t>Topoisomerase I inhibitor</a:t>
                      </a:r>
                    </a:p>
                  </a:txBody>
                  <a:tcPr marL="121920" marR="121920" marT="60960" marB="60960" anchor="ctr">
                    <a:lnB w="9525" cap="flat" cmpd="sng" algn="ctr">
                      <a:solidFill>
                        <a:schemeClr val="tx1">
                          <a:lumMod val="50000"/>
                          <a:lumOff val="50000"/>
                        </a:schemeClr>
                      </a:solidFill>
                      <a:prstDash val="solid"/>
                      <a:round/>
                      <a:headEnd type="none" w="med" len="med"/>
                      <a:tailEnd type="none" w="med" len="med"/>
                    </a:lnB>
                    <a:solidFill>
                      <a:srgbClr val="EDF1FB"/>
                    </a:solidFill>
                  </a:tcPr>
                </a:tc>
                <a:tc>
                  <a:txBody>
                    <a:bodyPr/>
                    <a:lstStyle/>
                    <a:p>
                      <a:pPr algn="ctr"/>
                      <a:r>
                        <a:rPr lang="en-US" sz="1500" b="1" dirty="0"/>
                        <a:t>Payload </a:t>
                      </a:r>
                      <a:r>
                        <a:rPr lang="en-US" sz="1500" b="1" dirty="0" err="1"/>
                        <a:t>MoA</a:t>
                      </a:r>
                      <a:endParaRPr lang="en-US" sz="1500" b="1" dirty="0"/>
                    </a:p>
                  </a:txBody>
                  <a:tcPr marL="121920" marR="121920" marT="60960" marB="60960" anchor="ctr">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1500" dirty="0"/>
                        <a:t>Anti-microtubule</a:t>
                      </a:r>
                    </a:p>
                  </a:txBody>
                  <a:tcPr marL="121920" marR="121920" marT="60960" marB="60960" anchor="ctr">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91448476"/>
                  </a:ext>
                </a:extLst>
              </a:tr>
              <a:tr h="568960">
                <a:tc>
                  <a:txBody>
                    <a:bodyPr/>
                    <a:lstStyle/>
                    <a:p>
                      <a:pPr algn="ctr"/>
                      <a:r>
                        <a:rPr lang="en-US" sz="1500" dirty="0"/>
                        <a:t>~8:1</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rgbClr val="EDF1FB"/>
                    </a:solidFill>
                  </a:tcPr>
                </a:tc>
                <a:tc>
                  <a:txBody>
                    <a:bodyPr/>
                    <a:lstStyle/>
                    <a:p>
                      <a:pPr algn="ctr"/>
                      <a:r>
                        <a:rPr lang="en-US" sz="1500" b="1" dirty="0"/>
                        <a:t>Drug-to-antibody ratio</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1500" dirty="0">
                          <a:solidFill>
                            <a:schemeClr val="tx1"/>
                          </a:solidFill>
                        </a:rPr>
                        <a:t>~</a:t>
                      </a:r>
                      <a:r>
                        <a:rPr lang="en-US" sz="1500" dirty="0"/>
                        <a:t>3.5:1</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34401505"/>
                  </a:ext>
                </a:extLst>
              </a:tr>
              <a:tr h="568960">
                <a:tc>
                  <a:txBody>
                    <a:bodyPr/>
                    <a:lstStyle/>
                    <a:p>
                      <a:pPr algn="ctr"/>
                      <a:r>
                        <a:rPr lang="en-US" sz="1500" dirty="0"/>
                        <a:t>Yes</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rgbClr val="EDF1FB"/>
                    </a:solidFill>
                  </a:tcPr>
                </a:tc>
                <a:tc>
                  <a:txBody>
                    <a:bodyPr/>
                    <a:lstStyle/>
                    <a:p>
                      <a:pPr algn="ctr"/>
                      <a:r>
                        <a:rPr lang="en-US" sz="1500" b="1" dirty="0"/>
                        <a:t>Tumor-selective cleavable linker?</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1500" dirty="0"/>
                        <a:t>No</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50577899"/>
                  </a:ext>
                </a:extLst>
              </a:tr>
              <a:tr h="568960">
                <a:tc>
                  <a:txBody>
                    <a:bodyPr/>
                    <a:lstStyle/>
                    <a:p>
                      <a:pPr algn="ctr"/>
                      <a:r>
                        <a:rPr lang="en-US" sz="1500" dirty="0"/>
                        <a:t>Yes</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DF1FB"/>
                    </a:solidFill>
                  </a:tcPr>
                </a:tc>
                <a:tc>
                  <a:txBody>
                    <a:bodyPr/>
                    <a:lstStyle/>
                    <a:p>
                      <a:pPr algn="ctr"/>
                      <a:r>
                        <a:rPr lang="en-US" sz="1500" b="1" dirty="0"/>
                        <a:t>Evidence of bystander </a:t>
                      </a:r>
                      <a:br>
                        <a:rPr lang="en-US" sz="1500" b="1" dirty="0"/>
                      </a:br>
                      <a:r>
                        <a:rPr lang="en-US" sz="1500" b="1" dirty="0"/>
                        <a:t>anti-tumor effect?</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1500" dirty="0"/>
                        <a:t>No</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68400502"/>
                  </a:ext>
                </a:extLst>
              </a:tr>
            </a:tbl>
          </a:graphicData>
        </a:graphic>
      </p:graphicFrame>
      <p:grpSp>
        <p:nvGrpSpPr>
          <p:cNvPr id="4" name="Group 3">
            <a:extLst>
              <a:ext uri="{FF2B5EF4-FFF2-40B4-BE49-F238E27FC236}">
                <a16:creationId xmlns:a16="http://schemas.microsoft.com/office/drawing/2014/main" id="{299CF629-BBE5-EF41-9393-A7DAFAFEA048}"/>
              </a:ext>
            </a:extLst>
          </p:cNvPr>
          <p:cNvGrpSpPr/>
          <p:nvPr/>
        </p:nvGrpSpPr>
        <p:grpSpPr>
          <a:xfrm>
            <a:off x="108154" y="2363446"/>
            <a:ext cx="2560321" cy="2824841"/>
            <a:chOff x="81114" y="1465357"/>
            <a:chExt cx="1920241" cy="2118631"/>
          </a:xfrm>
        </p:grpSpPr>
        <p:grpSp>
          <p:nvGrpSpPr>
            <p:cNvPr id="75" name="Group 74">
              <a:extLst>
                <a:ext uri="{FF2B5EF4-FFF2-40B4-BE49-F238E27FC236}">
                  <a16:creationId xmlns:a16="http://schemas.microsoft.com/office/drawing/2014/main" id="{6AAC4F1F-63BE-3547-B6DA-B877866E4C37}"/>
                </a:ext>
              </a:extLst>
            </p:cNvPr>
            <p:cNvGrpSpPr>
              <a:grpSpLocks noChangeAspect="1"/>
            </p:cNvGrpSpPr>
            <p:nvPr/>
          </p:nvGrpSpPr>
          <p:grpSpPr>
            <a:xfrm>
              <a:off x="81114" y="2274330"/>
              <a:ext cx="1920241" cy="1309658"/>
              <a:chOff x="1519828" y="1905517"/>
              <a:chExt cx="2020306" cy="1377908"/>
            </a:xfrm>
          </p:grpSpPr>
          <p:grpSp>
            <p:nvGrpSpPr>
              <p:cNvPr id="76" name="Group 75">
                <a:extLst>
                  <a:ext uri="{FF2B5EF4-FFF2-40B4-BE49-F238E27FC236}">
                    <a16:creationId xmlns:a16="http://schemas.microsoft.com/office/drawing/2014/main" id="{20A86DB0-4B6B-2D4E-B1BC-6024C9E823F0}"/>
                  </a:ext>
                </a:extLst>
              </p:cNvPr>
              <p:cNvGrpSpPr/>
              <p:nvPr/>
            </p:nvGrpSpPr>
            <p:grpSpPr>
              <a:xfrm>
                <a:off x="1519828" y="1905517"/>
                <a:ext cx="914400" cy="1232908"/>
                <a:chOff x="1519828" y="1905517"/>
                <a:chExt cx="914400" cy="1232908"/>
              </a:xfrm>
            </p:grpSpPr>
            <p:sp>
              <p:nvSpPr>
                <p:cNvPr id="109" name="Rounded Rectangle 5">
                  <a:extLst>
                    <a:ext uri="{FF2B5EF4-FFF2-40B4-BE49-F238E27FC236}">
                      <a16:creationId xmlns:a16="http://schemas.microsoft.com/office/drawing/2014/main" id="{03138F69-BD78-EA47-BCD0-0DDD8882B42F}"/>
                    </a:ext>
                  </a:extLst>
                </p:cNvPr>
                <p:cNvSpPr/>
                <p:nvPr/>
              </p:nvSpPr>
              <p:spPr>
                <a:xfrm rot="19449454">
                  <a:off x="1751307" y="200669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0" name="Rounded Rectangle 6">
                  <a:extLst>
                    <a:ext uri="{FF2B5EF4-FFF2-40B4-BE49-F238E27FC236}">
                      <a16:creationId xmlns:a16="http://schemas.microsoft.com/office/drawing/2014/main" id="{8CED7B6C-9FF5-0C4B-9409-76C21187DE2B}"/>
                    </a:ext>
                  </a:extLst>
                </p:cNvPr>
                <p:cNvSpPr/>
                <p:nvPr/>
              </p:nvSpPr>
              <p:spPr>
                <a:xfrm rot="19449454">
                  <a:off x="2002364" y="2285201"/>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11" name="Straight Connector 110">
                  <a:extLst>
                    <a:ext uri="{FF2B5EF4-FFF2-40B4-BE49-F238E27FC236}">
                      <a16:creationId xmlns:a16="http://schemas.microsoft.com/office/drawing/2014/main" id="{E53013EE-A357-CE49-AC4F-436F70CBE73B}"/>
                    </a:ext>
                  </a:extLst>
                </p:cNvPr>
                <p:cNvCxnSpPr/>
                <p:nvPr/>
              </p:nvCxnSpPr>
              <p:spPr>
                <a:xfrm>
                  <a:off x="1927266" y="2270000"/>
                  <a:ext cx="49762" cy="57106"/>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112" name="Rounded Rectangle 9">
                  <a:extLst>
                    <a:ext uri="{FF2B5EF4-FFF2-40B4-BE49-F238E27FC236}">
                      <a16:creationId xmlns:a16="http://schemas.microsoft.com/office/drawing/2014/main" id="{A895DF7B-3208-1745-A275-8878F37582C6}"/>
                    </a:ext>
                  </a:extLst>
                </p:cNvPr>
                <p:cNvSpPr/>
                <p:nvPr/>
              </p:nvSpPr>
              <p:spPr>
                <a:xfrm rot="19449454">
                  <a:off x="1929527" y="1905517"/>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3" name="Rounded Rectangle 10">
                  <a:extLst>
                    <a:ext uri="{FF2B5EF4-FFF2-40B4-BE49-F238E27FC236}">
                      <a16:creationId xmlns:a16="http://schemas.microsoft.com/office/drawing/2014/main" id="{22FCD972-938D-4946-8872-29ABC75A4160}"/>
                    </a:ext>
                  </a:extLst>
                </p:cNvPr>
                <p:cNvSpPr/>
                <p:nvPr/>
              </p:nvSpPr>
              <p:spPr>
                <a:xfrm rot="19449454">
                  <a:off x="2180584" y="2184025"/>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14" name="Straight Connector 113">
                  <a:extLst>
                    <a:ext uri="{FF2B5EF4-FFF2-40B4-BE49-F238E27FC236}">
                      <a16:creationId xmlns:a16="http://schemas.microsoft.com/office/drawing/2014/main" id="{CA8810B2-0F4D-B848-8C03-EED46410E982}"/>
                    </a:ext>
                  </a:extLst>
                </p:cNvPr>
                <p:cNvCxnSpPr/>
                <p:nvPr/>
              </p:nvCxnSpPr>
              <p:spPr>
                <a:xfrm>
                  <a:off x="2105486" y="2168824"/>
                  <a:ext cx="49762" cy="57106"/>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115" name="Arc 114">
                  <a:extLst>
                    <a:ext uri="{FF2B5EF4-FFF2-40B4-BE49-F238E27FC236}">
                      <a16:creationId xmlns:a16="http://schemas.microsoft.com/office/drawing/2014/main" id="{9B19D78E-582C-E64A-AD40-85D86EF1D12C}"/>
                    </a:ext>
                  </a:extLst>
                </p:cNvPr>
                <p:cNvSpPr/>
                <p:nvPr/>
              </p:nvSpPr>
              <p:spPr>
                <a:xfrm rot="3527066">
                  <a:off x="1519828" y="2224025"/>
                  <a:ext cx="914400" cy="914400"/>
                </a:xfrm>
                <a:prstGeom prst="arc">
                  <a:avLst>
                    <a:gd name="adj1" fmla="val 16200000"/>
                    <a:gd name="adj2" fmla="val 17848294"/>
                  </a:avLst>
                </a:prstGeom>
                <a:ln>
                  <a:solidFill>
                    <a:srgbClr val="002985"/>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grpSp>
          <p:grpSp>
            <p:nvGrpSpPr>
              <p:cNvPr id="77" name="Group 76">
                <a:extLst>
                  <a:ext uri="{FF2B5EF4-FFF2-40B4-BE49-F238E27FC236}">
                    <a16:creationId xmlns:a16="http://schemas.microsoft.com/office/drawing/2014/main" id="{4CFDB452-54EC-5A4A-815C-FFAAC8C0682A}"/>
                  </a:ext>
                </a:extLst>
              </p:cNvPr>
              <p:cNvGrpSpPr/>
              <p:nvPr/>
            </p:nvGrpSpPr>
            <p:grpSpPr>
              <a:xfrm flipH="1">
                <a:off x="2625734" y="1912541"/>
                <a:ext cx="914400" cy="1232908"/>
                <a:chOff x="1519828" y="1905517"/>
                <a:chExt cx="914400" cy="1232908"/>
              </a:xfrm>
            </p:grpSpPr>
            <p:sp>
              <p:nvSpPr>
                <p:cNvPr id="102" name="Rounded Rectangle 15">
                  <a:extLst>
                    <a:ext uri="{FF2B5EF4-FFF2-40B4-BE49-F238E27FC236}">
                      <a16:creationId xmlns:a16="http://schemas.microsoft.com/office/drawing/2014/main" id="{6C07D032-DCA0-B644-95DA-89819AE8D57B}"/>
                    </a:ext>
                  </a:extLst>
                </p:cNvPr>
                <p:cNvSpPr/>
                <p:nvPr/>
              </p:nvSpPr>
              <p:spPr>
                <a:xfrm rot="19449454">
                  <a:off x="1751307" y="200669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3" name="Rounded Rectangle 16">
                  <a:extLst>
                    <a:ext uri="{FF2B5EF4-FFF2-40B4-BE49-F238E27FC236}">
                      <a16:creationId xmlns:a16="http://schemas.microsoft.com/office/drawing/2014/main" id="{D5992B86-F727-6243-A3BB-299B63363A9A}"/>
                    </a:ext>
                  </a:extLst>
                </p:cNvPr>
                <p:cNvSpPr/>
                <p:nvPr/>
              </p:nvSpPr>
              <p:spPr>
                <a:xfrm rot="19449454">
                  <a:off x="2002364" y="2285201"/>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04" name="Straight Connector 103">
                  <a:extLst>
                    <a:ext uri="{FF2B5EF4-FFF2-40B4-BE49-F238E27FC236}">
                      <a16:creationId xmlns:a16="http://schemas.microsoft.com/office/drawing/2014/main" id="{EF875DD4-E4B2-A34E-A87F-DD0A7FDFFE91}"/>
                    </a:ext>
                  </a:extLst>
                </p:cNvPr>
                <p:cNvCxnSpPr/>
                <p:nvPr/>
              </p:nvCxnSpPr>
              <p:spPr>
                <a:xfrm>
                  <a:off x="1927266" y="2270000"/>
                  <a:ext cx="49762" cy="57106"/>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105" name="Rounded Rectangle 18">
                  <a:extLst>
                    <a:ext uri="{FF2B5EF4-FFF2-40B4-BE49-F238E27FC236}">
                      <a16:creationId xmlns:a16="http://schemas.microsoft.com/office/drawing/2014/main" id="{8B3000D6-A180-684E-A543-3D4EDFA924C8}"/>
                    </a:ext>
                  </a:extLst>
                </p:cNvPr>
                <p:cNvSpPr/>
                <p:nvPr/>
              </p:nvSpPr>
              <p:spPr>
                <a:xfrm rot="19449454">
                  <a:off x="1929527" y="1905517"/>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6" name="Rounded Rectangle 19">
                  <a:extLst>
                    <a:ext uri="{FF2B5EF4-FFF2-40B4-BE49-F238E27FC236}">
                      <a16:creationId xmlns:a16="http://schemas.microsoft.com/office/drawing/2014/main" id="{8BB4F722-6D63-534A-9C0D-440D69228A86}"/>
                    </a:ext>
                  </a:extLst>
                </p:cNvPr>
                <p:cNvSpPr/>
                <p:nvPr/>
              </p:nvSpPr>
              <p:spPr>
                <a:xfrm rot="19449454">
                  <a:off x="2180584" y="2184025"/>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107" name="Straight Connector 106">
                  <a:extLst>
                    <a:ext uri="{FF2B5EF4-FFF2-40B4-BE49-F238E27FC236}">
                      <a16:creationId xmlns:a16="http://schemas.microsoft.com/office/drawing/2014/main" id="{69D456B6-22A4-9D47-9304-169AA8702C6E}"/>
                    </a:ext>
                  </a:extLst>
                </p:cNvPr>
                <p:cNvCxnSpPr/>
                <p:nvPr/>
              </p:nvCxnSpPr>
              <p:spPr>
                <a:xfrm>
                  <a:off x="2105486" y="2168824"/>
                  <a:ext cx="49762" cy="57106"/>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108" name="Arc 107">
                  <a:extLst>
                    <a:ext uri="{FF2B5EF4-FFF2-40B4-BE49-F238E27FC236}">
                      <a16:creationId xmlns:a16="http://schemas.microsoft.com/office/drawing/2014/main" id="{D82F9BB8-CEF8-0347-BAF9-DE3E540EA786}"/>
                    </a:ext>
                  </a:extLst>
                </p:cNvPr>
                <p:cNvSpPr/>
                <p:nvPr/>
              </p:nvSpPr>
              <p:spPr>
                <a:xfrm rot="3527066">
                  <a:off x="1519828" y="2224025"/>
                  <a:ext cx="914400" cy="914400"/>
                </a:xfrm>
                <a:prstGeom prst="arc">
                  <a:avLst>
                    <a:gd name="adj1" fmla="val 16200000"/>
                    <a:gd name="adj2" fmla="val 17848294"/>
                  </a:avLst>
                </a:prstGeom>
                <a:ln>
                  <a:solidFill>
                    <a:srgbClr val="002985"/>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grpSp>
          <p:sp>
            <p:nvSpPr>
              <p:cNvPr id="78" name="Rounded Rectangle 22">
                <a:extLst>
                  <a:ext uri="{FF2B5EF4-FFF2-40B4-BE49-F238E27FC236}">
                    <a16:creationId xmlns:a16="http://schemas.microsoft.com/office/drawing/2014/main" id="{8AADE5C0-FCD3-4545-A54B-1E3C73718C2B}"/>
                  </a:ext>
                </a:extLst>
              </p:cNvPr>
              <p:cNvSpPr/>
              <p:nvPr/>
            </p:nvSpPr>
            <p:spPr>
              <a:xfrm>
                <a:off x="2355330" y="263906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9" name="Rounded Rectangle 23">
                <a:extLst>
                  <a:ext uri="{FF2B5EF4-FFF2-40B4-BE49-F238E27FC236}">
                    <a16:creationId xmlns:a16="http://schemas.microsoft.com/office/drawing/2014/main" id="{1D0F1FF5-CAA8-5F48-A8F0-78155B5CD2B6}"/>
                  </a:ext>
                </a:extLst>
              </p:cNvPr>
              <p:cNvSpPr/>
              <p:nvPr/>
            </p:nvSpPr>
            <p:spPr>
              <a:xfrm>
                <a:off x="2355330" y="297821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80" name="Straight Connector 79">
                <a:extLst>
                  <a:ext uri="{FF2B5EF4-FFF2-40B4-BE49-F238E27FC236}">
                    <a16:creationId xmlns:a16="http://schemas.microsoft.com/office/drawing/2014/main" id="{3264C6BE-F068-7049-8104-1F7B3CDFC9B9}"/>
                  </a:ext>
                </a:extLst>
              </p:cNvPr>
              <p:cNvCxnSpPr/>
              <p:nvPr/>
            </p:nvCxnSpPr>
            <p:spPr>
              <a:xfrm flipV="1">
                <a:off x="2430641" y="2937924"/>
                <a:ext cx="0" cy="45720"/>
              </a:xfrm>
              <a:prstGeom prst="line">
                <a:avLst/>
              </a:prstGeom>
              <a:ln w="28575">
                <a:solidFill>
                  <a:srgbClr val="002985"/>
                </a:solidFill>
              </a:ln>
            </p:spPr>
            <p:style>
              <a:lnRef idx="1">
                <a:schemeClr val="accent1"/>
              </a:lnRef>
              <a:fillRef idx="0">
                <a:schemeClr val="accent1"/>
              </a:fillRef>
              <a:effectRef idx="0">
                <a:schemeClr val="accent1"/>
              </a:effectRef>
              <a:fontRef idx="minor">
                <a:schemeClr val="tx1"/>
              </a:fontRef>
            </p:style>
          </p:cxnSp>
          <p:sp>
            <p:nvSpPr>
              <p:cNvPr id="81" name="Rounded Rectangle 26">
                <a:extLst>
                  <a:ext uri="{FF2B5EF4-FFF2-40B4-BE49-F238E27FC236}">
                    <a16:creationId xmlns:a16="http://schemas.microsoft.com/office/drawing/2014/main" id="{29C9A436-0DB7-3247-B533-3AE1B7016EE5}"/>
                  </a:ext>
                </a:extLst>
              </p:cNvPr>
              <p:cNvSpPr/>
              <p:nvPr/>
            </p:nvSpPr>
            <p:spPr>
              <a:xfrm>
                <a:off x="2567807" y="263906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2" name="Rounded Rectangle 27">
                <a:extLst>
                  <a:ext uri="{FF2B5EF4-FFF2-40B4-BE49-F238E27FC236}">
                    <a16:creationId xmlns:a16="http://schemas.microsoft.com/office/drawing/2014/main" id="{465443A7-09EC-EE40-AB90-6559B8443444}"/>
                  </a:ext>
                </a:extLst>
              </p:cNvPr>
              <p:cNvSpPr/>
              <p:nvPr/>
            </p:nvSpPr>
            <p:spPr>
              <a:xfrm>
                <a:off x="2567807" y="297821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83" name="Straight Connector 82">
                <a:extLst>
                  <a:ext uri="{FF2B5EF4-FFF2-40B4-BE49-F238E27FC236}">
                    <a16:creationId xmlns:a16="http://schemas.microsoft.com/office/drawing/2014/main" id="{C9620698-7621-B74A-8261-F0D0175B6F0F}"/>
                  </a:ext>
                </a:extLst>
              </p:cNvPr>
              <p:cNvCxnSpPr/>
              <p:nvPr/>
            </p:nvCxnSpPr>
            <p:spPr>
              <a:xfrm flipV="1">
                <a:off x="2643118" y="2937924"/>
                <a:ext cx="0" cy="45720"/>
              </a:xfrm>
              <a:prstGeom prst="line">
                <a:avLst/>
              </a:prstGeom>
              <a:ln w="28575">
                <a:solidFill>
                  <a:srgbClr val="002985"/>
                </a:solidFill>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413D28BD-0834-2A46-B42B-4E01BE2CD411}"/>
                  </a:ext>
                </a:extLst>
              </p:cNvPr>
              <p:cNvGrpSpPr/>
              <p:nvPr/>
            </p:nvGrpSpPr>
            <p:grpSpPr>
              <a:xfrm>
                <a:off x="1885094" y="2221270"/>
                <a:ext cx="642720" cy="440557"/>
                <a:chOff x="1885094" y="2221270"/>
                <a:chExt cx="642720" cy="440557"/>
              </a:xfrm>
            </p:grpSpPr>
            <p:cxnSp>
              <p:nvCxnSpPr>
                <p:cNvPr id="94" name="Straight Connector 93">
                  <a:extLst>
                    <a:ext uri="{FF2B5EF4-FFF2-40B4-BE49-F238E27FC236}">
                      <a16:creationId xmlns:a16="http://schemas.microsoft.com/office/drawing/2014/main" id="{C5898C4E-21C3-8B43-9773-B81306D46865}"/>
                    </a:ext>
                  </a:extLst>
                </p:cNvPr>
                <p:cNvCxnSpPr/>
                <p:nvPr/>
              </p:nvCxnSpPr>
              <p:spPr>
                <a:xfrm flipH="1">
                  <a:off x="1985110" y="2530549"/>
                  <a:ext cx="67672" cy="25363"/>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D8961B84-00CE-A540-8B47-9A0D9CCB7DA9}"/>
                    </a:ext>
                  </a:extLst>
                </p:cNvPr>
                <p:cNvSpPr>
                  <a:spLocks noChangeAspect="1"/>
                </p:cNvSpPr>
                <p:nvPr/>
              </p:nvSpPr>
              <p:spPr>
                <a:xfrm>
                  <a:off x="1885094" y="2511047"/>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96" name="Straight Connector 95">
                  <a:extLst>
                    <a:ext uri="{FF2B5EF4-FFF2-40B4-BE49-F238E27FC236}">
                      <a16:creationId xmlns:a16="http://schemas.microsoft.com/office/drawing/2014/main" id="{F2DA7E7B-1F89-594E-B08C-ECDB27CB7273}"/>
                    </a:ext>
                  </a:extLst>
                </p:cNvPr>
                <p:cNvCxnSpPr>
                  <a:cxnSpLocks/>
                </p:cNvCxnSpPr>
                <p:nvPr/>
              </p:nvCxnSpPr>
              <p:spPr>
                <a:xfrm flipH="1">
                  <a:off x="2328261" y="2595494"/>
                  <a:ext cx="94862" cy="2325"/>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5408565C-5D43-9944-B4C5-7BCD0F954402}"/>
                    </a:ext>
                  </a:extLst>
                </p:cNvPr>
                <p:cNvSpPr>
                  <a:spLocks noChangeAspect="1"/>
                </p:cNvSpPr>
                <p:nvPr/>
              </p:nvSpPr>
              <p:spPr>
                <a:xfrm>
                  <a:off x="2212945" y="2533811"/>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98" name="Straight Connector 97">
                  <a:extLst>
                    <a:ext uri="{FF2B5EF4-FFF2-40B4-BE49-F238E27FC236}">
                      <a16:creationId xmlns:a16="http://schemas.microsoft.com/office/drawing/2014/main" id="{62A2B20F-3B16-6F41-A15C-FCE9718CBCF0}"/>
                    </a:ext>
                  </a:extLst>
                </p:cNvPr>
                <p:cNvCxnSpPr>
                  <a:cxnSpLocks/>
                </p:cNvCxnSpPr>
                <p:nvPr/>
              </p:nvCxnSpPr>
              <p:spPr>
                <a:xfrm flipH="1">
                  <a:off x="2421059" y="2448796"/>
                  <a:ext cx="64288" cy="108791"/>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73F7F6EE-5D1F-C146-A075-C01D6960C9B1}"/>
                    </a:ext>
                  </a:extLst>
                </p:cNvPr>
                <p:cNvSpPr>
                  <a:spLocks noChangeAspect="1"/>
                </p:cNvSpPr>
                <p:nvPr/>
              </p:nvSpPr>
              <p:spPr>
                <a:xfrm>
                  <a:off x="2399798" y="2364595"/>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00" name="Straight Connector 99">
                  <a:extLst>
                    <a:ext uri="{FF2B5EF4-FFF2-40B4-BE49-F238E27FC236}">
                      <a16:creationId xmlns:a16="http://schemas.microsoft.com/office/drawing/2014/main" id="{A86C9826-2A0E-D149-8594-6D05A6CEA7CF}"/>
                    </a:ext>
                  </a:extLst>
                </p:cNvPr>
                <p:cNvCxnSpPr>
                  <a:cxnSpLocks/>
                </p:cNvCxnSpPr>
                <p:nvPr/>
              </p:nvCxnSpPr>
              <p:spPr>
                <a:xfrm flipH="1">
                  <a:off x="2354053" y="2273539"/>
                  <a:ext cx="102201" cy="79647"/>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101" name="Oval 100">
                  <a:extLst>
                    <a:ext uri="{FF2B5EF4-FFF2-40B4-BE49-F238E27FC236}">
                      <a16:creationId xmlns:a16="http://schemas.microsoft.com/office/drawing/2014/main" id="{C91AFBDC-DD7C-904D-8288-CADE7F7CAFD8}"/>
                    </a:ext>
                  </a:extLst>
                </p:cNvPr>
                <p:cNvSpPr>
                  <a:spLocks noChangeAspect="1"/>
                </p:cNvSpPr>
                <p:nvPr/>
              </p:nvSpPr>
              <p:spPr>
                <a:xfrm>
                  <a:off x="2399772" y="2221270"/>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5" name="Group 84">
                <a:extLst>
                  <a:ext uri="{FF2B5EF4-FFF2-40B4-BE49-F238E27FC236}">
                    <a16:creationId xmlns:a16="http://schemas.microsoft.com/office/drawing/2014/main" id="{DCE2BB87-A929-0A4E-89AE-D24616D66502}"/>
                  </a:ext>
                </a:extLst>
              </p:cNvPr>
              <p:cNvGrpSpPr/>
              <p:nvPr/>
            </p:nvGrpSpPr>
            <p:grpSpPr>
              <a:xfrm flipH="1">
                <a:off x="2549433" y="2208677"/>
                <a:ext cx="642720" cy="456432"/>
                <a:chOff x="1885094" y="2205395"/>
                <a:chExt cx="642720" cy="456432"/>
              </a:xfrm>
            </p:grpSpPr>
            <p:cxnSp>
              <p:nvCxnSpPr>
                <p:cNvPr id="86" name="Straight Connector 85">
                  <a:extLst>
                    <a:ext uri="{FF2B5EF4-FFF2-40B4-BE49-F238E27FC236}">
                      <a16:creationId xmlns:a16="http://schemas.microsoft.com/office/drawing/2014/main" id="{78A921BA-FCF7-3E44-AE0A-D12A25E9ABC7}"/>
                    </a:ext>
                  </a:extLst>
                </p:cNvPr>
                <p:cNvCxnSpPr>
                  <a:cxnSpLocks/>
                </p:cNvCxnSpPr>
                <p:nvPr/>
              </p:nvCxnSpPr>
              <p:spPr>
                <a:xfrm flipH="1">
                  <a:off x="1981077" y="2500366"/>
                  <a:ext cx="63695" cy="52264"/>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4566EF97-7B6C-5546-90E4-D905431EE6B1}"/>
                    </a:ext>
                  </a:extLst>
                </p:cNvPr>
                <p:cNvSpPr>
                  <a:spLocks noChangeAspect="1"/>
                </p:cNvSpPr>
                <p:nvPr/>
              </p:nvSpPr>
              <p:spPr>
                <a:xfrm>
                  <a:off x="1885094" y="2511047"/>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88" name="Straight Connector 87">
                  <a:extLst>
                    <a:ext uri="{FF2B5EF4-FFF2-40B4-BE49-F238E27FC236}">
                      <a16:creationId xmlns:a16="http://schemas.microsoft.com/office/drawing/2014/main" id="{A293F16B-CD00-8D4A-B32F-D9A751550582}"/>
                    </a:ext>
                  </a:extLst>
                </p:cNvPr>
                <p:cNvCxnSpPr>
                  <a:cxnSpLocks/>
                </p:cNvCxnSpPr>
                <p:nvPr/>
              </p:nvCxnSpPr>
              <p:spPr>
                <a:xfrm flipH="1">
                  <a:off x="2344136" y="2595494"/>
                  <a:ext cx="94862" cy="2325"/>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117C46D6-D536-6046-BA44-A590812DE1F0}"/>
                    </a:ext>
                  </a:extLst>
                </p:cNvPr>
                <p:cNvSpPr>
                  <a:spLocks noChangeAspect="1"/>
                </p:cNvSpPr>
                <p:nvPr/>
              </p:nvSpPr>
              <p:spPr>
                <a:xfrm>
                  <a:off x="2216120" y="2533811"/>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90" name="Straight Connector 89">
                  <a:extLst>
                    <a:ext uri="{FF2B5EF4-FFF2-40B4-BE49-F238E27FC236}">
                      <a16:creationId xmlns:a16="http://schemas.microsoft.com/office/drawing/2014/main" id="{48DFCA84-EA92-904E-9D58-3AF8CBBC7916}"/>
                    </a:ext>
                  </a:extLst>
                </p:cNvPr>
                <p:cNvCxnSpPr>
                  <a:cxnSpLocks/>
                </p:cNvCxnSpPr>
                <p:nvPr/>
              </p:nvCxnSpPr>
              <p:spPr>
                <a:xfrm flipH="1">
                  <a:off x="2427446" y="2422449"/>
                  <a:ext cx="64288" cy="108791"/>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7251988D-842A-0A40-AEEB-6ABACC8E8633}"/>
                    </a:ext>
                  </a:extLst>
                </p:cNvPr>
                <p:cNvSpPr>
                  <a:spLocks noChangeAspect="1"/>
                </p:cNvSpPr>
                <p:nvPr/>
              </p:nvSpPr>
              <p:spPr>
                <a:xfrm>
                  <a:off x="2399798" y="2364595"/>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92" name="Straight Connector 91">
                  <a:extLst>
                    <a:ext uri="{FF2B5EF4-FFF2-40B4-BE49-F238E27FC236}">
                      <a16:creationId xmlns:a16="http://schemas.microsoft.com/office/drawing/2014/main" id="{FD567268-49D4-274A-BB2F-9B9E37275F61}"/>
                    </a:ext>
                  </a:extLst>
                </p:cNvPr>
                <p:cNvCxnSpPr>
                  <a:cxnSpLocks/>
                </p:cNvCxnSpPr>
                <p:nvPr/>
              </p:nvCxnSpPr>
              <p:spPr>
                <a:xfrm flipH="1">
                  <a:off x="2363578" y="2260839"/>
                  <a:ext cx="102201" cy="79647"/>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E7093BEF-95A1-F54B-B4FD-E10FE0FF1098}"/>
                    </a:ext>
                  </a:extLst>
                </p:cNvPr>
                <p:cNvSpPr>
                  <a:spLocks noChangeAspect="1"/>
                </p:cNvSpPr>
                <p:nvPr/>
              </p:nvSpPr>
              <p:spPr>
                <a:xfrm>
                  <a:off x="2390247" y="2205395"/>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grpSp>
        <p:sp>
          <p:nvSpPr>
            <p:cNvPr id="147" name="TextBox 146">
              <a:extLst>
                <a:ext uri="{FF2B5EF4-FFF2-40B4-BE49-F238E27FC236}">
                  <a16:creationId xmlns:a16="http://schemas.microsoft.com/office/drawing/2014/main" id="{842BD562-CB1A-B549-B760-A6F442F8B985}"/>
                </a:ext>
              </a:extLst>
            </p:cNvPr>
            <p:cNvSpPr txBox="1"/>
            <p:nvPr/>
          </p:nvSpPr>
          <p:spPr>
            <a:xfrm>
              <a:off x="295983" y="1465357"/>
              <a:ext cx="1436597" cy="763815"/>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533"/>
                </a:spcAft>
                <a:buClr>
                  <a:srgbClr val="000000"/>
                </a:buClr>
                <a:buSzTx/>
                <a:buFontTx/>
                <a:buNone/>
                <a:tabLst/>
                <a:defRPr/>
              </a:pPr>
              <a:r>
                <a:rPr kumimoji="0" lang="en-US" sz="1867" b="1" i="0" u="none" strike="noStrike" kern="0" cap="none" spc="0" normalizeH="0" baseline="0" noProof="0" dirty="0">
                  <a:ln>
                    <a:noFill/>
                  </a:ln>
                  <a:solidFill>
                    <a:srgbClr val="002985"/>
                  </a:solidFill>
                  <a:effectLst/>
                  <a:uLnTx/>
                  <a:uFillTx/>
                  <a:latin typeface="Arial"/>
                  <a:ea typeface="+mn-ea"/>
                  <a:cs typeface="Arial"/>
                  <a:sym typeface="Arial"/>
                </a:rPr>
                <a:t>Trastuzumab deruxtecan </a:t>
              </a:r>
            </a:p>
            <a:p>
              <a:pPr marL="0" marR="0" lvl="0" indent="0" algn="ctr" defTabSz="1219140" rtl="0" eaLnBrk="1" fontAlgn="auto" latinLnBrk="0" hangingPunct="1">
                <a:lnSpc>
                  <a:spcPct val="100000"/>
                </a:lnSpc>
                <a:spcBef>
                  <a:spcPts val="0"/>
                </a:spcBef>
                <a:spcAft>
                  <a:spcPts val="533"/>
                </a:spcAft>
                <a:buClr>
                  <a:srgbClr val="000000"/>
                </a:buClr>
                <a:buSzTx/>
                <a:buFontTx/>
                <a:buNone/>
                <a:tabLst/>
                <a:defRPr/>
              </a:pPr>
              <a:r>
                <a:rPr kumimoji="0" lang="en-US" sz="1867" b="1" i="0" u="none" strike="noStrike" kern="0" cap="none" spc="0" normalizeH="0" baseline="0" noProof="0" dirty="0">
                  <a:ln>
                    <a:noFill/>
                  </a:ln>
                  <a:solidFill>
                    <a:srgbClr val="002985"/>
                  </a:solidFill>
                  <a:effectLst/>
                  <a:uLnTx/>
                  <a:uFillTx/>
                  <a:latin typeface="Arial"/>
                  <a:ea typeface="+mn-ea"/>
                  <a:cs typeface="Arial"/>
                  <a:sym typeface="Arial"/>
                </a:rPr>
                <a:t>(T-</a:t>
              </a:r>
              <a:r>
                <a:rPr kumimoji="0" lang="en-US" sz="1867" b="1" i="0" u="none" strike="noStrike" kern="0" cap="none" spc="0" normalizeH="0" baseline="0" noProof="0" dirty="0" err="1">
                  <a:ln>
                    <a:noFill/>
                  </a:ln>
                  <a:solidFill>
                    <a:srgbClr val="002985"/>
                  </a:solidFill>
                  <a:effectLst/>
                  <a:uLnTx/>
                  <a:uFillTx/>
                  <a:latin typeface="Arial"/>
                  <a:ea typeface="+mn-ea"/>
                  <a:cs typeface="Arial"/>
                  <a:sym typeface="Arial"/>
                </a:rPr>
                <a:t>DXd</a:t>
              </a:r>
              <a:r>
                <a:rPr kumimoji="0" lang="en-US" sz="1867" b="1" i="0" u="none" strike="noStrike" kern="0" cap="none" spc="0" normalizeH="0" baseline="0" noProof="0" dirty="0">
                  <a:ln>
                    <a:noFill/>
                  </a:ln>
                  <a:solidFill>
                    <a:srgbClr val="002985"/>
                  </a:solidFill>
                  <a:effectLst/>
                  <a:uLnTx/>
                  <a:uFillTx/>
                  <a:latin typeface="Arial"/>
                  <a:ea typeface="+mn-ea"/>
                  <a:cs typeface="Arial"/>
                  <a:sym typeface="Arial"/>
                </a:rPr>
                <a:t>)</a:t>
              </a:r>
            </a:p>
          </p:txBody>
        </p:sp>
      </p:grpSp>
      <p:grpSp>
        <p:nvGrpSpPr>
          <p:cNvPr id="6" name="Group 5">
            <a:extLst>
              <a:ext uri="{FF2B5EF4-FFF2-40B4-BE49-F238E27FC236}">
                <a16:creationId xmlns:a16="http://schemas.microsoft.com/office/drawing/2014/main" id="{63962BBC-D2F4-224F-AFA7-16C3C22933FF}"/>
              </a:ext>
            </a:extLst>
          </p:cNvPr>
          <p:cNvGrpSpPr/>
          <p:nvPr/>
        </p:nvGrpSpPr>
        <p:grpSpPr>
          <a:xfrm>
            <a:off x="9228926" y="2359447"/>
            <a:ext cx="2560321" cy="2823776"/>
            <a:chOff x="6921693" y="1508539"/>
            <a:chExt cx="1920241" cy="2117832"/>
          </a:xfrm>
        </p:grpSpPr>
        <p:grpSp>
          <p:nvGrpSpPr>
            <p:cNvPr id="2" name="Group 1">
              <a:extLst>
                <a:ext uri="{FF2B5EF4-FFF2-40B4-BE49-F238E27FC236}">
                  <a16:creationId xmlns:a16="http://schemas.microsoft.com/office/drawing/2014/main" id="{65A050F8-E534-EE4D-8043-90CC3E2DB68E}"/>
                </a:ext>
              </a:extLst>
            </p:cNvPr>
            <p:cNvGrpSpPr/>
            <p:nvPr/>
          </p:nvGrpSpPr>
          <p:grpSpPr>
            <a:xfrm>
              <a:off x="6921693" y="2316713"/>
              <a:ext cx="1920241" cy="1309658"/>
              <a:chOff x="6938091" y="2298590"/>
              <a:chExt cx="1920241" cy="1309658"/>
            </a:xfrm>
          </p:grpSpPr>
          <p:grpSp>
            <p:nvGrpSpPr>
              <p:cNvPr id="117" name="Group 116">
                <a:extLst>
                  <a:ext uri="{FF2B5EF4-FFF2-40B4-BE49-F238E27FC236}">
                    <a16:creationId xmlns:a16="http://schemas.microsoft.com/office/drawing/2014/main" id="{7D371A5D-D337-8349-840D-4A47B5CB221C}"/>
                  </a:ext>
                </a:extLst>
              </p:cNvPr>
              <p:cNvGrpSpPr>
                <a:grpSpLocks noChangeAspect="1"/>
              </p:cNvGrpSpPr>
              <p:nvPr/>
            </p:nvGrpSpPr>
            <p:grpSpPr>
              <a:xfrm>
                <a:off x="6938091" y="2298590"/>
                <a:ext cx="1920241" cy="1309658"/>
                <a:chOff x="1519828" y="1905517"/>
                <a:chExt cx="2020306" cy="1377908"/>
              </a:xfrm>
            </p:grpSpPr>
            <p:grpSp>
              <p:nvGrpSpPr>
                <p:cNvPr id="121" name="Group 120">
                  <a:extLst>
                    <a:ext uri="{FF2B5EF4-FFF2-40B4-BE49-F238E27FC236}">
                      <a16:creationId xmlns:a16="http://schemas.microsoft.com/office/drawing/2014/main" id="{F2805F05-BAAE-0D47-8EE8-D7C5F3EE5392}"/>
                    </a:ext>
                  </a:extLst>
                </p:cNvPr>
                <p:cNvGrpSpPr/>
                <p:nvPr/>
              </p:nvGrpSpPr>
              <p:grpSpPr>
                <a:xfrm>
                  <a:off x="1519828" y="1905517"/>
                  <a:ext cx="914400" cy="1232908"/>
                  <a:chOff x="1519828" y="1905517"/>
                  <a:chExt cx="914400" cy="1232908"/>
                </a:xfrm>
              </p:grpSpPr>
              <p:sp>
                <p:nvSpPr>
                  <p:cNvPr id="140" name="Rounded Rectangle 263">
                    <a:extLst>
                      <a:ext uri="{FF2B5EF4-FFF2-40B4-BE49-F238E27FC236}">
                        <a16:creationId xmlns:a16="http://schemas.microsoft.com/office/drawing/2014/main" id="{68A1AECD-CED0-E340-853D-3693BA9D3A37}"/>
                      </a:ext>
                    </a:extLst>
                  </p:cNvPr>
                  <p:cNvSpPr/>
                  <p:nvPr/>
                </p:nvSpPr>
                <p:spPr>
                  <a:xfrm rot="19449454">
                    <a:off x="1751307" y="2006693"/>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 name="Rounded Rectangle 264">
                    <a:extLst>
                      <a:ext uri="{FF2B5EF4-FFF2-40B4-BE49-F238E27FC236}">
                        <a16:creationId xmlns:a16="http://schemas.microsoft.com/office/drawing/2014/main" id="{DF26328D-E82D-904A-9B64-394971EC6A72}"/>
                      </a:ext>
                    </a:extLst>
                  </p:cNvPr>
                  <p:cNvSpPr/>
                  <p:nvPr/>
                </p:nvSpPr>
                <p:spPr>
                  <a:xfrm rot="19449454">
                    <a:off x="2002364" y="2285201"/>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42" name="Straight Connector 141">
                    <a:extLst>
                      <a:ext uri="{FF2B5EF4-FFF2-40B4-BE49-F238E27FC236}">
                        <a16:creationId xmlns:a16="http://schemas.microsoft.com/office/drawing/2014/main" id="{A3F329BC-1123-054F-BA7D-5258B80E2A69}"/>
                      </a:ext>
                    </a:extLst>
                  </p:cNvPr>
                  <p:cNvCxnSpPr/>
                  <p:nvPr/>
                </p:nvCxnSpPr>
                <p:spPr>
                  <a:xfrm>
                    <a:off x="1927266" y="2270000"/>
                    <a:ext cx="49762" cy="57106"/>
                  </a:xfrm>
                  <a:prstGeom prst="line">
                    <a:avLst/>
                  </a:prstGeom>
                  <a:ln w="19050">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143" name="Rounded Rectangle 266">
                    <a:extLst>
                      <a:ext uri="{FF2B5EF4-FFF2-40B4-BE49-F238E27FC236}">
                        <a16:creationId xmlns:a16="http://schemas.microsoft.com/office/drawing/2014/main" id="{8CBF100E-9A83-D144-9B4B-A618CF2A66CC}"/>
                      </a:ext>
                    </a:extLst>
                  </p:cNvPr>
                  <p:cNvSpPr/>
                  <p:nvPr/>
                </p:nvSpPr>
                <p:spPr>
                  <a:xfrm rot="19449454">
                    <a:off x="1929527" y="1905517"/>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 name="Rounded Rectangle 267">
                    <a:extLst>
                      <a:ext uri="{FF2B5EF4-FFF2-40B4-BE49-F238E27FC236}">
                        <a16:creationId xmlns:a16="http://schemas.microsoft.com/office/drawing/2014/main" id="{8631F334-E09E-D247-9D17-1CA6AB9E4598}"/>
                      </a:ext>
                    </a:extLst>
                  </p:cNvPr>
                  <p:cNvSpPr/>
                  <p:nvPr/>
                </p:nvSpPr>
                <p:spPr>
                  <a:xfrm rot="19449454">
                    <a:off x="2180584" y="2184025"/>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45" name="Straight Connector 144">
                    <a:extLst>
                      <a:ext uri="{FF2B5EF4-FFF2-40B4-BE49-F238E27FC236}">
                        <a16:creationId xmlns:a16="http://schemas.microsoft.com/office/drawing/2014/main" id="{025B42D1-7F48-A544-9F0D-44D0561EC3C5}"/>
                      </a:ext>
                    </a:extLst>
                  </p:cNvPr>
                  <p:cNvCxnSpPr/>
                  <p:nvPr/>
                </p:nvCxnSpPr>
                <p:spPr>
                  <a:xfrm>
                    <a:off x="2105486" y="2168824"/>
                    <a:ext cx="49762" cy="57106"/>
                  </a:xfrm>
                  <a:prstGeom prst="line">
                    <a:avLst/>
                  </a:prstGeom>
                  <a:ln w="19050">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146" name="Arc 145">
                    <a:extLst>
                      <a:ext uri="{FF2B5EF4-FFF2-40B4-BE49-F238E27FC236}">
                        <a16:creationId xmlns:a16="http://schemas.microsoft.com/office/drawing/2014/main" id="{AC141D18-A932-1247-B024-3FCC8589E551}"/>
                      </a:ext>
                    </a:extLst>
                  </p:cNvPr>
                  <p:cNvSpPr/>
                  <p:nvPr/>
                </p:nvSpPr>
                <p:spPr>
                  <a:xfrm rot="3527066">
                    <a:off x="1519828" y="2224025"/>
                    <a:ext cx="914400" cy="914400"/>
                  </a:xfrm>
                  <a:prstGeom prst="arc">
                    <a:avLst>
                      <a:gd name="adj1" fmla="val 16200000"/>
                      <a:gd name="adj2" fmla="val 17848294"/>
                    </a:avLst>
                  </a:prstGeom>
                  <a:ln>
                    <a:solidFill>
                      <a:srgbClr val="526EAC"/>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grpSp>
            <p:grpSp>
              <p:nvGrpSpPr>
                <p:cNvPr id="122" name="Group 121">
                  <a:extLst>
                    <a:ext uri="{FF2B5EF4-FFF2-40B4-BE49-F238E27FC236}">
                      <a16:creationId xmlns:a16="http://schemas.microsoft.com/office/drawing/2014/main" id="{08906094-42A5-8D4F-8360-4E112CBF4779}"/>
                    </a:ext>
                  </a:extLst>
                </p:cNvPr>
                <p:cNvGrpSpPr/>
                <p:nvPr/>
              </p:nvGrpSpPr>
              <p:grpSpPr>
                <a:xfrm flipH="1">
                  <a:off x="2625734" y="1912541"/>
                  <a:ext cx="914400" cy="1232908"/>
                  <a:chOff x="1519828" y="1905517"/>
                  <a:chExt cx="914400" cy="1232908"/>
                </a:xfrm>
              </p:grpSpPr>
              <p:sp>
                <p:nvSpPr>
                  <p:cNvPr id="133" name="Rounded Rectangle 256">
                    <a:extLst>
                      <a:ext uri="{FF2B5EF4-FFF2-40B4-BE49-F238E27FC236}">
                        <a16:creationId xmlns:a16="http://schemas.microsoft.com/office/drawing/2014/main" id="{2188998C-469D-8E45-9A25-BA45F365BB49}"/>
                      </a:ext>
                    </a:extLst>
                  </p:cNvPr>
                  <p:cNvSpPr/>
                  <p:nvPr/>
                </p:nvSpPr>
                <p:spPr>
                  <a:xfrm rot="19449454">
                    <a:off x="1751307" y="2006693"/>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4" name="Rounded Rectangle 257">
                    <a:extLst>
                      <a:ext uri="{FF2B5EF4-FFF2-40B4-BE49-F238E27FC236}">
                        <a16:creationId xmlns:a16="http://schemas.microsoft.com/office/drawing/2014/main" id="{6F549503-8D3B-6740-8440-54CD1F3380BD}"/>
                      </a:ext>
                    </a:extLst>
                  </p:cNvPr>
                  <p:cNvSpPr/>
                  <p:nvPr/>
                </p:nvSpPr>
                <p:spPr>
                  <a:xfrm rot="19449454">
                    <a:off x="2002364" y="2285201"/>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35" name="Straight Connector 134">
                    <a:extLst>
                      <a:ext uri="{FF2B5EF4-FFF2-40B4-BE49-F238E27FC236}">
                        <a16:creationId xmlns:a16="http://schemas.microsoft.com/office/drawing/2014/main" id="{AF4285E8-614F-8347-8987-BF7027DEF06C}"/>
                      </a:ext>
                    </a:extLst>
                  </p:cNvPr>
                  <p:cNvCxnSpPr/>
                  <p:nvPr/>
                </p:nvCxnSpPr>
                <p:spPr>
                  <a:xfrm>
                    <a:off x="1927266" y="2270000"/>
                    <a:ext cx="49762" cy="57106"/>
                  </a:xfrm>
                  <a:prstGeom prst="line">
                    <a:avLst/>
                  </a:prstGeom>
                  <a:ln w="19050">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136" name="Rounded Rectangle 259">
                    <a:extLst>
                      <a:ext uri="{FF2B5EF4-FFF2-40B4-BE49-F238E27FC236}">
                        <a16:creationId xmlns:a16="http://schemas.microsoft.com/office/drawing/2014/main" id="{6425C579-5B2D-B746-B045-0E957E1B2433}"/>
                      </a:ext>
                    </a:extLst>
                  </p:cNvPr>
                  <p:cNvSpPr/>
                  <p:nvPr/>
                </p:nvSpPr>
                <p:spPr>
                  <a:xfrm rot="19449454">
                    <a:off x="1929527" y="1905517"/>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7" name="Rounded Rectangle 260">
                    <a:extLst>
                      <a:ext uri="{FF2B5EF4-FFF2-40B4-BE49-F238E27FC236}">
                        <a16:creationId xmlns:a16="http://schemas.microsoft.com/office/drawing/2014/main" id="{EA88B082-AC3C-1946-963D-19FFEF5AEFF6}"/>
                      </a:ext>
                    </a:extLst>
                  </p:cNvPr>
                  <p:cNvSpPr/>
                  <p:nvPr/>
                </p:nvSpPr>
                <p:spPr>
                  <a:xfrm rot="19449454">
                    <a:off x="2180584" y="2184025"/>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38" name="Straight Connector 137">
                    <a:extLst>
                      <a:ext uri="{FF2B5EF4-FFF2-40B4-BE49-F238E27FC236}">
                        <a16:creationId xmlns:a16="http://schemas.microsoft.com/office/drawing/2014/main" id="{27896010-24E8-5742-B41A-2B4C5B36D586}"/>
                      </a:ext>
                    </a:extLst>
                  </p:cNvPr>
                  <p:cNvCxnSpPr/>
                  <p:nvPr/>
                </p:nvCxnSpPr>
                <p:spPr>
                  <a:xfrm>
                    <a:off x="2105486" y="2168824"/>
                    <a:ext cx="49762" cy="57106"/>
                  </a:xfrm>
                  <a:prstGeom prst="line">
                    <a:avLst/>
                  </a:prstGeom>
                  <a:ln w="19050">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139" name="Arc 138">
                    <a:extLst>
                      <a:ext uri="{FF2B5EF4-FFF2-40B4-BE49-F238E27FC236}">
                        <a16:creationId xmlns:a16="http://schemas.microsoft.com/office/drawing/2014/main" id="{BAA93359-B952-944B-9137-F4982DE72D0A}"/>
                      </a:ext>
                    </a:extLst>
                  </p:cNvPr>
                  <p:cNvSpPr/>
                  <p:nvPr/>
                </p:nvSpPr>
                <p:spPr>
                  <a:xfrm rot="3527066">
                    <a:off x="1519828" y="2224025"/>
                    <a:ext cx="914400" cy="914400"/>
                  </a:xfrm>
                  <a:prstGeom prst="arc">
                    <a:avLst>
                      <a:gd name="adj1" fmla="val 16200000"/>
                      <a:gd name="adj2" fmla="val 17848294"/>
                    </a:avLst>
                  </a:prstGeom>
                  <a:ln>
                    <a:solidFill>
                      <a:srgbClr val="526EAC"/>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grpSp>
            <p:sp>
              <p:nvSpPr>
                <p:cNvPr id="123" name="Rounded Rectangle 229">
                  <a:extLst>
                    <a:ext uri="{FF2B5EF4-FFF2-40B4-BE49-F238E27FC236}">
                      <a16:creationId xmlns:a16="http://schemas.microsoft.com/office/drawing/2014/main" id="{884F9AA4-0CB4-2A47-A58A-3A655FF8DFFA}"/>
                    </a:ext>
                  </a:extLst>
                </p:cNvPr>
                <p:cNvSpPr/>
                <p:nvPr/>
              </p:nvSpPr>
              <p:spPr>
                <a:xfrm>
                  <a:off x="2355330" y="2639063"/>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4" name="Rounded Rectangle 230">
                  <a:extLst>
                    <a:ext uri="{FF2B5EF4-FFF2-40B4-BE49-F238E27FC236}">
                      <a16:creationId xmlns:a16="http://schemas.microsoft.com/office/drawing/2014/main" id="{6E5E96F2-121E-0943-8F08-5101A228183E}"/>
                    </a:ext>
                  </a:extLst>
                </p:cNvPr>
                <p:cNvSpPr/>
                <p:nvPr/>
              </p:nvSpPr>
              <p:spPr>
                <a:xfrm>
                  <a:off x="2355330" y="2978213"/>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25" name="Straight Connector 124">
                  <a:extLst>
                    <a:ext uri="{FF2B5EF4-FFF2-40B4-BE49-F238E27FC236}">
                      <a16:creationId xmlns:a16="http://schemas.microsoft.com/office/drawing/2014/main" id="{22DDDAF2-4A24-5F43-A8A6-86AAB33A219E}"/>
                    </a:ext>
                  </a:extLst>
                </p:cNvPr>
                <p:cNvCxnSpPr/>
                <p:nvPr/>
              </p:nvCxnSpPr>
              <p:spPr>
                <a:xfrm flipV="1">
                  <a:off x="2430641" y="2937924"/>
                  <a:ext cx="0" cy="45720"/>
                </a:xfrm>
                <a:prstGeom prst="line">
                  <a:avLst/>
                </a:prstGeom>
                <a:ln w="28575">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126" name="Rounded Rectangle 232">
                  <a:extLst>
                    <a:ext uri="{FF2B5EF4-FFF2-40B4-BE49-F238E27FC236}">
                      <a16:creationId xmlns:a16="http://schemas.microsoft.com/office/drawing/2014/main" id="{BC5E11D0-977B-9A4D-B4AD-219170656092}"/>
                    </a:ext>
                  </a:extLst>
                </p:cNvPr>
                <p:cNvSpPr/>
                <p:nvPr/>
              </p:nvSpPr>
              <p:spPr>
                <a:xfrm>
                  <a:off x="2567807" y="2639063"/>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7" name="Rounded Rectangle 233">
                  <a:extLst>
                    <a:ext uri="{FF2B5EF4-FFF2-40B4-BE49-F238E27FC236}">
                      <a16:creationId xmlns:a16="http://schemas.microsoft.com/office/drawing/2014/main" id="{8C203EC4-E49C-2A47-9F44-79E2A7B3426A}"/>
                    </a:ext>
                  </a:extLst>
                </p:cNvPr>
                <p:cNvSpPr/>
                <p:nvPr/>
              </p:nvSpPr>
              <p:spPr>
                <a:xfrm>
                  <a:off x="2567807" y="2978213"/>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28" name="Straight Connector 127">
                  <a:extLst>
                    <a:ext uri="{FF2B5EF4-FFF2-40B4-BE49-F238E27FC236}">
                      <a16:creationId xmlns:a16="http://schemas.microsoft.com/office/drawing/2014/main" id="{AACA8E71-8556-424D-B6B4-A31496CCA9F8}"/>
                    </a:ext>
                  </a:extLst>
                </p:cNvPr>
                <p:cNvCxnSpPr/>
                <p:nvPr/>
              </p:nvCxnSpPr>
              <p:spPr>
                <a:xfrm flipV="1">
                  <a:off x="2643118" y="2937924"/>
                  <a:ext cx="0" cy="45720"/>
                </a:xfrm>
                <a:prstGeom prst="line">
                  <a:avLst/>
                </a:prstGeom>
                <a:ln w="28575">
                  <a:solidFill>
                    <a:srgbClr val="526EAC">
                      <a:alpha val="80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FF4E677D-873F-B24A-B078-37F8678E4399}"/>
                    </a:ext>
                  </a:extLst>
                </p:cNvPr>
                <p:cNvCxnSpPr>
                  <a:cxnSpLocks/>
                </p:cNvCxnSpPr>
                <p:nvPr/>
              </p:nvCxnSpPr>
              <p:spPr>
                <a:xfrm flipH="1">
                  <a:off x="2265191" y="2847871"/>
                  <a:ext cx="94863" cy="2325"/>
                </a:xfrm>
                <a:prstGeom prst="line">
                  <a:avLst/>
                </a:prstGeom>
                <a:ln w="12700">
                  <a:solidFill>
                    <a:srgbClr val="6E6E6E"/>
                  </a:solidFill>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AB4A27E0-7299-FB4D-906C-25604A1D5BFE}"/>
                    </a:ext>
                  </a:extLst>
                </p:cNvPr>
                <p:cNvGrpSpPr/>
                <p:nvPr/>
              </p:nvGrpSpPr>
              <p:grpSpPr>
                <a:xfrm flipH="1">
                  <a:off x="2713797" y="2847872"/>
                  <a:ext cx="95552" cy="308939"/>
                  <a:chOff x="2267898" y="2844590"/>
                  <a:chExt cx="95552" cy="308939"/>
                </a:xfrm>
              </p:grpSpPr>
              <p:cxnSp>
                <p:nvCxnSpPr>
                  <p:cNvPr id="131" name="Straight Connector 130">
                    <a:extLst>
                      <a:ext uri="{FF2B5EF4-FFF2-40B4-BE49-F238E27FC236}">
                        <a16:creationId xmlns:a16="http://schemas.microsoft.com/office/drawing/2014/main" id="{A1ED0681-F27A-8440-977A-D8FBF526E8A9}"/>
                      </a:ext>
                    </a:extLst>
                  </p:cNvPr>
                  <p:cNvCxnSpPr>
                    <a:cxnSpLocks/>
                  </p:cNvCxnSpPr>
                  <p:nvPr/>
                </p:nvCxnSpPr>
                <p:spPr>
                  <a:xfrm flipH="1">
                    <a:off x="2267898" y="2844590"/>
                    <a:ext cx="94862" cy="2325"/>
                  </a:xfrm>
                  <a:prstGeom prst="line">
                    <a:avLst/>
                  </a:prstGeom>
                  <a:ln w="12700">
                    <a:solidFill>
                      <a:srgbClr val="6E6E6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5A5B3A6-6260-DC4B-A6C2-145C06AB1EAB}"/>
                      </a:ext>
                    </a:extLst>
                  </p:cNvPr>
                  <p:cNvCxnSpPr>
                    <a:cxnSpLocks/>
                  </p:cNvCxnSpPr>
                  <p:nvPr/>
                </p:nvCxnSpPr>
                <p:spPr>
                  <a:xfrm flipH="1">
                    <a:off x="2299755" y="3101265"/>
                    <a:ext cx="63695" cy="52264"/>
                  </a:xfrm>
                  <a:prstGeom prst="line">
                    <a:avLst/>
                  </a:prstGeom>
                  <a:ln w="12700">
                    <a:solidFill>
                      <a:srgbClr val="6E6E6E"/>
                    </a:solidFill>
                  </a:ln>
                </p:spPr>
                <p:style>
                  <a:lnRef idx="1">
                    <a:schemeClr val="accent1"/>
                  </a:lnRef>
                  <a:fillRef idx="0">
                    <a:schemeClr val="accent1"/>
                  </a:fillRef>
                  <a:effectRef idx="0">
                    <a:schemeClr val="accent1"/>
                  </a:effectRef>
                  <a:fontRef idx="minor">
                    <a:schemeClr val="tx1"/>
                  </a:fontRef>
                </p:style>
              </p:cxnSp>
            </p:grpSp>
          </p:grpSp>
          <p:sp>
            <p:nvSpPr>
              <p:cNvPr id="118" name="Octagon 117">
                <a:extLst>
                  <a:ext uri="{FF2B5EF4-FFF2-40B4-BE49-F238E27FC236}">
                    <a16:creationId xmlns:a16="http://schemas.microsoft.com/office/drawing/2014/main" id="{CDF71BFA-AEAA-994E-BDED-FB22A51D5762}"/>
                  </a:ext>
                </a:extLst>
              </p:cNvPr>
              <p:cNvSpPr/>
              <p:nvPr/>
            </p:nvSpPr>
            <p:spPr>
              <a:xfrm>
                <a:off x="8158635" y="3137344"/>
                <a:ext cx="118872" cy="118872"/>
              </a:xfrm>
              <a:prstGeom prst="octag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9" name="Octagon 118">
                <a:extLst>
                  <a:ext uri="{FF2B5EF4-FFF2-40B4-BE49-F238E27FC236}">
                    <a16:creationId xmlns:a16="http://schemas.microsoft.com/office/drawing/2014/main" id="{6AE0CDCB-5992-1740-97C3-2739689F01F8}"/>
                  </a:ext>
                </a:extLst>
              </p:cNvPr>
              <p:cNvSpPr/>
              <p:nvPr/>
            </p:nvSpPr>
            <p:spPr>
              <a:xfrm>
                <a:off x="8116528" y="3465116"/>
                <a:ext cx="118872" cy="118872"/>
              </a:xfrm>
              <a:prstGeom prst="octag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0" name="Octagon 119">
                <a:extLst>
                  <a:ext uri="{FF2B5EF4-FFF2-40B4-BE49-F238E27FC236}">
                    <a16:creationId xmlns:a16="http://schemas.microsoft.com/office/drawing/2014/main" id="{11B28CBA-5B57-0A42-B94F-E1744309BF0C}"/>
                  </a:ext>
                </a:extLst>
              </p:cNvPr>
              <p:cNvSpPr/>
              <p:nvPr/>
            </p:nvSpPr>
            <p:spPr>
              <a:xfrm>
                <a:off x="7541554" y="3135029"/>
                <a:ext cx="118872" cy="118872"/>
              </a:xfrm>
              <a:prstGeom prst="octag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48" name="TextBox 147">
              <a:extLst>
                <a:ext uri="{FF2B5EF4-FFF2-40B4-BE49-F238E27FC236}">
                  <a16:creationId xmlns:a16="http://schemas.microsoft.com/office/drawing/2014/main" id="{CFFCB047-3318-9242-8C82-22CD47513047}"/>
                </a:ext>
              </a:extLst>
            </p:cNvPr>
            <p:cNvSpPr txBox="1"/>
            <p:nvPr/>
          </p:nvSpPr>
          <p:spPr>
            <a:xfrm>
              <a:off x="7163516" y="1508539"/>
              <a:ext cx="1436597" cy="763815"/>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533"/>
                </a:spcAft>
                <a:buClr>
                  <a:srgbClr val="000000"/>
                </a:buClr>
                <a:buSzTx/>
                <a:buFontTx/>
                <a:buNone/>
                <a:tabLst/>
                <a:defRPr/>
              </a:pPr>
              <a:r>
                <a:rPr kumimoji="0" lang="en-US" sz="1867" b="1" i="0" u="none" strike="noStrike" kern="0" cap="none" spc="0" normalizeH="0" baseline="0" noProof="0" dirty="0">
                  <a:ln>
                    <a:noFill/>
                  </a:ln>
                  <a:solidFill>
                    <a:srgbClr val="7F7F7F"/>
                  </a:solidFill>
                  <a:effectLst/>
                  <a:uLnTx/>
                  <a:uFillTx/>
                  <a:latin typeface="Arial"/>
                  <a:ea typeface="+mn-ea"/>
                  <a:cs typeface="Arial"/>
                  <a:sym typeface="Arial"/>
                </a:rPr>
                <a:t>Trastuzumab emtansine </a:t>
              </a:r>
            </a:p>
            <a:p>
              <a:pPr marL="0" marR="0" lvl="0" indent="0" algn="ctr" defTabSz="1219140" rtl="0" eaLnBrk="1" fontAlgn="auto" latinLnBrk="0" hangingPunct="1">
                <a:lnSpc>
                  <a:spcPct val="100000"/>
                </a:lnSpc>
                <a:spcBef>
                  <a:spcPts val="0"/>
                </a:spcBef>
                <a:spcAft>
                  <a:spcPts val="533"/>
                </a:spcAft>
                <a:buClr>
                  <a:srgbClr val="000000"/>
                </a:buClr>
                <a:buSzTx/>
                <a:buFontTx/>
                <a:buNone/>
                <a:tabLst/>
                <a:defRPr/>
              </a:pPr>
              <a:r>
                <a:rPr kumimoji="0" lang="en-US" sz="1867" b="1" i="0" u="none" strike="noStrike" kern="0" cap="none" spc="0" normalizeH="0" baseline="0" noProof="0" dirty="0">
                  <a:ln>
                    <a:noFill/>
                  </a:ln>
                  <a:solidFill>
                    <a:srgbClr val="7F7F7F"/>
                  </a:solidFill>
                  <a:effectLst/>
                  <a:uLnTx/>
                  <a:uFillTx/>
                  <a:latin typeface="Arial"/>
                  <a:ea typeface="+mn-ea"/>
                  <a:cs typeface="Arial"/>
                  <a:sym typeface="Arial"/>
                </a:rPr>
                <a:t>(T-DM1)</a:t>
              </a:r>
            </a:p>
          </p:txBody>
        </p:sp>
        <p:cxnSp>
          <p:nvCxnSpPr>
            <p:cNvPr id="149" name="Straight Connector 148">
              <a:extLst>
                <a:ext uri="{FF2B5EF4-FFF2-40B4-BE49-F238E27FC236}">
                  <a16:creationId xmlns:a16="http://schemas.microsoft.com/office/drawing/2014/main" id="{926C5145-C4AA-FC45-B242-8B8832F2A9ED}"/>
                </a:ext>
              </a:extLst>
            </p:cNvPr>
            <p:cNvCxnSpPr>
              <a:cxnSpLocks/>
            </p:cNvCxnSpPr>
            <p:nvPr/>
          </p:nvCxnSpPr>
          <p:spPr>
            <a:xfrm flipH="1">
              <a:off x="7656148" y="3460060"/>
              <a:ext cx="60540" cy="49675"/>
            </a:xfrm>
            <a:prstGeom prst="line">
              <a:avLst/>
            </a:prstGeom>
            <a:ln w="12700">
              <a:solidFill>
                <a:srgbClr val="6E6E6E"/>
              </a:solidFill>
            </a:ln>
          </p:spPr>
          <p:style>
            <a:lnRef idx="1">
              <a:schemeClr val="accent1"/>
            </a:lnRef>
            <a:fillRef idx="0">
              <a:schemeClr val="accent1"/>
            </a:fillRef>
            <a:effectRef idx="0">
              <a:schemeClr val="accent1"/>
            </a:effectRef>
            <a:fontRef idx="minor">
              <a:schemeClr val="tx1"/>
            </a:fontRef>
          </p:style>
        </p:cxnSp>
        <p:sp>
          <p:nvSpPr>
            <p:cNvPr id="150" name="Octagon 149">
              <a:extLst>
                <a:ext uri="{FF2B5EF4-FFF2-40B4-BE49-F238E27FC236}">
                  <a16:creationId xmlns:a16="http://schemas.microsoft.com/office/drawing/2014/main" id="{2304672F-C8F6-7A47-BA41-9FAE42EA4D23}"/>
                </a:ext>
              </a:extLst>
            </p:cNvPr>
            <p:cNvSpPr/>
            <p:nvPr/>
          </p:nvSpPr>
          <p:spPr>
            <a:xfrm flipH="1">
              <a:off x="7560492" y="3494778"/>
              <a:ext cx="118872" cy="118872"/>
            </a:xfrm>
            <a:prstGeom prst="octag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16" name="TextBox 115">
            <a:extLst>
              <a:ext uri="{FF2B5EF4-FFF2-40B4-BE49-F238E27FC236}">
                <a16:creationId xmlns:a16="http://schemas.microsoft.com/office/drawing/2014/main" id="{39EE2A72-4BD0-9046-8CA7-3A0FC0720B1F}"/>
              </a:ext>
            </a:extLst>
          </p:cNvPr>
          <p:cNvSpPr txBox="1"/>
          <p:nvPr/>
        </p:nvSpPr>
        <p:spPr>
          <a:xfrm>
            <a:off x="145655" y="6436464"/>
            <a:ext cx="11462728" cy="379463"/>
          </a:xfrm>
          <a:prstGeom prst="rect">
            <a:avLst/>
          </a:prstGeom>
          <a:noFill/>
        </p:spPr>
        <p:txBody>
          <a:bodyPr wrap="square" rtlCol="0" anchor="b">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933" b="0" i="0" u="none" strike="noStrike" kern="0" cap="none" spc="0" normalizeH="0" baseline="0" noProof="0" dirty="0">
                <a:ln>
                  <a:noFill/>
                </a:ln>
                <a:solidFill>
                  <a:srgbClr val="000000"/>
                </a:solidFill>
                <a:effectLst/>
                <a:uLnTx/>
                <a:uFillTx/>
                <a:latin typeface="Arial"/>
                <a:ea typeface="+mn-ea"/>
                <a:cs typeface="Arial"/>
                <a:sym typeface="Arial"/>
              </a:rPr>
              <a:t>1. Nakada T et al. </a:t>
            </a:r>
            <a:r>
              <a:rPr kumimoji="0" lang="en-US" sz="933" b="0" i="1" u="none" strike="noStrike" kern="0" cap="none" spc="0" normalizeH="0" baseline="0" noProof="0" dirty="0">
                <a:ln>
                  <a:noFill/>
                </a:ln>
                <a:solidFill>
                  <a:srgbClr val="000000"/>
                </a:solidFill>
                <a:effectLst/>
                <a:uLnTx/>
                <a:uFillTx/>
                <a:latin typeface="Arial"/>
                <a:ea typeface="+mn-ea"/>
                <a:cs typeface="Arial"/>
                <a:sym typeface="Arial"/>
              </a:rPr>
              <a:t>Chem Pharm Bull (Tokyo). </a:t>
            </a:r>
            <a:r>
              <a:rPr kumimoji="0" lang="en-US" sz="933" b="0" i="0" u="none" strike="noStrike" kern="0" cap="none" spc="0" normalizeH="0" baseline="0" noProof="0" dirty="0">
                <a:ln>
                  <a:noFill/>
                </a:ln>
                <a:solidFill>
                  <a:srgbClr val="000000"/>
                </a:solidFill>
                <a:effectLst/>
                <a:uLnTx/>
                <a:uFillTx/>
                <a:latin typeface="Arial"/>
                <a:ea typeface="+mn-ea"/>
                <a:cs typeface="Arial"/>
                <a:sym typeface="Arial"/>
              </a:rPr>
              <a:t>2019;67:173-85. 2. Ogitani Y et al. </a:t>
            </a:r>
            <a:r>
              <a:rPr kumimoji="0" lang="en-US" sz="933" b="0" i="1" u="none" strike="noStrike" kern="0" cap="none" spc="0" normalizeH="0" baseline="0" noProof="0" dirty="0">
                <a:ln>
                  <a:noFill/>
                </a:ln>
                <a:solidFill>
                  <a:srgbClr val="000000"/>
                </a:solidFill>
                <a:effectLst/>
                <a:uLnTx/>
                <a:uFillTx/>
                <a:latin typeface="Arial"/>
                <a:ea typeface="+mn-ea"/>
                <a:cs typeface="Arial"/>
                <a:sym typeface="Arial"/>
              </a:rPr>
              <a:t>Clin Cancer Res. </a:t>
            </a:r>
            <a:r>
              <a:rPr kumimoji="0" lang="en-US" sz="933" b="0" i="0" u="none" strike="noStrike" kern="0" cap="none" spc="0" normalizeH="0" baseline="0" noProof="0" dirty="0">
                <a:ln>
                  <a:noFill/>
                </a:ln>
                <a:solidFill>
                  <a:srgbClr val="000000"/>
                </a:solidFill>
                <a:effectLst/>
                <a:uLnTx/>
                <a:uFillTx/>
                <a:latin typeface="Arial"/>
                <a:ea typeface="+mn-ea"/>
                <a:cs typeface="Arial"/>
                <a:sym typeface="Arial"/>
              </a:rPr>
              <a:t>2016;22:5097-108. 3. Trail PA et al. </a:t>
            </a:r>
            <a:r>
              <a:rPr kumimoji="0" lang="en-US" sz="933" b="0" i="1" u="none" strike="noStrike" kern="0" cap="none" spc="0" normalizeH="0" baseline="0" noProof="0" dirty="0">
                <a:ln>
                  <a:noFill/>
                </a:ln>
                <a:solidFill>
                  <a:srgbClr val="000000"/>
                </a:solidFill>
                <a:effectLst/>
                <a:uLnTx/>
                <a:uFillTx/>
                <a:latin typeface="Arial"/>
                <a:ea typeface="+mn-ea"/>
                <a:cs typeface="Arial"/>
                <a:sym typeface="Arial"/>
              </a:rPr>
              <a:t>Pharmacol Ther. </a:t>
            </a:r>
            <a:r>
              <a:rPr kumimoji="0" lang="en-US" sz="933" b="0" i="0" u="none" strike="noStrike" kern="0" cap="none" spc="0" normalizeH="0" baseline="0" noProof="0" dirty="0">
                <a:ln>
                  <a:noFill/>
                </a:ln>
                <a:solidFill>
                  <a:srgbClr val="000000"/>
                </a:solidFill>
                <a:effectLst/>
                <a:uLnTx/>
                <a:uFillTx/>
                <a:latin typeface="Arial"/>
                <a:ea typeface="+mn-ea"/>
                <a:cs typeface="Arial"/>
                <a:sym typeface="Arial"/>
              </a:rPr>
              <a:t>2018;181:126-42. </a:t>
            </a:r>
            <a:br>
              <a:rPr kumimoji="0" lang="en-US" sz="933" b="0" i="0" u="none" strike="noStrike" kern="0" cap="none" spc="0" normalizeH="0" baseline="0" noProof="0" dirty="0">
                <a:ln>
                  <a:noFill/>
                </a:ln>
                <a:solidFill>
                  <a:srgbClr val="000000"/>
                </a:solidFill>
                <a:effectLst/>
                <a:uLnTx/>
                <a:uFillTx/>
                <a:latin typeface="Arial"/>
                <a:ea typeface="+mn-ea"/>
                <a:cs typeface="Arial"/>
                <a:sym typeface="Arial"/>
              </a:rPr>
            </a:br>
            <a:r>
              <a:rPr kumimoji="0" lang="en-US" sz="933" b="0" i="0" u="none" strike="noStrike" kern="0" cap="none" spc="0" normalizeH="0" baseline="0" noProof="0" dirty="0">
                <a:ln>
                  <a:noFill/>
                </a:ln>
                <a:solidFill>
                  <a:srgbClr val="000000"/>
                </a:solidFill>
                <a:effectLst/>
                <a:uLnTx/>
                <a:uFillTx/>
                <a:latin typeface="Arial"/>
                <a:ea typeface="+mn-ea"/>
                <a:cs typeface="Arial"/>
                <a:sym typeface="Arial"/>
              </a:rPr>
              <a:t>4. Ogitani Y et al. </a:t>
            </a:r>
            <a:r>
              <a:rPr kumimoji="0" lang="en-US" sz="933" b="0" i="1" u="none" strike="noStrike" kern="0" cap="none" spc="0" normalizeH="0" baseline="0" noProof="0" dirty="0">
                <a:ln>
                  <a:noFill/>
                </a:ln>
                <a:solidFill>
                  <a:srgbClr val="000000"/>
                </a:solidFill>
                <a:effectLst/>
                <a:uLnTx/>
                <a:uFillTx/>
                <a:latin typeface="Arial"/>
                <a:ea typeface="+mn-ea"/>
                <a:cs typeface="Arial"/>
                <a:sym typeface="Arial"/>
              </a:rPr>
              <a:t>Cancer Sci. </a:t>
            </a:r>
            <a:r>
              <a:rPr kumimoji="0" lang="en-US" sz="933" b="0" i="0" u="none" strike="noStrike" kern="0" cap="none" spc="0" normalizeH="0" baseline="0" noProof="0" dirty="0">
                <a:ln>
                  <a:noFill/>
                </a:ln>
                <a:solidFill>
                  <a:srgbClr val="000000"/>
                </a:solidFill>
                <a:effectLst/>
                <a:uLnTx/>
                <a:uFillTx/>
                <a:latin typeface="Arial"/>
                <a:ea typeface="+mn-ea"/>
                <a:cs typeface="Arial"/>
                <a:sym typeface="Arial"/>
              </a:rPr>
              <a:t>2016;107:1039-46. 5. LoRusso PM et al. </a:t>
            </a:r>
            <a:r>
              <a:rPr kumimoji="0" lang="en-US" sz="933" b="0" i="1" u="none" strike="noStrike" kern="0" cap="none" spc="0" normalizeH="0" baseline="0" noProof="0" dirty="0">
                <a:ln>
                  <a:noFill/>
                </a:ln>
                <a:solidFill>
                  <a:srgbClr val="000000"/>
                </a:solidFill>
                <a:effectLst/>
                <a:uLnTx/>
                <a:uFillTx/>
                <a:latin typeface="Arial"/>
                <a:ea typeface="+mn-ea"/>
                <a:cs typeface="Arial"/>
                <a:sym typeface="Arial"/>
              </a:rPr>
              <a:t>Clin Cancer Res</a:t>
            </a:r>
            <a:r>
              <a:rPr kumimoji="0" lang="en-US" sz="933" b="0" i="0" u="none" strike="noStrike" kern="0" cap="none" spc="0" normalizeH="0" baseline="0" noProof="0" dirty="0">
                <a:ln>
                  <a:noFill/>
                </a:ln>
                <a:solidFill>
                  <a:srgbClr val="000000"/>
                </a:solidFill>
                <a:effectLst/>
                <a:uLnTx/>
                <a:uFillTx/>
                <a:latin typeface="Arial"/>
                <a:ea typeface="+mn-ea"/>
                <a:cs typeface="Arial"/>
                <a:sym typeface="Arial"/>
              </a:rPr>
              <a:t>. 2011;17:6437-47.</a:t>
            </a:r>
          </a:p>
        </p:txBody>
      </p:sp>
      <p:sp>
        <p:nvSpPr>
          <p:cNvPr id="5" name="TextBox 4">
            <a:extLst>
              <a:ext uri="{FF2B5EF4-FFF2-40B4-BE49-F238E27FC236}">
                <a16:creationId xmlns:a16="http://schemas.microsoft.com/office/drawing/2014/main" id="{F9C07127-FA60-694E-A8F6-39CA97C05583}"/>
              </a:ext>
            </a:extLst>
          </p:cNvPr>
          <p:cNvSpPr txBox="1"/>
          <p:nvPr/>
        </p:nvSpPr>
        <p:spPr>
          <a:xfrm>
            <a:off x="3499733" y="1653173"/>
            <a:ext cx="4754571"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HER2 Targeting ADCs with similar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mAB</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Backbone</a:t>
            </a:r>
          </a:p>
        </p:txBody>
      </p:sp>
      <p:sp>
        <p:nvSpPr>
          <p:cNvPr id="151" name="TextBox 150">
            <a:extLst>
              <a:ext uri="{FF2B5EF4-FFF2-40B4-BE49-F238E27FC236}">
                <a16:creationId xmlns:a16="http://schemas.microsoft.com/office/drawing/2014/main" id="{5CC33FBF-DDE1-7046-8532-AE33DC506BC2}"/>
              </a:ext>
            </a:extLst>
          </p:cNvPr>
          <p:cNvSpPr txBox="1"/>
          <p:nvPr/>
        </p:nvSpPr>
        <p:spPr>
          <a:xfrm>
            <a:off x="10265765" y="6522259"/>
            <a:ext cx="1681871" cy="2616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Cortes, J et al. ESMO 2021</a:t>
            </a:r>
          </a:p>
        </p:txBody>
      </p:sp>
    </p:spTree>
    <p:extLst>
      <p:ext uri="{BB962C8B-B14F-4D97-AF65-F5344CB8AC3E}">
        <p14:creationId xmlns:p14="http://schemas.microsoft.com/office/powerpoint/2010/main" val="3941767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D8C0EEF-11BC-43C4-BB1D-846C0FDBF653}"/>
              </a:ext>
            </a:extLst>
          </p:cNvPr>
          <p:cNvSpPr txBox="1">
            <a:spLocks/>
          </p:cNvSpPr>
          <p:nvPr/>
        </p:nvSpPr>
        <p:spPr>
          <a:xfrm>
            <a:off x="0" y="438195"/>
            <a:ext cx="12192000" cy="523665"/>
          </a:xfrm>
          <a:prstGeom prst="rect">
            <a:avLst/>
          </a:prstGeom>
        </p:spPr>
        <p:txBody>
          <a:bodyPr vert="horz" lIns="91440" tIns="45720" rIns="91440" bIns="45720" rtlCol="0" anchor="ctr">
            <a:noAutofit/>
          </a:bodyPr>
          <a:lstStyle>
            <a:lvl1pPr algn="ctr">
              <a:lnSpc>
                <a:spcPct val="90000"/>
              </a:lnSpc>
              <a:spcBef>
                <a:spcPct val="0"/>
              </a:spcBef>
              <a:buNone/>
              <a:defRPr sz="3200" b="1">
                <a:solidFill>
                  <a:schemeClr val="bg1"/>
                </a:solidFill>
                <a:latin typeface="Arial Narrow" panose="020B0606020202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3F4444"/>
                </a:solidFill>
                <a:effectLst/>
                <a:uLnTx/>
                <a:uFillTx/>
                <a:latin typeface="Arial Narrow" panose="020B0606020202030204" pitchFamily="34" charset="0"/>
                <a:ea typeface="+mj-ea"/>
                <a:cs typeface="+mj-cs"/>
              </a:rPr>
              <a:t>T-</a:t>
            </a:r>
            <a:r>
              <a:rPr kumimoji="0" lang="en-US" sz="3200" b="1" i="0" u="none" strike="noStrike" kern="1200" cap="none" spc="0" normalizeH="0" baseline="0" noProof="0" dirty="0" err="1">
                <a:ln>
                  <a:noFill/>
                </a:ln>
                <a:solidFill>
                  <a:srgbClr val="3F4444"/>
                </a:solidFill>
                <a:effectLst/>
                <a:uLnTx/>
                <a:uFillTx/>
                <a:latin typeface="Arial Narrow" panose="020B0606020202030204" pitchFamily="34" charset="0"/>
                <a:ea typeface="+mj-ea"/>
                <a:cs typeface="+mj-cs"/>
              </a:rPr>
              <a:t>DXd</a:t>
            </a:r>
            <a:r>
              <a:rPr kumimoji="0" lang="en-US" sz="3200" b="1" i="0" u="none" strike="noStrike" kern="1200" cap="none" spc="0" normalizeH="0" baseline="0" noProof="0" dirty="0">
                <a:ln>
                  <a:noFill/>
                </a:ln>
                <a:solidFill>
                  <a:srgbClr val="3F4444"/>
                </a:solidFill>
                <a:effectLst/>
                <a:uLnTx/>
                <a:uFillTx/>
                <a:latin typeface="Arial Narrow" panose="020B0606020202030204" pitchFamily="34" charset="0"/>
                <a:ea typeface="+mj-ea"/>
                <a:cs typeface="+mj-cs"/>
              </a:rPr>
              <a:t>: </a:t>
            </a:r>
            <a:r>
              <a:rPr kumimoji="0" lang="en-CA" sz="3200" b="1" i="0" u="none" strike="noStrike" kern="1200" cap="none" spc="0" normalizeH="0" baseline="0" noProof="0" dirty="0">
                <a:ln>
                  <a:noFill/>
                </a:ln>
                <a:solidFill>
                  <a:srgbClr val="3F4444"/>
                </a:solidFill>
                <a:effectLst/>
                <a:uLnTx/>
                <a:uFillTx/>
                <a:latin typeface="Arial Narrow" panose="020B0606020202030204" pitchFamily="34" charset="0"/>
                <a:ea typeface="+mj-ea"/>
                <a:cs typeface="+mj-cs"/>
              </a:rPr>
              <a:t>Bystander Effect and Rationale for Targeting HER2 Heterogeneity</a:t>
            </a:r>
          </a:p>
        </p:txBody>
      </p:sp>
      <p:sp>
        <p:nvSpPr>
          <p:cNvPr id="13" name="TextBox 12">
            <a:extLst>
              <a:ext uri="{FF2B5EF4-FFF2-40B4-BE49-F238E27FC236}">
                <a16:creationId xmlns:a16="http://schemas.microsoft.com/office/drawing/2014/main" id="{B0AE7B59-EF18-4A66-BDFD-E0F33E28A4ED}"/>
              </a:ext>
            </a:extLst>
          </p:cNvPr>
          <p:cNvSpPr txBox="1"/>
          <p:nvPr/>
        </p:nvSpPr>
        <p:spPr>
          <a:xfrm>
            <a:off x="7873538" y="6419805"/>
            <a:ext cx="4157608" cy="32316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800" i="0" u="none" strike="noStrike" cap="none" spc="0" normalizeH="0" baseline="0">
                <a:ln>
                  <a:noFill/>
                </a:ln>
                <a:solidFill>
                  <a:prstClr val="black"/>
                </a:solidFill>
                <a:effectLst/>
                <a:uLnTx/>
                <a:uFillTx/>
                <a:latin typeface="Arial Narrow" panose="020B060602020203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500" b="0" i="0" u="none" strike="noStrike" kern="1200" cap="none" spc="0" normalizeH="0" baseline="0" noProof="0" dirty="0" err="1">
                <a:ln>
                  <a:noFill/>
                </a:ln>
                <a:solidFill>
                  <a:srgbClr val="3F4444"/>
                </a:solidFill>
                <a:effectLst/>
                <a:uLnTx/>
                <a:uFillTx/>
                <a:latin typeface="Arial Narrow" panose="020B0606020202030204" pitchFamily="34" charset="0"/>
                <a:ea typeface="+mn-ea"/>
                <a:cs typeface="Arial" panose="020B0604020202020204" pitchFamily="34" charset="0"/>
              </a:rPr>
              <a:t>Shitara</a:t>
            </a:r>
            <a:r>
              <a:rPr kumimoji="0" lang="en-CA" sz="15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Arial" panose="020B0604020202020204" pitchFamily="34" charset="0"/>
              </a:rPr>
              <a:t> K et al. </a:t>
            </a:r>
            <a:r>
              <a:rPr kumimoji="0" lang="en-CA" sz="1500" b="0" i="1" u="none" strike="noStrike" kern="1200" cap="none" spc="0" normalizeH="0" baseline="0" noProof="0" dirty="0">
                <a:ln>
                  <a:noFill/>
                </a:ln>
                <a:solidFill>
                  <a:srgbClr val="3F4444"/>
                </a:solidFill>
                <a:effectLst/>
                <a:uLnTx/>
                <a:uFillTx/>
                <a:latin typeface="Arial Narrow" panose="020B0606020202030204" pitchFamily="34" charset="0"/>
                <a:ea typeface="+mn-ea"/>
                <a:cs typeface="Arial" panose="020B0604020202020204" pitchFamily="34" charset="0"/>
              </a:rPr>
              <a:t>Gastric Cancer </a:t>
            </a:r>
            <a:r>
              <a:rPr kumimoji="0" lang="en-CA" sz="15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Arial" panose="020B0604020202020204" pitchFamily="34" charset="0"/>
              </a:rPr>
              <a:t>2021;24(4):780-89.</a:t>
            </a:r>
          </a:p>
        </p:txBody>
      </p:sp>
      <p:pic>
        <p:nvPicPr>
          <p:cNvPr id="3" name="Picture 2" descr="A diagram of a cell death&#10;&#10;Description automatically generated">
            <a:extLst>
              <a:ext uri="{FF2B5EF4-FFF2-40B4-BE49-F238E27FC236}">
                <a16:creationId xmlns:a16="http://schemas.microsoft.com/office/drawing/2014/main" id="{8EE6134C-B61F-B475-CCD7-C3F9EEAC68E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970844" y="1181534"/>
            <a:ext cx="10032453" cy="5020396"/>
          </a:xfrm>
          <a:prstGeom prst="rect">
            <a:avLst/>
          </a:prstGeom>
        </p:spPr>
      </p:pic>
    </p:spTree>
    <p:extLst>
      <p:ext uri="{BB962C8B-B14F-4D97-AF65-F5344CB8AC3E}">
        <p14:creationId xmlns:p14="http://schemas.microsoft.com/office/powerpoint/2010/main" val="3441267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2BD03A1-C9DF-DD9E-74CF-1F860C953BF2}"/>
              </a:ext>
            </a:extLst>
          </p:cNvPr>
          <p:cNvSpPr>
            <a:spLocks noGrp="1"/>
          </p:cNvSpPr>
          <p:nvPr>
            <p:ph type="title"/>
          </p:nvPr>
        </p:nvSpPr>
        <p:spPr>
          <a:xfrm>
            <a:off x="192337" y="129945"/>
            <a:ext cx="11734637" cy="1103313"/>
          </a:xfrm>
        </p:spPr>
        <p:txBody>
          <a:bodyPr/>
          <a:lstStyle/>
          <a:p>
            <a:pPr algn="ctr"/>
            <a:r>
              <a:rPr lang="en-US" sz="3200" dirty="0">
                <a:solidFill>
                  <a:srgbClr val="002060"/>
                </a:solidFill>
              </a:rPr>
              <a:t>T-</a:t>
            </a:r>
            <a:r>
              <a:rPr lang="en-US" sz="3200" dirty="0" err="1">
                <a:solidFill>
                  <a:srgbClr val="002060"/>
                </a:solidFill>
              </a:rPr>
              <a:t>DXd</a:t>
            </a:r>
            <a:r>
              <a:rPr lang="en-US" sz="3200" dirty="0">
                <a:solidFill>
                  <a:srgbClr val="002060"/>
                </a:solidFill>
              </a:rPr>
              <a:t> in HER2-Low MBC: Robust and Durable Antitumor Activity</a:t>
            </a:r>
          </a:p>
        </p:txBody>
      </p:sp>
      <p:sp>
        <p:nvSpPr>
          <p:cNvPr id="5" name="Text Box 11">
            <a:extLst>
              <a:ext uri="{FF2B5EF4-FFF2-40B4-BE49-F238E27FC236}">
                <a16:creationId xmlns:a16="http://schemas.microsoft.com/office/drawing/2014/main" id="{8EEBA477-506C-5FCE-A69C-79E73E60C734}"/>
              </a:ext>
            </a:extLst>
          </p:cNvPr>
          <p:cNvSpPr txBox="1">
            <a:spLocks noChangeArrowheads="1"/>
          </p:cNvSpPr>
          <p:nvPr/>
        </p:nvSpPr>
        <p:spPr bwMode="auto">
          <a:xfrm>
            <a:off x="9707630" y="6473718"/>
            <a:ext cx="25881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Modi S,  JCO. 2020;38:1887.</a:t>
            </a:r>
          </a:p>
        </p:txBody>
      </p:sp>
      <p:sp>
        <p:nvSpPr>
          <p:cNvPr id="12" name="TextBox 11">
            <a:extLst>
              <a:ext uri="{FF2B5EF4-FFF2-40B4-BE49-F238E27FC236}">
                <a16:creationId xmlns:a16="http://schemas.microsoft.com/office/drawing/2014/main" id="{AC94E06E-5905-F206-C4E2-32C836A6C12A}"/>
              </a:ext>
            </a:extLst>
          </p:cNvPr>
          <p:cNvSpPr txBox="1"/>
          <p:nvPr/>
        </p:nvSpPr>
        <p:spPr bwMode="auto">
          <a:xfrm>
            <a:off x="8590649" y="2142948"/>
            <a:ext cx="3006698" cy="3477875"/>
          </a:xfrm>
          <a:prstGeom prst="rect">
            <a:avLst/>
          </a:prstGeom>
          <a:noFill/>
          <a:ln>
            <a:solidFill>
              <a:schemeClr val="accent2">
                <a:lumMod val="75000"/>
              </a:schemeClr>
            </a:solidFill>
          </a:ln>
        </p:spPr>
        <p:txBody>
          <a:bodyPr wrap="square" rtlCol="0">
            <a:spAutoFit/>
          </a:bodyPr>
          <a:lstStyle/>
          <a:p>
            <a:pPr marL="285750" marR="0" lvl="0" indent="-285750"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4DA1BB">
                  <a:lumMod val="50000"/>
                </a:srgbClr>
              </a:solidFill>
              <a:effectLst/>
              <a:uLnTx/>
              <a:uFillTx/>
              <a:latin typeface="Calibri" panose="020F0502020204030204" pitchFamily="34" charset="0"/>
              <a:ea typeface="+mn-ea"/>
              <a:cs typeface="Arial" panose="020B0604020202020204" pitchFamily="34" charset="0"/>
            </a:endParaRPr>
          </a:p>
          <a:p>
            <a:pPr marL="285750" marR="0" lvl="0" indent="-285750"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4DA1BB">
                    <a:lumMod val="50000"/>
                  </a:srgbClr>
                </a:solidFill>
                <a:effectLst/>
                <a:uLnTx/>
                <a:uFillTx/>
                <a:latin typeface="Calibri" panose="020F0502020204030204" pitchFamily="34" charset="0"/>
                <a:ea typeface="+mn-ea"/>
                <a:cs typeface="Arial" panose="020B0604020202020204" pitchFamily="34" charset="0"/>
              </a:rPr>
              <a:t>H</a:t>
            </a:r>
            <a:r>
              <a:rPr kumimoji="0" lang="en-US" sz="2000" b="0" i="0" u="none" strike="noStrike" kern="1200" cap="none" spc="0" normalizeH="0" baseline="0" noProof="0" dirty="0" err="1">
                <a:ln>
                  <a:noFill/>
                </a:ln>
                <a:solidFill>
                  <a:srgbClr val="4DA1BB">
                    <a:lumMod val="50000"/>
                  </a:srgbClr>
                </a:solidFill>
                <a:effectLst/>
                <a:uLnTx/>
                <a:uFillTx/>
                <a:latin typeface="Calibri" panose="020F0502020204030204" pitchFamily="34" charset="0"/>
                <a:ea typeface="+mn-ea"/>
                <a:cs typeface="Arial" panose="020B0604020202020204" pitchFamily="34" charset="0"/>
              </a:rPr>
              <a:t>eavily</a:t>
            </a:r>
            <a:r>
              <a:rPr kumimoji="0" lang="en-US" sz="2000" b="0" i="0" u="none" strike="noStrike" kern="1200" cap="none" spc="0" normalizeH="0" baseline="0" noProof="0" dirty="0">
                <a:ln>
                  <a:noFill/>
                </a:ln>
                <a:solidFill>
                  <a:srgbClr val="4DA1BB">
                    <a:lumMod val="50000"/>
                  </a:srgbClr>
                </a:solidFill>
                <a:effectLst/>
                <a:uLnTx/>
                <a:uFillTx/>
                <a:latin typeface="Calibri" panose="020F0502020204030204" pitchFamily="34" charset="0"/>
                <a:ea typeface="+mn-ea"/>
                <a:cs typeface="Arial" panose="020B0604020202020204" pitchFamily="34" charset="0"/>
              </a:rPr>
              <a:t> pretreated HER2 Low MBC</a:t>
            </a:r>
          </a:p>
          <a:p>
            <a:pPr marL="285750" marR="0" lvl="0" indent="-285750"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4DA1BB">
                    <a:lumMod val="50000"/>
                  </a:srgbClr>
                </a:solidFill>
                <a:effectLst/>
                <a:uLnTx/>
                <a:uFillTx/>
                <a:latin typeface="Calibri" panose="020F0502020204030204" pitchFamily="34" charset="0"/>
                <a:ea typeface="+mn-ea"/>
                <a:cs typeface="Arial" panose="020B0604020202020204" pitchFamily="34" charset="0"/>
              </a:rPr>
              <a:t>Median prior lines: 7.5</a:t>
            </a:r>
          </a:p>
          <a:p>
            <a:pPr marL="285750" marR="0" lvl="0" indent="-285750"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4DA1BB">
                    <a:lumMod val="50000"/>
                  </a:srgbClr>
                </a:solidFill>
                <a:effectLst/>
                <a:uLnTx/>
                <a:uFillTx/>
                <a:latin typeface="Calibri" panose="020F0502020204030204" pitchFamily="34" charset="0"/>
                <a:ea typeface="+mn-ea"/>
                <a:cs typeface="Arial" panose="020B0604020202020204" pitchFamily="34" charset="0"/>
              </a:rPr>
              <a:t>ORR = 37%</a:t>
            </a:r>
          </a:p>
          <a:p>
            <a:pPr marL="285750" marR="0" lvl="0" indent="-285750"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err="1">
                <a:ln>
                  <a:noFill/>
                </a:ln>
                <a:solidFill>
                  <a:srgbClr val="4DA1BB">
                    <a:lumMod val="50000"/>
                  </a:srgbClr>
                </a:solidFill>
                <a:effectLst/>
                <a:uLnTx/>
                <a:uFillTx/>
                <a:latin typeface="Calibri" panose="020F0502020204030204" pitchFamily="34" charset="0"/>
                <a:ea typeface="+mn-ea"/>
                <a:cs typeface="Arial" panose="020B0604020202020204" pitchFamily="34" charset="0"/>
              </a:rPr>
              <a:t>mDOR</a:t>
            </a:r>
            <a:r>
              <a:rPr kumimoji="0" lang="en-US" sz="2000" b="0" i="0" u="none" strike="noStrike" kern="1200" cap="none" spc="0" normalizeH="0" baseline="0" noProof="0" dirty="0">
                <a:ln>
                  <a:noFill/>
                </a:ln>
                <a:solidFill>
                  <a:srgbClr val="4DA1BB">
                    <a:lumMod val="50000"/>
                  </a:srgbClr>
                </a:solidFill>
                <a:effectLst/>
                <a:uLnTx/>
                <a:uFillTx/>
                <a:latin typeface="Calibri" panose="020F0502020204030204" pitchFamily="34" charset="0"/>
                <a:ea typeface="+mn-ea"/>
                <a:cs typeface="Arial" panose="020B0604020202020204" pitchFamily="34" charset="0"/>
              </a:rPr>
              <a:t> = 10.4 </a:t>
            </a:r>
            <a:r>
              <a:rPr kumimoji="0" lang="en-US" sz="2000" b="0" i="0" u="none" strike="noStrike" kern="1200" cap="none" spc="0" normalizeH="0" baseline="0" noProof="0" dirty="0" err="1">
                <a:ln>
                  <a:noFill/>
                </a:ln>
                <a:solidFill>
                  <a:srgbClr val="4DA1BB">
                    <a:lumMod val="50000"/>
                  </a:srgbClr>
                </a:solidFill>
                <a:effectLst/>
                <a:uLnTx/>
                <a:uFillTx/>
                <a:latin typeface="Calibri" panose="020F0502020204030204" pitchFamily="34" charset="0"/>
                <a:ea typeface="+mn-ea"/>
                <a:cs typeface="Arial" panose="020B0604020202020204" pitchFamily="34" charset="0"/>
              </a:rPr>
              <a:t>mo</a:t>
            </a:r>
            <a:endParaRPr kumimoji="0" lang="en-US" sz="2000" b="0" i="0" u="none" strike="noStrike" kern="1200" cap="none" spc="0" normalizeH="0" baseline="0" noProof="0" dirty="0">
              <a:ln>
                <a:noFill/>
              </a:ln>
              <a:solidFill>
                <a:srgbClr val="4DA1BB">
                  <a:lumMod val="50000"/>
                </a:srgbClr>
              </a:solidFill>
              <a:effectLst/>
              <a:uLnTx/>
              <a:uFillTx/>
              <a:latin typeface="Calibri" panose="020F0502020204030204" pitchFamily="34" charset="0"/>
              <a:ea typeface="+mn-ea"/>
              <a:cs typeface="Arial" panose="020B0604020202020204" pitchFamily="34" charset="0"/>
            </a:endParaRPr>
          </a:p>
          <a:p>
            <a:pPr marL="285750" marR="0" lvl="0" indent="-285750"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err="1">
                <a:ln>
                  <a:noFill/>
                </a:ln>
                <a:solidFill>
                  <a:srgbClr val="4DA1BB">
                    <a:lumMod val="50000"/>
                  </a:srgbClr>
                </a:solidFill>
                <a:effectLst/>
                <a:uLnTx/>
                <a:uFillTx/>
                <a:latin typeface="Calibri" panose="020F0502020204030204" pitchFamily="34" charset="0"/>
                <a:ea typeface="+mn-ea"/>
                <a:cs typeface="Arial" panose="020B0604020202020204" pitchFamily="34" charset="0"/>
              </a:rPr>
              <a:t>mPFS</a:t>
            </a:r>
            <a:r>
              <a:rPr kumimoji="0" lang="en-US" sz="2000" b="0" i="0" u="none" strike="noStrike" kern="1200" cap="none" spc="0" normalizeH="0" baseline="0" noProof="0" dirty="0">
                <a:ln>
                  <a:noFill/>
                </a:ln>
                <a:solidFill>
                  <a:srgbClr val="4DA1BB">
                    <a:lumMod val="50000"/>
                  </a:srgbClr>
                </a:solidFill>
                <a:effectLst/>
                <a:uLnTx/>
                <a:uFillTx/>
                <a:latin typeface="Calibri" panose="020F0502020204030204" pitchFamily="34" charset="0"/>
                <a:ea typeface="+mn-ea"/>
                <a:cs typeface="Arial" panose="020B0604020202020204" pitchFamily="34" charset="0"/>
              </a:rPr>
              <a:t> = 11 </a:t>
            </a:r>
            <a:r>
              <a:rPr kumimoji="0" lang="en-US" sz="2000" b="0" i="0" u="none" strike="noStrike" kern="1200" cap="none" spc="0" normalizeH="0" baseline="0" noProof="0" dirty="0" err="1">
                <a:ln>
                  <a:noFill/>
                </a:ln>
                <a:solidFill>
                  <a:srgbClr val="4DA1BB">
                    <a:lumMod val="50000"/>
                  </a:srgbClr>
                </a:solidFill>
                <a:effectLst/>
                <a:uLnTx/>
                <a:uFillTx/>
                <a:latin typeface="Calibri" panose="020F0502020204030204" pitchFamily="34" charset="0"/>
                <a:ea typeface="+mn-ea"/>
                <a:cs typeface="Arial" panose="020B0604020202020204" pitchFamily="34" charset="0"/>
              </a:rPr>
              <a:t>mo</a:t>
            </a:r>
            <a:endParaRPr kumimoji="0" lang="en-US" sz="2000" b="0" i="0" u="none" strike="noStrike" kern="1200" cap="none" spc="0" normalizeH="0" baseline="0" noProof="0" dirty="0">
              <a:ln>
                <a:noFill/>
              </a:ln>
              <a:solidFill>
                <a:srgbClr val="4DA1BB">
                  <a:lumMod val="50000"/>
                </a:srgbClr>
              </a:solidFill>
              <a:effectLst/>
              <a:uLnTx/>
              <a:uFillTx/>
              <a:latin typeface="Calibri" panose="020F0502020204030204" pitchFamily="34" charset="0"/>
              <a:ea typeface="+mn-ea"/>
              <a:cs typeface="Arial" panose="020B0604020202020204" pitchFamily="34" charset="0"/>
            </a:endParaRPr>
          </a:p>
          <a:p>
            <a:pPr marL="285750" marR="0" lvl="0" indent="-285750"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4DA1BB">
                  <a:lumMod val="50000"/>
                </a:srgbClr>
              </a:solidFill>
              <a:effectLst/>
              <a:uLnTx/>
              <a:uFillTx/>
              <a:latin typeface="Calibri" panose="020F050202020403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98EB96E-67FF-A84C-BD00-F286C213EF2A}"/>
              </a:ext>
            </a:extLst>
          </p:cNvPr>
          <p:cNvSpPr txBox="1"/>
          <p:nvPr/>
        </p:nvSpPr>
        <p:spPr bwMode="auto">
          <a:xfrm>
            <a:off x="4981633" y="927648"/>
            <a:ext cx="17863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Phase 1 Trial</a:t>
            </a:r>
          </a:p>
        </p:txBody>
      </p:sp>
      <p:pic>
        <p:nvPicPr>
          <p:cNvPr id="457" name="Picture 456">
            <a:extLst>
              <a:ext uri="{FF2B5EF4-FFF2-40B4-BE49-F238E27FC236}">
                <a16:creationId xmlns:a16="http://schemas.microsoft.com/office/drawing/2014/main" id="{0D9025CD-E83F-8346-A64F-02BD7F71EF1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4611" t="10808" b="50000"/>
          <a:stretch/>
        </p:blipFill>
        <p:spPr>
          <a:xfrm>
            <a:off x="1515199" y="1845264"/>
            <a:ext cx="5761972" cy="4628454"/>
          </a:xfrm>
          <a:prstGeom prst="rect">
            <a:avLst/>
          </a:prstGeom>
        </p:spPr>
      </p:pic>
    </p:spTree>
    <p:extLst>
      <p:ext uri="{BB962C8B-B14F-4D97-AF65-F5344CB8AC3E}">
        <p14:creationId xmlns:p14="http://schemas.microsoft.com/office/powerpoint/2010/main" val="194949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FB1F582-782A-4B07-8204-540EDCB9C0BA}"/>
              </a:ext>
            </a:extLst>
          </p:cNvPr>
          <p:cNvSpPr/>
          <p:nvPr/>
        </p:nvSpPr>
        <p:spPr>
          <a:xfrm>
            <a:off x="2739756" y="783640"/>
            <a:ext cx="6490600" cy="369332"/>
          </a:xfrm>
          <a:prstGeom prst="rect">
            <a:avLst/>
          </a:prstGeom>
        </p:spPr>
        <p:txBody>
          <a:bodyPr wrap="square">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57"/>
                </a:solidFill>
                <a:effectLst/>
                <a:uLnTx/>
                <a:uFillTx/>
                <a:latin typeface="Arial" panose="020B0604020202020204"/>
                <a:ea typeface="+mn-ea"/>
                <a:cs typeface="Calibri" panose="020F0502020204030204" pitchFamily="34" charset="0"/>
              </a:rPr>
              <a:t>An open-label, multicenter study (NCT03734029) </a:t>
            </a:r>
          </a:p>
        </p:txBody>
      </p:sp>
      <p:sp>
        <p:nvSpPr>
          <p:cNvPr id="29" name="Footer Placeholder 3">
            <a:extLst>
              <a:ext uri="{FF2B5EF4-FFF2-40B4-BE49-F238E27FC236}">
                <a16:creationId xmlns:a16="http://schemas.microsoft.com/office/drawing/2014/main" id="{EE0A54A6-C37F-4B61-B375-FABFC934CD89}"/>
              </a:ext>
            </a:extLst>
          </p:cNvPr>
          <p:cNvSpPr txBox="1">
            <a:spLocks/>
          </p:cNvSpPr>
          <p:nvPr/>
        </p:nvSpPr>
        <p:spPr>
          <a:xfrm>
            <a:off x="246252" y="6086767"/>
            <a:ext cx="11276132" cy="365077"/>
          </a:xfrm>
          <a:prstGeom prst="rect">
            <a:avLst/>
          </a:prstGeom>
        </p:spPr>
        <p:txBody>
          <a:bodyPr vert="horz" lIns="0" tIns="22857" rIns="0" bIns="18286" rtlCol="0" anchor="b"/>
          <a:lstStyle>
            <a:defPPr>
              <a:defRPr lang="en-US"/>
            </a:defPPr>
            <a:lvl1pPr marL="0" algn="l" defTabSz="457200" rtl="0" eaLnBrk="1" latinLnBrk="0" hangingPunct="1">
              <a:defRPr sz="7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228554" rtl="0" eaLnBrk="1" fontAlgn="auto" latinLnBrk="0" hangingPunct="1">
              <a:lnSpc>
                <a:spcPct val="100000"/>
              </a:lnSpc>
              <a:spcBef>
                <a:spcPts val="0"/>
              </a:spcBef>
              <a:spcAft>
                <a:spcPts val="0"/>
              </a:spcAft>
              <a:buClrTx/>
              <a:buSzTx/>
              <a:buFontTx/>
              <a:buNone/>
              <a:tabLst>
                <a:tab pos="2685513" algn="l"/>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BICR, blinded independent central review; CDK, cyclin-dependent kinase; HER2, human epidermal growth factor receptor 2; HR, hormone receptor; IHC, immunohistochemistry; ISH, in situ hybridization; mBC, metastatic breast cancer; OS, overall survival; PFS, progression-free survival; Q3W, every three weeks; T-DXd, trastuzumab deruxtecan; TPC, treatment of physician’s choice.</a:t>
            </a:r>
          </a:p>
          <a:p>
            <a:pPr marL="0" marR="0" lvl="0" indent="0" algn="l" defTabSz="228554" rtl="0" eaLnBrk="1" fontAlgn="auto" latinLnBrk="0" hangingPunct="1">
              <a:lnSpc>
                <a:spcPct val="100000"/>
              </a:lnSpc>
              <a:spcBef>
                <a:spcPts val="0"/>
              </a:spcBef>
              <a:spcAft>
                <a:spcPts val="0"/>
              </a:spcAft>
              <a:buClrTx/>
              <a:buSzTx/>
              <a:buFontTx/>
              <a:buNone/>
              <a:tabLst>
                <a:tab pos="2685513" algn="l"/>
              </a:tabLst>
              <a:defRPr/>
            </a:pPr>
            <a:r>
              <a:rPr kumimoji="0" lang="en-US" sz="800" b="0" i="0" u="none" strike="noStrike" kern="1200" cap="none" spc="0" normalizeH="0" baseline="30000" noProof="0" dirty="0">
                <a:ln>
                  <a:noFill/>
                </a:ln>
                <a:solidFill>
                  <a:srgbClr val="000000"/>
                </a:solidFill>
                <a:effectLst/>
                <a:uLnTx/>
                <a:uFillTx/>
                <a:latin typeface="Arial" panose="020B0604020202020204"/>
                <a:ea typeface="+mn-ea"/>
                <a:cs typeface="Calibri" panose="020F0502020204030204" pitchFamily="34" charset="0"/>
              </a:rPr>
              <a:t>a</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If patients had HR+ mBC, prior endocrine therapy was required. </a:t>
            </a:r>
            <a:r>
              <a:rPr kumimoji="0" lang="en-US" sz="800" b="0" i="0" u="none" strike="noStrike" kern="1200" cap="none" spc="0" normalizeH="0" baseline="30000" noProof="0" dirty="0">
                <a:ln>
                  <a:noFill/>
                </a:ln>
                <a:solidFill>
                  <a:srgbClr val="000000"/>
                </a:solidFill>
                <a:effectLst/>
                <a:uLnTx/>
                <a:uFillTx/>
                <a:latin typeface="Arial" panose="020B0604020202020204"/>
                <a:ea typeface="+mn-ea"/>
                <a:cs typeface="Calibri" panose="020F0502020204030204" pitchFamily="34" charset="0"/>
              </a:rPr>
              <a:t>b</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Performed on adequate archived or recent tumor biopsy per ASCO/CAP guidelines using the VENTANA HER2/neu (4B5) investigational use only [IUO] Assay system. </a:t>
            </a:r>
            <a:r>
              <a:rPr kumimoji="0" lang="en-US" sz="800" b="0" i="0" u="none" strike="noStrike" kern="1200" cap="none" spc="0" normalizeH="0" baseline="30000" noProof="0" dirty="0">
                <a:ln>
                  <a:noFill/>
                </a:ln>
                <a:solidFill>
                  <a:srgbClr val="000000"/>
                </a:solidFill>
                <a:effectLst/>
                <a:uLnTx/>
                <a:uFillTx/>
                <a:latin typeface="Arial" panose="020B0604020202020204"/>
                <a:ea typeface="+mn-ea"/>
                <a:cs typeface="Calibri" panose="020F0502020204030204" pitchFamily="34" charset="0"/>
              </a:rPr>
              <a:t>c</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TPC was administered accordingly to the label. </a:t>
            </a:r>
            <a:r>
              <a:rPr kumimoji="0" lang="en-US" sz="800" b="0" i="0" u="none" strike="noStrike" kern="1200" cap="none" spc="0" normalizeH="0" baseline="30000" noProof="0" dirty="0">
                <a:ln>
                  <a:noFill/>
                </a:ln>
                <a:solidFill>
                  <a:srgbClr val="000000"/>
                </a:solidFill>
                <a:effectLst/>
                <a:uLnTx/>
                <a:uFillTx/>
                <a:latin typeface="Arial" panose="020B0604020202020204"/>
                <a:ea typeface="+mn-ea"/>
                <a:cs typeface="Calibri" panose="020F0502020204030204" pitchFamily="34" charset="0"/>
              </a:rPr>
              <a:t>d</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Other secondary endpoints included ORR (BICR and investigator), DOR (BICR), PFS (investigator), and safety; efficacy in the HR− cohort was an exploratory endpoint. </a:t>
            </a:r>
          </a:p>
        </p:txBody>
      </p:sp>
      <p:sp>
        <p:nvSpPr>
          <p:cNvPr id="23" name="Title 2">
            <a:extLst>
              <a:ext uri="{FF2B5EF4-FFF2-40B4-BE49-F238E27FC236}">
                <a16:creationId xmlns:a16="http://schemas.microsoft.com/office/drawing/2014/main" id="{77FBECB4-1FCD-4115-A03E-9349B74B4371}"/>
              </a:ext>
            </a:extLst>
          </p:cNvPr>
          <p:cNvSpPr txBox="1">
            <a:spLocks/>
          </p:cNvSpPr>
          <p:nvPr/>
        </p:nvSpPr>
        <p:spPr>
          <a:xfrm>
            <a:off x="268699" y="257205"/>
            <a:ext cx="11276132" cy="590858"/>
          </a:xfrm>
          <a:prstGeom prst="rect">
            <a:avLst/>
          </a:prstGeom>
        </p:spPr>
        <p:txBody>
          <a:bodyPr vert="horz" lIns="45714" tIns="22857" rIns="45714" bIns="22857" rtlCol="0" anchor="b">
            <a:normAutofit/>
          </a:bodyPr>
          <a:lstStyle>
            <a:lvl1pPr algn="l" defTabSz="1828800" rtl="0" eaLnBrk="1" latinLnBrk="0" hangingPunct="1">
              <a:lnSpc>
                <a:spcPct val="90000"/>
              </a:lnSpc>
              <a:spcBef>
                <a:spcPct val="0"/>
              </a:spcBef>
              <a:buNone/>
              <a:defRPr sz="5400" b="1" kern="1200">
                <a:solidFill>
                  <a:srgbClr val="002557"/>
                </a:solidFill>
                <a:latin typeface="Arial" panose="020B0604020202020204" pitchFamily="34" charset="0"/>
                <a:ea typeface="+mj-ea"/>
                <a:cs typeface="Arial" panose="020B0604020202020204" pitchFamily="34" charset="0"/>
              </a:defRPr>
            </a:lvl1pPr>
          </a:lstStyle>
          <a:p>
            <a:pPr marL="0" marR="0" lvl="0" indent="0" algn="ctr" defTabSz="914217" rtl="0" eaLnBrk="1" fontAlgn="auto" latinLnBrk="0" hangingPunct="1">
              <a:lnSpc>
                <a:spcPct val="90000"/>
              </a:lnSpc>
              <a:spcBef>
                <a:spcPct val="0"/>
              </a:spcBef>
              <a:spcAft>
                <a:spcPts val="0"/>
              </a:spcAft>
              <a:buClrTx/>
              <a:buSzTx/>
              <a:buFontTx/>
              <a:buNone/>
              <a:tabLst/>
              <a:defRPr/>
            </a:pPr>
            <a:r>
              <a:rPr kumimoji="0" lang="en-US" sz="2699"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DESTINY-Breast04: Phase 3 Study of T-DXd for HER2-low mBC</a:t>
            </a:r>
          </a:p>
        </p:txBody>
      </p:sp>
      <p:sp>
        <p:nvSpPr>
          <p:cNvPr id="26" name="Subtitle 2">
            <a:extLst>
              <a:ext uri="{FF2B5EF4-FFF2-40B4-BE49-F238E27FC236}">
                <a16:creationId xmlns:a16="http://schemas.microsoft.com/office/drawing/2014/main" id="{C515FE85-4FFB-4A9B-A9C9-F2C50FC30094}"/>
              </a:ext>
            </a:extLst>
          </p:cNvPr>
          <p:cNvSpPr txBox="1">
            <a:spLocks/>
          </p:cNvSpPr>
          <p:nvPr/>
        </p:nvSpPr>
        <p:spPr>
          <a:xfrm>
            <a:off x="669617" y="4685661"/>
            <a:ext cx="5540669" cy="1237779"/>
          </a:xfrm>
          <a:prstGeom prst="rect">
            <a:avLst/>
          </a:prstGeom>
          <a:noFill/>
          <a:ln w="76200">
            <a:noFill/>
          </a:ln>
        </p:spPr>
        <p:txBody>
          <a:bodyPr anchor="t">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marR="0" lvl="0" indent="0" algn="l" defTabSz="1625255" rtl="0" eaLnBrk="1" fontAlgn="auto" latinLnBrk="0" hangingPunct="1">
              <a:lnSpc>
                <a:spcPct val="100000"/>
              </a:lnSpc>
              <a:spcBef>
                <a:spcPts val="0"/>
              </a:spcBef>
              <a:spcAft>
                <a:spcPts val="300"/>
              </a:spcAft>
              <a:buClr>
                <a:srgbClr val="113468"/>
              </a:buClr>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Stratification factors</a:t>
            </a:r>
          </a:p>
          <a:p>
            <a:pPr marL="234907" marR="0" lvl="0" indent="-234907" algn="l" defTabSz="1625255" rtl="0" eaLnBrk="1" fontAlgn="auto" latinLnBrk="0" hangingPunct="1">
              <a:lnSpc>
                <a:spcPct val="100000"/>
              </a:lnSpc>
              <a:spcBef>
                <a:spcPts val="0"/>
              </a:spcBef>
              <a:spcAft>
                <a:spcPts val="300"/>
              </a:spcAft>
              <a:buClr>
                <a:srgbClr val="113468"/>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Centrally assessed HER2 status</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sym typeface="Calibri"/>
              </a:rPr>
              <a:t>b</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 (IHC 1+ vs IHC 2+/ISH−)</a:t>
            </a:r>
          </a:p>
          <a:p>
            <a:pPr marL="234907" marR="0" lvl="0" indent="-234907" algn="l" defTabSz="1625255" rtl="0" eaLnBrk="1" fontAlgn="auto" latinLnBrk="0" hangingPunct="1">
              <a:lnSpc>
                <a:spcPct val="100000"/>
              </a:lnSpc>
              <a:spcBef>
                <a:spcPts val="0"/>
              </a:spcBef>
              <a:spcAft>
                <a:spcPts val="300"/>
              </a:spcAft>
              <a:buClr>
                <a:srgbClr val="113468"/>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1 vs 2 prior lines of chemotherapy </a:t>
            </a:r>
          </a:p>
          <a:p>
            <a:pPr marL="234907" marR="0" lvl="0" indent="-234907" algn="l" defTabSz="1625255" rtl="0" eaLnBrk="1" fontAlgn="auto" latinLnBrk="0" hangingPunct="1">
              <a:lnSpc>
                <a:spcPct val="100000"/>
              </a:lnSpc>
              <a:spcBef>
                <a:spcPts val="0"/>
              </a:spcBef>
              <a:spcAft>
                <a:spcPts val="300"/>
              </a:spcAft>
              <a:buClr>
                <a:srgbClr val="113468"/>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HR+ (with vs without prior treatment with CDK4/6 inhibitor) vs HR−</a:t>
            </a:r>
          </a:p>
        </p:txBody>
      </p:sp>
      <p:grpSp>
        <p:nvGrpSpPr>
          <p:cNvPr id="2" name="Group 1">
            <a:extLst>
              <a:ext uri="{FF2B5EF4-FFF2-40B4-BE49-F238E27FC236}">
                <a16:creationId xmlns:a16="http://schemas.microsoft.com/office/drawing/2014/main" id="{F20D037A-2023-283F-B0F5-B2B54F836F41}"/>
              </a:ext>
            </a:extLst>
          </p:cNvPr>
          <p:cNvGrpSpPr/>
          <p:nvPr/>
        </p:nvGrpSpPr>
        <p:grpSpPr>
          <a:xfrm>
            <a:off x="669617" y="1577372"/>
            <a:ext cx="10995158" cy="2884957"/>
            <a:chOff x="772224" y="3154262"/>
            <a:chExt cx="21993180" cy="5770666"/>
          </a:xfrm>
        </p:grpSpPr>
        <p:sp>
          <p:nvSpPr>
            <p:cNvPr id="31" name="Subtitle 2">
              <a:extLst>
                <a:ext uri="{FF2B5EF4-FFF2-40B4-BE49-F238E27FC236}">
                  <a16:creationId xmlns:a16="http://schemas.microsoft.com/office/drawing/2014/main" id="{8B44FF98-2C12-4BE4-91F7-7CCC1A6DEFAD}"/>
                </a:ext>
              </a:extLst>
            </p:cNvPr>
            <p:cNvSpPr txBox="1">
              <a:spLocks/>
            </p:cNvSpPr>
            <p:nvPr/>
          </p:nvSpPr>
          <p:spPr>
            <a:xfrm>
              <a:off x="16460787" y="4036063"/>
              <a:ext cx="6304617" cy="4069550"/>
            </a:xfrm>
            <a:prstGeom prst="rect">
              <a:avLst/>
            </a:prstGeom>
            <a:noFill/>
            <a:ln w="28575">
              <a:solidFill>
                <a:schemeClr val="tx1"/>
              </a:solidFill>
            </a:ln>
          </p:spPr>
          <p:txBody>
            <a:bodyPr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marR="0" lvl="0" indent="0" algn="l" defTabSz="1625255" rtl="0" eaLnBrk="1" fontAlgn="auto" latinLnBrk="0" hangingPunct="1">
                <a:lnSpc>
                  <a:spcPct val="100000"/>
                </a:lnSpc>
                <a:spcBef>
                  <a:spcPts val="30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Primary endpoint</a:t>
              </a:r>
            </a:p>
            <a:p>
              <a:pPr marL="228557" marR="0" lvl="0" indent="-228557" algn="l" defTabSz="1625255" rtl="0" eaLnBrk="1" fontAlgn="auto" latinLnBrk="0" hangingPunct="1">
                <a:lnSpc>
                  <a:spcPct val="100000"/>
                </a:lnSpc>
                <a:spcBef>
                  <a:spcPts val="300"/>
                </a:spcBef>
                <a:spcAft>
                  <a:spcPts val="0"/>
                </a:spcAft>
                <a:buClr>
                  <a:srgbClr val="113468"/>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PFS by BICR (HR+) </a:t>
              </a:r>
            </a:p>
            <a:p>
              <a:pPr marL="0" marR="0" lvl="0" indent="0" algn="l" defTabSz="1625255" rtl="0" eaLnBrk="1" fontAlgn="auto" latinLnBrk="0" hangingPunct="1">
                <a:lnSpc>
                  <a:spcPct val="100000"/>
                </a:lnSpc>
                <a:spcBef>
                  <a:spcPts val="300"/>
                </a:spcBef>
                <a:spcAft>
                  <a:spcPts val="0"/>
                </a:spcAft>
                <a:buClr>
                  <a:srgbClr val="113468"/>
                </a:buClr>
                <a:buSzTx/>
                <a:buFontTx/>
                <a:buNone/>
                <a:tabLst/>
                <a:defRPr/>
              </a:pPr>
              <a:endParaRPr kumimoji="0" lang="en-US" sz="1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endParaRPr>
            </a:p>
            <a:p>
              <a:pPr marL="0" marR="0" lvl="0" indent="0" algn="l" defTabSz="1625255" rtl="0" eaLnBrk="1" fontAlgn="auto" latinLnBrk="0" hangingPunct="1">
                <a:lnSpc>
                  <a:spcPct val="100000"/>
                </a:lnSpc>
                <a:spcBef>
                  <a:spcPts val="30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Key secondary </a:t>
              </a:r>
              <a:r>
                <a:rPr kumimoji="0" lang="en-US" sz="1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Calibri"/>
                </a:rPr>
                <a:t>endpoints</a:t>
              </a:r>
              <a:r>
                <a:rPr kumimoji="0" lang="en-US" sz="1800" b="1" i="0" u="none" strike="noStrike" kern="0" cap="none" spc="0" normalizeH="0" baseline="30000" noProof="0" dirty="0" err="1">
                  <a:ln>
                    <a:noFill/>
                  </a:ln>
                  <a:solidFill>
                    <a:srgbClr val="000000"/>
                  </a:solidFill>
                  <a:effectLst/>
                  <a:uLnTx/>
                  <a:uFillTx/>
                  <a:latin typeface="Arial" panose="020B0604020202020204" pitchFamily="34" charset="0"/>
                  <a:cs typeface="Arial" panose="020B0604020202020204" pitchFamily="34" charset="0"/>
                  <a:sym typeface="Calibri"/>
                </a:rPr>
                <a:t>d</a:t>
              </a:r>
              <a:endParaRPr kumimoji="0" lang="en-US" sz="1800" b="1" i="0" u="none" strike="noStrike" kern="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sym typeface="Calibri"/>
              </a:endParaRPr>
            </a:p>
            <a:p>
              <a:pPr marL="228557" marR="0" lvl="0" indent="-228557" algn="l" defTabSz="1625255" rtl="0" eaLnBrk="1" fontAlgn="auto" latinLnBrk="0" hangingPunct="1">
                <a:lnSpc>
                  <a:spcPct val="100000"/>
                </a:lnSpc>
                <a:spcBef>
                  <a:spcPts val="300"/>
                </a:spcBef>
                <a:spcAft>
                  <a:spcPts val="0"/>
                </a:spcAft>
                <a:buClr>
                  <a:srgbClr val="113468"/>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PFS by BICR (all patients) </a:t>
              </a:r>
            </a:p>
            <a:p>
              <a:pPr marL="228557" marR="0" lvl="0" indent="-228557" algn="l" defTabSz="1625255" rtl="0" eaLnBrk="1" fontAlgn="auto" latinLnBrk="0" hangingPunct="1">
                <a:lnSpc>
                  <a:spcPct val="100000"/>
                </a:lnSpc>
                <a:spcBef>
                  <a:spcPts val="300"/>
                </a:spcBef>
                <a:spcAft>
                  <a:spcPts val="0"/>
                </a:spcAft>
                <a:buClr>
                  <a:srgbClr val="113468"/>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OS (HR+ and all patients)</a:t>
              </a:r>
              <a:endParaRPr kumimoji="0" lang="en-US" sz="1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endParaRPr>
            </a:p>
          </p:txBody>
        </p:sp>
        <p:grpSp>
          <p:nvGrpSpPr>
            <p:cNvPr id="9" name="Group 8">
              <a:extLst>
                <a:ext uri="{FF2B5EF4-FFF2-40B4-BE49-F238E27FC236}">
                  <a16:creationId xmlns:a16="http://schemas.microsoft.com/office/drawing/2014/main" id="{14A6B486-8E2E-4E48-B29F-45DC63063734}"/>
                </a:ext>
              </a:extLst>
            </p:cNvPr>
            <p:cNvGrpSpPr/>
            <p:nvPr/>
          </p:nvGrpSpPr>
          <p:grpSpPr>
            <a:xfrm>
              <a:off x="772224" y="3595085"/>
              <a:ext cx="10831385" cy="4984520"/>
              <a:chOff x="933262" y="4205088"/>
              <a:chExt cx="10831385" cy="4984520"/>
            </a:xfrm>
          </p:grpSpPr>
          <p:cxnSp>
            <p:nvCxnSpPr>
              <p:cNvPr id="35" name="Straight Arrow Connector 34">
                <a:extLst>
                  <a:ext uri="{FF2B5EF4-FFF2-40B4-BE49-F238E27FC236}">
                    <a16:creationId xmlns:a16="http://schemas.microsoft.com/office/drawing/2014/main" id="{EA479576-1412-468B-AF0B-B96E4616B3BC}"/>
                  </a:ext>
                </a:extLst>
              </p:cNvPr>
              <p:cNvCxnSpPr>
                <a:cxnSpLocks/>
              </p:cNvCxnSpPr>
              <p:nvPr/>
            </p:nvCxnSpPr>
            <p:spPr>
              <a:xfrm>
                <a:off x="7858825" y="6706003"/>
                <a:ext cx="1512305" cy="0"/>
              </a:xfrm>
              <a:prstGeom prst="straightConnector1">
                <a:avLst/>
              </a:prstGeom>
              <a:noFill/>
              <a:ln w="76200" cap="flat" cmpd="sng" algn="ctr">
                <a:solidFill>
                  <a:srgbClr val="000000"/>
                </a:solidFill>
                <a:prstDash val="solid"/>
                <a:tailEnd type="triangle"/>
              </a:ln>
              <a:effectLst/>
            </p:spPr>
          </p:cxnSp>
          <p:cxnSp>
            <p:nvCxnSpPr>
              <p:cNvPr id="37" name="Straight Connector 36">
                <a:extLst>
                  <a:ext uri="{FF2B5EF4-FFF2-40B4-BE49-F238E27FC236}">
                    <a16:creationId xmlns:a16="http://schemas.microsoft.com/office/drawing/2014/main" id="{E3898481-8D19-4A8E-8664-E902D4DB57AC}"/>
                  </a:ext>
                </a:extLst>
              </p:cNvPr>
              <p:cNvCxnSpPr>
                <a:cxnSpLocks/>
              </p:cNvCxnSpPr>
              <p:nvPr/>
            </p:nvCxnSpPr>
            <p:spPr>
              <a:xfrm>
                <a:off x="10117643" y="5105803"/>
                <a:ext cx="0" cy="2892552"/>
              </a:xfrm>
              <a:prstGeom prst="line">
                <a:avLst/>
              </a:prstGeom>
              <a:noFill/>
              <a:ln w="76200" cap="flat" cmpd="sng" algn="ctr">
                <a:solidFill>
                  <a:srgbClr val="000000"/>
                </a:solidFill>
                <a:prstDash val="solid"/>
              </a:ln>
              <a:effectLst/>
            </p:spPr>
          </p:cxnSp>
          <p:cxnSp>
            <p:nvCxnSpPr>
              <p:cNvPr id="38" name="Straight Arrow Connector 37">
                <a:extLst>
                  <a:ext uri="{FF2B5EF4-FFF2-40B4-BE49-F238E27FC236}">
                    <a16:creationId xmlns:a16="http://schemas.microsoft.com/office/drawing/2014/main" id="{CF2BF3A2-0681-4B7B-846C-A56CCFDDD464}"/>
                  </a:ext>
                </a:extLst>
              </p:cNvPr>
              <p:cNvCxnSpPr>
                <a:cxnSpLocks/>
              </p:cNvCxnSpPr>
              <p:nvPr/>
            </p:nvCxnSpPr>
            <p:spPr>
              <a:xfrm>
                <a:off x="10085767" y="8001403"/>
                <a:ext cx="1678880" cy="0"/>
              </a:xfrm>
              <a:prstGeom prst="straightConnector1">
                <a:avLst/>
              </a:prstGeom>
              <a:noFill/>
              <a:ln w="76200" cap="flat" cmpd="sng" algn="ctr">
                <a:solidFill>
                  <a:srgbClr val="000000"/>
                </a:solidFill>
                <a:prstDash val="solid"/>
                <a:tailEnd type="triangle"/>
              </a:ln>
              <a:effectLst/>
            </p:spPr>
          </p:cxnSp>
          <p:cxnSp>
            <p:nvCxnSpPr>
              <p:cNvPr id="39" name="Straight Arrow Connector 38">
                <a:extLst>
                  <a:ext uri="{FF2B5EF4-FFF2-40B4-BE49-F238E27FC236}">
                    <a16:creationId xmlns:a16="http://schemas.microsoft.com/office/drawing/2014/main" id="{4A0DC66D-DD8F-4571-BD91-48D77E51C6AA}"/>
                  </a:ext>
                </a:extLst>
              </p:cNvPr>
              <p:cNvCxnSpPr>
                <a:cxnSpLocks/>
              </p:cNvCxnSpPr>
              <p:nvPr/>
            </p:nvCxnSpPr>
            <p:spPr>
              <a:xfrm>
                <a:off x="10085767" y="5105803"/>
                <a:ext cx="1678880" cy="0"/>
              </a:xfrm>
              <a:prstGeom prst="straightConnector1">
                <a:avLst/>
              </a:prstGeom>
              <a:noFill/>
              <a:ln w="76200" cap="flat" cmpd="sng" algn="ctr">
                <a:solidFill>
                  <a:srgbClr val="000000"/>
                </a:solidFill>
                <a:prstDash val="solid"/>
                <a:tailEnd type="triangle"/>
              </a:ln>
              <a:effectLst/>
            </p:spPr>
          </p:cxnSp>
          <p:sp>
            <p:nvSpPr>
              <p:cNvPr id="40" name="Oval 39">
                <a:extLst>
                  <a:ext uri="{FF2B5EF4-FFF2-40B4-BE49-F238E27FC236}">
                    <a16:creationId xmlns:a16="http://schemas.microsoft.com/office/drawing/2014/main" id="{19A8CA45-EB67-42E8-96F3-1B1FECCF8B31}"/>
                  </a:ext>
                </a:extLst>
              </p:cNvPr>
              <p:cNvSpPr/>
              <p:nvPr/>
            </p:nvSpPr>
            <p:spPr>
              <a:xfrm>
                <a:off x="9371130" y="5969881"/>
                <a:ext cx="1493026" cy="1421922"/>
              </a:xfrm>
              <a:prstGeom prst="ellipse">
                <a:avLst/>
              </a:prstGeom>
              <a:solidFill>
                <a:srgbClr val="000000"/>
              </a:solidFill>
              <a:ln w="25400" cap="flat" cmpd="sng" algn="ctr">
                <a:solidFill>
                  <a:srgbClr val="000000"/>
                </a:solidFill>
                <a:prstDash val="solid"/>
              </a:ln>
              <a:effectLst/>
            </p:spPr>
            <p:txBody>
              <a:bodyPr lIns="47994" tIns="47994" rIns="47994" bIns="47994" rtlCol="0" anchor="ctr"/>
              <a:lstStyle/>
              <a:p>
                <a:pPr marL="0" marR="0" lvl="0" indent="0" algn="ctr" defTabSz="914206"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R</a:t>
                </a:r>
              </a:p>
              <a:p>
                <a:pPr marL="0" marR="0" lvl="0" indent="0" algn="ctr" defTabSz="914206"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2:1</a:t>
                </a:r>
              </a:p>
            </p:txBody>
          </p:sp>
          <p:sp>
            <p:nvSpPr>
              <p:cNvPr id="33" name="Subtitle 2">
                <a:extLst>
                  <a:ext uri="{FF2B5EF4-FFF2-40B4-BE49-F238E27FC236}">
                    <a16:creationId xmlns:a16="http://schemas.microsoft.com/office/drawing/2014/main" id="{F4348B9C-4E84-4BE2-86DD-BB3E4B946C84}"/>
                  </a:ext>
                </a:extLst>
              </p:cNvPr>
              <p:cNvSpPr txBox="1">
                <a:spLocks/>
              </p:cNvSpPr>
              <p:nvPr/>
            </p:nvSpPr>
            <p:spPr>
              <a:xfrm>
                <a:off x="933262" y="4205088"/>
                <a:ext cx="6925561" cy="4984520"/>
              </a:xfrm>
              <a:prstGeom prst="rect">
                <a:avLst/>
              </a:prstGeom>
              <a:noFill/>
              <a:ln w="28575">
                <a:solidFill>
                  <a:schemeClr val="tx1"/>
                </a:solidFill>
              </a:ln>
            </p:spPr>
            <p:txBody>
              <a:bodyPr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228557" marR="0" lvl="0" indent="-228557" algn="l" defTabSz="1625255" rtl="0" eaLnBrk="1" fontAlgn="auto" latinLnBrk="0" hangingPunct="1">
                  <a:lnSpc>
                    <a:spcPct val="100000"/>
                  </a:lnSpc>
                  <a:spcBef>
                    <a:spcPts val="0"/>
                  </a:spcBef>
                  <a:spcAft>
                    <a:spcPts val="0"/>
                  </a:spcAft>
                  <a:buClr>
                    <a:srgbClr val="11346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1C81B0">
                        <a:lumMod val="50000"/>
                      </a:srgbClr>
                    </a:solidFill>
                    <a:effectLst/>
                    <a:uLnTx/>
                    <a:uFillTx/>
                    <a:latin typeface="Arial" panose="020B0604020202020204" pitchFamily="34" charset="0"/>
                    <a:cs typeface="Arial" panose="020B0604020202020204" pitchFamily="34" charset="0"/>
                    <a:sym typeface="Calibri"/>
                  </a:rPr>
                  <a:t>Centrally HER2 Low MBC (IHC 1+ or IHC 2+/ISH−)</a:t>
                </a:r>
              </a:p>
              <a:p>
                <a:pPr marL="228557" marR="0" lvl="0" indent="-228557" algn="l" defTabSz="1625255" rtl="0" eaLnBrk="1" fontAlgn="auto" latinLnBrk="0" hangingPunct="1">
                  <a:lnSpc>
                    <a:spcPct val="100000"/>
                  </a:lnSpc>
                  <a:spcBef>
                    <a:spcPts val="0"/>
                  </a:spcBef>
                  <a:spcAft>
                    <a:spcPts val="0"/>
                  </a:spcAft>
                  <a:buClr>
                    <a:srgbClr val="113468"/>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C81B0">
                      <a:lumMod val="50000"/>
                    </a:srgbClr>
                  </a:solidFill>
                  <a:effectLst/>
                  <a:uLnTx/>
                  <a:uFillTx/>
                  <a:latin typeface="Arial" panose="020B0604020202020204" pitchFamily="34" charset="0"/>
                  <a:cs typeface="Arial" panose="020B0604020202020204" pitchFamily="34" charset="0"/>
                  <a:sym typeface="Calibri"/>
                </a:endParaRPr>
              </a:p>
              <a:p>
                <a:pPr marL="228557" marR="0" lvl="0" indent="-228557" algn="l" defTabSz="1625255" rtl="0" eaLnBrk="1" fontAlgn="auto" latinLnBrk="0" hangingPunct="1">
                  <a:lnSpc>
                    <a:spcPct val="100000"/>
                  </a:lnSpc>
                  <a:spcBef>
                    <a:spcPts val="0"/>
                  </a:spcBef>
                  <a:spcAft>
                    <a:spcPts val="0"/>
                  </a:spcAft>
                  <a:buClr>
                    <a:srgbClr val="11346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1C81B0">
                        <a:lumMod val="50000"/>
                      </a:srgbClr>
                    </a:solidFill>
                    <a:effectLst/>
                    <a:uLnTx/>
                    <a:uFillTx/>
                    <a:latin typeface="Arial" panose="020B0604020202020204" pitchFamily="34" charset="0"/>
                    <a:cs typeface="Arial" panose="020B0604020202020204" pitchFamily="34" charset="0"/>
                    <a:sym typeface="Calibri"/>
                  </a:rPr>
                  <a:t>1-2 prior lines of chemo</a:t>
                </a:r>
              </a:p>
              <a:p>
                <a:pPr marL="0" marR="0" lvl="4" indent="0" algn="l" defTabSz="1625255" rtl="0" eaLnBrk="1" fontAlgn="auto" latinLnBrk="0" hangingPunct="1">
                  <a:lnSpc>
                    <a:spcPct val="100000"/>
                  </a:lnSpc>
                  <a:spcBef>
                    <a:spcPts val="0"/>
                  </a:spcBef>
                  <a:spcAft>
                    <a:spcPts val="0"/>
                  </a:spcAft>
                  <a:buClr>
                    <a:srgbClr val="113468"/>
                  </a:buClr>
                  <a:buSzTx/>
                  <a:buFontTx/>
                  <a:buNone/>
                  <a:tabLst/>
                  <a:defRPr/>
                </a:pPr>
                <a:r>
                  <a:rPr kumimoji="0" lang="en-US" sz="1800" b="0" i="0" u="none" strike="noStrike" kern="1200" cap="none" spc="0" normalizeH="0" baseline="0" noProof="0" dirty="0">
                    <a:ln>
                      <a:noFill/>
                    </a:ln>
                    <a:solidFill>
                      <a:srgbClr val="1C81B0">
                        <a:lumMod val="50000"/>
                      </a:srgbClr>
                    </a:solidFill>
                    <a:effectLst/>
                    <a:uLnTx/>
                    <a:uFillTx/>
                    <a:latin typeface="Arial" panose="020B0604020202020204" pitchFamily="34" charset="0"/>
                    <a:cs typeface="Arial" panose="020B0604020202020204" pitchFamily="34" charset="0"/>
                    <a:sym typeface="Calibri"/>
                  </a:rPr>
                  <a:t>     or relapse &lt;6mo of adj </a:t>
                </a:r>
                <a:r>
                  <a:rPr kumimoji="0" lang="en-US" sz="1800" b="0" i="0" u="none" strike="noStrike" kern="1200" cap="none" spc="0" normalizeH="0" baseline="0" noProof="0" dirty="0" err="1">
                    <a:ln>
                      <a:noFill/>
                    </a:ln>
                    <a:solidFill>
                      <a:srgbClr val="1C81B0">
                        <a:lumMod val="50000"/>
                      </a:srgbClr>
                    </a:solidFill>
                    <a:effectLst/>
                    <a:uLnTx/>
                    <a:uFillTx/>
                    <a:latin typeface="Arial" panose="020B0604020202020204" pitchFamily="34" charset="0"/>
                    <a:cs typeface="Arial" panose="020B0604020202020204" pitchFamily="34" charset="0"/>
                    <a:sym typeface="Calibri"/>
                  </a:rPr>
                  <a:t>CTx</a:t>
                </a:r>
                <a:endParaRPr kumimoji="0" lang="en-US" sz="1800" b="0" i="0" u="none" strike="noStrike" kern="1200" cap="none" spc="0" normalizeH="0" baseline="0" noProof="0" dirty="0">
                  <a:ln>
                    <a:noFill/>
                  </a:ln>
                  <a:solidFill>
                    <a:srgbClr val="1C81B0">
                      <a:lumMod val="50000"/>
                    </a:srgbClr>
                  </a:solidFill>
                  <a:effectLst/>
                  <a:uLnTx/>
                  <a:uFillTx/>
                  <a:latin typeface="Arial" panose="020B0604020202020204" pitchFamily="34" charset="0"/>
                  <a:cs typeface="Arial" panose="020B0604020202020204" pitchFamily="34" charset="0"/>
                  <a:sym typeface="Calibri"/>
                </a:endParaRPr>
              </a:p>
              <a:p>
                <a:pPr marL="228557" marR="0" lvl="0" indent="-228557" algn="l" defTabSz="1625255" rtl="0" eaLnBrk="1" fontAlgn="auto" latinLnBrk="0" hangingPunct="1">
                  <a:lnSpc>
                    <a:spcPct val="100000"/>
                  </a:lnSpc>
                  <a:spcBef>
                    <a:spcPts val="0"/>
                  </a:spcBef>
                  <a:spcAft>
                    <a:spcPts val="0"/>
                  </a:spcAft>
                  <a:buClr>
                    <a:srgbClr val="113468"/>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C81B0">
                      <a:lumMod val="50000"/>
                    </a:srgbClr>
                  </a:solidFill>
                  <a:effectLst/>
                  <a:uLnTx/>
                  <a:uFillTx/>
                  <a:latin typeface="Arial" panose="020B0604020202020204" pitchFamily="34" charset="0"/>
                  <a:cs typeface="Arial" panose="020B0604020202020204" pitchFamily="34" charset="0"/>
                  <a:sym typeface="Calibri"/>
                </a:endParaRPr>
              </a:p>
              <a:p>
                <a:pPr marL="228557" marR="0" lvl="0" indent="-228557" algn="l" defTabSz="1625255" rtl="0" eaLnBrk="1" fontAlgn="auto" latinLnBrk="0" hangingPunct="1">
                  <a:lnSpc>
                    <a:spcPct val="100000"/>
                  </a:lnSpc>
                  <a:spcBef>
                    <a:spcPts val="0"/>
                  </a:spcBef>
                  <a:spcAft>
                    <a:spcPts val="0"/>
                  </a:spcAft>
                  <a:buClr>
                    <a:srgbClr val="11346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1C81B0">
                        <a:lumMod val="50000"/>
                      </a:srgbClr>
                    </a:solidFill>
                    <a:effectLst/>
                    <a:uLnTx/>
                    <a:uFillTx/>
                    <a:latin typeface="Arial" panose="020B0604020202020204" pitchFamily="34" charset="0"/>
                    <a:cs typeface="Arial" panose="020B0604020202020204" pitchFamily="34" charset="0"/>
                    <a:sym typeface="Calibri"/>
                  </a:rPr>
                  <a:t>HR+ disease considered endocrine refractory</a:t>
                </a:r>
              </a:p>
            </p:txBody>
          </p:sp>
        </p:grpSp>
        <p:sp>
          <p:nvSpPr>
            <p:cNvPr id="27" name="Rectangle 26">
              <a:extLst>
                <a:ext uri="{FF2B5EF4-FFF2-40B4-BE49-F238E27FC236}">
                  <a16:creationId xmlns:a16="http://schemas.microsoft.com/office/drawing/2014/main" id="{3B983A2D-DAE1-AD36-4167-4575B6BC6FBD}"/>
                </a:ext>
              </a:extLst>
            </p:cNvPr>
            <p:cNvSpPr/>
            <p:nvPr/>
          </p:nvSpPr>
          <p:spPr>
            <a:xfrm>
              <a:off x="11583986" y="3154262"/>
              <a:ext cx="4130264" cy="1828800"/>
            </a:xfrm>
            <a:prstGeom prst="rect">
              <a:avLst/>
            </a:prstGeom>
            <a:solidFill>
              <a:schemeClr val="accent3"/>
            </a:solidFill>
            <a:ln w="9525" cap="flat" cmpd="sng" algn="ctr">
              <a:noFill/>
              <a:prstDash val="solid"/>
            </a:ln>
            <a:effectLst/>
          </p:spPr>
          <p:txBody>
            <a:bodyPr rtlCol="0" anchor="ctr"/>
            <a:lstStyle/>
            <a:p>
              <a:pPr marL="0" marR="0" lvl="0" indent="0" algn="ctr" defTabSz="914081" rtl="0" eaLnBrk="1" fontAlgn="base" latinLnBrk="0" hangingPunct="1">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rPr>
                <a:t>T-DXd </a:t>
              </a:r>
            </a:p>
            <a:p>
              <a:pPr marL="0" marR="0" lvl="0" indent="0" algn="ctr" defTabSz="914081" rtl="0" eaLnBrk="1" fontAlgn="base" latinLnBrk="0" hangingPunct="1">
                <a:lnSpc>
                  <a:spcPct val="100000"/>
                </a:lnSpc>
                <a:spcBef>
                  <a:spcPct val="0"/>
                </a:spcBef>
                <a:spcAft>
                  <a:spcPct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rPr>
                <a:t>5.4 mg/kg Q3W</a:t>
              </a:r>
            </a:p>
            <a:p>
              <a:pPr marL="0" marR="0" lvl="0" indent="0" algn="ctr" defTabSz="914081" rtl="0" eaLnBrk="1" fontAlgn="base" latinLnBrk="0" hangingPunct="1">
                <a:lnSpc>
                  <a:spcPct val="100000"/>
                </a:lnSpc>
                <a:spcBef>
                  <a:spcPct val="0"/>
                </a:spcBef>
                <a:spcAft>
                  <a:spcPct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rPr>
                <a:t>(n = 373)</a:t>
              </a:r>
            </a:p>
          </p:txBody>
        </p:sp>
        <p:sp>
          <p:nvSpPr>
            <p:cNvPr id="32" name="Rectangle 31">
              <a:extLst>
                <a:ext uri="{FF2B5EF4-FFF2-40B4-BE49-F238E27FC236}">
                  <a16:creationId xmlns:a16="http://schemas.microsoft.com/office/drawing/2014/main" id="{1EA56347-CA28-0EC4-237C-F895AE010D94}"/>
                </a:ext>
              </a:extLst>
            </p:cNvPr>
            <p:cNvSpPr/>
            <p:nvPr/>
          </p:nvSpPr>
          <p:spPr>
            <a:xfrm>
              <a:off x="11583988" y="6558236"/>
              <a:ext cx="4130278" cy="2366692"/>
            </a:xfrm>
            <a:prstGeom prst="rect">
              <a:avLst/>
            </a:prstGeom>
            <a:solidFill>
              <a:schemeClr val="accent4"/>
            </a:solidFill>
            <a:ln>
              <a:noFill/>
            </a:ln>
            <a:effectLst/>
          </p:spPr>
          <p:txBody>
            <a:bodyPr rtlCol="0" anchor="ctr"/>
            <a:lstStyle/>
            <a:p>
              <a:pPr marL="0" marR="0" lvl="0" indent="0" algn="ctr" defTabSz="914081" rtl="0" eaLnBrk="1" fontAlgn="base" latinLnBrk="0" hangingPunct="1">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rPr>
                <a:t>TPC </a:t>
              </a:r>
            </a:p>
            <a:p>
              <a:pPr marL="0" marR="0" lvl="0" indent="0" algn="ctr" defTabSz="914081" rtl="0" eaLnBrk="1" fontAlgn="base" latinLnBrk="0" hangingPunct="1">
                <a:lnSpc>
                  <a:spcPct val="100000"/>
                </a:lnSpc>
                <a:spcBef>
                  <a:spcPct val="0"/>
                </a:spcBef>
                <a:spcAft>
                  <a:spcPct val="0"/>
                </a:spcAft>
                <a:buClrTx/>
                <a:buSzTx/>
                <a:buFontTx/>
                <a:buNone/>
                <a:tabLst/>
                <a:defRPr/>
              </a:pPr>
              <a:r>
                <a:rPr kumimoji="0" lang="en-US" altLang="ja-JP" sz="1200" b="1" i="0" u="none" strike="noStrike" kern="1200" cap="none" spc="0" normalizeH="0" baseline="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rPr>
                <a:t>Capecitabine, eribulin, gemcitabine, paclitaxel, nab-paclitaxel</a:t>
              </a:r>
              <a:r>
                <a:rPr kumimoji="0" lang="en-US" altLang="ja-JP" sz="1200" b="1" i="0" u="none" strike="noStrike" kern="1200" cap="none" spc="0" normalizeH="0" baseline="3000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rPr>
                <a:t>c</a:t>
              </a:r>
            </a:p>
            <a:p>
              <a:pPr marL="0" marR="0" lvl="0" indent="0" algn="ctr" defTabSz="914081" rtl="0" eaLnBrk="1" fontAlgn="base" latinLnBrk="0" hangingPunct="1">
                <a:lnSpc>
                  <a:spcPct val="100000"/>
                </a:lnSpc>
                <a:spcBef>
                  <a:spcPct val="0"/>
                </a:spcBef>
                <a:spcAft>
                  <a:spcPct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rPr>
                <a:t>(n = 184)</a:t>
              </a:r>
            </a:p>
          </p:txBody>
        </p:sp>
        <p:sp>
          <p:nvSpPr>
            <p:cNvPr id="34" name="TextBox 33">
              <a:extLst>
                <a:ext uri="{FF2B5EF4-FFF2-40B4-BE49-F238E27FC236}">
                  <a16:creationId xmlns:a16="http://schemas.microsoft.com/office/drawing/2014/main" id="{0FC1AC13-54FB-61B3-CDEF-3DE64E9BB96E}"/>
                </a:ext>
              </a:extLst>
            </p:cNvPr>
            <p:cNvSpPr txBox="1"/>
            <p:nvPr/>
          </p:nvSpPr>
          <p:spPr>
            <a:xfrm>
              <a:off x="12607013" y="5217933"/>
              <a:ext cx="2752332" cy="1046576"/>
            </a:xfrm>
            <a:prstGeom prst="rect">
              <a:avLst/>
            </a:prstGeom>
            <a:noFill/>
          </p:spPr>
          <p:txBody>
            <a:bodyPr wrap="squar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HR+ ≈ 480</a:t>
              </a:r>
            </a:p>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HR− ≈ 60</a:t>
              </a:r>
              <a:endPar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4" name="CaixaDeTexto 3">
            <a:extLst>
              <a:ext uri="{FF2B5EF4-FFF2-40B4-BE49-F238E27FC236}">
                <a16:creationId xmlns:a16="http://schemas.microsoft.com/office/drawing/2014/main" id="{3F43918C-D8FA-765D-4F9F-93F49DF8627E}"/>
              </a:ext>
            </a:extLst>
          </p:cNvPr>
          <p:cNvSpPr txBox="1"/>
          <p:nvPr/>
        </p:nvSpPr>
        <p:spPr>
          <a:xfrm>
            <a:off x="8994791" y="6600795"/>
            <a:ext cx="300950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srgbClr val="212121"/>
                </a:solidFill>
                <a:effectLst/>
                <a:uLnTx/>
                <a:uFillTx/>
                <a:latin typeface="BlinkMacSystemFont"/>
                <a:ea typeface="+mn-ea"/>
                <a:cs typeface="+mn-cs"/>
              </a:rPr>
              <a:t>Modi S, et al. N </a:t>
            </a:r>
            <a:r>
              <a:rPr kumimoji="0" lang="pt-BR" sz="1000" b="0" i="0" u="none" strike="noStrike" kern="1200" cap="none" spc="0" normalizeH="0" baseline="0" noProof="0" dirty="0" err="1">
                <a:ln>
                  <a:noFill/>
                </a:ln>
                <a:solidFill>
                  <a:srgbClr val="212121"/>
                </a:solidFill>
                <a:effectLst/>
                <a:uLnTx/>
                <a:uFillTx/>
                <a:latin typeface="BlinkMacSystemFont"/>
                <a:ea typeface="+mn-ea"/>
                <a:cs typeface="+mn-cs"/>
              </a:rPr>
              <a:t>Engl</a:t>
            </a:r>
            <a:r>
              <a:rPr kumimoji="0" lang="pt-BR" sz="1000" b="0" i="0" u="none" strike="noStrike" kern="1200" cap="none" spc="0" normalizeH="0" baseline="0" noProof="0" dirty="0">
                <a:ln>
                  <a:noFill/>
                </a:ln>
                <a:solidFill>
                  <a:srgbClr val="212121"/>
                </a:solidFill>
                <a:effectLst/>
                <a:uLnTx/>
                <a:uFillTx/>
                <a:latin typeface="BlinkMacSystemFont"/>
                <a:ea typeface="+mn-ea"/>
                <a:cs typeface="+mn-cs"/>
              </a:rPr>
              <a:t> J Med. 2022 Jul 7;387(1):9-20. </a:t>
            </a:r>
            <a:endParaRPr kumimoji="0" lang="pt-BR" sz="1000" b="0" i="0" u="none" strike="noStrike" kern="1200" cap="none" spc="0" normalizeH="0" baseline="0" noProof="0" dirty="0">
              <a:ln>
                <a:noFill/>
              </a:ln>
              <a:solidFill>
                <a:srgbClr val="002557"/>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9270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5A410D39-7B7E-41B2-BB76-C56CC1E0C1B0}"/>
              </a:ext>
            </a:extLst>
          </p:cNvPr>
          <p:cNvGraphicFramePr>
            <a:graphicFrameLocks noGrp="1"/>
          </p:cNvGraphicFramePr>
          <p:nvPr/>
        </p:nvGraphicFramePr>
        <p:xfrm>
          <a:off x="268699" y="563139"/>
          <a:ext cx="11499934" cy="6081393"/>
        </p:xfrm>
        <a:graphic>
          <a:graphicData uri="http://schemas.openxmlformats.org/drawingml/2006/table">
            <a:tbl>
              <a:tblPr firstRow="1" bandRow="1"/>
              <a:tblGrid>
                <a:gridCol w="3540454">
                  <a:extLst>
                    <a:ext uri="{9D8B030D-6E8A-4147-A177-3AD203B41FA5}">
                      <a16:colId xmlns:a16="http://schemas.microsoft.com/office/drawing/2014/main" val="3624223050"/>
                    </a:ext>
                  </a:extLst>
                </a:gridCol>
                <a:gridCol w="1989870">
                  <a:extLst>
                    <a:ext uri="{9D8B030D-6E8A-4147-A177-3AD203B41FA5}">
                      <a16:colId xmlns:a16="http://schemas.microsoft.com/office/drawing/2014/main" val="3691362276"/>
                    </a:ext>
                  </a:extLst>
                </a:gridCol>
                <a:gridCol w="1989870">
                  <a:extLst>
                    <a:ext uri="{9D8B030D-6E8A-4147-A177-3AD203B41FA5}">
                      <a16:colId xmlns:a16="http://schemas.microsoft.com/office/drawing/2014/main" val="3838552631"/>
                    </a:ext>
                  </a:extLst>
                </a:gridCol>
                <a:gridCol w="1989870">
                  <a:extLst>
                    <a:ext uri="{9D8B030D-6E8A-4147-A177-3AD203B41FA5}">
                      <a16:colId xmlns:a16="http://schemas.microsoft.com/office/drawing/2014/main" val="2753886849"/>
                    </a:ext>
                  </a:extLst>
                </a:gridCol>
                <a:gridCol w="1989870">
                  <a:extLst>
                    <a:ext uri="{9D8B030D-6E8A-4147-A177-3AD203B41FA5}">
                      <a16:colId xmlns:a16="http://schemas.microsoft.com/office/drawing/2014/main" val="3825376851"/>
                    </a:ext>
                  </a:extLst>
                </a:gridCol>
              </a:tblGrid>
              <a:tr h="213332">
                <a:tc>
                  <a:txBody>
                    <a:bodyPr/>
                    <a:lstStyle>
                      <a:lvl1pPr marL="0" algn="l" defTabSz="1828800" rtl="0" eaLnBrk="1" latinLnBrk="0" hangingPunct="1">
                        <a:defRPr sz="3600" kern="1200">
                          <a:solidFill>
                            <a:schemeClr val="tx1"/>
                          </a:solidFill>
                          <a:latin typeface="Arial"/>
                        </a:defRPr>
                      </a:lvl1pPr>
                      <a:lvl2pPr marL="914400" algn="l" defTabSz="1828800" rtl="0" eaLnBrk="1" latinLnBrk="0" hangingPunct="1">
                        <a:defRPr sz="3600" kern="1200">
                          <a:solidFill>
                            <a:schemeClr val="tx1"/>
                          </a:solidFill>
                          <a:latin typeface="Arial"/>
                        </a:defRPr>
                      </a:lvl2pPr>
                      <a:lvl3pPr marL="1828800" algn="l" defTabSz="1828800" rtl="0" eaLnBrk="1" latinLnBrk="0" hangingPunct="1">
                        <a:defRPr sz="3600" kern="1200">
                          <a:solidFill>
                            <a:schemeClr val="tx1"/>
                          </a:solidFill>
                          <a:latin typeface="Arial"/>
                        </a:defRPr>
                      </a:lvl3pPr>
                      <a:lvl4pPr marL="2743200" algn="l" defTabSz="1828800" rtl="0" eaLnBrk="1" latinLnBrk="0" hangingPunct="1">
                        <a:defRPr sz="3600" kern="1200">
                          <a:solidFill>
                            <a:schemeClr val="tx1"/>
                          </a:solidFill>
                          <a:latin typeface="Arial"/>
                        </a:defRPr>
                      </a:lvl4pPr>
                      <a:lvl5pPr marL="3657600" algn="l" defTabSz="1828800" rtl="0" eaLnBrk="1" latinLnBrk="0" hangingPunct="1">
                        <a:defRPr sz="3600" kern="1200">
                          <a:solidFill>
                            <a:schemeClr val="tx1"/>
                          </a:solidFill>
                          <a:latin typeface="Arial"/>
                        </a:defRPr>
                      </a:lvl5pPr>
                      <a:lvl6pPr marL="4572000" algn="l" defTabSz="1828800" rtl="0" eaLnBrk="1" latinLnBrk="0" hangingPunct="1">
                        <a:defRPr sz="3600" kern="1200">
                          <a:solidFill>
                            <a:schemeClr val="tx1"/>
                          </a:solidFill>
                          <a:latin typeface="Arial"/>
                        </a:defRPr>
                      </a:lvl6pPr>
                      <a:lvl7pPr marL="5486400" algn="l" defTabSz="1828800" rtl="0" eaLnBrk="1" latinLnBrk="0" hangingPunct="1">
                        <a:defRPr sz="3600" kern="1200">
                          <a:solidFill>
                            <a:schemeClr val="tx1"/>
                          </a:solidFill>
                          <a:latin typeface="Arial"/>
                        </a:defRPr>
                      </a:lvl7pPr>
                      <a:lvl8pPr marL="6400800" algn="l" defTabSz="1828800" rtl="0" eaLnBrk="1" latinLnBrk="0" hangingPunct="1">
                        <a:defRPr sz="3600" kern="1200">
                          <a:solidFill>
                            <a:schemeClr val="tx1"/>
                          </a:solidFill>
                          <a:latin typeface="Arial"/>
                        </a:defRPr>
                      </a:lvl8pPr>
                      <a:lvl9pPr marL="7315200" algn="l" defTabSz="1828800" rtl="0" eaLnBrk="1" latinLnBrk="0" hangingPunct="1">
                        <a:defRPr sz="3600" kern="1200">
                          <a:solidFill>
                            <a:schemeClr val="tx1"/>
                          </a:solidFill>
                          <a:latin typeface="Arial"/>
                        </a:defRPr>
                      </a:lvl9pPr>
                    </a:lstStyle>
                    <a:p>
                      <a:pPr marL="0" marR="0">
                        <a:lnSpc>
                          <a:spcPct val="100000"/>
                        </a:lnSpc>
                        <a:spcBef>
                          <a:spcPts val="0"/>
                        </a:spcBef>
                        <a:spcAft>
                          <a:spcPts val="0"/>
                        </a:spcAft>
                      </a:pPr>
                      <a:endParaRPr lang="en-US" sz="1300" b="0" i="0" dirty="0">
                        <a:solidFill>
                          <a:srgbClr val="002985"/>
                        </a:solidFill>
                        <a:effectLst/>
                        <a:latin typeface="Arial" panose="020B0604020202020204" pitchFamily="34" charset="0"/>
                        <a:ea typeface="MS Mincho" panose="02020609040205080304" pitchFamily="49" charset="-128"/>
                        <a:cs typeface="Arial" panose="020B0604020202020204" pitchFamily="34" charset="0"/>
                      </a:endParaRPr>
                    </a:p>
                  </a:txBody>
                  <a:tcPr marL="0" marR="0" marT="0" marB="0" anchor="b">
                    <a:lnL>
                      <a:noFill/>
                    </a:lnL>
                    <a:lnR w="381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Hormone receptor-positive</a:t>
                      </a:r>
                      <a:endParaRPr lang="en-US"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2100" b="1" i="0" dirty="0">
                          <a:solidFill>
                            <a:srgbClr val="002985"/>
                          </a:solidFill>
                          <a:effectLst/>
                          <a:latin typeface="Arial" panose="020B0604020202020204" pitchFamily="34" charset="0"/>
                          <a:ea typeface="MS Mincho" panose="02020609040205080304" pitchFamily="49" charset="-128"/>
                          <a:cs typeface="Arial" panose="020B0604020202020204" pitchFamily="34" charset="0"/>
                        </a:rPr>
                        <a:t>Full analysis set</a:t>
                      </a:r>
                      <a:endParaRPr lang="en-US" sz="21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50240" marR="650240" marT="0" marB="0" anchor="ctr">
                    <a:lnL>
                      <a:noFill/>
                    </a:lnL>
                    <a:lnR w="12700" cap="flat" cmpd="sng" algn="ctr">
                      <a:solidFill>
                        <a:schemeClr val="tx1"/>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1828800" rtl="0" eaLnBrk="1" latinLnBrk="0" hangingPunct="1">
                        <a:defRPr sz="3600" kern="1200">
                          <a:solidFill>
                            <a:schemeClr val="tx1"/>
                          </a:solidFill>
                          <a:latin typeface="Arial"/>
                        </a:defRPr>
                      </a:lvl1pPr>
                      <a:lvl2pPr marL="914400" algn="l" defTabSz="1828800" rtl="0" eaLnBrk="1" latinLnBrk="0" hangingPunct="1">
                        <a:defRPr sz="3600" kern="1200">
                          <a:solidFill>
                            <a:schemeClr val="tx1"/>
                          </a:solidFill>
                          <a:latin typeface="Arial"/>
                        </a:defRPr>
                      </a:lvl2pPr>
                      <a:lvl3pPr marL="1828800" algn="l" defTabSz="1828800" rtl="0" eaLnBrk="1" latinLnBrk="0" hangingPunct="1">
                        <a:defRPr sz="3600" kern="1200">
                          <a:solidFill>
                            <a:schemeClr val="tx1"/>
                          </a:solidFill>
                          <a:latin typeface="Arial"/>
                        </a:defRPr>
                      </a:lvl3pPr>
                      <a:lvl4pPr marL="2743200" algn="l" defTabSz="1828800" rtl="0" eaLnBrk="1" latinLnBrk="0" hangingPunct="1">
                        <a:defRPr sz="3600" kern="1200">
                          <a:solidFill>
                            <a:schemeClr val="tx1"/>
                          </a:solidFill>
                          <a:latin typeface="Arial"/>
                        </a:defRPr>
                      </a:lvl4pPr>
                      <a:lvl5pPr marL="3657600" algn="l" defTabSz="1828800" rtl="0" eaLnBrk="1" latinLnBrk="0" hangingPunct="1">
                        <a:defRPr sz="3600" kern="1200">
                          <a:solidFill>
                            <a:schemeClr val="tx1"/>
                          </a:solidFill>
                          <a:latin typeface="Arial"/>
                        </a:defRPr>
                      </a:lvl5pPr>
                      <a:lvl6pPr marL="4572000" algn="l" defTabSz="1828800" rtl="0" eaLnBrk="1" latinLnBrk="0" hangingPunct="1">
                        <a:defRPr sz="3600" kern="1200">
                          <a:solidFill>
                            <a:schemeClr val="tx1"/>
                          </a:solidFill>
                          <a:latin typeface="Arial"/>
                        </a:defRPr>
                      </a:lvl6pPr>
                      <a:lvl7pPr marL="5486400" algn="l" defTabSz="1828800" rtl="0" eaLnBrk="1" latinLnBrk="0" hangingPunct="1">
                        <a:defRPr sz="3600" kern="1200">
                          <a:solidFill>
                            <a:schemeClr val="tx1"/>
                          </a:solidFill>
                          <a:latin typeface="Arial"/>
                        </a:defRPr>
                      </a:lvl7pPr>
                      <a:lvl8pPr marL="6400800" algn="l" defTabSz="1828800" rtl="0" eaLnBrk="1" latinLnBrk="0" hangingPunct="1">
                        <a:defRPr sz="3600" kern="1200">
                          <a:solidFill>
                            <a:schemeClr val="tx1"/>
                          </a:solidFill>
                          <a:latin typeface="Arial"/>
                        </a:defRPr>
                      </a:lvl8pPr>
                      <a:lvl9pPr marL="7315200" algn="l" defTabSz="1828800" rtl="0" eaLnBrk="1" latinLnBrk="0" hangingPunct="1">
                        <a:defRPr sz="36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All patients</a:t>
                      </a:r>
                      <a:endParaRPr lang="en-US"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marL="0" marR="0" algn="ctr">
                        <a:lnSpc>
                          <a:spcPct val="100000"/>
                        </a:lnSpc>
                        <a:spcBef>
                          <a:spcPts val="0"/>
                        </a:spcBef>
                        <a:spcAft>
                          <a:spcPts val="0"/>
                        </a:spcAft>
                      </a:pPr>
                      <a:endParaRPr lang="en-US" sz="9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243840" marR="243840" marT="0" marB="0" anchor="ctr">
                    <a:lnL>
                      <a:noFill/>
                    </a:lnL>
                    <a:lnR>
                      <a:noFill/>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0282185"/>
                  </a:ext>
                </a:extLst>
              </a:tr>
              <a:tr h="396188">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nSpc>
                          <a:spcPct val="100000"/>
                        </a:lnSpc>
                        <a:spcBef>
                          <a:spcPts val="0"/>
                        </a:spcBef>
                        <a:spcAft>
                          <a:spcPts val="0"/>
                        </a:spcAft>
                      </a:pPr>
                      <a:endParaRPr lang="en-US" sz="1300" b="0" i="0" dirty="0">
                        <a:solidFill>
                          <a:srgbClr val="002985"/>
                        </a:solidFill>
                        <a:effectLst/>
                        <a:latin typeface="Arial" panose="020B0604020202020204" pitchFamily="34" charset="0"/>
                        <a:ea typeface="MS Mincho" panose="02020609040205080304" pitchFamily="49" charset="-128"/>
                        <a:cs typeface="Arial" panose="020B0604020202020204" pitchFamily="34" charset="0"/>
                      </a:endParaRPr>
                    </a:p>
                  </a:txBody>
                  <a:tcPr marL="0" marR="0" marT="0" marB="0" anchor="b">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3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T-DXd</a:t>
                      </a:r>
                      <a:r>
                        <a:rPr lang="en-NZ" sz="13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p>
                    <a:p>
                      <a:pPr marL="0" marR="0" algn="ctr">
                        <a:lnSpc>
                          <a:spcPct val="100000"/>
                        </a:lnSpc>
                        <a:spcBef>
                          <a:spcPts val="0"/>
                        </a:spcBef>
                        <a:spcAft>
                          <a:spcPts val="0"/>
                        </a:spcAft>
                      </a:pPr>
                      <a:r>
                        <a:rPr lang="en-NZ" sz="13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(n = 331)</a:t>
                      </a:r>
                      <a:endParaRPr lang="en-US" sz="13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3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TPC</a:t>
                      </a:r>
                    </a:p>
                    <a:p>
                      <a:pPr marL="0" marR="0" algn="ctr">
                        <a:lnSpc>
                          <a:spcPct val="100000"/>
                        </a:lnSpc>
                        <a:spcBef>
                          <a:spcPts val="0"/>
                        </a:spcBef>
                        <a:spcAft>
                          <a:spcPts val="0"/>
                        </a:spcAft>
                      </a:pPr>
                      <a:r>
                        <a:rPr lang="en-NZ" sz="13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(n = 163)</a:t>
                      </a:r>
                      <a:endParaRPr lang="en-US" sz="13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0" marR="0" marT="0" marB="0" anchor="ctr">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595959"/>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US" sz="13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T-DXd</a:t>
                      </a:r>
                      <a:r>
                        <a:rPr lang="en-NZ" sz="13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p>
                    <a:p>
                      <a:pPr marL="0" marR="0" algn="ctr">
                        <a:lnSpc>
                          <a:spcPct val="100000"/>
                        </a:lnSpc>
                        <a:spcBef>
                          <a:spcPts val="0"/>
                        </a:spcBef>
                        <a:spcAft>
                          <a:spcPts val="0"/>
                        </a:spcAft>
                      </a:pPr>
                      <a:r>
                        <a:rPr lang="en-NZ" sz="13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(n = 373)</a:t>
                      </a:r>
                      <a:endParaRPr lang="en-US" sz="13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3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TPC</a:t>
                      </a:r>
                    </a:p>
                    <a:p>
                      <a:pPr marL="0" marR="0" algn="ctr">
                        <a:lnSpc>
                          <a:spcPct val="100000"/>
                        </a:lnSpc>
                        <a:spcBef>
                          <a:spcPts val="0"/>
                        </a:spcBef>
                        <a:spcAft>
                          <a:spcPts val="0"/>
                        </a:spcAft>
                      </a:pPr>
                      <a:r>
                        <a:rPr lang="en-NZ" sz="13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(n = 184)</a:t>
                      </a:r>
                      <a:endParaRPr lang="en-US" sz="13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0" marR="0" marT="0" marB="0" anchor="ctr">
                    <a:lnL>
                      <a:noFill/>
                    </a:lnL>
                    <a:lnR>
                      <a:noFill/>
                    </a:lnR>
                    <a:lnT w="9525" cap="flat" cmpd="sng" algn="ctr">
                      <a:solidFill>
                        <a:srgbClr val="00447C"/>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595959"/>
                    </a:solidFill>
                  </a:tcPr>
                </a:tc>
                <a:extLst>
                  <a:ext uri="{0D108BD9-81ED-4DB2-BD59-A6C34878D82A}">
                    <a16:rowId xmlns:a16="http://schemas.microsoft.com/office/drawing/2014/main" val="2304189290"/>
                  </a:ext>
                </a:extLst>
              </a:tr>
              <a:tr h="205713">
                <a:tc>
                  <a:txBody>
                    <a:bodyPr/>
                    <a:lstStyle/>
                    <a:p>
                      <a:pPr marL="0" marR="0">
                        <a:lnSpc>
                          <a:spcPct val="100000"/>
                        </a:lnSpc>
                        <a:spcBef>
                          <a:spcPts val="0"/>
                        </a:spcBef>
                        <a:spcAft>
                          <a:spcPts val="0"/>
                        </a:spcAft>
                      </a:pPr>
                      <a:r>
                        <a:rPr lang="en-US" sz="1200" b="1" i="0" dirty="0">
                          <a:solidFill>
                            <a:srgbClr val="000000"/>
                          </a:solidFill>
                          <a:effectLst/>
                          <a:latin typeface="Arial" panose="020B0604020202020204" pitchFamily="34" charset="0"/>
                          <a:cs typeface="Arial" panose="020B0604020202020204" pitchFamily="34" charset="0"/>
                        </a:rPr>
                        <a:t>Lines of systemic therapy (metastatic setting)</a:t>
                      </a:r>
                    </a:p>
                  </a:txBody>
                  <a:tcPr marL="0" marR="0" marT="0" marB="0" anchor="ctr">
                    <a:lnL>
                      <a:noFill/>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endParaRPr lang="en-US" sz="1300" b="0" i="0" dirty="0">
                        <a:solidFill>
                          <a:srgbClr val="000000"/>
                        </a:solidFill>
                        <a:effectLst/>
                        <a:latin typeface="+mn-lt"/>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a:noFill/>
                    </a:lnR>
                    <a:lnT w="9525"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endParaRPr lang="en-US" sz="1300" b="0" i="0" dirty="0">
                        <a:solidFill>
                          <a:srgbClr val="000000"/>
                        </a:solidFill>
                        <a:effectLst/>
                        <a:latin typeface="+mn-lt"/>
                        <a:cs typeface="Arial" panose="020B0604020202020204" pitchFamily="34" charset="0"/>
                      </a:endParaRPr>
                    </a:p>
                  </a:txBody>
                  <a:tcPr marL="0" marR="0" marT="0" marB="0" anchor="ctr">
                    <a:lnL>
                      <a:noFill/>
                    </a:lnL>
                    <a:lnR w="38100" cap="flat" cmpd="sng" algn="ctr">
                      <a:solidFill>
                        <a:schemeClr val="tx1"/>
                      </a:solidFill>
                      <a:prstDash val="solid"/>
                      <a:round/>
                      <a:headEnd type="none" w="med" len="med"/>
                      <a:tailEnd type="none" w="med" len="med"/>
                    </a:lnR>
                    <a:lnT w="9525"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endParaRPr lang="en-US" sz="1300" b="0" i="0" dirty="0">
                        <a:solidFill>
                          <a:srgbClr val="000000"/>
                        </a:solidFill>
                        <a:effectLst/>
                        <a:latin typeface="+mn-lt"/>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a:noFill/>
                    </a:lnR>
                    <a:lnT w="9525"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endParaRPr lang="en-US" sz="1300" b="0" i="0" dirty="0">
                        <a:solidFill>
                          <a:srgbClr val="000000"/>
                        </a:solidFill>
                        <a:effectLst/>
                        <a:latin typeface="+mn-lt"/>
                        <a:cs typeface="Arial" panose="020B0604020202020204" pitchFamily="34" charset="0"/>
                      </a:endParaRPr>
                    </a:p>
                  </a:txBody>
                  <a:tcPr marL="0" marR="0" marT="0" marB="0" anchor="ctr">
                    <a:lnL>
                      <a:noFill/>
                    </a:lnL>
                    <a:lnR>
                      <a:noFill/>
                    </a:lnR>
                    <a:lnT w="9525"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3933784321"/>
                  </a:ext>
                </a:extLst>
              </a:tr>
              <a:tr h="205713">
                <a:tc>
                  <a:txBody>
                    <a:bodyPr/>
                    <a:lstStyle/>
                    <a:p>
                      <a:pPr marL="233363" marR="0" indent="0">
                        <a:lnSpc>
                          <a:spcPct val="100000"/>
                        </a:lnSpc>
                        <a:spcBef>
                          <a:spcPts val="0"/>
                        </a:spcBef>
                        <a:spcAft>
                          <a:spcPts val="0"/>
                        </a:spcAft>
                      </a:pPr>
                      <a:r>
                        <a:rPr lang="en-US" sz="1200" b="0" i="0" dirty="0">
                          <a:solidFill>
                            <a:srgbClr val="000000"/>
                          </a:solidFill>
                          <a:effectLst/>
                          <a:latin typeface="Arial" panose="020B0604020202020204" pitchFamily="34" charset="0"/>
                          <a:cs typeface="Arial" panose="020B0604020202020204" pitchFamily="34" charset="0"/>
                        </a:rPr>
                        <a:t>Median number of lines (range)</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3 (1-9)</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3 (1-8)</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3 (1-9)</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3 (1-8)</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2362037865"/>
                  </a:ext>
                </a:extLst>
              </a:tr>
              <a:tr h="205713">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233363" marR="0" indent="0">
                        <a:lnSpc>
                          <a:spcPct val="100000"/>
                        </a:lnSpc>
                        <a:spcBef>
                          <a:spcPts val="0"/>
                        </a:spcBef>
                        <a:spcAft>
                          <a:spcPts val="0"/>
                        </a:spcAft>
                      </a:pPr>
                      <a:r>
                        <a:rPr lang="en-NZ" sz="1200" b="0" i="0" dirty="0">
                          <a:solidFill>
                            <a:srgbClr val="000000"/>
                          </a:solidFill>
                          <a:effectLst/>
                          <a:latin typeface="Arial" panose="020B0604020202020204" pitchFamily="34" charset="0"/>
                          <a:cs typeface="Arial" panose="020B0604020202020204" pitchFamily="34" charset="0"/>
                        </a:rPr>
                        <a:t>Number of lines</a:t>
                      </a:r>
                      <a:r>
                        <a:rPr lang="en-NZ" sz="1200" b="0" i="0" baseline="0" dirty="0">
                          <a:solidFill>
                            <a:srgbClr val="000000"/>
                          </a:solidFill>
                          <a:effectLst/>
                          <a:latin typeface="Arial" panose="020B0604020202020204" pitchFamily="34" charset="0"/>
                          <a:cs typeface="Arial" panose="020B0604020202020204" pitchFamily="34" charset="0"/>
                        </a:rPr>
                        <a:t>, n (</a:t>
                      </a:r>
                      <a:r>
                        <a:rPr lang="en-NZ" sz="1200" b="0" i="0" dirty="0">
                          <a:solidFill>
                            <a:srgbClr val="000000"/>
                          </a:solidFill>
                          <a:effectLst/>
                          <a:latin typeface="Arial" panose="020B0604020202020204" pitchFamily="34" charset="0"/>
                          <a:cs typeface="Arial" panose="020B0604020202020204" pitchFamily="34" charset="0"/>
                        </a:rPr>
                        <a:t>%)</a:t>
                      </a:r>
                      <a:endParaRPr lang="en-US" sz="1200" b="0" i="0" dirty="0">
                        <a:solidFill>
                          <a:srgbClr val="000000"/>
                        </a:solidFill>
                        <a:effectLst/>
                        <a:latin typeface="Arial" panose="020B0604020202020204" pitchFamily="34" charset="0"/>
                        <a:cs typeface="Arial" panose="020B0604020202020204" pitchFamily="34" charset="0"/>
                      </a:endParaRP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endParaRPr lang="en-US" sz="1300" b="0" i="0" dirty="0">
                        <a:solidFill>
                          <a:srgbClr val="000000"/>
                        </a:solidFill>
                        <a:effectLst/>
                        <a:latin typeface="+mn-lt"/>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endParaRPr lang="en-US" sz="1300" b="0" i="0" dirty="0">
                        <a:solidFill>
                          <a:srgbClr val="000000"/>
                        </a:solidFill>
                        <a:effectLst/>
                        <a:latin typeface="+mn-lt"/>
                        <a:cs typeface="Arial" panose="020B0604020202020204" pitchFamily="34" charset="0"/>
                      </a:endParaRP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endParaRPr lang="en-US" sz="1300" b="0" i="0" dirty="0">
                        <a:solidFill>
                          <a:srgbClr val="000000"/>
                        </a:solidFill>
                        <a:effectLst/>
                        <a:latin typeface="+mn-lt"/>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endParaRPr lang="en-US" sz="1300" b="0" i="0" dirty="0">
                        <a:solidFill>
                          <a:srgbClr val="000000"/>
                        </a:solidFill>
                        <a:effectLst/>
                        <a:latin typeface="+mn-lt"/>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4060770773"/>
                  </a:ext>
                </a:extLst>
              </a:tr>
              <a:tr h="205713">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407988" marR="0" indent="0">
                        <a:lnSpc>
                          <a:spcPct val="100000"/>
                        </a:lnSpc>
                        <a:spcBef>
                          <a:spcPts val="0"/>
                        </a:spcBef>
                        <a:spcAft>
                          <a:spcPts val="0"/>
                        </a:spcAft>
                        <a:tabLst/>
                      </a:pPr>
                      <a:r>
                        <a:rPr lang="en-NZ" sz="1200" b="0" i="0" dirty="0">
                          <a:solidFill>
                            <a:srgbClr val="000000"/>
                          </a:solidFill>
                          <a:effectLst/>
                          <a:latin typeface="Arial" panose="020B0604020202020204" pitchFamily="34" charset="0"/>
                          <a:cs typeface="Arial" panose="020B0604020202020204" pitchFamily="34" charset="0"/>
                        </a:rPr>
                        <a:t>1</a:t>
                      </a:r>
                      <a:endParaRPr lang="en-US" sz="1200" b="0" i="0" dirty="0">
                        <a:solidFill>
                          <a:srgbClr val="000000"/>
                        </a:solidFill>
                        <a:effectLst/>
                        <a:latin typeface="Arial" panose="020B0604020202020204" pitchFamily="34" charset="0"/>
                        <a:cs typeface="Arial" panose="020B0604020202020204" pitchFamily="34" charset="0"/>
                      </a:endParaRP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23 (7)</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14 (9)</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39 (10)</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19 (10)</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166960799"/>
                  </a:ext>
                </a:extLst>
              </a:tr>
              <a:tr h="205713">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407988" marR="0" indent="0">
                        <a:lnSpc>
                          <a:spcPct val="100000"/>
                        </a:lnSpc>
                        <a:spcBef>
                          <a:spcPts val="0"/>
                        </a:spcBef>
                        <a:spcAft>
                          <a:spcPts val="0"/>
                        </a:spcAft>
                        <a:tabLst/>
                      </a:pPr>
                      <a:r>
                        <a:rPr lang="en-NZ" sz="1200" b="0" i="0" dirty="0">
                          <a:solidFill>
                            <a:srgbClr val="000000"/>
                          </a:solidFill>
                          <a:effectLst/>
                          <a:latin typeface="Arial" panose="020B0604020202020204" pitchFamily="34" charset="0"/>
                          <a:cs typeface="Arial" panose="020B0604020202020204" pitchFamily="34" charset="0"/>
                        </a:rPr>
                        <a:t>2</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85 (26)</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41 (25)</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100 (27)</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53 (29)</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3119087728"/>
                  </a:ext>
                </a:extLst>
              </a:tr>
              <a:tr h="205713">
                <a:tc>
                  <a:txBody>
                    <a:bodyPr/>
                    <a:lstStyle/>
                    <a:p>
                      <a:pPr marL="407988" marR="0" indent="0">
                        <a:lnSpc>
                          <a:spcPct val="100000"/>
                        </a:lnSpc>
                        <a:spcBef>
                          <a:spcPts val="0"/>
                        </a:spcBef>
                        <a:spcAft>
                          <a:spcPts val="0"/>
                        </a:spcAft>
                        <a:tabLst/>
                      </a:pPr>
                      <a:r>
                        <a:rPr lang="en-NZ" sz="1200" b="0" i="0" dirty="0">
                          <a:solidFill>
                            <a:srgbClr val="000000"/>
                          </a:solidFill>
                          <a:effectLst/>
                          <a:latin typeface="Arial" panose="020B0604020202020204" pitchFamily="34" charset="0"/>
                          <a:cs typeface="Arial" panose="020B0604020202020204" pitchFamily="34" charset="0"/>
                        </a:rPr>
                        <a:t>≥3</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223 (67)</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108 (66)</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234 (63)</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112 (61)</a:t>
                      </a:r>
                    </a:p>
                  </a:txBody>
                  <a:tcPr marL="0" marR="0" marT="0" marB="0" anchor="ctr">
                    <a:lnL>
                      <a:noFill/>
                    </a:lnL>
                    <a:lnR>
                      <a:noFill/>
                    </a:lnR>
                    <a:lnT w="12700" cap="flat" cmpd="sng" algn="ctr">
                      <a:no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4105930075"/>
                  </a:ext>
                </a:extLst>
              </a:tr>
              <a:tr h="205713">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200" b="1" i="0" dirty="0">
                          <a:solidFill>
                            <a:srgbClr val="000000"/>
                          </a:solidFill>
                          <a:effectLst/>
                          <a:latin typeface="Arial" panose="020B0604020202020204" pitchFamily="34" charset="0"/>
                          <a:cs typeface="Arial" panose="020B0604020202020204" pitchFamily="34" charset="0"/>
                        </a:rPr>
                        <a:t>Lines of chemotherapy (metastatic setting)</a:t>
                      </a:r>
                      <a:endParaRPr lang="en-NZ" sz="1200" b="0" i="0" dirty="0">
                        <a:solidFill>
                          <a:srgbClr val="000000"/>
                        </a:solidFill>
                        <a:effectLst/>
                        <a:latin typeface="Arial" panose="020B0604020202020204" pitchFamily="34" charset="0"/>
                        <a:cs typeface="Arial" panose="020B0604020202020204" pitchFamily="34" charset="0"/>
                      </a:endParaRPr>
                    </a:p>
                  </a:txBody>
                  <a:tcPr marL="0" marR="0" marT="0" marB="0" anchor="ctr">
                    <a:lnL>
                      <a:noFill/>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endParaRPr lang="en-US" sz="1300" dirty="0">
                        <a:solidFill>
                          <a:srgbClr val="000000"/>
                        </a:solidFill>
                        <a:effectLst/>
                        <a:latin typeface="+mn-lt"/>
                        <a:ea typeface="MS Mincho" panose="02020609040205080304" pitchFamily="49" charset="-128"/>
                      </a:endParaRPr>
                    </a:p>
                  </a:txBody>
                  <a:tcPr marL="0" marR="0" marT="0" marB="0" anchor="ctr">
                    <a:lnL w="38100" cap="flat" cmpd="sng" algn="ctr">
                      <a:solidFill>
                        <a:schemeClr val="tx1"/>
                      </a:solidFill>
                      <a:prstDash val="solid"/>
                      <a:round/>
                      <a:headEnd type="none" w="med" len="med"/>
                      <a:tailEnd type="none" w="med" len="med"/>
                    </a:lnL>
                    <a:lnR>
                      <a:noFill/>
                    </a:lnR>
                    <a:lnT w="9525"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endParaRPr lang="en-US" sz="1300" dirty="0">
                        <a:solidFill>
                          <a:srgbClr val="000000"/>
                        </a:solidFill>
                        <a:effectLst/>
                        <a:latin typeface="+mn-lt"/>
                        <a:ea typeface="MS Mincho" panose="02020609040205080304" pitchFamily="49" charset="-128"/>
                      </a:endParaRPr>
                    </a:p>
                  </a:txBody>
                  <a:tcPr marL="0" marR="0" marT="0" marB="0" anchor="ctr">
                    <a:lnL>
                      <a:noFill/>
                    </a:lnL>
                    <a:lnR w="38100" cap="flat" cmpd="sng" algn="ctr">
                      <a:solidFill>
                        <a:schemeClr val="tx1"/>
                      </a:solidFill>
                      <a:prstDash val="solid"/>
                      <a:round/>
                      <a:headEnd type="none" w="med" len="med"/>
                      <a:tailEnd type="none" w="med" len="med"/>
                    </a:lnR>
                    <a:lnT w="9525"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endParaRPr lang="en-US" sz="1300" dirty="0">
                        <a:solidFill>
                          <a:srgbClr val="000000"/>
                        </a:solidFill>
                        <a:effectLst/>
                        <a:latin typeface="+mn-lt"/>
                        <a:ea typeface="MS Mincho" panose="02020609040205080304" pitchFamily="49" charset="-128"/>
                      </a:endParaRPr>
                    </a:p>
                  </a:txBody>
                  <a:tcPr marL="0" marR="0" marT="0" marB="0" anchor="ctr">
                    <a:lnL w="38100" cap="flat" cmpd="sng" algn="ctr">
                      <a:solidFill>
                        <a:schemeClr val="tx1"/>
                      </a:solidFill>
                      <a:prstDash val="solid"/>
                      <a:round/>
                      <a:headEnd type="none" w="med" len="med"/>
                      <a:tailEnd type="none" w="med" len="med"/>
                    </a:lnL>
                    <a:lnR>
                      <a:noFill/>
                    </a:lnR>
                    <a:lnT w="9525"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endParaRPr lang="en-US" sz="1300" dirty="0">
                        <a:solidFill>
                          <a:srgbClr val="000000"/>
                        </a:solidFill>
                        <a:effectLst/>
                        <a:latin typeface="+mn-lt"/>
                        <a:ea typeface="MS Mincho" panose="02020609040205080304" pitchFamily="49" charset="-128"/>
                      </a:endParaRPr>
                    </a:p>
                  </a:txBody>
                  <a:tcPr marL="0" marR="0" marT="0" marB="0" anchor="ctr">
                    <a:lnL>
                      <a:noFill/>
                    </a:lnL>
                    <a:lnR>
                      <a:noFill/>
                    </a:lnR>
                    <a:lnT w="9525"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2730115189"/>
                  </a:ext>
                </a:extLst>
              </a:tr>
              <a:tr h="205713">
                <a:tc>
                  <a:txBody>
                    <a:bodyPr/>
                    <a:lstStyle/>
                    <a:p>
                      <a:pPr marL="233363" marR="0" indent="0">
                        <a:lnSpc>
                          <a:spcPct val="100000"/>
                        </a:lnSpc>
                        <a:spcBef>
                          <a:spcPts val="0"/>
                        </a:spcBef>
                        <a:spcAft>
                          <a:spcPts val="0"/>
                        </a:spcAft>
                      </a:pPr>
                      <a:r>
                        <a:rPr lang="en-US" sz="1200" b="0" i="0" dirty="0">
                          <a:solidFill>
                            <a:srgbClr val="000000"/>
                          </a:solidFill>
                          <a:effectLst/>
                          <a:latin typeface="Arial" panose="020B0604020202020204" pitchFamily="34" charset="0"/>
                          <a:cs typeface="Arial" panose="020B0604020202020204" pitchFamily="34" charset="0"/>
                        </a:rPr>
                        <a:t>Median number of lines (range)</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1 (0-3)</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1 (0-2)</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1 (0-3)</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1 (0-2)</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738603941"/>
                  </a:ext>
                </a:extLst>
              </a:tr>
              <a:tr h="205713">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233363" marR="0" indent="0">
                        <a:lnSpc>
                          <a:spcPct val="100000"/>
                        </a:lnSpc>
                        <a:spcBef>
                          <a:spcPts val="0"/>
                        </a:spcBef>
                        <a:spcAft>
                          <a:spcPts val="0"/>
                        </a:spcAft>
                      </a:pPr>
                      <a:r>
                        <a:rPr lang="en-NZ" sz="1200" b="0" i="0" dirty="0">
                          <a:solidFill>
                            <a:srgbClr val="000000"/>
                          </a:solidFill>
                          <a:effectLst/>
                          <a:latin typeface="Arial" panose="020B0604020202020204" pitchFamily="34" charset="0"/>
                          <a:cs typeface="Arial" panose="020B0604020202020204" pitchFamily="34" charset="0"/>
                        </a:rPr>
                        <a:t>Number of lines</a:t>
                      </a:r>
                      <a:r>
                        <a:rPr lang="en-NZ" sz="1200" b="0" i="0" baseline="0" dirty="0">
                          <a:solidFill>
                            <a:srgbClr val="000000"/>
                          </a:solidFill>
                          <a:effectLst/>
                          <a:latin typeface="Arial" panose="020B0604020202020204" pitchFamily="34" charset="0"/>
                          <a:cs typeface="Arial" panose="020B0604020202020204" pitchFamily="34" charset="0"/>
                        </a:rPr>
                        <a:t>, n (</a:t>
                      </a:r>
                      <a:r>
                        <a:rPr lang="en-NZ" sz="1200" b="0" i="0" dirty="0">
                          <a:solidFill>
                            <a:srgbClr val="000000"/>
                          </a:solidFill>
                          <a:effectLst/>
                          <a:latin typeface="Arial" panose="020B0604020202020204" pitchFamily="34" charset="0"/>
                          <a:cs typeface="Arial" panose="020B0604020202020204" pitchFamily="34" charset="0"/>
                        </a:rPr>
                        <a:t>%)</a:t>
                      </a:r>
                      <a:endParaRPr lang="en-US" sz="1200" b="0" i="0" dirty="0">
                        <a:solidFill>
                          <a:srgbClr val="000000"/>
                        </a:solidFill>
                        <a:effectLst/>
                        <a:latin typeface="Arial" panose="020B0604020202020204" pitchFamily="34" charset="0"/>
                        <a:cs typeface="Arial" panose="020B0604020202020204" pitchFamily="34" charset="0"/>
                      </a:endParaRP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endParaRPr lang="en-US" sz="1300" dirty="0">
                        <a:solidFill>
                          <a:srgbClr val="000000"/>
                        </a:solidFill>
                        <a:effectLst/>
                        <a:latin typeface="+mn-lt"/>
                        <a:ea typeface="MS Mincho" panose="02020609040205080304" pitchFamily="49" charset="-128"/>
                      </a:endParaRP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endParaRPr lang="en-US" sz="1300" dirty="0">
                        <a:solidFill>
                          <a:srgbClr val="000000"/>
                        </a:solidFill>
                        <a:effectLst/>
                        <a:latin typeface="+mn-lt"/>
                        <a:ea typeface="MS Mincho" panose="02020609040205080304" pitchFamily="49" charset="-128"/>
                      </a:endParaRP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endParaRPr lang="en-US" sz="1300" dirty="0">
                        <a:solidFill>
                          <a:srgbClr val="000000"/>
                        </a:solidFill>
                        <a:effectLst/>
                        <a:latin typeface="+mn-lt"/>
                        <a:ea typeface="MS Mincho" panose="02020609040205080304" pitchFamily="49" charset="-128"/>
                      </a:endParaRP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endParaRPr lang="en-US" sz="1300" dirty="0">
                        <a:solidFill>
                          <a:srgbClr val="000000"/>
                        </a:solidFill>
                        <a:effectLst/>
                        <a:latin typeface="+mn-lt"/>
                        <a:ea typeface="MS Mincho" panose="02020609040205080304" pitchFamily="49" charset="-128"/>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120359590"/>
                  </a:ext>
                </a:extLst>
              </a:tr>
              <a:tr h="204126">
                <a:tc>
                  <a:txBody>
                    <a:bodyPr/>
                    <a:lstStyle/>
                    <a:p>
                      <a:pPr marL="407988" marR="0" indent="0">
                        <a:lnSpc>
                          <a:spcPct val="100000"/>
                        </a:lnSpc>
                        <a:spcBef>
                          <a:spcPts val="0"/>
                        </a:spcBef>
                        <a:spcAft>
                          <a:spcPts val="0"/>
                        </a:spcAft>
                        <a:tabLst/>
                      </a:pPr>
                      <a:r>
                        <a:rPr lang="en-US" sz="1200" b="0" i="0"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300" kern="1200" dirty="0">
                          <a:solidFill>
                            <a:srgbClr val="000000"/>
                          </a:solidFill>
                          <a:effectLst/>
                          <a:latin typeface="+mn-lt"/>
                          <a:ea typeface="MS Mincho" panose="02020609040205080304" pitchFamily="49" charset="-128"/>
                          <a:cs typeface="+mn-cs"/>
                        </a:rPr>
                        <a:t>1 (0.3)</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7000"/>
                        </a:lnSpc>
                        <a:spcBef>
                          <a:spcPts val="0"/>
                        </a:spcBef>
                        <a:spcAft>
                          <a:spcPts val="0"/>
                        </a:spcAft>
                      </a:pPr>
                      <a:r>
                        <a:rPr lang="en-US" sz="1300" kern="1200" dirty="0">
                          <a:solidFill>
                            <a:srgbClr val="000000"/>
                          </a:solidFill>
                          <a:effectLst/>
                          <a:latin typeface="+mn-lt"/>
                          <a:ea typeface="MS Mincho" panose="02020609040205080304" pitchFamily="49" charset="-128"/>
                          <a:cs typeface="+mn-cs"/>
                        </a:rPr>
                        <a:t>1 (0.6)</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7000"/>
                        </a:lnSpc>
                        <a:spcBef>
                          <a:spcPts val="0"/>
                        </a:spcBef>
                        <a:spcAft>
                          <a:spcPts val="0"/>
                        </a:spcAft>
                      </a:pPr>
                      <a:r>
                        <a:rPr lang="en-US" sz="1300" kern="1200" dirty="0">
                          <a:solidFill>
                            <a:srgbClr val="000000"/>
                          </a:solidFill>
                          <a:effectLst/>
                          <a:latin typeface="+mn-lt"/>
                          <a:ea typeface="MS Mincho" panose="02020609040205080304" pitchFamily="49" charset="-128"/>
                          <a:cs typeface="+mn-cs"/>
                        </a:rPr>
                        <a:t>1 (0.3)</a:t>
                      </a:r>
                    </a:p>
                  </a:txBody>
                  <a:tcPr marL="0" marR="0" marT="0" marB="0">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7000"/>
                        </a:lnSpc>
                        <a:spcBef>
                          <a:spcPts val="0"/>
                        </a:spcBef>
                        <a:spcAft>
                          <a:spcPts val="0"/>
                        </a:spcAft>
                      </a:pPr>
                      <a:r>
                        <a:rPr lang="en-US" sz="1300" kern="1200" dirty="0">
                          <a:solidFill>
                            <a:srgbClr val="000000"/>
                          </a:solidFill>
                          <a:effectLst/>
                          <a:latin typeface="+mn-lt"/>
                          <a:ea typeface="MS Mincho" panose="02020609040205080304" pitchFamily="49" charset="-128"/>
                          <a:cs typeface="+mn-cs"/>
                        </a:rPr>
                        <a:t>1 (0.5)</a:t>
                      </a: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3038502164"/>
                  </a:ext>
                </a:extLst>
              </a:tr>
              <a:tr h="204126">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407988" marR="0" indent="0">
                        <a:lnSpc>
                          <a:spcPct val="100000"/>
                        </a:lnSpc>
                        <a:spcBef>
                          <a:spcPts val="0"/>
                        </a:spcBef>
                        <a:spcAft>
                          <a:spcPts val="0"/>
                        </a:spcAft>
                        <a:tabLst/>
                      </a:pPr>
                      <a:r>
                        <a:rPr lang="en-NZ" sz="1200" b="0" i="0" dirty="0">
                          <a:solidFill>
                            <a:srgbClr val="000000"/>
                          </a:solidFill>
                          <a:effectLst/>
                          <a:latin typeface="Arial" panose="020B0604020202020204" pitchFamily="34" charset="0"/>
                          <a:cs typeface="Arial" panose="020B0604020202020204" pitchFamily="34" charset="0"/>
                        </a:rPr>
                        <a:t>1</a:t>
                      </a:r>
                      <a:endParaRPr lang="en-US" sz="1200" b="0" i="0" dirty="0">
                        <a:solidFill>
                          <a:srgbClr val="000000"/>
                        </a:solidFill>
                        <a:effectLst/>
                        <a:latin typeface="Arial" panose="020B0604020202020204" pitchFamily="34" charset="0"/>
                        <a:cs typeface="Arial" panose="020B0604020202020204" pitchFamily="34" charset="0"/>
                      </a:endParaRP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300" kern="1200" dirty="0">
                          <a:solidFill>
                            <a:srgbClr val="000000"/>
                          </a:solidFill>
                          <a:effectLst/>
                          <a:latin typeface="+mn-lt"/>
                          <a:ea typeface="MS Mincho" panose="02020609040205080304" pitchFamily="49" charset="-128"/>
                          <a:cs typeface="+mn-cs"/>
                        </a:rPr>
                        <a:t>203 (61.3)</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7000"/>
                        </a:lnSpc>
                        <a:spcBef>
                          <a:spcPts val="0"/>
                        </a:spcBef>
                        <a:spcAft>
                          <a:spcPts val="0"/>
                        </a:spcAft>
                      </a:pPr>
                      <a:r>
                        <a:rPr lang="en-US" sz="1300" kern="1200" dirty="0">
                          <a:solidFill>
                            <a:srgbClr val="000000"/>
                          </a:solidFill>
                          <a:effectLst/>
                          <a:latin typeface="+mn-lt"/>
                          <a:ea typeface="MS Mincho" panose="02020609040205080304" pitchFamily="49" charset="-128"/>
                          <a:cs typeface="+mn-cs"/>
                        </a:rPr>
                        <a:t> 93 (57.1)</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7000"/>
                        </a:lnSpc>
                        <a:spcBef>
                          <a:spcPts val="0"/>
                        </a:spcBef>
                        <a:spcAft>
                          <a:spcPts val="0"/>
                        </a:spcAft>
                      </a:pPr>
                      <a:r>
                        <a:rPr lang="en-US" sz="1300" kern="1200" dirty="0">
                          <a:solidFill>
                            <a:srgbClr val="000000"/>
                          </a:solidFill>
                          <a:effectLst/>
                          <a:latin typeface="+mn-lt"/>
                          <a:ea typeface="MS Mincho" panose="02020609040205080304" pitchFamily="49" charset="-128"/>
                          <a:cs typeface="+mn-cs"/>
                        </a:rPr>
                        <a:t>221 (59.2)</a:t>
                      </a:r>
                    </a:p>
                  </a:txBody>
                  <a:tcPr marL="0" marR="0" marT="0" marB="0">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7000"/>
                        </a:lnSpc>
                        <a:spcBef>
                          <a:spcPts val="0"/>
                        </a:spcBef>
                        <a:spcAft>
                          <a:spcPts val="0"/>
                        </a:spcAft>
                      </a:pPr>
                      <a:r>
                        <a:rPr lang="en-US" sz="1300" kern="1200" dirty="0">
                          <a:solidFill>
                            <a:srgbClr val="000000"/>
                          </a:solidFill>
                          <a:effectLst/>
                          <a:latin typeface="+mn-lt"/>
                          <a:ea typeface="MS Mincho" panose="02020609040205080304" pitchFamily="49" charset="-128"/>
                          <a:cs typeface="+mn-cs"/>
                        </a:rPr>
                        <a:t>100 (54.3)</a:t>
                      </a: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2273856627"/>
                  </a:ext>
                </a:extLst>
              </a:tr>
              <a:tr h="204126">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407988" marR="0" indent="0">
                        <a:lnSpc>
                          <a:spcPct val="100000"/>
                        </a:lnSpc>
                        <a:spcBef>
                          <a:spcPts val="0"/>
                        </a:spcBef>
                        <a:spcAft>
                          <a:spcPts val="0"/>
                        </a:spcAft>
                        <a:tabLst/>
                      </a:pPr>
                      <a:r>
                        <a:rPr lang="en-NZ" sz="1200" b="0" i="0" dirty="0">
                          <a:solidFill>
                            <a:srgbClr val="000000"/>
                          </a:solidFill>
                          <a:effectLst/>
                          <a:latin typeface="Arial" panose="020B0604020202020204" pitchFamily="34" charset="0"/>
                          <a:cs typeface="Arial" panose="020B0604020202020204" pitchFamily="34" charset="0"/>
                        </a:rPr>
                        <a:t>2</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300" kern="1200" dirty="0">
                          <a:solidFill>
                            <a:srgbClr val="000000"/>
                          </a:solidFill>
                          <a:effectLst/>
                          <a:latin typeface="+mn-lt"/>
                          <a:ea typeface="MS Mincho" panose="02020609040205080304" pitchFamily="49" charset="-128"/>
                          <a:cs typeface="+mn-cs"/>
                        </a:rPr>
                        <a:t>124 (37.5)</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7000"/>
                        </a:lnSpc>
                        <a:spcBef>
                          <a:spcPts val="0"/>
                        </a:spcBef>
                        <a:spcAft>
                          <a:spcPts val="0"/>
                        </a:spcAft>
                      </a:pPr>
                      <a:r>
                        <a:rPr lang="en-US" sz="1300" kern="1200" dirty="0">
                          <a:solidFill>
                            <a:srgbClr val="000000"/>
                          </a:solidFill>
                          <a:effectLst/>
                          <a:latin typeface="+mn-lt"/>
                          <a:ea typeface="MS Mincho" panose="02020609040205080304" pitchFamily="49" charset="-128"/>
                          <a:cs typeface="+mn-cs"/>
                        </a:rPr>
                        <a:t> 69 (42.3)</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7000"/>
                        </a:lnSpc>
                        <a:spcBef>
                          <a:spcPts val="0"/>
                        </a:spcBef>
                        <a:spcAft>
                          <a:spcPts val="0"/>
                        </a:spcAft>
                      </a:pPr>
                      <a:r>
                        <a:rPr lang="en-US" sz="1300" kern="1200" dirty="0">
                          <a:solidFill>
                            <a:srgbClr val="000000"/>
                          </a:solidFill>
                          <a:effectLst/>
                          <a:latin typeface="+mn-lt"/>
                          <a:ea typeface="MS Mincho" panose="02020609040205080304" pitchFamily="49" charset="-128"/>
                          <a:cs typeface="+mn-cs"/>
                        </a:rPr>
                        <a:t>145 (38.9)</a:t>
                      </a:r>
                    </a:p>
                  </a:txBody>
                  <a:tcPr marL="0" marR="0" marT="0" marB="0">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7000"/>
                        </a:lnSpc>
                        <a:spcBef>
                          <a:spcPts val="0"/>
                        </a:spcBef>
                        <a:spcAft>
                          <a:spcPts val="0"/>
                        </a:spcAft>
                      </a:pPr>
                      <a:r>
                        <a:rPr lang="en-US" sz="1300" kern="1200" dirty="0">
                          <a:solidFill>
                            <a:srgbClr val="000000"/>
                          </a:solidFill>
                          <a:effectLst/>
                          <a:latin typeface="+mn-lt"/>
                          <a:ea typeface="MS Mincho" panose="02020609040205080304" pitchFamily="49" charset="-128"/>
                          <a:cs typeface="+mn-cs"/>
                        </a:rPr>
                        <a:t> 83 (45.1)</a:t>
                      </a:r>
                    </a:p>
                  </a:txBody>
                  <a:tcPr marL="0" marR="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2104166625"/>
                  </a:ext>
                </a:extLst>
              </a:tr>
              <a:tr h="204126">
                <a:tc>
                  <a:txBody>
                    <a:bodyPr/>
                    <a:lstStyle/>
                    <a:p>
                      <a:pPr marL="407988" marR="0" indent="0">
                        <a:lnSpc>
                          <a:spcPct val="100000"/>
                        </a:lnSpc>
                        <a:spcBef>
                          <a:spcPts val="0"/>
                        </a:spcBef>
                        <a:spcAft>
                          <a:spcPts val="0"/>
                        </a:spcAft>
                        <a:tabLst/>
                      </a:pPr>
                      <a:r>
                        <a:rPr lang="en-NZ" sz="1200" b="0" i="0" dirty="0">
                          <a:solidFill>
                            <a:srgbClr val="000000"/>
                          </a:solidFill>
                          <a:effectLst/>
                          <a:latin typeface="Arial" panose="020B0604020202020204" pitchFamily="34" charset="0"/>
                          <a:cs typeface="Arial" panose="020B0604020202020204" pitchFamily="34" charset="0"/>
                        </a:rPr>
                        <a:t>≥3</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300" kern="1200" dirty="0">
                          <a:solidFill>
                            <a:srgbClr val="000000"/>
                          </a:solidFill>
                          <a:effectLst/>
                          <a:latin typeface="+mn-lt"/>
                          <a:ea typeface="MS Mincho" panose="02020609040205080304" pitchFamily="49" charset="-128"/>
                          <a:cs typeface="+mn-cs"/>
                        </a:rPr>
                        <a:t>  3 (0.9)</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7000"/>
                        </a:lnSpc>
                        <a:spcBef>
                          <a:spcPts val="0"/>
                        </a:spcBef>
                        <a:spcAft>
                          <a:spcPts val="0"/>
                        </a:spcAft>
                      </a:pPr>
                      <a:r>
                        <a:rPr lang="en-US" sz="1300" kern="1200" dirty="0">
                          <a:solidFill>
                            <a:srgbClr val="000000"/>
                          </a:solidFill>
                          <a:effectLst/>
                          <a:latin typeface="+mn-lt"/>
                          <a:ea typeface="MS Mincho" panose="02020609040205080304" pitchFamily="49" charset="-128"/>
                          <a:cs typeface="+mn-cs"/>
                        </a:rPr>
                        <a:t>  0</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7000"/>
                        </a:lnSpc>
                        <a:spcBef>
                          <a:spcPts val="0"/>
                        </a:spcBef>
                        <a:spcAft>
                          <a:spcPts val="0"/>
                        </a:spcAft>
                      </a:pPr>
                      <a:r>
                        <a:rPr lang="en-US" sz="1300" kern="1200" dirty="0">
                          <a:solidFill>
                            <a:srgbClr val="000000"/>
                          </a:solidFill>
                          <a:effectLst/>
                          <a:latin typeface="+mn-lt"/>
                          <a:ea typeface="MS Mincho" panose="02020609040205080304" pitchFamily="49" charset="-128"/>
                          <a:cs typeface="+mn-cs"/>
                        </a:rPr>
                        <a:t>  6 (1.6)</a:t>
                      </a:r>
                    </a:p>
                  </a:txBody>
                  <a:tcPr marL="0" marR="0" marT="0" marB="0">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7000"/>
                        </a:lnSpc>
                        <a:spcBef>
                          <a:spcPts val="0"/>
                        </a:spcBef>
                        <a:spcAft>
                          <a:spcPts val="0"/>
                        </a:spcAft>
                      </a:pPr>
                      <a:r>
                        <a:rPr lang="en-US" sz="1300" kern="1200" dirty="0">
                          <a:solidFill>
                            <a:srgbClr val="000000"/>
                          </a:solidFill>
                          <a:effectLst/>
                          <a:latin typeface="+mn-lt"/>
                          <a:ea typeface="MS Mincho" panose="02020609040205080304" pitchFamily="49" charset="-128"/>
                          <a:cs typeface="+mn-cs"/>
                        </a:rPr>
                        <a:t>  0</a:t>
                      </a:r>
                    </a:p>
                  </a:txBody>
                  <a:tcPr marL="0" marR="0" marT="0" marB="0">
                    <a:lnL>
                      <a:noFill/>
                    </a:lnL>
                    <a:lnR>
                      <a:noFill/>
                    </a:lnR>
                    <a:lnT w="12700" cap="flat" cmpd="sng" algn="ctr">
                      <a:no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985993353"/>
                  </a:ext>
                </a:extLst>
              </a:tr>
              <a:tr h="205713">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200" b="1" i="0" dirty="0">
                          <a:solidFill>
                            <a:srgbClr val="000000"/>
                          </a:solidFill>
                          <a:effectLst/>
                          <a:latin typeface="Arial" panose="020B0604020202020204" pitchFamily="34" charset="0"/>
                          <a:cs typeface="Arial" panose="020B0604020202020204" pitchFamily="34" charset="0"/>
                        </a:rPr>
                        <a:t>Lines of endocrine therapy (metastatic setting)</a:t>
                      </a:r>
                      <a:endParaRPr lang="en-NZ" sz="1200" b="0" i="0" dirty="0">
                        <a:solidFill>
                          <a:srgbClr val="000000"/>
                        </a:solidFill>
                        <a:effectLst/>
                        <a:latin typeface="Arial" panose="020B0604020202020204" pitchFamily="34" charset="0"/>
                        <a:cs typeface="Arial" panose="020B0604020202020204" pitchFamily="34" charset="0"/>
                      </a:endParaRPr>
                    </a:p>
                  </a:txBody>
                  <a:tcPr marL="0" marR="0" marT="0" marB="0" anchor="ctr">
                    <a:lnL>
                      <a:noFill/>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endParaRPr lang="en-US" sz="1300" dirty="0">
                        <a:solidFill>
                          <a:srgbClr val="000000"/>
                        </a:solidFill>
                        <a:effectLst/>
                        <a:latin typeface="+mn-lt"/>
                        <a:ea typeface="MS Mincho" panose="02020609040205080304" pitchFamily="49" charset="-128"/>
                      </a:endParaRPr>
                    </a:p>
                  </a:txBody>
                  <a:tcPr marL="0" marR="0" marT="0" marB="0" anchor="ctr">
                    <a:lnL w="38100" cap="flat" cmpd="sng" algn="ctr">
                      <a:solidFill>
                        <a:schemeClr val="tx1"/>
                      </a:solidFill>
                      <a:prstDash val="solid"/>
                      <a:round/>
                      <a:headEnd type="none" w="med" len="med"/>
                      <a:tailEnd type="none" w="med" len="med"/>
                    </a:lnL>
                    <a:lnR>
                      <a:noFill/>
                    </a:lnR>
                    <a:lnT w="9525"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endParaRPr lang="en-US" sz="1300" dirty="0">
                        <a:solidFill>
                          <a:srgbClr val="000000"/>
                        </a:solidFill>
                        <a:effectLst/>
                        <a:latin typeface="+mn-lt"/>
                        <a:ea typeface="MS Mincho" panose="02020609040205080304" pitchFamily="49" charset="-128"/>
                      </a:endParaRPr>
                    </a:p>
                  </a:txBody>
                  <a:tcPr marL="0" marR="0" marT="0" marB="0" anchor="ctr">
                    <a:lnL>
                      <a:noFill/>
                    </a:lnL>
                    <a:lnR w="38100" cap="flat" cmpd="sng" algn="ctr">
                      <a:solidFill>
                        <a:schemeClr val="tx1"/>
                      </a:solidFill>
                      <a:prstDash val="solid"/>
                      <a:round/>
                      <a:headEnd type="none" w="med" len="med"/>
                      <a:tailEnd type="none" w="med" len="med"/>
                    </a:lnR>
                    <a:lnT w="9525"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endParaRPr lang="en-US" sz="1300" dirty="0">
                        <a:solidFill>
                          <a:srgbClr val="000000"/>
                        </a:solidFill>
                        <a:effectLst/>
                        <a:latin typeface="+mn-lt"/>
                        <a:ea typeface="MS Mincho" panose="02020609040205080304" pitchFamily="49" charset="-128"/>
                      </a:endParaRPr>
                    </a:p>
                  </a:txBody>
                  <a:tcPr marL="0" marR="0" marT="0" marB="0" anchor="ctr">
                    <a:lnL w="38100" cap="flat" cmpd="sng" algn="ctr">
                      <a:solidFill>
                        <a:schemeClr val="tx1"/>
                      </a:solidFill>
                      <a:prstDash val="solid"/>
                      <a:round/>
                      <a:headEnd type="none" w="med" len="med"/>
                      <a:tailEnd type="none" w="med" len="med"/>
                    </a:lnL>
                    <a:lnR>
                      <a:noFill/>
                    </a:lnR>
                    <a:lnT w="9525"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endParaRPr lang="en-US" sz="1300" dirty="0">
                        <a:solidFill>
                          <a:srgbClr val="000000"/>
                        </a:solidFill>
                        <a:effectLst/>
                        <a:latin typeface="+mn-lt"/>
                        <a:ea typeface="MS Mincho" panose="02020609040205080304" pitchFamily="49" charset="-128"/>
                      </a:endParaRPr>
                    </a:p>
                  </a:txBody>
                  <a:tcPr marL="0" marR="0" marT="0" marB="0" anchor="ctr">
                    <a:lnL>
                      <a:noFill/>
                    </a:lnL>
                    <a:lnR>
                      <a:noFill/>
                    </a:lnR>
                    <a:lnT w="9525"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2547634486"/>
                  </a:ext>
                </a:extLst>
              </a:tr>
              <a:tr h="205713">
                <a:tc>
                  <a:txBody>
                    <a:bodyPr/>
                    <a:lstStyle/>
                    <a:p>
                      <a:pPr marL="233363" marR="0" indent="0">
                        <a:lnSpc>
                          <a:spcPct val="100000"/>
                        </a:lnSpc>
                        <a:spcBef>
                          <a:spcPts val="0"/>
                        </a:spcBef>
                        <a:spcAft>
                          <a:spcPts val="0"/>
                        </a:spcAft>
                      </a:pPr>
                      <a:r>
                        <a:rPr lang="en-US" sz="1200" b="0" i="0" dirty="0">
                          <a:solidFill>
                            <a:srgbClr val="000000"/>
                          </a:solidFill>
                          <a:effectLst/>
                          <a:latin typeface="Arial" panose="020B0604020202020204" pitchFamily="34" charset="0"/>
                          <a:cs typeface="Arial" panose="020B0604020202020204" pitchFamily="34" charset="0"/>
                        </a:rPr>
                        <a:t>Median number of lines (range)</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2 (0-7)</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2 (0-6)</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2 (0-7)</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2 (0-6)</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2528678936"/>
                  </a:ext>
                </a:extLst>
              </a:tr>
              <a:tr h="205713">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233363" marR="0" indent="0">
                        <a:lnSpc>
                          <a:spcPct val="100000"/>
                        </a:lnSpc>
                        <a:spcBef>
                          <a:spcPts val="0"/>
                        </a:spcBef>
                        <a:spcAft>
                          <a:spcPts val="0"/>
                        </a:spcAft>
                      </a:pPr>
                      <a:r>
                        <a:rPr lang="en-NZ" sz="1200" b="0" i="0" dirty="0">
                          <a:solidFill>
                            <a:srgbClr val="000000"/>
                          </a:solidFill>
                          <a:effectLst/>
                          <a:latin typeface="Arial" panose="020B0604020202020204" pitchFamily="34" charset="0"/>
                          <a:cs typeface="Arial" panose="020B0604020202020204" pitchFamily="34" charset="0"/>
                        </a:rPr>
                        <a:t>Number of lines</a:t>
                      </a:r>
                      <a:r>
                        <a:rPr lang="en-NZ" sz="1200" b="0" i="0" baseline="0" dirty="0">
                          <a:solidFill>
                            <a:srgbClr val="000000"/>
                          </a:solidFill>
                          <a:effectLst/>
                          <a:latin typeface="Arial" panose="020B0604020202020204" pitchFamily="34" charset="0"/>
                          <a:cs typeface="Arial" panose="020B0604020202020204" pitchFamily="34" charset="0"/>
                        </a:rPr>
                        <a:t>, n (</a:t>
                      </a:r>
                      <a:r>
                        <a:rPr lang="en-NZ" sz="1200" b="0" i="0" dirty="0">
                          <a:solidFill>
                            <a:srgbClr val="000000"/>
                          </a:solidFill>
                          <a:effectLst/>
                          <a:latin typeface="Arial" panose="020B0604020202020204" pitchFamily="34" charset="0"/>
                          <a:cs typeface="Arial" panose="020B0604020202020204" pitchFamily="34" charset="0"/>
                        </a:rPr>
                        <a:t>%)</a:t>
                      </a:r>
                      <a:endParaRPr lang="en-US" sz="1200" b="0" i="0" dirty="0">
                        <a:solidFill>
                          <a:srgbClr val="000000"/>
                        </a:solidFill>
                        <a:effectLst/>
                        <a:latin typeface="Arial" panose="020B0604020202020204" pitchFamily="34" charset="0"/>
                        <a:cs typeface="Arial" panose="020B0604020202020204" pitchFamily="34" charset="0"/>
                      </a:endParaRP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endParaRPr lang="en-US" sz="1300" dirty="0">
                        <a:solidFill>
                          <a:srgbClr val="000000"/>
                        </a:solidFill>
                        <a:effectLst/>
                        <a:latin typeface="+mn-lt"/>
                        <a:ea typeface="MS Mincho" panose="02020609040205080304" pitchFamily="49" charset="-128"/>
                      </a:endParaRP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endParaRPr lang="en-US" sz="1300" dirty="0">
                        <a:solidFill>
                          <a:srgbClr val="000000"/>
                        </a:solidFill>
                        <a:effectLst/>
                        <a:latin typeface="+mn-lt"/>
                        <a:ea typeface="MS Mincho" panose="02020609040205080304" pitchFamily="49" charset="-128"/>
                      </a:endParaRP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endParaRPr lang="en-US" sz="1300" dirty="0">
                        <a:solidFill>
                          <a:srgbClr val="000000"/>
                        </a:solidFill>
                        <a:effectLst/>
                        <a:latin typeface="+mn-lt"/>
                        <a:ea typeface="MS Mincho" panose="02020609040205080304" pitchFamily="49" charset="-128"/>
                      </a:endParaRP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endParaRPr lang="en-US" sz="1300" dirty="0">
                        <a:solidFill>
                          <a:srgbClr val="000000"/>
                        </a:solidFill>
                        <a:effectLst/>
                        <a:latin typeface="+mn-lt"/>
                        <a:ea typeface="MS Mincho" panose="02020609040205080304" pitchFamily="49" charset="-128"/>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144929408"/>
                  </a:ext>
                </a:extLst>
              </a:tr>
              <a:tr h="205713">
                <a:tc>
                  <a:txBody>
                    <a:bodyPr/>
                    <a:lstStyle/>
                    <a:p>
                      <a:pPr marL="407988" marR="0" indent="0">
                        <a:lnSpc>
                          <a:spcPct val="100000"/>
                        </a:lnSpc>
                        <a:spcBef>
                          <a:spcPts val="0"/>
                        </a:spcBef>
                        <a:spcAft>
                          <a:spcPts val="0"/>
                        </a:spcAft>
                        <a:tabLst/>
                      </a:pPr>
                      <a:r>
                        <a:rPr lang="en-US" sz="1200" b="0" i="0" dirty="0">
                          <a:solidFill>
                            <a:srgbClr val="000000"/>
                          </a:solidFill>
                          <a:effectLst/>
                          <a:latin typeface="Arial" panose="020B0604020202020204" pitchFamily="34" charset="0"/>
                          <a:cs typeface="Arial" panose="020B0604020202020204" pitchFamily="34" charset="0"/>
                        </a:rPr>
                        <a:t>0</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28 (8)</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17 (10)</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60 (16)</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34 (18)</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875553709"/>
                  </a:ext>
                </a:extLst>
              </a:tr>
              <a:tr h="205713">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407988" marR="0" indent="0">
                        <a:lnSpc>
                          <a:spcPct val="100000"/>
                        </a:lnSpc>
                        <a:spcBef>
                          <a:spcPts val="0"/>
                        </a:spcBef>
                        <a:spcAft>
                          <a:spcPts val="0"/>
                        </a:spcAft>
                        <a:tabLst/>
                      </a:pPr>
                      <a:r>
                        <a:rPr lang="en-NZ" sz="1200" b="0" i="0" dirty="0">
                          <a:solidFill>
                            <a:srgbClr val="000000"/>
                          </a:solidFill>
                          <a:effectLst/>
                          <a:latin typeface="Arial" panose="020B0604020202020204" pitchFamily="34" charset="0"/>
                          <a:cs typeface="Arial" panose="020B0604020202020204" pitchFamily="34" charset="0"/>
                        </a:rPr>
                        <a:t>1</a:t>
                      </a:r>
                      <a:endParaRPr lang="en-US" sz="1200" b="0" i="0" dirty="0">
                        <a:solidFill>
                          <a:srgbClr val="000000"/>
                        </a:solidFill>
                        <a:effectLst/>
                        <a:latin typeface="Arial" panose="020B0604020202020204" pitchFamily="34" charset="0"/>
                        <a:cs typeface="Arial" panose="020B0604020202020204" pitchFamily="34" charset="0"/>
                      </a:endParaRP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105 (32)</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49 (30)</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108 (29)</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51 (28)</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4263830946"/>
                  </a:ext>
                </a:extLst>
              </a:tr>
              <a:tr h="205713">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407988" marR="0" indent="0">
                        <a:lnSpc>
                          <a:spcPct val="100000"/>
                        </a:lnSpc>
                        <a:spcBef>
                          <a:spcPts val="0"/>
                        </a:spcBef>
                        <a:spcAft>
                          <a:spcPts val="0"/>
                        </a:spcAft>
                        <a:tabLst/>
                      </a:pPr>
                      <a:r>
                        <a:rPr lang="en-NZ" sz="1200" b="0" i="0" dirty="0">
                          <a:solidFill>
                            <a:srgbClr val="000000"/>
                          </a:solidFill>
                          <a:effectLst/>
                          <a:latin typeface="Arial" panose="020B0604020202020204" pitchFamily="34" charset="0"/>
                          <a:cs typeface="Arial" panose="020B0604020202020204" pitchFamily="34" charset="0"/>
                        </a:rPr>
                        <a:t>2</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110 (33)</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53 (33)</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115 (31)</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54 (29)</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2629383234"/>
                  </a:ext>
                </a:extLst>
              </a:tr>
              <a:tr h="205713">
                <a:tc>
                  <a:txBody>
                    <a:bodyPr/>
                    <a:lstStyle/>
                    <a:p>
                      <a:pPr marL="407988" marR="0" indent="0">
                        <a:lnSpc>
                          <a:spcPct val="100000"/>
                        </a:lnSpc>
                        <a:spcBef>
                          <a:spcPts val="0"/>
                        </a:spcBef>
                        <a:spcAft>
                          <a:spcPts val="0"/>
                        </a:spcAft>
                        <a:tabLst/>
                      </a:pPr>
                      <a:r>
                        <a:rPr lang="en-NZ" sz="1200" b="0" i="0" dirty="0">
                          <a:solidFill>
                            <a:srgbClr val="000000"/>
                          </a:solidFill>
                          <a:effectLst/>
                          <a:latin typeface="Arial" panose="020B0604020202020204" pitchFamily="34" charset="0"/>
                          <a:cs typeface="Arial" panose="020B0604020202020204" pitchFamily="34" charset="0"/>
                        </a:rPr>
                        <a:t>≥3</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88 (27)</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44 (27)</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90 (24)</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45 (24)</a:t>
                      </a:r>
                    </a:p>
                  </a:txBody>
                  <a:tcPr marL="0" marR="0" marT="0" marB="0" anchor="ctr">
                    <a:lnL>
                      <a:noFill/>
                    </a:lnL>
                    <a:lnR>
                      <a:noFill/>
                    </a:lnR>
                    <a:lnT w="12700" cap="flat" cmpd="sng" algn="ctr">
                      <a:no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4030117351"/>
                  </a:ext>
                </a:extLst>
              </a:tr>
              <a:tr h="411426">
                <a:tc>
                  <a:txBody>
                    <a:bodyPr/>
                    <a:lstStyle>
                      <a:lvl1pPr marL="0" algn="l" defTabSz="1828800" rtl="0" eaLnBrk="1" latinLnBrk="0" hangingPunct="1">
                        <a:defRPr sz="3600" kern="1200">
                          <a:solidFill>
                            <a:schemeClr val="tx1"/>
                          </a:solidFill>
                          <a:latin typeface="Arial"/>
                        </a:defRPr>
                      </a:lvl1pPr>
                      <a:lvl2pPr marL="914400" algn="l" defTabSz="1828800" rtl="0" eaLnBrk="1" latinLnBrk="0" hangingPunct="1">
                        <a:defRPr sz="3600" kern="1200">
                          <a:solidFill>
                            <a:schemeClr val="tx1"/>
                          </a:solidFill>
                          <a:latin typeface="Arial"/>
                        </a:defRPr>
                      </a:lvl2pPr>
                      <a:lvl3pPr marL="1828800" algn="l" defTabSz="1828800" rtl="0" eaLnBrk="1" latinLnBrk="0" hangingPunct="1">
                        <a:defRPr sz="3600" kern="1200">
                          <a:solidFill>
                            <a:schemeClr val="tx1"/>
                          </a:solidFill>
                          <a:latin typeface="Arial"/>
                        </a:defRPr>
                      </a:lvl3pPr>
                      <a:lvl4pPr marL="2743200" algn="l" defTabSz="1828800" rtl="0" eaLnBrk="1" latinLnBrk="0" hangingPunct="1">
                        <a:defRPr sz="3600" kern="1200">
                          <a:solidFill>
                            <a:schemeClr val="tx1"/>
                          </a:solidFill>
                          <a:latin typeface="Arial"/>
                        </a:defRPr>
                      </a:lvl4pPr>
                      <a:lvl5pPr marL="3657600" algn="l" defTabSz="1828800" rtl="0" eaLnBrk="1" latinLnBrk="0" hangingPunct="1">
                        <a:defRPr sz="3600" kern="1200">
                          <a:solidFill>
                            <a:schemeClr val="tx1"/>
                          </a:solidFill>
                          <a:latin typeface="Arial"/>
                        </a:defRPr>
                      </a:lvl5pPr>
                      <a:lvl6pPr marL="4572000" algn="l" defTabSz="1828800" rtl="0" eaLnBrk="1" latinLnBrk="0" hangingPunct="1">
                        <a:defRPr sz="3600" kern="1200">
                          <a:solidFill>
                            <a:schemeClr val="tx1"/>
                          </a:solidFill>
                          <a:latin typeface="Arial"/>
                        </a:defRPr>
                      </a:lvl6pPr>
                      <a:lvl7pPr marL="5486400" algn="l" defTabSz="1828800" rtl="0" eaLnBrk="1" latinLnBrk="0" hangingPunct="1">
                        <a:defRPr sz="3600" kern="1200">
                          <a:solidFill>
                            <a:schemeClr val="tx1"/>
                          </a:solidFill>
                          <a:latin typeface="Arial"/>
                        </a:defRPr>
                      </a:lvl7pPr>
                      <a:lvl8pPr marL="6400800" algn="l" defTabSz="1828800" rtl="0" eaLnBrk="1" latinLnBrk="0" hangingPunct="1">
                        <a:defRPr sz="3600" kern="1200">
                          <a:solidFill>
                            <a:schemeClr val="tx1"/>
                          </a:solidFill>
                          <a:latin typeface="Arial"/>
                        </a:defRPr>
                      </a:lvl8pPr>
                      <a:lvl9pPr marL="7315200" algn="l" defTabSz="1828800" rtl="0" eaLnBrk="1" latinLnBrk="0" hangingPunct="1">
                        <a:defRPr sz="3600" kern="1200">
                          <a:solidFill>
                            <a:schemeClr val="tx1"/>
                          </a:solidFill>
                          <a:latin typeface="Arial"/>
                        </a:defRPr>
                      </a:lvl9p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Arial" panose="020B0604020202020204" pitchFamily="34" charset="0"/>
                          <a:ea typeface="MS Mincho" panose="02020609040205080304" pitchFamily="49" charset="-128"/>
                          <a:cs typeface="Times New Roman" panose="02020603050405020304" pitchFamily="18" charset="0"/>
                        </a:rPr>
                        <a:t>Prior targeted cancer therapy, n (%)</a:t>
                      </a:r>
                      <a:endParaRPr lang="en-US" sz="1200" dirty="0">
                        <a:solidFill>
                          <a:srgbClr val="000000"/>
                        </a:solidFill>
                        <a:effectLst/>
                        <a:latin typeface="Arial" panose="020B0604020202020204" pitchFamily="34" charset="0"/>
                        <a:ea typeface="MS Mincho" panose="02020609040205080304" pitchFamily="49" charset="-128"/>
                        <a:cs typeface="Times New Roman" panose="02020603050405020304" pitchFamily="18" charset="0"/>
                      </a:endParaRPr>
                    </a:p>
                    <a:p>
                      <a:pPr marL="237744" marR="0" indent="0">
                        <a:lnSpc>
                          <a:spcPct val="100000"/>
                        </a:lnSpc>
                        <a:spcBef>
                          <a:spcPts val="0"/>
                        </a:spcBef>
                        <a:spcAft>
                          <a:spcPts val="0"/>
                        </a:spcAft>
                      </a:pPr>
                      <a:r>
                        <a:rPr lang="en-US" sz="1200" dirty="0">
                          <a:solidFill>
                            <a:srgbClr val="000000"/>
                          </a:solidFill>
                          <a:effectLst/>
                          <a:latin typeface="Arial" panose="020B0604020202020204" pitchFamily="34" charset="0"/>
                          <a:ea typeface="MS Mincho" panose="02020609040205080304" pitchFamily="49" charset="-128"/>
                          <a:cs typeface="Times New Roman" panose="02020603050405020304" pitchFamily="18" charset="0"/>
                        </a:rPr>
                        <a:t>Targeted therapy</a:t>
                      </a:r>
                    </a:p>
                  </a:txBody>
                  <a:tcPr marL="0" marR="0" marT="0" marB="0" anchor="ctr">
                    <a:lnL>
                      <a:noFill/>
                    </a:lnL>
                    <a:lnR w="38100" cap="flat" cmpd="sng" algn="ctr">
                      <a:solidFill>
                        <a:schemeClr val="tx1"/>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latinLnBrk="0" hangingPunct="1">
                        <a:lnSpc>
                          <a:spcPct val="100000"/>
                        </a:lnSpc>
                        <a:spcBef>
                          <a:spcPts val="0"/>
                        </a:spcBef>
                        <a:spcAft>
                          <a:spcPts val="0"/>
                        </a:spcAft>
                      </a:pPr>
                      <a:endParaRPr kumimoji="1" lang="en-NZ" sz="1300" b="0" kern="1200" baseline="0" dirty="0">
                        <a:solidFill>
                          <a:srgbClr val="000000"/>
                        </a:solidFill>
                        <a:effectLst/>
                        <a:latin typeface="+mn-lt"/>
                        <a:ea typeface="+mn-ea"/>
                        <a:cs typeface="+mn-cs"/>
                      </a:endParaRPr>
                    </a:p>
                    <a:p>
                      <a:pPr marL="0" marR="0" indent="0" algn="ctr" defTabSz="457200" rtl="0" eaLnBrk="1" latinLnBrk="0" hangingPunct="1">
                        <a:lnSpc>
                          <a:spcPct val="100000"/>
                        </a:lnSpc>
                        <a:spcBef>
                          <a:spcPts val="0"/>
                        </a:spcBef>
                        <a:spcAft>
                          <a:spcPts val="0"/>
                        </a:spcAft>
                      </a:pPr>
                      <a:r>
                        <a:rPr kumimoji="1" lang="en-NZ" sz="1300" b="0" kern="1200" baseline="0" dirty="0">
                          <a:solidFill>
                            <a:srgbClr val="000000"/>
                          </a:solidFill>
                          <a:effectLst/>
                          <a:latin typeface="+mn-lt"/>
                          <a:ea typeface="+mn-ea"/>
                          <a:cs typeface="+mn-cs"/>
                        </a:rPr>
                        <a:t>259 (78)</a:t>
                      </a:r>
                    </a:p>
                  </a:txBody>
                  <a:tcPr marL="0" marR="0" marT="0" marB="0" anchor="b">
                    <a:lnL w="38100" cap="flat" cmpd="sng" algn="ctr">
                      <a:solidFill>
                        <a:schemeClr val="tx1"/>
                      </a:solidFill>
                      <a:prstDash val="solid"/>
                      <a:round/>
                      <a:headEnd type="none" w="med" len="med"/>
                      <a:tailEnd type="none" w="med" len="med"/>
                    </a:lnL>
                    <a:lnR>
                      <a:noFill/>
                    </a:lnR>
                    <a:lnT w="9525"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1828800" rtl="0" eaLnBrk="1" latinLnBrk="0" hangingPunct="1">
                        <a:defRPr sz="3600" kern="1200">
                          <a:solidFill>
                            <a:schemeClr val="tx1"/>
                          </a:solidFill>
                          <a:latin typeface="Arial"/>
                        </a:defRPr>
                      </a:lvl1pPr>
                      <a:lvl2pPr marL="914400" algn="l" defTabSz="1828800" rtl="0" eaLnBrk="1" latinLnBrk="0" hangingPunct="1">
                        <a:defRPr sz="3600" kern="1200">
                          <a:solidFill>
                            <a:schemeClr val="tx1"/>
                          </a:solidFill>
                          <a:latin typeface="Arial"/>
                        </a:defRPr>
                      </a:lvl2pPr>
                      <a:lvl3pPr marL="1828800" algn="l" defTabSz="1828800" rtl="0" eaLnBrk="1" latinLnBrk="0" hangingPunct="1">
                        <a:defRPr sz="3600" kern="1200">
                          <a:solidFill>
                            <a:schemeClr val="tx1"/>
                          </a:solidFill>
                          <a:latin typeface="Arial"/>
                        </a:defRPr>
                      </a:lvl3pPr>
                      <a:lvl4pPr marL="2743200" algn="l" defTabSz="1828800" rtl="0" eaLnBrk="1" latinLnBrk="0" hangingPunct="1">
                        <a:defRPr sz="3600" kern="1200">
                          <a:solidFill>
                            <a:schemeClr val="tx1"/>
                          </a:solidFill>
                          <a:latin typeface="Arial"/>
                        </a:defRPr>
                      </a:lvl4pPr>
                      <a:lvl5pPr marL="3657600" algn="l" defTabSz="1828800" rtl="0" eaLnBrk="1" latinLnBrk="0" hangingPunct="1">
                        <a:defRPr sz="3600" kern="1200">
                          <a:solidFill>
                            <a:schemeClr val="tx1"/>
                          </a:solidFill>
                          <a:latin typeface="Arial"/>
                        </a:defRPr>
                      </a:lvl5pPr>
                      <a:lvl6pPr marL="4572000" algn="l" defTabSz="1828800" rtl="0" eaLnBrk="1" latinLnBrk="0" hangingPunct="1">
                        <a:defRPr sz="3600" kern="1200">
                          <a:solidFill>
                            <a:schemeClr val="tx1"/>
                          </a:solidFill>
                          <a:latin typeface="Arial"/>
                        </a:defRPr>
                      </a:lvl6pPr>
                      <a:lvl7pPr marL="5486400" algn="l" defTabSz="1828800" rtl="0" eaLnBrk="1" latinLnBrk="0" hangingPunct="1">
                        <a:defRPr sz="3600" kern="1200">
                          <a:solidFill>
                            <a:schemeClr val="tx1"/>
                          </a:solidFill>
                          <a:latin typeface="Arial"/>
                        </a:defRPr>
                      </a:lvl7pPr>
                      <a:lvl8pPr marL="6400800" algn="l" defTabSz="1828800" rtl="0" eaLnBrk="1" latinLnBrk="0" hangingPunct="1">
                        <a:defRPr sz="3600" kern="1200">
                          <a:solidFill>
                            <a:schemeClr val="tx1"/>
                          </a:solidFill>
                          <a:latin typeface="Arial"/>
                        </a:defRPr>
                      </a:lvl8pPr>
                      <a:lvl9pPr marL="7315200" algn="l" defTabSz="1828800" rtl="0" eaLnBrk="1" latinLnBrk="0" hangingPunct="1">
                        <a:defRPr sz="36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1" lang="en-NZ" sz="1300" b="0" kern="1200" dirty="0">
                          <a:solidFill>
                            <a:srgbClr val="000000"/>
                          </a:solidFill>
                          <a:effectLst/>
                          <a:latin typeface="+mn-lt"/>
                          <a:ea typeface="+mn-ea"/>
                          <a:cs typeface="+mn-cs"/>
                        </a:rPr>
                        <a:t>132 (81)</a:t>
                      </a:r>
                    </a:p>
                  </a:txBody>
                  <a:tcPr marL="0" marR="0" marT="0" marB="0" anchor="b">
                    <a:lnL>
                      <a:noFill/>
                    </a:lnL>
                    <a:lnR w="38100" cap="flat" cmpd="sng" algn="ctr">
                      <a:solidFill>
                        <a:schemeClr val="tx1"/>
                      </a:solidFill>
                      <a:prstDash val="solid"/>
                      <a:round/>
                      <a:headEnd type="none" w="med" len="med"/>
                      <a:tailEnd type="none" w="med" len="med"/>
                    </a:lnR>
                    <a:lnT w="9525"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279 (75)</a:t>
                      </a:r>
                    </a:p>
                  </a:txBody>
                  <a:tcPr marL="0" marR="0" marT="0" marB="0" anchor="b">
                    <a:lnL w="38100" cap="flat" cmpd="sng" algn="ctr">
                      <a:solidFill>
                        <a:schemeClr val="tx1"/>
                      </a:solidFill>
                      <a:prstDash val="solid"/>
                      <a:round/>
                      <a:headEnd type="none" w="med" len="med"/>
                      <a:tailEnd type="none" w="med" len="med"/>
                    </a:lnL>
                    <a:lnR>
                      <a:noFill/>
                    </a:lnR>
                    <a:lnT w="9525"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140 (76)</a:t>
                      </a:r>
                    </a:p>
                  </a:txBody>
                  <a:tcPr marL="0" marR="0" marT="0" marB="0" anchor="b">
                    <a:lnL>
                      <a:noFill/>
                    </a:lnL>
                    <a:lnR>
                      <a:noFill/>
                    </a:lnR>
                    <a:lnT w="9525"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499254675"/>
                  </a:ext>
                </a:extLst>
              </a:tr>
              <a:tr h="205713">
                <a:tc>
                  <a:txBody>
                    <a:bodyPr/>
                    <a:lstStyle/>
                    <a:p>
                      <a:pPr marL="469900" marR="0" lvl="0" indent="0" algn="l" defTabSz="182880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effectLst/>
                          <a:latin typeface="Arial" panose="020B0604020202020204" pitchFamily="34" charset="0"/>
                          <a:ea typeface="MS Mincho" panose="02020609040205080304" pitchFamily="49" charset="-128"/>
                          <a:cs typeface="Times New Roman" panose="02020603050405020304" pitchFamily="18" charset="0"/>
                        </a:rPr>
                        <a:t>CDK4/6 inhibitor</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1" lang="en-NZ" sz="1300" b="0" kern="1200" baseline="0" dirty="0">
                          <a:solidFill>
                            <a:srgbClr val="000000"/>
                          </a:solidFill>
                          <a:effectLst/>
                          <a:latin typeface="+mn-lt"/>
                          <a:ea typeface="+mn-ea"/>
                          <a:cs typeface="+mn-cs"/>
                        </a:rPr>
                        <a:t>233 (70)</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1" lang="en-NZ" sz="1300" b="0" kern="1200" dirty="0">
                          <a:solidFill>
                            <a:srgbClr val="000000"/>
                          </a:solidFill>
                          <a:effectLst/>
                          <a:latin typeface="+mn-lt"/>
                          <a:ea typeface="+mn-ea"/>
                          <a:cs typeface="+mn-cs"/>
                        </a:rPr>
                        <a:t>115 (71)</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239 (64)</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300" dirty="0">
                          <a:solidFill>
                            <a:srgbClr val="000000"/>
                          </a:solidFill>
                          <a:effectLst/>
                          <a:latin typeface="+mn-lt"/>
                          <a:ea typeface="MS Mincho" panose="02020609040205080304" pitchFamily="49" charset="-128"/>
                        </a:rPr>
                        <a:t>119 (65)</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289721346"/>
                  </a:ext>
                </a:extLst>
              </a:tr>
              <a:tr h="205713">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nSpc>
                          <a:spcPct val="100000"/>
                        </a:lnSpc>
                        <a:spcBef>
                          <a:spcPts val="0"/>
                        </a:spcBef>
                        <a:spcAft>
                          <a:spcPts val="0"/>
                        </a:spcAft>
                      </a:pPr>
                      <a:r>
                        <a:rPr lang="en-NZ" sz="1300" b="1" i="0" dirty="0">
                          <a:solidFill>
                            <a:srgbClr val="000000"/>
                          </a:solidFill>
                          <a:effectLst/>
                          <a:latin typeface="Arial" panose="020B0604020202020204" pitchFamily="34" charset="0"/>
                          <a:cs typeface="Arial" panose="020B0604020202020204" pitchFamily="34" charset="0"/>
                        </a:rPr>
                        <a:t>HER2 status (IHC</a:t>
                      </a:r>
                      <a:r>
                        <a:rPr lang="en-NZ" sz="1300" b="1" i="0" baseline="0" dirty="0">
                          <a:solidFill>
                            <a:srgbClr val="000000"/>
                          </a:solidFill>
                          <a:effectLst/>
                          <a:latin typeface="Arial" panose="020B0604020202020204" pitchFamily="34" charset="0"/>
                          <a:cs typeface="Arial" panose="020B0604020202020204" pitchFamily="34" charset="0"/>
                        </a:rPr>
                        <a:t>), n (</a:t>
                      </a:r>
                      <a:r>
                        <a:rPr lang="en-NZ" sz="1300" b="1" i="0" dirty="0">
                          <a:solidFill>
                            <a:srgbClr val="000000"/>
                          </a:solidFill>
                          <a:effectLst/>
                          <a:latin typeface="Arial" panose="020B0604020202020204" pitchFamily="34" charset="0"/>
                          <a:cs typeface="Arial" panose="020B0604020202020204" pitchFamily="34" charset="0"/>
                        </a:rPr>
                        <a:t>%)</a:t>
                      </a:r>
                      <a:endParaRPr lang="en-US" sz="1300" b="1" i="0" dirty="0">
                        <a:solidFill>
                          <a:srgbClr val="000000"/>
                        </a:solidFill>
                        <a:effectLst/>
                        <a:latin typeface="Arial" panose="020B0604020202020204" pitchFamily="34" charset="0"/>
                        <a:cs typeface="Arial" panose="020B0604020202020204" pitchFamily="34" charset="0"/>
                      </a:endParaRPr>
                    </a:p>
                  </a:txBody>
                  <a:tcPr marL="22857" marR="22857" marT="22857" marB="22857"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endParaRPr lang="en-US" sz="1400" b="0" i="0" dirty="0">
                        <a:solidFill>
                          <a:srgbClr val="000000"/>
                        </a:solidFill>
                        <a:effectLst/>
                        <a:latin typeface="+mn-lt"/>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endParaRPr lang="en-US" sz="1400" b="0" i="0" dirty="0">
                        <a:solidFill>
                          <a:srgbClr val="000000"/>
                        </a:solidFill>
                        <a:effectLst/>
                        <a:latin typeface="+mn-lt"/>
                        <a:cs typeface="Arial" panose="020B0604020202020204" pitchFamily="34" charset="0"/>
                      </a:endParaRP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endParaRPr lang="en-US" sz="1400" b="0" i="0" dirty="0">
                        <a:solidFill>
                          <a:srgbClr val="000000"/>
                        </a:solidFill>
                        <a:effectLst/>
                        <a:latin typeface="+mn-lt"/>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endParaRPr lang="en-US" sz="1400" b="0" i="0" dirty="0">
                        <a:solidFill>
                          <a:srgbClr val="000000"/>
                        </a:solidFill>
                        <a:effectLst/>
                        <a:latin typeface="+mn-lt"/>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4150682342"/>
                  </a:ext>
                </a:extLst>
              </a:tr>
              <a:tr h="205713">
                <a:tc>
                  <a:txBody>
                    <a:bodyPr/>
                    <a:lstStyle/>
                    <a:p>
                      <a:pPr marL="228600" marR="0" lvl="0" indent="0" algn="l" defTabSz="1828800" rtl="0" eaLnBrk="1" fontAlgn="auto" latinLnBrk="0" hangingPunct="1">
                        <a:lnSpc>
                          <a:spcPct val="100000"/>
                        </a:lnSpc>
                        <a:spcBef>
                          <a:spcPts val="0"/>
                        </a:spcBef>
                        <a:spcAft>
                          <a:spcPts val="0"/>
                        </a:spcAft>
                        <a:buClrTx/>
                        <a:buSzTx/>
                        <a:buFontTx/>
                        <a:buNone/>
                        <a:tabLst/>
                        <a:defRPr/>
                      </a:pPr>
                      <a:r>
                        <a:rPr lang="en-US" sz="1300" b="0" i="0" dirty="0">
                          <a:solidFill>
                            <a:srgbClr val="000000"/>
                          </a:solidFill>
                          <a:effectLst/>
                          <a:latin typeface="Arial" panose="020B0604020202020204" pitchFamily="34" charset="0"/>
                          <a:cs typeface="Arial" panose="020B0604020202020204" pitchFamily="34" charset="0"/>
                        </a:rPr>
                        <a:t>1+</a:t>
                      </a:r>
                    </a:p>
                  </a:txBody>
                  <a:tcPr marL="22857" marR="22857" marT="22857" marB="22857"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dirty="0">
                          <a:solidFill>
                            <a:srgbClr val="000000"/>
                          </a:solidFill>
                          <a:effectLst/>
                          <a:latin typeface="+mn-lt"/>
                          <a:ea typeface="MS Mincho" panose="02020609040205080304" pitchFamily="49" charset="-128"/>
                        </a:rPr>
                        <a:t>193 (58)</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400" dirty="0">
                          <a:solidFill>
                            <a:srgbClr val="000000"/>
                          </a:solidFill>
                          <a:effectLst/>
                          <a:latin typeface="+mn-lt"/>
                          <a:ea typeface="MS Mincho" panose="02020609040205080304" pitchFamily="49" charset="-128"/>
                        </a:rPr>
                        <a:t>95 (58)</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kern="1200" dirty="0">
                          <a:solidFill>
                            <a:srgbClr val="000000"/>
                          </a:solidFill>
                          <a:effectLst/>
                          <a:latin typeface="+mn-lt"/>
                          <a:ea typeface="MS Mincho" panose="02020609040205080304" pitchFamily="49" charset="-128"/>
                        </a:rPr>
                        <a:t>215 (58)</a:t>
                      </a:r>
                      <a:endParaRPr lang="en-US" sz="1400" dirty="0">
                        <a:solidFill>
                          <a:srgbClr val="000000"/>
                        </a:solidFill>
                        <a:effectLst/>
                        <a:latin typeface="+mn-lt"/>
                        <a:ea typeface="MS Mincho" panose="02020609040205080304" pitchFamily="49" charset="-128"/>
                      </a:endParaRP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kern="1200" dirty="0">
                          <a:solidFill>
                            <a:srgbClr val="000000"/>
                          </a:solidFill>
                          <a:effectLst/>
                          <a:latin typeface="+mn-lt"/>
                          <a:ea typeface="MS Mincho" panose="02020609040205080304" pitchFamily="49" charset="-128"/>
                        </a:rPr>
                        <a:t>106 (58)</a:t>
                      </a:r>
                      <a:endParaRPr lang="en-US" sz="1400" dirty="0">
                        <a:solidFill>
                          <a:srgbClr val="000000"/>
                        </a:solidFill>
                        <a:effectLst/>
                        <a:latin typeface="+mn-lt"/>
                        <a:ea typeface="MS Mincho" panose="02020609040205080304" pitchFamily="49" charset="-128"/>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292087293"/>
                  </a:ext>
                </a:extLst>
              </a:tr>
              <a:tr h="205713">
                <a:tc>
                  <a:txBody>
                    <a:bodyPr/>
                    <a:lstStyle/>
                    <a:p>
                      <a:pPr marL="228600" marR="0" lvl="0" indent="0" algn="l" defTabSz="1828800" rtl="0" eaLnBrk="1" fontAlgn="auto" latinLnBrk="0" hangingPunct="1">
                        <a:lnSpc>
                          <a:spcPct val="100000"/>
                        </a:lnSpc>
                        <a:spcBef>
                          <a:spcPts val="0"/>
                        </a:spcBef>
                        <a:spcAft>
                          <a:spcPts val="0"/>
                        </a:spcAft>
                        <a:buClrTx/>
                        <a:buSzTx/>
                        <a:buFontTx/>
                        <a:buNone/>
                        <a:tabLst/>
                        <a:defRPr/>
                      </a:pPr>
                      <a:r>
                        <a:rPr lang="en-NZ" sz="1300" b="0" i="0" dirty="0">
                          <a:solidFill>
                            <a:srgbClr val="000000"/>
                          </a:solidFill>
                          <a:effectLst/>
                          <a:latin typeface="Arial" panose="020B0604020202020204" pitchFamily="34" charset="0"/>
                          <a:cs typeface="Arial" panose="020B0604020202020204" pitchFamily="34" charset="0"/>
                        </a:rPr>
                        <a:t>2+/ISH</a:t>
                      </a:r>
                      <a:r>
                        <a:rPr lang="en-GB" sz="1400" dirty="0">
                          <a:solidFill>
                            <a:srgbClr val="000000"/>
                          </a:solidFill>
                          <a:latin typeface="+mn-lt"/>
                        </a:rPr>
                        <a:t>−</a:t>
                      </a:r>
                      <a:endParaRPr lang="en-US" sz="1300" b="0" i="0" dirty="0">
                        <a:solidFill>
                          <a:srgbClr val="000000"/>
                        </a:solidFill>
                        <a:effectLst/>
                        <a:latin typeface="Arial" panose="020B0604020202020204" pitchFamily="34" charset="0"/>
                        <a:cs typeface="Arial" panose="020B0604020202020204" pitchFamily="34" charset="0"/>
                      </a:endParaRPr>
                    </a:p>
                  </a:txBody>
                  <a:tcPr marL="22857" marR="22857" marT="22857" marB="22857"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dirty="0">
                          <a:solidFill>
                            <a:srgbClr val="000000"/>
                          </a:solidFill>
                          <a:effectLst/>
                          <a:latin typeface="+mn-lt"/>
                          <a:ea typeface="MS Mincho" panose="02020609040205080304" pitchFamily="49" charset="-128"/>
                        </a:rPr>
                        <a:t>138 (42)</a:t>
                      </a: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400" dirty="0">
                          <a:solidFill>
                            <a:srgbClr val="000000"/>
                          </a:solidFill>
                          <a:effectLst/>
                          <a:latin typeface="+mn-lt"/>
                          <a:ea typeface="MS Mincho" panose="02020609040205080304" pitchFamily="49" charset="-128"/>
                        </a:rPr>
                        <a:t>68 (42)</a:t>
                      </a:r>
                    </a:p>
                  </a:txBody>
                  <a:tcPr marL="0" marR="0" marT="0" marB="0" anchor="ctr">
                    <a:lnL>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kern="1200" dirty="0">
                          <a:solidFill>
                            <a:srgbClr val="000000"/>
                          </a:solidFill>
                          <a:effectLst/>
                          <a:latin typeface="+mn-lt"/>
                          <a:ea typeface="MS Mincho" panose="02020609040205080304" pitchFamily="49" charset="-128"/>
                        </a:rPr>
                        <a:t>158 (42)</a:t>
                      </a:r>
                      <a:endParaRPr lang="en-US" sz="1400" dirty="0">
                        <a:solidFill>
                          <a:srgbClr val="000000"/>
                        </a:solidFill>
                        <a:effectLst/>
                        <a:latin typeface="+mn-lt"/>
                        <a:ea typeface="MS Mincho" panose="02020609040205080304" pitchFamily="49" charset="-128"/>
                      </a:endParaRPr>
                    </a:p>
                  </a:txBody>
                  <a:tcPr marL="0" marR="0" marT="0" marB="0" anchor="ctr">
                    <a:lnL w="381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400" kern="1200" dirty="0">
                          <a:solidFill>
                            <a:srgbClr val="000000"/>
                          </a:solidFill>
                          <a:effectLst/>
                          <a:latin typeface="+mn-lt"/>
                          <a:ea typeface="MS Mincho" panose="02020609040205080304" pitchFamily="49" charset="-128"/>
                        </a:rPr>
                        <a:t>78 (42)</a:t>
                      </a:r>
                      <a:endParaRPr lang="en-US" sz="1400" dirty="0">
                        <a:solidFill>
                          <a:srgbClr val="000000"/>
                        </a:solidFill>
                        <a:effectLst/>
                        <a:latin typeface="+mn-lt"/>
                        <a:ea typeface="MS Mincho" panose="02020609040205080304" pitchFamily="49" charset="-128"/>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168825911"/>
                  </a:ext>
                </a:extLst>
              </a:tr>
            </a:tbl>
          </a:graphicData>
        </a:graphic>
      </p:graphicFrame>
      <p:sp>
        <p:nvSpPr>
          <p:cNvPr id="10" name="Title 2">
            <a:extLst>
              <a:ext uri="{FF2B5EF4-FFF2-40B4-BE49-F238E27FC236}">
                <a16:creationId xmlns:a16="http://schemas.microsoft.com/office/drawing/2014/main" id="{81AAFA12-8990-4C90-B668-379A8A2EE9DB}"/>
              </a:ext>
            </a:extLst>
          </p:cNvPr>
          <p:cNvSpPr txBox="1">
            <a:spLocks/>
          </p:cNvSpPr>
          <p:nvPr/>
        </p:nvSpPr>
        <p:spPr>
          <a:xfrm>
            <a:off x="233950" y="90450"/>
            <a:ext cx="10972800" cy="502922"/>
          </a:xfrm>
          <a:prstGeom prst="rect">
            <a:avLst/>
          </a:prstGeom>
        </p:spPr>
        <p:txBody>
          <a:bodyPr vert="horz" lIns="45714" tIns="22857" rIns="45714" bIns="22857" rtlCol="0" anchor="b">
            <a:normAutofit/>
          </a:bodyPr>
          <a:lstStyle>
            <a:lvl1pPr algn="l" defTabSz="1828800" rtl="0" eaLnBrk="1" latinLnBrk="0" hangingPunct="1">
              <a:lnSpc>
                <a:spcPct val="90000"/>
              </a:lnSpc>
              <a:spcBef>
                <a:spcPct val="0"/>
              </a:spcBef>
              <a:buNone/>
              <a:defRPr sz="54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217" rtl="0" eaLnBrk="1" fontAlgn="auto" latinLnBrk="0" hangingPunct="1">
              <a:lnSpc>
                <a:spcPct val="90000"/>
              </a:lnSpc>
              <a:spcBef>
                <a:spcPct val="0"/>
              </a:spcBef>
              <a:spcAft>
                <a:spcPts val="0"/>
              </a:spcAft>
              <a:buClrTx/>
              <a:buSzTx/>
              <a:buFontTx/>
              <a:buNone/>
              <a:tabLst/>
              <a:defRPr/>
            </a:pPr>
            <a:r>
              <a:rPr kumimoji="0" lang="en-US" sz="2699"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DB-04: Prior Therapies</a:t>
            </a:r>
          </a:p>
        </p:txBody>
      </p:sp>
      <p:sp>
        <p:nvSpPr>
          <p:cNvPr id="9" name="Rectangle 8">
            <a:extLst>
              <a:ext uri="{FF2B5EF4-FFF2-40B4-BE49-F238E27FC236}">
                <a16:creationId xmlns:a16="http://schemas.microsoft.com/office/drawing/2014/main" id="{132FE26B-047B-A74D-B094-34ADD30632C3}"/>
              </a:ext>
            </a:extLst>
          </p:cNvPr>
          <p:cNvSpPr/>
          <p:nvPr/>
        </p:nvSpPr>
        <p:spPr>
          <a:xfrm>
            <a:off x="268699" y="1356826"/>
            <a:ext cx="11499934" cy="2624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25B6F16B-4581-0349-8347-61A54F70B17C}"/>
              </a:ext>
            </a:extLst>
          </p:cNvPr>
          <p:cNvSpPr/>
          <p:nvPr/>
        </p:nvSpPr>
        <p:spPr>
          <a:xfrm>
            <a:off x="233950" y="5663852"/>
            <a:ext cx="11499934" cy="2764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44565C05-26C0-694E-81D5-2353EA9EBE95}"/>
              </a:ext>
            </a:extLst>
          </p:cNvPr>
          <p:cNvSpPr/>
          <p:nvPr/>
        </p:nvSpPr>
        <p:spPr>
          <a:xfrm>
            <a:off x="268699" y="3230854"/>
            <a:ext cx="11499934" cy="4105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0E77C1A0-2CE6-8941-A969-904E7C009D98}"/>
              </a:ext>
            </a:extLst>
          </p:cNvPr>
          <p:cNvSpPr/>
          <p:nvPr/>
        </p:nvSpPr>
        <p:spPr>
          <a:xfrm>
            <a:off x="233950" y="6156768"/>
            <a:ext cx="11499934" cy="4713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D801051E-B0F3-D146-87A3-C935E19972E3}"/>
              </a:ext>
            </a:extLst>
          </p:cNvPr>
          <p:cNvSpPr/>
          <p:nvPr/>
        </p:nvSpPr>
        <p:spPr>
          <a:xfrm>
            <a:off x="233950" y="4035081"/>
            <a:ext cx="11499934" cy="2764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19252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4"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grpId="3"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animBg="1"/>
      <p:bldP spid="13" grpId="1" animBg="1"/>
      <p:bldP spid="11" grpId="0" animBg="1"/>
      <p:bldP spid="11" grpId="1" animBg="1"/>
      <p:bldP spid="11" grpId="2" animBg="1"/>
      <p:bldP spid="11" grpId="3" animBg="1"/>
      <p:bldP spid="11" grpId="4" animBg="1"/>
      <p:bldP spid="14" grpId="0" animBg="1"/>
      <p:bldP spid="12" grpId="0" animBg="1"/>
      <p:bldP spid="12" grpId="1"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73A3D1-78F8-4D6C-801A-A852A6D8599A}"/>
              </a:ext>
            </a:extLst>
          </p:cNvPr>
          <p:cNvSpPr>
            <a:spLocks noGrp="1"/>
          </p:cNvSpPr>
          <p:nvPr>
            <p:ph type="sldNum" sz="quarter" idx="12"/>
          </p:nvPr>
        </p:nvSpPr>
        <p:spPr/>
        <p:txBody>
          <a:bodyPr/>
          <a:lstStyle/>
          <a:p>
            <a:pPr marL="0" marR="0" lvl="0" indent="0" algn="r" defTabSz="914081" rtl="0" eaLnBrk="1" fontAlgn="auto" latinLnBrk="0" hangingPunct="1">
              <a:lnSpc>
                <a:spcPct val="100000"/>
              </a:lnSpc>
              <a:spcBef>
                <a:spcPts val="0"/>
              </a:spcBef>
              <a:spcAft>
                <a:spcPts val="0"/>
              </a:spcAft>
              <a:buClrTx/>
              <a:buSzTx/>
              <a:buFontTx/>
              <a:buNone/>
              <a:tabLst/>
              <a:defRPr/>
            </a:pPr>
            <a:fld id="{2FFBAD49-1F68-914B-9DFB-5D552C1A2BEB}" type="slidenum">
              <a:rPr kumimoji="0" lang="en-US" sz="8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pPr marL="0" marR="0" lvl="0" indent="0" algn="r" defTabSz="914081" rtl="0" eaLnBrk="1" fontAlgn="auto" latinLnBrk="0" hangingPunct="1">
                <a:lnSpc>
                  <a:spcPct val="100000"/>
                </a:lnSpc>
                <a:spcBef>
                  <a:spcPts val="0"/>
                </a:spcBef>
                <a:spcAft>
                  <a:spcPts val="0"/>
                </a:spcAft>
                <a:buClrTx/>
                <a:buSzTx/>
                <a:buFontTx/>
                <a:buNone/>
                <a:tabLst/>
                <a:defRPr/>
              </a:pPr>
              <a:t>58</a:t>
            </a:fld>
            <a:endParaRPr kumimoji="0" lang="en-US" sz="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endParaRPr>
          </a:p>
        </p:txBody>
      </p:sp>
      <p:sp>
        <p:nvSpPr>
          <p:cNvPr id="94" name="Footer Placeholder 3">
            <a:extLst>
              <a:ext uri="{FF2B5EF4-FFF2-40B4-BE49-F238E27FC236}">
                <a16:creationId xmlns:a16="http://schemas.microsoft.com/office/drawing/2014/main" id="{9E1DDD00-2212-4A30-B977-AE2CCAA79353}"/>
              </a:ext>
            </a:extLst>
          </p:cNvPr>
          <p:cNvSpPr txBox="1">
            <a:spLocks/>
          </p:cNvSpPr>
          <p:nvPr/>
        </p:nvSpPr>
        <p:spPr>
          <a:xfrm>
            <a:off x="191268" y="6307670"/>
            <a:ext cx="11848351" cy="365077"/>
          </a:xfrm>
          <a:prstGeom prst="rect">
            <a:avLst/>
          </a:prstGeom>
        </p:spPr>
        <p:txBody>
          <a:bodyPr vert="horz" lIns="0" tIns="22857" rIns="0" bIns="18286" rtlCol="0" anchor="b"/>
          <a:lstStyle>
            <a:defPPr>
              <a:defRPr lang="en-US"/>
            </a:defPPr>
            <a:lvl1pPr marL="0" algn="l" defTabSz="457200" rtl="0" eaLnBrk="1" latinLnBrk="0" hangingPunct="1">
              <a:defRPr sz="7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S Mincho" panose="02020609040205080304" pitchFamily="49" charset="-128"/>
                <a:cs typeface="Calibri" panose="020F0502020204030204" pitchFamily="34" charset="0"/>
              </a:rPr>
              <a:t>PFS by blinded independent central review. </a:t>
            </a:r>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HR, hormone receptor; PFS, progression-free survival; T-DXd, trastuzumab deruxtecan; TPC, treatment of physician’s choice.</a:t>
            </a:r>
          </a:p>
        </p:txBody>
      </p:sp>
      <p:grpSp>
        <p:nvGrpSpPr>
          <p:cNvPr id="9" name="Group 8">
            <a:extLst>
              <a:ext uri="{FF2B5EF4-FFF2-40B4-BE49-F238E27FC236}">
                <a16:creationId xmlns:a16="http://schemas.microsoft.com/office/drawing/2014/main" id="{53D6EAA7-2886-07DF-0F60-1A8DAF420A73}"/>
              </a:ext>
            </a:extLst>
          </p:cNvPr>
          <p:cNvGrpSpPr/>
          <p:nvPr/>
        </p:nvGrpSpPr>
        <p:grpSpPr>
          <a:xfrm>
            <a:off x="6273275" y="1676629"/>
            <a:ext cx="5703440" cy="3503342"/>
            <a:chOff x="544914" y="3203544"/>
            <a:chExt cx="11408366" cy="7007597"/>
          </a:xfrm>
        </p:grpSpPr>
        <p:grpSp>
          <p:nvGrpSpPr>
            <p:cNvPr id="10" name="Graphic 4">
              <a:extLst>
                <a:ext uri="{FF2B5EF4-FFF2-40B4-BE49-F238E27FC236}">
                  <a16:creationId xmlns:a16="http://schemas.microsoft.com/office/drawing/2014/main" id="{74268EAD-294C-4ECF-F62F-3D879BADBB5E}"/>
                </a:ext>
              </a:extLst>
            </p:cNvPr>
            <p:cNvGrpSpPr/>
            <p:nvPr/>
          </p:nvGrpSpPr>
          <p:grpSpPr>
            <a:xfrm>
              <a:off x="1836951" y="3298835"/>
              <a:ext cx="9485342" cy="5858004"/>
              <a:chOff x="2955009" y="1019266"/>
              <a:chExt cx="6812275" cy="3681117"/>
            </a:xfrm>
            <a:noFill/>
          </p:grpSpPr>
          <p:sp>
            <p:nvSpPr>
              <p:cNvPr id="215" name="Freeform 61">
                <a:extLst>
                  <a:ext uri="{FF2B5EF4-FFF2-40B4-BE49-F238E27FC236}">
                    <a16:creationId xmlns:a16="http://schemas.microsoft.com/office/drawing/2014/main" id="{E0977FA6-6C9B-CB64-545E-7B8581BE5A77}"/>
                  </a:ext>
                </a:extLst>
              </p:cNvPr>
              <p:cNvSpPr/>
              <p:nvPr/>
            </p:nvSpPr>
            <p:spPr>
              <a:xfrm>
                <a:off x="2977671" y="1049501"/>
                <a:ext cx="6789613" cy="3650882"/>
              </a:xfrm>
              <a:custGeom>
                <a:avLst/>
                <a:gdLst>
                  <a:gd name="connsiteX0" fmla="*/ 0 w 6789613"/>
                  <a:gd name="connsiteY0" fmla="*/ 0 h 3650882"/>
                  <a:gd name="connsiteX1" fmla="*/ 63454 w 6789613"/>
                  <a:gd name="connsiteY1" fmla="*/ 0 h 3650882"/>
                  <a:gd name="connsiteX2" fmla="*/ 63454 w 6789613"/>
                  <a:gd name="connsiteY2" fmla="*/ 10582 h 3650882"/>
                  <a:gd name="connsiteX3" fmla="*/ 95182 w 6789613"/>
                  <a:gd name="connsiteY3" fmla="*/ 10582 h 3650882"/>
                  <a:gd name="connsiteX4" fmla="*/ 95182 w 6789613"/>
                  <a:gd name="connsiteY4" fmla="*/ 19653 h 3650882"/>
                  <a:gd name="connsiteX5" fmla="*/ 102736 w 6789613"/>
                  <a:gd name="connsiteY5" fmla="*/ 19653 h 3650882"/>
                  <a:gd name="connsiteX6" fmla="*/ 102736 w 6789613"/>
                  <a:gd name="connsiteY6" fmla="*/ 30235 h 3650882"/>
                  <a:gd name="connsiteX7" fmla="*/ 134463 w 6789613"/>
                  <a:gd name="connsiteY7" fmla="*/ 30235 h 3650882"/>
                  <a:gd name="connsiteX8" fmla="*/ 134463 w 6789613"/>
                  <a:gd name="connsiteY8" fmla="*/ 39306 h 3650882"/>
                  <a:gd name="connsiteX9" fmla="*/ 149571 w 6789613"/>
                  <a:gd name="connsiteY9" fmla="*/ 39306 h 3650882"/>
                  <a:gd name="connsiteX10" fmla="*/ 149571 w 6789613"/>
                  <a:gd name="connsiteY10" fmla="*/ 49888 h 3650882"/>
                  <a:gd name="connsiteX11" fmla="*/ 259861 w 6789613"/>
                  <a:gd name="connsiteY11" fmla="*/ 49888 h 3650882"/>
                  <a:gd name="connsiteX12" fmla="*/ 259861 w 6789613"/>
                  <a:gd name="connsiteY12" fmla="*/ 58958 h 3650882"/>
                  <a:gd name="connsiteX13" fmla="*/ 284034 w 6789613"/>
                  <a:gd name="connsiteY13" fmla="*/ 58958 h 3650882"/>
                  <a:gd name="connsiteX14" fmla="*/ 284034 w 6789613"/>
                  <a:gd name="connsiteY14" fmla="*/ 89193 h 3650882"/>
                  <a:gd name="connsiteX15" fmla="*/ 291588 w 6789613"/>
                  <a:gd name="connsiteY15" fmla="*/ 89193 h 3650882"/>
                  <a:gd name="connsiteX16" fmla="*/ 291588 w 6789613"/>
                  <a:gd name="connsiteY16" fmla="*/ 99776 h 3650882"/>
                  <a:gd name="connsiteX17" fmla="*/ 299142 w 6789613"/>
                  <a:gd name="connsiteY17" fmla="*/ 99776 h 3650882"/>
                  <a:gd name="connsiteX18" fmla="*/ 299142 w 6789613"/>
                  <a:gd name="connsiteY18" fmla="*/ 108846 h 3650882"/>
                  <a:gd name="connsiteX19" fmla="*/ 315761 w 6789613"/>
                  <a:gd name="connsiteY19" fmla="*/ 108846 h 3650882"/>
                  <a:gd name="connsiteX20" fmla="*/ 315761 w 6789613"/>
                  <a:gd name="connsiteY20" fmla="*/ 119428 h 3650882"/>
                  <a:gd name="connsiteX21" fmla="*/ 323315 w 6789613"/>
                  <a:gd name="connsiteY21" fmla="*/ 119428 h 3650882"/>
                  <a:gd name="connsiteX22" fmla="*/ 323315 w 6789613"/>
                  <a:gd name="connsiteY22" fmla="*/ 148152 h 3650882"/>
                  <a:gd name="connsiteX23" fmla="*/ 330869 w 6789613"/>
                  <a:gd name="connsiteY23" fmla="*/ 148152 h 3650882"/>
                  <a:gd name="connsiteX24" fmla="*/ 330869 w 6789613"/>
                  <a:gd name="connsiteY24" fmla="*/ 169316 h 3650882"/>
                  <a:gd name="connsiteX25" fmla="*/ 338423 w 6789613"/>
                  <a:gd name="connsiteY25" fmla="*/ 169316 h 3650882"/>
                  <a:gd name="connsiteX26" fmla="*/ 338423 w 6789613"/>
                  <a:gd name="connsiteY26" fmla="*/ 238857 h 3650882"/>
                  <a:gd name="connsiteX27" fmla="*/ 345977 w 6789613"/>
                  <a:gd name="connsiteY27" fmla="*/ 238857 h 3650882"/>
                  <a:gd name="connsiteX28" fmla="*/ 345977 w 6789613"/>
                  <a:gd name="connsiteY28" fmla="*/ 269092 h 3650882"/>
                  <a:gd name="connsiteX29" fmla="*/ 355042 w 6789613"/>
                  <a:gd name="connsiteY29" fmla="*/ 269092 h 3650882"/>
                  <a:gd name="connsiteX30" fmla="*/ 355042 w 6789613"/>
                  <a:gd name="connsiteY30" fmla="*/ 279674 h 3650882"/>
                  <a:gd name="connsiteX31" fmla="*/ 370150 w 6789613"/>
                  <a:gd name="connsiteY31" fmla="*/ 279674 h 3650882"/>
                  <a:gd name="connsiteX32" fmla="*/ 370150 w 6789613"/>
                  <a:gd name="connsiteY32" fmla="*/ 299327 h 3650882"/>
                  <a:gd name="connsiteX33" fmla="*/ 377704 w 6789613"/>
                  <a:gd name="connsiteY33" fmla="*/ 299327 h 3650882"/>
                  <a:gd name="connsiteX34" fmla="*/ 377704 w 6789613"/>
                  <a:gd name="connsiteY34" fmla="*/ 329562 h 3650882"/>
                  <a:gd name="connsiteX35" fmla="*/ 385258 w 6789613"/>
                  <a:gd name="connsiteY35" fmla="*/ 329562 h 3650882"/>
                  <a:gd name="connsiteX36" fmla="*/ 385258 w 6789613"/>
                  <a:gd name="connsiteY36" fmla="*/ 338633 h 3650882"/>
                  <a:gd name="connsiteX37" fmla="*/ 409432 w 6789613"/>
                  <a:gd name="connsiteY37" fmla="*/ 338633 h 3650882"/>
                  <a:gd name="connsiteX38" fmla="*/ 409432 w 6789613"/>
                  <a:gd name="connsiteY38" fmla="*/ 349215 h 3650882"/>
                  <a:gd name="connsiteX39" fmla="*/ 433605 w 6789613"/>
                  <a:gd name="connsiteY39" fmla="*/ 349215 h 3650882"/>
                  <a:gd name="connsiteX40" fmla="*/ 433605 w 6789613"/>
                  <a:gd name="connsiteY40" fmla="*/ 359797 h 3650882"/>
                  <a:gd name="connsiteX41" fmla="*/ 441159 w 6789613"/>
                  <a:gd name="connsiteY41" fmla="*/ 359797 h 3650882"/>
                  <a:gd name="connsiteX42" fmla="*/ 441159 w 6789613"/>
                  <a:gd name="connsiteY42" fmla="*/ 368868 h 3650882"/>
                  <a:gd name="connsiteX43" fmla="*/ 465332 w 6789613"/>
                  <a:gd name="connsiteY43" fmla="*/ 368868 h 3650882"/>
                  <a:gd name="connsiteX44" fmla="*/ 465332 w 6789613"/>
                  <a:gd name="connsiteY44" fmla="*/ 379450 h 3650882"/>
                  <a:gd name="connsiteX45" fmla="*/ 527275 w 6789613"/>
                  <a:gd name="connsiteY45" fmla="*/ 379450 h 3650882"/>
                  <a:gd name="connsiteX46" fmla="*/ 527275 w 6789613"/>
                  <a:gd name="connsiteY46" fmla="*/ 390032 h 3650882"/>
                  <a:gd name="connsiteX47" fmla="*/ 543894 w 6789613"/>
                  <a:gd name="connsiteY47" fmla="*/ 390032 h 3650882"/>
                  <a:gd name="connsiteX48" fmla="*/ 543894 w 6789613"/>
                  <a:gd name="connsiteY48" fmla="*/ 399103 h 3650882"/>
                  <a:gd name="connsiteX49" fmla="*/ 551448 w 6789613"/>
                  <a:gd name="connsiteY49" fmla="*/ 399103 h 3650882"/>
                  <a:gd name="connsiteX50" fmla="*/ 551448 w 6789613"/>
                  <a:gd name="connsiteY50" fmla="*/ 409685 h 3650882"/>
                  <a:gd name="connsiteX51" fmla="*/ 566557 w 6789613"/>
                  <a:gd name="connsiteY51" fmla="*/ 409685 h 3650882"/>
                  <a:gd name="connsiteX52" fmla="*/ 566557 w 6789613"/>
                  <a:gd name="connsiteY52" fmla="*/ 420267 h 3650882"/>
                  <a:gd name="connsiteX53" fmla="*/ 622457 w 6789613"/>
                  <a:gd name="connsiteY53" fmla="*/ 420267 h 3650882"/>
                  <a:gd name="connsiteX54" fmla="*/ 622457 w 6789613"/>
                  <a:gd name="connsiteY54" fmla="*/ 429338 h 3650882"/>
                  <a:gd name="connsiteX55" fmla="*/ 630011 w 6789613"/>
                  <a:gd name="connsiteY55" fmla="*/ 429338 h 3650882"/>
                  <a:gd name="connsiteX56" fmla="*/ 630011 w 6789613"/>
                  <a:gd name="connsiteY56" fmla="*/ 439920 h 3650882"/>
                  <a:gd name="connsiteX57" fmla="*/ 637565 w 6789613"/>
                  <a:gd name="connsiteY57" fmla="*/ 439920 h 3650882"/>
                  <a:gd name="connsiteX58" fmla="*/ 637565 w 6789613"/>
                  <a:gd name="connsiteY58" fmla="*/ 459573 h 3650882"/>
                  <a:gd name="connsiteX59" fmla="*/ 645119 w 6789613"/>
                  <a:gd name="connsiteY59" fmla="*/ 459573 h 3650882"/>
                  <a:gd name="connsiteX60" fmla="*/ 645119 w 6789613"/>
                  <a:gd name="connsiteY60" fmla="*/ 470155 h 3650882"/>
                  <a:gd name="connsiteX61" fmla="*/ 654184 w 6789613"/>
                  <a:gd name="connsiteY61" fmla="*/ 470155 h 3650882"/>
                  <a:gd name="connsiteX62" fmla="*/ 654184 w 6789613"/>
                  <a:gd name="connsiteY62" fmla="*/ 489808 h 3650882"/>
                  <a:gd name="connsiteX63" fmla="*/ 661738 w 6789613"/>
                  <a:gd name="connsiteY63" fmla="*/ 489808 h 3650882"/>
                  <a:gd name="connsiteX64" fmla="*/ 661738 w 6789613"/>
                  <a:gd name="connsiteY64" fmla="*/ 510972 h 3650882"/>
                  <a:gd name="connsiteX65" fmla="*/ 669292 w 6789613"/>
                  <a:gd name="connsiteY65" fmla="*/ 510972 h 3650882"/>
                  <a:gd name="connsiteX66" fmla="*/ 669292 w 6789613"/>
                  <a:gd name="connsiteY66" fmla="*/ 571442 h 3650882"/>
                  <a:gd name="connsiteX67" fmla="*/ 676846 w 6789613"/>
                  <a:gd name="connsiteY67" fmla="*/ 571442 h 3650882"/>
                  <a:gd name="connsiteX68" fmla="*/ 676846 w 6789613"/>
                  <a:gd name="connsiteY68" fmla="*/ 610748 h 3650882"/>
                  <a:gd name="connsiteX69" fmla="*/ 685911 w 6789613"/>
                  <a:gd name="connsiteY69" fmla="*/ 610748 h 3650882"/>
                  <a:gd name="connsiteX70" fmla="*/ 685911 w 6789613"/>
                  <a:gd name="connsiteY70" fmla="*/ 621330 h 3650882"/>
                  <a:gd name="connsiteX71" fmla="*/ 693465 w 6789613"/>
                  <a:gd name="connsiteY71" fmla="*/ 621330 h 3650882"/>
                  <a:gd name="connsiteX72" fmla="*/ 693465 w 6789613"/>
                  <a:gd name="connsiteY72" fmla="*/ 651565 h 3650882"/>
                  <a:gd name="connsiteX73" fmla="*/ 716128 w 6789613"/>
                  <a:gd name="connsiteY73" fmla="*/ 651565 h 3650882"/>
                  <a:gd name="connsiteX74" fmla="*/ 716128 w 6789613"/>
                  <a:gd name="connsiteY74" fmla="*/ 662148 h 3650882"/>
                  <a:gd name="connsiteX75" fmla="*/ 725192 w 6789613"/>
                  <a:gd name="connsiteY75" fmla="*/ 662148 h 3650882"/>
                  <a:gd name="connsiteX76" fmla="*/ 725192 w 6789613"/>
                  <a:gd name="connsiteY76" fmla="*/ 672730 h 3650882"/>
                  <a:gd name="connsiteX77" fmla="*/ 740301 w 6789613"/>
                  <a:gd name="connsiteY77" fmla="*/ 672730 h 3650882"/>
                  <a:gd name="connsiteX78" fmla="*/ 740301 w 6789613"/>
                  <a:gd name="connsiteY78" fmla="*/ 681800 h 3650882"/>
                  <a:gd name="connsiteX79" fmla="*/ 755409 w 6789613"/>
                  <a:gd name="connsiteY79" fmla="*/ 681800 h 3650882"/>
                  <a:gd name="connsiteX80" fmla="*/ 755409 w 6789613"/>
                  <a:gd name="connsiteY80" fmla="*/ 692383 h 3650882"/>
                  <a:gd name="connsiteX81" fmla="*/ 968434 w 6789613"/>
                  <a:gd name="connsiteY81" fmla="*/ 692383 h 3650882"/>
                  <a:gd name="connsiteX82" fmla="*/ 968434 w 6789613"/>
                  <a:gd name="connsiteY82" fmla="*/ 702965 h 3650882"/>
                  <a:gd name="connsiteX83" fmla="*/ 975988 w 6789613"/>
                  <a:gd name="connsiteY83" fmla="*/ 702965 h 3650882"/>
                  <a:gd name="connsiteX84" fmla="*/ 975988 w 6789613"/>
                  <a:gd name="connsiteY84" fmla="*/ 712035 h 3650882"/>
                  <a:gd name="connsiteX85" fmla="*/ 992607 w 6789613"/>
                  <a:gd name="connsiteY85" fmla="*/ 712035 h 3650882"/>
                  <a:gd name="connsiteX86" fmla="*/ 992607 w 6789613"/>
                  <a:gd name="connsiteY86" fmla="*/ 722618 h 3650882"/>
                  <a:gd name="connsiteX87" fmla="*/ 1000161 w 6789613"/>
                  <a:gd name="connsiteY87" fmla="*/ 722618 h 3650882"/>
                  <a:gd name="connsiteX88" fmla="*/ 1000161 w 6789613"/>
                  <a:gd name="connsiteY88" fmla="*/ 752853 h 3650882"/>
                  <a:gd name="connsiteX89" fmla="*/ 1007715 w 6789613"/>
                  <a:gd name="connsiteY89" fmla="*/ 752853 h 3650882"/>
                  <a:gd name="connsiteX90" fmla="*/ 1007715 w 6789613"/>
                  <a:gd name="connsiteY90" fmla="*/ 814835 h 3650882"/>
                  <a:gd name="connsiteX91" fmla="*/ 1024334 w 6789613"/>
                  <a:gd name="connsiteY91" fmla="*/ 814835 h 3650882"/>
                  <a:gd name="connsiteX92" fmla="*/ 1024334 w 6789613"/>
                  <a:gd name="connsiteY92" fmla="*/ 825417 h 3650882"/>
                  <a:gd name="connsiteX93" fmla="*/ 1039442 w 6789613"/>
                  <a:gd name="connsiteY93" fmla="*/ 825417 h 3650882"/>
                  <a:gd name="connsiteX94" fmla="*/ 1039442 w 6789613"/>
                  <a:gd name="connsiteY94" fmla="*/ 835999 h 3650882"/>
                  <a:gd name="connsiteX95" fmla="*/ 1078724 w 6789613"/>
                  <a:gd name="connsiteY95" fmla="*/ 835999 h 3650882"/>
                  <a:gd name="connsiteX96" fmla="*/ 1078724 w 6789613"/>
                  <a:gd name="connsiteY96" fmla="*/ 845070 h 3650882"/>
                  <a:gd name="connsiteX97" fmla="*/ 1110451 w 6789613"/>
                  <a:gd name="connsiteY97" fmla="*/ 845070 h 3650882"/>
                  <a:gd name="connsiteX98" fmla="*/ 1110451 w 6789613"/>
                  <a:gd name="connsiteY98" fmla="*/ 855652 h 3650882"/>
                  <a:gd name="connsiteX99" fmla="*/ 1228295 w 6789613"/>
                  <a:gd name="connsiteY99" fmla="*/ 855652 h 3650882"/>
                  <a:gd name="connsiteX100" fmla="*/ 1228295 w 6789613"/>
                  <a:gd name="connsiteY100" fmla="*/ 866234 h 3650882"/>
                  <a:gd name="connsiteX101" fmla="*/ 1267576 w 6789613"/>
                  <a:gd name="connsiteY101" fmla="*/ 866234 h 3650882"/>
                  <a:gd name="connsiteX102" fmla="*/ 1267576 w 6789613"/>
                  <a:gd name="connsiteY102" fmla="*/ 887399 h 3650882"/>
                  <a:gd name="connsiteX103" fmla="*/ 1284195 w 6789613"/>
                  <a:gd name="connsiteY103" fmla="*/ 887399 h 3650882"/>
                  <a:gd name="connsiteX104" fmla="*/ 1284195 w 6789613"/>
                  <a:gd name="connsiteY104" fmla="*/ 907051 h 3650882"/>
                  <a:gd name="connsiteX105" fmla="*/ 1291749 w 6789613"/>
                  <a:gd name="connsiteY105" fmla="*/ 907051 h 3650882"/>
                  <a:gd name="connsiteX106" fmla="*/ 1291749 w 6789613"/>
                  <a:gd name="connsiteY106" fmla="*/ 949381 h 3650882"/>
                  <a:gd name="connsiteX107" fmla="*/ 1315922 w 6789613"/>
                  <a:gd name="connsiteY107" fmla="*/ 949381 h 3650882"/>
                  <a:gd name="connsiteX108" fmla="*/ 1315922 w 6789613"/>
                  <a:gd name="connsiteY108" fmla="*/ 959963 h 3650882"/>
                  <a:gd name="connsiteX109" fmla="*/ 1323476 w 6789613"/>
                  <a:gd name="connsiteY109" fmla="*/ 959963 h 3650882"/>
                  <a:gd name="connsiteX110" fmla="*/ 1323476 w 6789613"/>
                  <a:gd name="connsiteY110" fmla="*/ 969033 h 3650882"/>
                  <a:gd name="connsiteX111" fmla="*/ 1331030 w 6789613"/>
                  <a:gd name="connsiteY111" fmla="*/ 969033 h 3650882"/>
                  <a:gd name="connsiteX112" fmla="*/ 1331030 w 6789613"/>
                  <a:gd name="connsiteY112" fmla="*/ 1021945 h 3650882"/>
                  <a:gd name="connsiteX113" fmla="*/ 1338584 w 6789613"/>
                  <a:gd name="connsiteY113" fmla="*/ 1021945 h 3650882"/>
                  <a:gd name="connsiteX114" fmla="*/ 1338584 w 6789613"/>
                  <a:gd name="connsiteY114" fmla="*/ 1062762 h 3650882"/>
                  <a:gd name="connsiteX115" fmla="*/ 1346138 w 6789613"/>
                  <a:gd name="connsiteY115" fmla="*/ 1062762 h 3650882"/>
                  <a:gd name="connsiteX116" fmla="*/ 1346138 w 6789613"/>
                  <a:gd name="connsiteY116" fmla="*/ 1083927 h 3650882"/>
                  <a:gd name="connsiteX117" fmla="*/ 1355203 w 6789613"/>
                  <a:gd name="connsiteY117" fmla="*/ 1083927 h 3650882"/>
                  <a:gd name="connsiteX118" fmla="*/ 1355203 w 6789613"/>
                  <a:gd name="connsiteY118" fmla="*/ 1094509 h 3650882"/>
                  <a:gd name="connsiteX119" fmla="*/ 1362757 w 6789613"/>
                  <a:gd name="connsiteY119" fmla="*/ 1094509 h 3650882"/>
                  <a:gd name="connsiteX120" fmla="*/ 1362757 w 6789613"/>
                  <a:gd name="connsiteY120" fmla="*/ 1114162 h 3650882"/>
                  <a:gd name="connsiteX121" fmla="*/ 1370312 w 6789613"/>
                  <a:gd name="connsiteY121" fmla="*/ 1114162 h 3650882"/>
                  <a:gd name="connsiteX122" fmla="*/ 1370312 w 6789613"/>
                  <a:gd name="connsiteY122" fmla="*/ 1135326 h 3650882"/>
                  <a:gd name="connsiteX123" fmla="*/ 1377866 w 6789613"/>
                  <a:gd name="connsiteY123" fmla="*/ 1135326 h 3650882"/>
                  <a:gd name="connsiteX124" fmla="*/ 1377866 w 6789613"/>
                  <a:gd name="connsiteY124" fmla="*/ 1145908 h 3650882"/>
                  <a:gd name="connsiteX125" fmla="*/ 1386930 w 6789613"/>
                  <a:gd name="connsiteY125" fmla="*/ 1145908 h 3650882"/>
                  <a:gd name="connsiteX126" fmla="*/ 1386930 w 6789613"/>
                  <a:gd name="connsiteY126" fmla="*/ 1156491 h 3650882"/>
                  <a:gd name="connsiteX127" fmla="*/ 1433766 w 6789613"/>
                  <a:gd name="connsiteY127" fmla="*/ 1156491 h 3650882"/>
                  <a:gd name="connsiteX128" fmla="*/ 1433766 w 6789613"/>
                  <a:gd name="connsiteY128" fmla="*/ 1167073 h 3650882"/>
                  <a:gd name="connsiteX129" fmla="*/ 1441320 w 6789613"/>
                  <a:gd name="connsiteY129" fmla="*/ 1167073 h 3650882"/>
                  <a:gd name="connsiteX130" fmla="*/ 1441320 w 6789613"/>
                  <a:gd name="connsiteY130" fmla="*/ 1177655 h 3650882"/>
                  <a:gd name="connsiteX131" fmla="*/ 1465493 w 6789613"/>
                  <a:gd name="connsiteY131" fmla="*/ 1177655 h 3650882"/>
                  <a:gd name="connsiteX132" fmla="*/ 1465493 w 6789613"/>
                  <a:gd name="connsiteY132" fmla="*/ 1186726 h 3650882"/>
                  <a:gd name="connsiteX133" fmla="*/ 1512328 w 6789613"/>
                  <a:gd name="connsiteY133" fmla="*/ 1186726 h 3650882"/>
                  <a:gd name="connsiteX134" fmla="*/ 1512328 w 6789613"/>
                  <a:gd name="connsiteY134" fmla="*/ 1197308 h 3650882"/>
                  <a:gd name="connsiteX135" fmla="*/ 1544056 w 6789613"/>
                  <a:gd name="connsiteY135" fmla="*/ 1197308 h 3650882"/>
                  <a:gd name="connsiteX136" fmla="*/ 1544056 w 6789613"/>
                  <a:gd name="connsiteY136" fmla="*/ 1207890 h 3650882"/>
                  <a:gd name="connsiteX137" fmla="*/ 1575783 w 6789613"/>
                  <a:gd name="connsiteY137" fmla="*/ 1207890 h 3650882"/>
                  <a:gd name="connsiteX138" fmla="*/ 1575783 w 6789613"/>
                  <a:gd name="connsiteY138" fmla="*/ 1218472 h 3650882"/>
                  <a:gd name="connsiteX139" fmla="*/ 1583337 w 6789613"/>
                  <a:gd name="connsiteY139" fmla="*/ 1218472 h 3650882"/>
                  <a:gd name="connsiteX140" fmla="*/ 1583337 w 6789613"/>
                  <a:gd name="connsiteY140" fmla="*/ 1229055 h 3650882"/>
                  <a:gd name="connsiteX141" fmla="*/ 1590891 w 6789613"/>
                  <a:gd name="connsiteY141" fmla="*/ 1229055 h 3650882"/>
                  <a:gd name="connsiteX142" fmla="*/ 1590891 w 6789613"/>
                  <a:gd name="connsiteY142" fmla="*/ 1239637 h 3650882"/>
                  <a:gd name="connsiteX143" fmla="*/ 1615064 w 6789613"/>
                  <a:gd name="connsiteY143" fmla="*/ 1239637 h 3650882"/>
                  <a:gd name="connsiteX144" fmla="*/ 1615064 w 6789613"/>
                  <a:gd name="connsiteY144" fmla="*/ 1250219 h 3650882"/>
                  <a:gd name="connsiteX145" fmla="*/ 1630172 w 6789613"/>
                  <a:gd name="connsiteY145" fmla="*/ 1250219 h 3650882"/>
                  <a:gd name="connsiteX146" fmla="*/ 1630172 w 6789613"/>
                  <a:gd name="connsiteY146" fmla="*/ 1260802 h 3650882"/>
                  <a:gd name="connsiteX147" fmla="*/ 1637726 w 6789613"/>
                  <a:gd name="connsiteY147" fmla="*/ 1260802 h 3650882"/>
                  <a:gd name="connsiteX148" fmla="*/ 1637726 w 6789613"/>
                  <a:gd name="connsiteY148" fmla="*/ 1271384 h 3650882"/>
                  <a:gd name="connsiteX149" fmla="*/ 1646791 w 6789613"/>
                  <a:gd name="connsiteY149" fmla="*/ 1271384 h 3650882"/>
                  <a:gd name="connsiteX150" fmla="*/ 1646791 w 6789613"/>
                  <a:gd name="connsiteY150" fmla="*/ 1281966 h 3650882"/>
                  <a:gd name="connsiteX151" fmla="*/ 1654345 w 6789613"/>
                  <a:gd name="connsiteY151" fmla="*/ 1281966 h 3650882"/>
                  <a:gd name="connsiteX152" fmla="*/ 1654345 w 6789613"/>
                  <a:gd name="connsiteY152" fmla="*/ 1292548 h 3650882"/>
                  <a:gd name="connsiteX153" fmla="*/ 1661899 w 6789613"/>
                  <a:gd name="connsiteY153" fmla="*/ 1292548 h 3650882"/>
                  <a:gd name="connsiteX154" fmla="*/ 1661899 w 6789613"/>
                  <a:gd name="connsiteY154" fmla="*/ 1313713 h 3650882"/>
                  <a:gd name="connsiteX155" fmla="*/ 1669453 w 6789613"/>
                  <a:gd name="connsiteY155" fmla="*/ 1313713 h 3650882"/>
                  <a:gd name="connsiteX156" fmla="*/ 1669453 w 6789613"/>
                  <a:gd name="connsiteY156" fmla="*/ 1345460 h 3650882"/>
                  <a:gd name="connsiteX157" fmla="*/ 1686072 w 6789613"/>
                  <a:gd name="connsiteY157" fmla="*/ 1345460 h 3650882"/>
                  <a:gd name="connsiteX158" fmla="*/ 1686072 w 6789613"/>
                  <a:gd name="connsiteY158" fmla="*/ 1366624 h 3650882"/>
                  <a:gd name="connsiteX159" fmla="*/ 1701180 w 6789613"/>
                  <a:gd name="connsiteY159" fmla="*/ 1366624 h 3650882"/>
                  <a:gd name="connsiteX160" fmla="*/ 1701180 w 6789613"/>
                  <a:gd name="connsiteY160" fmla="*/ 1377206 h 3650882"/>
                  <a:gd name="connsiteX161" fmla="*/ 1708735 w 6789613"/>
                  <a:gd name="connsiteY161" fmla="*/ 1377206 h 3650882"/>
                  <a:gd name="connsiteX162" fmla="*/ 1708735 w 6789613"/>
                  <a:gd name="connsiteY162" fmla="*/ 1398371 h 3650882"/>
                  <a:gd name="connsiteX163" fmla="*/ 1717800 w 6789613"/>
                  <a:gd name="connsiteY163" fmla="*/ 1398371 h 3650882"/>
                  <a:gd name="connsiteX164" fmla="*/ 1717800 w 6789613"/>
                  <a:gd name="connsiteY164" fmla="*/ 1408953 h 3650882"/>
                  <a:gd name="connsiteX165" fmla="*/ 1725354 w 6789613"/>
                  <a:gd name="connsiteY165" fmla="*/ 1408953 h 3650882"/>
                  <a:gd name="connsiteX166" fmla="*/ 1725354 w 6789613"/>
                  <a:gd name="connsiteY166" fmla="*/ 1419536 h 3650882"/>
                  <a:gd name="connsiteX167" fmla="*/ 1757081 w 6789613"/>
                  <a:gd name="connsiteY167" fmla="*/ 1419536 h 3650882"/>
                  <a:gd name="connsiteX168" fmla="*/ 1757081 w 6789613"/>
                  <a:gd name="connsiteY168" fmla="*/ 1430118 h 3650882"/>
                  <a:gd name="connsiteX169" fmla="*/ 1787297 w 6789613"/>
                  <a:gd name="connsiteY169" fmla="*/ 1430118 h 3650882"/>
                  <a:gd name="connsiteX170" fmla="*/ 1787297 w 6789613"/>
                  <a:gd name="connsiteY170" fmla="*/ 1442212 h 3650882"/>
                  <a:gd name="connsiteX171" fmla="*/ 1803916 w 6789613"/>
                  <a:gd name="connsiteY171" fmla="*/ 1442212 h 3650882"/>
                  <a:gd name="connsiteX172" fmla="*/ 1803916 w 6789613"/>
                  <a:gd name="connsiteY172" fmla="*/ 1463376 h 3650882"/>
                  <a:gd name="connsiteX173" fmla="*/ 1835643 w 6789613"/>
                  <a:gd name="connsiteY173" fmla="*/ 1463376 h 3650882"/>
                  <a:gd name="connsiteX174" fmla="*/ 1835643 w 6789613"/>
                  <a:gd name="connsiteY174" fmla="*/ 1473959 h 3650882"/>
                  <a:gd name="connsiteX175" fmla="*/ 1914206 w 6789613"/>
                  <a:gd name="connsiteY175" fmla="*/ 1473959 h 3650882"/>
                  <a:gd name="connsiteX176" fmla="*/ 1914206 w 6789613"/>
                  <a:gd name="connsiteY176" fmla="*/ 1484541 h 3650882"/>
                  <a:gd name="connsiteX177" fmla="*/ 1929314 w 6789613"/>
                  <a:gd name="connsiteY177" fmla="*/ 1484541 h 3650882"/>
                  <a:gd name="connsiteX178" fmla="*/ 1929314 w 6789613"/>
                  <a:gd name="connsiteY178" fmla="*/ 1495123 h 3650882"/>
                  <a:gd name="connsiteX179" fmla="*/ 1945933 w 6789613"/>
                  <a:gd name="connsiteY179" fmla="*/ 1495123 h 3650882"/>
                  <a:gd name="connsiteX180" fmla="*/ 1945933 w 6789613"/>
                  <a:gd name="connsiteY180" fmla="*/ 1505705 h 3650882"/>
                  <a:gd name="connsiteX181" fmla="*/ 1953487 w 6789613"/>
                  <a:gd name="connsiteY181" fmla="*/ 1505705 h 3650882"/>
                  <a:gd name="connsiteX182" fmla="*/ 1953487 w 6789613"/>
                  <a:gd name="connsiteY182" fmla="*/ 1516288 h 3650882"/>
                  <a:gd name="connsiteX183" fmla="*/ 1961041 w 6789613"/>
                  <a:gd name="connsiteY183" fmla="*/ 1516288 h 3650882"/>
                  <a:gd name="connsiteX184" fmla="*/ 1961041 w 6789613"/>
                  <a:gd name="connsiteY184" fmla="*/ 1528382 h 3650882"/>
                  <a:gd name="connsiteX185" fmla="*/ 1992768 w 6789613"/>
                  <a:gd name="connsiteY185" fmla="*/ 1528382 h 3650882"/>
                  <a:gd name="connsiteX186" fmla="*/ 1992768 w 6789613"/>
                  <a:gd name="connsiteY186" fmla="*/ 1549546 h 3650882"/>
                  <a:gd name="connsiteX187" fmla="*/ 2007876 w 6789613"/>
                  <a:gd name="connsiteY187" fmla="*/ 1549546 h 3650882"/>
                  <a:gd name="connsiteX188" fmla="*/ 2007876 w 6789613"/>
                  <a:gd name="connsiteY188" fmla="*/ 1560129 h 3650882"/>
                  <a:gd name="connsiteX189" fmla="*/ 2024496 w 6789613"/>
                  <a:gd name="connsiteY189" fmla="*/ 1560129 h 3650882"/>
                  <a:gd name="connsiteX190" fmla="*/ 2024496 w 6789613"/>
                  <a:gd name="connsiteY190" fmla="*/ 1582805 h 3650882"/>
                  <a:gd name="connsiteX191" fmla="*/ 2032050 w 6789613"/>
                  <a:gd name="connsiteY191" fmla="*/ 1582805 h 3650882"/>
                  <a:gd name="connsiteX192" fmla="*/ 2032050 w 6789613"/>
                  <a:gd name="connsiteY192" fmla="*/ 1603969 h 3650882"/>
                  <a:gd name="connsiteX193" fmla="*/ 2039604 w 6789613"/>
                  <a:gd name="connsiteY193" fmla="*/ 1603969 h 3650882"/>
                  <a:gd name="connsiteX194" fmla="*/ 2039604 w 6789613"/>
                  <a:gd name="connsiteY194" fmla="*/ 1616063 h 3650882"/>
                  <a:gd name="connsiteX195" fmla="*/ 2071331 w 6789613"/>
                  <a:gd name="connsiteY195" fmla="*/ 1616063 h 3650882"/>
                  <a:gd name="connsiteX196" fmla="*/ 2071331 w 6789613"/>
                  <a:gd name="connsiteY196" fmla="*/ 1626646 h 3650882"/>
                  <a:gd name="connsiteX197" fmla="*/ 2157447 w 6789613"/>
                  <a:gd name="connsiteY197" fmla="*/ 1626646 h 3650882"/>
                  <a:gd name="connsiteX198" fmla="*/ 2157447 w 6789613"/>
                  <a:gd name="connsiteY198" fmla="*/ 1637228 h 3650882"/>
                  <a:gd name="connsiteX199" fmla="*/ 2267737 w 6789613"/>
                  <a:gd name="connsiteY199" fmla="*/ 1637228 h 3650882"/>
                  <a:gd name="connsiteX200" fmla="*/ 2267737 w 6789613"/>
                  <a:gd name="connsiteY200" fmla="*/ 1659904 h 3650882"/>
                  <a:gd name="connsiteX201" fmla="*/ 2276802 w 6789613"/>
                  <a:gd name="connsiteY201" fmla="*/ 1659904 h 3650882"/>
                  <a:gd name="connsiteX202" fmla="*/ 2276802 w 6789613"/>
                  <a:gd name="connsiteY202" fmla="*/ 1671998 h 3650882"/>
                  <a:gd name="connsiteX203" fmla="*/ 2284356 w 6789613"/>
                  <a:gd name="connsiteY203" fmla="*/ 1671998 h 3650882"/>
                  <a:gd name="connsiteX204" fmla="*/ 2284356 w 6789613"/>
                  <a:gd name="connsiteY204" fmla="*/ 1693163 h 3650882"/>
                  <a:gd name="connsiteX205" fmla="*/ 2291910 w 6789613"/>
                  <a:gd name="connsiteY205" fmla="*/ 1693163 h 3650882"/>
                  <a:gd name="connsiteX206" fmla="*/ 2291910 w 6789613"/>
                  <a:gd name="connsiteY206" fmla="*/ 1717351 h 3650882"/>
                  <a:gd name="connsiteX207" fmla="*/ 2316083 w 6789613"/>
                  <a:gd name="connsiteY207" fmla="*/ 1717351 h 3650882"/>
                  <a:gd name="connsiteX208" fmla="*/ 2316083 w 6789613"/>
                  <a:gd name="connsiteY208" fmla="*/ 1738515 h 3650882"/>
                  <a:gd name="connsiteX209" fmla="*/ 2323637 w 6789613"/>
                  <a:gd name="connsiteY209" fmla="*/ 1738515 h 3650882"/>
                  <a:gd name="connsiteX210" fmla="*/ 2323637 w 6789613"/>
                  <a:gd name="connsiteY210" fmla="*/ 1750609 h 3650882"/>
                  <a:gd name="connsiteX211" fmla="*/ 2331191 w 6789613"/>
                  <a:gd name="connsiteY211" fmla="*/ 1750609 h 3650882"/>
                  <a:gd name="connsiteX212" fmla="*/ 2331191 w 6789613"/>
                  <a:gd name="connsiteY212" fmla="*/ 1761192 h 3650882"/>
                  <a:gd name="connsiteX213" fmla="*/ 2338745 w 6789613"/>
                  <a:gd name="connsiteY213" fmla="*/ 1761192 h 3650882"/>
                  <a:gd name="connsiteX214" fmla="*/ 2338745 w 6789613"/>
                  <a:gd name="connsiteY214" fmla="*/ 1773286 h 3650882"/>
                  <a:gd name="connsiteX215" fmla="*/ 2347810 w 6789613"/>
                  <a:gd name="connsiteY215" fmla="*/ 1773286 h 3650882"/>
                  <a:gd name="connsiteX216" fmla="*/ 2347810 w 6789613"/>
                  <a:gd name="connsiteY216" fmla="*/ 1795962 h 3650882"/>
                  <a:gd name="connsiteX217" fmla="*/ 2355365 w 6789613"/>
                  <a:gd name="connsiteY217" fmla="*/ 1795962 h 3650882"/>
                  <a:gd name="connsiteX218" fmla="*/ 2355365 w 6789613"/>
                  <a:gd name="connsiteY218" fmla="*/ 1808056 h 3650882"/>
                  <a:gd name="connsiteX219" fmla="*/ 2370473 w 6789613"/>
                  <a:gd name="connsiteY219" fmla="*/ 1808056 h 3650882"/>
                  <a:gd name="connsiteX220" fmla="*/ 2370473 w 6789613"/>
                  <a:gd name="connsiteY220" fmla="*/ 1818638 h 3650882"/>
                  <a:gd name="connsiteX221" fmla="*/ 2378027 w 6789613"/>
                  <a:gd name="connsiteY221" fmla="*/ 1818638 h 3650882"/>
                  <a:gd name="connsiteX222" fmla="*/ 2378027 w 6789613"/>
                  <a:gd name="connsiteY222" fmla="*/ 1830732 h 3650882"/>
                  <a:gd name="connsiteX223" fmla="*/ 2387092 w 6789613"/>
                  <a:gd name="connsiteY223" fmla="*/ 1830732 h 3650882"/>
                  <a:gd name="connsiteX224" fmla="*/ 2387092 w 6789613"/>
                  <a:gd name="connsiteY224" fmla="*/ 1842826 h 3650882"/>
                  <a:gd name="connsiteX225" fmla="*/ 2394646 w 6789613"/>
                  <a:gd name="connsiteY225" fmla="*/ 1842826 h 3650882"/>
                  <a:gd name="connsiteX226" fmla="*/ 2394646 w 6789613"/>
                  <a:gd name="connsiteY226" fmla="*/ 1853408 h 3650882"/>
                  <a:gd name="connsiteX227" fmla="*/ 2402200 w 6789613"/>
                  <a:gd name="connsiteY227" fmla="*/ 1853408 h 3650882"/>
                  <a:gd name="connsiteX228" fmla="*/ 2402200 w 6789613"/>
                  <a:gd name="connsiteY228" fmla="*/ 1865502 h 3650882"/>
                  <a:gd name="connsiteX229" fmla="*/ 2409754 w 6789613"/>
                  <a:gd name="connsiteY229" fmla="*/ 1865502 h 3650882"/>
                  <a:gd name="connsiteX230" fmla="*/ 2409754 w 6789613"/>
                  <a:gd name="connsiteY230" fmla="*/ 1876085 h 3650882"/>
                  <a:gd name="connsiteX231" fmla="*/ 2465654 w 6789613"/>
                  <a:gd name="connsiteY231" fmla="*/ 1876085 h 3650882"/>
                  <a:gd name="connsiteX232" fmla="*/ 2465654 w 6789613"/>
                  <a:gd name="connsiteY232" fmla="*/ 1888179 h 3650882"/>
                  <a:gd name="connsiteX233" fmla="*/ 2473208 w 6789613"/>
                  <a:gd name="connsiteY233" fmla="*/ 1888179 h 3650882"/>
                  <a:gd name="connsiteX234" fmla="*/ 2473208 w 6789613"/>
                  <a:gd name="connsiteY234" fmla="*/ 1900273 h 3650882"/>
                  <a:gd name="connsiteX235" fmla="*/ 2529109 w 6789613"/>
                  <a:gd name="connsiteY235" fmla="*/ 1900273 h 3650882"/>
                  <a:gd name="connsiteX236" fmla="*/ 2529109 w 6789613"/>
                  <a:gd name="connsiteY236" fmla="*/ 1910855 h 3650882"/>
                  <a:gd name="connsiteX237" fmla="*/ 2598606 w 6789613"/>
                  <a:gd name="connsiteY237" fmla="*/ 1910855 h 3650882"/>
                  <a:gd name="connsiteX238" fmla="*/ 2598606 w 6789613"/>
                  <a:gd name="connsiteY238" fmla="*/ 1922949 h 3650882"/>
                  <a:gd name="connsiteX239" fmla="*/ 2607671 w 6789613"/>
                  <a:gd name="connsiteY239" fmla="*/ 1922949 h 3650882"/>
                  <a:gd name="connsiteX240" fmla="*/ 2607671 w 6789613"/>
                  <a:gd name="connsiteY240" fmla="*/ 1947137 h 3650882"/>
                  <a:gd name="connsiteX241" fmla="*/ 2615225 w 6789613"/>
                  <a:gd name="connsiteY241" fmla="*/ 1947137 h 3650882"/>
                  <a:gd name="connsiteX242" fmla="*/ 2615225 w 6789613"/>
                  <a:gd name="connsiteY242" fmla="*/ 1957719 h 3650882"/>
                  <a:gd name="connsiteX243" fmla="*/ 2622779 w 6789613"/>
                  <a:gd name="connsiteY243" fmla="*/ 1957719 h 3650882"/>
                  <a:gd name="connsiteX244" fmla="*/ 2622779 w 6789613"/>
                  <a:gd name="connsiteY244" fmla="*/ 1969813 h 3650882"/>
                  <a:gd name="connsiteX245" fmla="*/ 2630333 w 6789613"/>
                  <a:gd name="connsiteY245" fmla="*/ 1969813 h 3650882"/>
                  <a:gd name="connsiteX246" fmla="*/ 2630333 w 6789613"/>
                  <a:gd name="connsiteY246" fmla="*/ 1981907 h 3650882"/>
                  <a:gd name="connsiteX247" fmla="*/ 2654506 w 6789613"/>
                  <a:gd name="connsiteY247" fmla="*/ 1981907 h 3650882"/>
                  <a:gd name="connsiteX248" fmla="*/ 2654506 w 6789613"/>
                  <a:gd name="connsiteY248" fmla="*/ 1994001 h 3650882"/>
                  <a:gd name="connsiteX249" fmla="*/ 2701342 w 6789613"/>
                  <a:gd name="connsiteY249" fmla="*/ 1994001 h 3650882"/>
                  <a:gd name="connsiteX250" fmla="*/ 2701342 w 6789613"/>
                  <a:gd name="connsiteY250" fmla="*/ 2006096 h 3650882"/>
                  <a:gd name="connsiteX251" fmla="*/ 2708896 w 6789613"/>
                  <a:gd name="connsiteY251" fmla="*/ 2006096 h 3650882"/>
                  <a:gd name="connsiteX252" fmla="*/ 2708896 w 6789613"/>
                  <a:gd name="connsiteY252" fmla="*/ 2018190 h 3650882"/>
                  <a:gd name="connsiteX253" fmla="*/ 2717961 w 6789613"/>
                  <a:gd name="connsiteY253" fmla="*/ 2018190 h 3650882"/>
                  <a:gd name="connsiteX254" fmla="*/ 2717961 w 6789613"/>
                  <a:gd name="connsiteY254" fmla="*/ 2030283 h 3650882"/>
                  <a:gd name="connsiteX255" fmla="*/ 2733069 w 6789613"/>
                  <a:gd name="connsiteY255" fmla="*/ 2030283 h 3650882"/>
                  <a:gd name="connsiteX256" fmla="*/ 2733069 w 6789613"/>
                  <a:gd name="connsiteY256" fmla="*/ 2043889 h 3650882"/>
                  <a:gd name="connsiteX257" fmla="*/ 2757242 w 6789613"/>
                  <a:gd name="connsiteY257" fmla="*/ 2043889 h 3650882"/>
                  <a:gd name="connsiteX258" fmla="*/ 2757242 w 6789613"/>
                  <a:gd name="connsiteY258" fmla="*/ 2055983 h 3650882"/>
                  <a:gd name="connsiteX259" fmla="*/ 2764796 w 6789613"/>
                  <a:gd name="connsiteY259" fmla="*/ 2055983 h 3650882"/>
                  <a:gd name="connsiteX260" fmla="*/ 2764796 w 6789613"/>
                  <a:gd name="connsiteY260" fmla="*/ 2068077 h 3650882"/>
                  <a:gd name="connsiteX261" fmla="*/ 2811631 w 6789613"/>
                  <a:gd name="connsiteY261" fmla="*/ 2068077 h 3650882"/>
                  <a:gd name="connsiteX262" fmla="*/ 2811631 w 6789613"/>
                  <a:gd name="connsiteY262" fmla="*/ 2093777 h 3650882"/>
                  <a:gd name="connsiteX263" fmla="*/ 2875086 w 6789613"/>
                  <a:gd name="connsiteY263" fmla="*/ 2093777 h 3650882"/>
                  <a:gd name="connsiteX264" fmla="*/ 2875086 w 6789613"/>
                  <a:gd name="connsiteY264" fmla="*/ 2119477 h 3650882"/>
                  <a:gd name="connsiteX265" fmla="*/ 2929475 w 6789613"/>
                  <a:gd name="connsiteY265" fmla="*/ 2119477 h 3650882"/>
                  <a:gd name="connsiteX266" fmla="*/ 2929475 w 6789613"/>
                  <a:gd name="connsiteY266" fmla="*/ 2146689 h 3650882"/>
                  <a:gd name="connsiteX267" fmla="*/ 2946094 w 6789613"/>
                  <a:gd name="connsiteY267" fmla="*/ 2146689 h 3650882"/>
                  <a:gd name="connsiteX268" fmla="*/ 2946094 w 6789613"/>
                  <a:gd name="connsiteY268" fmla="*/ 2172388 h 3650882"/>
                  <a:gd name="connsiteX269" fmla="*/ 2953648 w 6789613"/>
                  <a:gd name="connsiteY269" fmla="*/ 2172388 h 3650882"/>
                  <a:gd name="connsiteX270" fmla="*/ 2953648 w 6789613"/>
                  <a:gd name="connsiteY270" fmla="*/ 2185994 h 3650882"/>
                  <a:gd name="connsiteX271" fmla="*/ 2985376 w 6789613"/>
                  <a:gd name="connsiteY271" fmla="*/ 2185994 h 3650882"/>
                  <a:gd name="connsiteX272" fmla="*/ 2985376 w 6789613"/>
                  <a:gd name="connsiteY272" fmla="*/ 2211694 h 3650882"/>
                  <a:gd name="connsiteX273" fmla="*/ 3017102 w 6789613"/>
                  <a:gd name="connsiteY273" fmla="*/ 2211694 h 3650882"/>
                  <a:gd name="connsiteX274" fmla="*/ 3017102 w 6789613"/>
                  <a:gd name="connsiteY274" fmla="*/ 2225300 h 3650882"/>
                  <a:gd name="connsiteX275" fmla="*/ 3110773 w 6789613"/>
                  <a:gd name="connsiteY275" fmla="*/ 2225300 h 3650882"/>
                  <a:gd name="connsiteX276" fmla="*/ 3110773 w 6789613"/>
                  <a:gd name="connsiteY276" fmla="*/ 2238905 h 3650882"/>
                  <a:gd name="connsiteX277" fmla="*/ 3189336 w 6789613"/>
                  <a:gd name="connsiteY277" fmla="*/ 2238905 h 3650882"/>
                  <a:gd name="connsiteX278" fmla="*/ 3189336 w 6789613"/>
                  <a:gd name="connsiteY278" fmla="*/ 2254023 h 3650882"/>
                  <a:gd name="connsiteX279" fmla="*/ 3260344 w 6789613"/>
                  <a:gd name="connsiteY279" fmla="*/ 2254023 h 3650882"/>
                  <a:gd name="connsiteX280" fmla="*/ 3260344 w 6789613"/>
                  <a:gd name="connsiteY280" fmla="*/ 2267629 h 3650882"/>
                  <a:gd name="connsiteX281" fmla="*/ 3299625 w 6789613"/>
                  <a:gd name="connsiteY281" fmla="*/ 2267629 h 3650882"/>
                  <a:gd name="connsiteX282" fmla="*/ 3299625 w 6789613"/>
                  <a:gd name="connsiteY282" fmla="*/ 2296352 h 3650882"/>
                  <a:gd name="connsiteX283" fmla="*/ 3394807 w 6789613"/>
                  <a:gd name="connsiteY283" fmla="*/ 2296352 h 3650882"/>
                  <a:gd name="connsiteX284" fmla="*/ 3394807 w 6789613"/>
                  <a:gd name="connsiteY284" fmla="*/ 2312981 h 3650882"/>
                  <a:gd name="connsiteX285" fmla="*/ 3512651 w 6789613"/>
                  <a:gd name="connsiteY285" fmla="*/ 2312981 h 3650882"/>
                  <a:gd name="connsiteX286" fmla="*/ 3512651 w 6789613"/>
                  <a:gd name="connsiteY286" fmla="*/ 2328099 h 3650882"/>
                  <a:gd name="connsiteX287" fmla="*/ 3622940 w 6789613"/>
                  <a:gd name="connsiteY287" fmla="*/ 2328099 h 3650882"/>
                  <a:gd name="connsiteX288" fmla="*/ 3622940 w 6789613"/>
                  <a:gd name="connsiteY288" fmla="*/ 2361357 h 3650882"/>
                  <a:gd name="connsiteX289" fmla="*/ 3630494 w 6789613"/>
                  <a:gd name="connsiteY289" fmla="*/ 2361357 h 3650882"/>
                  <a:gd name="connsiteX290" fmla="*/ 3630494 w 6789613"/>
                  <a:gd name="connsiteY290" fmla="*/ 2394616 h 3650882"/>
                  <a:gd name="connsiteX291" fmla="*/ 3654668 w 6789613"/>
                  <a:gd name="connsiteY291" fmla="*/ 2394616 h 3650882"/>
                  <a:gd name="connsiteX292" fmla="*/ 3654668 w 6789613"/>
                  <a:gd name="connsiteY292" fmla="*/ 2409733 h 3650882"/>
                  <a:gd name="connsiteX293" fmla="*/ 3875247 w 6789613"/>
                  <a:gd name="connsiteY293" fmla="*/ 2409733 h 3650882"/>
                  <a:gd name="connsiteX294" fmla="*/ 3875247 w 6789613"/>
                  <a:gd name="connsiteY294" fmla="*/ 2427874 h 3650882"/>
                  <a:gd name="connsiteX295" fmla="*/ 3931147 w 6789613"/>
                  <a:gd name="connsiteY295" fmla="*/ 2427874 h 3650882"/>
                  <a:gd name="connsiteX296" fmla="*/ 3931147 w 6789613"/>
                  <a:gd name="connsiteY296" fmla="*/ 2446015 h 3650882"/>
                  <a:gd name="connsiteX297" fmla="*/ 3938701 w 6789613"/>
                  <a:gd name="connsiteY297" fmla="*/ 2446015 h 3650882"/>
                  <a:gd name="connsiteX298" fmla="*/ 3938701 w 6789613"/>
                  <a:gd name="connsiteY298" fmla="*/ 2483809 h 3650882"/>
                  <a:gd name="connsiteX299" fmla="*/ 3977982 w 6789613"/>
                  <a:gd name="connsiteY299" fmla="*/ 2483809 h 3650882"/>
                  <a:gd name="connsiteX300" fmla="*/ 3977982 w 6789613"/>
                  <a:gd name="connsiteY300" fmla="*/ 2501950 h 3650882"/>
                  <a:gd name="connsiteX301" fmla="*/ 3993091 w 6789613"/>
                  <a:gd name="connsiteY301" fmla="*/ 2501950 h 3650882"/>
                  <a:gd name="connsiteX302" fmla="*/ 3993091 w 6789613"/>
                  <a:gd name="connsiteY302" fmla="*/ 2520091 h 3650882"/>
                  <a:gd name="connsiteX303" fmla="*/ 4252951 w 6789613"/>
                  <a:gd name="connsiteY303" fmla="*/ 2520091 h 3650882"/>
                  <a:gd name="connsiteX304" fmla="*/ 4252951 w 6789613"/>
                  <a:gd name="connsiteY304" fmla="*/ 2542768 h 3650882"/>
                  <a:gd name="connsiteX305" fmla="*/ 4284679 w 6789613"/>
                  <a:gd name="connsiteY305" fmla="*/ 2542768 h 3650882"/>
                  <a:gd name="connsiteX306" fmla="*/ 4284679 w 6789613"/>
                  <a:gd name="connsiteY306" fmla="*/ 2566956 h 3650882"/>
                  <a:gd name="connsiteX307" fmla="*/ 4363241 w 6789613"/>
                  <a:gd name="connsiteY307" fmla="*/ 2566956 h 3650882"/>
                  <a:gd name="connsiteX308" fmla="*/ 4363241 w 6789613"/>
                  <a:gd name="connsiteY308" fmla="*/ 2594167 h 3650882"/>
                  <a:gd name="connsiteX309" fmla="*/ 4419141 w 6789613"/>
                  <a:gd name="connsiteY309" fmla="*/ 2594167 h 3650882"/>
                  <a:gd name="connsiteX310" fmla="*/ 4419141 w 6789613"/>
                  <a:gd name="connsiteY310" fmla="*/ 2621379 h 3650882"/>
                  <a:gd name="connsiteX311" fmla="*/ 4512812 w 6789613"/>
                  <a:gd name="connsiteY311" fmla="*/ 2621379 h 3650882"/>
                  <a:gd name="connsiteX312" fmla="*/ 4512812 w 6789613"/>
                  <a:gd name="connsiteY312" fmla="*/ 2650102 h 3650882"/>
                  <a:gd name="connsiteX313" fmla="*/ 4591374 w 6789613"/>
                  <a:gd name="connsiteY313" fmla="*/ 2650102 h 3650882"/>
                  <a:gd name="connsiteX314" fmla="*/ 4591374 w 6789613"/>
                  <a:gd name="connsiteY314" fmla="*/ 2678825 h 3650882"/>
                  <a:gd name="connsiteX315" fmla="*/ 4710729 w 6789613"/>
                  <a:gd name="connsiteY315" fmla="*/ 2678825 h 3650882"/>
                  <a:gd name="connsiteX316" fmla="*/ 4710729 w 6789613"/>
                  <a:gd name="connsiteY316" fmla="*/ 2707549 h 3650882"/>
                  <a:gd name="connsiteX317" fmla="*/ 4811954 w 6789613"/>
                  <a:gd name="connsiteY317" fmla="*/ 2707549 h 3650882"/>
                  <a:gd name="connsiteX318" fmla="*/ 4811954 w 6789613"/>
                  <a:gd name="connsiteY318" fmla="*/ 2737784 h 3650882"/>
                  <a:gd name="connsiteX319" fmla="*/ 5009871 w 6789613"/>
                  <a:gd name="connsiteY319" fmla="*/ 2737784 h 3650882"/>
                  <a:gd name="connsiteX320" fmla="*/ 5009871 w 6789613"/>
                  <a:gd name="connsiteY320" fmla="*/ 2772554 h 3650882"/>
                  <a:gd name="connsiteX321" fmla="*/ 5017425 w 6789613"/>
                  <a:gd name="connsiteY321" fmla="*/ 2772554 h 3650882"/>
                  <a:gd name="connsiteX322" fmla="*/ 5017425 w 6789613"/>
                  <a:gd name="connsiteY322" fmla="*/ 2807324 h 3650882"/>
                  <a:gd name="connsiteX323" fmla="*/ 5591536 w 6789613"/>
                  <a:gd name="connsiteY323" fmla="*/ 2807324 h 3650882"/>
                  <a:gd name="connsiteX324" fmla="*/ 5591536 w 6789613"/>
                  <a:gd name="connsiteY324" fmla="*/ 2864771 h 3650882"/>
                  <a:gd name="connsiteX325" fmla="*/ 5632328 w 6789613"/>
                  <a:gd name="connsiteY325" fmla="*/ 2864771 h 3650882"/>
                  <a:gd name="connsiteX326" fmla="*/ 5632328 w 6789613"/>
                  <a:gd name="connsiteY326" fmla="*/ 2925241 h 3650882"/>
                  <a:gd name="connsiteX327" fmla="*/ 5671609 w 6789613"/>
                  <a:gd name="connsiteY327" fmla="*/ 2925241 h 3650882"/>
                  <a:gd name="connsiteX328" fmla="*/ 5671609 w 6789613"/>
                  <a:gd name="connsiteY328" fmla="*/ 2990246 h 3650882"/>
                  <a:gd name="connsiteX329" fmla="*/ 5875569 w 6789613"/>
                  <a:gd name="connsiteY329" fmla="*/ 2990246 h 3650882"/>
                  <a:gd name="connsiteX330" fmla="*/ 5875569 w 6789613"/>
                  <a:gd name="connsiteY330" fmla="*/ 3085487 h 3650882"/>
                  <a:gd name="connsiteX331" fmla="*/ 6324282 w 6789613"/>
                  <a:gd name="connsiteY331" fmla="*/ 3085487 h 3650882"/>
                  <a:gd name="connsiteX332" fmla="*/ 6324282 w 6789613"/>
                  <a:gd name="connsiteY332" fmla="*/ 3368184 h 3650882"/>
                  <a:gd name="connsiteX333" fmla="*/ 6789614 w 6789613"/>
                  <a:gd name="connsiteY333" fmla="*/ 3368184 h 3650882"/>
                  <a:gd name="connsiteX334" fmla="*/ 6789614 w 6789613"/>
                  <a:gd name="connsiteY334" fmla="*/ 3650882 h 365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Lst>
                <a:rect l="l" t="t" r="r" b="b"/>
                <a:pathLst>
                  <a:path w="6789613" h="3650882">
                    <a:moveTo>
                      <a:pt x="0" y="0"/>
                    </a:moveTo>
                    <a:lnTo>
                      <a:pt x="63454" y="0"/>
                    </a:lnTo>
                    <a:lnTo>
                      <a:pt x="63454" y="10582"/>
                    </a:lnTo>
                    <a:lnTo>
                      <a:pt x="95182" y="10582"/>
                    </a:lnTo>
                    <a:lnTo>
                      <a:pt x="95182" y="19653"/>
                    </a:lnTo>
                    <a:lnTo>
                      <a:pt x="102736" y="19653"/>
                    </a:lnTo>
                    <a:lnTo>
                      <a:pt x="102736" y="30235"/>
                    </a:lnTo>
                    <a:lnTo>
                      <a:pt x="134463" y="30235"/>
                    </a:lnTo>
                    <a:lnTo>
                      <a:pt x="134463" y="39306"/>
                    </a:lnTo>
                    <a:lnTo>
                      <a:pt x="149571" y="39306"/>
                    </a:lnTo>
                    <a:lnTo>
                      <a:pt x="149571" y="49888"/>
                    </a:lnTo>
                    <a:lnTo>
                      <a:pt x="259861" y="49888"/>
                    </a:lnTo>
                    <a:lnTo>
                      <a:pt x="259861" y="58958"/>
                    </a:lnTo>
                    <a:lnTo>
                      <a:pt x="284034" y="58958"/>
                    </a:lnTo>
                    <a:lnTo>
                      <a:pt x="284034" y="89193"/>
                    </a:lnTo>
                    <a:lnTo>
                      <a:pt x="291588" y="89193"/>
                    </a:lnTo>
                    <a:lnTo>
                      <a:pt x="291588" y="99776"/>
                    </a:lnTo>
                    <a:lnTo>
                      <a:pt x="299142" y="99776"/>
                    </a:lnTo>
                    <a:lnTo>
                      <a:pt x="299142" y="108846"/>
                    </a:lnTo>
                    <a:lnTo>
                      <a:pt x="315761" y="108846"/>
                    </a:lnTo>
                    <a:lnTo>
                      <a:pt x="315761" y="119428"/>
                    </a:lnTo>
                    <a:lnTo>
                      <a:pt x="323315" y="119428"/>
                    </a:lnTo>
                    <a:lnTo>
                      <a:pt x="323315" y="148152"/>
                    </a:lnTo>
                    <a:lnTo>
                      <a:pt x="330869" y="148152"/>
                    </a:lnTo>
                    <a:lnTo>
                      <a:pt x="330869" y="169316"/>
                    </a:lnTo>
                    <a:lnTo>
                      <a:pt x="338423" y="169316"/>
                    </a:lnTo>
                    <a:lnTo>
                      <a:pt x="338423" y="238857"/>
                    </a:lnTo>
                    <a:lnTo>
                      <a:pt x="345977" y="238857"/>
                    </a:lnTo>
                    <a:lnTo>
                      <a:pt x="345977" y="269092"/>
                    </a:lnTo>
                    <a:lnTo>
                      <a:pt x="355042" y="269092"/>
                    </a:lnTo>
                    <a:lnTo>
                      <a:pt x="355042" y="279674"/>
                    </a:lnTo>
                    <a:lnTo>
                      <a:pt x="370150" y="279674"/>
                    </a:lnTo>
                    <a:lnTo>
                      <a:pt x="370150" y="299327"/>
                    </a:lnTo>
                    <a:lnTo>
                      <a:pt x="377704" y="299327"/>
                    </a:lnTo>
                    <a:lnTo>
                      <a:pt x="377704" y="329562"/>
                    </a:lnTo>
                    <a:lnTo>
                      <a:pt x="385258" y="329562"/>
                    </a:lnTo>
                    <a:lnTo>
                      <a:pt x="385258" y="338633"/>
                    </a:lnTo>
                    <a:lnTo>
                      <a:pt x="409432" y="338633"/>
                    </a:lnTo>
                    <a:lnTo>
                      <a:pt x="409432" y="349215"/>
                    </a:lnTo>
                    <a:lnTo>
                      <a:pt x="433605" y="349215"/>
                    </a:lnTo>
                    <a:lnTo>
                      <a:pt x="433605" y="359797"/>
                    </a:lnTo>
                    <a:lnTo>
                      <a:pt x="441159" y="359797"/>
                    </a:lnTo>
                    <a:lnTo>
                      <a:pt x="441159" y="368868"/>
                    </a:lnTo>
                    <a:lnTo>
                      <a:pt x="465332" y="368868"/>
                    </a:lnTo>
                    <a:lnTo>
                      <a:pt x="465332" y="379450"/>
                    </a:lnTo>
                    <a:lnTo>
                      <a:pt x="527275" y="379450"/>
                    </a:lnTo>
                    <a:lnTo>
                      <a:pt x="527275" y="390032"/>
                    </a:lnTo>
                    <a:lnTo>
                      <a:pt x="543894" y="390032"/>
                    </a:lnTo>
                    <a:lnTo>
                      <a:pt x="543894" y="399103"/>
                    </a:lnTo>
                    <a:lnTo>
                      <a:pt x="551448" y="399103"/>
                    </a:lnTo>
                    <a:lnTo>
                      <a:pt x="551448" y="409685"/>
                    </a:lnTo>
                    <a:lnTo>
                      <a:pt x="566557" y="409685"/>
                    </a:lnTo>
                    <a:lnTo>
                      <a:pt x="566557" y="420267"/>
                    </a:lnTo>
                    <a:lnTo>
                      <a:pt x="622457" y="420267"/>
                    </a:lnTo>
                    <a:lnTo>
                      <a:pt x="622457" y="429338"/>
                    </a:lnTo>
                    <a:lnTo>
                      <a:pt x="630011" y="429338"/>
                    </a:lnTo>
                    <a:lnTo>
                      <a:pt x="630011" y="439920"/>
                    </a:lnTo>
                    <a:lnTo>
                      <a:pt x="637565" y="439920"/>
                    </a:lnTo>
                    <a:lnTo>
                      <a:pt x="637565" y="459573"/>
                    </a:lnTo>
                    <a:lnTo>
                      <a:pt x="645119" y="459573"/>
                    </a:lnTo>
                    <a:lnTo>
                      <a:pt x="645119" y="470155"/>
                    </a:lnTo>
                    <a:lnTo>
                      <a:pt x="654184" y="470155"/>
                    </a:lnTo>
                    <a:lnTo>
                      <a:pt x="654184" y="489808"/>
                    </a:lnTo>
                    <a:lnTo>
                      <a:pt x="661738" y="489808"/>
                    </a:lnTo>
                    <a:lnTo>
                      <a:pt x="661738" y="510972"/>
                    </a:lnTo>
                    <a:lnTo>
                      <a:pt x="669292" y="510972"/>
                    </a:lnTo>
                    <a:lnTo>
                      <a:pt x="669292" y="571442"/>
                    </a:lnTo>
                    <a:lnTo>
                      <a:pt x="676846" y="571442"/>
                    </a:lnTo>
                    <a:lnTo>
                      <a:pt x="676846" y="610748"/>
                    </a:lnTo>
                    <a:lnTo>
                      <a:pt x="685911" y="610748"/>
                    </a:lnTo>
                    <a:lnTo>
                      <a:pt x="685911" y="621330"/>
                    </a:lnTo>
                    <a:lnTo>
                      <a:pt x="693465" y="621330"/>
                    </a:lnTo>
                    <a:lnTo>
                      <a:pt x="693465" y="651565"/>
                    </a:lnTo>
                    <a:lnTo>
                      <a:pt x="716128" y="651565"/>
                    </a:lnTo>
                    <a:lnTo>
                      <a:pt x="716128" y="662148"/>
                    </a:lnTo>
                    <a:lnTo>
                      <a:pt x="725192" y="662148"/>
                    </a:lnTo>
                    <a:lnTo>
                      <a:pt x="725192" y="672730"/>
                    </a:lnTo>
                    <a:lnTo>
                      <a:pt x="740301" y="672730"/>
                    </a:lnTo>
                    <a:lnTo>
                      <a:pt x="740301" y="681800"/>
                    </a:lnTo>
                    <a:lnTo>
                      <a:pt x="755409" y="681800"/>
                    </a:lnTo>
                    <a:lnTo>
                      <a:pt x="755409" y="692383"/>
                    </a:lnTo>
                    <a:lnTo>
                      <a:pt x="968434" y="692383"/>
                    </a:lnTo>
                    <a:lnTo>
                      <a:pt x="968434" y="702965"/>
                    </a:lnTo>
                    <a:lnTo>
                      <a:pt x="975988" y="702965"/>
                    </a:lnTo>
                    <a:lnTo>
                      <a:pt x="975988" y="712035"/>
                    </a:lnTo>
                    <a:lnTo>
                      <a:pt x="992607" y="712035"/>
                    </a:lnTo>
                    <a:lnTo>
                      <a:pt x="992607" y="722618"/>
                    </a:lnTo>
                    <a:lnTo>
                      <a:pt x="1000161" y="722618"/>
                    </a:lnTo>
                    <a:lnTo>
                      <a:pt x="1000161" y="752853"/>
                    </a:lnTo>
                    <a:lnTo>
                      <a:pt x="1007715" y="752853"/>
                    </a:lnTo>
                    <a:lnTo>
                      <a:pt x="1007715" y="814835"/>
                    </a:lnTo>
                    <a:lnTo>
                      <a:pt x="1024334" y="814835"/>
                    </a:lnTo>
                    <a:lnTo>
                      <a:pt x="1024334" y="825417"/>
                    </a:lnTo>
                    <a:lnTo>
                      <a:pt x="1039442" y="825417"/>
                    </a:lnTo>
                    <a:lnTo>
                      <a:pt x="1039442" y="835999"/>
                    </a:lnTo>
                    <a:lnTo>
                      <a:pt x="1078724" y="835999"/>
                    </a:lnTo>
                    <a:lnTo>
                      <a:pt x="1078724" y="845070"/>
                    </a:lnTo>
                    <a:lnTo>
                      <a:pt x="1110451" y="845070"/>
                    </a:lnTo>
                    <a:lnTo>
                      <a:pt x="1110451" y="855652"/>
                    </a:lnTo>
                    <a:lnTo>
                      <a:pt x="1228295" y="855652"/>
                    </a:lnTo>
                    <a:lnTo>
                      <a:pt x="1228295" y="866234"/>
                    </a:lnTo>
                    <a:lnTo>
                      <a:pt x="1267576" y="866234"/>
                    </a:lnTo>
                    <a:lnTo>
                      <a:pt x="1267576" y="887399"/>
                    </a:lnTo>
                    <a:lnTo>
                      <a:pt x="1284195" y="887399"/>
                    </a:lnTo>
                    <a:lnTo>
                      <a:pt x="1284195" y="907051"/>
                    </a:lnTo>
                    <a:lnTo>
                      <a:pt x="1291749" y="907051"/>
                    </a:lnTo>
                    <a:lnTo>
                      <a:pt x="1291749" y="949381"/>
                    </a:lnTo>
                    <a:lnTo>
                      <a:pt x="1315922" y="949381"/>
                    </a:lnTo>
                    <a:lnTo>
                      <a:pt x="1315922" y="959963"/>
                    </a:lnTo>
                    <a:lnTo>
                      <a:pt x="1323476" y="959963"/>
                    </a:lnTo>
                    <a:lnTo>
                      <a:pt x="1323476" y="969033"/>
                    </a:lnTo>
                    <a:lnTo>
                      <a:pt x="1331030" y="969033"/>
                    </a:lnTo>
                    <a:lnTo>
                      <a:pt x="1331030" y="1021945"/>
                    </a:lnTo>
                    <a:lnTo>
                      <a:pt x="1338584" y="1021945"/>
                    </a:lnTo>
                    <a:lnTo>
                      <a:pt x="1338584" y="1062762"/>
                    </a:lnTo>
                    <a:lnTo>
                      <a:pt x="1346138" y="1062762"/>
                    </a:lnTo>
                    <a:lnTo>
                      <a:pt x="1346138" y="1083927"/>
                    </a:lnTo>
                    <a:lnTo>
                      <a:pt x="1355203" y="1083927"/>
                    </a:lnTo>
                    <a:lnTo>
                      <a:pt x="1355203" y="1094509"/>
                    </a:lnTo>
                    <a:lnTo>
                      <a:pt x="1362757" y="1094509"/>
                    </a:lnTo>
                    <a:lnTo>
                      <a:pt x="1362757" y="1114162"/>
                    </a:lnTo>
                    <a:lnTo>
                      <a:pt x="1370312" y="1114162"/>
                    </a:lnTo>
                    <a:lnTo>
                      <a:pt x="1370312" y="1135326"/>
                    </a:lnTo>
                    <a:lnTo>
                      <a:pt x="1377866" y="1135326"/>
                    </a:lnTo>
                    <a:lnTo>
                      <a:pt x="1377866" y="1145908"/>
                    </a:lnTo>
                    <a:lnTo>
                      <a:pt x="1386930" y="1145908"/>
                    </a:lnTo>
                    <a:lnTo>
                      <a:pt x="1386930" y="1156491"/>
                    </a:lnTo>
                    <a:lnTo>
                      <a:pt x="1433766" y="1156491"/>
                    </a:lnTo>
                    <a:lnTo>
                      <a:pt x="1433766" y="1167073"/>
                    </a:lnTo>
                    <a:lnTo>
                      <a:pt x="1441320" y="1167073"/>
                    </a:lnTo>
                    <a:lnTo>
                      <a:pt x="1441320" y="1177655"/>
                    </a:lnTo>
                    <a:lnTo>
                      <a:pt x="1465493" y="1177655"/>
                    </a:lnTo>
                    <a:lnTo>
                      <a:pt x="1465493" y="1186726"/>
                    </a:lnTo>
                    <a:lnTo>
                      <a:pt x="1512328" y="1186726"/>
                    </a:lnTo>
                    <a:lnTo>
                      <a:pt x="1512328" y="1197308"/>
                    </a:lnTo>
                    <a:lnTo>
                      <a:pt x="1544056" y="1197308"/>
                    </a:lnTo>
                    <a:lnTo>
                      <a:pt x="1544056" y="1207890"/>
                    </a:lnTo>
                    <a:lnTo>
                      <a:pt x="1575783" y="1207890"/>
                    </a:lnTo>
                    <a:lnTo>
                      <a:pt x="1575783" y="1218472"/>
                    </a:lnTo>
                    <a:lnTo>
                      <a:pt x="1583337" y="1218472"/>
                    </a:lnTo>
                    <a:lnTo>
                      <a:pt x="1583337" y="1229055"/>
                    </a:lnTo>
                    <a:lnTo>
                      <a:pt x="1590891" y="1229055"/>
                    </a:lnTo>
                    <a:lnTo>
                      <a:pt x="1590891" y="1239637"/>
                    </a:lnTo>
                    <a:lnTo>
                      <a:pt x="1615064" y="1239637"/>
                    </a:lnTo>
                    <a:lnTo>
                      <a:pt x="1615064" y="1250219"/>
                    </a:lnTo>
                    <a:lnTo>
                      <a:pt x="1630172" y="1250219"/>
                    </a:lnTo>
                    <a:lnTo>
                      <a:pt x="1630172" y="1260802"/>
                    </a:lnTo>
                    <a:lnTo>
                      <a:pt x="1637726" y="1260802"/>
                    </a:lnTo>
                    <a:lnTo>
                      <a:pt x="1637726" y="1271384"/>
                    </a:lnTo>
                    <a:lnTo>
                      <a:pt x="1646791" y="1271384"/>
                    </a:lnTo>
                    <a:lnTo>
                      <a:pt x="1646791" y="1281966"/>
                    </a:lnTo>
                    <a:lnTo>
                      <a:pt x="1654345" y="1281966"/>
                    </a:lnTo>
                    <a:lnTo>
                      <a:pt x="1654345" y="1292548"/>
                    </a:lnTo>
                    <a:lnTo>
                      <a:pt x="1661899" y="1292548"/>
                    </a:lnTo>
                    <a:lnTo>
                      <a:pt x="1661899" y="1313713"/>
                    </a:lnTo>
                    <a:lnTo>
                      <a:pt x="1669453" y="1313713"/>
                    </a:lnTo>
                    <a:lnTo>
                      <a:pt x="1669453" y="1345460"/>
                    </a:lnTo>
                    <a:lnTo>
                      <a:pt x="1686072" y="1345460"/>
                    </a:lnTo>
                    <a:lnTo>
                      <a:pt x="1686072" y="1366624"/>
                    </a:lnTo>
                    <a:lnTo>
                      <a:pt x="1701180" y="1366624"/>
                    </a:lnTo>
                    <a:lnTo>
                      <a:pt x="1701180" y="1377206"/>
                    </a:lnTo>
                    <a:lnTo>
                      <a:pt x="1708735" y="1377206"/>
                    </a:lnTo>
                    <a:lnTo>
                      <a:pt x="1708735" y="1398371"/>
                    </a:lnTo>
                    <a:lnTo>
                      <a:pt x="1717800" y="1398371"/>
                    </a:lnTo>
                    <a:lnTo>
                      <a:pt x="1717800" y="1408953"/>
                    </a:lnTo>
                    <a:lnTo>
                      <a:pt x="1725354" y="1408953"/>
                    </a:lnTo>
                    <a:lnTo>
                      <a:pt x="1725354" y="1419536"/>
                    </a:lnTo>
                    <a:lnTo>
                      <a:pt x="1757081" y="1419536"/>
                    </a:lnTo>
                    <a:lnTo>
                      <a:pt x="1757081" y="1430118"/>
                    </a:lnTo>
                    <a:lnTo>
                      <a:pt x="1787297" y="1430118"/>
                    </a:lnTo>
                    <a:lnTo>
                      <a:pt x="1787297" y="1442212"/>
                    </a:lnTo>
                    <a:lnTo>
                      <a:pt x="1803916" y="1442212"/>
                    </a:lnTo>
                    <a:lnTo>
                      <a:pt x="1803916" y="1463376"/>
                    </a:lnTo>
                    <a:lnTo>
                      <a:pt x="1835643" y="1463376"/>
                    </a:lnTo>
                    <a:lnTo>
                      <a:pt x="1835643" y="1473959"/>
                    </a:lnTo>
                    <a:lnTo>
                      <a:pt x="1914206" y="1473959"/>
                    </a:lnTo>
                    <a:lnTo>
                      <a:pt x="1914206" y="1484541"/>
                    </a:lnTo>
                    <a:lnTo>
                      <a:pt x="1929314" y="1484541"/>
                    </a:lnTo>
                    <a:lnTo>
                      <a:pt x="1929314" y="1495123"/>
                    </a:lnTo>
                    <a:lnTo>
                      <a:pt x="1945933" y="1495123"/>
                    </a:lnTo>
                    <a:lnTo>
                      <a:pt x="1945933" y="1505705"/>
                    </a:lnTo>
                    <a:lnTo>
                      <a:pt x="1953487" y="1505705"/>
                    </a:lnTo>
                    <a:lnTo>
                      <a:pt x="1953487" y="1516288"/>
                    </a:lnTo>
                    <a:lnTo>
                      <a:pt x="1961041" y="1516288"/>
                    </a:lnTo>
                    <a:lnTo>
                      <a:pt x="1961041" y="1528382"/>
                    </a:lnTo>
                    <a:lnTo>
                      <a:pt x="1992768" y="1528382"/>
                    </a:lnTo>
                    <a:lnTo>
                      <a:pt x="1992768" y="1549546"/>
                    </a:lnTo>
                    <a:lnTo>
                      <a:pt x="2007876" y="1549546"/>
                    </a:lnTo>
                    <a:lnTo>
                      <a:pt x="2007876" y="1560129"/>
                    </a:lnTo>
                    <a:lnTo>
                      <a:pt x="2024496" y="1560129"/>
                    </a:lnTo>
                    <a:lnTo>
                      <a:pt x="2024496" y="1582805"/>
                    </a:lnTo>
                    <a:lnTo>
                      <a:pt x="2032050" y="1582805"/>
                    </a:lnTo>
                    <a:lnTo>
                      <a:pt x="2032050" y="1603969"/>
                    </a:lnTo>
                    <a:lnTo>
                      <a:pt x="2039604" y="1603969"/>
                    </a:lnTo>
                    <a:lnTo>
                      <a:pt x="2039604" y="1616063"/>
                    </a:lnTo>
                    <a:lnTo>
                      <a:pt x="2071331" y="1616063"/>
                    </a:lnTo>
                    <a:lnTo>
                      <a:pt x="2071331" y="1626646"/>
                    </a:lnTo>
                    <a:lnTo>
                      <a:pt x="2157447" y="1626646"/>
                    </a:lnTo>
                    <a:lnTo>
                      <a:pt x="2157447" y="1637228"/>
                    </a:lnTo>
                    <a:lnTo>
                      <a:pt x="2267737" y="1637228"/>
                    </a:lnTo>
                    <a:lnTo>
                      <a:pt x="2267737" y="1659904"/>
                    </a:lnTo>
                    <a:lnTo>
                      <a:pt x="2276802" y="1659904"/>
                    </a:lnTo>
                    <a:lnTo>
                      <a:pt x="2276802" y="1671998"/>
                    </a:lnTo>
                    <a:lnTo>
                      <a:pt x="2284356" y="1671998"/>
                    </a:lnTo>
                    <a:lnTo>
                      <a:pt x="2284356" y="1693163"/>
                    </a:lnTo>
                    <a:lnTo>
                      <a:pt x="2291910" y="1693163"/>
                    </a:lnTo>
                    <a:lnTo>
                      <a:pt x="2291910" y="1717351"/>
                    </a:lnTo>
                    <a:lnTo>
                      <a:pt x="2316083" y="1717351"/>
                    </a:lnTo>
                    <a:lnTo>
                      <a:pt x="2316083" y="1738515"/>
                    </a:lnTo>
                    <a:lnTo>
                      <a:pt x="2323637" y="1738515"/>
                    </a:lnTo>
                    <a:lnTo>
                      <a:pt x="2323637" y="1750609"/>
                    </a:lnTo>
                    <a:lnTo>
                      <a:pt x="2331191" y="1750609"/>
                    </a:lnTo>
                    <a:lnTo>
                      <a:pt x="2331191" y="1761192"/>
                    </a:lnTo>
                    <a:lnTo>
                      <a:pt x="2338745" y="1761192"/>
                    </a:lnTo>
                    <a:lnTo>
                      <a:pt x="2338745" y="1773286"/>
                    </a:lnTo>
                    <a:lnTo>
                      <a:pt x="2347810" y="1773286"/>
                    </a:lnTo>
                    <a:lnTo>
                      <a:pt x="2347810" y="1795962"/>
                    </a:lnTo>
                    <a:lnTo>
                      <a:pt x="2355365" y="1795962"/>
                    </a:lnTo>
                    <a:lnTo>
                      <a:pt x="2355365" y="1808056"/>
                    </a:lnTo>
                    <a:lnTo>
                      <a:pt x="2370473" y="1808056"/>
                    </a:lnTo>
                    <a:lnTo>
                      <a:pt x="2370473" y="1818638"/>
                    </a:lnTo>
                    <a:lnTo>
                      <a:pt x="2378027" y="1818638"/>
                    </a:lnTo>
                    <a:lnTo>
                      <a:pt x="2378027" y="1830732"/>
                    </a:lnTo>
                    <a:lnTo>
                      <a:pt x="2387092" y="1830732"/>
                    </a:lnTo>
                    <a:lnTo>
                      <a:pt x="2387092" y="1842826"/>
                    </a:lnTo>
                    <a:lnTo>
                      <a:pt x="2394646" y="1842826"/>
                    </a:lnTo>
                    <a:lnTo>
                      <a:pt x="2394646" y="1853408"/>
                    </a:lnTo>
                    <a:lnTo>
                      <a:pt x="2402200" y="1853408"/>
                    </a:lnTo>
                    <a:lnTo>
                      <a:pt x="2402200" y="1865502"/>
                    </a:lnTo>
                    <a:lnTo>
                      <a:pt x="2409754" y="1865502"/>
                    </a:lnTo>
                    <a:lnTo>
                      <a:pt x="2409754" y="1876085"/>
                    </a:lnTo>
                    <a:lnTo>
                      <a:pt x="2465654" y="1876085"/>
                    </a:lnTo>
                    <a:lnTo>
                      <a:pt x="2465654" y="1888179"/>
                    </a:lnTo>
                    <a:lnTo>
                      <a:pt x="2473208" y="1888179"/>
                    </a:lnTo>
                    <a:lnTo>
                      <a:pt x="2473208" y="1900273"/>
                    </a:lnTo>
                    <a:lnTo>
                      <a:pt x="2529109" y="1900273"/>
                    </a:lnTo>
                    <a:lnTo>
                      <a:pt x="2529109" y="1910855"/>
                    </a:lnTo>
                    <a:lnTo>
                      <a:pt x="2598606" y="1910855"/>
                    </a:lnTo>
                    <a:lnTo>
                      <a:pt x="2598606" y="1922949"/>
                    </a:lnTo>
                    <a:lnTo>
                      <a:pt x="2607671" y="1922949"/>
                    </a:lnTo>
                    <a:lnTo>
                      <a:pt x="2607671" y="1947137"/>
                    </a:lnTo>
                    <a:lnTo>
                      <a:pt x="2615225" y="1947137"/>
                    </a:lnTo>
                    <a:lnTo>
                      <a:pt x="2615225" y="1957719"/>
                    </a:lnTo>
                    <a:lnTo>
                      <a:pt x="2622779" y="1957719"/>
                    </a:lnTo>
                    <a:lnTo>
                      <a:pt x="2622779" y="1969813"/>
                    </a:lnTo>
                    <a:lnTo>
                      <a:pt x="2630333" y="1969813"/>
                    </a:lnTo>
                    <a:lnTo>
                      <a:pt x="2630333" y="1981907"/>
                    </a:lnTo>
                    <a:lnTo>
                      <a:pt x="2654506" y="1981907"/>
                    </a:lnTo>
                    <a:lnTo>
                      <a:pt x="2654506" y="1994001"/>
                    </a:lnTo>
                    <a:lnTo>
                      <a:pt x="2701342" y="1994001"/>
                    </a:lnTo>
                    <a:lnTo>
                      <a:pt x="2701342" y="2006096"/>
                    </a:lnTo>
                    <a:lnTo>
                      <a:pt x="2708896" y="2006096"/>
                    </a:lnTo>
                    <a:lnTo>
                      <a:pt x="2708896" y="2018190"/>
                    </a:lnTo>
                    <a:lnTo>
                      <a:pt x="2717961" y="2018190"/>
                    </a:lnTo>
                    <a:lnTo>
                      <a:pt x="2717961" y="2030283"/>
                    </a:lnTo>
                    <a:lnTo>
                      <a:pt x="2733069" y="2030283"/>
                    </a:lnTo>
                    <a:lnTo>
                      <a:pt x="2733069" y="2043889"/>
                    </a:lnTo>
                    <a:lnTo>
                      <a:pt x="2757242" y="2043889"/>
                    </a:lnTo>
                    <a:lnTo>
                      <a:pt x="2757242" y="2055983"/>
                    </a:lnTo>
                    <a:lnTo>
                      <a:pt x="2764796" y="2055983"/>
                    </a:lnTo>
                    <a:lnTo>
                      <a:pt x="2764796" y="2068077"/>
                    </a:lnTo>
                    <a:lnTo>
                      <a:pt x="2811631" y="2068077"/>
                    </a:lnTo>
                    <a:lnTo>
                      <a:pt x="2811631" y="2093777"/>
                    </a:lnTo>
                    <a:lnTo>
                      <a:pt x="2875086" y="2093777"/>
                    </a:lnTo>
                    <a:lnTo>
                      <a:pt x="2875086" y="2119477"/>
                    </a:lnTo>
                    <a:lnTo>
                      <a:pt x="2929475" y="2119477"/>
                    </a:lnTo>
                    <a:lnTo>
                      <a:pt x="2929475" y="2146689"/>
                    </a:lnTo>
                    <a:lnTo>
                      <a:pt x="2946094" y="2146689"/>
                    </a:lnTo>
                    <a:lnTo>
                      <a:pt x="2946094" y="2172388"/>
                    </a:lnTo>
                    <a:lnTo>
                      <a:pt x="2953648" y="2172388"/>
                    </a:lnTo>
                    <a:lnTo>
                      <a:pt x="2953648" y="2185994"/>
                    </a:lnTo>
                    <a:lnTo>
                      <a:pt x="2985376" y="2185994"/>
                    </a:lnTo>
                    <a:lnTo>
                      <a:pt x="2985376" y="2211694"/>
                    </a:lnTo>
                    <a:lnTo>
                      <a:pt x="3017102" y="2211694"/>
                    </a:lnTo>
                    <a:lnTo>
                      <a:pt x="3017102" y="2225300"/>
                    </a:lnTo>
                    <a:lnTo>
                      <a:pt x="3110773" y="2225300"/>
                    </a:lnTo>
                    <a:lnTo>
                      <a:pt x="3110773" y="2238905"/>
                    </a:lnTo>
                    <a:lnTo>
                      <a:pt x="3189336" y="2238905"/>
                    </a:lnTo>
                    <a:lnTo>
                      <a:pt x="3189336" y="2254023"/>
                    </a:lnTo>
                    <a:lnTo>
                      <a:pt x="3260344" y="2254023"/>
                    </a:lnTo>
                    <a:lnTo>
                      <a:pt x="3260344" y="2267629"/>
                    </a:lnTo>
                    <a:lnTo>
                      <a:pt x="3299625" y="2267629"/>
                    </a:lnTo>
                    <a:lnTo>
                      <a:pt x="3299625" y="2296352"/>
                    </a:lnTo>
                    <a:lnTo>
                      <a:pt x="3394807" y="2296352"/>
                    </a:lnTo>
                    <a:lnTo>
                      <a:pt x="3394807" y="2312981"/>
                    </a:lnTo>
                    <a:lnTo>
                      <a:pt x="3512651" y="2312981"/>
                    </a:lnTo>
                    <a:lnTo>
                      <a:pt x="3512651" y="2328099"/>
                    </a:lnTo>
                    <a:lnTo>
                      <a:pt x="3622940" y="2328099"/>
                    </a:lnTo>
                    <a:lnTo>
                      <a:pt x="3622940" y="2361357"/>
                    </a:lnTo>
                    <a:lnTo>
                      <a:pt x="3630494" y="2361357"/>
                    </a:lnTo>
                    <a:lnTo>
                      <a:pt x="3630494" y="2394616"/>
                    </a:lnTo>
                    <a:lnTo>
                      <a:pt x="3654668" y="2394616"/>
                    </a:lnTo>
                    <a:lnTo>
                      <a:pt x="3654668" y="2409733"/>
                    </a:lnTo>
                    <a:lnTo>
                      <a:pt x="3875247" y="2409733"/>
                    </a:lnTo>
                    <a:lnTo>
                      <a:pt x="3875247" y="2427874"/>
                    </a:lnTo>
                    <a:lnTo>
                      <a:pt x="3931147" y="2427874"/>
                    </a:lnTo>
                    <a:lnTo>
                      <a:pt x="3931147" y="2446015"/>
                    </a:lnTo>
                    <a:lnTo>
                      <a:pt x="3938701" y="2446015"/>
                    </a:lnTo>
                    <a:lnTo>
                      <a:pt x="3938701" y="2483809"/>
                    </a:lnTo>
                    <a:lnTo>
                      <a:pt x="3977982" y="2483809"/>
                    </a:lnTo>
                    <a:lnTo>
                      <a:pt x="3977982" y="2501950"/>
                    </a:lnTo>
                    <a:lnTo>
                      <a:pt x="3993091" y="2501950"/>
                    </a:lnTo>
                    <a:lnTo>
                      <a:pt x="3993091" y="2520091"/>
                    </a:lnTo>
                    <a:lnTo>
                      <a:pt x="4252951" y="2520091"/>
                    </a:lnTo>
                    <a:lnTo>
                      <a:pt x="4252951" y="2542768"/>
                    </a:lnTo>
                    <a:lnTo>
                      <a:pt x="4284679" y="2542768"/>
                    </a:lnTo>
                    <a:lnTo>
                      <a:pt x="4284679" y="2566956"/>
                    </a:lnTo>
                    <a:lnTo>
                      <a:pt x="4363241" y="2566956"/>
                    </a:lnTo>
                    <a:lnTo>
                      <a:pt x="4363241" y="2594167"/>
                    </a:lnTo>
                    <a:lnTo>
                      <a:pt x="4419141" y="2594167"/>
                    </a:lnTo>
                    <a:lnTo>
                      <a:pt x="4419141" y="2621379"/>
                    </a:lnTo>
                    <a:lnTo>
                      <a:pt x="4512812" y="2621379"/>
                    </a:lnTo>
                    <a:lnTo>
                      <a:pt x="4512812" y="2650102"/>
                    </a:lnTo>
                    <a:lnTo>
                      <a:pt x="4591374" y="2650102"/>
                    </a:lnTo>
                    <a:lnTo>
                      <a:pt x="4591374" y="2678825"/>
                    </a:lnTo>
                    <a:lnTo>
                      <a:pt x="4710729" y="2678825"/>
                    </a:lnTo>
                    <a:lnTo>
                      <a:pt x="4710729" y="2707549"/>
                    </a:lnTo>
                    <a:lnTo>
                      <a:pt x="4811954" y="2707549"/>
                    </a:lnTo>
                    <a:lnTo>
                      <a:pt x="4811954" y="2737784"/>
                    </a:lnTo>
                    <a:lnTo>
                      <a:pt x="5009871" y="2737784"/>
                    </a:lnTo>
                    <a:lnTo>
                      <a:pt x="5009871" y="2772554"/>
                    </a:lnTo>
                    <a:lnTo>
                      <a:pt x="5017425" y="2772554"/>
                    </a:lnTo>
                    <a:lnTo>
                      <a:pt x="5017425" y="2807324"/>
                    </a:lnTo>
                    <a:lnTo>
                      <a:pt x="5591536" y="2807324"/>
                    </a:lnTo>
                    <a:lnTo>
                      <a:pt x="5591536" y="2864771"/>
                    </a:lnTo>
                    <a:lnTo>
                      <a:pt x="5632328" y="2864771"/>
                    </a:lnTo>
                    <a:lnTo>
                      <a:pt x="5632328" y="2925241"/>
                    </a:lnTo>
                    <a:lnTo>
                      <a:pt x="5671609" y="2925241"/>
                    </a:lnTo>
                    <a:lnTo>
                      <a:pt x="5671609" y="2990246"/>
                    </a:lnTo>
                    <a:lnTo>
                      <a:pt x="5875569" y="2990246"/>
                    </a:lnTo>
                    <a:lnTo>
                      <a:pt x="5875569" y="3085487"/>
                    </a:lnTo>
                    <a:lnTo>
                      <a:pt x="6324282" y="3085487"/>
                    </a:lnTo>
                    <a:lnTo>
                      <a:pt x="6324282" y="3368184"/>
                    </a:lnTo>
                    <a:lnTo>
                      <a:pt x="6789614" y="3368184"/>
                    </a:lnTo>
                    <a:lnTo>
                      <a:pt x="6789614" y="3650882"/>
                    </a:lnTo>
                  </a:path>
                </a:pathLst>
              </a:custGeom>
              <a:noFill/>
              <a:ln w="28575" cap="flat">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6" name="Freeform 62">
                <a:extLst>
                  <a:ext uri="{FF2B5EF4-FFF2-40B4-BE49-F238E27FC236}">
                    <a16:creationId xmlns:a16="http://schemas.microsoft.com/office/drawing/2014/main" id="{3E6E971D-CB4D-872D-4C63-020F8C1F3565}"/>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7" name="Freeform 63">
                <a:extLst>
                  <a:ext uri="{FF2B5EF4-FFF2-40B4-BE49-F238E27FC236}">
                    <a16:creationId xmlns:a16="http://schemas.microsoft.com/office/drawing/2014/main" id="{108B2CAA-7704-65EE-BDC2-B03878BD40D8}"/>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8" name="Freeform 64">
                <a:extLst>
                  <a:ext uri="{FF2B5EF4-FFF2-40B4-BE49-F238E27FC236}">
                    <a16:creationId xmlns:a16="http://schemas.microsoft.com/office/drawing/2014/main" id="{E85410C1-DEF1-D2A8-8041-B928E62667B5}"/>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9" name="Freeform 65">
                <a:extLst>
                  <a:ext uri="{FF2B5EF4-FFF2-40B4-BE49-F238E27FC236}">
                    <a16:creationId xmlns:a16="http://schemas.microsoft.com/office/drawing/2014/main" id="{0A74D79C-1D5A-EBDC-FA02-2CD4643C918E}"/>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0" name="Freeform 66">
                <a:extLst>
                  <a:ext uri="{FF2B5EF4-FFF2-40B4-BE49-F238E27FC236}">
                    <a16:creationId xmlns:a16="http://schemas.microsoft.com/office/drawing/2014/main" id="{D7B5C6C1-FF14-7EA6-7B8B-5DAB285C0707}"/>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1" name="Freeform 67">
                <a:extLst>
                  <a:ext uri="{FF2B5EF4-FFF2-40B4-BE49-F238E27FC236}">
                    <a16:creationId xmlns:a16="http://schemas.microsoft.com/office/drawing/2014/main" id="{D1272ED3-8033-1832-6855-5E94AC069860}"/>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2" name="Freeform 68">
                <a:extLst>
                  <a:ext uri="{FF2B5EF4-FFF2-40B4-BE49-F238E27FC236}">
                    <a16:creationId xmlns:a16="http://schemas.microsoft.com/office/drawing/2014/main" id="{603F4844-022D-3741-DD37-7BD687ECE5C6}"/>
                  </a:ext>
                </a:extLst>
              </p:cNvPr>
              <p:cNvSpPr/>
              <p:nvPr/>
            </p:nvSpPr>
            <p:spPr>
              <a:xfrm>
                <a:off x="3239043" y="114927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3" name="Freeform 69">
                <a:extLst>
                  <a:ext uri="{FF2B5EF4-FFF2-40B4-BE49-F238E27FC236}">
                    <a16:creationId xmlns:a16="http://schemas.microsoft.com/office/drawing/2014/main" id="{6242BE08-6ED2-5A5C-C6FB-5D207C30EDD7}"/>
                  </a:ext>
                </a:extLst>
              </p:cNvPr>
              <p:cNvSpPr/>
              <p:nvPr/>
            </p:nvSpPr>
            <p:spPr>
              <a:xfrm>
                <a:off x="3269259" y="111904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4" name="Freeform 70">
                <a:extLst>
                  <a:ext uri="{FF2B5EF4-FFF2-40B4-BE49-F238E27FC236}">
                    <a16:creationId xmlns:a16="http://schemas.microsoft.com/office/drawing/2014/main" id="{C1E0CB70-A1F2-0EC8-D109-F2FE3C0CF529}"/>
                  </a:ext>
                </a:extLst>
              </p:cNvPr>
              <p:cNvSpPr/>
              <p:nvPr/>
            </p:nvSpPr>
            <p:spPr>
              <a:xfrm>
                <a:off x="3246597" y="11583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5" name="Freeform 71">
                <a:extLst>
                  <a:ext uri="{FF2B5EF4-FFF2-40B4-BE49-F238E27FC236}">
                    <a16:creationId xmlns:a16="http://schemas.microsoft.com/office/drawing/2014/main" id="{1AAAA674-0415-5BF3-9BEE-D092F121E876}"/>
                  </a:ext>
                </a:extLst>
              </p:cNvPr>
              <p:cNvSpPr/>
              <p:nvPr/>
            </p:nvSpPr>
            <p:spPr>
              <a:xfrm>
                <a:off x="3276813" y="11281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6" name="Freeform 72">
                <a:extLst>
                  <a:ext uri="{FF2B5EF4-FFF2-40B4-BE49-F238E27FC236}">
                    <a16:creationId xmlns:a16="http://schemas.microsoft.com/office/drawing/2014/main" id="{A8595FE4-0CD8-DE45-1692-8AA63CD3AEB1}"/>
                  </a:ext>
                </a:extLst>
              </p:cNvPr>
              <p:cNvSpPr/>
              <p:nvPr/>
            </p:nvSpPr>
            <p:spPr>
              <a:xfrm>
                <a:off x="3254151" y="11583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7" name="Freeform 73">
                <a:extLst>
                  <a:ext uri="{FF2B5EF4-FFF2-40B4-BE49-F238E27FC236}">
                    <a16:creationId xmlns:a16="http://schemas.microsoft.com/office/drawing/2014/main" id="{3167476B-2676-3A30-66E9-BF5F3F367226}"/>
                  </a:ext>
                </a:extLst>
              </p:cNvPr>
              <p:cNvSpPr/>
              <p:nvPr/>
            </p:nvSpPr>
            <p:spPr>
              <a:xfrm>
                <a:off x="3284367" y="11281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8" name="Freeform 74">
                <a:extLst>
                  <a:ext uri="{FF2B5EF4-FFF2-40B4-BE49-F238E27FC236}">
                    <a16:creationId xmlns:a16="http://schemas.microsoft.com/office/drawing/2014/main" id="{B92544A7-271D-4D21-D932-69798E0AD99C}"/>
                  </a:ext>
                </a:extLst>
              </p:cNvPr>
              <p:cNvSpPr/>
              <p:nvPr/>
            </p:nvSpPr>
            <p:spPr>
              <a:xfrm>
                <a:off x="3263216" y="11689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9" name="Freeform 75">
                <a:extLst>
                  <a:ext uri="{FF2B5EF4-FFF2-40B4-BE49-F238E27FC236}">
                    <a16:creationId xmlns:a16="http://schemas.microsoft.com/office/drawing/2014/main" id="{1DC73B00-9E49-63EA-EA8B-9F045BAC22EA}"/>
                  </a:ext>
                </a:extLst>
              </p:cNvPr>
              <p:cNvSpPr/>
              <p:nvPr/>
            </p:nvSpPr>
            <p:spPr>
              <a:xfrm>
                <a:off x="3293432" y="11386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0" name="Freeform 76">
                <a:extLst>
                  <a:ext uri="{FF2B5EF4-FFF2-40B4-BE49-F238E27FC236}">
                    <a16:creationId xmlns:a16="http://schemas.microsoft.com/office/drawing/2014/main" id="{16289A7F-2264-6888-83B8-DDCAA329665F}"/>
                  </a:ext>
                </a:extLst>
              </p:cNvPr>
              <p:cNvSpPr/>
              <p:nvPr/>
            </p:nvSpPr>
            <p:spPr>
              <a:xfrm>
                <a:off x="3270770" y="11976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1" name="Freeform 77">
                <a:extLst>
                  <a:ext uri="{FF2B5EF4-FFF2-40B4-BE49-F238E27FC236}">
                    <a16:creationId xmlns:a16="http://schemas.microsoft.com/office/drawing/2014/main" id="{7D58886E-DE0B-7022-DA49-39A3545C2AE9}"/>
                  </a:ext>
                </a:extLst>
              </p:cNvPr>
              <p:cNvSpPr/>
              <p:nvPr/>
            </p:nvSpPr>
            <p:spPr>
              <a:xfrm>
                <a:off x="3300986" y="11674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2" name="Freeform 78">
                <a:extLst>
                  <a:ext uri="{FF2B5EF4-FFF2-40B4-BE49-F238E27FC236}">
                    <a16:creationId xmlns:a16="http://schemas.microsoft.com/office/drawing/2014/main" id="{EC797C62-FAFA-2DA3-355A-F5BB9710DF0C}"/>
                  </a:ext>
                </a:extLst>
              </p:cNvPr>
              <p:cNvSpPr/>
              <p:nvPr/>
            </p:nvSpPr>
            <p:spPr>
              <a:xfrm>
                <a:off x="3293432" y="131859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3" name="Freeform 79">
                <a:extLst>
                  <a:ext uri="{FF2B5EF4-FFF2-40B4-BE49-F238E27FC236}">
                    <a16:creationId xmlns:a16="http://schemas.microsoft.com/office/drawing/2014/main" id="{A3469BAB-A5DE-EC54-BBD8-08D890A66AD8}"/>
                  </a:ext>
                </a:extLst>
              </p:cNvPr>
              <p:cNvSpPr/>
              <p:nvPr/>
            </p:nvSpPr>
            <p:spPr>
              <a:xfrm>
                <a:off x="3323648" y="128835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4" name="Freeform 80">
                <a:extLst>
                  <a:ext uri="{FF2B5EF4-FFF2-40B4-BE49-F238E27FC236}">
                    <a16:creationId xmlns:a16="http://schemas.microsoft.com/office/drawing/2014/main" id="{8D8CC931-54CB-D1F6-A3B5-CB90231DF3D3}"/>
                  </a:ext>
                </a:extLst>
              </p:cNvPr>
              <p:cNvSpPr/>
              <p:nvPr/>
            </p:nvSpPr>
            <p:spPr>
              <a:xfrm>
                <a:off x="3317605" y="134882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5" name="Freeform 81">
                <a:extLst>
                  <a:ext uri="{FF2B5EF4-FFF2-40B4-BE49-F238E27FC236}">
                    <a16:creationId xmlns:a16="http://schemas.microsoft.com/office/drawing/2014/main" id="{38C251C5-B3DC-85CA-A7F0-108E8A0258E5}"/>
                  </a:ext>
                </a:extLst>
              </p:cNvPr>
              <p:cNvSpPr/>
              <p:nvPr/>
            </p:nvSpPr>
            <p:spPr>
              <a:xfrm>
                <a:off x="3347822" y="131859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6" name="Freeform 82">
                <a:extLst>
                  <a:ext uri="{FF2B5EF4-FFF2-40B4-BE49-F238E27FC236}">
                    <a16:creationId xmlns:a16="http://schemas.microsoft.com/office/drawing/2014/main" id="{B225B705-FC62-E351-19F2-EF925336675D}"/>
                  </a:ext>
                </a:extLst>
              </p:cNvPr>
              <p:cNvSpPr/>
              <p:nvPr/>
            </p:nvSpPr>
            <p:spPr>
              <a:xfrm>
                <a:off x="3616747" y="162094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7" name="Freeform 83">
                <a:extLst>
                  <a:ext uri="{FF2B5EF4-FFF2-40B4-BE49-F238E27FC236}">
                    <a16:creationId xmlns:a16="http://schemas.microsoft.com/office/drawing/2014/main" id="{D2747133-F261-F14D-8EC2-71DC6C785FF1}"/>
                  </a:ext>
                </a:extLst>
              </p:cNvPr>
              <p:cNvSpPr/>
              <p:nvPr/>
            </p:nvSpPr>
            <p:spPr>
              <a:xfrm>
                <a:off x="3646963" y="159070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8" name="Freeform 84">
                <a:extLst>
                  <a:ext uri="{FF2B5EF4-FFF2-40B4-BE49-F238E27FC236}">
                    <a16:creationId xmlns:a16="http://schemas.microsoft.com/office/drawing/2014/main" id="{9B9AB6A5-5D31-3536-2CB6-E3BB52289E3C}"/>
                  </a:ext>
                </a:extLst>
              </p:cNvPr>
              <p:cNvSpPr/>
              <p:nvPr/>
            </p:nvSpPr>
            <p:spPr>
              <a:xfrm>
                <a:off x="3648474" y="170106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9" name="Freeform 85">
                <a:extLst>
                  <a:ext uri="{FF2B5EF4-FFF2-40B4-BE49-F238E27FC236}">
                    <a16:creationId xmlns:a16="http://schemas.microsoft.com/office/drawing/2014/main" id="{5780E6B9-8FF3-9494-F64F-22CAD16AE7C0}"/>
                  </a:ext>
                </a:extLst>
              </p:cNvPr>
              <p:cNvSpPr/>
              <p:nvPr/>
            </p:nvSpPr>
            <p:spPr>
              <a:xfrm>
                <a:off x="3678691" y="16708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0" name="Freeform 86">
                <a:extLst>
                  <a:ext uri="{FF2B5EF4-FFF2-40B4-BE49-F238E27FC236}">
                    <a16:creationId xmlns:a16="http://schemas.microsoft.com/office/drawing/2014/main" id="{12A1396E-2A3E-21FD-A351-C6A60C9376C1}"/>
                  </a:ext>
                </a:extLst>
              </p:cNvPr>
              <p:cNvSpPr/>
              <p:nvPr/>
            </p:nvSpPr>
            <p:spPr>
              <a:xfrm>
                <a:off x="3695310" y="173130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1" name="Freeform 87">
                <a:extLst>
                  <a:ext uri="{FF2B5EF4-FFF2-40B4-BE49-F238E27FC236}">
                    <a16:creationId xmlns:a16="http://schemas.microsoft.com/office/drawing/2014/main" id="{8B8D03EB-5A97-31CB-7514-8CFC133EAE09}"/>
                  </a:ext>
                </a:extLst>
              </p:cNvPr>
              <p:cNvSpPr/>
              <p:nvPr/>
            </p:nvSpPr>
            <p:spPr>
              <a:xfrm>
                <a:off x="3725526" y="170106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2" name="Freeform 88">
                <a:extLst>
                  <a:ext uri="{FF2B5EF4-FFF2-40B4-BE49-F238E27FC236}">
                    <a16:creationId xmlns:a16="http://schemas.microsoft.com/office/drawing/2014/main" id="{1BBBB6A0-AD2B-88D4-A15D-567754051FE6}"/>
                  </a:ext>
                </a:extLst>
              </p:cNvPr>
              <p:cNvSpPr/>
              <p:nvPr/>
            </p:nvSpPr>
            <p:spPr>
              <a:xfrm>
                <a:off x="3900781" y="174188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3" name="Freeform 89">
                <a:extLst>
                  <a:ext uri="{FF2B5EF4-FFF2-40B4-BE49-F238E27FC236}">
                    <a16:creationId xmlns:a16="http://schemas.microsoft.com/office/drawing/2014/main" id="{EE12DD1A-8591-DF32-407A-1B5B7F864401}"/>
                  </a:ext>
                </a:extLst>
              </p:cNvPr>
              <p:cNvSpPr/>
              <p:nvPr/>
            </p:nvSpPr>
            <p:spPr>
              <a:xfrm>
                <a:off x="3930997" y="171164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4" name="Freeform 90">
                <a:extLst>
                  <a:ext uri="{FF2B5EF4-FFF2-40B4-BE49-F238E27FC236}">
                    <a16:creationId xmlns:a16="http://schemas.microsoft.com/office/drawing/2014/main" id="{68D681FB-5DB7-1052-A47E-45EB21EF65F4}"/>
                  </a:ext>
                </a:extLst>
              </p:cNvPr>
              <p:cNvSpPr/>
              <p:nvPr/>
            </p:nvSpPr>
            <p:spPr>
              <a:xfrm>
                <a:off x="3915889" y="175246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5" name="Freeform 91">
                <a:extLst>
                  <a:ext uri="{FF2B5EF4-FFF2-40B4-BE49-F238E27FC236}">
                    <a16:creationId xmlns:a16="http://schemas.microsoft.com/office/drawing/2014/main" id="{1539638B-86FD-8693-5BA3-EA84B0C7E10A}"/>
                  </a:ext>
                </a:extLst>
              </p:cNvPr>
              <p:cNvSpPr/>
              <p:nvPr/>
            </p:nvSpPr>
            <p:spPr>
              <a:xfrm>
                <a:off x="3946105" y="17222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6" name="Freeform 92">
                <a:extLst>
                  <a:ext uri="{FF2B5EF4-FFF2-40B4-BE49-F238E27FC236}">
                    <a16:creationId xmlns:a16="http://schemas.microsoft.com/office/drawing/2014/main" id="{C7B11ADD-86FB-C15E-DB6E-D1BFED1985D6}"/>
                  </a:ext>
                </a:extLst>
              </p:cNvPr>
              <p:cNvSpPr/>
              <p:nvPr/>
            </p:nvSpPr>
            <p:spPr>
              <a:xfrm>
                <a:off x="4011070" y="18855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7" name="Freeform 93">
                <a:extLst>
                  <a:ext uri="{FF2B5EF4-FFF2-40B4-BE49-F238E27FC236}">
                    <a16:creationId xmlns:a16="http://schemas.microsoft.com/office/drawing/2014/main" id="{76AB1759-A96F-B6F7-CCF4-33FFE96358C6}"/>
                  </a:ext>
                </a:extLst>
              </p:cNvPr>
              <p:cNvSpPr/>
              <p:nvPr/>
            </p:nvSpPr>
            <p:spPr>
              <a:xfrm>
                <a:off x="4041287" y="18552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8" name="Freeform 94">
                <a:extLst>
                  <a:ext uri="{FF2B5EF4-FFF2-40B4-BE49-F238E27FC236}">
                    <a16:creationId xmlns:a16="http://schemas.microsoft.com/office/drawing/2014/main" id="{D4BF3972-0243-028D-0879-F969883B24D7}"/>
                  </a:ext>
                </a:extLst>
              </p:cNvPr>
              <p:cNvSpPr/>
              <p:nvPr/>
            </p:nvSpPr>
            <p:spPr>
              <a:xfrm>
                <a:off x="4192369" y="19157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9" name="Freeform 95">
                <a:extLst>
                  <a:ext uri="{FF2B5EF4-FFF2-40B4-BE49-F238E27FC236}">
                    <a16:creationId xmlns:a16="http://schemas.microsoft.com/office/drawing/2014/main" id="{9B6F776E-9A00-1295-BA20-FC910A6AAC4F}"/>
                  </a:ext>
                </a:extLst>
              </p:cNvPr>
              <p:cNvSpPr/>
              <p:nvPr/>
            </p:nvSpPr>
            <p:spPr>
              <a:xfrm>
                <a:off x="4222585" y="18855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50" name="Freeform 96">
                <a:extLst>
                  <a:ext uri="{FF2B5EF4-FFF2-40B4-BE49-F238E27FC236}">
                    <a16:creationId xmlns:a16="http://schemas.microsoft.com/office/drawing/2014/main" id="{41E93E35-6B78-9842-7BB8-4671353CEF89}"/>
                  </a:ext>
                </a:extLst>
              </p:cNvPr>
              <p:cNvSpPr/>
              <p:nvPr/>
            </p:nvSpPr>
            <p:spPr>
              <a:xfrm>
                <a:off x="4254312" y="199888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51" name="Freeform 97">
                <a:extLst>
                  <a:ext uri="{FF2B5EF4-FFF2-40B4-BE49-F238E27FC236}">
                    <a16:creationId xmlns:a16="http://schemas.microsoft.com/office/drawing/2014/main" id="{38C916EF-3107-C9B4-0FAB-32AF32FBC60A}"/>
                  </a:ext>
                </a:extLst>
              </p:cNvPr>
              <p:cNvSpPr/>
              <p:nvPr/>
            </p:nvSpPr>
            <p:spPr>
              <a:xfrm>
                <a:off x="4284528" y="19686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52" name="Freeform 98">
                <a:extLst>
                  <a:ext uri="{FF2B5EF4-FFF2-40B4-BE49-F238E27FC236}">
                    <a16:creationId xmlns:a16="http://schemas.microsoft.com/office/drawing/2014/main" id="{60E3CE4E-88C2-6F31-2E67-295EEB22B8BB}"/>
                  </a:ext>
                </a:extLst>
              </p:cNvPr>
              <p:cNvSpPr/>
              <p:nvPr/>
            </p:nvSpPr>
            <p:spPr>
              <a:xfrm>
                <a:off x="4310212" y="21636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53" name="Freeform 99">
                <a:extLst>
                  <a:ext uri="{FF2B5EF4-FFF2-40B4-BE49-F238E27FC236}">
                    <a16:creationId xmlns:a16="http://schemas.microsoft.com/office/drawing/2014/main" id="{7052C6ED-36B8-39C1-0589-5CFC5F44704B}"/>
                  </a:ext>
                </a:extLst>
              </p:cNvPr>
              <p:cNvSpPr/>
              <p:nvPr/>
            </p:nvSpPr>
            <p:spPr>
              <a:xfrm>
                <a:off x="4340429" y="21334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54" name="Freeform 100">
                <a:extLst>
                  <a:ext uri="{FF2B5EF4-FFF2-40B4-BE49-F238E27FC236}">
                    <a16:creationId xmlns:a16="http://schemas.microsoft.com/office/drawing/2014/main" id="{F6844CC8-F279-80B6-6B8E-5AD9B651F245}"/>
                  </a:ext>
                </a:extLst>
              </p:cNvPr>
              <p:cNvSpPr/>
              <p:nvPr/>
            </p:nvSpPr>
            <p:spPr>
              <a:xfrm>
                <a:off x="4334385" y="22059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55" name="Freeform 101">
                <a:extLst>
                  <a:ext uri="{FF2B5EF4-FFF2-40B4-BE49-F238E27FC236}">
                    <a16:creationId xmlns:a16="http://schemas.microsoft.com/office/drawing/2014/main" id="{0006599B-EC70-8E53-E35D-CC2701CA5ABF}"/>
                  </a:ext>
                </a:extLst>
              </p:cNvPr>
              <p:cNvSpPr/>
              <p:nvPr/>
            </p:nvSpPr>
            <p:spPr>
              <a:xfrm>
                <a:off x="4364602" y="21757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56" name="Freeform 102">
                <a:extLst>
                  <a:ext uri="{FF2B5EF4-FFF2-40B4-BE49-F238E27FC236}">
                    <a16:creationId xmlns:a16="http://schemas.microsoft.com/office/drawing/2014/main" id="{F07989D2-167A-0C50-7F3F-F3D21E8AE5AC}"/>
                  </a:ext>
                </a:extLst>
              </p:cNvPr>
              <p:cNvSpPr/>
              <p:nvPr/>
            </p:nvSpPr>
            <p:spPr>
              <a:xfrm>
                <a:off x="4499064" y="225739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57" name="Freeform 103">
                <a:extLst>
                  <a:ext uri="{FF2B5EF4-FFF2-40B4-BE49-F238E27FC236}">
                    <a16:creationId xmlns:a16="http://schemas.microsoft.com/office/drawing/2014/main" id="{EBFC5D47-156F-33D8-165C-9C864B0833C5}"/>
                  </a:ext>
                </a:extLst>
              </p:cNvPr>
              <p:cNvSpPr/>
              <p:nvPr/>
            </p:nvSpPr>
            <p:spPr>
              <a:xfrm>
                <a:off x="4529281" y="222715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58" name="Freeform 104">
                <a:extLst>
                  <a:ext uri="{FF2B5EF4-FFF2-40B4-BE49-F238E27FC236}">
                    <a16:creationId xmlns:a16="http://schemas.microsoft.com/office/drawing/2014/main" id="{39F0A5BC-83A4-4642-34A9-4FE83C4B85B2}"/>
                  </a:ext>
                </a:extLst>
              </p:cNvPr>
              <p:cNvSpPr/>
              <p:nvPr/>
            </p:nvSpPr>
            <p:spPr>
              <a:xfrm>
                <a:off x="4570073" y="229972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59" name="Freeform 105">
                <a:extLst>
                  <a:ext uri="{FF2B5EF4-FFF2-40B4-BE49-F238E27FC236}">
                    <a16:creationId xmlns:a16="http://schemas.microsoft.com/office/drawing/2014/main" id="{BE9F9B80-000E-615F-6C31-8CB5E1AA5A2A}"/>
                  </a:ext>
                </a:extLst>
              </p:cNvPr>
              <p:cNvSpPr/>
              <p:nvPr/>
            </p:nvSpPr>
            <p:spPr>
              <a:xfrm>
                <a:off x="4600289" y="226948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0" name="Freeform 106">
                <a:extLst>
                  <a:ext uri="{FF2B5EF4-FFF2-40B4-BE49-F238E27FC236}">
                    <a16:creationId xmlns:a16="http://schemas.microsoft.com/office/drawing/2014/main" id="{C116BE81-94D1-2F73-9BD7-775A9CA60CA2}"/>
                  </a:ext>
                </a:extLst>
              </p:cNvPr>
              <p:cNvSpPr/>
              <p:nvPr/>
            </p:nvSpPr>
            <p:spPr>
              <a:xfrm>
                <a:off x="4609354" y="23632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1" name="Freeform 107">
                <a:extLst>
                  <a:ext uri="{FF2B5EF4-FFF2-40B4-BE49-F238E27FC236}">
                    <a16:creationId xmlns:a16="http://schemas.microsoft.com/office/drawing/2014/main" id="{018E5B6E-A12E-9E9C-05D2-5A0690CA7A5F}"/>
                  </a:ext>
                </a:extLst>
              </p:cNvPr>
              <p:cNvSpPr/>
              <p:nvPr/>
            </p:nvSpPr>
            <p:spPr>
              <a:xfrm>
                <a:off x="4639570" y="23329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2" name="Freeform 108">
                <a:extLst>
                  <a:ext uri="{FF2B5EF4-FFF2-40B4-BE49-F238E27FC236}">
                    <a16:creationId xmlns:a16="http://schemas.microsoft.com/office/drawing/2014/main" id="{1C60E1A0-9E85-CEB7-E469-1AC2179CA13A}"/>
                  </a:ext>
                </a:extLst>
              </p:cNvPr>
              <p:cNvSpPr/>
              <p:nvPr/>
            </p:nvSpPr>
            <p:spPr>
              <a:xfrm>
                <a:off x="4616908" y="23949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3" name="Freeform 109">
                <a:extLst>
                  <a:ext uri="{FF2B5EF4-FFF2-40B4-BE49-F238E27FC236}">
                    <a16:creationId xmlns:a16="http://schemas.microsoft.com/office/drawing/2014/main" id="{5CD904DA-06F4-344F-CCB5-8FE38D769CA3}"/>
                  </a:ext>
                </a:extLst>
              </p:cNvPr>
              <p:cNvSpPr/>
              <p:nvPr/>
            </p:nvSpPr>
            <p:spPr>
              <a:xfrm>
                <a:off x="4647125" y="23647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4" name="Freeform 110">
                <a:extLst>
                  <a:ext uri="{FF2B5EF4-FFF2-40B4-BE49-F238E27FC236}">
                    <a16:creationId xmlns:a16="http://schemas.microsoft.com/office/drawing/2014/main" id="{DEDA0C8D-9BF7-BE1A-D375-A81F794F44DB}"/>
                  </a:ext>
                </a:extLst>
              </p:cNvPr>
              <p:cNvSpPr/>
              <p:nvPr/>
            </p:nvSpPr>
            <p:spPr>
              <a:xfrm>
                <a:off x="4648635" y="242670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5" name="Freeform 111">
                <a:extLst>
                  <a:ext uri="{FF2B5EF4-FFF2-40B4-BE49-F238E27FC236}">
                    <a16:creationId xmlns:a16="http://schemas.microsoft.com/office/drawing/2014/main" id="{9EA38B5B-3315-4866-2EF7-E66CC01E1E06}"/>
                  </a:ext>
                </a:extLst>
              </p:cNvPr>
              <p:cNvSpPr/>
              <p:nvPr/>
            </p:nvSpPr>
            <p:spPr>
              <a:xfrm>
                <a:off x="4678852" y="239647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6" name="Freeform 112">
                <a:extLst>
                  <a:ext uri="{FF2B5EF4-FFF2-40B4-BE49-F238E27FC236}">
                    <a16:creationId xmlns:a16="http://schemas.microsoft.com/office/drawing/2014/main" id="{174FB559-5570-17E7-443F-7763B790305D}"/>
                  </a:ext>
                </a:extLst>
              </p:cNvPr>
              <p:cNvSpPr/>
              <p:nvPr/>
            </p:nvSpPr>
            <p:spPr>
              <a:xfrm>
                <a:off x="4656189" y="244787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7" name="Freeform 113">
                <a:extLst>
                  <a:ext uri="{FF2B5EF4-FFF2-40B4-BE49-F238E27FC236}">
                    <a16:creationId xmlns:a16="http://schemas.microsoft.com/office/drawing/2014/main" id="{CA6880A4-148C-7DE6-B4D6-AD1219F144D0}"/>
                  </a:ext>
                </a:extLst>
              </p:cNvPr>
              <p:cNvSpPr/>
              <p:nvPr/>
            </p:nvSpPr>
            <p:spPr>
              <a:xfrm>
                <a:off x="4686406" y="241763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8" name="Freeform 114">
                <a:extLst>
                  <a:ext uri="{FF2B5EF4-FFF2-40B4-BE49-F238E27FC236}">
                    <a16:creationId xmlns:a16="http://schemas.microsoft.com/office/drawing/2014/main" id="{68512CC4-851A-2F59-25FF-29B908906C30}"/>
                  </a:ext>
                </a:extLst>
              </p:cNvPr>
              <p:cNvSpPr/>
              <p:nvPr/>
            </p:nvSpPr>
            <p:spPr>
              <a:xfrm>
                <a:off x="4687917" y="246903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9" name="Freeform 115">
                <a:extLst>
                  <a:ext uri="{FF2B5EF4-FFF2-40B4-BE49-F238E27FC236}">
                    <a16:creationId xmlns:a16="http://schemas.microsoft.com/office/drawing/2014/main" id="{39141E84-316B-DBD2-F42A-6503AF130CBD}"/>
                  </a:ext>
                </a:extLst>
              </p:cNvPr>
              <p:cNvSpPr/>
              <p:nvPr/>
            </p:nvSpPr>
            <p:spPr>
              <a:xfrm>
                <a:off x="4718133" y="243880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0" name="Freeform 116">
                <a:extLst>
                  <a:ext uri="{FF2B5EF4-FFF2-40B4-BE49-F238E27FC236}">
                    <a16:creationId xmlns:a16="http://schemas.microsoft.com/office/drawing/2014/main" id="{9735D568-F69C-C1ED-FB34-7F8F0B212BFE}"/>
                  </a:ext>
                </a:extLst>
              </p:cNvPr>
              <p:cNvSpPr/>
              <p:nvPr/>
            </p:nvSpPr>
            <p:spPr>
              <a:xfrm>
                <a:off x="4893388" y="255520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1" name="Freeform 117">
                <a:extLst>
                  <a:ext uri="{FF2B5EF4-FFF2-40B4-BE49-F238E27FC236}">
                    <a16:creationId xmlns:a16="http://schemas.microsoft.com/office/drawing/2014/main" id="{3557A68A-E313-61C0-7634-A54C3B658734}"/>
                  </a:ext>
                </a:extLst>
              </p:cNvPr>
              <p:cNvSpPr/>
              <p:nvPr/>
            </p:nvSpPr>
            <p:spPr>
              <a:xfrm>
                <a:off x="4923604" y="252497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2" name="Freeform 118">
                <a:extLst>
                  <a:ext uri="{FF2B5EF4-FFF2-40B4-BE49-F238E27FC236}">
                    <a16:creationId xmlns:a16="http://schemas.microsoft.com/office/drawing/2014/main" id="{7ED49EDD-F75B-57C3-58A7-DC56F368D313}"/>
                  </a:ext>
                </a:extLst>
              </p:cNvPr>
              <p:cNvSpPr/>
              <p:nvPr/>
            </p:nvSpPr>
            <p:spPr>
              <a:xfrm>
                <a:off x="4947777" y="25990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3" name="Freeform 119">
                <a:extLst>
                  <a:ext uri="{FF2B5EF4-FFF2-40B4-BE49-F238E27FC236}">
                    <a16:creationId xmlns:a16="http://schemas.microsoft.com/office/drawing/2014/main" id="{CEFE02AC-D5BF-0DFC-DACB-FFD3678B0731}"/>
                  </a:ext>
                </a:extLst>
              </p:cNvPr>
              <p:cNvSpPr/>
              <p:nvPr/>
            </p:nvSpPr>
            <p:spPr>
              <a:xfrm>
                <a:off x="4977994" y="25688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4" name="Freeform 120">
                <a:extLst>
                  <a:ext uri="{FF2B5EF4-FFF2-40B4-BE49-F238E27FC236}">
                    <a16:creationId xmlns:a16="http://schemas.microsoft.com/office/drawing/2014/main" id="{C88328D3-9D1D-CDCE-4D21-11097886DFBA}"/>
                  </a:ext>
                </a:extLst>
              </p:cNvPr>
              <p:cNvSpPr/>
              <p:nvPr/>
            </p:nvSpPr>
            <p:spPr>
              <a:xfrm>
                <a:off x="4964396" y="26096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5" name="Freeform 121">
                <a:extLst>
                  <a:ext uri="{FF2B5EF4-FFF2-40B4-BE49-F238E27FC236}">
                    <a16:creationId xmlns:a16="http://schemas.microsoft.com/office/drawing/2014/main" id="{DFA71C5D-130B-ADC4-13FD-6CF1357AAA16}"/>
                  </a:ext>
                </a:extLst>
              </p:cNvPr>
              <p:cNvSpPr/>
              <p:nvPr/>
            </p:nvSpPr>
            <p:spPr>
              <a:xfrm>
                <a:off x="4994613" y="25793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6" name="Freeform 122">
                <a:extLst>
                  <a:ext uri="{FF2B5EF4-FFF2-40B4-BE49-F238E27FC236}">
                    <a16:creationId xmlns:a16="http://schemas.microsoft.com/office/drawing/2014/main" id="{9DA03C5B-60C1-B1F0-7872-ECE83FE2CBC4}"/>
                  </a:ext>
                </a:extLst>
              </p:cNvPr>
              <p:cNvSpPr/>
              <p:nvPr/>
            </p:nvSpPr>
            <p:spPr>
              <a:xfrm>
                <a:off x="4964396" y="26096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7" name="Freeform 123">
                <a:extLst>
                  <a:ext uri="{FF2B5EF4-FFF2-40B4-BE49-F238E27FC236}">
                    <a16:creationId xmlns:a16="http://schemas.microsoft.com/office/drawing/2014/main" id="{EAD386DA-AD28-F25B-324A-627861F48AAD}"/>
                  </a:ext>
                </a:extLst>
              </p:cNvPr>
              <p:cNvSpPr/>
              <p:nvPr/>
            </p:nvSpPr>
            <p:spPr>
              <a:xfrm>
                <a:off x="4994613" y="25793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8" name="Freeform 124">
                <a:extLst>
                  <a:ext uri="{FF2B5EF4-FFF2-40B4-BE49-F238E27FC236}">
                    <a16:creationId xmlns:a16="http://schemas.microsoft.com/office/drawing/2014/main" id="{A0515D56-5026-2D8C-0FFE-10A4F495C4E0}"/>
                  </a:ext>
                </a:extLst>
              </p:cNvPr>
              <p:cNvSpPr/>
              <p:nvPr/>
            </p:nvSpPr>
            <p:spPr>
              <a:xfrm>
                <a:off x="4979504" y="26534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9" name="Freeform 125">
                <a:extLst>
                  <a:ext uri="{FF2B5EF4-FFF2-40B4-BE49-F238E27FC236}">
                    <a16:creationId xmlns:a16="http://schemas.microsoft.com/office/drawing/2014/main" id="{919196FF-2803-E999-1532-E8126DDC8467}"/>
                  </a:ext>
                </a:extLst>
              </p:cNvPr>
              <p:cNvSpPr/>
              <p:nvPr/>
            </p:nvSpPr>
            <p:spPr>
              <a:xfrm>
                <a:off x="5009721" y="262323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0" name="Freeform 126">
                <a:extLst>
                  <a:ext uri="{FF2B5EF4-FFF2-40B4-BE49-F238E27FC236}">
                    <a16:creationId xmlns:a16="http://schemas.microsoft.com/office/drawing/2014/main" id="{FDF2A977-7796-D9B4-BC79-31629EC210E4}"/>
                  </a:ext>
                </a:extLst>
              </p:cNvPr>
              <p:cNvSpPr/>
              <p:nvPr/>
            </p:nvSpPr>
            <p:spPr>
              <a:xfrm>
                <a:off x="5136629" y="268672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1" name="Freeform 127">
                <a:extLst>
                  <a:ext uri="{FF2B5EF4-FFF2-40B4-BE49-F238E27FC236}">
                    <a16:creationId xmlns:a16="http://schemas.microsoft.com/office/drawing/2014/main" id="{3DBFDCAC-8C63-5047-92EB-C2F3AA0A4C79}"/>
                  </a:ext>
                </a:extLst>
              </p:cNvPr>
              <p:cNvSpPr/>
              <p:nvPr/>
            </p:nvSpPr>
            <p:spPr>
              <a:xfrm>
                <a:off x="5166846" y="265649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2" name="Freeform 128">
                <a:extLst>
                  <a:ext uri="{FF2B5EF4-FFF2-40B4-BE49-F238E27FC236}">
                    <a16:creationId xmlns:a16="http://schemas.microsoft.com/office/drawing/2014/main" id="{B998C63A-2A7B-A853-0BCE-0C684F3BA1B2}"/>
                  </a:ext>
                </a:extLst>
              </p:cNvPr>
              <p:cNvSpPr/>
              <p:nvPr/>
            </p:nvSpPr>
            <p:spPr>
              <a:xfrm>
                <a:off x="5145694" y="268672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3" name="Freeform 129">
                <a:extLst>
                  <a:ext uri="{FF2B5EF4-FFF2-40B4-BE49-F238E27FC236}">
                    <a16:creationId xmlns:a16="http://schemas.microsoft.com/office/drawing/2014/main" id="{2E3D156B-81A4-8222-236C-4BEE0993B3AF}"/>
                  </a:ext>
                </a:extLst>
              </p:cNvPr>
              <p:cNvSpPr/>
              <p:nvPr/>
            </p:nvSpPr>
            <p:spPr>
              <a:xfrm>
                <a:off x="5175911" y="265649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4" name="Freeform 130">
                <a:extLst>
                  <a:ext uri="{FF2B5EF4-FFF2-40B4-BE49-F238E27FC236}">
                    <a16:creationId xmlns:a16="http://schemas.microsoft.com/office/drawing/2014/main" id="{CB266CF7-2E0F-0B57-E520-AA92AD5B80A6}"/>
                  </a:ext>
                </a:extLst>
              </p:cNvPr>
              <p:cNvSpPr/>
              <p:nvPr/>
            </p:nvSpPr>
            <p:spPr>
              <a:xfrm>
                <a:off x="5168357" y="268672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5" name="Freeform 131">
                <a:extLst>
                  <a:ext uri="{FF2B5EF4-FFF2-40B4-BE49-F238E27FC236}">
                    <a16:creationId xmlns:a16="http://schemas.microsoft.com/office/drawing/2014/main" id="{55276224-5556-F6A5-DB46-B61E7F23A46F}"/>
                  </a:ext>
                </a:extLst>
              </p:cNvPr>
              <p:cNvSpPr/>
              <p:nvPr/>
            </p:nvSpPr>
            <p:spPr>
              <a:xfrm>
                <a:off x="5198573" y="265649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6" name="Freeform 132">
                <a:extLst>
                  <a:ext uri="{FF2B5EF4-FFF2-40B4-BE49-F238E27FC236}">
                    <a16:creationId xmlns:a16="http://schemas.microsoft.com/office/drawing/2014/main" id="{22A73EB8-D049-7C03-E7B5-068D01763CA3}"/>
                  </a:ext>
                </a:extLst>
              </p:cNvPr>
              <p:cNvSpPr/>
              <p:nvPr/>
            </p:nvSpPr>
            <p:spPr>
              <a:xfrm>
                <a:off x="5224257" y="272149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7" name="Freeform 133">
                <a:extLst>
                  <a:ext uri="{FF2B5EF4-FFF2-40B4-BE49-F238E27FC236}">
                    <a16:creationId xmlns:a16="http://schemas.microsoft.com/office/drawing/2014/main" id="{F24DFAC3-A130-60D3-2959-C1D3B3B34150}"/>
                  </a:ext>
                </a:extLst>
              </p:cNvPr>
              <p:cNvSpPr/>
              <p:nvPr/>
            </p:nvSpPr>
            <p:spPr>
              <a:xfrm>
                <a:off x="5254473" y="269126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8" name="Freeform 134">
                <a:extLst>
                  <a:ext uri="{FF2B5EF4-FFF2-40B4-BE49-F238E27FC236}">
                    <a16:creationId xmlns:a16="http://schemas.microsoft.com/office/drawing/2014/main" id="{1273F88B-B00C-FD41-4553-868AF9EA89FF}"/>
                  </a:ext>
                </a:extLst>
              </p:cNvPr>
              <p:cNvSpPr/>
              <p:nvPr/>
            </p:nvSpPr>
            <p:spPr>
              <a:xfrm>
                <a:off x="5271092" y="280011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9" name="Freeform 135">
                <a:extLst>
                  <a:ext uri="{FF2B5EF4-FFF2-40B4-BE49-F238E27FC236}">
                    <a16:creationId xmlns:a16="http://schemas.microsoft.com/office/drawing/2014/main" id="{468CF0D9-0783-79D0-5910-A277AEADB0C4}"/>
                  </a:ext>
                </a:extLst>
              </p:cNvPr>
              <p:cNvSpPr/>
              <p:nvPr/>
            </p:nvSpPr>
            <p:spPr>
              <a:xfrm>
                <a:off x="5301309" y="276987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0" name="Freeform 136">
                <a:extLst>
                  <a:ext uri="{FF2B5EF4-FFF2-40B4-BE49-F238E27FC236}">
                    <a16:creationId xmlns:a16="http://schemas.microsoft.com/office/drawing/2014/main" id="{F361A5B0-5201-3FF1-7E7B-D92634C21796}"/>
                  </a:ext>
                </a:extLst>
              </p:cNvPr>
              <p:cNvSpPr/>
              <p:nvPr/>
            </p:nvSpPr>
            <p:spPr>
              <a:xfrm>
                <a:off x="5271092" y="280011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1" name="Freeform 137">
                <a:extLst>
                  <a:ext uri="{FF2B5EF4-FFF2-40B4-BE49-F238E27FC236}">
                    <a16:creationId xmlns:a16="http://schemas.microsoft.com/office/drawing/2014/main" id="{F67D22A4-9AE6-F0FB-154D-5320CD87E83C}"/>
                  </a:ext>
                </a:extLst>
              </p:cNvPr>
              <p:cNvSpPr/>
              <p:nvPr/>
            </p:nvSpPr>
            <p:spPr>
              <a:xfrm>
                <a:off x="5301309" y="276987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2" name="Freeform 138">
                <a:extLst>
                  <a:ext uri="{FF2B5EF4-FFF2-40B4-BE49-F238E27FC236}">
                    <a16:creationId xmlns:a16="http://schemas.microsoft.com/office/drawing/2014/main" id="{4B6A25B2-834A-9531-0E62-E1366501F7A6}"/>
                  </a:ext>
                </a:extLst>
              </p:cNvPr>
              <p:cNvSpPr/>
              <p:nvPr/>
            </p:nvSpPr>
            <p:spPr>
              <a:xfrm>
                <a:off x="5310373" y="285755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3" name="Freeform 139">
                <a:extLst>
                  <a:ext uri="{FF2B5EF4-FFF2-40B4-BE49-F238E27FC236}">
                    <a16:creationId xmlns:a16="http://schemas.microsoft.com/office/drawing/2014/main" id="{53AC1A4B-8FB1-8C1F-31F0-D5DE31FE14BD}"/>
                  </a:ext>
                </a:extLst>
              </p:cNvPr>
              <p:cNvSpPr/>
              <p:nvPr/>
            </p:nvSpPr>
            <p:spPr>
              <a:xfrm>
                <a:off x="5340590" y="282732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4" name="Freeform 140">
                <a:extLst>
                  <a:ext uri="{FF2B5EF4-FFF2-40B4-BE49-F238E27FC236}">
                    <a16:creationId xmlns:a16="http://schemas.microsoft.com/office/drawing/2014/main" id="{1D292742-67C6-0DE2-5809-213CB68834F6}"/>
                  </a:ext>
                </a:extLst>
              </p:cNvPr>
              <p:cNvSpPr/>
              <p:nvPr/>
            </p:nvSpPr>
            <p:spPr>
              <a:xfrm>
                <a:off x="5428217" y="294977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5" name="Freeform 141">
                <a:extLst>
                  <a:ext uri="{FF2B5EF4-FFF2-40B4-BE49-F238E27FC236}">
                    <a16:creationId xmlns:a16="http://schemas.microsoft.com/office/drawing/2014/main" id="{53D0F891-0657-F68C-880C-BFE57B2A6B05}"/>
                  </a:ext>
                </a:extLst>
              </p:cNvPr>
              <p:cNvSpPr/>
              <p:nvPr/>
            </p:nvSpPr>
            <p:spPr>
              <a:xfrm>
                <a:off x="5458434" y="291953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6" name="Freeform 142">
                <a:extLst>
                  <a:ext uri="{FF2B5EF4-FFF2-40B4-BE49-F238E27FC236}">
                    <a16:creationId xmlns:a16="http://schemas.microsoft.com/office/drawing/2014/main" id="{5EB9A1D0-9F6E-DB4E-177D-F5D119754263}"/>
                  </a:ext>
                </a:extLst>
              </p:cNvPr>
              <p:cNvSpPr/>
              <p:nvPr/>
            </p:nvSpPr>
            <p:spPr>
              <a:xfrm>
                <a:off x="5476563" y="296035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7" name="Freeform 143">
                <a:extLst>
                  <a:ext uri="{FF2B5EF4-FFF2-40B4-BE49-F238E27FC236}">
                    <a16:creationId xmlns:a16="http://schemas.microsoft.com/office/drawing/2014/main" id="{32A87988-733B-F7F4-76AA-A033A055CE4A}"/>
                  </a:ext>
                </a:extLst>
              </p:cNvPr>
              <p:cNvSpPr/>
              <p:nvPr/>
            </p:nvSpPr>
            <p:spPr>
              <a:xfrm>
                <a:off x="5506780" y="293012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8" name="Freeform 144">
                <a:extLst>
                  <a:ext uri="{FF2B5EF4-FFF2-40B4-BE49-F238E27FC236}">
                    <a16:creationId xmlns:a16="http://schemas.microsoft.com/office/drawing/2014/main" id="{C12D0006-F44A-B354-ED20-934C6313FA2C}"/>
                  </a:ext>
                </a:extLst>
              </p:cNvPr>
              <p:cNvSpPr/>
              <p:nvPr/>
            </p:nvSpPr>
            <p:spPr>
              <a:xfrm>
                <a:off x="5555126" y="299663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9" name="Freeform 145">
                <a:extLst>
                  <a:ext uri="{FF2B5EF4-FFF2-40B4-BE49-F238E27FC236}">
                    <a16:creationId xmlns:a16="http://schemas.microsoft.com/office/drawing/2014/main" id="{C57921DD-8EED-95F4-CEAE-1B154127B1FB}"/>
                  </a:ext>
                </a:extLst>
              </p:cNvPr>
              <p:cNvSpPr/>
              <p:nvPr/>
            </p:nvSpPr>
            <p:spPr>
              <a:xfrm>
                <a:off x="5585342" y="296640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0" name="Freeform 146">
                <a:extLst>
                  <a:ext uri="{FF2B5EF4-FFF2-40B4-BE49-F238E27FC236}">
                    <a16:creationId xmlns:a16="http://schemas.microsoft.com/office/drawing/2014/main" id="{0A35DF19-CFA6-6108-3167-F0FB15A310C0}"/>
                  </a:ext>
                </a:extLst>
              </p:cNvPr>
              <p:cNvSpPr/>
              <p:nvPr/>
            </p:nvSpPr>
            <p:spPr>
              <a:xfrm>
                <a:off x="5585342" y="3031409"/>
                <a:ext cx="61943" cy="15117"/>
              </a:xfrm>
              <a:custGeom>
                <a:avLst/>
                <a:gdLst>
                  <a:gd name="connsiteX0" fmla="*/ 0 w 61943"/>
                  <a:gd name="connsiteY0" fmla="*/ 0 h 15117"/>
                  <a:gd name="connsiteX1" fmla="*/ 61944 w 61943"/>
                  <a:gd name="connsiteY1" fmla="*/ 0 h 15117"/>
                </a:gdLst>
                <a:ahLst/>
                <a:cxnLst>
                  <a:cxn ang="0">
                    <a:pos x="connsiteX0" y="connsiteY0"/>
                  </a:cxn>
                  <a:cxn ang="0">
                    <a:pos x="connsiteX1" y="connsiteY1"/>
                  </a:cxn>
                </a:cxnLst>
                <a:rect l="l" t="t" r="r" b="b"/>
                <a:pathLst>
                  <a:path w="61943" h="15117">
                    <a:moveTo>
                      <a:pt x="0" y="0"/>
                    </a:moveTo>
                    <a:lnTo>
                      <a:pt x="61944"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1" name="Freeform 147">
                <a:extLst>
                  <a:ext uri="{FF2B5EF4-FFF2-40B4-BE49-F238E27FC236}">
                    <a16:creationId xmlns:a16="http://schemas.microsoft.com/office/drawing/2014/main" id="{DD2998B5-FFF8-FDC8-981B-661FD26BD35F}"/>
                  </a:ext>
                </a:extLst>
              </p:cNvPr>
              <p:cNvSpPr/>
              <p:nvPr/>
            </p:nvSpPr>
            <p:spPr>
              <a:xfrm>
                <a:off x="5617069" y="300117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2" name="Freeform 148">
                <a:extLst>
                  <a:ext uri="{FF2B5EF4-FFF2-40B4-BE49-F238E27FC236}">
                    <a16:creationId xmlns:a16="http://schemas.microsoft.com/office/drawing/2014/main" id="{1E73E6F3-0CFC-8C8B-3282-A95D6D1BD934}"/>
                  </a:ext>
                </a:extLst>
              </p:cNvPr>
              <p:cNvSpPr/>
              <p:nvPr/>
            </p:nvSpPr>
            <p:spPr>
              <a:xfrm>
                <a:off x="5585342" y="3031409"/>
                <a:ext cx="61943" cy="15117"/>
              </a:xfrm>
              <a:custGeom>
                <a:avLst/>
                <a:gdLst>
                  <a:gd name="connsiteX0" fmla="*/ 0 w 61943"/>
                  <a:gd name="connsiteY0" fmla="*/ 0 h 15117"/>
                  <a:gd name="connsiteX1" fmla="*/ 61944 w 61943"/>
                  <a:gd name="connsiteY1" fmla="*/ 0 h 15117"/>
                </a:gdLst>
                <a:ahLst/>
                <a:cxnLst>
                  <a:cxn ang="0">
                    <a:pos x="connsiteX0" y="connsiteY0"/>
                  </a:cxn>
                  <a:cxn ang="0">
                    <a:pos x="connsiteX1" y="connsiteY1"/>
                  </a:cxn>
                </a:cxnLst>
                <a:rect l="l" t="t" r="r" b="b"/>
                <a:pathLst>
                  <a:path w="61943" h="15117">
                    <a:moveTo>
                      <a:pt x="0" y="0"/>
                    </a:moveTo>
                    <a:lnTo>
                      <a:pt x="61944"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3" name="Freeform 149">
                <a:extLst>
                  <a:ext uri="{FF2B5EF4-FFF2-40B4-BE49-F238E27FC236}">
                    <a16:creationId xmlns:a16="http://schemas.microsoft.com/office/drawing/2014/main" id="{312414E4-101B-D33C-601D-57E8C9DA929E}"/>
                  </a:ext>
                </a:extLst>
              </p:cNvPr>
              <p:cNvSpPr/>
              <p:nvPr/>
            </p:nvSpPr>
            <p:spPr>
              <a:xfrm>
                <a:off x="5617069" y="300117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4" name="Freeform 150">
                <a:extLst>
                  <a:ext uri="{FF2B5EF4-FFF2-40B4-BE49-F238E27FC236}">
                    <a16:creationId xmlns:a16="http://schemas.microsoft.com/office/drawing/2014/main" id="{C57C694E-8473-374D-5132-4B66F4BA14ED}"/>
                  </a:ext>
                </a:extLst>
              </p:cNvPr>
              <p:cNvSpPr/>
              <p:nvPr/>
            </p:nvSpPr>
            <p:spPr>
              <a:xfrm>
                <a:off x="5601961" y="304350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5" name="Freeform 151">
                <a:extLst>
                  <a:ext uri="{FF2B5EF4-FFF2-40B4-BE49-F238E27FC236}">
                    <a16:creationId xmlns:a16="http://schemas.microsoft.com/office/drawing/2014/main" id="{34F7327E-8D22-39A2-75CB-F71A6EED8265}"/>
                  </a:ext>
                </a:extLst>
              </p:cNvPr>
              <p:cNvSpPr/>
              <p:nvPr/>
            </p:nvSpPr>
            <p:spPr>
              <a:xfrm>
                <a:off x="5632178" y="301326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6" name="Freeform 152">
                <a:extLst>
                  <a:ext uri="{FF2B5EF4-FFF2-40B4-BE49-F238E27FC236}">
                    <a16:creationId xmlns:a16="http://schemas.microsoft.com/office/drawing/2014/main" id="{58F64171-5C62-AEEC-A6CF-FC084E1AD28D}"/>
                  </a:ext>
                </a:extLst>
              </p:cNvPr>
              <p:cNvSpPr/>
              <p:nvPr/>
            </p:nvSpPr>
            <p:spPr>
              <a:xfrm>
                <a:off x="5601961" y="304350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7" name="Freeform 153">
                <a:extLst>
                  <a:ext uri="{FF2B5EF4-FFF2-40B4-BE49-F238E27FC236}">
                    <a16:creationId xmlns:a16="http://schemas.microsoft.com/office/drawing/2014/main" id="{E25CE52F-1C33-1499-D414-9C661AC51D86}"/>
                  </a:ext>
                </a:extLst>
              </p:cNvPr>
              <p:cNvSpPr/>
              <p:nvPr/>
            </p:nvSpPr>
            <p:spPr>
              <a:xfrm>
                <a:off x="5632178" y="301326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8" name="Freeform 154">
                <a:extLst>
                  <a:ext uri="{FF2B5EF4-FFF2-40B4-BE49-F238E27FC236}">
                    <a16:creationId xmlns:a16="http://schemas.microsoft.com/office/drawing/2014/main" id="{F13E115A-E3AE-1C68-6435-E126D0D5E044}"/>
                  </a:ext>
                </a:extLst>
              </p:cNvPr>
              <p:cNvSpPr/>
              <p:nvPr/>
            </p:nvSpPr>
            <p:spPr>
              <a:xfrm>
                <a:off x="5626134" y="304350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9" name="Freeform 155">
                <a:extLst>
                  <a:ext uri="{FF2B5EF4-FFF2-40B4-BE49-F238E27FC236}">
                    <a16:creationId xmlns:a16="http://schemas.microsoft.com/office/drawing/2014/main" id="{A308B0FC-CC0A-BE32-E84A-5071F9B7AF9D}"/>
                  </a:ext>
                </a:extLst>
              </p:cNvPr>
              <p:cNvSpPr/>
              <p:nvPr/>
            </p:nvSpPr>
            <p:spPr>
              <a:xfrm>
                <a:off x="5656351" y="301326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10" name="Freeform 156">
                <a:extLst>
                  <a:ext uri="{FF2B5EF4-FFF2-40B4-BE49-F238E27FC236}">
                    <a16:creationId xmlns:a16="http://schemas.microsoft.com/office/drawing/2014/main" id="{BBF570CC-D1DC-3616-456E-43DFDCEC1425}"/>
                  </a:ext>
                </a:extLst>
              </p:cNvPr>
              <p:cNvSpPr/>
              <p:nvPr/>
            </p:nvSpPr>
            <p:spPr>
              <a:xfrm>
                <a:off x="5626134" y="304350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11" name="Freeform 157">
                <a:extLst>
                  <a:ext uri="{FF2B5EF4-FFF2-40B4-BE49-F238E27FC236}">
                    <a16:creationId xmlns:a16="http://schemas.microsoft.com/office/drawing/2014/main" id="{1D305206-9EFE-998B-A831-BA68CD87F676}"/>
                  </a:ext>
                </a:extLst>
              </p:cNvPr>
              <p:cNvSpPr/>
              <p:nvPr/>
            </p:nvSpPr>
            <p:spPr>
              <a:xfrm>
                <a:off x="5656351" y="301326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12" name="Freeform 158">
                <a:extLst>
                  <a:ext uri="{FF2B5EF4-FFF2-40B4-BE49-F238E27FC236}">
                    <a16:creationId xmlns:a16="http://schemas.microsoft.com/office/drawing/2014/main" id="{E6FDA29D-5FE2-0BAC-2ED6-566E8226D2A8}"/>
                  </a:ext>
                </a:extLst>
              </p:cNvPr>
              <p:cNvSpPr/>
              <p:nvPr/>
            </p:nvSpPr>
            <p:spPr>
              <a:xfrm>
                <a:off x="5633688" y="304350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13" name="Freeform 159">
                <a:extLst>
                  <a:ext uri="{FF2B5EF4-FFF2-40B4-BE49-F238E27FC236}">
                    <a16:creationId xmlns:a16="http://schemas.microsoft.com/office/drawing/2014/main" id="{F8E6F8A1-9529-07F9-FDBA-DB9126DD7253}"/>
                  </a:ext>
                </a:extLst>
              </p:cNvPr>
              <p:cNvSpPr/>
              <p:nvPr/>
            </p:nvSpPr>
            <p:spPr>
              <a:xfrm>
                <a:off x="5663905" y="301326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14" name="Freeform 160">
                <a:extLst>
                  <a:ext uri="{FF2B5EF4-FFF2-40B4-BE49-F238E27FC236}">
                    <a16:creationId xmlns:a16="http://schemas.microsoft.com/office/drawing/2014/main" id="{84C5733D-E069-087F-3F1F-67546353C8C9}"/>
                  </a:ext>
                </a:extLst>
              </p:cNvPr>
              <p:cNvSpPr/>
              <p:nvPr/>
            </p:nvSpPr>
            <p:spPr>
              <a:xfrm>
                <a:off x="5648797" y="305559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15" name="Freeform 161">
                <a:extLst>
                  <a:ext uri="{FF2B5EF4-FFF2-40B4-BE49-F238E27FC236}">
                    <a16:creationId xmlns:a16="http://schemas.microsoft.com/office/drawing/2014/main" id="{6E654974-A413-898E-38A7-7D8BC3E019CE}"/>
                  </a:ext>
                </a:extLst>
              </p:cNvPr>
              <p:cNvSpPr/>
              <p:nvPr/>
            </p:nvSpPr>
            <p:spPr>
              <a:xfrm>
                <a:off x="5679013" y="302536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16" name="Freeform 162">
                <a:extLst>
                  <a:ext uri="{FF2B5EF4-FFF2-40B4-BE49-F238E27FC236}">
                    <a16:creationId xmlns:a16="http://schemas.microsoft.com/office/drawing/2014/main" id="{4A3B0BC8-5B68-B633-CC9B-172999F2DCD4}"/>
                  </a:ext>
                </a:extLst>
              </p:cNvPr>
              <p:cNvSpPr/>
              <p:nvPr/>
            </p:nvSpPr>
            <p:spPr>
              <a:xfrm>
                <a:off x="5688078" y="309339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17" name="Freeform 163">
                <a:extLst>
                  <a:ext uri="{FF2B5EF4-FFF2-40B4-BE49-F238E27FC236}">
                    <a16:creationId xmlns:a16="http://schemas.microsoft.com/office/drawing/2014/main" id="{7B514611-EDD0-D866-6B1A-EB8D1B2C842C}"/>
                  </a:ext>
                </a:extLst>
              </p:cNvPr>
              <p:cNvSpPr/>
              <p:nvPr/>
            </p:nvSpPr>
            <p:spPr>
              <a:xfrm>
                <a:off x="5718294" y="306315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18" name="Freeform 164">
                <a:extLst>
                  <a:ext uri="{FF2B5EF4-FFF2-40B4-BE49-F238E27FC236}">
                    <a16:creationId xmlns:a16="http://schemas.microsoft.com/office/drawing/2014/main" id="{7FF03F9F-E7E8-907C-377E-1A26768B61FC}"/>
                  </a:ext>
                </a:extLst>
              </p:cNvPr>
              <p:cNvSpPr/>
              <p:nvPr/>
            </p:nvSpPr>
            <p:spPr>
              <a:xfrm>
                <a:off x="5712251" y="31175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19" name="Freeform 165">
                <a:extLst>
                  <a:ext uri="{FF2B5EF4-FFF2-40B4-BE49-F238E27FC236}">
                    <a16:creationId xmlns:a16="http://schemas.microsoft.com/office/drawing/2014/main" id="{93B3316F-5FE6-E5FC-E23C-8E294DD7E7EF}"/>
                  </a:ext>
                </a:extLst>
              </p:cNvPr>
              <p:cNvSpPr/>
              <p:nvPr/>
            </p:nvSpPr>
            <p:spPr>
              <a:xfrm>
                <a:off x="5742467" y="30873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20" name="Freeform 166">
                <a:extLst>
                  <a:ext uri="{FF2B5EF4-FFF2-40B4-BE49-F238E27FC236}">
                    <a16:creationId xmlns:a16="http://schemas.microsoft.com/office/drawing/2014/main" id="{1B6B18C3-4EF9-C8FB-F3C1-8D0B69D5321F}"/>
                  </a:ext>
                </a:extLst>
              </p:cNvPr>
              <p:cNvSpPr/>
              <p:nvPr/>
            </p:nvSpPr>
            <p:spPr>
              <a:xfrm>
                <a:off x="5719805" y="31175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21" name="Freeform 167">
                <a:extLst>
                  <a:ext uri="{FF2B5EF4-FFF2-40B4-BE49-F238E27FC236}">
                    <a16:creationId xmlns:a16="http://schemas.microsoft.com/office/drawing/2014/main" id="{F108C11C-D334-C94C-2484-33135189BAFB}"/>
                  </a:ext>
                </a:extLst>
              </p:cNvPr>
              <p:cNvSpPr/>
              <p:nvPr/>
            </p:nvSpPr>
            <p:spPr>
              <a:xfrm>
                <a:off x="5750021" y="30873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22" name="Freeform 168">
                <a:extLst>
                  <a:ext uri="{FF2B5EF4-FFF2-40B4-BE49-F238E27FC236}">
                    <a16:creationId xmlns:a16="http://schemas.microsoft.com/office/drawing/2014/main" id="{2656594F-B86E-1701-6D1F-D0BE51A1E5F9}"/>
                  </a:ext>
                </a:extLst>
              </p:cNvPr>
              <p:cNvSpPr/>
              <p:nvPr/>
            </p:nvSpPr>
            <p:spPr>
              <a:xfrm>
                <a:off x="5736424" y="31175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23" name="Freeform 169">
                <a:extLst>
                  <a:ext uri="{FF2B5EF4-FFF2-40B4-BE49-F238E27FC236}">
                    <a16:creationId xmlns:a16="http://schemas.microsoft.com/office/drawing/2014/main" id="{61606666-A2FD-EB27-1B31-1DFA48F011F4}"/>
                  </a:ext>
                </a:extLst>
              </p:cNvPr>
              <p:cNvSpPr/>
              <p:nvPr/>
            </p:nvSpPr>
            <p:spPr>
              <a:xfrm>
                <a:off x="5766640" y="30873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24" name="Freeform 170">
                <a:extLst>
                  <a:ext uri="{FF2B5EF4-FFF2-40B4-BE49-F238E27FC236}">
                    <a16:creationId xmlns:a16="http://schemas.microsoft.com/office/drawing/2014/main" id="{6DE7C7D7-1616-A798-92CC-E8A287A609FF}"/>
                  </a:ext>
                </a:extLst>
              </p:cNvPr>
              <p:cNvSpPr/>
              <p:nvPr/>
            </p:nvSpPr>
            <p:spPr>
              <a:xfrm>
                <a:off x="5805922" y="314327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25" name="Freeform 171">
                <a:extLst>
                  <a:ext uri="{FF2B5EF4-FFF2-40B4-BE49-F238E27FC236}">
                    <a16:creationId xmlns:a16="http://schemas.microsoft.com/office/drawing/2014/main" id="{0554D3D9-9DE2-0E45-4CBA-D59F9CF805CC}"/>
                  </a:ext>
                </a:extLst>
              </p:cNvPr>
              <p:cNvSpPr/>
              <p:nvPr/>
            </p:nvSpPr>
            <p:spPr>
              <a:xfrm>
                <a:off x="5836138" y="31130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26" name="Freeform 172">
                <a:extLst>
                  <a:ext uri="{FF2B5EF4-FFF2-40B4-BE49-F238E27FC236}">
                    <a16:creationId xmlns:a16="http://schemas.microsoft.com/office/drawing/2014/main" id="{3D3B0053-74A7-641A-B30E-AED28E87F96A}"/>
                  </a:ext>
                </a:extLst>
              </p:cNvPr>
              <p:cNvSpPr/>
              <p:nvPr/>
            </p:nvSpPr>
            <p:spPr>
              <a:xfrm>
                <a:off x="5885995" y="319619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27" name="Freeform 173">
                <a:extLst>
                  <a:ext uri="{FF2B5EF4-FFF2-40B4-BE49-F238E27FC236}">
                    <a16:creationId xmlns:a16="http://schemas.microsoft.com/office/drawing/2014/main" id="{8DCBEF5B-C93A-484A-BCBF-3A41911F8D45}"/>
                  </a:ext>
                </a:extLst>
              </p:cNvPr>
              <p:cNvSpPr/>
              <p:nvPr/>
            </p:nvSpPr>
            <p:spPr>
              <a:xfrm>
                <a:off x="5916211" y="316595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28" name="Freeform 174">
                <a:extLst>
                  <a:ext uri="{FF2B5EF4-FFF2-40B4-BE49-F238E27FC236}">
                    <a16:creationId xmlns:a16="http://schemas.microsoft.com/office/drawing/2014/main" id="{692A07DE-723B-7BFC-BB38-90BEF95DD8E2}"/>
                  </a:ext>
                </a:extLst>
              </p:cNvPr>
              <p:cNvSpPr/>
              <p:nvPr/>
            </p:nvSpPr>
            <p:spPr>
              <a:xfrm>
                <a:off x="5908657" y="323549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29" name="Freeform 175">
                <a:extLst>
                  <a:ext uri="{FF2B5EF4-FFF2-40B4-BE49-F238E27FC236}">
                    <a16:creationId xmlns:a16="http://schemas.microsoft.com/office/drawing/2014/main" id="{D2A6454E-F5E6-66DC-E39F-9A4E1F9A4F26}"/>
                  </a:ext>
                </a:extLst>
              </p:cNvPr>
              <p:cNvSpPr/>
              <p:nvPr/>
            </p:nvSpPr>
            <p:spPr>
              <a:xfrm>
                <a:off x="5938873" y="320526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30" name="Freeform 176">
                <a:extLst>
                  <a:ext uri="{FF2B5EF4-FFF2-40B4-BE49-F238E27FC236}">
                    <a16:creationId xmlns:a16="http://schemas.microsoft.com/office/drawing/2014/main" id="{52D29995-2E99-7D62-CA4B-E9C73E41BF9A}"/>
                  </a:ext>
                </a:extLst>
              </p:cNvPr>
              <p:cNvSpPr/>
              <p:nvPr/>
            </p:nvSpPr>
            <p:spPr>
              <a:xfrm>
                <a:off x="5932830" y="326119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31" name="Freeform 177">
                <a:extLst>
                  <a:ext uri="{FF2B5EF4-FFF2-40B4-BE49-F238E27FC236}">
                    <a16:creationId xmlns:a16="http://schemas.microsoft.com/office/drawing/2014/main" id="{08DF2066-0395-4626-A36A-85B36BC8A413}"/>
                  </a:ext>
                </a:extLst>
              </p:cNvPr>
              <p:cNvSpPr/>
              <p:nvPr/>
            </p:nvSpPr>
            <p:spPr>
              <a:xfrm>
                <a:off x="5963047" y="323096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32" name="Freeform 178">
                <a:extLst>
                  <a:ext uri="{FF2B5EF4-FFF2-40B4-BE49-F238E27FC236}">
                    <a16:creationId xmlns:a16="http://schemas.microsoft.com/office/drawing/2014/main" id="{D5A9AC4B-7460-AB07-7D49-44D706051CAC}"/>
                  </a:ext>
                </a:extLst>
              </p:cNvPr>
              <p:cNvSpPr/>
              <p:nvPr/>
            </p:nvSpPr>
            <p:spPr>
              <a:xfrm>
                <a:off x="5964557" y="32748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33" name="Freeform 179">
                <a:extLst>
                  <a:ext uri="{FF2B5EF4-FFF2-40B4-BE49-F238E27FC236}">
                    <a16:creationId xmlns:a16="http://schemas.microsoft.com/office/drawing/2014/main" id="{FB7EF0F2-D507-3698-7188-BED918A176DA}"/>
                  </a:ext>
                </a:extLst>
              </p:cNvPr>
              <p:cNvSpPr/>
              <p:nvPr/>
            </p:nvSpPr>
            <p:spPr>
              <a:xfrm>
                <a:off x="5994774" y="32445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34" name="Freeform 180">
                <a:extLst>
                  <a:ext uri="{FF2B5EF4-FFF2-40B4-BE49-F238E27FC236}">
                    <a16:creationId xmlns:a16="http://schemas.microsoft.com/office/drawing/2014/main" id="{2F41C5BD-5270-8EDE-E2A1-D582C791DDB6}"/>
                  </a:ext>
                </a:extLst>
              </p:cNvPr>
              <p:cNvSpPr/>
              <p:nvPr/>
            </p:nvSpPr>
            <p:spPr>
              <a:xfrm>
                <a:off x="5972111" y="32748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35" name="Freeform 181">
                <a:extLst>
                  <a:ext uri="{FF2B5EF4-FFF2-40B4-BE49-F238E27FC236}">
                    <a16:creationId xmlns:a16="http://schemas.microsoft.com/office/drawing/2014/main" id="{4EC248B2-0581-C415-8DDD-D7CAC0B32B0C}"/>
                  </a:ext>
                </a:extLst>
              </p:cNvPr>
              <p:cNvSpPr/>
              <p:nvPr/>
            </p:nvSpPr>
            <p:spPr>
              <a:xfrm>
                <a:off x="6002328" y="32445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36" name="Freeform 182">
                <a:extLst>
                  <a:ext uri="{FF2B5EF4-FFF2-40B4-BE49-F238E27FC236}">
                    <a16:creationId xmlns:a16="http://schemas.microsoft.com/office/drawing/2014/main" id="{31C809D9-660C-323F-ECA1-8F36CDABF27E}"/>
                  </a:ext>
                </a:extLst>
              </p:cNvPr>
              <p:cNvSpPr/>
              <p:nvPr/>
            </p:nvSpPr>
            <p:spPr>
              <a:xfrm>
                <a:off x="5979666" y="32748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37" name="Freeform 183">
                <a:extLst>
                  <a:ext uri="{FF2B5EF4-FFF2-40B4-BE49-F238E27FC236}">
                    <a16:creationId xmlns:a16="http://schemas.microsoft.com/office/drawing/2014/main" id="{6E7F4FFF-FF50-4353-15FF-7DA66465DDA5}"/>
                  </a:ext>
                </a:extLst>
              </p:cNvPr>
              <p:cNvSpPr/>
              <p:nvPr/>
            </p:nvSpPr>
            <p:spPr>
              <a:xfrm>
                <a:off x="6009882" y="32445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38" name="Freeform 184">
                <a:extLst>
                  <a:ext uri="{FF2B5EF4-FFF2-40B4-BE49-F238E27FC236}">
                    <a16:creationId xmlns:a16="http://schemas.microsoft.com/office/drawing/2014/main" id="{886CA67B-FB71-3ED3-9BB3-AD9F2921A782}"/>
                  </a:ext>
                </a:extLst>
              </p:cNvPr>
              <p:cNvSpPr/>
              <p:nvPr/>
            </p:nvSpPr>
            <p:spPr>
              <a:xfrm>
                <a:off x="6011393" y="32748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39" name="Freeform 185">
                <a:extLst>
                  <a:ext uri="{FF2B5EF4-FFF2-40B4-BE49-F238E27FC236}">
                    <a16:creationId xmlns:a16="http://schemas.microsoft.com/office/drawing/2014/main" id="{415D034F-A51E-F476-0D98-BD364CE676F6}"/>
                  </a:ext>
                </a:extLst>
              </p:cNvPr>
              <p:cNvSpPr/>
              <p:nvPr/>
            </p:nvSpPr>
            <p:spPr>
              <a:xfrm>
                <a:off x="6041609" y="32445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40" name="Freeform 186">
                <a:extLst>
                  <a:ext uri="{FF2B5EF4-FFF2-40B4-BE49-F238E27FC236}">
                    <a16:creationId xmlns:a16="http://schemas.microsoft.com/office/drawing/2014/main" id="{870F8E43-1479-67AC-257F-966F98EEBAEC}"/>
                  </a:ext>
                </a:extLst>
              </p:cNvPr>
              <p:cNvSpPr/>
              <p:nvPr/>
            </p:nvSpPr>
            <p:spPr>
              <a:xfrm>
                <a:off x="6043120" y="32748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41" name="Freeform 187">
                <a:extLst>
                  <a:ext uri="{FF2B5EF4-FFF2-40B4-BE49-F238E27FC236}">
                    <a16:creationId xmlns:a16="http://schemas.microsoft.com/office/drawing/2014/main" id="{5A98741D-D79F-07DF-0019-B2EC4BB27F36}"/>
                  </a:ext>
                </a:extLst>
              </p:cNvPr>
              <p:cNvSpPr/>
              <p:nvPr/>
            </p:nvSpPr>
            <p:spPr>
              <a:xfrm>
                <a:off x="6073336" y="32445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42" name="Freeform 188">
                <a:extLst>
                  <a:ext uri="{FF2B5EF4-FFF2-40B4-BE49-F238E27FC236}">
                    <a16:creationId xmlns:a16="http://schemas.microsoft.com/office/drawing/2014/main" id="{6600AB8B-FA06-5040-93A2-CE580E7BA257}"/>
                  </a:ext>
                </a:extLst>
              </p:cNvPr>
              <p:cNvSpPr/>
              <p:nvPr/>
            </p:nvSpPr>
            <p:spPr>
              <a:xfrm>
                <a:off x="6058228" y="328840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43" name="Freeform 189">
                <a:extLst>
                  <a:ext uri="{FF2B5EF4-FFF2-40B4-BE49-F238E27FC236}">
                    <a16:creationId xmlns:a16="http://schemas.microsoft.com/office/drawing/2014/main" id="{DD34D35E-44F4-E345-0E51-31AC3CCE0D47}"/>
                  </a:ext>
                </a:extLst>
              </p:cNvPr>
              <p:cNvSpPr/>
              <p:nvPr/>
            </p:nvSpPr>
            <p:spPr>
              <a:xfrm>
                <a:off x="6088444" y="325817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44" name="Freeform 190">
                <a:extLst>
                  <a:ext uri="{FF2B5EF4-FFF2-40B4-BE49-F238E27FC236}">
                    <a16:creationId xmlns:a16="http://schemas.microsoft.com/office/drawing/2014/main" id="{95CF8424-DD5B-F8B3-8CEE-97CDE55F4342}"/>
                  </a:ext>
                </a:extLst>
              </p:cNvPr>
              <p:cNvSpPr/>
              <p:nvPr/>
            </p:nvSpPr>
            <p:spPr>
              <a:xfrm>
                <a:off x="6097509" y="328840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45" name="Freeform 191">
                <a:extLst>
                  <a:ext uri="{FF2B5EF4-FFF2-40B4-BE49-F238E27FC236}">
                    <a16:creationId xmlns:a16="http://schemas.microsoft.com/office/drawing/2014/main" id="{D071C336-0010-BBE5-0E45-F00A8009FD43}"/>
                  </a:ext>
                </a:extLst>
              </p:cNvPr>
              <p:cNvSpPr/>
              <p:nvPr/>
            </p:nvSpPr>
            <p:spPr>
              <a:xfrm>
                <a:off x="6127726" y="325817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46" name="Freeform 192">
                <a:extLst>
                  <a:ext uri="{FF2B5EF4-FFF2-40B4-BE49-F238E27FC236}">
                    <a16:creationId xmlns:a16="http://schemas.microsoft.com/office/drawing/2014/main" id="{B43D3646-B873-B874-D5F7-BEC47F73399B}"/>
                  </a:ext>
                </a:extLst>
              </p:cNvPr>
              <p:cNvSpPr/>
              <p:nvPr/>
            </p:nvSpPr>
            <p:spPr>
              <a:xfrm>
                <a:off x="6207799" y="33171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47" name="Freeform 193">
                <a:extLst>
                  <a:ext uri="{FF2B5EF4-FFF2-40B4-BE49-F238E27FC236}">
                    <a16:creationId xmlns:a16="http://schemas.microsoft.com/office/drawing/2014/main" id="{749114F4-268C-5C2B-E79A-BEDDB7EF2E7A}"/>
                  </a:ext>
                </a:extLst>
              </p:cNvPr>
              <p:cNvSpPr/>
              <p:nvPr/>
            </p:nvSpPr>
            <p:spPr>
              <a:xfrm>
                <a:off x="6238015" y="32868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48" name="Freeform 194">
                <a:extLst>
                  <a:ext uri="{FF2B5EF4-FFF2-40B4-BE49-F238E27FC236}">
                    <a16:creationId xmlns:a16="http://schemas.microsoft.com/office/drawing/2014/main" id="{4EF68E15-DFA1-1413-EAC4-3EBB5AE604A8}"/>
                  </a:ext>
                </a:extLst>
              </p:cNvPr>
              <p:cNvSpPr/>
              <p:nvPr/>
            </p:nvSpPr>
            <p:spPr>
              <a:xfrm>
                <a:off x="6231972" y="33171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49" name="Freeform 195">
                <a:extLst>
                  <a:ext uri="{FF2B5EF4-FFF2-40B4-BE49-F238E27FC236}">
                    <a16:creationId xmlns:a16="http://schemas.microsoft.com/office/drawing/2014/main" id="{67AFB000-D03E-730F-0D00-A9C21CAFBC5E}"/>
                  </a:ext>
                </a:extLst>
              </p:cNvPr>
              <p:cNvSpPr/>
              <p:nvPr/>
            </p:nvSpPr>
            <p:spPr>
              <a:xfrm>
                <a:off x="6262188" y="32868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50" name="Freeform 196">
                <a:extLst>
                  <a:ext uri="{FF2B5EF4-FFF2-40B4-BE49-F238E27FC236}">
                    <a16:creationId xmlns:a16="http://schemas.microsoft.com/office/drawing/2014/main" id="{7877F11F-7651-9E5E-6395-7A1A7BC42392}"/>
                  </a:ext>
                </a:extLst>
              </p:cNvPr>
              <p:cNvSpPr/>
              <p:nvPr/>
            </p:nvSpPr>
            <p:spPr>
              <a:xfrm>
                <a:off x="6247080" y="3345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51" name="Freeform 197">
                <a:extLst>
                  <a:ext uri="{FF2B5EF4-FFF2-40B4-BE49-F238E27FC236}">
                    <a16:creationId xmlns:a16="http://schemas.microsoft.com/office/drawing/2014/main" id="{72EB8708-D4BA-3A6E-BE7E-C57B3FFFD2E5}"/>
                  </a:ext>
                </a:extLst>
              </p:cNvPr>
              <p:cNvSpPr/>
              <p:nvPr/>
            </p:nvSpPr>
            <p:spPr>
              <a:xfrm>
                <a:off x="6277297" y="3315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52" name="Freeform 198">
                <a:extLst>
                  <a:ext uri="{FF2B5EF4-FFF2-40B4-BE49-F238E27FC236}">
                    <a16:creationId xmlns:a16="http://schemas.microsoft.com/office/drawing/2014/main" id="{531B0B59-976E-49F4-49AF-DC7C9A033469}"/>
                  </a:ext>
                </a:extLst>
              </p:cNvPr>
              <p:cNvSpPr/>
              <p:nvPr/>
            </p:nvSpPr>
            <p:spPr>
              <a:xfrm>
                <a:off x="6263699" y="3345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53" name="Freeform 199">
                <a:extLst>
                  <a:ext uri="{FF2B5EF4-FFF2-40B4-BE49-F238E27FC236}">
                    <a16:creationId xmlns:a16="http://schemas.microsoft.com/office/drawing/2014/main" id="{BA590069-D056-C61A-96F9-556B73785D7B}"/>
                  </a:ext>
                </a:extLst>
              </p:cNvPr>
              <p:cNvSpPr/>
              <p:nvPr/>
            </p:nvSpPr>
            <p:spPr>
              <a:xfrm>
                <a:off x="6293916" y="3315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54" name="Freeform 200">
                <a:extLst>
                  <a:ext uri="{FF2B5EF4-FFF2-40B4-BE49-F238E27FC236}">
                    <a16:creationId xmlns:a16="http://schemas.microsoft.com/office/drawing/2014/main" id="{6F660F00-F674-980D-ADD6-AA72637395C1}"/>
                  </a:ext>
                </a:extLst>
              </p:cNvPr>
              <p:cNvSpPr/>
              <p:nvPr/>
            </p:nvSpPr>
            <p:spPr>
              <a:xfrm>
                <a:off x="6263699" y="3345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55" name="Freeform 201">
                <a:extLst>
                  <a:ext uri="{FF2B5EF4-FFF2-40B4-BE49-F238E27FC236}">
                    <a16:creationId xmlns:a16="http://schemas.microsoft.com/office/drawing/2014/main" id="{C049BED1-B8A7-7601-B7AC-7C9A094CE641}"/>
                  </a:ext>
                </a:extLst>
              </p:cNvPr>
              <p:cNvSpPr/>
              <p:nvPr/>
            </p:nvSpPr>
            <p:spPr>
              <a:xfrm>
                <a:off x="6293916" y="3315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56" name="Freeform 202">
                <a:extLst>
                  <a:ext uri="{FF2B5EF4-FFF2-40B4-BE49-F238E27FC236}">
                    <a16:creationId xmlns:a16="http://schemas.microsoft.com/office/drawing/2014/main" id="{78FCDC2E-B926-65F1-5842-9262A64ED9C7}"/>
                  </a:ext>
                </a:extLst>
              </p:cNvPr>
              <p:cNvSpPr/>
              <p:nvPr/>
            </p:nvSpPr>
            <p:spPr>
              <a:xfrm>
                <a:off x="6271253" y="3345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57" name="Freeform 203">
                <a:extLst>
                  <a:ext uri="{FF2B5EF4-FFF2-40B4-BE49-F238E27FC236}">
                    <a16:creationId xmlns:a16="http://schemas.microsoft.com/office/drawing/2014/main" id="{C4F55762-4884-8890-BD1C-05DC83F7EC9D}"/>
                  </a:ext>
                </a:extLst>
              </p:cNvPr>
              <p:cNvSpPr/>
              <p:nvPr/>
            </p:nvSpPr>
            <p:spPr>
              <a:xfrm>
                <a:off x="6301470" y="3315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58" name="Freeform 204">
                <a:extLst>
                  <a:ext uri="{FF2B5EF4-FFF2-40B4-BE49-F238E27FC236}">
                    <a16:creationId xmlns:a16="http://schemas.microsoft.com/office/drawing/2014/main" id="{B97DE322-F3AA-0E7B-6E76-9C4557835645}"/>
                  </a:ext>
                </a:extLst>
              </p:cNvPr>
              <p:cNvSpPr/>
              <p:nvPr/>
            </p:nvSpPr>
            <p:spPr>
              <a:xfrm>
                <a:off x="6295426" y="3345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59" name="Freeform 205">
                <a:extLst>
                  <a:ext uri="{FF2B5EF4-FFF2-40B4-BE49-F238E27FC236}">
                    <a16:creationId xmlns:a16="http://schemas.microsoft.com/office/drawing/2014/main" id="{DBED52DB-A457-85E5-6263-92B3F56FF685}"/>
                  </a:ext>
                </a:extLst>
              </p:cNvPr>
              <p:cNvSpPr/>
              <p:nvPr/>
            </p:nvSpPr>
            <p:spPr>
              <a:xfrm>
                <a:off x="6325643" y="3315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60" name="Freeform 206">
                <a:extLst>
                  <a:ext uri="{FF2B5EF4-FFF2-40B4-BE49-F238E27FC236}">
                    <a16:creationId xmlns:a16="http://schemas.microsoft.com/office/drawing/2014/main" id="{403B8BA2-FF96-90E3-F2BD-BED2D82B2444}"/>
                  </a:ext>
                </a:extLst>
              </p:cNvPr>
              <p:cNvSpPr/>
              <p:nvPr/>
            </p:nvSpPr>
            <p:spPr>
              <a:xfrm>
                <a:off x="6373989" y="336248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61" name="Freeform 207">
                <a:extLst>
                  <a:ext uri="{FF2B5EF4-FFF2-40B4-BE49-F238E27FC236}">
                    <a16:creationId xmlns:a16="http://schemas.microsoft.com/office/drawing/2014/main" id="{338D95ED-76BF-AF4D-ED08-1AD72FDF19BB}"/>
                  </a:ext>
                </a:extLst>
              </p:cNvPr>
              <p:cNvSpPr/>
              <p:nvPr/>
            </p:nvSpPr>
            <p:spPr>
              <a:xfrm>
                <a:off x="6404205" y="33322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62" name="Freeform 208">
                <a:extLst>
                  <a:ext uri="{FF2B5EF4-FFF2-40B4-BE49-F238E27FC236}">
                    <a16:creationId xmlns:a16="http://schemas.microsoft.com/office/drawing/2014/main" id="{C6DBF86F-488C-E6AA-2B81-CEFE2BE3AF11}"/>
                  </a:ext>
                </a:extLst>
              </p:cNvPr>
              <p:cNvSpPr/>
              <p:nvPr/>
            </p:nvSpPr>
            <p:spPr>
              <a:xfrm>
                <a:off x="6381543" y="336248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63" name="Freeform 209">
                <a:extLst>
                  <a:ext uri="{FF2B5EF4-FFF2-40B4-BE49-F238E27FC236}">
                    <a16:creationId xmlns:a16="http://schemas.microsoft.com/office/drawing/2014/main" id="{50194DCA-76CD-BF2D-5FB1-BBC961A13949}"/>
                  </a:ext>
                </a:extLst>
              </p:cNvPr>
              <p:cNvSpPr/>
              <p:nvPr/>
            </p:nvSpPr>
            <p:spPr>
              <a:xfrm>
                <a:off x="6411759" y="33322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64" name="Freeform 210">
                <a:extLst>
                  <a:ext uri="{FF2B5EF4-FFF2-40B4-BE49-F238E27FC236}">
                    <a16:creationId xmlns:a16="http://schemas.microsoft.com/office/drawing/2014/main" id="{7C5F2F74-31A7-A487-0C3F-668F755BAAE0}"/>
                  </a:ext>
                </a:extLst>
              </p:cNvPr>
              <p:cNvSpPr/>
              <p:nvPr/>
            </p:nvSpPr>
            <p:spPr>
              <a:xfrm>
                <a:off x="6389097" y="336248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65" name="Freeform 211">
                <a:extLst>
                  <a:ext uri="{FF2B5EF4-FFF2-40B4-BE49-F238E27FC236}">
                    <a16:creationId xmlns:a16="http://schemas.microsoft.com/office/drawing/2014/main" id="{75F0580A-7B78-65A4-6173-D51FCA9F9E3A}"/>
                  </a:ext>
                </a:extLst>
              </p:cNvPr>
              <p:cNvSpPr/>
              <p:nvPr/>
            </p:nvSpPr>
            <p:spPr>
              <a:xfrm>
                <a:off x="6419313" y="33322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66" name="Freeform 212">
                <a:extLst>
                  <a:ext uri="{FF2B5EF4-FFF2-40B4-BE49-F238E27FC236}">
                    <a16:creationId xmlns:a16="http://schemas.microsoft.com/office/drawing/2014/main" id="{3372F1FE-D019-83DA-EF2D-F16053A94BA7}"/>
                  </a:ext>
                </a:extLst>
              </p:cNvPr>
              <p:cNvSpPr/>
              <p:nvPr/>
            </p:nvSpPr>
            <p:spPr>
              <a:xfrm>
                <a:off x="6396651" y="3362482"/>
                <a:ext cx="61943" cy="15117"/>
              </a:xfrm>
              <a:custGeom>
                <a:avLst/>
                <a:gdLst>
                  <a:gd name="connsiteX0" fmla="*/ 0 w 61943"/>
                  <a:gd name="connsiteY0" fmla="*/ 0 h 15117"/>
                  <a:gd name="connsiteX1" fmla="*/ 61944 w 61943"/>
                  <a:gd name="connsiteY1" fmla="*/ 0 h 15117"/>
                </a:gdLst>
                <a:ahLst/>
                <a:cxnLst>
                  <a:cxn ang="0">
                    <a:pos x="connsiteX0" y="connsiteY0"/>
                  </a:cxn>
                  <a:cxn ang="0">
                    <a:pos x="connsiteX1" y="connsiteY1"/>
                  </a:cxn>
                </a:cxnLst>
                <a:rect l="l" t="t" r="r" b="b"/>
                <a:pathLst>
                  <a:path w="61943" h="15117">
                    <a:moveTo>
                      <a:pt x="0" y="0"/>
                    </a:moveTo>
                    <a:lnTo>
                      <a:pt x="61944"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67" name="Freeform 213">
                <a:extLst>
                  <a:ext uri="{FF2B5EF4-FFF2-40B4-BE49-F238E27FC236}">
                    <a16:creationId xmlns:a16="http://schemas.microsoft.com/office/drawing/2014/main" id="{864FD77E-C782-0600-ED6A-1F15C386C33F}"/>
                  </a:ext>
                </a:extLst>
              </p:cNvPr>
              <p:cNvSpPr/>
              <p:nvPr/>
            </p:nvSpPr>
            <p:spPr>
              <a:xfrm>
                <a:off x="6428378" y="33322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68" name="Freeform 214">
                <a:extLst>
                  <a:ext uri="{FF2B5EF4-FFF2-40B4-BE49-F238E27FC236}">
                    <a16:creationId xmlns:a16="http://schemas.microsoft.com/office/drawing/2014/main" id="{02D6CCA3-6EB5-72B0-559A-16A33DC16A08}"/>
                  </a:ext>
                </a:extLst>
              </p:cNvPr>
              <p:cNvSpPr/>
              <p:nvPr/>
            </p:nvSpPr>
            <p:spPr>
              <a:xfrm>
                <a:off x="6437443" y="336248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69" name="Freeform 215">
                <a:extLst>
                  <a:ext uri="{FF2B5EF4-FFF2-40B4-BE49-F238E27FC236}">
                    <a16:creationId xmlns:a16="http://schemas.microsoft.com/office/drawing/2014/main" id="{8F943698-0483-F247-7760-A3DC4AFC4907}"/>
                  </a:ext>
                </a:extLst>
              </p:cNvPr>
              <p:cNvSpPr/>
              <p:nvPr/>
            </p:nvSpPr>
            <p:spPr>
              <a:xfrm>
                <a:off x="6467660" y="33322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0" name="Freeform 216">
                <a:extLst>
                  <a:ext uri="{FF2B5EF4-FFF2-40B4-BE49-F238E27FC236}">
                    <a16:creationId xmlns:a16="http://schemas.microsoft.com/office/drawing/2014/main" id="{D4C356BF-0DED-9743-5918-8FD407CABE3C}"/>
                  </a:ext>
                </a:extLst>
              </p:cNvPr>
              <p:cNvSpPr/>
              <p:nvPr/>
            </p:nvSpPr>
            <p:spPr>
              <a:xfrm>
                <a:off x="6602122" y="34592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1" name="Freeform 217">
                <a:extLst>
                  <a:ext uri="{FF2B5EF4-FFF2-40B4-BE49-F238E27FC236}">
                    <a16:creationId xmlns:a16="http://schemas.microsoft.com/office/drawing/2014/main" id="{38F77D34-1B4B-B84D-5C21-702873D690C2}"/>
                  </a:ext>
                </a:extLst>
              </p:cNvPr>
              <p:cNvSpPr/>
              <p:nvPr/>
            </p:nvSpPr>
            <p:spPr>
              <a:xfrm>
                <a:off x="6632339" y="34290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2" name="Freeform 218">
                <a:extLst>
                  <a:ext uri="{FF2B5EF4-FFF2-40B4-BE49-F238E27FC236}">
                    <a16:creationId xmlns:a16="http://schemas.microsoft.com/office/drawing/2014/main" id="{8FEF617D-90BB-8044-9241-C93E1C71AF96}"/>
                  </a:ext>
                </a:extLst>
              </p:cNvPr>
              <p:cNvSpPr/>
              <p:nvPr/>
            </p:nvSpPr>
            <p:spPr>
              <a:xfrm>
                <a:off x="6617231" y="34592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3" name="Freeform 219">
                <a:extLst>
                  <a:ext uri="{FF2B5EF4-FFF2-40B4-BE49-F238E27FC236}">
                    <a16:creationId xmlns:a16="http://schemas.microsoft.com/office/drawing/2014/main" id="{A177ACEA-C3DF-8797-F2E7-0A4D7BEE5FD4}"/>
                  </a:ext>
                </a:extLst>
              </p:cNvPr>
              <p:cNvSpPr/>
              <p:nvPr/>
            </p:nvSpPr>
            <p:spPr>
              <a:xfrm>
                <a:off x="6647447" y="34290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4" name="Freeform 220">
                <a:extLst>
                  <a:ext uri="{FF2B5EF4-FFF2-40B4-BE49-F238E27FC236}">
                    <a16:creationId xmlns:a16="http://schemas.microsoft.com/office/drawing/2014/main" id="{CDA6F2C5-EC17-985E-C5F9-5ED9029E3E63}"/>
                  </a:ext>
                </a:extLst>
              </p:cNvPr>
              <p:cNvSpPr/>
              <p:nvPr/>
            </p:nvSpPr>
            <p:spPr>
              <a:xfrm>
                <a:off x="6617231" y="34592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5" name="Freeform 221">
                <a:extLst>
                  <a:ext uri="{FF2B5EF4-FFF2-40B4-BE49-F238E27FC236}">
                    <a16:creationId xmlns:a16="http://schemas.microsoft.com/office/drawing/2014/main" id="{A3C39EC4-D19B-1C8D-C719-F5EE4D728DAA}"/>
                  </a:ext>
                </a:extLst>
              </p:cNvPr>
              <p:cNvSpPr/>
              <p:nvPr/>
            </p:nvSpPr>
            <p:spPr>
              <a:xfrm>
                <a:off x="6647447" y="34290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6" name="Freeform 222">
                <a:extLst>
                  <a:ext uri="{FF2B5EF4-FFF2-40B4-BE49-F238E27FC236}">
                    <a16:creationId xmlns:a16="http://schemas.microsoft.com/office/drawing/2014/main" id="{73B6A7E7-25C4-516B-1255-BF6DA1E2BFEA}"/>
                  </a:ext>
                </a:extLst>
              </p:cNvPr>
              <p:cNvSpPr/>
              <p:nvPr/>
            </p:nvSpPr>
            <p:spPr>
              <a:xfrm>
                <a:off x="6626295" y="34592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7" name="Freeform 223">
                <a:extLst>
                  <a:ext uri="{FF2B5EF4-FFF2-40B4-BE49-F238E27FC236}">
                    <a16:creationId xmlns:a16="http://schemas.microsoft.com/office/drawing/2014/main" id="{7C8EFD4C-C3E5-B5DE-E0AE-ECC4E8F5DD7F}"/>
                  </a:ext>
                </a:extLst>
              </p:cNvPr>
              <p:cNvSpPr/>
              <p:nvPr/>
            </p:nvSpPr>
            <p:spPr>
              <a:xfrm>
                <a:off x="6656512" y="34290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8" name="Freeform 224">
                <a:extLst>
                  <a:ext uri="{FF2B5EF4-FFF2-40B4-BE49-F238E27FC236}">
                    <a16:creationId xmlns:a16="http://schemas.microsoft.com/office/drawing/2014/main" id="{0DEA72F1-AB4F-FC83-F308-D682355F9A51}"/>
                  </a:ext>
                </a:extLst>
              </p:cNvPr>
              <p:cNvSpPr/>
              <p:nvPr/>
            </p:nvSpPr>
            <p:spPr>
              <a:xfrm>
                <a:off x="6648958" y="34592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9" name="Freeform 225">
                <a:extLst>
                  <a:ext uri="{FF2B5EF4-FFF2-40B4-BE49-F238E27FC236}">
                    <a16:creationId xmlns:a16="http://schemas.microsoft.com/office/drawing/2014/main" id="{5AE48A62-2D28-2650-F941-9E0F5C408327}"/>
                  </a:ext>
                </a:extLst>
              </p:cNvPr>
              <p:cNvSpPr/>
              <p:nvPr/>
            </p:nvSpPr>
            <p:spPr>
              <a:xfrm>
                <a:off x="6679174" y="34290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80" name="Freeform 226">
                <a:extLst>
                  <a:ext uri="{FF2B5EF4-FFF2-40B4-BE49-F238E27FC236}">
                    <a16:creationId xmlns:a16="http://schemas.microsoft.com/office/drawing/2014/main" id="{13EA2F51-A149-76FC-4B80-723330A206C3}"/>
                  </a:ext>
                </a:extLst>
              </p:cNvPr>
              <p:cNvSpPr/>
              <p:nvPr/>
            </p:nvSpPr>
            <p:spPr>
              <a:xfrm>
                <a:off x="6798529" y="34592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81" name="Freeform 227">
                <a:extLst>
                  <a:ext uri="{FF2B5EF4-FFF2-40B4-BE49-F238E27FC236}">
                    <a16:creationId xmlns:a16="http://schemas.microsoft.com/office/drawing/2014/main" id="{DDE0E5D5-1281-4193-3C17-15CEDAB238D1}"/>
                  </a:ext>
                </a:extLst>
              </p:cNvPr>
              <p:cNvSpPr/>
              <p:nvPr/>
            </p:nvSpPr>
            <p:spPr>
              <a:xfrm>
                <a:off x="6828745" y="34290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82" name="Freeform 228">
                <a:extLst>
                  <a:ext uri="{FF2B5EF4-FFF2-40B4-BE49-F238E27FC236}">
                    <a16:creationId xmlns:a16="http://schemas.microsoft.com/office/drawing/2014/main" id="{C1E75C64-E1BC-7C9F-5031-8CCB4FE60530}"/>
                  </a:ext>
                </a:extLst>
              </p:cNvPr>
              <p:cNvSpPr/>
              <p:nvPr/>
            </p:nvSpPr>
            <p:spPr>
              <a:xfrm>
                <a:off x="6798529" y="34592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83" name="Freeform 229">
                <a:extLst>
                  <a:ext uri="{FF2B5EF4-FFF2-40B4-BE49-F238E27FC236}">
                    <a16:creationId xmlns:a16="http://schemas.microsoft.com/office/drawing/2014/main" id="{AD66140C-F1B2-9019-3DA2-463312415634}"/>
                  </a:ext>
                </a:extLst>
              </p:cNvPr>
              <p:cNvSpPr/>
              <p:nvPr/>
            </p:nvSpPr>
            <p:spPr>
              <a:xfrm>
                <a:off x="6828745" y="34290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84" name="Freeform 230">
                <a:extLst>
                  <a:ext uri="{FF2B5EF4-FFF2-40B4-BE49-F238E27FC236}">
                    <a16:creationId xmlns:a16="http://schemas.microsoft.com/office/drawing/2014/main" id="{1EE77443-1965-6562-2E62-E7E31D8CF0E1}"/>
                  </a:ext>
                </a:extLst>
              </p:cNvPr>
              <p:cNvSpPr/>
              <p:nvPr/>
            </p:nvSpPr>
            <p:spPr>
              <a:xfrm>
                <a:off x="6807594" y="34592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85" name="Freeform 231">
                <a:extLst>
                  <a:ext uri="{FF2B5EF4-FFF2-40B4-BE49-F238E27FC236}">
                    <a16:creationId xmlns:a16="http://schemas.microsoft.com/office/drawing/2014/main" id="{18C85525-E648-1BEC-E465-4E179982A4E9}"/>
                  </a:ext>
                </a:extLst>
              </p:cNvPr>
              <p:cNvSpPr/>
              <p:nvPr/>
            </p:nvSpPr>
            <p:spPr>
              <a:xfrm>
                <a:off x="6837810" y="34290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86" name="Freeform 232">
                <a:extLst>
                  <a:ext uri="{FF2B5EF4-FFF2-40B4-BE49-F238E27FC236}">
                    <a16:creationId xmlns:a16="http://schemas.microsoft.com/office/drawing/2014/main" id="{3B52E867-0FAC-CE52-99A8-898A61FF43B1}"/>
                  </a:ext>
                </a:extLst>
              </p:cNvPr>
              <p:cNvSpPr/>
              <p:nvPr/>
            </p:nvSpPr>
            <p:spPr>
              <a:xfrm>
                <a:off x="6925437" y="355145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87" name="Freeform 233">
                <a:extLst>
                  <a:ext uri="{FF2B5EF4-FFF2-40B4-BE49-F238E27FC236}">
                    <a16:creationId xmlns:a16="http://schemas.microsoft.com/office/drawing/2014/main" id="{87EE94EC-66BD-C3DE-BFC5-5F21F7998E38}"/>
                  </a:ext>
                </a:extLst>
              </p:cNvPr>
              <p:cNvSpPr/>
              <p:nvPr/>
            </p:nvSpPr>
            <p:spPr>
              <a:xfrm>
                <a:off x="6955654" y="352121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88" name="Freeform 234">
                <a:extLst>
                  <a:ext uri="{FF2B5EF4-FFF2-40B4-BE49-F238E27FC236}">
                    <a16:creationId xmlns:a16="http://schemas.microsoft.com/office/drawing/2014/main" id="{E2004915-DA63-2B19-D517-8D42409C07D3}"/>
                  </a:ext>
                </a:extLst>
              </p:cNvPr>
              <p:cNvSpPr/>
              <p:nvPr/>
            </p:nvSpPr>
            <p:spPr>
              <a:xfrm>
                <a:off x="6932991" y="355145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89" name="Freeform 235">
                <a:extLst>
                  <a:ext uri="{FF2B5EF4-FFF2-40B4-BE49-F238E27FC236}">
                    <a16:creationId xmlns:a16="http://schemas.microsoft.com/office/drawing/2014/main" id="{78BC9878-0DB7-CDFA-ADF2-5C82195A2165}"/>
                  </a:ext>
                </a:extLst>
              </p:cNvPr>
              <p:cNvSpPr/>
              <p:nvPr/>
            </p:nvSpPr>
            <p:spPr>
              <a:xfrm>
                <a:off x="6963208" y="352121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90" name="Freeform 236">
                <a:extLst>
                  <a:ext uri="{FF2B5EF4-FFF2-40B4-BE49-F238E27FC236}">
                    <a16:creationId xmlns:a16="http://schemas.microsoft.com/office/drawing/2014/main" id="{56CC9AC4-D2F1-6EF5-F42B-BF08B6B82C27}"/>
                  </a:ext>
                </a:extLst>
              </p:cNvPr>
              <p:cNvSpPr/>
              <p:nvPr/>
            </p:nvSpPr>
            <p:spPr>
              <a:xfrm>
                <a:off x="6932991" y="355145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91" name="Freeform 237">
                <a:extLst>
                  <a:ext uri="{FF2B5EF4-FFF2-40B4-BE49-F238E27FC236}">
                    <a16:creationId xmlns:a16="http://schemas.microsoft.com/office/drawing/2014/main" id="{5EFE51F0-06EE-8971-D089-14BBB5683917}"/>
                  </a:ext>
                </a:extLst>
              </p:cNvPr>
              <p:cNvSpPr/>
              <p:nvPr/>
            </p:nvSpPr>
            <p:spPr>
              <a:xfrm>
                <a:off x="6963208" y="352121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92" name="Freeform 238">
                <a:extLst>
                  <a:ext uri="{FF2B5EF4-FFF2-40B4-BE49-F238E27FC236}">
                    <a16:creationId xmlns:a16="http://schemas.microsoft.com/office/drawing/2014/main" id="{287A1F80-8CD1-6AE1-2861-AC713EB8F05A}"/>
                  </a:ext>
                </a:extLst>
              </p:cNvPr>
              <p:cNvSpPr/>
              <p:nvPr/>
            </p:nvSpPr>
            <p:spPr>
              <a:xfrm>
                <a:off x="6957164" y="35695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93" name="Freeform 239">
                <a:extLst>
                  <a:ext uri="{FF2B5EF4-FFF2-40B4-BE49-F238E27FC236}">
                    <a16:creationId xmlns:a16="http://schemas.microsoft.com/office/drawing/2014/main" id="{4B69BC74-C76D-1CD5-E705-6846160A36AD}"/>
                  </a:ext>
                </a:extLst>
              </p:cNvPr>
              <p:cNvSpPr/>
              <p:nvPr/>
            </p:nvSpPr>
            <p:spPr>
              <a:xfrm>
                <a:off x="6987381" y="35393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94" name="Freeform 240">
                <a:extLst>
                  <a:ext uri="{FF2B5EF4-FFF2-40B4-BE49-F238E27FC236}">
                    <a16:creationId xmlns:a16="http://schemas.microsoft.com/office/drawing/2014/main" id="{8EF2E1E5-23DA-2BA0-DB50-819065E4D05A}"/>
                  </a:ext>
                </a:extLst>
              </p:cNvPr>
              <p:cNvSpPr/>
              <p:nvPr/>
            </p:nvSpPr>
            <p:spPr>
              <a:xfrm>
                <a:off x="6964719" y="35695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95" name="Freeform 241">
                <a:extLst>
                  <a:ext uri="{FF2B5EF4-FFF2-40B4-BE49-F238E27FC236}">
                    <a16:creationId xmlns:a16="http://schemas.microsoft.com/office/drawing/2014/main" id="{F6DBBB2D-AD02-C2DD-5DE3-A28AB48CB7F2}"/>
                  </a:ext>
                </a:extLst>
              </p:cNvPr>
              <p:cNvSpPr/>
              <p:nvPr/>
            </p:nvSpPr>
            <p:spPr>
              <a:xfrm>
                <a:off x="6994935" y="35393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96" name="Freeform 242">
                <a:extLst>
                  <a:ext uri="{FF2B5EF4-FFF2-40B4-BE49-F238E27FC236}">
                    <a16:creationId xmlns:a16="http://schemas.microsoft.com/office/drawing/2014/main" id="{AEA725BA-71B3-3293-3FD7-9DF78C8FA0C3}"/>
                  </a:ext>
                </a:extLst>
              </p:cNvPr>
              <p:cNvSpPr/>
              <p:nvPr/>
            </p:nvSpPr>
            <p:spPr>
              <a:xfrm>
                <a:off x="6972273" y="35695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97" name="Freeform 243">
                <a:extLst>
                  <a:ext uri="{FF2B5EF4-FFF2-40B4-BE49-F238E27FC236}">
                    <a16:creationId xmlns:a16="http://schemas.microsoft.com/office/drawing/2014/main" id="{E0E4D30F-AABC-9A38-CDC8-96AC15742CDA}"/>
                  </a:ext>
                </a:extLst>
              </p:cNvPr>
              <p:cNvSpPr/>
              <p:nvPr/>
            </p:nvSpPr>
            <p:spPr>
              <a:xfrm>
                <a:off x="7002489" y="35393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98" name="Freeform 244">
                <a:extLst>
                  <a:ext uri="{FF2B5EF4-FFF2-40B4-BE49-F238E27FC236}">
                    <a16:creationId xmlns:a16="http://schemas.microsoft.com/office/drawing/2014/main" id="{7DDD249F-82FB-0BEA-060E-CBEA504D4BD2}"/>
                  </a:ext>
                </a:extLst>
              </p:cNvPr>
              <p:cNvSpPr/>
              <p:nvPr/>
            </p:nvSpPr>
            <p:spPr>
              <a:xfrm>
                <a:off x="6972273" y="35695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99" name="Freeform 245">
                <a:extLst>
                  <a:ext uri="{FF2B5EF4-FFF2-40B4-BE49-F238E27FC236}">
                    <a16:creationId xmlns:a16="http://schemas.microsoft.com/office/drawing/2014/main" id="{91DD96A1-C15A-035C-9F59-A8F5249C1D92}"/>
                  </a:ext>
                </a:extLst>
              </p:cNvPr>
              <p:cNvSpPr/>
              <p:nvPr/>
            </p:nvSpPr>
            <p:spPr>
              <a:xfrm>
                <a:off x="7002489" y="35393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00" name="Freeform 246">
                <a:extLst>
                  <a:ext uri="{FF2B5EF4-FFF2-40B4-BE49-F238E27FC236}">
                    <a16:creationId xmlns:a16="http://schemas.microsoft.com/office/drawing/2014/main" id="{F69719AF-CA2D-FE6C-D3C3-CFF5E2BAF109}"/>
                  </a:ext>
                </a:extLst>
              </p:cNvPr>
              <p:cNvSpPr/>
              <p:nvPr/>
            </p:nvSpPr>
            <p:spPr>
              <a:xfrm>
                <a:off x="6979827" y="35695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01" name="Freeform 247">
                <a:extLst>
                  <a:ext uri="{FF2B5EF4-FFF2-40B4-BE49-F238E27FC236}">
                    <a16:creationId xmlns:a16="http://schemas.microsoft.com/office/drawing/2014/main" id="{35C4C3FD-766B-F037-6212-55D4A9EB7D4C}"/>
                  </a:ext>
                </a:extLst>
              </p:cNvPr>
              <p:cNvSpPr/>
              <p:nvPr/>
            </p:nvSpPr>
            <p:spPr>
              <a:xfrm>
                <a:off x="7010043" y="35393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02" name="Freeform 248">
                <a:extLst>
                  <a:ext uri="{FF2B5EF4-FFF2-40B4-BE49-F238E27FC236}">
                    <a16:creationId xmlns:a16="http://schemas.microsoft.com/office/drawing/2014/main" id="{056D24AC-F42B-DF64-86C6-B7429F6D0F1A}"/>
                  </a:ext>
                </a:extLst>
              </p:cNvPr>
              <p:cNvSpPr/>
              <p:nvPr/>
            </p:nvSpPr>
            <p:spPr>
              <a:xfrm>
                <a:off x="6979827" y="35695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03" name="Freeform 249">
                <a:extLst>
                  <a:ext uri="{FF2B5EF4-FFF2-40B4-BE49-F238E27FC236}">
                    <a16:creationId xmlns:a16="http://schemas.microsoft.com/office/drawing/2014/main" id="{F6B86BE4-29EA-1187-087A-A923BC91D362}"/>
                  </a:ext>
                </a:extLst>
              </p:cNvPr>
              <p:cNvSpPr/>
              <p:nvPr/>
            </p:nvSpPr>
            <p:spPr>
              <a:xfrm>
                <a:off x="7010043" y="35393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04" name="Freeform 250">
                <a:extLst>
                  <a:ext uri="{FF2B5EF4-FFF2-40B4-BE49-F238E27FC236}">
                    <a16:creationId xmlns:a16="http://schemas.microsoft.com/office/drawing/2014/main" id="{201CCD49-DAC0-A5DB-D9B8-DE5DAC3CEF03}"/>
                  </a:ext>
                </a:extLst>
              </p:cNvPr>
              <p:cNvSpPr/>
              <p:nvPr/>
            </p:nvSpPr>
            <p:spPr>
              <a:xfrm>
                <a:off x="7090116" y="35695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05" name="Freeform 251">
                <a:extLst>
                  <a:ext uri="{FF2B5EF4-FFF2-40B4-BE49-F238E27FC236}">
                    <a16:creationId xmlns:a16="http://schemas.microsoft.com/office/drawing/2014/main" id="{1F6533A9-73B4-AA60-B83C-28AE379921E2}"/>
                  </a:ext>
                </a:extLst>
              </p:cNvPr>
              <p:cNvSpPr/>
              <p:nvPr/>
            </p:nvSpPr>
            <p:spPr>
              <a:xfrm>
                <a:off x="7120333" y="35393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06" name="Freeform 252">
                <a:extLst>
                  <a:ext uri="{FF2B5EF4-FFF2-40B4-BE49-F238E27FC236}">
                    <a16:creationId xmlns:a16="http://schemas.microsoft.com/office/drawing/2014/main" id="{2754C2FA-617F-50BA-F416-09CD780A59E5}"/>
                  </a:ext>
                </a:extLst>
              </p:cNvPr>
              <p:cNvSpPr/>
              <p:nvPr/>
            </p:nvSpPr>
            <p:spPr>
              <a:xfrm>
                <a:off x="7153571" y="35695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07" name="Freeform 253">
                <a:extLst>
                  <a:ext uri="{FF2B5EF4-FFF2-40B4-BE49-F238E27FC236}">
                    <a16:creationId xmlns:a16="http://schemas.microsoft.com/office/drawing/2014/main" id="{66443F27-0BE1-6AA9-AE89-F9596334C5C9}"/>
                  </a:ext>
                </a:extLst>
              </p:cNvPr>
              <p:cNvSpPr/>
              <p:nvPr/>
            </p:nvSpPr>
            <p:spPr>
              <a:xfrm>
                <a:off x="7183787" y="35393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08" name="Freeform 254">
                <a:extLst>
                  <a:ext uri="{FF2B5EF4-FFF2-40B4-BE49-F238E27FC236}">
                    <a16:creationId xmlns:a16="http://schemas.microsoft.com/office/drawing/2014/main" id="{0B634218-1C64-55CE-79B9-6F1B890C72D5}"/>
                  </a:ext>
                </a:extLst>
              </p:cNvPr>
              <p:cNvSpPr/>
              <p:nvPr/>
            </p:nvSpPr>
            <p:spPr>
              <a:xfrm>
                <a:off x="7200406" y="359226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09" name="Freeform 255">
                <a:extLst>
                  <a:ext uri="{FF2B5EF4-FFF2-40B4-BE49-F238E27FC236}">
                    <a16:creationId xmlns:a16="http://schemas.microsoft.com/office/drawing/2014/main" id="{23EE44CD-E86A-C7B5-773F-A7ECBE882EAE}"/>
                  </a:ext>
                </a:extLst>
              </p:cNvPr>
              <p:cNvSpPr/>
              <p:nvPr/>
            </p:nvSpPr>
            <p:spPr>
              <a:xfrm>
                <a:off x="7230622" y="356203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10" name="Freeform 256">
                <a:extLst>
                  <a:ext uri="{FF2B5EF4-FFF2-40B4-BE49-F238E27FC236}">
                    <a16:creationId xmlns:a16="http://schemas.microsoft.com/office/drawing/2014/main" id="{6F80AD8A-CE02-0507-CA33-ABAA02C0CBAD}"/>
                  </a:ext>
                </a:extLst>
              </p:cNvPr>
              <p:cNvSpPr/>
              <p:nvPr/>
            </p:nvSpPr>
            <p:spPr>
              <a:xfrm>
                <a:off x="7207960" y="359226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11" name="Freeform 257">
                <a:extLst>
                  <a:ext uri="{FF2B5EF4-FFF2-40B4-BE49-F238E27FC236}">
                    <a16:creationId xmlns:a16="http://schemas.microsoft.com/office/drawing/2014/main" id="{EFCF287C-7049-0BAD-F8AC-CF5C0B4D69E2}"/>
                  </a:ext>
                </a:extLst>
              </p:cNvPr>
              <p:cNvSpPr/>
              <p:nvPr/>
            </p:nvSpPr>
            <p:spPr>
              <a:xfrm>
                <a:off x="7238176" y="356203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12" name="Freeform 258">
                <a:extLst>
                  <a:ext uri="{FF2B5EF4-FFF2-40B4-BE49-F238E27FC236}">
                    <a16:creationId xmlns:a16="http://schemas.microsoft.com/office/drawing/2014/main" id="{C193B291-8B3C-2C62-4747-BFC9CF8FB026}"/>
                  </a:ext>
                </a:extLst>
              </p:cNvPr>
              <p:cNvSpPr/>
              <p:nvPr/>
            </p:nvSpPr>
            <p:spPr>
              <a:xfrm>
                <a:off x="7217025" y="359226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13" name="Freeform 259">
                <a:extLst>
                  <a:ext uri="{FF2B5EF4-FFF2-40B4-BE49-F238E27FC236}">
                    <a16:creationId xmlns:a16="http://schemas.microsoft.com/office/drawing/2014/main" id="{6A1179C0-607B-F33E-050A-1210187AACDC}"/>
                  </a:ext>
                </a:extLst>
              </p:cNvPr>
              <p:cNvSpPr/>
              <p:nvPr/>
            </p:nvSpPr>
            <p:spPr>
              <a:xfrm>
                <a:off x="7247241" y="356203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14" name="Freeform 260">
                <a:extLst>
                  <a:ext uri="{FF2B5EF4-FFF2-40B4-BE49-F238E27FC236}">
                    <a16:creationId xmlns:a16="http://schemas.microsoft.com/office/drawing/2014/main" id="{31F35262-EB43-FDE1-3151-37DA05E7C325}"/>
                  </a:ext>
                </a:extLst>
              </p:cNvPr>
              <p:cNvSpPr/>
              <p:nvPr/>
            </p:nvSpPr>
            <p:spPr>
              <a:xfrm>
                <a:off x="7239687" y="361645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15" name="Freeform 261">
                <a:extLst>
                  <a:ext uri="{FF2B5EF4-FFF2-40B4-BE49-F238E27FC236}">
                    <a16:creationId xmlns:a16="http://schemas.microsoft.com/office/drawing/2014/main" id="{00EC4109-0C1B-698E-69D1-A62987821F13}"/>
                  </a:ext>
                </a:extLst>
              </p:cNvPr>
              <p:cNvSpPr/>
              <p:nvPr/>
            </p:nvSpPr>
            <p:spPr>
              <a:xfrm>
                <a:off x="7269904" y="358622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16" name="Freeform 262">
                <a:extLst>
                  <a:ext uri="{FF2B5EF4-FFF2-40B4-BE49-F238E27FC236}">
                    <a16:creationId xmlns:a16="http://schemas.microsoft.com/office/drawing/2014/main" id="{2317FC3B-90CD-2474-3381-BEAEA5786F88}"/>
                  </a:ext>
                </a:extLst>
              </p:cNvPr>
              <p:cNvSpPr/>
              <p:nvPr/>
            </p:nvSpPr>
            <p:spPr>
              <a:xfrm>
                <a:off x="7248752" y="361645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17" name="Freeform 263">
                <a:extLst>
                  <a:ext uri="{FF2B5EF4-FFF2-40B4-BE49-F238E27FC236}">
                    <a16:creationId xmlns:a16="http://schemas.microsoft.com/office/drawing/2014/main" id="{1ABB0ABB-2FA9-A308-A153-502E540B6A81}"/>
                  </a:ext>
                </a:extLst>
              </p:cNvPr>
              <p:cNvSpPr/>
              <p:nvPr/>
            </p:nvSpPr>
            <p:spPr>
              <a:xfrm>
                <a:off x="7278969" y="358622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18" name="Freeform 264">
                <a:extLst>
                  <a:ext uri="{FF2B5EF4-FFF2-40B4-BE49-F238E27FC236}">
                    <a16:creationId xmlns:a16="http://schemas.microsoft.com/office/drawing/2014/main" id="{8B95F993-A6B9-56CA-896B-11AA16394DD6}"/>
                  </a:ext>
                </a:extLst>
              </p:cNvPr>
              <p:cNvSpPr/>
              <p:nvPr/>
            </p:nvSpPr>
            <p:spPr>
              <a:xfrm>
                <a:off x="7248752" y="361645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19" name="Freeform 265">
                <a:extLst>
                  <a:ext uri="{FF2B5EF4-FFF2-40B4-BE49-F238E27FC236}">
                    <a16:creationId xmlns:a16="http://schemas.microsoft.com/office/drawing/2014/main" id="{9793AFA8-B125-C9CB-F8DE-FCDF46054117}"/>
                  </a:ext>
                </a:extLst>
              </p:cNvPr>
              <p:cNvSpPr/>
              <p:nvPr/>
            </p:nvSpPr>
            <p:spPr>
              <a:xfrm>
                <a:off x="7278969" y="358622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0" name="Freeform 266">
                <a:extLst>
                  <a:ext uri="{FF2B5EF4-FFF2-40B4-BE49-F238E27FC236}">
                    <a16:creationId xmlns:a16="http://schemas.microsoft.com/office/drawing/2014/main" id="{A5B3868E-9B08-9D70-AD44-245DC08C45FD}"/>
                  </a:ext>
                </a:extLst>
              </p:cNvPr>
              <p:cNvSpPr/>
              <p:nvPr/>
            </p:nvSpPr>
            <p:spPr>
              <a:xfrm>
                <a:off x="7256306" y="361645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1" name="Freeform 267">
                <a:extLst>
                  <a:ext uri="{FF2B5EF4-FFF2-40B4-BE49-F238E27FC236}">
                    <a16:creationId xmlns:a16="http://schemas.microsoft.com/office/drawing/2014/main" id="{62FB9B95-88C4-9D7E-3E89-8DA058FD2167}"/>
                  </a:ext>
                </a:extLst>
              </p:cNvPr>
              <p:cNvSpPr/>
              <p:nvPr/>
            </p:nvSpPr>
            <p:spPr>
              <a:xfrm>
                <a:off x="7286523" y="358622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2" name="Freeform 268">
                <a:extLst>
                  <a:ext uri="{FF2B5EF4-FFF2-40B4-BE49-F238E27FC236}">
                    <a16:creationId xmlns:a16="http://schemas.microsoft.com/office/drawing/2014/main" id="{BF655D87-5EA6-BEB2-C4CB-959D340E3C74}"/>
                  </a:ext>
                </a:extLst>
              </p:cNvPr>
              <p:cNvSpPr/>
              <p:nvPr/>
            </p:nvSpPr>
            <p:spPr>
              <a:xfrm>
                <a:off x="7263860" y="361645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3" name="Freeform 269">
                <a:extLst>
                  <a:ext uri="{FF2B5EF4-FFF2-40B4-BE49-F238E27FC236}">
                    <a16:creationId xmlns:a16="http://schemas.microsoft.com/office/drawing/2014/main" id="{7012A05A-5630-5BD3-3CAB-C6DC083A7868}"/>
                  </a:ext>
                </a:extLst>
              </p:cNvPr>
              <p:cNvSpPr/>
              <p:nvPr/>
            </p:nvSpPr>
            <p:spPr>
              <a:xfrm>
                <a:off x="7294077" y="358622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4" name="Freeform 270">
                <a:extLst>
                  <a:ext uri="{FF2B5EF4-FFF2-40B4-BE49-F238E27FC236}">
                    <a16:creationId xmlns:a16="http://schemas.microsoft.com/office/drawing/2014/main" id="{D05C82C9-C631-1F21-3375-27930742E477}"/>
                  </a:ext>
                </a:extLst>
              </p:cNvPr>
              <p:cNvSpPr/>
              <p:nvPr/>
            </p:nvSpPr>
            <p:spPr>
              <a:xfrm>
                <a:off x="7278969" y="361645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5" name="Freeform 271">
                <a:extLst>
                  <a:ext uri="{FF2B5EF4-FFF2-40B4-BE49-F238E27FC236}">
                    <a16:creationId xmlns:a16="http://schemas.microsoft.com/office/drawing/2014/main" id="{A5CB3AC3-BC29-C3A7-FFA1-52B3556F3EED}"/>
                  </a:ext>
                </a:extLst>
              </p:cNvPr>
              <p:cNvSpPr/>
              <p:nvPr/>
            </p:nvSpPr>
            <p:spPr>
              <a:xfrm>
                <a:off x="7309185" y="358622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6" name="Freeform 272">
                <a:extLst>
                  <a:ext uri="{FF2B5EF4-FFF2-40B4-BE49-F238E27FC236}">
                    <a16:creationId xmlns:a16="http://schemas.microsoft.com/office/drawing/2014/main" id="{63B5CF16-25B1-5CAD-4985-D7652E886AA4}"/>
                  </a:ext>
                </a:extLst>
              </p:cNvPr>
              <p:cNvSpPr/>
              <p:nvPr/>
            </p:nvSpPr>
            <p:spPr>
              <a:xfrm>
                <a:off x="7349977" y="364366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7" name="Freeform 273">
                <a:extLst>
                  <a:ext uri="{FF2B5EF4-FFF2-40B4-BE49-F238E27FC236}">
                    <a16:creationId xmlns:a16="http://schemas.microsoft.com/office/drawing/2014/main" id="{6323FBD5-3F93-9C0C-0E01-45E5D3654BF1}"/>
                  </a:ext>
                </a:extLst>
              </p:cNvPr>
              <p:cNvSpPr/>
              <p:nvPr/>
            </p:nvSpPr>
            <p:spPr>
              <a:xfrm>
                <a:off x="7380193" y="361343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8" name="Freeform 274">
                <a:extLst>
                  <a:ext uri="{FF2B5EF4-FFF2-40B4-BE49-F238E27FC236}">
                    <a16:creationId xmlns:a16="http://schemas.microsoft.com/office/drawing/2014/main" id="{C9E980DC-2C48-FA52-454B-C8DD13C2797A}"/>
                  </a:ext>
                </a:extLst>
              </p:cNvPr>
              <p:cNvSpPr/>
              <p:nvPr/>
            </p:nvSpPr>
            <p:spPr>
              <a:xfrm>
                <a:off x="7437604" y="367088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9" name="Freeform 275">
                <a:extLst>
                  <a:ext uri="{FF2B5EF4-FFF2-40B4-BE49-F238E27FC236}">
                    <a16:creationId xmlns:a16="http://schemas.microsoft.com/office/drawing/2014/main" id="{4184EDCD-AB38-E46B-4D4A-1641140D60E7}"/>
                  </a:ext>
                </a:extLst>
              </p:cNvPr>
              <p:cNvSpPr/>
              <p:nvPr/>
            </p:nvSpPr>
            <p:spPr>
              <a:xfrm>
                <a:off x="7467821" y="364064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30" name="Freeform 276">
                <a:extLst>
                  <a:ext uri="{FF2B5EF4-FFF2-40B4-BE49-F238E27FC236}">
                    <a16:creationId xmlns:a16="http://schemas.microsoft.com/office/drawing/2014/main" id="{1005E64B-4E6C-F04C-4E5B-81F877C18C80}"/>
                  </a:ext>
                </a:extLst>
              </p:cNvPr>
              <p:cNvSpPr/>
              <p:nvPr/>
            </p:nvSpPr>
            <p:spPr>
              <a:xfrm>
                <a:off x="7594729" y="372832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31" name="Freeform 277">
                <a:extLst>
                  <a:ext uri="{FF2B5EF4-FFF2-40B4-BE49-F238E27FC236}">
                    <a16:creationId xmlns:a16="http://schemas.microsoft.com/office/drawing/2014/main" id="{B551AB44-B10B-EF4A-1A90-1DBE8E8BE2E3}"/>
                  </a:ext>
                </a:extLst>
              </p:cNvPr>
              <p:cNvSpPr/>
              <p:nvPr/>
            </p:nvSpPr>
            <p:spPr>
              <a:xfrm>
                <a:off x="7624946" y="369809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32" name="Freeform 278">
                <a:extLst>
                  <a:ext uri="{FF2B5EF4-FFF2-40B4-BE49-F238E27FC236}">
                    <a16:creationId xmlns:a16="http://schemas.microsoft.com/office/drawing/2014/main" id="{13EC6E05-BDFF-BC8A-31F9-D4C87950AA1E}"/>
                  </a:ext>
                </a:extLst>
              </p:cNvPr>
              <p:cNvSpPr/>
              <p:nvPr/>
            </p:nvSpPr>
            <p:spPr>
              <a:xfrm>
                <a:off x="7759409" y="378728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33" name="Freeform 279">
                <a:extLst>
                  <a:ext uri="{FF2B5EF4-FFF2-40B4-BE49-F238E27FC236}">
                    <a16:creationId xmlns:a16="http://schemas.microsoft.com/office/drawing/2014/main" id="{5E0CA2A8-40F6-23A1-E57A-FAFEC6D7E1F2}"/>
                  </a:ext>
                </a:extLst>
              </p:cNvPr>
              <p:cNvSpPr/>
              <p:nvPr/>
            </p:nvSpPr>
            <p:spPr>
              <a:xfrm>
                <a:off x="7789625" y="375705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34" name="Freeform 280">
                <a:extLst>
                  <a:ext uri="{FF2B5EF4-FFF2-40B4-BE49-F238E27FC236}">
                    <a16:creationId xmlns:a16="http://schemas.microsoft.com/office/drawing/2014/main" id="{F6651223-C4A1-B49E-FE1F-19AC37508F5A}"/>
                  </a:ext>
                </a:extLst>
              </p:cNvPr>
              <p:cNvSpPr/>
              <p:nvPr/>
            </p:nvSpPr>
            <p:spPr>
              <a:xfrm>
                <a:off x="7869698" y="378728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35" name="Freeform 281">
                <a:extLst>
                  <a:ext uri="{FF2B5EF4-FFF2-40B4-BE49-F238E27FC236}">
                    <a16:creationId xmlns:a16="http://schemas.microsoft.com/office/drawing/2014/main" id="{2F61965B-F87C-BFEC-2E58-4B66EFDB92B4}"/>
                  </a:ext>
                </a:extLst>
              </p:cNvPr>
              <p:cNvSpPr/>
              <p:nvPr/>
            </p:nvSpPr>
            <p:spPr>
              <a:xfrm>
                <a:off x="7899915" y="375705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36" name="Freeform 282">
                <a:extLst>
                  <a:ext uri="{FF2B5EF4-FFF2-40B4-BE49-F238E27FC236}">
                    <a16:creationId xmlns:a16="http://schemas.microsoft.com/office/drawing/2014/main" id="{AB7EE198-4AB3-42B9-210D-2E981E2C9E7F}"/>
                  </a:ext>
                </a:extLst>
              </p:cNvPr>
              <p:cNvSpPr/>
              <p:nvPr/>
            </p:nvSpPr>
            <p:spPr>
              <a:xfrm>
                <a:off x="7918044" y="378728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37" name="Freeform 283">
                <a:extLst>
                  <a:ext uri="{FF2B5EF4-FFF2-40B4-BE49-F238E27FC236}">
                    <a16:creationId xmlns:a16="http://schemas.microsoft.com/office/drawing/2014/main" id="{8233EB72-F1FA-5E30-DB6A-19570734D503}"/>
                  </a:ext>
                </a:extLst>
              </p:cNvPr>
              <p:cNvSpPr/>
              <p:nvPr/>
            </p:nvSpPr>
            <p:spPr>
              <a:xfrm>
                <a:off x="7948261" y="375705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38" name="Freeform 284">
                <a:extLst>
                  <a:ext uri="{FF2B5EF4-FFF2-40B4-BE49-F238E27FC236}">
                    <a16:creationId xmlns:a16="http://schemas.microsoft.com/office/drawing/2014/main" id="{AE7EFF75-BE65-F493-9017-189E030E27EF}"/>
                  </a:ext>
                </a:extLst>
              </p:cNvPr>
              <p:cNvSpPr/>
              <p:nvPr/>
            </p:nvSpPr>
            <p:spPr>
              <a:xfrm>
                <a:off x="7925598" y="378728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39" name="Freeform 285">
                <a:extLst>
                  <a:ext uri="{FF2B5EF4-FFF2-40B4-BE49-F238E27FC236}">
                    <a16:creationId xmlns:a16="http://schemas.microsoft.com/office/drawing/2014/main" id="{99FDA4C2-B901-B7E0-2EBC-CA617F8E0578}"/>
                  </a:ext>
                </a:extLst>
              </p:cNvPr>
              <p:cNvSpPr/>
              <p:nvPr/>
            </p:nvSpPr>
            <p:spPr>
              <a:xfrm>
                <a:off x="7955815" y="375705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40" name="Freeform 286">
                <a:extLst>
                  <a:ext uri="{FF2B5EF4-FFF2-40B4-BE49-F238E27FC236}">
                    <a16:creationId xmlns:a16="http://schemas.microsoft.com/office/drawing/2014/main" id="{99AAC3ED-DFB5-508A-EF70-1CA1A60D4D9B}"/>
                  </a:ext>
                </a:extLst>
              </p:cNvPr>
              <p:cNvSpPr/>
              <p:nvPr/>
            </p:nvSpPr>
            <p:spPr>
              <a:xfrm>
                <a:off x="7925598" y="378728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41" name="Freeform 287">
                <a:extLst>
                  <a:ext uri="{FF2B5EF4-FFF2-40B4-BE49-F238E27FC236}">
                    <a16:creationId xmlns:a16="http://schemas.microsoft.com/office/drawing/2014/main" id="{5C8FF228-48E4-6C4F-B9AD-AFBB8E263718}"/>
                  </a:ext>
                </a:extLst>
              </p:cNvPr>
              <p:cNvSpPr/>
              <p:nvPr/>
            </p:nvSpPr>
            <p:spPr>
              <a:xfrm>
                <a:off x="7955815" y="375705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42" name="Freeform 288">
                <a:extLst>
                  <a:ext uri="{FF2B5EF4-FFF2-40B4-BE49-F238E27FC236}">
                    <a16:creationId xmlns:a16="http://schemas.microsoft.com/office/drawing/2014/main" id="{AB6D59E4-BA13-603A-F2B9-42B541CDE6B3}"/>
                  </a:ext>
                </a:extLst>
              </p:cNvPr>
              <p:cNvSpPr/>
              <p:nvPr/>
            </p:nvSpPr>
            <p:spPr>
              <a:xfrm>
                <a:off x="7964880"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43" name="Freeform 289">
                <a:extLst>
                  <a:ext uri="{FF2B5EF4-FFF2-40B4-BE49-F238E27FC236}">
                    <a16:creationId xmlns:a16="http://schemas.microsoft.com/office/drawing/2014/main" id="{5916BC79-F25C-017E-5667-16BD4435D537}"/>
                  </a:ext>
                </a:extLst>
              </p:cNvPr>
              <p:cNvSpPr/>
              <p:nvPr/>
            </p:nvSpPr>
            <p:spPr>
              <a:xfrm>
                <a:off x="7995096"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44" name="Freeform 290">
                <a:extLst>
                  <a:ext uri="{FF2B5EF4-FFF2-40B4-BE49-F238E27FC236}">
                    <a16:creationId xmlns:a16="http://schemas.microsoft.com/office/drawing/2014/main" id="{77E46E6F-F2B9-5350-B471-488155EC6DA0}"/>
                  </a:ext>
                </a:extLst>
              </p:cNvPr>
              <p:cNvSpPr/>
              <p:nvPr/>
            </p:nvSpPr>
            <p:spPr>
              <a:xfrm>
                <a:off x="7964880"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45" name="Freeform 291">
                <a:extLst>
                  <a:ext uri="{FF2B5EF4-FFF2-40B4-BE49-F238E27FC236}">
                    <a16:creationId xmlns:a16="http://schemas.microsoft.com/office/drawing/2014/main" id="{62C1BFFC-E9AB-21DD-73AE-7DA438B574CB}"/>
                  </a:ext>
                </a:extLst>
              </p:cNvPr>
              <p:cNvSpPr/>
              <p:nvPr/>
            </p:nvSpPr>
            <p:spPr>
              <a:xfrm>
                <a:off x="7995096"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46" name="Freeform 292">
                <a:extLst>
                  <a:ext uri="{FF2B5EF4-FFF2-40B4-BE49-F238E27FC236}">
                    <a16:creationId xmlns:a16="http://schemas.microsoft.com/office/drawing/2014/main" id="{D033A74C-BF32-7920-9A97-CA5AE5B66DCC}"/>
                  </a:ext>
                </a:extLst>
              </p:cNvPr>
              <p:cNvSpPr/>
              <p:nvPr/>
            </p:nvSpPr>
            <p:spPr>
              <a:xfrm>
                <a:off x="7972434"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47" name="Freeform 293">
                <a:extLst>
                  <a:ext uri="{FF2B5EF4-FFF2-40B4-BE49-F238E27FC236}">
                    <a16:creationId xmlns:a16="http://schemas.microsoft.com/office/drawing/2014/main" id="{EE7B6E3E-070C-31B4-4B4E-F38231AB9FFB}"/>
                  </a:ext>
                </a:extLst>
              </p:cNvPr>
              <p:cNvSpPr/>
              <p:nvPr/>
            </p:nvSpPr>
            <p:spPr>
              <a:xfrm>
                <a:off x="8002650"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48" name="Freeform 294">
                <a:extLst>
                  <a:ext uri="{FF2B5EF4-FFF2-40B4-BE49-F238E27FC236}">
                    <a16:creationId xmlns:a16="http://schemas.microsoft.com/office/drawing/2014/main" id="{51BCD22E-5D17-3BBA-52F6-AE5F81DD7F44}"/>
                  </a:ext>
                </a:extLst>
              </p:cNvPr>
              <p:cNvSpPr/>
              <p:nvPr/>
            </p:nvSpPr>
            <p:spPr>
              <a:xfrm>
                <a:off x="8011715"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49" name="Freeform 295">
                <a:extLst>
                  <a:ext uri="{FF2B5EF4-FFF2-40B4-BE49-F238E27FC236}">
                    <a16:creationId xmlns:a16="http://schemas.microsoft.com/office/drawing/2014/main" id="{AAA8F629-4717-48D8-57ED-2FC66A82A469}"/>
                  </a:ext>
                </a:extLst>
              </p:cNvPr>
              <p:cNvSpPr/>
              <p:nvPr/>
            </p:nvSpPr>
            <p:spPr>
              <a:xfrm>
                <a:off x="8041931"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50" name="Freeform 296">
                <a:extLst>
                  <a:ext uri="{FF2B5EF4-FFF2-40B4-BE49-F238E27FC236}">
                    <a16:creationId xmlns:a16="http://schemas.microsoft.com/office/drawing/2014/main" id="{EFD20A80-E785-8060-CA3E-B0A2639E633B}"/>
                  </a:ext>
                </a:extLst>
              </p:cNvPr>
              <p:cNvSpPr/>
              <p:nvPr/>
            </p:nvSpPr>
            <p:spPr>
              <a:xfrm>
                <a:off x="8099342"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51" name="Freeform 297">
                <a:extLst>
                  <a:ext uri="{FF2B5EF4-FFF2-40B4-BE49-F238E27FC236}">
                    <a16:creationId xmlns:a16="http://schemas.microsoft.com/office/drawing/2014/main" id="{2513942C-844A-A116-D1B1-28AD20D0C590}"/>
                  </a:ext>
                </a:extLst>
              </p:cNvPr>
              <p:cNvSpPr/>
              <p:nvPr/>
            </p:nvSpPr>
            <p:spPr>
              <a:xfrm>
                <a:off x="8129559"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52" name="Freeform 298">
                <a:extLst>
                  <a:ext uri="{FF2B5EF4-FFF2-40B4-BE49-F238E27FC236}">
                    <a16:creationId xmlns:a16="http://schemas.microsoft.com/office/drawing/2014/main" id="{A01A9D32-221F-511B-988D-442D813C6804}"/>
                  </a:ext>
                </a:extLst>
              </p:cNvPr>
              <p:cNvSpPr/>
              <p:nvPr/>
            </p:nvSpPr>
            <p:spPr>
              <a:xfrm>
                <a:off x="8106897"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53" name="Freeform 299">
                <a:extLst>
                  <a:ext uri="{FF2B5EF4-FFF2-40B4-BE49-F238E27FC236}">
                    <a16:creationId xmlns:a16="http://schemas.microsoft.com/office/drawing/2014/main" id="{AE43C454-BBD3-C1E2-A3B2-78960C4E9E97}"/>
                  </a:ext>
                </a:extLst>
              </p:cNvPr>
              <p:cNvSpPr/>
              <p:nvPr/>
            </p:nvSpPr>
            <p:spPr>
              <a:xfrm>
                <a:off x="8137113"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54" name="Freeform 300">
                <a:extLst>
                  <a:ext uri="{FF2B5EF4-FFF2-40B4-BE49-F238E27FC236}">
                    <a16:creationId xmlns:a16="http://schemas.microsoft.com/office/drawing/2014/main" id="{FFC3D225-4140-3BF9-E71A-41BBBB0DE806}"/>
                  </a:ext>
                </a:extLst>
              </p:cNvPr>
              <p:cNvSpPr/>
              <p:nvPr/>
            </p:nvSpPr>
            <p:spPr>
              <a:xfrm>
                <a:off x="8264022"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55" name="Freeform 301">
                <a:extLst>
                  <a:ext uri="{FF2B5EF4-FFF2-40B4-BE49-F238E27FC236}">
                    <a16:creationId xmlns:a16="http://schemas.microsoft.com/office/drawing/2014/main" id="{FFC70FAD-5E29-C4F9-ADF7-032E0FAEB228}"/>
                  </a:ext>
                </a:extLst>
              </p:cNvPr>
              <p:cNvSpPr/>
              <p:nvPr/>
            </p:nvSpPr>
            <p:spPr>
              <a:xfrm>
                <a:off x="8294238"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56" name="Freeform 302">
                <a:extLst>
                  <a:ext uri="{FF2B5EF4-FFF2-40B4-BE49-F238E27FC236}">
                    <a16:creationId xmlns:a16="http://schemas.microsoft.com/office/drawing/2014/main" id="{F8DD52A3-8571-7257-67B1-09858A682A64}"/>
                  </a:ext>
                </a:extLst>
              </p:cNvPr>
              <p:cNvSpPr/>
              <p:nvPr/>
            </p:nvSpPr>
            <p:spPr>
              <a:xfrm>
                <a:off x="8374311"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57" name="Freeform 303">
                <a:extLst>
                  <a:ext uri="{FF2B5EF4-FFF2-40B4-BE49-F238E27FC236}">
                    <a16:creationId xmlns:a16="http://schemas.microsoft.com/office/drawing/2014/main" id="{FEA13370-CDB0-ED72-554C-937D580BCBD9}"/>
                  </a:ext>
                </a:extLst>
              </p:cNvPr>
              <p:cNvSpPr/>
              <p:nvPr/>
            </p:nvSpPr>
            <p:spPr>
              <a:xfrm>
                <a:off x="8404528"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58" name="Freeform 304">
                <a:extLst>
                  <a:ext uri="{FF2B5EF4-FFF2-40B4-BE49-F238E27FC236}">
                    <a16:creationId xmlns:a16="http://schemas.microsoft.com/office/drawing/2014/main" id="{355FCFDC-CCA8-FBA2-6287-DD140F28C30A}"/>
                  </a:ext>
                </a:extLst>
              </p:cNvPr>
              <p:cNvSpPr/>
              <p:nvPr/>
            </p:nvSpPr>
            <p:spPr>
              <a:xfrm>
                <a:off x="8406038"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59" name="Freeform 305">
                <a:extLst>
                  <a:ext uri="{FF2B5EF4-FFF2-40B4-BE49-F238E27FC236}">
                    <a16:creationId xmlns:a16="http://schemas.microsoft.com/office/drawing/2014/main" id="{8ACE991F-B48D-9429-A8E0-B78719E6DB61}"/>
                  </a:ext>
                </a:extLst>
              </p:cNvPr>
              <p:cNvSpPr/>
              <p:nvPr/>
            </p:nvSpPr>
            <p:spPr>
              <a:xfrm>
                <a:off x="8436255"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60" name="Freeform 306">
                <a:extLst>
                  <a:ext uri="{FF2B5EF4-FFF2-40B4-BE49-F238E27FC236}">
                    <a16:creationId xmlns:a16="http://schemas.microsoft.com/office/drawing/2014/main" id="{8510BF75-FCBD-4D45-7DBA-8D1C9D85B27A}"/>
                  </a:ext>
                </a:extLst>
              </p:cNvPr>
              <p:cNvSpPr/>
              <p:nvPr/>
            </p:nvSpPr>
            <p:spPr>
              <a:xfrm>
                <a:off x="8538990" y="391427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61" name="Freeform 307">
                <a:extLst>
                  <a:ext uri="{FF2B5EF4-FFF2-40B4-BE49-F238E27FC236}">
                    <a16:creationId xmlns:a16="http://schemas.microsoft.com/office/drawing/2014/main" id="{C908D4D9-AC37-6AB0-169B-AF7B4A3455CD}"/>
                  </a:ext>
                </a:extLst>
              </p:cNvPr>
              <p:cNvSpPr/>
              <p:nvPr/>
            </p:nvSpPr>
            <p:spPr>
              <a:xfrm>
                <a:off x="8569207" y="388403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62" name="Freeform 308">
                <a:extLst>
                  <a:ext uri="{FF2B5EF4-FFF2-40B4-BE49-F238E27FC236}">
                    <a16:creationId xmlns:a16="http://schemas.microsoft.com/office/drawing/2014/main" id="{82780188-2AFD-8501-7DA4-4C55A4E1F2B0}"/>
                  </a:ext>
                </a:extLst>
              </p:cNvPr>
              <p:cNvSpPr/>
              <p:nvPr/>
            </p:nvSpPr>
            <p:spPr>
              <a:xfrm>
                <a:off x="8579782" y="39747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63" name="Freeform 309">
                <a:extLst>
                  <a:ext uri="{FF2B5EF4-FFF2-40B4-BE49-F238E27FC236}">
                    <a16:creationId xmlns:a16="http://schemas.microsoft.com/office/drawing/2014/main" id="{9D490A49-59D0-54D5-B3AF-D206B79F1456}"/>
                  </a:ext>
                </a:extLst>
              </p:cNvPr>
              <p:cNvSpPr/>
              <p:nvPr/>
            </p:nvSpPr>
            <p:spPr>
              <a:xfrm>
                <a:off x="8609999" y="39445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64" name="Freeform 310">
                <a:extLst>
                  <a:ext uri="{FF2B5EF4-FFF2-40B4-BE49-F238E27FC236}">
                    <a16:creationId xmlns:a16="http://schemas.microsoft.com/office/drawing/2014/main" id="{6AA2D459-B118-CB14-BDF2-1FCA6C9172C9}"/>
                  </a:ext>
                </a:extLst>
              </p:cNvPr>
              <p:cNvSpPr/>
              <p:nvPr/>
            </p:nvSpPr>
            <p:spPr>
              <a:xfrm>
                <a:off x="8634172" y="40397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65" name="Freeform 311">
                <a:extLst>
                  <a:ext uri="{FF2B5EF4-FFF2-40B4-BE49-F238E27FC236}">
                    <a16:creationId xmlns:a16="http://schemas.microsoft.com/office/drawing/2014/main" id="{BFD2FCF1-3DD7-C709-81E5-D1E3076C918E}"/>
                  </a:ext>
                </a:extLst>
              </p:cNvPr>
              <p:cNvSpPr/>
              <p:nvPr/>
            </p:nvSpPr>
            <p:spPr>
              <a:xfrm>
                <a:off x="8664388" y="40095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66" name="Freeform 312">
                <a:extLst>
                  <a:ext uri="{FF2B5EF4-FFF2-40B4-BE49-F238E27FC236}">
                    <a16:creationId xmlns:a16="http://schemas.microsoft.com/office/drawing/2014/main" id="{DA282B5C-535A-C08E-CB09-765355B69ECF}"/>
                  </a:ext>
                </a:extLst>
              </p:cNvPr>
              <p:cNvSpPr/>
              <p:nvPr/>
            </p:nvSpPr>
            <p:spPr>
              <a:xfrm>
                <a:off x="8641726" y="40397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67" name="Freeform 313">
                <a:extLst>
                  <a:ext uri="{FF2B5EF4-FFF2-40B4-BE49-F238E27FC236}">
                    <a16:creationId xmlns:a16="http://schemas.microsoft.com/office/drawing/2014/main" id="{86C27110-88FE-E784-E8E3-3E0C5864DCB7}"/>
                  </a:ext>
                </a:extLst>
              </p:cNvPr>
              <p:cNvSpPr/>
              <p:nvPr/>
            </p:nvSpPr>
            <p:spPr>
              <a:xfrm>
                <a:off x="8671942" y="40095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68" name="Freeform 314">
                <a:extLst>
                  <a:ext uri="{FF2B5EF4-FFF2-40B4-BE49-F238E27FC236}">
                    <a16:creationId xmlns:a16="http://schemas.microsoft.com/office/drawing/2014/main" id="{2F0355FE-345B-4149-D536-AD688F2AB18A}"/>
                  </a:ext>
                </a:extLst>
              </p:cNvPr>
              <p:cNvSpPr/>
              <p:nvPr/>
            </p:nvSpPr>
            <p:spPr>
              <a:xfrm>
                <a:off x="8768635" y="40397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69" name="Freeform 315">
                <a:extLst>
                  <a:ext uri="{FF2B5EF4-FFF2-40B4-BE49-F238E27FC236}">
                    <a16:creationId xmlns:a16="http://schemas.microsoft.com/office/drawing/2014/main" id="{3E371605-4973-BEBB-BC2C-79C607CBC2B4}"/>
                  </a:ext>
                </a:extLst>
              </p:cNvPr>
              <p:cNvSpPr/>
              <p:nvPr/>
            </p:nvSpPr>
            <p:spPr>
              <a:xfrm>
                <a:off x="8798851" y="40095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70" name="Freeform 316">
                <a:extLst>
                  <a:ext uri="{FF2B5EF4-FFF2-40B4-BE49-F238E27FC236}">
                    <a16:creationId xmlns:a16="http://schemas.microsoft.com/office/drawing/2014/main" id="{B3E32792-6E69-7A26-44A8-58F20CF720A4}"/>
                  </a:ext>
                </a:extLst>
              </p:cNvPr>
              <p:cNvSpPr/>
              <p:nvPr/>
            </p:nvSpPr>
            <p:spPr>
              <a:xfrm>
                <a:off x="8886478" y="413498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71" name="Freeform 317">
                <a:extLst>
                  <a:ext uri="{FF2B5EF4-FFF2-40B4-BE49-F238E27FC236}">
                    <a16:creationId xmlns:a16="http://schemas.microsoft.com/office/drawing/2014/main" id="{0D845FDA-736B-27F3-78FF-AEA7B8D75BFB}"/>
                  </a:ext>
                </a:extLst>
              </p:cNvPr>
              <p:cNvSpPr/>
              <p:nvPr/>
            </p:nvSpPr>
            <p:spPr>
              <a:xfrm>
                <a:off x="8916695" y="410475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72" name="Freeform 318">
                <a:extLst>
                  <a:ext uri="{FF2B5EF4-FFF2-40B4-BE49-F238E27FC236}">
                    <a16:creationId xmlns:a16="http://schemas.microsoft.com/office/drawing/2014/main" id="{BB8424AE-75C8-74CB-8773-274A2E85B7C5}"/>
                  </a:ext>
                </a:extLst>
              </p:cNvPr>
              <p:cNvSpPr/>
              <p:nvPr/>
            </p:nvSpPr>
            <p:spPr>
              <a:xfrm>
                <a:off x="8894032" y="413498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73" name="Freeform 319">
                <a:extLst>
                  <a:ext uri="{FF2B5EF4-FFF2-40B4-BE49-F238E27FC236}">
                    <a16:creationId xmlns:a16="http://schemas.microsoft.com/office/drawing/2014/main" id="{1ED55A3C-76A5-56A6-1FDA-3B93627A583F}"/>
                  </a:ext>
                </a:extLst>
              </p:cNvPr>
              <p:cNvSpPr/>
              <p:nvPr/>
            </p:nvSpPr>
            <p:spPr>
              <a:xfrm>
                <a:off x="8924249" y="410475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74" name="Freeform 320">
                <a:extLst>
                  <a:ext uri="{FF2B5EF4-FFF2-40B4-BE49-F238E27FC236}">
                    <a16:creationId xmlns:a16="http://schemas.microsoft.com/office/drawing/2014/main" id="{5283E356-572F-2D45-728F-C0502137B674}"/>
                  </a:ext>
                </a:extLst>
              </p:cNvPr>
              <p:cNvSpPr/>
              <p:nvPr/>
            </p:nvSpPr>
            <p:spPr>
              <a:xfrm>
                <a:off x="9350299" y="441768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75" name="Freeform 321">
                <a:extLst>
                  <a:ext uri="{FF2B5EF4-FFF2-40B4-BE49-F238E27FC236}">
                    <a16:creationId xmlns:a16="http://schemas.microsoft.com/office/drawing/2014/main" id="{2138484E-09F1-7693-37C9-5885C99B9BD1}"/>
                  </a:ext>
                </a:extLst>
              </p:cNvPr>
              <p:cNvSpPr/>
              <p:nvPr/>
            </p:nvSpPr>
            <p:spPr>
              <a:xfrm>
                <a:off x="9380516" y="438745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 name="Graphic 4">
              <a:extLst>
                <a:ext uri="{FF2B5EF4-FFF2-40B4-BE49-F238E27FC236}">
                  <a16:creationId xmlns:a16="http://schemas.microsoft.com/office/drawing/2014/main" id="{60E4A0C4-E03A-B869-429E-F1F49E2CAEDF}"/>
                </a:ext>
              </a:extLst>
            </p:cNvPr>
            <p:cNvGrpSpPr/>
            <p:nvPr/>
          </p:nvGrpSpPr>
          <p:grpSpPr>
            <a:xfrm>
              <a:off x="1836951" y="3298835"/>
              <a:ext cx="8496628" cy="5429781"/>
              <a:chOff x="2955009" y="1019266"/>
              <a:chExt cx="6102191" cy="3412025"/>
            </a:xfrm>
            <a:noFill/>
          </p:grpSpPr>
          <p:sp>
            <p:nvSpPr>
              <p:cNvPr id="99" name="Freeform 323">
                <a:extLst>
                  <a:ext uri="{FF2B5EF4-FFF2-40B4-BE49-F238E27FC236}">
                    <a16:creationId xmlns:a16="http://schemas.microsoft.com/office/drawing/2014/main" id="{626992C4-4C6D-0146-638F-CB6B12C6A446}"/>
                  </a:ext>
                </a:extLst>
              </p:cNvPr>
              <p:cNvSpPr/>
              <p:nvPr/>
            </p:nvSpPr>
            <p:spPr>
              <a:xfrm>
                <a:off x="2977671" y="1049501"/>
                <a:ext cx="6049313" cy="3351555"/>
              </a:xfrm>
              <a:custGeom>
                <a:avLst/>
                <a:gdLst>
                  <a:gd name="connsiteX0" fmla="*/ 0 w 6049313"/>
                  <a:gd name="connsiteY0" fmla="*/ 0 h 3351555"/>
                  <a:gd name="connsiteX1" fmla="*/ 86117 w 6049313"/>
                  <a:gd name="connsiteY1" fmla="*/ 0 h 3351555"/>
                  <a:gd name="connsiteX2" fmla="*/ 86117 w 6049313"/>
                  <a:gd name="connsiteY2" fmla="*/ 22676 h 3351555"/>
                  <a:gd name="connsiteX3" fmla="*/ 125398 w 6049313"/>
                  <a:gd name="connsiteY3" fmla="*/ 22676 h 3351555"/>
                  <a:gd name="connsiteX4" fmla="*/ 125398 w 6049313"/>
                  <a:gd name="connsiteY4" fmla="*/ 43841 h 3351555"/>
                  <a:gd name="connsiteX5" fmla="*/ 142017 w 6049313"/>
                  <a:gd name="connsiteY5" fmla="*/ 43841 h 3351555"/>
                  <a:gd name="connsiteX6" fmla="*/ 142017 w 6049313"/>
                  <a:gd name="connsiteY6" fmla="*/ 65005 h 3351555"/>
                  <a:gd name="connsiteX7" fmla="*/ 244753 w 6049313"/>
                  <a:gd name="connsiteY7" fmla="*/ 65005 h 3351555"/>
                  <a:gd name="connsiteX8" fmla="*/ 244753 w 6049313"/>
                  <a:gd name="connsiteY8" fmla="*/ 86170 h 3351555"/>
                  <a:gd name="connsiteX9" fmla="*/ 274969 w 6049313"/>
                  <a:gd name="connsiteY9" fmla="*/ 86170 h 3351555"/>
                  <a:gd name="connsiteX10" fmla="*/ 274969 w 6049313"/>
                  <a:gd name="connsiteY10" fmla="*/ 108846 h 3351555"/>
                  <a:gd name="connsiteX11" fmla="*/ 291588 w 6049313"/>
                  <a:gd name="connsiteY11" fmla="*/ 108846 h 3351555"/>
                  <a:gd name="connsiteX12" fmla="*/ 291588 w 6049313"/>
                  <a:gd name="connsiteY12" fmla="*/ 130011 h 3351555"/>
                  <a:gd name="connsiteX13" fmla="*/ 299142 w 6049313"/>
                  <a:gd name="connsiteY13" fmla="*/ 130011 h 3351555"/>
                  <a:gd name="connsiteX14" fmla="*/ 299142 w 6049313"/>
                  <a:gd name="connsiteY14" fmla="*/ 238857 h 3351555"/>
                  <a:gd name="connsiteX15" fmla="*/ 306696 w 6049313"/>
                  <a:gd name="connsiteY15" fmla="*/ 238857 h 3351555"/>
                  <a:gd name="connsiteX16" fmla="*/ 306696 w 6049313"/>
                  <a:gd name="connsiteY16" fmla="*/ 282698 h 3351555"/>
                  <a:gd name="connsiteX17" fmla="*/ 315761 w 6049313"/>
                  <a:gd name="connsiteY17" fmla="*/ 282698 h 3351555"/>
                  <a:gd name="connsiteX18" fmla="*/ 315761 w 6049313"/>
                  <a:gd name="connsiteY18" fmla="*/ 370379 h 3351555"/>
                  <a:gd name="connsiteX19" fmla="*/ 323315 w 6049313"/>
                  <a:gd name="connsiteY19" fmla="*/ 370379 h 3351555"/>
                  <a:gd name="connsiteX20" fmla="*/ 323315 w 6049313"/>
                  <a:gd name="connsiteY20" fmla="*/ 391544 h 3351555"/>
                  <a:gd name="connsiteX21" fmla="*/ 330869 w 6049313"/>
                  <a:gd name="connsiteY21" fmla="*/ 391544 h 3351555"/>
                  <a:gd name="connsiteX22" fmla="*/ 330869 w 6049313"/>
                  <a:gd name="connsiteY22" fmla="*/ 479226 h 3351555"/>
                  <a:gd name="connsiteX23" fmla="*/ 338423 w 6049313"/>
                  <a:gd name="connsiteY23" fmla="*/ 479226 h 3351555"/>
                  <a:gd name="connsiteX24" fmla="*/ 338423 w 6049313"/>
                  <a:gd name="connsiteY24" fmla="*/ 591095 h 3351555"/>
                  <a:gd name="connsiteX25" fmla="*/ 345977 w 6049313"/>
                  <a:gd name="connsiteY25" fmla="*/ 591095 h 3351555"/>
                  <a:gd name="connsiteX26" fmla="*/ 345977 w 6049313"/>
                  <a:gd name="connsiteY26" fmla="*/ 702965 h 3351555"/>
                  <a:gd name="connsiteX27" fmla="*/ 355042 w 6049313"/>
                  <a:gd name="connsiteY27" fmla="*/ 702965 h 3351555"/>
                  <a:gd name="connsiteX28" fmla="*/ 355042 w 6049313"/>
                  <a:gd name="connsiteY28" fmla="*/ 746806 h 3351555"/>
                  <a:gd name="connsiteX29" fmla="*/ 377704 w 6049313"/>
                  <a:gd name="connsiteY29" fmla="*/ 746806 h 3351555"/>
                  <a:gd name="connsiteX30" fmla="*/ 377704 w 6049313"/>
                  <a:gd name="connsiteY30" fmla="*/ 792158 h 3351555"/>
                  <a:gd name="connsiteX31" fmla="*/ 385258 w 6049313"/>
                  <a:gd name="connsiteY31" fmla="*/ 792158 h 3351555"/>
                  <a:gd name="connsiteX32" fmla="*/ 385258 w 6049313"/>
                  <a:gd name="connsiteY32" fmla="*/ 835999 h 3351555"/>
                  <a:gd name="connsiteX33" fmla="*/ 394323 w 6049313"/>
                  <a:gd name="connsiteY33" fmla="*/ 835999 h 3351555"/>
                  <a:gd name="connsiteX34" fmla="*/ 394323 w 6049313"/>
                  <a:gd name="connsiteY34" fmla="*/ 881352 h 3351555"/>
                  <a:gd name="connsiteX35" fmla="*/ 472886 w 6049313"/>
                  <a:gd name="connsiteY35" fmla="*/ 881352 h 3351555"/>
                  <a:gd name="connsiteX36" fmla="*/ 472886 w 6049313"/>
                  <a:gd name="connsiteY36" fmla="*/ 904028 h 3351555"/>
                  <a:gd name="connsiteX37" fmla="*/ 543894 w 6049313"/>
                  <a:gd name="connsiteY37" fmla="*/ 904028 h 3351555"/>
                  <a:gd name="connsiteX38" fmla="*/ 543894 w 6049313"/>
                  <a:gd name="connsiteY38" fmla="*/ 926704 h 3351555"/>
                  <a:gd name="connsiteX39" fmla="*/ 559002 w 6049313"/>
                  <a:gd name="connsiteY39" fmla="*/ 926704 h 3351555"/>
                  <a:gd name="connsiteX40" fmla="*/ 559002 w 6049313"/>
                  <a:gd name="connsiteY40" fmla="*/ 950892 h 3351555"/>
                  <a:gd name="connsiteX41" fmla="*/ 566557 w 6049313"/>
                  <a:gd name="connsiteY41" fmla="*/ 950892 h 3351555"/>
                  <a:gd name="connsiteX42" fmla="*/ 566557 w 6049313"/>
                  <a:gd name="connsiteY42" fmla="*/ 973569 h 3351555"/>
                  <a:gd name="connsiteX43" fmla="*/ 605838 w 6049313"/>
                  <a:gd name="connsiteY43" fmla="*/ 973569 h 3351555"/>
                  <a:gd name="connsiteX44" fmla="*/ 605838 w 6049313"/>
                  <a:gd name="connsiteY44" fmla="*/ 996245 h 3351555"/>
                  <a:gd name="connsiteX45" fmla="*/ 614903 w 6049313"/>
                  <a:gd name="connsiteY45" fmla="*/ 996245 h 3351555"/>
                  <a:gd name="connsiteX46" fmla="*/ 614903 w 6049313"/>
                  <a:gd name="connsiteY46" fmla="*/ 1020433 h 3351555"/>
                  <a:gd name="connsiteX47" fmla="*/ 622457 w 6049313"/>
                  <a:gd name="connsiteY47" fmla="*/ 1020433 h 3351555"/>
                  <a:gd name="connsiteX48" fmla="*/ 622457 w 6049313"/>
                  <a:gd name="connsiteY48" fmla="*/ 1043109 h 3351555"/>
                  <a:gd name="connsiteX49" fmla="*/ 630011 w 6049313"/>
                  <a:gd name="connsiteY49" fmla="*/ 1043109 h 3351555"/>
                  <a:gd name="connsiteX50" fmla="*/ 630011 w 6049313"/>
                  <a:gd name="connsiteY50" fmla="*/ 1065785 h 3351555"/>
                  <a:gd name="connsiteX51" fmla="*/ 637565 w 6049313"/>
                  <a:gd name="connsiteY51" fmla="*/ 1065785 h 3351555"/>
                  <a:gd name="connsiteX52" fmla="*/ 637565 w 6049313"/>
                  <a:gd name="connsiteY52" fmla="*/ 1089973 h 3351555"/>
                  <a:gd name="connsiteX53" fmla="*/ 654184 w 6049313"/>
                  <a:gd name="connsiteY53" fmla="*/ 1089973 h 3351555"/>
                  <a:gd name="connsiteX54" fmla="*/ 654184 w 6049313"/>
                  <a:gd name="connsiteY54" fmla="*/ 1112650 h 3351555"/>
                  <a:gd name="connsiteX55" fmla="*/ 661738 w 6049313"/>
                  <a:gd name="connsiteY55" fmla="*/ 1112650 h 3351555"/>
                  <a:gd name="connsiteX56" fmla="*/ 661738 w 6049313"/>
                  <a:gd name="connsiteY56" fmla="*/ 1159514 h 3351555"/>
                  <a:gd name="connsiteX57" fmla="*/ 669292 w 6049313"/>
                  <a:gd name="connsiteY57" fmla="*/ 1159514 h 3351555"/>
                  <a:gd name="connsiteX58" fmla="*/ 669292 w 6049313"/>
                  <a:gd name="connsiteY58" fmla="*/ 1206378 h 3351555"/>
                  <a:gd name="connsiteX59" fmla="*/ 676846 w 6049313"/>
                  <a:gd name="connsiteY59" fmla="*/ 1206378 h 3351555"/>
                  <a:gd name="connsiteX60" fmla="*/ 676846 w 6049313"/>
                  <a:gd name="connsiteY60" fmla="*/ 1277431 h 3351555"/>
                  <a:gd name="connsiteX61" fmla="*/ 693465 w 6049313"/>
                  <a:gd name="connsiteY61" fmla="*/ 1277431 h 3351555"/>
                  <a:gd name="connsiteX62" fmla="*/ 693465 w 6049313"/>
                  <a:gd name="connsiteY62" fmla="*/ 1301619 h 3351555"/>
                  <a:gd name="connsiteX63" fmla="*/ 701019 w 6049313"/>
                  <a:gd name="connsiteY63" fmla="*/ 1301619 h 3351555"/>
                  <a:gd name="connsiteX64" fmla="*/ 701019 w 6049313"/>
                  <a:gd name="connsiteY64" fmla="*/ 1349995 h 3351555"/>
                  <a:gd name="connsiteX65" fmla="*/ 708573 w 6049313"/>
                  <a:gd name="connsiteY65" fmla="*/ 1349995 h 3351555"/>
                  <a:gd name="connsiteX66" fmla="*/ 708573 w 6049313"/>
                  <a:gd name="connsiteY66" fmla="*/ 1396859 h 3351555"/>
                  <a:gd name="connsiteX67" fmla="*/ 725192 w 6049313"/>
                  <a:gd name="connsiteY67" fmla="*/ 1396859 h 3351555"/>
                  <a:gd name="connsiteX68" fmla="*/ 725192 w 6049313"/>
                  <a:gd name="connsiteY68" fmla="*/ 1421047 h 3351555"/>
                  <a:gd name="connsiteX69" fmla="*/ 747855 w 6049313"/>
                  <a:gd name="connsiteY69" fmla="*/ 1421047 h 3351555"/>
                  <a:gd name="connsiteX70" fmla="*/ 747855 w 6049313"/>
                  <a:gd name="connsiteY70" fmla="*/ 1445235 h 3351555"/>
                  <a:gd name="connsiteX71" fmla="*/ 960880 w 6049313"/>
                  <a:gd name="connsiteY71" fmla="*/ 1445235 h 3351555"/>
                  <a:gd name="connsiteX72" fmla="*/ 960880 w 6049313"/>
                  <a:gd name="connsiteY72" fmla="*/ 1470935 h 3351555"/>
                  <a:gd name="connsiteX73" fmla="*/ 968434 w 6049313"/>
                  <a:gd name="connsiteY73" fmla="*/ 1470935 h 3351555"/>
                  <a:gd name="connsiteX74" fmla="*/ 968434 w 6049313"/>
                  <a:gd name="connsiteY74" fmla="*/ 1495123 h 3351555"/>
                  <a:gd name="connsiteX75" fmla="*/ 992607 w 6049313"/>
                  <a:gd name="connsiteY75" fmla="*/ 1495123 h 3351555"/>
                  <a:gd name="connsiteX76" fmla="*/ 992607 w 6049313"/>
                  <a:gd name="connsiteY76" fmla="*/ 1519311 h 3351555"/>
                  <a:gd name="connsiteX77" fmla="*/ 1000161 w 6049313"/>
                  <a:gd name="connsiteY77" fmla="*/ 1519311 h 3351555"/>
                  <a:gd name="connsiteX78" fmla="*/ 1000161 w 6049313"/>
                  <a:gd name="connsiteY78" fmla="*/ 1569199 h 3351555"/>
                  <a:gd name="connsiteX79" fmla="*/ 1007715 w 6049313"/>
                  <a:gd name="connsiteY79" fmla="*/ 1569199 h 3351555"/>
                  <a:gd name="connsiteX80" fmla="*/ 1007715 w 6049313"/>
                  <a:gd name="connsiteY80" fmla="*/ 1594899 h 3351555"/>
                  <a:gd name="connsiteX81" fmla="*/ 1031888 w 6049313"/>
                  <a:gd name="connsiteY81" fmla="*/ 1594899 h 3351555"/>
                  <a:gd name="connsiteX82" fmla="*/ 1031888 w 6049313"/>
                  <a:gd name="connsiteY82" fmla="*/ 1619087 h 3351555"/>
                  <a:gd name="connsiteX83" fmla="*/ 1039442 w 6049313"/>
                  <a:gd name="connsiteY83" fmla="*/ 1619087 h 3351555"/>
                  <a:gd name="connsiteX84" fmla="*/ 1039442 w 6049313"/>
                  <a:gd name="connsiteY84" fmla="*/ 1644787 h 3351555"/>
                  <a:gd name="connsiteX85" fmla="*/ 1046996 w 6049313"/>
                  <a:gd name="connsiteY85" fmla="*/ 1644787 h 3351555"/>
                  <a:gd name="connsiteX86" fmla="*/ 1046996 w 6049313"/>
                  <a:gd name="connsiteY86" fmla="*/ 1668975 h 3351555"/>
                  <a:gd name="connsiteX87" fmla="*/ 1056061 w 6049313"/>
                  <a:gd name="connsiteY87" fmla="*/ 1668975 h 3351555"/>
                  <a:gd name="connsiteX88" fmla="*/ 1056061 w 6049313"/>
                  <a:gd name="connsiteY88" fmla="*/ 1694674 h 3351555"/>
                  <a:gd name="connsiteX89" fmla="*/ 1071170 w 6049313"/>
                  <a:gd name="connsiteY89" fmla="*/ 1694674 h 3351555"/>
                  <a:gd name="connsiteX90" fmla="*/ 1071170 w 6049313"/>
                  <a:gd name="connsiteY90" fmla="*/ 1720374 h 3351555"/>
                  <a:gd name="connsiteX91" fmla="*/ 1095343 w 6049313"/>
                  <a:gd name="connsiteY91" fmla="*/ 1720374 h 3351555"/>
                  <a:gd name="connsiteX92" fmla="*/ 1095343 w 6049313"/>
                  <a:gd name="connsiteY92" fmla="*/ 1770262 h 3351555"/>
                  <a:gd name="connsiteX93" fmla="*/ 1142178 w 6049313"/>
                  <a:gd name="connsiteY93" fmla="*/ 1770262 h 3351555"/>
                  <a:gd name="connsiteX94" fmla="*/ 1142178 w 6049313"/>
                  <a:gd name="connsiteY94" fmla="*/ 1794450 h 3351555"/>
                  <a:gd name="connsiteX95" fmla="*/ 1157286 w 6049313"/>
                  <a:gd name="connsiteY95" fmla="*/ 1794450 h 3351555"/>
                  <a:gd name="connsiteX96" fmla="*/ 1157286 w 6049313"/>
                  <a:gd name="connsiteY96" fmla="*/ 1820150 h 3351555"/>
                  <a:gd name="connsiteX97" fmla="*/ 1220740 w 6049313"/>
                  <a:gd name="connsiteY97" fmla="*/ 1820150 h 3351555"/>
                  <a:gd name="connsiteX98" fmla="*/ 1220740 w 6049313"/>
                  <a:gd name="connsiteY98" fmla="*/ 1845850 h 3351555"/>
                  <a:gd name="connsiteX99" fmla="*/ 1267576 w 6049313"/>
                  <a:gd name="connsiteY99" fmla="*/ 1845850 h 3351555"/>
                  <a:gd name="connsiteX100" fmla="*/ 1267576 w 6049313"/>
                  <a:gd name="connsiteY100" fmla="*/ 1870038 h 3351555"/>
                  <a:gd name="connsiteX101" fmla="*/ 1276641 w 6049313"/>
                  <a:gd name="connsiteY101" fmla="*/ 1870038 h 3351555"/>
                  <a:gd name="connsiteX102" fmla="*/ 1276641 w 6049313"/>
                  <a:gd name="connsiteY102" fmla="*/ 1895738 h 3351555"/>
                  <a:gd name="connsiteX103" fmla="*/ 1284195 w 6049313"/>
                  <a:gd name="connsiteY103" fmla="*/ 1895738 h 3351555"/>
                  <a:gd name="connsiteX104" fmla="*/ 1284195 w 6049313"/>
                  <a:gd name="connsiteY104" fmla="*/ 1945625 h 3351555"/>
                  <a:gd name="connsiteX105" fmla="*/ 1299303 w 6049313"/>
                  <a:gd name="connsiteY105" fmla="*/ 1945625 h 3351555"/>
                  <a:gd name="connsiteX106" fmla="*/ 1299303 w 6049313"/>
                  <a:gd name="connsiteY106" fmla="*/ 1971325 h 3351555"/>
                  <a:gd name="connsiteX107" fmla="*/ 1331030 w 6049313"/>
                  <a:gd name="connsiteY107" fmla="*/ 1971325 h 3351555"/>
                  <a:gd name="connsiteX108" fmla="*/ 1331030 w 6049313"/>
                  <a:gd name="connsiteY108" fmla="*/ 1995513 h 3351555"/>
                  <a:gd name="connsiteX109" fmla="*/ 1394484 w 6049313"/>
                  <a:gd name="connsiteY109" fmla="*/ 1995513 h 3351555"/>
                  <a:gd name="connsiteX110" fmla="*/ 1394484 w 6049313"/>
                  <a:gd name="connsiteY110" fmla="*/ 2022725 h 3351555"/>
                  <a:gd name="connsiteX111" fmla="*/ 1409593 w 6049313"/>
                  <a:gd name="connsiteY111" fmla="*/ 2022725 h 3351555"/>
                  <a:gd name="connsiteX112" fmla="*/ 1409593 w 6049313"/>
                  <a:gd name="connsiteY112" fmla="*/ 2048425 h 3351555"/>
                  <a:gd name="connsiteX113" fmla="*/ 1488155 w 6049313"/>
                  <a:gd name="connsiteY113" fmla="*/ 2048425 h 3351555"/>
                  <a:gd name="connsiteX114" fmla="*/ 1488155 w 6049313"/>
                  <a:gd name="connsiteY114" fmla="*/ 2074124 h 3351555"/>
                  <a:gd name="connsiteX115" fmla="*/ 1527436 w 6049313"/>
                  <a:gd name="connsiteY115" fmla="*/ 2074124 h 3351555"/>
                  <a:gd name="connsiteX116" fmla="*/ 1527436 w 6049313"/>
                  <a:gd name="connsiteY116" fmla="*/ 2101336 h 3351555"/>
                  <a:gd name="connsiteX117" fmla="*/ 1637726 w 6049313"/>
                  <a:gd name="connsiteY117" fmla="*/ 2101336 h 3351555"/>
                  <a:gd name="connsiteX118" fmla="*/ 1637726 w 6049313"/>
                  <a:gd name="connsiteY118" fmla="*/ 2128547 h 3351555"/>
                  <a:gd name="connsiteX119" fmla="*/ 1654345 w 6049313"/>
                  <a:gd name="connsiteY119" fmla="*/ 2128547 h 3351555"/>
                  <a:gd name="connsiteX120" fmla="*/ 1654345 w 6049313"/>
                  <a:gd name="connsiteY120" fmla="*/ 2155759 h 3351555"/>
                  <a:gd name="connsiteX121" fmla="*/ 1661899 w 6049313"/>
                  <a:gd name="connsiteY121" fmla="*/ 2155759 h 3351555"/>
                  <a:gd name="connsiteX122" fmla="*/ 1661899 w 6049313"/>
                  <a:gd name="connsiteY122" fmla="*/ 2182971 h 3351555"/>
                  <a:gd name="connsiteX123" fmla="*/ 1677008 w 6049313"/>
                  <a:gd name="connsiteY123" fmla="*/ 2182971 h 3351555"/>
                  <a:gd name="connsiteX124" fmla="*/ 1677008 w 6049313"/>
                  <a:gd name="connsiteY124" fmla="*/ 2210182 h 3351555"/>
                  <a:gd name="connsiteX125" fmla="*/ 1701180 w 6049313"/>
                  <a:gd name="connsiteY125" fmla="*/ 2210182 h 3351555"/>
                  <a:gd name="connsiteX126" fmla="*/ 1701180 w 6049313"/>
                  <a:gd name="connsiteY126" fmla="*/ 2238905 h 3351555"/>
                  <a:gd name="connsiteX127" fmla="*/ 1708735 w 6049313"/>
                  <a:gd name="connsiteY127" fmla="*/ 2238905 h 3351555"/>
                  <a:gd name="connsiteX128" fmla="*/ 1708735 w 6049313"/>
                  <a:gd name="connsiteY128" fmla="*/ 2266117 h 3351555"/>
                  <a:gd name="connsiteX129" fmla="*/ 1725354 w 6049313"/>
                  <a:gd name="connsiteY129" fmla="*/ 2266117 h 3351555"/>
                  <a:gd name="connsiteX130" fmla="*/ 1725354 w 6049313"/>
                  <a:gd name="connsiteY130" fmla="*/ 2294840 h 3351555"/>
                  <a:gd name="connsiteX131" fmla="*/ 1748016 w 6049313"/>
                  <a:gd name="connsiteY131" fmla="*/ 2294840 h 3351555"/>
                  <a:gd name="connsiteX132" fmla="*/ 1748016 w 6049313"/>
                  <a:gd name="connsiteY132" fmla="*/ 2323564 h 3351555"/>
                  <a:gd name="connsiteX133" fmla="*/ 1867370 w 6049313"/>
                  <a:gd name="connsiteY133" fmla="*/ 2323564 h 3351555"/>
                  <a:gd name="connsiteX134" fmla="*/ 1867370 w 6049313"/>
                  <a:gd name="connsiteY134" fmla="*/ 2350775 h 3351555"/>
                  <a:gd name="connsiteX135" fmla="*/ 1882479 w 6049313"/>
                  <a:gd name="connsiteY135" fmla="*/ 2350775 h 3351555"/>
                  <a:gd name="connsiteX136" fmla="*/ 1882479 w 6049313"/>
                  <a:gd name="connsiteY136" fmla="*/ 2379498 h 3351555"/>
                  <a:gd name="connsiteX137" fmla="*/ 1953487 w 6049313"/>
                  <a:gd name="connsiteY137" fmla="*/ 2379498 h 3351555"/>
                  <a:gd name="connsiteX138" fmla="*/ 1953487 w 6049313"/>
                  <a:gd name="connsiteY138" fmla="*/ 2408222 h 3351555"/>
                  <a:gd name="connsiteX139" fmla="*/ 1961041 w 6049313"/>
                  <a:gd name="connsiteY139" fmla="*/ 2408222 h 3351555"/>
                  <a:gd name="connsiteX140" fmla="*/ 1961041 w 6049313"/>
                  <a:gd name="connsiteY140" fmla="*/ 2435433 h 3351555"/>
                  <a:gd name="connsiteX141" fmla="*/ 1977660 w 6049313"/>
                  <a:gd name="connsiteY141" fmla="*/ 2435433 h 3351555"/>
                  <a:gd name="connsiteX142" fmla="*/ 1977660 w 6049313"/>
                  <a:gd name="connsiteY142" fmla="*/ 2465668 h 3351555"/>
                  <a:gd name="connsiteX143" fmla="*/ 1992768 w 6049313"/>
                  <a:gd name="connsiteY143" fmla="*/ 2465668 h 3351555"/>
                  <a:gd name="connsiteX144" fmla="*/ 1992768 w 6049313"/>
                  <a:gd name="connsiteY144" fmla="*/ 2523115 h 3351555"/>
                  <a:gd name="connsiteX145" fmla="*/ 2000322 w 6049313"/>
                  <a:gd name="connsiteY145" fmla="*/ 2523115 h 3351555"/>
                  <a:gd name="connsiteX146" fmla="*/ 2000322 w 6049313"/>
                  <a:gd name="connsiteY146" fmla="*/ 2551838 h 3351555"/>
                  <a:gd name="connsiteX147" fmla="*/ 2024496 w 6049313"/>
                  <a:gd name="connsiteY147" fmla="*/ 2551838 h 3351555"/>
                  <a:gd name="connsiteX148" fmla="*/ 2024496 w 6049313"/>
                  <a:gd name="connsiteY148" fmla="*/ 2580561 h 3351555"/>
                  <a:gd name="connsiteX149" fmla="*/ 2047158 w 6049313"/>
                  <a:gd name="connsiteY149" fmla="*/ 2580561 h 3351555"/>
                  <a:gd name="connsiteX150" fmla="*/ 2047158 w 6049313"/>
                  <a:gd name="connsiteY150" fmla="*/ 2609285 h 3351555"/>
                  <a:gd name="connsiteX151" fmla="*/ 2087950 w 6049313"/>
                  <a:gd name="connsiteY151" fmla="*/ 2609285 h 3351555"/>
                  <a:gd name="connsiteX152" fmla="*/ 2087950 w 6049313"/>
                  <a:gd name="connsiteY152" fmla="*/ 2639520 h 3351555"/>
                  <a:gd name="connsiteX153" fmla="*/ 2394646 w 6049313"/>
                  <a:gd name="connsiteY153" fmla="*/ 2639520 h 3351555"/>
                  <a:gd name="connsiteX154" fmla="*/ 2394646 w 6049313"/>
                  <a:gd name="connsiteY154" fmla="*/ 2669755 h 3351555"/>
                  <a:gd name="connsiteX155" fmla="*/ 2568390 w 6049313"/>
                  <a:gd name="connsiteY155" fmla="*/ 2669755 h 3351555"/>
                  <a:gd name="connsiteX156" fmla="*/ 2568390 w 6049313"/>
                  <a:gd name="connsiteY156" fmla="*/ 2699990 h 3351555"/>
                  <a:gd name="connsiteX157" fmla="*/ 2575944 w 6049313"/>
                  <a:gd name="connsiteY157" fmla="*/ 2699990 h 3351555"/>
                  <a:gd name="connsiteX158" fmla="*/ 2575944 w 6049313"/>
                  <a:gd name="connsiteY158" fmla="*/ 2731737 h 3351555"/>
                  <a:gd name="connsiteX159" fmla="*/ 2591052 w 6049313"/>
                  <a:gd name="connsiteY159" fmla="*/ 2731737 h 3351555"/>
                  <a:gd name="connsiteX160" fmla="*/ 2591052 w 6049313"/>
                  <a:gd name="connsiteY160" fmla="*/ 2761972 h 3351555"/>
                  <a:gd name="connsiteX161" fmla="*/ 2639398 w 6049313"/>
                  <a:gd name="connsiteY161" fmla="*/ 2761972 h 3351555"/>
                  <a:gd name="connsiteX162" fmla="*/ 2639398 w 6049313"/>
                  <a:gd name="connsiteY162" fmla="*/ 2823953 h 3351555"/>
                  <a:gd name="connsiteX163" fmla="*/ 2662061 w 6049313"/>
                  <a:gd name="connsiteY163" fmla="*/ 2823953 h 3351555"/>
                  <a:gd name="connsiteX164" fmla="*/ 2662061 w 6049313"/>
                  <a:gd name="connsiteY164" fmla="*/ 2854189 h 3351555"/>
                  <a:gd name="connsiteX165" fmla="*/ 2968757 w 6049313"/>
                  <a:gd name="connsiteY165" fmla="*/ 2854189 h 3351555"/>
                  <a:gd name="connsiteX166" fmla="*/ 2968757 w 6049313"/>
                  <a:gd name="connsiteY166" fmla="*/ 2884424 h 3351555"/>
                  <a:gd name="connsiteX167" fmla="*/ 3032211 w 6049313"/>
                  <a:gd name="connsiteY167" fmla="*/ 2884424 h 3351555"/>
                  <a:gd name="connsiteX168" fmla="*/ 3032211 w 6049313"/>
                  <a:gd name="connsiteY168" fmla="*/ 2914659 h 3351555"/>
                  <a:gd name="connsiteX169" fmla="*/ 3063938 w 6049313"/>
                  <a:gd name="connsiteY169" fmla="*/ 2914659 h 3351555"/>
                  <a:gd name="connsiteX170" fmla="*/ 3063938 w 6049313"/>
                  <a:gd name="connsiteY170" fmla="*/ 2976641 h 3351555"/>
                  <a:gd name="connsiteX171" fmla="*/ 3252790 w 6049313"/>
                  <a:gd name="connsiteY171" fmla="*/ 2976641 h 3351555"/>
                  <a:gd name="connsiteX172" fmla="*/ 3252790 w 6049313"/>
                  <a:gd name="connsiteY172" fmla="*/ 3011411 h 3351555"/>
                  <a:gd name="connsiteX173" fmla="*/ 3331353 w 6049313"/>
                  <a:gd name="connsiteY173" fmla="*/ 3011411 h 3351555"/>
                  <a:gd name="connsiteX174" fmla="*/ 3331353 w 6049313"/>
                  <a:gd name="connsiteY174" fmla="*/ 3052228 h 3351555"/>
                  <a:gd name="connsiteX175" fmla="*/ 3402361 w 6049313"/>
                  <a:gd name="connsiteY175" fmla="*/ 3052228 h 3351555"/>
                  <a:gd name="connsiteX176" fmla="*/ 3402361 w 6049313"/>
                  <a:gd name="connsiteY176" fmla="*/ 3091534 h 3351555"/>
                  <a:gd name="connsiteX177" fmla="*/ 3630494 w 6049313"/>
                  <a:gd name="connsiteY177" fmla="*/ 3091534 h 3351555"/>
                  <a:gd name="connsiteX178" fmla="*/ 3630494 w 6049313"/>
                  <a:gd name="connsiteY178" fmla="*/ 3138398 h 3351555"/>
                  <a:gd name="connsiteX179" fmla="*/ 3890355 w 6049313"/>
                  <a:gd name="connsiteY179" fmla="*/ 3138398 h 3351555"/>
                  <a:gd name="connsiteX180" fmla="*/ 3890355 w 6049313"/>
                  <a:gd name="connsiteY180" fmla="*/ 3195845 h 3351555"/>
                  <a:gd name="connsiteX181" fmla="*/ 3953809 w 6049313"/>
                  <a:gd name="connsiteY181" fmla="*/ 3195845 h 3351555"/>
                  <a:gd name="connsiteX182" fmla="*/ 3953809 w 6049313"/>
                  <a:gd name="connsiteY182" fmla="*/ 3253291 h 3351555"/>
                  <a:gd name="connsiteX183" fmla="*/ 4331514 w 6049313"/>
                  <a:gd name="connsiteY183" fmla="*/ 3253291 h 3351555"/>
                  <a:gd name="connsiteX184" fmla="*/ 4331514 w 6049313"/>
                  <a:gd name="connsiteY184" fmla="*/ 3351555 h 3351555"/>
                  <a:gd name="connsiteX185" fmla="*/ 6049313 w 6049313"/>
                  <a:gd name="connsiteY185" fmla="*/ 3351555 h 33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6049313" h="3351555">
                    <a:moveTo>
                      <a:pt x="0" y="0"/>
                    </a:moveTo>
                    <a:lnTo>
                      <a:pt x="86117" y="0"/>
                    </a:lnTo>
                    <a:lnTo>
                      <a:pt x="86117" y="22676"/>
                    </a:lnTo>
                    <a:lnTo>
                      <a:pt x="125398" y="22676"/>
                    </a:lnTo>
                    <a:lnTo>
                      <a:pt x="125398" y="43841"/>
                    </a:lnTo>
                    <a:lnTo>
                      <a:pt x="142017" y="43841"/>
                    </a:lnTo>
                    <a:lnTo>
                      <a:pt x="142017" y="65005"/>
                    </a:lnTo>
                    <a:lnTo>
                      <a:pt x="244753" y="65005"/>
                    </a:lnTo>
                    <a:lnTo>
                      <a:pt x="244753" y="86170"/>
                    </a:lnTo>
                    <a:lnTo>
                      <a:pt x="274969" y="86170"/>
                    </a:lnTo>
                    <a:lnTo>
                      <a:pt x="274969" y="108846"/>
                    </a:lnTo>
                    <a:lnTo>
                      <a:pt x="291588" y="108846"/>
                    </a:lnTo>
                    <a:lnTo>
                      <a:pt x="291588" y="130011"/>
                    </a:lnTo>
                    <a:lnTo>
                      <a:pt x="299142" y="130011"/>
                    </a:lnTo>
                    <a:lnTo>
                      <a:pt x="299142" y="238857"/>
                    </a:lnTo>
                    <a:lnTo>
                      <a:pt x="306696" y="238857"/>
                    </a:lnTo>
                    <a:lnTo>
                      <a:pt x="306696" y="282698"/>
                    </a:lnTo>
                    <a:lnTo>
                      <a:pt x="315761" y="282698"/>
                    </a:lnTo>
                    <a:lnTo>
                      <a:pt x="315761" y="370379"/>
                    </a:lnTo>
                    <a:lnTo>
                      <a:pt x="323315" y="370379"/>
                    </a:lnTo>
                    <a:lnTo>
                      <a:pt x="323315" y="391544"/>
                    </a:lnTo>
                    <a:lnTo>
                      <a:pt x="330869" y="391544"/>
                    </a:lnTo>
                    <a:lnTo>
                      <a:pt x="330869" y="479226"/>
                    </a:lnTo>
                    <a:lnTo>
                      <a:pt x="338423" y="479226"/>
                    </a:lnTo>
                    <a:lnTo>
                      <a:pt x="338423" y="591095"/>
                    </a:lnTo>
                    <a:lnTo>
                      <a:pt x="345977" y="591095"/>
                    </a:lnTo>
                    <a:lnTo>
                      <a:pt x="345977" y="702965"/>
                    </a:lnTo>
                    <a:lnTo>
                      <a:pt x="355042" y="702965"/>
                    </a:lnTo>
                    <a:lnTo>
                      <a:pt x="355042" y="746806"/>
                    </a:lnTo>
                    <a:lnTo>
                      <a:pt x="377704" y="746806"/>
                    </a:lnTo>
                    <a:lnTo>
                      <a:pt x="377704" y="792158"/>
                    </a:lnTo>
                    <a:lnTo>
                      <a:pt x="385258" y="792158"/>
                    </a:lnTo>
                    <a:lnTo>
                      <a:pt x="385258" y="835999"/>
                    </a:lnTo>
                    <a:lnTo>
                      <a:pt x="394323" y="835999"/>
                    </a:lnTo>
                    <a:lnTo>
                      <a:pt x="394323" y="881352"/>
                    </a:lnTo>
                    <a:lnTo>
                      <a:pt x="472886" y="881352"/>
                    </a:lnTo>
                    <a:lnTo>
                      <a:pt x="472886" y="904028"/>
                    </a:lnTo>
                    <a:lnTo>
                      <a:pt x="543894" y="904028"/>
                    </a:lnTo>
                    <a:lnTo>
                      <a:pt x="543894" y="926704"/>
                    </a:lnTo>
                    <a:lnTo>
                      <a:pt x="559002" y="926704"/>
                    </a:lnTo>
                    <a:lnTo>
                      <a:pt x="559002" y="950892"/>
                    </a:lnTo>
                    <a:lnTo>
                      <a:pt x="566557" y="950892"/>
                    </a:lnTo>
                    <a:lnTo>
                      <a:pt x="566557" y="973569"/>
                    </a:lnTo>
                    <a:lnTo>
                      <a:pt x="605838" y="973569"/>
                    </a:lnTo>
                    <a:lnTo>
                      <a:pt x="605838" y="996245"/>
                    </a:lnTo>
                    <a:lnTo>
                      <a:pt x="614903" y="996245"/>
                    </a:lnTo>
                    <a:lnTo>
                      <a:pt x="614903" y="1020433"/>
                    </a:lnTo>
                    <a:lnTo>
                      <a:pt x="622457" y="1020433"/>
                    </a:lnTo>
                    <a:lnTo>
                      <a:pt x="622457" y="1043109"/>
                    </a:lnTo>
                    <a:lnTo>
                      <a:pt x="630011" y="1043109"/>
                    </a:lnTo>
                    <a:lnTo>
                      <a:pt x="630011" y="1065785"/>
                    </a:lnTo>
                    <a:lnTo>
                      <a:pt x="637565" y="1065785"/>
                    </a:lnTo>
                    <a:lnTo>
                      <a:pt x="637565" y="1089973"/>
                    </a:lnTo>
                    <a:lnTo>
                      <a:pt x="654184" y="1089973"/>
                    </a:lnTo>
                    <a:lnTo>
                      <a:pt x="654184" y="1112650"/>
                    </a:lnTo>
                    <a:lnTo>
                      <a:pt x="661738" y="1112650"/>
                    </a:lnTo>
                    <a:lnTo>
                      <a:pt x="661738" y="1159514"/>
                    </a:lnTo>
                    <a:lnTo>
                      <a:pt x="669292" y="1159514"/>
                    </a:lnTo>
                    <a:lnTo>
                      <a:pt x="669292" y="1206378"/>
                    </a:lnTo>
                    <a:lnTo>
                      <a:pt x="676846" y="1206378"/>
                    </a:lnTo>
                    <a:lnTo>
                      <a:pt x="676846" y="1277431"/>
                    </a:lnTo>
                    <a:lnTo>
                      <a:pt x="693465" y="1277431"/>
                    </a:lnTo>
                    <a:lnTo>
                      <a:pt x="693465" y="1301619"/>
                    </a:lnTo>
                    <a:lnTo>
                      <a:pt x="701019" y="1301619"/>
                    </a:lnTo>
                    <a:lnTo>
                      <a:pt x="701019" y="1349995"/>
                    </a:lnTo>
                    <a:lnTo>
                      <a:pt x="708573" y="1349995"/>
                    </a:lnTo>
                    <a:lnTo>
                      <a:pt x="708573" y="1396859"/>
                    </a:lnTo>
                    <a:lnTo>
                      <a:pt x="725192" y="1396859"/>
                    </a:lnTo>
                    <a:lnTo>
                      <a:pt x="725192" y="1421047"/>
                    </a:lnTo>
                    <a:lnTo>
                      <a:pt x="747855" y="1421047"/>
                    </a:lnTo>
                    <a:lnTo>
                      <a:pt x="747855" y="1445235"/>
                    </a:lnTo>
                    <a:lnTo>
                      <a:pt x="960880" y="1445235"/>
                    </a:lnTo>
                    <a:lnTo>
                      <a:pt x="960880" y="1470935"/>
                    </a:lnTo>
                    <a:lnTo>
                      <a:pt x="968434" y="1470935"/>
                    </a:lnTo>
                    <a:lnTo>
                      <a:pt x="968434" y="1495123"/>
                    </a:lnTo>
                    <a:lnTo>
                      <a:pt x="992607" y="1495123"/>
                    </a:lnTo>
                    <a:lnTo>
                      <a:pt x="992607" y="1519311"/>
                    </a:lnTo>
                    <a:lnTo>
                      <a:pt x="1000161" y="1519311"/>
                    </a:lnTo>
                    <a:lnTo>
                      <a:pt x="1000161" y="1569199"/>
                    </a:lnTo>
                    <a:lnTo>
                      <a:pt x="1007715" y="1569199"/>
                    </a:lnTo>
                    <a:lnTo>
                      <a:pt x="1007715" y="1594899"/>
                    </a:lnTo>
                    <a:lnTo>
                      <a:pt x="1031888" y="1594899"/>
                    </a:lnTo>
                    <a:lnTo>
                      <a:pt x="1031888" y="1619087"/>
                    </a:lnTo>
                    <a:lnTo>
                      <a:pt x="1039442" y="1619087"/>
                    </a:lnTo>
                    <a:lnTo>
                      <a:pt x="1039442" y="1644787"/>
                    </a:lnTo>
                    <a:lnTo>
                      <a:pt x="1046996" y="1644787"/>
                    </a:lnTo>
                    <a:lnTo>
                      <a:pt x="1046996" y="1668975"/>
                    </a:lnTo>
                    <a:lnTo>
                      <a:pt x="1056061" y="1668975"/>
                    </a:lnTo>
                    <a:lnTo>
                      <a:pt x="1056061" y="1694674"/>
                    </a:lnTo>
                    <a:lnTo>
                      <a:pt x="1071170" y="1694674"/>
                    </a:lnTo>
                    <a:lnTo>
                      <a:pt x="1071170" y="1720374"/>
                    </a:lnTo>
                    <a:lnTo>
                      <a:pt x="1095343" y="1720374"/>
                    </a:lnTo>
                    <a:lnTo>
                      <a:pt x="1095343" y="1770262"/>
                    </a:lnTo>
                    <a:lnTo>
                      <a:pt x="1142178" y="1770262"/>
                    </a:lnTo>
                    <a:lnTo>
                      <a:pt x="1142178" y="1794450"/>
                    </a:lnTo>
                    <a:lnTo>
                      <a:pt x="1157286" y="1794450"/>
                    </a:lnTo>
                    <a:lnTo>
                      <a:pt x="1157286" y="1820150"/>
                    </a:lnTo>
                    <a:lnTo>
                      <a:pt x="1220740" y="1820150"/>
                    </a:lnTo>
                    <a:lnTo>
                      <a:pt x="1220740" y="1845850"/>
                    </a:lnTo>
                    <a:lnTo>
                      <a:pt x="1267576" y="1845850"/>
                    </a:lnTo>
                    <a:lnTo>
                      <a:pt x="1267576" y="1870038"/>
                    </a:lnTo>
                    <a:lnTo>
                      <a:pt x="1276641" y="1870038"/>
                    </a:lnTo>
                    <a:lnTo>
                      <a:pt x="1276641" y="1895738"/>
                    </a:lnTo>
                    <a:lnTo>
                      <a:pt x="1284195" y="1895738"/>
                    </a:lnTo>
                    <a:lnTo>
                      <a:pt x="1284195" y="1945625"/>
                    </a:lnTo>
                    <a:lnTo>
                      <a:pt x="1299303" y="1945625"/>
                    </a:lnTo>
                    <a:lnTo>
                      <a:pt x="1299303" y="1971325"/>
                    </a:lnTo>
                    <a:lnTo>
                      <a:pt x="1331030" y="1971325"/>
                    </a:lnTo>
                    <a:lnTo>
                      <a:pt x="1331030" y="1995513"/>
                    </a:lnTo>
                    <a:lnTo>
                      <a:pt x="1394484" y="1995513"/>
                    </a:lnTo>
                    <a:lnTo>
                      <a:pt x="1394484" y="2022725"/>
                    </a:lnTo>
                    <a:lnTo>
                      <a:pt x="1409593" y="2022725"/>
                    </a:lnTo>
                    <a:lnTo>
                      <a:pt x="1409593" y="2048425"/>
                    </a:lnTo>
                    <a:lnTo>
                      <a:pt x="1488155" y="2048425"/>
                    </a:lnTo>
                    <a:lnTo>
                      <a:pt x="1488155" y="2074124"/>
                    </a:lnTo>
                    <a:lnTo>
                      <a:pt x="1527436" y="2074124"/>
                    </a:lnTo>
                    <a:lnTo>
                      <a:pt x="1527436" y="2101336"/>
                    </a:lnTo>
                    <a:lnTo>
                      <a:pt x="1637726" y="2101336"/>
                    </a:lnTo>
                    <a:lnTo>
                      <a:pt x="1637726" y="2128547"/>
                    </a:lnTo>
                    <a:lnTo>
                      <a:pt x="1654345" y="2128547"/>
                    </a:lnTo>
                    <a:lnTo>
                      <a:pt x="1654345" y="2155759"/>
                    </a:lnTo>
                    <a:lnTo>
                      <a:pt x="1661899" y="2155759"/>
                    </a:lnTo>
                    <a:lnTo>
                      <a:pt x="1661899" y="2182971"/>
                    </a:lnTo>
                    <a:lnTo>
                      <a:pt x="1677008" y="2182971"/>
                    </a:lnTo>
                    <a:lnTo>
                      <a:pt x="1677008" y="2210182"/>
                    </a:lnTo>
                    <a:lnTo>
                      <a:pt x="1701180" y="2210182"/>
                    </a:lnTo>
                    <a:lnTo>
                      <a:pt x="1701180" y="2238905"/>
                    </a:lnTo>
                    <a:lnTo>
                      <a:pt x="1708735" y="2238905"/>
                    </a:lnTo>
                    <a:lnTo>
                      <a:pt x="1708735" y="2266117"/>
                    </a:lnTo>
                    <a:lnTo>
                      <a:pt x="1725354" y="2266117"/>
                    </a:lnTo>
                    <a:lnTo>
                      <a:pt x="1725354" y="2294840"/>
                    </a:lnTo>
                    <a:lnTo>
                      <a:pt x="1748016" y="2294840"/>
                    </a:lnTo>
                    <a:lnTo>
                      <a:pt x="1748016" y="2323564"/>
                    </a:lnTo>
                    <a:lnTo>
                      <a:pt x="1867370" y="2323564"/>
                    </a:lnTo>
                    <a:lnTo>
                      <a:pt x="1867370" y="2350775"/>
                    </a:lnTo>
                    <a:lnTo>
                      <a:pt x="1882479" y="2350775"/>
                    </a:lnTo>
                    <a:lnTo>
                      <a:pt x="1882479" y="2379498"/>
                    </a:lnTo>
                    <a:lnTo>
                      <a:pt x="1953487" y="2379498"/>
                    </a:lnTo>
                    <a:lnTo>
                      <a:pt x="1953487" y="2408222"/>
                    </a:lnTo>
                    <a:lnTo>
                      <a:pt x="1961041" y="2408222"/>
                    </a:lnTo>
                    <a:lnTo>
                      <a:pt x="1961041" y="2435433"/>
                    </a:lnTo>
                    <a:lnTo>
                      <a:pt x="1977660" y="2435433"/>
                    </a:lnTo>
                    <a:lnTo>
                      <a:pt x="1977660" y="2465668"/>
                    </a:lnTo>
                    <a:lnTo>
                      <a:pt x="1992768" y="2465668"/>
                    </a:lnTo>
                    <a:lnTo>
                      <a:pt x="1992768" y="2523115"/>
                    </a:lnTo>
                    <a:lnTo>
                      <a:pt x="2000322" y="2523115"/>
                    </a:lnTo>
                    <a:lnTo>
                      <a:pt x="2000322" y="2551838"/>
                    </a:lnTo>
                    <a:lnTo>
                      <a:pt x="2024496" y="2551838"/>
                    </a:lnTo>
                    <a:lnTo>
                      <a:pt x="2024496" y="2580561"/>
                    </a:lnTo>
                    <a:lnTo>
                      <a:pt x="2047158" y="2580561"/>
                    </a:lnTo>
                    <a:lnTo>
                      <a:pt x="2047158" y="2609285"/>
                    </a:lnTo>
                    <a:lnTo>
                      <a:pt x="2087950" y="2609285"/>
                    </a:lnTo>
                    <a:lnTo>
                      <a:pt x="2087950" y="2639520"/>
                    </a:lnTo>
                    <a:lnTo>
                      <a:pt x="2394646" y="2639520"/>
                    </a:lnTo>
                    <a:lnTo>
                      <a:pt x="2394646" y="2669755"/>
                    </a:lnTo>
                    <a:lnTo>
                      <a:pt x="2568390" y="2669755"/>
                    </a:lnTo>
                    <a:lnTo>
                      <a:pt x="2568390" y="2699990"/>
                    </a:lnTo>
                    <a:lnTo>
                      <a:pt x="2575944" y="2699990"/>
                    </a:lnTo>
                    <a:lnTo>
                      <a:pt x="2575944" y="2731737"/>
                    </a:lnTo>
                    <a:lnTo>
                      <a:pt x="2591052" y="2731737"/>
                    </a:lnTo>
                    <a:lnTo>
                      <a:pt x="2591052" y="2761972"/>
                    </a:lnTo>
                    <a:lnTo>
                      <a:pt x="2639398" y="2761972"/>
                    </a:lnTo>
                    <a:lnTo>
                      <a:pt x="2639398" y="2823953"/>
                    </a:lnTo>
                    <a:lnTo>
                      <a:pt x="2662061" y="2823953"/>
                    </a:lnTo>
                    <a:lnTo>
                      <a:pt x="2662061" y="2854189"/>
                    </a:lnTo>
                    <a:lnTo>
                      <a:pt x="2968757" y="2854189"/>
                    </a:lnTo>
                    <a:lnTo>
                      <a:pt x="2968757" y="2884424"/>
                    </a:lnTo>
                    <a:lnTo>
                      <a:pt x="3032211" y="2884424"/>
                    </a:lnTo>
                    <a:lnTo>
                      <a:pt x="3032211" y="2914659"/>
                    </a:lnTo>
                    <a:lnTo>
                      <a:pt x="3063938" y="2914659"/>
                    </a:lnTo>
                    <a:lnTo>
                      <a:pt x="3063938" y="2976641"/>
                    </a:lnTo>
                    <a:lnTo>
                      <a:pt x="3252790" y="2976641"/>
                    </a:lnTo>
                    <a:lnTo>
                      <a:pt x="3252790" y="3011411"/>
                    </a:lnTo>
                    <a:lnTo>
                      <a:pt x="3331353" y="3011411"/>
                    </a:lnTo>
                    <a:lnTo>
                      <a:pt x="3331353" y="3052228"/>
                    </a:lnTo>
                    <a:lnTo>
                      <a:pt x="3402361" y="3052228"/>
                    </a:lnTo>
                    <a:lnTo>
                      <a:pt x="3402361" y="3091534"/>
                    </a:lnTo>
                    <a:lnTo>
                      <a:pt x="3630494" y="3091534"/>
                    </a:lnTo>
                    <a:lnTo>
                      <a:pt x="3630494" y="3138398"/>
                    </a:lnTo>
                    <a:lnTo>
                      <a:pt x="3890355" y="3138398"/>
                    </a:lnTo>
                    <a:lnTo>
                      <a:pt x="3890355" y="3195845"/>
                    </a:lnTo>
                    <a:lnTo>
                      <a:pt x="3953809" y="3195845"/>
                    </a:lnTo>
                    <a:lnTo>
                      <a:pt x="3953809" y="3253291"/>
                    </a:lnTo>
                    <a:lnTo>
                      <a:pt x="4331514" y="3253291"/>
                    </a:lnTo>
                    <a:lnTo>
                      <a:pt x="4331514" y="3351555"/>
                    </a:lnTo>
                    <a:lnTo>
                      <a:pt x="6049313" y="3351555"/>
                    </a:lnTo>
                  </a:path>
                </a:pathLst>
              </a:custGeom>
              <a:noFill/>
              <a:ln w="28575" cap="flat">
                <a:solidFill>
                  <a:schemeClr val="accent4"/>
                </a:solidFill>
                <a:custDash>
                  <a:ds d="600127" sp="200040"/>
                </a:custDash>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0" name="Freeform 324">
                <a:extLst>
                  <a:ext uri="{FF2B5EF4-FFF2-40B4-BE49-F238E27FC236}">
                    <a16:creationId xmlns:a16="http://schemas.microsoft.com/office/drawing/2014/main" id="{034CB28C-3030-B8CF-8402-B980358115F9}"/>
                  </a:ext>
                </a:extLst>
              </p:cNvPr>
              <p:cNvSpPr/>
              <p:nvPr/>
            </p:nvSpPr>
            <p:spPr>
              <a:xfrm>
                <a:off x="9023963" y="4396521"/>
                <a:ext cx="3021" cy="4535"/>
              </a:xfrm>
              <a:custGeom>
                <a:avLst/>
                <a:gdLst>
                  <a:gd name="connsiteX0" fmla="*/ 0 w 3021"/>
                  <a:gd name="connsiteY0" fmla="*/ 0 h 4535"/>
                  <a:gd name="connsiteX1" fmla="*/ 3022 w 3021"/>
                  <a:gd name="connsiteY1" fmla="*/ 4535 h 4535"/>
                </a:gdLst>
                <a:ahLst/>
                <a:cxnLst>
                  <a:cxn ang="0">
                    <a:pos x="connsiteX0" y="connsiteY0"/>
                  </a:cxn>
                  <a:cxn ang="0">
                    <a:pos x="connsiteX1" y="connsiteY1"/>
                  </a:cxn>
                </a:cxnLst>
                <a:rect l="l" t="t" r="r" b="b"/>
                <a:pathLst>
                  <a:path w="3021" h="4535">
                    <a:moveTo>
                      <a:pt x="0" y="0"/>
                    </a:moveTo>
                    <a:lnTo>
                      <a:pt x="3022" y="4535"/>
                    </a:lnTo>
                  </a:path>
                </a:pathLst>
              </a:custGeom>
              <a:ln w="15875" cap="flat">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1" name="Freeform 325">
                <a:extLst>
                  <a:ext uri="{FF2B5EF4-FFF2-40B4-BE49-F238E27FC236}">
                    <a16:creationId xmlns:a16="http://schemas.microsoft.com/office/drawing/2014/main" id="{204562F2-8D87-7A1E-DD76-A56768628675}"/>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 name="Freeform 326">
                <a:extLst>
                  <a:ext uri="{FF2B5EF4-FFF2-40B4-BE49-F238E27FC236}">
                    <a16:creationId xmlns:a16="http://schemas.microsoft.com/office/drawing/2014/main" id="{962EBFBA-94FD-0DA3-80A7-C4BFFC5A72FD}"/>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 name="Freeform 327">
                <a:extLst>
                  <a:ext uri="{FF2B5EF4-FFF2-40B4-BE49-F238E27FC236}">
                    <a16:creationId xmlns:a16="http://schemas.microsoft.com/office/drawing/2014/main" id="{C6C24A50-0213-0C4A-F25F-4A4D1D6F3AAB}"/>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4" name="Freeform 328">
                <a:extLst>
                  <a:ext uri="{FF2B5EF4-FFF2-40B4-BE49-F238E27FC236}">
                    <a16:creationId xmlns:a16="http://schemas.microsoft.com/office/drawing/2014/main" id="{28D9468E-FA22-30A0-B56A-D704BEE33550}"/>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5" name="Freeform 329">
                <a:extLst>
                  <a:ext uri="{FF2B5EF4-FFF2-40B4-BE49-F238E27FC236}">
                    <a16:creationId xmlns:a16="http://schemas.microsoft.com/office/drawing/2014/main" id="{355B49EC-E7EF-019A-400D-08A4138A2369}"/>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6" name="Freeform 330">
                <a:extLst>
                  <a:ext uri="{FF2B5EF4-FFF2-40B4-BE49-F238E27FC236}">
                    <a16:creationId xmlns:a16="http://schemas.microsoft.com/office/drawing/2014/main" id="{3503CAD9-1E18-D09B-F8C7-4C1E521965AC}"/>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7" name="Freeform 331">
                <a:extLst>
                  <a:ext uri="{FF2B5EF4-FFF2-40B4-BE49-F238E27FC236}">
                    <a16:creationId xmlns:a16="http://schemas.microsoft.com/office/drawing/2014/main" id="{127970E1-A281-2042-1854-D4C8D70825EB}"/>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8" name="Freeform 332">
                <a:extLst>
                  <a:ext uri="{FF2B5EF4-FFF2-40B4-BE49-F238E27FC236}">
                    <a16:creationId xmlns:a16="http://schemas.microsoft.com/office/drawing/2014/main" id="{2645A71B-9F57-3818-9ABB-535E44EAFC7D}"/>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9" name="Freeform 333">
                <a:extLst>
                  <a:ext uri="{FF2B5EF4-FFF2-40B4-BE49-F238E27FC236}">
                    <a16:creationId xmlns:a16="http://schemas.microsoft.com/office/drawing/2014/main" id="{7A1CCFC6-E02F-DD8C-39C9-F74287B12BD6}"/>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0" name="Freeform 334">
                <a:extLst>
                  <a:ext uri="{FF2B5EF4-FFF2-40B4-BE49-F238E27FC236}">
                    <a16:creationId xmlns:a16="http://schemas.microsoft.com/office/drawing/2014/main" id="{1D4B5E6D-F49E-6087-E1CA-86B51E4E739F}"/>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1" name="Freeform 335">
                <a:extLst>
                  <a:ext uri="{FF2B5EF4-FFF2-40B4-BE49-F238E27FC236}">
                    <a16:creationId xmlns:a16="http://schemas.microsoft.com/office/drawing/2014/main" id="{AA37BA6B-1ACB-B8A7-B5BD-FC1CEFCDC82D}"/>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2" name="Freeform 336">
                <a:extLst>
                  <a:ext uri="{FF2B5EF4-FFF2-40B4-BE49-F238E27FC236}">
                    <a16:creationId xmlns:a16="http://schemas.microsoft.com/office/drawing/2014/main" id="{D9D30A40-448C-B95F-B3DA-1936EBB998CE}"/>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3" name="Freeform 337">
                <a:extLst>
                  <a:ext uri="{FF2B5EF4-FFF2-40B4-BE49-F238E27FC236}">
                    <a16:creationId xmlns:a16="http://schemas.microsoft.com/office/drawing/2014/main" id="{CE6BA4F5-DC83-5391-73D3-C0192559D350}"/>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4" name="Freeform 338">
                <a:extLst>
                  <a:ext uri="{FF2B5EF4-FFF2-40B4-BE49-F238E27FC236}">
                    <a16:creationId xmlns:a16="http://schemas.microsoft.com/office/drawing/2014/main" id="{5ED83D9A-A6F2-F52F-41EA-8F446EA3AC1A}"/>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5" name="Freeform 339">
                <a:extLst>
                  <a:ext uri="{FF2B5EF4-FFF2-40B4-BE49-F238E27FC236}">
                    <a16:creationId xmlns:a16="http://schemas.microsoft.com/office/drawing/2014/main" id="{00F11DF5-5A4B-438F-B4FB-5E905FB0FF22}"/>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6" name="Freeform 340">
                <a:extLst>
                  <a:ext uri="{FF2B5EF4-FFF2-40B4-BE49-F238E27FC236}">
                    <a16:creationId xmlns:a16="http://schemas.microsoft.com/office/drawing/2014/main" id="{6893A5A6-5E4E-16A6-F406-7B3C2BBCE364}"/>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7" name="Freeform 341">
                <a:extLst>
                  <a:ext uri="{FF2B5EF4-FFF2-40B4-BE49-F238E27FC236}">
                    <a16:creationId xmlns:a16="http://schemas.microsoft.com/office/drawing/2014/main" id="{CC3FAD00-4EB8-7125-46FF-434404B8AAED}"/>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8" name="Freeform 342">
                <a:extLst>
                  <a:ext uri="{FF2B5EF4-FFF2-40B4-BE49-F238E27FC236}">
                    <a16:creationId xmlns:a16="http://schemas.microsoft.com/office/drawing/2014/main" id="{604E6019-F9B9-B5DD-59DE-2E6DACB7638A}"/>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9" name="Freeform 343">
                <a:extLst>
                  <a:ext uri="{FF2B5EF4-FFF2-40B4-BE49-F238E27FC236}">
                    <a16:creationId xmlns:a16="http://schemas.microsoft.com/office/drawing/2014/main" id="{5F10719F-6D84-2CE9-ED05-64304C2F3FC9}"/>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0" name="Freeform 344">
                <a:extLst>
                  <a:ext uri="{FF2B5EF4-FFF2-40B4-BE49-F238E27FC236}">
                    <a16:creationId xmlns:a16="http://schemas.microsoft.com/office/drawing/2014/main" id="{0D7962A0-72C2-0673-42E4-15D71DB9ABFA}"/>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1" name="Freeform 345">
                <a:extLst>
                  <a:ext uri="{FF2B5EF4-FFF2-40B4-BE49-F238E27FC236}">
                    <a16:creationId xmlns:a16="http://schemas.microsoft.com/office/drawing/2014/main" id="{FB4E3703-F72A-234F-5884-97C68DAD37A2}"/>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2" name="Freeform 346">
                <a:extLst>
                  <a:ext uri="{FF2B5EF4-FFF2-40B4-BE49-F238E27FC236}">
                    <a16:creationId xmlns:a16="http://schemas.microsoft.com/office/drawing/2014/main" id="{436F8E2A-8AB3-4D6A-4BF6-D968717D2116}"/>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3" name="Freeform 347">
                <a:extLst>
                  <a:ext uri="{FF2B5EF4-FFF2-40B4-BE49-F238E27FC236}">
                    <a16:creationId xmlns:a16="http://schemas.microsoft.com/office/drawing/2014/main" id="{98A8BD16-CA93-A6FC-2AF9-AEE2A5FA6980}"/>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4" name="Freeform 348">
                <a:extLst>
                  <a:ext uri="{FF2B5EF4-FFF2-40B4-BE49-F238E27FC236}">
                    <a16:creationId xmlns:a16="http://schemas.microsoft.com/office/drawing/2014/main" id="{2FB26685-8635-E95A-B7A7-A129C4F7DBBF}"/>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5" name="Freeform 349">
                <a:extLst>
                  <a:ext uri="{FF2B5EF4-FFF2-40B4-BE49-F238E27FC236}">
                    <a16:creationId xmlns:a16="http://schemas.microsoft.com/office/drawing/2014/main" id="{17A09CEA-C155-139C-2A35-C33AE2DCE023}"/>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6" name="Freeform 350">
                <a:extLst>
                  <a:ext uri="{FF2B5EF4-FFF2-40B4-BE49-F238E27FC236}">
                    <a16:creationId xmlns:a16="http://schemas.microsoft.com/office/drawing/2014/main" id="{B288E43B-3865-7252-24A0-8C80A38D33E9}"/>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7" name="Freeform 351">
                <a:extLst>
                  <a:ext uri="{FF2B5EF4-FFF2-40B4-BE49-F238E27FC236}">
                    <a16:creationId xmlns:a16="http://schemas.microsoft.com/office/drawing/2014/main" id="{B1028F75-19A2-46A4-C0BF-3708631C9A9F}"/>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8" name="Freeform 352">
                <a:extLst>
                  <a:ext uri="{FF2B5EF4-FFF2-40B4-BE49-F238E27FC236}">
                    <a16:creationId xmlns:a16="http://schemas.microsoft.com/office/drawing/2014/main" id="{02FFAC60-FDD4-600F-18AB-AFF9148DA940}"/>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9" name="Freeform 353">
                <a:extLst>
                  <a:ext uri="{FF2B5EF4-FFF2-40B4-BE49-F238E27FC236}">
                    <a16:creationId xmlns:a16="http://schemas.microsoft.com/office/drawing/2014/main" id="{79FBF3AC-0038-77B2-F0BA-694EE9DF9909}"/>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0" name="Freeform 354">
                <a:extLst>
                  <a:ext uri="{FF2B5EF4-FFF2-40B4-BE49-F238E27FC236}">
                    <a16:creationId xmlns:a16="http://schemas.microsoft.com/office/drawing/2014/main" id="{DC25FE69-9DFC-0E41-11FA-5CB0324A894D}"/>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1" name="Freeform 355">
                <a:extLst>
                  <a:ext uri="{FF2B5EF4-FFF2-40B4-BE49-F238E27FC236}">
                    <a16:creationId xmlns:a16="http://schemas.microsoft.com/office/drawing/2014/main" id="{5D245B58-0F65-5680-8CB2-754C3AE4C750}"/>
                  </a:ext>
                </a:extLst>
              </p:cNvPr>
              <p:cNvSpPr/>
              <p:nvPr/>
            </p:nvSpPr>
            <p:spPr>
              <a:xfrm>
                <a:off x="3239043" y="11795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2" name="Freeform 356">
                <a:extLst>
                  <a:ext uri="{FF2B5EF4-FFF2-40B4-BE49-F238E27FC236}">
                    <a16:creationId xmlns:a16="http://schemas.microsoft.com/office/drawing/2014/main" id="{3F92DA60-74C6-3C99-A9D2-1B5DDBC1CA99}"/>
                  </a:ext>
                </a:extLst>
              </p:cNvPr>
              <p:cNvSpPr/>
              <p:nvPr/>
            </p:nvSpPr>
            <p:spPr>
              <a:xfrm>
                <a:off x="3269259" y="11492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3" name="Freeform 357">
                <a:extLst>
                  <a:ext uri="{FF2B5EF4-FFF2-40B4-BE49-F238E27FC236}">
                    <a16:creationId xmlns:a16="http://schemas.microsoft.com/office/drawing/2014/main" id="{3E32AB6A-975A-2361-A2CE-721F36BB73B8}"/>
                  </a:ext>
                </a:extLst>
              </p:cNvPr>
              <p:cNvSpPr/>
              <p:nvPr/>
            </p:nvSpPr>
            <p:spPr>
              <a:xfrm>
                <a:off x="3254151" y="133219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4" name="Freeform 358">
                <a:extLst>
                  <a:ext uri="{FF2B5EF4-FFF2-40B4-BE49-F238E27FC236}">
                    <a16:creationId xmlns:a16="http://schemas.microsoft.com/office/drawing/2014/main" id="{902EC492-0AA4-9450-B0AA-2B90F367E94C}"/>
                  </a:ext>
                </a:extLst>
              </p:cNvPr>
              <p:cNvSpPr/>
              <p:nvPr/>
            </p:nvSpPr>
            <p:spPr>
              <a:xfrm>
                <a:off x="3284367" y="130196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5" name="Freeform 359">
                <a:extLst>
                  <a:ext uri="{FF2B5EF4-FFF2-40B4-BE49-F238E27FC236}">
                    <a16:creationId xmlns:a16="http://schemas.microsoft.com/office/drawing/2014/main" id="{88C0C93F-439F-2CFD-CDA1-922A7EF021DE}"/>
                  </a:ext>
                </a:extLst>
              </p:cNvPr>
              <p:cNvSpPr/>
              <p:nvPr/>
            </p:nvSpPr>
            <p:spPr>
              <a:xfrm>
                <a:off x="3270770" y="144104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6" name="Freeform 360">
                <a:extLst>
                  <a:ext uri="{FF2B5EF4-FFF2-40B4-BE49-F238E27FC236}">
                    <a16:creationId xmlns:a16="http://schemas.microsoft.com/office/drawing/2014/main" id="{CB9F2861-8E6E-C09D-C5B5-AFDB055DF953}"/>
                  </a:ext>
                </a:extLst>
              </p:cNvPr>
              <p:cNvSpPr/>
              <p:nvPr/>
            </p:nvSpPr>
            <p:spPr>
              <a:xfrm>
                <a:off x="3300986" y="141081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7" name="Freeform 361">
                <a:extLst>
                  <a:ext uri="{FF2B5EF4-FFF2-40B4-BE49-F238E27FC236}">
                    <a16:creationId xmlns:a16="http://schemas.microsoft.com/office/drawing/2014/main" id="{B24C3840-A68C-5B89-03F5-1965D91C5AF2}"/>
                  </a:ext>
                </a:extLst>
              </p:cNvPr>
              <p:cNvSpPr/>
              <p:nvPr/>
            </p:nvSpPr>
            <p:spPr>
              <a:xfrm>
                <a:off x="3278324" y="152872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8" name="Freeform 362">
                <a:extLst>
                  <a:ext uri="{FF2B5EF4-FFF2-40B4-BE49-F238E27FC236}">
                    <a16:creationId xmlns:a16="http://schemas.microsoft.com/office/drawing/2014/main" id="{61EEA924-431B-77F9-23EB-37C1658B7099}"/>
                  </a:ext>
                </a:extLst>
              </p:cNvPr>
              <p:cNvSpPr/>
              <p:nvPr/>
            </p:nvSpPr>
            <p:spPr>
              <a:xfrm>
                <a:off x="3308540" y="149849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9" name="Freeform 363">
                <a:extLst>
                  <a:ext uri="{FF2B5EF4-FFF2-40B4-BE49-F238E27FC236}">
                    <a16:creationId xmlns:a16="http://schemas.microsoft.com/office/drawing/2014/main" id="{169630A4-AD5C-2C2C-CAE2-83B0BF2B3DA6}"/>
                  </a:ext>
                </a:extLst>
              </p:cNvPr>
              <p:cNvSpPr/>
              <p:nvPr/>
            </p:nvSpPr>
            <p:spPr>
              <a:xfrm>
                <a:off x="3285878" y="164059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0" name="Freeform 364">
                <a:extLst>
                  <a:ext uri="{FF2B5EF4-FFF2-40B4-BE49-F238E27FC236}">
                    <a16:creationId xmlns:a16="http://schemas.microsoft.com/office/drawing/2014/main" id="{AA14ECF5-8BBA-7F43-BCC7-536E38E4CBFD}"/>
                  </a:ext>
                </a:extLst>
              </p:cNvPr>
              <p:cNvSpPr/>
              <p:nvPr/>
            </p:nvSpPr>
            <p:spPr>
              <a:xfrm>
                <a:off x="3316094" y="161036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1" name="Freeform 365">
                <a:extLst>
                  <a:ext uri="{FF2B5EF4-FFF2-40B4-BE49-F238E27FC236}">
                    <a16:creationId xmlns:a16="http://schemas.microsoft.com/office/drawing/2014/main" id="{59315ACE-72C6-AAE7-31AF-0D9961BC6A03}"/>
                  </a:ext>
                </a:extLst>
              </p:cNvPr>
              <p:cNvSpPr/>
              <p:nvPr/>
            </p:nvSpPr>
            <p:spPr>
              <a:xfrm>
                <a:off x="3371995" y="1930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2" name="Freeform 366">
                <a:extLst>
                  <a:ext uri="{FF2B5EF4-FFF2-40B4-BE49-F238E27FC236}">
                    <a16:creationId xmlns:a16="http://schemas.microsoft.com/office/drawing/2014/main" id="{000AA94A-1FF7-19D4-ECA7-6EECAF62EB40}"/>
                  </a:ext>
                </a:extLst>
              </p:cNvPr>
              <p:cNvSpPr/>
              <p:nvPr/>
            </p:nvSpPr>
            <p:spPr>
              <a:xfrm>
                <a:off x="3402211" y="1900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3" name="Freeform 367">
                <a:extLst>
                  <a:ext uri="{FF2B5EF4-FFF2-40B4-BE49-F238E27FC236}">
                    <a16:creationId xmlns:a16="http://schemas.microsoft.com/office/drawing/2014/main" id="{311E98DF-F931-E6FC-83D8-837F915D9720}"/>
                  </a:ext>
                </a:extLst>
              </p:cNvPr>
              <p:cNvSpPr/>
              <p:nvPr/>
            </p:nvSpPr>
            <p:spPr>
              <a:xfrm>
                <a:off x="3381060" y="1930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4" name="Freeform 368">
                <a:extLst>
                  <a:ext uri="{FF2B5EF4-FFF2-40B4-BE49-F238E27FC236}">
                    <a16:creationId xmlns:a16="http://schemas.microsoft.com/office/drawing/2014/main" id="{94B02DC9-F2F3-A26F-916F-10E4172F36EF}"/>
                  </a:ext>
                </a:extLst>
              </p:cNvPr>
              <p:cNvSpPr/>
              <p:nvPr/>
            </p:nvSpPr>
            <p:spPr>
              <a:xfrm>
                <a:off x="3411276" y="1900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5" name="Freeform 369">
                <a:extLst>
                  <a:ext uri="{FF2B5EF4-FFF2-40B4-BE49-F238E27FC236}">
                    <a16:creationId xmlns:a16="http://schemas.microsoft.com/office/drawing/2014/main" id="{0F27EB2E-DC18-A78C-BBC4-E4E9775AC4AE}"/>
                  </a:ext>
                </a:extLst>
              </p:cNvPr>
              <p:cNvSpPr/>
              <p:nvPr/>
            </p:nvSpPr>
            <p:spPr>
              <a:xfrm>
                <a:off x="3388614" y="1930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6" name="Freeform 370">
                <a:extLst>
                  <a:ext uri="{FF2B5EF4-FFF2-40B4-BE49-F238E27FC236}">
                    <a16:creationId xmlns:a16="http://schemas.microsoft.com/office/drawing/2014/main" id="{FEC051BD-59E7-C1BA-C803-DCE85C6ED9D1}"/>
                  </a:ext>
                </a:extLst>
              </p:cNvPr>
              <p:cNvSpPr/>
              <p:nvPr/>
            </p:nvSpPr>
            <p:spPr>
              <a:xfrm>
                <a:off x="3418830" y="1900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7" name="Freeform 371">
                <a:extLst>
                  <a:ext uri="{FF2B5EF4-FFF2-40B4-BE49-F238E27FC236}">
                    <a16:creationId xmlns:a16="http://schemas.microsoft.com/office/drawing/2014/main" id="{7EF366FE-9780-A3DC-C89B-B798CF39AA31}"/>
                  </a:ext>
                </a:extLst>
              </p:cNvPr>
              <p:cNvSpPr/>
              <p:nvPr/>
            </p:nvSpPr>
            <p:spPr>
              <a:xfrm>
                <a:off x="3412787" y="1930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8" name="Freeform 372">
                <a:extLst>
                  <a:ext uri="{FF2B5EF4-FFF2-40B4-BE49-F238E27FC236}">
                    <a16:creationId xmlns:a16="http://schemas.microsoft.com/office/drawing/2014/main" id="{1E46FEEA-BF98-5F16-A33C-CEB610070C60}"/>
                  </a:ext>
                </a:extLst>
              </p:cNvPr>
              <p:cNvSpPr/>
              <p:nvPr/>
            </p:nvSpPr>
            <p:spPr>
              <a:xfrm>
                <a:off x="3443003" y="1900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9" name="Freeform 373">
                <a:extLst>
                  <a:ext uri="{FF2B5EF4-FFF2-40B4-BE49-F238E27FC236}">
                    <a16:creationId xmlns:a16="http://schemas.microsoft.com/office/drawing/2014/main" id="{DF14A1AA-6446-24C4-BC9F-8595B7250DD6}"/>
                  </a:ext>
                </a:extLst>
              </p:cNvPr>
              <p:cNvSpPr/>
              <p:nvPr/>
            </p:nvSpPr>
            <p:spPr>
              <a:xfrm>
                <a:off x="3514011" y="202307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50" name="Freeform 374">
                <a:extLst>
                  <a:ext uri="{FF2B5EF4-FFF2-40B4-BE49-F238E27FC236}">
                    <a16:creationId xmlns:a16="http://schemas.microsoft.com/office/drawing/2014/main" id="{6EE68F16-290F-A01D-F4CA-9DCF3DFF01B6}"/>
                  </a:ext>
                </a:extLst>
              </p:cNvPr>
              <p:cNvSpPr/>
              <p:nvPr/>
            </p:nvSpPr>
            <p:spPr>
              <a:xfrm>
                <a:off x="3544228" y="199283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51" name="Freeform 375">
                <a:extLst>
                  <a:ext uri="{FF2B5EF4-FFF2-40B4-BE49-F238E27FC236}">
                    <a16:creationId xmlns:a16="http://schemas.microsoft.com/office/drawing/2014/main" id="{2756EE75-4489-6929-4FD7-15B9727802AB}"/>
                  </a:ext>
                </a:extLst>
              </p:cNvPr>
              <p:cNvSpPr/>
              <p:nvPr/>
            </p:nvSpPr>
            <p:spPr>
              <a:xfrm>
                <a:off x="3609193" y="220901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52" name="Freeform 376">
                <a:extLst>
                  <a:ext uri="{FF2B5EF4-FFF2-40B4-BE49-F238E27FC236}">
                    <a16:creationId xmlns:a16="http://schemas.microsoft.com/office/drawing/2014/main" id="{00AE2128-EECE-FA77-672E-F5BF442F8302}"/>
                  </a:ext>
                </a:extLst>
              </p:cNvPr>
              <p:cNvSpPr/>
              <p:nvPr/>
            </p:nvSpPr>
            <p:spPr>
              <a:xfrm>
                <a:off x="3639409" y="217878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53" name="Freeform 377">
                <a:extLst>
                  <a:ext uri="{FF2B5EF4-FFF2-40B4-BE49-F238E27FC236}">
                    <a16:creationId xmlns:a16="http://schemas.microsoft.com/office/drawing/2014/main" id="{40A20CDE-9AA9-2D77-2F5C-47E07C572C0E}"/>
                  </a:ext>
                </a:extLst>
              </p:cNvPr>
              <p:cNvSpPr/>
              <p:nvPr/>
            </p:nvSpPr>
            <p:spPr>
              <a:xfrm>
                <a:off x="3616747" y="225588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54" name="Freeform 378">
                <a:extLst>
                  <a:ext uri="{FF2B5EF4-FFF2-40B4-BE49-F238E27FC236}">
                    <a16:creationId xmlns:a16="http://schemas.microsoft.com/office/drawing/2014/main" id="{CAD8F4C7-AE7B-574D-1A86-04AA4A926C2A}"/>
                  </a:ext>
                </a:extLst>
              </p:cNvPr>
              <p:cNvSpPr/>
              <p:nvPr/>
            </p:nvSpPr>
            <p:spPr>
              <a:xfrm>
                <a:off x="3646963" y="222564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55" name="Freeform 379">
                <a:extLst>
                  <a:ext uri="{FF2B5EF4-FFF2-40B4-BE49-F238E27FC236}">
                    <a16:creationId xmlns:a16="http://schemas.microsoft.com/office/drawing/2014/main" id="{2A42ABD0-FDC3-3F41-A0E6-80AB35A6E260}"/>
                  </a:ext>
                </a:extLst>
              </p:cNvPr>
              <p:cNvSpPr/>
              <p:nvPr/>
            </p:nvSpPr>
            <p:spPr>
              <a:xfrm>
                <a:off x="3640920" y="235112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56" name="Freeform 380">
                <a:extLst>
                  <a:ext uri="{FF2B5EF4-FFF2-40B4-BE49-F238E27FC236}">
                    <a16:creationId xmlns:a16="http://schemas.microsoft.com/office/drawing/2014/main" id="{2672C3D1-4B28-15CC-0FBD-51A344E79B7D}"/>
                  </a:ext>
                </a:extLst>
              </p:cNvPr>
              <p:cNvSpPr/>
              <p:nvPr/>
            </p:nvSpPr>
            <p:spPr>
              <a:xfrm>
                <a:off x="3671137" y="232088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57" name="Freeform 381">
                <a:extLst>
                  <a:ext uri="{FF2B5EF4-FFF2-40B4-BE49-F238E27FC236}">
                    <a16:creationId xmlns:a16="http://schemas.microsoft.com/office/drawing/2014/main" id="{5978C835-33A2-B1CD-DEB2-9D4F1DBE2E48}"/>
                  </a:ext>
                </a:extLst>
              </p:cNvPr>
              <p:cNvSpPr/>
              <p:nvPr/>
            </p:nvSpPr>
            <p:spPr>
              <a:xfrm>
                <a:off x="3663582" y="244636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58" name="Freeform 382">
                <a:extLst>
                  <a:ext uri="{FF2B5EF4-FFF2-40B4-BE49-F238E27FC236}">
                    <a16:creationId xmlns:a16="http://schemas.microsoft.com/office/drawing/2014/main" id="{052653C5-4738-8E18-A76D-88E3B0A8E4EF}"/>
                  </a:ext>
                </a:extLst>
              </p:cNvPr>
              <p:cNvSpPr/>
              <p:nvPr/>
            </p:nvSpPr>
            <p:spPr>
              <a:xfrm>
                <a:off x="3693799" y="241612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59" name="Freeform 383">
                <a:extLst>
                  <a:ext uri="{FF2B5EF4-FFF2-40B4-BE49-F238E27FC236}">
                    <a16:creationId xmlns:a16="http://schemas.microsoft.com/office/drawing/2014/main" id="{BF816871-808E-C8FD-EEA0-3DE7E18F3FAF}"/>
                  </a:ext>
                </a:extLst>
              </p:cNvPr>
              <p:cNvSpPr/>
              <p:nvPr/>
            </p:nvSpPr>
            <p:spPr>
              <a:xfrm>
                <a:off x="3773872" y="249473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0" name="Freeform 384">
                <a:extLst>
                  <a:ext uri="{FF2B5EF4-FFF2-40B4-BE49-F238E27FC236}">
                    <a16:creationId xmlns:a16="http://schemas.microsoft.com/office/drawing/2014/main" id="{C0CEE217-91B1-1EEF-FA46-4961C217CA38}"/>
                  </a:ext>
                </a:extLst>
              </p:cNvPr>
              <p:cNvSpPr/>
              <p:nvPr/>
            </p:nvSpPr>
            <p:spPr>
              <a:xfrm>
                <a:off x="3804088" y="246450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1" name="Freeform 385">
                <a:extLst>
                  <a:ext uri="{FF2B5EF4-FFF2-40B4-BE49-F238E27FC236}">
                    <a16:creationId xmlns:a16="http://schemas.microsoft.com/office/drawing/2014/main" id="{BA268B3E-F4EC-2238-5903-E6C851D527E5}"/>
                  </a:ext>
                </a:extLst>
              </p:cNvPr>
              <p:cNvSpPr/>
              <p:nvPr/>
            </p:nvSpPr>
            <p:spPr>
              <a:xfrm>
                <a:off x="3915889" y="254462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2" name="Freeform 386">
                <a:extLst>
                  <a:ext uri="{FF2B5EF4-FFF2-40B4-BE49-F238E27FC236}">
                    <a16:creationId xmlns:a16="http://schemas.microsoft.com/office/drawing/2014/main" id="{8EA2434C-A779-8733-69A3-5A999AA5EC66}"/>
                  </a:ext>
                </a:extLst>
              </p:cNvPr>
              <p:cNvSpPr/>
              <p:nvPr/>
            </p:nvSpPr>
            <p:spPr>
              <a:xfrm>
                <a:off x="3946105" y="251438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3" name="Freeform 387">
                <a:extLst>
                  <a:ext uri="{FF2B5EF4-FFF2-40B4-BE49-F238E27FC236}">
                    <a16:creationId xmlns:a16="http://schemas.microsoft.com/office/drawing/2014/main" id="{1688DD80-739D-5803-E5FA-847ADAC81076}"/>
                  </a:ext>
                </a:extLst>
              </p:cNvPr>
              <p:cNvSpPr/>
              <p:nvPr/>
            </p:nvSpPr>
            <p:spPr>
              <a:xfrm>
                <a:off x="3947616" y="26187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4" name="Freeform 388">
                <a:extLst>
                  <a:ext uri="{FF2B5EF4-FFF2-40B4-BE49-F238E27FC236}">
                    <a16:creationId xmlns:a16="http://schemas.microsoft.com/office/drawing/2014/main" id="{B7CD1B3E-3EFE-5483-5BE8-97C4ED0FB9AE}"/>
                  </a:ext>
                </a:extLst>
              </p:cNvPr>
              <p:cNvSpPr/>
              <p:nvPr/>
            </p:nvSpPr>
            <p:spPr>
              <a:xfrm>
                <a:off x="3977832" y="25884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5" name="Freeform 389">
                <a:extLst>
                  <a:ext uri="{FF2B5EF4-FFF2-40B4-BE49-F238E27FC236}">
                    <a16:creationId xmlns:a16="http://schemas.microsoft.com/office/drawing/2014/main" id="{AA1B42BC-B763-8B39-9A0E-1966722C0292}"/>
                  </a:ext>
                </a:extLst>
              </p:cNvPr>
              <p:cNvSpPr/>
              <p:nvPr/>
            </p:nvSpPr>
            <p:spPr>
              <a:xfrm>
                <a:off x="4246758" y="302082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6" name="Freeform 390">
                <a:extLst>
                  <a:ext uri="{FF2B5EF4-FFF2-40B4-BE49-F238E27FC236}">
                    <a16:creationId xmlns:a16="http://schemas.microsoft.com/office/drawing/2014/main" id="{16AF3ABC-5A77-AE38-F85F-C0CCBE8EE447}"/>
                  </a:ext>
                </a:extLst>
              </p:cNvPr>
              <p:cNvSpPr/>
              <p:nvPr/>
            </p:nvSpPr>
            <p:spPr>
              <a:xfrm>
                <a:off x="4276974" y="299059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7" name="Freeform 391">
                <a:extLst>
                  <a:ext uri="{FF2B5EF4-FFF2-40B4-BE49-F238E27FC236}">
                    <a16:creationId xmlns:a16="http://schemas.microsoft.com/office/drawing/2014/main" id="{93B61B67-3626-A140-4BBB-6134F08BF7E8}"/>
                  </a:ext>
                </a:extLst>
              </p:cNvPr>
              <p:cNvSpPr/>
              <p:nvPr/>
            </p:nvSpPr>
            <p:spPr>
              <a:xfrm>
                <a:off x="4317766" y="30450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8" name="Freeform 392">
                <a:extLst>
                  <a:ext uri="{FF2B5EF4-FFF2-40B4-BE49-F238E27FC236}">
                    <a16:creationId xmlns:a16="http://schemas.microsoft.com/office/drawing/2014/main" id="{15C1DF2D-7B9C-8C31-02D2-D883B917216B}"/>
                  </a:ext>
                </a:extLst>
              </p:cNvPr>
              <p:cNvSpPr/>
              <p:nvPr/>
            </p:nvSpPr>
            <p:spPr>
              <a:xfrm>
                <a:off x="4347983" y="30147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9" name="Freeform 393">
                <a:extLst>
                  <a:ext uri="{FF2B5EF4-FFF2-40B4-BE49-F238E27FC236}">
                    <a16:creationId xmlns:a16="http://schemas.microsoft.com/office/drawing/2014/main" id="{EEBCC032-2787-9E5A-0558-A6379D0805A2}"/>
                  </a:ext>
                </a:extLst>
              </p:cNvPr>
              <p:cNvSpPr/>
              <p:nvPr/>
            </p:nvSpPr>
            <p:spPr>
              <a:xfrm>
                <a:off x="4381221" y="309792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0" name="Freeform 394">
                <a:extLst>
                  <a:ext uri="{FF2B5EF4-FFF2-40B4-BE49-F238E27FC236}">
                    <a16:creationId xmlns:a16="http://schemas.microsoft.com/office/drawing/2014/main" id="{7EC1484D-D314-D96C-873C-C3CA0CB33E6C}"/>
                  </a:ext>
                </a:extLst>
              </p:cNvPr>
              <p:cNvSpPr/>
              <p:nvPr/>
            </p:nvSpPr>
            <p:spPr>
              <a:xfrm>
                <a:off x="4411437" y="306769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1" name="Freeform 395">
                <a:extLst>
                  <a:ext uri="{FF2B5EF4-FFF2-40B4-BE49-F238E27FC236}">
                    <a16:creationId xmlns:a16="http://schemas.microsoft.com/office/drawing/2014/main" id="{9521E944-0BD2-D408-DAF9-089B6A16BE05}"/>
                  </a:ext>
                </a:extLst>
              </p:cNvPr>
              <p:cNvSpPr/>
              <p:nvPr/>
            </p:nvSpPr>
            <p:spPr>
              <a:xfrm>
                <a:off x="4381221" y="309792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2" name="Freeform 396">
                <a:extLst>
                  <a:ext uri="{FF2B5EF4-FFF2-40B4-BE49-F238E27FC236}">
                    <a16:creationId xmlns:a16="http://schemas.microsoft.com/office/drawing/2014/main" id="{2BBE28E9-392E-6FC8-8488-FA9A08999FD0}"/>
                  </a:ext>
                </a:extLst>
              </p:cNvPr>
              <p:cNvSpPr/>
              <p:nvPr/>
            </p:nvSpPr>
            <p:spPr>
              <a:xfrm>
                <a:off x="4411437" y="306769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3" name="Freeform 397">
                <a:extLst>
                  <a:ext uri="{FF2B5EF4-FFF2-40B4-BE49-F238E27FC236}">
                    <a16:creationId xmlns:a16="http://schemas.microsoft.com/office/drawing/2014/main" id="{A7DF392B-41FF-C3C5-E375-CA38B505FDD0}"/>
                  </a:ext>
                </a:extLst>
              </p:cNvPr>
              <p:cNvSpPr/>
              <p:nvPr/>
            </p:nvSpPr>
            <p:spPr>
              <a:xfrm>
                <a:off x="4538346" y="315083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4" name="Freeform 398">
                <a:extLst>
                  <a:ext uri="{FF2B5EF4-FFF2-40B4-BE49-F238E27FC236}">
                    <a16:creationId xmlns:a16="http://schemas.microsoft.com/office/drawing/2014/main" id="{C596B2A2-106F-50CD-76F6-012A6EFC3154}"/>
                  </a:ext>
                </a:extLst>
              </p:cNvPr>
              <p:cNvSpPr/>
              <p:nvPr/>
            </p:nvSpPr>
            <p:spPr>
              <a:xfrm>
                <a:off x="4568562" y="312060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5" name="Freeform 399">
                <a:extLst>
                  <a:ext uri="{FF2B5EF4-FFF2-40B4-BE49-F238E27FC236}">
                    <a16:creationId xmlns:a16="http://schemas.microsoft.com/office/drawing/2014/main" id="{90B27C34-3C92-9985-600F-5CB7787D2C2C}"/>
                  </a:ext>
                </a:extLst>
              </p:cNvPr>
              <p:cNvSpPr/>
              <p:nvPr/>
            </p:nvSpPr>
            <p:spPr>
              <a:xfrm>
                <a:off x="4624462" y="325968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6" name="Freeform 400">
                <a:extLst>
                  <a:ext uri="{FF2B5EF4-FFF2-40B4-BE49-F238E27FC236}">
                    <a16:creationId xmlns:a16="http://schemas.microsoft.com/office/drawing/2014/main" id="{D871A005-94A1-D9D1-5964-67C8EEA0347C}"/>
                  </a:ext>
                </a:extLst>
              </p:cNvPr>
              <p:cNvSpPr/>
              <p:nvPr/>
            </p:nvSpPr>
            <p:spPr>
              <a:xfrm>
                <a:off x="4654679" y="322944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7" name="Freeform 401">
                <a:extLst>
                  <a:ext uri="{FF2B5EF4-FFF2-40B4-BE49-F238E27FC236}">
                    <a16:creationId xmlns:a16="http://schemas.microsoft.com/office/drawing/2014/main" id="{899BCD2B-C85C-1DFF-BBDE-C367CFDC62E4}"/>
                  </a:ext>
                </a:extLst>
              </p:cNvPr>
              <p:cNvSpPr/>
              <p:nvPr/>
            </p:nvSpPr>
            <p:spPr>
              <a:xfrm>
                <a:off x="4624462" y="325968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8" name="Freeform 402">
                <a:extLst>
                  <a:ext uri="{FF2B5EF4-FFF2-40B4-BE49-F238E27FC236}">
                    <a16:creationId xmlns:a16="http://schemas.microsoft.com/office/drawing/2014/main" id="{4CB7D763-D125-7C9F-5BEE-AEF00000D7AE}"/>
                  </a:ext>
                </a:extLst>
              </p:cNvPr>
              <p:cNvSpPr/>
              <p:nvPr/>
            </p:nvSpPr>
            <p:spPr>
              <a:xfrm>
                <a:off x="4654679" y="322944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9" name="Freeform 403">
                <a:extLst>
                  <a:ext uri="{FF2B5EF4-FFF2-40B4-BE49-F238E27FC236}">
                    <a16:creationId xmlns:a16="http://schemas.microsoft.com/office/drawing/2014/main" id="{3DABF4EB-27DD-76C5-8F72-953A37FB75BC}"/>
                  </a:ext>
                </a:extLst>
              </p:cNvPr>
              <p:cNvSpPr/>
              <p:nvPr/>
            </p:nvSpPr>
            <p:spPr>
              <a:xfrm>
                <a:off x="4908496" y="348493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0" name="Freeform 404">
                <a:extLst>
                  <a:ext uri="{FF2B5EF4-FFF2-40B4-BE49-F238E27FC236}">
                    <a16:creationId xmlns:a16="http://schemas.microsoft.com/office/drawing/2014/main" id="{1DFDA4DD-2183-E1B8-D5BA-185CF7AEA22C}"/>
                  </a:ext>
                </a:extLst>
              </p:cNvPr>
              <p:cNvSpPr/>
              <p:nvPr/>
            </p:nvSpPr>
            <p:spPr>
              <a:xfrm>
                <a:off x="4938712" y="345469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1" name="Freeform 405">
                <a:extLst>
                  <a:ext uri="{FF2B5EF4-FFF2-40B4-BE49-F238E27FC236}">
                    <a16:creationId xmlns:a16="http://schemas.microsoft.com/office/drawing/2014/main" id="{51D14E72-28FA-71AF-78F8-A6FBCF32D351}"/>
                  </a:ext>
                </a:extLst>
              </p:cNvPr>
              <p:cNvSpPr/>
              <p:nvPr/>
            </p:nvSpPr>
            <p:spPr>
              <a:xfrm>
                <a:off x="5003677" y="365878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2" name="Freeform 406">
                <a:extLst>
                  <a:ext uri="{FF2B5EF4-FFF2-40B4-BE49-F238E27FC236}">
                    <a16:creationId xmlns:a16="http://schemas.microsoft.com/office/drawing/2014/main" id="{950CCBAB-D37A-7117-162A-76530C020603}"/>
                  </a:ext>
                </a:extLst>
              </p:cNvPr>
              <p:cNvSpPr/>
              <p:nvPr/>
            </p:nvSpPr>
            <p:spPr>
              <a:xfrm>
                <a:off x="5033894" y="362855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3" name="Freeform 407">
                <a:extLst>
                  <a:ext uri="{FF2B5EF4-FFF2-40B4-BE49-F238E27FC236}">
                    <a16:creationId xmlns:a16="http://schemas.microsoft.com/office/drawing/2014/main" id="{956D76E1-0017-C080-C20D-3C634DC2783E}"/>
                  </a:ext>
                </a:extLst>
              </p:cNvPr>
              <p:cNvSpPr/>
              <p:nvPr/>
            </p:nvSpPr>
            <p:spPr>
              <a:xfrm>
                <a:off x="5286200" y="368902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4" name="Freeform 408">
                <a:extLst>
                  <a:ext uri="{FF2B5EF4-FFF2-40B4-BE49-F238E27FC236}">
                    <a16:creationId xmlns:a16="http://schemas.microsoft.com/office/drawing/2014/main" id="{BB4B5664-8EF5-2A4A-6A8C-C3C69F43E828}"/>
                  </a:ext>
                </a:extLst>
              </p:cNvPr>
              <p:cNvSpPr/>
              <p:nvPr/>
            </p:nvSpPr>
            <p:spPr>
              <a:xfrm>
                <a:off x="5316417" y="365878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5" name="Freeform 409">
                <a:extLst>
                  <a:ext uri="{FF2B5EF4-FFF2-40B4-BE49-F238E27FC236}">
                    <a16:creationId xmlns:a16="http://schemas.microsoft.com/office/drawing/2014/main" id="{8FE5C2A1-CC48-0531-FD93-CF2B3C0ABC67}"/>
                  </a:ext>
                </a:extLst>
              </p:cNvPr>
              <p:cNvSpPr/>
              <p:nvPr/>
            </p:nvSpPr>
            <p:spPr>
              <a:xfrm>
                <a:off x="6106574" y="40261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6" name="Freeform 410">
                <a:extLst>
                  <a:ext uri="{FF2B5EF4-FFF2-40B4-BE49-F238E27FC236}">
                    <a16:creationId xmlns:a16="http://schemas.microsoft.com/office/drawing/2014/main" id="{30E2FB81-40AF-7CB6-BF5A-6CB2E1971DF0}"/>
                  </a:ext>
                </a:extLst>
              </p:cNvPr>
              <p:cNvSpPr/>
              <p:nvPr/>
            </p:nvSpPr>
            <p:spPr>
              <a:xfrm>
                <a:off x="6136791" y="39959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7" name="Freeform 411">
                <a:extLst>
                  <a:ext uri="{FF2B5EF4-FFF2-40B4-BE49-F238E27FC236}">
                    <a16:creationId xmlns:a16="http://schemas.microsoft.com/office/drawing/2014/main" id="{B07BD3B8-E4E7-32F9-7ED4-DDC59B40D90D}"/>
                  </a:ext>
                </a:extLst>
              </p:cNvPr>
              <p:cNvSpPr/>
              <p:nvPr/>
            </p:nvSpPr>
            <p:spPr>
              <a:xfrm>
                <a:off x="6106574" y="40261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8" name="Freeform 412">
                <a:extLst>
                  <a:ext uri="{FF2B5EF4-FFF2-40B4-BE49-F238E27FC236}">
                    <a16:creationId xmlns:a16="http://schemas.microsoft.com/office/drawing/2014/main" id="{6DD89A75-6115-9817-CECC-8A1DE3A626F1}"/>
                  </a:ext>
                </a:extLst>
              </p:cNvPr>
              <p:cNvSpPr/>
              <p:nvPr/>
            </p:nvSpPr>
            <p:spPr>
              <a:xfrm>
                <a:off x="6136791" y="39959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9" name="Freeform 413">
                <a:extLst>
                  <a:ext uri="{FF2B5EF4-FFF2-40B4-BE49-F238E27FC236}">
                    <a16:creationId xmlns:a16="http://schemas.microsoft.com/office/drawing/2014/main" id="{7C6F02D2-C623-3151-B137-ED515DC791B2}"/>
                  </a:ext>
                </a:extLst>
              </p:cNvPr>
              <p:cNvSpPr/>
              <p:nvPr/>
            </p:nvSpPr>
            <p:spPr>
              <a:xfrm>
                <a:off x="6106574" y="40261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90" name="Freeform 414">
                <a:extLst>
                  <a:ext uri="{FF2B5EF4-FFF2-40B4-BE49-F238E27FC236}">
                    <a16:creationId xmlns:a16="http://schemas.microsoft.com/office/drawing/2014/main" id="{310AF207-D9F7-2DD3-514A-FE3927EAB4EC}"/>
                  </a:ext>
                </a:extLst>
              </p:cNvPr>
              <p:cNvSpPr/>
              <p:nvPr/>
            </p:nvSpPr>
            <p:spPr>
              <a:xfrm>
                <a:off x="6136791" y="39959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91" name="Freeform 415">
                <a:extLst>
                  <a:ext uri="{FF2B5EF4-FFF2-40B4-BE49-F238E27FC236}">
                    <a16:creationId xmlns:a16="http://schemas.microsoft.com/office/drawing/2014/main" id="{FDEE4C85-2B64-E5ED-C19A-020AAA2B915A}"/>
                  </a:ext>
                </a:extLst>
              </p:cNvPr>
              <p:cNvSpPr/>
              <p:nvPr/>
            </p:nvSpPr>
            <p:spPr>
              <a:xfrm>
                <a:off x="6216864" y="40609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92" name="Freeform 416">
                <a:extLst>
                  <a:ext uri="{FF2B5EF4-FFF2-40B4-BE49-F238E27FC236}">
                    <a16:creationId xmlns:a16="http://schemas.microsoft.com/office/drawing/2014/main" id="{68128F75-2F5E-305C-EF1E-DA20CD16F97D}"/>
                  </a:ext>
                </a:extLst>
              </p:cNvPr>
              <p:cNvSpPr/>
              <p:nvPr/>
            </p:nvSpPr>
            <p:spPr>
              <a:xfrm>
                <a:off x="6247080" y="40306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93" name="Freeform 417">
                <a:extLst>
                  <a:ext uri="{FF2B5EF4-FFF2-40B4-BE49-F238E27FC236}">
                    <a16:creationId xmlns:a16="http://schemas.microsoft.com/office/drawing/2014/main" id="{EE16B6BC-F472-FF09-1892-40090182B283}"/>
                  </a:ext>
                </a:extLst>
              </p:cNvPr>
              <p:cNvSpPr/>
              <p:nvPr/>
            </p:nvSpPr>
            <p:spPr>
              <a:xfrm>
                <a:off x="6216864" y="40609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94" name="Freeform 418">
                <a:extLst>
                  <a:ext uri="{FF2B5EF4-FFF2-40B4-BE49-F238E27FC236}">
                    <a16:creationId xmlns:a16="http://schemas.microsoft.com/office/drawing/2014/main" id="{D0586FC3-FC38-F75A-17DA-4095D525BBC0}"/>
                  </a:ext>
                </a:extLst>
              </p:cNvPr>
              <p:cNvSpPr/>
              <p:nvPr/>
            </p:nvSpPr>
            <p:spPr>
              <a:xfrm>
                <a:off x="6247080" y="40306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95" name="Freeform 419">
                <a:extLst>
                  <a:ext uri="{FF2B5EF4-FFF2-40B4-BE49-F238E27FC236}">
                    <a16:creationId xmlns:a16="http://schemas.microsoft.com/office/drawing/2014/main" id="{8DD48BDA-3D7A-980E-BE8C-2FCFE8923793}"/>
                  </a:ext>
                </a:extLst>
              </p:cNvPr>
              <p:cNvSpPr/>
              <p:nvPr/>
            </p:nvSpPr>
            <p:spPr>
              <a:xfrm>
                <a:off x="6389097" y="41410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96" name="Freeform 420">
                <a:extLst>
                  <a:ext uri="{FF2B5EF4-FFF2-40B4-BE49-F238E27FC236}">
                    <a16:creationId xmlns:a16="http://schemas.microsoft.com/office/drawing/2014/main" id="{0E8C468C-938F-209D-3677-FFD5D25AEC61}"/>
                  </a:ext>
                </a:extLst>
              </p:cNvPr>
              <p:cNvSpPr/>
              <p:nvPr/>
            </p:nvSpPr>
            <p:spPr>
              <a:xfrm>
                <a:off x="6419313" y="41108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97" name="Freeform 421">
                <a:extLst>
                  <a:ext uri="{FF2B5EF4-FFF2-40B4-BE49-F238E27FC236}">
                    <a16:creationId xmlns:a16="http://schemas.microsoft.com/office/drawing/2014/main" id="{9CE2C54D-5FEB-A207-9450-892DA8309FC0}"/>
                  </a:ext>
                </a:extLst>
              </p:cNvPr>
              <p:cNvSpPr/>
              <p:nvPr/>
            </p:nvSpPr>
            <p:spPr>
              <a:xfrm>
                <a:off x="6562841" y="41410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98" name="Freeform 422">
                <a:extLst>
                  <a:ext uri="{FF2B5EF4-FFF2-40B4-BE49-F238E27FC236}">
                    <a16:creationId xmlns:a16="http://schemas.microsoft.com/office/drawing/2014/main" id="{C03C8E7B-F678-1466-D96E-26804FE8EE5A}"/>
                  </a:ext>
                </a:extLst>
              </p:cNvPr>
              <p:cNvSpPr/>
              <p:nvPr/>
            </p:nvSpPr>
            <p:spPr>
              <a:xfrm>
                <a:off x="6593057" y="41108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99" name="Freeform 423">
                <a:extLst>
                  <a:ext uri="{FF2B5EF4-FFF2-40B4-BE49-F238E27FC236}">
                    <a16:creationId xmlns:a16="http://schemas.microsoft.com/office/drawing/2014/main" id="{39789855-C28A-D7FA-35A1-97420F875A35}"/>
                  </a:ext>
                </a:extLst>
              </p:cNvPr>
              <p:cNvSpPr/>
              <p:nvPr/>
            </p:nvSpPr>
            <p:spPr>
              <a:xfrm>
                <a:off x="6633850" y="418789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0" name="Freeform 424">
                <a:extLst>
                  <a:ext uri="{FF2B5EF4-FFF2-40B4-BE49-F238E27FC236}">
                    <a16:creationId xmlns:a16="http://schemas.microsoft.com/office/drawing/2014/main" id="{623FD8A0-427C-6FD8-F1F9-D6F5DCE1EC41}"/>
                  </a:ext>
                </a:extLst>
              </p:cNvPr>
              <p:cNvSpPr/>
              <p:nvPr/>
            </p:nvSpPr>
            <p:spPr>
              <a:xfrm>
                <a:off x="6664066" y="415766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1" name="Freeform 425">
                <a:extLst>
                  <a:ext uri="{FF2B5EF4-FFF2-40B4-BE49-F238E27FC236}">
                    <a16:creationId xmlns:a16="http://schemas.microsoft.com/office/drawing/2014/main" id="{67DE626E-0585-5A1F-7D7E-30BAFECF88BB}"/>
                  </a:ext>
                </a:extLst>
              </p:cNvPr>
              <p:cNvSpPr/>
              <p:nvPr/>
            </p:nvSpPr>
            <p:spPr>
              <a:xfrm>
                <a:off x="6641404" y="418789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2" name="Freeform 426">
                <a:extLst>
                  <a:ext uri="{FF2B5EF4-FFF2-40B4-BE49-F238E27FC236}">
                    <a16:creationId xmlns:a16="http://schemas.microsoft.com/office/drawing/2014/main" id="{38E1381D-ACBA-EE38-0F1D-CBEA78C182B5}"/>
                  </a:ext>
                </a:extLst>
              </p:cNvPr>
              <p:cNvSpPr/>
              <p:nvPr/>
            </p:nvSpPr>
            <p:spPr>
              <a:xfrm>
                <a:off x="6671620" y="415766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3" name="Freeform 427">
                <a:extLst>
                  <a:ext uri="{FF2B5EF4-FFF2-40B4-BE49-F238E27FC236}">
                    <a16:creationId xmlns:a16="http://schemas.microsoft.com/office/drawing/2014/main" id="{3D2E0579-F47C-05DA-6E37-F827CBEEF432}"/>
                  </a:ext>
                </a:extLst>
              </p:cNvPr>
              <p:cNvSpPr/>
              <p:nvPr/>
            </p:nvSpPr>
            <p:spPr>
              <a:xfrm>
                <a:off x="6917883" y="43027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4" name="Freeform 428">
                <a:extLst>
                  <a:ext uri="{FF2B5EF4-FFF2-40B4-BE49-F238E27FC236}">
                    <a16:creationId xmlns:a16="http://schemas.microsoft.com/office/drawing/2014/main" id="{987DF84B-F4A4-1AC7-F9B2-DE1EDDADB370}"/>
                  </a:ext>
                </a:extLst>
              </p:cNvPr>
              <p:cNvSpPr/>
              <p:nvPr/>
            </p:nvSpPr>
            <p:spPr>
              <a:xfrm>
                <a:off x="6948100" y="42725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5" name="Freeform 429">
                <a:extLst>
                  <a:ext uri="{FF2B5EF4-FFF2-40B4-BE49-F238E27FC236}">
                    <a16:creationId xmlns:a16="http://schemas.microsoft.com/office/drawing/2014/main" id="{6225003F-C107-0BEE-0799-A7BD32BEACB4}"/>
                  </a:ext>
                </a:extLst>
              </p:cNvPr>
              <p:cNvSpPr/>
              <p:nvPr/>
            </p:nvSpPr>
            <p:spPr>
              <a:xfrm>
                <a:off x="6979827" y="43027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6" name="Freeform 430">
                <a:extLst>
                  <a:ext uri="{FF2B5EF4-FFF2-40B4-BE49-F238E27FC236}">
                    <a16:creationId xmlns:a16="http://schemas.microsoft.com/office/drawing/2014/main" id="{45E7DE48-A0D5-E232-05DD-061CEA92AA24}"/>
                  </a:ext>
                </a:extLst>
              </p:cNvPr>
              <p:cNvSpPr/>
              <p:nvPr/>
            </p:nvSpPr>
            <p:spPr>
              <a:xfrm>
                <a:off x="7010043" y="42725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7" name="Freeform 431">
                <a:extLst>
                  <a:ext uri="{FF2B5EF4-FFF2-40B4-BE49-F238E27FC236}">
                    <a16:creationId xmlns:a16="http://schemas.microsoft.com/office/drawing/2014/main" id="{CF14FCDE-6EF9-5DE0-FAA9-CD5A10D7FD1D}"/>
                  </a:ext>
                </a:extLst>
              </p:cNvPr>
              <p:cNvSpPr/>
              <p:nvPr/>
            </p:nvSpPr>
            <p:spPr>
              <a:xfrm>
                <a:off x="7082562" y="43027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8" name="Freeform 432">
                <a:extLst>
                  <a:ext uri="{FF2B5EF4-FFF2-40B4-BE49-F238E27FC236}">
                    <a16:creationId xmlns:a16="http://schemas.microsoft.com/office/drawing/2014/main" id="{D0C073D7-92F9-0995-42AC-534DA40AF352}"/>
                  </a:ext>
                </a:extLst>
              </p:cNvPr>
              <p:cNvSpPr/>
              <p:nvPr/>
            </p:nvSpPr>
            <p:spPr>
              <a:xfrm>
                <a:off x="7112779" y="42725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9" name="Freeform 433">
                <a:extLst>
                  <a:ext uri="{FF2B5EF4-FFF2-40B4-BE49-F238E27FC236}">
                    <a16:creationId xmlns:a16="http://schemas.microsoft.com/office/drawing/2014/main" id="{09E35D9D-FD49-2DB1-3A11-6E38069CC5DB}"/>
                  </a:ext>
                </a:extLst>
              </p:cNvPr>
              <p:cNvSpPr/>
              <p:nvPr/>
            </p:nvSpPr>
            <p:spPr>
              <a:xfrm>
                <a:off x="7531275" y="440105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0" name="Freeform 434">
                <a:extLst>
                  <a:ext uri="{FF2B5EF4-FFF2-40B4-BE49-F238E27FC236}">
                    <a16:creationId xmlns:a16="http://schemas.microsoft.com/office/drawing/2014/main" id="{75B580D1-10C1-6A3C-2F01-1B0E8A1B151F}"/>
                  </a:ext>
                </a:extLst>
              </p:cNvPr>
              <p:cNvSpPr/>
              <p:nvPr/>
            </p:nvSpPr>
            <p:spPr>
              <a:xfrm>
                <a:off x="7561491" y="437082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1" name="Freeform 435">
                <a:extLst>
                  <a:ext uri="{FF2B5EF4-FFF2-40B4-BE49-F238E27FC236}">
                    <a16:creationId xmlns:a16="http://schemas.microsoft.com/office/drawing/2014/main" id="{5FAC3B0C-1D19-FE5B-53C9-0AF02969124F}"/>
                  </a:ext>
                </a:extLst>
              </p:cNvPr>
              <p:cNvSpPr/>
              <p:nvPr/>
            </p:nvSpPr>
            <p:spPr>
              <a:xfrm>
                <a:off x="7587175" y="440105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2" name="Freeform 436">
                <a:extLst>
                  <a:ext uri="{FF2B5EF4-FFF2-40B4-BE49-F238E27FC236}">
                    <a16:creationId xmlns:a16="http://schemas.microsoft.com/office/drawing/2014/main" id="{0B1A797F-3EAC-66C5-CB36-CDEF165168B6}"/>
                  </a:ext>
                </a:extLst>
              </p:cNvPr>
              <p:cNvSpPr/>
              <p:nvPr/>
            </p:nvSpPr>
            <p:spPr>
              <a:xfrm>
                <a:off x="7617392" y="437082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3" name="Freeform 437">
                <a:extLst>
                  <a:ext uri="{FF2B5EF4-FFF2-40B4-BE49-F238E27FC236}">
                    <a16:creationId xmlns:a16="http://schemas.microsoft.com/office/drawing/2014/main" id="{BCCAFFDF-283A-9B8A-7350-967BC56D2C1F}"/>
                  </a:ext>
                </a:extLst>
              </p:cNvPr>
              <p:cNvSpPr/>
              <p:nvPr/>
            </p:nvSpPr>
            <p:spPr>
              <a:xfrm>
                <a:off x="8996768" y="440105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4" name="Freeform 438">
                <a:extLst>
                  <a:ext uri="{FF2B5EF4-FFF2-40B4-BE49-F238E27FC236}">
                    <a16:creationId xmlns:a16="http://schemas.microsoft.com/office/drawing/2014/main" id="{E280EB87-00CB-B56F-4442-25497242464E}"/>
                  </a:ext>
                </a:extLst>
              </p:cNvPr>
              <p:cNvSpPr/>
              <p:nvPr/>
            </p:nvSpPr>
            <p:spPr>
              <a:xfrm>
                <a:off x="9026984" y="437082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 name="Graphic 4">
              <a:extLst>
                <a:ext uri="{FF2B5EF4-FFF2-40B4-BE49-F238E27FC236}">
                  <a16:creationId xmlns:a16="http://schemas.microsoft.com/office/drawing/2014/main" id="{47522BED-F143-FF95-E394-144F661DAC48}"/>
                </a:ext>
              </a:extLst>
            </p:cNvPr>
            <p:cNvGrpSpPr/>
            <p:nvPr/>
          </p:nvGrpSpPr>
          <p:grpSpPr>
            <a:xfrm>
              <a:off x="1540338" y="3219445"/>
              <a:ext cx="10246862" cy="6168346"/>
              <a:chOff x="2741984" y="969378"/>
              <a:chExt cx="7359191" cy="3876133"/>
            </a:xfrm>
          </p:grpSpPr>
          <p:sp>
            <p:nvSpPr>
              <p:cNvPr id="53" name="Freeform 5">
                <a:extLst>
                  <a:ext uri="{FF2B5EF4-FFF2-40B4-BE49-F238E27FC236}">
                    <a16:creationId xmlns:a16="http://schemas.microsoft.com/office/drawing/2014/main" id="{FAF96BD4-76FE-6B86-0D05-2EAFCA2D985E}"/>
                  </a:ext>
                </a:extLst>
              </p:cNvPr>
              <p:cNvSpPr/>
              <p:nvPr/>
            </p:nvSpPr>
            <p:spPr>
              <a:xfrm>
                <a:off x="2806949" y="4782018"/>
                <a:ext cx="7294226" cy="15117"/>
              </a:xfrm>
              <a:custGeom>
                <a:avLst/>
                <a:gdLst>
                  <a:gd name="connsiteX0" fmla="*/ 0 w 7294226"/>
                  <a:gd name="connsiteY0" fmla="*/ 0 h 15117"/>
                  <a:gd name="connsiteX1" fmla="*/ 7294226 w 7294226"/>
                  <a:gd name="connsiteY1" fmla="*/ 0 h 15117"/>
                </a:gdLst>
                <a:ahLst/>
                <a:cxnLst>
                  <a:cxn ang="0">
                    <a:pos x="connsiteX0" y="connsiteY0"/>
                  </a:cxn>
                  <a:cxn ang="0">
                    <a:pos x="connsiteX1" y="connsiteY1"/>
                  </a:cxn>
                </a:cxnLst>
                <a:rect l="l" t="t" r="r" b="b"/>
                <a:pathLst>
                  <a:path w="7294226" h="15117">
                    <a:moveTo>
                      <a:pt x="0" y="0"/>
                    </a:moveTo>
                    <a:lnTo>
                      <a:pt x="7294226"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4" name="Freeform 6">
                <a:extLst>
                  <a:ext uri="{FF2B5EF4-FFF2-40B4-BE49-F238E27FC236}">
                    <a16:creationId xmlns:a16="http://schemas.microsoft.com/office/drawing/2014/main" id="{64386B7A-60BB-03A6-B40B-64FEE3726E51}"/>
                  </a:ext>
                </a:extLst>
              </p:cNvPr>
              <p:cNvSpPr/>
              <p:nvPr/>
            </p:nvSpPr>
            <p:spPr>
              <a:xfrm>
                <a:off x="2806949" y="969378"/>
                <a:ext cx="15108" cy="3812639"/>
              </a:xfrm>
              <a:custGeom>
                <a:avLst/>
                <a:gdLst>
                  <a:gd name="connsiteX0" fmla="*/ 0 w 15108"/>
                  <a:gd name="connsiteY0" fmla="*/ 3812640 h 3812639"/>
                  <a:gd name="connsiteX1" fmla="*/ 0 w 15108"/>
                  <a:gd name="connsiteY1" fmla="*/ 0 h 3812639"/>
                </a:gdLst>
                <a:ahLst/>
                <a:cxnLst>
                  <a:cxn ang="0">
                    <a:pos x="connsiteX0" y="connsiteY0"/>
                  </a:cxn>
                  <a:cxn ang="0">
                    <a:pos x="connsiteX1" y="connsiteY1"/>
                  </a:cxn>
                </a:cxnLst>
                <a:rect l="l" t="t" r="r" b="b"/>
                <a:pathLst>
                  <a:path w="15108" h="3812639">
                    <a:moveTo>
                      <a:pt x="0" y="381264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5" name="Freeform 7">
                <a:extLst>
                  <a:ext uri="{FF2B5EF4-FFF2-40B4-BE49-F238E27FC236}">
                    <a16:creationId xmlns:a16="http://schemas.microsoft.com/office/drawing/2014/main" id="{3F712D18-EE48-4F47-BF3C-890FFBF88142}"/>
                  </a:ext>
                </a:extLst>
              </p:cNvPr>
              <p:cNvSpPr/>
              <p:nvPr/>
            </p:nvSpPr>
            <p:spPr>
              <a:xfrm>
                <a:off x="2806949" y="4782018"/>
                <a:ext cx="7294226" cy="15117"/>
              </a:xfrm>
              <a:custGeom>
                <a:avLst/>
                <a:gdLst>
                  <a:gd name="connsiteX0" fmla="*/ 0 w 7294226"/>
                  <a:gd name="connsiteY0" fmla="*/ 0 h 15117"/>
                  <a:gd name="connsiteX1" fmla="*/ 7294226 w 7294226"/>
                  <a:gd name="connsiteY1" fmla="*/ 0 h 15117"/>
                </a:gdLst>
                <a:ahLst/>
                <a:cxnLst>
                  <a:cxn ang="0">
                    <a:pos x="connsiteX0" y="connsiteY0"/>
                  </a:cxn>
                  <a:cxn ang="0">
                    <a:pos x="connsiteX1" y="connsiteY1"/>
                  </a:cxn>
                </a:cxnLst>
                <a:rect l="l" t="t" r="r" b="b"/>
                <a:pathLst>
                  <a:path w="7294226" h="15117">
                    <a:moveTo>
                      <a:pt x="0" y="0"/>
                    </a:moveTo>
                    <a:lnTo>
                      <a:pt x="7294226"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6" name="Freeform 8">
                <a:extLst>
                  <a:ext uri="{FF2B5EF4-FFF2-40B4-BE49-F238E27FC236}">
                    <a16:creationId xmlns:a16="http://schemas.microsoft.com/office/drawing/2014/main" id="{3CB4821C-5274-996D-6745-4585F850C4A3}"/>
                  </a:ext>
                </a:extLst>
              </p:cNvPr>
              <p:cNvSpPr/>
              <p:nvPr/>
            </p:nvSpPr>
            <p:spPr>
              <a:xfrm>
                <a:off x="2977671"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7" name="Freeform 9">
                <a:extLst>
                  <a:ext uri="{FF2B5EF4-FFF2-40B4-BE49-F238E27FC236}">
                    <a16:creationId xmlns:a16="http://schemas.microsoft.com/office/drawing/2014/main" id="{976259A3-E0A9-A1FE-A95C-5C4870AE935A}"/>
                  </a:ext>
                </a:extLst>
              </p:cNvPr>
              <p:cNvSpPr/>
              <p:nvPr/>
            </p:nvSpPr>
            <p:spPr>
              <a:xfrm>
                <a:off x="3217891"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8" name="Freeform 10">
                <a:extLst>
                  <a:ext uri="{FF2B5EF4-FFF2-40B4-BE49-F238E27FC236}">
                    <a16:creationId xmlns:a16="http://schemas.microsoft.com/office/drawing/2014/main" id="{A7621639-52D5-B32A-3C78-8E330E1A4102}"/>
                  </a:ext>
                </a:extLst>
              </p:cNvPr>
              <p:cNvSpPr/>
              <p:nvPr/>
            </p:nvSpPr>
            <p:spPr>
              <a:xfrm>
                <a:off x="345660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9" name="Freeform 11">
                <a:extLst>
                  <a:ext uri="{FF2B5EF4-FFF2-40B4-BE49-F238E27FC236}">
                    <a16:creationId xmlns:a16="http://schemas.microsoft.com/office/drawing/2014/main" id="{5D81F9E0-9D2A-78DE-4857-9F74394E1D2C}"/>
                  </a:ext>
                </a:extLst>
              </p:cNvPr>
              <p:cNvSpPr/>
              <p:nvPr/>
            </p:nvSpPr>
            <p:spPr>
              <a:xfrm>
                <a:off x="369682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0" name="Freeform 12">
                <a:extLst>
                  <a:ext uri="{FF2B5EF4-FFF2-40B4-BE49-F238E27FC236}">
                    <a16:creationId xmlns:a16="http://schemas.microsoft.com/office/drawing/2014/main" id="{31EB8CB2-07E4-F18F-0B66-85B2465D44F7}"/>
                  </a:ext>
                </a:extLst>
              </p:cNvPr>
              <p:cNvSpPr/>
              <p:nvPr/>
            </p:nvSpPr>
            <p:spPr>
              <a:xfrm>
                <a:off x="393704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1" name="Freeform 13">
                <a:extLst>
                  <a:ext uri="{FF2B5EF4-FFF2-40B4-BE49-F238E27FC236}">
                    <a16:creationId xmlns:a16="http://schemas.microsoft.com/office/drawing/2014/main" id="{63CC9F3B-78C5-3CCC-5B37-284D310D5FF8}"/>
                  </a:ext>
                </a:extLst>
              </p:cNvPr>
              <p:cNvSpPr/>
              <p:nvPr/>
            </p:nvSpPr>
            <p:spPr>
              <a:xfrm>
                <a:off x="417575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2" name="Freeform 14">
                <a:extLst>
                  <a:ext uri="{FF2B5EF4-FFF2-40B4-BE49-F238E27FC236}">
                    <a16:creationId xmlns:a16="http://schemas.microsoft.com/office/drawing/2014/main" id="{4D4AC04F-9B60-C95C-9310-7423ACBB7536}"/>
                  </a:ext>
                </a:extLst>
              </p:cNvPr>
              <p:cNvSpPr/>
              <p:nvPr/>
            </p:nvSpPr>
            <p:spPr>
              <a:xfrm>
                <a:off x="441597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3" name="Freeform 15">
                <a:extLst>
                  <a:ext uri="{FF2B5EF4-FFF2-40B4-BE49-F238E27FC236}">
                    <a16:creationId xmlns:a16="http://schemas.microsoft.com/office/drawing/2014/main" id="{8BCAE957-C3A8-D502-2940-1C63571238EC}"/>
                  </a:ext>
                </a:extLst>
              </p:cNvPr>
              <p:cNvSpPr/>
              <p:nvPr/>
            </p:nvSpPr>
            <p:spPr>
              <a:xfrm>
                <a:off x="4656189"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4" name="Freeform 16">
                <a:extLst>
                  <a:ext uri="{FF2B5EF4-FFF2-40B4-BE49-F238E27FC236}">
                    <a16:creationId xmlns:a16="http://schemas.microsoft.com/office/drawing/2014/main" id="{BB4FAB95-F38E-5470-B37B-57B33A73C242}"/>
                  </a:ext>
                </a:extLst>
              </p:cNvPr>
              <p:cNvSpPr/>
              <p:nvPr/>
            </p:nvSpPr>
            <p:spPr>
              <a:xfrm>
                <a:off x="4894899"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5" name="Freeform 17">
                <a:extLst>
                  <a:ext uri="{FF2B5EF4-FFF2-40B4-BE49-F238E27FC236}">
                    <a16:creationId xmlns:a16="http://schemas.microsoft.com/office/drawing/2014/main" id="{77C86DD2-051B-8CC7-42E0-8DE0EB74B620}"/>
                  </a:ext>
                </a:extLst>
              </p:cNvPr>
              <p:cNvSpPr/>
              <p:nvPr/>
            </p:nvSpPr>
            <p:spPr>
              <a:xfrm>
                <a:off x="5135119"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6" name="Freeform 18">
                <a:extLst>
                  <a:ext uri="{FF2B5EF4-FFF2-40B4-BE49-F238E27FC236}">
                    <a16:creationId xmlns:a16="http://schemas.microsoft.com/office/drawing/2014/main" id="{C9F97C28-7B49-BF30-3CCB-70F5223DFE02}"/>
                  </a:ext>
                </a:extLst>
              </p:cNvPr>
              <p:cNvSpPr/>
              <p:nvPr/>
            </p:nvSpPr>
            <p:spPr>
              <a:xfrm>
                <a:off x="5375339"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7" name="Freeform 19">
                <a:extLst>
                  <a:ext uri="{FF2B5EF4-FFF2-40B4-BE49-F238E27FC236}">
                    <a16:creationId xmlns:a16="http://schemas.microsoft.com/office/drawing/2014/main" id="{483845BC-06A3-F5C4-FF30-7D0A0A5A8C70}"/>
                  </a:ext>
                </a:extLst>
              </p:cNvPr>
              <p:cNvSpPr/>
              <p:nvPr/>
            </p:nvSpPr>
            <p:spPr>
              <a:xfrm>
                <a:off x="5614048"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8" name="Freeform 20">
                <a:extLst>
                  <a:ext uri="{FF2B5EF4-FFF2-40B4-BE49-F238E27FC236}">
                    <a16:creationId xmlns:a16="http://schemas.microsoft.com/office/drawing/2014/main" id="{4B3327E8-B635-D6E4-A68F-FB881F9B4DC0}"/>
                  </a:ext>
                </a:extLst>
              </p:cNvPr>
              <p:cNvSpPr/>
              <p:nvPr/>
            </p:nvSpPr>
            <p:spPr>
              <a:xfrm>
                <a:off x="5854268"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9" name="Freeform 21">
                <a:extLst>
                  <a:ext uri="{FF2B5EF4-FFF2-40B4-BE49-F238E27FC236}">
                    <a16:creationId xmlns:a16="http://schemas.microsoft.com/office/drawing/2014/main" id="{51B310BE-39BF-24B9-2243-8801F94EEF98}"/>
                  </a:ext>
                </a:extLst>
              </p:cNvPr>
              <p:cNvSpPr/>
              <p:nvPr/>
            </p:nvSpPr>
            <p:spPr>
              <a:xfrm>
                <a:off x="6094488"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0" name="Freeform 22">
                <a:extLst>
                  <a:ext uri="{FF2B5EF4-FFF2-40B4-BE49-F238E27FC236}">
                    <a16:creationId xmlns:a16="http://schemas.microsoft.com/office/drawing/2014/main" id="{920F0A19-A2EF-FD1A-55BE-CECBA6EF55A5}"/>
                  </a:ext>
                </a:extLst>
              </p:cNvPr>
              <p:cNvSpPr/>
              <p:nvPr/>
            </p:nvSpPr>
            <p:spPr>
              <a:xfrm>
                <a:off x="6333197"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1" name="Freeform 23">
                <a:extLst>
                  <a:ext uri="{FF2B5EF4-FFF2-40B4-BE49-F238E27FC236}">
                    <a16:creationId xmlns:a16="http://schemas.microsoft.com/office/drawing/2014/main" id="{367FA754-3F41-5391-6C36-E89029A95396}"/>
                  </a:ext>
                </a:extLst>
              </p:cNvPr>
              <p:cNvSpPr/>
              <p:nvPr/>
            </p:nvSpPr>
            <p:spPr>
              <a:xfrm>
                <a:off x="6573417"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2" name="Freeform 24">
                <a:extLst>
                  <a:ext uri="{FF2B5EF4-FFF2-40B4-BE49-F238E27FC236}">
                    <a16:creationId xmlns:a16="http://schemas.microsoft.com/office/drawing/2014/main" id="{365A3C99-6089-A3DD-4614-F4AF377037C2}"/>
                  </a:ext>
                </a:extLst>
              </p:cNvPr>
              <p:cNvSpPr/>
              <p:nvPr/>
            </p:nvSpPr>
            <p:spPr>
              <a:xfrm>
                <a:off x="6813637"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3" name="Freeform 25">
                <a:extLst>
                  <a:ext uri="{FF2B5EF4-FFF2-40B4-BE49-F238E27FC236}">
                    <a16:creationId xmlns:a16="http://schemas.microsoft.com/office/drawing/2014/main" id="{C6AB2D23-B287-6966-903F-E0999EC3C13F}"/>
                  </a:ext>
                </a:extLst>
              </p:cNvPr>
              <p:cNvSpPr/>
              <p:nvPr/>
            </p:nvSpPr>
            <p:spPr>
              <a:xfrm>
                <a:off x="7053857"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4" name="Freeform 26">
                <a:extLst>
                  <a:ext uri="{FF2B5EF4-FFF2-40B4-BE49-F238E27FC236}">
                    <a16:creationId xmlns:a16="http://schemas.microsoft.com/office/drawing/2014/main" id="{CCE48961-DC27-8109-EC43-04A85445CB42}"/>
                  </a:ext>
                </a:extLst>
              </p:cNvPr>
              <p:cNvSpPr/>
              <p:nvPr/>
            </p:nvSpPr>
            <p:spPr>
              <a:xfrm>
                <a:off x="7292566"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5" name="Freeform 27">
                <a:extLst>
                  <a:ext uri="{FF2B5EF4-FFF2-40B4-BE49-F238E27FC236}">
                    <a16:creationId xmlns:a16="http://schemas.microsoft.com/office/drawing/2014/main" id="{E8555C58-E353-4E95-5378-678F7612FEFE}"/>
                  </a:ext>
                </a:extLst>
              </p:cNvPr>
              <p:cNvSpPr/>
              <p:nvPr/>
            </p:nvSpPr>
            <p:spPr>
              <a:xfrm>
                <a:off x="7532786"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6" name="Freeform 28">
                <a:extLst>
                  <a:ext uri="{FF2B5EF4-FFF2-40B4-BE49-F238E27FC236}">
                    <a16:creationId xmlns:a16="http://schemas.microsoft.com/office/drawing/2014/main" id="{2A4345CD-ADCD-5231-100A-CAC1535093DD}"/>
                  </a:ext>
                </a:extLst>
              </p:cNvPr>
              <p:cNvSpPr/>
              <p:nvPr/>
            </p:nvSpPr>
            <p:spPr>
              <a:xfrm>
                <a:off x="7773006"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7" name="Freeform 29">
                <a:extLst>
                  <a:ext uri="{FF2B5EF4-FFF2-40B4-BE49-F238E27FC236}">
                    <a16:creationId xmlns:a16="http://schemas.microsoft.com/office/drawing/2014/main" id="{DEEB0153-51D1-C38C-E93C-56839F7A05CC}"/>
                  </a:ext>
                </a:extLst>
              </p:cNvPr>
              <p:cNvSpPr/>
              <p:nvPr/>
            </p:nvSpPr>
            <p:spPr>
              <a:xfrm>
                <a:off x="8011715"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8" name="Freeform 30">
                <a:extLst>
                  <a:ext uri="{FF2B5EF4-FFF2-40B4-BE49-F238E27FC236}">
                    <a16:creationId xmlns:a16="http://schemas.microsoft.com/office/drawing/2014/main" id="{1A685482-DA23-DAF5-7772-15F2C8C3985C}"/>
                  </a:ext>
                </a:extLst>
              </p:cNvPr>
              <p:cNvSpPr/>
              <p:nvPr/>
            </p:nvSpPr>
            <p:spPr>
              <a:xfrm>
                <a:off x="8251935"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9" name="Freeform 31">
                <a:extLst>
                  <a:ext uri="{FF2B5EF4-FFF2-40B4-BE49-F238E27FC236}">
                    <a16:creationId xmlns:a16="http://schemas.microsoft.com/office/drawing/2014/main" id="{EF62ABAA-A731-560B-0672-AD39110C550F}"/>
                  </a:ext>
                </a:extLst>
              </p:cNvPr>
              <p:cNvSpPr/>
              <p:nvPr/>
            </p:nvSpPr>
            <p:spPr>
              <a:xfrm>
                <a:off x="8492155"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0" name="Freeform 32">
                <a:extLst>
                  <a:ext uri="{FF2B5EF4-FFF2-40B4-BE49-F238E27FC236}">
                    <a16:creationId xmlns:a16="http://schemas.microsoft.com/office/drawing/2014/main" id="{30BA42A3-4DC1-52DC-C923-C9A4D5281854}"/>
                  </a:ext>
                </a:extLst>
              </p:cNvPr>
              <p:cNvSpPr/>
              <p:nvPr/>
            </p:nvSpPr>
            <p:spPr>
              <a:xfrm>
                <a:off x="8730864"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1" name="Freeform 33">
                <a:extLst>
                  <a:ext uri="{FF2B5EF4-FFF2-40B4-BE49-F238E27FC236}">
                    <a16:creationId xmlns:a16="http://schemas.microsoft.com/office/drawing/2014/main" id="{BE8FC9DA-E785-C6DD-1458-4E46D071DE1D}"/>
                  </a:ext>
                </a:extLst>
              </p:cNvPr>
              <p:cNvSpPr/>
              <p:nvPr/>
            </p:nvSpPr>
            <p:spPr>
              <a:xfrm>
                <a:off x="8971084"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2" name="Freeform 34">
                <a:extLst>
                  <a:ext uri="{FF2B5EF4-FFF2-40B4-BE49-F238E27FC236}">
                    <a16:creationId xmlns:a16="http://schemas.microsoft.com/office/drawing/2014/main" id="{56372ED0-65BD-163F-F5C5-AE0352BA2CDE}"/>
                  </a:ext>
                </a:extLst>
              </p:cNvPr>
              <p:cNvSpPr/>
              <p:nvPr/>
            </p:nvSpPr>
            <p:spPr>
              <a:xfrm>
                <a:off x="9211304"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3" name="Freeform 35">
                <a:extLst>
                  <a:ext uri="{FF2B5EF4-FFF2-40B4-BE49-F238E27FC236}">
                    <a16:creationId xmlns:a16="http://schemas.microsoft.com/office/drawing/2014/main" id="{4034CE13-221F-EF3D-9C2D-C3DE8336219C}"/>
                  </a:ext>
                </a:extLst>
              </p:cNvPr>
              <p:cNvSpPr/>
              <p:nvPr/>
            </p:nvSpPr>
            <p:spPr>
              <a:xfrm>
                <a:off x="9450013"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4" name="Freeform 36">
                <a:extLst>
                  <a:ext uri="{FF2B5EF4-FFF2-40B4-BE49-F238E27FC236}">
                    <a16:creationId xmlns:a16="http://schemas.microsoft.com/office/drawing/2014/main" id="{B1535356-CD17-2E23-B613-6F65C50F5383}"/>
                  </a:ext>
                </a:extLst>
              </p:cNvPr>
              <p:cNvSpPr/>
              <p:nvPr/>
            </p:nvSpPr>
            <p:spPr>
              <a:xfrm>
                <a:off x="9690233"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5" name="Freeform 37">
                <a:extLst>
                  <a:ext uri="{FF2B5EF4-FFF2-40B4-BE49-F238E27FC236}">
                    <a16:creationId xmlns:a16="http://schemas.microsoft.com/office/drawing/2014/main" id="{DE897867-4E83-B9BD-BC1D-0BA1B523C339}"/>
                  </a:ext>
                </a:extLst>
              </p:cNvPr>
              <p:cNvSpPr/>
              <p:nvPr/>
            </p:nvSpPr>
            <p:spPr>
              <a:xfrm>
                <a:off x="9930453"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6" name="Freeform 38">
                <a:extLst>
                  <a:ext uri="{FF2B5EF4-FFF2-40B4-BE49-F238E27FC236}">
                    <a16:creationId xmlns:a16="http://schemas.microsoft.com/office/drawing/2014/main" id="{11AE6C8C-6806-5CC0-3FA4-A2CA7D6B631D}"/>
                  </a:ext>
                </a:extLst>
              </p:cNvPr>
              <p:cNvSpPr/>
              <p:nvPr/>
            </p:nvSpPr>
            <p:spPr>
              <a:xfrm>
                <a:off x="2806949" y="969378"/>
                <a:ext cx="15108" cy="3812639"/>
              </a:xfrm>
              <a:custGeom>
                <a:avLst/>
                <a:gdLst>
                  <a:gd name="connsiteX0" fmla="*/ 0 w 15108"/>
                  <a:gd name="connsiteY0" fmla="*/ 3812640 h 3812639"/>
                  <a:gd name="connsiteX1" fmla="*/ 0 w 15108"/>
                  <a:gd name="connsiteY1" fmla="*/ 0 h 3812639"/>
                </a:gdLst>
                <a:ahLst/>
                <a:cxnLst>
                  <a:cxn ang="0">
                    <a:pos x="connsiteX0" y="connsiteY0"/>
                  </a:cxn>
                  <a:cxn ang="0">
                    <a:pos x="connsiteX1" y="connsiteY1"/>
                  </a:cxn>
                </a:cxnLst>
                <a:rect l="l" t="t" r="r" b="b"/>
                <a:pathLst>
                  <a:path w="15108" h="3812639">
                    <a:moveTo>
                      <a:pt x="0" y="381264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7" name="Freeform 39">
                <a:extLst>
                  <a:ext uri="{FF2B5EF4-FFF2-40B4-BE49-F238E27FC236}">
                    <a16:creationId xmlns:a16="http://schemas.microsoft.com/office/drawing/2014/main" id="{FA91F312-313C-1779-8C4E-D06770463FBB}"/>
                  </a:ext>
                </a:extLst>
              </p:cNvPr>
              <p:cNvSpPr/>
              <p:nvPr/>
            </p:nvSpPr>
            <p:spPr>
              <a:xfrm>
                <a:off x="2773711" y="4336051"/>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8" name="Freeform 40">
                <a:extLst>
                  <a:ext uri="{FF2B5EF4-FFF2-40B4-BE49-F238E27FC236}">
                    <a16:creationId xmlns:a16="http://schemas.microsoft.com/office/drawing/2014/main" id="{C2A3A8B1-3EE6-7C3F-AE9C-7E16CDC539E2}"/>
                  </a:ext>
                </a:extLst>
              </p:cNvPr>
              <p:cNvSpPr/>
              <p:nvPr/>
            </p:nvSpPr>
            <p:spPr>
              <a:xfrm>
                <a:off x="2773711" y="3605875"/>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9" name="Freeform 41">
                <a:extLst>
                  <a:ext uri="{FF2B5EF4-FFF2-40B4-BE49-F238E27FC236}">
                    <a16:creationId xmlns:a16="http://schemas.microsoft.com/office/drawing/2014/main" id="{1D769523-1670-BD7C-6DE9-793E018FF6ED}"/>
                  </a:ext>
                </a:extLst>
              </p:cNvPr>
              <p:cNvSpPr/>
              <p:nvPr/>
            </p:nvSpPr>
            <p:spPr>
              <a:xfrm>
                <a:off x="2773711" y="2875698"/>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0" name="Freeform 42">
                <a:extLst>
                  <a:ext uri="{FF2B5EF4-FFF2-40B4-BE49-F238E27FC236}">
                    <a16:creationId xmlns:a16="http://schemas.microsoft.com/office/drawing/2014/main" id="{E8D3F835-F1B7-C143-7995-F0C4948B62E1}"/>
                  </a:ext>
                </a:extLst>
              </p:cNvPr>
              <p:cNvSpPr/>
              <p:nvPr/>
            </p:nvSpPr>
            <p:spPr>
              <a:xfrm>
                <a:off x="2773711" y="2145522"/>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1" name="Freeform 43">
                <a:extLst>
                  <a:ext uri="{FF2B5EF4-FFF2-40B4-BE49-F238E27FC236}">
                    <a16:creationId xmlns:a16="http://schemas.microsoft.com/office/drawing/2014/main" id="{76417803-9084-8572-38DD-EAA1DFD2CFBE}"/>
                  </a:ext>
                </a:extLst>
              </p:cNvPr>
              <p:cNvSpPr/>
              <p:nvPr/>
            </p:nvSpPr>
            <p:spPr>
              <a:xfrm>
                <a:off x="2773711" y="1415345"/>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2" name="Freeform 44">
                <a:extLst>
                  <a:ext uri="{FF2B5EF4-FFF2-40B4-BE49-F238E27FC236}">
                    <a16:creationId xmlns:a16="http://schemas.microsoft.com/office/drawing/2014/main" id="{6866C045-1B48-D6DA-A2CC-41FEA3390162}"/>
                  </a:ext>
                </a:extLst>
              </p:cNvPr>
              <p:cNvSpPr/>
              <p:nvPr/>
            </p:nvSpPr>
            <p:spPr>
              <a:xfrm>
                <a:off x="2741984" y="4701895"/>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3" name="Freeform 45">
                <a:extLst>
                  <a:ext uri="{FF2B5EF4-FFF2-40B4-BE49-F238E27FC236}">
                    <a16:creationId xmlns:a16="http://schemas.microsoft.com/office/drawing/2014/main" id="{3234E188-8151-E555-1C89-0E0F28EE6FCE}"/>
                  </a:ext>
                </a:extLst>
              </p:cNvPr>
              <p:cNvSpPr/>
              <p:nvPr/>
            </p:nvSpPr>
            <p:spPr>
              <a:xfrm>
                <a:off x="2741984" y="3971719"/>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5" name="Freeform 46">
                <a:extLst>
                  <a:ext uri="{FF2B5EF4-FFF2-40B4-BE49-F238E27FC236}">
                    <a16:creationId xmlns:a16="http://schemas.microsoft.com/office/drawing/2014/main" id="{7AD7A69E-013A-E522-8FC7-DA281D1EDD8F}"/>
                  </a:ext>
                </a:extLst>
              </p:cNvPr>
              <p:cNvSpPr/>
              <p:nvPr/>
            </p:nvSpPr>
            <p:spPr>
              <a:xfrm>
                <a:off x="2741984" y="3241542"/>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6" name="Freeform 47">
                <a:extLst>
                  <a:ext uri="{FF2B5EF4-FFF2-40B4-BE49-F238E27FC236}">
                    <a16:creationId xmlns:a16="http://schemas.microsoft.com/office/drawing/2014/main" id="{7E656FD7-72AE-912E-70A0-8736C4C3CE9D}"/>
                  </a:ext>
                </a:extLst>
              </p:cNvPr>
              <p:cNvSpPr/>
              <p:nvPr/>
            </p:nvSpPr>
            <p:spPr>
              <a:xfrm>
                <a:off x="2741984" y="2511366"/>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7" name="Freeform 48">
                <a:extLst>
                  <a:ext uri="{FF2B5EF4-FFF2-40B4-BE49-F238E27FC236}">
                    <a16:creationId xmlns:a16="http://schemas.microsoft.com/office/drawing/2014/main" id="{E5D230F4-C5A3-5D74-83B8-EF76A17C9189}"/>
                  </a:ext>
                </a:extLst>
              </p:cNvPr>
              <p:cNvSpPr/>
              <p:nvPr/>
            </p:nvSpPr>
            <p:spPr>
              <a:xfrm>
                <a:off x="2741984" y="1781189"/>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8" name="Freeform 49">
                <a:extLst>
                  <a:ext uri="{FF2B5EF4-FFF2-40B4-BE49-F238E27FC236}">
                    <a16:creationId xmlns:a16="http://schemas.microsoft.com/office/drawing/2014/main" id="{83363E2F-E7F6-203F-1BE2-5FED232B3EB8}"/>
                  </a:ext>
                </a:extLst>
              </p:cNvPr>
              <p:cNvSpPr/>
              <p:nvPr/>
            </p:nvSpPr>
            <p:spPr>
              <a:xfrm>
                <a:off x="2741984" y="1051013"/>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D03DAF1F-2A3A-1D8A-AD4C-8F5A422C1E60}"/>
                </a:ext>
              </a:extLst>
            </p:cNvPr>
            <p:cNvSpPr txBox="1"/>
            <p:nvPr/>
          </p:nvSpPr>
          <p:spPr>
            <a:xfrm>
              <a:off x="1754187"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0</a:t>
              </a:r>
            </a:p>
          </p:txBody>
        </p:sp>
        <p:sp>
          <p:nvSpPr>
            <p:cNvPr id="14" name="TextBox 13">
              <a:extLst>
                <a:ext uri="{FF2B5EF4-FFF2-40B4-BE49-F238E27FC236}">
                  <a16:creationId xmlns:a16="http://schemas.microsoft.com/office/drawing/2014/main" id="{57B7C7BB-1323-AC7F-DE4A-99F99553A446}"/>
                </a:ext>
              </a:extLst>
            </p:cNvPr>
            <p:cNvSpPr txBox="1"/>
            <p:nvPr/>
          </p:nvSpPr>
          <p:spPr>
            <a:xfrm>
              <a:off x="2088017"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15" name="TextBox 14">
              <a:extLst>
                <a:ext uri="{FF2B5EF4-FFF2-40B4-BE49-F238E27FC236}">
                  <a16:creationId xmlns:a16="http://schemas.microsoft.com/office/drawing/2014/main" id="{08C4239F-241F-8B0E-53EE-6A3541B6E814}"/>
                </a:ext>
              </a:extLst>
            </p:cNvPr>
            <p:cNvSpPr txBox="1"/>
            <p:nvPr/>
          </p:nvSpPr>
          <p:spPr>
            <a:xfrm>
              <a:off x="2421774"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a:t>
              </a:r>
            </a:p>
          </p:txBody>
        </p:sp>
        <p:sp>
          <p:nvSpPr>
            <p:cNvPr id="16" name="TextBox 15">
              <a:extLst>
                <a:ext uri="{FF2B5EF4-FFF2-40B4-BE49-F238E27FC236}">
                  <a16:creationId xmlns:a16="http://schemas.microsoft.com/office/drawing/2014/main" id="{B14B898E-3F8F-ADEE-09AF-6E6B5387A8DC}"/>
                </a:ext>
              </a:extLst>
            </p:cNvPr>
            <p:cNvSpPr txBox="1"/>
            <p:nvPr/>
          </p:nvSpPr>
          <p:spPr>
            <a:xfrm>
              <a:off x="2755626"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a:t>
              </a:r>
            </a:p>
          </p:txBody>
        </p:sp>
        <p:sp>
          <p:nvSpPr>
            <p:cNvPr id="17" name="TextBox 16">
              <a:extLst>
                <a:ext uri="{FF2B5EF4-FFF2-40B4-BE49-F238E27FC236}">
                  <a16:creationId xmlns:a16="http://schemas.microsoft.com/office/drawing/2014/main" id="{E95678F0-817C-A78F-E2BB-15C4BD18CF0E}"/>
                </a:ext>
              </a:extLst>
            </p:cNvPr>
            <p:cNvSpPr txBox="1"/>
            <p:nvPr/>
          </p:nvSpPr>
          <p:spPr>
            <a:xfrm>
              <a:off x="3089495"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a:t>
              </a:r>
            </a:p>
          </p:txBody>
        </p:sp>
        <p:sp>
          <p:nvSpPr>
            <p:cNvPr id="18" name="TextBox 17">
              <a:extLst>
                <a:ext uri="{FF2B5EF4-FFF2-40B4-BE49-F238E27FC236}">
                  <a16:creationId xmlns:a16="http://schemas.microsoft.com/office/drawing/2014/main" id="{69D12AF3-2EDA-8B32-767C-0C185C01C471}"/>
                </a:ext>
              </a:extLst>
            </p:cNvPr>
            <p:cNvSpPr txBox="1"/>
            <p:nvPr/>
          </p:nvSpPr>
          <p:spPr>
            <a:xfrm>
              <a:off x="3423367"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5</a:t>
              </a:r>
            </a:p>
          </p:txBody>
        </p:sp>
        <p:sp>
          <p:nvSpPr>
            <p:cNvPr id="19" name="TextBox 18">
              <a:extLst>
                <a:ext uri="{FF2B5EF4-FFF2-40B4-BE49-F238E27FC236}">
                  <a16:creationId xmlns:a16="http://schemas.microsoft.com/office/drawing/2014/main" id="{9B4E6A50-24D4-E815-7666-BD45C75C8885}"/>
                </a:ext>
              </a:extLst>
            </p:cNvPr>
            <p:cNvSpPr txBox="1"/>
            <p:nvPr/>
          </p:nvSpPr>
          <p:spPr>
            <a:xfrm>
              <a:off x="3757194"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6</a:t>
              </a:r>
            </a:p>
          </p:txBody>
        </p:sp>
        <p:sp>
          <p:nvSpPr>
            <p:cNvPr id="20" name="TextBox 19">
              <a:extLst>
                <a:ext uri="{FF2B5EF4-FFF2-40B4-BE49-F238E27FC236}">
                  <a16:creationId xmlns:a16="http://schemas.microsoft.com/office/drawing/2014/main" id="{E5148C6E-20DA-E9B4-C412-20C59F47AB06}"/>
                </a:ext>
              </a:extLst>
            </p:cNvPr>
            <p:cNvSpPr txBox="1"/>
            <p:nvPr/>
          </p:nvSpPr>
          <p:spPr>
            <a:xfrm>
              <a:off x="4091086"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7</a:t>
              </a:r>
            </a:p>
          </p:txBody>
        </p:sp>
        <p:sp>
          <p:nvSpPr>
            <p:cNvPr id="21" name="TextBox 20">
              <a:extLst>
                <a:ext uri="{FF2B5EF4-FFF2-40B4-BE49-F238E27FC236}">
                  <a16:creationId xmlns:a16="http://schemas.microsoft.com/office/drawing/2014/main" id="{A2585662-7ECF-E0CE-E283-530EB82BB99B}"/>
                </a:ext>
              </a:extLst>
            </p:cNvPr>
            <p:cNvSpPr txBox="1"/>
            <p:nvPr/>
          </p:nvSpPr>
          <p:spPr>
            <a:xfrm>
              <a:off x="4424743"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a:t>
              </a:r>
            </a:p>
          </p:txBody>
        </p:sp>
        <p:sp>
          <p:nvSpPr>
            <p:cNvPr id="22" name="TextBox 21">
              <a:extLst>
                <a:ext uri="{FF2B5EF4-FFF2-40B4-BE49-F238E27FC236}">
                  <a16:creationId xmlns:a16="http://schemas.microsoft.com/office/drawing/2014/main" id="{F5392274-A844-279C-848E-45BCE1CB86DA}"/>
                </a:ext>
              </a:extLst>
            </p:cNvPr>
            <p:cNvSpPr txBox="1"/>
            <p:nvPr/>
          </p:nvSpPr>
          <p:spPr>
            <a:xfrm>
              <a:off x="4758593"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9</a:t>
              </a:r>
            </a:p>
          </p:txBody>
        </p:sp>
        <p:sp>
          <p:nvSpPr>
            <p:cNvPr id="23" name="TextBox 22">
              <a:extLst>
                <a:ext uri="{FF2B5EF4-FFF2-40B4-BE49-F238E27FC236}">
                  <a16:creationId xmlns:a16="http://schemas.microsoft.com/office/drawing/2014/main" id="{B295DF0C-239A-D435-A327-95E124896160}"/>
                </a:ext>
              </a:extLst>
            </p:cNvPr>
            <p:cNvSpPr txBox="1"/>
            <p:nvPr/>
          </p:nvSpPr>
          <p:spPr>
            <a:xfrm>
              <a:off x="5044730"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10</a:t>
              </a:r>
            </a:p>
          </p:txBody>
        </p:sp>
        <p:sp>
          <p:nvSpPr>
            <p:cNvPr id="24" name="TextBox 23">
              <a:extLst>
                <a:ext uri="{FF2B5EF4-FFF2-40B4-BE49-F238E27FC236}">
                  <a16:creationId xmlns:a16="http://schemas.microsoft.com/office/drawing/2014/main" id="{46D9D38B-9B8A-C64B-2E2E-B852C3622C6B}"/>
                </a:ext>
              </a:extLst>
            </p:cNvPr>
            <p:cNvSpPr txBox="1"/>
            <p:nvPr/>
          </p:nvSpPr>
          <p:spPr>
            <a:xfrm>
              <a:off x="5378559"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11</a:t>
              </a:r>
            </a:p>
          </p:txBody>
        </p:sp>
        <p:sp>
          <p:nvSpPr>
            <p:cNvPr id="25" name="TextBox 24">
              <a:extLst>
                <a:ext uri="{FF2B5EF4-FFF2-40B4-BE49-F238E27FC236}">
                  <a16:creationId xmlns:a16="http://schemas.microsoft.com/office/drawing/2014/main" id="{569AAEB6-3CD5-6D10-38AE-3E5E83A0298C}"/>
                </a:ext>
              </a:extLst>
            </p:cNvPr>
            <p:cNvSpPr txBox="1"/>
            <p:nvPr/>
          </p:nvSpPr>
          <p:spPr>
            <a:xfrm>
              <a:off x="5712323"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12</a:t>
              </a:r>
            </a:p>
          </p:txBody>
        </p:sp>
        <p:sp>
          <p:nvSpPr>
            <p:cNvPr id="26" name="TextBox 25">
              <a:extLst>
                <a:ext uri="{FF2B5EF4-FFF2-40B4-BE49-F238E27FC236}">
                  <a16:creationId xmlns:a16="http://schemas.microsoft.com/office/drawing/2014/main" id="{7BCD762C-9D3E-9C47-92ED-A66FEB92EFC3}"/>
                </a:ext>
              </a:extLst>
            </p:cNvPr>
            <p:cNvSpPr txBox="1"/>
            <p:nvPr/>
          </p:nvSpPr>
          <p:spPr>
            <a:xfrm>
              <a:off x="6046172"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13</a:t>
              </a:r>
            </a:p>
          </p:txBody>
        </p:sp>
        <p:sp>
          <p:nvSpPr>
            <p:cNvPr id="27" name="TextBox 26">
              <a:extLst>
                <a:ext uri="{FF2B5EF4-FFF2-40B4-BE49-F238E27FC236}">
                  <a16:creationId xmlns:a16="http://schemas.microsoft.com/office/drawing/2014/main" id="{8329C808-A89D-D59C-9C21-37BF4A7332F4}"/>
                </a:ext>
              </a:extLst>
            </p:cNvPr>
            <p:cNvSpPr txBox="1"/>
            <p:nvPr/>
          </p:nvSpPr>
          <p:spPr>
            <a:xfrm>
              <a:off x="6380042"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14</a:t>
              </a:r>
            </a:p>
          </p:txBody>
        </p:sp>
        <p:sp>
          <p:nvSpPr>
            <p:cNvPr id="28" name="TextBox 27">
              <a:extLst>
                <a:ext uri="{FF2B5EF4-FFF2-40B4-BE49-F238E27FC236}">
                  <a16:creationId xmlns:a16="http://schemas.microsoft.com/office/drawing/2014/main" id="{D53336AE-4E32-E4CE-08C2-194B1031E7CE}"/>
                </a:ext>
              </a:extLst>
            </p:cNvPr>
            <p:cNvSpPr txBox="1"/>
            <p:nvPr/>
          </p:nvSpPr>
          <p:spPr>
            <a:xfrm>
              <a:off x="6713891"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15</a:t>
              </a:r>
            </a:p>
          </p:txBody>
        </p:sp>
        <p:sp>
          <p:nvSpPr>
            <p:cNvPr id="29" name="TextBox 28">
              <a:extLst>
                <a:ext uri="{FF2B5EF4-FFF2-40B4-BE49-F238E27FC236}">
                  <a16:creationId xmlns:a16="http://schemas.microsoft.com/office/drawing/2014/main" id="{EDFDF0AC-CE35-3864-DD2E-07A115C20286}"/>
                </a:ext>
              </a:extLst>
            </p:cNvPr>
            <p:cNvSpPr txBox="1"/>
            <p:nvPr/>
          </p:nvSpPr>
          <p:spPr>
            <a:xfrm>
              <a:off x="7047739"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16</a:t>
              </a:r>
            </a:p>
          </p:txBody>
        </p:sp>
        <p:sp>
          <p:nvSpPr>
            <p:cNvPr id="30" name="TextBox 29">
              <a:extLst>
                <a:ext uri="{FF2B5EF4-FFF2-40B4-BE49-F238E27FC236}">
                  <a16:creationId xmlns:a16="http://schemas.microsoft.com/office/drawing/2014/main" id="{4138CA20-B339-F1E1-23C7-27E3D3322BA6}"/>
                </a:ext>
              </a:extLst>
            </p:cNvPr>
            <p:cNvSpPr txBox="1"/>
            <p:nvPr/>
          </p:nvSpPr>
          <p:spPr>
            <a:xfrm>
              <a:off x="7381608"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17</a:t>
              </a:r>
            </a:p>
          </p:txBody>
        </p:sp>
        <p:sp>
          <p:nvSpPr>
            <p:cNvPr id="31" name="TextBox 30">
              <a:extLst>
                <a:ext uri="{FF2B5EF4-FFF2-40B4-BE49-F238E27FC236}">
                  <a16:creationId xmlns:a16="http://schemas.microsoft.com/office/drawing/2014/main" id="{95CA8BB8-0740-CDE1-B116-0310EB06A0AA}"/>
                </a:ext>
              </a:extLst>
            </p:cNvPr>
            <p:cNvSpPr txBox="1"/>
            <p:nvPr/>
          </p:nvSpPr>
          <p:spPr>
            <a:xfrm>
              <a:off x="7715270"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18</a:t>
              </a:r>
            </a:p>
          </p:txBody>
        </p:sp>
        <p:sp>
          <p:nvSpPr>
            <p:cNvPr id="32" name="TextBox 31">
              <a:extLst>
                <a:ext uri="{FF2B5EF4-FFF2-40B4-BE49-F238E27FC236}">
                  <a16:creationId xmlns:a16="http://schemas.microsoft.com/office/drawing/2014/main" id="{8A27E2BF-149E-E1C2-F660-4BE618EA32BE}"/>
                </a:ext>
              </a:extLst>
            </p:cNvPr>
            <p:cNvSpPr txBox="1"/>
            <p:nvPr/>
          </p:nvSpPr>
          <p:spPr>
            <a:xfrm>
              <a:off x="8049139"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19</a:t>
              </a:r>
            </a:p>
          </p:txBody>
        </p:sp>
        <p:sp>
          <p:nvSpPr>
            <p:cNvPr id="33" name="TextBox 32">
              <a:extLst>
                <a:ext uri="{FF2B5EF4-FFF2-40B4-BE49-F238E27FC236}">
                  <a16:creationId xmlns:a16="http://schemas.microsoft.com/office/drawing/2014/main" id="{613FCE90-8B4C-016B-F93C-F53937B130BD}"/>
                </a:ext>
              </a:extLst>
            </p:cNvPr>
            <p:cNvSpPr txBox="1"/>
            <p:nvPr/>
          </p:nvSpPr>
          <p:spPr>
            <a:xfrm>
              <a:off x="8380694"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20</a:t>
              </a:r>
            </a:p>
          </p:txBody>
        </p:sp>
        <p:sp>
          <p:nvSpPr>
            <p:cNvPr id="34" name="TextBox 33">
              <a:extLst>
                <a:ext uri="{FF2B5EF4-FFF2-40B4-BE49-F238E27FC236}">
                  <a16:creationId xmlns:a16="http://schemas.microsoft.com/office/drawing/2014/main" id="{519AACC0-B5BC-06ED-B462-37384109F2AF}"/>
                </a:ext>
              </a:extLst>
            </p:cNvPr>
            <p:cNvSpPr txBox="1"/>
            <p:nvPr/>
          </p:nvSpPr>
          <p:spPr>
            <a:xfrm>
              <a:off x="8714542"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21</a:t>
              </a:r>
            </a:p>
          </p:txBody>
        </p:sp>
        <p:sp>
          <p:nvSpPr>
            <p:cNvPr id="35" name="TextBox 34">
              <a:extLst>
                <a:ext uri="{FF2B5EF4-FFF2-40B4-BE49-F238E27FC236}">
                  <a16:creationId xmlns:a16="http://schemas.microsoft.com/office/drawing/2014/main" id="{4FDB76F7-D86E-6F94-BA24-C20C27BA462D}"/>
                </a:ext>
              </a:extLst>
            </p:cNvPr>
            <p:cNvSpPr txBox="1"/>
            <p:nvPr/>
          </p:nvSpPr>
          <p:spPr>
            <a:xfrm>
              <a:off x="9048287"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22</a:t>
              </a:r>
            </a:p>
          </p:txBody>
        </p:sp>
        <p:sp>
          <p:nvSpPr>
            <p:cNvPr id="36" name="TextBox 35">
              <a:extLst>
                <a:ext uri="{FF2B5EF4-FFF2-40B4-BE49-F238E27FC236}">
                  <a16:creationId xmlns:a16="http://schemas.microsoft.com/office/drawing/2014/main" id="{969FB3FC-4457-78E1-C04A-5E27F7DBE901}"/>
                </a:ext>
              </a:extLst>
            </p:cNvPr>
            <p:cNvSpPr txBox="1"/>
            <p:nvPr/>
          </p:nvSpPr>
          <p:spPr>
            <a:xfrm>
              <a:off x="9382155"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23</a:t>
              </a:r>
            </a:p>
          </p:txBody>
        </p:sp>
        <p:sp>
          <p:nvSpPr>
            <p:cNvPr id="37" name="TextBox 36">
              <a:extLst>
                <a:ext uri="{FF2B5EF4-FFF2-40B4-BE49-F238E27FC236}">
                  <a16:creationId xmlns:a16="http://schemas.microsoft.com/office/drawing/2014/main" id="{D266AB7C-BFF5-690E-56FE-373A3E008A6F}"/>
                </a:ext>
              </a:extLst>
            </p:cNvPr>
            <p:cNvSpPr txBox="1"/>
            <p:nvPr/>
          </p:nvSpPr>
          <p:spPr>
            <a:xfrm>
              <a:off x="9716004"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24</a:t>
              </a:r>
            </a:p>
          </p:txBody>
        </p:sp>
        <p:sp>
          <p:nvSpPr>
            <p:cNvPr id="38" name="TextBox 37">
              <a:extLst>
                <a:ext uri="{FF2B5EF4-FFF2-40B4-BE49-F238E27FC236}">
                  <a16:creationId xmlns:a16="http://schemas.microsoft.com/office/drawing/2014/main" id="{9E9A53BA-A6C2-33E9-9CCB-9F75B3B4A72D}"/>
                </a:ext>
              </a:extLst>
            </p:cNvPr>
            <p:cNvSpPr txBox="1"/>
            <p:nvPr/>
          </p:nvSpPr>
          <p:spPr>
            <a:xfrm>
              <a:off x="10049874"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25</a:t>
              </a:r>
            </a:p>
          </p:txBody>
        </p:sp>
        <p:sp>
          <p:nvSpPr>
            <p:cNvPr id="39" name="TextBox 38">
              <a:extLst>
                <a:ext uri="{FF2B5EF4-FFF2-40B4-BE49-F238E27FC236}">
                  <a16:creationId xmlns:a16="http://schemas.microsoft.com/office/drawing/2014/main" id="{014DB58E-3236-5D44-3085-5FAC3A08FDE4}"/>
                </a:ext>
              </a:extLst>
            </p:cNvPr>
            <p:cNvSpPr txBox="1"/>
            <p:nvPr/>
          </p:nvSpPr>
          <p:spPr>
            <a:xfrm>
              <a:off x="10383723"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26</a:t>
              </a:r>
            </a:p>
          </p:txBody>
        </p:sp>
        <p:sp>
          <p:nvSpPr>
            <p:cNvPr id="40" name="TextBox 39">
              <a:extLst>
                <a:ext uri="{FF2B5EF4-FFF2-40B4-BE49-F238E27FC236}">
                  <a16:creationId xmlns:a16="http://schemas.microsoft.com/office/drawing/2014/main" id="{511C0A22-4DD9-FB03-516F-034F4942F360}"/>
                </a:ext>
              </a:extLst>
            </p:cNvPr>
            <p:cNvSpPr txBox="1"/>
            <p:nvPr/>
          </p:nvSpPr>
          <p:spPr>
            <a:xfrm>
              <a:off x="10717595"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27</a:t>
              </a:r>
            </a:p>
          </p:txBody>
        </p:sp>
        <p:sp>
          <p:nvSpPr>
            <p:cNvPr id="41" name="TextBox 40">
              <a:extLst>
                <a:ext uri="{FF2B5EF4-FFF2-40B4-BE49-F238E27FC236}">
                  <a16:creationId xmlns:a16="http://schemas.microsoft.com/office/drawing/2014/main" id="{3B03DFB2-8F50-90CB-82FE-37654074BA32}"/>
                </a:ext>
              </a:extLst>
            </p:cNvPr>
            <p:cNvSpPr txBox="1"/>
            <p:nvPr/>
          </p:nvSpPr>
          <p:spPr>
            <a:xfrm>
              <a:off x="11051252"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28</a:t>
              </a:r>
            </a:p>
          </p:txBody>
        </p:sp>
        <p:sp>
          <p:nvSpPr>
            <p:cNvPr id="42" name="TextBox 41">
              <a:extLst>
                <a:ext uri="{FF2B5EF4-FFF2-40B4-BE49-F238E27FC236}">
                  <a16:creationId xmlns:a16="http://schemas.microsoft.com/office/drawing/2014/main" id="{8E37E300-76BB-C2B0-5D68-D20469581111}"/>
                </a:ext>
              </a:extLst>
            </p:cNvPr>
            <p:cNvSpPr txBox="1"/>
            <p:nvPr/>
          </p:nvSpPr>
          <p:spPr>
            <a:xfrm>
              <a:off x="11385102"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29</a:t>
              </a:r>
            </a:p>
          </p:txBody>
        </p:sp>
        <p:sp>
          <p:nvSpPr>
            <p:cNvPr id="43" name="TextBox 42">
              <a:extLst>
                <a:ext uri="{FF2B5EF4-FFF2-40B4-BE49-F238E27FC236}">
                  <a16:creationId xmlns:a16="http://schemas.microsoft.com/office/drawing/2014/main" id="{A4181BB2-D4E2-4615-EEB0-B29751452511}"/>
                </a:ext>
              </a:extLst>
            </p:cNvPr>
            <p:cNvSpPr txBox="1"/>
            <p:nvPr/>
          </p:nvSpPr>
          <p:spPr>
            <a:xfrm>
              <a:off x="1251558" y="9013377"/>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0</a:t>
              </a:r>
            </a:p>
          </p:txBody>
        </p:sp>
        <p:sp>
          <p:nvSpPr>
            <p:cNvPr id="44" name="TextBox 43">
              <a:extLst>
                <a:ext uri="{FF2B5EF4-FFF2-40B4-BE49-F238E27FC236}">
                  <a16:creationId xmlns:a16="http://schemas.microsoft.com/office/drawing/2014/main" id="{C33D81D7-BE32-3849-1EB9-14D20701D848}"/>
                </a:ext>
              </a:extLst>
            </p:cNvPr>
            <p:cNvSpPr txBox="1"/>
            <p:nvPr/>
          </p:nvSpPr>
          <p:spPr>
            <a:xfrm>
              <a:off x="1157962" y="7851496"/>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20</a:t>
              </a:r>
            </a:p>
          </p:txBody>
        </p:sp>
        <p:sp>
          <p:nvSpPr>
            <p:cNvPr id="45" name="TextBox 44">
              <a:extLst>
                <a:ext uri="{FF2B5EF4-FFF2-40B4-BE49-F238E27FC236}">
                  <a16:creationId xmlns:a16="http://schemas.microsoft.com/office/drawing/2014/main" id="{B597421B-DD37-0FAC-C905-132DF622C6E2}"/>
                </a:ext>
              </a:extLst>
            </p:cNvPr>
            <p:cNvSpPr txBox="1"/>
            <p:nvPr/>
          </p:nvSpPr>
          <p:spPr>
            <a:xfrm>
              <a:off x="1157962" y="6689422"/>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40</a:t>
              </a:r>
            </a:p>
          </p:txBody>
        </p:sp>
        <p:sp>
          <p:nvSpPr>
            <p:cNvPr id="46" name="TextBox 45">
              <a:extLst>
                <a:ext uri="{FF2B5EF4-FFF2-40B4-BE49-F238E27FC236}">
                  <a16:creationId xmlns:a16="http://schemas.microsoft.com/office/drawing/2014/main" id="{7348C6EB-C62A-B210-9DFB-C41026D1A875}"/>
                </a:ext>
              </a:extLst>
            </p:cNvPr>
            <p:cNvSpPr txBox="1"/>
            <p:nvPr/>
          </p:nvSpPr>
          <p:spPr>
            <a:xfrm>
              <a:off x="1157962" y="5527541"/>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60</a:t>
              </a:r>
            </a:p>
          </p:txBody>
        </p:sp>
        <p:sp>
          <p:nvSpPr>
            <p:cNvPr id="47" name="TextBox 46">
              <a:extLst>
                <a:ext uri="{FF2B5EF4-FFF2-40B4-BE49-F238E27FC236}">
                  <a16:creationId xmlns:a16="http://schemas.microsoft.com/office/drawing/2014/main" id="{8BBD80A6-C7EC-4F71-F594-00A0CA34998D}"/>
                </a:ext>
              </a:extLst>
            </p:cNvPr>
            <p:cNvSpPr txBox="1"/>
            <p:nvPr/>
          </p:nvSpPr>
          <p:spPr>
            <a:xfrm>
              <a:off x="1157962" y="436544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80</a:t>
              </a:r>
            </a:p>
          </p:txBody>
        </p:sp>
        <p:sp>
          <p:nvSpPr>
            <p:cNvPr id="48" name="TextBox 47">
              <a:extLst>
                <a:ext uri="{FF2B5EF4-FFF2-40B4-BE49-F238E27FC236}">
                  <a16:creationId xmlns:a16="http://schemas.microsoft.com/office/drawing/2014/main" id="{5DCB46A9-0183-7DFE-526C-037A3D6B7A2A}"/>
                </a:ext>
              </a:extLst>
            </p:cNvPr>
            <p:cNvSpPr txBox="1"/>
            <p:nvPr/>
          </p:nvSpPr>
          <p:spPr>
            <a:xfrm>
              <a:off x="1064368" y="3203544"/>
              <a:ext cx="667579"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100</a:t>
              </a:r>
            </a:p>
          </p:txBody>
        </p:sp>
        <p:sp>
          <p:nvSpPr>
            <p:cNvPr id="49" name="TextBox 48">
              <a:extLst>
                <a:ext uri="{FF2B5EF4-FFF2-40B4-BE49-F238E27FC236}">
                  <a16:creationId xmlns:a16="http://schemas.microsoft.com/office/drawing/2014/main" id="{EA9146F8-15F4-D192-38A4-0FAD1D6E1D9F}"/>
                </a:ext>
              </a:extLst>
            </p:cNvPr>
            <p:cNvSpPr txBox="1"/>
            <p:nvPr/>
          </p:nvSpPr>
          <p:spPr>
            <a:xfrm rot="16200000">
              <a:off x="-1685475" y="6037079"/>
              <a:ext cx="4922501" cy="46172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Helvetica-Bold"/>
                  <a:ea typeface="+mn-ea"/>
                  <a:cs typeface="+mn-cs"/>
                  <a:sym typeface="Helvetica-Bold"/>
                  <a:rtl val="0"/>
                </a:rPr>
                <a:t>Progression-Free Survival Probability (%)</a:t>
              </a:r>
            </a:p>
          </p:txBody>
        </p:sp>
        <p:sp>
          <p:nvSpPr>
            <p:cNvPr id="50" name="TextBox 49">
              <a:extLst>
                <a:ext uri="{FF2B5EF4-FFF2-40B4-BE49-F238E27FC236}">
                  <a16:creationId xmlns:a16="http://schemas.microsoft.com/office/drawing/2014/main" id="{0389FC7C-78A7-8986-2617-4B07B625B6AE}"/>
                </a:ext>
              </a:extLst>
            </p:cNvPr>
            <p:cNvSpPr txBox="1"/>
            <p:nvPr/>
          </p:nvSpPr>
          <p:spPr>
            <a:xfrm>
              <a:off x="5737104" y="9749417"/>
              <a:ext cx="1190225" cy="46172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Helvetica-Bold"/>
                  <a:ea typeface="+mn-ea"/>
                  <a:cs typeface="+mn-cs"/>
                  <a:sym typeface="Helvetica-Bold"/>
                  <a:rtl val="0"/>
                </a:rPr>
                <a:t>Months</a:t>
              </a:r>
            </a:p>
          </p:txBody>
        </p:sp>
      </p:grpSp>
      <p:grpSp>
        <p:nvGrpSpPr>
          <p:cNvPr id="476" name="Group 475">
            <a:extLst>
              <a:ext uri="{FF2B5EF4-FFF2-40B4-BE49-F238E27FC236}">
                <a16:creationId xmlns:a16="http://schemas.microsoft.com/office/drawing/2014/main" id="{5DD74F70-4C7A-07DF-1521-1C279198FF6F}"/>
              </a:ext>
            </a:extLst>
          </p:cNvPr>
          <p:cNvGrpSpPr/>
          <p:nvPr/>
        </p:nvGrpSpPr>
        <p:grpSpPr>
          <a:xfrm>
            <a:off x="5981527" y="5009050"/>
            <a:ext cx="5995223" cy="514038"/>
            <a:chOff x="1152883" y="9650833"/>
            <a:chExt cx="10805553" cy="952981"/>
          </a:xfrm>
        </p:grpSpPr>
        <p:sp>
          <p:nvSpPr>
            <p:cNvPr id="477" name="TextBox 476">
              <a:extLst>
                <a:ext uri="{FF2B5EF4-FFF2-40B4-BE49-F238E27FC236}">
                  <a16:creationId xmlns:a16="http://schemas.microsoft.com/office/drawing/2014/main" id="{E99529E8-A322-6D14-46A3-4EEA30B2CD9A}"/>
                </a:ext>
              </a:extLst>
            </p:cNvPr>
            <p:cNvSpPr txBox="1"/>
            <p:nvPr/>
          </p:nvSpPr>
          <p:spPr>
            <a:xfrm>
              <a:off x="1640793" y="9650833"/>
              <a:ext cx="1292046" cy="39941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Helvetica-Bold"/>
                  <a:ea typeface="+mn-ea"/>
                  <a:cs typeface="+mn-cs"/>
                  <a:sym typeface="Helvetica-Bold"/>
                  <a:rtl val="0"/>
                </a:rPr>
                <a:t>No. at Risk</a:t>
              </a:r>
            </a:p>
          </p:txBody>
        </p:sp>
        <p:sp>
          <p:nvSpPr>
            <p:cNvPr id="478" name="TextBox 477">
              <a:extLst>
                <a:ext uri="{FF2B5EF4-FFF2-40B4-BE49-F238E27FC236}">
                  <a16:creationId xmlns:a16="http://schemas.microsoft.com/office/drawing/2014/main" id="{0B9D77CB-E353-BC77-4D8F-0C35A7C0865E}"/>
                </a:ext>
              </a:extLst>
            </p:cNvPr>
            <p:cNvSpPr txBox="1"/>
            <p:nvPr/>
          </p:nvSpPr>
          <p:spPr>
            <a:xfrm>
              <a:off x="2661571"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373</a:t>
              </a:r>
            </a:p>
          </p:txBody>
        </p:sp>
        <p:sp>
          <p:nvSpPr>
            <p:cNvPr id="479" name="TextBox 478">
              <a:extLst>
                <a:ext uri="{FF2B5EF4-FFF2-40B4-BE49-F238E27FC236}">
                  <a16:creationId xmlns:a16="http://schemas.microsoft.com/office/drawing/2014/main" id="{70AE6E94-EE7D-8075-02A8-8FE7B87E0F7F}"/>
                </a:ext>
              </a:extLst>
            </p:cNvPr>
            <p:cNvSpPr txBox="1"/>
            <p:nvPr/>
          </p:nvSpPr>
          <p:spPr>
            <a:xfrm>
              <a:off x="2964944"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365</a:t>
              </a:r>
            </a:p>
          </p:txBody>
        </p:sp>
        <p:sp>
          <p:nvSpPr>
            <p:cNvPr id="480" name="TextBox 479">
              <a:extLst>
                <a:ext uri="{FF2B5EF4-FFF2-40B4-BE49-F238E27FC236}">
                  <a16:creationId xmlns:a16="http://schemas.microsoft.com/office/drawing/2014/main" id="{E4379EFE-88DA-8392-3814-76E49CAFE856}"/>
                </a:ext>
              </a:extLst>
            </p:cNvPr>
            <p:cNvSpPr txBox="1"/>
            <p:nvPr/>
          </p:nvSpPr>
          <p:spPr>
            <a:xfrm>
              <a:off x="3268252"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325</a:t>
              </a:r>
            </a:p>
          </p:txBody>
        </p:sp>
        <p:sp>
          <p:nvSpPr>
            <p:cNvPr id="481" name="TextBox 480">
              <a:extLst>
                <a:ext uri="{FF2B5EF4-FFF2-40B4-BE49-F238E27FC236}">
                  <a16:creationId xmlns:a16="http://schemas.microsoft.com/office/drawing/2014/main" id="{2DE06CF1-D4F5-F96E-3884-CE841E05223C}"/>
                </a:ext>
              </a:extLst>
            </p:cNvPr>
            <p:cNvSpPr txBox="1"/>
            <p:nvPr/>
          </p:nvSpPr>
          <p:spPr>
            <a:xfrm>
              <a:off x="3571651"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295</a:t>
              </a:r>
            </a:p>
          </p:txBody>
        </p:sp>
        <p:sp>
          <p:nvSpPr>
            <p:cNvPr id="482" name="TextBox 481">
              <a:extLst>
                <a:ext uri="{FF2B5EF4-FFF2-40B4-BE49-F238E27FC236}">
                  <a16:creationId xmlns:a16="http://schemas.microsoft.com/office/drawing/2014/main" id="{55342C42-7112-8114-19E5-6F0E738B97A9}"/>
                </a:ext>
              </a:extLst>
            </p:cNvPr>
            <p:cNvSpPr txBox="1"/>
            <p:nvPr/>
          </p:nvSpPr>
          <p:spPr>
            <a:xfrm>
              <a:off x="3875058"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290</a:t>
              </a:r>
            </a:p>
          </p:txBody>
        </p:sp>
        <p:sp>
          <p:nvSpPr>
            <p:cNvPr id="483" name="TextBox 482">
              <a:extLst>
                <a:ext uri="{FF2B5EF4-FFF2-40B4-BE49-F238E27FC236}">
                  <a16:creationId xmlns:a16="http://schemas.microsoft.com/office/drawing/2014/main" id="{76616DEF-5E5A-D2E1-87EC-C35551621876}"/>
                </a:ext>
              </a:extLst>
            </p:cNvPr>
            <p:cNvSpPr txBox="1"/>
            <p:nvPr/>
          </p:nvSpPr>
          <p:spPr>
            <a:xfrm>
              <a:off x="4178450"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272</a:t>
              </a:r>
            </a:p>
          </p:txBody>
        </p:sp>
        <p:sp>
          <p:nvSpPr>
            <p:cNvPr id="484" name="TextBox 483">
              <a:extLst>
                <a:ext uri="{FF2B5EF4-FFF2-40B4-BE49-F238E27FC236}">
                  <a16:creationId xmlns:a16="http://schemas.microsoft.com/office/drawing/2014/main" id="{ED885F8F-46BE-C9B8-23E1-915AC6E1C010}"/>
                </a:ext>
              </a:extLst>
            </p:cNvPr>
            <p:cNvSpPr txBox="1"/>
            <p:nvPr/>
          </p:nvSpPr>
          <p:spPr>
            <a:xfrm>
              <a:off x="4481839"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238</a:t>
              </a:r>
            </a:p>
          </p:txBody>
        </p:sp>
        <p:sp>
          <p:nvSpPr>
            <p:cNvPr id="485" name="TextBox 484">
              <a:extLst>
                <a:ext uri="{FF2B5EF4-FFF2-40B4-BE49-F238E27FC236}">
                  <a16:creationId xmlns:a16="http://schemas.microsoft.com/office/drawing/2014/main" id="{F087C6D7-017C-33FB-AC12-F227E21D084E}"/>
                </a:ext>
              </a:extLst>
            </p:cNvPr>
            <p:cNvSpPr txBox="1"/>
            <p:nvPr/>
          </p:nvSpPr>
          <p:spPr>
            <a:xfrm>
              <a:off x="4785247"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217</a:t>
              </a:r>
            </a:p>
          </p:txBody>
        </p:sp>
        <p:sp>
          <p:nvSpPr>
            <p:cNvPr id="486" name="TextBox 485">
              <a:extLst>
                <a:ext uri="{FF2B5EF4-FFF2-40B4-BE49-F238E27FC236}">
                  <a16:creationId xmlns:a16="http://schemas.microsoft.com/office/drawing/2014/main" id="{50136824-B49F-AAE6-7C52-F230D49AB16B}"/>
                </a:ext>
              </a:extLst>
            </p:cNvPr>
            <p:cNvSpPr txBox="1"/>
            <p:nvPr/>
          </p:nvSpPr>
          <p:spPr>
            <a:xfrm>
              <a:off x="5088464"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201</a:t>
              </a:r>
            </a:p>
          </p:txBody>
        </p:sp>
        <p:sp>
          <p:nvSpPr>
            <p:cNvPr id="487" name="TextBox 486">
              <a:extLst>
                <a:ext uri="{FF2B5EF4-FFF2-40B4-BE49-F238E27FC236}">
                  <a16:creationId xmlns:a16="http://schemas.microsoft.com/office/drawing/2014/main" id="{706BF943-EED6-B2DD-3864-419F349611DB}"/>
                </a:ext>
              </a:extLst>
            </p:cNvPr>
            <p:cNvSpPr txBox="1"/>
            <p:nvPr/>
          </p:nvSpPr>
          <p:spPr>
            <a:xfrm>
              <a:off x="5391855"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183</a:t>
              </a:r>
            </a:p>
          </p:txBody>
        </p:sp>
        <p:sp>
          <p:nvSpPr>
            <p:cNvPr id="488" name="TextBox 487">
              <a:extLst>
                <a:ext uri="{FF2B5EF4-FFF2-40B4-BE49-F238E27FC236}">
                  <a16:creationId xmlns:a16="http://schemas.microsoft.com/office/drawing/2014/main" id="{9D3EB265-EB06-972D-4AE6-D2E9E3BD563F}"/>
                </a:ext>
              </a:extLst>
            </p:cNvPr>
            <p:cNvSpPr txBox="1"/>
            <p:nvPr/>
          </p:nvSpPr>
          <p:spPr>
            <a:xfrm>
              <a:off x="5694421"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156</a:t>
              </a:r>
            </a:p>
          </p:txBody>
        </p:sp>
        <p:sp>
          <p:nvSpPr>
            <p:cNvPr id="489" name="TextBox 488">
              <a:extLst>
                <a:ext uri="{FF2B5EF4-FFF2-40B4-BE49-F238E27FC236}">
                  <a16:creationId xmlns:a16="http://schemas.microsoft.com/office/drawing/2014/main" id="{F4B55AE2-A964-959F-9235-11D2C5917551}"/>
                </a:ext>
              </a:extLst>
            </p:cNvPr>
            <p:cNvSpPr txBox="1"/>
            <p:nvPr/>
          </p:nvSpPr>
          <p:spPr>
            <a:xfrm>
              <a:off x="5997792"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142</a:t>
              </a:r>
            </a:p>
          </p:txBody>
        </p:sp>
        <p:sp>
          <p:nvSpPr>
            <p:cNvPr id="490" name="TextBox 489">
              <a:extLst>
                <a:ext uri="{FF2B5EF4-FFF2-40B4-BE49-F238E27FC236}">
                  <a16:creationId xmlns:a16="http://schemas.microsoft.com/office/drawing/2014/main" id="{1B121903-6BBB-2986-9429-EA4E408DB544}"/>
                </a:ext>
              </a:extLst>
            </p:cNvPr>
            <p:cNvSpPr txBox="1"/>
            <p:nvPr/>
          </p:nvSpPr>
          <p:spPr>
            <a:xfrm>
              <a:off x="6301104"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118</a:t>
              </a:r>
            </a:p>
          </p:txBody>
        </p:sp>
        <p:sp>
          <p:nvSpPr>
            <p:cNvPr id="491" name="TextBox 490">
              <a:extLst>
                <a:ext uri="{FF2B5EF4-FFF2-40B4-BE49-F238E27FC236}">
                  <a16:creationId xmlns:a16="http://schemas.microsoft.com/office/drawing/2014/main" id="{78EE7F2F-C452-A41A-DCF0-403B3A81EB80}"/>
                </a:ext>
              </a:extLst>
            </p:cNvPr>
            <p:cNvSpPr txBox="1"/>
            <p:nvPr/>
          </p:nvSpPr>
          <p:spPr>
            <a:xfrm>
              <a:off x="6604496"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100</a:t>
              </a:r>
            </a:p>
          </p:txBody>
        </p:sp>
        <p:sp>
          <p:nvSpPr>
            <p:cNvPr id="492" name="TextBox 491">
              <a:extLst>
                <a:ext uri="{FF2B5EF4-FFF2-40B4-BE49-F238E27FC236}">
                  <a16:creationId xmlns:a16="http://schemas.microsoft.com/office/drawing/2014/main" id="{C410C95A-F992-C3E2-C597-046E3BAAE301}"/>
                </a:ext>
              </a:extLst>
            </p:cNvPr>
            <p:cNvSpPr txBox="1"/>
            <p:nvPr/>
          </p:nvSpPr>
          <p:spPr>
            <a:xfrm>
              <a:off x="6947762"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88</a:t>
              </a:r>
            </a:p>
          </p:txBody>
        </p:sp>
        <p:sp>
          <p:nvSpPr>
            <p:cNvPr id="493" name="TextBox 492">
              <a:extLst>
                <a:ext uri="{FF2B5EF4-FFF2-40B4-BE49-F238E27FC236}">
                  <a16:creationId xmlns:a16="http://schemas.microsoft.com/office/drawing/2014/main" id="{3817785A-2C78-1A4D-187D-9A009E2E6A63}"/>
                </a:ext>
              </a:extLst>
            </p:cNvPr>
            <p:cNvSpPr txBox="1"/>
            <p:nvPr/>
          </p:nvSpPr>
          <p:spPr>
            <a:xfrm>
              <a:off x="7251172"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81</a:t>
              </a:r>
            </a:p>
          </p:txBody>
        </p:sp>
        <p:sp>
          <p:nvSpPr>
            <p:cNvPr id="494" name="TextBox 493">
              <a:extLst>
                <a:ext uri="{FF2B5EF4-FFF2-40B4-BE49-F238E27FC236}">
                  <a16:creationId xmlns:a16="http://schemas.microsoft.com/office/drawing/2014/main" id="{979C0452-DEF1-EA95-D15C-76F9ADC6C9D0}"/>
                </a:ext>
              </a:extLst>
            </p:cNvPr>
            <p:cNvSpPr txBox="1"/>
            <p:nvPr/>
          </p:nvSpPr>
          <p:spPr>
            <a:xfrm>
              <a:off x="7554540"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71</a:t>
              </a:r>
            </a:p>
          </p:txBody>
        </p:sp>
        <p:sp>
          <p:nvSpPr>
            <p:cNvPr id="495" name="TextBox 494">
              <a:extLst>
                <a:ext uri="{FF2B5EF4-FFF2-40B4-BE49-F238E27FC236}">
                  <a16:creationId xmlns:a16="http://schemas.microsoft.com/office/drawing/2014/main" id="{F5DEDC5C-A31B-F4D7-751E-3102E3374263}"/>
                </a:ext>
              </a:extLst>
            </p:cNvPr>
            <p:cNvSpPr txBox="1"/>
            <p:nvPr/>
          </p:nvSpPr>
          <p:spPr>
            <a:xfrm>
              <a:off x="7857949"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53</a:t>
              </a:r>
            </a:p>
          </p:txBody>
        </p:sp>
        <p:sp>
          <p:nvSpPr>
            <p:cNvPr id="496" name="TextBox 495">
              <a:extLst>
                <a:ext uri="{FF2B5EF4-FFF2-40B4-BE49-F238E27FC236}">
                  <a16:creationId xmlns:a16="http://schemas.microsoft.com/office/drawing/2014/main" id="{FC6F592A-FDA4-B9B0-BCA2-E9C29A285716}"/>
                </a:ext>
              </a:extLst>
            </p:cNvPr>
            <p:cNvSpPr txBox="1"/>
            <p:nvPr/>
          </p:nvSpPr>
          <p:spPr>
            <a:xfrm>
              <a:off x="8161186"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42</a:t>
              </a:r>
            </a:p>
          </p:txBody>
        </p:sp>
        <p:sp>
          <p:nvSpPr>
            <p:cNvPr id="497" name="TextBox 496">
              <a:extLst>
                <a:ext uri="{FF2B5EF4-FFF2-40B4-BE49-F238E27FC236}">
                  <a16:creationId xmlns:a16="http://schemas.microsoft.com/office/drawing/2014/main" id="{8CADF3BD-CD70-197C-A0AA-3383DCAC7943}"/>
                </a:ext>
              </a:extLst>
            </p:cNvPr>
            <p:cNvSpPr txBox="1"/>
            <p:nvPr/>
          </p:nvSpPr>
          <p:spPr>
            <a:xfrm>
              <a:off x="8464577"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35</a:t>
              </a:r>
            </a:p>
          </p:txBody>
        </p:sp>
        <p:sp>
          <p:nvSpPr>
            <p:cNvPr id="498" name="TextBox 497">
              <a:extLst>
                <a:ext uri="{FF2B5EF4-FFF2-40B4-BE49-F238E27FC236}">
                  <a16:creationId xmlns:a16="http://schemas.microsoft.com/office/drawing/2014/main" id="{070EA210-B2B1-446D-49D3-8E4283E017E2}"/>
                </a:ext>
              </a:extLst>
            </p:cNvPr>
            <p:cNvSpPr txBox="1"/>
            <p:nvPr/>
          </p:nvSpPr>
          <p:spPr>
            <a:xfrm>
              <a:off x="8765883"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32</a:t>
              </a:r>
            </a:p>
          </p:txBody>
        </p:sp>
        <p:sp>
          <p:nvSpPr>
            <p:cNvPr id="499" name="TextBox 498">
              <a:extLst>
                <a:ext uri="{FF2B5EF4-FFF2-40B4-BE49-F238E27FC236}">
                  <a16:creationId xmlns:a16="http://schemas.microsoft.com/office/drawing/2014/main" id="{10AA06FA-2594-121F-18A4-5A181F7ABD07}"/>
                </a:ext>
              </a:extLst>
            </p:cNvPr>
            <p:cNvSpPr txBox="1"/>
            <p:nvPr/>
          </p:nvSpPr>
          <p:spPr>
            <a:xfrm>
              <a:off x="9069271"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21</a:t>
              </a:r>
            </a:p>
          </p:txBody>
        </p:sp>
        <p:sp>
          <p:nvSpPr>
            <p:cNvPr id="500" name="TextBox 499">
              <a:extLst>
                <a:ext uri="{FF2B5EF4-FFF2-40B4-BE49-F238E27FC236}">
                  <a16:creationId xmlns:a16="http://schemas.microsoft.com/office/drawing/2014/main" id="{0F3632FB-2F6A-5009-0BE0-E4AF28C6E0D7}"/>
                </a:ext>
              </a:extLst>
            </p:cNvPr>
            <p:cNvSpPr txBox="1"/>
            <p:nvPr/>
          </p:nvSpPr>
          <p:spPr>
            <a:xfrm>
              <a:off x="9372565"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18</a:t>
              </a:r>
            </a:p>
          </p:txBody>
        </p:sp>
        <p:sp>
          <p:nvSpPr>
            <p:cNvPr id="501" name="TextBox 500">
              <a:extLst>
                <a:ext uri="{FF2B5EF4-FFF2-40B4-BE49-F238E27FC236}">
                  <a16:creationId xmlns:a16="http://schemas.microsoft.com/office/drawing/2014/main" id="{5E9CB6F3-4FB4-4A51-A65E-4E45476903F1}"/>
                </a:ext>
              </a:extLst>
            </p:cNvPr>
            <p:cNvSpPr txBox="1"/>
            <p:nvPr/>
          </p:nvSpPr>
          <p:spPr>
            <a:xfrm>
              <a:off x="9675974"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15</a:t>
              </a:r>
            </a:p>
          </p:txBody>
        </p:sp>
        <p:sp>
          <p:nvSpPr>
            <p:cNvPr id="502" name="TextBox 501">
              <a:extLst>
                <a:ext uri="{FF2B5EF4-FFF2-40B4-BE49-F238E27FC236}">
                  <a16:creationId xmlns:a16="http://schemas.microsoft.com/office/drawing/2014/main" id="{7CD0355C-09EE-26BD-B29E-C622F5C3CEDD}"/>
                </a:ext>
              </a:extLst>
            </p:cNvPr>
            <p:cNvSpPr txBox="1"/>
            <p:nvPr/>
          </p:nvSpPr>
          <p:spPr>
            <a:xfrm>
              <a:off x="10019223" y="9992794"/>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8</a:t>
              </a:r>
            </a:p>
          </p:txBody>
        </p:sp>
        <p:sp>
          <p:nvSpPr>
            <p:cNvPr id="503" name="TextBox 502">
              <a:extLst>
                <a:ext uri="{FF2B5EF4-FFF2-40B4-BE49-F238E27FC236}">
                  <a16:creationId xmlns:a16="http://schemas.microsoft.com/office/drawing/2014/main" id="{7CD72AE1-8B46-21B2-9DC6-0017B8162177}"/>
                </a:ext>
              </a:extLst>
            </p:cNvPr>
            <p:cNvSpPr txBox="1"/>
            <p:nvPr/>
          </p:nvSpPr>
          <p:spPr>
            <a:xfrm>
              <a:off x="10322630" y="9992794"/>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a:t>
              </a:r>
            </a:p>
          </p:txBody>
        </p:sp>
        <p:sp>
          <p:nvSpPr>
            <p:cNvPr id="504" name="TextBox 503">
              <a:extLst>
                <a:ext uri="{FF2B5EF4-FFF2-40B4-BE49-F238E27FC236}">
                  <a16:creationId xmlns:a16="http://schemas.microsoft.com/office/drawing/2014/main" id="{F248352B-666B-9453-747C-E7E59B9561AE}"/>
                </a:ext>
              </a:extLst>
            </p:cNvPr>
            <p:cNvSpPr txBox="1"/>
            <p:nvPr/>
          </p:nvSpPr>
          <p:spPr>
            <a:xfrm>
              <a:off x="10626000" y="9992794"/>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4</a:t>
              </a:r>
            </a:p>
          </p:txBody>
        </p:sp>
        <p:sp>
          <p:nvSpPr>
            <p:cNvPr id="505" name="TextBox 504">
              <a:extLst>
                <a:ext uri="{FF2B5EF4-FFF2-40B4-BE49-F238E27FC236}">
                  <a16:creationId xmlns:a16="http://schemas.microsoft.com/office/drawing/2014/main" id="{E87EC2EF-6FB4-FFBF-038A-24F329DE9498}"/>
                </a:ext>
              </a:extLst>
            </p:cNvPr>
            <p:cNvSpPr txBox="1"/>
            <p:nvPr/>
          </p:nvSpPr>
          <p:spPr>
            <a:xfrm>
              <a:off x="10929410" y="9992794"/>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506" name="TextBox 505">
              <a:extLst>
                <a:ext uri="{FF2B5EF4-FFF2-40B4-BE49-F238E27FC236}">
                  <a16:creationId xmlns:a16="http://schemas.microsoft.com/office/drawing/2014/main" id="{24E32B2F-726C-4910-D193-D4A8E738548C}"/>
                </a:ext>
              </a:extLst>
            </p:cNvPr>
            <p:cNvSpPr txBox="1"/>
            <p:nvPr/>
          </p:nvSpPr>
          <p:spPr>
            <a:xfrm>
              <a:off x="11232646" y="9992794"/>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507" name="TextBox 506">
              <a:extLst>
                <a:ext uri="{FF2B5EF4-FFF2-40B4-BE49-F238E27FC236}">
                  <a16:creationId xmlns:a16="http://schemas.microsoft.com/office/drawing/2014/main" id="{33367297-A282-000A-27D6-96B874D84353}"/>
                </a:ext>
              </a:extLst>
            </p:cNvPr>
            <p:cNvSpPr txBox="1"/>
            <p:nvPr/>
          </p:nvSpPr>
          <p:spPr>
            <a:xfrm>
              <a:off x="11536035" y="9992794"/>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0</a:t>
              </a:r>
            </a:p>
          </p:txBody>
        </p:sp>
        <p:sp>
          <p:nvSpPr>
            <p:cNvPr id="508" name="TextBox 507">
              <a:extLst>
                <a:ext uri="{FF2B5EF4-FFF2-40B4-BE49-F238E27FC236}">
                  <a16:creationId xmlns:a16="http://schemas.microsoft.com/office/drawing/2014/main" id="{C31E81FB-4158-E796-EC11-FE160515A29C}"/>
                </a:ext>
              </a:extLst>
            </p:cNvPr>
            <p:cNvSpPr txBox="1"/>
            <p:nvPr/>
          </p:nvSpPr>
          <p:spPr>
            <a:xfrm>
              <a:off x="2661570" y="10232930"/>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184</a:t>
              </a:r>
            </a:p>
          </p:txBody>
        </p:sp>
        <p:sp>
          <p:nvSpPr>
            <p:cNvPr id="509" name="TextBox 508">
              <a:extLst>
                <a:ext uri="{FF2B5EF4-FFF2-40B4-BE49-F238E27FC236}">
                  <a16:creationId xmlns:a16="http://schemas.microsoft.com/office/drawing/2014/main" id="{36AEAF40-CAA9-AB9B-B6A2-AD6AC6495FE3}"/>
                </a:ext>
              </a:extLst>
            </p:cNvPr>
            <p:cNvSpPr txBox="1"/>
            <p:nvPr/>
          </p:nvSpPr>
          <p:spPr>
            <a:xfrm>
              <a:off x="2964944" y="10232930"/>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166</a:t>
              </a:r>
            </a:p>
          </p:txBody>
        </p:sp>
        <p:sp>
          <p:nvSpPr>
            <p:cNvPr id="510" name="TextBox 509">
              <a:extLst>
                <a:ext uri="{FF2B5EF4-FFF2-40B4-BE49-F238E27FC236}">
                  <a16:creationId xmlns:a16="http://schemas.microsoft.com/office/drawing/2014/main" id="{7941B2A6-3B9A-EAE9-BA47-8707B3395953}"/>
                </a:ext>
              </a:extLst>
            </p:cNvPr>
            <p:cNvSpPr txBox="1"/>
            <p:nvPr/>
          </p:nvSpPr>
          <p:spPr>
            <a:xfrm>
              <a:off x="3268252" y="10232930"/>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119</a:t>
              </a:r>
            </a:p>
          </p:txBody>
        </p:sp>
        <p:sp>
          <p:nvSpPr>
            <p:cNvPr id="511" name="TextBox 510">
              <a:extLst>
                <a:ext uri="{FF2B5EF4-FFF2-40B4-BE49-F238E27FC236}">
                  <a16:creationId xmlns:a16="http://schemas.microsoft.com/office/drawing/2014/main" id="{B0DA3AA1-1669-8309-F797-69D1E5943680}"/>
                </a:ext>
              </a:extLst>
            </p:cNvPr>
            <p:cNvSpPr txBox="1"/>
            <p:nvPr/>
          </p:nvSpPr>
          <p:spPr>
            <a:xfrm>
              <a:off x="3611510"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93</a:t>
              </a:r>
            </a:p>
          </p:txBody>
        </p:sp>
        <p:sp>
          <p:nvSpPr>
            <p:cNvPr id="512" name="TextBox 511">
              <a:extLst>
                <a:ext uri="{FF2B5EF4-FFF2-40B4-BE49-F238E27FC236}">
                  <a16:creationId xmlns:a16="http://schemas.microsoft.com/office/drawing/2014/main" id="{C70D2186-D968-3E5D-359A-1C25524C0D8B}"/>
                </a:ext>
              </a:extLst>
            </p:cNvPr>
            <p:cNvSpPr txBox="1"/>
            <p:nvPr/>
          </p:nvSpPr>
          <p:spPr>
            <a:xfrm>
              <a:off x="3914919"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90</a:t>
              </a:r>
            </a:p>
          </p:txBody>
        </p:sp>
        <p:sp>
          <p:nvSpPr>
            <p:cNvPr id="514" name="TextBox 513">
              <a:extLst>
                <a:ext uri="{FF2B5EF4-FFF2-40B4-BE49-F238E27FC236}">
                  <a16:creationId xmlns:a16="http://schemas.microsoft.com/office/drawing/2014/main" id="{F8AD048C-1CC0-32BF-CC34-BC13F2016AEF}"/>
                </a:ext>
              </a:extLst>
            </p:cNvPr>
            <p:cNvSpPr txBox="1"/>
            <p:nvPr/>
          </p:nvSpPr>
          <p:spPr>
            <a:xfrm>
              <a:off x="4218309"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73</a:t>
              </a:r>
            </a:p>
          </p:txBody>
        </p:sp>
        <p:sp>
          <p:nvSpPr>
            <p:cNvPr id="515" name="TextBox 514">
              <a:extLst>
                <a:ext uri="{FF2B5EF4-FFF2-40B4-BE49-F238E27FC236}">
                  <a16:creationId xmlns:a16="http://schemas.microsoft.com/office/drawing/2014/main" id="{21F4108C-F593-88C5-C6E1-095B320783CF}"/>
                </a:ext>
              </a:extLst>
            </p:cNvPr>
            <p:cNvSpPr txBox="1"/>
            <p:nvPr/>
          </p:nvSpPr>
          <p:spPr>
            <a:xfrm>
              <a:off x="4521698"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60</a:t>
              </a:r>
            </a:p>
          </p:txBody>
        </p:sp>
        <p:sp>
          <p:nvSpPr>
            <p:cNvPr id="516" name="TextBox 515">
              <a:extLst>
                <a:ext uri="{FF2B5EF4-FFF2-40B4-BE49-F238E27FC236}">
                  <a16:creationId xmlns:a16="http://schemas.microsoft.com/office/drawing/2014/main" id="{AA17FEE2-10F6-B9A3-C5C1-6BC941968AF4}"/>
                </a:ext>
              </a:extLst>
            </p:cNvPr>
            <p:cNvSpPr txBox="1"/>
            <p:nvPr/>
          </p:nvSpPr>
          <p:spPr>
            <a:xfrm>
              <a:off x="4825106"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51</a:t>
              </a:r>
            </a:p>
          </p:txBody>
        </p:sp>
        <p:sp>
          <p:nvSpPr>
            <p:cNvPr id="517" name="TextBox 516">
              <a:extLst>
                <a:ext uri="{FF2B5EF4-FFF2-40B4-BE49-F238E27FC236}">
                  <a16:creationId xmlns:a16="http://schemas.microsoft.com/office/drawing/2014/main" id="{6044C307-E69F-6F17-0FD7-8C78B079DA4D}"/>
                </a:ext>
              </a:extLst>
            </p:cNvPr>
            <p:cNvSpPr txBox="1"/>
            <p:nvPr/>
          </p:nvSpPr>
          <p:spPr>
            <a:xfrm>
              <a:off x="5128324"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45</a:t>
              </a:r>
            </a:p>
          </p:txBody>
        </p:sp>
        <p:sp>
          <p:nvSpPr>
            <p:cNvPr id="518" name="TextBox 517">
              <a:extLst>
                <a:ext uri="{FF2B5EF4-FFF2-40B4-BE49-F238E27FC236}">
                  <a16:creationId xmlns:a16="http://schemas.microsoft.com/office/drawing/2014/main" id="{51A888CD-E077-E19A-1422-7F35911B9850}"/>
                </a:ext>
              </a:extLst>
            </p:cNvPr>
            <p:cNvSpPr txBox="1"/>
            <p:nvPr/>
          </p:nvSpPr>
          <p:spPr>
            <a:xfrm>
              <a:off x="5431714"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34</a:t>
              </a:r>
            </a:p>
          </p:txBody>
        </p:sp>
        <p:sp>
          <p:nvSpPr>
            <p:cNvPr id="519" name="TextBox 518">
              <a:extLst>
                <a:ext uri="{FF2B5EF4-FFF2-40B4-BE49-F238E27FC236}">
                  <a16:creationId xmlns:a16="http://schemas.microsoft.com/office/drawing/2014/main" id="{97D0170B-D1B3-4ED5-7F73-4F6329258F71}"/>
                </a:ext>
              </a:extLst>
            </p:cNvPr>
            <p:cNvSpPr txBox="1"/>
            <p:nvPr/>
          </p:nvSpPr>
          <p:spPr>
            <a:xfrm>
              <a:off x="5734281"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32</a:t>
              </a:r>
            </a:p>
          </p:txBody>
        </p:sp>
        <p:sp>
          <p:nvSpPr>
            <p:cNvPr id="520" name="TextBox 519">
              <a:extLst>
                <a:ext uri="{FF2B5EF4-FFF2-40B4-BE49-F238E27FC236}">
                  <a16:creationId xmlns:a16="http://schemas.microsoft.com/office/drawing/2014/main" id="{A1602B1A-90B8-EE5C-69A8-4505079B09D2}"/>
                </a:ext>
              </a:extLst>
            </p:cNvPr>
            <p:cNvSpPr txBox="1"/>
            <p:nvPr/>
          </p:nvSpPr>
          <p:spPr>
            <a:xfrm>
              <a:off x="6037651"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29</a:t>
              </a:r>
            </a:p>
          </p:txBody>
        </p:sp>
        <p:sp>
          <p:nvSpPr>
            <p:cNvPr id="521" name="TextBox 520">
              <a:extLst>
                <a:ext uri="{FF2B5EF4-FFF2-40B4-BE49-F238E27FC236}">
                  <a16:creationId xmlns:a16="http://schemas.microsoft.com/office/drawing/2014/main" id="{3B39AC34-2319-D062-0E79-F44AEB729D4F}"/>
                </a:ext>
              </a:extLst>
            </p:cNvPr>
            <p:cNvSpPr txBox="1"/>
            <p:nvPr/>
          </p:nvSpPr>
          <p:spPr>
            <a:xfrm>
              <a:off x="6340963"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26</a:t>
              </a:r>
            </a:p>
          </p:txBody>
        </p:sp>
        <p:sp>
          <p:nvSpPr>
            <p:cNvPr id="522" name="TextBox 521">
              <a:extLst>
                <a:ext uri="{FF2B5EF4-FFF2-40B4-BE49-F238E27FC236}">
                  <a16:creationId xmlns:a16="http://schemas.microsoft.com/office/drawing/2014/main" id="{E7C66D28-6316-F409-EC04-01510EFD88A7}"/>
                </a:ext>
              </a:extLst>
            </p:cNvPr>
            <p:cNvSpPr txBox="1"/>
            <p:nvPr/>
          </p:nvSpPr>
          <p:spPr>
            <a:xfrm>
              <a:off x="6644353"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22</a:t>
              </a:r>
            </a:p>
          </p:txBody>
        </p:sp>
        <p:sp>
          <p:nvSpPr>
            <p:cNvPr id="523" name="TextBox 522">
              <a:extLst>
                <a:ext uri="{FF2B5EF4-FFF2-40B4-BE49-F238E27FC236}">
                  <a16:creationId xmlns:a16="http://schemas.microsoft.com/office/drawing/2014/main" id="{5218166F-5393-8528-1E7F-479C096E6A01}"/>
                </a:ext>
              </a:extLst>
            </p:cNvPr>
            <p:cNvSpPr txBox="1"/>
            <p:nvPr/>
          </p:nvSpPr>
          <p:spPr>
            <a:xfrm>
              <a:off x="6947762"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15</a:t>
              </a:r>
            </a:p>
          </p:txBody>
        </p:sp>
        <p:sp>
          <p:nvSpPr>
            <p:cNvPr id="524" name="TextBox 523">
              <a:extLst>
                <a:ext uri="{FF2B5EF4-FFF2-40B4-BE49-F238E27FC236}">
                  <a16:creationId xmlns:a16="http://schemas.microsoft.com/office/drawing/2014/main" id="{8546338E-AF62-B7BA-B07F-82C15C3F988C}"/>
                </a:ext>
              </a:extLst>
            </p:cNvPr>
            <p:cNvSpPr txBox="1"/>
            <p:nvPr/>
          </p:nvSpPr>
          <p:spPr>
            <a:xfrm>
              <a:off x="7251171"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13</a:t>
              </a:r>
            </a:p>
          </p:txBody>
        </p:sp>
        <p:sp>
          <p:nvSpPr>
            <p:cNvPr id="525" name="TextBox 524">
              <a:extLst>
                <a:ext uri="{FF2B5EF4-FFF2-40B4-BE49-F238E27FC236}">
                  <a16:creationId xmlns:a16="http://schemas.microsoft.com/office/drawing/2014/main" id="{89D4ADFF-1A45-D4A8-7AA3-478CF8667384}"/>
                </a:ext>
              </a:extLst>
            </p:cNvPr>
            <p:cNvSpPr txBox="1"/>
            <p:nvPr/>
          </p:nvSpPr>
          <p:spPr>
            <a:xfrm>
              <a:off x="7594400"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9</a:t>
              </a:r>
            </a:p>
          </p:txBody>
        </p:sp>
        <p:sp>
          <p:nvSpPr>
            <p:cNvPr id="526" name="TextBox 525">
              <a:extLst>
                <a:ext uri="{FF2B5EF4-FFF2-40B4-BE49-F238E27FC236}">
                  <a16:creationId xmlns:a16="http://schemas.microsoft.com/office/drawing/2014/main" id="{213BDBFC-8C32-EE77-3B54-F1F682D7FE30}"/>
                </a:ext>
              </a:extLst>
            </p:cNvPr>
            <p:cNvSpPr txBox="1"/>
            <p:nvPr/>
          </p:nvSpPr>
          <p:spPr>
            <a:xfrm>
              <a:off x="7897810"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5</a:t>
              </a:r>
            </a:p>
          </p:txBody>
        </p:sp>
        <p:sp>
          <p:nvSpPr>
            <p:cNvPr id="527" name="TextBox 526">
              <a:extLst>
                <a:ext uri="{FF2B5EF4-FFF2-40B4-BE49-F238E27FC236}">
                  <a16:creationId xmlns:a16="http://schemas.microsoft.com/office/drawing/2014/main" id="{4C79781A-AAC1-290F-1630-F2A20BD8F74E}"/>
                </a:ext>
              </a:extLst>
            </p:cNvPr>
            <p:cNvSpPr txBox="1"/>
            <p:nvPr/>
          </p:nvSpPr>
          <p:spPr>
            <a:xfrm>
              <a:off x="8201026"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a:t>
              </a:r>
            </a:p>
          </p:txBody>
        </p:sp>
        <p:sp>
          <p:nvSpPr>
            <p:cNvPr id="528" name="TextBox 527">
              <a:extLst>
                <a:ext uri="{FF2B5EF4-FFF2-40B4-BE49-F238E27FC236}">
                  <a16:creationId xmlns:a16="http://schemas.microsoft.com/office/drawing/2014/main" id="{81514C9C-6D63-3C44-D711-DF7C416FBE6C}"/>
                </a:ext>
              </a:extLst>
            </p:cNvPr>
            <p:cNvSpPr txBox="1"/>
            <p:nvPr/>
          </p:nvSpPr>
          <p:spPr>
            <a:xfrm>
              <a:off x="8504416"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a:t>
              </a:r>
            </a:p>
          </p:txBody>
        </p:sp>
        <p:sp>
          <p:nvSpPr>
            <p:cNvPr id="529" name="TextBox 528">
              <a:extLst>
                <a:ext uri="{FF2B5EF4-FFF2-40B4-BE49-F238E27FC236}">
                  <a16:creationId xmlns:a16="http://schemas.microsoft.com/office/drawing/2014/main" id="{E3F2B1BD-4A3E-80D7-412A-F5A8DF424321}"/>
                </a:ext>
              </a:extLst>
            </p:cNvPr>
            <p:cNvSpPr txBox="1"/>
            <p:nvPr/>
          </p:nvSpPr>
          <p:spPr>
            <a:xfrm>
              <a:off x="8805740"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530" name="TextBox 529">
              <a:extLst>
                <a:ext uri="{FF2B5EF4-FFF2-40B4-BE49-F238E27FC236}">
                  <a16:creationId xmlns:a16="http://schemas.microsoft.com/office/drawing/2014/main" id="{C4964AC6-77B7-AAE2-0D39-C19A977A34BF}"/>
                </a:ext>
              </a:extLst>
            </p:cNvPr>
            <p:cNvSpPr txBox="1"/>
            <p:nvPr/>
          </p:nvSpPr>
          <p:spPr>
            <a:xfrm>
              <a:off x="9109111"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531" name="TextBox 530">
              <a:extLst>
                <a:ext uri="{FF2B5EF4-FFF2-40B4-BE49-F238E27FC236}">
                  <a16:creationId xmlns:a16="http://schemas.microsoft.com/office/drawing/2014/main" id="{C8A7E21C-8E15-0D49-0647-84C4C95C2C80}"/>
                </a:ext>
              </a:extLst>
            </p:cNvPr>
            <p:cNvSpPr txBox="1"/>
            <p:nvPr/>
          </p:nvSpPr>
          <p:spPr>
            <a:xfrm>
              <a:off x="9412423"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532" name="TextBox 531">
              <a:extLst>
                <a:ext uri="{FF2B5EF4-FFF2-40B4-BE49-F238E27FC236}">
                  <a16:creationId xmlns:a16="http://schemas.microsoft.com/office/drawing/2014/main" id="{C0CAE483-B0F6-7E1A-1109-DA3284B37FAC}"/>
                </a:ext>
              </a:extLst>
            </p:cNvPr>
            <p:cNvSpPr txBox="1"/>
            <p:nvPr/>
          </p:nvSpPr>
          <p:spPr>
            <a:xfrm>
              <a:off x="9715813"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533" name="TextBox 532">
              <a:extLst>
                <a:ext uri="{FF2B5EF4-FFF2-40B4-BE49-F238E27FC236}">
                  <a16:creationId xmlns:a16="http://schemas.microsoft.com/office/drawing/2014/main" id="{E27EB69B-DAC5-9A7C-85A5-8F5CB525A0BF}"/>
                </a:ext>
              </a:extLst>
            </p:cNvPr>
            <p:cNvSpPr txBox="1"/>
            <p:nvPr/>
          </p:nvSpPr>
          <p:spPr>
            <a:xfrm>
              <a:off x="10019222"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534" name="TextBox 533">
              <a:extLst>
                <a:ext uri="{FF2B5EF4-FFF2-40B4-BE49-F238E27FC236}">
                  <a16:creationId xmlns:a16="http://schemas.microsoft.com/office/drawing/2014/main" id="{85628031-3B63-564B-CE0B-6369B55D0CAB}"/>
                </a:ext>
              </a:extLst>
            </p:cNvPr>
            <p:cNvSpPr txBox="1"/>
            <p:nvPr/>
          </p:nvSpPr>
          <p:spPr>
            <a:xfrm>
              <a:off x="10322632"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535" name="TextBox 534">
              <a:extLst>
                <a:ext uri="{FF2B5EF4-FFF2-40B4-BE49-F238E27FC236}">
                  <a16:creationId xmlns:a16="http://schemas.microsoft.com/office/drawing/2014/main" id="{21553B59-016B-F301-6C7D-31E5E23FD770}"/>
                </a:ext>
              </a:extLst>
            </p:cNvPr>
            <p:cNvSpPr txBox="1"/>
            <p:nvPr/>
          </p:nvSpPr>
          <p:spPr>
            <a:xfrm>
              <a:off x="10626001"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0</a:t>
              </a:r>
            </a:p>
          </p:txBody>
        </p:sp>
        <p:sp>
          <p:nvSpPr>
            <p:cNvPr id="536" name="TextBox 535">
              <a:extLst>
                <a:ext uri="{FF2B5EF4-FFF2-40B4-BE49-F238E27FC236}">
                  <a16:creationId xmlns:a16="http://schemas.microsoft.com/office/drawing/2014/main" id="{ABA9131A-6223-3B30-7C1C-66EAB4CBD3C0}"/>
                </a:ext>
              </a:extLst>
            </p:cNvPr>
            <p:cNvSpPr txBox="1"/>
            <p:nvPr/>
          </p:nvSpPr>
          <p:spPr>
            <a:xfrm>
              <a:off x="1152883" y="9991968"/>
              <a:ext cx="1497762" cy="370884"/>
            </a:xfrm>
            <a:prstGeom prst="rect">
              <a:avLst/>
            </a:prstGeom>
            <a:noFill/>
          </p:spPr>
          <p:txBody>
            <a:bodyPr wrap="square" rtlCol="0">
              <a:spAutoFit/>
            </a:bodyPr>
            <a:lstStyle/>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T-DXd (n=373):</a:t>
              </a:r>
            </a:p>
          </p:txBody>
        </p:sp>
        <p:sp>
          <p:nvSpPr>
            <p:cNvPr id="537" name="TextBox 536">
              <a:extLst>
                <a:ext uri="{FF2B5EF4-FFF2-40B4-BE49-F238E27FC236}">
                  <a16:creationId xmlns:a16="http://schemas.microsoft.com/office/drawing/2014/main" id="{9AB6C3CE-F3DC-2CBA-9138-5BD95078DE24}"/>
                </a:ext>
              </a:extLst>
            </p:cNvPr>
            <p:cNvSpPr txBox="1"/>
            <p:nvPr/>
          </p:nvSpPr>
          <p:spPr>
            <a:xfrm>
              <a:off x="1211712" y="10220568"/>
              <a:ext cx="1434975" cy="370884"/>
            </a:xfrm>
            <a:prstGeom prst="rect">
              <a:avLst/>
            </a:prstGeom>
            <a:noFill/>
          </p:spPr>
          <p:txBody>
            <a:bodyPr wrap="square" rtlCol="0">
              <a:spAutoFit/>
            </a:bodyPr>
            <a:lstStyle/>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TPC (n=184):</a:t>
              </a:r>
            </a:p>
          </p:txBody>
        </p:sp>
      </p:grpSp>
      <p:sp>
        <p:nvSpPr>
          <p:cNvPr id="1049" name="TextBox 1048">
            <a:extLst>
              <a:ext uri="{FF2B5EF4-FFF2-40B4-BE49-F238E27FC236}">
                <a16:creationId xmlns:a16="http://schemas.microsoft.com/office/drawing/2014/main" id="{E86F9857-81C4-4344-B649-098DB8FC5FA8}"/>
              </a:ext>
            </a:extLst>
          </p:cNvPr>
          <p:cNvSpPr txBox="1"/>
          <p:nvPr/>
        </p:nvSpPr>
        <p:spPr>
          <a:xfrm>
            <a:off x="1326740" y="1029013"/>
            <a:ext cx="3796232" cy="430887"/>
          </a:xfrm>
          <a:prstGeom prst="rect">
            <a:avLst/>
          </a:prstGeom>
          <a:noFill/>
        </p:spPr>
        <p:txBody>
          <a:bodyPr wrap="non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NZ" sz="2200" b="1" i="0" u="none" strike="noStrike" kern="1200" cap="none" spc="0" normalizeH="0" baseline="0" noProof="0" dirty="0">
                <a:ln>
                  <a:noFill/>
                </a:ln>
                <a:solidFill>
                  <a:srgbClr val="1C81B0"/>
                </a:solidFill>
                <a:effectLst/>
                <a:uLnTx/>
                <a:uFillTx/>
                <a:latin typeface="Arial" panose="020B0604020202020204" pitchFamily="34" charset="0"/>
                <a:ea typeface="MS Mincho" panose="02020609040205080304" pitchFamily="49" charset="-128"/>
                <a:cs typeface="Arial" panose="020B0604020202020204" pitchFamily="34" charset="0"/>
              </a:rPr>
              <a:t>Hormone receptor-positive</a:t>
            </a:r>
          </a:p>
        </p:txBody>
      </p:sp>
      <p:grpSp>
        <p:nvGrpSpPr>
          <p:cNvPr id="539" name="Group 538">
            <a:extLst>
              <a:ext uri="{FF2B5EF4-FFF2-40B4-BE49-F238E27FC236}">
                <a16:creationId xmlns:a16="http://schemas.microsoft.com/office/drawing/2014/main" id="{10A973DD-2708-F70C-D112-51D5526CF974}"/>
              </a:ext>
            </a:extLst>
          </p:cNvPr>
          <p:cNvGrpSpPr/>
          <p:nvPr/>
        </p:nvGrpSpPr>
        <p:grpSpPr>
          <a:xfrm>
            <a:off x="47303" y="5010505"/>
            <a:ext cx="5999124" cy="527819"/>
            <a:chOff x="3663895" y="10484778"/>
            <a:chExt cx="16797803" cy="1404520"/>
          </a:xfrm>
        </p:grpSpPr>
        <p:sp>
          <p:nvSpPr>
            <p:cNvPr id="540" name="TextBox 539">
              <a:extLst>
                <a:ext uri="{FF2B5EF4-FFF2-40B4-BE49-F238E27FC236}">
                  <a16:creationId xmlns:a16="http://schemas.microsoft.com/office/drawing/2014/main" id="{A772A2CE-A4DE-FF00-EE1E-4CEDDA275C60}"/>
                </a:ext>
              </a:extLst>
            </p:cNvPr>
            <p:cNvSpPr txBox="1"/>
            <p:nvPr/>
          </p:nvSpPr>
          <p:spPr>
            <a:xfrm>
              <a:off x="4206983" y="10484778"/>
              <a:ext cx="2007247" cy="57329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Helvetica-Bold"/>
                  <a:ea typeface="+mn-ea"/>
                  <a:cs typeface="+mn-cs"/>
                  <a:sym typeface="Helvetica-Bold"/>
                  <a:rtl val="0"/>
                </a:rPr>
                <a:t>No. at Risk</a:t>
              </a:r>
            </a:p>
          </p:txBody>
        </p:sp>
        <p:sp>
          <p:nvSpPr>
            <p:cNvPr id="541" name="TextBox 540">
              <a:extLst>
                <a:ext uri="{FF2B5EF4-FFF2-40B4-BE49-F238E27FC236}">
                  <a16:creationId xmlns:a16="http://schemas.microsoft.com/office/drawing/2014/main" id="{381B5BCA-F0F6-4AAE-5B9D-DD8C9AD5EB81}"/>
                </a:ext>
              </a:extLst>
            </p:cNvPr>
            <p:cNvSpPr txBox="1"/>
            <p:nvPr/>
          </p:nvSpPr>
          <p:spPr>
            <a:xfrm>
              <a:off x="5918036"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331</a:t>
              </a:r>
            </a:p>
          </p:txBody>
        </p:sp>
        <p:sp>
          <p:nvSpPr>
            <p:cNvPr id="542" name="TextBox 541">
              <a:extLst>
                <a:ext uri="{FF2B5EF4-FFF2-40B4-BE49-F238E27FC236}">
                  <a16:creationId xmlns:a16="http://schemas.microsoft.com/office/drawing/2014/main" id="{1AC53D9F-5B50-328B-3E4E-FE23B2CA397F}"/>
                </a:ext>
              </a:extLst>
            </p:cNvPr>
            <p:cNvSpPr txBox="1"/>
            <p:nvPr/>
          </p:nvSpPr>
          <p:spPr>
            <a:xfrm>
              <a:off x="3663895" y="10966377"/>
              <a:ext cx="2279204" cy="532344"/>
            </a:xfrm>
            <a:prstGeom prst="rect">
              <a:avLst/>
            </a:prstGeom>
            <a:noFill/>
          </p:spPr>
          <p:txBody>
            <a:bodyPr wrap="square" rtlCol="0">
              <a:spAutoFit/>
            </a:bodyPr>
            <a:lstStyle/>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T-DXd (n=331):</a:t>
              </a:r>
            </a:p>
          </p:txBody>
        </p:sp>
        <p:sp>
          <p:nvSpPr>
            <p:cNvPr id="543" name="TextBox 542">
              <a:extLst>
                <a:ext uri="{FF2B5EF4-FFF2-40B4-BE49-F238E27FC236}">
                  <a16:creationId xmlns:a16="http://schemas.microsoft.com/office/drawing/2014/main" id="{F6CFB201-399B-F59E-9CF7-C3AEF4FC4E95}"/>
                </a:ext>
              </a:extLst>
            </p:cNvPr>
            <p:cNvSpPr txBox="1"/>
            <p:nvPr/>
          </p:nvSpPr>
          <p:spPr>
            <a:xfrm>
              <a:off x="6392702"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324</a:t>
              </a:r>
            </a:p>
          </p:txBody>
        </p:sp>
        <p:sp>
          <p:nvSpPr>
            <p:cNvPr id="544" name="TextBox 543">
              <a:extLst>
                <a:ext uri="{FF2B5EF4-FFF2-40B4-BE49-F238E27FC236}">
                  <a16:creationId xmlns:a16="http://schemas.microsoft.com/office/drawing/2014/main" id="{ED51EE58-3C2A-1CD8-A6B1-A758FA7E511E}"/>
                </a:ext>
              </a:extLst>
            </p:cNvPr>
            <p:cNvSpPr txBox="1"/>
            <p:nvPr/>
          </p:nvSpPr>
          <p:spPr>
            <a:xfrm>
              <a:off x="6867259"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290</a:t>
              </a:r>
            </a:p>
          </p:txBody>
        </p:sp>
        <p:sp>
          <p:nvSpPr>
            <p:cNvPr id="545" name="TextBox 544">
              <a:extLst>
                <a:ext uri="{FF2B5EF4-FFF2-40B4-BE49-F238E27FC236}">
                  <a16:creationId xmlns:a16="http://schemas.microsoft.com/office/drawing/2014/main" id="{B1960FAD-53A3-D66B-F4C4-7E003F5F4ADD}"/>
                </a:ext>
              </a:extLst>
            </p:cNvPr>
            <p:cNvSpPr txBox="1"/>
            <p:nvPr/>
          </p:nvSpPr>
          <p:spPr>
            <a:xfrm>
              <a:off x="7341978"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265</a:t>
              </a:r>
            </a:p>
          </p:txBody>
        </p:sp>
        <p:sp>
          <p:nvSpPr>
            <p:cNvPr id="546" name="TextBox 545">
              <a:extLst>
                <a:ext uri="{FF2B5EF4-FFF2-40B4-BE49-F238E27FC236}">
                  <a16:creationId xmlns:a16="http://schemas.microsoft.com/office/drawing/2014/main" id="{209BB28A-2CA8-12F2-8FBC-F7810580F9A2}"/>
                </a:ext>
              </a:extLst>
            </p:cNvPr>
            <p:cNvSpPr txBox="1"/>
            <p:nvPr/>
          </p:nvSpPr>
          <p:spPr>
            <a:xfrm>
              <a:off x="7816663"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262</a:t>
              </a:r>
            </a:p>
          </p:txBody>
        </p:sp>
        <p:sp>
          <p:nvSpPr>
            <p:cNvPr id="547" name="TextBox 546">
              <a:extLst>
                <a:ext uri="{FF2B5EF4-FFF2-40B4-BE49-F238E27FC236}">
                  <a16:creationId xmlns:a16="http://schemas.microsoft.com/office/drawing/2014/main" id="{7C430FEF-3775-9310-D8E8-5EA0FF2339CC}"/>
                </a:ext>
              </a:extLst>
            </p:cNvPr>
            <p:cNvSpPr txBox="1"/>
            <p:nvPr/>
          </p:nvSpPr>
          <p:spPr>
            <a:xfrm>
              <a:off x="8291377"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248</a:t>
              </a:r>
            </a:p>
          </p:txBody>
        </p:sp>
        <p:sp>
          <p:nvSpPr>
            <p:cNvPr id="548" name="TextBox 547">
              <a:extLst>
                <a:ext uri="{FF2B5EF4-FFF2-40B4-BE49-F238E27FC236}">
                  <a16:creationId xmlns:a16="http://schemas.microsoft.com/office/drawing/2014/main" id="{41B55654-D06E-76FD-1E27-09233BD336FF}"/>
                </a:ext>
              </a:extLst>
            </p:cNvPr>
            <p:cNvSpPr txBox="1"/>
            <p:nvPr/>
          </p:nvSpPr>
          <p:spPr>
            <a:xfrm>
              <a:off x="8766035"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218</a:t>
              </a:r>
            </a:p>
          </p:txBody>
        </p:sp>
        <p:sp>
          <p:nvSpPr>
            <p:cNvPr id="549" name="TextBox 548">
              <a:extLst>
                <a:ext uri="{FF2B5EF4-FFF2-40B4-BE49-F238E27FC236}">
                  <a16:creationId xmlns:a16="http://schemas.microsoft.com/office/drawing/2014/main" id="{A46F0710-9DC5-F195-0BA9-9527CD664D2A}"/>
                </a:ext>
              </a:extLst>
            </p:cNvPr>
            <p:cNvSpPr txBox="1"/>
            <p:nvPr/>
          </p:nvSpPr>
          <p:spPr>
            <a:xfrm>
              <a:off x="9240748"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198</a:t>
              </a:r>
            </a:p>
          </p:txBody>
        </p:sp>
        <p:sp>
          <p:nvSpPr>
            <p:cNvPr id="550" name="TextBox 549">
              <a:extLst>
                <a:ext uri="{FF2B5EF4-FFF2-40B4-BE49-F238E27FC236}">
                  <a16:creationId xmlns:a16="http://schemas.microsoft.com/office/drawing/2014/main" id="{076FBD04-FFBA-3CBC-33D9-78696C77B007}"/>
                </a:ext>
              </a:extLst>
            </p:cNvPr>
            <p:cNvSpPr txBox="1"/>
            <p:nvPr/>
          </p:nvSpPr>
          <p:spPr>
            <a:xfrm>
              <a:off x="9715193"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182</a:t>
              </a:r>
            </a:p>
          </p:txBody>
        </p:sp>
        <p:sp>
          <p:nvSpPr>
            <p:cNvPr id="551" name="TextBox 550">
              <a:extLst>
                <a:ext uri="{FF2B5EF4-FFF2-40B4-BE49-F238E27FC236}">
                  <a16:creationId xmlns:a16="http://schemas.microsoft.com/office/drawing/2014/main" id="{A3F51433-E8F4-541F-C5CC-1C8FA7400D6E}"/>
                </a:ext>
              </a:extLst>
            </p:cNvPr>
            <p:cNvSpPr txBox="1"/>
            <p:nvPr/>
          </p:nvSpPr>
          <p:spPr>
            <a:xfrm>
              <a:off x="10189879"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165</a:t>
              </a:r>
            </a:p>
          </p:txBody>
        </p:sp>
        <p:sp>
          <p:nvSpPr>
            <p:cNvPr id="552" name="TextBox 551">
              <a:extLst>
                <a:ext uri="{FF2B5EF4-FFF2-40B4-BE49-F238E27FC236}">
                  <a16:creationId xmlns:a16="http://schemas.microsoft.com/office/drawing/2014/main" id="{F08E96A9-452C-0F56-20CF-4B0B573C1659}"/>
                </a:ext>
              </a:extLst>
            </p:cNvPr>
            <p:cNvSpPr txBox="1"/>
            <p:nvPr/>
          </p:nvSpPr>
          <p:spPr>
            <a:xfrm>
              <a:off x="10663248"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142</a:t>
              </a:r>
            </a:p>
          </p:txBody>
        </p:sp>
        <p:sp>
          <p:nvSpPr>
            <p:cNvPr id="553" name="TextBox 552">
              <a:extLst>
                <a:ext uri="{FF2B5EF4-FFF2-40B4-BE49-F238E27FC236}">
                  <a16:creationId xmlns:a16="http://schemas.microsoft.com/office/drawing/2014/main" id="{8A2C7369-8209-4DC1-5AB9-087A950ED909}"/>
                </a:ext>
              </a:extLst>
            </p:cNvPr>
            <p:cNvSpPr txBox="1"/>
            <p:nvPr/>
          </p:nvSpPr>
          <p:spPr>
            <a:xfrm>
              <a:off x="11137934"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128</a:t>
              </a:r>
            </a:p>
          </p:txBody>
        </p:sp>
        <p:sp>
          <p:nvSpPr>
            <p:cNvPr id="554" name="TextBox 553">
              <a:extLst>
                <a:ext uri="{FF2B5EF4-FFF2-40B4-BE49-F238E27FC236}">
                  <a16:creationId xmlns:a16="http://schemas.microsoft.com/office/drawing/2014/main" id="{2E99BF40-925A-4711-4420-F109B31DB763}"/>
                </a:ext>
              </a:extLst>
            </p:cNvPr>
            <p:cNvSpPr txBox="1"/>
            <p:nvPr/>
          </p:nvSpPr>
          <p:spPr>
            <a:xfrm>
              <a:off x="11612471"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107</a:t>
              </a:r>
            </a:p>
          </p:txBody>
        </p:sp>
        <p:sp>
          <p:nvSpPr>
            <p:cNvPr id="555" name="TextBox 554">
              <a:extLst>
                <a:ext uri="{FF2B5EF4-FFF2-40B4-BE49-F238E27FC236}">
                  <a16:creationId xmlns:a16="http://schemas.microsoft.com/office/drawing/2014/main" id="{2282828D-6D49-17AF-A253-637C0E3DC1A4}"/>
                </a:ext>
              </a:extLst>
            </p:cNvPr>
            <p:cNvSpPr txBox="1"/>
            <p:nvPr/>
          </p:nvSpPr>
          <p:spPr>
            <a:xfrm>
              <a:off x="12150718"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89</a:t>
              </a:r>
            </a:p>
          </p:txBody>
        </p:sp>
        <p:sp>
          <p:nvSpPr>
            <p:cNvPr id="556" name="TextBox 555">
              <a:extLst>
                <a:ext uri="{FF2B5EF4-FFF2-40B4-BE49-F238E27FC236}">
                  <a16:creationId xmlns:a16="http://schemas.microsoft.com/office/drawing/2014/main" id="{3902EF1C-3F84-DC7D-8F36-C51A85DEC620}"/>
                </a:ext>
              </a:extLst>
            </p:cNvPr>
            <p:cNvSpPr txBox="1"/>
            <p:nvPr/>
          </p:nvSpPr>
          <p:spPr>
            <a:xfrm>
              <a:off x="12625434"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78</a:t>
              </a:r>
            </a:p>
          </p:txBody>
        </p:sp>
        <p:sp>
          <p:nvSpPr>
            <p:cNvPr id="557" name="TextBox 556">
              <a:extLst>
                <a:ext uri="{FF2B5EF4-FFF2-40B4-BE49-F238E27FC236}">
                  <a16:creationId xmlns:a16="http://schemas.microsoft.com/office/drawing/2014/main" id="{448A63FF-572B-F91E-7446-D27C91934267}"/>
                </a:ext>
              </a:extLst>
            </p:cNvPr>
            <p:cNvSpPr txBox="1"/>
            <p:nvPr/>
          </p:nvSpPr>
          <p:spPr>
            <a:xfrm>
              <a:off x="13100117"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73</a:t>
              </a:r>
            </a:p>
          </p:txBody>
        </p:sp>
        <p:sp>
          <p:nvSpPr>
            <p:cNvPr id="558" name="TextBox 557">
              <a:extLst>
                <a:ext uri="{FF2B5EF4-FFF2-40B4-BE49-F238E27FC236}">
                  <a16:creationId xmlns:a16="http://schemas.microsoft.com/office/drawing/2014/main" id="{592A9C1D-E663-3962-6544-A5D303FB4CF8}"/>
                </a:ext>
              </a:extLst>
            </p:cNvPr>
            <p:cNvSpPr txBox="1"/>
            <p:nvPr/>
          </p:nvSpPr>
          <p:spPr>
            <a:xfrm>
              <a:off x="13574806"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64</a:t>
              </a:r>
            </a:p>
          </p:txBody>
        </p:sp>
        <p:sp>
          <p:nvSpPr>
            <p:cNvPr id="559" name="TextBox 558">
              <a:extLst>
                <a:ext uri="{FF2B5EF4-FFF2-40B4-BE49-F238E27FC236}">
                  <a16:creationId xmlns:a16="http://schemas.microsoft.com/office/drawing/2014/main" id="{B7A8016B-9FA7-DEE3-7F7C-5734D9D44163}"/>
                </a:ext>
              </a:extLst>
            </p:cNvPr>
            <p:cNvSpPr txBox="1"/>
            <p:nvPr/>
          </p:nvSpPr>
          <p:spPr>
            <a:xfrm>
              <a:off x="14049522"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48</a:t>
              </a:r>
            </a:p>
          </p:txBody>
        </p:sp>
        <p:sp>
          <p:nvSpPr>
            <p:cNvPr id="560" name="TextBox 559">
              <a:extLst>
                <a:ext uri="{FF2B5EF4-FFF2-40B4-BE49-F238E27FC236}">
                  <a16:creationId xmlns:a16="http://schemas.microsoft.com/office/drawing/2014/main" id="{CEB6B9E9-7ECC-6F15-ECDF-AA66B82906FB}"/>
                </a:ext>
              </a:extLst>
            </p:cNvPr>
            <p:cNvSpPr txBox="1"/>
            <p:nvPr/>
          </p:nvSpPr>
          <p:spPr>
            <a:xfrm>
              <a:off x="14523967"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37</a:t>
              </a:r>
            </a:p>
          </p:txBody>
        </p:sp>
        <p:sp>
          <p:nvSpPr>
            <p:cNvPr id="561" name="TextBox 560">
              <a:extLst>
                <a:ext uri="{FF2B5EF4-FFF2-40B4-BE49-F238E27FC236}">
                  <a16:creationId xmlns:a16="http://schemas.microsoft.com/office/drawing/2014/main" id="{C103E9E5-2CB2-4876-B724-4F1357425669}"/>
                </a:ext>
              </a:extLst>
            </p:cNvPr>
            <p:cNvSpPr txBox="1"/>
            <p:nvPr/>
          </p:nvSpPr>
          <p:spPr>
            <a:xfrm>
              <a:off x="14998652"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31</a:t>
              </a:r>
            </a:p>
          </p:txBody>
        </p:sp>
        <p:sp>
          <p:nvSpPr>
            <p:cNvPr id="562" name="TextBox 561">
              <a:extLst>
                <a:ext uri="{FF2B5EF4-FFF2-40B4-BE49-F238E27FC236}">
                  <a16:creationId xmlns:a16="http://schemas.microsoft.com/office/drawing/2014/main" id="{7E64270E-B083-D847-885F-EDAE79F82EE8}"/>
                </a:ext>
              </a:extLst>
            </p:cNvPr>
            <p:cNvSpPr txBox="1"/>
            <p:nvPr/>
          </p:nvSpPr>
          <p:spPr>
            <a:xfrm>
              <a:off x="15470079"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28</a:t>
              </a:r>
            </a:p>
          </p:txBody>
        </p:sp>
        <p:sp>
          <p:nvSpPr>
            <p:cNvPr id="563" name="TextBox 562">
              <a:extLst>
                <a:ext uri="{FF2B5EF4-FFF2-40B4-BE49-F238E27FC236}">
                  <a16:creationId xmlns:a16="http://schemas.microsoft.com/office/drawing/2014/main" id="{FFE2335D-9E98-E495-6382-D8BEFD919CCD}"/>
                </a:ext>
              </a:extLst>
            </p:cNvPr>
            <p:cNvSpPr txBox="1"/>
            <p:nvPr/>
          </p:nvSpPr>
          <p:spPr>
            <a:xfrm>
              <a:off x="15944762"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17</a:t>
              </a:r>
            </a:p>
          </p:txBody>
        </p:sp>
        <p:sp>
          <p:nvSpPr>
            <p:cNvPr id="564" name="TextBox 563">
              <a:extLst>
                <a:ext uri="{FF2B5EF4-FFF2-40B4-BE49-F238E27FC236}">
                  <a16:creationId xmlns:a16="http://schemas.microsoft.com/office/drawing/2014/main" id="{0EC4D3F0-BF1D-8CAE-D22C-D026222F98C7}"/>
                </a:ext>
              </a:extLst>
            </p:cNvPr>
            <p:cNvSpPr txBox="1"/>
            <p:nvPr/>
          </p:nvSpPr>
          <p:spPr>
            <a:xfrm>
              <a:off x="16419299"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14</a:t>
              </a:r>
            </a:p>
          </p:txBody>
        </p:sp>
        <p:sp>
          <p:nvSpPr>
            <p:cNvPr id="565" name="TextBox 564">
              <a:extLst>
                <a:ext uri="{FF2B5EF4-FFF2-40B4-BE49-F238E27FC236}">
                  <a16:creationId xmlns:a16="http://schemas.microsoft.com/office/drawing/2014/main" id="{504E80FF-E73B-231D-7319-4A286E7528A6}"/>
                </a:ext>
              </a:extLst>
            </p:cNvPr>
            <p:cNvSpPr txBox="1"/>
            <p:nvPr/>
          </p:nvSpPr>
          <p:spPr>
            <a:xfrm>
              <a:off x="16894015"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12</a:t>
              </a:r>
            </a:p>
          </p:txBody>
        </p:sp>
        <p:sp>
          <p:nvSpPr>
            <p:cNvPr id="566" name="TextBox 565">
              <a:extLst>
                <a:ext uri="{FF2B5EF4-FFF2-40B4-BE49-F238E27FC236}">
                  <a16:creationId xmlns:a16="http://schemas.microsoft.com/office/drawing/2014/main" id="{234FC550-A4E7-65DF-4E13-2B8068774699}"/>
                </a:ext>
              </a:extLst>
            </p:cNvPr>
            <p:cNvSpPr txBox="1"/>
            <p:nvPr/>
          </p:nvSpPr>
          <p:spPr>
            <a:xfrm>
              <a:off x="17432262" y="10997152"/>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7</a:t>
              </a:r>
            </a:p>
          </p:txBody>
        </p:sp>
        <p:sp>
          <p:nvSpPr>
            <p:cNvPr id="567" name="TextBox 566">
              <a:extLst>
                <a:ext uri="{FF2B5EF4-FFF2-40B4-BE49-F238E27FC236}">
                  <a16:creationId xmlns:a16="http://schemas.microsoft.com/office/drawing/2014/main" id="{A0E2D684-8EA8-B74F-7B88-642F854D2F18}"/>
                </a:ext>
              </a:extLst>
            </p:cNvPr>
            <p:cNvSpPr txBox="1"/>
            <p:nvPr/>
          </p:nvSpPr>
          <p:spPr>
            <a:xfrm>
              <a:off x="17906978" y="10997152"/>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a:t>
              </a:r>
            </a:p>
          </p:txBody>
        </p:sp>
        <p:sp>
          <p:nvSpPr>
            <p:cNvPr id="568" name="TextBox 567">
              <a:extLst>
                <a:ext uri="{FF2B5EF4-FFF2-40B4-BE49-F238E27FC236}">
                  <a16:creationId xmlns:a16="http://schemas.microsoft.com/office/drawing/2014/main" id="{E70100C7-6556-2016-E647-3A9324A78743}"/>
                </a:ext>
              </a:extLst>
            </p:cNvPr>
            <p:cNvSpPr txBox="1"/>
            <p:nvPr/>
          </p:nvSpPr>
          <p:spPr>
            <a:xfrm>
              <a:off x="18381633" y="10997152"/>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4</a:t>
              </a:r>
            </a:p>
          </p:txBody>
        </p:sp>
        <p:sp>
          <p:nvSpPr>
            <p:cNvPr id="569" name="TextBox 568">
              <a:extLst>
                <a:ext uri="{FF2B5EF4-FFF2-40B4-BE49-F238E27FC236}">
                  <a16:creationId xmlns:a16="http://schemas.microsoft.com/office/drawing/2014/main" id="{E2E08DE4-504C-8257-8353-B7E359EDC80B}"/>
                </a:ext>
              </a:extLst>
            </p:cNvPr>
            <p:cNvSpPr txBox="1"/>
            <p:nvPr/>
          </p:nvSpPr>
          <p:spPr>
            <a:xfrm>
              <a:off x="18856350" y="10997152"/>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570" name="TextBox 569">
              <a:extLst>
                <a:ext uri="{FF2B5EF4-FFF2-40B4-BE49-F238E27FC236}">
                  <a16:creationId xmlns:a16="http://schemas.microsoft.com/office/drawing/2014/main" id="{25CCAE35-84C2-F410-514B-56DD64C7D5A6}"/>
                </a:ext>
              </a:extLst>
            </p:cNvPr>
            <p:cNvSpPr txBox="1"/>
            <p:nvPr/>
          </p:nvSpPr>
          <p:spPr>
            <a:xfrm>
              <a:off x="19330794" y="10997152"/>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1</a:t>
              </a:r>
            </a:p>
          </p:txBody>
        </p:sp>
        <p:sp>
          <p:nvSpPr>
            <p:cNvPr id="571" name="TextBox 570">
              <a:extLst>
                <a:ext uri="{FF2B5EF4-FFF2-40B4-BE49-F238E27FC236}">
                  <a16:creationId xmlns:a16="http://schemas.microsoft.com/office/drawing/2014/main" id="{7B508CA1-517A-C3B2-871A-AB17AA01FA23}"/>
                </a:ext>
              </a:extLst>
            </p:cNvPr>
            <p:cNvSpPr txBox="1"/>
            <p:nvPr/>
          </p:nvSpPr>
          <p:spPr>
            <a:xfrm>
              <a:off x="19805480" y="10997152"/>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0</a:t>
              </a:r>
            </a:p>
          </p:txBody>
        </p:sp>
        <p:sp>
          <p:nvSpPr>
            <p:cNvPr id="572" name="TextBox 571">
              <a:extLst>
                <a:ext uri="{FF2B5EF4-FFF2-40B4-BE49-F238E27FC236}">
                  <a16:creationId xmlns:a16="http://schemas.microsoft.com/office/drawing/2014/main" id="{230B6449-0401-9FB0-AF9C-9A0F06659C57}"/>
                </a:ext>
              </a:extLst>
            </p:cNvPr>
            <p:cNvSpPr txBox="1"/>
            <p:nvPr/>
          </p:nvSpPr>
          <p:spPr>
            <a:xfrm>
              <a:off x="5918039" y="113569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163</a:t>
              </a:r>
            </a:p>
          </p:txBody>
        </p:sp>
        <p:sp>
          <p:nvSpPr>
            <p:cNvPr id="573" name="TextBox 572">
              <a:extLst>
                <a:ext uri="{FF2B5EF4-FFF2-40B4-BE49-F238E27FC236}">
                  <a16:creationId xmlns:a16="http://schemas.microsoft.com/office/drawing/2014/main" id="{168C5BC9-EFDA-2B62-6432-4BC5ED7E9878}"/>
                </a:ext>
              </a:extLst>
            </p:cNvPr>
            <p:cNvSpPr txBox="1"/>
            <p:nvPr/>
          </p:nvSpPr>
          <p:spPr>
            <a:xfrm>
              <a:off x="3663895" y="11356954"/>
              <a:ext cx="2273007" cy="532344"/>
            </a:xfrm>
            <a:prstGeom prst="rect">
              <a:avLst/>
            </a:prstGeom>
            <a:noFill/>
          </p:spPr>
          <p:txBody>
            <a:bodyPr wrap="square" rtlCol="0">
              <a:spAutoFit/>
            </a:bodyPr>
            <a:lstStyle/>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TPC (n=163):</a:t>
              </a:r>
            </a:p>
          </p:txBody>
        </p:sp>
        <p:sp>
          <p:nvSpPr>
            <p:cNvPr id="574" name="TextBox 573">
              <a:extLst>
                <a:ext uri="{FF2B5EF4-FFF2-40B4-BE49-F238E27FC236}">
                  <a16:creationId xmlns:a16="http://schemas.microsoft.com/office/drawing/2014/main" id="{8AA3D6E6-2067-C795-05C2-7529493795B5}"/>
                </a:ext>
              </a:extLst>
            </p:cNvPr>
            <p:cNvSpPr txBox="1"/>
            <p:nvPr/>
          </p:nvSpPr>
          <p:spPr>
            <a:xfrm>
              <a:off x="6392702" y="11356954"/>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146</a:t>
              </a:r>
            </a:p>
          </p:txBody>
        </p:sp>
        <p:sp>
          <p:nvSpPr>
            <p:cNvPr id="575" name="TextBox 574">
              <a:extLst>
                <a:ext uri="{FF2B5EF4-FFF2-40B4-BE49-F238E27FC236}">
                  <a16:creationId xmlns:a16="http://schemas.microsoft.com/office/drawing/2014/main" id="{746DE780-AF65-D710-F01E-8842491EC3AB}"/>
                </a:ext>
              </a:extLst>
            </p:cNvPr>
            <p:cNvSpPr txBox="1"/>
            <p:nvPr/>
          </p:nvSpPr>
          <p:spPr>
            <a:xfrm>
              <a:off x="6867259" y="11356954"/>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105</a:t>
              </a:r>
            </a:p>
          </p:txBody>
        </p:sp>
        <p:sp>
          <p:nvSpPr>
            <p:cNvPr id="576" name="TextBox 575">
              <a:extLst>
                <a:ext uri="{FF2B5EF4-FFF2-40B4-BE49-F238E27FC236}">
                  <a16:creationId xmlns:a16="http://schemas.microsoft.com/office/drawing/2014/main" id="{AC29186A-A1AD-74F6-592B-3780B798938B}"/>
                </a:ext>
              </a:extLst>
            </p:cNvPr>
            <p:cNvSpPr txBox="1"/>
            <p:nvPr/>
          </p:nvSpPr>
          <p:spPr>
            <a:xfrm>
              <a:off x="7405508"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85</a:t>
              </a:r>
            </a:p>
          </p:txBody>
        </p:sp>
        <p:sp>
          <p:nvSpPr>
            <p:cNvPr id="577" name="TextBox 576">
              <a:extLst>
                <a:ext uri="{FF2B5EF4-FFF2-40B4-BE49-F238E27FC236}">
                  <a16:creationId xmlns:a16="http://schemas.microsoft.com/office/drawing/2014/main" id="{5630D74A-8CC7-7475-E331-DA3F6333C3BF}"/>
                </a:ext>
              </a:extLst>
            </p:cNvPr>
            <p:cNvSpPr txBox="1"/>
            <p:nvPr/>
          </p:nvSpPr>
          <p:spPr>
            <a:xfrm>
              <a:off x="7880222"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84</a:t>
              </a:r>
            </a:p>
          </p:txBody>
        </p:sp>
        <p:sp>
          <p:nvSpPr>
            <p:cNvPr id="578" name="TextBox 577">
              <a:extLst>
                <a:ext uri="{FF2B5EF4-FFF2-40B4-BE49-F238E27FC236}">
                  <a16:creationId xmlns:a16="http://schemas.microsoft.com/office/drawing/2014/main" id="{A8EE102B-D643-9A70-605F-9C95913675D4}"/>
                </a:ext>
              </a:extLst>
            </p:cNvPr>
            <p:cNvSpPr txBox="1"/>
            <p:nvPr/>
          </p:nvSpPr>
          <p:spPr>
            <a:xfrm>
              <a:off x="8354907"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69</a:t>
              </a:r>
            </a:p>
          </p:txBody>
        </p:sp>
        <p:sp>
          <p:nvSpPr>
            <p:cNvPr id="579" name="TextBox 578">
              <a:extLst>
                <a:ext uri="{FF2B5EF4-FFF2-40B4-BE49-F238E27FC236}">
                  <a16:creationId xmlns:a16="http://schemas.microsoft.com/office/drawing/2014/main" id="{8B457649-67C5-333A-CA96-071515834A4C}"/>
                </a:ext>
              </a:extLst>
            </p:cNvPr>
            <p:cNvSpPr txBox="1"/>
            <p:nvPr/>
          </p:nvSpPr>
          <p:spPr>
            <a:xfrm>
              <a:off x="8829593"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57</a:t>
              </a:r>
            </a:p>
          </p:txBody>
        </p:sp>
        <p:sp>
          <p:nvSpPr>
            <p:cNvPr id="580" name="TextBox 579">
              <a:extLst>
                <a:ext uri="{FF2B5EF4-FFF2-40B4-BE49-F238E27FC236}">
                  <a16:creationId xmlns:a16="http://schemas.microsoft.com/office/drawing/2014/main" id="{5BA4F70F-D420-5272-9515-2F9F05EFD2EC}"/>
                </a:ext>
              </a:extLst>
            </p:cNvPr>
            <p:cNvSpPr txBox="1"/>
            <p:nvPr/>
          </p:nvSpPr>
          <p:spPr>
            <a:xfrm>
              <a:off x="9304309"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48</a:t>
              </a:r>
            </a:p>
          </p:txBody>
        </p:sp>
        <p:sp>
          <p:nvSpPr>
            <p:cNvPr id="581" name="TextBox 580">
              <a:extLst>
                <a:ext uri="{FF2B5EF4-FFF2-40B4-BE49-F238E27FC236}">
                  <a16:creationId xmlns:a16="http://schemas.microsoft.com/office/drawing/2014/main" id="{7293CA1B-7E89-1155-BD7B-9A9B31D5754D}"/>
                </a:ext>
              </a:extLst>
            </p:cNvPr>
            <p:cNvSpPr txBox="1"/>
            <p:nvPr/>
          </p:nvSpPr>
          <p:spPr>
            <a:xfrm>
              <a:off x="9778723"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43</a:t>
              </a:r>
            </a:p>
          </p:txBody>
        </p:sp>
        <p:sp>
          <p:nvSpPr>
            <p:cNvPr id="582" name="TextBox 581">
              <a:extLst>
                <a:ext uri="{FF2B5EF4-FFF2-40B4-BE49-F238E27FC236}">
                  <a16:creationId xmlns:a16="http://schemas.microsoft.com/office/drawing/2014/main" id="{A7933B97-270C-280A-5A9A-F24356DFEEA0}"/>
                </a:ext>
              </a:extLst>
            </p:cNvPr>
            <p:cNvSpPr txBox="1"/>
            <p:nvPr/>
          </p:nvSpPr>
          <p:spPr>
            <a:xfrm>
              <a:off x="10253409"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32</a:t>
              </a:r>
            </a:p>
          </p:txBody>
        </p:sp>
        <p:sp>
          <p:nvSpPr>
            <p:cNvPr id="583" name="TextBox 582">
              <a:extLst>
                <a:ext uri="{FF2B5EF4-FFF2-40B4-BE49-F238E27FC236}">
                  <a16:creationId xmlns:a16="http://schemas.microsoft.com/office/drawing/2014/main" id="{712DDE67-D2A9-45D9-9C43-ECE0916DCDC5}"/>
                </a:ext>
              </a:extLst>
            </p:cNvPr>
            <p:cNvSpPr txBox="1"/>
            <p:nvPr/>
          </p:nvSpPr>
          <p:spPr>
            <a:xfrm>
              <a:off x="10726812"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30</a:t>
              </a:r>
            </a:p>
          </p:txBody>
        </p:sp>
        <p:sp>
          <p:nvSpPr>
            <p:cNvPr id="584" name="TextBox 583">
              <a:extLst>
                <a:ext uri="{FF2B5EF4-FFF2-40B4-BE49-F238E27FC236}">
                  <a16:creationId xmlns:a16="http://schemas.microsoft.com/office/drawing/2014/main" id="{3C89F991-44FD-0943-CC01-E5B805D914CE}"/>
                </a:ext>
              </a:extLst>
            </p:cNvPr>
            <p:cNvSpPr txBox="1"/>
            <p:nvPr/>
          </p:nvSpPr>
          <p:spPr>
            <a:xfrm>
              <a:off x="11201467"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27</a:t>
              </a:r>
            </a:p>
          </p:txBody>
        </p:sp>
        <p:sp>
          <p:nvSpPr>
            <p:cNvPr id="585" name="TextBox 584">
              <a:extLst>
                <a:ext uri="{FF2B5EF4-FFF2-40B4-BE49-F238E27FC236}">
                  <a16:creationId xmlns:a16="http://schemas.microsoft.com/office/drawing/2014/main" id="{136E2932-D1AD-F9C1-A251-5D242735868E}"/>
                </a:ext>
              </a:extLst>
            </p:cNvPr>
            <p:cNvSpPr txBox="1"/>
            <p:nvPr/>
          </p:nvSpPr>
          <p:spPr>
            <a:xfrm>
              <a:off x="11676032"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24</a:t>
              </a:r>
            </a:p>
          </p:txBody>
        </p:sp>
        <p:sp>
          <p:nvSpPr>
            <p:cNvPr id="586" name="TextBox 585">
              <a:extLst>
                <a:ext uri="{FF2B5EF4-FFF2-40B4-BE49-F238E27FC236}">
                  <a16:creationId xmlns:a16="http://schemas.microsoft.com/office/drawing/2014/main" id="{B70A1F33-97FB-A916-A645-778C93E00882}"/>
                </a:ext>
              </a:extLst>
            </p:cNvPr>
            <p:cNvSpPr txBox="1"/>
            <p:nvPr/>
          </p:nvSpPr>
          <p:spPr>
            <a:xfrm>
              <a:off x="12150718"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20</a:t>
              </a:r>
            </a:p>
          </p:txBody>
        </p:sp>
        <p:sp>
          <p:nvSpPr>
            <p:cNvPr id="587" name="TextBox 586">
              <a:extLst>
                <a:ext uri="{FF2B5EF4-FFF2-40B4-BE49-F238E27FC236}">
                  <a16:creationId xmlns:a16="http://schemas.microsoft.com/office/drawing/2014/main" id="{457085A3-289D-F876-E643-405CEA58F50F}"/>
                </a:ext>
              </a:extLst>
            </p:cNvPr>
            <p:cNvSpPr txBox="1"/>
            <p:nvPr/>
          </p:nvSpPr>
          <p:spPr>
            <a:xfrm>
              <a:off x="12625434"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14</a:t>
              </a:r>
            </a:p>
          </p:txBody>
        </p:sp>
        <p:sp>
          <p:nvSpPr>
            <p:cNvPr id="588" name="TextBox 587">
              <a:extLst>
                <a:ext uri="{FF2B5EF4-FFF2-40B4-BE49-F238E27FC236}">
                  <a16:creationId xmlns:a16="http://schemas.microsoft.com/office/drawing/2014/main" id="{E69D4AF6-685E-D7EA-D3F4-FBDCF9FB8B97}"/>
                </a:ext>
              </a:extLst>
            </p:cNvPr>
            <p:cNvSpPr txBox="1"/>
            <p:nvPr/>
          </p:nvSpPr>
          <p:spPr>
            <a:xfrm>
              <a:off x="13100120"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12</a:t>
              </a:r>
            </a:p>
          </p:txBody>
        </p:sp>
        <p:sp>
          <p:nvSpPr>
            <p:cNvPr id="589" name="TextBox 588">
              <a:extLst>
                <a:ext uri="{FF2B5EF4-FFF2-40B4-BE49-F238E27FC236}">
                  <a16:creationId xmlns:a16="http://schemas.microsoft.com/office/drawing/2014/main" id="{F93E2166-FC35-0073-C0A0-E41CBF1532BB}"/>
                </a:ext>
              </a:extLst>
            </p:cNvPr>
            <p:cNvSpPr txBox="1"/>
            <p:nvPr/>
          </p:nvSpPr>
          <p:spPr>
            <a:xfrm>
              <a:off x="13638364"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a:t>
              </a:r>
            </a:p>
          </p:txBody>
        </p:sp>
        <p:sp>
          <p:nvSpPr>
            <p:cNvPr id="590" name="TextBox 589">
              <a:extLst>
                <a:ext uri="{FF2B5EF4-FFF2-40B4-BE49-F238E27FC236}">
                  <a16:creationId xmlns:a16="http://schemas.microsoft.com/office/drawing/2014/main" id="{A722E751-65B6-360A-5620-012192FEB079}"/>
                </a:ext>
              </a:extLst>
            </p:cNvPr>
            <p:cNvSpPr txBox="1"/>
            <p:nvPr/>
          </p:nvSpPr>
          <p:spPr>
            <a:xfrm>
              <a:off x="14113083"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a:t>
              </a:r>
            </a:p>
          </p:txBody>
        </p:sp>
        <p:sp>
          <p:nvSpPr>
            <p:cNvPr id="591" name="TextBox 590">
              <a:extLst>
                <a:ext uri="{FF2B5EF4-FFF2-40B4-BE49-F238E27FC236}">
                  <a16:creationId xmlns:a16="http://schemas.microsoft.com/office/drawing/2014/main" id="{5B0F190D-1C1E-BEA2-B236-1888A39864E4}"/>
                </a:ext>
              </a:extLst>
            </p:cNvPr>
            <p:cNvSpPr txBox="1"/>
            <p:nvPr/>
          </p:nvSpPr>
          <p:spPr>
            <a:xfrm>
              <a:off x="14587500"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a:t>
              </a:r>
            </a:p>
          </p:txBody>
        </p:sp>
        <p:sp>
          <p:nvSpPr>
            <p:cNvPr id="592" name="TextBox 591">
              <a:extLst>
                <a:ext uri="{FF2B5EF4-FFF2-40B4-BE49-F238E27FC236}">
                  <a16:creationId xmlns:a16="http://schemas.microsoft.com/office/drawing/2014/main" id="{94FEEECB-4DA1-B9AC-762A-7282BC7DFDCA}"/>
                </a:ext>
              </a:extLst>
            </p:cNvPr>
            <p:cNvSpPr txBox="1"/>
            <p:nvPr/>
          </p:nvSpPr>
          <p:spPr>
            <a:xfrm>
              <a:off x="15062185"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a:t>
              </a:r>
            </a:p>
          </p:txBody>
        </p:sp>
        <p:sp>
          <p:nvSpPr>
            <p:cNvPr id="593" name="TextBox 592">
              <a:extLst>
                <a:ext uri="{FF2B5EF4-FFF2-40B4-BE49-F238E27FC236}">
                  <a16:creationId xmlns:a16="http://schemas.microsoft.com/office/drawing/2014/main" id="{860E6477-DD17-05F9-D92A-EB6C5C50D288}"/>
                </a:ext>
              </a:extLst>
            </p:cNvPr>
            <p:cNvSpPr txBox="1"/>
            <p:nvPr/>
          </p:nvSpPr>
          <p:spPr>
            <a:xfrm>
              <a:off x="15533637"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594" name="TextBox 593">
              <a:extLst>
                <a:ext uri="{FF2B5EF4-FFF2-40B4-BE49-F238E27FC236}">
                  <a16:creationId xmlns:a16="http://schemas.microsoft.com/office/drawing/2014/main" id="{D913C190-F53A-CFC7-27CF-43850369D71A}"/>
                </a:ext>
              </a:extLst>
            </p:cNvPr>
            <p:cNvSpPr txBox="1"/>
            <p:nvPr/>
          </p:nvSpPr>
          <p:spPr>
            <a:xfrm>
              <a:off x="16008292"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595" name="TextBox 594">
              <a:extLst>
                <a:ext uri="{FF2B5EF4-FFF2-40B4-BE49-F238E27FC236}">
                  <a16:creationId xmlns:a16="http://schemas.microsoft.com/office/drawing/2014/main" id="{FD1F5B6F-3FFC-41AC-3458-6AB78CA90A6D}"/>
                </a:ext>
              </a:extLst>
            </p:cNvPr>
            <p:cNvSpPr txBox="1"/>
            <p:nvPr/>
          </p:nvSpPr>
          <p:spPr>
            <a:xfrm>
              <a:off x="16482860"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596" name="TextBox 595">
              <a:extLst>
                <a:ext uri="{FF2B5EF4-FFF2-40B4-BE49-F238E27FC236}">
                  <a16:creationId xmlns:a16="http://schemas.microsoft.com/office/drawing/2014/main" id="{C6119EE0-F16E-F772-3E3F-0FFF39B2BB45}"/>
                </a:ext>
              </a:extLst>
            </p:cNvPr>
            <p:cNvSpPr txBox="1"/>
            <p:nvPr/>
          </p:nvSpPr>
          <p:spPr>
            <a:xfrm>
              <a:off x="16957545"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597" name="TextBox 596">
              <a:extLst>
                <a:ext uri="{FF2B5EF4-FFF2-40B4-BE49-F238E27FC236}">
                  <a16:creationId xmlns:a16="http://schemas.microsoft.com/office/drawing/2014/main" id="{010D0904-410F-ED05-63D7-75E97A077FB4}"/>
                </a:ext>
              </a:extLst>
            </p:cNvPr>
            <p:cNvSpPr txBox="1"/>
            <p:nvPr/>
          </p:nvSpPr>
          <p:spPr>
            <a:xfrm>
              <a:off x="17432262"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598" name="TextBox 597">
              <a:extLst>
                <a:ext uri="{FF2B5EF4-FFF2-40B4-BE49-F238E27FC236}">
                  <a16:creationId xmlns:a16="http://schemas.microsoft.com/office/drawing/2014/main" id="{EAA876DD-CB7F-EC4B-B2DE-314CB2D17156}"/>
                </a:ext>
              </a:extLst>
            </p:cNvPr>
            <p:cNvSpPr txBox="1"/>
            <p:nvPr/>
          </p:nvSpPr>
          <p:spPr>
            <a:xfrm>
              <a:off x="17906978"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599" name="TextBox 598">
              <a:extLst>
                <a:ext uri="{FF2B5EF4-FFF2-40B4-BE49-F238E27FC236}">
                  <a16:creationId xmlns:a16="http://schemas.microsoft.com/office/drawing/2014/main" id="{DC77EA90-3258-811B-158C-49657AC02B9A}"/>
                </a:ext>
              </a:extLst>
            </p:cNvPr>
            <p:cNvSpPr txBox="1"/>
            <p:nvPr/>
          </p:nvSpPr>
          <p:spPr>
            <a:xfrm>
              <a:off x="18381633"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0</a:t>
              </a:r>
            </a:p>
          </p:txBody>
        </p:sp>
      </p:grpSp>
      <p:grpSp>
        <p:nvGrpSpPr>
          <p:cNvPr id="5" name="Group 4">
            <a:extLst>
              <a:ext uri="{FF2B5EF4-FFF2-40B4-BE49-F238E27FC236}">
                <a16:creationId xmlns:a16="http://schemas.microsoft.com/office/drawing/2014/main" id="{B1DA6A1C-7B9F-08FF-ADFC-BEA1168E9145}"/>
              </a:ext>
            </a:extLst>
          </p:cNvPr>
          <p:cNvGrpSpPr/>
          <p:nvPr/>
        </p:nvGrpSpPr>
        <p:grpSpPr>
          <a:xfrm>
            <a:off x="267697" y="1685825"/>
            <a:ext cx="5787413" cy="3494146"/>
            <a:chOff x="157552" y="2539786"/>
            <a:chExt cx="11576335" cy="6989202"/>
          </a:xfrm>
        </p:grpSpPr>
        <p:grpSp>
          <p:nvGrpSpPr>
            <p:cNvPr id="604" name="Graphic 4">
              <a:extLst>
                <a:ext uri="{FF2B5EF4-FFF2-40B4-BE49-F238E27FC236}">
                  <a16:creationId xmlns:a16="http://schemas.microsoft.com/office/drawing/2014/main" id="{12C0CC62-9C97-AE70-2679-877424567892}"/>
                </a:ext>
              </a:extLst>
            </p:cNvPr>
            <p:cNvGrpSpPr/>
            <p:nvPr/>
          </p:nvGrpSpPr>
          <p:grpSpPr>
            <a:xfrm>
              <a:off x="1465238" y="2637208"/>
              <a:ext cx="9625232" cy="5841543"/>
              <a:chOff x="2955009" y="1020778"/>
              <a:chExt cx="6812275" cy="3681116"/>
            </a:xfrm>
            <a:noFill/>
          </p:grpSpPr>
          <p:sp>
            <p:nvSpPr>
              <p:cNvPr id="798" name="Freeform 61">
                <a:extLst>
                  <a:ext uri="{FF2B5EF4-FFF2-40B4-BE49-F238E27FC236}">
                    <a16:creationId xmlns:a16="http://schemas.microsoft.com/office/drawing/2014/main" id="{EDE07857-7DEB-8361-1812-764D2A970B93}"/>
                  </a:ext>
                </a:extLst>
              </p:cNvPr>
              <p:cNvSpPr/>
              <p:nvPr/>
            </p:nvSpPr>
            <p:spPr>
              <a:xfrm>
                <a:off x="2977671" y="1051013"/>
                <a:ext cx="6789613" cy="3650881"/>
              </a:xfrm>
              <a:custGeom>
                <a:avLst/>
                <a:gdLst>
                  <a:gd name="connsiteX0" fmla="*/ 0 w 6789613"/>
                  <a:gd name="connsiteY0" fmla="*/ 0 h 3650881"/>
                  <a:gd name="connsiteX1" fmla="*/ 93671 w 6789613"/>
                  <a:gd name="connsiteY1" fmla="*/ 0 h 3650881"/>
                  <a:gd name="connsiteX2" fmla="*/ 93671 w 6789613"/>
                  <a:gd name="connsiteY2" fmla="*/ 10582 h 3650881"/>
                  <a:gd name="connsiteX3" fmla="*/ 102736 w 6789613"/>
                  <a:gd name="connsiteY3" fmla="*/ 10582 h 3650881"/>
                  <a:gd name="connsiteX4" fmla="*/ 102736 w 6789613"/>
                  <a:gd name="connsiteY4" fmla="*/ 21165 h 3650881"/>
                  <a:gd name="connsiteX5" fmla="*/ 132952 w 6789613"/>
                  <a:gd name="connsiteY5" fmla="*/ 21165 h 3650881"/>
                  <a:gd name="connsiteX6" fmla="*/ 132952 w 6789613"/>
                  <a:gd name="connsiteY6" fmla="*/ 33259 h 3650881"/>
                  <a:gd name="connsiteX7" fmla="*/ 149571 w 6789613"/>
                  <a:gd name="connsiteY7" fmla="*/ 33259 h 3650881"/>
                  <a:gd name="connsiteX8" fmla="*/ 149571 w 6789613"/>
                  <a:gd name="connsiteY8" fmla="*/ 43841 h 3650881"/>
                  <a:gd name="connsiteX9" fmla="*/ 259861 w 6789613"/>
                  <a:gd name="connsiteY9" fmla="*/ 43841 h 3650881"/>
                  <a:gd name="connsiteX10" fmla="*/ 259861 w 6789613"/>
                  <a:gd name="connsiteY10" fmla="*/ 54423 h 3650881"/>
                  <a:gd name="connsiteX11" fmla="*/ 284034 w 6789613"/>
                  <a:gd name="connsiteY11" fmla="*/ 54423 h 3650881"/>
                  <a:gd name="connsiteX12" fmla="*/ 284034 w 6789613"/>
                  <a:gd name="connsiteY12" fmla="*/ 89193 h 3650881"/>
                  <a:gd name="connsiteX13" fmla="*/ 291588 w 6789613"/>
                  <a:gd name="connsiteY13" fmla="*/ 89193 h 3650881"/>
                  <a:gd name="connsiteX14" fmla="*/ 291588 w 6789613"/>
                  <a:gd name="connsiteY14" fmla="*/ 99776 h 3650881"/>
                  <a:gd name="connsiteX15" fmla="*/ 299142 w 6789613"/>
                  <a:gd name="connsiteY15" fmla="*/ 99776 h 3650881"/>
                  <a:gd name="connsiteX16" fmla="*/ 299142 w 6789613"/>
                  <a:gd name="connsiteY16" fmla="*/ 110358 h 3650881"/>
                  <a:gd name="connsiteX17" fmla="*/ 323315 w 6789613"/>
                  <a:gd name="connsiteY17" fmla="*/ 110358 h 3650881"/>
                  <a:gd name="connsiteX18" fmla="*/ 323315 w 6789613"/>
                  <a:gd name="connsiteY18" fmla="*/ 133034 h 3650881"/>
                  <a:gd name="connsiteX19" fmla="*/ 330869 w 6789613"/>
                  <a:gd name="connsiteY19" fmla="*/ 133034 h 3650881"/>
                  <a:gd name="connsiteX20" fmla="*/ 330869 w 6789613"/>
                  <a:gd name="connsiteY20" fmla="*/ 155711 h 3650881"/>
                  <a:gd name="connsiteX21" fmla="*/ 338423 w 6789613"/>
                  <a:gd name="connsiteY21" fmla="*/ 155711 h 3650881"/>
                  <a:gd name="connsiteX22" fmla="*/ 338423 w 6789613"/>
                  <a:gd name="connsiteY22" fmla="*/ 213157 h 3650881"/>
                  <a:gd name="connsiteX23" fmla="*/ 345977 w 6789613"/>
                  <a:gd name="connsiteY23" fmla="*/ 213157 h 3650881"/>
                  <a:gd name="connsiteX24" fmla="*/ 345977 w 6789613"/>
                  <a:gd name="connsiteY24" fmla="*/ 246416 h 3650881"/>
                  <a:gd name="connsiteX25" fmla="*/ 370150 w 6789613"/>
                  <a:gd name="connsiteY25" fmla="*/ 246416 h 3650881"/>
                  <a:gd name="connsiteX26" fmla="*/ 370150 w 6789613"/>
                  <a:gd name="connsiteY26" fmla="*/ 269092 h 3650881"/>
                  <a:gd name="connsiteX27" fmla="*/ 377704 w 6789613"/>
                  <a:gd name="connsiteY27" fmla="*/ 269092 h 3650881"/>
                  <a:gd name="connsiteX28" fmla="*/ 377704 w 6789613"/>
                  <a:gd name="connsiteY28" fmla="*/ 303862 h 3650881"/>
                  <a:gd name="connsiteX29" fmla="*/ 385258 w 6789613"/>
                  <a:gd name="connsiteY29" fmla="*/ 303862 h 3650881"/>
                  <a:gd name="connsiteX30" fmla="*/ 385258 w 6789613"/>
                  <a:gd name="connsiteY30" fmla="*/ 314445 h 3650881"/>
                  <a:gd name="connsiteX31" fmla="*/ 409432 w 6789613"/>
                  <a:gd name="connsiteY31" fmla="*/ 314445 h 3650881"/>
                  <a:gd name="connsiteX32" fmla="*/ 409432 w 6789613"/>
                  <a:gd name="connsiteY32" fmla="*/ 326539 h 3650881"/>
                  <a:gd name="connsiteX33" fmla="*/ 441159 w 6789613"/>
                  <a:gd name="connsiteY33" fmla="*/ 326539 h 3650881"/>
                  <a:gd name="connsiteX34" fmla="*/ 441159 w 6789613"/>
                  <a:gd name="connsiteY34" fmla="*/ 337121 h 3650881"/>
                  <a:gd name="connsiteX35" fmla="*/ 463821 w 6789613"/>
                  <a:gd name="connsiteY35" fmla="*/ 337121 h 3650881"/>
                  <a:gd name="connsiteX36" fmla="*/ 463821 w 6789613"/>
                  <a:gd name="connsiteY36" fmla="*/ 349215 h 3650881"/>
                  <a:gd name="connsiteX37" fmla="*/ 527275 w 6789613"/>
                  <a:gd name="connsiteY37" fmla="*/ 349215 h 3650881"/>
                  <a:gd name="connsiteX38" fmla="*/ 527275 w 6789613"/>
                  <a:gd name="connsiteY38" fmla="*/ 359797 h 3650881"/>
                  <a:gd name="connsiteX39" fmla="*/ 543894 w 6789613"/>
                  <a:gd name="connsiteY39" fmla="*/ 359797 h 3650881"/>
                  <a:gd name="connsiteX40" fmla="*/ 543894 w 6789613"/>
                  <a:gd name="connsiteY40" fmla="*/ 371891 h 3650881"/>
                  <a:gd name="connsiteX41" fmla="*/ 551448 w 6789613"/>
                  <a:gd name="connsiteY41" fmla="*/ 371891 h 3650881"/>
                  <a:gd name="connsiteX42" fmla="*/ 551448 w 6789613"/>
                  <a:gd name="connsiteY42" fmla="*/ 382473 h 3650881"/>
                  <a:gd name="connsiteX43" fmla="*/ 566557 w 6789613"/>
                  <a:gd name="connsiteY43" fmla="*/ 382473 h 3650881"/>
                  <a:gd name="connsiteX44" fmla="*/ 566557 w 6789613"/>
                  <a:gd name="connsiteY44" fmla="*/ 394567 h 3650881"/>
                  <a:gd name="connsiteX45" fmla="*/ 622457 w 6789613"/>
                  <a:gd name="connsiteY45" fmla="*/ 394567 h 3650881"/>
                  <a:gd name="connsiteX46" fmla="*/ 622457 w 6789613"/>
                  <a:gd name="connsiteY46" fmla="*/ 405150 h 3650881"/>
                  <a:gd name="connsiteX47" fmla="*/ 630011 w 6789613"/>
                  <a:gd name="connsiteY47" fmla="*/ 405150 h 3650881"/>
                  <a:gd name="connsiteX48" fmla="*/ 630011 w 6789613"/>
                  <a:gd name="connsiteY48" fmla="*/ 417244 h 3650881"/>
                  <a:gd name="connsiteX49" fmla="*/ 637565 w 6789613"/>
                  <a:gd name="connsiteY49" fmla="*/ 417244 h 3650881"/>
                  <a:gd name="connsiteX50" fmla="*/ 637565 w 6789613"/>
                  <a:gd name="connsiteY50" fmla="*/ 439920 h 3650881"/>
                  <a:gd name="connsiteX51" fmla="*/ 645119 w 6789613"/>
                  <a:gd name="connsiteY51" fmla="*/ 439920 h 3650881"/>
                  <a:gd name="connsiteX52" fmla="*/ 645119 w 6789613"/>
                  <a:gd name="connsiteY52" fmla="*/ 450502 h 3650881"/>
                  <a:gd name="connsiteX53" fmla="*/ 654184 w 6789613"/>
                  <a:gd name="connsiteY53" fmla="*/ 450502 h 3650881"/>
                  <a:gd name="connsiteX54" fmla="*/ 654184 w 6789613"/>
                  <a:gd name="connsiteY54" fmla="*/ 474690 h 3650881"/>
                  <a:gd name="connsiteX55" fmla="*/ 669292 w 6789613"/>
                  <a:gd name="connsiteY55" fmla="*/ 474690 h 3650881"/>
                  <a:gd name="connsiteX56" fmla="*/ 669292 w 6789613"/>
                  <a:gd name="connsiteY56" fmla="*/ 520043 h 3650881"/>
                  <a:gd name="connsiteX57" fmla="*/ 676846 w 6789613"/>
                  <a:gd name="connsiteY57" fmla="*/ 520043 h 3650881"/>
                  <a:gd name="connsiteX58" fmla="*/ 676846 w 6789613"/>
                  <a:gd name="connsiteY58" fmla="*/ 565395 h 3650881"/>
                  <a:gd name="connsiteX59" fmla="*/ 684400 w 6789613"/>
                  <a:gd name="connsiteY59" fmla="*/ 565395 h 3650881"/>
                  <a:gd name="connsiteX60" fmla="*/ 684400 w 6789613"/>
                  <a:gd name="connsiteY60" fmla="*/ 575978 h 3650881"/>
                  <a:gd name="connsiteX61" fmla="*/ 693465 w 6789613"/>
                  <a:gd name="connsiteY61" fmla="*/ 575978 h 3650881"/>
                  <a:gd name="connsiteX62" fmla="*/ 693465 w 6789613"/>
                  <a:gd name="connsiteY62" fmla="*/ 600166 h 3650881"/>
                  <a:gd name="connsiteX63" fmla="*/ 716128 w 6789613"/>
                  <a:gd name="connsiteY63" fmla="*/ 600166 h 3650881"/>
                  <a:gd name="connsiteX64" fmla="*/ 716128 w 6789613"/>
                  <a:gd name="connsiteY64" fmla="*/ 610748 h 3650881"/>
                  <a:gd name="connsiteX65" fmla="*/ 725192 w 6789613"/>
                  <a:gd name="connsiteY65" fmla="*/ 610748 h 3650881"/>
                  <a:gd name="connsiteX66" fmla="*/ 725192 w 6789613"/>
                  <a:gd name="connsiteY66" fmla="*/ 622842 h 3650881"/>
                  <a:gd name="connsiteX67" fmla="*/ 740301 w 6789613"/>
                  <a:gd name="connsiteY67" fmla="*/ 622842 h 3650881"/>
                  <a:gd name="connsiteX68" fmla="*/ 740301 w 6789613"/>
                  <a:gd name="connsiteY68" fmla="*/ 633424 h 3650881"/>
                  <a:gd name="connsiteX69" fmla="*/ 968434 w 6789613"/>
                  <a:gd name="connsiteY69" fmla="*/ 633424 h 3650881"/>
                  <a:gd name="connsiteX70" fmla="*/ 968434 w 6789613"/>
                  <a:gd name="connsiteY70" fmla="*/ 645518 h 3650881"/>
                  <a:gd name="connsiteX71" fmla="*/ 1000161 w 6789613"/>
                  <a:gd name="connsiteY71" fmla="*/ 645518 h 3650881"/>
                  <a:gd name="connsiteX72" fmla="*/ 1000161 w 6789613"/>
                  <a:gd name="connsiteY72" fmla="*/ 680289 h 3650881"/>
                  <a:gd name="connsiteX73" fmla="*/ 1007715 w 6789613"/>
                  <a:gd name="connsiteY73" fmla="*/ 680289 h 3650881"/>
                  <a:gd name="connsiteX74" fmla="*/ 1007715 w 6789613"/>
                  <a:gd name="connsiteY74" fmla="*/ 737735 h 3650881"/>
                  <a:gd name="connsiteX75" fmla="*/ 1039442 w 6789613"/>
                  <a:gd name="connsiteY75" fmla="*/ 737735 h 3650881"/>
                  <a:gd name="connsiteX76" fmla="*/ 1039442 w 6789613"/>
                  <a:gd name="connsiteY76" fmla="*/ 749829 h 3650881"/>
                  <a:gd name="connsiteX77" fmla="*/ 1078724 w 6789613"/>
                  <a:gd name="connsiteY77" fmla="*/ 749829 h 3650881"/>
                  <a:gd name="connsiteX78" fmla="*/ 1078724 w 6789613"/>
                  <a:gd name="connsiteY78" fmla="*/ 760411 h 3650881"/>
                  <a:gd name="connsiteX79" fmla="*/ 1110451 w 6789613"/>
                  <a:gd name="connsiteY79" fmla="*/ 760411 h 3650881"/>
                  <a:gd name="connsiteX80" fmla="*/ 1110451 w 6789613"/>
                  <a:gd name="connsiteY80" fmla="*/ 772505 h 3650881"/>
                  <a:gd name="connsiteX81" fmla="*/ 1228295 w 6789613"/>
                  <a:gd name="connsiteY81" fmla="*/ 772505 h 3650881"/>
                  <a:gd name="connsiteX82" fmla="*/ 1228295 w 6789613"/>
                  <a:gd name="connsiteY82" fmla="*/ 784599 h 3650881"/>
                  <a:gd name="connsiteX83" fmla="*/ 1267576 w 6789613"/>
                  <a:gd name="connsiteY83" fmla="*/ 784599 h 3650881"/>
                  <a:gd name="connsiteX84" fmla="*/ 1267576 w 6789613"/>
                  <a:gd name="connsiteY84" fmla="*/ 807276 h 3650881"/>
                  <a:gd name="connsiteX85" fmla="*/ 1284195 w 6789613"/>
                  <a:gd name="connsiteY85" fmla="*/ 807276 h 3650881"/>
                  <a:gd name="connsiteX86" fmla="*/ 1284195 w 6789613"/>
                  <a:gd name="connsiteY86" fmla="*/ 819370 h 3650881"/>
                  <a:gd name="connsiteX87" fmla="*/ 1291749 w 6789613"/>
                  <a:gd name="connsiteY87" fmla="*/ 819370 h 3650881"/>
                  <a:gd name="connsiteX88" fmla="*/ 1291749 w 6789613"/>
                  <a:gd name="connsiteY88" fmla="*/ 866234 h 3650881"/>
                  <a:gd name="connsiteX89" fmla="*/ 1314411 w 6789613"/>
                  <a:gd name="connsiteY89" fmla="*/ 866234 h 3650881"/>
                  <a:gd name="connsiteX90" fmla="*/ 1314411 w 6789613"/>
                  <a:gd name="connsiteY90" fmla="*/ 878328 h 3650881"/>
                  <a:gd name="connsiteX91" fmla="*/ 1323476 w 6789613"/>
                  <a:gd name="connsiteY91" fmla="*/ 878328 h 3650881"/>
                  <a:gd name="connsiteX92" fmla="*/ 1323476 w 6789613"/>
                  <a:gd name="connsiteY92" fmla="*/ 888910 h 3650881"/>
                  <a:gd name="connsiteX93" fmla="*/ 1331030 w 6789613"/>
                  <a:gd name="connsiteY93" fmla="*/ 888910 h 3650881"/>
                  <a:gd name="connsiteX94" fmla="*/ 1331030 w 6789613"/>
                  <a:gd name="connsiteY94" fmla="*/ 947869 h 3650881"/>
                  <a:gd name="connsiteX95" fmla="*/ 1338584 w 6789613"/>
                  <a:gd name="connsiteY95" fmla="*/ 947869 h 3650881"/>
                  <a:gd name="connsiteX96" fmla="*/ 1338584 w 6789613"/>
                  <a:gd name="connsiteY96" fmla="*/ 982639 h 3650881"/>
                  <a:gd name="connsiteX97" fmla="*/ 1346138 w 6789613"/>
                  <a:gd name="connsiteY97" fmla="*/ 982639 h 3650881"/>
                  <a:gd name="connsiteX98" fmla="*/ 1346138 w 6789613"/>
                  <a:gd name="connsiteY98" fmla="*/ 1006827 h 3650881"/>
                  <a:gd name="connsiteX99" fmla="*/ 1355203 w 6789613"/>
                  <a:gd name="connsiteY99" fmla="*/ 1006827 h 3650881"/>
                  <a:gd name="connsiteX100" fmla="*/ 1355203 w 6789613"/>
                  <a:gd name="connsiteY100" fmla="*/ 1017409 h 3650881"/>
                  <a:gd name="connsiteX101" fmla="*/ 1362757 w 6789613"/>
                  <a:gd name="connsiteY101" fmla="*/ 1017409 h 3650881"/>
                  <a:gd name="connsiteX102" fmla="*/ 1362757 w 6789613"/>
                  <a:gd name="connsiteY102" fmla="*/ 1029503 h 3650881"/>
                  <a:gd name="connsiteX103" fmla="*/ 1370312 w 6789613"/>
                  <a:gd name="connsiteY103" fmla="*/ 1029503 h 3650881"/>
                  <a:gd name="connsiteX104" fmla="*/ 1370312 w 6789613"/>
                  <a:gd name="connsiteY104" fmla="*/ 1053691 h 3650881"/>
                  <a:gd name="connsiteX105" fmla="*/ 1377866 w 6789613"/>
                  <a:gd name="connsiteY105" fmla="*/ 1053691 h 3650881"/>
                  <a:gd name="connsiteX106" fmla="*/ 1377866 w 6789613"/>
                  <a:gd name="connsiteY106" fmla="*/ 1064274 h 3650881"/>
                  <a:gd name="connsiteX107" fmla="*/ 1385420 w 6789613"/>
                  <a:gd name="connsiteY107" fmla="*/ 1064274 h 3650881"/>
                  <a:gd name="connsiteX108" fmla="*/ 1385420 w 6789613"/>
                  <a:gd name="connsiteY108" fmla="*/ 1076368 h 3650881"/>
                  <a:gd name="connsiteX109" fmla="*/ 1433766 w 6789613"/>
                  <a:gd name="connsiteY109" fmla="*/ 1076368 h 3650881"/>
                  <a:gd name="connsiteX110" fmla="*/ 1433766 w 6789613"/>
                  <a:gd name="connsiteY110" fmla="*/ 1088462 h 3650881"/>
                  <a:gd name="connsiteX111" fmla="*/ 1441320 w 6789613"/>
                  <a:gd name="connsiteY111" fmla="*/ 1088462 h 3650881"/>
                  <a:gd name="connsiteX112" fmla="*/ 1441320 w 6789613"/>
                  <a:gd name="connsiteY112" fmla="*/ 1100556 h 3650881"/>
                  <a:gd name="connsiteX113" fmla="*/ 1465493 w 6789613"/>
                  <a:gd name="connsiteY113" fmla="*/ 1100556 h 3650881"/>
                  <a:gd name="connsiteX114" fmla="*/ 1465493 w 6789613"/>
                  <a:gd name="connsiteY114" fmla="*/ 1111138 h 3650881"/>
                  <a:gd name="connsiteX115" fmla="*/ 1512328 w 6789613"/>
                  <a:gd name="connsiteY115" fmla="*/ 1111138 h 3650881"/>
                  <a:gd name="connsiteX116" fmla="*/ 1512328 w 6789613"/>
                  <a:gd name="connsiteY116" fmla="*/ 1123232 h 3650881"/>
                  <a:gd name="connsiteX117" fmla="*/ 1544056 w 6789613"/>
                  <a:gd name="connsiteY117" fmla="*/ 1123232 h 3650881"/>
                  <a:gd name="connsiteX118" fmla="*/ 1544056 w 6789613"/>
                  <a:gd name="connsiteY118" fmla="*/ 1135326 h 3650881"/>
                  <a:gd name="connsiteX119" fmla="*/ 1583337 w 6789613"/>
                  <a:gd name="connsiteY119" fmla="*/ 1135326 h 3650881"/>
                  <a:gd name="connsiteX120" fmla="*/ 1583337 w 6789613"/>
                  <a:gd name="connsiteY120" fmla="*/ 1147420 h 3650881"/>
                  <a:gd name="connsiteX121" fmla="*/ 1590891 w 6789613"/>
                  <a:gd name="connsiteY121" fmla="*/ 1147420 h 3650881"/>
                  <a:gd name="connsiteX122" fmla="*/ 1590891 w 6789613"/>
                  <a:gd name="connsiteY122" fmla="*/ 1159514 h 3650881"/>
                  <a:gd name="connsiteX123" fmla="*/ 1615064 w 6789613"/>
                  <a:gd name="connsiteY123" fmla="*/ 1159514 h 3650881"/>
                  <a:gd name="connsiteX124" fmla="*/ 1615064 w 6789613"/>
                  <a:gd name="connsiteY124" fmla="*/ 1170096 h 3650881"/>
                  <a:gd name="connsiteX125" fmla="*/ 1630172 w 6789613"/>
                  <a:gd name="connsiteY125" fmla="*/ 1170096 h 3650881"/>
                  <a:gd name="connsiteX126" fmla="*/ 1630172 w 6789613"/>
                  <a:gd name="connsiteY126" fmla="*/ 1182190 h 3650881"/>
                  <a:gd name="connsiteX127" fmla="*/ 1637726 w 6789613"/>
                  <a:gd name="connsiteY127" fmla="*/ 1182190 h 3650881"/>
                  <a:gd name="connsiteX128" fmla="*/ 1637726 w 6789613"/>
                  <a:gd name="connsiteY128" fmla="*/ 1194284 h 3650881"/>
                  <a:gd name="connsiteX129" fmla="*/ 1645280 w 6789613"/>
                  <a:gd name="connsiteY129" fmla="*/ 1194284 h 3650881"/>
                  <a:gd name="connsiteX130" fmla="*/ 1645280 w 6789613"/>
                  <a:gd name="connsiteY130" fmla="*/ 1206378 h 3650881"/>
                  <a:gd name="connsiteX131" fmla="*/ 1654345 w 6789613"/>
                  <a:gd name="connsiteY131" fmla="*/ 1206378 h 3650881"/>
                  <a:gd name="connsiteX132" fmla="*/ 1654345 w 6789613"/>
                  <a:gd name="connsiteY132" fmla="*/ 1218473 h 3650881"/>
                  <a:gd name="connsiteX133" fmla="*/ 1661899 w 6789613"/>
                  <a:gd name="connsiteY133" fmla="*/ 1218473 h 3650881"/>
                  <a:gd name="connsiteX134" fmla="*/ 1661899 w 6789613"/>
                  <a:gd name="connsiteY134" fmla="*/ 1241149 h 3650881"/>
                  <a:gd name="connsiteX135" fmla="*/ 1669453 w 6789613"/>
                  <a:gd name="connsiteY135" fmla="*/ 1241149 h 3650881"/>
                  <a:gd name="connsiteX136" fmla="*/ 1669453 w 6789613"/>
                  <a:gd name="connsiteY136" fmla="*/ 1277431 h 3650881"/>
                  <a:gd name="connsiteX137" fmla="*/ 1686072 w 6789613"/>
                  <a:gd name="connsiteY137" fmla="*/ 1277431 h 3650881"/>
                  <a:gd name="connsiteX138" fmla="*/ 1686072 w 6789613"/>
                  <a:gd name="connsiteY138" fmla="*/ 1301619 h 3650881"/>
                  <a:gd name="connsiteX139" fmla="*/ 1701180 w 6789613"/>
                  <a:gd name="connsiteY139" fmla="*/ 1301619 h 3650881"/>
                  <a:gd name="connsiteX140" fmla="*/ 1701180 w 6789613"/>
                  <a:gd name="connsiteY140" fmla="*/ 1313713 h 3650881"/>
                  <a:gd name="connsiteX141" fmla="*/ 1708735 w 6789613"/>
                  <a:gd name="connsiteY141" fmla="*/ 1313713 h 3650881"/>
                  <a:gd name="connsiteX142" fmla="*/ 1708735 w 6789613"/>
                  <a:gd name="connsiteY142" fmla="*/ 1337901 h 3650881"/>
                  <a:gd name="connsiteX143" fmla="*/ 1716289 w 6789613"/>
                  <a:gd name="connsiteY143" fmla="*/ 1337901 h 3650881"/>
                  <a:gd name="connsiteX144" fmla="*/ 1716289 w 6789613"/>
                  <a:gd name="connsiteY144" fmla="*/ 1349995 h 3650881"/>
                  <a:gd name="connsiteX145" fmla="*/ 1725354 w 6789613"/>
                  <a:gd name="connsiteY145" fmla="*/ 1349995 h 3650881"/>
                  <a:gd name="connsiteX146" fmla="*/ 1725354 w 6789613"/>
                  <a:gd name="connsiteY146" fmla="*/ 1362089 h 3650881"/>
                  <a:gd name="connsiteX147" fmla="*/ 1755570 w 6789613"/>
                  <a:gd name="connsiteY147" fmla="*/ 1362089 h 3650881"/>
                  <a:gd name="connsiteX148" fmla="*/ 1755570 w 6789613"/>
                  <a:gd name="connsiteY148" fmla="*/ 1374183 h 3650881"/>
                  <a:gd name="connsiteX149" fmla="*/ 1787297 w 6789613"/>
                  <a:gd name="connsiteY149" fmla="*/ 1374183 h 3650881"/>
                  <a:gd name="connsiteX150" fmla="*/ 1787297 w 6789613"/>
                  <a:gd name="connsiteY150" fmla="*/ 1386277 h 3650881"/>
                  <a:gd name="connsiteX151" fmla="*/ 1803916 w 6789613"/>
                  <a:gd name="connsiteY151" fmla="*/ 1386277 h 3650881"/>
                  <a:gd name="connsiteX152" fmla="*/ 1803916 w 6789613"/>
                  <a:gd name="connsiteY152" fmla="*/ 1410465 h 3650881"/>
                  <a:gd name="connsiteX153" fmla="*/ 1835643 w 6789613"/>
                  <a:gd name="connsiteY153" fmla="*/ 1410465 h 3650881"/>
                  <a:gd name="connsiteX154" fmla="*/ 1835643 w 6789613"/>
                  <a:gd name="connsiteY154" fmla="*/ 1422559 h 3650881"/>
                  <a:gd name="connsiteX155" fmla="*/ 1914206 w 6789613"/>
                  <a:gd name="connsiteY155" fmla="*/ 1422559 h 3650881"/>
                  <a:gd name="connsiteX156" fmla="*/ 1914206 w 6789613"/>
                  <a:gd name="connsiteY156" fmla="*/ 1434653 h 3650881"/>
                  <a:gd name="connsiteX157" fmla="*/ 1929314 w 6789613"/>
                  <a:gd name="connsiteY157" fmla="*/ 1434653 h 3650881"/>
                  <a:gd name="connsiteX158" fmla="*/ 1929314 w 6789613"/>
                  <a:gd name="connsiteY158" fmla="*/ 1446747 h 3650881"/>
                  <a:gd name="connsiteX159" fmla="*/ 1945933 w 6789613"/>
                  <a:gd name="connsiteY159" fmla="*/ 1446747 h 3650881"/>
                  <a:gd name="connsiteX160" fmla="*/ 1945933 w 6789613"/>
                  <a:gd name="connsiteY160" fmla="*/ 1458841 h 3650881"/>
                  <a:gd name="connsiteX161" fmla="*/ 1953487 w 6789613"/>
                  <a:gd name="connsiteY161" fmla="*/ 1458841 h 3650881"/>
                  <a:gd name="connsiteX162" fmla="*/ 1953487 w 6789613"/>
                  <a:gd name="connsiteY162" fmla="*/ 1470935 h 3650881"/>
                  <a:gd name="connsiteX163" fmla="*/ 1961041 w 6789613"/>
                  <a:gd name="connsiteY163" fmla="*/ 1470935 h 3650881"/>
                  <a:gd name="connsiteX164" fmla="*/ 1961041 w 6789613"/>
                  <a:gd name="connsiteY164" fmla="*/ 1483029 h 3650881"/>
                  <a:gd name="connsiteX165" fmla="*/ 1992768 w 6789613"/>
                  <a:gd name="connsiteY165" fmla="*/ 1483029 h 3650881"/>
                  <a:gd name="connsiteX166" fmla="*/ 1992768 w 6789613"/>
                  <a:gd name="connsiteY166" fmla="*/ 1508729 h 3650881"/>
                  <a:gd name="connsiteX167" fmla="*/ 2007876 w 6789613"/>
                  <a:gd name="connsiteY167" fmla="*/ 1508729 h 3650881"/>
                  <a:gd name="connsiteX168" fmla="*/ 2007876 w 6789613"/>
                  <a:gd name="connsiteY168" fmla="*/ 1520823 h 3650881"/>
                  <a:gd name="connsiteX169" fmla="*/ 2024496 w 6789613"/>
                  <a:gd name="connsiteY169" fmla="*/ 1520823 h 3650881"/>
                  <a:gd name="connsiteX170" fmla="*/ 2024496 w 6789613"/>
                  <a:gd name="connsiteY170" fmla="*/ 1545011 h 3650881"/>
                  <a:gd name="connsiteX171" fmla="*/ 2032050 w 6789613"/>
                  <a:gd name="connsiteY171" fmla="*/ 1545011 h 3650881"/>
                  <a:gd name="connsiteX172" fmla="*/ 2032050 w 6789613"/>
                  <a:gd name="connsiteY172" fmla="*/ 1557105 h 3650881"/>
                  <a:gd name="connsiteX173" fmla="*/ 2039604 w 6789613"/>
                  <a:gd name="connsiteY173" fmla="*/ 1557105 h 3650881"/>
                  <a:gd name="connsiteX174" fmla="*/ 2039604 w 6789613"/>
                  <a:gd name="connsiteY174" fmla="*/ 1570711 h 3650881"/>
                  <a:gd name="connsiteX175" fmla="*/ 2071331 w 6789613"/>
                  <a:gd name="connsiteY175" fmla="*/ 1570711 h 3650881"/>
                  <a:gd name="connsiteX176" fmla="*/ 2071331 w 6789613"/>
                  <a:gd name="connsiteY176" fmla="*/ 1582805 h 3650881"/>
                  <a:gd name="connsiteX177" fmla="*/ 2157447 w 6789613"/>
                  <a:gd name="connsiteY177" fmla="*/ 1582805 h 3650881"/>
                  <a:gd name="connsiteX178" fmla="*/ 2157447 w 6789613"/>
                  <a:gd name="connsiteY178" fmla="*/ 1594899 h 3650881"/>
                  <a:gd name="connsiteX179" fmla="*/ 2267737 w 6789613"/>
                  <a:gd name="connsiteY179" fmla="*/ 1594899 h 3650881"/>
                  <a:gd name="connsiteX180" fmla="*/ 2267737 w 6789613"/>
                  <a:gd name="connsiteY180" fmla="*/ 1608505 h 3650881"/>
                  <a:gd name="connsiteX181" fmla="*/ 2276802 w 6789613"/>
                  <a:gd name="connsiteY181" fmla="*/ 1608505 h 3650881"/>
                  <a:gd name="connsiteX182" fmla="*/ 2276802 w 6789613"/>
                  <a:gd name="connsiteY182" fmla="*/ 1620599 h 3650881"/>
                  <a:gd name="connsiteX183" fmla="*/ 2284356 w 6789613"/>
                  <a:gd name="connsiteY183" fmla="*/ 1620599 h 3650881"/>
                  <a:gd name="connsiteX184" fmla="*/ 2284356 w 6789613"/>
                  <a:gd name="connsiteY184" fmla="*/ 1646298 h 3650881"/>
                  <a:gd name="connsiteX185" fmla="*/ 2291910 w 6789613"/>
                  <a:gd name="connsiteY185" fmla="*/ 1646298 h 3650881"/>
                  <a:gd name="connsiteX186" fmla="*/ 2291910 w 6789613"/>
                  <a:gd name="connsiteY186" fmla="*/ 1671998 h 3650881"/>
                  <a:gd name="connsiteX187" fmla="*/ 2316083 w 6789613"/>
                  <a:gd name="connsiteY187" fmla="*/ 1671998 h 3650881"/>
                  <a:gd name="connsiteX188" fmla="*/ 2316083 w 6789613"/>
                  <a:gd name="connsiteY188" fmla="*/ 1697698 h 3650881"/>
                  <a:gd name="connsiteX189" fmla="*/ 2323637 w 6789613"/>
                  <a:gd name="connsiteY189" fmla="*/ 1697698 h 3650881"/>
                  <a:gd name="connsiteX190" fmla="*/ 2323637 w 6789613"/>
                  <a:gd name="connsiteY190" fmla="*/ 1709792 h 3650881"/>
                  <a:gd name="connsiteX191" fmla="*/ 2331191 w 6789613"/>
                  <a:gd name="connsiteY191" fmla="*/ 1709792 h 3650881"/>
                  <a:gd name="connsiteX192" fmla="*/ 2331191 w 6789613"/>
                  <a:gd name="connsiteY192" fmla="*/ 1723398 h 3650881"/>
                  <a:gd name="connsiteX193" fmla="*/ 2338745 w 6789613"/>
                  <a:gd name="connsiteY193" fmla="*/ 1723398 h 3650881"/>
                  <a:gd name="connsiteX194" fmla="*/ 2338745 w 6789613"/>
                  <a:gd name="connsiteY194" fmla="*/ 1735492 h 3650881"/>
                  <a:gd name="connsiteX195" fmla="*/ 2346300 w 6789613"/>
                  <a:gd name="connsiteY195" fmla="*/ 1735492 h 3650881"/>
                  <a:gd name="connsiteX196" fmla="*/ 2346300 w 6789613"/>
                  <a:gd name="connsiteY196" fmla="*/ 1749098 h 3650881"/>
                  <a:gd name="connsiteX197" fmla="*/ 2355365 w 6789613"/>
                  <a:gd name="connsiteY197" fmla="*/ 1749098 h 3650881"/>
                  <a:gd name="connsiteX198" fmla="*/ 2355365 w 6789613"/>
                  <a:gd name="connsiteY198" fmla="*/ 1761192 h 3650881"/>
                  <a:gd name="connsiteX199" fmla="*/ 2370473 w 6789613"/>
                  <a:gd name="connsiteY199" fmla="*/ 1761192 h 3650881"/>
                  <a:gd name="connsiteX200" fmla="*/ 2370473 w 6789613"/>
                  <a:gd name="connsiteY200" fmla="*/ 1774797 h 3650881"/>
                  <a:gd name="connsiteX201" fmla="*/ 2387092 w 6789613"/>
                  <a:gd name="connsiteY201" fmla="*/ 1774797 h 3650881"/>
                  <a:gd name="connsiteX202" fmla="*/ 2387092 w 6789613"/>
                  <a:gd name="connsiteY202" fmla="*/ 1788403 h 3650881"/>
                  <a:gd name="connsiteX203" fmla="*/ 2394646 w 6789613"/>
                  <a:gd name="connsiteY203" fmla="*/ 1788403 h 3650881"/>
                  <a:gd name="connsiteX204" fmla="*/ 2394646 w 6789613"/>
                  <a:gd name="connsiteY204" fmla="*/ 1800497 h 3650881"/>
                  <a:gd name="connsiteX205" fmla="*/ 2402200 w 6789613"/>
                  <a:gd name="connsiteY205" fmla="*/ 1800497 h 3650881"/>
                  <a:gd name="connsiteX206" fmla="*/ 2402200 w 6789613"/>
                  <a:gd name="connsiteY206" fmla="*/ 1814103 h 3650881"/>
                  <a:gd name="connsiteX207" fmla="*/ 2409754 w 6789613"/>
                  <a:gd name="connsiteY207" fmla="*/ 1814103 h 3650881"/>
                  <a:gd name="connsiteX208" fmla="*/ 2409754 w 6789613"/>
                  <a:gd name="connsiteY208" fmla="*/ 1826197 h 3650881"/>
                  <a:gd name="connsiteX209" fmla="*/ 2465654 w 6789613"/>
                  <a:gd name="connsiteY209" fmla="*/ 1826197 h 3650881"/>
                  <a:gd name="connsiteX210" fmla="*/ 2465654 w 6789613"/>
                  <a:gd name="connsiteY210" fmla="*/ 1839803 h 3650881"/>
                  <a:gd name="connsiteX211" fmla="*/ 2473208 w 6789613"/>
                  <a:gd name="connsiteY211" fmla="*/ 1839803 h 3650881"/>
                  <a:gd name="connsiteX212" fmla="*/ 2473208 w 6789613"/>
                  <a:gd name="connsiteY212" fmla="*/ 1853409 h 3650881"/>
                  <a:gd name="connsiteX213" fmla="*/ 2527598 w 6789613"/>
                  <a:gd name="connsiteY213" fmla="*/ 1853409 h 3650881"/>
                  <a:gd name="connsiteX214" fmla="*/ 2527598 w 6789613"/>
                  <a:gd name="connsiteY214" fmla="*/ 1865503 h 3650881"/>
                  <a:gd name="connsiteX215" fmla="*/ 2598606 w 6789613"/>
                  <a:gd name="connsiteY215" fmla="*/ 1865503 h 3650881"/>
                  <a:gd name="connsiteX216" fmla="*/ 2598606 w 6789613"/>
                  <a:gd name="connsiteY216" fmla="*/ 1879108 h 3650881"/>
                  <a:gd name="connsiteX217" fmla="*/ 2607671 w 6789613"/>
                  <a:gd name="connsiteY217" fmla="*/ 1879108 h 3650881"/>
                  <a:gd name="connsiteX218" fmla="*/ 2607671 w 6789613"/>
                  <a:gd name="connsiteY218" fmla="*/ 1906320 h 3650881"/>
                  <a:gd name="connsiteX219" fmla="*/ 2615225 w 6789613"/>
                  <a:gd name="connsiteY219" fmla="*/ 1906320 h 3650881"/>
                  <a:gd name="connsiteX220" fmla="*/ 2615225 w 6789613"/>
                  <a:gd name="connsiteY220" fmla="*/ 1918414 h 3650881"/>
                  <a:gd name="connsiteX221" fmla="*/ 2622779 w 6789613"/>
                  <a:gd name="connsiteY221" fmla="*/ 1918414 h 3650881"/>
                  <a:gd name="connsiteX222" fmla="*/ 2622779 w 6789613"/>
                  <a:gd name="connsiteY222" fmla="*/ 1932020 h 3650881"/>
                  <a:gd name="connsiteX223" fmla="*/ 2630333 w 6789613"/>
                  <a:gd name="connsiteY223" fmla="*/ 1932020 h 3650881"/>
                  <a:gd name="connsiteX224" fmla="*/ 2630333 w 6789613"/>
                  <a:gd name="connsiteY224" fmla="*/ 1945625 h 3650881"/>
                  <a:gd name="connsiteX225" fmla="*/ 2654506 w 6789613"/>
                  <a:gd name="connsiteY225" fmla="*/ 1945625 h 3650881"/>
                  <a:gd name="connsiteX226" fmla="*/ 2654506 w 6789613"/>
                  <a:gd name="connsiteY226" fmla="*/ 1959231 h 3650881"/>
                  <a:gd name="connsiteX227" fmla="*/ 2701342 w 6789613"/>
                  <a:gd name="connsiteY227" fmla="*/ 1959231 h 3650881"/>
                  <a:gd name="connsiteX228" fmla="*/ 2701342 w 6789613"/>
                  <a:gd name="connsiteY228" fmla="*/ 1972837 h 3650881"/>
                  <a:gd name="connsiteX229" fmla="*/ 2708896 w 6789613"/>
                  <a:gd name="connsiteY229" fmla="*/ 1972837 h 3650881"/>
                  <a:gd name="connsiteX230" fmla="*/ 2708896 w 6789613"/>
                  <a:gd name="connsiteY230" fmla="*/ 1987954 h 3650881"/>
                  <a:gd name="connsiteX231" fmla="*/ 2717961 w 6789613"/>
                  <a:gd name="connsiteY231" fmla="*/ 1987954 h 3650881"/>
                  <a:gd name="connsiteX232" fmla="*/ 2717961 w 6789613"/>
                  <a:gd name="connsiteY232" fmla="*/ 2001560 h 3650881"/>
                  <a:gd name="connsiteX233" fmla="*/ 2733069 w 6789613"/>
                  <a:gd name="connsiteY233" fmla="*/ 2001560 h 3650881"/>
                  <a:gd name="connsiteX234" fmla="*/ 2733069 w 6789613"/>
                  <a:gd name="connsiteY234" fmla="*/ 2016678 h 3650881"/>
                  <a:gd name="connsiteX235" fmla="*/ 2764796 w 6789613"/>
                  <a:gd name="connsiteY235" fmla="*/ 2016678 h 3650881"/>
                  <a:gd name="connsiteX236" fmla="*/ 2764796 w 6789613"/>
                  <a:gd name="connsiteY236" fmla="*/ 2030284 h 3650881"/>
                  <a:gd name="connsiteX237" fmla="*/ 2811631 w 6789613"/>
                  <a:gd name="connsiteY237" fmla="*/ 2030284 h 3650881"/>
                  <a:gd name="connsiteX238" fmla="*/ 2811631 w 6789613"/>
                  <a:gd name="connsiteY238" fmla="*/ 2045401 h 3650881"/>
                  <a:gd name="connsiteX239" fmla="*/ 2875086 w 6789613"/>
                  <a:gd name="connsiteY239" fmla="*/ 2045401 h 3650881"/>
                  <a:gd name="connsiteX240" fmla="*/ 2875086 w 6789613"/>
                  <a:gd name="connsiteY240" fmla="*/ 2074124 h 3650881"/>
                  <a:gd name="connsiteX241" fmla="*/ 2929475 w 6789613"/>
                  <a:gd name="connsiteY241" fmla="*/ 2074124 h 3650881"/>
                  <a:gd name="connsiteX242" fmla="*/ 2929475 w 6789613"/>
                  <a:gd name="connsiteY242" fmla="*/ 2104359 h 3650881"/>
                  <a:gd name="connsiteX243" fmla="*/ 2946094 w 6789613"/>
                  <a:gd name="connsiteY243" fmla="*/ 2104359 h 3650881"/>
                  <a:gd name="connsiteX244" fmla="*/ 2946094 w 6789613"/>
                  <a:gd name="connsiteY244" fmla="*/ 2133083 h 3650881"/>
                  <a:gd name="connsiteX245" fmla="*/ 2953648 w 6789613"/>
                  <a:gd name="connsiteY245" fmla="*/ 2133083 h 3650881"/>
                  <a:gd name="connsiteX246" fmla="*/ 2953648 w 6789613"/>
                  <a:gd name="connsiteY246" fmla="*/ 2148200 h 3650881"/>
                  <a:gd name="connsiteX247" fmla="*/ 2985376 w 6789613"/>
                  <a:gd name="connsiteY247" fmla="*/ 2148200 h 3650881"/>
                  <a:gd name="connsiteX248" fmla="*/ 2985376 w 6789613"/>
                  <a:gd name="connsiteY248" fmla="*/ 2178435 h 3650881"/>
                  <a:gd name="connsiteX249" fmla="*/ 3017102 w 6789613"/>
                  <a:gd name="connsiteY249" fmla="*/ 2178435 h 3650881"/>
                  <a:gd name="connsiteX250" fmla="*/ 3017102 w 6789613"/>
                  <a:gd name="connsiteY250" fmla="*/ 2193553 h 3650881"/>
                  <a:gd name="connsiteX251" fmla="*/ 3110773 w 6789613"/>
                  <a:gd name="connsiteY251" fmla="*/ 2193553 h 3650881"/>
                  <a:gd name="connsiteX252" fmla="*/ 3110773 w 6789613"/>
                  <a:gd name="connsiteY252" fmla="*/ 2210182 h 3650881"/>
                  <a:gd name="connsiteX253" fmla="*/ 3189336 w 6789613"/>
                  <a:gd name="connsiteY253" fmla="*/ 2210182 h 3650881"/>
                  <a:gd name="connsiteX254" fmla="*/ 3189336 w 6789613"/>
                  <a:gd name="connsiteY254" fmla="*/ 2225300 h 3650881"/>
                  <a:gd name="connsiteX255" fmla="*/ 3260344 w 6789613"/>
                  <a:gd name="connsiteY255" fmla="*/ 2225300 h 3650881"/>
                  <a:gd name="connsiteX256" fmla="*/ 3260344 w 6789613"/>
                  <a:gd name="connsiteY256" fmla="*/ 2241929 h 3650881"/>
                  <a:gd name="connsiteX257" fmla="*/ 3299625 w 6789613"/>
                  <a:gd name="connsiteY257" fmla="*/ 2241929 h 3650881"/>
                  <a:gd name="connsiteX258" fmla="*/ 3299625 w 6789613"/>
                  <a:gd name="connsiteY258" fmla="*/ 2258558 h 3650881"/>
                  <a:gd name="connsiteX259" fmla="*/ 3512651 w 6789613"/>
                  <a:gd name="connsiteY259" fmla="*/ 2258558 h 3650881"/>
                  <a:gd name="connsiteX260" fmla="*/ 3512651 w 6789613"/>
                  <a:gd name="connsiteY260" fmla="*/ 2278211 h 3650881"/>
                  <a:gd name="connsiteX261" fmla="*/ 3622940 w 6789613"/>
                  <a:gd name="connsiteY261" fmla="*/ 2278211 h 3650881"/>
                  <a:gd name="connsiteX262" fmla="*/ 3622940 w 6789613"/>
                  <a:gd name="connsiteY262" fmla="*/ 2316005 h 3650881"/>
                  <a:gd name="connsiteX263" fmla="*/ 3630494 w 6789613"/>
                  <a:gd name="connsiteY263" fmla="*/ 2316005 h 3650881"/>
                  <a:gd name="connsiteX264" fmla="*/ 3630494 w 6789613"/>
                  <a:gd name="connsiteY264" fmla="*/ 2353798 h 3650881"/>
                  <a:gd name="connsiteX265" fmla="*/ 3654668 w 6789613"/>
                  <a:gd name="connsiteY265" fmla="*/ 2353798 h 3650881"/>
                  <a:gd name="connsiteX266" fmla="*/ 3654668 w 6789613"/>
                  <a:gd name="connsiteY266" fmla="*/ 2371940 h 3650881"/>
                  <a:gd name="connsiteX267" fmla="*/ 3875247 w 6789613"/>
                  <a:gd name="connsiteY267" fmla="*/ 2371940 h 3650881"/>
                  <a:gd name="connsiteX268" fmla="*/ 3875247 w 6789613"/>
                  <a:gd name="connsiteY268" fmla="*/ 2393104 h 3650881"/>
                  <a:gd name="connsiteX269" fmla="*/ 3929636 w 6789613"/>
                  <a:gd name="connsiteY269" fmla="*/ 2393104 h 3650881"/>
                  <a:gd name="connsiteX270" fmla="*/ 3929636 w 6789613"/>
                  <a:gd name="connsiteY270" fmla="*/ 2414269 h 3650881"/>
                  <a:gd name="connsiteX271" fmla="*/ 3938701 w 6789613"/>
                  <a:gd name="connsiteY271" fmla="*/ 2414269 h 3650881"/>
                  <a:gd name="connsiteX272" fmla="*/ 3938701 w 6789613"/>
                  <a:gd name="connsiteY272" fmla="*/ 2456598 h 3650881"/>
                  <a:gd name="connsiteX273" fmla="*/ 3977982 w 6789613"/>
                  <a:gd name="connsiteY273" fmla="*/ 2456598 h 3650881"/>
                  <a:gd name="connsiteX274" fmla="*/ 3977982 w 6789613"/>
                  <a:gd name="connsiteY274" fmla="*/ 2476251 h 3650881"/>
                  <a:gd name="connsiteX275" fmla="*/ 4252951 w 6789613"/>
                  <a:gd name="connsiteY275" fmla="*/ 2476251 h 3650881"/>
                  <a:gd name="connsiteX276" fmla="*/ 4252951 w 6789613"/>
                  <a:gd name="connsiteY276" fmla="*/ 2501950 h 3650881"/>
                  <a:gd name="connsiteX277" fmla="*/ 4284679 w 6789613"/>
                  <a:gd name="connsiteY277" fmla="*/ 2501950 h 3650881"/>
                  <a:gd name="connsiteX278" fmla="*/ 4284679 w 6789613"/>
                  <a:gd name="connsiteY278" fmla="*/ 2529162 h 3650881"/>
                  <a:gd name="connsiteX279" fmla="*/ 4363241 w 6789613"/>
                  <a:gd name="connsiteY279" fmla="*/ 2529162 h 3650881"/>
                  <a:gd name="connsiteX280" fmla="*/ 4363241 w 6789613"/>
                  <a:gd name="connsiteY280" fmla="*/ 2560909 h 3650881"/>
                  <a:gd name="connsiteX281" fmla="*/ 4419141 w 6789613"/>
                  <a:gd name="connsiteY281" fmla="*/ 2560909 h 3650881"/>
                  <a:gd name="connsiteX282" fmla="*/ 4419141 w 6789613"/>
                  <a:gd name="connsiteY282" fmla="*/ 2592655 h 3650881"/>
                  <a:gd name="connsiteX283" fmla="*/ 4512812 w 6789613"/>
                  <a:gd name="connsiteY283" fmla="*/ 2592655 h 3650881"/>
                  <a:gd name="connsiteX284" fmla="*/ 4512812 w 6789613"/>
                  <a:gd name="connsiteY284" fmla="*/ 2625914 h 3650881"/>
                  <a:gd name="connsiteX285" fmla="*/ 4591374 w 6789613"/>
                  <a:gd name="connsiteY285" fmla="*/ 2625914 h 3650881"/>
                  <a:gd name="connsiteX286" fmla="*/ 4591374 w 6789613"/>
                  <a:gd name="connsiteY286" fmla="*/ 2659173 h 3650881"/>
                  <a:gd name="connsiteX287" fmla="*/ 4710729 w 6789613"/>
                  <a:gd name="connsiteY287" fmla="*/ 2659173 h 3650881"/>
                  <a:gd name="connsiteX288" fmla="*/ 4710729 w 6789613"/>
                  <a:gd name="connsiteY288" fmla="*/ 2692431 h 3650881"/>
                  <a:gd name="connsiteX289" fmla="*/ 4811954 w 6789613"/>
                  <a:gd name="connsiteY289" fmla="*/ 2692431 h 3650881"/>
                  <a:gd name="connsiteX290" fmla="*/ 4811954 w 6789613"/>
                  <a:gd name="connsiteY290" fmla="*/ 2727202 h 3650881"/>
                  <a:gd name="connsiteX291" fmla="*/ 5009871 w 6789613"/>
                  <a:gd name="connsiteY291" fmla="*/ 2727202 h 3650881"/>
                  <a:gd name="connsiteX292" fmla="*/ 5009871 w 6789613"/>
                  <a:gd name="connsiteY292" fmla="*/ 2769530 h 3650881"/>
                  <a:gd name="connsiteX293" fmla="*/ 5017425 w 6789613"/>
                  <a:gd name="connsiteY293" fmla="*/ 2769530 h 3650881"/>
                  <a:gd name="connsiteX294" fmla="*/ 5017425 w 6789613"/>
                  <a:gd name="connsiteY294" fmla="*/ 2810348 h 3650881"/>
                  <a:gd name="connsiteX295" fmla="*/ 5671609 w 6789613"/>
                  <a:gd name="connsiteY295" fmla="*/ 2810348 h 3650881"/>
                  <a:gd name="connsiteX296" fmla="*/ 5671609 w 6789613"/>
                  <a:gd name="connsiteY296" fmla="*/ 2895006 h 3650881"/>
                  <a:gd name="connsiteX297" fmla="*/ 5875569 w 6789613"/>
                  <a:gd name="connsiteY297" fmla="*/ 2895006 h 3650881"/>
                  <a:gd name="connsiteX298" fmla="*/ 5875569 w 6789613"/>
                  <a:gd name="connsiteY298" fmla="*/ 3002340 h 3650881"/>
                  <a:gd name="connsiteX299" fmla="*/ 6324282 w 6789613"/>
                  <a:gd name="connsiteY299" fmla="*/ 3002340 h 3650881"/>
                  <a:gd name="connsiteX300" fmla="*/ 6324282 w 6789613"/>
                  <a:gd name="connsiteY300" fmla="*/ 3325855 h 3650881"/>
                  <a:gd name="connsiteX301" fmla="*/ 6789614 w 6789613"/>
                  <a:gd name="connsiteY301" fmla="*/ 3325855 h 3650881"/>
                  <a:gd name="connsiteX302" fmla="*/ 6789614 w 6789613"/>
                  <a:gd name="connsiteY302" fmla="*/ 3650882 h 365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Lst>
                <a:rect l="l" t="t" r="r" b="b"/>
                <a:pathLst>
                  <a:path w="6789613" h="3650881">
                    <a:moveTo>
                      <a:pt x="0" y="0"/>
                    </a:moveTo>
                    <a:lnTo>
                      <a:pt x="93671" y="0"/>
                    </a:lnTo>
                    <a:lnTo>
                      <a:pt x="93671" y="10582"/>
                    </a:lnTo>
                    <a:lnTo>
                      <a:pt x="102736" y="10582"/>
                    </a:lnTo>
                    <a:lnTo>
                      <a:pt x="102736" y="21165"/>
                    </a:lnTo>
                    <a:lnTo>
                      <a:pt x="132952" y="21165"/>
                    </a:lnTo>
                    <a:lnTo>
                      <a:pt x="132952" y="33259"/>
                    </a:lnTo>
                    <a:lnTo>
                      <a:pt x="149571" y="33259"/>
                    </a:lnTo>
                    <a:lnTo>
                      <a:pt x="149571" y="43841"/>
                    </a:lnTo>
                    <a:lnTo>
                      <a:pt x="259861" y="43841"/>
                    </a:lnTo>
                    <a:lnTo>
                      <a:pt x="259861" y="54423"/>
                    </a:lnTo>
                    <a:lnTo>
                      <a:pt x="284034" y="54423"/>
                    </a:lnTo>
                    <a:lnTo>
                      <a:pt x="284034" y="89193"/>
                    </a:lnTo>
                    <a:lnTo>
                      <a:pt x="291588" y="89193"/>
                    </a:lnTo>
                    <a:lnTo>
                      <a:pt x="291588" y="99776"/>
                    </a:lnTo>
                    <a:lnTo>
                      <a:pt x="299142" y="99776"/>
                    </a:lnTo>
                    <a:lnTo>
                      <a:pt x="299142" y="110358"/>
                    </a:lnTo>
                    <a:lnTo>
                      <a:pt x="323315" y="110358"/>
                    </a:lnTo>
                    <a:lnTo>
                      <a:pt x="323315" y="133034"/>
                    </a:lnTo>
                    <a:lnTo>
                      <a:pt x="330869" y="133034"/>
                    </a:lnTo>
                    <a:lnTo>
                      <a:pt x="330869" y="155711"/>
                    </a:lnTo>
                    <a:lnTo>
                      <a:pt x="338423" y="155711"/>
                    </a:lnTo>
                    <a:lnTo>
                      <a:pt x="338423" y="213157"/>
                    </a:lnTo>
                    <a:lnTo>
                      <a:pt x="345977" y="213157"/>
                    </a:lnTo>
                    <a:lnTo>
                      <a:pt x="345977" y="246416"/>
                    </a:lnTo>
                    <a:lnTo>
                      <a:pt x="370150" y="246416"/>
                    </a:lnTo>
                    <a:lnTo>
                      <a:pt x="370150" y="269092"/>
                    </a:lnTo>
                    <a:lnTo>
                      <a:pt x="377704" y="269092"/>
                    </a:lnTo>
                    <a:lnTo>
                      <a:pt x="377704" y="303862"/>
                    </a:lnTo>
                    <a:lnTo>
                      <a:pt x="385258" y="303862"/>
                    </a:lnTo>
                    <a:lnTo>
                      <a:pt x="385258" y="314445"/>
                    </a:lnTo>
                    <a:lnTo>
                      <a:pt x="409432" y="314445"/>
                    </a:lnTo>
                    <a:lnTo>
                      <a:pt x="409432" y="326539"/>
                    </a:lnTo>
                    <a:lnTo>
                      <a:pt x="441159" y="326539"/>
                    </a:lnTo>
                    <a:lnTo>
                      <a:pt x="441159" y="337121"/>
                    </a:lnTo>
                    <a:lnTo>
                      <a:pt x="463821" y="337121"/>
                    </a:lnTo>
                    <a:lnTo>
                      <a:pt x="463821" y="349215"/>
                    </a:lnTo>
                    <a:lnTo>
                      <a:pt x="527275" y="349215"/>
                    </a:lnTo>
                    <a:lnTo>
                      <a:pt x="527275" y="359797"/>
                    </a:lnTo>
                    <a:lnTo>
                      <a:pt x="543894" y="359797"/>
                    </a:lnTo>
                    <a:lnTo>
                      <a:pt x="543894" y="371891"/>
                    </a:lnTo>
                    <a:lnTo>
                      <a:pt x="551448" y="371891"/>
                    </a:lnTo>
                    <a:lnTo>
                      <a:pt x="551448" y="382473"/>
                    </a:lnTo>
                    <a:lnTo>
                      <a:pt x="566557" y="382473"/>
                    </a:lnTo>
                    <a:lnTo>
                      <a:pt x="566557" y="394567"/>
                    </a:lnTo>
                    <a:lnTo>
                      <a:pt x="622457" y="394567"/>
                    </a:lnTo>
                    <a:lnTo>
                      <a:pt x="622457" y="405150"/>
                    </a:lnTo>
                    <a:lnTo>
                      <a:pt x="630011" y="405150"/>
                    </a:lnTo>
                    <a:lnTo>
                      <a:pt x="630011" y="417244"/>
                    </a:lnTo>
                    <a:lnTo>
                      <a:pt x="637565" y="417244"/>
                    </a:lnTo>
                    <a:lnTo>
                      <a:pt x="637565" y="439920"/>
                    </a:lnTo>
                    <a:lnTo>
                      <a:pt x="645119" y="439920"/>
                    </a:lnTo>
                    <a:lnTo>
                      <a:pt x="645119" y="450502"/>
                    </a:lnTo>
                    <a:lnTo>
                      <a:pt x="654184" y="450502"/>
                    </a:lnTo>
                    <a:lnTo>
                      <a:pt x="654184" y="474690"/>
                    </a:lnTo>
                    <a:lnTo>
                      <a:pt x="669292" y="474690"/>
                    </a:lnTo>
                    <a:lnTo>
                      <a:pt x="669292" y="520043"/>
                    </a:lnTo>
                    <a:lnTo>
                      <a:pt x="676846" y="520043"/>
                    </a:lnTo>
                    <a:lnTo>
                      <a:pt x="676846" y="565395"/>
                    </a:lnTo>
                    <a:lnTo>
                      <a:pt x="684400" y="565395"/>
                    </a:lnTo>
                    <a:lnTo>
                      <a:pt x="684400" y="575978"/>
                    </a:lnTo>
                    <a:lnTo>
                      <a:pt x="693465" y="575978"/>
                    </a:lnTo>
                    <a:lnTo>
                      <a:pt x="693465" y="600166"/>
                    </a:lnTo>
                    <a:lnTo>
                      <a:pt x="716128" y="600166"/>
                    </a:lnTo>
                    <a:lnTo>
                      <a:pt x="716128" y="610748"/>
                    </a:lnTo>
                    <a:lnTo>
                      <a:pt x="725192" y="610748"/>
                    </a:lnTo>
                    <a:lnTo>
                      <a:pt x="725192" y="622842"/>
                    </a:lnTo>
                    <a:lnTo>
                      <a:pt x="740301" y="622842"/>
                    </a:lnTo>
                    <a:lnTo>
                      <a:pt x="740301" y="633424"/>
                    </a:lnTo>
                    <a:lnTo>
                      <a:pt x="968434" y="633424"/>
                    </a:lnTo>
                    <a:lnTo>
                      <a:pt x="968434" y="645518"/>
                    </a:lnTo>
                    <a:lnTo>
                      <a:pt x="1000161" y="645518"/>
                    </a:lnTo>
                    <a:lnTo>
                      <a:pt x="1000161" y="680289"/>
                    </a:lnTo>
                    <a:lnTo>
                      <a:pt x="1007715" y="680289"/>
                    </a:lnTo>
                    <a:lnTo>
                      <a:pt x="1007715" y="737735"/>
                    </a:lnTo>
                    <a:lnTo>
                      <a:pt x="1039442" y="737735"/>
                    </a:lnTo>
                    <a:lnTo>
                      <a:pt x="1039442" y="749829"/>
                    </a:lnTo>
                    <a:lnTo>
                      <a:pt x="1078724" y="749829"/>
                    </a:lnTo>
                    <a:lnTo>
                      <a:pt x="1078724" y="760411"/>
                    </a:lnTo>
                    <a:lnTo>
                      <a:pt x="1110451" y="760411"/>
                    </a:lnTo>
                    <a:lnTo>
                      <a:pt x="1110451" y="772505"/>
                    </a:lnTo>
                    <a:lnTo>
                      <a:pt x="1228295" y="772505"/>
                    </a:lnTo>
                    <a:lnTo>
                      <a:pt x="1228295" y="784599"/>
                    </a:lnTo>
                    <a:lnTo>
                      <a:pt x="1267576" y="784599"/>
                    </a:lnTo>
                    <a:lnTo>
                      <a:pt x="1267576" y="807276"/>
                    </a:lnTo>
                    <a:lnTo>
                      <a:pt x="1284195" y="807276"/>
                    </a:lnTo>
                    <a:lnTo>
                      <a:pt x="1284195" y="819370"/>
                    </a:lnTo>
                    <a:lnTo>
                      <a:pt x="1291749" y="819370"/>
                    </a:lnTo>
                    <a:lnTo>
                      <a:pt x="1291749" y="866234"/>
                    </a:lnTo>
                    <a:lnTo>
                      <a:pt x="1314411" y="866234"/>
                    </a:lnTo>
                    <a:lnTo>
                      <a:pt x="1314411" y="878328"/>
                    </a:lnTo>
                    <a:lnTo>
                      <a:pt x="1323476" y="878328"/>
                    </a:lnTo>
                    <a:lnTo>
                      <a:pt x="1323476" y="888910"/>
                    </a:lnTo>
                    <a:lnTo>
                      <a:pt x="1331030" y="888910"/>
                    </a:lnTo>
                    <a:lnTo>
                      <a:pt x="1331030" y="947869"/>
                    </a:lnTo>
                    <a:lnTo>
                      <a:pt x="1338584" y="947869"/>
                    </a:lnTo>
                    <a:lnTo>
                      <a:pt x="1338584" y="982639"/>
                    </a:lnTo>
                    <a:lnTo>
                      <a:pt x="1346138" y="982639"/>
                    </a:lnTo>
                    <a:lnTo>
                      <a:pt x="1346138" y="1006827"/>
                    </a:lnTo>
                    <a:lnTo>
                      <a:pt x="1355203" y="1006827"/>
                    </a:lnTo>
                    <a:lnTo>
                      <a:pt x="1355203" y="1017409"/>
                    </a:lnTo>
                    <a:lnTo>
                      <a:pt x="1362757" y="1017409"/>
                    </a:lnTo>
                    <a:lnTo>
                      <a:pt x="1362757" y="1029503"/>
                    </a:lnTo>
                    <a:lnTo>
                      <a:pt x="1370312" y="1029503"/>
                    </a:lnTo>
                    <a:lnTo>
                      <a:pt x="1370312" y="1053691"/>
                    </a:lnTo>
                    <a:lnTo>
                      <a:pt x="1377866" y="1053691"/>
                    </a:lnTo>
                    <a:lnTo>
                      <a:pt x="1377866" y="1064274"/>
                    </a:lnTo>
                    <a:lnTo>
                      <a:pt x="1385420" y="1064274"/>
                    </a:lnTo>
                    <a:lnTo>
                      <a:pt x="1385420" y="1076368"/>
                    </a:lnTo>
                    <a:lnTo>
                      <a:pt x="1433766" y="1076368"/>
                    </a:lnTo>
                    <a:lnTo>
                      <a:pt x="1433766" y="1088462"/>
                    </a:lnTo>
                    <a:lnTo>
                      <a:pt x="1441320" y="1088462"/>
                    </a:lnTo>
                    <a:lnTo>
                      <a:pt x="1441320" y="1100556"/>
                    </a:lnTo>
                    <a:lnTo>
                      <a:pt x="1465493" y="1100556"/>
                    </a:lnTo>
                    <a:lnTo>
                      <a:pt x="1465493" y="1111138"/>
                    </a:lnTo>
                    <a:lnTo>
                      <a:pt x="1512328" y="1111138"/>
                    </a:lnTo>
                    <a:lnTo>
                      <a:pt x="1512328" y="1123232"/>
                    </a:lnTo>
                    <a:lnTo>
                      <a:pt x="1544056" y="1123232"/>
                    </a:lnTo>
                    <a:lnTo>
                      <a:pt x="1544056" y="1135326"/>
                    </a:lnTo>
                    <a:lnTo>
                      <a:pt x="1583337" y="1135326"/>
                    </a:lnTo>
                    <a:lnTo>
                      <a:pt x="1583337" y="1147420"/>
                    </a:lnTo>
                    <a:lnTo>
                      <a:pt x="1590891" y="1147420"/>
                    </a:lnTo>
                    <a:lnTo>
                      <a:pt x="1590891" y="1159514"/>
                    </a:lnTo>
                    <a:lnTo>
                      <a:pt x="1615064" y="1159514"/>
                    </a:lnTo>
                    <a:lnTo>
                      <a:pt x="1615064" y="1170096"/>
                    </a:lnTo>
                    <a:lnTo>
                      <a:pt x="1630172" y="1170096"/>
                    </a:lnTo>
                    <a:lnTo>
                      <a:pt x="1630172" y="1182190"/>
                    </a:lnTo>
                    <a:lnTo>
                      <a:pt x="1637726" y="1182190"/>
                    </a:lnTo>
                    <a:lnTo>
                      <a:pt x="1637726" y="1194284"/>
                    </a:lnTo>
                    <a:lnTo>
                      <a:pt x="1645280" y="1194284"/>
                    </a:lnTo>
                    <a:lnTo>
                      <a:pt x="1645280" y="1206378"/>
                    </a:lnTo>
                    <a:lnTo>
                      <a:pt x="1654345" y="1206378"/>
                    </a:lnTo>
                    <a:lnTo>
                      <a:pt x="1654345" y="1218473"/>
                    </a:lnTo>
                    <a:lnTo>
                      <a:pt x="1661899" y="1218473"/>
                    </a:lnTo>
                    <a:lnTo>
                      <a:pt x="1661899" y="1241149"/>
                    </a:lnTo>
                    <a:lnTo>
                      <a:pt x="1669453" y="1241149"/>
                    </a:lnTo>
                    <a:lnTo>
                      <a:pt x="1669453" y="1277431"/>
                    </a:lnTo>
                    <a:lnTo>
                      <a:pt x="1686072" y="1277431"/>
                    </a:lnTo>
                    <a:lnTo>
                      <a:pt x="1686072" y="1301619"/>
                    </a:lnTo>
                    <a:lnTo>
                      <a:pt x="1701180" y="1301619"/>
                    </a:lnTo>
                    <a:lnTo>
                      <a:pt x="1701180" y="1313713"/>
                    </a:lnTo>
                    <a:lnTo>
                      <a:pt x="1708735" y="1313713"/>
                    </a:lnTo>
                    <a:lnTo>
                      <a:pt x="1708735" y="1337901"/>
                    </a:lnTo>
                    <a:lnTo>
                      <a:pt x="1716289" y="1337901"/>
                    </a:lnTo>
                    <a:lnTo>
                      <a:pt x="1716289" y="1349995"/>
                    </a:lnTo>
                    <a:lnTo>
                      <a:pt x="1725354" y="1349995"/>
                    </a:lnTo>
                    <a:lnTo>
                      <a:pt x="1725354" y="1362089"/>
                    </a:lnTo>
                    <a:lnTo>
                      <a:pt x="1755570" y="1362089"/>
                    </a:lnTo>
                    <a:lnTo>
                      <a:pt x="1755570" y="1374183"/>
                    </a:lnTo>
                    <a:lnTo>
                      <a:pt x="1787297" y="1374183"/>
                    </a:lnTo>
                    <a:lnTo>
                      <a:pt x="1787297" y="1386277"/>
                    </a:lnTo>
                    <a:lnTo>
                      <a:pt x="1803916" y="1386277"/>
                    </a:lnTo>
                    <a:lnTo>
                      <a:pt x="1803916" y="1410465"/>
                    </a:lnTo>
                    <a:lnTo>
                      <a:pt x="1835643" y="1410465"/>
                    </a:lnTo>
                    <a:lnTo>
                      <a:pt x="1835643" y="1422559"/>
                    </a:lnTo>
                    <a:lnTo>
                      <a:pt x="1914206" y="1422559"/>
                    </a:lnTo>
                    <a:lnTo>
                      <a:pt x="1914206" y="1434653"/>
                    </a:lnTo>
                    <a:lnTo>
                      <a:pt x="1929314" y="1434653"/>
                    </a:lnTo>
                    <a:lnTo>
                      <a:pt x="1929314" y="1446747"/>
                    </a:lnTo>
                    <a:lnTo>
                      <a:pt x="1945933" y="1446747"/>
                    </a:lnTo>
                    <a:lnTo>
                      <a:pt x="1945933" y="1458841"/>
                    </a:lnTo>
                    <a:lnTo>
                      <a:pt x="1953487" y="1458841"/>
                    </a:lnTo>
                    <a:lnTo>
                      <a:pt x="1953487" y="1470935"/>
                    </a:lnTo>
                    <a:lnTo>
                      <a:pt x="1961041" y="1470935"/>
                    </a:lnTo>
                    <a:lnTo>
                      <a:pt x="1961041" y="1483029"/>
                    </a:lnTo>
                    <a:lnTo>
                      <a:pt x="1992768" y="1483029"/>
                    </a:lnTo>
                    <a:lnTo>
                      <a:pt x="1992768" y="1508729"/>
                    </a:lnTo>
                    <a:lnTo>
                      <a:pt x="2007876" y="1508729"/>
                    </a:lnTo>
                    <a:lnTo>
                      <a:pt x="2007876" y="1520823"/>
                    </a:lnTo>
                    <a:lnTo>
                      <a:pt x="2024496" y="1520823"/>
                    </a:lnTo>
                    <a:lnTo>
                      <a:pt x="2024496" y="1545011"/>
                    </a:lnTo>
                    <a:lnTo>
                      <a:pt x="2032050" y="1545011"/>
                    </a:lnTo>
                    <a:lnTo>
                      <a:pt x="2032050" y="1557105"/>
                    </a:lnTo>
                    <a:lnTo>
                      <a:pt x="2039604" y="1557105"/>
                    </a:lnTo>
                    <a:lnTo>
                      <a:pt x="2039604" y="1570711"/>
                    </a:lnTo>
                    <a:lnTo>
                      <a:pt x="2071331" y="1570711"/>
                    </a:lnTo>
                    <a:lnTo>
                      <a:pt x="2071331" y="1582805"/>
                    </a:lnTo>
                    <a:lnTo>
                      <a:pt x="2157447" y="1582805"/>
                    </a:lnTo>
                    <a:lnTo>
                      <a:pt x="2157447" y="1594899"/>
                    </a:lnTo>
                    <a:lnTo>
                      <a:pt x="2267737" y="1594899"/>
                    </a:lnTo>
                    <a:lnTo>
                      <a:pt x="2267737" y="1608505"/>
                    </a:lnTo>
                    <a:lnTo>
                      <a:pt x="2276802" y="1608505"/>
                    </a:lnTo>
                    <a:lnTo>
                      <a:pt x="2276802" y="1620599"/>
                    </a:lnTo>
                    <a:lnTo>
                      <a:pt x="2284356" y="1620599"/>
                    </a:lnTo>
                    <a:lnTo>
                      <a:pt x="2284356" y="1646298"/>
                    </a:lnTo>
                    <a:lnTo>
                      <a:pt x="2291910" y="1646298"/>
                    </a:lnTo>
                    <a:lnTo>
                      <a:pt x="2291910" y="1671998"/>
                    </a:lnTo>
                    <a:lnTo>
                      <a:pt x="2316083" y="1671998"/>
                    </a:lnTo>
                    <a:lnTo>
                      <a:pt x="2316083" y="1697698"/>
                    </a:lnTo>
                    <a:lnTo>
                      <a:pt x="2323637" y="1697698"/>
                    </a:lnTo>
                    <a:lnTo>
                      <a:pt x="2323637" y="1709792"/>
                    </a:lnTo>
                    <a:lnTo>
                      <a:pt x="2331191" y="1709792"/>
                    </a:lnTo>
                    <a:lnTo>
                      <a:pt x="2331191" y="1723398"/>
                    </a:lnTo>
                    <a:lnTo>
                      <a:pt x="2338745" y="1723398"/>
                    </a:lnTo>
                    <a:lnTo>
                      <a:pt x="2338745" y="1735492"/>
                    </a:lnTo>
                    <a:lnTo>
                      <a:pt x="2346300" y="1735492"/>
                    </a:lnTo>
                    <a:lnTo>
                      <a:pt x="2346300" y="1749098"/>
                    </a:lnTo>
                    <a:lnTo>
                      <a:pt x="2355365" y="1749098"/>
                    </a:lnTo>
                    <a:lnTo>
                      <a:pt x="2355365" y="1761192"/>
                    </a:lnTo>
                    <a:lnTo>
                      <a:pt x="2370473" y="1761192"/>
                    </a:lnTo>
                    <a:lnTo>
                      <a:pt x="2370473" y="1774797"/>
                    </a:lnTo>
                    <a:lnTo>
                      <a:pt x="2387092" y="1774797"/>
                    </a:lnTo>
                    <a:lnTo>
                      <a:pt x="2387092" y="1788403"/>
                    </a:lnTo>
                    <a:lnTo>
                      <a:pt x="2394646" y="1788403"/>
                    </a:lnTo>
                    <a:lnTo>
                      <a:pt x="2394646" y="1800497"/>
                    </a:lnTo>
                    <a:lnTo>
                      <a:pt x="2402200" y="1800497"/>
                    </a:lnTo>
                    <a:lnTo>
                      <a:pt x="2402200" y="1814103"/>
                    </a:lnTo>
                    <a:lnTo>
                      <a:pt x="2409754" y="1814103"/>
                    </a:lnTo>
                    <a:lnTo>
                      <a:pt x="2409754" y="1826197"/>
                    </a:lnTo>
                    <a:lnTo>
                      <a:pt x="2465654" y="1826197"/>
                    </a:lnTo>
                    <a:lnTo>
                      <a:pt x="2465654" y="1839803"/>
                    </a:lnTo>
                    <a:lnTo>
                      <a:pt x="2473208" y="1839803"/>
                    </a:lnTo>
                    <a:lnTo>
                      <a:pt x="2473208" y="1853409"/>
                    </a:lnTo>
                    <a:lnTo>
                      <a:pt x="2527598" y="1853409"/>
                    </a:lnTo>
                    <a:lnTo>
                      <a:pt x="2527598" y="1865503"/>
                    </a:lnTo>
                    <a:lnTo>
                      <a:pt x="2598606" y="1865503"/>
                    </a:lnTo>
                    <a:lnTo>
                      <a:pt x="2598606" y="1879108"/>
                    </a:lnTo>
                    <a:lnTo>
                      <a:pt x="2607671" y="1879108"/>
                    </a:lnTo>
                    <a:lnTo>
                      <a:pt x="2607671" y="1906320"/>
                    </a:lnTo>
                    <a:lnTo>
                      <a:pt x="2615225" y="1906320"/>
                    </a:lnTo>
                    <a:lnTo>
                      <a:pt x="2615225" y="1918414"/>
                    </a:lnTo>
                    <a:lnTo>
                      <a:pt x="2622779" y="1918414"/>
                    </a:lnTo>
                    <a:lnTo>
                      <a:pt x="2622779" y="1932020"/>
                    </a:lnTo>
                    <a:lnTo>
                      <a:pt x="2630333" y="1932020"/>
                    </a:lnTo>
                    <a:lnTo>
                      <a:pt x="2630333" y="1945625"/>
                    </a:lnTo>
                    <a:lnTo>
                      <a:pt x="2654506" y="1945625"/>
                    </a:lnTo>
                    <a:lnTo>
                      <a:pt x="2654506" y="1959231"/>
                    </a:lnTo>
                    <a:lnTo>
                      <a:pt x="2701342" y="1959231"/>
                    </a:lnTo>
                    <a:lnTo>
                      <a:pt x="2701342" y="1972837"/>
                    </a:lnTo>
                    <a:lnTo>
                      <a:pt x="2708896" y="1972837"/>
                    </a:lnTo>
                    <a:lnTo>
                      <a:pt x="2708896" y="1987954"/>
                    </a:lnTo>
                    <a:lnTo>
                      <a:pt x="2717961" y="1987954"/>
                    </a:lnTo>
                    <a:lnTo>
                      <a:pt x="2717961" y="2001560"/>
                    </a:lnTo>
                    <a:lnTo>
                      <a:pt x="2733069" y="2001560"/>
                    </a:lnTo>
                    <a:lnTo>
                      <a:pt x="2733069" y="2016678"/>
                    </a:lnTo>
                    <a:lnTo>
                      <a:pt x="2764796" y="2016678"/>
                    </a:lnTo>
                    <a:lnTo>
                      <a:pt x="2764796" y="2030284"/>
                    </a:lnTo>
                    <a:lnTo>
                      <a:pt x="2811631" y="2030284"/>
                    </a:lnTo>
                    <a:lnTo>
                      <a:pt x="2811631" y="2045401"/>
                    </a:lnTo>
                    <a:lnTo>
                      <a:pt x="2875086" y="2045401"/>
                    </a:lnTo>
                    <a:lnTo>
                      <a:pt x="2875086" y="2074124"/>
                    </a:lnTo>
                    <a:lnTo>
                      <a:pt x="2929475" y="2074124"/>
                    </a:lnTo>
                    <a:lnTo>
                      <a:pt x="2929475" y="2104359"/>
                    </a:lnTo>
                    <a:lnTo>
                      <a:pt x="2946094" y="2104359"/>
                    </a:lnTo>
                    <a:lnTo>
                      <a:pt x="2946094" y="2133083"/>
                    </a:lnTo>
                    <a:lnTo>
                      <a:pt x="2953648" y="2133083"/>
                    </a:lnTo>
                    <a:lnTo>
                      <a:pt x="2953648" y="2148200"/>
                    </a:lnTo>
                    <a:lnTo>
                      <a:pt x="2985376" y="2148200"/>
                    </a:lnTo>
                    <a:lnTo>
                      <a:pt x="2985376" y="2178435"/>
                    </a:lnTo>
                    <a:lnTo>
                      <a:pt x="3017102" y="2178435"/>
                    </a:lnTo>
                    <a:lnTo>
                      <a:pt x="3017102" y="2193553"/>
                    </a:lnTo>
                    <a:lnTo>
                      <a:pt x="3110773" y="2193553"/>
                    </a:lnTo>
                    <a:lnTo>
                      <a:pt x="3110773" y="2210182"/>
                    </a:lnTo>
                    <a:lnTo>
                      <a:pt x="3189336" y="2210182"/>
                    </a:lnTo>
                    <a:lnTo>
                      <a:pt x="3189336" y="2225300"/>
                    </a:lnTo>
                    <a:lnTo>
                      <a:pt x="3260344" y="2225300"/>
                    </a:lnTo>
                    <a:lnTo>
                      <a:pt x="3260344" y="2241929"/>
                    </a:lnTo>
                    <a:lnTo>
                      <a:pt x="3299625" y="2241929"/>
                    </a:lnTo>
                    <a:lnTo>
                      <a:pt x="3299625" y="2258558"/>
                    </a:lnTo>
                    <a:lnTo>
                      <a:pt x="3512651" y="2258558"/>
                    </a:lnTo>
                    <a:lnTo>
                      <a:pt x="3512651" y="2278211"/>
                    </a:lnTo>
                    <a:lnTo>
                      <a:pt x="3622940" y="2278211"/>
                    </a:lnTo>
                    <a:lnTo>
                      <a:pt x="3622940" y="2316005"/>
                    </a:lnTo>
                    <a:lnTo>
                      <a:pt x="3630494" y="2316005"/>
                    </a:lnTo>
                    <a:lnTo>
                      <a:pt x="3630494" y="2353798"/>
                    </a:lnTo>
                    <a:lnTo>
                      <a:pt x="3654668" y="2353798"/>
                    </a:lnTo>
                    <a:lnTo>
                      <a:pt x="3654668" y="2371940"/>
                    </a:lnTo>
                    <a:lnTo>
                      <a:pt x="3875247" y="2371940"/>
                    </a:lnTo>
                    <a:lnTo>
                      <a:pt x="3875247" y="2393104"/>
                    </a:lnTo>
                    <a:lnTo>
                      <a:pt x="3929636" y="2393104"/>
                    </a:lnTo>
                    <a:lnTo>
                      <a:pt x="3929636" y="2414269"/>
                    </a:lnTo>
                    <a:lnTo>
                      <a:pt x="3938701" y="2414269"/>
                    </a:lnTo>
                    <a:lnTo>
                      <a:pt x="3938701" y="2456598"/>
                    </a:lnTo>
                    <a:lnTo>
                      <a:pt x="3977982" y="2456598"/>
                    </a:lnTo>
                    <a:lnTo>
                      <a:pt x="3977982" y="2476251"/>
                    </a:lnTo>
                    <a:lnTo>
                      <a:pt x="4252951" y="2476251"/>
                    </a:lnTo>
                    <a:lnTo>
                      <a:pt x="4252951" y="2501950"/>
                    </a:lnTo>
                    <a:lnTo>
                      <a:pt x="4284679" y="2501950"/>
                    </a:lnTo>
                    <a:lnTo>
                      <a:pt x="4284679" y="2529162"/>
                    </a:lnTo>
                    <a:lnTo>
                      <a:pt x="4363241" y="2529162"/>
                    </a:lnTo>
                    <a:lnTo>
                      <a:pt x="4363241" y="2560909"/>
                    </a:lnTo>
                    <a:lnTo>
                      <a:pt x="4419141" y="2560909"/>
                    </a:lnTo>
                    <a:lnTo>
                      <a:pt x="4419141" y="2592655"/>
                    </a:lnTo>
                    <a:lnTo>
                      <a:pt x="4512812" y="2592655"/>
                    </a:lnTo>
                    <a:lnTo>
                      <a:pt x="4512812" y="2625914"/>
                    </a:lnTo>
                    <a:lnTo>
                      <a:pt x="4591374" y="2625914"/>
                    </a:lnTo>
                    <a:lnTo>
                      <a:pt x="4591374" y="2659173"/>
                    </a:lnTo>
                    <a:lnTo>
                      <a:pt x="4710729" y="2659173"/>
                    </a:lnTo>
                    <a:lnTo>
                      <a:pt x="4710729" y="2692431"/>
                    </a:lnTo>
                    <a:lnTo>
                      <a:pt x="4811954" y="2692431"/>
                    </a:lnTo>
                    <a:lnTo>
                      <a:pt x="4811954" y="2727202"/>
                    </a:lnTo>
                    <a:lnTo>
                      <a:pt x="5009871" y="2727202"/>
                    </a:lnTo>
                    <a:lnTo>
                      <a:pt x="5009871" y="2769530"/>
                    </a:lnTo>
                    <a:lnTo>
                      <a:pt x="5017425" y="2769530"/>
                    </a:lnTo>
                    <a:lnTo>
                      <a:pt x="5017425" y="2810348"/>
                    </a:lnTo>
                    <a:lnTo>
                      <a:pt x="5671609" y="2810348"/>
                    </a:lnTo>
                    <a:lnTo>
                      <a:pt x="5671609" y="2895006"/>
                    </a:lnTo>
                    <a:lnTo>
                      <a:pt x="5875569" y="2895006"/>
                    </a:lnTo>
                    <a:lnTo>
                      <a:pt x="5875569" y="3002340"/>
                    </a:lnTo>
                    <a:lnTo>
                      <a:pt x="6324282" y="3002340"/>
                    </a:lnTo>
                    <a:lnTo>
                      <a:pt x="6324282" y="3325855"/>
                    </a:lnTo>
                    <a:lnTo>
                      <a:pt x="6789614" y="3325855"/>
                    </a:lnTo>
                    <a:lnTo>
                      <a:pt x="6789614" y="3650882"/>
                    </a:lnTo>
                  </a:path>
                </a:pathLst>
              </a:custGeom>
              <a:noFill/>
              <a:ln w="38100" cap="flat">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99" name="Freeform 62">
                <a:extLst>
                  <a:ext uri="{FF2B5EF4-FFF2-40B4-BE49-F238E27FC236}">
                    <a16:creationId xmlns:a16="http://schemas.microsoft.com/office/drawing/2014/main" id="{7D55B2A8-B7AA-8AE7-24B1-6A7358C56531}"/>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00" name="Freeform 63">
                <a:extLst>
                  <a:ext uri="{FF2B5EF4-FFF2-40B4-BE49-F238E27FC236}">
                    <a16:creationId xmlns:a16="http://schemas.microsoft.com/office/drawing/2014/main" id="{406C9EBB-61A2-016D-0205-008C7D7FBAF8}"/>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01" name="Freeform 64">
                <a:extLst>
                  <a:ext uri="{FF2B5EF4-FFF2-40B4-BE49-F238E27FC236}">
                    <a16:creationId xmlns:a16="http://schemas.microsoft.com/office/drawing/2014/main" id="{980E0520-BAE9-1D8C-9AD6-ABBC55FD3082}"/>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02" name="Freeform 65">
                <a:extLst>
                  <a:ext uri="{FF2B5EF4-FFF2-40B4-BE49-F238E27FC236}">
                    <a16:creationId xmlns:a16="http://schemas.microsoft.com/office/drawing/2014/main" id="{3E1311B3-D2EE-5D05-B196-02E28035188C}"/>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03" name="Freeform 66">
                <a:extLst>
                  <a:ext uri="{FF2B5EF4-FFF2-40B4-BE49-F238E27FC236}">
                    <a16:creationId xmlns:a16="http://schemas.microsoft.com/office/drawing/2014/main" id="{2CC1D2F5-5946-78D3-5F37-5A473D480CD3}"/>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04" name="Freeform 67">
                <a:extLst>
                  <a:ext uri="{FF2B5EF4-FFF2-40B4-BE49-F238E27FC236}">
                    <a16:creationId xmlns:a16="http://schemas.microsoft.com/office/drawing/2014/main" id="{C8273D79-2DC9-4022-1B3C-7C3B597EFCC9}"/>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05" name="Freeform 68">
                <a:extLst>
                  <a:ext uri="{FF2B5EF4-FFF2-40B4-BE49-F238E27FC236}">
                    <a16:creationId xmlns:a16="http://schemas.microsoft.com/office/drawing/2014/main" id="{45896100-CECD-8EC2-1C1A-B73301560724}"/>
                  </a:ext>
                </a:extLst>
              </p:cNvPr>
              <p:cNvSpPr/>
              <p:nvPr/>
            </p:nvSpPr>
            <p:spPr>
              <a:xfrm>
                <a:off x="3239043" y="115078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06" name="Freeform 69">
                <a:extLst>
                  <a:ext uri="{FF2B5EF4-FFF2-40B4-BE49-F238E27FC236}">
                    <a16:creationId xmlns:a16="http://schemas.microsoft.com/office/drawing/2014/main" id="{84FF8A78-9E8C-909E-1B14-EDD2AB3DB0CA}"/>
                  </a:ext>
                </a:extLst>
              </p:cNvPr>
              <p:cNvSpPr/>
              <p:nvPr/>
            </p:nvSpPr>
            <p:spPr>
              <a:xfrm>
                <a:off x="3269259" y="112055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07" name="Freeform 70">
                <a:extLst>
                  <a:ext uri="{FF2B5EF4-FFF2-40B4-BE49-F238E27FC236}">
                    <a16:creationId xmlns:a16="http://schemas.microsoft.com/office/drawing/2014/main" id="{7FD8A033-4DD0-B8AA-99DD-FFBE9844F52C}"/>
                  </a:ext>
                </a:extLst>
              </p:cNvPr>
              <p:cNvSpPr/>
              <p:nvPr/>
            </p:nvSpPr>
            <p:spPr>
              <a:xfrm>
                <a:off x="3246597" y="11613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08" name="Freeform 71">
                <a:extLst>
                  <a:ext uri="{FF2B5EF4-FFF2-40B4-BE49-F238E27FC236}">
                    <a16:creationId xmlns:a16="http://schemas.microsoft.com/office/drawing/2014/main" id="{07E9108C-40D1-8CD4-6002-02AB717ADD03}"/>
                  </a:ext>
                </a:extLst>
              </p:cNvPr>
              <p:cNvSpPr/>
              <p:nvPr/>
            </p:nvSpPr>
            <p:spPr>
              <a:xfrm>
                <a:off x="3276813" y="11311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09" name="Freeform 72">
                <a:extLst>
                  <a:ext uri="{FF2B5EF4-FFF2-40B4-BE49-F238E27FC236}">
                    <a16:creationId xmlns:a16="http://schemas.microsoft.com/office/drawing/2014/main" id="{61834F85-2C1C-75DA-BFC0-A84F6DF5719A}"/>
                  </a:ext>
                </a:extLst>
              </p:cNvPr>
              <p:cNvSpPr/>
              <p:nvPr/>
            </p:nvSpPr>
            <p:spPr>
              <a:xfrm>
                <a:off x="3254151" y="11613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10" name="Freeform 73">
                <a:extLst>
                  <a:ext uri="{FF2B5EF4-FFF2-40B4-BE49-F238E27FC236}">
                    <a16:creationId xmlns:a16="http://schemas.microsoft.com/office/drawing/2014/main" id="{750D96AB-151E-E099-889F-D65C9687D654}"/>
                  </a:ext>
                </a:extLst>
              </p:cNvPr>
              <p:cNvSpPr/>
              <p:nvPr/>
            </p:nvSpPr>
            <p:spPr>
              <a:xfrm>
                <a:off x="3284367" y="11311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11" name="Freeform 74">
                <a:extLst>
                  <a:ext uri="{FF2B5EF4-FFF2-40B4-BE49-F238E27FC236}">
                    <a16:creationId xmlns:a16="http://schemas.microsoft.com/office/drawing/2014/main" id="{3B300FDC-111B-6B53-FE25-6849DBFE2560}"/>
                  </a:ext>
                </a:extLst>
              </p:cNvPr>
              <p:cNvSpPr/>
              <p:nvPr/>
            </p:nvSpPr>
            <p:spPr>
              <a:xfrm>
                <a:off x="3261705" y="11613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12" name="Freeform 75">
                <a:extLst>
                  <a:ext uri="{FF2B5EF4-FFF2-40B4-BE49-F238E27FC236}">
                    <a16:creationId xmlns:a16="http://schemas.microsoft.com/office/drawing/2014/main" id="{D95D2265-0810-E0A3-F67E-3CE6F7C5923B}"/>
                  </a:ext>
                </a:extLst>
              </p:cNvPr>
              <p:cNvSpPr/>
              <p:nvPr/>
            </p:nvSpPr>
            <p:spPr>
              <a:xfrm>
                <a:off x="3291921" y="11311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13" name="Freeform 76">
                <a:extLst>
                  <a:ext uri="{FF2B5EF4-FFF2-40B4-BE49-F238E27FC236}">
                    <a16:creationId xmlns:a16="http://schemas.microsoft.com/office/drawing/2014/main" id="{8D29EDFE-4112-DF56-F975-B1D0CC2A52C8}"/>
                  </a:ext>
                </a:extLst>
              </p:cNvPr>
              <p:cNvSpPr/>
              <p:nvPr/>
            </p:nvSpPr>
            <p:spPr>
              <a:xfrm>
                <a:off x="3270770" y="11840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14" name="Freeform 77">
                <a:extLst>
                  <a:ext uri="{FF2B5EF4-FFF2-40B4-BE49-F238E27FC236}">
                    <a16:creationId xmlns:a16="http://schemas.microsoft.com/office/drawing/2014/main" id="{8BE335E4-89E7-C430-CB13-5890E375B0AC}"/>
                  </a:ext>
                </a:extLst>
              </p:cNvPr>
              <p:cNvSpPr/>
              <p:nvPr/>
            </p:nvSpPr>
            <p:spPr>
              <a:xfrm>
                <a:off x="3300986" y="11538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15" name="Freeform 78">
                <a:extLst>
                  <a:ext uri="{FF2B5EF4-FFF2-40B4-BE49-F238E27FC236}">
                    <a16:creationId xmlns:a16="http://schemas.microsoft.com/office/drawing/2014/main" id="{EFCA22F9-A66F-C631-2F8C-0800A01E6F7F}"/>
                  </a:ext>
                </a:extLst>
              </p:cNvPr>
              <p:cNvSpPr/>
              <p:nvPr/>
            </p:nvSpPr>
            <p:spPr>
              <a:xfrm>
                <a:off x="3293432" y="129742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16" name="Freeform 79">
                <a:extLst>
                  <a:ext uri="{FF2B5EF4-FFF2-40B4-BE49-F238E27FC236}">
                    <a16:creationId xmlns:a16="http://schemas.microsoft.com/office/drawing/2014/main" id="{C9D05A8D-5B60-48CC-646F-F08469F74463}"/>
                  </a:ext>
                </a:extLst>
              </p:cNvPr>
              <p:cNvSpPr/>
              <p:nvPr/>
            </p:nvSpPr>
            <p:spPr>
              <a:xfrm>
                <a:off x="3323648" y="126719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17" name="Freeform 80">
                <a:extLst>
                  <a:ext uri="{FF2B5EF4-FFF2-40B4-BE49-F238E27FC236}">
                    <a16:creationId xmlns:a16="http://schemas.microsoft.com/office/drawing/2014/main" id="{CC3FDFA4-40E2-850C-5ACE-55BB7DE3EE23}"/>
                  </a:ext>
                </a:extLst>
              </p:cNvPr>
              <p:cNvSpPr/>
              <p:nvPr/>
            </p:nvSpPr>
            <p:spPr>
              <a:xfrm>
                <a:off x="3317605" y="132010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18" name="Freeform 81">
                <a:extLst>
                  <a:ext uri="{FF2B5EF4-FFF2-40B4-BE49-F238E27FC236}">
                    <a16:creationId xmlns:a16="http://schemas.microsoft.com/office/drawing/2014/main" id="{18702C22-46C4-74E7-B117-7405C23652DE}"/>
                  </a:ext>
                </a:extLst>
              </p:cNvPr>
              <p:cNvSpPr/>
              <p:nvPr/>
            </p:nvSpPr>
            <p:spPr>
              <a:xfrm>
                <a:off x="3347822" y="128987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19" name="Freeform 82">
                <a:extLst>
                  <a:ext uri="{FF2B5EF4-FFF2-40B4-BE49-F238E27FC236}">
                    <a16:creationId xmlns:a16="http://schemas.microsoft.com/office/drawing/2014/main" id="{F879E3EC-0E70-309F-52D9-2F48E160FF40}"/>
                  </a:ext>
                </a:extLst>
              </p:cNvPr>
              <p:cNvSpPr/>
              <p:nvPr/>
            </p:nvSpPr>
            <p:spPr>
              <a:xfrm>
                <a:off x="3616747" y="157105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20" name="Freeform 83">
                <a:extLst>
                  <a:ext uri="{FF2B5EF4-FFF2-40B4-BE49-F238E27FC236}">
                    <a16:creationId xmlns:a16="http://schemas.microsoft.com/office/drawing/2014/main" id="{7B5D6588-EBCF-3F32-547F-5FBE76BD49CB}"/>
                  </a:ext>
                </a:extLst>
              </p:cNvPr>
              <p:cNvSpPr/>
              <p:nvPr/>
            </p:nvSpPr>
            <p:spPr>
              <a:xfrm>
                <a:off x="3646963" y="154082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21" name="Freeform 84">
                <a:extLst>
                  <a:ext uri="{FF2B5EF4-FFF2-40B4-BE49-F238E27FC236}">
                    <a16:creationId xmlns:a16="http://schemas.microsoft.com/office/drawing/2014/main" id="{137CDD6A-A721-F6AC-88D8-968EAF2BB1C3}"/>
                  </a:ext>
                </a:extLst>
              </p:cNvPr>
              <p:cNvSpPr/>
              <p:nvPr/>
            </p:nvSpPr>
            <p:spPr>
              <a:xfrm>
                <a:off x="3648474" y="16511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22" name="Freeform 85">
                <a:extLst>
                  <a:ext uri="{FF2B5EF4-FFF2-40B4-BE49-F238E27FC236}">
                    <a16:creationId xmlns:a16="http://schemas.microsoft.com/office/drawing/2014/main" id="{7622EEAA-4C0F-DEA1-4503-DD6A1FB74119}"/>
                  </a:ext>
                </a:extLst>
              </p:cNvPr>
              <p:cNvSpPr/>
              <p:nvPr/>
            </p:nvSpPr>
            <p:spPr>
              <a:xfrm>
                <a:off x="3678691" y="162094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23" name="Freeform 86">
                <a:extLst>
                  <a:ext uri="{FF2B5EF4-FFF2-40B4-BE49-F238E27FC236}">
                    <a16:creationId xmlns:a16="http://schemas.microsoft.com/office/drawing/2014/main" id="{191670EE-B467-A837-0E67-9D9244A5E97F}"/>
                  </a:ext>
                </a:extLst>
              </p:cNvPr>
              <p:cNvSpPr/>
              <p:nvPr/>
            </p:nvSpPr>
            <p:spPr>
              <a:xfrm>
                <a:off x="3695310" y="168443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24" name="Freeform 87">
                <a:extLst>
                  <a:ext uri="{FF2B5EF4-FFF2-40B4-BE49-F238E27FC236}">
                    <a16:creationId xmlns:a16="http://schemas.microsoft.com/office/drawing/2014/main" id="{D38EAB90-AFB1-65BE-4C25-E3914296982E}"/>
                  </a:ext>
                </a:extLst>
              </p:cNvPr>
              <p:cNvSpPr/>
              <p:nvPr/>
            </p:nvSpPr>
            <p:spPr>
              <a:xfrm>
                <a:off x="3725526" y="165420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25" name="Freeform 88">
                <a:extLst>
                  <a:ext uri="{FF2B5EF4-FFF2-40B4-BE49-F238E27FC236}">
                    <a16:creationId xmlns:a16="http://schemas.microsoft.com/office/drawing/2014/main" id="{9760BC37-CC93-952A-D928-A23ACAA2696E}"/>
                  </a:ext>
                </a:extLst>
              </p:cNvPr>
              <p:cNvSpPr/>
              <p:nvPr/>
            </p:nvSpPr>
            <p:spPr>
              <a:xfrm>
                <a:off x="3915889" y="169653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26" name="Freeform 89">
                <a:extLst>
                  <a:ext uri="{FF2B5EF4-FFF2-40B4-BE49-F238E27FC236}">
                    <a16:creationId xmlns:a16="http://schemas.microsoft.com/office/drawing/2014/main" id="{1F2FB88C-E778-3806-30D3-08922404EAC3}"/>
                  </a:ext>
                </a:extLst>
              </p:cNvPr>
              <p:cNvSpPr/>
              <p:nvPr/>
            </p:nvSpPr>
            <p:spPr>
              <a:xfrm>
                <a:off x="3946105" y="166629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27" name="Freeform 90">
                <a:extLst>
                  <a:ext uri="{FF2B5EF4-FFF2-40B4-BE49-F238E27FC236}">
                    <a16:creationId xmlns:a16="http://schemas.microsoft.com/office/drawing/2014/main" id="{0910E64E-EBE1-D03A-ABB3-A80DDD75FE4A}"/>
                  </a:ext>
                </a:extLst>
              </p:cNvPr>
              <p:cNvSpPr/>
              <p:nvPr/>
            </p:nvSpPr>
            <p:spPr>
              <a:xfrm>
                <a:off x="4011070" y="18008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28" name="Freeform 91">
                <a:extLst>
                  <a:ext uri="{FF2B5EF4-FFF2-40B4-BE49-F238E27FC236}">
                    <a16:creationId xmlns:a16="http://schemas.microsoft.com/office/drawing/2014/main" id="{AFD3F9ED-C557-BB7C-13E1-0551D6521709}"/>
                  </a:ext>
                </a:extLst>
              </p:cNvPr>
              <p:cNvSpPr/>
              <p:nvPr/>
            </p:nvSpPr>
            <p:spPr>
              <a:xfrm>
                <a:off x="4041287" y="17706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29" name="Freeform 92">
                <a:extLst>
                  <a:ext uri="{FF2B5EF4-FFF2-40B4-BE49-F238E27FC236}">
                    <a16:creationId xmlns:a16="http://schemas.microsoft.com/office/drawing/2014/main" id="{96FE319D-11C9-4AB3-39EC-AFE625F96D7C}"/>
                  </a:ext>
                </a:extLst>
              </p:cNvPr>
              <p:cNvSpPr/>
              <p:nvPr/>
            </p:nvSpPr>
            <p:spPr>
              <a:xfrm>
                <a:off x="4192369" y="18356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30" name="Freeform 93">
                <a:extLst>
                  <a:ext uri="{FF2B5EF4-FFF2-40B4-BE49-F238E27FC236}">
                    <a16:creationId xmlns:a16="http://schemas.microsoft.com/office/drawing/2014/main" id="{968DD1ED-E0CF-3A75-64B3-8595262D5658}"/>
                  </a:ext>
                </a:extLst>
              </p:cNvPr>
              <p:cNvSpPr/>
              <p:nvPr/>
            </p:nvSpPr>
            <p:spPr>
              <a:xfrm>
                <a:off x="4222585" y="18053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31" name="Freeform 94">
                <a:extLst>
                  <a:ext uri="{FF2B5EF4-FFF2-40B4-BE49-F238E27FC236}">
                    <a16:creationId xmlns:a16="http://schemas.microsoft.com/office/drawing/2014/main" id="{58C874B4-230D-AADA-A2E2-DAD7FA853176}"/>
                  </a:ext>
                </a:extLst>
              </p:cNvPr>
              <p:cNvSpPr/>
              <p:nvPr/>
            </p:nvSpPr>
            <p:spPr>
              <a:xfrm>
                <a:off x="4254312" y="19172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32" name="Freeform 95">
                <a:extLst>
                  <a:ext uri="{FF2B5EF4-FFF2-40B4-BE49-F238E27FC236}">
                    <a16:creationId xmlns:a16="http://schemas.microsoft.com/office/drawing/2014/main" id="{7386A6E5-F46B-A964-9764-365A299C1775}"/>
                  </a:ext>
                </a:extLst>
              </p:cNvPr>
              <p:cNvSpPr/>
              <p:nvPr/>
            </p:nvSpPr>
            <p:spPr>
              <a:xfrm>
                <a:off x="4284528" y="18870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33" name="Freeform 96">
                <a:extLst>
                  <a:ext uri="{FF2B5EF4-FFF2-40B4-BE49-F238E27FC236}">
                    <a16:creationId xmlns:a16="http://schemas.microsoft.com/office/drawing/2014/main" id="{622B9B5C-5AEC-5DFF-48B8-2B2BD7622B45}"/>
                  </a:ext>
                </a:extLst>
              </p:cNvPr>
              <p:cNvSpPr/>
              <p:nvPr/>
            </p:nvSpPr>
            <p:spPr>
              <a:xfrm>
                <a:off x="4332875" y="212738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34" name="Freeform 97">
                <a:extLst>
                  <a:ext uri="{FF2B5EF4-FFF2-40B4-BE49-F238E27FC236}">
                    <a16:creationId xmlns:a16="http://schemas.microsoft.com/office/drawing/2014/main" id="{79769B75-501C-46A4-7BA8-AA9C91F1B350}"/>
                  </a:ext>
                </a:extLst>
              </p:cNvPr>
              <p:cNvSpPr/>
              <p:nvPr/>
            </p:nvSpPr>
            <p:spPr>
              <a:xfrm>
                <a:off x="4363091" y="209714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35" name="Freeform 98">
                <a:extLst>
                  <a:ext uri="{FF2B5EF4-FFF2-40B4-BE49-F238E27FC236}">
                    <a16:creationId xmlns:a16="http://schemas.microsoft.com/office/drawing/2014/main" id="{A27DBB73-7D7D-15ED-F2E6-B8A0B8FFD398}"/>
                  </a:ext>
                </a:extLst>
              </p:cNvPr>
              <p:cNvSpPr/>
              <p:nvPr/>
            </p:nvSpPr>
            <p:spPr>
              <a:xfrm>
                <a:off x="4499064" y="21863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36" name="Freeform 99">
                <a:extLst>
                  <a:ext uri="{FF2B5EF4-FFF2-40B4-BE49-F238E27FC236}">
                    <a16:creationId xmlns:a16="http://schemas.microsoft.com/office/drawing/2014/main" id="{2CF7C5CC-1BB9-ABAA-28F9-9F195C1DF01A}"/>
                  </a:ext>
                </a:extLst>
              </p:cNvPr>
              <p:cNvSpPr/>
              <p:nvPr/>
            </p:nvSpPr>
            <p:spPr>
              <a:xfrm>
                <a:off x="4529281" y="21561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37" name="Freeform 100">
                <a:extLst>
                  <a:ext uri="{FF2B5EF4-FFF2-40B4-BE49-F238E27FC236}">
                    <a16:creationId xmlns:a16="http://schemas.microsoft.com/office/drawing/2014/main" id="{ACDD5EB1-F66B-529F-8E97-717010F05BA9}"/>
                  </a:ext>
                </a:extLst>
              </p:cNvPr>
              <p:cNvSpPr/>
              <p:nvPr/>
            </p:nvSpPr>
            <p:spPr>
              <a:xfrm>
                <a:off x="4570073" y="222110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38" name="Freeform 101">
                <a:extLst>
                  <a:ext uri="{FF2B5EF4-FFF2-40B4-BE49-F238E27FC236}">
                    <a16:creationId xmlns:a16="http://schemas.microsoft.com/office/drawing/2014/main" id="{91E21EF5-9425-30F5-B788-510DDD82B965}"/>
                  </a:ext>
                </a:extLst>
              </p:cNvPr>
              <p:cNvSpPr/>
              <p:nvPr/>
            </p:nvSpPr>
            <p:spPr>
              <a:xfrm>
                <a:off x="4600289" y="219087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39" name="Freeform 102">
                <a:extLst>
                  <a:ext uri="{FF2B5EF4-FFF2-40B4-BE49-F238E27FC236}">
                    <a16:creationId xmlns:a16="http://schemas.microsoft.com/office/drawing/2014/main" id="{9AABE3B1-BE75-50A1-27E9-5E0FF65A8DB3}"/>
                  </a:ext>
                </a:extLst>
              </p:cNvPr>
              <p:cNvSpPr/>
              <p:nvPr/>
            </p:nvSpPr>
            <p:spPr>
              <a:xfrm>
                <a:off x="4609354" y="229216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40" name="Freeform 103">
                <a:extLst>
                  <a:ext uri="{FF2B5EF4-FFF2-40B4-BE49-F238E27FC236}">
                    <a16:creationId xmlns:a16="http://schemas.microsoft.com/office/drawing/2014/main" id="{C2997566-833C-938B-89F6-1585F2D33E47}"/>
                  </a:ext>
                </a:extLst>
              </p:cNvPr>
              <p:cNvSpPr/>
              <p:nvPr/>
            </p:nvSpPr>
            <p:spPr>
              <a:xfrm>
                <a:off x="4639570" y="226192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41" name="Freeform 104">
                <a:extLst>
                  <a:ext uri="{FF2B5EF4-FFF2-40B4-BE49-F238E27FC236}">
                    <a16:creationId xmlns:a16="http://schemas.microsoft.com/office/drawing/2014/main" id="{F292F22D-32BC-9288-B9A6-58219F458E73}"/>
                  </a:ext>
                </a:extLst>
              </p:cNvPr>
              <p:cNvSpPr/>
              <p:nvPr/>
            </p:nvSpPr>
            <p:spPr>
              <a:xfrm>
                <a:off x="4616908" y="232844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42" name="Freeform 105">
                <a:extLst>
                  <a:ext uri="{FF2B5EF4-FFF2-40B4-BE49-F238E27FC236}">
                    <a16:creationId xmlns:a16="http://schemas.microsoft.com/office/drawing/2014/main" id="{2C566E32-C5C1-07BE-3D1B-785CFE7099D9}"/>
                  </a:ext>
                </a:extLst>
              </p:cNvPr>
              <p:cNvSpPr/>
              <p:nvPr/>
            </p:nvSpPr>
            <p:spPr>
              <a:xfrm>
                <a:off x="4647125" y="229820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43" name="Freeform 106">
                <a:extLst>
                  <a:ext uri="{FF2B5EF4-FFF2-40B4-BE49-F238E27FC236}">
                    <a16:creationId xmlns:a16="http://schemas.microsoft.com/office/drawing/2014/main" id="{EEB48591-EC56-7EE9-B90E-BEE2513D966A}"/>
                  </a:ext>
                </a:extLst>
              </p:cNvPr>
              <p:cNvSpPr/>
              <p:nvPr/>
            </p:nvSpPr>
            <p:spPr>
              <a:xfrm>
                <a:off x="4648635" y="236472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44" name="Freeform 107">
                <a:extLst>
                  <a:ext uri="{FF2B5EF4-FFF2-40B4-BE49-F238E27FC236}">
                    <a16:creationId xmlns:a16="http://schemas.microsoft.com/office/drawing/2014/main" id="{42E1A1FA-16E3-B653-1B0D-11290B878E8C}"/>
                  </a:ext>
                </a:extLst>
              </p:cNvPr>
              <p:cNvSpPr/>
              <p:nvPr/>
            </p:nvSpPr>
            <p:spPr>
              <a:xfrm>
                <a:off x="4678852" y="233449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45" name="Freeform 108">
                <a:extLst>
                  <a:ext uri="{FF2B5EF4-FFF2-40B4-BE49-F238E27FC236}">
                    <a16:creationId xmlns:a16="http://schemas.microsoft.com/office/drawing/2014/main" id="{69A51F7A-8652-3739-4F87-98A5B66517EC}"/>
                  </a:ext>
                </a:extLst>
              </p:cNvPr>
              <p:cNvSpPr/>
              <p:nvPr/>
            </p:nvSpPr>
            <p:spPr>
              <a:xfrm>
                <a:off x="4656189" y="23889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46" name="Freeform 109">
                <a:extLst>
                  <a:ext uri="{FF2B5EF4-FFF2-40B4-BE49-F238E27FC236}">
                    <a16:creationId xmlns:a16="http://schemas.microsoft.com/office/drawing/2014/main" id="{71577BA9-F3F1-8ACD-4777-759461FF6F44}"/>
                  </a:ext>
                </a:extLst>
              </p:cNvPr>
              <p:cNvSpPr/>
              <p:nvPr/>
            </p:nvSpPr>
            <p:spPr>
              <a:xfrm>
                <a:off x="4686406" y="23586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47" name="Freeform 110">
                <a:extLst>
                  <a:ext uri="{FF2B5EF4-FFF2-40B4-BE49-F238E27FC236}">
                    <a16:creationId xmlns:a16="http://schemas.microsoft.com/office/drawing/2014/main" id="{0A310843-B3B8-03B7-5F00-7E06B7606A40}"/>
                  </a:ext>
                </a:extLst>
              </p:cNvPr>
              <p:cNvSpPr/>
              <p:nvPr/>
            </p:nvSpPr>
            <p:spPr>
              <a:xfrm>
                <a:off x="4687917" y="241310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48" name="Freeform 111">
                <a:extLst>
                  <a:ext uri="{FF2B5EF4-FFF2-40B4-BE49-F238E27FC236}">
                    <a16:creationId xmlns:a16="http://schemas.microsoft.com/office/drawing/2014/main" id="{26E495CF-2E09-4355-36A5-7D2B5775EA89}"/>
                  </a:ext>
                </a:extLst>
              </p:cNvPr>
              <p:cNvSpPr/>
              <p:nvPr/>
            </p:nvSpPr>
            <p:spPr>
              <a:xfrm>
                <a:off x="4718133" y="238286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49" name="Freeform 112">
                <a:extLst>
                  <a:ext uri="{FF2B5EF4-FFF2-40B4-BE49-F238E27FC236}">
                    <a16:creationId xmlns:a16="http://schemas.microsoft.com/office/drawing/2014/main" id="{3A221EAC-C60A-D75D-C752-DBC81244E0F2}"/>
                  </a:ext>
                </a:extLst>
              </p:cNvPr>
              <p:cNvSpPr/>
              <p:nvPr/>
            </p:nvSpPr>
            <p:spPr>
              <a:xfrm>
                <a:off x="4893388" y="25098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50" name="Freeform 113">
                <a:extLst>
                  <a:ext uri="{FF2B5EF4-FFF2-40B4-BE49-F238E27FC236}">
                    <a16:creationId xmlns:a16="http://schemas.microsoft.com/office/drawing/2014/main" id="{B8AD8F26-1DA8-6386-578F-003C129DE6C6}"/>
                  </a:ext>
                </a:extLst>
              </p:cNvPr>
              <p:cNvSpPr/>
              <p:nvPr/>
            </p:nvSpPr>
            <p:spPr>
              <a:xfrm>
                <a:off x="4923604" y="24796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51" name="Freeform 114">
                <a:extLst>
                  <a:ext uri="{FF2B5EF4-FFF2-40B4-BE49-F238E27FC236}">
                    <a16:creationId xmlns:a16="http://schemas.microsoft.com/office/drawing/2014/main" id="{2F0760FF-C8F8-7B08-BC8E-B62BCA2D4BD1}"/>
                  </a:ext>
                </a:extLst>
              </p:cNvPr>
              <p:cNvSpPr/>
              <p:nvPr/>
            </p:nvSpPr>
            <p:spPr>
              <a:xfrm>
                <a:off x="4947777" y="25597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52" name="Freeform 115">
                <a:extLst>
                  <a:ext uri="{FF2B5EF4-FFF2-40B4-BE49-F238E27FC236}">
                    <a16:creationId xmlns:a16="http://schemas.microsoft.com/office/drawing/2014/main" id="{C97E77C7-B41D-CA26-8A77-1B90E9860DAC}"/>
                  </a:ext>
                </a:extLst>
              </p:cNvPr>
              <p:cNvSpPr/>
              <p:nvPr/>
            </p:nvSpPr>
            <p:spPr>
              <a:xfrm>
                <a:off x="4977994" y="25295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53" name="Freeform 116">
                <a:extLst>
                  <a:ext uri="{FF2B5EF4-FFF2-40B4-BE49-F238E27FC236}">
                    <a16:creationId xmlns:a16="http://schemas.microsoft.com/office/drawing/2014/main" id="{71D0E1CC-7FD4-BAF7-5034-006775438A53}"/>
                  </a:ext>
                </a:extLst>
              </p:cNvPr>
              <p:cNvSpPr/>
              <p:nvPr/>
            </p:nvSpPr>
            <p:spPr>
              <a:xfrm>
                <a:off x="4962885" y="257183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54" name="Freeform 117">
                <a:extLst>
                  <a:ext uri="{FF2B5EF4-FFF2-40B4-BE49-F238E27FC236}">
                    <a16:creationId xmlns:a16="http://schemas.microsoft.com/office/drawing/2014/main" id="{EAC4B24E-636E-6AE0-7172-84952AEC347B}"/>
                  </a:ext>
                </a:extLst>
              </p:cNvPr>
              <p:cNvSpPr/>
              <p:nvPr/>
            </p:nvSpPr>
            <p:spPr>
              <a:xfrm>
                <a:off x="4993102" y="254160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55" name="Freeform 118">
                <a:extLst>
                  <a:ext uri="{FF2B5EF4-FFF2-40B4-BE49-F238E27FC236}">
                    <a16:creationId xmlns:a16="http://schemas.microsoft.com/office/drawing/2014/main" id="{D2FE9999-A749-A826-CD38-D3ECAA94D6E9}"/>
                  </a:ext>
                </a:extLst>
              </p:cNvPr>
              <p:cNvSpPr/>
              <p:nvPr/>
            </p:nvSpPr>
            <p:spPr>
              <a:xfrm>
                <a:off x="4962885" y="257183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56" name="Freeform 119">
                <a:extLst>
                  <a:ext uri="{FF2B5EF4-FFF2-40B4-BE49-F238E27FC236}">
                    <a16:creationId xmlns:a16="http://schemas.microsoft.com/office/drawing/2014/main" id="{9D890B37-246A-0967-12E4-379F12EEA6F3}"/>
                  </a:ext>
                </a:extLst>
              </p:cNvPr>
              <p:cNvSpPr/>
              <p:nvPr/>
            </p:nvSpPr>
            <p:spPr>
              <a:xfrm>
                <a:off x="4993102" y="254160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57" name="Freeform 120">
                <a:extLst>
                  <a:ext uri="{FF2B5EF4-FFF2-40B4-BE49-F238E27FC236}">
                    <a16:creationId xmlns:a16="http://schemas.microsoft.com/office/drawing/2014/main" id="{7A5CEF7A-6446-E228-3153-9E1B6AACE279}"/>
                  </a:ext>
                </a:extLst>
              </p:cNvPr>
              <p:cNvSpPr/>
              <p:nvPr/>
            </p:nvSpPr>
            <p:spPr>
              <a:xfrm>
                <a:off x="4979504" y="260811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58" name="Freeform 121">
                <a:extLst>
                  <a:ext uri="{FF2B5EF4-FFF2-40B4-BE49-F238E27FC236}">
                    <a16:creationId xmlns:a16="http://schemas.microsoft.com/office/drawing/2014/main" id="{D37BB4E5-9C39-5420-6C54-C44B16E865F3}"/>
                  </a:ext>
                </a:extLst>
              </p:cNvPr>
              <p:cNvSpPr/>
              <p:nvPr/>
            </p:nvSpPr>
            <p:spPr>
              <a:xfrm>
                <a:off x="5009721" y="2577883"/>
                <a:ext cx="15108" cy="61981"/>
              </a:xfrm>
              <a:custGeom>
                <a:avLst/>
                <a:gdLst>
                  <a:gd name="connsiteX0" fmla="*/ 0 w 15108"/>
                  <a:gd name="connsiteY0" fmla="*/ 0 h 61981"/>
                  <a:gd name="connsiteX1" fmla="*/ 0 w 15108"/>
                  <a:gd name="connsiteY1" fmla="*/ 61982 h 61981"/>
                </a:gdLst>
                <a:ahLst/>
                <a:cxnLst>
                  <a:cxn ang="0">
                    <a:pos x="connsiteX0" y="connsiteY0"/>
                  </a:cxn>
                  <a:cxn ang="0">
                    <a:pos x="connsiteX1" y="connsiteY1"/>
                  </a:cxn>
                </a:cxnLst>
                <a:rect l="l" t="t" r="r" b="b"/>
                <a:pathLst>
                  <a:path w="15108" h="61981">
                    <a:moveTo>
                      <a:pt x="0" y="0"/>
                    </a:moveTo>
                    <a:lnTo>
                      <a:pt x="0" y="61982"/>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59" name="Freeform 122">
                <a:extLst>
                  <a:ext uri="{FF2B5EF4-FFF2-40B4-BE49-F238E27FC236}">
                    <a16:creationId xmlns:a16="http://schemas.microsoft.com/office/drawing/2014/main" id="{78DCC379-7BDC-4C60-E304-9DFC28F6BA2B}"/>
                  </a:ext>
                </a:extLst>
              </p:cNvPr>
              <p:cNvSpPr/>
              <p:nvPr/>
            </p:nvSpPr>
            <p:spPr>
              <a:xfrm>
                <a:off x="5144184" y="26459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60" name="Freeform 123">
                <a:extLst>
                  <a:ext uri="{FF2B5EF4-FFF2-40B4-BE49-F238E27FC236}">
                    <a16:creationId xmlns:a16="http://schemas.microsoft.com/office/drawing/2014/main" id="{23B5F885-B653-CD85-930E-80F6EA180C0C}"/>
                  </a:ext>
                </a:extLst>
              </p:cNvPr>
              <p:cNvSpPr/>
              <p:nvPr/>
            </p:nvSpPr>
            <p:spPr>
              <a:xfrm>
                <a:off x="5174400" y="26156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61" name="Freeform 124">
                <a:extLst>
                  <a:ext uri="{FF2B5EF4-FFF2-40B4-BE49-F238E27FC236}">
                    <a16:creationId xmlns:a16="http://schemas.microsoft.com/office/drawing/2014/main" id="{F81A0D56-8366-B918-874D-5AD3EAC0CED1}"/>
                  </a:ext>
                </a:extLst>
              </p:cNvPr>
              <p:cNvSpPr/>
              <p:nvPr/>
            </p:nvSpPr>
            <p:spPr>
              <a:xfrm>
                <a:off x="5168357" y="26459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62" name="Freeform 125">
                <a:extLst>
                  <a:ext uri="{FF2B5EF4-FFF2-40B4-BE49-F238E27FC236}">
                    <a16:creationId xmlns:a16="http://schemas.microsoft.com/office/drawing/2014/main" id="{7BBD8669-A241-9CA6-679C-4BEEDE6F5717}"/>
                  </a:ext>
                </a:extLst>
              </p:cNvPr>
              <p:cNvSpPr/>
              <p:nvPr/>
            </p:nvSpPr>
            <p:spPr>
              <a:xfrm>
                <a:off x="5198573" y="26156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63" name="Freeform 126">
                <a:extLst>
                  <a:ext uri="{FF2B5EF4-FFF2-40B4-BE49-F238E27FC236}">
                    <a16:creationId xmlns:a16="http://schemas.microsoft.com/office/drawing/2014/main" id="{E111D468-C0A2-36F5-8E08-14F069ABC42E}"/>
                  </a:ext>
                </a:extLst>
              </p:cNvPr>
              <p:cNvSpPr/>
              <p:nvPr/>
            </p:nvSpPr>
            <p:spPr>
              <a:xfrm>
                <a:off x="5224257" y="26716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64" name="Freeform 127">
                <a:extLst>
                  <a:ext uri="{FF2B5EF4-FFF2-40B4-BE49-F238E27FC236}">
                    <a16:creationId xmlns:a16="http://schemas.microsoft.com/office/drawing/2014/main" id="{4D5D977B-6911-10A1-1785-CE8E82784C84}"/>
                  </a:ext>
                </a:extLst>
              </p:cNvPr>
              <p:cNvSpPr/>
              <p:nvPr/>
            </p:nvSpPr>
            <p:spPr>
              <a:xfrm>
                <a:off x="5254473" y="26413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65" name="Freeform 128">
                <a:extLst>
                  <a:ext uri="{FF2B5EF4-FFF2-40B4-BE49-F238E27FC236}">
                    <a16:creationId xmlns:a16="http://schemas.microsoft.com/office/drawing/2014/main" id="{86DF51E4-26EF-7C7A-BD2A-A003767EDF40}"/>
                  </a:ext>
                </a:extLst>
              </p:cNvPr>
              <p:cNvSpPr/>
              <p:nvPr/>
            </p:nvSpPr>
            <p:spPr>
              <a:xfrm>
                <a:off x="5271092" y="276080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66" name="Freeform 129">
                <a:extLst>
                  <a:ext uri="{FF2B5EF4-FFF2-40B4-BE49-F238E27FC236}">
                    <a16:creationId xmlns:a16="http://schemas.microsoft.com/office/drawing/2014/main" id="{098B8CDC-CC13-5410-F82D-303C61757A32}"/>
                  </a:ext>
                </a:extLst>
              </p:cNvPr>
              <p:cNvSpPr/>
              <p:nvPr/>
            </p:nvSpPr>
            <p:spPr>
              <a:xfrm>
                <a:off x="5301309" y="273057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67" name="Freeform 130">
                <a:extLst>
                  <a:ext uri="{FF2B5EF4-FFF2-40B4-BE49-F238E27FC236}">
                    <a16:creationId xmlns:a16="http://schemas.microsoft.com/office/drawing/2014/main" id="{8688D260-23C6-931A-101B-0C3A702D37F7}"/>
                  </a:ext>
                </a:extLst>
              </p:cNvPr>
              <p:cNvSpPr/>
              <p:nvPr/>
            </p:nvSpPr>
            <p:spPr>
              <a:xfrm>
                <a:off x="5271092" y="276080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68" name="Freeform 131">
                <a:extLst>
                  <a:ext uri="{FF2B5EF4-FFF2-40B4-BE49-F238E27FC236}">
                    <a16:creationId xmlns:a16="http://schemas.microsoft.com/office/drawing/2014/main" id="{E7CCA027-E3B2-6F05-7BE2-F3083433F3B2}"/>
                  </a:ext>
                </a:extLst>
              </p:cNvPr>
              <p:cNvSpPr/>
              <p:nvPr/>
            </p:nvSpPr>
            <p:spPr>
              <a:xfrm>
                <a:off x="5301309" y="273057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69" name="Freeform 132">
                <a:extLst>
                  <a:ext uri="{FF2B5EF4-FFF2-40B4-BE49-F238E27FC236}">
                    <a16:creationId xmlns:a16="http://schemas.microsoft.com/office/drawing/2014/main" id="{A3DC6CF7-0614-C135-F9F2-97A8CC901CE2}"/>
                  </a:ext>
                </a:extLst>
              </p:cNvPr>
              <p:cNvSpPr/>
              <p:nvPr/>
            </p:nvSpPr>
            <p:spPr>
              <a:xfrm>
                <a:off x="5310373" y="281220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70" name="Freeform 133">
                <a:extLst>
                  <a:ext uri="{FF2B5EF4-FFF2-40B4-BE49-F238E27FC236}">
                    <a16:creationId xmlns:a16="http://schemas.microsoft.com/office/drawing/2014/main" id="{7E852CCC-7792-4A0C-3647-505E65E76163}"/>
                  </a:ext>
                </a:extLst>
              </p:cNvPr>
              <p:cNvSpPr/>
              <p:nvPr/>
            </p:nvSpPr>
            <p:spPr>
              <a:xfrm>
                <a:off x="5340590" y="278196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71" name="Freeform 134">
                <a:extLst>
                  <a:ext uri="{FF2B5EF4-FFF2-40B4-BE49-F238E27FC236}">
                    <a16:creationId xmlns:a16="http://schemas.microsoft.com/office/drawing/2014/main" id="{2D5EC063-18E0-DC4D-BC80-D519261F9607}"/>
                  </a:ext>
                </a:extLst>
              </p:cNvPr>
              <p:cNvSpPr/>
              <p:nvPr/>
            </p:nvSpPr>
            <p:spPr>
              <a:xfrm>
                <a:off x="5428217" y="290442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72" name="Freeform 135">
                <a:extLst>
                  <a:ext uri="{FF2B5EF4-FFF2-40B4-BE49-F238E27FC236}">
                    <a16:creationId xmlns:a16="http://schemas.microsoft.com/office/drawing/2014/main" id="{553A35D0-0962-E94F-B308-DFAE2FB51D71}"/>
                  </a:ext>
                </a:extLst>
              </p:cNvPr>
              <p:cNvSpPr/>
              <p:nvPr/>
            </p:nvSpPr>
            <p:spPr>
              <a:xfrm>
                <a:off x="5458434" y="287418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73" name="Freeform 136">
                <a:extLst>
                  <a:ext uri="{FF2B5EF4-FFF2-40B4-BE49-F238E27FC236}">
                    <a16:creationId xmlns:a16="http://schemas.microsoft.com/office/drawing/2014/main" id="{DA535D89-8617-9A2E-EC95-868498C81C2F}"/>
                  </a:ext>
                </a:extLst>
              </p:cNvPr>
              <p:cNvSpPr/>
              <p:nvPr/>
            </p:nvSpPr>
            <p:spPr>
              <a:xfrm>
                <a:off x="5475053" y="291651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74" name="Freeform 137">
                <a:extLst>
                  <a:ext uri="{FF2B5EF4-FFF2-40B4-BE49-F238E27FC236}">
                    <a16:creationId xmlns:a16="http://schemas.microsoft.com/office/drawing/2014/main" id="{438BD510-68F2-54CF-817B-76715A4619E6}"/>
                  </a:ext>
                </a:extLst>
              </p:cNvPr>
              <p:cNvSpPr/>
              <p:nvPr/>
            </p:nvSpPr>
            <p:spPr>
              <a:xfrm>
                <a:off x="5505269" y="288628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75" name="Freeform 138">
                <a:extLst>
                  <a:ext uri="{FF2B5EF4-FFF2-40B4-BE49-F238E27FC236}">
                    <a16:creationId xmlns:a16="http://schemas.microsoft.com/office/drawing/2014/main" id="{194BE917-01CC-EC74-B4C8-190680B6CE7C}"/>
                  </a:ext>
                </a:extLst>
              </p:cNvPr>
              <p:cNvSpPr/>
              <p:nvPr/>
            </p:nvSpPr>
            <p:spPr>
              <a:xfrm>
                <a:off x="5555126" y="295733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76" name="Freeform 139">
                <a:extLst>
                  <a:ext uri="{FF2B5EF4-FFF2-40B4-BE49-F238E27FC236}">
                    <a16:creationId xmlns:a16="http://schemas.microsoft.com/office/drawing/2014/main" id="{BE69A7E9-D730-29DC-2143-F27222D8C614}"/>
                  </a:ext>
                </a:extLst>
              </p:cNvPr>
              <p:cNvSpPr/>
              <p:nvPr/>
            </p:nvSpPr>
            <p:spPr>
              <a:xfrm>
                <a:off x="5585342" y="292709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77" name="Freeform 140">
                <a:extLst>
                  <a:ext uri="{FF2B5EF4-FFF2-40B4-BE49-F238E27FC236}">
                    <a16:creationId xmlns:a16="http://schemas.microsoft.com/office/drawing/2014/main" id="{458BF6F2-C3DC-4105-081D-1FC363FB86F5}"/>
                  </a:ext>
                </a:extLst>
              </p:cNvPr>
              <p:cNvSpPr/>
              <p:nvPr/>
            </p:nvSpPr>
            <p:spPr>
              <a:xfrm>
                <a:off x="5585342" y="299663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78" name="Freeform 141">
                <a:extLst>
                  <a:ext uri="{FF2B5EF4-FFF2-40B4-BE49-F238E27FC236}">
                    <a16:creationId xmlns:a16="http://schemas.microsoft.com/office/drawing/2014/main" id="{47478A4F-ACD9-0435-4C39-4C6E132A0B97}"/>
                  </a:ext>
                </a:extLst>
              </p:cNvPr>
              <p:cNvSpPr/>
              <p:nvPr/>
            </p:nvSpPr>
            <p:spPr>
              <a:xfrm>
                <a:off x="5615559" y="296640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79" name="Freeform 142">
                <a:extLst>
                  <a:ext uri="{FF2B5EF4-FFF2-40B4-BE49-F238E27FC236}">
                    <a16:creationId xmlns:a16="http://schemas.microsoft.com/office/drawing/2014/main" id="{1A3DD5EB-BB7F-EA7D-E6E8-767BED3F84A2}"/>
                  </a:ext>
                </a:extLst>
              </p:cNvPr>
              <p:cNvSpPr/>
              <p:nvPr/>
            </p:nvSpPr>
            <p:spPr>
              <a:xfrm>
                <a:off x="5585342" y="299663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80" name="Freeform 143">
                <a:extLst>
                  <a:ext uri="{FF2B5EF4-FFF2-40B4-BE49-F238E27FC236}">
                    <a16:creationId xmlns:a16="http://schemas.microsoft.com/office/drawing/2014/main" id="{F208CD0E-80F2-278A-249F-134DF2B0551A}"/>
                  </a:ext>
                </a:extLst>
              </p:cNvPr>
              <p:cNvSpPr/>
              <p:nvPr/>
            </p:nvSpPr>
            <p:spPr>
              <a:xfrm>
                <a:off x="5615559" y="296640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81" name="Freeform 144">
                <a:extLst>
                  <a:ext uri="{FF2B5EF4-FFF2-40B4-BE49-F238E27FC236}">
                    <a16:creationId xmlns:a16="http://schemas.microsoft.com/office/drawing/2014/main" id="{4AB70D49-9417-D2AA-CC36-85D6C78A0791}"/>
                  </a:ext>
                </a:extLst>
              </p:cNvPr>
              <p:cNvSpPr/>
              <p:nvPr/>
            </p:nvSpPr>
            <p:spPr>
              <a:xfrm>
                <a:off x="5601961" y="301024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82" name="Freeform 145">
                <a:extLst>
                  <a:ext uri="{FF2B5EF4-FFF2-40B4-BE49-F238E27FC236}">
                    <a16:creationId xmlns:a16="http://schemas.microsoft.com/office/drawing/2014/main" id="{D56F9A31-1A53-C26A-AC4E-FEFA9BBDC491}"/>
                  </a:ext>
                </a:extLst>
              </p:cNvPr>
              <p:cNvSpPr/>
              <p:nvPr/>
            </p:nvSpPr>
            <p:spPr>
              <a:xfrm>
                <a:off x="5632178" y="298000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83" name="Freeform 146">
                <a:extLst>
                  <a:ext uri="{FF2B5EF4-FFF2-40B4-BE49-F238E27FC236}">
                    <a16:creationId xmlns:a16="http://schemas.microsoft.com/office/drawing/2014/main" id="{60DDFA77-1C53-101C-BF72-C4BEE9EF1916}"/>
                  </a:ext>
                </a:extLst>
              </p:cNvPr>
              <p:cNvSpPr/>
              <p:nvPr/>
            </p:nvSpPr>
            <p:spPr>
              <a:xfrm>
                <a:off x="5601961" y="301024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84" name="Freeform 147">
                <a:extLst>
                  <a:ext uri="{FF2B5EF4-FFF2-40B4-BE49-F238E27FC236}">
                    <a16:creationId xmlns:a16="http://schemas.microsoft.com/office/drawing/2014/main" id="{B7651CC2-E2E4-1B73-FECE-C0637FA1B880}"/>
                  </a:ext>
                </a:extLst>
              </p:cNvPr>
              <p:cNvSpPr/>
              <p:nvPr/>
            </p:nvSpPr>
            <p:spPr>
              <a:xfrm>
                <a:off x="5632178" y="298000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85" name="Freeform 148">
                <a:extLst>
                  <a:ext uri="{FF2B5EF4-FFF2-40B4-BE49-F238E27FC236}">
                    <a16:creationId xmlns:a16="http://schemas.microsoft.com/office/drawing/2014/main" id="{1E98A4AA-D696-E12D-53A0-7BD0E5EF9CCC}"/>
                  </a:ext>
                </a:extLst>
              </p:cNvPr>
              <p:cNvSpPr/>
              <p:nvPr/>
            </p:nvSpPr>
            <p:spPr>
              <a:xfrm>
                <a:off x="5624623" y="301024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86" name="Freeform 149">
                <a:extLst>
                  <a:ext uri="{FF2B5EF4-FFF2-40B4-BE49-F238E27FC236}">
                    <a16:creationId xmlns:a16="http://schemas.microsoft.com/office/drawing/2014/main" id="{DF0D1339-EFAD-C1F6-4291-8E22CAEC3542}"/>
                  </a:ext>
                </a:extLst>
              </p:cNvPr>
              <p:cNvSpPr/>
              <p:nvPr/>
            </p:nvSpPr>
            <p:spPr>
              <a:xfrm>
                <a:off x="5654840" y="298000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87" name="Freeform 150">
                <a:extLst>
                  <a:ext uri="{FF2B5EF4-FFF2-40B4-BE49-F238E27FC236}">
                    <a16:creationId xmlns:a16="http://schemas.microsoft.com/office/drawing/2014/main" id="{5322DDBD-2FB4-21C8-8084-0E9BDD82FA84}"/>
                  </a:ext>
                </a:extLst>
              </p:cNvPr>
              <p:cNvSpPr/>
              <p:nvPr/>
            </p:nvSpPr>
            <p:spPr>
              <a:xfrm>
                <a:off x="5624623" y="301024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88" name="Freeform 151">
                <a:extLst>
                  <a:ext uri="{FF2B5EF4-FFF2-40B4-BE49-F238E27FC236}">
                    <a16:creationId xmlns:a16="http://schemas.microsoft.com/office/drawing/2014/main" id="{6759B219-C84B-86BF-3BC2-3E2EC1CF003A}"/>
                  </a:ext>
                </a:extLst>
              </p:cNvPr>
              <p:cNvSpPr/>
              <p:nvPr/>
            </p:nvSpPr>
            <p:spPr>
              <a:xfrm>
                <a:off x="5654840" y="298000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89" name="Freeform 152">
                <a:extLst>
                  <a:ext uri="{FF2B5EF4-FFF2-40B4-BE49-F238E27FC236}">
                    <a16:creationId xmlns:a16="http://schemas.microsoft.com/office/drawing/2014/main" id="{8446EA8E-8702-7191-1C71-9154470926D6}"/>
                  </a:ext>
                </a:extLst>
              </p:cNvPr>
              <p:cNvSpPr/>
              <p:nvPr/>
            </p:nvSpPr>
            <p:spPr>
              <a:xfrm>
                <a:off x="5633688" y="301024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90" name="Freeform 153">
                <a:extLst>
                  <a:ext uri="{FF2B5EF4-FFF2-40B4-BE49-F238E27FC236}">
                    <a16:creationId xmlns:a16="http://schemas.microsoft.com/office/drawing/2014/main" id="{6B522B5F-BECC-7769-33E6-879CEDCE5DBE}"/>
                  </a:ext>
                </a:extLst>
              </p:cNvPr>
              <p:cNvSpPr/>
              <p:nvPr/>
            </p:nvSpPr>
            <p:spPr>
              <a:xfrm>
                <a:off x="5663905" y="298000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91" name="Freeform 154">
                <a:extLst>
                  <a:ext uri="{FF2B5EF4-FFF2-40B4-BE49-F238E27FC236}">
                    <a16:creationId xmlns:a16="http://schemas.microsoft.com/office/drawing/2014/main" id="{0F4F91CF-C887-C37D-F94F-9F7A6AC3916C}"/>
                  </a:ext>
                </a:extLst>
              </p:cNvPr>
              <p:cNvSpPr/>
              <p:nvPr/>
            </p:nvSpPr>
            <p:spPr>
              <a:xfrm>
                <a:off x="5648797" y="302385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92" name="Freeform 155">
                <a:extLst>
                  <a:ext uri="{FF2B5EF4-FFF2-40B4-BE49-F238E27FC236}">
                    <a16:creationId xmlns:a16="http://schemas.microsoft.com/office/drawing/2014/main" id="{BCF8E6E0-81CB-8D62-A288-8C52ECF8D6AF}"/>
                  </a:ext>
                </a:extLst>
              </p:cNvPr>
              <p:cNvSpPr/>
              <p:nvPr/>
            </p:nvSpPr>
            <p:spPr>
              <a:xfrm>
                <a:off x="5679013" y="299361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93" name="Freeform 156">
                <a:extLst>
                  <a:ext uri="{FF2B5EF4-FFF2-40B4-BE49-F238E27FC236}">
                    <a16:creationId xmlns:a16="http://schemas.microsoft.com/office/drawing/2014/main" id="{8A9196BC-CDA9-E83E-3DDD-737DD3B99848}"/>
                  </a:ext>
                </a:extLst>
              </p:cNvPr>
              <p:cNvSpPr/>
              <p:nvPr/>
            </p:nvSpPr>
            <p:spPr>
              <a:xfrm>
                <a:off x="5688078" y="306769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94" name="Freeform 157">
                <a:extLst>
                  <a:ext uri="{FF2B5EF4-FFF2-40B4-BE49-F238E27FC236}">
                    <a16:creationId xmlns:a16="http://schemas.microsoft.com/office/drawing/2014/main" id="{DCE3C684-895C-7DEB-74B0-B2663E11FEA4}"/>
                  </a:ext>
                </a:extLst>
              </p:cNvPr>
              <p:cNvSpPr/>
              <p:nvPr/>
            </p:nvSpPr>
            <p:spPr>
              <a:xfrm>
                <a:off x="5718294" y="303745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95" name="Freeform 158">
                <a:extLst>
                  <a:ext uri="{FF2B5EF4-FFF2-40B4-BE49-F238E27FC236}">
                    <a16:creationId xmlns:a16="http://schemas.microsoft.com/office/drawing/2014/main" id="{48D5D764-F8A8-C79F-7B2B-0603F48C98C9}"/>
                  </a:ext>
                </a:extLst>
              </p:cNvPr>
              <p:cNvSpPr/>
              <p:nvPr/>
            </p:nvSpPr>
            <p:spPr>
              <a:xfrm>
                <a:off x="5712251" y="308129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96" name="Freeform 159">
                <a:extLst>
                  <a:ext uri="{FF2B5EF4-FFF2-40B4-BE49-F238E27FC236}">
                    <a16:creationId xmlns:a16="http://schemas.microsoft.com/office/drawing/2014/main" id="{5A555BEB-4D27-6549-019B-E9EF81B58494}"/>
                  </a:ext>
                </a:extLst>
              </p:cNvPr>
              <p:cNvSpPr/>
              <p:nvPr/>
            </p:nvSpPr>
            <p:spPr>
              <a:xfrm>
                <a:off x="5742467" y="305106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97" name="Freeform 160">
                <a:extLst>
                  <a:ext uri="{FF2B5EF4-FFF2-40B4-BE49-F238E27FC236}">
                    <a16:creationId xmlns:a16="http://schemas.microsoft.com/office/drawing/2014/main" id="{1ED76CC7-7851-53B7-9F94-235EEFC4E4A1}"/>
                  </a:ext>
                </a:extLst>
              </p:cNvPr>
              <p:cNvSpPr/>
              <p:nvPr/>
            </p:nvSpPr>
            <p:spPr>
              <a:xfrm>
                <a:off x="5719805" y="308129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98" name="Freeform 161">
                <a:extLst>
                  <a:ext uri="{FF2B5EF4-FFF2-40B4-BE49-F238E27FC236}">
                    <a16:creationId xmlns:a16="http://schemas.microsoft.com/office/drawing/2014/main" id="{DEBAF2E8-F725-6AB7-DB2F-27EC58ADBA9A}"/>
                  </a:ext>
                </a:extLst>
              </p:cNvPr>
              <p:cNvSpPr/>
              <p:nvPr/>
            </p:nvSpPr>
            <p:spPr>
              <a:xfrm>
                <a:off x="5750021" y="305106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99" name="Freeform 162">
                <a:extLst>
                  <a:ext uri="{FF2B5EF4-FFF2-40B4-BE49-F238E27FC236}">
                    <a16:creationId xmlns:a16="http://schemas.microsoft.com/office/drawing/2014/main" id="{5ED5B7F6-B644-C51D-33C3-6FB5529B21B4}"/>
                  </a:ext>
                </a:extLst>
              </p:cNvPr>
              <p:cNvSpPr/>
              <p:nvPr/>
            </p:nvSpPr>
            <p:spPr>
              <a:xfrm>
                <a:off x="5805922" y="30964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00" name="Freeform 163">
                <a:extLst>
                  <a:ext uri="{FF2B5EF4-FFF2-40B4-BE49-F238E27FC236}">
                    <a16:creationId xmlns:a16="http://schemas.microsoft.com/office/drawing/2014/main" id="{0AB42089-5C44-497E-AE83-B84AA51AE97F}"/>
                  </a:ext>
                </a:extLst>
              </p:cNvPr>
              <p:cNvSpPr/>
              <p:nvPr/>
            </p:nvSpPr>
            <p:spPr>
              <a:xfrm>
                <a:off x="5836138" y="30661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01" name="Freeform 164">
                <a:extLst>
                  <a:ext uri="{FF2B5EF4-FFF2-40B4-BE49-F238E27FC236}">
                    <a16:creationId xmlns:a16="http://schemas.microsoft.com/office/drawing/2014/main" id="{E3866185-A880-E6C9-FD86-498B6C732BB5}"/>
                  </a:ext>
                </a:extLst>
              </p:cNvPr>
              <p:cNvSpPr/>
              <p:nvPr/>
            </p:nvSpPr>
            <p:spPr>
              <a:xfrm>
                <a:off x="5884484" y="3155372"/>
                <a:ext cx="61943" cy="15117"/>
              </a:xfrm>
              <a:custGeom>
                <a:avLst/>
                <a:gdLst>
                  <a:gd name="connsiteX0" fmla="*/ 0 w 61943"/>
                  <a:gd name="connsiteY0" fmla="*/ 0 h 15117"/>
                  <a:gd name="connsiteX1" fmla="*/ 61944 w 61943"/>
                  <a:gd name="connsiteY1" fmla="*/ 0 h 15117"/>
                </a:gdLst>
                <a:ahLst/>
                <a:cxnLst>
                  <a:cxn ang="0">
                    <a:pos x="connsiteX0" y="connsiteY0"/>
                  </a:cxn>
                  <a:cxn ang="0">
                    <a:pos x="connsiteX1" y="connsiteY1"/>
                  </a:cxn>
                </a:cxnLst>
                <a:rect l="l" t="t" r="r" b="b"/>
                <a:pathLst>
                  <a:path w="61943" h="15117">
                    <a:moveTo>
                      <a:pt x="0" y="0"/>
                    </a:moveTo>
                    <a:lnTo>
                      <a:pt x="61944"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02" name="Freeform 165">
                <a:extLst>
                  <a:ext uri="{FF2B5EF4-FFF2-40B4-BE49-F238E27FC236}">
                    <a16:creationId xmlns:a16="http://schemas.microsoft.com/office/drawing/2014/main" id="{CFA54B42-A451-0B0A-2760-22571B3A0F17}"/>
                  </a:ext>
                </a:extLst>
              </p:cNvPr>
              <p:cNvSpPr/>
              <p:nvPr/>
            </p:nvSpPr>
            <p:spPr>
              <a:xfrm>
                <a:off x="5914700" y="312513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03" name="Freeform 166">
                <a:extLst>
                  <a:ext uri="{FF2B5EF4-FFF2-40B4-BE49-F238E27FC236}">
                    <a16:creationId xmlns:a16="http://schemas.microsoft.com/office/drawing/2014/main" id="{EE3599F9-A48A-376C-9B74-38739BC3ECC7}"/>
                  </a:ext>
                </a:extLst>
              </p:cNvPr>
              <p:cNvSpPr/>
              <p:nvPr/>
            </p:nvSpPr>
            <p:spPr>
              <a:xfrm>
                <a:off x="5908657" y="31992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04" name="Freeform 167">
                <a:extLst>
                  <a:ext uri="{FF2B5EF4-FFF2-40B4-BE49-F238E27FC236}">
                    <a16:creationId xmlns:a16="http://schemas.microsoft.com/office/drawing/2014/main" id="{553D0585-9BCC-BE0E-9CBC-F80BB59BA1B5}"/>
                  </a:ext>
                </a:extLst>
              </p:cNvPr>
              <p:cNvSpPr/>
              <p:nvPr/>
            </p:nvSpPr>
            <p:spPr>
              <a:xfrm>
                <a:off x="5938873" y="31689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05" name="Freeform 168">
                <a:extLst>
                  <a:ext uri="{FF2B5EF4-FFF2-40B4-BE49-F238E27FC236}">
                    <a16:creationId xmlns:a16="http://schemas.microsoft.com/office/drawing/2014/main" id="{68C2F8DE-199F-5958-B2B7-8E5329BF4AB9}"/>
                  </a:ext>
                </a:extLst>
              </p:cNvPr>
              <p:cNvSpPr/>
              <p:nvPr/>
            </p:nvSpPr>
            <p:spPr>
              <a:xfrm>
                <a:off x="5932830" y="322944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06" name="Freeform 169">
                <a:extLst>
                  <a:ext uri="{FF2B5EF4-FFF2-40B4-BE49-F238E27FC236}">
                    <a16:creationId xmlns:a16="http://schemas.microsoft.com/office/drawing/2014/main" id="{C4E0FB91-0EC0-59F3-4877-EA38CF4EFCEA}"/>
                  </a:ext>
                </a:extLst>
              </p:cNvPr>
              <p:cNvSpPr/>
              <p:nvPr/>
            </p:nvSpPr>
            <p:spPr>
              <a:xfrm>
                <a:off x="5963047" y="319921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07" name="Freeform 170">
                <a:extLst>
                  <a:ext uri="{FF2B5EF4-FFF2-40B4-BE49-F238E27FC236}">
                    <a16:creationId xmlns:a16="http://schemas.microsoft.com/office/drawing/2014/main" id="{2D2B1070-B758-F6F7-D6E9-40366D0F9297}"/>
                  </a:ext>
                </a:extLst>
              </p:cNvPr>
              <p:cNvSpPr/>
              <p:nvPr/>
            </p:nvSpPr>
            <p:spPr>
              <a:xfrm>
                <a:off x="5964557" y="324456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08" name="Freeform 171">
                <a:extLst>
                  <a:ext uri="{FF2B5EF4-FFF2-40B4-BE49-F238E27FC236}">
                    <a16:creationId xmlns:a16="http://schemas.microsoft.com/office/drawing/2014/main" id="{190E5507-D7D5-90B4-B7F5-82C90A9E5579}"/>
                  </a:ext>
                </a:extLst>
              </p:cNvPr>
              <p:cNvSpPr/>
              <p:nvPr/>
            </p:nvSpPr>
            <p:spPr>
              <a:xfrm>
                <a:off x="5994774" y="32143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09" name="Freeform 172">
                <a:extLst>
                  <a:ext uri="{FF2B5EF4-FFF2-40B4-BE49-F238E27FC236}">
                    <a16:creationId xmlns:a16="http://schemas.microsoft.com/office/drawing/2014/main" id="{8789D83F-0CAC-C773-7D36-302B3A4B878A}"/>
                  </a:ext>
                </a:extLst>
              </p:cNvPr>
              <p:cNvSpPr/>
              <p:nvPr/>
            </p:nvSpPr>
            <p:spPr>
              <a:xfrm>
                <a:off x="5972111" y="324456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10" name="Freeform 173">
                <a:extLst>
                  <a:ext uri="{FF2B5EF4-FFF2-40B4-BE49-F238E27FC236}">
                    <a16:creationId xmlns:a16="http://schemas.microsoft.com/office/drawing/2014/main" id="{2C42FB08-6A7E-D3FA-3534-640C0816D3F6}"/>
                  </a:ext>
                </a:extLst>
              </p:cNvPr>
              <p:cNvSpPr/>
              <p:nvPr/>
            </p:nvSpPr>
            <p:spPr>
              <a:xfrm>
                <a:off x="6002328" y="32143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11" name="Freeform 174">
                <a:extLst>
                  <a:ext uri="{FF2B5EF4-FFF2-40B4-BE49-F238E27FC236}">
                    <a16:creationId xmlns:a16="http://schemas.microsoft.com/office/drawing/2014/main" id="{44F494CF-F88B-C7DD-698A-A954F9E85211}"/>
                  </a:ext>
                </a:extLst>
              </p:cNvPr>
              <p:cNvSpPr/>
              <p:nvPr/>
            </p:nvSpPr>
            <p:spPr>
              <a:xfrm>
                <a:off x="5979666" y="324456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12" name="Freeform 175">
                <a:extLst>
                  <a:ext uri="{FF2B5EF4-FFF2-40B4-BE49-F238E27FC236}">
                    <a16:creationId xmlns:a16="http://schemas.microsoft.com/office/drawing/2014/main" id="{2B01FEBD-ED96-877A-578A-D5C892823415}"/>
                  </a:ext>
                </a:extLst>
              </p:cNvPr>
              <p:cNvSpPr/>
              <p:nvPr/>
            </p:nvSpPr>
            <p:spPr>
              <a:xfrm>
                <a:off x="6009882" y="32143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13" name="Freeform 176">
                <a:extLst>
                  <a:ext uri="{FF2B5EF4-FFF2-40B4-BE49-F238E27FC236}">
                    <a16:creationId xmlns:a16="http://schemas.microsoft.com/office/drawing/2014/main" id="{5726EB5B-F84B-052A-D253-2F615A8FB443}"/>
                  </a:ext>
                </a:extLst>
              </p:cNvPr>
              <p:cNvSpPr/>
              <p:nvPr/>
            </p:nvSpPr>
            <p:spPr>
              <a:xfrm>
                <a:off x="6011393" y="324456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14" name="Freeform 177">
                <a:extLst>
                  <a:ext uri="{FF2B5EF4-FFF2-40B4-BE49-F238E27FC236}">
                    <a16:creationId xmlns:a16="http://schemas.microsoft.com/office/drawing/2014/main" id="{8D6FFE76-0011-056B-0DE9-BF730F675944}"/>
                  </a:ext>
                </a:extLst>
              </p:cNvPr>
              <p:cNvSpPr/>
              <p:nvPr/>
            </p:nvSpPr>
            <p:spPr>
              <a:xfrm>
                <a:off x="6041609" y="32143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15" name="Freeform 178">
                <a:extLst>
                  <a:ext uri="{FF2B5EF4-FFF2-40B4-BE49-F238E27FC236}">
                    <a16:creationId xmlns:a16="http://schemas.microsoft.com/office/drawing/2014/main" id="{0B6BDB01-E7E2-35A9-14CB-012D65B3C610}"/>
                  </a:ext>
                </a:extLst>
              </p:cNvPr>
              <p:cNvSpPr/>
              <p:nvPr/>
            </p:nvSpPr>
            <p:spPr>
              <a:xfrm>
                <a:off x="6043120" y="324456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16" name="Freeform 179">
                <a:extLst>
                  <a:ext uri="{FF2B5EF4-FFF2-40B4-BE49-F238E27FC236}">
                    <a16:creationId xmlns:a16="http://schemas.microsoft.com/office/drawing/2014/main" id="{60C3C4AB-FE29-7DD7-F110-DD8EFFCD7676}"/>
                  </a:ext>
                </a:extLst>
              </p:cNvPr>
              <p:cNvSpPr/>
              <p:nvPr/>
            </p:nvSpPr>
            <p:spPr>
              <a:xfrm>
                <a:off x="6073336" y="32143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17" name="Freeform 180">
                <a:extLst>
                  <a:ext uri="{FF2B5EF4-FFF2-40B4-BE49-F238E27FC236}">
                    <a16:creationId xmlns:a16="http://schemas.microsoft.com/office/drawing/2014/main" id="{C7F06BF3-D60C-4D21-5589-FB6CB259D153}"/>
                  </a:ext>
                </a:extLst>
              </p:cNvPr>
              <p:cNvSpPr/>
              <p:nvPr/>
            </p:nvSpPr>
            <p:spPr>
              <a:xfrm>
                <a:off x="6058228" y="326119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18" name="Freeform 181">
                <a:extLst>
                  <a:ext uri="{FF2B5EF4-FFF2-40B4-BE49-F238E27FC236}">
                    <a16:creationId xmlns:a16="http://schemas.microsoft.com/office/drawing/2014/main" id="{598679DC-E265-B214-C287-72A02F8C4B0D}"/>
                  </a:ext>
                </a:extLst>
              </p:cNvPr>
              <p:cNvSpPr/>
              <p:nvPr/>
            </p:nvSpPr>
            <p:spPr>
              <a:xfrm>
                <a:off x="6088444" y="323096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19" name="Freeform 182">
                <a:extLst>
                  <a:ext uri="{FF2B5EF4-FFF2-40B4-BE49-F238E27FC236}">
                    <a16:creationId xmlns:a16="http://schemas.microsoft.com/office/drawing/2014/main" id="{CA496EF4-71A5-C42D-3443-D225BD836540}"/>
                  </a:ext>
                </a:extLst>
              </p:cNvPr>
              <p:cNvSpPr/>
              <p:nvPr/>
            </p:nvSpPr>
            <p:spPr>
              <a:xfrm>
                <a:off x="6097509" y="326119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20" name="Freeform 183">
                <a:extLst>
                  <a:ext uri="{FF2B5EF4-FFF2-40B4-BE49-F238E27FC236}">
                    <a16:creationId xmlns:a16="http://schemas.microsoft.com/office/drawing/2014/main" id="{151A121E-69E0-9D41-B0EA-24A4036AE4C0}"/>
                  </a:ext>
                </a:extLst>
              </p:cNvPr>
              <p:cNvSpPr/>
              <p:nvPr/>
            </p:nvSpPr>
            <p:spPr>
              <a:xfrm>
                <a:off x="6127726" y="323096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21" name="Freeform 184">
                <a:extLst>
                  <a:ext uri="{FF2B5EF4-FFF2-40B4-BE49-F238E27FC236}">
                    <a16:creationId xmlns:a16="http://schemas.microsoft.com/office/drawing/2014/main" id="{EE053C39-92CA-B2B3-B1D9-5F091BB03B2C}"/>
                  </a:ext>
                </a:extLst>
              </p:cNvPr>
              <p:cNvSpPr/>
              <p:nvPr/>
            </p:nvSpPr>
            <p:spPr>
              <a:xfrm>
                <a:off x="6207799" y="32929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22" name="Freeform 185">
                <a:extLst>
                  <a:ext uri="{FF2B5EF4-FFF2-40B4-BE49-F238E27FC236}">
                    <a16:creationId xmlns:a16="http://schemas.microsoft.com/office/drawing/2014/main" id="{B415B019-F863-7AD0-3477-4DA980B00DBA}"/>
                  </a:ext>
                </a:extLst>
              </p:cNvPr>
              <p:cNvSpPr/>
              <p:nvPr/>
            </p:nvSpPr>
            <p:spPr>
              <a:xfrm>
                <a:off x="6238015" y="32627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23" name="Freeform 186">
                <a:extLst>
                  <a:ext uri="{FF2B5EF4-FFF2-40B4-BE49-F238E27FC236}">
                    <a16:creationId xmlns:a16="http://schemas.microsoft.com/office/drawing/2014/main" id="{80DEA076-2515-1D25-CA00-BC4892DD8461}"/>
                  </a:ext>
                </a:extLst>
              </p:cNvPr>
              <p:cNvSpPr/>
              <p:nvPr/>
            </p:nvSpPr>
            <p:spPr>
              <a:xfrm>
                <a:off x="6231972" y="32929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24" name="Freeform 187">
                <a:extLst>
                  <a:ext uri="{FF2B5EF4-FFF2-40B4-BE49-F238E27FC236}">
                    <a16:creationId xmlns:a16="http://schemas.microsoft.com/office/drawing/2014/main" id="{65994C41-11F9-7E5F-EA63-2867BCC7A589}"/>
                  </a:ext>
                </a:extLst>
              </p:cNvPr>
              <p:cNvSpPr/>
              <p:nvPr/>
            </p:nvSpPr>
            <p:spPr>
              <a:xfrm>
                <a:off x="6262188" y="32627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25" name="Freeform 188">
                <a:extLst>
                  <a:ext uri="{FF2B5EF4-FFF2-40B4-BE49-F238E27FC236}">
                    <a16:creationId xmlns:a16="http://schemas.microsoft.com/office/drawing/2014/main" id="{D611C785-E59E-5B66-9EF0-C477A303BDC3}"/>
                  </a:ext>
                </a:extLst>
              </p:cNvPr>
              <p:cNvSpPr/>
              <p:nvPr/>
            </p:nvSpPr>
            <p:spPr>
              <a:xfrm>
                <a:off x="6247080"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26" name="Freeform 189">
                <a:extLst>
                  <a:ext uri="{FF2B5EF4-FFF2-40B4-BE49-F238E27FC236}">
                    <a16:creationId xmlns:a16="http://schemas.microsoft.com/office/drawing/2014/main" id="{CAB96905-CFF6-10C1-E45F-0F6015EF8554}"/>
                  </a:ext>
                </a:extLst>
              </p:cNvPr>
              <p:cNvSpPr/>
              <p:nvPr/>
            </p:nvSpPr>
            <p:spPr>
              <a:xfrm>
                <a:off x="6277297"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27" name="Freeform 190">
                <a:extLst>
                  <a:ext uri="{FF2B5EF4-FFF2-40B4-BE49-F238E27FC236}">
                    <a16:creationId xmlns:a16="http://schemas.microsoft.com/office/drawing/2014/main" id="{E788712D-F2E8-C969-BF02-B2DB5F3E6EA3}"/>
                  </a:ext>
                </a:extLst>
              </p:cNvPr>
              <p:cNvSpPr/>
              <p:nvPr/>
            </p:nvSpPr>
            <p:spPr>
              <a:xfrm>
                <a:off x="6263699"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28" name="Freeform 191">
                <a:extLst>
                  <a:ext uri="{FF2B5EF4-FFF2-40B4-BE49-F238E27FC236}">
                    <a16:creationId xmlns:a16="http://schemas.microsoft.com/office/drawing/2014/main" id="{5A20071D-5170-6655-51C1-42DA58BC5B72}"/>
                  </a:ext>
                </a:extLst>
              </p:cNvPr>
              <p:cNvSpPr/>
              <p:nvPr/>
            </p:nvSpPr>
            <p:spPr>
              <a:xfrm>
                <a:off x="6293916"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29" name="Freeform 192">
                <a:extLst>
                  <a:ext uri="{FF2B5EF4-FFF2-40B4-BE49-F238E27FC236}">
                    <a16:creationId xmlns:a16="http://schemas.microsoft.com/office/drawing/2014/main" id="{8113CE5E-BCF2-79CD-DAA5-A2D3450844C3}"/>
                  </a:ext>
                </a:extLst>
              </p:cNvPr>
              <p:cNvSpPr/>
              <p:nvPr/>
            </p:nvSpPr>
            <p:spPr>
              <a:xfrm>
                <a:off x="6263699"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30" name="Freeform 193">
                <a:extLst>
                  <a:ext uri="{FF2B5EF4-FFF2-40B4-BE49-F238E27FC236}">
                    <a16:creationId xmlns:a16="http://schemas.microsoft.com/office/drawing/2014/main" id="{6D838CD0-DB51-BF04-6337-01BD372189A1}"/>
                  </a:ext>
                </a:extLst>
              </p:cNvPr>
              <p:cNvSpPr/>
              <p:nvPr/>
            </p:nvSpPr>
            <p:spPr>
              <a:xfrm>
                <a:off x="6293916"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31" name="Freeform 194">
                <a:extLst>
                  <a:ext uri="{FF2B5EF4-FFF2-40B4-BE49-F238E27FC236}">
                    <a16:creationId xmlns:a16="http://schemas.microsoft.com/office/drawing/2014/main" id="{C28C9F1D-BDC7-F9FE-226A-61239751A767}"/>
                  </a:ext>
                </a:extLst>
              </p:cNvPr>
              <p:cNvSpPr/>
              <p:nvPr/>
            </p:nvSpPr>
            <p:spPr>
              <a:xfrm>
                <a:off x="6271253"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32" name="Freeform 195">
                <a:extLst>
                  <a:ext uri="{FF2B5EF4-FFF2-40B4-BE49-F238E27FC236}">
                    <a16:creationId xmlns:a16="http://schemas.microsoft.com/office/drawing/2014/main" id="{73E2CC41-E2E7-3308-C946-9947DB638D1F}"/>
                  </a:ext>
                </a:extLst>
              </p:cNvPr>
              <p:cNvSpPr/>
              <p:nvPr/>
            </p:nvSpPr>
            <p:spPr>
              <a:xfrm>
                <a:off x="6301470"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33" name="Freeform 196">
                <a:extLst>
                  <a:ext uri="{FF2B5EF4-FFF2-40B4-BE49-F238E27FC236}">
                    <a16:creationId xmlns:a16="http://schemas.microsoft.com/office/drawing/2014/main" id="{CDEE1C6C-2AC8-4BAB-F3FD-D6F8E22A1F4F}"/>
                  </a:ext>
                </a:extLst>
              </p:cNvPr>
              <p:cNvSpPr/>
              <p:nvPr/>
            </p:nvSpPr>
            <p:spPr>
              <a:xfrm>
                <a:off x="6295426"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34" name="Freeform 197">
                <a:extLst>
                  <a:ext uri="{FF2B5EF4-FFF2-40B4-BE49-F238E27FC236}">
                    <a16:creationId xmlns:a16="http://schemas.microsoft.com/office/drawing/2014/main" id="{553CAD72-9412-B605-59A8-AF6CD305D39C}"/>
                  </a:ext>
                </a:extLst>
              </p:cNvPr>
              <p:cNvSpPr/>
              <p:nvPr/>
            </p:nvSpPr>
            <p:spPr>
              <a:xfrm>
                <a:off x="6325643"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35" name="Freeform 198">
                <a:extLst>
                  <a:ext uri="{FF2B5EF4-FFF2-40B4-BE49-F238E27FC236}">
                    <a16:creationId xmlns:a16="http://schemas.microsoft.com/office/drawing/2014/main" id="{B5552BC5-8E18-8121-8171-227191072EC5}"/>
                  </a:ext>
                </a:extLst>
              </p:cNvPr>
              <p:cNvSpPr/>
              <p:nvPr/>
            </p:nvSpPr>
            <p:spPr>
              <a:xfrm>
                <a:off x="6381543"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36" name="Freeform 199">
                <a:extLst>
                  <a:ext uri="{FF2B5EF4-FFF2-40B4-BE49-F238E27FC236}">
                    <a16:creationId xmlns:a16="http://schemas.microsoft.com/office/drawing/2014/main" id="{9F984677-6FFB-CEFD-2EC9-7A8B15DBF04A}"/>
                  </a:ext>
                </a:extLst>
              </p:cNvPr>
              <p:cNvSpPr/>
              <p:nvPr/>
            </p:nvSpPr>
            <p:spPr>
              <a:xfrm>
                <a:off x="6411759"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37" name="Freeform 200">
                <a:extLst>
                  <a:ext uri="{FF2B5EF4-FFF2-40B4-BE49-F238E27FC236}">
                    <a16:creationId xmlns:a16="http://schemas.microsoft.com/office/drawing/2014/main" id="{3807CBD8-602E-89EA-12CE-B242B9C79C91}"/>
                  </a:ext>
                </a:extLst>
              </p:cNvPr>
              <p:cNvSpPr/>
              <p:nvPr/>
            </p:nvSpPr>
            <p:spPr>
              <a:xfrm>
                <a:off x="6389097"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38" name="Freeform 201">
                <a:extLst>
                  <a:ext uri="{FF2B5EF4-FFF2-40B4-BE49-F238E27FC236}">
                    <a16:creationId xmlns:a16="http://schemas.microsoft.com/office/drawing/2014/main" id="{985D68CC-5593-0651-C4AA-BF27A1C37968}"/>
                  </a:ext>
                </a:extLst>
              </p:cNvPr>
              <p:cNvSpPr/>
              <p:nvPr/>
            </p:nvSpPr>
            <p:spPr>
              <a:xfrm>
                <a:off x="6419313"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39" name="Freeform 202">
                <a:extLst>
                  <a:ext uri="{FF2B5EF4-FFF2-40B4-BE49-F238E27FC236}">
                    <a16:creationId xmlns:a16="http://schemas.microsoft.com/office/drawing/2014/main" id="{45F269CC-883C-1FE1-0B12-32869208109C}"/>
                  </a:ext>
                </a:extLst>
              </p:cNvPr>
              <p:cNvSpPr/>
              <p:nvPr/>
            </p:nvSpPr>
            <p:spPr>
              <a:xfrm>
                <a:off x="6396651"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40" name="Freeform 203">
                <a:extLst>
                  <a:ext uri="{FF2B5EF4-FFF2-40B4-BE49-F238E27FC236}">
                    <a16:creationId xmlns:a16="http://schemas.microsoft.com/office/drawing/2014/main" id="{24B94A31-32A8-DEF9-4751-700BC0941638}"/>
                  </a:ext>
                </a:extLst>
              </p:cNvPr>
              <p:cNvSpPr/>
              <p:nvPr/>
            </p:nvSpPr>
            <p:spPr>
              <a:xfrm>
                <a:off x="6426868"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41" name="Freeform 204">
                <a:extLst>
                  <a:ext uri="{FF2B5EF4-FFF2-40B4-BE49-F238E27FC236}">
                    <a16:creationId xmlns:a16="http://schemas.microsoft.com/office/drawing/2014/main" id="{2BBE8C50-8C12-D800-5F55-835901AD29D9}"/>
                  </a:ext>
                </a:extLst>
              </p:cNvPr>
              <p:cNvSpPr/>
              <p:nvPr/>
            </p:nvSpPr>
            <p:spPr>
              <a:xfrm>
                <a:off x="6435932"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42" name="Freeform 205">
                <a:extLst>
                  <a:ext uri="{FF2B5EF4-FFF2-40B4-BE49-F238E27FC236}">
                    <a16:creationId xmlns:a16="http://schemas.microsoft.com/office/drawing/2014/main" id="{0F8722EA-CE5B-F460-39B8-56F87828CB2E}"/>
                  </a:ext>
                </a:extLst>
              </p:cNvPr>
              <p:cNvSpPr/>
              <p:nvPr/>
            </p:nvSpPr>
            <p:spPr>
              <a:xfrm>
                <a:off x="6466149"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43" name="Freeform 206">
                <a:extLst>
                  <a:ext uri="{FF2B5EF4-FFF2-40B4-BE49-F238E27FC236}">
                    <a16:creationId xmlns:a16="http://schemas.microsoft.com/office/drawing/2014/main" id="{10D489A5-0ADA-1065-E467-9B010E4B5108}"/>
                  </a:ext>
                </a:extLst>
              </p:cNvPr>
              <p:cNvSpPr/>
              <p:nvPr/>
            </p:nvSpPr>
            <p:spPr>
              <a:xfrm>
                <a:off x="6602122" y="342295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44" name="Freeform 207">
                <a:extLst>
                  <a:ext uri="{FF2B5EF4-FFF2-40B4-BE49-F238E27FC236}">
                    <a16:creationId xmlns:a16="http://schemas.microsoft.com/office/drawing/2014/main" id="{7E53F334-CCA8-F60F-6264-AF464FCF0C37}"/>
                  </a:ext>
                </a:extLst>
              </p:cNvPr>
              <p:cNvSpPr/>
              <p:nvPr/>
            </p:nvSpPr>
            <p:spPr>
              <a:xfrm>
                <a:off x="6632339" y="339271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45" name="Freeform 208">
                <a:extLst>
                  <a:ext uri="{FF2B5EF4-FFF2-40B4-BE49-F238E27FC236}">
                    <a16:creationId xmlns:a16="http://schemas.microsoft.com/office/drawing/2014/main" id="{8DEA938C-F58C-E7EB-569B-EFB5027E9D6B}"/>
                  </a:ext>
                </a:extLst>
              </p:cNvPr>
              <p:cNvSpPr/>
              <p:nvPr/>
            </p:nvSpPr>
            <p:spPr>
              <a:xfrm>
                <a:off x="6617231" y="342295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46" name="Freeform 209">
                <a:extLst>
                  <a:ext uri="{FF2B5EF4-FFF2-40B4-BE49-F238E27FC236}">
                    <a16:creationId xmlns:a16="http://schemas.microsoft.com/office/drawing/2014/main" id="{411E16BB-A4BA-C18C-349A-B0B9BFF8ED88}"/>
                  </a:ext>
                </a:extLst>
              </p:cNvPr>
              <p:cNvSpPr/>
              <p:nvPr/>
            </p:nvSpPr>
            <p:spPr>
              <a:xfrm>
                <a:off x="6647447" y="339271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47" name="Freeform 210">
                <a:extLst>
                  <a:ext uri="{FF2B5EF4-FFF2-40B4-BE49-F238E27FC236}">
                    <a16:creationId xmlns:a16="http://schemas.microsoft.com/office/drawing/2014/main" id="{5F7734EA-84E7-B56A-F3AF-3D3BFEEF1A82}"/>
                  </a:ext>
                </a:extLst>
              </p:cNvPr>
              <p:cNvSpPr/>
              <p:nvPr/>
            </p:nvSpPr>
            <p:spPr>
              <a:xfrm>
                <a:off x="6626295" y="342295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48" name="Freeform 211">
                <a:extLst>
                  <a:ext uri="{FF2B5EF4-FFF2-40B4-BE49-F238E27FC236}">
                    <a16:creationId xmlns:a16="http://schemas.microsoft.com/office/drawing/2014/main" id="{67098419-660E-DD6E-8F90-997C315011B3}"/>
                  </a:ext>
                </a:extLst>
              </p:cNvPr>
              <p:cNvSpPr/>
              <p:nvPr/>
            </p:nvSpPr>
            <p:spPr>
              <a:xfrm>
                <a:off x="6656512" y="339271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49" name="Freeform 212">
                <a:extLst>
                  <a:ext uri="{FF2B5EF4-FFF2-40B4-BE49-F238E27FC236}">
                    <a16:creationId xmlns:a16="http://schemas.microsoft.com/office/drawing/2014/main" id="{8CC4D50D-4341-D177-208B-D6DDC6CB50A0}"/>
                  </a:ext>
                </a:extLst>
              </p:cNvPr>
              <p:cNvSpPr/>
              <p:nvPr/>
            </p:nvSpPr>
            <p:spPr>
              <a:xfrm>
                <a:off x="6648958" y="342295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50" name="Freeform 213">
                <a:extLst>
                  <a:ext uri="{FF2B5EF4-FFF2-40B4-BE49-F238E27FC236}">
                    <a16:creationId xmlns:a16="http://schemas.microsoft.com/office/drawing/2014/main" id="{3C697B04-3656-F5D6-3EF7-98980F2BC3D7}"/>
                  </a:ext>
                </a:extLst>
              </p:cNvPr>
              <p:cNvSpPr/>
              <p:nvPr/>
            </p:nvSpPr>
            <p:spPr>
              <a:xfrm>
                <a:off x="6679174" y="339271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51" name="Freeform 214">
                <a:extLst>
                  <a:ext uri="{FF2B5EF4-FFF2-40B4-BE49-F238E27FC236}">
                    <a16:creationId xmlns:a16="http://schemas.microsoft.com/office/drawing/2014/main" id="{866B4551-EE5A-A59D-B436-744AA719A49B}"/>
                  </a:ext>
                </a:extLst>
              </p:cNvPr>
              <p:cNvSpPr/>
              <p:nvPr/>
            </p:nvSpPr>
            <p:spPr>
              <a:xfrm>
                <a:off x="6798529" y="342295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52" name="Freeform 215">
                <a:extLst>
                  <a:ext uri="{FF2B5EF4-FFF2-40B4-BE49-F238E27FC236}">
                    <a16:creationId xmlns:a16="http://schemas.microsoft.com/office/drawing/2014/main" id="{A411631E-E56C-0171-540B-89B2E80BB895}"/>
                  </a:ext>
                </a:extLst>
              </p:cNvPr>
              <p:cNvSpPr/>
              <p:nvPr/>
            </p:nvSpPr>
            <p:spPr>
              <a:xfrm>
                <a:off x="6828745" y="339271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53" name="Freeform 216">
                <a:extLst>
                  <a:ext uri="{FF2B5EF4-FFF2-40B4-BE49-F238E27FC236}">
                    <a16:creationId xmlns:a16="http://schemas.microsoft.com/office/drawing/2014/main" id="{B1573111-ABFE-4E4F-A48A-6B626A9120D8}"/>
                  </a:ext>
                </a:extLst>
              </p:cNvPr>
              <p:cNvSpPr/>
              <p:nvPr/>
            </p:nvSpPr>
            <p:spPr>
              <a:xfrm>
                <a:off x="6798529" y="342295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54" name="Freeform 217">
                <a:extLst>
                  <a:ext uri="{FF2B5EF4-FFF2-40B4-BE49-F238E27FC236}">
                    <a16:creationId xmlns:a16="http://schemas.microsoft.com/office/drawing/2014/main" id="{A2AB59F4-4915-DBB3-511B-DB91EC5C02EA}"/>
                  </a:ext>
                </a:extLst>
              </p:cNvPr>
              <p:cNvSpPr/>
              <p:nvPr/>
            </p:nvSpPr>
            <p:spPr>
              <a:xfrm>
                <a:off x="6828745" y="339271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55" name="Freeform 218">
                <a:extLst>
                  <a:ext uri="{FF2B5EF4-FFF2-40B4-BE49-F238E27FC236}">
                    <a16:creationId xmlns:a16="http://schemas.microsoft.com/office/drawing/2014/main" id="{1EA055F9-9465-D764-7BE3-13998306DC14}"/>
                  </a:ext>
                </a:extLst>
              </p:cNvPr>
              <p:cNvSpPr/>
              <p:nvPr/>
            </p:nvSpPr>
            <p:spPr>
              <a:xfrm>
                <a:off x="6807594" y="342295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56" name="Freeform 219">
                <a:extLst>
                  <a:ext uri="{FF2B5EF4-FFF2-40B4-BE49-F238E27FC236}">
                    <a16:creationId xmlns:a16="http://schemas.microsoft.com/office/drawing/2014/main" id="{91BB9E18-DE46-9BEE-6A08-BC37ADF597CE}"/>
                  </a:ext>
                </a:extLst>
              </p:cNvPr>
              <p:cNvSpPr/>
              <p:nvPr/>
            </p:nvSpPr>
            <p:spPr>
              <a:xfrm>
                <a:off x="6837810" y="339271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57" name="Freeform 220">
                <a:extLst>
                  <a:ext uri="{FF2B5EF4-FFF2-40B4-BE49-F238E27FC236}">
                    <a16:creationId xmlns:a16="http://schemas.microsoft.com/office/drawing/2014/main" id="{DDB8B5FF-C912-056C-D40E-9C774BB42EED}"/>
                  </a:ext>
                </a:extLst>
              </p:cNvPr>
              <p:cNvSpPr/>
              <p:nvPr/>
            </p:nvSpPr>
            <p:spPr>
              <a:xfrm>
                <a:off x="6925437"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58" name="Freeform 221">
                <a:extLst>
                  <a:ext uri="{FF2B5EF4-FFF2-40B4-BE49-F238E27FC236}">
                    <a16:creationId xmlns:a16="http://schemas.microsoft.com/office/drawing/2014/main" id="{5C481956-1099-E067-94C3-A8F77F6AE69D}"/>
                  </a:ext>
                </a:extLst>
              </p:cNvPr>
              <p:cNvSpPr/>
              <p:nvPr/>
            </p:nvSpPr>
            <p:spPr>
              <a:xfrm>
                <a:off x="6955654"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59" name="Freeform 222">
                <a:extLst>
                  <a:ext uri="{FF2B5EF4-FFF2-40B4-BE49-F238E27FC236}">
                    <a16:creationId xmlns:a16="http://schemas.microsoft.com/office/drawing/2014/main" id="{B47CA6A7-1A8B-49F3-557E-2D49E1C12780}"/>
                  </a:ext>
                </a:extLst>
              </p:cNvPr>
              <p:cNvSpPr/>
              <p:nvPr/>
            </p:nvSpPr>
            <p:spPr>
              <a:xfrm>
                <a:off x="6932991"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60" name="Freeform 223">
                <a:extLst>
                  <a:ext uri="{FF2B5EF4-FFF2-40B4-BE49-F238E27FC236}">
                    <a16:creationId xmlns:a16="http://schemas.microsoft.com/office/drawing/2014/main" id="{BFC8ADAC-E5E1-5E27-A4BB-4DF56AFBB7C6}"/>
                  </a:ext>
                </a:extLst>
              </p:cNvPr>
              <p:cNvSpPr/>
              <p:nvPr/>
            </p:nvSpPr>
            <p:spPr>
              <a:xfrm>
                <a:off x="6963208"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61" name="Freeform 224">
                <a:extLst>
                  <a:ext uri="{FF2B5EF4-FFF2-40B4-BE49-F238E27FC236}">
                    <a16:creationId xmlns:a16="http://schemas.microsoft.com/office/drawing/2014/main" id="{62441039-A0BC-310A-6A83-30C7D21D15FF}"/>
                  </a:ext>
                </a:extLst>
              </p:cNvPr>
              <p:cNvSpPr/>
              <p:nvPr/>
            </p:nvSpPr>
            <p:spPr>
              <a:xfrm>
                <a:off x="6932991"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62" name="Freeform 225">
                <a:extLst>
                  <a:ext uri="{FF2B5EF4-FFF2-40B4-BE49-F238E27FC236}">
                    <a16:creationId xmlns:a16="http://schemas.microsoft.com/office/drawing/2014/main" id="{D018524D-D468-2C25-1E8B-BF25AB2C1BE6}"/>
                  </a:ext>
                </a:extLst>
              </p:cNvPr>
              <p:cNvSpPr/>
              <p:nvPr/>
            </p:nvSpPr>
            <p:spPr>
              <a:xfrm>
                <a:off x="6963208"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63" name="Freeform 226">
                <a:extLst>
                  <a:ext uri="{FF2B5EF4-FFF2-40B4-BE49-F238E27FC236}">
                    <a16:creationId xmlns:a16="http://schemas.microsoft.com/office/drawing/2014/main" id="{1278F7C9-BDA1-5229-12E8-A34CECA9E209}"/>
                  </a:ext>
                </a:extLst>
              </p:cNvPr>
              <p:cNvSpPr/>
              <p:nvPr/>
            </p:nvSpPr>
            <p:spPr>
              <a:xfrm>
                <a:off x="6957164"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64" name="Freeform 227">
                <a:extLst>
                  <a:ext uri="{FF2B5EF4-FFF2-40B4-BE49-F238E27FC236}">
                    <a16:creationId xmlns:a16="http://schemas.microsoft.com/office/drawing/2014/main" id="{9D9DB1B9-8F36-0399-0805-71C43B9B21D3}"/>
                  </a:ext>
                </a:extLst>
              </p:cNvPr>
              <p:cNvSpPr/>
              <p:nvPr/>
            </p:nvSpPr>
            <p:spPr>
              <a:xfrm>
                <a:off x="6987381"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65" name="Freeform 228">
                <a:extLst>
                  <a:ext uri="{FF2B5EF4-FFF2-40B4-BE49-F238E27FC236}">
                    <a16:creationId xmlns:a16="http://schemas.microsoft.com/office/drawing/2014/main" id="{FF022339-B553-3563-2B95-3CAB08F1C269}"/>
                  </a:ext>
                </a:extLst>
              </p:cNvPr>
              <p:cNvSpPr/>
              <p:nvPr/>
            </p:nvSpPr>
            <p:spPr>
              <a:xfrm>
                <a:off x="6972273"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66" name="Freeform 229">
                <a:extLst>
                  <a:ext uri="{FF2B5EF4-FFF2-40B4-BE49-F238E27FC236}">
                    <a16:creationId xmlns:a16="http://schemas.microsoft.com/office/drawing/2014/main" id="{C916F6D8-7C7A-0007-EB92-2E300C32C37B}"/>
                  </a:ext>
                </a:extLst>
              </p:cNvPr>
              <p:cNvSpPr/>
              <p:nvPr/>
            </p:nvSpPr>
            <p:spPr>
              <a:xfrm>
                <a:off x="7002489"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67" name="Freeform 230">
                <a:extLst>
                  <a:ext uri="{FF2B5EF4-FFF2-40B4-BE49-F238E27FC236}">
                    <a16:creationId xmlns:a16="http://schemas.microsoft.com/office/drawing/2014/main" id="{EFBDED9C-F31C-D6F5-AE81-1871FCB4085A}"/>
                  </a:ext>
                </a:extLst>
              </p:cNvPr>
              <p:cNvSpPr/>
              <p:nvPr/>
            </p:nvSpPr>
            <p:spPr>
              <a:xfrm>
                <a:off x="6972273"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68" name="Freeform 231">
                <a:extLst>
                  <a:ext uri="{FF2B5EF4-FFF2-40B4-BE49-F238E27FC236}">
                    <a16:creationId xmlns:a16="http://schemas.microsoft.com/office/drawing/2014/main" id="{586F8F33-6F03-8B58-99EA-FE93BC897868}"/>
                  </a:ext>
                </a:extLst>
              </p:cNvPr>
              <p:cNvSpPr/>
              <p:nvPr/>
            </p:nvSpPr>
            <p:spPr>
              <a:xfrm>
                <a:off x="7002489"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69" name="Freeform 232">
                <a:extLst>
                  <a:ext uri="{FF2B5EF4-FFF2-40B4-BE49-F238E27FC236}">
                    <a16:creationId xmlns:a16="http://schemas.microsoft.com/office/drawing/2014/main" id="{CC80BCCA-9B84-307F-FD9B-C29994BCC2A4}"/>
                  </a:ext>
                </a:extLst>
              </p:cNvPr>
              <p:cNvSpPr/>
              <p:nvPr/>
            </p:nvSpPr>
            <p:spPr>
              <a:xfrm>
                <a:off x="6979827"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70" name="Freeform 233">
                <a:extLst>
                  <a:ext uri="{FF2B5EF4-FFF2-40B4-BE49-F238E27FC236}">
                    <a16:creationId xmlns:a16="http://schemas.microsoft.com/office/drawing/2014/main" id="{6814CB45-EABE-330C-F3F7-FAF8CB3C82B4}"/>
                  </a:ext>
                </a:extLst>
              </p:cNvPr>
              <p:cNvSpPr/>
              <p:nvPr/>
            </p:nvSpPr>
            <p:spPr>
              <a:xfrm>
                <a:off x="7010043"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71" name="Freeform 234">
                <a:extLst>
                  <a:ext uri="{FF2B5EF4-FFF2-40B4-BE49-F238E27FC236}">
                    <a16:creationId xmlns:a16="http://schemas.microsoft.com/office/drawing/2014/main" id="{1E586F38-A64C-1FE3-4698-13C4F820C325}"/>
                  </a:ext>
                </a:extLst>
              </p:cNvPr>
              <p:cNvSpPr/>
              <p:nvPr/>
            </p:nvSpPr>
            <p:spPr>
              <a:xfrm>
                <a:off x="6979827"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72" name="Freeform 235">
                <a:extLst>
                  <a:ext uri="{FF2B5EF4-FFF2-40B4-BE49-F238E27FC236}">
                    <a16:creationId xmlns:a16="http://schemas.microsoft.com/office/drawing/2014/main" id="{259812A9-3D6B-8681-7185-5E4A263252C9}"/>
                  </a:ext>
                </a:extLst>
              </p:cNvPr>
              <p:cNvSpPr/>
              <p:nvPr/>
            </p:nvSpPr>
            <p:spPr>
              <a:xfrm>
                <a:off x="7010043"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73" name="Freeform 236">
                <a:extLst>
                  <a:ext uri="{FF2B5EF4-FFF2-40B4-BE49-F238E27FC236}">
                    <a16:creationId xmlns:a16="http://schemas.microsoft.com/office/drawing/2014/main" id="{5705A673-BA07-E6BC-7991-7D74FE3267CD}"/>
                  </a:ext>
                </a:extLst>
              </p:cNvPr>
              <p:cNvSpPr/>
              <p:nvPr/>
            </p:nvSpPr>
            <p:spPr>
              <a:xfrm>
                <a:off x="7090116"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74" name="Freeform 237">
                <a:extLst>
                  <a:ext uri="{FF2B5EF4-FFF2-40B4-BE49-F238E27FC236}">
                    <a16:creationId xmlns:a16="http://schemas.microsoft.com/office/drawing/2014/main" id="{D362FC0C-A498-EBC7-3D56-55D3DC92F914}"/>
                  </a:ext>
                </a:extLst>
              </p:cNvPr>
              <p:cNvSpPr/>
              <p:nvPr/>
            </p:nvSpPr>
            <p:spPr>
              <a:xfrm>
                <a:off x="7120333"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75" name="Freeform 238">
                <a:extLst>
                  <a:ext uri="{FF2B5EF4-FFF2-40B4-BE49-F238E27FC236}">
                    <a16:creationId xmlns:a16="http://schemas.microsoft.com/office/drawing/2014/main" id="{B8F0AC1E-80E3-208C-C845-55F909C427BB}"/>
                  </a:ext>
                </a:extLst>
              </p:cNvPr>
              <p:cNvSpPr/>
              <p:nvPr/>
            </p:nvSpPr>
            <p:spPr>
              <a:xfrm>
                <a:off x="7153571"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76" name="Freeform 239">
                <a:extLst>
                  <a:ext uri="{FF2B5EF4-FFF2-40B4-BE49-F238E27FC236}">
                    <a16:creationId xmlns:a16="http://schemas.microsoft.com/office/drawing/2014/main" id="{99A6EF7D-5424-72ED-D651-FF803A4B15E9}"/>
                  </a:ext>
                </a:extLst>
              </p:cNvPr>
              <p:cNvSpPr/>
              <p:nvPr/>
            </p:nvSpPr>
            <p:spPr>
              <a:xfrm>
                <a:off x="7183787"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77" name="Freeform 240">
                <a:extLst>
                  <a:ext uri="{FF2B5EF4-FFF2-40B4-BE49-F238E27FC236}">
                    <a16:creationId xmlns:a16="http://schemas.microsoft.com/office/drawing/2014/main" id="{F3B51C9F-C141-06FA-F852-DB826A0173A7}"/>
                  </a:ext>
                </a:extLst>
              </p:cNvPr>
              <p:cNvSpPr/>
              <p:nvPr/>
            </p:nvSpPr>
            <p:spPr>
              <a:xfrm>
                <a:off x="7200406" y="35529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78" name="Freeform 241">
                <a:extLst>
                  <a:ext uri="{FF2B5EF4-FFF2-40B4-BE49-F238E27FC236}">
                    <a16:creationId xmlns:a16="http://schemas.microsoft.com/office/drawing/2014/main" id="{937ABCC5-8C66-8A68-1B5D-865D3440CC21}"/>
                  </a:ext>
                </a:extLst>
              </p:cNvPr>
              <p:cNvSpPr/>
              <p:nvPr/>
            </p:nvSpPr>
            <p:spPr>
              <a:xfrm>
                <a:off x="7230622" y="35227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79" name="Freeform 242">
                <a:extLst>
                  <a:ext uri="{FF2B5EF4-FFF2-40B4-BE49-F238E27FC236}">
                    <a16:creationId xmlns:a16="http://schemas.microsoft.com/office/drawing/2014/main" id="{B6E96C4D-A786-855B-59F4-232C826E7D94}"/>
                  </a:ext>
                </a:extLst>
              </p:cNvPr>
              <p:cNvSpPr/>
              <p:nvPr/>
            </p:nvSpPr>
            <p:spPr>
              <a:xfrm>
                <a:off x="7207960" y="35529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80" name="Freeform 243">
                <a:extLst>
                  <a:ext uri="{FF2B5EF4-FFF2-40B4-BE49-F238E27FC236}">
                    <a16:creationId xmlns:a16="http://schemas.microsoft.com/office/drawing/2014/main" id="{8E5EE145-A894-C25C-2485-0114A9EC9328}"/>
                  </a:ext>
                </a:extLst>
              </p:cNvPr>
              <p:cNvSpPr/>
              <p:nvPr/>
            </p:nvSpPr>
            <p:spPr>
              <a:xfrm>
                <a:off x="7238176" y="35227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81" name="Freeform 244">
                <a:extLst>
                  <a:ext uri="{FF2B5EF4-FFF2-40B4-BE49-F238E27FC236}">
                    <a16:creationId xmlns:a16="http://schemas.microsoft.com/office/drawing/2014/main" id="{8E524EE8-6D80-D1B9-7595-91C0D7D55275}"/>
                  </a:ext>
                </a:extLst>
              </p:cNvPr>
              <p:cNvSpPr/>
              <p:nvPr/>
            </p:nvSpPr>
            <p:spPr>
              <a:xfrm>
                <a:off x="7217025" y="35529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82" name="Freeform 245">
                <a:extLst>
                  <a:ext uri="{FF2B5EF4-FFF2-40B4-BE49-F238E27FC236}">
                    <a16:creationId xmlns:a16="http://schemas.microsoft.com/office/drawing/2014/main" id="{BE180BE8-F1CD-9164-B671-D186C1505F3A}"/>
                  </a:ext>
                </a:extLst>
              </p:cNvPr>
              <p:cNvSpPr/>
              <p:nvPr/>
            </p:nvSpPr>
            <p:spPr>
              <a:xfrm>
                <a:off x="7247241" y="35227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83" name="Freeform 246">
                <a:extLst>
                  <a:ext uri="{FF2B5EF4-FFF2-40B4-BE49-F238E27FC236}">
                    <a16:creationId xmlns:a16="http://schemas.microsoft.com/office/drawing/2014/main" id="{FA5D6AAD-0231-BD97-55DF-AA8031E6637F}"/>
                  </a:ext>
                </a:extLst>
              </p:cNvPr>
              <p:cNvSpPr/>
              <p:nvPr/>
            </p:nvSpPr>
            <p:spPr>
              <a:xfrm>
                <a:off x="7239687" y="358017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84" name="Freeform 247">
                <a:extLst>
                  <a:ext uri="{FF2B5EF4-FFF2-40B4-BE49-F238E27FC236}">
                    <a16:creationId xmlns:a16="http://schemas.microsoft.com/office/drawing/2014/main" id="{DC8E630C-D5AC-CF60-8F1F-27CA1156A060}"/>
                  </a:ext>
                </a:extLst>
              </p:cNvPr>
              <p:cNvSpPr/>
              <p:nvPr/>
            </p:nvSpPr>
            <p:spPr>
              <a:xfrm>
                <a:off x="7269904" y="354994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85" name="Freeform 248">
                <a:extLst>
                  <a:ext uri="{FF2B5EF4-FFF2-40B4-BE49-F238E27FC236}">
                    <a16:creationId xmlns:a16="http://schemas.microsoft.com/office/drawing/2014/main" id="{153600AD-0314-223D-C5B0-EDAB492B5168}"/>
                  </a:ext>
                </a:extLst>
              </p:cNvPr>
              <p:cNvSpPr/>
              <p:nvPr/>
            </p:nvSpPr>
            <p:spPr>
              <a:xfrm>
                <a:off x="7247241" y="358017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86" name="Freeform 249">
                <a:extLst>
                  <a:ext uri="{FF2B5EF4-FFF2-40B4-BE49-F238E27FC236}">
                    <a16:creationId xmlns:a16="http://schemas.microsoft.com/office/drawing/2014/main" id="{75E0FCB1-22AD-E0ED-30AE-0011DC639D7A}"/>
                  </a:ext>
                </a:extLst>
              </p:cNvPr>
              <p:cNvSpPr/>
              <p:nvPr/>
            </p:nvSpPr>
            <p:spPr>
              <a:xfrm>
                <a:off x="7277458" y="354994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87" name="Freeform 250">
                <a:extLst>
                  <a:ext uri="{FF2B5EF4-FFF2-40B4-BE49-F238E27FC236}">
                    <a16:creationId xmlns:a16="http://schemas.microsoft.com/office/drawing/2014/main" id="{4D459294-DBD7-0E89-27DA-BBAFF5E4DF7F}"/>
                  </a:ext>
                </a:extLst>
              </p:cNvPr>
              <p:cNvSpPr/>
              <p:nvPr/>
            </p:nvSpPr>
            <p:spPr>
              <a:xfrm>
                <a:off x="7247241" y="358017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88" name="Freeform 251">
                <a:extLst>
                  <a:ext uri="{FF2B5EF4-FFF2-40B4-BE49-F238E27FC236}">
                    <a16:creationId xmlns:a16="http://schemas.microsoft.com/office/drawing/2014/main" id="{2DA4F9B3-76EA-F696-6BE6-76CDB05D5346}"/>
                  </a:ext>
                </a:extLst>
              </p:cNvPr>
              <p:cNvSpPr/>
              <p:nvPr/>
            </p:nvSpPr>
            <p:spPr>
              <a:xfrm>
                <a:off x="7277458" y="354994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89" name="Freeform 252">
                <a:extLst>
                  <a:ext uri="{FF2B5EF4-FFF2-40B4-BE49-F238E27FC236}">
                    <a16:creationId xmlns:a16="http://schemas.microsoft.com/office/drawing/2014/main" id="{BF16BCAE-BF8C-CF87-F108-7FB8E7329065}"/>
                  </a:ext>
                </a:extLst>
              </p:cNvPr>
              <p:cNvSpPr/>
              <p:nvPr/>
            </p:nvSpPr>
            <p:spPr>
              <a:xfrm>
                <a:off x="7256306" y="358017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90" name="Freeform 253">
                <a:extLst>
                  <a:ext uri="{FF2B5EF4-FFF2-40B4-BE49-F238E27FC236}">
                    <a16:creationId xmlns:a16="http://schemas.microsoft.com/office/drawing/2014/main" id="{CE88E66F-6FA5-DEED-16C3-09B5222E6450}"/>
                  </a:ext>
                </a:extLst>
              </p:cNvPr>
              <p:cNvSpPr/>
              <p:nvPr/>
            </p:nvSpPr>
            <p:spPr>
              <a:xfrm>
                <a:off x="7286523" y="354994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91" name="Freeform 254">
                <a:extLst>
                  <a:ext uri="{FF2B5EF4-FFF2-40B4-BE49-F238E27FC236}">
                    <a16:creationId xmlns:a16="http://schemas.microsoft.com/office/drawing/2014/main" id="{8A7F54D8-8DD5-1D11-9944-A9B805613C57}"/>
                  </a:ext>
                </a:extLst>
              </p:cNvPr>
              <p:cNvSpPr/>
              <p:nvPr/>
            </p:nvSpPr>
            <p:spPr>
              <a:xfrm>
                <a:off x="7263860" y="358017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92" name="Freeform 255">
                <a:extLst>
                  <a:ext uri="{FF2B5EF4-FFF2-40B4-BE49-F238E27FC236}">
                    <a16:creationId xmlns:a16="http://schemas.microsoft.com/office/drawing/2014/main" id="{96D54E13-76AF-03E8-689B-59B8D8B86137}"/>
                  </a:ext>
                </a:extLst>
              </p:cNvPr>
              <p:cNvSpPr/>
              <p:nvPr/>
            </p:nvSpPr>
            <p:spPr>
              <a:xfrm>
                <a:off x="7294077" y="354994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93" name="Freeform 256">
                <a:extLst>
                  <a:ext uri="{FF2B5EF4-FFF2-40B4-BE49-F238E27FC236}">
                    <a16:creationId xmlns:a16="http://schemas.microsoft.com/office/drawing/2014/main" id="{EA9BF2CA-C3E0-DD12-4AA2-EC2E0850EC4E}"/>
                  </a:ext>
                </a:extLst>
              </p:cNvPr>
              <p:cNvSpPr/>
              <p:nvPr/>
            </p:nvSpPr>
            <p:spPr>
              <a:xfrm>
                <a:off x="7349977" y="361192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94" name="Freeform 257">
                <a:extLst>
                  <a:ext uri="{FF2B5EF4-FFF2-40B4-BE49-F238E27FC236}">
                    <a16:creationId xmlns:a16="http://schemas.microsoft.com/office/drawing/2014/main" id="{62A1B44A-C351-96AC-8516-9FD173F430FE}"/>
                  </a:ext>
                </a:extLst>
              </p:cNvPr>
              <p:cNvSpPr/>
              <p:nvPr/>
            </p:nvSpPr>
            <p:spPr>
              <a:xfrm>
                <a:off x="7380193" y="358168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95" name="Freeform 258">
                <a:extLst>
                  <a:ext uri="{FF2B5EF4-FFF2-40B4-BE49-F238E27FC236}">
                    <a16:creationId xmlns:a16="http://schemas.microsoft.com/office/drawing/2014/main" id="{EF719622-E332-37FE-A371-6FE6B6D6A6C6}"/>
                  </a:ext>
                </a:extLst>
              </p:cNvPr>
              <p:cNvSpPr/>
              <p:nvPr/>
            </p:nvSpPr>
            <p:spPr>
              <a:xfrm>
                <a:off x="7437604" y="364366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96" name="Freeform 259">
                <a:extLst>
                  <a:ext uri="{FF2B5EF4-FFF2-40B4-BE49-F238E27FC236}">
                    <a16:creationId xmlns:a16="http://schemas.microsoft.com/office/drawing/2014/main" id="{84A14429-B795-B07F-6F8F-2DDCAAFD84E7}"/>
                  </a:ext>
                </a:extLst>
              </p:cNvPr>
              <p:cNvSpPr/>
              <p:nvPr/>
            </p:nvSpPr>
            <p:spPr>
              <a:xfrm>
                <a:off x="7467821" y="361343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97" name="Freeform 260">
                <a:extLst>
                  <a:ext uri="{FF2B5EF4-FFF2-40B4-BE49-F238E27FC236}">
                    <a16:creationId xmlns:a16="http://schemas.microsoft.com/office/drawing/2014/main" id="{1914EF6C-706A-CB58-BB94-3BF0D30C7063}"/>
                  </a:ext>
                </a:extLst>
              </p:cNvPr>
              <p:cNvSpPr/>
              <p:nvPr/>
            </p:nvSpPr>
            <p:spPr>
              <a:xfrm>
                <a:off x="7594729" y="371018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98" name="Freeform 261">
                <a:extLst>
                  <a:ext uri="{FF2B5EF4-FFF2-40B4-BE49-F238E27FC236}">
                    <a16:creationId xmlns:a16="http://schemas.microsoft.com/office/drawing/2014/main" id="{FE218417-0E1D-4FEC-D29F-0830BC75F8DC}"/>
                  </a:ext>
                </a:extLst>
              </p:cNvPr>
              <p:cNvSpPr/>
              <p:nvPr/>
            </p:nvSpPr>
            <p:spPr>
              <a:xfrm>
                <a:off x="7624946" y="367995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99" name="Freeform 262">
                <a:extLst>
                  <a:ext uri="{FF2B5EF4-FFF2-40B4-BE49-F238E27FC236}">
                    <a16:creationId xmlns:a16="http://schemas.microsoft.com/office/drawing/2014/main" id="{7AC3740E-4EC9-84BF-316F-DC01BBA03A5A}"/>
                  </a:ext>
                </a:extLst>
              </p:cNvPr>
              <p:cNvSpPr/>
              <p:nvPr/>
            </p:nvSpPr>
            <p:spPr>
              <a:xfrm>
                <a:off x="7759409" y="37782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00" name="Freeform 263">
                <a:extLst>
                  <a:ext uri="{FF2B5EF4-FFF2-40B4-BE49-F238E27FC236}">
                    <a16:creationId xmlns:a16="http://schemas.microsoft.com/office/drawing/2014/main" id="{0259C36C-B205-1315-8A6F-A92D11BA5D18}"/>
                  </a:ext>
                </a:extLst>
              </p:cNvPr>
              <p:cNvSpPr/>
              <p:nvPr/>
            </p:nvSpPr>
            <p:spPr>
              <a:xfrm>
                <a:off x="7789625" y="37479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01" name="Freeform 264">
                <a:extLst>
                  <a:ext uri="{FF2B5EF4-FFF2-40B4-BE49-F238E27FC236}">
                    <a16:creationId xmlns:a16="http://schemas.microsoft.com/office/drawing/2014/main" id="{B13311DF-F83F-FBE1-197E-6323F79AE0FC}"/>
                  </a:ext>
                </a:extLst>
              </p:cNvPr>
              <p:cNvSpPr/>
              <p:nvPr/>
            </p:nvSpPr>
            <p:spPr>
              <a:xfrm>
                <a:off x="7869698" y="37782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02" name="Freeform 265">
                <a:extLst>
                  <a:ext uri="{FF2B5EF4-FFF2-40B4-BE49-F238E27FC236}">
                    <a16:creationId xmlns:a16="http://schemas.microsoft.com/office/drawing/2014/main" id="{79FD9C55-6BFD-868B-852A-25FB54222FD7}"/>
                  </a:ext>
                </a:extLst>
              </p:cNvPr>
              <p:cNvSpPr/>
              <p:nvPr/>
            </p:nvSpPr>
            <p:spPr>
              <a:xfrm>
                <a:off x="7899915" y="37479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03" name="Freeform 266">
                <a:extLst>
                  <a:ext uri="{FF2B5EF4-FFF2-40B4-BE49-F238E27FC236}">
                    <a16:creationId xmlns:a16="http://schemas.microsoft.com/office/drawing/2014/main" id="{0E66FDB6-5918-B1C2-8DCE-05F85DE1A9F3}"/>
                  </a:ext>
                </a:extLst>
              </p:cNvPr>
              <p:cNvSpPr/>
              <p:nvPr/>
            </p:nvSpPr>
            <p:spPr>
              <a:xfrm>
                <a:off x="7918044" y="37782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04" name="Freeform 267">
                <a:extLst>
                  <a:ext uri="{FF2B5EF4-FFF2-40B4-BE49-F238E27FC236}">
                    <a16:creationId xmlns:a16="http://schemas.microsoft.com/office/drawing/2014/main" id="{21B5C4AF-6E2E-D95B-53AC-6D744253AD93}"/>
                  </a:ext>
                </a:extLst>
              </p:cNvPr>
              <p:cNvSpPr/>
              <p:nvPr/>
            </p:nvSpPr>
            <p:spPr>
              <a:xfrm>
                <a:off x="7948261" y="37479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05" name="Freeform 268">
                <a:extLst>
                  <a:ext uri="{FF2B5EF4-FFF2-40B4-BE49-F238E27FC236}">
                    <a16:creationId xmlns:a16="http://schemas.microsoft.com/office/drawing/2014/main" id="{1C604D5F-9D66-8C3F-751C-D4C47C28D901}"/>
                  </a:ext>
                </a:extLst>
              </p:cNvPr>
              <p:cNvSpPr/>
              <p:nvPr/>
            </p:nvSpPr>
            <p:spPr>
              <a:xfrm>
                <a:off x="7925598" y="37782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06" name="Freeform 269">
                <a:extLst>
                  <a:ext uri="{FF2B5EF4-FFF2-40B4-BE49-F238E27FC236}">
                    <a16:creationId xmlns:a16="http://schemas.microsoft.com/office/drawing/2014/main" id="{76595915-E6BC-6BF1-1220-7AECCA3C1C07}"/>
                  </a:ext>
                </a:extLst>
              </p:cNvPr>
              <p:cNvSpPr/>
              <p:nvPr/>
            </p:nvSpPr>
            <p:spPr>
              <a:xfrm>
                <a:off x="7955815" y="37479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07" name="Freeform 270">
                <a:extLst>
                  <a:ext uri="{FF2B5EF4-FFF2-40B4-BE49-F238E27FC236}">
                    <a16:creationId xmlns:a16="http://schemas.microsoft.com/office/drawing/2014/main" id="{36403F18-3D8C-62C9-3127-862717A5BA63}"/>
                  </a:ext>
                </a:extLst>
              </p:cNvPr>
              <p:cNvSpPr/>
              <p:nvPr/>
            </p:nvSpPr>
            <p:spPr>
              <a:xfrm>
                <a:off x="7925598" y="37782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08" name="Freeform 271">
                <a:extLst>
                  <a:ext uri="{FF2B5EF4-FFF2-40B4-BE49-F238E27FC236}">
                    <a16:creationId xmlns:a16="http://schemas.microsoft.com/office/drawing/2014/main" id="{216384E8-B1E1-8914-1637-C03B67E5708F}"/>
                  </a:ext>
                </a:extLst>
              </p:cNvPr>
              <p:cNvSpPr/>
              <p:nvPr/>
            </p:nvSpPr>
            <p:spPr>
              <a:xfrm>
                <a:off x="7955815" y="37479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09" name="Freeform 272">
                <a:extLst>
                  <a:ext uri="{FF2B5EF4-FFF2-40B4-BE49-F238E27FC236}">
                    <a16:creationId xmlns:a16="http://schemas.microsoft.com/office/drawing/2014/main" id="{3DF8E8CC-B3D3-595D-1F46-AE35FC3BF6E2}"/>
                  </a:ext>
                </a:extLst>
              </p:cNvPr>
              <p:cNvSpPr/>
              <p:nvPr/>
            </p:nvSpPr>
            <p:spPr>
              <a:xfrm>
                <a:off x="7964880"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10" name="Freeform 273">
                <a:extLst>
                  <a:ext uri="{FF2B5EF4-FFF2-40B4-BE49-F238E27FC236}">
                    <a16:creationId xmlns:a16="http://schemas.microsoft.com/office/drawing/2014/main" id="{C927E927-8E1D-79A9-EBB7-A881AAF03629}"/>
                  </a:ext>
                </a:extLst>
              </p:cNvPr>
              <p:cNvSpPr/>
              <p:nvPr/>
            </p:nvSpPr>
            <p:spPr>
              <a:xfrm>
                <a:off x="7995096"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11" name="Freeform 274">
                <a:extLst>
                  <a:ext uri="{FF2B5EF4-FFF2-40B4-BE49-F238E27FC236}">
                    <a16:creationId xmlns:a16="http://schemas.microsoft.com/office/drawing/2014/main" id="{73D8E80A-A8EF-BC38-A1B1-7ECEADB4E2C7}"/>
                  </a:ext>
                </a:extLst>
              </p:cNvPr>
              <p:cNvSpPr/>
              <p:nvPr/>
            </p:nvSpPr>
            <p:spPr>
              <a:xfrm>
                <a:off x="7964880"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12" name="Freeform 275">
                <a:extLst>
                  <a:ext uri="{FF2B5EF4-FFF2-40B4-BE49-F238E27FC236}">
                    <a16:creationId xmlns:a16="http://schemas.microsoft.com/office/drawing/2014/main" id="{7265832F-6D55-7A3A-3DDA-C5EF00252E75}"/>
                  </a:ext>
                </a:extLst>
              </p:cNvPr>
              <p:cNvSpPr/>
              <p:nvPr/>
            </p:nvSpPr>
            <p:spPr>
              <a:xfrm>
                <a:off x="7995096"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13" name="Freeform 276">
                <a:extLst>
                  <a:ext uri="{FF2B5EF4-FFF2-40B4-BE49-F238E27FC236}">
                    <a16:creationId xmlns:a16="http://schemas.microsoft.com/office/drawing/2014/main" id="{3C07ABDB-6250-381E-8AED-CFBBCCCA79CF}"/>
                  </a:ext>
                </a:extLst>
              </p:cNvPr>
              <p:cNvSpPr/>
              <p:nvPr/>
            </p:nvSpPr>
            <p:spPr>
              <a:xfrm>
                <a:off x="7972434"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14" name="Freeform 277">
                <a:extLst>
                  <a:ext uri="{FF2B5EF4-FFF2-40B4-BE49-F238E27FC236}">
                    <a16:creationId xmlns:a16="http://schemas.microsoft.com/office/drawing/2014/main" id="{259D7C29-221E-BEBC-6953-4BF3935B2C7F}"/>
                  </a:ext>
                </a:extLst>
              </p:cNvPr>
              <p:cNvSpPr/>
              <p:nvPr/>
            </p:nvSpPr>
            <p:spPr>
              <a:xfrm>
                <a:off x="8002650"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15" name="Freeform 278">
                <a:extLst>
                  <a:ext uri="{FF2B5EF4-FFF2-40B4-BE49-F238E27FC236}">
                    <a16:creationId xmlns:a16="http://schemas.microsoft.com/office/drawing/2014/main" id="{F80AA6AB-0145-A7CD-049D-2AC1A1735B0E}"/>
                  </a:ext>
                </a:extLst>
              </p:cNvPr>
              <p:cNvSpPr/>
              <p:nvPr/>
            </p:nvSpPr>
            <p:spPr>
              <a:xfrm>
                <a:off x="8011715"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16" name="Freeform 279">
                <a:extLst>
                  <a:ext uri="{FF2B5EF4-FFF2-40B4-BE49-F238E27FC236}">
                    <a16:creationId xmlns:a16="http://schemas.microsoft.com/office/drawing/2014/main" id="{27969C9B-82CB-936A-F948-8B476A3996E5}"/>
                  </a:ext>
                </a:extLst>
              </p:cNvPr>
              <p:cNvSpPr/>
              <p:nvPr/>
            </p:nvSpPr>
            <p:spPr>
              <a:xfrm>
                <a:off x="8041931"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17" name="Freeform 280">
                <a:extLst>
                  <a:ext uri="{FF2B5EF4-FFF2-40B4-BE49-F238E27FC236}">
                    <a16:creationId xmlns:a16="http://schemas.microsoft.com/office/drawing/2014/main" id="{BF1D6CFD-5F5E-CD3C-2114-C5CB459824D0}"/>
                  </a:ext>
                </a:extLst>
              </p:cNvPr>
              <p:cNvSpPr/>
              <p:nvPr/>
            </p:nvSpPr>
            <p:spPr>
              <a:xfrm>
                <a:off x="8099342"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18" name="Freeform 281">
                <a:extLst>
                  <a:ext uri="{FF2B5EF4-FFF2-40B4-BE49-F238E27FC236}">
                    <a16:creationId xmlns:a16="http://schemas.microsoft.com/office/drawing/2014/main" id="{4AAD079C-C941-C331-2C4D-F65611389C97}"/>
                  </a:ext>
                </a:extLst>
              </p:cNvPr>
              <p:cNvSpPr/>
              <p:nvPr/>
            </p:nvSpPr>
            <p:spPr>
              <a:xfrm>
                <a:off x="8129559"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19" name="Freeform 282">
                <a:extLst>
                  <a:ext uri="{FF2B5EF4-FFF2-40B4-BE49-F238E27FC236}">
                    <a16:creationId xmlns:a16="http://schemas.microsoft.com/office/drawing/2014/main" id="{D99C155C-FA73-1BB7-5D42-0F7536F8E8EE}"/>
                  </a:ext>
                </a:extLst>
              </p:cNvPr>
              <p:cNvSpPr/>
              <p:nvPr/>
            </p:nvSpPr>
            <p:spPr>
              <a:xfrm>
                <a:off x="8106897"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0" name="Freeform 283">
                <a:extLst>
                  <a:ext uri="{FF2B5EF4-FFF2-40B4-BE49-F238E27FC236}">
                    <a16:creationId xmlns:a16="http://schemas.microsoft.com/office/drawing/2014/main" id="{E15F1011-3528-F791-A83C-CE749ED20F21}"/>
                  </a:ext>
                </a:extLst>
              </p:cNvPr>
              <p:cNvSpPr/>
              <p:nvPr/>
            </p:nvSpPr>
            <p:spPr>
              <a:xfrm>
                <a:off x="8137113"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1" name="Freeform 284">
                <a:extLst>
                  <a:ext uri="{FF2B5EF4-FFF2-40B4-BE49-F238E27FC236}">
                    <a16:creationId xmlns:a16="http://schemas.microsoft.com/office/drawing/2014/main" id="{247AE11D-FC26-40E2-1392-4E124D557E5A}"/>
                  </a:ext>
                </a:extLst>
              </p:cNvPr>
              <p:cNvSpPr/>
              <p:nvPr/>
            </p:nvSpPr>
            <p:spPr>
              <a:xfrm>
                <a:off x="8264022"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2" name="Freeform 285">
                <a:extLst>
                  <a:ext uri="{FF2B5EF4-FFF2-40B4-BE49-F238E27FC236}">
                    <a16:creationId xmlns:a16="http://schemas.microsoft.com/office/drawing/2014/main" id="{23F75CA2-52C2-3724-7086-FBC029A738B9}"/>
                  </a:ext>
                </a:extLst>
              </p:cNvPr>
              <p:cNvSpPr/>
              <p:nvPr/>
            </p:nvSpPr>
            <p:spPr>
              <a:xfrm>
                <a:off x="8294238"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3" name="Freeform 286">
                <a:extLst>
                  <a:ext uri="{FF2B5EF4-FFF2-40B4-BE49-F238E27FC236}">
                    <a16:creationId xmlns:a16="http://schemas.microsoft.com/office/drawing/2014/main" id="{FE362B4D-7B21-F7DD-8039-5EA11126D52B}"/>
                  </a:ext>
                </a:extLst>
              </p:cNvPr>
              <p:cNvSpPr/>
              <p:nvPr/>
            </p:nvSpPr>
            <p:spPr>
              <a:xfrm>
                <a:off x="8406038"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4" name="Freeform 287">
                <a:extLst>
                  <a:ext uri="{FF2B5EF4-FFF2-40B4-BE49-F238E27FC236}">
                    <a16:creationId xmlns:a16="http://schemas.microsoft.com/office/drawing/2014/main" id="{58A7AA4F-CF08-8596-A5EC-6E14F0D308A5}"/>
                  </a:ext>
                </a:extLst>
              </p:cNvPr>
              <p:cNvSpPr/>
              <p:nvPr/>
            </p:nvSpPr>
            <p:spPr>
              <a:xfrm>
                <a:off x="8436255"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5" name="Freeform 288">
                <a:extLst>
                  <a:ext uri="{FF2B5EF4-FFF2-40B4-BE49-F238E27FC236}">
                    <a16:creationId xmlns:a16="http://schemas.microsoft.com/office/drawing/2014/main" id="{771A6B7D-17FC-E158-6C2B-86094EA51C0B}"/>
                  </a:ext>
                </a:extLst>
              </p:cNvPr>
              <p:cNvSpPr/>
              <p:nvPr/>
            </p:nvSpPr>
            <p:spPr>
              <a:xfrm>
                <a:off x="8538990"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6" name="Freeform 289">
                <a:extLst>
                  <a:ext uri="{FF2B5EF4-FFF2-40B4-BE49-F238E27FC236}">
                    <a16:creationId xmlns:a16="http://schemas.microsoft.com/office/drawing/2014/main" id="{A2D5245B-FD31-E8B2-3FE8-40A5DDEB9457}"/>
                  </a:ext>
                </a:extLst>
              </p:cNvPr>
              <p:cNvSpPr/>
              <p:nvPr/>
            </p:nvSpPr>
            <p:spPr>
              <a:xfrm>
                <a:off x="8569207"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7" name="Freeform 290">
                <a:extLst>
                  <a:ext uri="{FF2B5EF4-FFF2-40B4-BE49-F238E27FC236}">
                    <a16:creationId xmlns:a16="http://schemas.microsoft.com/office/drawing/2014/main" id="{6D7B0D70-493F-8650-CE81-266524E45FB2}"/>
                  </a:ext>
                </a:extLst>
              </p:cNvPr>
              <p:cNvSpPr/>
              <p:nvPr/>
            </p:nvSpPr>
            <p:spPr>
              <a:xfrm>
                <a:off x="8579782"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8" name="Freeform 291">
                <a:extLst>
                  <a:ext uri="{FF2B5EF4-FFF2-40B4-BE49-F238E27FC236}">
                    <a16:creationId xmlns:a16="http://schemas.microsoft.com/office/drawing/2014/main" id="{66C6CF5F-2524-FA64-AA23-739DDCAAB5F8}"/>
                  </a:ext>
                </a:extLst>
              </p:cNvPr>
              <p:cNvSpPr/>
              <p:nvPr/>
            </p:nvSpPr>
            <p:spPr>
              <a:xfrm>
                <a:off x="8609999"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9" name="Freeform 292">
                <a:extLst>
                  <a:ext uri="{FF2B5EF4-FFF2-40B4-BE49-F238E27FC236}">
                    <a16:creationId xmlns:a16="http://schemas.microsoft.com/office/drawing/2014/main" id="{3612A34A-F83E-D9C0-11AF-AF9E464D7FB4}"/>
                  </a:ext>
                </a:extLst>
              </p:cNvPr>
              <p:cNvSpPr/>
              <p:nvPr/>
            </p:nvSpPr>
            <p:spPr>
              <a:xfrm>
                <a:off x="8634172" y="394601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0" name="Freeform 293">
                <a:extLst>
                  <a:ext uri="{FF2B5EF4-FFF2-40B4-BE49-F238E27FC236}">
                    <a16:creationId xmlns:a16="http://schemas.microsoft.com/office/drawing/2014/main" id="{89078B79-9EA9-A0D8-DCA2-9A4BD304C707}"/>
                  </a:ext>
                </a:extLst>
              </p:cNvPr>
              <p:cNvSpPr/>
              <p:nvPr/>
            </p:nvSpPr>
            <p:spPr>
              <a:xfrm>
                <a:off x="8664388" y="391578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1" name="Freeform 294">
                <a:extLst>
                  <a:ext uri="{FF2B5EF4-FFF2-40B4-BE49-F238E27FC236}">
                    <a16:creationId xmlns:a16="http://schemas.microsoft.com/office/drawing/2014/main" id="{F86948FC-0C14-8AC1-4D55-7E4D82014B0B}"/>
                  </a:ext>
                </a:extLst>
              </p:cNvPr>
              <p:cNvSpPr/>
              <p:nvPr/>
            </p:nvSpPr>
            <p:spPr>
              <a:xfrm>
                <a:off x="8641726" y="394601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2" name="Freeform 295">
                <a:extLst>
                  <a:ext uri="{FF2B5EF4-FFF2-40B4-BE49-F238E27FC236}">
                    <a16:creationId xmlns:a16="http://schemas.microsoft.com/office/drawing/2014/main" id="{DF6FDD35-E7B3-3EE0-266C-A8E9404F6E43}"/>
                  </a:ext>
                </a:extLst>
              </p:cNvPr>
              <p:cNvSpPr/>
              <p:nvPr/>
            </p:nvSpPr>
            <p:spPr>
              <a:xfrm>
                <a:off x="8671942" y="391578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3" name="Freeform 296">
                <a:extLst>
                  <a:ext uri="{FF2B5EF4-FFF2-40B4-BE49-F238E27FC236}">
                    <a16:creationId xmlns:a16="http://schemas.microsoft.com/office/drawing/2014/main" id="{B20A11D9-4D7E-1EF1-A073-E4478455C6BA}"/>
                  </a:ext>
                </a:extLst>
              </p:cNvPr>
              <p:cNvSpPr/>
              <p:nvPr/>
            </p:nvSpPr>
            <p:spPr>
              <a:xfrm>
                <a:off x="8886478" y="40533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4" name="Freeform 297">
                <a:extLst>
                  <a:ext uri="{FF2B5EF4-FFF2-40B4-BE49-F238E27FC236}">
                    <a16:creationId xmlns:a16="http://schemas.microsoft.com/office/drawing/2014/main" id="{F1AE4FAF-F622-6960-909F-47C410A2BB79}"/>
                  </a:ext>
                </a:extLst>
              </p:cNvPr>
              <p:cNvSpPr/>
              <p:nvPr/>
            </p:nvSpPr>
            <p:spPr>
              <a:xfrm>
                <a:off x="8916695" y="40231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5" name="Freeform 298">
                <a:extLst>
                  <a:ext uri="{FF2B5EF4-FFF2-40B4-BE49-F238E27FC236}">
                    <a16:creationId xmlns:a16="http://schemas.microsoft.com/office/drawing/2014/main" id="{DEC73536-4109-7E89-5479-8649628A91C0}"/>
                  </a:ext>
                </a:extLst>
              </p:cNvPr>
              <p:cNvSpPr/>
              <p:nvPr/>
            </p:nvSpPr>
            <p:spPr>
              <a:xfrm>
                <a:off x="8894032" y="40533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6" name="Freeform 299">
                <a:extLst>
                  <a:ext uri="{FF2B5EF4-FFF2-40B4-BE49-F238E27FC236}">
                    <a16:creationId xmlns:a16="http://schemas.microsoft.com/office/drawing/2014/main" id="{71ECDDD1-ACD2-289A-AB19-6D2AEE7C6835}"/>
                  </a:ext>
                </a:extLst>
              </p:cNvPr>
              <p:cNvSpPr/>
              <p:nvPr/>
            </p:nvSpPr>
            <p:spPr>
              <a:xfrm>
                <a:off x="8924249" y="40231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7" name="Freeform 300">
                <a:extLst>
                  <a:ext uri="{FF2B5EF4-FFF2-40B4-BE49-F238E27FC236}">
                    <a16:creationId xmlns:a16="http://schemas.microsoft.com/office/drawing/2014/main" id="{A3B399CD-75FF-0A1C-939E-37362BE886A5}"/>
                  </a:ext>
                </a:extLst>
              </p:cNvPr>
              <p:cNvSpPr/>
              <p:nvPr/>
            </p:nvSpPr>
            <p:spPr>
              <a:xfrm>
                <a:off x="9350299" y="437686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8" name="Freeform 301">
                <a:extLst>
                  <a:ext uri="{FF2B5EF4-FFF2-40B4-BE49-F238E27FC236}">
                    <a16:creationId xmlns:a16="http://schemas.microsoft.com/office/drawing/2014/main" id="{53C06627-CD75-ABB8-798C-1F4F1AD97A5B}"/>
                  </a:ext>
                </a:extLst>
              </p:cNvPr>
              <p:cNvSpPr/>
              <p:nvPr/>
            </p:nvSpPr>
            <p:spPr>
              <a:xfrm>
                <a:off x="9380516" y="434663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05" name="Graphic 4">
              <a:extLst>
                <a:ext uri="{FF2B5EF4-FFF2-40B4-BE49-F238E27FC236}">
                  <a16:creationId xmlns:a16="http://schemas.microsoft.com/office/drawing/2014/main" id="{979647EA-D305-B100-5477-7E25FEE7DB0F}"/>
                </a:ext>
              </a:extLst>
            </p:cNvPr>
            <p:cNvGrpSpPr/>
            <p:nvPr/>
          </p:nvGrpSpPr>
          <p:grpSpPr>
            <a:xfrm>
              <a:off x="1465238" y="2637208"/>
              <a:ext cx="8621936" cy="5452906"/>
              <a:chOff x="2955009" y="1020778"/>
              <a:chExt cx="6102191" cy="3436213"/>
            </a:xfrm>
            <a:noFill/>
          </p:grpSpPr>
          <p:sp>
            <p:nvSpPr>
              <p:cNvPr id="690" name="Freeform 303">
                <a:extLst>
                  <a:ext uri="{FF2B5EF4-FFF2-40B4-BE49-F238E27FC236}">
                    <a16:creationId xmlns:a16="http://schemas.microsoft.com/office/drawing/2014/main" id="{1CD6CBF7-8BB1-B0B2-B43A-7A92C5368232}"/>
                  </a:ext>
                </a:extLst>
              </p:cNvPr>
              <p:cNvSpPr/>
              <p:nvPr/>
            </p:nvSpPr>
            <p:spPr>
              <a:xfrm>
                <a:off x="2977671" y="1051013"/>
                <a:ext cx="6049313" cy="3375743"/>
              </a:xfrm>
              <a:custGeom>
                <a:avLst/>
                <a:gdLst>
                  <a:gd name="connsiteX0" fmla="*/ 0 w 6049313"/>
                  <a:gd name="connsiteY0" fmla="*/ 0 h 3375743"/>
                  <a:gd name="connsiteX1" fmla="*/ 86117 w 6049313"/>
                  <a:gd name="connsiteY1" fmla="*/ 0 h 3375743"/>
                  <a:gd name="connsiteX2" fmla="*/ 86117 w 6049313"/>
                  <a:gd name="connsiteY2" fmla="*/ 24188 h 3375743"/>
                  <a:gd name="connsiteX3" fmla="*/ 125398 w 6049313"/>
                  <a:gd name="connsiteY3" fmla="*/ 24188 h 3375743"/>
                  <a:gd name="connsiteX4" fmla="*/ 125398 w 6049313"/>
                  <a:gd name="connsiteY4" fmla="*/ 48376 h 3375743"/>
                  <a:gd name="connsiteX5" fmla="*/ 142017 w 6049313"/>
                  <a:gd name="connsiteY5" fmla="*/ 48376 h 3375743"/>
                  <a:gd name="connsiteX6" fmla="*/ 142017 w 6049313"/>
                  <a:gd name="connsiteY6" fmla="*/ 72564 h 3375743"/>
                  <a:gd name="connsiteX7" fmla="*/ 243242 w 6049313"/>
                  <a:gd name="connsiteY7" fmla="*/ 72564 h 3375743"/>
                  <a:gd name="connsiteX8" fmla="*/ 243242 w 6049313"/>
                  <a:gd name="connsiteY8" fmla="*/ 96752 h 3375743"/>
                  <a:gd name="connsiteX9" fmla="*/ 291588 w 6049313"/>
                  <a:gd name="connsiteY9" fmla="*/ 96752 h 3375743"/>
                  <a:gd name="connsiteX10" fmla="*/ 291588 w 6049313"/>
                  <a:gd name="connsiteY10" fmla="*/ 122452 h 3375743"/>
                  <a:gd name="connsiteX11" fmla="*/ 299142 w 6049313"/>
                  <a:gd name="connsiteY11" fmla="*/ 122452 h 3375743"/>
                  <a:gd name="connsiteX12" fmla="*/ 299142 w 6049313"/>
                  <a:gd name="connsiteY12" fmla="*/ 244904 h 3375743"/>
                  <a:gd name="connsiteX13" fmla="*/ 306696 w 6049313"/>
                  <a:gd name="connsiteY13" fmla="*/ 244904 h 3375743"/>
                  <a:gd name="connsiteX14" fmla="*/ 306696 w 6049313"/>
                  <a:gd name="connsiteY14" fmla="*/ 270604 h 3375743"/>
                  <a:gd name="connsiteX15" fmla="*/ 314250 w 6049313"/>
                  <a:gd name="connsiteY15" fmla="*/ 270604 h 3375743"/>
                  <a:gd name="connsiteX16" fmla="*/ 314250 w 6049313"/>
                  <a:gd name="connsiteY16" fmla="*/ 344680 h 3375743"/>
                  <a:gd name="connsiteX17" fmla="*/ 323315 w 6049313"/>
                  <a:gd name="connsiteY17" fmla="*/ 344680 h 3375743"/>
                  <a:gd name="connsiteX18" fmla="*/ 323315 w 6049313"/>
                  <a:gd name="connsiteY18" fmla="*/ 368868 h 3375743"/>
                  <a:gd name="connsiteX19" fmla="*/ 330869 w 6049313"/>
                  <a:gd name="connsiteY19" fmla="*/ 368868 h 3375743"/>
                  <a:gd name="connsiteX20" fmla="*/ 330869 w 6049313"/>
                  <a:gd name="connsiteY20" fmla="*/ 470155 h 3375743"/>
                  <a:gd name="connsiteX21" fmla="*/ 338423 w 6049313"/>
                  <a:gd name="connsiteY21" fmla="*/ 470155 h 3375743"/>
                  <a:gd name="connsiteX22" fmla="*/ 338423 w 6049313"/>
                  <a:gd name="connsiteY22" fmla="*/ 569931 h 3375743"/>
                  <a:gd name="connsiteX23" fmla="*/ 345977 w 6049313"/>
                  <a:gd name="connsiteY23" fmla="*/ 569931 h 3375743"/>
                  <a:gd name="connsiteX24" fmla="*/ 345977 w 6049313"/>
                  <a:gd name="connsiteY24" fmla="*/ 672730 h 3375743"/>
                  <a:gd name="connsiteX25" fmla="*/ 353531 w 6049313"/>
                  <a:gd name="connsiteY25" fmla="*/ 672730 h 3375743"/>
                  <a:gd name="connsiteX26" fmla="*/ 353531 w 6049313"/>
                  <a:gd name="connsiteY26" fmla="*/ 722618 h 3375743"/>
                  <a:gd name="connsiteX27" fmla="*/ 377704 w 6049313"/>
                  <a:gd name="connsiteY27" fmla="*/ 722618 h 3375743"/>
                  <a:gd name="connsiteX28" fmla="*/ 377704 w 6049313"/>
                  <a:gd name="connsiteY28" fmla="*/ 748317 h 3375743"/>
                  <a:gd name="connsiteX29" fmla="*/ 385258 w 6049313"/>
                  <a:gd name="connsiteY29" fmla="*/ 748317 h 3375743"/>
                  <a:gd name="connsiteX30" fmla="*/ 385258 w 6049313"/>
                  <a:gd name="connsiteY30" fmla="*/ 799717 h 3375743"/>
                  <a:gd name="connsiteX31" fmla="*/ 394323 w 6049313"/>
                  <a:gd name="connsiteY31" fmla="*/ 799717 h 3375743"/>
                  <a:gd name="connsiteX32" fmla="*/ 394323 w 6049313"/>
                  <a:gd name="connsiteY32" fmla="*/ 851117 h 3375743"/>
                  <a:gd name="connsiteX33" fmla="*/ 472886 w 6049313"/>
                  <a:gd name="connsiteY33" fmla="*/ 851117 h 3375743"/>
                  <a:gd name="connsiteX34" fmla="*/ 472886 w 6049313"/>
                  <a:gd name="connsiteY34" fmla="*/ 876816 h 3375743"/>
                  <a:gd name="connsiteX35" fmla="*/ 559002 w 6049313"/>
                  <a:gd name="connsiteY35" fmla="*/ 876816 h 3375743"/>
                  <a:gd name="connsiteX36" fmla="*/ 559002 w 6049313"/>
                  <a:gd name="connsiteY36" fmla="*/ 904028 h 3375743"/>
                  <a:gd name="connsiteX37" fmla="*/ 566557 w 6049313"/>
                  <a:gd name="connsiteY37" fmla="*/ 904028 h 3375743"/>
                  <a:gd name="connsiteX38" fmla="*/ 566557 w 6049313"/>
                  <a:gd name="connsiteY38" fmla="*/ 929728 h 3375743"/>
                  <a:gd name="connsiteX39" fmla="*/ 605838 w 6049313"/>
                  <a:gd name="connsiteY39" fmla="*/ 929728 h 3375743"/>
                  <a:gd name="connsiteX40" fmla="*/ 605838 w 6049313"/>
                  <a:gd name="connsiteY40" fmla="*/ 956939 h 3375743"/>
                  <a:gd name="connsiteX41" fmla="*/ 614903 w 6049313"/>
                  <a:gd name="connsiteY41" fmla="*/ 956939 h 3375743"/>
                  <a:gd name="connsiteX42" fmla="*/ 614903 w 6049313"/>
                  <a:gd name="connsiteY42" fmla="*/ 982639 h 3375743"/>
                  <a:gd name="connsiteX43" fmla="*/ 622457 w 6049313"/>
                  <a:gd name="connsiteY43" fmla="*/ 982639 h 3375743"/>
                  <a:gd name="connsiteX44" fmla="*/ 622457 w 6049313"/>
                  <a:gd name="connsiteY44" fmla="*/ 1009851 h 3375743"/>
                  <a:gd name="connsiteX45" fmla="*/ 630011 w 6049313"/>
                  <a:gd name="connsiteY45" fmla="*/ 1009851 h 3375743"/>
                  <a:gd name="connsiteX46" fmla="*/ 630011 w 6049313"/>
                  <a:gd name="connsiteY46" fmla="*/ 1037062 h 3375743"/>
                  <a:gd name="connsiteX47" fmla="*/ 637565 w 6049313"/>
                  <a:gd name="connsiteY47" fmla="*/ 1037062 h 3375743"/>
                  <a:gd name="connsiteX48" fmla="*/ 637565 w 6049313"/>
                  <a:gd name="connsiteY48" fmla="*/ 1062762 h 3375743"/>
                  <a:gd name="connsiteX49" fmla="*/ 654184 w 6049313"/>
                  <a:gd name="connsiteY49" fmla="*/ 1062762 h 3375743"/>
                  <a:gd name="connsiteX50" fmla="*/ 654184 w 6049313"/>
                  <a:gd name="connsiteY50" fmla="*/ 1089974 h 3375743"/>
                  <a:gd name="connsiteX51" fmla="*/ 661738 w 6049313"/>
                  <a:gd name="connsiteY51" fmla="*/ 1089974 h 3375743"/>
                  <a:gd name="connsiteX52" fmla="*/ 661738 w 6049313"/>
                  <a:gd name="connsiteY52" fmla="*/ 1117185 h 3375743"/>
                  <a:gd name="connsiteX53" fmla="*/ 669292 w 6049313"/>
                  <a:gd name="connsiteY53" fmla="*/ 1117185 h 3375743"/>
                  <a:gd name="connsiteX54" fmla="*/ 669292 w 6049313"/>
                  <a:gd name="connsiteY54" fmla="*/ 1142885 h 3375743"/>
                  <a:gd name="connsiteX55" fmla="*/ 676846 w 6049313"/>
                  <a:gd name="connsiteY55" fmla="*/ 1142885 h 3375743"/>
                  <a:gd name="connsiteX56" fmla="*/ 676846 w 6049313"/>
                  <a:gd name="connsiteY56" fmla="*/ 1197308 h 3375743"/>
                  <a:gd name="connsiteX57" fmla="*/ 701019 w 6049313"/>
                  <a:gd name="connsiteY57" fmla="*/ 1197308 h 3375743"/>
                  <a:gd name="connsiteX58" fmla="*/ 701019 w 6049313"/>
                  <a:gd name="connsiteY58" fmla="*/ 1251731 h 3375743"/>
                  <a:gd name="connsiteX59" fmla="*/ 708573 w 6049313"/>
                  <a:gd name="connsiteY59" fmla="*/ 1251731 h 3375743"/>
                  <a:gd name="connsiteX60" fmla="*/ 708573 w 6049313"/>
                  <a:gd name="connsiteY60" fmla="*/ 1307666 h 3375743"/>
                  <a:gd name="connsiteX61" fmla="*/ 960880 w 6049313"/>
                  <a:gd name="connsiteY61" fmla="*/ 1307666 h 3375743"/>
                  <a:gd name="connsiteX62" fmla="*/ 960880 w 6049313"/>
                  <a:gd name="connsiteY62" fmla="*/ 1334877 h 3375743"/>
                  <a:gd name="connsiteX63" fmla="*/ 992607 w 6049313"/>
                  <a:gd name="connsiteY63" fmla="*/ 1334877 h 3375743"/>
                  <a:gd name="connsiteX64" fmla="*/ 992607 w 6049313"/>
                  <a:gd name="connsiteY64" fmla="*/ 1363601 h 3375743"/>
                  <a:gd name="connsiteX65" fmla="*/ 1000161 w 6049313"/>
                  <a:gd name="connsiteY65" fmla="*/ 1363601 h 3375743"/>
                  <a:gd name="connsiteX66" fmla="*/ 1000161 w 6049313"/>
                  <a:gd name="connsiteY66" fmla="*/ 1419536 h 3375743"/>
                  <a:gd name="connsiteX67" fmla="*/ 1007715 w 6049313"/>
                  <a:gd name="connsiteY67" fmla="*/ 1419536 h 3375743"/>
                  <a:gd name="connsiteX68" fmla="*/ 1007715 w 6049313"/>
                  <a:gd name="connsiteY68" fmla="*/ 1448259 h 3375743"/>
                  <a:gd name="connsiteX69" fmla="*/ 1031888 w 6049313"/>
                  <a:gd name="connsiteY69" fmla="*/ 1448259 h 3375743"/>
                  <a:gd name="connsiteX70" fmla="*/ 1031888 w 6049313"/>
                  <a:gd name="connsiteY70" fmla="*/ 1475470 h 3375743"/>
                  <a:gd name="connsiteX71" fmla="*/ 1039442 w 6049313"/>
                  <a:gd name="connsiteY71" fmla="*/ 1475470 h 3375743"/>
                  <a:gd name="connsiteX72" fmla="*/ 1039442 w 6049313"/>
                  <a:gd name="connsiteY72" fmla="*/ 1504194 h 3375743"/>
                  <a:gd name="connsiteX73" fmla="*/ 1046996 w 6049313"/>
                  <a:gd name="connsiteY73" fmla="*/ 1504194 h 3375743"/>
                  <a:gd name="connsiteX74" fmla="*/ 1046996 w 6049313"/>
                  <a:gd name="connsiteY74" fmla="*/ 1532917 h 3375743"/>
                  <a:gd name="connsiteX75" fmla="*/ 1054551 w 6049313"/>
                  <a:gd name="connsiteY75" fmla="*/ 1532917 h 3375743"/>
                  <a:gd name="connsiteX76" fmla="*/ 1054551 w 6049313"/>
                  <a:gd name="connsiteY76" fmla="*/ 1560129 h 3375743"/>
                  <a:gd name="connsiteX77" fmla="*/ 1071170 w 6049313"/>
                  <a:gd name="connsiteY77" fmla="*/ 1560129 h 3375743"/>
                  <a:gd name="connsiteX78" fmla="*/ 1071170 w 6049313"/>
                  <a:gd name="connsiteY78" fmla="*/ 1588852 h 3375743"/>
                  <a:gd name="connsiteX79" fmla="*/ 1095343 w 6049313"/>
                  <a:gd name="connsiteY79" fmla="*/ 1588852 h 3375743"/>
                  <a:gd name="connsiteX80" fmla="*/ 1095343 w 6049313"/>
                  <a:gd name="connsiteY80" fmla="*/ 1644787 h 3375743"/>
                  <a:gd name="connsiteX81" fmla="*/ 1142178 w 6049313"/>
                  <a:gd name="connsiteY81" fmla="*/ 1644787 h 3375743"/>
                  <a:gd name="connsiteX82" fmla="*/ 1142178 w 6049313"/>
                  <a:gd name="connsiteY82" fmla="*/ 1673510 h 3375743"/>
                  <a:gd name="connsiteX83" fmla="*/ 1157286 w 6049313"/>
                  <a:gd name="connsiteY83" fmla="*/ 1673510 h 3375743"/>
                  <a:gd name="connsiteX84" fmla="*/ 1157286 w 6049313"/>
                  <a:gd name="connsiteY84" fmla="*/ 1702233 h 3375743"/>
                  <a:gd name="connsiteX85" fmla="*/ 1267576 w 6049313"/>
                  <a:gd name="connsiteY85" fmla="*/ 1702233 h 3375743"/>
                  <a:gd name="connsiteX86" fmla="*/ 1267576 w 6049313"/>
                  <a:gd name="connsiteY86" fmla="*/ 1729445 h 3375743"/>
                  <a:gd name="connsiteX87" fmla="*/ 1275130 w 6049313"/>
                  <a:gd name="connsiteY87" fmla="*/ 1729445 h 3375743"/>
                  <a:gd name="connsiteX88" fmla="*/ 1275130 w 6049313"/>
                  <a:gd name="connsiteY88" fmla="*/ 1758168 h 3375743"/>
                  <a:gd name="connsiteX89" fmla="*/ 1284195 w 6049313"/>
                  <a:gd name="connsiteY89" fmla="*/ 1758168 h 3375743"/>
                  <a:gd name="connsiteX90" fmla="*/ 1284195 w 6049313"/>
                  <a:gd name="connsiteY90" fmla="*/ 1814103 h 3375743"/>
                  <a:gd name="connsiteX91" fmla="*/ 1299303 w 6049313"/>
                  <a:gd name="connsiteY91" fmla="*/ 1814103 h 3375743"/>
                  <a:gd name="connsiteX92" fmla="*/ 1299303 w 6049313"/>
                  <a:gd name="connsiteY92" fmla="*/ 1842826 h 3375743"/>
                  <a:gd name="connsiteX93" fmla="*/ 1331030 w 6049313"/>
                  <a:gd name="connsiteY93" fmla="*/ 1842826 h 3375743"/>
                  <a:gd name="connsiteX94" fmla="*/ 1331030 w 6049313"/>
                  <a:gd name="connsiteY94" fmla="*/ 1871550 h 3375743"/>
                  <a:gd name="connsiteX95" fmla="*/ 1394484 w 6049313"/>
                  <a:gd name="connsiteY95" fmla="*/ 1871550 h 3375743"/>
                  <a:gd name="connsiteX96" fmla="*/ 1394484 w 6049313"/>
                  <a:gd name="connsiteY96" fmla="*/ 1900273 h 3375743"/>
                  <a:gd name="connsiteX97" fmla="*/ 1409593 w 6049313"/>
                  <a:gd name="connsiteY97" fmla="*/ 1900273 h 3375743"/>
                  <a:gd name="connsiteX98" fmla="*/ 1409593 w 6049313"/>
                  <a:gd name="connsiteY98" fmla="*/ 1930508 h 3375743"/>
                  <a:gd name="connsiteX99" fmla="*/ 1488155 w 6049313"/>
                  <a:gd name="connsiteY99" fmla="*/ 1930508 h 3375743"/>
                  <a:gd name="connsiteX100" fmla="*/ 1488155 w 6049313"/>
                  <a:gd name="connsiteY100" fmla="*/ 1960743 h 3375743"/>
                  <a:gd name="connsiteX101" fmla="*/ 1527436 w 6049313"/>
                  <a:gd name="connsiteY101" fmla="*/ 1960743 h 3375743"/>
                  <a:gd name="connsiteX102" fmla="*/ 1527436 w 6049313"/>
                  <a:gd name="connsiteY102" fmla="*/ 1990978 h 3375743"/>
                  <a:gd name="connsiteX103" fmla="*/ 1637726 w 6049313"/>
                  <a:gd name="connsiteY103" fmla="*/ 1990978 h 3375743"/>
                  <a:gd name="connsiteX104" fmla="*/ 1637726 w 6049313"/>
                  <a:gd name="connsiteY104" fmla="*/ 2021213 h 3375743"/>
                  <a:gd name="connsiteX105" fmla="*/ 1654345 w 6049313"/>
                  <a:gd name="connsiteY105" fmla="*/ 2021213 h 3375743"/>
                  <a:gd name="connsiteX106" fmla="*/ 1654345 w 6049313"/>
                  <a:gd name="connsiteY106" fmla="*/ 2051448 h 3375743"/>
                  <a:gd name="connsiteX107" fmla="*/ 1661899 w 6049313"/>
                  <a:gd name="connsiteY107" fmla="*/ 2051448 h 3375743"/>
                  <a:gd name="connsiteX108" fmla="*/ 1661899 w 6049313"/>
                  <a:gd name="connsiteY108" fmla="*/ 2083195 h 3375743"/>
                  <a:gd name="connsiteX109" fmla="*/ 1677008 w 6049313"/>
                  <a:gd name="connsiteY109" fmla="*/ 2083195 h 3375743"/>
                  <a:gd name="connsiteX110" fmla="*/ 1677008 w 6049313"/>
                  <a:gd name="connsiteY110" fmla="*/ 2113430 h 3375743"/>
                  <a:gd name="connsiteX111" fmla="*/ 1701180 w 6049313"/>
                  <a:gd name="connsiteY111" fmla="*/ 2113430 h 3375743"/>
                  <a:gd name="connsiteX112" fmla="*/ 1701180 w 6049313"/>
                  <a:gd name="connsiteY112" fmla="*/ 2145177 h 3375743"/>
                  <a:gd name="connsiteX113" fmla="*/ 1708735 w 6049313"/>
                  <a:gd name="connsiteY113" fmla="*/ 2145177 h 3375743"/>
                  <a:gd name="connsiteX114" fmla="*/ 1708735 w 6049313"/>
                  <a:gd name="connsiteY114" fmla="*/ 2176924 h 3375743"/>
                  <a:gd name="connsiteX115" fmla="*/ 1748016 w 6049313"/>
                  <a:gd name="connsiteY115" fmla="*/ 2176924 h 3375743"/>
                  <a:gd name="connsiteX116" fmla="*/ 1748016 w 6049313"/>
                  <a:gd name="connsiteY116" fmla="*/ 2210182 h 3375743"/>
                  <a:gd name="connsiteX117" fmla="*/ 1865860 w 6049313"/>
                  <a:gd name="connsiteY117" fmla="*/ 2210182 h 3375743"/>
                  <a:gd name="connsiteX118" fmla="*/ 1865860 w 6049313"/>
                  <a:gd name="connsiteY118" fmla="*/ 2241929 h 3375743"/>
                  <a:gd name="connsiteX119" fmla="*/ 1882479 w 6049313"/>
                  <a:gd name="connsiteY119" fmla="*/ 2241929 h 3375743"/>
                  <a:gd name="connsiteX120" fmla="*/ 1882479 w 6049313"/>
                  <a:gd name="connsiteY120" fmla="*/ 2273676 h 3375743"/>
                  <a:gd name="connsiteX121" fmla="*/ 1953487 w 6049313"/>
                  <a:gd name="connsiteY121" fmla="*/ 2273676 h 3375743"/>
                  <a:gd name="connsiteX122" fmla="*/ 1953487 w 6049313"/>
                  <a:gd name="connsiteY122" fmla="*/ 2305422 h 3375743"/>
                  <a:gd name="connsiteX123" fmla="*/ 1961041 w 6049313"/>
                  <a:gd name="connsiteY123" fmla="*/ 2305422 h 3375743"/>
                  <a:gd name="connsiteX124" fmla="*/ 1961041 w 6049313"/>
                  <a:gd name="connsiteY124" fmla="*/ 2337169 h 3375743"/>
                  <a:gd name="connsiteX125" fmla="*/ 1976149 w 6049313"/>
                  <a:gd name="connsiteY125" fmla="*/ 2337169 h 3375743"/>
                  <a:gd name="connsiteX126" fmla="*/ 1976149 w 6049313"/>
                  <a:gd name="connsiteY126" fmla="*/ 2370428 h 3375743"/>
                  <a:gd name="connsiteX127" fmla="*/ 1992768 w 6049313"/>
                  <a:gd name="connsiteY127" fmla="*/ 2370428 h 3375743"/>
                  <a:gd name="connsiteX128" fmla="*/ 1992768 w 6049313"/>
                  <a:gd name="connsiteY128" fmla="*/ 2435433 h 3375743"/>
                  <a:gd name="connsiteX129" fmla="*/ 2000322 w 6049313"/>
                  <a:gd name="connsiteY129" fmla="*/ 2435433 h 3375743"/>
                  <a:gd name="connsiteX130" fmla="*/ 2000322 w 6049313"/>
                  <a:gd name="connsiteY130" fmla="*/ 2468692 h 3375743"/>
                  <a:gd name="connsiteX131" fmla="*/ 2024496 w 6049313"/>
                  <a:gd name="connsiteY131" fmla="*/ 2468692 h 3375743"/>
                  <a:gd name="connsiteX132" fmla="*/ 2024496 w 6049313"/>
                  <a:gd name="connsiteY132" fmla="*/ 2501950 h 3375743"/>
                  <a:gd name="connsiteX133" fmla="*/ 2047158 w 6049313"/>
                  <a:gd name="connsiteY133" fmla="*/ 2501950 h 3375743"/>
                  <a:gd name="connsiteX134" fmla="*/ 2047158 w 6049313"/>
                  <a:gd name="connsiteY134" fmla="*/ 2535209 h 3375743"/>
                  <a:gd name="connsiteX135" fmla="*/ 2086439 w 6049313"/>
                  <a:gd name="connsiteY135" fmla="*/ 2535209 h 3375743"/>
                  <a:gd name="connsiteX136" fmla="*/ 2086439 w 6049313"/>
                  <a:gd name="connsiteY136" fmla="*/ 2568468 h 3375743"/>
                  <a:gd name="connsiteX137" fmla="*/ 2394646 w 6049313"/>
                  <a:gd name="connsiteY137" fmla="*/ 2568468 h 3375743"/>
                  <a:gd name="connsiteX138" fmla="*/ 2394646 w 6049313"/>
                  <a:gd name="connsiteY138" fmla="*/ 2603238 h 3375743"/>
                  <a:gd name="connsiteX139" fmla="*/ 2566879 w 6049313"/>
                  <a:gd name="connsiteY139" fmla="*/ 2603238 h 3375743"/>
                  <a:gd name="connsiteX140" fmla="*/ 2566879 w 6049313"/>
                  <a:gd name="connsiteY140" fmla="*/ 2638008 h 3375743"/>
                  <a:gd name="connsiteX141" fmla="*/ 2575944 w 6049313"/>
                  <a:gd name="connsiteY141" fmla="*/ 2638008 h 3375743"/>
                  <a:gd name="connsiteX142" fmla="*/ 2575944 w 6049313"/>
                  <a:gd name="connsiteY142" fmla="*/ 2672778 h 3375743"/>
                  <a:gd name="connsiteX143" fmla="*/ 2591052 w 6049313"/>
                  <a:gd name="connsiteY143" fmla="*/ 2672778 h 3375743"/>
                  <a:gd name="connsiteX144" fmla="*/ 2591052 w 6049313"/>
                  <a:gd name="connsiteY144" fmla="*/ 2707549 h 3375743"/>
                  <a:gd name="connsiteX145" fmla="*/ 2637887 w 6049313"/>
                  <a:gd name="connsiteY145" fmla="*/ 2707549 h 3375743"/>
                  <a:gd name="connsiteX146" fmla="*/ 2637887 w 6049313"/>
                  <a:gd name="connsiteY146" fmla="*/ 2777089 h 3375743"/>
                  <a:gd name="connsiteX147" fmla="*/ 2662061 w 6049313"/>
                  <a:gd name="connsiteY147" fmla="*/ 2777089 h 3375743"/>
                  <a:gd name="connsiteX148" fmla="*/ 2662061 w 6049313"/>
                  <a:gd name="connsiteY148" fmla="*/ 2811860 h 3375743"/>
                  <a:gd name="connsiteX149" fmla="*/ 2968757 w 6049313"/>
                  <a:gd name="connsiteY149" fmla="*/ 2811860 h 3375743"/>
                  <a:gd name="connsiteX150" fmla="*/ 2968757 w 6049313"/>
                  <a:gd name="connsiteY150" fmla="*/ 2848142 h 3375743"/>
                  <a:gd name="connsiteX151" fmla="*/ 3032211 w 6049313"/>
                  <a:gd name="connsiteY151" fmla="*/ 2848142 h 3375743"/>
                  <a:gd name="connsiteX152" fmla="*/ 3032211 w 6049313"/>
                  <a:gd name="connsiteY152" fmla="*/ 2882912 h 3375743"/>
                  <a:gd name="connsiteX153" fmla="*/ 3063938 w 6049313"/>
                  <a:gd name="connsiteY153" fmla="*/ 2882912 h 3375743"/>
                  <a:gd name="connsiteX154" fmla="*/ 3063938 w 6049313"/>
                  <a:gd name="connsiteY154" fmla="*/ 2952453 h 3375743"/>
                  <a:gd name="connsiteX155" fmla="*/ 3331353 w 6049313"/>
                  <a:gd name="connsiteY155" fmla="*/ 2952453 h 3375743"/>
                  <a:gd name="connsiteX156" fmla="*/ 3331353 w 6049313"/>
                  <a:gd name="connsiteY156" fmla="*/ 2999317 h 3375743"/>
                  <a:gd name="connsiteX157" fmla="*/ 3402361 w 6049313"/>
                  <a:gd name="connsiteY157" fmla="*/ 2999317 h 3375743"/>
                  <a:gd name="connsiteX158" fmla="*/ 3402361 w 6049313"/>
                  <a:gd name="connsiteY158" fmla="*/ 3044670 h 3375743"/>
                  <a:gd name="connsiteX159" fmla="*/ 3630494 w 6049313"/>
                  <a:gd name="connsiteY159" fmla="*/ 3044670 h 3375743"/>
                  <a:gd name="connsiteX160" fmla="*/ 3630494 w 6049313"/>
                  <a:gd name="connsiteY160" fmla="*/ 3100604 h 3375743"/>
                  <a:gd name="connsiteX161" fmla="*/ 3890355 w 6049313"/>
                  <a:gd name="connsiteY161" fmla="*/ 3100604 h 3375743"/>
                  <a:gd name="connsiteX162" fmla="*/ 3890355 w 6049313"/>
                  <a:gd name="connsiteY162" fmla="*/ 3168633 h 3375743"/>
                  <a:gd name="connsiteX163" fmla="*/ 3953809 w 6049313"/>
                  <a:gd name="connsiteY163" fmla="*/ 3168633 h 3375743"/>
                  <a:gd name="connsiteX164" fmla="*/ 3953809 w 6049313"/>
                  <a:gd name="connsiteY164" fmla="*/ 3238174 h 3375743"/>
                  <a:gd name="connsiteX165" fmla="*/ 4331514 w 6049313"/>
                  <a:gd name="connsiteY165" fmla="*/ 3238174 h 3375743"/>
                  <a:gd name="connsiteX166" fmla="*/ 4331514 w 6049313"/>
                  <a:gd name="connsiteY166" fmla="*/ 3375743 h 3375743"/>
                  <a:gd name="connsiteX167" fmla="*/ 6049313 w 6049313"/>
                  <a:gd name="connsiteY167" fmla="*/ 3375743 h 337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6049313" h="3375743">
                    <a:moveTo>
                      <a:pt x="0" y="0"/>
                    </a:moveTo>
                    <a:lnTo>
                      <a:pt x="86117" y="0"/>
                    </a:lnTo>
                    <a:lnTo>
                      <a:pt x="86117" y="24188"/>
                    </a:lnTo>
                    <a:lnTo>
                      <a:pt x="125398" y="24188"/>
                    </a:lnTo>
                    <a:lnTo>
                      <a:pt x="125398" y="48376"/>
                    </a:lnTo>
                    <a:lnTo>
                      <a:pt x="142017" y="48376"/>
                    </a:lnTo>
                    <a:lnTo>
                      <a:pt x="142017" y="72564"/>
                    </a:lnTo>
                    <a:lnTo>
                      <a:pt x="243242" y="72564"/>
                    </a:lnTo>
                    <a:lnTo>
                      <a:pt x="243242" y="96752"/>
                    </a:lnTo>
                    <a:lnTo>
                      <a:pt x="291588" y="96752"/>
                    </a:lnTo>
                    <a:lnTo>
                      <a:pt x="291588" y="122452"/>
                    </a:lnTo>
                    <a:lnTo>
                      <a:pt x="299142" y="122452"/>
                    </a:lnTo>
                    <a:lnTo>
                      <a:pt x="299142" y="244904"/>
                    </a:lnTo>
                    <a:lnTo>
                      <a:pt x="306696" y="244904"/>
                    </a:lnTo>
                    <a:lnTo>
                      <a:pt x="306696" y="270604"/>
                    </a:lnTo>
                    <a:lnTo>
                      <a:pt x="314250" y="270604"/>
                    </a:lnTo>
                    <a:lnTo>
                      <a:pt x="314250" y="344680"/>
                    </a:lnTo>
                    <a:lnTo>
                      <a:pt x="323315" y="344680"/>
                    </a:lnTo>
                    <a:lnTo>
                      <a:pt x="323315" y="368868"/>
                    </a:lnTo>
                    <a:lnTo>
                      <a:pt x="330869" y="368868"/>
                    </a:lnTo>
                    <a:lnTo>
                      <a:pt x="330869" y="470155"/>
                    </a:lnTo>
                    <a:lnTo>
                      <a:pt x="338423" y="470155"/>
                    </a:lnTo>
                    <a:lnTo>
                      <a:pt x="338423" y="569931"/>
                    </a:lnTo>
                    <a:lnTo>
                      <a:pt x="345977" y="569931"/>
                    </a:lnTo>
                    <a:lnTo>
                      <a:pt x="345977" y="672730"/>
                    </a:lnTo>
                    <a:lnTo>
                      <a:pt x="353531" y="672730"/>
                    </a:lnTo>
                    <a:lnTo>
                      <a:pt x="353531" y="722618"/>
                    </a:lnTo>
                    <a:lnTo>
                      <a:pt x="377704" y="722618"/>
                    </a:lnTo>
                    <a:lnTo>
                      <a:pt x="377704" y="748317"/>
                    </a:lnTo>
                    <a:lnTo>
                      <a:pt x="385258" y="748317"/>
                    </a:lnTo>
                    <a:lnTo>
                      <a:pt x="385258" y="799717"/>
                    </a:lnTo>
                    <a:lnTo>
                      <a:pt x="394323" y="799717"/>
                    </a:lnTo>
                    <a:lnTo>
                      <a:pt x="394323" y="851117"/>
                    </a:lnTo>
                    <a:lnTo>
                      <a:pt x="472886" y="851117"/>
                    </a:lnTo>
                    <a:lnTo>
                      <a:pt x="472886" y="876816"/>
                    </a:lnTo>
                    <a:lnTo>
                      <a:pt x="559002" y="876816"/>
                    </a:lnTo>
                    <a:lnTo>
                      <a:pt x="559002" y="904028"/>
                    </a:lnTo>
                    <a:lnTo>
                      <a:pt x="566557" y="904028"/>
                    </a:lnTo>
                    <a:lnTo>
                      <a:pt x="566557" y="929728"/>
                    </a:lnTo>
                    <a:lnTo>
                      <a:pt x="605838" y="929728"/>
                    </a:lnTo>
                    <a:lnTo>
                      <a:pt x="605838" y="956939"/>
                    </a:lnTo>
                    <a:lnTo>
                      <a:pt x="614903" y="956939"/>
                    </a:lnTo>
                    <a:lnTo>
                      <a:pt x="614903" y="982639"/>
                    </a:lnTo>
                    <a:lnTo>
                      <a:pt x="622457" y="982639"/>
                    </a:lnTo>
                    <a:lnTo>
                      <a:pt x="622457" y="1009851"/>
                    </a:lnTo>
                    <a:lnTo>
                      <a:pt x="630011" y="1009851"/>
                    </a:lnTo>
                    <a:lnTo>
                      <a:pt x="630011" y="1037062"/>
                    </a:lnTo>
                    <a:lnTo>
                      <a:pt x="637565" y="1037062"/>
                    </a:lnTo>
                    <a:lnTo>
                      <a:pt x="637565" y="1062762"/>
                    </a:lnTo>
                    <a:lnTo>
                      <a:pt x="654184" y="1062762"/>
                    </a:lnTo>
                    <a:lnTo>
                      <a:pt x="654184" y="1089974"/>
                    </a:lnTo>
                    <a:lnTo>
                      <a:pt x="661738" y="1089974"/>
                    </a:lnTo>
                    <a:lnTo>
                      <a:pt x="661738" y="1117185"/>
                    </a:lnTo>
                    <a:lnTo>
                      <a:pt x="669292" y="1117185"/>
                    </a:lnTo>
                    <a:lnTo>
                      <a:pt x="669292" y="1142885"/>
                    </a:lnTo>
                    <a:lnTo>
                      <a:pt x="676846" y="1142885"/>
                    </a:lnTo>
                    <a:lnTo>
                      <a:pt x="676846" y="1197308"/>
                    </a:lnTo>
                    <a:lnTo>
                      <a:pt x="701019" y="1197308"/>
                    </a:lnTo>
                    <a:lnTo>
                      <a:pt x="701019" y="1251731"/>
                    </a:lnTo>
                    <a:lnTo>
                      <a:pt x="708573" y="1251731"/>
                    </a:lnTo>
                    <a:lnTo>
                      <a:pt x="708573" y="1307666"/>
                    </a:lnTo>
                    <a:lnTo>
                      <a:pt x="960880" y="1307666"/>
                    </a:lnTo>
                    <a:lnTo>
                      <a:pt x="960880" y="1334877"/>
                    </a:lnTo>
                    <a:lnTo>
                      <a:pt x="992607" y="1334877"/>
                    </a:lnTo>
                    <a:lnTo>
                      <a:pt x="992607" y="1363601"/>
                    </a:lnTo>
                    <a:lnTo>
                      <a:pt x="1000161" y="1363601"/>
                    </a:lnTo>
                    <a:lnTo>
                      <a:pt x="1000161" y="1419536"/>
                    </a:lnTo>
                    <a:lnTo>
                      <a:pt x="1007715" y="1419536"/>
                    </a:lnTo>
                    <a:lnTo>
                      <a:pt x="1007715" y="1448259"/>
                    </a:lnTo>
                    <a:lnTo>
                      <a:pt x="1031888" y="1448259"/>
                    </a:lnTo>
                    <a:lnTo>
                      <a:pt x="1031888" y="1475470"/>
                    </a:lnTo>
                    <a:lnTo>
                      <a:pt x="1039442" y="1475470"/>
                    </a:lnTo>
                    <a:lnTo>
                      <a:pt x="1039442" y="1504194"/>
                    </a:lnTo>
                    <a:lnTo>
                      <a:pt x="1046996" y="1504194"/>
                    </a:lnTo>
                    <a:lnTo>
                      <a:pt x="1046996" y="1532917"/>
                    </a:lnTo>
                    <a:lnTo>
                      <a:pt x="1054551" y="1532917"/>
                    </a:lnTo>
                    <a:lnTo>
                      <a:pt x="1054551" y="1560129"/>
                    </a:lnTo>
                    <a:lnTo>
                      <a:pt x="1071170" y="1560129"/>
                    </a:lnTo>
                    <a:lnTo>
                      <a:pt x="1071170" y="1588852"/>
                    </a:lnTo>
                    <a:lnTo>
                      <a:pt x="1095343" y="1588852"/>
                    </a:lnTo>
                    <a:lnTo>
                      <a:pt x="1095343" y="1644787"/>
                    </a:lnTo>
                    <a:lnTo>
                      <a:pt x="1142178" y="1644787"/>
                    </a:lnTo>
                    <a:lnTo>
                      <a:pt x="1142178" y="1673510"/>
                    </a:lnTo>
                    <a:lnTo>
                      <a:pt x="1157286" y="1673510"/>
                    </a:lnTo>
                    <a:lnTo>
                      <a:pt x="1157286" y="1702233"/>
                    </a:lnTo>
                    <a:lnTo>
                      <a:pt x="1267576" y="1702233"/>
                    </a:lnTo>
                    <a:lnTo>
                      <a:pt x="1267576" y="1729445"/>
                    </a:lnTo>
                    <a:lnTo>
                      <a:pt x="1275130" y="1729445"/>
                    </a:lnTo>
                    <a:lnTo>
                      <a:pt x="1275130" y="1758168"/>
                    </a:lnTo>
                    <a:lnTo>
                      <a:pt x="1284195" y="1758168"/>
                    </a:lnTo>
                    <a:lnTo>
                      <a:pt x="1284195" y="1814103"/>
                    </a:lnTo>
                    <a:lnTo>
                      <a:pt x="1299303" y="1814103"/>
                    </a:lnTo>
                    <a:lnTo>
                      <a:pt x="1299303" y="1842826"/>
                    </a:lnTo>
                    <a:lnTo>
                      <a:pt x="1331030" y="1842826"/>
                    </a:lnTo>
                    <a:lnTo>
                      <a:pt x="1331030" y="1871550"/>
                    </a:lnTo>
                    <a:lnTo>
                      <a:pt x="1394484" y="1871550"/>
                    </a:lnTo>
                    <a:lnTo>
                      <a:pt x="1394484" y="1900273"/>
                    </a:lnTo>
                    <a:lnTo>
                      <a:pt x="1409593" y="1900273"/>
                    </a:lnTo>
                    <a:lnTo>
                      <a:pt x="1409593" y="1930508"/>
                    </a:lnTo>
                    <a:lnTo>
                      <a:pt x="1488155" y="1930508"/>
                    </a:lnTo>
                    <a:lnTo>
                      <a:pt x="1488155" y="1960743"/>
                    </a:lnTo>
                    <a:lnTo>
                      <a:pt x="1527436" y="1960743"/>
                    </a:lnTo>
                    <a:lnTo>
                      <a:pt x="1527436" y="1990978"/>
                    </a:lnTo>
                    <a:lnTo>
                      <a:pt x="1637726" y="1990978"/>
                    </a:lnTo>
                    <a:lnTo>
                      <a:pt x="1637726" y="2021213"/>
                    </a:lnTo>
                    <a:lnTo>
                      <a:pt x="1654345" y="2021213"/>
                    </a:lnTo>
                    <a:lnTo>
                      <a:pt x="1654345" y="2051448"/>
                    </a:lnTo>
                    <a:lnTo>
                      <a:pt x="1661899" y="2051448"/>
                    </a:lnTo>
                    <a:lnTo>
                      <a:pt x="1661899" y="2083195"/>
                    </a:lnTo>
                    <a:lnTo>
                      <a:pt x="1677008" y="2083195"/>
                    </a:lnTo>
                    <a:lnTo>
                      <a:pt x="1677008" y="2113430"/>
                    </a:lnTo>
                    <a:lnTo>
                      <a:pt x="1701180" y="2113430"/>
                    </a:lnTo>
                    <a:lnTo>
                      <a:pt x="1701180" y="2145177"/>
                    </a:lnTo>
                    <a:lnTo>
                      <a:pt x="1708735" y="2145177"/>
                    </a:lnTo>
                    <a:lnTo>
                      <a:pt x="1708735" y="2176924"/>
                    </a:lnTo>
                    <a:lnTo>
                      <a:pt x="1748016" y="2176924"/>
                    </a:lnTo>
                    <a:lnTo>
                      <a:pt x="1748016" y="2210182"/>
                    </a:lnTo>
                    <a:lnTo>
                      <a:pt x="1865860" y="2210182"/>
                    </a:lnTo>
                    <a:lnTo>
                      <a:pt x="1865860" y="2241929"/>
                    </a:lnTo>
                    <a:lnTo>
                      <a:pt x="1882479" y="2241929"/>
                    </a:lnTo>
                    <a:lnTo>
                      <a:pt x="1882479" y="2273676"/>
                    </a:lnTo>
                    <a:lnTo>
                      <a:pt x="1953487" y="2273676"/>
                    </a:lnTo>
                    <a:lnTo>
                      <a:pt x="1953487" y="2305422"/>
                    </a:lnTo>
                    <a:lnTo>
                      <a:pt x="1961041" y="2305422"/>
                    </a:lnTo>
                    <a:lnTo>
                      <a:pt x="1961041" y="2337169"/>
                    </a:lnTo>
                    <a:lnTo>
                      <a:pt x="1976149" y="2337169"/>
                    </a:lnTo>
                    <a:lnTo>
                      <a:pt x="1976149" y="2370428"/>
                    </a:lnTo>
                    <a:lnTo>
                      <a:pt x="1992768" y="2370428"/>
                    </a:lnTo>
                    <a:lnTo>
                      <a:pt x="1992768" y="2435433"/>
                    </a:lnTo>
                    <a:lnTo>
                      <a:pt x="2000322" y="2435433"/>
                    </a:lnTo>
                    <a:lnTo>
                      <a:pt x="2000322" y="2468692"/>
                    </a:lnTo>
                    <a:lnTo>
                      <a:pt x="2024496" y="2468692"/>
                    </a:lnTo>
                    <a:lnTo>
                      <a:pt x="2024496" y="2501950"/>
                    </a:lnTo>
                    <a:lnTo>
                      <a:pt x="2047158" y="2501950"/>
                    </a:lnTo>
                    <a:lnTo>
                      <a:pt x="2047158" y="2535209"/>
                    </a:lnTo>
                    <a:lnTo>
                      <a:pt x="2086439" y="2535209"/>
                    </a:lnTo>
                    <a:lnTo>
                      <a:pt x="2086439" y="2568468"/>
                    </a:lnTo>
                    <a:lnTo>
                      <a:pt x="2394646" y="2568468"/>
                    </a:lnTo>
                    <a:lnTo>
                      <a:pt x="2394646" y="2603238"/>
                    </a:lnTo>
                    <a:lnTo>
                      <a:pt x="2566879" y="2603238"/>
                    </a:lnTo>
                    <a:lnTo>
                      <a:pt x="2566879" y="2638008"/>
                    </a:lnTo>
                    <a:lnTo>
                      <a:pt x="2575944" y="2638008"/>
                    </a:lnTo>
                    <a:lnTo>
                      <a:pt x="2575944" y="2672778"/>
                    </a:lnTo>
                    <a:lnTo>
                      <a:pt x="2591052" y="2672778"/>
                    </a:lnTo>
                    <a:lnTo>
                      <a:pt x="2591052" y="2707549"/>
                    </a:lnTo>
                    <a:lnTo>
                      <a:pt x="2637887" y="2707549"/>
                    </a:lnTo>
                    <a:lnTo>
                      <a:pt x="2637887" y="2777089"/>
                    </a:lnTo>
                    <a:lnTo>
                      <a:pt x="2662061" y="2777089"/>
                    </a:lnTo>
                    <a:lnTo>
                      <a:pt x="2662061" y="2811860"/>
                    </a:lnTo>
                    <a:lnTo>
                      <a:pt x="2968757" y="2811860"/>
                    </a:lnTo>
                    <a:lnTo>
                      <a:pt x="2968757" y="2848142"/>
                    </a:lnTo>
                    <a:lnTo>
                      <a:pt x="3032211" y="2848142"/>
                    </a:lnTo>
                    <a:lnTo>
                      <a:pt x="3032211" y="2882912"/>
                    </a:lnTo>
                    <a:lnTo>
                      <a:pt x="3063938" y="2882912"/>
                    </a:lnTo>
                    <a:lnTo>
                      <a:pt x="3063938" y="2952453"/>
                    </a:lnTo>
                    <a:lnTo>
                      <a:pt x="3331353" y="2952453"/>
                    </a:lnTo>
                    <a:lnTo>
                      <a:pt x="3331353" y="2999317"/>
                    </a:lnTo>
                    <a:lnTo>
                      <a:pt x="3402361" y="2999317"/>
                    </a:lnTo>
                    <a:lnTo>
                      <a:pt x="3402361" y="3044670"/>
                    </a:lnTo>
                    <a:lnTo>
                      <a:pt x="3630494" y="3044670"/>
                    </a:lnTo>
                    <a:lnTo>
                      <a:pt x="3630494" y="3100604"/>
                    </a:lnTo>
                    <a:lnTo>
                      <a:pt x="3890355" y="3100604"/>
                    </a:lnTo>
                    <a:lnTo>
                      <a:pt x="3890355" y="3168633"/>
                    </a:lnTo>
                    <a:lnTo>
                      <a:pt x="3953809" y="3168633"/>
                    </a:lnTo>
                    <a:lnTo>
                      <a:pt x="3953809" y="3238174"/>
                    </a:lnTo>
                    <a:lnTo>
                      <a:pt x="4331514" y="3238174"/>
                    </a:lnTo>
                    <a:lnTo>
                      <a:pt x="4331514" y="3375743"/>
                    </a:lnTo>
                    <a:lnTo>
                      <a:pt x="6049313" y="3375743"/>
                    </a:lnTo>
                  </a:path>
                </a:pathLst>
              </a:custGeom>
              <a:noFill/>
              <a:ln w="38100" cap="flat">
                <a:solidFill>
                  <a:schemeClr val="accent4"/>
                </a:solidFill>
                <a:custDash>
                  <a:ds d="600142" sp="200047"/>
                </a:custDash>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91" name="Freeform 304">
                <a:extLst>
                  <a:ext uri="{FF2B5EF4-FFF2-40B4-BE49-F238E27FC236}">
                    <a16:creationId xmlns:a16="http://schemas.microsoft.com/office/drawing/2014/main" id="{AE528386-81ED-2BBE-F03E-E40ED1C760A8}"/>
                  </a:ext>
                </a:extLst>
              </p:cNvPr>
              <p:cNvSpPr/>
              <p:nvPr/>
            </p:nvSpPr>
            <p:spPr>
              <a:xfrm>
                <a:off x="9023963" y="4426756"/>
                <a:ext cx="3021" cy="1511"/>
              </a:xfrm>
              <a:custGeom>
                <a:avLst/>
                <a:gdLst>
                  <a:gd name="connsiteX0" fmla="*/ 0 w 3021"/>
                  <a:gd name="connsiteY0" fmla="*/ 1512 h 1511"/>
                  <a:gd name="connsiteX1" fmla="*/ 3022 w 3021"/>
                  <a:gd name="connsiteY1" fmla="*/ 0 h 1511"/>
                </a:gdLst>
                <a:ahLst/>
                <a:cxnLst>
                  <a:cxn ang="0">
                    <a:pos x="connsiteX0" y="connsiteY0"/>
                  </a:cxn>
                  <a:cxn ang="0">
                    <a:pos x="connsiteX1" y="connsiteY1"/>
                  </a:cxn>
                </a:cxnLst>
                <a:rect l="l" t="t" r="r" b="b"/>
                <a:pathLst>
                  <a:path w="3021" h="1511">
                    <a:moveTo>
                      <a:pt x="0" y="1512"/>
                    </a:moveTo>
                    <a:lnTo>
                      <a:pt x="3022" y="0"/>
                    </a:lnTo>
                  </a:path>
                </a:pathLst>
              </a:custGeom>
              <a:ln w="15875" cap="flat">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92" name="Freeform 305">
                <a:extLst>
                  <a:ext uri="{FF2B5EF4-FFF2-40B4-BE49-F238E27FC236}">
                    <a16:creationId xmlns:a16="http://schemas.microsoft.com/office/drawing/2014/main" id="{9D5FDDC4-5BCF-0B49-8256-FA852FB162A6}"/>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93" name="Freeform 306">
                <a:extLst>
                  <a:ext uri="{FF2B5EF4-FFF2-40B4-BE49-F238E27FC236}">
                    <a16:creationId xmlns:a16="http://schemas.microsoft.com/office/drawing/2014/main" id="{9BEFF658-0A11-D421-0559-FD86782101E2}"/>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94" name="Freeform 307">
                <a:extLst>
                  <a:ext uri="{FF2B5EF4-FFF2-40B4-BE49-F238E27FC236}">
                    <a16:creationId xmlns:a16="http://schemas.microsoft.com/office/drawing/2014/main" id="{F5D43C2A-1346-5F07-BEBC-B0F3374DC57B}"/>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95" name="Freeform 308">
                <a:extLst>
                  <a:ext uri="{FF2B5EF4-FFF2-40B4-BE49-F238E27FC236}">
                    <a16:creationId xmlns:a16="http://schemas.microsoft.com/office/drawing/2014/main" id="{B69EB1BF-C14E-7D2C-E272-F43B2FD4D22B}"/>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96" name="Freeform 309">
                <a:extLst>
                  <a:ext uri="{FF2B5EF4-FFF2-40B4-BE49-F238E27FC236}">
                    <a16:creationId xmlns:a16="http://schemas.microsoft.com/office/drawing/2014/main" id="{B7040A95-50FE-D548-9293-8CE9F4EA3B42}"/>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97" name="Freeform 310">
                <a:extLst>
                  <a:ext uri="{FF2B5EF4-FFF2-40B4-BE49-F238E27FC236}">
                    <a16:creationId xmlns:a16="http://schemas.microsoft.com/office/drawing/2014/main" id="{4DCDAE1D-4893-1055-57AD-188A00545A0C}"/>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98" name="Freeform 311">
                <a:extLst>
                  <a:ext uri="{FF2B5EF4-FFF2-40B4-BE49-F238E27FC236}">
                    <a16:creationId xmlns:a16="http://schemas.microsoft.com/office/drawing/2014/main" id="{4C214F56-C8E3-3042-5D77-98AA73EB31CD}"/>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99" name="Freeform 312">
                <a:extLst>
                  <a:ext uri="{FF2B5EF4-FFF2-40B4-BE49-F238E27FC236}">
                    <a16:creationId xmlns:a16="http://schemas.microsoft.com/office/drawing/2014/main" id="{AC9ED74E-F16C-992E-CD6F-988353BDD46E}"/>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00" name="Freeform 313">
                <a:extLst>
                  <a:ext uri="{FF2B5EF4-FFF2-40B4-BE49-F238E27FC236}">
                    <a16:creationId xmlns:a16="http://schemas.microsoft.com/office/drawing/2014/main" id="{DFF2AF2B-578A-6B2A-A734-BF32BC9CA91C}"/>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01" name="Freeform 314">
                <a:extLst>
                  <a:ext uri="{FF2B5EF4-FFF2-40B4-BE49-F238E27FC236}">
                    <a16:creationId xmlns:a16="http://schemas.microsoft.com/office/drawing/2014/main" id="{11A92A17-38B4-602E-92C3-97C5C972675E}"/>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02" name="Freeform 315">
                <a:extLst>
                  <a:ext uri="{FF2B5EF4-FFF2-40B4-BE49-F238E27FC236}">
                    <a16:creationId xmlns:a16="http://schemas.microsoft.com/office/drawing/2014/main" id="{8F0D63DA-E1E7-69C6-6BC6-0C4E989B629D}"/>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03" name="Freeform 316">
                <a:extLst>
                  <a:ext uri="{FF2B5EF4-FFF2-40B4-BE49-F238E27FC236}">
                    <a16:creationId xmlns:a16="http://schemas.microsoft.com/office/drawing/2014/main" id="{C1AD8925-BA2E-F706-5296-8129B86EC064}"/>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04" name="Freeform 317">
                <a:extLst>
                  <a:ext uri="{FF2B5EF4-FFF2-40B4-BE49-F238E27FC236}">
                    <a16:creationId xmlns:a16="http://schemas.microsoft.com/office/drawing/2014/main" id="{266C2B04-0BC3-1200-2C14-196639C5928A}"/>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05" name="Freeform 318">
                <a:extLst>
                  <a:ext uri="{FF2B5EF4-FFF2-40B4-BE49-F238E27FC236}">
                    <a16:creationId xmlns:a16="http://schemas.microsoft.com/office/drawing/2014/main" id="{38B49AD7-ECC3-3858-45ED-5089CBE8EB48}"/>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06" name="Freeform 319">
                <a:extLst>
                  <a:ext uri="{FF2B5EF4-FFF2-40B4-BE49-F238E27FC236}">
                    <a16:creationId xmlns:a16="http://schemas.microsoft.com/office/drawing/2014/main" id="{CCF1161A-243A-3033-439D-1B32189161FD}"/>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07" name="Freeform 320">
                <a:extLst>
                  <a:ext uri="{FF2B5EF4-FFF2-40B4-BE49-F238E27FC236}">
                    <a16:creationId xmlns:a16="http://schemas.microsoft.com/office/drawing/2014/main" id="{0C1C5E3D-82D6-B0C7-700F-87A8C01D8057}"/>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08" name="Freeform 321">
                <a:extLst>
                  <a:ext uri="{FF2B5EF4-FFF2-40B4-BE49-F238E27FC236}">
                    <a16:creationId xmlns:a16="http://schemas.microsoft.com/office/drawing/2014/main" id="{04683D15-4802-345B-481C-3A17571AC7A4}"/>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09" name="Freeform 322">
                <a:extLst>
                  <a:ext uri="{FF2B5EF4-FFF2-40B4-BE49-F238E27FC236}">
                    <a16:creationId xmlns:a16="http://schemas.microsoft.com/office/drawing/2014/main" id="{4BB62D7A-60F8-815B-D10E-B76134945A98}"/>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10" name="Freeform 323">
                <a:extLst>
                  <a:ext uri="{FF2B5EF4-FFF2-40B4-BE49-F238E27FC236}">
                    <a16:creationId xmlns:a16="http://schemas.microsoft.com/office/drawing/2014/main" id="{36A8F9CB-5D5C-4C48-BC71-CA659364E170}"/>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11" name="Freeform 324">
                <a:extLst>
                  <a:ext uri="{FF2B5EF4-FFF2-40B4-BE49-F238E27FC236}">
                    <a16:creationId xmlns:a16="http://schemas.microsoft.com/office/drawing/2014/main" id="{8DC05B54-21A7-8487-5ED2-E352D7DFCDF7}"/>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12" name="Freeform 325">
                <a:extLst>
                  <a:ext uri="{FF2B5EF4-FFF2-40B4-BE49-F238E27FC236}">
                    <a16:creationId xmlns:a16="http://schemas.microsoft.com/office/drawing/2014/main" id="{B9FCFCFF-75DD-020C-4C9D-87FDC899D982}"/>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13" name="Freeform 326">
                <a:extLst>
                  <a:ext uri="{FF2B5EF4-FFF2-40B4-BE49-F238E27FC236}">
                    <a16:creationId xmlns:a16="http://schemas.microsoft.com/office/drawing/2014/main" id="{1E6CB807-2F37-F8A1-56A4-E1B7EE15C5F5}"/>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14" name="Freeform 327">
                <a:extLst>
                  <a:ext uri="{FF2B5EF4-FFF2-40B4-BE49-F238E27FC236}">
                    <a16:creationId xmlns:a16="http://schemas.microsoft.com/office/drawing/2014/main" id="{10C65778-FAE7-D06F-25E3-EF43D8D365C3}"/>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15" name="Freeform 328">
                <a:extLst>
                  <a:ext uri="{FF2B5EF4-FFF2-40B4-BE49-F238E27FC236}">
                    <a16:creationId xmlns:a16="http://schemas.microsoft.com/office/drawing/2014/main" id="{1CA3372B-1E6A-37B8-87B0-F27F895377E2}"/>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16" name="Freeform 329">
                <a:extLst>
                  <a:ext uri="{FF2B5EF4-FFF2-40B4-BE49-F238E27FC236}">
                    <a16:creationId xmlns:a16="http://schemas.microsoft.com/office/drawing/2014/main" id="{18B50EC1-F3C3-C4E2-AD61-ABE2A3DA3B87}"/>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17" name="Freeform 330">
                <a:extLst>
                  <a:ext uri="{FF2B5EF4-FFF2-40B4-BE49-F238E27FC236}">
                    <a16:creationId xmlns:a16="http://schemas.microsoft.com/office/drawing/2014/main" id="{F6A62041-068C-3634-4F44-D8C3EA1C09AF}"/>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18" name="Freeform 331">
                <a:extLst>
                  <a:ext uri="{FF2B5EF4-FFF2-40B4-BE49-F238E27FC236}">
                    <a16:creationId xmlns:a16="http://schemas.microsoft.com/office/drawing/2014/main" id="{E6863226-3CA5-49FB-2A8E-539856F2D152}"/>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19" name="Freeform 332">
                <a:extLst>
                  <a:ext uri="{FF2B5EF4-FFF2-40B4-BE49-F238E27FC236}">
                    <a16:creationId xmlns:a16="http://schemas.microsoft.com/office/drawing/2014/main" id="{875CDFA9-A711-4E43-3B7C-7017DE044992}"/>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20" name="Freeform 333">
                <a:extLst>
                  <a:ext uri="{FF2B5EF4-FFF2-40B4-BE49-F238E27FC236}">
                    <a16:creationId xmlns:a16="http://schemas.microsoft.com/office/drawing/2014/main" id="{39037916-01AA-6B74-4CB0-AF3A485A53DE}"/>
                  </a:ext>
                </a:extLst>
              </p:cNvPr>
              <p:cNvSpPr/>
              <p:nvPr/>
            </p:nvSpPr>
            <p:spPr>
              <a:xfrm>
                <a:off x="3239043" y="11734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21" name="Freeform 334">
                <a:extLst>
                  <a:ext uri="{FF2B5EF4-FFF2-40B4-BE49-F238E27FC236}">
                    <a16:creationId xmlns:a16="http://schemas.microsoft.com/office/drawing/2014/main" id="{18D2CE48-D137-D105-62A5-347A06757F7E}"/>
                  </a:ext>
                </a:extLst>
              </p:cNvPr>
              <p:cNvSpPr/>
              <p:nvPr/>
            </p:nvSpPr>
            <p:spPr>
              <a:xfrm>
                <a:off x="3269259" y="11432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22" name="Freeform 335">
                <a:extLst>
                  <a:ext uri="{FF2B5EF4-FFF2-40B4-BE49-F238E27FC236}">
                    <a16:creationId xmlns:a16="http://schemas.microsoft.com/office/drawing/2014/main" id="{E9A49D9C-D3E6-02BA-FB40-FC69ABAB2935}"/>
                  </a:ext>
                </a:extLst>
              </p:cNvPr>
              <p:cNvSpPr/>
              <p:nvPr/>
            </p:nvSpPr>
            <p:spPr>
              <a:xfrm>
                <a:off x="3254151" y="132161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23" name="Freeform 336">
                <a:extLst>
                  <a:ext uri="{FF2B5EF4-FFF2-40B4-BE49-F238E27FC236}">
                    <a16:creationId xmlns:a16="http://schemas.microsoft.com/office/drawing/2014/main" id="{A0D3DF19-6758-5A1B-18D5-F598F2790611}"/>
                  </a:ext>
                </a:extLst>
              </p:cNvPr>
              <p:cNvSpPr/>
              <p:nvPr/>
            </p:nvSpPr>
            <p:spPr>
              <a:xfrm>
                <a:off x="3284367" y="129138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24" name="Freeform 337">
                <a:extLst>
                  <a:ext uri="{FF2B5EF4-FFF2-40B4-BE49-F238E27FC236}">
                    <a16:creationId xmlns:a16="http://schemas.microsoft.com/office/drawing/2014/main" id="{3FFF9308-C645-5C1B-564C-80B8819094FB}"/>
                  </a:ext>
                </a:extLst>
              </p:cNvPr>
              <p:cNvSpPr/>
              <p:nvPr/>
            </p:nvSpPr>
            <p:spPr>
              <a:xfrm>
                <a:off x="3270770" y="141988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25" name="Freeform 338">
                <a:extLst>
                  <a:ext uri="{FF2B5EF4-FFF2-40B4-BE49-F238E27FC236}">
                    <a16:creationId xmlns:a16="http://schemas.microsoft.com/office/drawing/2014/main" id="{B97113D5-E152-9183-922B-553CD7F4541B}"/>
                  </a:ext>
                </a:extLst>
              </p:cNvPr>
              <p:cNvSpPr/>
              <p:nvPr/>
            </p:nvSpPr>
            <p:spPr>
              <a:xfrm>
                <a:off x="3300986" y="138964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26" name="Freeform 339">
                <a:extLst>
                  <a:ext uri="{FF2B5EF4-FFF2-40B4-BE49-F238E27FC236}">
                    <a16:creationId xmlns:a16="http://schemas.microsoft.com/office/drawing/2014/main" id="{DB8D747F-694F-12D9-1D5D-3CB66011922F}"/>
                  </a:ext>
                </a:extLst>
              </p:cNvPr>
              <p:cNvSpPr/>
              <p:nvPr/>
            </p:nvSpPr>
            <p:spPr>
              <a:xfrm>
                <a:off x="3278324" y="152116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27" name="Freeform 340">
                <a:extLst>
                  <a:ext uri="{FF2B5EF4-FFF2-40B4-BE49-F238E27FC236}">
                    <a16:creationId xmlns:a16="http://schemas.microsoft.com/office/drawing/2014/main" id="{0EAD675E-3333-9C52-6A36-94C035B31B1B}"/>
                  </a:ext>
                </a:extLst>
              </p:cNvPr>
              <p:cNvSpPr/>
              <p:nvPr/>
            </p:nvSpPr>
            <p:spPr>
              <a:xfrm>
                <a:off x="3308540" y="149093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28" name="Freeform 341">
                <a:extLst>
                  <a:ext uri="{FF2B5EF4-FFF2-40B4-BE49-F238E27FC236}">
                    <a16:creationId xmlns:a16="http://schemas.microsoft.com/office/drawing/2014/main" id="{4CBF96A9-0314-5D41-2FB7-FF6451E38997}"/>
                  </a:ext>
                </a:extLst>
              </p:cNvPr>
              <p:cNvSpPr/>
              <p:nvPr/>
            </p:nvSpPr>
            <p:spPr>
              <a:xfrm>
                <a:off x="3285878" y="162094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29" name="Freeform 342">
                <a:extLst>
                  <a:ext uri="{FF2B5EF4-FFF2-40B4-BE49-F238E27FC236}">
                    <a16:creationId xmlns:a16="http://schemas.microsoft.com/office/drawing/2014/main" id="{22485EDD-284B-8C53-3365-04C7AAD8EFAD}"/>
                  </a:ext>
                </a:extLst>
              </p:cNvPr>
              <p:cNvSpPr/>
              <p:nvPr/>
            </p:nvSpPr>
            <p:spPr>
              <a:xfrm>
                <a:off x="3316094" y="159070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30" name="Freeform 343">
                <a:extLst>
                  <a:ext uri="{FF2B5EF4-FFF2-40B4-BE49-F238E27FC236}">
                    <a16:creationId xmlns:a16="http://schemas.microsoft.com/office/drawing/2014/main" id="{8B5784A7-6824-E780-35CB-5D4459873443}"/>
                  </a:ext>
                </a:extLst>
              </p:cNvPr>
              <p:cNvSpPr/>
              <p:nvPr/>
            </p:nvSpPr>
            <p:spPr>
              <a:xfrm>
                <a:off x="3371995" y="19021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31" name="Freeform 344">
                <a:extLst>
                  <a:ext uri="{FF2B5EF4-FFF2-40B4-BE49-F238E27FC236}">
                    <a16:creationId xmlns:a16="http://schemas.microsoft.com/office/drawing/2014/main" id="{7FD4645C-2CA1-70A8-39B7-80BB319009A6}"/>
                  </a:ext>
                </a:extLst>
              </p:cNvPr>
              <p:cNvSpPr/>
              <p:nvPr/>
            </p:nvSpPr>
            <p:spPr>
              <a:xfrm>
                <a:off x="3402211" y="18718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32" name="Freeform 345">
                <a:extLst>
                  <a:ext uri="{FF2B5EF4-FFF2-40B4-BE49-F238E27FC236}">
                    <a16:creationId xmlns:a16="http://schemas.microsoft.com/office/drawing/2014/main" id="{522AAB0B-D688-7A5B-7844-9D8C4AE9C46B}"/>
                  </a:ext>
                </a:extLst>
              </p:cNvPr>
              <p:cNvSpPr/>
              <p:nvPr/>
            </p:nvSpPr>
            <p:spPr>
              <a:xfrm>
                <a:off x="3381060" y="19021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33" name="Freeform 346">
                <a:extLst>
                  <a:ext uri="{FF2B5EF4-FFF2-40B4-BE49-F238E27FC236}">
                    <a16:creationId xmlns:a16="http://schemas.microsoft.com/office/drawing/2014/main" id="{6319F2FC-8AE3-C644-EE63-799809ECFCD4}"/>
                  </a:ext>
                </a:extLst>
              </p:cNvPr>
              <p:cNvSpPr/>
              <p:nvPr/>
            </p:nvSpPr>
            <p:spPr>
              <a:xfrm>
                <a:off x="3411276" y="18718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34" name="Freeform 347">
                <a:extLst>
                  <a:ext uri="{FF2B5EF4-FFF2-40B4-BE49-F238E27FC236}">
                    <a16:creationId xmlns:a16="http://schemas.microsoft.com/office/drawing/2014/main" id="{03216B86-5E2E-CF9F-CFDF-0E2832CDD0C7}"/>
                  </a:ext>
                </a:extLst>
              </p:cNvPr>
              <p:cNvSpPr/>
              <p:nvPr/>
            </p:nvSpPr>
            <p:spPr>
              <a:xfrm>
                <a:off x="3388614" y="19021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35" name="Freeform 348">
                <a:extLst>
                  <a:ext uri="{FF2B5EF4-FFF2-40B4-BE49-F238E27FC236}">
                    <a16:creationId xmlns:a16="http://schemas.microsoft.com/office/drawing/2014/main" id="{484E4B53-5B42-E38C-2E88-DC0CB03085C7}"/>
                  </a:ext>
                </a:extLst>
              </p:cNvPr>
              <p:cNvSpPr/>
              <p:nvPr/>
            </p:nvSpPr>
            <p:spPr>
              <a:xfrm>
                <a:off x="3418830" y="18718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36" name="Freeform 349">
                <a:extLst>
                  <a:ext uri="{FF2B5EF4-FFF2-40B4-BE49-F238E27FC236}">
                    <a16:creationId xmlns:a16="http://schemas.microsoft.com/office/drawing/2014/main" id="{07F8A4D5-8086-DA03-EC9D-205134BE996B}"/>
                  </a:ext>
                </a:extLst>
              </p:cNvPr>
              <p:cNvSpPr/>
              <p:nvPr/>
            </p:nvSpPr>
            <p:spPr>
              <a:xfrm>
                <a:off x="3411276" y="19021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37" name="Freeform 350">
                <a:extLst>
                  <a:ext uri="{FF2B5EF4-FFF2-40B4-BE49-F238E27FC236}">
                    <a16:creationId xmlns:a16="http://schemas.microsoft.com/office/drawing/2014/main" id="{A01977EF-F240-53E2-8047-CCDD9145EE30}"/>
                  </a:ext>
                </a:extLst>
              </p:cNvPr>
              <p:cNvSpPr/>
              <p:nvPr/>
            </p:nvSpPr>
            <p:spPr>
              <a:xfrm>
                <a:off x="3441492" y="18718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38" name="Freeform 351">
                <a:extLst>
                  <a:ext uri="{FF2B5EF4-FFF2-40B4-BE49-F238E27FC236}">
                    <a16:creationId xmlns:a16="http://schemas.microsoft.com/office/drawing/2014/main" id="{E60A4319-6D65-5781-9D1F-1B3505524933}"/>
                  </a:ext>
                </a:extLst>
              </p:cNvPr>
              <p:cNvSpPr/>
              <p:nvPr/>
            </p:nvSpPr>
            <p:spPr>
              <a:xfrm>
                <a:off x="3514011" y="198074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39" name="Freeform 352">
                <a:extLst>
                  <a:ext uri="{FF2B5EF4-FFF2-40B4-BE49-F238E27FC236}">
                    <a16:creationId xmlns:a16="http://schemas.microsoft.com/office/drawing/2014/main" id="{B40CC6E0-BFE6-6449-0B05-26BF7A6CA78B}"/>
                  </a:ext>
                </a:extLst>
              </p:cNvPr>
              <p:cNvSpPr/>
              <p:nvPr/>
            </p:nvSpPr>
            <p:spPr>
              <a:xfrm>
                <a:off x="3544228" y="195050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40" name="Freeform 353">
                <a:extLst>
                  <a:ext uri="{FF2B5EF4-FFF2-40B4-BE49-F238E27FC236}">
                    <a16:creationId xmlns:a16="http://schemas.microsoft.com/office/drawing/2014/main" id="{236A79B2-633A-6012-195F-2E30D7855576}"/>
                  </a:ext>
                </a:extLst>
              </p:cNvPr>
              <p:cNvSpPr/>
              <p:nvPr/>
            </p:nvSpPr>
            <p:spPr>
              <a:xfrm>
                <a:off x="3609193" y="21681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41" name="Freeform 354">
                <a:extLst>
                  <a:ext uri="{FF2B5EF4-FFF2-40B4-BE49-F238E27FC236}">
                    <a16:creationId xmlns:a16="http://schemas.microsoft.com/office/drawing/2014/main" id="{1F0A0637-6573-138A-069E-ABBEF7C92B0B}"/>
                  </a:ext>
                </a:extLst>
              </p:cNvPr>
              <p:cNvSpPr/>
              <p:nvPr/>
            </p:nvSpPr>
            <p:spPr>
              <a:xfrm>
                <a:off x="3639409" y="21379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42" name="Freeform 355">
                <a:extLst>
                  <a:ext uri="{FF2B5EF4-FFF2-40B4-BE49-F238E27FC236}">
                    <a16:creationId xmlns:a16="http://schemas.microsoft.com/office/drawing/2014/main" id="{25B20B44-C016-5C5F-C666-A7CE64033841}"/>
                  </a:ext>
                </a:extLst>
              </p:cNvPr>
              <p:cNvSpPr/>
              <p:nvPr/>
            </p:nvSpPr>
            <p:spPr>
              <a:xfrm>
                <a:off x="3616747" y="21938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43" name="Freeform 356">
                <a:extLst>
                  <a:ext uri="{FF2B5EF4-FFF2-40B4-BE49-F238E27FC236}">
                    <a16:creationId xmlns:a16="http://schemas.microsoft.com/office/drawing/2014/main" id="{2B7E557A-D0E8-8A61-1DDC-43EF0CED77B7}"/>
                  </a:ext>
                </a:extLst>
              </p:cNvPr>
              <p:cNvSpPr/>
              <p:nvPr/>
            </p:nvSpPr>
            <p:spPr>
              <a:xfrm>
                <a:off x="3646963" y="21636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44" name="Freeform 357">
                <a:extLst>
                  <a:ext uri="{FF2B5EF4-FFF2-40B4-BE49-F238E27FC236}">
                    <a16:creationId xmlns:a16="http://schemas.microsoft.com/office/drawing/2014/main" id="{6293AD1E-AB5A-FC19-E5CF-CAD276583448}"/>
                  </a:ext>
                </a:extLst>
              </p:cNvPr>
              <p:cNvSpPr/>
              <p:nvPr/>
            </p:nvSpPr>
            <p:spPr>
              <a:xfrm>
                <a:off x="3663582" y="23586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45" name="Freeform 358">
                <a:extLst>
                  <a:ext uri="{FF2B5EF4-FFF2-40B4-BE49-F238E27FC236}">
                    <a16:creationId xmlns:a16="http://schemas.microsoft.com/office/drawing/2014/main" id="{164EA0C3-D114-CD71-B26E-BF9C83E90FC7}"/>
                  </a:ext>
                </a:extLst>
              </p:cNvPr>
              <p:cNvSpPr/>
              <p:nvPr/>
            </p:nvSpPr>
            <p:spPr>
              <a:xfrm>
                <a:off x="3693799" y="2326932"/>
                <a:ext cx="15108" cy="61981"/>
              </a:xfrm>
              <a:custGeom>
                <a:avLst/>
                <a:gdLst>
                  <a:gd name="connsiteX0" fmla="*/ 0 w 15108"/>
                  <a:gd name="connsiteY0" fmla="*/ 0 h 61981"/>
                  <a:gd name="connsiteX1" fmla="*/ 0 w 15108"/>
                  <a:gd name="connsiteY1" fmla="*/ 61982 h 61981"/>
                </a:gdLst>
                <a:ahLst/>
                <a:cxnLst>
                  <a:cxn ang="0">
                    <a:pos x="connsiteX0" y="connsiteY0"/>
                  </a:cxn>
                  <a:cxn ang="0">
                    <a:pos x="connsiteX1" y="connsiteY1"/>
                  </a:cxn>
                </a:cxnLst>
                <a:rect l="l" t="t" r="r" b="b"/>
                <a:pathLst>
                  <a:path w="15108" h="61981">
                    <a:moveTo>
                      <a:pt x="0" y="0"/>
                    </a:moveTo>
                    <a:lnTo>
                      <a:pt x="0" y="61982"/>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46" name="Freeform 359">
                <a:extLst>
                  <a:ext uri="{FF2B5EF4-FFF2-40B4-BE49-F238E27FC236}">
                    <a16:creationId xmlns:a16="http://schemas.microsoft.com/office/drawing/2014/main" id="{D9223545-B001-F76A-3D62-90E80539F5D8}"/>
                  </a:ext>
                </a:extLst>
              </p:cNvPr>
              <p:cNvSpPr/>
              <p:nvPr/>
            </p:nvSpPr>
            <p:spPr>
              <a:xfrm>
                <a:off x="3773872" y="23586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47" name="Freeform 360">
                <a:extLst>
                  <a:ext uri="{FF2B5EF4-FFF2-40B4-BE49-F238E27FC236}">
                    <a16:creationId xmlns:a16="http://schemas.microsoft.com/office/drawing/2014/main" id="{B98371D3-262D-31A4-C519-38E8AF00101E}"/>
                  </a:ext>
                </a:extLst>
              </p:cNvPr>
              <p:cNvSpPr/>
              <p:nvPr/>
            </p:nvSpPr>
            <p:spPr>
              <a:xfrm>
                <a:off x="3804088" y="2326932"/>
                <a:ext cx="15108" cy="61981"/>
              </a:xfrm>
              <a:custGeom>
                <a:avLst/>
                <a:gdLst>
                  <a:gd name="connsiteX0" fmla="*/ 0 w 15108"/>
                  <a:gd name="connsiteY0" fmla="*/ 0 h 61981"/>
                  <a:gd name="connsiteX1" fmla="*/ 0 w 15108"/>
                  <a:gd name="connsiteY1" fmla="*/ 61982 h 61981"/>
                </a:gdLst>
                <a:ahLst/>
                <a:cxnLst>
                  <a:cxn ang="0">
                    <a:pos x="connsiteX0" y="connsiteY0"/>
                  </a:cxn>
                  <a:cxn ang="0">
                    <a:pos x="connsiteX1" y="connsiteY1"/>
                  </a:cxn>
                </a:cxnLst>
                <a:rect l="l" t="t" r="r" b="b"/>
                <a:pathLst>
                  <a:path w="15108" h="61981">
                    <a:moveTo>
                      <a:pt x="0" y="0"/>
                    </a:moveTo>
                    <a:lnTo>
                      <a:pt x="0" y="61982"/>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48" name="Freeform 361">
                <a:extLst>
                  <a:ext uri="{FF2B5EF4-FFF2-40B4-BE49-F238E27FC236}">
                    <a16:creationId xmlns:a16="http://schemas.microsoft.com/office/drawing/2014/main" id="{897CBC7E-0B7C-FF79-474F-C886C3302EEC}"/>
                  </a:ext>
                </a:extLst>
              </p:cNvPr>
              <p:cNvSpPr/>
              <p:nvPr/>
            </p:nvSpPr>
            <p:spPr>
              <a:xfrm>
                <a:off x="3915889" y="238589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49" name="Freeform 362">
                <a:extLst>
                  <a:ext uri="{FF2B5EF4-FFF2-40B4-BE49-F238E27FC236}">
                    <a16:creationId xmlns:a16="http://schemas.microsoft.com/office/drawing/2014/main" id="{C76D35BF-FC2A-2D81-6532-94BD7B215DA7}"/>
                  </a:ext>
                </a:extLst>
              </p:cNvPr>
              <p:cNvSpPr/>
              <p:nvPr/>
            </p:nvSpPr>
            <p:spPr>
              <a:xfrm>
                <a:off x="3946105" y="235565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50" name="Freeform 363">
                <a:extLst>
                  <a:ext uri="{FF2B5EF4-FFF2-40B4-BE49-F238E27FC236}">
                    <a16:creationId xmlns:a16="http://schemas.microsoft.com/office/drawing/2014/main" id="{5D91A510-5C0B-378C-4A41-38D9436E974F}"/>
                  </a:ext>
                </a:extLst>
              </p:cNvPr>
              <p:cNvSpPr/>
              <p:nvPr/>
            </p:nvSpPr>
            <p:spPr>
              <a:xfrm>
                <a:off x="4246758" y="28938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51" name="Freeform 364">
                <a:extLst>
                  <a:ext uri="{FF2B5EF4-FFF2-40B4-BE49-F238E27FC236}">
                    <a16:creationId xmlns:a16="http://schemas.microsoft.com/office/drawing/2014/main" id="{E0C14EDD-861F-02D3-847B-B7F83DD5DA6C}"/>
                  </a:ext>
                </a:extLst>
              </p:cNvPr>
              <p:cNvSpPr/>
              <p:nvPr/>
            </p:nvSpPr>
            <p:spPr>
              <a:xfrm>
                <a:off x="4276974" y="28636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52" name="Freeform 365">
                <a:extLst>
                  <a:ext uri="{FF2B5EF4-FFF2-40B4-BE49-F238E27FC236}">
                    <a16:creationId xmlns:a16="http://schemas.microsoft.com/office/drawing/2014/main" id="{7A6FBDF2-62A7-3FEE-D052-8E2F9BDB6613}"/>
                  </a:ext>
                </a:extLst>
              </p:cNvPr>
              <p:cNvSpPr/>
              <p:nvPr/>
            </p:nvSpPr>
            <p:spPr>
              <a:xfrm>
                <a:off x="4317766" y="292256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53" name="Freeform 366">
                <a:extLst>
                  <a:ext uri="{FF2B5EF4-FFF2-40B4-BE49-F238E27FC236}">
                    <a16:creationId xmlns:a16="http://schemas.microsoft.com/office/drawing/2014/main" id="{8E6690C3-1D15-940C-1C72-DD824D7E9972}"/>
                  </a:ext>
                </a:extLst>
              </p:cNvPr>
              <p:cNvSpPr/>
              <p:nvPr/>
            </p:nvSpPr>
            <p:spPr>
              <a:xfrm>
                <a:off x="4347983" y="289232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54" name="Freeform 367">
                <a:extLst>
                  <a:ext uri="{FF2B5EF4-FFF2-40B4-BE49-F238E27FC236}">
                    <a16:creationId xmlns:a16="http://schemas.microsoft.com/office/drawing/2014/main" id="{536170C6-320E-3795-33E4-F914E256E9F9}"/>
                  </a:ext>
                </a:extLst>
              </p:cNvPr>
              <p:cNvSpPr/>
              <p:nvPr/>
            </p:nvSpPr>
            <p:spPr>
              <a:xfrm>
                <a:off x="4381221" y="298152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55" name="Freeform 368">
                <a:extLst>
                  <a:ext uri="{FF2B5EF4-FFF2-40B4-BE49-F238E27FC236}">
                    <a16:creationId xmlns:a16="http://schemas.microsoft.com/office/drawing/2014/main" id="{571BDA80-41E3-92E8-A505-7F6DED408C8C}"/>
                  </a:ext>
                </a:extLst>
              </p:cNvPr>
              <p:cNvSpPr/>
              <p:nvPr/>
            </p:nvSpPr>
            <p:spPr>
              <a:xfrm>
                <a:off x="4411437" y="295128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56" name="Freeform 369">
                <a:extLst>
                  <a:ext uri="{FF2B5EF4-FFF2-40B4-BE49-F238E27FC236}">
                    <a16:creationId xmlns:a16="http://schemas.microsoft.com/office/drawing/2014/main" id="{C3948AED-DEA4-E343-87D0-C0FDC8BB0419}"/>
                  </a:ext>
                </a:extLst>
              </p:cNvPr>
              <p:cNvSpPr/>
              <p:nvPr/>
            </p:nvSpPr>
            <p:spPr>
              <a:xfrm>
                <a:off x="4381221" y="298152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57" name="Freeform 370">
                <a:extLst>
                  <a:ext uri="{FF2B5EF4-FFF2-40B4-BE49-F238E27FC236}">
                    <a16:creationId xmlns:a16="http://schemas.microsoft.com/office/drawing/2014/main" id="{ABD52FB0-54B6-9334-6E30-054A0EC57491}"/>
                  </a:ext>
                </a:extLst>
              </p:cNvPr>
              <p:cNvSpPr/>
              <p:nvPr/>
            </p:nvSpPr>
            <p:spPr>
              <a:xfrm>
                <a:off x="4411437" y="295128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58" name="Freeform 371">
                <a:extLst>
                  <a:ext uri="{FF2B5EF4-FFF2-40B4-BE49-F238E27FC236}">
                    <a16:creationId xmlns:a16="http://schemas.microsoft.com/office/drawing/2014/main" id="{39A9B590-3F27-1CC9-1D68-CEE4E039E9F6}"/>
                  </a:ext>
                </a:extLst>
              </p:cNvPr>
              <p:cNvSpPr/>
              <p:nvPr/>
            </p:nvSpPr>
            <p:spPr>
              <a:xfrm>
                <a:off x="4538346" y="304199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59" name="Freeform 372">
                <a:extLst>
                  <a:ext uri="{FF2B5EF4-FFF2-40B4-BE49-F238E27FC236}">
                    <a16:creationId xmlns:a16="http://schemas.microsoft.com/office/drawing/2014/main" id="{FEE9A4A7-93CB-711D-E291-D399FD93A85A}"/>
                  </a:ext>
                </a:extLst>
              </p:cNvPr>
              <p:cNvSpPr/>
              <p:nvPr/>
            </p:nvSpPr>
            <p:spPr>
              <a:xfrm>
                <a:off x="4568562" y="301175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60" name="Freeform 373">
                <a:extLst>
                  <a:ext uri="{FF2B5EF4-FFF2-40B4-BE49-F238E27FC236}">
                    <a16:creationId xmlns:a16="http://schemas.microsoft.com/office/drawing/2014/main" id="{293C8D20-BC8E-5F43-DE03-2A1DAE146CF2}"/>
                  </a:ext>
                </a:extLst>
              </p:cNvPr>
              <p:cNvSpPr/>
              <p:nvPr/>
            </p:nvSpPr>
            <p:spPr>
              <a:xfrm>
                <a:off x="4624462" y="316444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61" name="Freeform 374">
                <a:extLst>
                  <a:ext uri="{FF2B5EF4-FFF2-40B4-BE49-F238E27FC236}">
                    <a16:creationId xmlns:a16="http://schemas.microsoft.com/office/drawing/2014/main" id="{01E58E6B-14FB-5A21-00A8-7FE3FCFE6F1F}"/>
                  </a:ext>
                </a:extLst>
              </p:cNvPr>
              <p:cNvSpPr/>
              <p:nvPr/>
            </p:nvSpPr>
            <p:spPr>
              <a:xfrm>
                <a:off x="4654679" y="313420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62" name="Freeform 375">
                <a:extLst>
                  <a:ext uri="{FF2B5EF4-FFF2-40B4-BE49-F238E27FC236}">
                    <a16:creationId xmlns:a16="http://schemas.microsoft.com/office/drawing/2014/main" id="{C4533B9F-2D4D-D90D-9613-6841BA218A21}"/>
                  </a:ext>
                </a:extLst>
              </p:cNvPr>
              <p:cNvSpPr/>
              <p:nvPr/>
            </p:nvSpPr>
            <p:spPr>
              <a:xfrm>
                <a:off x="4624462" y="316444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63" name="Freeform 376">
                <a:extLst>
                  <a:ext uri="{FF2B5EF4-FFF2-40B4-BE49-F238E27FC236}">
                    <a16:creationId xmlns:a16="http://schemas.microsoft.com/office/drawing/2014/main" id="{1E1E67D8-DD63-A3F2-D162-838B9DD9719B}"/>
                  </a:ext>
                </a:extLst>
              </p:cNvPr>
              <p:cNvSpPr/>
              <p:nvPr/>
            </p:nvSpPr>
            <p:spPr>
              <a:xfrm>
                <a:off x="4654679" y="313420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64" name="Freeform 377">
                <a:extLst>
                  <a:ext uri="{FF2B5EF4-FFF2-40B4-BE49-F238E27FC236}">
                    <a16:creationId xmlns:a16="http://schemas.microsoft.com/office/drawing/2014/main" id="{D1B09108-6B1B-839B-FB15-ABD1F3F4F21F}"/>
                  </a:ext>
                </a:extLst>
              </p:cNvPr>
              <p:cNvSpPr/>
              <p:nvPr/>
            </p:nvSpPr>
            <p:spPr>
              <a:xfrm>
                <a:off x="4908496" y="338818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65" name="Freeform 378">
                <a:extLst>
                  <a:ext uri="{FF2B5EF4-FFF2-40B4-BE49-F238E27FC236}">
                    <a16:creationId xmlns:a16="http://schemas.microsoft.com/office/drawing/2014/main" id="{5C3792E4-BB01-09F9-D02D-B607295F5CB3}"/>
                  </a:ext>
                </a:extLst>
              </p:cNvPr>
              <p:cNvSpPr/>
              <p:nvPr/>
            </p:nvSpPr>
            <p:spPr>
              <a:xfrm>
                <a:off x="4938712" y="33579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66" name="Freeform 379">
                <a:extLst>
                  <a:ext uri="{FF2B5EF4-FFF2-40B4-BE49-F238E27FC236}">
                    <a16:creationId xmlns:a16="http://schemas.microsoft.com/office/drawing/2014/main" id="{A2E5407A-8527-8E03-3B0E-68C7B1556500}"/>
                  </a:ext>
                </a:extLst>
              </p:cNvPr>
              <p:cNvSpPr/>
              <p:nvPr/>
            </p:nvSpPr>
            <p:spPr>
              <a:xfrm>
                <a:off x="5003677" y="358622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67" name="Freeform 380">
                <a:extLst>
                  <a:ext uri="{FF2B5EF4-FFF2-40B4-BE49-F238E27FC236}">
                    <a16:creationId xmlns:a16="http://schemas.microsoft.com/office/drawing/2014/main" id="{3FEC8256-22B5-2E73-5B47-A0D48F0925E8}"/>
                  </a:ext>
                </a:extLst>
              </p:cNvPr>
              <p:cNvSpPr/>
              <p:nvPr/>
            </p:nvSpPr>
            <p:spPr>
              <a:xfrm>
                <a:off x="5033894" y="355598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68" name="Freeform 381">
                <a:extLst>
                  <a:ext uri="{FF2B5EF4-FFF2-40B4-BE49-F238E27FC236}">
                    <a16:creationId xmlns:a16="http://schemas.microsoft.com/office/drawing/2014/main" id="{A7AF3C52-FF32-41B2-0A53-19FC9D39FC28}"/>
                  </a:ext>
                </a:extLst>
              </p:cNvPr>
              <p:cNvSpPr/>
              <p:nvPr/>
            </p:nvSpPr>
            <p:spPr>
              <a:xfrm>
                <a:off x="5286200" y="361948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69" name="Freeform 382">
                <a:extLst>
                  <a:ext uri="{FF2B5EF4-FFF2-40B4-BE49-F238E27FC236}">
                    <a16:creationId xmlns:a16="http://schemas.microsoft.com/office/drawing/2014/main" id="{342A79D0-48D0-0F0E-97B5-BCB42514DD67}"/>
                  </a:ext>
                </a:extLst>
              </p:cNvPr>
              <p:cNvSpPr/>
              <p:nvPr/>
            </p:nvSpPr>
            <p:spPr>
              <a:xfrm>
                <a:off x="5316417" y="358924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70" name="Freeform 383">
                <a:extLst>
                  <a:ext uri="{FF2B5EF4-FFF2-40B4-BE49-F238E27FC236}">
                    <a16:creationId xmlns:a16="http://schemas.microsoft.com/office/drawing/2014/main" id="{60873537-F0BB-4612-3113-88772C95F1D8}"/>
                  </a:ext>
                </a:extLst>
              </p:cNvPr>
              <p:cNvSpPr/>
              <p:nvPr/>
            </p:nvSpPr>
            <p:spPr>
              <a:xfrm>
                <a:off x="6105063" y="40034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71" name="Freeform 384">
                <a:extLst>
                  <a:ext uri="{FF2B5EF4-FFF2-40B4-BE49-F238E27FC236}">
                    <a16:creationId xmlns:a16="http://schemas.microsoft.com/office/drawing/2014/main" id="{18842A27-BFF0-76E7-D093-96E94A9FDD30}"/>
                  </a:ext>
                </a:extLst>
              </p:cNvPr>
              <p:cNvSpPr/>
              <p:nvPr/>
            </p:nvSpPr>
            <p:spPr>
              <a:xfrm>
                <a:off x="6135280" y="39732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72" name="Freeform 385">
                <a:extLst>
                  <a:ext uri="{FF2B5EF4-FFF2-40B4-BE49-F238E27FC236}">
                    <a16:creationId xmlns:a16="http://schemas.microsoft.com/office/drawing/2014/main" id="{B7AF2D82-6210-4A0B-DBCA-77D7DE5AA912}"/>
                  </a:ext>
                </a:extLst>
              </p:cNvPr>
              <p:cNvSpPr/>
              <p:nvPr/>
            </p:nvSpPr>
            <p:spPr>
              <a:xfrm>
                <a:off x="6105063" y="40034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73" name="Freeform 386">
                <a:extLst>
                  <a:ext uri="{FF2B5EF4-FFF2-40B4-BE49-F238E27FC236}">
                    <a16:creationId xmlns:a16="http://schemas.microsoft.com/office/drawing/2014/main" id="{2E316752-4D2A-9931-3965-7BD63F466C63}"/>
                  </a:ext>
                </a:extLst>
              </p:cNvPr>
              <p:cNvSpPr/>
              <p:nvPr/>
            </p:nvSpPr>
            <p:spPr>
              <a:xfrm>
                <a:off x="6135280" y="39732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74" name="Freeform 387">
                <a:extLst>
                  <a:ext uri="{FF2B5EF4-FFF2-40B4-BE49-F238E27FC236}">
                    <a16:creationId xmlns:a16="http://schemas.microsoft.com/office/drawing/2014/main" id="{2843EE7F-F2DA-0637-C42F-3D9F7EDEC95C}"/>
                  </a:ext>
                </a:extLst>
              </p:cNvPr>
              <p:cNvSpPr/>
              <p:nvPr/>
            </p:nvSpPr>
            <p:spPr>
              <a:xfrm>
                <a:off x="6105063" y="40034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75" name="Freeform 388">
                <a:extLst>
                  <a:ext uri="{FF2B5EF4-FFF2-40B4-BE49-F238E27FC236}">
                    <a16:creationId xmlns:a16="http://schemas.microsoft.com/office/drawing/2014/main" id="{8EC63A8E-760F-F2BA-68B1-CD2BDBDF7C23}"/>
                  </a:ext>
                </a:extLst>
              </p:cNvPr>
              <p:cNvSpPr/>
              <p:nvPr/>
            </p:nvSpPr>
            <p:spPr>
              <a:xfrm>
                <a:off x="6135280" y="39732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76" name="Freeform 389">
                <a:extLst>
                  <a:ext uri="{FF2B5EF4-FFF2-40B4-BE49-F238E27FC236}">
                    <a16:creationId xmlns:a16="http://schemas.microsoft.com/office/drawing/2014/main" id="{4C94F89A-764D-79A6-61A3-60557F3D6E32}"/>
                  </a:ext>
                </a:extLst>
              </p:cNvPr>
              <p:cNvSpPr/>
              <p:nvPr/>
            </p:nvSpPr>
            <p:spPr>
              <a:xfrm>
                <a:off x="6215353" y="40034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77" name="Freeform 390">
                <a:extLst>
                  <a:ext uri="{FF2B5EF4-FFF2-40B4-BE49-F238E27FC236}">
                    <a16:creationId xmlns:a16="http://schemas.microsoft.com/office/drawing/2014/main" id="{E74A0E2C-110B-F77E-0490-007B50F5B243}"/>
                  </a:ext>
                </a:extLst>
              </p:cNvPr>
              <p:cNvSpPr/>
              <p:nvPr/>
            </p:nvSpPr>
            <p:spPr>
              <a:xfrm>
                <a:off x="6245569" y="39732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78" name="Freeform 391">
                <a:extLst>
                  <a:ext uri="{FF2B5EF4-FFF2-40B4-BE49-F238E27FC236}">
                    <a16:creationId xmlns:a16="http://schemas.microsoft.com/office/drawing/2014/main" id="{A26AA29F-0D6C-F3C1-617E-C6CD6217D8E2}"/>
                  </a:ext>
                </a:extLst>
              </p:cNvPr>
              <p:cNvSpPr/>
              <p:nvPr/>
            </p:nvSpPr>
            <p:spPr>
              <a:xfrm>
                <a:off x="6215353" y="40034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79" name="Freeform 392">
                <a:extLst>
                  <a:ext uri="{FF2B5EF4-FFF2-40B4-BE49-F238E27FC236}">
                    <a16:creationId xmlns:a16="http://schemas.microsoft.com/office/drawing/2014/main" id="{11F703AB-5F4D-C707-F589-1BFA49FE2987}"/>
                  </a:ext>
                </a:extLst>
              </p:cNvPr>
              <p:cNvSpPr/>
              <p:nvPr/>
            </p:nvSpPr>
            <p:spPr>
              <a:xfrm>
                <a:off x="6245569" y="39732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80" name="Freeform 393">
                <a:extLst>
                  <a:ext uri="{FF2B5EF4-FFF2-40B4-BE49-F238E27FC236}">
                    <a16:creationId xmlns:a16="http://schemas.microsoft.com/office/drawing/2014/main" id="{6F667512-85AB-044D-69D8-582BDFDD9E29}"/>
                  </a:ext>
                </a:extLst>
              </p:cNvPr>
              <p:cNvSpPr/>
              <p:nvPr/>
            </p:nvSpPr>
            <p:spPr>
              <a:xfrm>
                <a:off x="6389097" y="409568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81" name="Freeform 394">
                <a:extLst>
                  <a:ext uri="{FF2B5EF4-FFF2-40B4-BE49-F238E27FC236}">
                    <a16:creationId xmlns:a16="http://schemas.microsoft.com/office/drawing/2014/main" id="{B1896959-9760-A625-BA1F-47AFDDAB47BE}"/>
                  </a:ext>
                </a:extLst>
              </p:cNvPr>
              <p:cNvSpPr/>
              <p:nvPr/>
            </p:nvSpPr>
            <p:spPr>
              <a:xfrm>
                <a:off x="6419313" y="40654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82" name="Freeform 395">
                <a:extLst>
                  <a:ext uri="{FF2B5EF4-FFF2-40B4-BE49-F238E27FC236}">
                    <a16:creationId xmlns:a16="http://schemas.microsoft.com/office/drawing/2014/main" id="{E78D2DB9-62F9-398F-D2E7-DDDB9D5830D0}"/>
                  </a:ext>
                </a:extLst>
              </p:cNvPr>
              <p:cNvSpPr/>
              <p:nvPr/>
            </p:nvSpPr>
            <p:spPr>
              <a:xfrm>
                <a:off x="6562841" y="409568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83" name="Freeform 396">
                <a:extLst>
                  <a:ext uri="{FF2B5EF4-FFF2-40B4-BE49-F238E27FC236}">
                    <a16:creationId xmlns:a16="http://schemas.microsoft.com/office/drawing/2014/main" id="{ED6D1198-ED26-5EA0-B0D4-DABB2BA9FC9E}"/>
                  </a:ext>
                </a:extLst>
              </p:cNvPr>
              <p:cNvSpPr/>
              <p:nvPr/>
            </p:nvSpPr>
            <p:spPr>
              <a:xfrm>
                <a:off x="6593057" y="40654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84" name="Freeform 397">
                <a:extLst>
                  <a:ext uri="{FF2B5EF4-FFF2-40B4-BE49-F238E27FC236}">
                    <a16:creationId xmlns:a16="http://schemas.microsoft.com/office/drawing/2014/main" id="{F4998261-E380-AAF7-7A33-5D03BF1CB943}"/>
                  </a:ext>
                </a:extLst>
              </p:cNvPr>
              <p:cNvSpPr/>
              <p:nvPr/>
            </p:nvSpPr>
            <p:spPr>
              <a:xfrm>
                <a:off x="6633850" y="415161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85" name="Freeform 398">
                <a:extLst>
                  <a:ext uri="{FF2B5EF4-FFF2-40B4-BE49-F238E27FC236}">
                    <a16:creationId xmlns:a16="http://schemas.microsoft.com/office/drawing/2014/main" id="{35F01DF5-6CE6-52BE-252C-6FAF28C35B8F}"/>
                  </a:ext>
                </a:extLst>
              </p:cNvPr>
              <p:cNvSpPr/>
              <p:nvPr/>
            </p:nvSpPr>
            <p:spPr>
              <a:xfrm>
                <a:off x="6664066" y="412138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86" name="Freeform 399">
                <a:extLst>
                  <a:ext uri="{FF2B5EF4-FFF2-40B4-BE49-F238E27FC236}">
                    <a16:creationId xmlns:a16="http://schemas.microsoft.com/office/drawing/2014/main" id="{5F8E53E8-65BD-086E-20CD-4FB6A04FF070}"/>
                  </a:ext>
                </a:extLst>
              </p:cNvPr>
              <p:cNvSpPr/>
              <p:nvPr/>
            </p:nvSpPr>
            <p:spPr>
              <a:xfrm>
                <a:off x="6641404" y="415161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87" name="Freeform 400">
                <a:extLst>
                  <a:ext uri="{FF2B5EF4-FFF2-40B4-BE49-F238E27FC236}">
                    <a16:creationId xmlns:a16="http://schemas.microsoft.com/office/drawing/2014/main" id="{495B9FFF-8554-F8F1-8B25-CEC14DDD123F}"/>
                  </a:ext>
                </a:extLst>
              </p:cNvPr>
              <p:cNvSpPr/>
              <p:nvPr/>
            </p:nvSpPr>
            <p:spPr>
              <a:xfrm>
                <a:off x="6671620" y="412138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88" name="Freeform 401">
                <a:extLst>
                  <a:ext uri="{FF2B5EF4-FFF2-40B4-BE49-F238E27FC236}">
                    <a16:creationId xmlns:a16="http://schemas.microsoft.com/office/drawing/2014/main" id="{73155EF8-95CB-BF8E-E217-2E5A145BF4AF}"/>
                  </a:ext>
                </a:extLst>
              </p:cNvPr>
              <p:cNvSpPr/>
              <p:nvPr/>
            </p:nvSpPr>
            <p:spPr>
              <a:xfrm>
                <a:off x="6917883" y="428918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89" name="Freeform 402">
                <a:extLst>
                  <a:ext uri="{FF2B5EF4-FFF2-40B4-BE49-F238E27FC236}">
                    <a16:creationId xmlns:a16="http://schemas.microsoft.com/office/drawing/2014/main" id="{731510D2-803C-32FB-A44F-A33B7C86FAF0}"/>
                  </a:ext>
                </a:extLst>
              </p:cNvPr>
              <p:cNvSpPr/>
              <p:nvPr/>
            </p:nvSpPr>
            <p:spPr>
              <a:xfrm>
                <a:off x="6948100" y="425895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90" name="Freeform 403">
                <a:extLst>
                  <a:ext uri="{FF2B5EF4-FFF2-40B4-BE49-F238E27FC236}">
                    <a16:creationId xmlns:a16="http://schemas.microsoft.com/office/drawing/2014/main" id="{BC52AB6B-B556-D7AF-D651-37E0C4ECB8A0}"/>
                  </a:ext>
                </a:extLst>
              </p:cNvPr>
              <p:cNvSpPr/>
              <p:nvPr/>
            </p:nvSpPr>
            <p:spPr>
              <a:xfrm>
                <a:off x="6979827" y="428918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91" name="Freeform 404">
                <a:extLst>
                  <a:ext uri="{FF2B5EF4-FFF2-40B4-BE49-F238E27FC236}">
                    <a16:creationId xmlns:a16="http://schemas.microsoft.com/office/drawing/2014/main" id="{4B0AF1EC-4E2D-CC1B-1C9E-C72781950B92}"/>
                  </a:ext>
                </a:extLst>
              </p:cNvPr>
              <p:cNvSpPr/>
              <p:nvPr/>
            </p:nvSpPr>
            <p:spPr>
              <a:xfrm>
                <a:off x="7010043" y="425895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92" name="Freeform 405">
                <a:extLst>
                  <a:ext uri="{FF2B5EF4-FFF2-40B4-BE49-F238E27FC236}">
                    <a16:creationId xmlns:a16="http://schemas.microsoft.com/office/drawing/2014/main" id="{28BAF71D-C9CA-260C-E563-BEE4D6BE5DEF}"/>
                  </a:ext>
                </a:extLst>
              </p:cNvPr>
              <p:cNvSpPr/>
              <p:nvPr/>
            </p:nvSpPr>
            <p:spPr>
              <a:xfrm>
                <a:off x="7082562" y="428918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93" name="Freeform 406">
                <a:extLst>
                  <a:ext uri="{FF2B5EF4-FFF2-40B4-BE49-F238E27FC236}">
                    <a16:creationId xmlns:a16="http://schemas.microsoft.com/office/drawing/2014/main" id="{86697568-C7BA-A3E7-7803-45EB51415888}"/>
                  </a:ext>
                </a:extLst>
              </p:cNvPr>
              <p:cNvSpPr/>
              <p:nvPr/>
            </p:nvSpPr>
            <p:spPr>
              <a:xfrm>
                <a:off x="7112779" y="425895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94" name="Freeform 407">
                <a:extLst>
                  <a:ext uri="{FF2B5EF4-FFF2-40B4-BE49-F238E27FC236}">
                    <a16:creationId xmlns:a16="http://schemas.microsoft.com/office/drawing/2014/main" id="{19346D78-6522-145C-656A-ABE4BAB34A6E}"/>
                  </a:ext>
                </a:extLst>
              </p:cNvPr>
              <p:cNvSpPr/>
              <p:nvPr/>
            </p:nvSpPr>
            <p:spPr>
              <a:xfrm>
                <a:off x="7531275" y="442675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95" name="Freeform 408">
                <a:extLst>
                  <a:ext uri="{FF2B5EF4-FFF2-40B4-BE49-F238E27FC236}">
                    <a16:creationId xmlns:a16="http://schemas.microsoft.com/office/drawing/2014/main" id="{12AFA121-41EB-345D-85FF-63A580F04678}"/>
                  </a:ext>
                </a:extLst>
              </p:cNvPr>
              <p:cNvSpPr/>
              <p:nvPr/>
            </p:nvSpPr>
            <p:spPr>
              <a:xfrm>
                <a:off x="7561491" y="439652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96" name="Freeform 409">
                <a:extLst>
                  <a:ext uri="{FF2B5EF4-FFF2-40B4-BE49-F238E27FC236}">
                    <a16:creationId xmlns:a16="http://schemas.microsoft.com/office/drawing/2014/main" id="{A6EA3D3B-F955-F378-63E4-A9D970E2E35F}"/>
                  </a:ext>
                </a:extLst>
              </p:cNvPr>
              <p:cNvSpPr/>
              <p:nvPr/>
            </p:nvSpPr>
            <p:spPr>
              <a:xfrm>
                <a:off x="8996768" y="442675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97" name="Freeform 410">
                <a:extLst>
                  <a:ext uri="{FF2B5EF4-FFF2-40B4-BE49-F238E27FC236}">
                    <a16:creationId xmlns:a16="http://schemas.microsoft.com/office/drawing/2014/main" id="{C94C972C-EC54-6FEF-BB4E-B5492167BE2B}"/>
                  </a:ext>
                </a:extLst>
              </p:cNvPr>
              <p:cNvSpPr/>
              <p:nvPr/>
            </p:nvSpPr>
            <p:spPr>
              <a:xfrm>
                <a:off x="9026984" y="439652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06" name="Graphic 4">
              <a:extLst>
                <a:ext uri="{FF2B5EF4-FFF2-40B4-BE49-F238E27FC236}">
                  <a16:creationId xmlns:a16="http://schemas.microsoft.com/office/drawing/2014/main" id="{359BFE2A-6997-6FE1-13CB-A825808A2280}"/>
                </a:ext>
              </a:extLst>
            </p:cNvPr>
            <p:cNvGrpSpPr/>
            <p:nvPr/>
          </p:nvGrpSpPr>
          <p:grpSpPr>
            <a:xfrm>
              <a:off x="1164249" y="2555643"/>
              <a:ext cx="10397983" cy="6151013"/>
              <a:chOff x="2741984" y="969378"/>
              <a:chExt cx="7359191" cy="3876133"/>
            </a:xfrm>
          </p:grpSpPr>
          <p:sp>
            <p:nvSpPr>
              <p:cNvPr id="645" name="Freeform 5">
                <a:extLst>
                  <a:ext uri="{FF2B5EF4-FFF2-40B4-BE49-F238E27FC236}">
                    <a16:creationId xmlns:a16="http://schemas.microsoft.com/office/drawing/2014/main" id="{11A1C8CC-538E-A809-2F23-94F7FB81F3B8}"/>
                  </a:ext>
                </a:extLst>
              </p:cNvPr>
              <p:cNvSpPr/>
              <p:nvPr/>
            </p:nvSpPr>
            <p:spPr>
              <a:xfrm>
                <a:off x="2806949" y="4782018"/>
                <a:ext cx="7294226" cy="15117"/>
              </a:xfrm>
              <a:custGeom>
                <a:avLst/>
                <a:gdLst>
                  <a:gd name="connsiteX0" fmla="*/ 0 w 7294226"/>
                  <a:gd name="connsiteY0" fmla="*/ 0 h 15117"/>
                  <a:gd name="connsiteX1" fmla="*/ 7294226 w 7294226"/>
                  <a:gd name="connsiteY1" fmla="*/ 0 h 15117"/>
                </a:gdLst>
                <a:ahLst/>
                <a:cxnLst>
                  <a:cxn ang="0">
                    <a:pos x="connsiteX0" y="connsiteY0"/>
                  </a:cxn>
                  <a:cxn ang="0">
                    <a:pos x="connsiteX1" y="connsiteY1"/>
                  </a:cxn>
                </a:cxnLst>
                <a:rect l="l" t="t" r="r" b="b"/>
                <a:pathLst>
                  <a:path w="7294226" h="15117">
                    <a:moveTo>
                      <a:pt x="0" y="0"/>
                    </a:moveTo>
                    <a:lnTo>
                      <a:pt x="7294226"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46" name="Freeform 6">
                <a:extLst>
                  <a:ext uri="{FF2B5EF4-FFF2-40B4-BE49-F238E27FC236}">
                    <a16:creationId xmlns:a16="http://schemas.microsoft.com/office/drawing/2014/main" id="{7C6C3BF0-35CC-7359-4A1A-B7019E2A21AF}"/>
                  </a:ext>
                </a:extLst>
              </p:cNvPr>
              <p:cNvSpPr/>
              <p:nvPr/>
            </p:nvSpPr>
            <p:spPr>
              <a:xfrm>
                <a:off x="2806949" y="969378"/>
                <a:ext cx="15108" cy="3812639"/>
              </a:xfrm>
              <a:custGeom>
                <a:avLst/>
                <a:gdLst>
                  <a:gd name="connsiteX0" fmla="*/ 0 w 15108"/>
                  <a:gd name="connsiteY0" fmla="*/ 3812640 h 3812639"/>
                  <a:gd name="connsiteX1" fmla="*/ 0 w 15108"/>
                  <a:gd name="connsiteY1" fmla="*/ 0 h 3812639"/>
                </a:gdLst>
                <a:ahLst/>
                <a:cxnLst>
                  <a:cxn ang="0">
                    <a:pos x="connsiteX0" y="connsiteY0"/>
                  </a:cxn>
                  <a:cxn ang="0">
                    <a:pos x="connsiteX1" y="connsiteY1"/>
                  </a:cxn>
                </a:cxnLst>
                <a:rect l="l" t="t" r="r" b="b"/>
                <a:pathLst>
                  <a:path w="15108" h="3812639">
                    <a:moveTo>
                      <a:pt x="0" y="381264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47" name="Freeform 7">
                <a:extLst>
                  <a:ext uri="{FF2B5EF4-FFF2-40B4-BE49-F238E27FC236}">
                    <a16:creationId xmlns:a16="http://schemas.microsoft.com/office/drawing/2014/main" id="{272F5EAF-FB98-20D7-9325-CF570D4BC3D7}"/>
                  </a:ext>
                </a:extLst>
              </p:cNvPr>
              <p:cNvSpPr/>
              <p:nvPr/>
            </p:nvSpPr>
            <p:spPr>
              <a:xfrm>
                <a:off x="2806949" y="4782018"/>
                <a:ext cx="7294226" cy="15117"/>
              </a:xfrm>
              <a:custGeom>
                <a:avLst/>
                <a:gdLst>
                  <a:gd name="connsiteX0" fmla="*/ 0 w 7294226"/>
                  <a:gd name="connsiteY0" fmla="*/ 0 h 15117"/>
                  <a:gd name="connsiteX1" fmla="*/ 7294226 w 7294226"/>
                  <a:gd name="connsiteY1" fmla="*/ 0 h 15117"/>
                </a:gdLst>
                <a:ahLst/>
                <a:cxnLst>
                  <a:cxn ang="0">
                    <a:pos x="connsiteX0" y="connsiteY0"/>
                  </a:cxn>
                  <a:cxn ang="0">
                    <a:pos x="connsiteX1" y="connsiteY1"/>
                  </a:cxn>
                </a:cxnLst>
                <a:rect l="l" t="t" r="r" b="b"/>
                <a:pathLst>
                  <a:path w="7294226" h="15117">
                    <a:moveTo>
                      <a:pt x="0" y="0"/>
                    </a:moveTo>
                    <a:lnTo>
                      <a:pt x="7294226"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48" name="Freeform 8">
                <a:extLst>
                  <a:ext uri="{FF2B5EF4-FFF2-40B4-BE49-F238E27FC236}">
                    <a16:creationId xmlns:a16="http://schemas.microsoft.com/office/drawing/2014/main" id="{E7AAC7DE-8D36-DF8D-A234-8FC192D3CDFC}"/>
                  </a:ext>
                </a:extLst>
              </p:cNvPr>
              <p:cNvSpPr/>
              <p:nvPr/>
            </p:nvSpPr>
            <p:spPr>
              <a:xfrm>
                <a:off x="2977671"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49" name="Freeform 9">
                <a:extLst>
                  <a:ext uri="{FF2B5EF4-FFF2-40B4-BE49-F238E27FC236}">
                    <a16:creationId xmlns:a16="http://schemas.microsoft.com/office/drawing/2014/main" id="{550F775F-122F-68A5-F4A0-DACD7C026975}"/>
                  </a:ext>
                </a:extLst>
              </p:cNvPr>
              <p:cNvSpPr/>
              <p:nvPr/>
            </p:nvSpPr>
            <p:spPr>
              <a:xfrm>
                <a:off x="3217891"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50" name="Freeform 10">
                <a:extLst>
                  <a:ext uri="{FF2B5EF4-FFF2-40B4-BE49-F238E27FC236}">
                    <a16:creationId xmlns:a16="http://schemas.microsoft.com/office/drawing/2014/main" id="{98783684-7413-BE1F-3D12-5BB56699EDAE}"/>
                  </a:ext>
                </a:extLst>
              </p:cNvPr>
              <p:cNvSpPr/>
              <p:nvPr/>
            </p:nvSpPr>
            <p:spPr>
              <a:xfrm>
                <a:off x="345660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51" name="Freeform 11">
                <a:extLst>
                  <a:ext uri="{FF2B5EF4-FFF2-40B4-BE49-F238E27FC236}">
                    <a16:creationId xmlns:a16="http://schemas.microsoft.com/office/drawing/2014/main" id="{665E5A4F-9065-F5F0-115A-B44739C859DE}"/>
                  </a:ext>
                </a:extLst>
              </p:cNvPr>
              <p:cNvSpPr/>
              <p:nvPr/>
            </p:nvSpPr>
            <p:spPr>
              <a:xfrm>
                <a:off x="369682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52" name="Freeform 12">
                <a:extLst>
                  <a:ext uri="{FF2B5EF4-FFF2-40B4-BE49-F238E27FC236}">
                    <a16:creationId xmlns:a16="http://schemas.microsoft.com/office/drawing/2014/main" id="{B0CDB618-AEAA-D80E-8036-121847CDBBCA}"/>
                  </a:ext>
                </a:extLst>
              </p:cNvPr>
              <p:cNvSpPr/>
              <p:nvPr/>
            </p:nvSpPr>
            <p:spPr>
              <a:xfrm>
                <a:off x="393704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53" name="Freeform 13">
                <a:extLst>
                  <a:ext uri="{FF2B5EF4-FFF2-40B4-BE49-F238E27FC236}">
                    <a16:creationId xmlns:a16="http://schemas.microsoft.com/office/drawing/2014/main" id="{6D647F5C-0C3B-D856-BC46-B50D826FAF41}"/>
                  </a:ext>
                </a:extLst>
              </p:cNvPr>
              <p:cNvSpPr/>
              <p:nvPr/>
            </p:nvSpPr>
            <p:spPr>
              <a:xfrm>
                <a:off x="417575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54" name="Freeform 14">
                <a:extLst>
                  <a:ext uri="{FF2B5EF4-FFF2-40B4-BE49-F238E27FC236}">
                    <a16:creationId xmlns:a16="http://schemas.microsoft.com/office/drawing/2014/main" id="{E66CEA02-EBC2-5692-811A-61731D44D6C1}"/>
                  </a:ext>
                </a:extLst>
              </p:cNvPr>
              <p:cNvSpPr/>
              <p:nvPr/>
            </p:nvSpPr>
            <p:spPr>
              <a:xfrm>
                <a:off x="441597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55" name="Freeform 15">
                <a:extLst>
                  <a:ext uri="{FF2B5EF4-FFF2-40B4-BE49-F238E27FC236}">
                    <a16:creationId xmlns:a16="http://schemas.microsoft.com/office/drawing/2014/main" id="{3FD3F6D7-EB8B-AF02-8608-D2D2291FA570}"/>
                  </a:ext>
                </a:extLst>
              </p:cNvPr>
              <p:cNvSpPr/>
              <p:nvPr/>
            </p:nvSpPr>
            <p:spPr>
              <a:xfrm>
                <a:off x="4656189"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56" name="Freeform 16">
                <a:extLst>
                  <a:ext uri="{FF2B5EF4-FFF2-40B4-BE49-F238E27FC236}">
                    <a16:creationId xmlns:a16="http://schemas.microsoft.com/office/drawing/2014/main" id="{C148ECB6-1201-8AE6-EAD8-4A5D4987717B}"/>
                  </a:ext>
                </a:extLst>
              </p:cNvPr>
              <p:cNvSpPr/>
              <p:nvPr/>
            </p:nvSpPr>
            <p:spPr>
              <a:xfrm>
                <a:off x="4894899"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57" name="Freeform 17">
                <a:extLst>
                  <a:ext uri="{FF2B5EF4-FFF2-40B4-BE49-F238E27FC236}">
                    <a16:creationId xmlns:a16="http://schemas.microsoft.com/office/drawing/2014/main" id="{DB6C1597-EFFC-F8CB-426E-42ECEB57348E}"/>
                  </a:ext>
                </a:extLst>
              </p:cNvPr>
              <p:cNvSpPr/>
              <p:nvPr/>
            </p:nvSpPr>
            <p:spPr>
              <a:xfrm>
                <a:off x="5135119"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58" name="Freeform 18">
                <a:extLst>
                  <a:ext uri="{FF2B5EF4-FFF2-40B4-BE49-F238E27FC236}">
                    <a16:creationId xmlns:a16="http://schemas.microsoft.com/office/drawing/2014/main" id="{7072FBC2-CD36-3BF4-6C8F-152B04EEB9AA}"/>
                  </a:ext>
                </a:extLst>
              </p:cNvPr>
              <p:cNvSpPr/>
              <p:nvPr/>
            </p:nvSpPr>
            <p:spPr>
              <a:xfrm>
                <a:off x="5375339"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59" name="Freeform 19">
                <a:extLst>
                  <a:ext uri="{FF2B5EF4-FFF2-40B4-BE49-F238E27FC236}">
                    <a16:creationId xmlns:a16="http://schemas.microsoft.com/office/drawing/2014/main" id="{5BAC4C8A-2688-9214-B226-522BC7BED223}"/>
                  </a:ext>
                </a:extLst>
              </p:cNvPr>
              <p:cNvSpPr/>
              <p:nvPr/>
            </p:nvSpPr>
            <p:spPr>
              <a:xfrm>
                <a:off x="5614048"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60" name="Freeform 20">
                <a:extLst>
                  <a:ext uri="{FF2B5EF4-FFF2-40B4-BE49-F238E27FC236}">
                    <a16:creationId xmlns:a16="http://schemas.microsoft.com/office/drawing/2014/main" id="{BCA5C9FC-E9E0-8584-7AFB-36C97A82274C}"/>
                  </a:ext>
                </a:extLst>
              </p:cNvPr>
              <p:cNvSpPr/>
              <p:nvPr/>
            </p:nvSpPr>
            <p:spPr>
              <a:xfrm>
                <a:off x="5854268"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61" name="Freeform 21">
                <a:extLst>
                  <a:ext uri="{FF2B5EF4-FFF2-40B4-BE49-F238E27FC236}">
                    <a16:creationId xmlns:a16="http://schemas.microsoft.com/office/drawing/2014/main" id="{C08F613A-CA96-7680-B8AD-16A5324E6030}"/>
                  </a:ext>
                </a:extLst>
              </p:cNvPr>
              <p:cNvSpPr/>
              <p:nvPr/>
            </p:nvSpPr>
            <p:spPr>
              <a:xfrm>
                <a:off x="6094488"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62" name="Freeform 22">
                <a:extLst>
                  <a:ext uri="{FF2B5EF4-FFF2-40B4-BE49-F238E27FC236}">
                    <a16:creationId xmlns:a16="http://schemas.microsoft.com/office/drawing/2014/main" id="{57BF2403-DE43-6343-2F45-C282D535124F}"/>
                  </a:ext>
                </a:extLst>
              </p:cNvPr>
              <p:cNvSpPr/>
              <p:nvPr/>
            </p:nvSpPr>
            <p:spPr>
              <a:xfrm>
                <a:off x="6333197"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63" name="Freeform 23">
                <a:extLst>
                  <a:ext uri="{FF2B5EF4-FFF2-40B4-BE49-F238E27FC236}">
                    <a16:creationId xmlns:a16="http://schemas.microsoft.com/office/drawing/2014/main" id="{5C622167-3306-FD06-FDC0-81F32C786452}"/>
                  </a:ext>
                </a:extLst>
              </p:cNvPr>
              <p:cNvSpPr/>
              <p:nvPr/>
            </p:nvSpPr>
            <p:spPr>
              <a:xfrm>
                <a:off x="6573417"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64" name="Freeform 24">
                <a:extLst>
                  <a:ext uri="{FF2B5EF4-FFF2-40B4-BE49-F238E27FC236}">
                    <a16:creationId xmlns:a16="http://schemas.microsoft.com/office/drawing/2014/main" id="{B79C6FB3-1378-899C-E622-E79C047EE290}"/>
                  </a:ext>
                </a:extLst>
              </p:cNvPr>
              <p:cNvSpPr/>
              <p:nvPr/>
            </p:nvSpPr>
            <p:spPr>
              <a:xfrm>
                <a:off x="6813637"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65" name="Freeform 25">
                <a:extLst>
                  <a:ext uri="{FF2B5EF4-FFF2-40B4-BE49-F238E27FC236}">
                    <a16:creationId xmlns:a16="http://schemas.microsoft.com/office/drawing/2014/main" id="{8CB035B7-110B-D907-058C-CB686F913D69}"/>
                  </a:ext>
                </a:extLst>
              </p:cNvPr>
              <p:cNvSpPr/>
              <p:nvPr/>
            </p:nvSpPr>
            <p:spPr>
              <a:xfrm>
                <a:off x="7053857"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66" name="Freeform 26">
                <a:extLst>
                  <a:ext uri="{FF2B5EF4-FFF2-40B4-BE49-F238E27FC236}">
                    <a16:creationId xmlns:a16="http://schemas.microsoft.com/office/drawing/2014/main" id="{20CCEF3A-A5EA-C77A-C03C-150A7CF0436B}"/>
                  </a:ext>
                </a:extLst>
              </p:cNvPr>
              <p:cNvSpPr/>
              <p:nvPr/>
            </p:nvSpPr>
            <p:spPr>
              <a:xfrm>
                <a:off x="7292566"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67" name="Freeform 27">
                <a:extLst>
                  <a:ext uri="{FF2B5EF4-FFF2-40B4-BE49-F238E27FC236}">
                    <a16:creationId xmlns:a16="http://schemas.microsoft.com/office/drawing/2014/main" id="{2F941C34-5091-A9B0-45B6-AEB952FDA0A0}"/>
                  </a:ext>
                </a:extLst>
              </p:cNvPr>
              <p:cNvSpPr/>
              <p:nvPr/>
            </p:nvSpPr>
            <p:spPr>
              <a:xfrm>
                <a:off x="7532786"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68" name="Freeform 28">
                <a:extLst>
                  <a:ext uri="{FF2B5EF4-FFF2-40B4-BE49-F238E27FC236}">
                    <a16:creationId xmlns:a16="http://schemas.microsoft.com/office/drawing/2014/main" id="{F432EED0-485D-9FFF-222D-B125EAC63FC6}"/>
                  </a:ext>
                </a:extLst>
              </p:cNvPr>
              <p:cNvSpPr/>
              <p:nvPr/>
            </p:nvSpPr>
            <p:spPr>
              <a:xfrm>
                <a:off x="7773006"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69" name="Freeform 29">
                <a:extLst>
                  <a:ext uri="{FF2B5EF4-FFF2-40B4-BE49-F238E27FC236}">
                    <a16:creationId xmlns:a16="http://schemas.microsoft.com/office/drawing/2014/main" id="{832865A4-FB96-3694-6669-EAF9F104BEBF}"/>
                  </a:ext>
                </a:extLst>
              </p:cNvPr>
              <p:cNvSpPr/>
              <p:nvPr/>
            </p:nvSpPr>
            <p:spPr>
              <a:xfrm>
                <a:off x="8011715"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70" name="Freeform 30">
                <a:extLst>
                  <a:ext uri="{FF2B5EF4-FFF2-40B4-BE49-F238E27FC236}">
                    <a16:creationId xmlns:a16="http://schemas.microsoft.com/office/drawing/2014/main" id="{E7071E71-1362-194A-565B-DF4A0FB65403}"/>
                  </a:ext>
                </a:extLst>
              </p:cNvPr>
              <p:cNvSpPr/>
              <p:nvPr/>
            </p:nvSpPr>
            <p:spPr>
              <a:xfrm>
                <a:off x="8251935"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71" name="Freeform 31">
                <a:extLst>
                  <a:ext uri="{FF2B5EF4-FFF2-40B4-BE49-F238E27FC236}">
                    <a16:creationId xmlns:a16="http://schemas.microsoft.com/office/drawing/2014/main" id="{362F9AFA-76FA-0F04-E03A-06B51D7EE810}"/>
                  </a:ext>
                </a:extLst>
              </p:cNvPr>
              <p:cNvSpPr/>
              <p:nvPr/>
            </p:nvSpPr>
            <p:spPr>
              <a:xfrm>
                <a:off x="8492155"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72" name="Freeform 32">
                <a:extLst>
                  <a:ext uri="{FF2B5EF4-FFF2-40B4-BE49-F238E27FC236}">
                    <a16:creationId xmlns:a16="http://schemas.microsoft.com/office/drawing/2014/main" id="{8DCE2F7C-D54D-F87F-8B1D-033D4CD27100}"/>
                  </a:ext>
                </a:extLst>
              </p:cNvPr>
              <p:cNvSpPr/>
              <p:nvPr/>
            </p:nvSpPr>
            <p:spPr>
              <a:xfrm>
                <a:off x="8730864"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73" name="Freeform 33">
                <a:extLst>
                  <a:ext uri="{FF2B5EF4-FFF2-40B4-BE49-F238E27FC236}">
                    <a16:creationId xmlns:a16="http://schemas.microsoft.com/office/drawing/2014/main" id="{CAFCECD9-666D-3D13-8705-EB3907D92DB8}"/>
                  </a:ext>
                </a:extLst>
              </p:cNvPr>
              <p:cNvSpPr/>
              <p:nvPr/>
            </p:nvSpPr>
            <p:spPr>
              <a:xfrm>
                <a:off x="8971084"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74" name="Freeform 34">
                <a:extLst>
                  <a:ext uri="{FF2B5EF4-FFF2-40B4-BE49-F238E27FC236}">
                    <a16:creationId xmlns:a16="http://schemas.microsoft.com/office/drawing/2014/main" id="{2D8B4728-7B88-0291-96DD-52F152D49CC0}"/>
                  </a:ext>
                </a:extLst>
              </p:cNvPr>
              <p:cNvSpPr/>
              <p:nvPr/>
            </p:nvSpPr>
            <p:spPr>
              <a:xfrm>
                <a:off x="9211304"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75" name="Freeform 35">
                <a:extLst>
                  <a:ext uri="{FF2B5EF4-FFF2-40B4-BE49-F238E27FC236}">
                    <a16:creationId xmlns:a16="http://schemas.microsoft.com/office/drawing/2014/main" id="{5D26E99A-F057-C825-8A42-D0DB5A974DAF}"/>
                  </a:ext>
                </a:extLst>
              </p:cNvPr>
              <p:cNvSpPr/>
              <p:nvPr/>
            </p:nvSpPr>
            <p:spPr>
              <a:xfrm>
                <a:off x="9450013"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76" name="Freeform 36">
                <a:extLst>
                  <a:ext uri="{FF2B5EF4-FFF2-40B4-BE49-F238E27FC236}">
                    <a16:creationId xmlns:a16="http://schemas.microsoft.com/office/drawing/2014/main" id="{D78439FA-7399-8192-7524-002B1167CE63}"/>
                  </a:ext>
                </a:extLst>
              </p:cNvPr>
              <p:cNvSpPr/>
              <p:nvPr/>
            </p:nvSpPr>
            <p:spPr>
              <a:xfrm>
                <a:off x="9690233"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77" name="Freeform 37">
                <a:extLst>
                  <a:ext uri="{FF2B5EF4-FFF2-40B4-BE49-F238E27FC236}">
                    <a16:creationId xmlns:a16="http://schemas.microsoft.com/office/drawing/2014/main" id="{8F2BCFA4-BFF9-9137-7E0F-3A3B5B327345}"/>
                  </a:ext>
                </a:extLst>
              </p:cNvPr>
              <p:cNvSpPr/>
              <p:nvPr/>
            </p:nvSpPr>
            <p:spPr>
              <a:xfrm>
                <a:off x="9930453"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78" name="Freeform 38">
                <a:extLst>
                  <a:ext uri="{FF2B5EF4-FFF2-40B4-BE49-F238E27FC236}">
                    <a16:creationId xmlns:a16="http://schemas.microsoft.com/office/drawing/2014/main" id="{A531B627-7DBE-9503-1B4F-F972E064B188}"/>
                  </a:ext>
                </a:extLst>
              </p:cNvPr>
              <p:cNvSpPr/>
              <p:nvPr/>
            </p:nvSpPr>
            <p:spPr>
              <a:xfrm>
                <a:off x="2806949" y="969378"/>
                <a:ext cx="15108" cy="3812639"/>
              </a:xfrm>
              <a:custGeom>
                <a:avLst/>
                <a:gdLst>
                  <a:gd name="connsiteX0" fmla="*/ 0 w 15108"/>
                  <a:gd name="connsiteY0" fmla="*/ 3812640 h 3812639"/>
                  <a:gd name="connsiteX1" fmla="*/ 0 w 15108"/>
                  <a:gd name="connsiteY1" fmla="*/ 0 h 3812639"/>
                </a:gdLst>
                <a:ahLst/>
                <a:cxnLst>
                  <a:cxn ang="0">
                    <a:pos x="connsiteX0" y="connsiteY0"/>
                  </a:cxn>
                  <a:cxn ang="0">
                    <a:pos x="connsiteX1" y="connsiteY1"/>
                  </a:cxn>
                </a:cxnLst>
                <a:rect l="l" t="t" r="r" b="b"/>
                <a:pathLst>
                  <a:path w="15108" h="3812639">
                    <a:moveTo>
                      <a:pt x="0" y="381264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79" name="Freeform 39">
                <a:extLst>
                  <a:ext uri="{FF2B5EF4-FFF2-40B4-BE49-F238E27FC236}">
                    <a16:creationId xmlns:a16="http://schemas.microsoft.com/office/drawing/2014/main" id="{7DC6B870-D669-7C92-37E4-6ED84A4DA97D}"/>
                  </a:ext>
                </a:extLst>
              </p:cNvPr>
              <p:cNvSpPr/>
              <p:nvPr/>
            </p:nvSpPr>
            <p:spPr>
              <a:xfrm>
                <a:off x="2773711" y="4336051"/>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80" name="Freeform 40">
                <a:extLst>
                  <a:ext uri="{FF2B5EF4-FFF2-40B4-BE49-F238E27FC236}">
                    <a16:creationId xmlns:a16="http://schemas.microsoft.com/office/drawing/2014/main" id="{BF5EC818-5191-FDC7-938E-0521EC4F3DC3}"/>
                  </a:ext>
                </a:extLst>
              </p:cNvPr>
              <p:cNvSpPr/>
              <p:nvPr/>
            </p:nvSpPr>
            <p:spPr>
              <a:xfrm>
                <a:off x="2773711" y="3605875"/>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81" name="Freeform 41">
                <a:extLst>
                  <a:ext uri="{FF2B5EF4-FFF2-40B4-BE49-F238E27FC236}">
                    <a16:creationId xmlns:a16="http://schemas.microsoft.com/office/drawing/2014/main" id="{5D60C54E-5BA6-10F0-B753-89293D4F80F3}"/>
                  </a:ext>
                </a:extLst>
              </p:cNvPr>
              <p:cNvSpPr/>
              <p:nvPr/>
            </p:nvSpPr>
            <p:spPr>
              <a:xfrm>
                <a:off x="2773711" y="2875698"/>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82" name="Freeform 42">
                <a:extLst>
                  <a:ext uri="{FF2B5EF4-FFF2-40B4-BE49-F238E27FC236}">
                    <a16:creationId xmlns:a16="http://schemas.microsoft.com/office/drawing/2014/main" id="{4238E5F4-4D20-069B-D236-26EFDEEAFD34}"/>
                  </a:ext>
                </a:extLst>
              </p:cNvPr>
              <p:cNvSpPr/>
              <p:nvPr/>
            </p:nvSpPr>
            <p:spPr>
              <a:xfrm>
                <a:off x="2773711" y="2145522"/>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83" name="Freeform 43">
                <a:extLst>
                  <a:ext uri="{FF2B5EF4-FFF2-40B4-BE49-F238E27FC236}">
                    <a16:creationId xmlns:a16="http://schemas.microsoft.com/office/drawing/2014/main" id="{A0EDBA93-CB23-E31C-41AA-D7C1BDCA65DD}"/>
                  </a:ext>
                </a:extLst>
              </p:cNvPr>
              <p:cNvSpPr/>
              <p:nvPr/>
            </p:nvSpPr>
            <p:spPr>
              <a:xfrm>
                <a:off x="2773711" y="1415345"/>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84" name="Freeform 44">
                <a:extLst>
                  <a:ext uri="{FF2B5EF4-FFF2-40B4-BE49-F238E27FC236}">
                    <a16:creationId xmlns:a16="http://schemas.microsoft.com/office/drawing/2014/main" id="{C6F0FD35-5BD7-D1C7-FEC3-A10A6C437703}"/>
                  </a:ext>
                </a:extLst>
              </p:cNvPr>
              <p:cNvSpPr/>
              <p:nvPr/>
            </p:nvSpPr>
            <p:spPr>
              <a:xfrm>
                <a:off x="2741984" y="4701895"/>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85" name="Freeform 45">
                <a:extLst>
                  <a:ext uri="{FF2B5EF4-FFF2-40B4-BE49-F238E27FC236}">
                    <a16:creationId xmlns:a16="http://schemas.microsoft.com/office/drawing/2014/main" id="{398F7B20-2F5F-CC06-3418-3DE460BA4642}"/>
                  </a:ext>
                </a:extLst>
              </p:cNvPr>
              <p:cNvSpPr/>
              <p:nvPr/>
            </p:nvSpPr>
            <p:spPr>
              <a:xfrm>
                <a:off x="2741984" y="3971719"/>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86" name="Freeform 46">
                <a:extLst>
                  <a:ext uri="{FF2B5EF4-FFF2-40B4-BE49-F238E27FC236}">
                    <a16:creationId xmlns:a16="http://schemas.microsoft.com/office/drawing/2014/main" id="{D00541CE-5D9B-3F40-4370-A23A3272D960}"/>
                  </a:ext>
                </a:extLst>
              </p:cNvPr>
              <p:cNvSpPr/>
              <p:nvPr/>
            </p:nvSpPr>
            <p:spPr>
              <a:xfrm>
                <a:off x="2741984" y="3241542"/>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87" name="Freeform 47">
                <a:extLst>
                  <a:ext uri="{FF2B5EF4-FFF2-40B4-BE49-F238E27FC236}">
                    <a16:creationId xmlns:a16="http://schemas.microsoft.com/office/drawing/2014/main" id="{2E7B5E41-FE6F-804D-DE41-699BA17CC404}"/>
                  </a:ext>
                </a:extLst>
              </p:cNvPr>
              <p:cNvSpPr/>
              <p:nvPr/>
            </p:nvSpPr>
            <p:spPr>
              <a:xfrm>
                <a:off x="2741984" y="2511366"/>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88" name="Freeform 48">
                <a:extLst>
                  <a:ext uri="{FF2B5EF4-FFF2-40B4-BE49-F238E27FC236}">
                    <a16:creationId xmlns:a16="http://schemas.microsoft.com/office/drawing/2014/main" id="{A2CE019E-AF52-633E-C64B-B2BF2D0F1B15}"/>
                  </a:ext>
                </a:extLst>
              </p:cNvPr>
              <p:cNvSpPr/>
              <p:nvPr/>
            </p:nvSpPr>
            <p:spPr>
              <a:xfrm>
                <a:off x="2741984" y="1781189"/>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89" name="Freeform 49">
                <a:extLst>
                  <a:ext uri="{FF2B5EF4-FFF2-40B4-BE49-F238E27FC236}">
                    <a16:creationId xmlns:a16="http://schemas.microsoft.com/office/drawing/2014/main" id="{F2DAB085-1AA6-BE3C-1D4E-68C858356C6F}"/>
                  </a:ext>
                </a:extLst>
              </p:cNvPr>
              <p:cNvSpPr/>
              <p:nvPr/>
            </p:nvSpPr>
            <p:spPr>
              <a:xfrm>
                <a:off x="2741984" y="1051013"/>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7A21DD25-6885-4C72-B3B5-C2225D93C845}"/>
                </a:ext>
              </a:extLst>
            </p:cNvPr>
            <p:cNvGrpSpPr/>
            <p:nvPr/>
          </p:nvGrpSpPr>
          <p:grpSpPr>
            <a:xfrm>
              <a:off x="871211" y="8333294"/>
              <a:ext cx="10862676" cy="1195694"/>
              <a:chOff x="871211" y="8333294"/>
              <a:chExt cx="10862676" cy="1195694"/>
            </a:xfrm>
          </p:grpSpPr>
          <p:sp>
            <p:nvSpPr>
              <p:cNvPr id="607" name="TextBox 606">
                <a:extLst>
                  <a:ext uri="{FF2B5EF4-FFF2-40B4-BE49-F238E27FC236}">
                    <a16:creationId xmlns:a16="http://schemas.microsoft.com/office/drawing/2014/main" id="{62DAD782-B5D1-6902-33C7-089333E1EC87}"/>
                  </a:ext>
                </a:extLst>
              </p:cNvPr>
              <p:cNvSpPr txBox="1"/>
              <p:nvPr/>
            </p:nvSpPr>
            <p:spPr>
              <a:xfrm>
                <a:off x="1392759"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0</a:t>
                </a:r>
              </a:p>
            </p:txBody>
          </p:sp>
          <p:sp>
            <p:nvSpPr>
              <p:cNvPr id="608" name="TextBox 607">
                <a:extLst>
                  <a:ext uri="{FF2B5EF4-FFF2-40B4-BE49-F238E27FC236}">
                    <a16:creationId xmlns:a16="http://schemas.microsoft.com/office/drawing/2014/main" id="{43D6CA4D-6BCF-B91C-03B3-CB5EFBB99B90}"/>
                  </a:ext>
                </a:extLst>
              </p:cNvPr>
              <p:cNvSpPr txBox="1"/>
              <p:nvPr/>
            </p:nvSpPr>
            <p:spPr>
              <a:xfrm>
                <a:off x="1731513"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609" name="TextBox 608">
                <a:extLst>
                  <a:ext uri="{FF2B5EF4-FFF2-40B4-BE49-F238E27FC236}">
                    <a16:creationId xmlns:a16="http://schemas.microsoft.com/office/drawing/2014/main" id="{0FC10D48-4E66-86F6-4D8D-336F163CF77C}"/>
                  </a:ext>
                </a:extLst>
              </p:cNvPr>
              <p:cNvSpPr txBox="1"/>
              <p:nvPr/>
            </p:nvSpPr>
            <p:spPr>
              <a:xfrm>
                <a:off x="2070193"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a:t>
                </a:r>
              </a:p>
            </p:txBody>
          </p:sp>
          <p:sp>
            <p:nvSpPr>
              <p:cNvPr id="610" name="TextBox 609">
                <a:extLst>
                  <a:ext uri="{FF2B5EF4-FFF2-40B4-BE49-F238E27FC236}">
                    <a16:creationId xmlns:a16="http://schemas.microsoft.com/office/drawing/2014/main" id="{5BAE0BCE-DBD5-BD78-9E53-A492F8FC29EB}"/>
                  </a:ext>
                </a:extLst>
              </p:cNvPr>
              <p:cNvSpPr txBox="1"/>
              <p:nvPr/>
            </p:nvSpPr>
            <p:spPr>
              <a:xfrm>
                <a:off x="2408967"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a:t>
                </a:r>
              </a:p>
            </p:txBody>
          </p:sp>
          <p:sp>
            <p:nvSpPr>
              <p:cNvPr id="611" name="TextBox 610">
                <a:extLst>
                  <a:ext uri="{FF2B5EF4-FFF2-40B4-BE49-F238E27FC236}">
                    <a16:creationId xmlns:a16="http://schemas.microsoft.com/office/drawing/2014/main" id="{30BE3CB2-478D-FE8D-47F0-5B31D21BD3CA}"/>
                  </a:ext>
                </a:extLst>
              </p:cNvPr>
              <p:cNvSpPr txBox="1"/>
              <p:nvPr/>
            </p:nvSpPr>
            <p:spPr>
              <a:xfrm>
                <a:off x="2747761"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4</a:t>
                </a:r>
              </a:p>
            </p:txBody>
          </p:sp>
          <p:sp>
            <p:nvSpPr>
              <p:cNvPr id="612" name="TextBox 611">
                <a:extLst>
                  <a:ext uri="{FF2B5EF4-FFF2-40B4-BE49-F238E27FC236}">
                    <a16:creationId xmlns:a16="http://schemas.microsoft.com/office/drawing/2014/main" id="{25B0D8F3-2BBB-733D-9AB8-E879FC8A3C2D}"/>
                  </a:ext>
                </a:extLst>
              </p:cNvPr>
              <p:cNvSpPr txBox="1"/>
              <p:nvPr/>
            </p:nvSpPr>
            <p:spPr>
              <a:xfrm>
                <a:off x="3086555"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5</a:t>
                </a:r>
              </a:p>
            </p:txBody>
          </p:sp>
          <p:sp>
            <p:nvSpPr>
              <p:cNvPr id="613" name="TextBox 612">
                <a:extLst>
                  <a:ext uri="{FF2B5EF4-FFF2-40B4-BE49-F238E27FC236}">
                    <a16:creationId xmlns:a16="http://schemas.microsoft.com/office/drawing/2014/main" id="{7CF5B401-CC29-BE94-ECF2-A8C64143C167}"/>
                  </a:ext>
                </a:extLst>
              </p:cNvPr>
              <p:cNvSpPr txBox="1"/>
              <p:nvPr/>
            </p:nvSpPr>
            <p:spPr>
              <a:xfrm>
                <a:off x="3425307"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6</a:t>
                </a:r>
              </a:p>
            </p:txBody>
          </p:sp>
          <p:sp>
            <p:nvSpPr>
              <p:cNvPr id="614" name="TextBox 613">
                <a:extLst>
                  <a:ext uri="{FF2B5EF4-FFF2-40B4-BE49-F238E27FC236}">
                    <a16:creationId xmlns:a16="http://schemas.microsoft.com/office/drawing/2014/main" id="{E4A8D475-3BC5-E145-E948-8E63B8D0ABF8}"/>
                  </a:ext>
                </a:extLst>
              </p:cNvPr>
              <p:cNvSpPr txBox="1"/>
              <p:nvPr/>
            </p:nvSpPr>
            <p:spPr>
              <a:xfrm>
                <a:off x="3764122"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7</a:t>
                </a:r>
              </a:p>
            </p:txBody>
          </p:sp>
          <p:sp>
            <p:nvSpPr>
              <p:cNvPr id="615" name="TextBox 614">
                <a:extLst>
                  <a:ext uri="{FF2B5EF4-FFF2-40B4-BE49-F238E27FC236}">
                    <a16:creationId xmlns:a16="http://schemas.microsoft.com/office/drawing/2014/main" id="{F59A7FCB-3D96-22F1-A7CF-4797043070A3}"/>
                  </a:ext>
                </a:extLst>
              </p:cNvPr>
              <p:cNvSpPr txBox="1"/>
              <p:nvPr/>
            </p:nvSpPr>
            <p:spPr>
              <a:xfrm>
                <a:off x="4102702"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a:t>
                </a:r>
              </a:p>
            </p:txBody>
          </p:sp>
          <p:sp>
            <p:nvSpPr>
              <p:cNvPr id="616" name="TextBox 615">
                <a:extLst>
                  <a:ext uri="{FF2B5EF4-FFF2-40B4-BE49-F238E27FC236}">
                    <a16:creationId xmlns:a16="http://schemas.microsoft.com/office/drawing/2014/main" id="{464C15AE-100E-B469-4E66-996D405A4A80}"/>
                  </a:ext>
                </a:extLst>
              </p:cNvPr>
              <p:cNvSpPr txBox="1"/>
              <p:nvPr/>
            </p:nvSpPr>
            <p:spPr>
              <a:xfrm>
                <a:off x="4441474"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9</a:t>
                </a:r>
              </a:p>
            </p:txBody>
          </p:sp>
          <p:sp>
            <p:nvSpPr>
              <p:cNvPr id="617" name="TextBox 616">
                <a:extLst>
                  <a:ext uri="{FF2B5EF4-FFF2-40B4-BE49-F238E27FC236}">
                    <a16:creationId xmlns:a16="http://schemas.microsoft.com/office/drawing/2014/main" id="{949C142C-4F39-827D-9270-BC6A5BDB8915}"/>
                  </a:ext>
                </a:extLst>
              </p:cNvPr>
              <p:cNvSpPr txBox="1"/>
              <p:nvPr/>
            </p:nvSpPr>
            <p:spPr>
              <a:xfrm>
                <a:off x="4731832"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10</a:t>
                </a:r>
              </a:p>
            </p:txBody>
          </p:sp>
          <p:sp>
            <p:nvSpPr>
              <p:cNvPr id="618" name="TextBox 617">
                <a:extLst>
                  <a:ext uri="{FF2B5EF4-FFF2-40B4-BE49-F238E27FC236}">
                    <a16:creationId xmlns:a16="http://schemas.microsoft.com/office/drawing/2014/main" id="{9E8B0825-1171-C5A5-CC76-D2779163F930}"/>
                  </a:ext>
                </a:extLst>
              </p:cNvPr>
              <p:cNvSpPr txBox="1"/>
              <p:nvPr/>
            </p:nvSpPr>
            <p:spPr>
              <a:xfrm>
                <a:off x="5070584"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11</a:t>
                </a:r>
              </a:p>
            </p:txBody>
          </p:sp>
          <p:sp>
            <p:nvSpPr>
              <p:cNvPr id="619" name="TextBox 618">
                <a:extLst>
                  <a:ext uri="{FF2B5EF4-FFF2-40B4-BE49-F238E27FC236}">
                    <a16:creationId xmlns:a16="http://schemas.microsoft.com/office/drawing/2014/main" id="{CEBDB800-CC6C-83C9-F455-B11CC4492EAA}"/>
                  </a:ext>
                </a:extLst>
              </p:cNvPr>
              <p:cNvSpPr txBox="1"/>
              <p:nvPr/>
            </p:nvSpPr>
            <p:spPr>
              <a:xfrm>
                <a:off x="5409270"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12</a:t>
                </a:r>
              </a:p>
            </p:txBody>
          </p:sp>
          <p:sp>
            <p:nvSpPr>
              <p:cNvPr id="620" name="TextBox 619">
                <a:extLst>
                  <a:ext uri="{FF2B5EF4-FFF2-40B4-BE49-F238E27FC236}">
                    <a16:creationId xmlns:a16="http://schemas.microsoft.com/office/drawing/2014/main" id="{AD4EBE18-011F-915C-E958-C373474B6B6F}"/>
                  </a:ext>
                </a:extLst>
              </p:cNvPr>
              <p:cNvSpPr txBox="1"/>
              <p:nvPr/>
            </p:nvSpPr>
            <p:spPr>
              <a:xfrm>
                <a:off x="5748042"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13</a:t>
                </a:r>
              </a:p>
            </p:txBody>
          </p:sp>
          <p:sp>
            <p:nvSpPr>
              <p:cNvPr id="621" name="TextBox 620">
                <a:extLst>
                  <a:ext uri="{FF2B5EF4-FFF2-40B4-BE49-F238E27FC236}">
                    <a16:creationId xmlns:a16="http://schemas.microsoft.com/office/drawing/2014/main" id="{67609695-B768-8306-5B6F-E9F1866AEE73}"/>
                  </a:ext>
                </a:extLst>
              </p:cNvPr>
              <p:cNvSpPr txBox="1"/>
              <p:nvPr/>
            </p:nvSpPr>
            <p:spPr>
              <a:xfrm>
                <a:off x="6086836"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14</a:t>
                </a:r>
              </a:p>
            </p:txBody>
          </p:sp>
          <p:sp>
            <p:nvSpPr>
              <p:cNvPr id="622" name="TextBox 621">
                <a:extLst>
                  <a:ext uri="{FF2B5EF4-FFF2-40B4-BE49-F238E27FC236}">
                    <a16:creationId xmlns:a16="http://schemas.microsoft.com/office/drawing/2014/main" id="{C2067330-40A5-B3D5-4442-B50A5D50F04D}"/>
                  </a:ext>
                </a:extLst>
              </p:cNvPr>
              <p:cNvSpPr txBox="1"/>
              <p:nvPr/>
            </p:nvSpPr>
            <p:spPr>
              <a:xfrm>
                <a:off x="6425608"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15</a:t>
                </a:r>
              </a:p>
            </p:txBody>
          </p:sp>
          <p:sp>
            <p:nvSpPr>
              <p:cNvPr id="623" name="TextBox 622">
                <a:extLst>
                  <a:ext uri="{FF2B5EF4-FFF2-40B4-BE49-F238E27FC236}">
                    <a16:creationId xmlns:a16="http://schemas.microsoft.com/office/drawing/2014/main" id="{92532174-E752-7346-A587-A33915420BB6}"/>
                  </a:ext>
                </a:extLst>
              </p:cNvPr>
              <p:cNvSpPr txBox="1"/>
              <p:nvPr/>
            </p:nvSpPr>
            <p:spPr>
              <a:xfrm>
                <a:off x="6764380"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16</a:t>
                </a:r>
              </a:p>
            </p:txBody>
          </p:sp>
          <p:sp>
            <p:nvSpPr>
              <p:cNvPr id="624" name="TextBox 623">
                <a:extLst>
                  <a:ext uri="{FF2B5EF4-FFF2-40B4-BE49-F238E27FC236}">
                    <a16:creationId xmlns:a16="http://schemas.microsoft.com/office/drawing/2014/main" id="{C423C293-D3E9-6E57-1544-F138122B5A9A}"/>
                  </a:ext>
                </a:extLst>
              </p:cNvPr>
              <p:cNvSpPr txBox="1"/>
              <p:nvPr/>
            </p:nvSpPr>
            <p:spPr>
              <a:xfrm>
                <a:off x="7103174"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17</a:t>
                </a:r>
              </a:p>
            </p:txBody>
          </p:sp>
          <p:sp>
            <p:nvSpPr>
              <p:cNvPr id="625" name="TextBox 624">
                <a:extLst>
                  <a:ext uri="{FF2B5EF4-FFF2-40B4-BE49-F238E27FC236}">
                    <a16:creationId xmlns:a16="http://schemas.microsoft.com/office/drawing/2014/main" id="{06CE8DCC-B4C6-DE0F-8BC9-F25C6E920AC5}"/>
                  </a:ext>
                </a:extLst>
              </p:cNvPr>
              <p:cNvSpPr txBox="1"/>
              <p:nvPr/>
            </p:nvSpPr>
            <p:spPr>
              <a:xfrm>
                <a:off x="7441754"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18</a:t>
                </a:r>
              </a:p>
            </p:txBody>
          </p:sp>
          <p:sp>
            <p:nvSpPr>
              <p:cNvPr id="626" name="TextBox 625">
                <a:extLst>
                  <a:ext uri="{FF2B5EF4-FFF2-40B4-BE49-F238E27FC236}">
                    <a16:creationId xmlns:a16="http://schemas.microsoft.com/office/drawing/2014/main" id="{EFE9AFA4-C9C3-F810-9616-5CFA43D5F35C}"/>
                  </a:ext>
                </a:extLst>
              </p:cNvPr>
              <p:cNvSpPr txBox="1"/>
              <p:nvPr/>
            </p:nvSpPr>
            <p:spPr>
              <a:xfrm>
                <a:off x="7780548"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19</a:t>
                </a:r>
              </a:p>
            </p:txBody>
          </p:sp>
          <p:sp>
            <p:nvSpPr>
              <p:cNvPr id="627" name="TextBox 626">
                <a:extLst>
                  <a:ext uri="{FF2B5EF4-FFF2-40B4-BE49-F238E27FC236}">
                    <a16:creationId xmlns:a16="http://schemas.microsoft.com/office/drawing/2014/main" id="{E6AB48D4-47A7-AFB7-6B27-4AEA9A2BA15F}"/>
                  </a:ext>
                </a:extLst>
              </p:cNvPr>
              <p:cNvSpPr txBox="1"/>
              <p:nvPr/>
            </p:nvSpPr>
            <p:spPr>
              <a:xfrm>
                <a:off x="8116994"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20</a:t>
                </a:r>
              </a:p>
            </p:txBody>
          </p:sp>
          <p:sp>
            <p:nvSpPr>
              <p:cNvPr id="628" name="TextBox 627">
                <a:extLst>
                  <a:ext uri="{FF2B5EF4-FFF2-40B4-BE49-F238E27FC236}">
                    <a16:creationId xmlns:a16="http://schemas.microsoft.com/office/drawing/2014/main" id="{1603A803-04D9-FE08-6B5C-E59068BE4664}"/>
                  </a:ext>
                </a:extLst>
              </p:cNvPr>
              <p:cNvSpPr txBox="1"/>
              <p:nvPr/>
            </p:nvSpPr>
            <p:spPr>
              <a:xfrm>
                <a:off x="8455766"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21</a:t>
                </a:r>
              </a:p>
            </p:txBody>
          </p:sp>
          <p:sp>
            <p:nvSpPr>
              <p:cNvPr id="629" name="TextBox 628">
                <a:extLst>
                  <a:ext uri="{FF2B5EF4-FFF2-40B4-BE49-F238E27FC236}">
                    <a16:creationId xmlns:a16="http://schemas.microsoft.com/office/drawing/2014/main" id="{6C54DB9B-2D24-9354-2A3E-2FB108B8C887}"/>
                  </a:ext>
                </a:extLst>
              </p:cNvPr>
              <p:cNvSpPr txBox="1"/>
              <p:nvPr/>
            </p:nvSpPr>
            <p:spPr>
              <a:xfrm>
                <a:off x="8794432"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22</a:t>
                </a:r>
              </a:p>
            </p:txBody>
          </p:sp>
          <p:sp>
            <p:nvSpPr>
              <p:cNvPr id="630" name="TextBox 629">
                <a:extLst>
                  <a:ext uri="{FF2B5EF4-FFF2-40B4-BE49-F238E27FC236}">
                    <a16:creationId xmlns:a16="http://schemas.microsoft.com/office/drawing/2014/main" id="{22DA7F5B-FBC1-1467-A6D7-BEE0A08095A4}"/>
                  </a:ext>
                </a:extLst>
              </p:cNvPr>
              <p:cNvSpPr txBox="1"/>
              <p:nvPr/>
            </p:nvSpPr>
            <p:spPr>
              <a:xfrm>
                <a:off x="9133224"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23</a:t>
                </a:r>
              </a:p>
            </p:txBody>
          </p:sp>
          <p:sp>
            <p:nvSpPr>
              <p:cNvPr id="631" name="TextBox 630">
                <a:extLst>
                  <a:ext uri="{FF2B5EF4-FFF2-40B4-BE49-F238E27FC236}">
                    <a16:creationId xmlns:a16="http://schemas.microsoft.com/office/drawing/2014/main" id="{C5CE45BF-2EE5-72A4-4B93-2CE67BFF8B8B}"/>
                  </a:ext>
                </a:extLst>
              </p:cNvPr>
              <p:cNvSpPr txBox="1"/>
              <p:nvPr/>
            </p:nvSpPr>
            <p:spPr>
              <a:xfrm>
                <a:off x="9471999"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24</a:t>
                </a:r>
              </a:p>
            </p:txBody>
          </p:sp>
          <p:sp>
            <p:nvSpPr>
              <p:cNvPr id="632" name="TextBox 631">
                <a:extLst>
                  <a:ext uri="{FF2B5EF4-FFF2-40B4-BE49-F238E27FC236}">
                    <a16:creationId xmlns:a16="http://schemas.microsoft.com/office/drawing/2014/main" id="{5D326D2C-3308-BFA1-971F-21F9CE42BFF8}"/>
                  </a:ext>
                </a:extLst>
              </p:cNvPr>
              <p:cNvSpPr txBox="1"/>
              <p:nvPr/>
            </p:nvSpPr>
            <p:spPr>
              <a:xfrm>
                <a:off x="9810791"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25</a:t>
                </a:r>
              </a:p>
            </p:txBody>
          </p:sp>
          <p:sp>
            <p:nvSpPr>
              <p:cNvPr id="633" name="TextBox 632">
                <a:extLst>
                  <a:ext uri="{FF2B5EF4-FFF2-40B4-BE49-F238E27FC236}">
                    <a16:creationId xmlns:a16="http://schemas.microsoft.com/office/drawing/2014/main" id="{0BEAFD59-CA51-2939-BFB1-C225681EC116}"/>
                  </a:ext>
                </a:extLst>
              </p:cNvPr>
              <p:cNvSpPr txBox="1"/>
              <p:nvPr/>
            </p:nvSpPr>
            <p:spPr>
              <a:xfrm>
                <a:off x="10149565"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26</a:t>
                </a:r>
              </a:p>
            </p:txBody>
          </p:sp>
          <p:sp>
            <p:nvSpPr>
              <p:cNvPr id="634" name="TextBox 633">
                <a:extLst>
                  <a:ext uri="{FF2B5EF4-FFF2-40B4-BE49-F238E27FC236}">
                    <a16:creationId xmlns:a16="http://schemas.microsoft.com/office/drawing/2014/main" id="{6546E42F-DCD9-924F-DAC9-B453EC3603C8}"/>
                  </a:ext>
                </a:extLst>
              </p:cNvPr>
              <p:cNvSpPr txBox="1"/>
              <p:nvPr/>
            </p:nvSpPr>
            <p:spPr>
              <a:xfrm>
                <a:off x="10488359"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27</a:t>
                </a:r>
              </a:p>
            </p:txBody>
          </p:sp>
          <p:sp>
            <p:nvSpPr>
              <p:cNvPr id="635" name="TextBox 634">
                <a:extLst>
                  <a:ext uri="{FF2B5EF4-FFF2-40B4-BE49-F238E27FC236}">
                    <a16:creationId xmlns:a16="http://schemas.microsoft.com/office/drawing/2014/main" id="{531E0606-83F1-34B9-0C5C-C27B373F86B0}"/>
                  </a:ext>
                </a:extLst>
              </p:cNvPr>
              <p:cNvSpPr txBox="1"/>
              <p:nvPr/>
            </p:nvSpPr>
            <p:spPr>
              <a:xfrm>
                <a:off x="10826937"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28</a:t>
                </a:r>
              </a:p>
            </p:txBody>
          </p:sp>
          <p:sp>
            <p:nvSpPr>
              <p:cNvPr id="636" name="TextBox 635">
                <a:extLst>
                  <a:ext uri="{FF2B5EF4-FFF2-40B4-BE49-F238E27FC236}">
                    <a16:creationId xmlns:a16="http://schemas.microsoft.com/office/drawing/2014/main" id="{D13030AA-D338-28F2-EBB1-81BC5273CD3A}"/>
                  </a:ext>
                </a:extLst>
              </p:cNvPr>
              <p:cNvSpPr txBox="1"/>
              <p:nvPr/>
            </p:nvSpPr>
            <p:spPr>
              <a:xfrm>
                <a:off x="11165709"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29</a:t>
                </a:r>
              </a:p>
            </p:txBody>
          </p:sp>
          <p:sp>
            <p:nvSpPr>
              <p:cNvPr id="637" name="TextBox 636">
                <a:extLst>
                  <a:ext uri="{FF2B5EF4-FFF2-40B4-BE49-F238E27FC236}">
                    <a16:creationId xmlns:a16="http://schemas.microsoft.com/office/drawing/2014/main" id="{1FD07EE4-746E-8FBC-1D4E-E260715707DA}"/>
                  </a:ext>
                </a:extLst>
              </p:cNvPr>
              <p:cNvSpPr txBox="1"/>
              <p:nvPr/>
            </p:nvSpPr>
            <p:spPr>
              <a:xfrm>
                <a:off x="5538285" y="9067264"/>
                <a:ext cx="1190225" cy="46172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Helvetica-Bold"/>
                    <a:ea typeface="+mn-ea"/>
                    <a:cs typeface="+mn-cs"/>
                    <a:sym typeface="Helvetica-Bold"/>
                    <a:rtl val="0"/>
                  </a:rPr>
                  <a:t>Months</a:t>
                </a:r>
              </a:p>
            </p:txBody>
          </p:sp>
          <p:sp>
            <p:nvSpPr>
              <p:cNvPr id="638" name="TextBox 637">
                <a:extLst>
                  <a:ext uri="{FF2B5EF4-FFF2-40B4-BE49-F238E27FC236}">
                    <a16:creationId xmlns:a16="http://schemas.microsoft.com/office/drawing/2014/main" id="{4B76D854-486A-EFC9-6FB6-37C9D514C133}"/>
                  </a:ext>
                </a:extLst>
              </p:cNvPr>
              <p:cNvSpPr txBox="1"/>
              <p:nvPr/>
            </p:nvSpPr>
            <p:spPr>
              <a:xfrm>
                <a:off x="871211" y="8333294"/>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0</a:t>
                </a:r>
              </a:p>
            </p:txBody>
          </p:sp>
        </p:grpSp>
        <p:sp>
          <p:nvSpPr>
            <p:cNvPr id="639" name="TextBox 638">
              <a:extLst>
                <a:ext uri="{FF2B5EF4-FFF2-40B4-BE49-F238E27FC236}">
                  <a16:creationId xmlns:a16="http://schemas.microsoft.com/office/drawing/2014/main" id="{89718D69-A04B-0359-A582-861B1442EDAA}"/>
                </a:ext>
              </a:extLst>
            </p:cNvPr>
            <p:cNvSpPr txBox="1"/>
            <p:nvPr/>
          </p:nvSpPr>
          <p:spPr>
            <a:xfrm>
              <a:off x="776234" y="7174677"/>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20</a:t>
              </a:r>
            </a:p>
          </p:txBody>
        </p:sp>
        <p:sp>
          <p:nvSpPr>
            <p:cNvPr id="640" name="TextBox 639">
              <a:extLst>
                <a:ext uri="{FF2B5EF4-FFF2-40B4-BE49-F238E27FC236}">
                  <a16:creationId xmlns:a16="http://schemas.microsoft.com/office/drawing/2014/main" id="{12C3A918-483F-8239-0C67-9912BFF70FF4}"/>
                </a:ext>
              </a:extLst>
            </p:cNvPr>
            <p:cNvSpPr txBox="1"/>
            <p:nvPr/>
          </p:nvSpPr>
          <p:spPr>
            <a:xfrm>
              <a:off x="776234" y="6015869"/>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40</a:t>
              </a:r>
            </a:p>
          </p:txBody>
        </p:sp>
        <p:sp>
          <p:nvSpPr>
            <p:cNvPr id="641" name="TextBox 640">
              <a:extLst>
                <a:ext uri="{FF2B5EF4-FFF2-40B4-BE49-F238E27FC236}">
                  <a16:creationId xmlns:a16="http://schemas.microsoft.com/office/drawing/2014/main" id="{D84C60FC-1990-2913-FDC2-248CF24FA954}"/>
                </a:ext>
              </a:extLst>
            </p:cNvPr>
            <p:cNvSpPr txBox="1"/>
            <p:nvPr/>
          </p:nvSpPr>
          <p:spPr>
            <a:xfrm>
              <a:off x="776234" y="4857252"/>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60</a:t>
              </a:r>
            </a:p>
          </p:txBody>
        </p:sp>
        <p:sp>
          <p:nvSpPr>
            <p:cNvPr id="642" name="TextBox 641">
              <a:extLst>
                <a:ext uri="{FF2B5EF4-FFF2-40B4-BE49-F238E27FC236}">
                  <a16:creationId xmlns:a16="http://schemas.microsoft.com/office/drawing/2014/main" id="{02B9B09D-5142-82C5-2270-0C44F715E8B0}"/>
                </a:ext>
              </a:extLst>
            </p:cNvPr>
            <p:cNvSpPr txBox="1"/>
            <p:nvPr/>
          </p:nvSpPr>
          <p:spPr>
            <a:xfrm>
              <a:off x="776234" y="3698423"/>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80</a:t>
              </a:r>
            </a:p>
          </p:txBody>
        </p:sp>
        <p:sp>
          <p:nvSpPr>
            <p:cNvPr id="643" name="TextBox 642">
              <a:extLst>
                <a:ext uri="{FF2B5EF4-FFF2-40B4-BE49-F238E27FC236}">
                  <a16:creationId xmlns:a16="http://schemas.microsoft.com/office/drawing/2014/main" id="{A8C8D369-4246-11EE-410A-40090A2F14FE}"/>
                </a:ext>
              </a:extLst>
            </p:cNvPr>
            <p:cNvSpPr txBox="1"/>
            <p:nvPr/>
          </p:nvSpPr>
          <p:spPr>
            <a:xfrm>
              <a:off x="681259" y="2539786"/>
              <a:ext cx="667579"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Helvetica"/>
                  <a:ea typeface="+mn-ea"/>
                  <a:cs typeface="+mn-cs"/>
                  <a:sym typeface="Helvetica"/>
                  <a:rtl val="0"/>
                </a:rPr>
                <a:t>100</a:t>
              </a:r>
            </a:p>
          </p:txBody>
        </p:sp>
        <p:sp>
          <p:nvSpPr>
            <p:cNvPr id="644" name="TextBox 643">
              <a:extLst>
                <a:ext uri="{FF2B5EF4-FFF2-40B4-BE49-F238E27FC236}">
                  <a16:creationId xmlns:a16="http://schemas.microsoft.com/office/drawing/2014/main" id="{41B490F8-1620-79F2-8007-53E67030F2FF}"/>
                </a:ext>
              </a:extLst>
            </p:cNvPr>
            <p:cNvSpPr txBox="1"/>
            <p:nvPr/>
          </p:nvSpPr>
          <p:spPr>
            <a:xfrm rot="16200000">
              <a:off x="-2072837" y="5364712"/>
              <a:ext cx="4922501" cy="46172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Helvetica-Bold"/>
                  <a:ea typeface="+mn-ea"/>
                  <a:cs typeface="+mn-cs"/>
                  <a:sym typeface="Helvetica-Bold"/>
                  <a:rtl val="0"/>
                </a:rPr>
                <a:t>Progression-Free Survival Probability (%)</a:t>
              </a:r>
            </a:p>
          </p:txBody>
        </p:sp>
      </p:grpSp>
      <p:cxnSp>
        <p:nvCxnSpPr>
          <p:cNvPr id="8" name="Straight Connector 7">
            <a:extLst>
              <a:ext uri="{FF2B5EF4-FFF2-40B4-BE49-F238E27FC236}">
                <a16:creationId xmlns:a16="http://schemas.microsoft.com/office/drawing/2014/main" id="{B5E85710-DFD1-AB73-2B44-AC246D77C7C4}"/>
              </a:ext>
            </a:extLst>
          </p:cNvPr>
          <p:cNvCxnSpPr>
            <a:cxnSpLocks/>
            <a:stCxn id="681" idx="1"/>
            <a:endCxn id="798" idx="209"/>
          </p:cNvCxnSpPr>
          <p:nvPr/>
        </p:nvCxnSpPr>
        <p:spPr>
          <a:xfrm>
            <a:off x="793391" y="3206119"/>
            <a:ext cx="1885736" cy="1199"/>
          </a:xfrm>
          <a:prstGeom prst="line">
            <a:avLst/>
          </a:prstGeom>
          <a:ln w="19050">
            <a:solidFill>
              <a:srgbClr val="0B1920"/>
            </a:solidFill>
            <a:prstDash val="lgDash"/>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B97D5011-36D5-EC5B-20EF-378EA81C347B}"/>
              </a:ext>
            </a:extLst>
          </p:cNvPr>
          <p:cNvCxnSpPr>
            <a:cxnSpLocks/>
          </p:cNvCxnSpPr>
          <p:nvPr/>
        </p:nvCxnSpPr>
        <p:spPr>
          <a:xfrm flipV="1">
            <a:off x="1860587" y="3200430"/>
            <a:ext cx="0" cy="1517706"/>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86D815C4-916D-573A-42FA-A4D36BB48D0A}"/>
              </a:ext>
            </a:extLst>
          </p:cNvPr>
          <p:cNvCxnSpPr>
            <a:cxnSpLocks/>
          </p:cNvCxnSpPr>
          <p:nvPr/>
        </p:nvCxnSpPr>
        <p:spPr>
          <a:xfrm flipV="1">
            <a:off x="2655026" y="3200430"/>
            <a:ext cx="0" cy="151770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40" name="TextBox 1039">
            <a:extLst>
              <a:ext uri="{FF2B5EF4-FFF2-40B4-BE49-F238E27FC236}">
                <a16:creationId xmlns:a16="http://schemas.microsoft.com/office/drawing/2014/main" id="{A2C2445E-5917-AD80-64E9-D7DC11B46F0C}"/>
              </a:ext>
            </a:extLst>
          </p:cNvPr>
          <p:cNvSpPr txBox="1"/>
          <p:nvPr/>
        </p:nvSpPr>
        <p:spPr>
          <a:xfrm>
            <a:off x="3139256" y="2681290"/>
            <a:ext cx="1417135" cy="738664"/>
          </a:xfrm>
          <a:prstGeom prst="rect">
            <a:avLst/>
          </a:prstGeom>
          <a:solidFill>
            <a:srgbClr val="002985"/>
          </a:solid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Bold"/>
                <a:ea typeface="+mn-ea"/>
                <a:cs typeface="+mn-cs"/>
                <a:sym typeface="Helvetica-Bold"/>
                <a:rtl val="0"/>
              </a:rPr>
              <a:t>T-DXd </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mPFS: 10.1 </a:t>
            </a:r>
            <a:r>
              <a:rPr kumimoji="0" lang="en-US" sz="1400" b="1" i="0" u="none" strike="noStrike" kern="1200" cap="none" spc="0" normalizeH="0" baseline="0" noProof="0" dirty="0" err="1">
                <a:ln>
                  <a:noFill/>
                </a:ln>
                <a:solidFill>
                  <a:prstClr val="white"/>
                </a:solidFill>
                <a:effectLst/>
                <a:uLnTx/>
                <a:uFillTx/>
                <a:latin typeface="Arial" panose="020B0604020202020204"/>
                <a:ea typeface="+mn-ea"/>
                <a:cs typeface="+mn-cs"/>
              </a:rPr>
              <a:t>mo</a:t>
            </a:r>
            <a:endPar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44" name="TextBox 1043">
            <a:extLst>
              <a:ext uri="{FF2B5EF4-FFF2-40B4-BE49-F238E27FC236}">
                <a16:creationId xmlns:a16="http://schemas.microsoft.com/office/drawing/2014/main" id="{D4DA5E0D-8350-A8DA-5B3C-23551C0B1625}"/>
              </a:ext>
            </a:extLst>
          </p:cNvPr>
          <p:cNvSpPr txBox="1"/>
          <p:nvPr/>
        </p:nvSpPr>
        <p:spPr>
          <a:xfrm>
            <a:off x="829922" y="3501329"/>
            <a:ext cx="1279993" cy="738664"/>
          </a:xfrm>
          <a:prstGeom prst="rect">
            <a:avLst/>
          </a:prstGeom>
          <a:solidFill>
            <a:srgbClr val="6E6E6E">
              <a:alpha val="85098"/>
            </a:srgbClr>
          </a:solid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Bold"/>
                <a:ea typeface="+mn-ea"/>
                <a:cs typeface="+mn-cs"/>
                <a:sym typeface="Helvetica-Bold"/>
                <a:rtl val="0"/>
              </a:rPr>
              <a:t>TPC</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mPFS: 5.4 </a:t>
            </a:r>
            <a:r>
              <a:rPr kumimoji="0" lang="en-US" sz="1400" b="1" i="0" u="none" strike="noStrike" kern="1200" cap="none" spc="0" normalizeH="0" baseline="0" noProof="0" dirty="0" err="1">
                <a:ln>
                  <a:noFill/>
                </a:ln>
                <a:solidFill>
                  <a:prstClr val="white"/>
                </a:solidFill>
                <a:effectLst/>
                <a:uLnTx/>
                <a:uFillTx/>
                <a:latin typeface="Arial" panose="020B0604020202020204"/>
                <a:ea typeface="+mn-ea"/>
                <a:cs typeface="+mn-cs"/>
              </a:rPr>
              <a:t>mo</a:t>
            </a:r>
            <a:endPar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50" name="TextBox 1049">
            <a:extLst>
              <a:ext uri="{FF2B5EF4-FFF2-40B4-BE49-F238E27FC236}">
                <a16:creationId xmlns:a16="http://schemas.microsoft.com/office/drawing/2014/main" id="{B72EA736-1257-D2B1-79AF-D10BBE9ECFF1}"/>
              </a:ext>
            </a:extLst>
          </p:cNvPr>
          <p:cNvSpPr txBox="1"/>
          <p:nvPr/>
        </p:nvSpPr>
        <p:spPr>
          <a:xfrm>
            <a:off x="2302449" y="1696723"/>
            <a:ext cx="1844811" cy="954107"/>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C81B0"/>
                </a:solidFill>
                <a:effectLst/>
                <a:uLnTx/>
                <a:uFillTx/>
                <a:latin typeface="Helvetica-Bold"/>
                <a:ea typeface="+mn-ea"/>
                <a:cs typeface="+mn-cs"/>
                <a:sym typeface="Helvetica-Bold"/>
                <a:rtl val="0"/>
              </a:rPr>
              <a:t>Hazard ratio</a:t>
            </a:r>
            <a:r>
              <a:rPr kumimoji="0" lang="en-US" sz="1600" b="0" i="0" u="none" strike="noStrike" kern="0" cap="none" spc="0" normalizeH="0" baseline="0" noProof="0" dirty="0">
                <a:ln>
                  <a:noFill/>
                </a:ln>
                <a:solidFill>
                  <a:srgbClr val="1C81B0"/>
                </a:solidFill>
                <a:effectLst/>
                <a:uLnTx/>
                <a:uFillTx/>
                <a:latin typeface="Helvetica-Bold"/>
                <a:ea typeface="+mn-ea"/>
                <a:cs typeface="+mn-cs"/>
                <a:sym typeface="Helvetica-Bold"/>
                <a:rtl val="0"/>
              </a:rPr>
              <a:t>: </a:t>
            </a:r>
            <a:r>
              <a:rPr kumimoji="0" lang="en-US" sz="1600" b="1" i="0" u="none" strike="noStrike" kern="0" cap="none" spc="0" normalizeH="0" baseline="0" noProof="0" dirty="0">
                <a:ln>
                  <a:noFill/>
                </a:ln>
                <a:solidFill>
                  <a:srgbClr val="1C81B0"/>
                </a:solidFill>
                <a:effectLst/>
                <a:uLnTx/>
                <a:uFillTx/>
                <a:latin typeface="Helvetica-Bold"/>
                <a:ea typeface="+mn-ea"/>
                <a:cs typeface="+mn-cs"/>
                <a:sym typeface="Helvetica-Bold"/>
                <a:rtl val="0"/>
              </a:rPr>
              <a:t>0.51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C81B0"/>
                </a:solidFill>
                <a:effectLst/>
                <a:uLnTx/>
                <a:uFillTx/>
                <a:latin typeface="Helvetica-Bold"/>
                <a:ea typeface="+mn-ea"/>
                <a:cs typeface="+mn-cs"/>
                <a:sym typeface="Helvetica-Bold"/>
                <a:rtl val="0"/>
              </a:rPr>
              <a:t>95% CI, 0.40-0.64</a:t>
            </a:r>
            <a:endParaRPr kumimoji="0" lang="en-US" sz="1200" b="0" i="0" u="none" strike="noStrike" kern="0" cap="none" spc="0" normalizeH="0" baseline="0" noProof="0" dirty="0">
              <a:ln>
                <a:noFill/>
              </a:ln>
              <a:solidFill>
                <a:srgbClr val="1C81B0"/>
              </a:solidFill>
              <a:effectLst/>
              <a:uLnTx/>
              <a:uFillTx/>
              <a:latin typeface="Helvetica-Bold"/>
              <a:ea typeface="+mn-ea"/>
              <a:cs typeface="+mn-cs"/>
              <a:sym typeface="Helvetica-Bold"/>
              <a:rtl val="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srgbClr val="1C81B0"/>
                </a:solidFill>
                <a:effectLst/>
                <a:uLnTx/>
                <a:uFillTx/>
                <a:latin typeface="Helvetica-Bold"/>
                <a:ea typeface="+mn-ea"/>
                <a:cs typeface="+mn-cs"/>
                <a:sym typeface="Helvetica-Bold"/>
                <a:rtl val="0"/>
              </a:rPr>
              <a:t>P </a:t>
            </a:r>
            <a:r>
              <a:rPr kumimoji="0" lang="en-US" sz="1200" b="1" i="0" u="none" strike="noStrike" kern="0" cap="none" spc="0" normalizeH="0" baseline="0" noProof="0" dirty="0">
                <a:ln>
                  <a:noFill/>
                </a:ln>
                <a:solidFill>
                  <a:srgbClr val="1C81B0"/>
                </a:solidFill>
                <a:effectLst/>
                <a:uLnTx/>
                <a:uFillTx/>
                <a:latin typeface="Helvetica-Bold"/>
                <a:ea typeface="+mn-ea"/>
                <a:cs typeface="+mn-cs"/>
                <a:sym typeface="Helvetica-Bold"/>
                <a:rtl val="0"/>
              </a:rPr>
              <a:t>&lt;0.0001</a:t>
            </a:r>
          </a:p>
        </p:txBody>
      </p:sp>
      <p:sp>
        <p:nvSpPr>
          <p:cNvPr id="1051" name="TextBox 1050">
            <a:extLst>
              <a:ext uri="{FF2B5EF4-FFF2-40B4-BE49-F238E27FC236}">
                <a16:creationId xmlns:a16="http://schemas.microsoft.com/office/drawing/2014/main" id="{C32D4312-43C4-0536-48B7-3532897C17C8}"/>
              </a:ext>
            </a:extLst>
          </p:cNvPr>
          <p:cNvSpPr txBox="1"/>
          <p:nvPr/>
        </p:nvSpPr>
        <p:spPr>
          <a:xfrm>
            <a:off x="1778663" y="2992343"/>
            <a:ext cx="841550" cy="306467"/>
          </a:xfrm>
          <a:prstGeom prst="round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Bold"/>
                <a:rtl val="0"/>
              </a:rPr>
              <a:t>Δ</a:t>
            </a: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Bold"/>
                <a:rtl val="0"/>
              </a:rPr>
              <a:t> 4.7 </a:t>
            </a:r>
            <a:r>
              <a:rPr kumimoji="0" lang="en-US" sz="12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Helvetica-Bold"/>
                <a:rtl val="0"/>
              </a:rPr>
              <a:t>mo</a:t>
            </a:r>
            <a:endParaRPr kumimoji="0" lang="en-US" sz="1200" b="1" i="0" u="none" strike="noStrike" kern="0" cap="none" spc="0" normalizeH="0" baseline="0" noProof="0" dirty="0">
              <a:ln>
                <a:noFill/>
              </a:ln>
              <a:solidFill>
                <a:srgbClr val="000000"/>
              </a:solidFill>
              <a:effectLst/>
              <a:uLnTx/>
              <a:uFillTx/>
              <a:latin typeface="Helvetica-Bold"/>
              <a:ea typeface="+mn-ea"/>
              <a:cs typeface="+mn-cs"/>
              <a:sym typeface="Helvetica-Bold"/>
              <a:rtl val="0"/>
            </a:endParaRPr>
          </a:p>
        </p:txBody>
      </p:sp>
      <p:cxnSp>
        <p:nvCxnSpPr>
          <p:cNvPr id="1055" name="Straight Connector 1054">
            <a:extLst>
              <a:ext uri="{FF2B5EF4-FFF2-40B4-BE49-F238E27FC236}">
                <a16:creationId xmlns:a16="http://schemas.microsoft.com/office/drawing/2014/main" id="{3E662B6E-2069-C840-08D9-8D0025348884}"/>
              </a:ext>
            </a:extLst>
          </p:cNvPr>
          <p:cNvCxnSpPr>
            <a:cxnSpLocks/>
            <a:endCxn id="215" idx="222"/>
          </p:cNvCxnSpPr>
          <p:nvPr/>
        </p:nvCxnSpPr>
        <p:spPr>
          <a:xfrm>
            <a:off x="6821607" y="3198629"/>
            <a:ext cx="1768732" cy="6185"/>
          </a:xfrm>
          <a:prstGeom prst="line">
            <a:avLst/>
          </a:prstGeom>
          <a:ln w="19050">
            <a:solidFill>
              <a:srgbClr val="0B1920"/>
            </a:solidFill>
            <a:prstDash val="lgDash"/>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C225A4DF-9003-9961-1C33-BB5863E8A6F9}"/>
              </a:ext>
            </a:extLst>
          </p:cNvPr>
          <p:cNvCxnSpPr>
            <a:cxnSpLocks/>
          </p:cNvCxnSpPr>
          <p:nvPr/>
        </p:nvCxnSpPr>
        <p:spPr>
          <a:xfrm flipV="1">
            <a:off x="8584028" y="3200430"/>
            <a:ext cx="0" cy="151770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8B014869-C139-8D01-4B72-68B766ABD464}"/>
              </a:ext>
            </a:extLst>
          </p:cNvPr>
          <p:cNvCxnSpPr>
            <a:cxnSpLocks/>
          </p:cNvCxnSpPr>
          <p:nvPr/>
        </p:nvCxnSpPr>
        <p:spPr>
          <a:xfrm flipV="1">
            <a:off x="7778646" y="3200430"/>
            <a:ext cx="0" cy="1517706"/>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63" name="TextBox 1062">
            <a:extLst>
              <a:ext uri="{FF2B5EF4-FFF2-40B4-BE49-F238E27FC236}">
                <a16:creationId xmlns:a16="http://schemas.microsoft.com/office/drawing/2014/main" id="{78FB60F6-5A77-FB03-E766-338C7BAD4502}"/>
              </a:ext>
            </a:extLst>
          </p:cNvPr>
          <p:cNvSpPr txBox="1"/>
          <p:nvPr/>
        </p:nvSpPr>
        <p:spPr>
          <a:xfrm>
            <a:off x="8463007" y="1696723"/>
            <a:ext cx="1844811" cy="954107"/>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2557"/>
                </a:solidFill>
                <a:effectLst/>
                <a:uLnTx/>
                <a:uFillTx/>
                <a:latin typeface="Helvetica-Bold"/>
                <a:ea typeface="+mn-ea"/>
                <a:cs typeface="+mn-cs"/>
                <a:sym typeface="Helvetica-Bold"/>
                <a:rtl val="0"/>
              </a:rPr>
              <a:t>Hazard ratio</a:t>
            </a:r>
            <a:r>
              <a:rPr kumimoji="0" lang="en-US" sz="1600" b="0" i="0" u="none" strike="noStrike" kern="0" cap="none" spc="0" normalizeH="0" baseline="0" noProof="0" dirty="0">
                <a:ln>
                  <a:noFill/>
                </a:ln>
                <a:solidFill>
                  <a:srgbClr val="002557"/>
                </a:solidFill>
                <a:effectLst/>
                <a:uLnTx/>
                <a:uFillTx/>
                <a:latin typeface="Helvetica-Bold"/>
                <a:ea typeface="+mn-ea"/>
                <a:cs typeface="+mn-cs"/>
                <a:sym typeface="Helvetica-Bold"/>
                <a:rtl val="0"/>
              </a:rPr>
              <a:t>: </a:t>
            </a:r>
            <a:r>
              <a:rPr kumimoji="0" lang="en-US" sz="1600" b="1" i="0" u="none" strike="noStrike" kern="0" cap="none" spc="0" normalizeH="0" baseline="0" noProof="0" dirty="0">
                <a:ln>
                  <a:noFill/>
                </a:ln>
                <a:solidFill>
                  <a:srgbClr val="002557"/>
                </a:solidFill>
                <a:effectLst/>
                <a:uLnTx/>
                <a:uFillTx/>
                <a:latin typeface="Helvetica-Bold"/>
                <a:ea typeface="+mn-ea"/>
                <a:cs typeface="+mn-cs"/>
                <a:sym typeface="Helvetica-Bold"/>
                <a:rtl val="0"/>
              </a:rPr>
              <a:t>0.50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2557"/>
                </a:solidFill>
                <a:effectLst/>
                <a:uLnTx/>
                <a:uFillTx/>
                <a:latin typeface="Helvetica-Bold"/>
                <a:ea typeface="+mn-ea"/>
                <a:cs typeface="+mn-cs"/>
                <a:sym typeface="Helvetica-Bold"/>
                <a:rtl val="0"/>
              </a:rPr>
              <a:t>95% CI, 0.40-0.63</a:t>
            </a:r>
            <a:endParaRPr kumimoji="0" lang="en-US" sz="1200" b="0" i="0" u="none" strike="noStrike" kern="0" cap="none" spc="0" normalizeH="0" baseline="0" noProof="0" dirty="0">
              <a:ln>
                <a:noFill/>
              </a:ln>
              <a:solidFill>
                <a:srgbClr val="002557"/>
              </a:solidFill>
              <a:effectLst/>
              <a:uLnTx/>
              <a:uFillTx/>
              <a:latin typeface="Helvetica-Bold"/>
              <a:ea typeface="+mn-ea"/>
              <a:cs typeface="+mn-cs"/>
              <a:sym typeface="Helvetica-Bold"/>
              <a:rtl val="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srgbClr val="002557"/>
                </a:solidFill>
                <a:effectLst/>
                <a:uLnTx/>
                <a:uFillTx/>
                <a:latin typeface="Helvetica-Bold"/>
                <a:ea typeface="+mn-ea"/>
                <a:cs typeface="+mn-cs"/>
                <a:sym typeface="Helvetica-Bold"/>
                <a:rtl val="0"/>
              </a:rPr>
              <a:t>P </a:t>
            </a:r>
            <a:r>
              <a:rPr kumimoji="0" lang="en-US" sz="1200" b="1" i="0" u="none" strike="noStrike" kern="0" cap="none" spc="0" normalizeH="0" baseline="0" noProof="0" dirty="0">
                <a:ln>
                  <a:noFill/>
                </a:ln>
                <a:solidFill>
                  <a:srgbClr val="002557"/>
                </a:solidFill>
                <a:effectLst/>
                <a:uLnTx/>
                <a:uFillTx/>
                <a:latin typeface="Helvetica-Bold"/>
                <a:ea typeface="+mn-ea"/>
                <a:cs typeface="+mn-cs"/>
                <a:sym typeface="Helvetica-Bold"/>
                <a:rtl val="0"/>
              </a:rPr>
              <a:t>&lt;0.0001</a:t>
            </a:r>
          </a:p>
        </p:txBody>
      </p:sp>
      <p:sp>
        <p:nvSpPr>
          <p:cNvPr id="1053" name="Title 2">
            <a:extLst>
              <a:ext uri="{FF2B5EF4-FFF2-40B4-BE49-F238E27FC236}">
                <a16:creationId xmlns:a16="http://schemas.microsoft.com/office/drawing/2014/main" id="{95BD1840-CBF4-9947-FE7C-D2DAB356E9EB}"/>
              </a:ext>
            </a:extLst>
          </p:cNvPr>
          <p:cNvSpPr txBox="1">
            <a:spLocks/>
          </p:cNvSpPr>
          <p:nvPr/>
        </p:nvSpPr>
        <p:spPr>
          <a:xfrm>
            <a:off x="268699" y="230110"/>
            <a:ext cx="11770920" cy="502922"/>
          </a:xfrm>
          <a:prstGeom prst="rect">
            <a:avLst/>
          </a:prstGeom>
        </p:spPr>
        <p:txBody>
          <a:bodyPr vert="horz" lIns="45714" tIns="22857" rIns="45714" bIns="22857" rtlCol="0" anchor="b">
            <a:normAutofit/>
          </a:bodyPr>
          <a:lstStyle>
            <a:lvl1pPr algn="l" defTabSz="1828800" rtl="0" eaLnBrk="1" latinLnBrk="0" hangingPunct="1">
              <a:lnSpc>
                <a:spcPct val="90000"/>
              </a:lnSpc>
              <a:spcBef>
                <a:spcPct val="0"/>
              </a:spcBef>
              <a:buNone/>
              <a:defRPr sz="54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217" rtl="0" eaLnBrk="1" fontAlgn="auto" latinLnBrk="0" hangingPunct="1">
              <a:lnSpc>
                <a:spcPct val="90000"/>
              </a:lnSpc>
              <a:spcBef>
                <a:spcPct val="0"/>
              </a:spcBef>
              <a:spcAft>
                <a:spcPts val="0"/>
              </a:spcAft>
              <a:buClrTx/>
              <a:buSzTx/>
              <a:buFontTx/>
              <a:buNone/>
              <a:tabLst/>
              <a:defRPr/>
            </a:pPr>
            <a:r>
              <a:rPr kumimoji="0" lang="en-US" sz="2699"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DB-04 Primary Analysis: PFS in HR+ and All Patients </a:t>
            </a:r>
          </a:p>
        </p:txBody>
      </p:sp>
      <p:sp>
        <p:nvSpPr>
          <p:cNvPr id="1054" name="TextBox 1053">
            <a:extLst>
              <a:ext uri="{FF2B5EF4-FFF2-40B4-BE49-F238E27FC236}">
                <a16:creationId xmlns:a16="http://schemas.microsoft.com/office/drawing/2014/main" id="{C0DE7B96-8DC8-F07E-C650-AB360A19127B}"/>
              </a:ext>
            </a:extLst>
          </p:cNvPr>
          <p:cNvSpPr txBox="1"/>
          <p:nvPr/>
        </p:nvSpPr>
        <p:spPr>
          <a:xfrm>
            <a:off x="7702614" y="2996101"/>
            <a:ext cx="841550" cy="306467"/>
          </a:xfrm>
          <a:prstGeom prst="round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Bold"/>
                <a:rtl val="0"/>
              </a:rPr>
              <a:t>Δ</a:t>
            </a: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Bold"/>
                <a:rtl val="0"/>
              </a:rPr>
              <a:t> 4.8 </a:t>
            </a:r>
            <a:r>
              <a:rPr kumimoji="0" lang="en-US" sz="12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Helvetica-Bold"/>
                <a:rtl val="0"/>
              </a:rPr>
              <a:t>mo</a:t>
            </a:r>
            <a:endParaRPr kumimoji="0" lang="en-US" sz="1200" b="1" i="0" u="none" strike="noStrike" kern="0" cap="none" spc="0" normalizeH="0" baseline="0" noProof="0" dirty="0">
              <a:ln>
                <a:noFill/>
              </a:ln>
              <a:solidFill>
                <a:srgbClr val="000000"/>
              </a:solidFill>
              <a:effectLst/>
              <a:uLnTx/>
              <a:uFillTx/>
              <a:latin typeface="Helvetica-Bold"/>
              <a:ea typeface="+mn-ea"/>
              <a:cs typeface="+mn-cs"/>
              <a:sym typeface="Helvetica-Bold"/>
              <a:rtl val="0"/>
            </a:endParaRPr>
          </a:p>
        </p:txBody>
      </p:sp>
      <p:sp>
        <p:nvSpPr>
          <p:cNvPr id="1058" name="TextBox 1057">
            <a:extLst>
              <a:ext uri="{FF2B5EF4-FFF2-40B4-BE49-F238E27FC236}">
                <a16:creationId xmlns:a16="http://schemas.microsoft.com/office/drawing/2014/main" id="{F1386A33-4411-C26D-4B8B-11F0B207D959}"/>
              </a:ext>
            </a:extLst>
          </p:cNvPr>
          <p:cNvSpPr txBox="1"/>
          <p:nvPr/>
        </p:nvSpPr>
        <p:spPr>
          <a:xfrm>
            <a:off x="6819806" y="3502652"/>
            <a:ext cx="1279993" cy="738664"/>
          </a:xfrm>
          <a:prstGeom prst="rect">
            <a:avLst/>
          </a:prstGeom>
          <a:solidFill>
            <a:srgbClr val="6E6E6E">
              <a:alpha val="85098"/>
            </a:srgbClr>
          </a:solid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Bold"/>
                <a:ea typeface="+mn-ea"/>
                <a:cs typeface="+mn-cs"/>
                <a:sym typeface="Helvetica-Bold"/>
                <a:rtl val="0"/>
              </a:rPr>
              <a:t>TPC </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mPFS: 5.1 </a:t>
            </a:r>
            <a:r>
              <a:rPr kumimoji="0" lang="en-US" sz="1400" b="1" i="0" u="none" strike="noStrike" kern="1200" cap="none" spc="0" normalizeH="0" baseline="0" noProof="0" dirty="0" err="1">
                <a:ln>
                  <a:noFill/>
                </a:ln>
                <a:solidFill>
                  <a:prstClr val="white"/>
                </a:solidFill>
                <a:effectLst/>
                <a:uLnTx/>
                <a:uFillTx/>
                <a:latin typeface="Arial" panose="020B0604020202020204"/>
                <a:ea typeface="+mn-ea"/>
                <a:cs typeface="+mn-cs"/>
              </a:rPr>
              <a:t>mo</a:t>
            </a:r>
            <a:endPar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59" name="TextBox 1058">
            <a:extLst>
              <a:ext uri="{FF2B5EF4-FFF2-40B4-BE49-F238E27FC236}">
                <a16:creationId xmlns:a16="http://schemas.microsoft.com/office/drawing/2014/main" id="{557446CB-8F87-D217-1802-6BF5FF7909AF}"/>
              </a:ext>
            </a:extLst>
          </p:cNvPr>
          <p:cNvSpPr txBox="1"/>
          <p:nvPr/>
        </p:nvSpPr>
        <p:spPr>
          <a:xfrm>
            <a:off x="8840611" y="2730733"/>
            <a:ext cx="1417135" cy="523220"/>
          </a:xfrm>
          <a:prstGeom prst="rect">
            <a:avLst/>
          </a:prstGeom>
          <a:solidFill>
            <a:srgbClr val="002985"/>
          </a:solid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Bold"/>
                <a:ea typeface="+mn-ea"/>
                <a:cs typeface="+mn-cs"/>
                <a:sym typeface="Helvetica-Bold"/>
                <a:rtl val="0"/>
              </a:rPr>
              <a:t>T-DXd</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mPFS: 9.9 </a:t>
            </a:r>
            <a:r>
              <a:rPr kumimoji="0" lang="en-US" sz="1400" b="1" i="0" u="none" strike="noStrike" kern="1200" cap="none" spc="0" normalizeH="0" baseline="0" noProof="0" dirty="0" err="1">
                <a:ln>
                  <a:noFill/>
                </a:ln>
                <a:solidFill>
                  <a:prstClr val="white"/>
                </a:solidFill>
                <a:effectLst/>
                <a:uLnTx/>
                <a:uFillTx/>
                <a:latin typeface="Arial" panose="020B0604020202020204"/>
                <a:ea typeface="+mn-ea"/>
                <a:cs typeface="+mn-cs"/>
              </a:rPr>
              <a:t>mo</a:t>
            </a:r>
            <a:endPar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46" name="TextBox 1045">
            <a:extLst>
              <a:ext uri="{FF2B5EF4-FFF2-40B4-BE49-F238E27FC236}">
                <a16:creationId xmlns:a16="http://schemas.microsoft.com/office/drawing/2014/main" id="{E94134E6-B2FA-EBC0-1558-F9EA3976CD21}"/>
              </a:ext>
            </a:extLst>
          </p:cNvPr>
          <p:cNvSpPr txBox="1"/>
          <p:nvPr/>
        </p:nvSpPr>
        <p:spPr>
          <a:xfrm>
            <a:off x="8528645" y="1029013"/>
            <a:ext cx="1709122" cy="430887"/>
          </a:xfrm>
          <a:prstGeom prst="rect">
            <a:avLst/>
          </a:prstGeom>
          <a:noFill/>
        </p:spPr>
        <p:txBody>
          <a:bodyPr wrap="non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NZ" sz="2200" b="1" i="0" u="none" strike="noStrike" kern="1200" cap="none" spc="0" normalizeH="0" baseline="0" noProof="0" dirty="0">
                <a:ln>
                  <a:noFill/>
                </a:ln>
                <a:solidFill>
                  <a:srgbClr val="002557"/>
                </a:solidFill>
                <a:effectLst/>
                <a:uLnTx/>
                <a:uFillTx/>
                <a:latin typeface="Arial" panose="020B0604020202020204" pitchFamily="34" charset="0"/>
                <a:ea typeface="MS Mincho" panose="02020609040205080304" pitchFamily="49" charset="-128"/>
                <a:cs typeface="Arial" panose="020B0604020202020204" pitchFamily="34" charset="0"/>
              </a:rPr>
              <a:t>All patients</a:t>
            </a:r>
          </a:p>
        </p:txBody>
      </p:sp>
      <p:sp>
        <p:nvSpPr>
          <p:cNvPr id="4" name="CaixaDeTexto 3">
            <a:extLst>
              <a:ext uri="{FF2B5EF4-FFF2-40B4-BE49-F238E27FC236}">
                <a16:creationId xmlns:a16="http://schemas.microsoft.com/office/drawing/2014/main" id="{727E2FCD-E277-799F-D213-57DAA0896B7B}"/>
              </a:ext>
            </a:extLst>
          </p:cNvPr>
          <p:cNvSpPr txBox="1"/>
          <p:nvPr/>
        </p:nvSpPr>
        <p:spPr>
          <a:xfrm>
            <a:off x="9665397" y="6627890"/>
            <a:ext cx="252660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noProof="0" dirty="0">
                <a:ln>
                  <a:noFill/>
                </a:ln>
                <a:solidFill>
                  <a:srgbClr val="212121"/>
                </a:solidFill>
                <a:effectLst/>
                <a:uLnTx/>
                <a:uFillTx/>
                <a:latin typeface="BlinkMacSystemFont"/>
                <a:ea typeface="+mn-ea"/>
                <a:cs typeface="+mn-cs"/>
              </a:rPr>
              <a:t>Modi S, et al. N </a:t>
            </a:r>
            <a:r>
              <a:rPr kumimoji="0" lang="pt-BR" sz="800" b="0" i="0" u="none" strike="noStrike" kern="1200" cap="none" spc="0" normalizeH="0" baseline="0" noProof="0" dirty="0" err="1">
                <a:ln>
                  <a:noFill/>
                </a:ln>
                <a:solidFill>
                  <a:srgbClr val="212121"/>
                </a:solidFill>
                <a:effectLst/>
                <a:uLnTx/>
                <a:uFillTx/>
                <a:latin typeface="BlinkMacSystemFont"/>
                <a:ea typeface="+mn-ea"/>
                <a:cs typeface="+mn-cs"/>
              </a:rPr>
              <a:t>Engl</a:t>
            </a:r>
            <a:r>
              <a:rPr kumimoji="0" lang="pt-BR" sz="800" b="0" i="0" u="none" strike="noStrike" kern="1200" cap="none" spc="0" normalizeH="0" baseline="0" noProof="0" dirty="0">
                <a:ln>
                  <a:noFill/>
                </a:ln>
                <a:solidFill>
                  <a:srgbClr val="212121"/>
                </a:solidFill>
                <a:effectLst/>
                <a:uLnTx/>
                <a:uFillTx/>
                <a:latin typeface="BlinkMacSystemFont"/>
                <a:ea typeface="+mn-ea"/>
                <a:cs typeface="+mn-cs"/>
              </a:rPr>
              <a:t> J Med. 2022 Jul 7;387(1):9-20. </a:t>
            </a:r>
            <a:endParaRPr kumimoji="0" lang="pt-BR" sz="800" b="0" i="0" u="none" strike="noStrike" kern="1200" cap="none" spc="0" normalizeH="0" baseline="0" noProof="0" dirty="0">
              <a:ln>
                <a:noFill/>
              </a:ln>
              <a:solidFill>
                <a:srgbClr val="002557"/>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17210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F6DFE33-3889-4A8E-8B37-4FD063A54B8F}"/>
              </a:ext>
            </a:extLst>
          </p:cNvPr>
          <p:cNvSpPr txBox="1">
            <a:spLocks/>
          </p:cNvSpPr>
          <p:nvPr/>
        </p:nvSpPr>
        <p:spPr>
          <a:xfrm>
            <a:off x="0" y="152031"/>
            <a:ext cx="12192000" cy="523665"/>
          </a:xfrm>
          <a:prstGeom prst="rect">
            <a:avLst/>
          </a:prstGeom>
        </p:spPr>
        <p:txBody>
          <a:bodyPr vert="horz" lIns="91440" tIns="45720" rIns="91440" bIns="45720" rtlCol="0" anchor="ctr">
            <a:noAutofit/>
          </a:bodyPr>
          <a:lstStyle>
            <a:lvl1pPr algn="ctr">
              <a:lnSpc>
                <a:spcPct val="90000"/>
              </a:lnSpc>
              <a:spcBef>
                <a:spcPct val="0"/>
              </a:spcBef>
              <a:buNone/>
              <a:defRPr sz="3200" b="1">
                <a:solidFill>
                  <a:schemeClr val="bg1"/>
                </a:solidFill>
                <a:latin typeface="Arial Narrow" panose="020B0606020202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Narrow" panose="020B0606020202030204" pitchFamily="34" charset="0"/>
                <a:ea typeface="+mj-ea"/>
                <a:cs typeface="+mj-cs"/>
              </a:rPr>
              <a:t>DB-04 Subgroup Analysis: PFS in HR+ HER2-low MBC</a:t>
            </a:r>
          </a:p>
        </p:txBody>
      </p:sp>
      <p:pic>
        <p:nvPicPr>
          <p:cNvPr id="6" name="Picture 5">
            <a:extLst>
              <a:ext uri="{FF2B5EF4-FFF2-40B4-BE49-F238E27FC236}">
                <a16:creationId xmlns:a16="http://schemas.microsoft.com/office/drawing/2014/main" id="{446730E5-20D8-42BB-8682-75DDBEFEB8B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45" t="11198" r="2782" b="9962"/>
          <a:stretch/>
        </p:blipFill>
        <p:spPr bwMode="auto">
          <a:xfrm>
            <a:off x="154195" y="943038"/>
            <a:ext cx="11704809" cy="539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E0EAD97C-DADC-4317-B9CF-77CB14C34BE0}"/>
              </a:ext>
            </a:extLst>
          </p:cNvPr>
          <p:cNvSpPr txBox="1"/>
          <p:nvPr/>
        </p:nvSpPr>
        <p:spPr>
          <a:xfrm>
            <a:off x="94827" y="6619308"/>
            <a:ext cx="11907520" cy="215444"/>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800" b="0" i="0" u="none" strike="noStrike" cap="none" spc="0" normalizeH="0" baseline="0">
                <a:ln>
                  <a:noFill/>
                </a:ln>
                <a:solidFill>
                  <a:prstClr val="black"/>
                </a:solidFill>
                <a:effectLst/>
                <a:uLnTx/>
                <a:uFillTx/>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Modi S et al</a:t>
            </a:r>
            <a:r>
              <a:rPr kumimoji="0" lang="en-US" sz="800" b="0" i="0" u="none" strike="noStrike" kern="1200" cap="none" spc="0" normalizeH="0" baseline="0" noProof="0">
                <a:ln>
                  <a:noFill/>
                </a:ln>
                <a:solidFill>
                  <a:srgbClr val="3F4444"/>
                </a:solidFill>
                <a:effectLst/>
                <a:uLnTx/>
                <a:uFillTx/>
                <a:latin typeface="Arial Narrow" panose="020B0606020202030204" pitchFamily="34" charset="0"/>
                <a:ea typeface="+mn-ea"/>
                <a:cs typeface="+mn-cs"/>
              </a:rPr>
              <a:t>., </a:t>
            </a:r>
            <a:r>
              <a:rPr kumimoji="0" lang="pt-BR" sz="8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N Engl J Med 2022; 387:9-20, DOI: 10.1056</a:t>
            </a:r>
            <a:r>
              <a:rPr kumimoji="0" lang="pt-BR" sz="800" b="0" i="0" u="none" strike="noStrike" kern="1200" cap="none" spc="0" normalizeH="0" baseline="0" noProof="0">
                <a:ln>
                  <a:noFill/>
                </a:ln>
                <a:solidFill>
                  <a:srgbClr val="3F4444"/>
                </a:solidFill>
                <a:effectLst/>
                <a:uLnTx/>
                <a:uFillTx/>
                <a:latin typeface="Arial Narrow" panose="020B0606020202030204" pitchFamily="34" charset="0"/>
                <a:ea typeface="+mn-ea"/>
                <a:cs typeface="+mn-cs"/>
              </a:rPr>
              <a:t>/NEJMoa2203690</a:t>
            </a:r>
            <a:endParaRPr kumimoji="0" lang="en-CA" sz="8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endParaRPr>
          </a:p>
        </p:txBody>
      </p:sp>
      <p:sp>
        <p:nvSpPr>
          <p:cNvPr id="9" name="Rectangle 8">
            <a:extLst>
              <a:ext uri="{FF2B5EF4-FFF2-40B4-BE49-F238E27FC236}">
                <a16:creationId xmlns:a16="http://schemas.microsoft.com/office/drawing/2014/main" id="{F3702E11-C0DD-9345-A447-61766C08CE09}"/>
              </a:ext>
            </a:extLst>
          </p:cNvPr>
          <p:cNvSpPr/>
          <p:nvPr/>
        </p:nvSpPr>
        <p:spPr>
          <a:xfrm>
            <a:off x="332996" y="1340992"/>
            <a:ext cx="11499934" cy="15283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56742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Prof Schmid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860940992"/>
              </p:ext>
            </p:extLst>
          </p:nvPr>
        </p:nvGraphicFramePr>
        <p:xfrm>
          <a:off x="1236096" y="1736812"/>
          <a:ext cx="9719807" cy="2628292"/>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487918">
                <a:tc>
                  <a:txBody>
                    <a:bodyPr/>
                    <a:lstStyle/>
                    <a:p>
                      <a:r>
                        <a:rPr lang="en-US" sz="16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kern="1200" dirty="0">
                          <a:solidFill>
                            <a:schemeClr val="tx1"/>
                          </a:solidFill>
                          <a:effectLst/>
                          <a:latin typeface="+mn-lt"/>
                          <a:ea typeface="+mn-ea"/>
                          <a:cs typeface="+mn-cs"/>
                        </a:rPr>
                        <a:t>AstraZeneca Pharmaceuticals LP, Bayer HealthCare Pharmaceuticals, Boehringer Ingelheim Pharmaceuticals Inc, Celgene Corporation, Daiichi Sankyo Inc, Eisai Inc, Gilead Sciences Inc, Lilly, Merck, Novartis, Pfizer Inc, Puma Biotechnology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40374">
                <a:tc>
                  <a:txBody>
                    <a:bodyPr/>
                    <a:lstStyle/>
                    <a:p>
                      <a:r>
                        <a:rPr lang="en-US" sz="16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kern="1200" dirty="0">
                          <a:solidFill>
                            <a:schemeClr val="tx1"/>
                          </a:solidFill>
                          <a:effectLst/>
                          <a:latin typeface="+mn-lt"/>
                          <a:ea typeface="+mn-ea"/>
                          <a:cs typeface="+mn-cs"/>
                        </a:rPr>
                        <a:t>Astellas, AstraZeneca Pharmaceuticals LP, Genentech, a member of the Roche Group, </a:t>
                      </a:r>
                      <a:r>
                        <a:rPr lang="en-US" sz="1600" b="0" kern="1200" dirty="0" err="1">
                          <a:solidFill>
                            <a:schemeClr val="tx1"/>
                          </a:solidFill>
                          <a:effectLst/>
                          <a:latin typeface="+mn-lt"/>
                          <a:ea typeface="+mn-ea"/>
                          <a:cs typeface="+mn-cs"/>
                        </a:rPr>
                        <a:t>Medivation</a:t>
                      </a:r>
                      <a:r>
                        <a:rPr lang="en-US" sz="1600" b="0" kern="1200" dirty="0">
                          <a:solidFill>
                            <a:schemeClr val="tx1"/>
                          </a:solidFill>
                          <a:effectLst/>
                          <a:latin typeface="+mn-lt"/>
                          <a:ea typeface="+mn-ea"/>
                          <a:cs typeface="+mn-cs"/>
                        </a:rPr>
                        <a:t> Inc, a Pfizer Company, Novartis, </a:t>
                      </a:r>
                      <a:r>
                        <a:rPr lang="en-US" sz="1600" b="0" kern="1200" dirty="0" err="1">
                          <a:solidFill>
                            <a:schemeClr val="tx1"/>
                          </a:solidFill>
                          <a:effectLst/>
                          <a:latin typeface="+mn-lt"/>
                          <a:ea typeface="+mn-ea"/>
                          <a:cs typeface="+mn-cs"/>
                        </a:rPr>
                        <a:t>OncoGenex</a:t>
                      </a:r>
                      <a:r>
                        <a:rPr lang="en-US" sz="1600" b="0" kern="1200" dirty="0">
                          <a:solidFill>
                            <a:schemeClr val="tx1"/>
                          </a:solidFill>
                          <a:effectLst/>
                          <a:latin typeface="+mn-lt"/>
                          <a:ea typeface="+mn-ea"/>
                          <a:cs typeface="+mn-cs"/>
                        </a:rPr>
                        <a:t> Pharmaceuticals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197126"/>
                  </a:ext>
                </a:extLst>
              </a:tr>
            </a:tbl>
          </a:graphicData>
        </a:graphic>
      </p:graphicFrame>
    </p:spTree>
    <p:custDataLst>
      <p:tags r:id="rId1"/>
    </p:custDataLst>
    <p:extLst>
      <p:ext uri="{BB962C8B-B14F-4D97-AF65-F5344CB8AC3E}">
        <p14:creationId xmlns:p14="http://schemas.microsoft.com/office/powerpoint/2010/main" val="36226788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graph showing the amount of cancer in the patient's body&#10;&#10;Description automatically generated with medium confidence">
            <a:extLst>
              <a:ext uri="{FF2B5EF4-FFF2-40B4-BE49-F238E27FC236}">
                <a16:creationId xmlns:a16="http://schemas.microsoft.com/office/drawing/2014/main" id="{D6DD26D5-73D3-DD41-D19F-8938EA132B2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045200" y="1453857"/>
            <a:ext cx="6138533" cy="3763785"/>
          </a:xfrm>
          <a:prstGeom prst="rect">
            <a:avLst/>
          </a:prstGeom>
        </p:spPr>
      </p:pic>
      <p:pic>
        <p:nvPicPr>
          <p:cNvPr id="7" name="Picture 6" descr="A graph showing the number of patients with cancer&#10;&#10;Description automatically generated">
            <a:extLst>
              <a:ext uri="{FF2B5EF4-FFF2-40B4-BE49-F238E27FC236}">
                <a16:creationId xmlns:a16="http://schemas.microsoft.com/office/drawing/2014/main" id="{4911B5F2-BCD5-BB65-9F61-F0FA90047F0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8048" y="1453049"/>
            <a:ext cx="5996179" cy="3764592"/>
          </a:xfrm>
          <a:prstGeom prst="rect">
            <a:avLst/>
          </a:prstGeom>
        </p:spPr>
      </p:pic>
      <p:sp>
        <p:nvSpPr>
          <p:cNvPr id="4" name="Text Placeholder 3">
            <a:extLst>
              <a:ext uri="{FF2B5EF4-FFF2-40B4-BE49-F238E27FC236}">
                <a16:creationId xmlns:a16="http://schemas.microsoft.com/office/drawing/2014/main" id="{338B2439-5083-4DA3-9E44-5AA6D3E9801E}"/>
              </a:ext>
            </a:extLst>
          </p:cNvPr>
          <p:cNvSpPr>
            <a:spLocks noGrp="1"/>
          </p:cNvSpPr>
          <p:nvPr>
            <p:ph type="body" idx="4294967295"/>
          </p:nvPr>
        </p:nvSpPr>
        <p:spPr>
          <a:xfrm>
            <a:off x="479999" y="5484225"/>
            <a:ext cx="11434619" cy="580047"/>
          </a:xfrm>
          <a:prstGeom prst="rect">
            <a:avLst/>
          </a:prstGeom>
        </p:spPr>
        <p:txBody>
          <a:bodyPr/>
          <a:lstStyle/>
          <a:p>
            <a:pPr marL="228594" indent="-228594">
              <a:buFont typeface="Arial" panose="020B0604020202020204" pitchFamily="34" charset="0"/>
              <a:buChar char="•"/>
            </a:pPr>
            <a:r>
              <a:rPr lang="en-US" sz="1600" kern="100" dirty="0">
                <a:solidFill>
                  <a:schemeClr val="tx1"/>
                </a:solidFill>
                <a:latin typeface="+mn-lt"/>
                <a:ea typeface="Calibri" panose="020F0502020204030204" pitchFamily="34" charset="0"/>
                <a:cs typeface="Times New Roman" panose="02020603050405020304" pitchFamily="18" charset="0"/>
              </a:rPr>
              <a:t>In the HR+ cohort and all patients, median OS was consistent with results from the primary analysis,</a:t>
            </a:r>
            <a:r>
              <a:rPr lang="en-US" sz="1600" kern="100" baseline="30000" dirty="0">
                <a:solidFill>
                  <a:schemeClr val="tx1"/>
                </a:solidFill>
                <a:latin typeface="+mn-lt"/>
                <a:ea typeface="Calibri" panose="020F0502020204030204" pitchFamily="34" charset="0"/>
                <a:cs typeface="Times New Roman" panose="02020603050405020304" pitchFamily="18" charset="0"/>
              </a:rPr>
              <a:t>1</a:t>
            </a:r>
            <a:r>
              <a:rPr lang="en-US" sz="1600" kern="100" dirty="0">
                <a:solidFill>
                  <a:schemeClr val="tx1"/>
                </a:solidFill>
                <a:latin typeface="+mn-lt"/>
                <a:ea typeface="Calibri" panose="020F0502020204030204" pitchFamily="34" charset="0"/>
                <a:cs typeface="Times New Roman" panose="02020603050405020304" pitchFamily="18" charset="0"/>
              </a:rPr>
              <a:t> showing a 31% reduction in risk of death for patients receiving T-DXd compared with those receiving TPC</a:t>
            </a:r>
          </a:p>
        </p:txBody>
      </p:sp>
      <p:sp>
        <p:nvSpPr>
          <p:cNvPr id="9" name="Title 2">
            <a:extLst>
              <a:ext uri="{FF2B5EF4-FFF2-40B4-BE49-F238E27FC236}">
                <a16:creationId xmlns:a16="http://schemas.microsoft.com/office/drawing/2014/main" id="{6D624E6B-7667-96EC-9E1C-73F6FA9964C9}"/>
              </a:ext>
            </a:extLst>
          </p:cNvPr>
          <p:cNvSpPr txBox="1">
            <a:spLocks/>
          </p:cNvSpPr>
          <p:nvPr/>
        </p:nvSpPr>
        <p:spPr>
          <a:xfrm>
            <a:off x="373400" y="263071"/>
            <a:ext cx="11213020" cy="576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pPr marL="0" marR="0" lvl="0" indent="0" algn="l" defTabSz="1219170" rtl="0" eaLnBrk="1" fontAlgn="auto" latinLnBrk="0" hangingPunct="1">
              <a:lnSpc>
                <a:spcPct val="80000"/>
              </a:lnSpc>
              <a:spcBef>
                <a:spcPts val="0"/>
              </a:spcBef>
              <a:spcAft>
                <a:spcPts val="0"/>
              </a:spcAft>
              <a:buClr>
                <a:srgbClr val="05416B"/>
              </a:buClr>
              <a:buSzPts val="1400"/>
              <a:buFont typeface="Arial"/>
              <a:buNone/>
              <a:tabLst/>
              <a:defRPr/>
            </a:pPr>
            <a:r>
              <a:rPr kumimoji="0" lang="en-US" sz="2933" b="1" i="0" u="none" strike="noStrike" kern="0" cap="none" spc="0" normalizeH="0" baseline="0" noProof="0" dirty="0">
                <a:ln>
                  <a:noFill/>
                </a:ln>
                <a:solidFill>
                  <a:srgbClr val="026C72"/>
                </a:solidFill>
                <a:effectLst/>
                <a:uLnTx/>
                <a:uFillTx/>
                <a:latin typeface="Arial"/>
                <a:cs typeface="Arial Narrow"/>
                <a:sym typeface="Arial Narrow"/>
              </a:rPr>
              <a:t>DB-04: Updated Overall Survival (med 32 </a:t>
            </a:r>
            <a:r>
              <a:rPr kumimoji="0" lang="en-US" sz="2933" b="1" i="0" u="none" strike="noStrike" kern="0" cap="none" spc="0" normalizeH="0" baseline="0" noProof="0" dirty="0" err="1">
                <a:ln>
                  <a:noFill/>
                </a:ln>
                <a:solidFill>
                  <a:srgbClr val="026C72"/>
                </a:solidFill>
                <a:effectLst/>
                <a:uLnTx/>
                <a:uFillTx/>
                <a:latin typeface="Arial"/>
                <a:cs typeface="Arial Narrow"/>
                <a:sym typeface="Arial Narrow"/>
              </a:rPr>
              <a:t>mo</a:t>
            </a:r>
            <a:r>
              <a:rPr kumimoji="0" lang="en-US" sz="2933" b="1" i="0" u="none" strike="noStrike" kern="0" cap="none" spc="0" normalizeH="0" baseline="0" noProof="0" dirty="0">
                <a:ln>
                  <a:noFill/>
                </a:ln>
                <a:solidFill>
                  <a:srgbClr val="026C72"/>
                </a:solidFill>
                <a:effectLst/>
                <a:uLnTx/>
                <a:uFillTx/>
                <a:latin typeface="Arial"/>
                <a:cs typeface="Arial Narrow"/>
                <a:sym typeface="Arial Narrow"/>
              </a:rPr>
              <a:t> f/u)</a:t>
            </a:r>
          </a:p>
        </p:txBody>
      </p:sp>
      <p:sp>
        <p:nvSpPr>
          <p:cNvPr id="21" name="TextBox 20">
            <a:extLst>
              <a:ext uri="{FF2B5EF4-FFF2-40B4-BE49-F238E27FC236}">
                <a16:creationId xmlns:a16="http://schemas.microsoft.com/office/drawing/2014/main" id="{A24CF6CA-8B75-1FFA-1249-986B2C7D3DC4}"/>
              </a:ext>
            </a:extLst>
          </p:cNvPr>
          <p:cNvSpPr txBox="1"/>
          <p:nvPr/>
        </p:nvSpPr>
        <p:spPr>
          <a:xfrm>
            <a:off x="2526656" y="877050"/>
            <a:ext cx="1329210" cy="338554"/>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mn-ea"/>
                <a:cs typeface="Arial"/>
                <a:sym typeface="Arial"/>
              </a:rPr>
              <a:t>HR+ Cohort</a:t>
            </a:r>
          </a:p>
        </p:txBody>
      </p:sp>
      <p:sp>
        <p:nvSpPr>
          <p:cNvPr id="23" name="TextBox 22">
            <a:extLst>
              <a:ext uri="{FF2B5EF4-FFF2-40B4-BE49-F238E27FC236}">
                <a16:creationId xmlns:a16="http://schemas.microsoft.com/office/drawing/2014/main" id="{E4865F8A-8C0C-4D58-5ED7-5B1EC30F57CF}"/>
              </a:ext>
            </a:extLst>
          </p:cNvPr>
          <p:cNvSpPr txBox="1"/>
          <p:nvPr/>
        </p:nvSpPr>
        <p:spPr>
          <a:xfrm>
            <a:off x="215069" y="6330857"/>
            <a:ext cx="11660261" cy="367537"/>
          </a:xfrm>
          <a:prstGeom prst="rect">
            <a:avLst/>
          </a:prstGeom>
          <a:noFill/>
        </p:spPr>
        <p:txBody>
          <a:bodyPr wrap="square" rtlCol="0" anchor="b">
            <a:spAutoFit/>
          </a:bodyPr>
          <a:lstStyle/>
          <a:p>
            <a:pPr marL="0" marR="0" lvl="0" indent="0" algn="l" defTabSz="1219170" rtl="0" eaLnBrk="1" fontAlgn="auto" latinLnBrk="0" hangingPunct="1">
              <a:lnSpc>
                <a:spcPct val="107000"/>
              </a:lnSpc>
              <a:spcBef>
                <a:spcPts val="0"/>
              </a:spcBef>
              <a:spcAft>
                <a:spcPts val="0"/>
              </a:spcAft>
              <a:buClr>
                <a:srgbClr val="000000"/>
              </a:buClr>
              <a:buSzTx/>
              <a:buFontTx/>
              <a:buNone/>
              <a:tabLst/>
              <a:defRPr/>
            </a:pPr>
            <a:r>
              <a:rPr kumimoji="0" lang="en-US" sz="867"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HR, hormone receptor; mo, month; OS, overall survival; T-DXd, trastuzumab deruxtecan; TPC, treatment of physician’s choice.</a:t>
            </a:r>
          </a:p>
          <a:p>
            <a:pPr marL="0" marR="0" lvl="0" indent="0" algn="l" defTabSz="1219170" rtl="0" eaLnBrk="1" fontAlgn="auto" latinLnBrk="0" hangingPunct="1">
              <a:lnSpc>
                <a:spcPct val="107000"/>
              </a:lnSpc>
              <a:spcBef>
                <a:spcPts val="0"/>
              </a:spcBef>
              <a:spcAft>
                <a:spcPts val="0"/>
              </a:spcAft>
              <a:buClr>
                <a:srgbClr val="000000"/>
              </a:buClr>
              <a:buSzTx/>
              <a:buFontTx/>
              <a:buNone/>
              <a:tabLst/>
              <a:defRPr/>
            </a:pPr>
            <a:r>
              <a:rPr kumimoji="0" lang="en-US" sz="867"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1. </a:t>
            </a:r>
            <a:r>
              <a:rPr kumimoji="0" lang="da-DK" sz="867"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Modi S et al. </a:t>
            </a:r>
            <a:r>
              <a:rPr kumimoji="0" lang="da-DK" sz="867" b="0" i="1"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 Engl J Med</a:t>
            </a:r>
            <a:r>
              <a:rPr kumimoji="0" lang="da-DK" sz="867"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2022;387:9-20.</a:t>
            </a:r>
            <a:endParaRPr kumimoji="0" lang="en-US" sz="867"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26" name="TextBox 25">
            <a:extLst>
              <a:ext uri="{FF2B5EF4-FFF2-40B4-BE49-F238E27FC236}">
                <a16:creationId xmlns:a16="http://schemas.microsoft.com/office/drawing/2014/main" id="{59070F5B-38F0-0149-DB99-2A75365D64C2}"/>
              </a:ext>
            </a:extLst>
          </p:cNvPr>
          <p:cNvSpPr txBox="1"/>
          <p:nvPr/>
        </p:nvSpPr>
        <p:spPr>
          <a:xfrm>
            <a:off x="8740141" y="878680"/>
            <a:ext cx="1303562" cy="338554"/>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mn-ea"/>
                <a:cs typeface="Arial"/>
                <a:sym typeface="Arial"/>
              </a:rPr>
              <a:t>All Patients</a:t>
            </a:r>
          </a:p>
        </p:txBody>
      </p:sp>
      <p:graphicFrame>
        <p:nvGraphicFramePr>
          <p:cNvPr id="6" name="Table 10">
            <a:extLst>
              <a:ext uri="{FF2B5EF4-FFF2-40B4-BE49-F238E27FC236}">
                <a16:creationId xmlns:a16="http://schemas.microsoft.com/office/drawing/2014/main" id="{503BA897-0659-072E-0681-A3C97AE8D42F}"/>
              </a:ext>
            </a:extLst>
          </p:cNvPr>
          <p:cNvGraphicFramePr>
            <a:graphicFrameLocks noGrp="1"/>
          </p:cNvGraphicFramePr>
          <p:nvPr/>
        </p:nvGraphicFramePr>
        <p:xfrm>
          <a:off x="3042469" y="1218505"/>
          <a:ext cx="3410682" cy="1219200"/>
        </p:xfrm>
        <a:graphic>
          <a:graphicData uri="http://schemas.openxmlformats.org/drawingml/2006/table">
            <a:tbl>
              <a:tblPr firstRow="1" bandRow="1">
                <a:tableStyleId>{5940675A-B579-460E-94D1-54222C63F5DA}</a:tableStyleId>
              </a:tblPr>
              <a:tblGrid>
                <a:gridCol w="716695">
                  <a:extLst>
                    <a:ext uri="{9D8B030D-6E8A-4147-A177-3AD203B41FA5}">
                      <a16:colId xmlns:a16="http://schemas.microsoft.com/office/drawing/2014/main" val="1285726488"/>
                    </a:ext>
                  </a:extLst>
                </a:gridCol>
                <a:gridCol w="928180">
                  <a:extLst>
                    <a:ext uri="{9D8B030D-6E8A-4147-A177-3AD203B41FA5}">
                      <a16:colId xmlns:a16="http://schemas.microsoft.com/office/drawing/2014/main" val="103459706"/>
                    </a:ext>
                  </a:extLst>
                </a:gridCol>
                <a:gridCol w="867811">
                  <a:extLst>
                    <a:ext uri="{9D8B030D-6E8A-4147-A177-3AD203B41FA5}">
                      <a16:colId xmlns:a16="http://schemas.microsoft.com/office/drawing/2014/main" val="293757630"/>
                    </a:ext>
                  </a:extLst>
                </a:gridCol>
                <a:gridCol w="897996">
                  <a:extLst>
                    <a:ext uri="{9D8B030D-6E8A-4147-A177-3AD203B41FA5}">
                      <a16:colId xmlns:a16="http://schemas.microsoft.com/office/drawing/2014/main" val="2353570026"/>
                    </a:ext>
                  </a:extLst>
                </a:gridCol>
              </a:tblGrid>
              <a:tr h="406400">
                <a:tc>
                  <a:txBody>
                    <a:bodyPr/>
                    <a:lstStyle/>
                    <a:p>
                      <a:pPr algn="r"/>
                      <a:r>
                        <a:rPr lang="en-US" sz="900" dirty="0"/>
                        <a:t>Median</a:t>
                      </a:r>
                    </a:p>
                    <a:p>
                      <a:pPr algn="r"/>
                      <a:r>
                        <a:rPr lang="en-US" sz="900" dirty="0"/>
                        <a:t>(95% CI)</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rPr>
                        <a:t>T-DXd</a:t>
                      </a:r>
                    </a:p>
                    <a:p>
                      <a:pPr algn="ctr"/>
                      <a:r>
                        <a:rPr lang="en-US" sz="900" b="1" dirty="0">
                          <a:solidFill>
                            <a:schemeClr val="bg1"/>
                          </a:solidFill>
                        </a:rPr>
                        <a:t>(n = 331)</a:t>
                      </a:r>
                    </a:p>
                  </a:txBody>
                  <a:tcPr marL="121920" marR="121920" marT="60960" marB="60960">
                    <a:lnL w="12700" cap="flat" cmpd="sng" algn="ctr">
                      <a:solidFill>
                        <a:schemeClr val="tx1"/>
                      </a:solidFill>
                      <a:prstDash val="solid"/>
                      <a:round/>
                      <a:headEnd type="none" w="med" len="med"/>
                      <a:tailEnd type="none" w="med" len="med"/>
                    </a:lnL>
                    <a:solidFill>
                      <a:srgbClr val="00447C"/>
                    </a:solidFill>
                  </a:tcPr>
                </a:tc>
                <a:tc>
                  <a:txBody>
                    <a:bodyPr/>
                    <a:lstStyle/>
                    <a:p>
                      <a:pPr algn="ctr"/>
                      <a:r>
                        <a:rPr lang="en-US" sz="900" b="1" dirty="0">
                          <a:solidFill>
                            <a:schemeClr val="bg1"/>
                          </a:solidFill>
                        </a:rPr>
                        <a:t>TPC </a:t>
                      </a:r>
                    </a:p>
                    <a:p>
                      <a:pPr algn="ctr"/>
                      <a:r>
                        <a:rPr lang="en-US" sz="900" b="1" dirty="0">
                          <a:solidFill>
                            <a:schemeClr val="bg1"/>
                          </a:solidFill>
                        </a:rPr>
                        <a:t>(n = 163)</a:t>
                      </a:r>
                    </a:p>
                  </a:txBody>
                  <a:tcPr marL="121920" marR="121920" marT="60960" marB="60960">
                    <a:lnR w="12700" cap="flat" cmpd="sng" algn="ctr">
                      <a:solidFill>
                        <a:schemeClr val="tx1"/>
                      </a:solidFill>
                      <a:prstDash val="solid"/>
                      <a:round/>
                      <a:headEnd type="none" w="med" len="med"/>
                      <a:tailEnd type="none" w="med" len="med"/>
                    </a:lnR>
                    <a:solidFill>
                      <a:srgbClr val="828283"/>
                    </a:solidFill>
                  </a:tcPr>
                </a:tc>
                <a:tc>
                  <a:txBody>
                    <a:bodyPr/>
                    <a:lstStyle/>
                    <a:p>
                      <a:pPr algn="l"/>
                      <a:r>
                        <a:rPr lang="en-US" sz="900" dirty="0"/>
                        <a:t>Hazard ratio</a:t>
                      </a:r>
                    </a:p>
                    <a:p>
                      <a:pPr algn="l"/>
                      <a:r>
                        <a:rPr lang="en-US" sz="900" dirty="0"/>
                        <a:t>(95% CI)</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4101224"/>
                  </a:ext>
                </a:extLst>
              </a:tr>
              <a:tr h="406400">
                <a:tc>
                  <a:txBody>
                    <a:bodyPr/>
                    <a:lstStyle/>
                    <a:p>
                      <a:pPr algn="r"/>
                      <a:r>
                        <a:rPr lang="en-US" sz="900" dirty="0"/>
                        <a:t>Primary analysis</a:t>
                      </a:r>
                      <a:r>
                        <a:rPr lang="en-US" sz="900" baseline="30000" dirty="0"/>
                        <a:t>1</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23.9 mo</a:t>
                      </a:r>
                    </a:p>
                    <a:p>
                      <a:pPr algn="ctr"/>
                      <a:r>
                        <a:rPr lang="en-US" sz="900" dirty="0"/>
                        <a:t>(20.8-24.8)</a:t>
                      </a:r>
                    </a:p>
                  </a:txBody>
                  <a:tcPr marL="121920" marR="121920" marT="60960" marB="60960">
                    <a:lnL w="12700" cap="flat" cmpd="sng" algn="ctr">
                      <a:solidFill>
                        <a:schemeClr val="tx1"/>
                      </a:solidFill>
                      <a:prstDash val="solid"/>
                      <a:round/>
                      <a:headEnd type="none" w="med" len="med"/>
                      <a:tailEnd type="none" w="med" len="med"/>
                    </a:lnL>
                    <a:solidFill>
                      <a:srgbClr val="E6ECF9"/>
                    </a:solidFill>
                  </a:tcPr>
                </a:tc>
                <a:tc>
                  <a:txBody>
                    <a:bodyPr/>
                    <a:lstStyle/>
                    <a:p>
                      <a:pPr algn="ctr"/>
                      <a:r>
                        <a:rPr lang="en-US" sz="900" dirty="0"/>
                        <a:t>17.5 mo</a:t>
                      </a:r>
                    </a:p>
                    <a:p>
                      <a:pPr algn="ctr"/>
                      <a:r>
                        <a:rPr lang="en-US" sz="900" dirty="0"/>
                        <a:t>(15.2-22.4)</a:t>
                      </a:r>
                    </a:p>
                  </a:txBody>
                  <a:tcPr marL="121920" marR="121920" marT="60960" marB="60960">
                    <a:lnR w="12700" cap="flat" cmpd="sng" algn="ctr">
                      <a:solidFill>
                        <a:schemeClr val="tx1"/>
                      </a:solidFill>
                      <a:prstDash val="solid"/>
                      <a:round/>
                      <a:headEnd type="none" w="med" len="med"/>
                      <a:tailEnd type="none" w="med" len="med"/>
                    </a:lnR>
                    <a:solidFill>
                      <a:srgbClr val="F7F7F7"/>
                    </a:solidFill>
                  </a:tcPr>
                </a:tc>
                <a:tc>
                  <a:txBody>
                    <a:bodyPr/>
                    <a:lstStyle/>
                    <a:p>
                      <a:pPr algn="l"/>
                      <a:r>
                        <a:rPr lang="en-US" sz="900" dirty="0"/>
                        <a:t>0.64</a:t>
                      </a:r>
                    </a:p>
                    <a:p>
                      <a:pPr algn="l"/>
                      <a:r>
                        <a:rPr lang="en-US" sz="900" dirty="0"/>
                        <a:t>(0.48-0.86)</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9842352"/>
                  </a:ext>
                </a:extLst>
              </a:tr>
              <a:tr h="406400">
                <a:tc>
                  <a:txBody>
                    <a:bodyPr/>
                    <a:lstStyle/>
                    <a:p>
                      <a:pPr algn="r"/>
                      <a:r>
                        <a:rPr lang="en-US" sz="900" b="1" dirty="0"/>
                        <a:t>Updated analysis</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t>23.9 mo</a:t>
                      </a:r>
                    </a:p>
                    <a:p>
                      <a:pPr algn="ctr"/>
                      <a:r>
                        <a:rPr lang="en-US" sz="900" b="1" dirty="0"/>
                        <a:t>(21.7-25.2)</a:t>
                      </a:r>
                    </a:p>
                  </a:txBody>
                  <a:tcPr marL="121920" marR="121920" marT="60960" marB="60960">
                    <a:lnL w="12700" cap="flat" cmpd="sng" algn="ctr">
                      <a:solidFill>
                        <a:schemeClr val="tx1"/>
                      </a:solidFill>
                      <a:prstDash val="solid"/>
                      <a:round/>
                      <a:headEnd type="none" w="med" len="med"/>
                      <a:tailEnd type="none" w="med" len="med"/>
                    </a:lnL>
                    <a:solidFill>
                      <a:srgbClr val="E6ECF9"/>
                    </a:solidFill>
                  </a:tcPr>
                </a:tc>
                <a:tc>
                  <a:txBody>
                    <a:bodyPr/>
                    <a:lstStyle/>
                    <a:p>
                      <a:pPr algn="ctr"/>
                      <a:r>
                        <a:rPr lang="en-US" sz="900" b="1" dirty="0"/>
                        <a:t>17.6 mo</a:t>
                      </a:r>
                    </a:p>
                    <a:p>
                      <a:pPr algn="ctr"/>
                      <a:r>
                        <a:rPr lang="en-US" sz="900" b="1" dirty="0"/>
                        <a:t>(15.1-20.2)</a:t>
                      </a:r>
                    </a:p>
                  </a:txBody>
                  <a:tcPr marL="121920" marR="121920" marT="60960" marB="60960">
                    <a:lnR w="12700" cap="flat" cmpd="sng" algn="ctr">
                      <a:solidFill>
                        <a:schemeClr val="tx1"/>
                      </a:solidFill>
                      <a:prstDash val="solid"/>
                      <a:round/>
                      <a:headEnd type="none" w="med" len="med"/>
                      <a:tailEnd type="none" w="med" len="med"/>
                    </a:lnR>
                    <a:solidFill>
                      <a:srgbClr val="F7F7F7"/>
                    </a:solidFill>
                  </a:tcPr>
                </a:tc>
                <a:tc>
                  <a:txBody>
                    <a:bodyPr/>
                    <a:lstStyle/>
                    <a:p>
                      <a:pPr algn="l"/>
                      <a:r>
                        <a:rPr lang="en-US" sz="900" b="1" dirty="0"/>
                        <a:t>0.69</a:t>
                      </a:r>
                    </a:p>
                    <a:p>
                      <a:pPr algn="l"/>
                      <a:r>
                        <a:rPr lang="en-US" sz="900" b="1" dirty="0"/>
                        <a:t>(0.55-0.87)</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3394673"/>
                  </a:ext>
                </a:extLst>
              </a:tr>
            </a:tbl>
          </a:graphicData>
        </a:graphic>
      </p:graphicFrame>
      <p:graphicFrame>
        <p:nvGraphicFramePr>
          <p:cNvPr id="15" name="Table 10">
            <a:extLst>
              <a:ext uri="{FF2B5EF4-FFF2-40B4-BE49-F238E27FC236}">
                <a16:creationId xmlns:a16="http://schemas.microsoft.com/office/drawing/2014/main" id="{BD953358-F7A1-7B6A-CF4C-E10E997E5F8F}"/>
              </a:ext>
            </a:extLst>
          </p:cNvPr>
          <p:cNvGraphicFramePr>
            <a:graphicFrameLocks noGrp="1"/>
          </p:cNvGraphicFramePr>
          <p:nvPr/>
        </p:nvGraphicFramePr>
        <p:xfrm>
          <a:off x="8773053" y="1218505"/>
          <a:ext cx="3410682" cy="1219200"/>
        </p:xfrm>
        <a:graphic>
          <a:graphicData uri="http://schemas.openxmlformats.org/drawingml/2006/table">
            <a:tbl>
              <a:tblPr firstRow="1" bandRow="1">
                <a:tableStyleId>{5940675A-B579-460E-94D1-54222C63F5DA}</a:tableStyleId>
              </a:tblPr>
              <a:tblGrid>
                <a:gridCol w="716695">
                  <a:extLst>
                    <a:ext uri="{9D8B030D-6E8A-4147-A177-3AD203B41FA5}">
                      <a16:colId xmlns:a16="http://schemas.microsoft.com/office/drawing/2014/main" val="1285726488"/>
                    </a:ext>
                  </a:extLst>
                </a:gridCol>
                <a:gridCol w="928180">
                  <a:extLst>
                    <a:ext uri="{9D8B030D-6E8A-4147-A177-3AD203B41FA5}">
                      <a16:colId xmlns:a16="http://schemas.microsoft.com/office/drawing/2014/main" val="103459706"/>
                    </a:ext>
                  </a:extLst>
                </a:gridCol>
                <a:gridCol w="867811">
                  <a:extLst>
                    <a:ext uri="{9D8B030D-6E8A-4147-A177-3AD203B41FA5}">
                      <a16:colId xmlns:a16="http://schemas.microsoft.com/office/drawing/2014/main" val="293757630"/>
                    </a:ext>
                  </a:extLst>
                </a:gridCol>
                <a:gridCol w="897996">
                  <a:extLst>
                    <a:ext uri="{9D8B030D-6E8A-4147-A177-3AD203B41FA5}">
                      <a16:colId xmlns:a16="http://schemas.microsoft.com/office/drawing/2014/main" val="2353570026"/>
                    </a:ext>
                  </a:extLst>
                </a:gridCol>
              </a:tblGrid>
              <a:tr h="406400">
                <a:tc>
                  <a:txBody>
                    <a:bodyPr/>
                    <a:lstStyle/>
                    <a:p>
                      <a:pPr algn="r"/>
                      <a:r>
                        <a:rPr lang="en-US" sz="900" dirty="0"/>
                        <a:t>Median</a:t>
                      </a:r>
                    </a:p>
                    <a:p>
                      <a:pPr algn="r"/>
                      <a:r>
                        <a:rPr lang="en-US" sz="900" dirty="0"/>
                        <a:t>(95% CI)</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rPr>
                        <a:t>T-DXd</a:t>
                      </a:r>
                    </a:p>
                    <a:p>
                      <a:pPr algn="ctr"/>
                      <a:r>
                        <a:rPr lang="en-US" sz="900" b="1" dirty="0">
                          <a:solidFill>
                            <a:schemeClr val="bg1"/>
                          </a:solidFill>
                        </a:rPr>
                        <a:t>(n = 373)</a:t>
                      </a:r>
                    </a:p>
                  </a:txBody>
                  <a:tcPr marL="121920" marR="121920" marT="60960" marB="60960">
                    <a:lnL w="12700" cap="flat" cmpd="sng" algn="ctr">
                      <a:solidFill>
                        <a:schemeClr val="tx1"/>
                      </a:solidFill>
                      <a:prstDash val="solid"/>
                      <a:round/>
                      <a:headEnd type="none" w="med" len="med"/>
                      <a:tailEnd type="none" w="med" len="med"/>
                    </a:lnL>
                    <a:solidFill>
                      <a:srgbClr val="00447C"/>
                    </a:solidFill>
                  </a:tcPr>
                </a:tc>
                <a:tc>
                  <a:txBody>
                    <a:bodyPr/>
                    <a:lstStyle/>
                    <a:p>
                      <a:pPr algn="ctr"/>
                      <a:r>
                        <a:rPr lang="en-US" sz="900" b="1" dirty="0">
                          <a:solidFill>
                            <a:schemeClr val="bg1"/>
                          </a:solidFill>
                        </a:rPr>
                        <a:t>TPC </a:t>
                      </a:r>
                    </a:p>
                    <a:p>
                      <a:pPr algn="ctr"/>
                      <a:r>
                        <a:rPr lang="en-US" sz="900" b="1" dirty="0">
                          <a:solidFill>
                            <a:schemeClr val="bg1"/>
                          </a:solidFill>
                        </a:rPr>
                        <a:t>(n = 184)</a:t>
                      </a:r>
                    </a:p>
                  </a:txBody>
                  <a:tcPr marL="121920" marR="121920" marT="60960" marB="60960">
                    <a:lnR w="12700" cap="flat" cmpd="sng" algn="ctr">
                      <a:solidFill>
                        <a:schemeClr val="tx1"/>
                      </a:solidFill>
                      <a:prstDash val="solid"/>
                      <a:round/>
                      <a:headEnd type="none" w="med" len="med"/>
                      <a:tailEnd type="none" w="med" len="med"/>
                    </a:lnR>
                    <a:solidFill>
                      <a:srgbClr val="828283"/>
                    </a:solidFill>
                  </a:tcPr>
                </a:tc>
                <a:tc>
                  <a:txBody>
                    <a:bodyPr/>
                    <a:lstStyle/>
                    <a:p>
                      <a:pPr algn="l"/>
                      <a:r>
                        <a:rPr lang="en-US" sz="900" dirty="0"/>
                        <a:t>Hazard ratio</a:t>
                      </a:r>
                    </a:p>
                    <a:p>
                      <a:pPr algn="l"/>
                      <a:r>
                        <a:rPr lang="en-US" sz="900" dirty="0"/>
                        <a:t>(95% CI)</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4101224"/>
                  </a:ext>
                </a:extLst>
              </a:tr>
              <a:tr h="406400">
                <a:tc>
                  <a:txBody>
                    <a:bodyPr/>
                    <a:lstStyle/>
                    <a:p>
                      <a:pPr algn="r"/>
                      <a:r>
                        <a:rPr lang="en-US" sz="900" dirty="0"/>
                        <a:t>Primary analysis</a:t>
                      </a:r>
                      <a:r>
                        <a:rPr lang="en-US" sz="900" baseline="30000" dirty="0"/>
                        <a:t>1</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23.4 mo</a:t>
                      </a:r>
                    </a:p>
                    <a:p>
                      <a:pPr algn="ctr"/>
                      <a:r>
                        <a:rPr lang="en-US" sz="900" dirty="0"/>
                        <a:t>(20.0-24.8)</a:t>
                      </a:r>
                    </a:p>
                  </a:txBody>
                  <a:tcPr marL="121920" marR="121920" marT="60960" marB="60960">
                    <a:lnL w="12700" cap="flat" cmpd="sng" algn="ctr">
                      <a:solidFill>
                        <a:schemeClr val="tx1"/>
                      </a:solidFill>
                      <a:prstDash val="solid"/>
                      <a:round/>
                      <a:headEnd type="none" w="med" len="med"/>
                      <a:tailEnd type="none" w="med" len="med"/>
                    </a:lnL>
                    <a:solidFill>
                      <a:srgbClr val="E6ECF9"/>
                    </a:solidFill>
                  </a:tcPr>
                </a:tc>
                <a:tc>
                  <a:txBody>
                    <a:bodyPr/>
                    <a:lstStyle/>
                    <a:p>
                      <a:pPr algn="ctr"/>
                      <a:r>
                        <a:rPr lang="en-US" sz="900" dirty="0"/>
                        <a:t>16.8 mo</a:t>
                      </a:r>
                    </a:p>
                    <a:p>
                      <a:pPr algn="ctr"/>
                      <a:r>
                        <a:rPr lang="en-US" sz="900" dirty="0"/>
                        <a:t>(14.5-20.0)</a:t>
                      </a:r>
                    </a:p>
                  </a:txBody>
                  <a:tcPr marL="121920" marR="121920" marT="60960" marB="60960">
                    <a:lnR w="12700" cap="flat" cmpd="sng" algn="ctr">
                      <a:solidFill>
                        <a:schemeClr val="tx1"/>
                      </a:solidFill>
                      <a:prstDash val="solid"/>
                      <a:round/>
                      <a:headEnd type="none" w="med" len="med"/>
                      <a:tailEnd type="none" w="med" len="med"/>
                    </a:lnR>
                    <a:solidFill>
                      <a:srgbClr val="F7F7F7"/>
                    </a:solidFill>
                  </a:tcPr>
                </a:tc>
                <a:tc>
                  <a:txBody>
                    <a:bodyPr/>
                    <a:lstStyle/>
                    <a:p>
                      <a:pPr algn="l"/>
                      <a:r>
                        <a:rPr lang="en-US" sz="900" dirty="0"/>
                        <a:t>0.64</a:t>
                      </a:r>
                    </a:p>
                    <a:p>
                      <a:pPr algn="l"/>
                      <a:r>
                        <a:rPr lang="en-US" sz="900" dirty="0"/>
                        <a:t>(0.49-0.84)</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9842352"/>
                  </a:ext>
                </a:extLst>
              </a:tr>
              <a:tr h="406400">
                <a:tc>
                  <a:txBody>
                    <a:bodyPr/>
                    <a:lstStyle/>
                    <a:p>
                      <a:pPr algn="r"/>
                      <a:r>
                        <a:rPr lang="en-US" sz="900" b="1" dirty="0"/>
                        <a:t>Updated analysis</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t>22.9 mo</a:t>
                      </a:r>
                    </a:p>
                    <a:p>
                      <a:pPr algn="ctr"/>
                      <a:r>
                        <a:rPr lang="en-US" sz="900" b="1" dirty="0"/>
                        <a:t>(21.2-24.5)</a:t>
                      </a:r>
                    </a:p>
                  </a:txBody>
                  <a:tcPr marL="121920" marR="121920" marT="60960" marB="60960">
                    <a:lnL w="12700" cap="flat" cmpd="sng" algn="ctr">
                      <a:solidFill>
                        <a:schemeClr val="tx1"/>
                      </a:solidFill>
                      <a:prstDash val="solid"/>
                      <a:round/>
                      <a:headEnd type="none" w="med" len="med"/>
                      <a:tailEnd type="none" w="med" len="med"/>
                    </a:lnL>
                    <a:solidFill>
                      <a:srgbClr val="E6ECF9"/>
                    </a:solidFill>
                  </a:tcPr>
                </a:tc>
                <a:tc>
                  <a:txBody>
                    <a:bodyPr/>
                    <a:lstStyle/>
                    <a:p>
                      <a:pPr algn="ctr"/>
                      <a:r>
                        <a:rPr lang="en-US" sz="900" b="1" dirty="0"/>
                        <a:t>16.8 mo</a:t>
                      </a:r>
                    </a:p>
                    <a:p>
                      <a:pPr algn="ctr"/>
                      <a:r>
                        <a:rPr lang="en-US" sz="900" b="1" dirty="0"/>
                        <a:t>(14.1-19.5)</a:t>
                      </a:r>
                    </a:p>
                  </a:txBody>
                  <a:tcPr marL="121920" marR="121920" marT="60960" marB="60960">
                    <a:lnR w="12700" cap="flat" cmpd="sng" algn="ctr">
                      <a:solidFill>
                        <a:schemeClr val="tx1"/>
                      </a:solidFill>
                      <a:prstDash val="solid"/>
                      <a:round/>
                      <a:headEnd type="none" w="med" len="med"/>
                      <a:tailEnd type="none" w="med" len="med"/>
                    </a:lnR>
                    <a:solidFill>
                      <a:srgbClr val="F7F7F7"/>
                    </a:solidFill>
                  </a:tcPr>
                </a:tc>
                <a:tc>
                  <a:txBody>
                    <a:bodyPr/>
                    <a:lstStyle/>
                    <a:p>
                      <a:pPr algn="l"/>
                      <a:r>
                        <a:rPr lang="en-US" sz="900" b="1" dirty="0"/>
                        <a:t>0.69</a:t>
                      </a:r>
                    </a:p>
                    <a:p>
                      <a:pPr algn="l"/>
                      <a:r>
                        <a:rPr lang="en-US" sz="900" b="1" dirty="0"/>
                        <a:t>(0.55-0.86)</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3394673"/>
                  </a:ext>
                </a:extLst>
              </a:tr>
            </a:tbl>
          </a:graphicData>
        </a:graphic>
      </p:graphicFrame>
      <p:sp>
        <p:nvSpPr>
          <p:cNvPr id="3" name="TextBox 2">
            <a:extLst>
              <a:ext uri="{FF2B5EF4-FFF2-40B4-BE49-F238E27FC236}">
                <a16:creationId xmlns:a16="http://schemas.microsoft.com/office/drawing/2014/main" id="{FFC0363B-2755-C24E-BC2C-EE2C36D56659}"/>
              </a:ext>
            </a:extLst>
          </p:cNvPr>
          <p:cNvSpPr txBox="1"/>
          <p:nvPr/>
        </p:nvSpPr>
        <p:spPr>
          <a:xfrm>
            <a:off x="10239576" y="6514626"/>
            <a:ext cx="134684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Modi S, ESMO 2023</a:t>
            </a:r>
          </a:p>
        </p:txBody>
      </p:sp>
    </p:spTree>
    <p:extLst>
      <p:ext uri="{BB962C8B-B14F-4D97-AF65-F5344CB8AC3E}">
        <p14:creationId xmlns:p14="http://schemas.microsoft.com/office/powerpoint/2010/main" val="1667156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A graph of a number of patients&#10;&#10;Description automatically generated">
            <a:extLst>
              <a:ext uri="{FF2B5EF4-FFF2-40B4-BE49-F238E27FC236}">
                <a16:creationId xmlns:a16="http://schemas.microsoft.com/office/drawing/2014/main" id="{3B32262C-1506-B208-1407-5DEC8F7159E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057040" y="1603782"/>
            <a:ext cx="6019957" cy="3779520"/>
          </a:xfrm>
          <a:prstGeom prst="rect">
            <a:avLst/>
          </a:prstGeom>
        </p:spPr>
      </p:pic>
      <p:pic>
        <p:nvPicPr>
          <p:cNvPr id="11" name="Picture 10" descr="A graph of cancer patients&#10;&#10;Description automatically generated">
            <a:extLst>
              <a:ext uri="{FF2B5EF4-FFF2-40B4-BE49-F238E27FC236}">
                <a16:creationId xmlns:a16="http://schemas.microsoft.com/office/drawing/2014/main" id="{09D6A18B-602A-DF48-1DFA-9EAB475B67A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0" y="1607805"/>
            <a:ext cx="5922861" cy="3780491"/>
          </a:xfrm>
          <a:prstGeom prst="rect">
            <a:avLst/>
          </a:prstGeom>
        </p:spPr>
      </p:pic>
      <p:sp>
        <p:nvSpPr>
          <p:cNvPr id="4" name="Text Placeholder 3">
            <a:extLst>
              <a:ext uri="{FF2B5EF4-FFF2-40B4-BE49-F238E27FC236}">
                <a16:creationId xmlns:a16="http://schemas.microsoft.com/office/drawing/2014/main" id="{338B2439-5083-4DA3-9E44-5AA6D3E9801E}"/>
              </a:ext>
            </a:extLst>
          </p:cNvPr>
          <p:cNvSpPr>
            <a:spLocks noGrp="1"/>
          </p:cNvSpPr>
          <p:nvPr>
            <p:ph type="body" idx="4294967295"/>
          </p:nvPr>
        </p:nvSpPr>
        <p:spPr>
          <a:xfrm>
            <a:off x="421440" y="5561380"/>
            <a:ext cx="11538361" cy="670207"/>
          </a:xfrm>
          <a:prstGeom prst="rect">
            <a:avLst/>
          </a:prstGeom>
        </p:spPr>
        <p:txBody>
          <a:bodyPr/>
          <a:lstStyle/>
          <a:p>
            <a:pPr marL="228594" indent="-228594">
              <a:buFont typeface="Arial" panose="020B0604020202020204" pitchFamily="34" charset="0"/>
              <a:buChar char="•"/>
            </a:pPr>
            <a:r>
              <a:rPr lang="en-US" sz="1733" kern="100" dirty="0">
                <a:solidFill>
                  <a:schemeClr val="tx1"/>
                </a:solidFill>
                <a:latin typeface="+mn-lt"/>
                <a:ea typeface="Calibri" panose="020F0502020204030204" pitchFamily="34" charset="0"/>
                <a:cs typeface="Times New Roman" panose="02020603050405020304" pitchFamily="18" charset="0"/>
              </a:rPr>
              <a:t>There was a 42% reduction in risk of death and 71% reduction in risk of disease progression or death for HR− patients receiving T-DXd compared with TPC</a:t>
            </a:r>
          </a:p>
        </p:txBody>
      </p:sp>
      <p:sp>
        <p:nvSpPr>
          <p:cNvPr id="5" name="Title 2">
            <a:extLst>
              <a:ext uri="{FF2B5EF4-FFF2-40B4-BE49-F238E27FC236}">
                <a16:creationId xmlns:a16="http://schemas.microsoft.com/office/drawing/2014/main" id="{BB399A11-E31C-F38A-44E1-4DB29FB3C9FF}"/>
              </a:ext>
            </a:extLst>
          </p:cNvPr>
          <p:cNvSpPr txBox="1">
            <a:spLocks/>
          </p:cNvSpPr>
          <p:nvPr/>
        </p:nvSpPr>
        <p:spPr>
          <a:xfrm>
            <a:off x="450530" y="235545"/>
            <a:ext cx="11213020" cy="576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pPr marL="0" marR="0" lvl="0" indent="0" algn="ctr" defTabSz="1219170" rtl="0" eaLnBrk="1" fontAlgn="auto" latinLnBrk="0" hangingPunct="1">
              <a:lnSpc>
                <a:spcPct val="80000"/>
              </a:lnSpc>
              <a:spcBef>
                <a:spcPts val="0"/>
              </a:spcBef>
              <a:spcAft>
                <a:spcPts val="0"/>
              </a:spcAft>
              <a:buClr>
                <a:srgbClr val="05416B"/>
              </a:buClr>
              <a:buSzPts val="1400"/>
              <a:buFont typeface="Arial"/>
              <a:buNone/>
              <a:tabLst/>
              <a:defRPr/>
            </a:pPr>
            <a:r>
              <a:rPr kumimoji="0" lang="en-US" sz="2800" b="1" i="0" u="none" strike="noStrike" kern="0" cap="none" spc="0" normalizeH="0" baseline="0" noProof="0" dirty="0">
                <a:ln>
                  <a:noFill/>
                </a:ln>
                <a:solidFill>
                  <a:srgbClr val="026C72"/>
                </a:solidFill>
                <a:effectLst/>
                <a:uLnTx/>
                <a:uFillTx/>
                <a:latin typeface="Arial"/>
                <a:cs typeface="Arial Narrow"/>
                <a:sym typeface="Arial Narrow"/>
              </a:rPr>
              <a:t>Updated Efficacy in the HR− Cohort (Exploratory Analyses)</a:t>
            </a:r>
          </a:p>
        </p:txBody>
      </p:sp>
      <p:sp>
        <p:nvSpPr>
          <p:cNvPr id="14" name="TextBox 13">
            <a:extLst>
              <a:ext uri="{FF2B5EF4-FFF2-40B4-BE49-F238E27FC236}">
                <a16:creationId xmlns:a16="http://schemas.microsoft.com/office/drawing/2014/main" id="{F32B7E23-DB7E-250C-5C84-0FE9C1E65C0C}"/>
              </a:ext>
            </a:extLst>
          </p:cNvPr>
          <p:cNvSpPr txBox="1"/>
          <p:nvPr/>
        </p:nvSpPr>
        <p:spPr>
          <a:xfrm>
            <a:off x="439482" y="6391776"/>
            <a:ext cx="11660261" cy="367537"/>
          </a:xfrm>
          <a:prstGeom prst="rect">
            <a:avLst/>
          </a:prstGeom>
          <a:noFill/>
        </p:spPr>
        <p:txBody>
          <a:bodyPr wrap="square" rtlCol="0" anchor="b">
            <a:spAutoFit/>
          </a:bodyPr>
          <a:lstStyle/>
          <a:p>
            <a:pPr marL="0" marR="0" lvl="0" indent="0" algn="l" defTabSz="1219170" rtl="0" eaLnBrk="1" fontAlgn="auto" latinLnBrk="0" hangingPunct="1">
              <a:lnSpc>
                <a:spcPct val="107000"/>
              </a:lnSpc>
              <a:spcBef>
                <a:spcPts val="0"/>
              </a:spcBef>
              <a:spcAft>
                <a:spcPts val="0"/>
              </a:spcAft>
              <a:buClr>
                <a:srgbClr val="000000"/>
              </a:buClr>
              <a:buSzTx/>
              <a:buFontTx/>
              <a:buNone/>
              <a:tabLst/>
              <a:defRPr/>
            </a:pPr>
            <a:r>
              <a:rPr kumimoji="0" lang="en-US" sz="867"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BICR, blinded independent central review; HR, hormone receptor; mo, month; NE, not evaluable; OS, overall survival; T-DXd, trastuzumab deruxtecan; TPC, treatment of physician’s choice.</a:t>
            </a:r>
          </a:p>
          <a:p>
            <a:pPr marL="0" marR="0" lvl="0" indent="0" algn="l" defTabSz="1219170" rtl="0" eaLnBrk="1" fontAlgn="auto" latinLnBrk="0" hangingPunct="1">
              <a:lnSpc>
                <a:spcPct val="107000"/>
              </a:lnSpc>
              <a:spcBef>
                <a:spcPts val="0"/>
              </a:spcBef>
              <a:spcAft>
                <a:spcPts val="0"/>
              </a:spcAft>
              <a:buClr>
                <a:srgbClr val="000000"/>
              </a:buClr>
              <a:buSzTx/>
              <a:buFontTx/>
              <a:buNone/>
              <a:tabLst/>
              <a:defRPr/>
            </a:pPr>
            <a:r>
              <a:rPr kumimoji="0" lang="da-DK" sz="867"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1. Modi S et al. </a:t>
            </a:r>
            <a:r>
              <a:rPr kumimoji="0" lang="da-DK" sz="867" b="0" i="1"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 Engl J Med</a:t>
            </a:r>
            <a:r>
              <a:rPr kumimoji="0" lang="da-DK" sz="867"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2022;387:9-20.</a:t>
            </a:r>
          </a:p>
        </p:txBody>
      </p:sp>
      <p:sp>
        <p:nvSpPr>
          <p:cNvPr id="7" name="TextBox 6">
            <a:extLst>
              <a:ext uri="{FF2B5EF4-FFF2-40B4-BE49-F238E27FC236}">
                <a16:creationId xmlns:a16="http://schemas.microsoft.com/office/drawing/2014/main" id="{587E4539-2695-4BDB-EBD2-9512830588EE}"/>
              </a:ext>
            </a:extLst>
          </p:cNvPr>
          <p:cNvSpPr txBox="1"/>
          <p:nvPr/>
        </p:nvSpPr>
        <p:spPr>
          <a:xfrm>
            <a:off x="1309423" y="1120074"/>
            <a:ext cx="1737975" cy="338554"/>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mn-ea"/>
                <a:cs typeface="Arial"/>
                <a:sym typeface="Arial"/>
              </a:rPr>
              <a:t>Overall Survival</a:t>
            </a:r>
          </a:p>
        </p:txBody>
      </p:sp>
      <p:sp>
        <p:nvSpPr>
          <p:cNvPr id="9" name="TextBox 8">
            <a:extLst>
              <a:ext uri="{FF2B5EF4-FFF2-40B4-BE49-F238E27FC236}">
                <a16:creationId xmlns:a16="http://schemas.microsoft.com/office/drawing/2014/main" id="{9219B2FD-3DD9-EF37-521D-1B0BAD9F1A52}"/>
              </a:ext>
            </a:extLst>
          </p:cNvPr>
          <p:cNvSpPr txBox="1"/>
          <p:nvPr/>
        </p:nvSpPr>
        <p:spPr>
          <a:xfrm>
            <a:off x="7488787" y="1123157"/>
            <a:ext cx="4394152" cy="338554"/>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mn-ea"/>
                <a:cs typeface="Arial"/>
                <a:sym typeface="Arial"/>
              </a:rPr>
              <a:t>Progression-Free Survival (by Investigator)</a:t>
            </a:r>
          </a:p>
        </p:txBody>
      </p:sp>
      <p:graphicFrame>
        <p:nvGraphicFramePr>
          <p:cNvPr id="10" name="Table 10">
            <a:extLst>
              <a:ext uri="{FF2B5EF4-FFF2-40B4-BE49-F238E27FC236}">
                <a16:creationId xmlns:a16="http://schemas.microsoft.com/office/drawing/2014/main" id="{DF5FAEC8-E962-B1D7-79D4-599B6736494A}"/>
              </a:ext>
            </a:extLst>
          </p:cNvPr>
          <p:cNvGraphicFramePr>
            <a:graphicFrameLocks noGrp="1"/>
          </p:cNvGraphicFramePr>
          <p:nvPr/>
        </p:nvGraphicFramePr>
        <p:xfrm>
          <a:off x="3034447" y="1538722"/>
          <a:ext cx="3410683" cy="1219200"/>
        </p:xfrm>
        <a:graphic>
          <a:graphicData uri="http://schemas.openxmlformats.org/drawingml/2006/table">
            <a:tbl>
              <a:tblPr firstRow="1" bandRow="1">
                <a:tableStyleId>{5940675A-B579-460E-94D1-54222C63F5DA}</a:tableStyleId>
              </a:tblPr>
              <a:tblGrid>
                <a:gridCol w="716695">
                  <a:extLst>
                    <a:ext uri="{9D8B030D-6E8A-4147-A177-3AD203B41FA5}">
                      <a16:colId xmlns:a16="http://schemas.microsoft.com/office/drawing/2014/main" val="1285726488"/>
                    </a:ext>
                  </a:extLst>
                </a:gridCol>
                <a:gridCol w="897996">
                  <a:extLst>
                    <a:ext uri="{9D8B030D-6E8A-4147-A177-3AD203B41FA5}">
                      <a16:colId xmlns:a16="http://schemas.microsoft.com/office/drawing/2014/main" val="103459706"/>
                    </a:ext>
                  </a:extLst>
                </a:gridCol>
                <a:gridCol w="897996">
                  <a:extLst>
                    <a:ext uri="{9D8B030D-6E8A-4147-A177-3AD203B41FA5}">
                      <a16:colId xmlns:a16="http://schemas.microsoft.com/office/drawing/2014/main" val="293757630"/>
                    </a:ext>
                  </a:extLst>
                </a:gridCol>
                <a:gridCol w="897996">
                  <a:extLst>
                    <a:ext uri="{9D8B030D-6E8A-4147-A177-3AD203B41FA5}">
                      <a16:colId xmlns:a16="http://schemas.microsoft.com/office/drawing/2014/main" val="2353570026"/>
                    </a:ext>
                  </a:extLst>
                </a:gridCol>
              </a:tblGrid>
              <a:tr h="406400">
                <a:tc>
                  <a:txBody>
                    <a:bodyPr/>
                    <a:lstStyle/>
                    <a:p>
                      <a:r>
                        <a:rPr lang="en-US" sz="900" dirty="0"/>
                        <a:t>Median</a:t>
                      </a:r>
                    </a:p>
                    <a:p>
                      <a:r>
                        <a:rPr lang="en-US" sz="900" dirty="0"/>
                        <a:t>(95% CI)</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rPr>
                        <a:t>T-DXd</a:t>
                      </a:r>
                    </a:p>
                    <a:p>
                      <a:pPr algn="ctr"/>
                      <a:r>
                        <a:rPr lang="en-US" sz="900" b="1" dirty="0">
                          <a:solidFill>
                            <a:schemeClr val="bg1"/>
                          </a:solidFill>
                        </a:rPr>
                        <a:t>(n = 40)</a:t>
                      </a:r>
                    </a:p>
                  </a:txBody>
                  <a:tcPr marL="121920" marR="121920" marT="60960" marB="60960">
                    <a:lnL w="12700" cap="flat" cmpd="sng" algn="ctr">
                      <a:solidFill>
                        <a:schemeClr val="tx1"/>
                      </a:solidFill>
                      <a:prstDash val="solid"/>
                      <a:round/>
                      <a:headEnd type="none" w="med" len="med"/>
                      <a:tailEnd type="none" w="med" len="med"/>
                    </a:lnL>
                    <a:solidFill>
                      <a:srgbClr val="00447C"/>
                    </a:solidFill>
                  </a:tcPr>
                </a:tc>
                <a:tc>
                  <a:txBody>
                    <a:bodyPr/>
                    <a:lstStyle/>
                    <a:p>
                      <a:pPr algn="ctr"/>
                      <a:r>
                        <a:rPr lang="en-US" sz="900" b="1" dirty="0">
                          <a:solidFill>
                            <a:schemeClr val="bg1"/>
                          </a:solidFill>
                        </a:rPr>
                        <a:t>TPC </a:t>
                      </a:r>
                    </a:p>
                    <a:p>
                      <a:pPr algn="ctr"/>
                      <a:r>
                        <a:rPr lang="en-US" sz="900" b="1" dirty="0">
                          <a:solidFill>
                            <a:schemeClr val="bg1"/>
                          </a:solidFill>
                        </a:rPr>
                        <a:t>(n = 18)</a:t>
                      </a:r>
                    </a:p>
                  </a:txBody>
                  <a:tcPr marL="121920" marR="121920" marT="60960" marB="60960">
                    <a:lnR w="12700" cap="flat" cmpd="sng" algn="ctr">
                      <a:solidFill>
                        <a:schemeClr val="tx1"/>
                      </a:solidFill>
                      <a:prstDash val="solid"/>
                      <a:round/>
                      <a:headEnd type="none" w="med" len="med"/>
                      <a:tailEnd type="none" w="med" len="med"/>
                    </a:lnR>
                    <a:solidFill>
                      <a:srgbClr val="828283"/>
                    </a:solidFill>
                  </a:tcPr>
                </a:tc>
                <a:tc>
                  <a:txBody>
                    <a:bodyPr/>
                    <a:lstStyle/>
                    <a:p>
                      <a:pPr algn="l"/>
                      <a:r>
                        <a:rPr lang="en-US" sz="900" dirty="0"/>
                        <a:t>Hazard ratio</a:t>
                      </a:r>
                    </a:p>
                    <a:p>
                      <a:pPr algn="l"/>
                      <a:r>
                        <a:rPr lang="en-US" sz="900" dirty="0"/>
                        <a:t>(95% CI)</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4101224"/>
                  </a:ext>
                </a:extLst>
              </a:tr>
              <a:tr h="406400">
                <a:tc>
                  <a:txBody>
                    <a:bodyPr/>
                    <a:lstStyle/>
                    <a:p>
                      <a:r>
                        <a:rPr lang="en-US" sz="900" dirty="0"/>
                        <a:t>Primary analysis</a:t>
                      </a:r>
                      <a:r>
                        <a:rPr lang="en-US" sz="900" baseline="30000" dirty="0"/>
                        <a:t>1</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18.2 mo</a:t>
                      </a:r>
                    </a:p>
                    <a:p>
                      <a:pPr algn="ctr"/>
                      <a:r>
                        <a:rPr lang="en-US" sz="900" dirty="0"/>
                        <a:t>(13.6-NE)</a:t>
                      </a:r>
                    </a:p>
                  </a:txBody>
                  <a:tcPr marL="121920" marR="121920" marT="60960" marB="60960">
                    <a:lnL w="12700" cap="flat" cmpd="sng" algn="ctr">
                      <a:solidFill>
                        <a:schemeClr val="tx1"/>
                      </a:solidFill>
                      <a:prstDash val="solid"/>
                      <a:round/>
                      <a:headEnd type="none" w="med" len="med"/>
                      <a:tailEnd type="none" w="med" len="med"/>
                    </a:lnL>
                    <a:solidFill>
                      <a:srgbClr val="E6ECF9"/>
                    </a:solidFill>
                  </a:tcPr>
                </a:tc>
                <a:tc>
                  <a:txBody>
                    <a:bodyPr/>
                    <a:lstStyle/>
                    <a:p>
                      <a:pPr algn="ctr"/>
                      <a:r>
                        <a:rPr lang="en-US" sz="900" dirty="0"/>
                        <a:t>8.3 mo</a:t>
                      </a:r>
                    </a:p>
                    <a:p>
                      <a:pPr algn="ctr"/>
                      <a:r>
                        <a:rPr lang="en-US" sz="900" dirty="0"/>
                        <a:t>(5.6-20.6)</a:t>
                      </a:r>
                    </a:p>
                  </a:txBody>
                  <a:tcPr marL="121920" marR="121920" marT="60960" marB="60960">
                    <a:lnR w="12700" cap="flat" cmpd="sng" algn="ctr">
                      <a:solidFill>
                        <a:schemeClr val="tx1"/>
                      </a:solidFill>
                      <a:prstDash val="solid"/>
                      <a:round/>
                      <a:headEnd type="none" w="med" len="med"/>
                      <a:tailEnd type="none" w="med" len="med"/>
                    </a:lnR>
                    <a:solidFill>
                      <a:srgbClr val="F7F7F7"/>
                    </a:solidFill>
                  </a:tcPr>
                </a:tc>
                <a:tc>
                  <a:txBody>
                    <a:bodyPr/>
                    <a:lstStyle/>
                    <a:p>
                      <a:pPr algn="l"/>
                      <a:r>
                        <a:rPr lang="en-US" sz="900" dirty="0"/>
                        <a:t>0.48</a:t>
                      </a:r>
                    </a:p>
                    <a:p>
                      <a:pPr algn="l"/>
                      <a:r>
                        <a:rPr lang="en-US" sz="900" dirty="0"/>
                        <a:t>(0.24-0.95)</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9842352"/>
                  </a:ext>
                </a:extLst>
              </a:tr>
              <a:tr h="406400">
                <a:tc>
                  <a:txBody>
                    <a:bodyPr/>
                    <a:lstStyle/>
                    <a:p>
                      <a:r>
                        <a:rPr lang="en-US" sz="900" b="1" dirty="0"/>
                        <a:t>Updated analysis</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t>17.1 mo</a:t>
                      </a:r>
                    </a:p>
                    <a:p>
                      <a:pPr algn="ctr"/>
                      <a:r>
                        <a:rPr lang="en-US" sz="900" b="1" dirty="0"/>
                        <a:t>(13.6-23.0)</a:t>
                      </a:r>
                    </a:p>
                  </a:txBody>
                  <a:tcPr marL="121920" marR="121920" marT="60960" marB="60960">
                    <a:lnL w="12700" cap="flat" cmpd="sng" algn="ctr">
                      <a:solidFill>
                        <a:schemeClr val="tx1"/>
                      </a:solidFill>
                      <a:prstDash val="solid"/>
                      <a:round/>
                      <a:headEnd type="none" w="med" len="med"/>
                      <a:tailEnd type="none" w="med" len="med"/>
                    </a:lnL>
                    <a:solidFill>
                      <a:srgbClr val="E6ECF9"/>
                    </a:solidFill>
                  </a:tcPr>
                </a:tc>
                <a:tc>
                  <a:txBody>
                    <a:bodyPr/>
                    <a:lstStyle/>
                    <a:p>
                      <a:pPr algn="ctr"/>
                      <a:r>
                        <a:rPr lang="en-US" sz="900" b="1" dirty="0"/>
                        <a:t>8.3 mo</a:t>
                      </a:r>
                    </a:p>
                    <a:p>
                      <a:pPr algn="ctr"/>
                      <a:r>
                        <a:rPr lang="en-US" sz="900" b="1" dirty="0"/>
                        <a:t>(5.6-20.4)</a:t>
                      </a:r>
                    </a:p>
                  </a:txBody>
                  <a:tcPr marL="121920" marR="121920" marT="60960" marB="60960">
                    <a:lnR w="12700" cap="flat" cmpd="sng" algn="ctr">
                      <a:solidFill>
                        <a:schemeClr val="tx1"/>
                      </a:solidFill>
                      <a:prstDash val="solid"/>
                      <a:round/>
                      <a:headEnd type="none" w="med" len="med"/>
                      <a:tailEnd type="none" w="med" len="med"/>
                    </a:lnR>
                    <a:solidFill>
                      <a:srgbClr val="F7F7F7"/>
                    </a:solidFill>
                  </a:tcPr>
                </a:tc>
                <a:tc>
                  <a:txBody>
                    <a:bodyPr/>
                    <a:lstStyle/>
                    <a:p>
                      <a:pPr algn="l"/>
                      <a:r>
                        <a:rPr lang="en-US" sz="900" b="1" dirty="0"/>
                        <a:t>0.58</a:t>
                      </a:r>
                    </a:p>
                    <a:p>
                      <a:pPr algn="l"/>
                      <a:r>
                        <a:rPr lang="en-US" sz="900" b="1" dirty="0"/>
                        <a:t>(0.31-1.08)</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3394673"/>
                  </a:ext>
                </a:extLst>
              </a:tr>
            </a:tbl>
          </a:graphicData>
        </a:graphic>
      </p:graphicFrame>
      <p:graphicFrame>
        <p:nvGraphicFramePr>
          <p:cNvPr id="19" name="Table 10">
            <a:extLst>
              <a:ext uri="{FF2B5EF4-FFF2-40B4-BE49-F238E27FC236}">
                <a16:creationId xmlns:a16="http://schemas.microsoft.com/office/drawing/2014/main" id="{17FC1533-0367-B670-93DF-069E7F44C95A}"/>
              </a:ext>
            </a:extLst>
          </p:cNvPr>
          <p:cNvGraphicFramePr>
            <a:graphicFrameLocks noGrp="1"/>
          </p:cNvGraphicFramePr>
          <p:nvPr/>
        </p:nvGraphicFramePr>
        <p:xfrm>
          <a:off x="7800526" y="1538722"/>
          <a:ext cx="4311530" cy="1219200"/>
        </p:xfrm>
        <a:graphic>
          <a:graphicData uri="http://schemas.openxmlformats.org/drawingml/2006/table">
            <a:tbl>
              <a:tblPr firstRow="1" bandRow="1">
                <a:tableStyleId>{5940675A-B579-460E-94D1-54222C63F5DA}</a:tableStyleId>
              </a:tblPr>
              <a:tblGrid>
                <a:gridCol w="1752599">
                  <a:extLst>
                    <a:ext uri="{9D8B030D-6E8A-4147-A177-3AD203B41FA5}">
                      <a16:colId xmlns:a16="http://schemas.microsoft.com/office/drawing/2014/main" val="1285726488"/>
                    </a:ext>
                  </a:extLst>
                </a:gridCol>
                <a:gridCol w="831851">
                  <a:extLst>
                    <a:ext uri="{9D8B030D-6E8A-4147-A177-3AD203B41FA5}">
                      <a16:colId xmlns:a16="http://schemas.microsoft.com/office/drawing/2014/main" val="103459706"/>
                    </a:ext>
                  </a:extLst>
                </a:gridCol>
                <a:gridCol w="831851">
                  <a:extLst>
                    <a:ext uri="{9D8B030D-6E8A-4147-A177-3AD203B41FA5}">
                      <a16:colId xmlns:a16="http://schemas.microsoft.com/office/drawing/2014/main" val="293757630"/>
                    </a:ext>
                  </a:extLst>
                </a:gridCol>
                <a:gridCol w="895229">
                  <a:extLst>
                    <a:ext uri="{9D8B030D-6E8A-4147-A177-3AD203B41FA5}">
                      <a16:colId xmlns:a16="http://schemas.microsoft.com/office/drawing/2014/main" val="2353570026"/>
                    </a:ext>
                  </a:extLst>
                </a:gridCol>
              </a:tblGrid>
              <a:tr h="406400">
                <a:tc>
                  <a:txBody>
                    <a:bodyPr/>
                    <a:lstStyle/>
                    <a:p>
                      <a:pPr algn="r"/>
                      <a:r>
                        <a:rPr lang="en-US" sz="900" dirty="0"/>
                        <a:t>Median</a:t>
                      </a:r>
                    </a:p>
                    <a:p>
                      <a:pPr algn="r"/>
                      <a:r>
                        <a:rPr lang="en-US" sz="900" dirty="0"/>
                        <a:t>(95% CI)</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rPr>
                        <a:t>T-DXd</a:t>
                      </a:r>
                    </a:p>
                    <a:p>
                      <a:pPr algn="ctr"/>
                      <a:r>
                        <a:rPr lang="en-US" sz="900" b="1" dirty="0">
                          <a:solidFill>
                            <a:schemeClr val="bg1"/>
                          </a:solidFill>
                        </a:rPr>
                        <a:t>(n = 40)</a:t>
                      </a:r>
                    </a:p>
                  </a:txBody>
                  <a:tcPr marL="121920" marR="121920" marT="60960" marB="60960">
                    <a:lnL w="12700" cap="flat" cmpd="sng" algn="ctr">
                      <a:solidFill>
                        <a:schemeClr val="tx1"/>
                      </a:solidFill>
                      <a:prstDash val="solid"/>
                      <a:round/>
                      <a:headEnd type="none" w="med" len="med"/>
                      <a:tailEnd type="none" w="med" len="med"/>
                    </a:lnL>
                    <a:solidFill>
                      <a:srgbClr val="00447C"/>
                    </a:solidFill>
                  </a:tcPr>
                </a:tc>
                <a:tc>
                  <a:txBody>
                    <a:bodyPr/>
                    <a:lstStyle/>
                    <a:p>
                      <a:pPr algn="ctr"/>
                      <a:r>
                        <a:rPr lang="en-US" sz="900" b="1" dirty="0">
                          <a:solidFill>
                            <a:schemeClr val="bg1"/>
                          </a:solidFill>
                        </a:rPr>
                        <a:t>TPC </a:t>
                      </a:r>
                    </a:p>
                    <a:p>
                      <a:pPr algn="ctr"/>
                      <a:r>
                        <a:rPr lang="en-US" sz="900" b="1" dirty="0">
                          <a:solidFill>
                            <a:schemeClr val="bg1"/>
                          </a:solidFill>
                        </a:rPr>
                        <a:t>(n = 18)</a:t>
                      </a:r>
                    </a:p>
                  </a:txBody>
                  <a:tcPr marL="121920" marR="121920" marT="60960" marB="60960">
                    <a:lnR w="12700" cap="flat" cmpd="sng" algn="ctr">
                      <a:solidFill>
                        <a:schemeClr val="tx1"/>
                      </a:solidFill>
                      <a:prstDash val="solid"/>
                      <a:round/>
                      <a:headEnd type="none" w="med" len="med"/>
                      <a:tailEnd type="none" w="med" len="med"/>
                    </a:lnR>
                    <a:solidFill>
                      <a:srgbClr val="828283"/>
                    </a:solidFill>
                  </a:tcPr>
                </a:tc>
                <a:tc>
                  <a:txBody>
                    <a:bodyPr/>
                    <a:lstStyle/>
                    <a:p>
                      <a:pPr algn="l"/>
                      <a:r>
                        <a:rPr lang="en-US" sz="900" dirty="0"/>
                        <a:t>Hazard ratio</a:t>
                      </a:r>
                    </a:p>
                    <a:p>
                      <a:pPr algn="l"/>
                      <a:r>
                        <a:rPr lang="en-US" sz="900" dirty="0"/>
                        <a:t>(95% CI)</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4101224"/>
                  </a:ext>
                </a:extLst>
              </a:tr>
              <a:tr h="406400">
                <a:tc>
                  <a:txBody>
                    <a:bodyPr/>
                    <a:lstStyle/>
                    <a:p>
                      <a:pPr algn="r"/>
                      <a:r>
                        <a:rPr lang="en-US" sz="900" dirty="0"/>
                        <a:t>Primary analysis </a:t>
                      </a:r>
                    </a:p>
                    <a:p>
                      <a:pPr algn="r"/>
                      <a:r>
                        <a:rPr lang="en-US" sz="900" dirty="0"/>
                        <a:t>(by </a:t>
                      </a:r>
                      <a:r>
                        <a:rPr lang="en-US" sz="900" dirty="0" err="1"/>
                        <a:t>BICR</a:t>
                      </a:r>
                      <a:r>
                        <a:rPr lang="en-US" sz="900" baseline="30000" dirty="0" err="1"/>
                        <a:t>a</a:t>
                      </a:r>
                      <a:r>
                        <a:rPr lang="en-US" sz="900" dirty="0"/>
                        <a:t>)</a:t>
                      </a:r>
                      <a:r>
                        <a:rPr lang="en-US" sz="900" baseline="30000" dirty="0"/>
                        <a:t>1</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8.5 mo</a:t>
                      </a:r>
                    </a:p>
                    <a:p>
                      <a:pPr algn="ctr"/>
                      <a:r>
                        <a:rPr lang="en-US" sz="900" dirty="0"/>
                        <a:t>(4.3-11.7)</a:t>
                      </a:r>
                    </a:p>
                  </a:txBody>
                  <a:tcPr marL="121920" marR="121920" marT="60960" marB="60960" anchor="ctr">
                    <a:lnL w="12700" cap="flat" cmpd="sng" algn="ctr">
                      <a:solidFill>
                        <a:schemeClr val="tx1"/>
                      </a:solidFill>
                      <a:prstDash val="solid"/>
                      <a:round/>
                      <a:headEnd type="none" w="med" len="med"/>
                      <a:tailEnd type="none" w="med" len="med"/>
                    </a:lnL>
                    <a:solidFill>
                      <a:srgbClr val="E6ECF9"/>
                    </a:solidFill>
                  </a:tcPr>
                </a:tc>
                <a:tc>
                  <a:txBody>
                    <a:bodyPr/>
                    <a:lstStyle/>
                    <a:p>
                      <a:pPr algn="ctr"/>
                      <a:r>
                        <a:rPr lang="en-US" sz="900" dirty="0"/>
                        <a:t>2.9 mo</a:t>
                      </a:r>
                    </a:p>
                    <a:p>
                      <a:pPr algn="ctr"/>
                      <a:r>
                        <a:rPr lang="en-US" sz="900" dirty="0"/>
                        <a:t>(1.4-5.1)</a:t>
                      </a:r>
                    </a:p>
                  </a:txBody>
                  <a:tcPr marL="121920" marR="121920" marT="60960" marB="60960" anchor="ctr">
                    <a:lnR w="12700" cap="flat" cmpd="sng" algn="ctr">
                      <a:solidFill>
                        <a:schemeClr val="tx1"/>
                      </a:solidFill>
                      <a:prstDash val="solid"/>
                      <a:round/>
                      <a:headEnd type="none" w="med" len="med"/>
                      <a:tailEnd type="none" w="med" len="med"/>
                    </a:lnR>
                    <a:solidFill>
                      <a:srgbClr val="F7F7F7"/>
                    </a:solidFill>
                  </a:tcPr>
                </a:tc>
                <a:tc>
                  <a:txBody>
                    <a:bodyPr/>
                    <a:lstStyle/>
                    <a:p>
                      <a:pPr algn="l"/>
                      <a:r>
                        <a:rPr lang="en-US" sz="900" dirty="0"/>
                        <a:t>0.46</a:t>
                      </a:r>
                    </a:p>
                    <a:p>
                      <a:pPr algn="l"/>
                      <a:r>
                        <a:rPr lang="en-US" sz="900" dirty="0"/>
                        <a:t>(0.24-0.89)</a:t>
                      </a:r>
                    </a:p>
                  </a:txBody>
                  <a:tcPr marL="121920" marR="121920" marT="60960" marB="6096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9842352"/>
                  </a:ext>
                </a:extLst>
              </a:tr>
              <a:tr h="406400">
                <a:tc>
                  <a:txBody>
                    <a:bodyPr/>
                    <a:lstStyle/>
                    <a:p>
                      <a:pPr algn="r"/>
                      <a:r>
                        <a:rPr lang="en-US" sz="900" b="1" dirty="0"/>
                        <a:t>Updated analysis</a:t>
                      </a:r>
                    </a:p>
                    <a:p>
                      <a:pPr algn="r"/>
                      <a:r>
                        <a:rPr lang="en-US" sz="900" b="1" dirty="0"/>
                        <a:t>(by investigator)</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t>6.3 mo</a:t>
                      </a:r>
                    </a:p>
                    <a:p>
                      <a:pPr algn="ctr"/>
                      <a:r>
                        <a:rPr lang="en-US" sz="900" b="1" dirty="0"/>
                        <a:t>(4.2-8.5)</a:t>
                      </a:r>
                    </a:p>
                  </a:txBody>
                  <a:tcPr marL="121920" marR="121920" marT="60960" marB="60960">
                    <a:lnL w="12700" cap="flat" cmpd="sng" algn="ctr">
                      <a:solidFill>
                        <a:schemeClr val="tx1"/>
                      </a:solidFill>
                      <a:prstDash val="solid"/>
                      <a:round/>
                      <a:headEnd type="none" w="med" len="med"/>
                      <a:tailEnd type="none" w="med" len="med"/>
                    </a:lnL>
                    <a:solidFill>
                      <a:srgbClr val="E6ECF9"/>
                    </a:solidFill>
                  </a:tcPr>
                </a:tc>
                <a:tc>
                  <a:txBody>
                    <a:bodyPr/>
                    <a:lstStyle/>
                    <a:p>
                      <a:pPr algn="ctr"/>
                      <a:r>
                        <a:rPr lang="en-US" sz="900" b="1" dirty="0"/>
                        <a:t>2.9 mo</a:t>
                      </a:r>
                    </a:p>
                    <a:p>
                      <a:pPr algn="ctr"/>
                      <a:r>
                        <a:rPr lang="en-US" sz="900" b="1" dirty="0"/>
                        <a:t>(1.4-4.2)</a:t>
                      </a:r>
                    </a:p>
                  </a:txBody>
                  <a:tcPr marL="121920" marR="121920" marT="60960" marB="60960">
                    <a:lnR w="12700" cap="flat" cmpd="sng" algn="ctr">
                      <a:solidFill>
                        <a:schemeClr val="tx1"/>
                      </a:solidFill>
                      <a:prstDash val="solid"/>
                      <a:round/>
                      <a:headEnd type="none" w="med" len="med"/>
                      <a:tailEnd type="none" w="med" len="med"/>
                    </a:lnR>
                    <a:solidFill>
                      <a:srgbClr val="F7F7F7"/>
                    </a:solidFill>
                  </a:tcPr>
                </a:tc>
                <a:tc>
                  <a:txBody>
                    <a:bodyPr/>
                    <a:lstStyle/>
                    <a:p>
                      <a:pPr algn="l"/>
                      <a:r>
                        <a:rPr lang="en-US" sz="900" b="1" dirty="0"/>
                        <a:t>0.29</a:t>
                      </a:r>
                    </a:p>
                    <a:p>
                      <a:pPr algn="l"/>
                      <a:r>
                        <a:rPr lang="en-US" sz="900" b="1" dirty="0"/>
                        <a:t>(0.15-0.57)</a:t>
                      </a:r>
                    </a:p>
                  </a:txBody>
                  <a:tcPr marL="121920" marR="121920" marT="60960" marB="6096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3394673"/>
                  </a:ext>
                </a:extLst>
              </a:tr>
            </a:tbl>
          </a:graphicData>
        </a:graphic>
      </p:graphicFrame>
      <p:sp>
        <p:nvSpPr>
          <p:cNvPr id="3" name="TextBox 2">
            <a:extLst>
              <a:ext uri="{FF2B5EF4-FFF2-40B4-BE49-F238E27FC236}">
                <a16:creationId xmlns:a16="http://schemas.microsoft.com/office/drawing/2014/main" id="{E33C508A-E44E-34A0-6F43-511FDEFAC7FF}"/>
              </a:ext>
            </a:extLst>
          </p:cNvPr>
          <p:cNvSpPr txBox="1"/>
          <p:nvPr/>
        </p:nvSpPr>
        <p:spPr>
          <a:xfrm>
            <a:off x="9218724" y="2757922"/>
            <a:ext cx="2745013" cy="388376"/>
          </a:xfrm>
          <a:prstGeom prst="rect">
            <a:avLst/>
          </a:prstGeom>
          <a:noFill/>
        </p:spPr>
        <p:txBody>
          <a:bodyPr wrap="square">
            <a:spAutoFit/>
          </a:bodyPr>
          <a:lstStyle/>
          <a:p>
            <a:pPr marL="0" marR="0" lvl="0" indent="0" algn="l" defTabSz="1219170" rtl="0" eaLnBrk="1" fontAlgn="auto" latinLnBrk="0" hangingPunct="1">
              <a:lnSpc>
                <a:spcPct val="107000"/>
              </a:lnSpc>
              <a:spcBef>
                <a:spcPts val="0"/>
              </a:spcBef>
              <a:spcAft>
                <a:spcPts val="0"/>
              </a:spcAft>
              <a:buClr>
                <a:srgbClr val="000000"/>
              </a:buClr>
              <a:buSzTx/>
              <a:buFontTx/>
              <a:buNone/>
              <a:tabLst/>
              <a:defRPr/>
            </a:pPr>
            <a:r>
              <a:rPr kumimoji="0" lang="en-US" sz="933" b="0" i="0" u="none" strike="noStrike" kern="100" cap="none" spc="0" normalizeH="0" baseline="3000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a:t>
            </a:r>
            <a:r>
              <a:rPr kumimoji="0" lang="en-US" sz="933"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PFS</a:t>
            </a:r>
            <a:r>
              <a:rPr kumimoji="0" lang="en-US" sz="933"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by investigator was not analyzed for the HR− cohort at the time of the primary analysis.</a:t>
            </a:r>
          </a:p>
        </p:txBody>
      </p:sp>
      <p:sp>
        <p:nvSpPr>
          <p:cNvPr id="13" name="TextBox 12">
            <a:extLst>
              <a:ext uri="{FF2B5EF4-FFF2-40B4-BE49-F238E27FC236}">
                <a16:creationId xmlns:a16="http://schemas.microsoft.com/office/drawing/2014/main" id="{C219E717-E394-354C-A47A-293968FAF759}"/>
              </a:ext>
            </a:extLst>
          </p:cNvPr>
          <p:cNvSpPr txBox="1"/>
          <p:nvPr/>
        </p:nvSpPr>
        <p:spPr>
          <a:xfrm>
            <a:off x="10239576" y="6514626"/>
            <a:ext cx="134684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Modi S, ESMO 2023</a:t>
            </a:r>
          </a:p>
        </p:txBody>
      </p:sp>
      <p:sp>
        <p:nvSpPr>
          <p:cNvPr id="2" name="TextBox 1">
            <a:extLst>
              <a:ext uri="{FF2B5EF4-FFF2-40B4-BE49-F238E27FC236}">
                <a16:creationId xmlns:a16="http://schemas.microsoft.com/office/drawing/2014/main" id="{ED81C642-DE10-AB42-8C14-6340FAE76CFE}"/>
              </a:ext>
            </a:extLst>
          </p:cNvPr>
          <p:cNvSpPr txBox="1"/>
          <p:nvPr/>
        </p:nvSpPr>
        <p:spPr>
          <a:xfrm>
            <a:off x="4611756" y="617334"/>
            <a:ext cx="22493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Med 32 </a:t>
            </a:r>
            <a:r>
              <a:rPr kumimoji="0" lang="en-US" sz="1800" b="0" i="0" u="none" strike="noStrike" kern="1200" cap="none" spc="0" normalizeH="0" baseline="0" noProof="0" dirty="0" err="1">
                <a:ln>
                  <a:noFill/>
                </a:ln>
                <a:solidFill>
                  <a:srgbClr val="000000"/>
                </a:solidFill>
                <a:effectLst/>
                <a:uLnTx/>
                <a:uFillTx/>
                <a:latin typeface="Arial"/>
                <a:ea typeface="+mn-ea"/>
                <a:cs typeface="+mn-cs"/>
              </a:rPr>
              <a:t>mo</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followup</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336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85" name="Group 484">
            <a:extLst>
              <a:ext uri="{FF2B5EF4-FFF2-40B4-BE49-F238E27FC236}">
                <a16:creationId xmlns:a16="http://schemas.microsoft.com/office/drawing/2014/main" id="{CB63C4FF-1F49-3829-2145-031CC58FB988}"/>
              </a:ext>
            </a:extLst>
          </p:cNvPr>
          <p:cNvGrpSpPr/>
          <p:nvPr/>
        </p:nvGrpSpPr>
        <p:grpSpPr>
          <a:xfrm>
            <a:off x="7354576" y="2570654"/>
            <a:ext cx="3061125" cy="2332303"/>
            <a:chOff x="7354576" y="2642572"/>
            <a:chExt cx="3061125" cy="2332303"/>
          </a:xfrm>
        </p:grpSpPr>
        <p:sp>
          <p:nvSpPr>
            <p:cNvPr id="482" name="TextBox 481">
              <a:extLst>
                <a:ext uri="{FF2B5EF4-FFF2-40B4-BE49-F238E27FC236}">
                  <a16:creationId xmlns:a16="http://schemas.microsoft.com/office/drawing/2014/main" id="{CD3F0C2F-5714-4E62-ADDD-D69B97C7E77D}"/>
                </a:ext>
              </a:extLst>
            </p:cNvPr>
            <p:cNvSpPr txBox="1"/>
            <p:nvPr/>
          </p:nvSpPr>
          <p:spPr bwMode="auto">
            <a:xfrm>
              <a:off x="7354576" y="2642572"/>
              <a:ext cx="2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a:t>
              </a:r>
            </a:p>
          </p:txBody>
        </p:sp>
        <p:sp>
          <p:nvSpPr>
            <p:cNvPr id="483" name="TextBox 482">
              <a:extLst>
                <a:ext uri="{FF2B5EF4-FFF2-40B4-BE49-F238E27FC236}">
                  <a16:creationId xmlns:a16="http://schemas.microsoft.com/office/drawing/2014/main" id="{030B4760-0A14-21A0-F3B1-3090721F836D}"/>
                </a:ext>
              </a:extLst>
            </p:cNvPr>
            <p:cNvSpPr txBox="1"/>
            <p:nvPr/>
          </p:nvSpPr>
          <p:spPr bwMode="auto">
            <a:xfrm>
              <a:off x="9506405" y="4593147"/>
              <a:ext cx="2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a:t>
              </a:r>
            </a:p>
          </p:txBody>
        </p:sp>
        <p:sp>
          <p:nvSpPr>
            <p:cNvPr id="484" name="TextBox 483">
              <a:extLst>
                <a:ext uri="{FF2B5EF4-FFF2-40B4-BE49-F238E27FC236}">
                  <a16:creationId xmlns:a16="http://schemas.microsoft.com/office/drawing/2014/main" id="{8F228D47-86E1-1FC6-E850-195135C6E2C0}"/>
                </a:ext>
              </a:extLst>
            </p:cNvPr>
            <p:cNvSpPr txBox="1"/>
            <p:nvPr/>
          </p:nvSpPr>
          <p:spPr bwMode="auto">
            <a:xfrm>
              <a:off x="10183819" y="4605543"/>
              <a:ext cx="2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a:t>
              </a:r>
            </a:p>
          </p:txBody>
        </p:sp>
      </p:grpSp>
      <p:sp>
        <p:nvSpPr>
          <p:cNvPr id="2" name="Rectangle 2">
            <a:extLst>
              <a:ext uri="{FF2B5EF4-FFF2-40B4-BE49-F238E27FC236}">
                <a16:creationId xmlns:a16="http://schemas.microsoft.com/office/drawing/2014/main" id="{CDB7980C-FAE2-D461-4A62-94B8EEB907EE}"/>
              </a:ext>
            </a:extLst>
          </p:cNvPr>
          <p:cNvSpPr>
            <a:spLocks noGrp="1" noChangeArrowheads="1"/>
          </p:cNvSpPr>
          <p:nvPr>
            <p:ph type="title"/>
          </p:nvPr>
        </p:nvSpPr>
        <p:spPr>
          <a:xfrm>
            <a:off x="477014" y="101998"/>
            <a:ext cx="11283308" cy="1103313"/>
          </a:xfrm>
        </p:spPr>
        <p:txBody>
          <a:bodyPr/>
          <a:lstStyle/>
          <a:p>
            <a:r>
              <a:rPr lang="en-US" altLang="en-US" dirty="0">
                <a:solidFill>
                  <a:srgbClr val="002060"/>
                </a:solidFill>
              </a:rPr>
              <a:t>DB-04: Exploratory </a:t>
            </a:r>
            <a:r>
              <a:rPr lang="en-US" dirty="0">
                <a:solidFill>
                  <a:srgbClr val="002060"/>
                </a:solidFill>
              </a:rPr>
              <a:t>Efficacy in ER-Low Cohort (IHC: 1-10%) </a:t>
            </a:r>
            <a:endParaRPr lang="en-US" altLang="en-US" dirty="0">
              <a:solidFill>
                <a:srgbClr val="002060"/>
              </a:solidFill>
            </a:endParaRPr>
          </a:p>
        </p:txBody>
      </p:sp>
      <p:sp>
        <p:nvSpPr>
          <p:cNvPr id="3" name="Text Box 15">
            <a:extLst>
              <a:ext uri="{FF2B5EF4-FFF2-40B4-BE49-F238E27FC236}">
                <a16:creationId xmlns:a16="http://schemas.microsoft.com/office/drawing/2014/main" id="{4684D31D-7D11-85A6-E54C-524F2E6C9AE0}"/>
              </a:ext>
            </a:extLst>
          </p:cNvPr>
          <p:cNvSpPr txBox="1">
            <a:spLocks noChangeArrowheads="1"/>
          </p:cNvSpPr>
          <p:nvPr/>
        </p:nvSpPr>
        <p:spPr bwMode="auto">
          <a:xfrm>
            <a:off x="4536564" y="6515845"/>
            <a:ext cx="2793037"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Cameron. ESMO 2023. </a:t>
            </a:r>
            <a:r>
              <a:rPr kumimoji="0" lang="en-US" altLang="en-US" sz="1200" b="0" i="0" u="none" strike="noStrike" kern="1200" cap="none" spc="-1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Abstr</a:t>
            </a: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192MO.</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sp>
        <p:nvSpPr>
          <p:cNvPr id="309" name="TextBox 308">
            <a:extLst>
              <a:ext uri="{FF2B5EF4-FFF2-40B4-BE49-F238E27FC236}">
                <a16:creationId xmlns:a16="http://schemas.microsoft.com/office/drawing/2014/main" id="{5B17CEFB-749C-1516-ACFC-26E669D43833}"/>
              </a:ext>
            </a:extLst>
          </p:cNvPr>
          <p:cNvSpPr txBox="1"/>
          <p:nvPr/>
        </p:nvSpPr>
        <p:spPr bwMode="auto">
          <a:xfrm>
            <a:off x="1515778" y="5895427"/>
            <a:ext cx="9391051" cy="369332"/>
          </a:xfrm>
          <a:prstGeom prst="rect">
            <a:avLst/>
          </a:prstGeom>
          <a:solidFill>
            <a:srgbClr val="008943"/>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T-</a:t>
            </a:r>
            <a:r>
              <a:rPr kumimoji="0" lang="en-US" sz="18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panose="020B0604020202020204" pitchFamily="34" charset="0"/>
              </a:rPr>
              <a:t>DXd</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significantly improved PFS and OS compared with CT in patients with ER-low advanced BC</a:t>
            </a:r>
          </a:p>
        </p:txBody>
      </p:sp>
      <p:sp>
        <p:nvSpPr>
          <p:cNvPr id="313" name="TextBox 312">
            <a:extLst>
              <a:ext uri="{FF2B5EF4-FFF2-40B4-BE49-F238E27FC236}">
                <a16:creationId xmlns:a16="http://schemas.microsoft.com/office/drawing/2014/main" id="{E1EE55C3-32FC-F46A-33B9-1E11E4FB68F5}"/>
              </a:ext>
            </a:extLst>
          </p:cNvPr>
          <p:cNvSpPr txBox="1"/>
          <p:nvPr/>
        </p:nvSpPr>
        <p:spPr>
          <a:xfrm>
            <a:off x="1464117" y="1307188"/>
            <a:ext cx="4063684" cy="430887"/>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NZ" sz="2200" b="1" i="0" u="none" strike="noStrike" kern="1200" cap="none" spc="0" normalizeH="0" baseline="0" noProof="0" dirty="0">
                <a:ln>
                  <a:noFill/>
                </a:ln>
                <a:solidFill>
                  <a:srgbClr val="000000"/>
                </a:solidFill>
                <a:effectLst/>
                <a:uLnTx/>
                <a:uFillTx/>
                <a:latin typeface="Calibri"/>
                <a:ea typeface="MS Mincho" panose="02020609040205080304" pitchFamily="49" charset="-128"/>
                <a:cs typeface="Arial" panose="020B0604020202020204" pitchFamily="34" charset="0"/>
              </a:rPr>
              <a:t>Progression Free Survival</a:t>
            </a:r>
          </a:p>
        </p:txBody>
      </p:sp>
      <p:sp>
        <p:nvSpPr>
          <p:cNvPr id="314" name="TextBox 313">
            <a:extLst>
              <a:ext uri="{FF2B5EF4-FFF2-40B4-BE49-F238E27FC236}">
                <a16:creationId xmlns:a16="http://schemas.microsoft.com/office/drawing/2014/main" id="{65DE1E4A-89A4-97EB-81FD-64A381FFCEC7}"/>
              </a:ext>
            </a:extLst>
          </p:cNvPr>
          <p:cNvSpPr txBox="1"/>
          <p:nvPr/>
        </p:nvSpPr>
        <p:spPr>
          <a:xfrm>
            <a:off x="8242563" y="1274553"/>
            <a:ext cx="2001180" cy="430887"/>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NZ" sz="2200" b="1" i="0" u="none" strike="noStrike" kern="1200" cap="none" spc="0" normalizeH="0" baseline="0" noProof="0" dirty="0" err="1">
                <a:ln>
                  <a:noFill/>
                </a:ln>
                <a:solidFill>
                  <a:srgbClr val="000000"/>
                </a:solidFill>
                <a:effectLst/>
                <a:uLnTx/>
                <a:uFillTx/>
                <a:latin typeface="Calibri"/>
                <a:ea typeface="MS Mincho" panose="02020609040205080304" pitchFamily="49" charset="-128"/>
                <a:cs typeface="Arial" panose="020B0604020202020204" pitchFamily="34" charset="0"/>
              </a:rPr>
              <a:t>Overall</a:t>
            </a:r>
            <a:r>
              <a:rPr kumimoji="0" lang="en-NZ" sz="2200" b="1" i="0" u="none" strike="noStrike" kern="1200" cap="none" spc="0" normalizeH="0" baseline="0" noProof="0" dirty="0">
                <a:ln>
                  <a:noFill/>
                </a:ln>
                <a:solidFill>
                  <a:srgbClr val="000000"/>
                </a:solidFill>
                <a:effectLst/>
                <a:uLnTx/>
                <a:uFillTx/>
                <a:latin typeface="Calibri"/>
                <a:ea typeface="MS Mincho" panose="02020609040205080304" pitchFamily="49" charset="-128"/>
                <a:cs typeface="Arial" panose="020B0604020202020204" pitchFamily="34" charset="0"/>
              </a:rPr>
              <a:t> Survival</a:t>
            </a:r>
          </a:p>
        </p:txBody>
      </p:sp>
      <p:grpSp>
        <p:nvGrpSpPr>
          <p:cNvPr id="26" name="Group 25">
            <a:extLst>
              <a:ext uri="{FF2B5EF4-FFF2-40B4-BE49-F238E27FC236}">
                <a16:creationId xmlns:a16="http://schemas.microsoft.com/office/drawing/2014/main" id="{02343756-9E2C-1CCD-9557-37CD615C7F8E}"/>
              </a:ext>
            </a:extLst>
          </p:cNvPr>
          <p:cNvGrpSpPr/>
          <p:nvPr/>
        </p:nvGrpSpPr>
        <p:grpSpPr>
          <a:xfrm>
            <a:off x="3104105" y="1990792"/>
            <a:ext cx="2991895" cy="1146234"/>
            <a:chOff x="3104105" y="-906521"/>
            <a:chExt cx="2991895" cy="1146234"/>
          </a:xfrm>
        </p:grpSpPr>
        <p:grpSp>
          <p:nvGrpSpPr>
            <p:cNvPr id="4" name="Group 3">
              <a:extLst>
                <a:ext uri="{FF2B5EF4-FFF2-40B4-BE49-F238E27FC236}">
                  <a16:creationId xmlns:a16="http://schemas.microsoft.com/office/drawing/2014/main" id="{2D418BB1-E303-8B26-683F-A841D5086A28}"/>
                </a:ext>
              </a:extLst>
            </p:cNvPr>
            <p:cNvGrpSpPr/>
            <p:nvPr/>
          </p:nvGrpSpPr>
          <p:grpSpPr>
            <a:xfrm>
              <a:off x="3104105" y="-906521"/>
              <a:ext cx="2991895" cy="1146234"/>
              <a:chOff x="7513530" y="1456103"/>
              <a:chExt cx="2243921" cy="859677"/>
            </a:xfrm>
          </p:grpSpPr>
          <p:sp>
            <p:nvSpPr>
              <p:cNvPr id="5" name="Freeform 132">
                <a:extLst>
                  <a:ext uri="{FF2B5EF4-FFF2-40B4-BE49-F238E27FC236}">
                    <a16:creationId xmlns:a16="http://schemas.microsoft.com/office/drawing/2014/main" id="{8FD6C354-2228-DD48-002E-164B86DC0317}"/>
                  </a:ext>
                </a:extLst>
              </p:cNvPr>
              <p:cNvSpPr/>
              <p:nvPr/>
            </p:nvSpPr>
            <p:spPr>
              <a:xfrm>
                <a:off x="8109372" y="1478531"/>
                <a:ext cx="811254" cy="187219"/>
              </a:xfrm>
              <a:custGeom>
                <a:avLst/>
                <a:gdLst>
                  <a:gd name="connsiteX0" fmla="*/ 0 w 1238250"/>
                  <a:gd name="connsiteY0" fmla="*/ 0 h 187219"/>
                  <a:gd name="connsiteX1" fmla="*/ 1238250 w 1238250"/>
                  <a:gd name="connsiteY1" fmla="*/ 0 h 187219"/>
                  <a:gd name="connsiteX2" fmla="*/ 1238250 w 1238250"/>
                  <a:gd name="connsiteY2" fmla="*/ 187219 h 187219"/>
                  <a:gd name="connsiteX3" fmla="*/ 0 w 1238250"/>
                  <a:gd name="connsiteY3" fmla="*/ 187219 h 187219"/>
                </a:gdLst>
                <a:ahLst/>
                <a:cxnLst>
                  <a:cxn ang="0">
                    <a:pos x="connsiteX0" y="connsiteY0"/>
                  </a:cxn>
                  <a:cxn ang="0">
                    <a:pos x="connsiteX1" y="connsiteY1"/>
                  </a:cxn>
                  <a:cxn ang="0">
                    <a:pos x="connsiteX2" y="connsiteY2"/>
                  </a:cxn>
                  <a:cxn ang="0">
                    <a:pos x="connsiteX3" y="connsiteY3"/>
                  </a:cxn>
                </a:cxnLst>
                <a:rect l="l" t="t" r="r" b="b"/>
                <a:pathLst>
                  <a:path w="1238250" h="187219">
                    <a:moveTo>
                      <a:pt x="0" y="0"/>
                    </a:moveTo>
                    <a:lnTo>
                      <a:pt x="1238250" y="0"/>
                    </a:lnTo>
                    <a:lnTo>
                      <a:pt x="1238250" y="187219"/>
                    </a:lnTo>
                    <a:lnTo>
                      <a:pt x="0" y="187219"/>
                    </a:lnTo>
                    <a:close/>
                  </a:path>
                </a:pathLst>
              </a:custGeom>
              <a:solidFill>
                <a:schemeClr val="accent1"/>
              </a:solidFill>
              <a:ln w="10583" cap="flat">
                <a:noFill/>
                <a:prstDash val="solid"/>
                <a:miter/>
              </a:ln>
            </p:spPr>
            <p:txBody>
              <a:bodyPr rtlCol="0" anchor="ctr"/>
              <a:lstStyle/>
              <a:p>
                <a:pPr marL="0" marR="0" lvl="0" indent="0" algn="l" defTabSz="609439"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6" name="TextBox 5">
                <a:extLst>
                  <a:ext uri="{FF2B5EF4-FFF2-40B4-BE49-F238E27FC236}">
                    <a16:creationId xmlns:a16="http://schemas.microsoft.com/office/drawing/2014/main" id="{520E64D7-A192-A244-A4EA-0E772AF092DB}"/>
                  </a:ext>
                </a:extLst>
              </p:cNvPr>
              <p:cNvSpPr txBox="1"/>
              <p:nvPr/>
            </p:nvSpPr>
            <p:spPr>
              <a:xfrm>
                <a:off x="8109373" y="1456103"/>
                <a:ext cx="811254" cy="230833"/>
              </a:xfrm>
              <a:prstGeom prst="rect">
                <a:avLst/>
              </a:prstGeom>
              <a:noFill/>
            </p:spPr>
            <p:txBody>
              <a:bodyPr wrap="square" rtlCol="0">
                <a:spAutoFit/>
              </a:bodyPr>
              <a:lstStyle/>
              <a:p>
                <a:pPr marL="0" marR="0" lvl="0" indent="0" algn="ctr" defTabSz="609439"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rPr>
                  <a:t>T-</a:t>
                </a:r>
                <a:r>
                  <a:rPr kumimoji="0" lang="en-US" sz="1400" b="1" i="0" u="none" strike="noStrike" kern="1200" cap="none" spc="0" normalizeH="0" baseline="0" noProof="0" dirty="0" err="1">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rPr>
                  <a:t>DXd</a:t>
                </a:r>
                <a:endParaRPr kumimoji="0" lang="en-US" sz="1400" b="1" i="0" u="none" strike="noStrike" kern="1200" cap="none" spc="0" normalizeH="0" baseline="0" noProof="0" dirty="0">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endParaRPr>
              </a:p>
            </p:txBody>
          </p:sp>
          <p:sp>
            <p:nvSpPr>
              <p:cNvPr id="7" name="Freeform 131">
                <a:extLst>
                  <a:ext uri="{FF2B5EF4-FFF2-40B4-BE49-F238E27FC236}">
                    <a16:creationId xmlns:a16="http://schemas.microsoft.com/office/drawing/2014/main" id="{9DE5ED3C-481F-DF24-A50B-E2C5C0366B25}"/>
                  </a:ext>
                </a:extLst>
              </p:cNvPr>
              <p:cNvSpPr/>
              <p:nvPr/>
            </p:nvSpPr>
            <p:spPr>
              <a:xfrm>
                <a:off x="8946197" y="1478531"/>
                <a:ext cx="811254" cy="187219"/>
              </a:xfrm>
              <a:custGeom>
                <a:avLst/>
                <a:gdLst>
                  <a:gd name="connsiteX0" fmla="*/ 0 w 1238250"/>
                  <a:gd name="connsiteY0" fmla="*/ 0 h 187219"/>
                  <a:gd name="connsiteX1" fmla="*/ 1238250 w 1238250"/>
                  <a:gd name="connsiteY1" fmla="*/ 0 h 187219"/>
                  <a:gd name="connsiteX2" fmla="*/ 1238250 w 1238250"/>
                  <a:gd name="connsiteY2" fmla="*/ 187219 h 187219"/>
                  <a:gd name="connsiteX3" fmla="*/ 0 w 1238250"/>
                  <a:gd name="connsiteY3" fmla="*/ 187219 h 187219"/>
                </a:gdLst>
                <a:ahLst/>
                <a:cxnLst>
                  <a:cxn ang="0">
                    <a:pos x="connsiteX0" y="connsiteY0"/>
                  </a:cxn>
                  <a:cxn ang="0">
                    <a:pos x="connsiteX1" y="connsiteY1"/>
                  </a:cxn>
                  <a:cxn ang="0">
                    <a:pos x="connsiteX2" y="connsiteY2"/>
                  </a:cxn>
                  <a:cxn ang="0">
                    <a:pos x="connsiteX3" y="connsiteY3"/>
                  </a:cxn>
                </a:cxnLst>
                <a:rect l="l" t="t" r="r" b="b"/>
                <a:pathLst>
                  <a:path w="1238250" h="187219">
                    <a:moveTo>
                      <a:pt x="0" y="0"/>
                    </a:moveTo>
                    <a:lnTo>
                      <a:pt x="1238250" y="0"/>
                    </a:lnTo>
                    <a:lnTo>
                      <a:pt x="1238250" y="187219"/>
                    </a:lnTo>
                    <a:lnTo>
                      <a:pt x="0" y="187219"/>
                    </a:lnTo>
                    <a:close/>
                  </a:path>
                </a:pathLst>
              </a:custGeom>
              <a:solidFill>
                <a:schemeClr val="accent3"/>
              </a:solidFill>
              <a:ln w="10583" cap="flat">
                <a:noFill/>
                <a:prstDash val="solid"/>
                <a:miter/>
              </a:ln>
            </p:spPr>
            <p:txBody>
              <a:bodyPr rtlCol="0" anchor="ctr"/>
              <a:lstStyle/>
              <a:p>
                <a:pPr marL="0" marR="0" lvl="0" indent="0" algn="l" defTabSz="609439"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8" name="TextBox 7">
                <a:extLst>
                  <a:ext uri="{FF2B5EF4-FFF2-40B4-BE49-F238E27FC236}">
                    <a16:creationId xmlns:a16="http://schemas.microsoft.com/office/drawing/2014/main" id="{4B4C56A4-B5CF-48DD-2155-2DE239797E58}"/>
                  </a:ext>
                </a:extLst>
              </p:cNvPr>
              <p:cNvSpPr txBox="1"/>
              <p:nvPr/>
            </p:nvSpPr>
            <p:spPr>
              <a:xfrm>
                <a:off x="8946197" y="1456104"/>
                <a:ext cx="811254" cy="230833"/>
              </a:xfrm>
              <a:prstGeom prst="rect">
                <a:avLst/>
              </a:prstGeom>
              <a:noFill/>
            </p:spPr>
            <p:txBody>
              <a:bodyPr wrap="square" rtlCol="0">
                <a:spAutoFit/>
              </a:bodyPr>
              <a:lstStyle/>
              <a:p>
                <a:pPr marL="0" marR="0" lvl="0" indent="0" algn="ctr" defTabSz="609439"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rPr>
                  <a:t>CT</a:t>
                </a:r>
              </a:p>
            </p:txBody>
          </p:sp>
          <p:sp>
            <p:nvSpPr>
              <p:cNvPr id="9" name="TextBox 8">
                <a:extLst>
                  <a:ext uri="{FF2B5EF4-FFF2-40B4-BE49-F238E27FC236}">
                    <a16:creationId xmlns:a16="http://schemas.microsoft.com/office/drawing/2014/main" id="{AABC67B3-EE1B-9C53-20ED-E24EDB87AE6F}"/>
                  </a:ext>
                </a:extLst>
              </p:cNvPr>
              <p:cNvSpPr txBox="1"/>
              <p:nvPr/>
            </p:nvSpPr>
            <p:spPr>
              <a:xfrm>
                <a:off x="7513530" y="1676507"/>
                <a:ext cx="589345" cy="392416"/>
              </a:xfrm>
              <a:prstGeom prst="rect">
                <a:avLst/>
              </a:prstGeom>
              <a:noFill/>
            </p:spPr>
            <p:txBody>
              <a:bodyPr wrap="none" rtlCol="0">
                <a:spAutoFit/>
              </a:bodyPr>
              <a:lstStyle/>
              <a:p>
                <a:pPr marL="0" marR="0" lvl="0" indent="0" algn="l" defTabSz="609439"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solidFill>
                      <a:srgbClr val="231F20"/>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rPr>
                  <a:t>mPFS</a:t>
                </a:r>
                <a:endParaRPr kumimoji="0" lang="en-US" sz="1400" b="1" i="0" u="none" strike="noStrike" kern="1200" cap="none" spc="0" normalizeH="0" baseline="0" noProof="0" dirty="0">
                  <a:ln/>
                  <a:solidFill>
                    <a:srgbClr val="231F20"/>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endParaRPr>
              </a:p>
              <a:p>
                <a:pPr marL="0" marR="0" lvl="0" indent="0" algn="l" defTabSz="609439"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solidFill>
                      <a:srgbClr val="231F20"/>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rPr>
                  <a:t>(95% CI)</a:t>
                </a:r>
              </a:p>
            </p:txBody>
          </p:sp>
          <p:sp>
            <p:nvSpPr>
              <p:cNvPr id="10" name="TextBox 9">
                <a:extLst>
                  <a:ext uri="{FF2B5EF4-FFF2-40B4-BE49-F238E27FC236}">
                    <a16:creationId xmlns:a16="http://schemas.microsoft.com/office/drawing/2014/main" id="{2898700F-754D-E5CB-3C3F-30F08A2CCF2E}"/>
                  </a:ext>
                </a:extLst>
              </p:cNvPr>
              <p:cNvSpPr txBox="1"/>
              <p:nvPr/>
            </p:nvSpPr>
            <p:spPr>
              <a:xfrm>
                <a:off x="8117837" y="1676507"/>
                <a:ext cx="811924" cy="392416"/>
              </a:xfrm>
              <a:prstGeom prst="rect">
                <a:avLst/>
              </a:prstGeom>
              <a:noFill/>
            </p:spPr>
            <p:txBody>
              <a:bodyPr wrap="square" rtlCol="0">
                <a:spAutoFit/>
              </a:bodyPr>
              <a:lstStyle/>
              <a:p>
                <a:pPr marL="0" marR="0" lvl="0" indent="0" algn="ctr" defTabSz="609439"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solidFill>
                      <a:srgbClr val="231F20"/>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rPr>
                  <a:t> </a:t>
                </a:r>
                <a:r>
                  <a:rPr kumimoji="0" lang="en-US" sz="1400" b="1" i="0" u="none" strike="noStrike" kern="1200" cap="none" spc="0" normalizeH="0" baseline="0" noProof="0" dirty="0">
                    <a:ln/>
                    <a:solidFill>
                      <a:srgbClr val="231F20"/>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rPr>
                  <a:t>8.4 </a:t>
                </a:r>
                <a:br>
                  <a:rPr kumimoji="0" lang="en-US" sz="1400" b="1" i="0" u="none" strike="noStrike" kern="1200" cap="none" spc="0" normalizeH="0" baseline="0" noProof="0" dirty="0">
                    <a:ln/>
                    <a:solidFill>
                      <a:srgbClr val="231F20"/>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rPr>
                </a:br>
                <a:r>
                  <a:rPr kumimoji="0" lang="en-US" sz="1400" b="0" i="0" u="none" strike="noStrike" kern="1200" cap="none" spc="0" normalizeH="0" baseline="0" noProof="0" dirty="0">
                    <a:ln/>
                    <a:solidFill>
                      <a:srgbClr val="231F20"/>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rPr>
                  <a:t>(5.6-12.2)</a:t>
                </a:r>
              </a:p>
            </p:txBody>
          </p:sp>
          <p:sp>
            <p:nvSpPr>
              <p:cNvPr id="11" name="TextBox 10">
                <a:extLst>
                  <a:ext uri="{FF2B5EF4-FFF2-40B4-BE49-F238E27FC236}">
                    <a16:creationId xmlns:a16="http://schemas.microsoft.com/office/drawing/2014/main" id="{38D5CFA7-C1FD-0476-7168-FBB08CA42B46}"/>
                  </a:ext>
                </a:extLst>
              </p:cNvPr>
              <p:cNvSpPr txBox="1"/>
              <p:nvPr/>
            </p:nvSpPr>
            <p:spPr>
              <a:xfrm>
                <a:off x="8946198" y="1676507"/>
                <a:ext cx="811253" cy="392416"/>
              </a:xfrm>
              <a:prstGeom prst="rect">
                <a:avLst/>
              </a:prstGeom>
              <a:noFill/>
            </p:spPr>
            <p:txBody>
              <a:bodyPr wrap="square" rtlCol="0">
                <a:spAutoFit/>
              </a:bodyPr>
              <a:lstStyle/>
              <a:p>
                <a:pPr marL="0" marR="0" lvl="0" indent="0" algn="ctr" defTabSz="609439"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solidFill>
                      <a:srgbClr val="231F20"/>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rPr>
                  <a:t>2.6 </a:t>
                </a:r>
              </a:p>
              <a:p>
                <a:pPr marL="0" marR="0" lvl="0" indent="0" algn="ctr" defTabSz="609439"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solidFill>
                      <a:srgbClr val="231F20"/>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rPr>
                  <a:t>(1.2-4.6)</a:t>
                </a:r>
              </a:p>
            </p:txBody>
          </p:sp>
          <p:sp>
            <p:nvSpPr>
              <p:cNvPr id="12" name="Freeform 140">
                <a:extLst>
                  <a:ext uri="{FF2B5EF4-FFF2-40B4-BE49-F238E27FC236}">
                    <a16:creationId xmlns:a16="http://schemas.microsoft.com/office/drawing/2014/main" id="{3E114F90-8E88-4B63-81DC-5594A423C39D}"/>
                  </a:ext>
                </a:extLst>
              </p:cNvPr>
              <p:cNvSpPr/>
              <p:nvPr/>
            </p:nvSpPr>
            <p:spPr>
              <a:xfrm flipV="1">
                <a:off x="7578936" y="1620028"/>
                <a:ext cx="2178515" cy="45719"/>
              </a:xfrm>
              <a:custGeom>
                <a:avLst/>
                <a:gdLst>
                  <a:gd name="connsiteX0" fmla="*/ 3574522 w 3574521"/>
                  <a:gd name="connsiteY0" fmla="*/ 0 h 10583"/>
                  <a:gd name="connsiteX1" fmla="*/ 0 w 3574521"/>
                  <a:gd name="connsiteY1" fmla="*/ 0 h 10583"/>
                </a:gdLst>
                <a:ahLst/>
                <a:cxnLst>
                  <a:cxn ang="0">
                    <a:pos x="connsiteX0" y="connsiteY0"/>
                  </a:cxn>
                  <a:cxn ang="0">
                    <a:pos x="connsiteX1" y="connsiteY1"/>
                  </a:cxn>
                </a:cxnLst>
                <a:rect l="l" t="t" r="r" b="b"/>
                <a:pathLst>
                  <a:path w="3574521" h="10583">
                    <a:moveTo>
                      <a:pt x="3574522" y="0"/>
                    </a:moveTo>
                    <a:lnTo>
                      <a:pt x="0" y="0"/>
                    </a:lnTo>
                  </a:path>
                </a:pathLst>
              </a:custGeom>
              <a:ln w="10583" cap="flat">
                <a:solidFill>
                  <a:srgbClr val="221F1F"/>
                </a:solidFill>
                <a:prstDash val="solid"/>
                <a:miter/>
              </a:ln>
            </p:spPr>
            <p:txBody>
              <a:bodyPr rtlCol="0" anchor="ctr"/>
              <a:lstStyle/>
              <a:p>
                <a:pPr marL="0" marR="0" lvl="0" indent="0" algn="l" defTabSz="609439"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13" name="Freeform 141">
                <a:extLst>
                  <a:ext uri="{FF2B5EF4-FFF2-40B4-BE49-F238E27FC236}">
                    <a16:creationId xmlns:a16="http://schemas.microsoft.com/office/drawing/2014/main" id="{74753D54-7522-2DF1-7258-9EC8B3A8CDA6}"/>
                  </a:ext>
                </a:extLst>
              </p:cNvPr>
              <p:cNvSpPr/>
              <p:nvPr/>
            </p:nvSpPr>
            <p:spPr>
              <a:xfrm flipV="1">
                <a:off x="7578936" y="2270061"/>
                <a:ext cx="2178515" cy="45719"/>
              </a:xfrm>
              <a:custGeom>
                <a:avLst/>
                <a:gdLst>
                  <a:gd name="connsiteX0" fmla="*/ 3574522 w 3574521"/>
                  <a:gd name="connsiteY0" fmla="*/ 0 h 10583"/>
                  <a:gd name="connsiteX1" fmla="*/ 0 w 3574521"/>
                  <a:gd name="connsiteY1" fmla="*/ 0 h 10583"/>
                </a:gdLst>
                <a:ahLst/>
                <a:cxnLst>
                  <a:cxn ang="0">
                    <a:pos x="connsiteX0" y="connsiteY0"/>
                  </a:cxn>
                  <a:cxn ang="0">
                    <a:pos x="connsiteX1" y="connsiteY1"/>
                  </a:cxn>
                </a:cxnLst>
                <a:rect l="l" t="t" r="r" b="b"/>
                <a:pathLst>
                  <a:path w="3574521" h="10583">
                    <a:moveTo>
                      <a:pt x="3574522" y="0"/>
                    </a:moveTo>
                    <a:lnTo>
                      <a:pt x="0" y="0"/>
                    </a:lnTo>
                  </a:path>
                </a:pathLst>
              </a:custGeom>
              <a:ln w="10583" cap="flat">
                <a:solidFill>
                  <a:srgbClr val="221F1F"/>
                </a:solidFill>
                <a:prstDash val="solid"/>
                <a:miter/>
              </a:ln>
            </p:spPr>
            <p:txBody>
              <a:bodyPr rtlCol="0" anchor="ctr"/>
              <a:lstStyle/>
              <a:p>
                <a:pPr marL="0" marR="0" lvl="0" indent="0" algn="l" defTabSz="609439"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sp>
          <p:nvSpPr>
            <p:cNvPr id="14" name="TextBox 13">
              <a:extLst>
                <a:ext uri="{FF2B5EF4-FFF2-40B4-BE49-F238E27FC236}">
                  <a16:creationId xmlns:a16="http://schemas.microsoft.com/office/drawing/2014/main" id="{A0156284-DE34-088A-69D1-299A37F042F4}"/>
                </a:ext>
              </a:extLst>
            </p:cNvPr>
            <p:cNvSpPr txBox="1"/>
            <p:nvPr/>
          </p:nvSpPr>
          <p:spPr>
            <a:xfrm>
              <a:off x="3205537" y="-133341"/>
              <a:ext cx="2890463" cy="307777"/>
            </a:xfrm>
            <a:prstGeom prst="rect">
              <a:avLst/>
            </a:prstGeom>
            <a:noFill/>
          </p:spPr>
          <p:txBody>
            <a:bodyPr wrap="square" rtlCol="0">
              <a:spAutoFit/>
            </a:bodyPr>
            <a:lstStyle/>
            <a:p>
              <a:pPr marL="0" marR="0" lvl="0" indent="0" algn="l" defTabSz="609439"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solidFill>
                    <a:srgbClr val="231F20"/>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rPr>
                <a:t>HR (95% CI): 0.2402 (0.1194-0.4829)</a:t>
              </a:r>
              <a:endParaRPr kumimoji="0" lang="en-US" sz="1400" b="0" i="0" u="none" strike="noStrike" kern="1200" cap="none" spc="0" normalizeH="0" baseline="0" noProof="0" dirty="0">
                <a:ln/>
                <a:solidFill>
                  <a:srgbClr val="231F20"/>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endParaRPr>
            </a:p>
          </p:txBody>
        </p:sp>
      </p:grpSp>
      <p:grpSp>
        <p:nvGrpSpPr>
          <p:cNvPr id="27" name="Group 26">
            <a:extLst>
              <a:ext uri="{FF2B5EF4-FFF2-40B4-BE49-F238E27FC236}">
                <a16:creationId xmlns:a16="http://schemas.microsoft.com/office/drawing/2014/main" id="{31F03DB2-CC66-76A9-3BEB-F6C4ECBEBAA8}"/>
              </a:ext>
            </a:extLst>
          </p:cNvPr>
          <p:cNvGrpSpPr/>
          <p:nvPr/>
        </p:nvGrpSpPr>
        <p:grpSpPr>
          <a:xfrm>
            <a:off x="8766718" y="1990792"/>
            <a:ext cx="2991895" cy="1146234"/>
            <a:chOff x="3104105" y="-906521"/>
            <a:chExt cx="2991895" cy="1146234"/>
          </a:xfrm>
        </p:grpSpPr>
        <p:grpSp>
          <p:nvGrpSpPr>
            <p:cNvPr id="28" name="Group 27">
              <a:extLst>
                <a:ext uri="{FF2B5EF4-FFF2-40B4-BE49-F238E27FC236}">
                  <a16:creationId xmlns:a16="http://schemas.microsoft.com/office/drawing/2014/main" id="{AC2D2E85-AE00-F936-C164-2327A0058C51}"/>
                </a:ext>
              </a:extLst>
            </p:cNvPr>
            <p:cNvGrpSpPr/>
            <p:nvPr/>
          </p:nvGrpSpPr>
          <p:grpSpPr>
            <a:xfrm>
              <a:off x="3104105" y="-906521"/>
              <a:ext cx="2991895" cy="1146234"/>
              <a:chOff x="7513530" y="1456103"/>
              <a:chExt cx="2243921" cy="859677"/>
            </a:xfrm>
          </p:grpSpPr>
          <p:sp>
            <p:nvSpPr>
              <p:cNvPr id="30" name="Freeform 132">
                <a:extLst>
                  <a:ext uri="{FF2B5EF4-FFF2-40B4-BE49-F238E27FC236}">
                    <a16:creationId xmlns:a16="http://schemas.microsoft.com/office/drawing/2014/main" id="{523CA51A-AFAD-AB4B-CB24-10E570607522}"/>
                  </a:ext>
                </a:extLst>
              </p:cNvPr>
              <p:cNvSpPr/>
              <p:nvPr/>
            </p:nvSpPr>
            <p:spPr>
              <a:xfrm>
                <a:off x="8109372" y="1478531"/>
                <a:ext cx="811254" cy="187219"/>
              </a:xfrm>
              <a:custGeom>
                <a:avLst/>
                <a:gdLst>
                  <a:gd name="connsiteX0" fmla="*/ 0 w 1238250"/>
                  <a:gd name="connsiteY0" fmla="*/ 0 h 187219"/>
                  <a:gd name="connsiteX1" fmla="*/ 1238250 w 1238250"/>
                  <a:gd name="connsiteY1" fmla="*/ 0 h 187219"/>
                  <a:gd name="connsiteX2" fmla="*/ 1238250 w 1238250"/>
                  <a:gd name="connsiteY2" fmla="*/ 187219 h 187219"/>
                  <a:gd name="connsiteX3" fmla="*/ 0 w 1238250"/>
                  <a:gd name="connsiteY3" fmla="*/ 187219 h 187219"/>
                </a:gdLst>
                <a:ahLst/>
                <a:cxnLst>
                  <a:cxn ang="0">
                    <a:pos x="connsiteX0" y="connsiteY0"/>
                  </a:cxn>
                  <a:cxn ang="0">
                    <a:pos x="connsiteX1" y="connsiteY1"/>
                  </a:cxn>
                  <a:cxn ang="0">
                    <a:pos x="connsiteX2" y="connsiteY2"/>
                  </a:cxn>
                  <a:cxn ang="0">
                    <a:pos x="connsiteX3" y="connsiteY3"/>
                  </a:cxn>
                </a:cxnLst>
                <a:rect l="l" t="t" r="r" b="b"/>
                <a:pathLst>
                  <a:path w="1238250" h="187219">
                    <a:moveTo>
                      <a:pt x="0" y="0"/>
                    </a:moveTo>
                    <a:lnTo>
                      <a:pt x="1238250" y="0"/>
                    </a:lnTo>
                    <a:lnTo>
                      <a:pt x="1238250" y="187219"/>
                    </a:lnTo>
                    <a:lnTo>
                      <a:pt x="0" y="187219"/>
                    </a:lnTo>
                    <a:close/>
                  </a:path>
                </a:pathLst>
              </a:custGeom>
              <a:solidFill>
                <a:schemeClr val="accent1"/>
              </a:solidFill>
              <a:ln w="10583" cap="flat">
                <a:noFill/>
                <a:prstDash val="solid"/>
                <a:miter/>
              </a:ln>
            </p:spPr>
            <p:txBody>
              <a:bodyPr rtlCol="0" anchor="ctr"/>
              <a:lstStyle/>
              <a:p>
                <a:pPr marL="0" marR="0" lvl="0" indent="0" algn="l" defTabSz="609439"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1" name="TextBox 30">
                <a:extLst>
                  <a:ext uri="{FF2B5EF4-FFF2-40B4-BE49-F238E27FC236}">
                    <a16:creationId xmlns:a16="http://schemas.microsoft.com/office/drawing/2014/main" id="{96DBD63C-2D2E-1D01-5B00-7F80389B8165}"/>
                  </a:ext>
                </a:extLst>
              </p:cNvPr>
              <p:cNvSpPr txBox="1"/>
              <p:nvPr/>
            </p:nvSpPr>
            <p:spPr>
              <a:xfrm>
                <a:off x="8109373" y="1456103"/>
                <a:ext cx="811254" cy="230833"/>
              </a:xfrm>
              <a:prstGeom prst="rect">
                <a:avLst/>
              </a:prstGeom>
              <a:noFill/>
            </p:spPr>
            <p:txBody>
              <a:bodyPr wrap="square" rtlCol="0">
                <a:spAutoFit/>
              </a:bodyPr>
              <a:lstStyle/>
              <a:p>
                <a:pPr marL="0" marR="0" lvl="0" indent="0" algn="ctr" defTabSz="609439"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rPr>
                  <a:t>T-</a:t>
                </a:r>
                <a:r>
                  <a:rPr kumimoji="0" lang="en-US" sz="1400" b="1" i="0" u="none" strike="noStrike" kern="1200" cap="none" spc="0" normalizeH="0" baseline="0" noProof="0" dirty="0" err="1">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rPr>
                  <a:t>DXd</a:t>
                </a:r>
                <a:endParaRPr kumimoji="0" lang="en-US" sz="1400" b="1" i="0" u="none" strike="noStrike" kern="1200" cap="none" spc="0" normalizeH="0" baseline="0" noProof="0" dirty="0">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endParaRPr>
              </a:p>
            </p:txBody>
          </p:sp>
          <p:sp>
            <p:nvSpPr>
              <p:cNvPr id="32" name="Freeform 131">
                <a:extLst>
                  <a:ext uri="{FF2B5EF4-FFF2-40B4-BE49-F238E27FC236}">
                    <a16:creationId xmlns:a16="http://schemas.microsoft.com/office/drawing/2014/main" id="{B11068A2-17DE-4DEE-8156-4574028195EB}"/>
                  </a:ext>
                </a:extLst>
              </p:cNvPr>
              <p:cNvSpPr/>
              <p:nvPr/>
            </p:nvSpPr>
            <p:spPr>
              <a:xfrm>
                <a:off x="8946197" y="1478531"/>
                <a:ext cx="811254" cy="187219"/>
              </a:xfrm>
              <a:custGeom>
                <a:avLst/>
                <a:gdLst>
                  <a:gd name="connsiteX0" fmla="*/ 0 w 1238250"/>
                  <a:gd name="connsiteY0" fmla="*/ 0 h 187219"/>
                  <a:gd name="connsiteX1" fmla="*/ 1238250 w 1238250"/>
                  <a:gd name="connsiteY1" fmla="*/ 0 h 187219"/>
                  <a:gd name="connsiteX2" fmla="*/ 1238250 w 1238250"/>
                  <a:gd name="connsiteY2" fmla="*/ 187219 h 187219"/>
                  <a:gd name="connsiteX3" fmla="*/ 0 w 1238250"/>
                  <a:gd name="connsiteY3" fmla="*/ 187219 h 187219"/>
                </a:gdLst>
                <a:ahLst/>
                <a:cxnLst>
                  <a:cxn ang="0">
                    <a:pos x="connsiteX0" y="connsiteY0"/>
                  </a:cxn>
                  <a:cxn ang="0">
                    <a:pos x="connsiteX1" y="connsiteY1"/>
                  </a:cxn>
                  <a:cxn ang="0">
                    <a:pos x="connsiteX2" y="connsiteY2"/>
                  </a:cxn>
                  <a:cxn ang="0">
                    <a:pos x="connsiteX3" y="connsiteY3"/>
                  </a:cxn>
                </a:cxnLst>
                <a:rect l="l" t="t" r="r" b="b"/>
                <a:pathLst>
                  <a:path w="1238250" h="187219">
                    <a:moveTo>
                      <a:pt x="0" y="0"/>
                    </a:moveTo>
                    <a:lnTo>
                      <a:pt x="1238250" y="0"/>
                    </a:lnTo>
                    <a:lnTo>
                      <a:pt x="1238250" y="187219"/>
                    </a:lnTo>
                    <a:lnTo>
                      <a:pt x="0" y="187219"/>
                    </a:lnTo>
                    <a:close/>
                  </a:path>
                </a:pathLst>
              </a:custGeom>
              <a:solidFill>
                <a:schemeClr val="accent3"/>
              </a:solidFill>
              <a:ln w="10583" cap="flat">
                <a:noFill/>
                <a:prstDash val="solid"/>
                <a:miter/>
              </a:ln>
            </p:spPr>
            <p:txBody>
              <a:bodyPr rtlCol="0" anchor="ctr"/>
              <a:lstStyle/>
              <a:p>
                <a:pPr marL="0" marR="0" lvl="0" indent="0" algn="l" defTabSz="609439"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3" name="TextBox 32">
                <a:extLst>
                  <a:ext uri="{FF2B5EF4-FFF2-40B4-BE49-F238E27FC236}">
                    <a16:creationId xmlns:a16="http://schemas.microsoft.com/office/drawing/2014/main" id="{593C4013-B56B-B123-3920-550A6DF2B89A}"/>
                  </a:ext>
                </a:extLst>
              </p:cNvPr>
              <p:cNvSpPr txBox="1"/>
              <p:nvPr/>
            </p:nvSpPr>
            <p:spPr>
              <a:xfrm>
                <a:off x="8946197" y="1456104"/>
                <a:ext cx="811254" cy="230833"/>
              </a:xfrm>
              <a:prstGeom prst="rect">
                <a:avLst/>
              </a:prstGeom>
              <a:noFill/>
            </p:spPr>
            <p:txBody>
              <a:bodyPr wrap="square" rtlCol="0">
                <a:spAutoFit/>
              </a:bodyPr>
              <a:lstStyle/>
              <a:p>
                <a:pPr marL="0" marR="0" lvl="0" indent="0" algn="ctr" defTabSz="609439"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rPr>
                  <a:t>CT</a:t>
                </a:r>
              </a:p>
            </p:txBody>
          </p:sp>
          <p:sp>
            <p:nvSpPr>
              <p:cNvPr id="34" name="TextBox 33">
                <a:extLst>
                  <a:ext uri="{FF2B5EF4-FFF2-40B4-BE49-F238E27FC236}">
                    <a16:creationId xmlns:a16="http://schemas.microsoft.com/office/drawing/2014/main" id="{AB5808BD-0A25-A3BC-35B8-27133F281434}"/>
                  </a:ext>
                </a:extLst>
              </p:cNvPr>
              <p:cNvSpPr txBox="1"/>
              <p:nvPr/>
            </p:nvSpPr>
            <p:spPr>
              <a:xfrm>
                <a:off x="7513530" y="1676507"/>
                <a:ext cx="589345" cy="392416"/>
              </a:xfrm>
              <a:prstGeom prst="rect">
                <a:avLst/>
              </a:prstGeom>
              <a:noFill/>
            </p:spPr>
            <p:txBody>
              <a:bodyPr wrap="none" rtlCol="0">
                <a:spAutoFit/>
              </a:bodyPr>
              <a:lstStyle/>
              <a:p>
                <a:pPr marL="0" marR="0" lvl="0" indent="0" algn="l" defTabSz="609439"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solidFill>
                      <a:srgbClr val="231F20"/>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rPr>
                  <a:t>mOS</a:t>
                </a:r>
                <a:endParaRPr kumimoji="0" lang="en-US" sz="1400" b="1" i="0" u="none" strike="noStrike" kern="1200" cap="none" spc="0" normalizeH="0" baseline="0" noProof="0" dirty="0">
                  <a:ln/>
                  <a:solidFill>
                    <a:srgbClr val="231F20"/>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endParaRPr>
              </a:p>
              <a:p>
                <a:pPr marL="0" marR="0" lvl="0" indent="0" algn="l" defTabSz="609439"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solidFill>
                      <a:srgbClr val="231F20"/>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rPr>
                  <a:t>(95% CI)</a:t>
                </a:r>
              </a:p>
            </p:txBody>
          </p:sp>
          <p:sp>
            <p:nvSpPr>
              <p:cNvPr id="35" name="TextBox 34">
                <a:extLst>
                  <a:ext uri="{FF2B5EF4-FFF2-40B4-BE49-F238E27FC236}">
                    <a16:creationId xmlns:a16="http://schemas.microsoft.com/office/drawing/2014/main" id="{D6D7A27D-7FC6-0F6F-154F-2219C41945E8}"/>
                  </a:ext>
                </a:extLst>
              </p:cNvPr>
              <p:cNvSpPr txBox="1"/>
              <p:nvPr/>
            </p:nvSpPr>
            <p:spPr>
              <a:xfrm>
                <a:off x="8117837" y="1676507"/>
                <a:ext cx="811924" cy="392416"/>
              </a:xfrm>
              <a:prstGeom prst="rect">
                <a:avLst/>
              </a:prstGeom>
              <a:noFill/>
            </p:spPr>
            <p:txBody>
              <a:bodyPr wrap="square" rtlCol="0">
                <a:spAutoFit/>
              </a:bodyPr>
              <a:lstStyle/>
              <a:p>
                <a:pPr marL="0" marR="0" lvl="0" indent="0" algn="ctr" defTabSz="609439"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solidFill>
                      <a:srgbClr val="231F20"/>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rPr>
                  <a:t> </a:t>
                </a:r>
                <a:r>
                  <a:rPr kumimoji="0" lang="en-US" sz="1400" b="1" i="0" u="none" strike="noStrike" kern="1200" cap="none" spc="0" normalizeH="0" baseline="0" noProof="0" dirty="0">
                    <a:ln/>
                    <a:solidFill>
                      <a:srgbClr val="231F20"/>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rPr>
                  <a:t>20.0</a:t>
                </a:r>
                <a:br>
                  <a:rPr kumimoji="0" lang="en-US" sz="1400" b="1" i="0" u="none" strike="noStrike" kern="1200" cap="none" spc="0" normalizeH="0" baseline="0" noProof="0" dirty="0">
                    <a:ln/>
                    <a:solidFill>
                      <a:srgbClr val="231F20"/>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rPr>
                </a:br>
                <a:r>
                  <a:rPr kumimoji="0" lang="en-US" sz="1400" b="0" i="0" u="none" strike="noStrike" kern="1200" cap="none" spc="0" normalizeH="0" baseline="0" noProof="0" dirty="0">
                    <a:ln/>
                    <a:solidFill>
                      <a:srgbClr val="231F20"/>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rPr>
                  <a:t>(13.5-NE)</a:t>
                </a:r>
              </a:p>
            </p:txBody>
          </p:sp>
          <p:sp>
            <p:nvSpPr>
              <p:cNvPr id="36" name="TextBox 35">
                <a:extLst>
                  <a:ext uri="{FF2B5EF4-FFF2-40B4-BE49-F238E27FC236}">
                    <a16:creationId xmlns:a16="http://schemas.microsoft.com/office/drawing/2014/main" id="{A1E44284-76D7-AE02-421A-BBCFD5D48B4F}"/>
                  </a:ext>
                </a:extLst>
              </p:cNvPr>
              <p:cNvSpPr txBox="1"/>
              <p:nvPr/>
            </p:nvSpPr>
            <p:spPr>
              <a:xfrm>
                <a:off x="8946198" y="1676507"/>
                <a:ext cx="811253" cy="392416"/>
              </a:xfrm>
              <a:prstGeom prst="rect">
                <a:avLst/>
              </a:prstGeom>
              <a:noFill/>
            </p:spPr>
            <p:txBody>
              <a:bodyPr wrap="square" rtlCol="0">
                <a:spAutoFit/>
              </a:bodyPr>
              <a:lstStyle/>
              <a:p>
                <a:pPr marL="0" marR="0" lvl="0" indent="0" algn="ctr" defTabSz="609439"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solidFill>
                      <a:srgbClr val="231F20"/>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rPr>
                  <a:t>10.2</a:t>
                </a:r>
              </a:p>
              <a:p>
                <a:pPr marL="0" marR="0" lvl="0" indent="0" algn="ctr" defTabSz="609439"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solidFill>
                      <a:srgbClr val="231F20"/>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rPr>
                  <a:t>(7.8-14.5)</a:t>
                </a:r>
              </a:p>
            </p:txBody>
          </p:sp>
          <p:sp>
            <p:nvSpPr>
              <p:cNvPr id="37" name="Freeform 140">
                <a:extLst>
                  <a:ext uri="{FF2B5EF4-FFF2-40B4-BE49-F238E27FC236}">
                    <a16:creationId xmlns:a16="http://schemas.microsoft.com/office/drawing/2014/main" id="{A4B7A988-7B24-2787-0824-DC4B9035A39A}"/>
                  </a:ext>
                </a:extLst>
              </p:cNvPr>
              <p:cNvSpPr/>
              <p:nvPr/>
            </p:nvSpPr>
            <p:spPr>
              <a:xfrm flipV="1">
                <a:off x="7578936" y="1620028"/>
                <a:ext cx="2178515" cy="45719"/>
              </a:xfrm>
              <a:custGeom>
                <a:avLst/>
                <a:gdLst>
                  <a:gd name="connsiteX0" fmla="*/ 3574522 w 3574521"/>
                  <a:gd name="connsiteY0" fmla="*/ 0 h 10583"/>
                  <a:gd name="connsiteX1" fmla="*/ 0 w 3574521"/>
                  <a:gd name="connsiteY1" fmla="*/ 0 h 10583"/>
                </a:gdLst>
                <a:ahLst/>
                <a:cxnLst>
                  <a:cxn ang="0">
                    <a:pos x="connsiteX0" y="connsiteY0"/>
                  </a:cxn>
                  <a:cxn ang="0">
                    <a:pos x="connsiteX1" y="connsiteY1"/>
                  </a:cxn>
                </a:cxnLst>
                <a:rect l="l" t="t" r="r" b="b"/>
                <a:pathLst>
                  <a:path w="3574521" h="10583">
                    <a:moveTo>
                      <a:pt x="3574522" y="0"/>
                    </a:moveTo>
                    <a:lnTo>
                      <a:pt x="0" y="0"/>
                    </a:lnTo>
                  </a:path>
                </a:pathLst>
              </a:custGeom>
              <a:ln w="10583" cap="flat">
                <a:solidFill>
                  <a:srgbClr val="221F1F"/>
                </a:solidFill>
                <a:prstDash val="solid"/>
                <a:miter/>
              </a:ln>
            </p:spPr>
            <p:txBody>
              <a:bodyPr rtlCol="0" anchor="ctr"/>
              <a:lstStyle/>
              <a:p>
                <a:pPr marL="0" marR="0" lvl="0" indent="0" algn="l" defTabSz="609439"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8" name="Freeform 141">
                <a:extLst>
                  <a:ext uri="{FF2B5EF4-FFF2-40B4-BE49-F238E27FC236}">
                    <a16:creationId xmlns:a16="http://schemas.microsoft.com/office/drawing/2014/main" id="{7F4F8BBB-75F3-61AE-0B7D-2ED2E5EF6FEA}"/>
                  </a:ext>
                </a:extLst>
              </p:cNvPr>
              <p:cNvSpPr/>
              <p:nvPr/>
            </p:nvSpPr>
            <p:spPr>
              <a:xfrm flipV="1">
                <a:off x="7578936" y="2270061"/>
                <a:ext cx="2178515" cy="45719"/>
              </a:xfrm>
              <a:custGeom>
                <a:avLst/>
                <a:gdLst>
                  <a:gd name="connsiteX0" fmla="*/ 3574522 w 3574521"/>
                  <a:gd name="connsiteY0" fmla="*/ 0 h 10583"/>
                  <a:gd name="connsiteX1" fmla="*/ 0 w 3574521"/>
                  <a:gd name="connsiteY1" fmla="*/ 0 h 10583"/>
                </a:gdLst>
                <a:ahLst/>
                <a:cxnLst>
                  <a:cxn ang="0">
                    <a:pos x="connsiteX0" y="connsiteY0"/>
                  </a:cxn>
                  <a:cxn ang="0">
                    <a:pos x="connsiteX1" y="connsiteY1"/>
                  </a:cxn>
                </a:cxnLst>
                <a:rect l="l" t="t" r="r" b="b"/>
                <a:pathLst>
                  <a:path w="3574521" h="10583">
                    <a:moveTo>
                      <a:pt x="3574522" y="0"/>
                    </a:moveTo>
                    <a:lnTo>
                      <a:pt x="0" y="0"/>
                    </a:lnTo>
                  </a:path>
                </a:pathLst>
              </a:custGeom>
              <a:ln w="10583" cap="flat">
                <a:solidFill>
                  <a:srgbClr val="221F1F"/>
                </a:solidFill>
                <a:prstDash val="solid"/>
                <a:miter/>
              </a:ln>
            </p:spPr>
            <p:txBody>
              <a:bodyPr rtlCol="0" anchor="ctr"/>
              <a:lstStyle/>
              <a:p>
                <a:pPr marL="0" marR="0" lvl="0" indent="0" algn="l" defTabSz="609439"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sp>
          <p:nvSpPr>
            <p:cNvPr id="29" name="TextBox 28">
              <a:extLst>
                <a:ext uri="{FF2B5EF4-FFF2-40B4-BE49-F238E27FC236}">
                  <a16:creationId xmlns:a16="http://schemas.microsoft.com/office/drawing/2014/main" id="{3D44BE08-86D1-2BCB-9438-F1A52C055DA4}"/>
                </a:ext>
              </a:extLst>
            </p:cNvPr>
            <p:cNvSpPr txBox="1"/>
            <p:nvPr/>
          </p:nvSpPr>
          <p:spPr>
            <a:xfrm>
              <a:off x="3205537" y="-133341"/>
              <a:ext cx="2890463" cy="307777"/>
            </a:xfrm>
            <a:prstGeom prst="rect">
              <a:avLst/>
            </a:prstGeom>
            <a:noFill/>
          </p:spPr>
          <p:txBody>
            <a:bodyPr wrap="square" rtlCol="0">
              <a:spAutoFit/>
            </a:bodyPr>
            <a:lstStyle/>
            <a:p>
              <a:pPr marL="0" marR="0" lvl="0" indent="0" algn="l" defTabSz="609439"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solidFill>
                    <a:srgbClr val="231F20"/>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rPr>
                <a:t>HR (95% CI): 0.3461 (0.1608-0.7451)</a:t>
              </a:r>
              <a:endParaRPr kumimoji="0" lang="en-US" sz="1400" b="0" i="0" u="none" strike="noStrike" kern="1200" cap="none" spc="0" normalizeH="0" baseline="0" noProof="0" dirty="0">
                <a:ln/>
                <a:solidFill>
                  <a:srgbClr val="231F20"/>
                </a:solidFill>
                <a:effectLst/>
                <a:uLnTx/>
                <a:uFillTx/>
                <a:latin typeface="Calibri" panose="020F0502020204030204" pitchFamily="34" charset="0"/>
                <a:ea typeface="MS PGothic" panose="020B0600070205080204" pitchFamily="34" charset="-128"/>
                <a:cs typeface="Calibri" panose="020F0502020204030204" pitchFamily="34" charset="0"/>
                <a:sym typeface="Arial"/>
                <a:rtl val="0"/>
              </a:endParaRPr>
            </a:p>
          </p:txBody>
        </p:sp>
      </p:grpSp>
      <p:cxnSp>
        <p:nvCxnSpPr>
          <p:cNvPr id="40" name="Straight Connector 39">
            <a:extLst>
              <a:ext uri="{FF2B5EF4-FFF2-40B4-BE49-F238E27FC236}">
                <a16:creationId xmlns:a16="http://schemas.microsoft.com/office/drawing/2014/main" id="{14C033AB-D3F1-65C8-6F85-011D3503F75E}"/>
              </a:ext>
            </a:extLst>
          </p:cNvPr>
          <p:cNvCxnSpPr/>
          <p:nvPr/>
        </p:nvCxnSpPr>
        <p:spPr bwMode="auto">
          <a:xfrm>
            <a:off x="1137285" y="2614132"/>
            <a:ext cx="0" cy="2451735"/>
          </a:xfrm>
          <a:prstGeom prst="line">
            <a:avLst/>
          </a:prstGeom>
          <a:noFill/>
          <a:ln w="28575" cap="flat" cmpd="sng" algn="ctr">
            <a:solidFill>
              <a:schemeClr val="bg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5CED44C2-6E4C-D50E-AD6D-5A0CC40E77CB}"/>
              </a:ext>
            </a:extLst>
          </p:cNvPr>
          <p:cNvCxnSpPr>
            <a:cxnSpLocks/>
          </p:cNvCxnSpPr>
          <p:nvPr/>
        </p:nvCxnSpPr>
        <p:spPr bwMode="auto">
          <a:xfrm>
            <a:off x="1131570" y="5060152"/>
            <a:ext cx="4937760" cy="0"/>
          </a:xfrm>
          <a:prstGeom prst="line">
            <a:avLst/>
          </a:prstGeom>
          <a:noFill/>
          <a:ln w="28575" cap="flat" cmpd="sng" algn="ctr">
            <a:solidFill>
              <a:schemeClr val="bg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14E5CF2A-6F92-9002-649F-C50E5A1D1D32}"/>
              </a:ext>
            </a:extLst>
          </p:cNvPr>
          <p:cNvCxnSpPr>
            <a:cxnSpLocks/>
          </p:cNvCxnSpPr>
          <p:nvPr/>
        </p:nvCxnSpPr>
        <p:spPr bwMode="auto">
          <a:xfrm flipH="1">
            <a:off x="1074420" y="2625562"/>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812A9C6D-5398-FFA1-EF77-FF4B154B8B5B}"/>
              </a:ext>
            </a:extLst>
          </p:cNvPr>
          <p:cNvCxnSpPr>
            <a:cxnSpLocks/>
          </p:cNvCxnSpPr>
          <p:nvPr/>
        </p:nvCxnSpPr>
        <p:spPr bwMode="auto">
          <a:xfrm flipH="1">
            <a:off x="1074420" y="3112480"/>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FC92EE89-26B4-5D2D-0110-9667E1D79F86}"/>
              </a:ext>
            </a:extLst>
          </p:cNvPr>
          <p:cNvCxnSpPr>
            <a:cxnSpLocks/>
          </p:cNvCxnSpPr>
          <p:nvPr/>
        </p:nvCxnSpPr>
        <p:spPr bwMode="auto">
          <a:xfrm flipH="1">
            <a:off x="1074420" y="3599398"/>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8B6E8DD5-C239-378E-91B3-781F27F4607F}"/>
              </a:ext>
            </a:extLst>
          </p:cNvPr>
          <p:cNvCxnSpPr>
            <a:cxnSpLocks/>
          </p:cNvCxnSpPr>
          <p:nvPr/>
        </p:nvCxnSpPr>
        <p:spPr bwMode="auto">
          <a:xfrm flipH="1">
            <a:off x="1074420" y="4086316"/>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A4E9EE84-BFB2-5EFE-8D3F-3D563D257CCE}"/>
              </a:ext>
            </a:extLst>
          </p:cNvPr>
          <p:cNvCxnSpPr>
            <a:cxnSpLocks/>
          </p:cNvCxnSpPr>
          <p:nvPr/>
        </p:nvCxnSpPr>
        <p:spPr bwMode="auto">
          <a:xfrm flipH="1">
            <a:off x="1074420" y="4573234"/>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A35C08C3-7A07-253D-1E88-2D074B2F7F27}"/>
              </a:ext>
            </a:extLst>
          </p:cNvPr>
          <p:cNvCxnSpPr>
            <a:cxnSpLocks/>
          </p:cNvCxnSpPr>
          <p:nvPr/>
        </p:nvCxnSpPr>
        <p:spPr bwMode="auto">
          <a:xfrm flipH="1">
            <a:off x="1074420" y="5060152"/>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935E6830-0BEA-1F3C-8C55-A2E7FA16C8B4}"/>
              </a:ext>
            </a:extLst>
          </p:cNvPr>
          <p:cNvCxnSpPr>
            <a:cxnSpLocks/>
          </p:cNvCxnSpPr>
          <p:nvPr/>
        </p:nvCxnSpPr>
        <p:spPr bwMode="auto">
          <a:xfrm>
            <a:off x="1137285"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AB14051A-FFE7-0167-C373-617A41F577A5}"/>
              </a:ext>
            </a:extLst>
          </p:cNvPr>
          <p:cNvCxnSpPr>
            <a:cxnSpLocks/>
          </p:cNvCxnSpPr>
          <p:nvPr/>
        </p:nvCxnSpPr>
        <p:spPr bwMode="auto">
          <a:xfrm>
            <a:off x="1301242"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AF939716-DC85-E507-C5AC-1CB4D9F7A6C6}"/>
              </a:ext>
            </a:extLst>
          </p:cNvPr>
          <p:cNvCxnSpPr>
            <a:cxnSpLocks/>
          </p:cNvCxnSpPr>
          <p:nvPr/>
        </p:nvCxnSpPr>
        <p:spPr bwMode="auto">
          <a:xfrm>
            <a:off x="1465199"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7FF3B0C8-973C-F194-72B7-E41F8B2D73A9}"/>
              </a:ext>
            </a:extLst>
          </p:cNvPr>
          <p:cNvCxnSpPr>
            <a:cxnSpLocks/>
          </p:cNvCxnSpPr>
          <p:nvPr/>
        </p:nvCxnSpPr>
        <p:spPr bwMode="auto">
          <a:xfrm>
            <a:off x="1629156"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F26F5500-C5FB-ECC5-1256-E038DC3A6C95}"/>
              </a:ext>
            </a:extLst>
          </p:cNvPr>
          <p:cNvCxnSpPr>
            <a:cxnSpLocks/>
          </p:cNvCxnSpPr>
          <p:nvPr/>
        </p:nvCxnSpPr>
        <p:spPr bwMode="auto">
          <a:xfrm>
            <a:off x="1793113"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ECAFF3E9-6FC0-6ECA-6FA5-93D45038B150}"/>
              </a:ext>
            </a:extLst>
          </p:cNvPr>
          <p:cNvCxnSpPr>
            <a:cxnSpLocks/>
          </p:cNvCxnSpPr>
          <p:nvPr/>
        </p:nvCxnSpPr>
        <p:spPr bwMode="auto">
          <a:xfrm>
            <a:off x="1957070"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28D542F1-7450-0745-B649-B3F1DF10860A}"/>
              </a:ext>
            </a:extLst>
          </p:cNvPr>
          <p:cNvCxnSpPr>
            <a:cxnSpLocks/>
          </p:cNvCxnSpPr>
          <p:nvPr/>
        </p:nvCxnSpPr>
        <p:spPr bwMode="auto">
          <a:xfrm>
            <a:off x="2121027"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2D79DAB6-41DC-2A1C-198D-3AE3E1241852}"/>
              </a:ext>
            </a:extLst>
          </p:cNvPr>
          <p:cNvCxnSpPr>
            <a:cxnSpLocks/>
          </p:cNvCxnSpPr>
          <p:nvPr/>
        </p:nvCxnSpPr>
        <p:spPr bwMode="auto">
          <a:xfrm>
            <a:off x="2284984"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BA496C08-622E-D853-5CC6-C1981110175B}"/>
              </a:ext>
            </a:extLst>
          </p:cNvPr>
          <p:cNvCxnSpPr>
            <a:cxnSpLocks/>
          </p:cNvCxnSpPr>
          <p:nvPr/>
        </p:nvCxnSpPr>
        <p:spPr bwMode="auto">
          <a:xfrm>
            <a:off x="2448941"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F23A0191-BAA1-D033-1819-9C50F64C9463}"/>
              </a:ext>
            </a:extLst>
          </p:cNvPr>
          <p:cNvCxnSpPr>
            <a:cxnSpLocks/>
          </p:cNvCxnSpPr>
          <p:nvPr/>
        </p:nvCxnSpPr>
        <p:spPr bwMode="auto">
          <a:xfrm>
            <a:off x="2612898"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2A13CC05-D804-CE1C-93DB-F3EA1CA770AC}"/>
              </a:ext>
            </a:extLst>
          </p:cNvPr>
          <p:cNvCxnSpPr>
            <a:cxnSpLocks/>
          </p:cNvCxnSpPr>
          <p:nvPr/>
        </p:nvCxnSpPr>
        <p:spPr bwMode="auto">
          <a:xfrm>
            <a:off x="2776855"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10A34305-9819-C13F-D91B-6A8D455F582D}"/>
              </a:ext>
            </a:extLst>
          </p:cNvPr>
          <p:cNvCxnSpPr>
            <a:cxnSpLocks/>
          </p:cNvCxnSpPr>
          <p:nvPr/>
        </p:nvCxnSpPr>
        <p:spPr bwMode="auto">
          <a:xfrm>
            <a:off x="2940812"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56" name="Straight Connector 255">
            <a:extLst>
              <a:ext uri="{FF2B5EF4-FFF2-40B4-BE49-F238E27FC236}">
                <a16:creationId xmlns:a16="http://schemas.microsoft.com/office/drawing/2014/main" id="{96C54637-4C8A-47C9-C082-7EA7022236C0}"/>
              </a:ext>
            </a:extLst>
          </p:cNvPr>
          <p:cNvCxnSpPr>
            <a:cxnSpLocks/>
          </p:cNvCxnSpPr>
          <p:nvPr/>
        </p:nvCxnSpPr>
        <p:spPr bwMode="auto">
          <a:xfrm>
            <a:off x="3104769"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57" name="Straight Connector 256">
            <a:extLst>
              <a:ext uri="{FF2B5EF4-FFF2-40B4-BE49-F238E27FC236}">
                <a16:creationId xmlns:a16="http://schemas.microsoft.com/office/drawing/2014/main" id="{B7880C76-05DF-93BA-89FC-4942BD62075D}"/>
              </a:ext>
            </a:extLst>
          </p:cNvPr>
          <p:cNvCxnSpPr>
            <a:cxnSpLocks/>
          </p:cNvCxnSpPr>
          <p:nvPr/>
        </p:nvCxnSpPr>
        <p:spPr bwMode="auto">
          <a:xfrm>
            <a:off x="3268726"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58" name="Straight Connector 257">
            <a:extLst>
              <a:ext uri="{FF2B5EF4-FFF2-40B4-BE49-F238E27FC236}">
                <a16:creationId xmlns:a16="http://schemas.microsoft.com/office/drawing/2014/main" id="{331F04B3-DB9A-09C3-E5D7-B33A033642F4}"/>
              </a:ext>
            </a:extLst>
          </p:cNvPr>
          <p:cNvCxnSpPr>
            <a:cxnSpLocks/>
          </p:cNvCxnSpPr>
          <p:nvPr/>
        </p:nvCxnSpPr>
        <p:spPr bwMode="auto">
          <a:xfrm>
            <a:off x="3432683"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59" name="Straight Connector 258">
            <a:extLst>
              <a:ext uri="{FF2B5EF4-FFF2-40B4-BE49-F238E27FC236}">
                <a16:creationId xmlns:a16="http://schemas.microsoft.com/office/drawing/2014/main" id="{D9E815F4-A81E-85EF-9CAD-030F2E02CB92}"/>
              </a:ext>
            </a:extLst>
          </p:cNvPr>
          <p:cNvCxnSpPr>
            <a:cxnSpLocks/>
          </p:cNvCxnSpPr>
          <p:nvPr/>
        </p:nvCxnSpPr>
        <p:spPr bwMode="auto">
          <a:xfrm>
            <a:off x="3596640"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60" name="Straight Connector 259">
            <a:extLst>
              <a:ext uri="{FF2B5EF4-FFF2-40B4-BE49-F238E27FC236}">
                <a16:creationId xmlns:a16="http://schemas.microsoft.com/office/drawing/2014/main" id="{E2AE1476-C1C7-5C70-FC17-BB008D9E9EE8}"/>
              </a:ext>
            </a:extLst>
          </p:cNvPr>
          <p:cNvCxnSpPr>
            <a:cxnSpLocks/>
          </p:cNvCxnSpPr>
          <p:nvPr/>
        </p:nvCxnSpPr>
        <p:spPr bwMode="auto">
          <a:xfrm>
            <a:off x="3760597"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61" name="Straight Connector 260">
            <a:extLst>
              <a:ext uri="{FF2B5EF4-FFF2-40B4-BE49-F238E27FC236}">
                <a16:creationId xmlns:a16="http://schemas.microsoft.com/office/drawing/2014/main" id="{4890B5B2-209C-A268-AE13-7C46546E1158}"/>
              </a:ext>
            </a:extLst>
          </p:cNvPr>
          <p:cNvCxnSpPr>
            <a:cxnSpLocks/>
          </p:cNvCxnSpPr>
          <p:nvPr/>
        </p:nvCxnSpPr>
        <p:spPr bwMode="auto">
          <a:xfrm>
            <a:off x="3924554"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62" name="Straight Connector 261">
            <a:extLst>
              <a:ext uri="{FF2B5EF4-FFF2-40B4-BE49-F238E27FC236}">
                <a16:creationId xmlns:a16="http://schemas.microsoft.com/office/drawing/2014/main" id="{24425684-6B96-C7A6-01AD-0B1DF40D3DE9}"/>
              </a:ext>
            </a:extLst>
          </p:cNvPr>
          <p:cNvCxnSpPr>
            <a:cxnSpLocks/>
          </p:cNvCxnSpPr>
          <p:nvPr/>
        </p:nvCxnSpPr>
        <p:spPr bwMode="auto">
          <a:xfrm>
            <a:off x="4088511"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63" name="Straight Connector 262">
            <a:extLst>
              <a:ext uri="{FF2B5EF4-FFF2-40B4-BE49-F238E27FC236}">
                <a16:creationId xmlns:a16="http://schemas.microsoft.com/office/drawing/2014/main" id="{6B0C4258-2FC3-A0E7-28FB-BA7C7DDC5825}"/>
              </a:ext>
            </a:extLst>
          </p:cNvPr>
          <p:cNvCxnSpPr>
            <a:cxnSpLocks/>
          </p:cNvCxnSpPr>
          <p:nvPr/>
        </p:nvCxnSpPr>
        <p:spPr bwMode="auto">
          <a:xfrm>
            <a:off x="4252468"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64" name="Straight Connector 263">
            <a:extLst>
              <a:ext uri="{FF2B5EF4-FFF2-40B4-BE49-F238E27FC236}">
                <a16:creationId xmlns:a16="http://schemas.microsoft.com/office/drawing/2014/main" id="{CE3762B1-679E-5C6C-2AFE-22F753261B72}"/>
              </a:ext>
            </a:extLst>
          </p:cNvPr>
          <p:cNvCxnSpPr>
            <a:cxnSpLocks/>
          </p:cNvCxnSpPr>
          <p:nvPr/>
        </p:nvCxnSpPr>
        <p:spPr bwMode="auto">
          <a:xfrm>
            <a:off x="4416425"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65" name="Straight Connector 264">
            <a:extLst>
              <a:ext uri="{FF2B5EF4-FFF2-40B4-BE49-F238E27FC236}">
                <a16:creationId xmlns:a16="http://schemas.microsoft.com/office/drawing/2014/main" id="{76503765-04B6-60E8-260E-A13857BE6B0A}"/>
              </a:ext>
            </a:extLst>
          </p:cNvPr>
          <p:cNvCxnSpPr>
            <a:cxnSpLocks/>
          </p:cNvCxnSpPr>
          <p:nvPr/>
        </p:nvCxnSpPr>
        <p:spPr bwMode="auto">
          <a:xfrm>
            <a:off x="4580382"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66" name="Straight Connector 265">
            <a:extLst>
              <a:ext uri="{FF2B5EF4-FFF2-40B4-BE49-F238E27FC236}">
                <a16:creationId xmlns:a16="http://schemas.microsoft.com/office/drawing/2014/main" id="{FCA4C145-7539-62FC-41B6-9D79AC8ADA83}"/>
              </a:ext>
            </a:extLst>
          </p:cNvPr>
          <p:cNvCxnSpPr>
            <a:cxnSpLocks/>
          </p:cNvCxnSpPr>
          <p:nvPr/>
        </p:nvCxnSpPr>
        <p:spPr bwMode="auto">
          <a:xfrm>
            <a:off x="4744339"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67" name="Straight Connector 266">
            <a:extLst>
              <a:ext uri="{FF2B5EF4-FFF2-40B4-BE49-F238E27FC236}">
                <a16:creationId xmlns:a16="http://schemas.microsoft.com/office/drawing/2014/main" id="{9B708688-D50E-8066-F5AD-286B10FDA73B}"/>
              </a:ext>
            </a:extLst>
          </p:cNvPr>
          <p:cNvCxnSpPr>
            <a:cxnSpLocks/>
          </p:cNvCxnSpPr>
          <p:nvPr/>
        </p:nvCxnSpPr>
        <p:spPr bwMode="auto">
          <a:xfrm>
            <a:off x="4908296"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68" name="Straight Connector 267">
            <a:extLst>
              <a:ext uri="{FF2B5EF4-FFF2-40B4-BE49-F238E27FC236}">
                <a16:creationId xmlns:a16="http://schemas.microsoft.com/office/drawing/2014/main" id="{898C7952-8890-B816-390F-2C2844AA5A3F}"/>
              </a:ext>
            </a:extLst>
          </p:cNvPr>
          <p:cNvCxnSpPr>
            <a:cxnSpLocks/>
          </p:cNvCxnSpPr>
          <p:nvPr/>
        </p:nvCxnSpPr>
        <p:spPr bwMode="auto">
          <a:xfrm>
            <a:off x="5072253"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69" name="Straight Connector 268">
            <a:extLst>
              <a:ext uri="{FF2B5EF4-FFF2-40B4-BE49-F238E27FC236}">
                <a16:creationId xmlns:a16="http://schemas.microsoft.com/office/drawing/2014/main" id="{848CA7CB-180C-9AB2-5601-5E9159FF4C53}"/>
              </a:ext>
            </a:extLst>
          </p:cNvPr>
          <p:cNvCxnSpPr>
            <a:cxnSpLocks/>
          </p:cNvCxnSpPr>
          <p:nvPr/>
        </p:nvCxnSpPr>
        <p:spPr bwMode="auto">
          <a:xfrm>
            <a:off x="5236210"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70" name="Straight Connector 269">
            <a:extLst>
              <a:ext uri="{FF2B5EF4-FFF2-40B4-BE49-F238E27FC236}">
                <a16:creationId xmlns:a16="http://schemas.microsoft.com/office/drawing/2014/main" id="{7559C7C7-25A3-7DD2-E6FC-61F968ADBE6E}"/>
              </a:ext>
            </a:extLst>
          </p:cNvPr>
          <p:cNvCxnSpPr>
            <a:cxnSpLocks/>
          </p:cNvCxnSpPr>
          <p:nvPr/>
        </p:nvCxnSpPr>
        <p:spPr bwMode="auto">
          <a:xfrm>
            <a:off x="5400167"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71" name="Straight Connector 270">
            <a:extLst>
              <a:ext uri="{FF2B5EF4-FFF2-40B4-BE49-F238E27FC236}">
                <a16:creationId xmlns:a16="http://schemas.microsoft.com/office/drawing/2014/main" id="{51501856-9647-331F-8A46-B46BCF8E3354}"/>
              </a:ext>
            </a:extLst>
          </p:cNvPr>
          <p:cNvCxnSpPr>
            <a:cxnSpLocks/>
          </p:cNvCxnSpPr>
          <p:nvPr/>
        </p:nvCxnSpPr>
        <p:spPr bwMode="auto">
          <a:xfrm>
            <a:off x="5564124"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72" name="Straight Connector 271">
            <a:extLst>
              <a:ext uri="{FF2B5EF4-FFF2-40B4-BE49-F238E27FC236}">
                <a16:creationId xmlns:a16="http://schemas.microsoft.com/office/drawing/2014/main" id="{5A41F427-AFA8-682D-D7A9-04FDC17CCABA}"/>
              </a:ext>
            </a:extLst>
          </p:cNvPr>
          <p:cNvCxnSpPr>
            <a:cxnSpLocks/>
          </p:cNvCxnSpPr>
          <p:nvPr/>
        </p:nvCxnSpPr>
        <p:spPr bwMode="auto">
          <a:xfrm>
            <a:off x="5728081"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73" name="Straight Connector 272">
            <a:extLst>
              <a:ext uri="{FF2B5EF4-FFF2-40B4-BE49-F238E27FC236}">
                <a16:creationId xmlns:a16="http://schemas.microsoft.com/office/drawing/2014/main" id="{9FACC9A0-DD58-4ADC-E9BF-9C0F9BD9AEA4}"/>
              </a:ext>
            </a:extLst>
          </p:cNvPr>
          <p:cNvCxnSpPr>
            <a:cxnSpLocks/>
          </p:cNvCxnSpPr>
          <p:nvPr/>
        </p:nvCxnSpPr>
        <p:spPr bwMode="auto">
          <a:xfrm>
            <a:off x="6055995" y="504872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74" name="Straight Connector 273">
            <a:extLst>
              <a:ext uri="{FF2B5EF4-FFF2-40B4-BE49-F238E27FC236}">
                <a16:creationId xmlns:a16="http://schemas.microsoft.com/office/drawing/2014/main" id="{7F46EE79-C708-A75B-DC19-3D96DF4BC5D7}"/>
              </a:ext>
            </a:extLst>
          </p:cNvPr>
          <p:cNvCxnSpPr>
            <a:cxnSpLocks/>
          </p:cNvCxnSpPr>
          <p:nvPr/>
        </p:nvCxnSpPr>
        <p:spPr bwMode="auto">
          <a:xfrm>
            <a:off x="5892038" y="5048722"/>
            <a:ext cx="0" cy="64008"/>
          </a:xfrm>
          <a:prstGeom prst="line">
            <a:avLst/>
          </a:prstGeom>
          <a:noFill/>
          <a:ln w="28575" cap="flat" cmpd="sng" algn="ctr">
            <a:solidFill>
              <a:schemeClr val="bg1"/>
            </a:solidFill>
            <a:prstDash val="solid"/>
            <a:round/>
            <a:headEnd type="none" w="med" len="med"/>
            <a:tailEnd type="none" w="med" len="med"/>
          </a:ln>
          <a:effectLst/>
        </p:spPr>
      </p:cxnSp>
      <p:sp>
        <p:nvSpPr>
          <p:cNvPr id="275" name="TextBox 274">
            <a:extLst>
              <a:ext uri="{FF2B5EF4-FFF2-40B4-BE49-F238E27FC236}">
                <a16:creationId xmlns:a16="http://schemas.microsoft.com/office/drawing/2014/main" id="{A5125A68-C0DE-8B52-42A0-BE1559090136}"/>
              </a:ext>
            </a:extLst>
          </p:cNvPr>
          <p:cNvSpPr txBox="1"/>
          <p:nvPr/>
        </p:nvSpPr>
        <p:spPr bwMode="auto">
          <a:xfrm>
            <a:off x="1125855" y="5302964"/>
            <a:ext cx="4970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Time, months</a:t>
            </a:r>
          </a:p>
        </p:txBody>
      </p:sp>
      <p:sp>
        <p:nvSpPr>
          <p:cNvPr id="276" name="TextBox 275">
            <a:extLst>
              <a:ext uri="{FF2B5EF4-FFF2-40B4-BE49-F238E27FC236}">
                <a16:creationId xmlns:a16="http://schemas.microsoft.com/office/drawing/2014/main" id="{A6D3C747-ABD4-67FD-8DDA-1D41D5CD5376}"/>
              </a:ext>
            </a:extLst>
          </p:cNvPr>
          <p:cNvSpPr txBox="1"/>
          <p:nvPr/>
        </p:nvSpPr>
        <p:spPr bwMode="auto">
          <a:xfrm rot="16200000">
            <a:off x="-569694" y="3700399"/>
            <a:ext cx="24688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Progression-free survival</a:t>
            </a:r>
          </a:p>
        </p:txBody>
      </p:sp>
      <p:sp>
        <p:nvSpPr>
          <p:cNvPr id="277" name="TextBox 276">
            <a:extLst>
              <a:ext uri="{FF2B5EF4-FFF2-40B4-BE49-F238E27FC236}">
                <a16:creationId xmlns:a16="http://schemas.microsoft.com/office/drawing/2014/main" id="{816C6611-36C7-8E0B-CD32-CEED1A23BD38}"/>
              </a:ext>
            </a:extLst>
          </p:cNvPr>
          <p:cNvSpPr txBox="1"/>
          <p:nvPr/>
        </p:nvSpPr>
        <p:spPr bwMode="auto">
          <a:xfrm>
            <a:off x="617219" y="2471257"/>
            <a:ext cx="5086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a:t>
            </a:r>
          </a:p>
        </p:txBody>
      </p:sp>
      <p:sp>
        <p:nvSpPr>
          <p:cNvPr id="278" name="TextBox 277">
            <a:extLst>
              <a:ext uri="{FF2B5EF4-FFF2-40B4-BE49-F238E27FC236}">
                <a16:creationId xmlns:a16="http://schemas.microsoft.com/office/drawing/2014/main" id="{04DFDEDC-82BA-2CAD-CB30-EF9C05E9AF7B}"/>
              </a:ext>
            </a:extLst>
          </p:cNvPr>
          <p:cNvSpPr txBox="1"/>
          <p:nvPr/>
        </p:nvSpPr>
        <p:spPr bwMode="auto">
          <a:xfrm>
            <a:off x="617219" y="2957032"/>
            <a:ext cx="5086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0.8</a:t>
            </a:r>
          </a:p>
        </p:txBody>
      </p:sp>
      <p:sp>
        <p:nvSpPr>
          <p:cNvPr id="279" name="TextBox 278">
            <a:extLst>
              <a:ext uri="{FF2B5EF4-FFF2-40B4-BE49-F238E27FC236}">
                <a16:creationId xmlns:a16="http://schemas.microsoft.com/office/drawing/2014/main" id="{BBB1FE0E-F279-9103-AEA8-A29D3DC861D0}"/>
              </a:ext>
            </a:extLst>
          </p:cNvPr>
          <p:cNvSpPr txBox="1"/>
          <p:nvPr/>
        </p:nvSpPr>
        <p:spPr bwMode="auto">
          <a:xfrm>
            <a:off x="617219" y="3442807"/>
            <a:ext cx="5086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0.6</a:t>
            </a:r>
          </a:p>
        </p:txBody>
      </p:sp>
      <p:sp>
        <p:nvSpPr>
          <p:cNvPr id="280" name="TextBox 279">
            <a:extLst>
              <a:ext uri="{FF2B5EF4-FFF2-40B4-BE49-F238E27FC236}">
                <a16:creationId xmlns:a16="http://schemas.microsoft.com/office/drawing/2014/main" id="{B6D5A225-5F22-A508-CD81-1A88A08F5D69}"/>
              </a:ext>
            </a:extLst>
          </p:cNvPr>
          <p:cNvSpPr txBox="1"/>
          <p:nvPr/>
        </p:nvSpPr>
        <p:spPr bwMode="auto">
          <a:xfrm>
            <a:off x="617219" y="3928582"/>
            <a:ext cx="5086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0.4</a:t>
            </a:r>
          </a:p>
        </p:txBody>
      </p:sp>
      <p:sp>
        <p:nvSpPr>
          <p:cNvPr id="282" name="TextBox 281">
            <a:extLst>
              <a:ext uri="{FF2B5EF4-FFF2-40B4-BE49-F238E27FC236}">
                <a16:creationId xmlns:a16="http://schemas.microsoft.com/office/drawing/2014/main" id="{85A9FE43-E563-1DD9-2318-D1F780E780AE}"/>
              </a:ext>
            </a:extLst>
          </p:cNvPr>
          <p:cNvSpPr txBox="1"/>
          <p:nvPr/>
        </p:nvSpPr>
        <p:spPr bwMode="auto">
          <a:xfrm>
            <a:off x="617219" y="4414357"/>
            <a:ext cx="5086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0.2</a:t>
            </a:r>
          </a:p>
        </p:txBody>
      </p:sp>
      <p:sp>
        <p:nvSpPr>
          <p:cNvPr id="283" name="TextBox 282">
            <a:extLst>
              <a:ext uri="{FF2B5EF4-FFF2-40B4-BE49-F238E27FC236}">
                <a16:creationId xmlns:a16="http://schemas.microsoft.com/office/drawing/2014/main" id="{6C1E6AF4-516B-61A2-A1E9-0F5843D1F2BE}"/>
              </a:ext>
            </a:extLst>
          </p:cNvPr>
          <p:cNvSpPr txBox="1"/>
          <p:nvPr/>
        </p:nvSpPr>
        <p:spPr bwMode="auto">
          <a:xfrm>
            <a:off x="617219" y="4900132"/>
            <a:ext cx="5086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grpSp>
        <p:nvGrpSpPr>
          <p:cNvPr id="448" name="Group 447">
            <a:extLst>
              <a:ext uri="{FF2B5EF4-FFF2-40B4-BE49-F238E27FC236}">
                <a16:creationId xmlns:a16="http://schemas.microsoft.com/office/drawing/2014/main" id="{4B832CDD-C685-490C-9CCA-CDFDECB6C6D3}"/>
              </a:ext>
            </a:extLst>
          </p:cNvPr>
          <p:cNvGrpSpPr/>
          <p:nvPr/>
        </p:nvGrpSpPr>
        <p:grpSpPr>
          <a:xfrm>
            <a:off x="4457700" y="4301427"/>
            <a:ext cx="1554480" cy="738664"/>
            <a:chOff x="4457700" y="3335655"/>
            <a:chExt cx="1554480" cy="738664"/>
          </a:xfrm>
        </p:grpSpPr>
        <p:sp>
          <p:nvSpPr>
            <p:cNvPr id="284" name="TextBox 283">
              <a:extLst>
                <a:ext uri="{FF2B5EF4-FFF2-40B4-BE49-F238E27FC236}">
                  <a16:creationId xmlns:a16="http://schemas.microsoft.com/office/drawing/2014/main" id="{D5D54F97-D605-4B11-F3A6-E7BA4879320E}"/>
                </a:ext>
              </a:extLst>
            </p:cNvPr>
            <p:cNvSpPr txBox="1"/>
            <p:nvPr/>
          </p:nvSpPr>
          <p:spPr bwMode="auto">
            <a:xfrm>
              <a:off x="4457700" y="3335655"/>
              <a:ext cx="15544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346075" marR="0" lvl="0" indent="-346075"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Censor:</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DXd</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(n = 35)</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CT (n = 17)</a:t>
              </a:r>
            </a:p>
          </p:txBody>
        </p:sp>
        <p:cxnSp>
          <p:nvCxnSpPr>
            <p:cNvPr id="286" name="Straight Connector 285">
              <a:extLst>
                <a:ext uri="{FF2B5EF4-FFF2-40B4-BE49-F238E27FC236}">
                  <a16:creationId xmlns:a16="http://schemas.microsoft.com/office/drawing/2014/main" id="{5B97A5A1-07AA-4245-4691-3B002FE91963}"/>
                </a:ext>
              </a:extLst>
            </p:cNvPr>
            <p:cNvCxnSpPr>
              <a:cxnSpLocks/>
            </p:cNvCxnSpPr>
            <p:nvPr/>
          </p:nvCxnSpPr>
          <p:spPr bwMode="auto">
            <a:xfrm>
              <a:off x="4560570" y="3704987"/>
              <a:ext cx="251460" cy="0"/>
            </a:xfrm>
            <a:prstGeom prst="line">
              <a:avLst/>
            </a:prstGeom>
            <a:noFill/>
            <a:ln w="28575" cap="flat" cmpd="sng" algn="ctr">
              <a:solidFill>
                <a:schemeClr val="accent1"/>
              </a:solidFill>
              <a:prstDash val="solid"/>
              <a:round/>
              <a:headEnd type="none" w="med" len="med"/>
              <a:tailEnd type="none" w="med" len="med"/>
            </a:ln>
            <a:effectLst/>
          </p:spPr>
        </p:cxnSp>
        <p:cxnSp>
          <p:nvCxnSpPr>
            <p:cNvPr id="287" name="Straight Connector 286">
              <a:extLst>
                <a:ext uri="{FF2B5EF4-FFF2-40B4-BE49-F238E27FC236}">
                  <a16:creationId xmlns:a16="http://schemas.microsoft.com/office/drawing/2014/main" id="{71E0A49F-5F49-2750-4EB4-8DF80436088D}"/>
                </a:ext>
              </a:extLst>
            </p:cNvPr>
            <p:cNvCxnSpPr>
              <a:cxnSpLocks/>
            </p:cNvCxnSpPr>
            <p:nvPr/>
          </p:nvCxnSpPr>
          <p:spPr bwMode="auto">
            <a:xfrm>
              <a:off x="4560570" y="3914537"/>
              <a:ext cx="251460" cy="0"/>
            </a:xfrm>
            <a:prstGeom prst="line">
              <a:avLst/>
            </a:prstGeom>
            <a:noFill/>
            <a:ln w="28575" cap="flat" cmpd="sng" algn="ctr">
              <a:solidFill>
                <a:schemeClr val="accent3"/>
              </a:solidFill>
              <a:prstDash val="solid"/>
              <a:round/>
              <a:headEnd type="none" w="med" len="med"/>
              <a:tailEnd type="none" w="med" len="med"/>
            </a:ln>
            <a:effectLst/>
          </p:spPr>
        </p:cxnSp>
      </p:grpSp>
      <p:sp>
        <p:nvSpPr>
          <p:cNvPr id="288" name="TextBox 287">
            <a:extLst>
              <a:ext uri="{FF2B5EF4-FFF2-40B4-BE49-F238E27FC236}">
                <a16:creationId xmlns:a16="http://schemas.microsoft.com/office/drawing/2014/main" id="{6E874AA9-F29A-C787-2C66-5364942F4992}"/>
              </a:ext>
            </a:extLst>
          </p:cNvPr>
          <p:cNvSpPr txBox="1"/>
          <p:nvPr/>
        </p:nvSpPr>
        <p:spPr bwMode="auto">
          <a:xfrm>
            <a:off x="5855970" y="5071998"/>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a:t>
            </a:r>
          </a:p>
        </p:txBody>
      </p:sp>
      <p:sp>
        <p:nvSpPr>
          <p:cNvPr id="289" name="TextBox 288">
            <a:extLst>
              <a:ext uri="{FF2B5EF4-FFF2-40B4-BE49-F238E27FC236}">
                <a16:creationId xmlns:a16="http://schemas.microsoft.com/office/drawing/2014/main" id="{E01F9F57-D90A-BC55-B61C-E9846D543645}"/>
              </a:ext>
            </a:extLst>
          </p:cNvPr>
          <p:cNvSpPr txBox="1"/>
          <p:nvPr/>
        </p:nvSpPr>
        <p:spPr bwMode="auto">
          <a:xfrm>
            <a:off x="933450" y="5071998"/>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291" name="TextBox 290">
            <a:extLst>
              <a:ext uri="{FF2B5EF4-FFF2-40B4-BE49-F238E27FC236}">
                <a16:creationId xmlns:a16="http://schemas.microsoft.com/office/drawing/2014/main" id="{A3A6F215-2422-3B99-E6BA-F76EF7543C53}"/>
              </a:ext>
            </a:extLst>
          </p:cNvPr>
          <p:cNvSpPr txBox="1"/>
          <p:nvPr/>
        </p:nvSpPr>
        <p:spPr bwMode="auto">
          <a:xfrm>
            <a:off x="1261618" y="5071998"/>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a:t>
            </a:r>
          </a:p>
        </p:txBody>
      </p:sp>
      <p:sp>
        <p:nvSpPr>
          <p:cNvPr id="293" name="TextBox 292">
            <a:extLst>
              <a:ext uri="{FF2B5EF4-FFF2-40B4-BE49-F238E27FC236}">
                <a16:creationId xmlns:a16="http://schemas.microsoft.com/office/drawing/2014/main" id="{21586E52-072E-DD8F-6D4A-5D8DD89A6EAB}"/>
              </a:ext>
            </a:extLst>
          </p:cNvPr>
          <p:cNvSpPr txBox="1"/>
          <p:nvPr/>
        </p:nvSpPr>
        <p:spPr bwMode="auto">
          <a:xfrm>
            <a:off x="1589786" y="5071998"/>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a:t>
            </a:r>
          </a:p>
        </p:txBody>
      </p:sp>
      <p:sp>
        <p:nvSpPr>
          <p:cNvPr id="295" name="TextBox 294">
            <a:extLst>
              <a:ext uri="{FF2B5EF4-FFF2-40B4-BE49-F238E27FC236}">
                <a16:creationId xmlns:a16="http://schemas.microsoft.com/office/drawing/2014/main" id="{B13AAC77-2E59-2C4E-207F-59C78464BBE2}"/>
              </a:ext>
            </a:extLst>
          </p:cNvPr>
          <p:cNvSpPr txBox="1"/>
          <p:nvPr/>
        </p:nvSpPr>
        <p:spPr bwMode="auto">
          <a:xfrm>
            <a:off x="1917954" y="5071998"/>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a:t>
            </a:r>
          </a:p>
        </p:txBody>
      </p:sp>
      <p:sp>
        <p:nvSpPr>
          <p:cNvPr id="297" name="TextBox 296">
            <a:extLst>
              <a:ext uri="{FF2B5EF4-FFF2-40B4-BE49-F238E27FC236}">
                <a16:creationId xmlns:a16="http://schemas.microsoft.com/office/drawing/2014/main" id="{F64C5D66-BF14-FC59-6E34-8C9F587D46D6}"/>
              </a:ext>
            </a:extLst>
          </p:cNvPr>
          <p:cNvSpPr txBox="1"/>
          <p:nvPr/>
        </p:nvSpPr>
        <p:spPr bwMode="auto">
          <a:xfrm>
            <a:off x="2246122" y="5071998"/>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a:t>
            </a:r>
          </a:p>
        </p:txBody>
      </p:sp>
      <p:sp>
        <p:nvSpPr>
          <p:cNvPr id="299" name="TextBox 298">
            <a:extLst>
              <a:ext uri="{FF2B5EF4-FFF2-40B4-BE49-F238E27FC236}">
                <a16:creationId xmlns:a16="http://schemas.microsoft.com/office/drawing/2014/main" id="{403275F8-791F-75B0-0269-260757B20AC1}"/>
              </a:ext>
            </a:extLst>
          </p:cNvPr>
          <p:cNvSpPr txBox="1"/>
          <p:nvPr/>
        </p:nvSpPr>
        <p:spPr bwMode="auto">
          <a:xfrm>
            <a:off x="2574290" y="5071998"/>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a:t>
            </a:r>
          </a:p>
        </p:txBody>
      </p:sp>
      <p:sp>
        <p:nvSpPr>
          <p:cNvPr id="301" name="TextBox 300">
            <a:extLst>
              <a:ext uri="{FF2B5EF4-FFF2-40B4-BE49-F238E27FC236}">
                <a16:creationId xmlns:a16="http://schemas.microsoft.com/office/drawing/2014/main" id="{533525A5-9119-4F28-1A3D-EB8615605DC5}"/>
              </a:ext>
            </a:extLst>
          </p:cNvPr>
          <p:cNvSpPr txBox="1"/>
          <p:nvPr/>
        </p:nvSpPr>
        <p:spPr bwMode="auto">
          <a:xfrm>
            <a:off x="2902458" y="5071998"/>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12</a:t>
            </a:r>
          </a:p>
        </p:txBody>
      </p:sp>
      <p:sp>
        <p:nvSpPr>
          <p:cNvPr id="303" name="TextBox 302">
            <a:extLst>
              <a:ext uri="{FF2B5EF4-FFF2-40B4-BE49-F238E27FC236}">
                <a16:creationId xmlns:a16="http://schemas.microsoft.com/office/drawing/2014/main" id="{3A991178-CB41-0F26-81E3-3F6F5F2B5F77}"/>
              </a:ext>
            </a:extLst>
          </p:cNvPr>
          <p:cNvSpPr txBox="1"/>
          <p:nvPr/>
        </p:nvSpPr>
        <p:spPr bwMode="auto">
          <a:xfrm>
            <a:off x="3230626" y="5071998"/>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14</a:t>
            </a:r>
          </a:p>
        </p:txBody>
      </p:sp>
      <p:sp>
        <p:nvSpPr>
          <p:cNvPr id="305" name="TextBox 304">
            <a:extLst>
              <a:ext uri="{FF2B5EF4-FFF2-40B4-BE49-F238E27FC236}">
                <a16:creationId xmlns:a16="http://schemas.microsoft.com/office/drawing/2014/main" id="{A18C9664-41B2-CC6B-2D9D-15422DD02318}"/>
              </a:ext>
            </a:extLst>
          </p:cNvPr>
          <p:cNvSpPr txBox="1"/>
          <p:nvPr/>
        </p:nvSpPr>
        <p:spPr bwMode="auto">
          <a:xfrm>
            <a:off x="3558794" y="5071998"/>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16</a:t>
            </a:r>
          </a:p>
        </p:txBody>
      </p:sp>
      <p:sp>
        <p:nvSpPr>
          <p:cNvPr id="307" name="TextBox 306">
            <a:extLst>
              <a:ext uri="{FF2B5EF4-FFF2-40B4-BE49-F238E27FC236}">
                <a16:creationId xmlns:a16="http://schemas.microsoft.com/office/drawing/2014/main" id="{0F86BD2F-5DDC-E213-8E6E-00E344136915}"/>
              </a:ext>
            </a:extLst>
          </p:cNvPr>
          <p:cNvSpPr txBox="1"/>
          <p:nvPr/>
        </p:nvSpPr>
        <p:spPr bwMode="auto">
          <a:xfrm>
            <a:off x="3886962" y="5071998"/>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18</a:t>
            </a:r>
          </a:p>
        </p:txBody>
      </p:sp>
      <p:sp>
        <p:nvSpPr>
          <p:cNvPr id="315" name="TextBox 314">
            <a:extLst>
              <a:ext uri="{FF2B5EF4-FFF2-40B4-BE49-F238E27FC236}">
                <a16:creationId xmlns:a16="http://schemas.microsoft.com/office/drawing/2014/main" id="{EFFB826E-5271-99B9-5A64-4160873FCE17}"/>
              </a:ext>
            </a:extLst>
          </p:cNvPr>
          <p:cNvSpPr txBox="1"/>
          <p:nvPr/>
        </p:nvSpPr>
        <p:spPr bwMode="auto">
          <a:xfrm>
            <a:off x="4215130" y="5071998"/>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317" name="TextBox 316">
            <a:extLst>
              <a:ext uri="{FF2B5EF4-FFF2-40B4-BE49-F238E27FC236}">
                <a16:creationId xmlns:a16="http://schemas.microsoft.com/office/drawing/2014/main" id="{72AA975F-5820-9C4E-B7CE-4C501ECF1D14}"/>
              </a:ext>
            </a:extLst>
          </p:cNvPr>
          <p:cNvSpPr txBox="1"/>
          <p:nvPr/>
        </p:nvSpPr>
        <p:spPr bwMode="auto">
          <a:xfrm>
            <a:off x="4543298" y="5071998"/>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22</a:t>
            </a:r>
          </a:p>
        </p:txBody>
      </p:sp>
      <p:sp>
        <p:nvSpPr>
          <p:cNvPr id="319" name="TextBox 318">
            <a:extLst>
              <a:ext uri="{FF2B5EF4-FFF2-40B4-BE49-F238E27FC236}">
                <a16:creationId xmlns:a16="http://schemas.microsoft.com/office/drawing/2014/main" id="{7578EA4B-D32A-C828-BA5B-9FBF0D5DB0E3}"/>
              </a:ext>
            </a:extLst>
          </p:cNvPr>
          <p:cNvSpPr txBox="1"/>
          <p:nvPr/>
        </p:nvSpPr>
        <p:spPr bwMode="auto">
          <a:xfrm>
            <a:off x="4871466" y="5071998"/>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24</a:t>
            </a:r>
          </a:p>
        </p:txBody>
      </p:sp>
      <p:sp>
        <p:nvSpPr>
          <p:cNvPr id="321" name="TextBox 320">
            <a:extLst>
              <a:ext uri="{FF2B5EF4-FFF2-40B4-BE49-F238E27FC236}">
                <a16:creationId xmlns:a16="http://schemas.microsoft.com/office/drawing/2014/main" id="{37C26290-008C-FB83-3D84-50BFE95F3C4C}"/>
              </a:ext>
            </a:extLst>
          </p:cNvPr>
          <p:cNvSpPr txBox="1"/>
          <p:nvPr/>
        </p:nvSpPr>
        <p:spPr bwMode="auto">
          <a:xfrm>
            <a:off x="5199634" y="5071998"/>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26</a:t>
            </a:r>
          </a:p>
        </p:txBody>
      </p:sp>
      <p:sp>
        <p:nvSpPr>
          <p:cNvPr id="323" name="TextBox 322">
            <a:extLst>
              <a:ext uri="{FF2B5EF4-FFF2-40B4-BE49-F238E27FC236}">
                <a16:creationId xmlns:a16="http://schemas.microsoft.com/office/drawing/2014/main" id="{4E0C6D61-9611-B899-9B8B-1158D6F65260}"/>
              </a:ext>
            </a:extLst>
          </p:cNvPr>
          <p:cNvSpPr txBox="1"/>
          <p:nvPr/>
        </p:nvSpPr>
        <p:spPr bwMode="auto">
          <a:xfrm>
            <a:off x="5527802" y="5071998"/>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28</a:t>
            </a:r>
          </a:p>
        </p:txBody>
      </p:sp>
      <p:cxnSp>
        <p:nvCxnSpPr>
          <p:cNvPr id="346" name="Straight Connector 345">
            <a:extLst>
              <a:ext uri="{FF2B5EF4-FFF2-40B4-BE49-F238E27FC236}">
                <a16:creationId xmlns:a16="http://schemas.microsoft.com/office/drawing/2014/main" id="{7D389597-4473-3DC4-D1C1-924EFF4A1AF7}"/>
              </a:ext>
            </a:extLst>
          </p:cNvPr>
          <p:cNvCxnSpPr/>
          <p:nvPr/>
        </p:nvCxnSpPr>
        <p:spPr bwMode="auto">
          <a:xfrm>
            <a:off x="6837730" y="2612419"/>
            <a:ext cx="0" cy="2451735"/>
          </a:xfrm>
          <a:prstGeom prst="line">
            <a:avLst/>
          </a:prstGeom>
          <a:noFill/>
          <a:ln w="28575" cap="flat" cmpd="sng" algn="ctr">
            <a:solidFill>
              <a:schemeClr val="bg1"/>
            </a:solidFill>
            <a:prstDash val="solid"/>
            <a:round/>
            <a:headEnd type="none" w="med" len="med"/>
            <a:tailEnd type="none" w="med" len="med"/>
          </a:ln>
          <a:effectLst/>
        </p:spPr>
      </p:cxnSp>
      <p:cxnSp>
        <p:nvCxnSpPr>
          <p:cNvPr id="347" name="Straight Connector 346">
            <a:extLst>
              <a:ext uri="{FF2B5EF4-FFF2-40B4-BE49-F238E27FC236}">
                <a16:creationId xmlns:a16="http://schemas.microsoft.com/office/drawing/2014/main" id="{B4B08C41-178A-3FB2-3A75-558CB03EA7E3}"/>
              </a:ext>
            </a:extLst>
          </p:cNvPr>
          <p:cNvCxnSpPr>
            <a:cxnSpLocks/>
          </p:cNvCxnSpPr>
          <p:nvPr/>
        </p:nvCxnSpPr>
        <p:spPr bwMode="auto">
          <a:xfrm>
            <a:off x="6832015" y="5058439"/>
            <a:ext cx="4937760" cy="0"/>
          </a:xfrm>
          <a:prstGeom prst="line">
            <a:avLst/>
          </a:prstGeom>
          <a:noFill/>
          <a:ln w="28575" cap="flat" cmpd="sng" algn="ctr">
            <a:solidFill>
              <a:schemeClr val="bg1"/>
            </a:solidFill>
            <a:prstDash val="solid"/>
            <a:round/>
            <a:headEnd type="none" w="med" len="med"/>
            <a:tailEnd type="none" w="med" len="med"/>
          </a:ln>
          <a:effectLst/>
        </p:spPr>
      </p:cxnSp>
      <p:cxnSp>
        <p:nvCxnSpPr>
          <p:cNvPr id="348" name="Straight Connector 347">
            <a:extLst>
              <a:ext uri="{FF2B5EF4-FFF2-40B4-BE49-F238E27FC236}">
                <a16:creationId xmlns:a16="http://schemas.microsoft.com/office/drawing/2014/main" id="{1851F86B-F168-35CE-3FAE-A6FBE780AF0B}"/>
              </a:ext>
            </a:extLst>
          </p:cNvPr>
          <p:cNvCxnSpPr>
            <a:cxnSpLocks/>
          </p:cNvCxnSpPr>
          <p:nvPr/>
        </p:nvCxnSpPr>
        <p:spPr bwMode="auto">
          <a:xfrm flipH="1">
            <a:off x="6774865" y="2623849"/>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49" name="Straight Connector 348">
            <a:extLst>
              <a:ext uri="{FF2B5EF4-FFF2-40B4-BE49-F238E27FC236}">
                <a16:creationId xmlns:a16="http://schemas.microsoft.com/office/drawing/2014/main" id="{BFDEA8AB-3568-EBE8-6EBF-14CADECD363F}"/>
              </a:ext>
            </a:extLst>
          </p:cNvPr>
          <p:cNvCxnSpPr>
            <a:cxnSpLocks/>
          </p:cNvCxnSpPr>
          <p:nvPr/>
        </p:nvCxnSpPr>
        <p:spPr bwMode="auto">
          <a:xfrm flipH="1">
            <a:off x="6774865" y="3110767"/>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50" name="Straight Connector 349">
            <a:extLst>
              <a:ext uri="{FF2B5EF4-FFF2-40B4-BE49-F238E27FC236}">
                <a16:creationId xmlns:a16="http://schemas.microsoft.com/office/drawing/2014/main" id="{B02CC10F-26A2-6CD6-134A-B6AAEED76BA7}"/>
              </a:ext>
            </a:extLst>
          </p:cNvPr>
          <p:cNvCxnSpPr>
            <a:cxnSpLocks/>
          </p:cNvCxnSpPr>
          <p:nvPr/>
        </p:nvCxnSpPr>
        <p:spPr bwMode="auto">
          <a:xfrm flipH="1">
            <a:off x="6774865" y="3597685"/>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51" name="Straight Connector 350">
            <a:extLst>
              <a:ext uri="{FF2B5EF4-FFF2-40B4-BE49-F238E27FC236}">
                <a16:creationId xmlns:a16="http://schemas.microsoft.com/office/drawing/2014/main" id="{777ECDF1-B690-872E-66DE-BB6DF7A145FE}"/>
              </a:ext>
            </a:extLst>
          </p:cNvPr>
          <p:cNvCxnSpPr>
            <a:cxnSpLocks/>
          </p:cNvCxnSpPr>
          <p:nvPr/>
        </p:nvCxnSpPr>
        <p:spPr bwMode="auto">
          <a:xfrm flipH="1">
            <a:off x="6774865" y="4084603"/>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52" name="Straight Connector 351">
            <a:extLst>
              <a:ext uri="{FF2B5EF4-FFF2-40B4-BE49-F238E27FC236}">
                <a16:creationId xmlns:a16="http://schemas.microsoft.com/office/drawing/2014/main" id="{DBF8327E-60EF-07B5-B3D5-E028C05F3508}"/>
              </a:ext>
            </a:extLst>
          </p:cNvPr>
          <p:cNvCxnSpPr>
            <a:cxnSpLocks/>
          </p:cNvCxnSpPr>
          <p:nvPr/>
        </p:nvCxnSpPr>
        <p:spPr bwMode="auto">
          <a:xfrm flipH="1">
            <a:off x="6774865" y="4571521"/>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53" name="Straight Connector 352">
            <a:extLst>
              <a:ext uri="{FF2B5EF4-FFF2-40B4-BE49-F238E27FC236}">
                <a16:creationId xmlns:a16="http://schemas.microsoft.com/office/drawing/2014/main" id="{A36BA3C6-CFB9-C04C-0878-3F5BADF79FB8}"/>
              </a:ext>
            </a:extLst>
          </p:cNvPr>
          <p:cNvCxnSpPr>
            <a:cxnSpLocks/>
          </p:cNvCxnSpPr>
          <p:nvPr/>
        </p:nvCxnSpPr>
        <p:spPr bwMode="auto">
          <a:xfrm flipH="1">
            <a:off x="6774865" y="5058439"/>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54" name="Straight Connector 353">
            <a:extLst>
              <a:ext uri="{FF2B5EF4-FFF2-40B4-BE49-F238E27FC236}">
                <a16:creationId xmlns:a16="http://schemas.microsoft.com/office/drawing/2014/main" id="{B177E10D-3011-9B23-2C2C-17432609E881}"/>
              </a:ext>
            </a:extLst>
          </p:cNvPr>
          <p:cNvCxnSpPr>
            <a:cxnSpLocks/>
          </p:cNvCxnSpPr>
          <p:nvPr/>
        </p:nvCxnSpPr>
        <p:spPr bwMode="auto">
          <a:xfrm>
            <a:off x="6837730"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55" name="Straight Connector 354">
            <a:extLst>
              <a:ext uri="{FF2B5EF4-FFF2-40B4-BE49-F238E27FC236}">
                <a16:creationId xmlns:a16="http://schemas.microsoft.com/office/drawing/2014/main" id="{88518C30-4D39-C1F5-39E0-999707A9361E}"/>
              </a:ext>
            </a:extLst>
          </p:cNvPr>
          <p:cNvCxnSpPr>
            <a:cxnSpLocks/>
          </p:cNvCxnSpPr>
          <p:nvPr/>
        </p:nvCxnSpPr>
        <p:spPr bwMode="auto">
          <a:xfrm>
            <a:off x="7001687"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56" name="Straight Connector 355">
            <a:extLst>
              <a:ext uri="{FF2B5EF4-FFF2-40B4-BE49-F238E27FC236}">
                <a16:creationId xmlns:a16="http://schemas.microsoft.com/office/drawing/2014/main" id="{03B43606-BD3F-1EE7-BB58-14B3456E392B}"/>
              </a:ext>
            </a:extLst>
          </p:cNvPr>
          <p:cNvCxnSpPr>
            <a:cxnSpLocks/>
          </p:cNvCxnSpPr>
          <p:nvPr/>
        </p:nvCxnSpPr>
        <p:spPr bwMode="auto">
          <a:xfrm>
            <a:off x="7165644"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57" name="Straight Connector 356">
            <a:extLst>
              <a:ext uri="{FF2B5EF4-FFF2-40B4-BE49-F238E27FC236}">
                <a16:creationId xmlns:a16="http://schemas.microsoft.com/office/drawing/2014/main" id="{BC9FBD23-69BC-95FC-3E56-1E3D68A69479}"/>
              </a:ext>
            </a:extLst>
          </p:cNvPr>
          <p:cNvCxnSpPr>
            <a:cxnSpLocks/>
          </p:cNvCxnSpPr>
          <p:nvPr/>
        </p:nvCxnSpPr>
        <p:spPr bwMode="auto">
          <a:xfrm>
            <a:off x="7329601"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58" name="Straight Connector 357">
            <a:extLst>
              <a:ext uri="{FF2B5EF4-FFF2-40B4-BE49-F238E27FC236}">
                <a16:creationId xmlns:a16="http://schemas.microsoft.com/office/drawing/2014/main" id="{514670DA-F53A-4D00-56F1-2917AAA06958}"/>
              </a:ext>
            </a:extLst>
          </p:cNvPr>
          <p:cNvCxnSpPr>
            <a:cxnSpLocks/>
          </p:cNvCxnSpPr>
          <p:nvPr/>
        </p:nvCxnSpPr>
        <p:spPr bwMode="auto">
          <a:xfrm>
            <a:off x="7493558"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59" name="Straight Connector 358">
            <a:extLst>
              <a:ext uri="{FF2B5EF4-FFF2-40B4-BE49-F238E27FC236}">
                <a16:creationId xmlns:a16="http://schemas.microsoft.com/office/drawing/2014/main" id="{74490E1E-6109-A97C-BAFF-9DD001AD4D91}"/>
              </a:ext>
            </a:extLst>
          </p:cNvPr>
          <p:cNvCxnSpPr>
            <a:cxnSpLocks/>
          </p:cNvCxnSpPr>
          <p:nvPr/>
        </p:nvCxnSpPr>
        <p:spPr bwMode="auto">
          <a:xfrm>
            <a:off x="7657515"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60" name="Straight Connector 359">
            <a:extLst>
              <a:ext uri="{FF2B5EF4-FFF2-40B4-BE49-F238E27FC236}">
                <a16:creationId xmlns:a16="http://schemas.microsoft.com/office/drawing/2014/main" id="{F9D48890-D483-5394-EA9E-7755E1AF5A03}"/>
              </a:ext>
            </a:extLst>
          </p:cNvPr>
          <p:cNvCxnSpPr>
            <a:cxnSpLocks/>
          </p:cNvCxnSpPr>
          <p:nvPr/>
        </p:nvCxnSpPr>
        <p:spPr bwMode="auto">
          <a:xfrm>
            <a:off x="7821472"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61" name="Straight Connector 360">
            <a:extLst>
              <a:ext uri="{FF2B5EF4-FFF2-40B4-BE49-F238E27FC236}">
                <a16:creationId xmlns:a16="http://schemas.microsoft.com/office/drawing/2014/main" id="{891D0CBD-4246-E70A-F04F-55125CD00E9E}"/>
              </a:ext>
            </a:extLst>
          </p:cNvPr>
          <p:cNvCxnSpPr>
            <a:cxnSpLocks/>
          </p:cNvCxnSpPr>
          <p:nvPr/>
        </p:nvCxnSpPr>
        <p:spPr bwMode="auto">
          <a:xfrm>
            <a:off x="7985429"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62" name="Straight Connector 361">
            <a:extLst>
              <a:ext uri="{FF2B5EF4-FFF2-40B4-BE49-F238E27FC236}">
                <a16:creationId xmlns:a16="http://schemas.microsoft.com/office/drawing/2014/main" id="{C6C2CC13-C673-B0A5-1854-788BBEED264B}"/>
              </a:ext>
            </a:extLst>
          </p:cNvPr>
          <p:cNvCxnSpPr>
            <a:cxnSpLocks/>
          </p:cNvCxnSpPr>
          <p:nvPr/>
        </p:nvCxnSpPr>
        <p:spPr bwMode="auto">
          <a:xfrm>
            <a:off x="8149386"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63" name="Straight Connector 362">
            <a:extLst>
              <a:ext uri="{FF2B5EF4-FFF2-40B4-BE49-F238E27FC236}">
                <a16:creationId xmlns:a16="http://schemas.microsoft.com/office/drawing/2014/main" id="{A13506ED-0265-A863-752E-BDE6FC24649A}"/>
              </a:ext>
            </a:extLst>
          </p:cNvPr>
          <p:cNvCxnSpPr>
            <a:cxnSpLocks/>
          </p:cNvCxnSpPr>
          <p:nvPr/>
        </p:nvCxnSpPr>
        <p:spPr bwMode="auto">
          <a:xfrm>
            <a:off x="8313343"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64" name="Straight Connector 363">
            <a:extLst>
              <a:ext uri="{FF2B5EF4-FFF2-40B4-BE49-F238E27FC236}">
                <a16:creationId xmlns:a16="http://schemas.microsoft.com/office/drawing/2014/main" id="{EE278B66-3CC9-85AA-E681-03E9B9B040F7}"/>
              </a:ext>
            </a:extLst>
          </p:cNvPr>
          <p:cNvCxnSpPr>
            <a:cxnSpLocks/>
          </p:cNvCxnSpPr>
          <p:nvPr/>
        </p:nvCxnSpPr>
        <p:spPr bwMode="auto">
          <a:xfrm>
            <a:off x="8477300"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65" name="Straight Connector 364">
            <a:extLst>
              <a:ext uri="{FF2B5EF4-FFF2-40B4-BE49-F238E27FC236}">
                <a16:creationId xmlns:a16="http://schemas.microsoft.com/office/drawing/2014/main" id="{FC277C32-C61A-0437-392B-58FBC73F595D}"/>
              </a:ext>
            </a:extLst>
          </p:cNvPr>
          <p:cNvCxnSpPr>
            <a:cxnSpLocks/>
          </p:cNvCxnSpPr>
          <p:nvPr/>
        </p:nvCxnSpPr>
        <p:spPr bwMode="auto">
          <a:xfrm>
            <a:off x="8641257"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66" name="Straight Connector 365">
            <a:extLst>
              <a:ext uri="{FF2B5EF4-FFF2-40B4-BE49-F238E27FC236}">
                <a16:creationId xmlns:a16="http://schemas.microsoft.com/office/drawing/2014/main" id="{CD9D653C-7102-2354-2BA1-BEE76E8D02B0}"/>
              </a:ext>
            </a:extLst>
          </p:cNvPr>
          <p:cNvCxnSpPr>
            <a:cxnSpLocks/>
          </p:cNvCxnSpPr>
          <p:nvPr/>
        </p:nvCxnSpPr>
        <p:spPr bwMode="auto">
          <a:xfrm>
            <a:off x="8805214"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67" name="Straight Connector 366">
            <a:extLst>
              <a:ext uri="{FF2B5EF4-FFF2-40B4-BE49-F238E27FC236}">
                <a16:creationId xmlns:a16="http://schemas.microsoft.com/office/drawing/2014/main" id="{AF3411B0-A1D6-3630-2161-D242609AEB32}"/>
              </a:ext>
            </a:extLst>
          </p:cNvPr>
          <p:cNvCxnSpPr>
            <a:cxnSpLocks/>
          </p:cNvCxnSpPr>
          <p:nvPr/>
        </p:nvCxnSpPr>
        <p:spPr bwMode="auto">
          <a:xfrm>
            <a:off x="8969171"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68" name="Straight Connector 367">
            <a:extLst>
              <a:ext uri="{FF2B5EF4-FFF2-40B4-BE49-F238E27FC236}">
                <a16:creationId xmlns:a16="http://schemas.microsoft.com/office/drawing/2014/main" id="{653E4A38-51F8-2AF9-7B49-334EEAA86726}"/>
              </a:ext>
            </a:extLst>
          </p:cNvPr>
          <p:cNvCxnSpPr>
            <a:cxnSpLocks/>
          </p:cNvCxnSpPr>
          <p:nvPr/>
        </p:nvCxnSpPr>
        <p:spPr bwMode="auto">
          <a:xfrm>
            <a:off x="9133128"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69" name="Straight Connector 368">
            <a:extLst>
              <a:ext uri="{FF2B5EF4-FFF2-40B4-BE49-F238E27FC236}">
                <a16:creationId xmlns:a16="http://schemas.microsoft.com/office/drawing/2014/main" id="{42C79959-46D0-3A3E-C504-455A3D982360}"/>
              </a:ext>
            </a:extLst>
          </p:cNvPr>
          <p:cNvCxnSpPr>
            <a:cxnSpLocks/>
          </p:cNvCxnSpPr>
          <p:nvPr/>
        </p:nvCxnSpPr>
        <p:spPr bwMode="auto">
          <a:xfrm>
            <a:off x="9297085"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70" name="Straight Connector 369">
            <a:extLst>
              <a:ext uri="{FF2B5EF4-FFF2-40B4-BE49-F238E27FC236}">
                <a16:creationId xmlns:a16="http://schemas.microsoft.com/office/drawing/2014/main" id="{C9FB843B-F84E-6F4B-5D19-7FA2493AEB22}"/>
              </a:ext>
            </a:extLst>
          </p:cNvPr>
          <p:cNvCxnSpPr>
            <a:cxnSpLocks/>
          </p:cNvCxnSpPr>
          <p:nvPr/>
        </p:nvCxnSpPr>
        <p:spPr bwMode="auto">
          <a:xfrm>
            <a:off x="9461042"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71" name="Straight Connector 370">
            <a:extLst>
              <a:ext uri="{FF2B5EF4-FFF2-40B4-BE49-F238E27FC236}">
                <a16:creationId xmlns:a16="http://schemas.microsoft.com/office/drawing/2014/main" id="{A1789556-C53D-B416-E0A6-7E3AC0BD1954}"/>
              </a:ext>
            </a:extLst>
          </p:cNvPr>
          <p:cNvCxnSpPr>
            <a:cxnSpLocks/>
          </p:cNvCxnSpPr>
          <p:nvPr/>
        </p:nvCxnSpPr>
        <p:spPr bwMode="auto">
          <a:xfrm>
            <a:off x="9624999"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72" name="Straight Connector 371">
            <a:extLst>
              <a:ext uri="{FF2B5EF4-FFF2-40B4-BE49-F238E27FC236}">
                <a16:creationId xmlns:a16="http://schemas.microsoft.com/office/drawing/2014/main" id="{D817A65A-CDC2-EA0D-1FB7-6EA1EC2E41BB}"/>
              </a:ext>
            </a:extLst>
          </p:cNvPr>
          <p:cNvCxnSpPr>
            <a:cxnSpLocks/>
          </p:cNvCxnSpPr>
          <p:nvPr/>
        </p:nvCxnSpPr>
        <p:spPr bwMode="auto">
          <a:xfrm>
            <a:off x="9788956"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73" name="Straight Connector 372">
            <a:extLst>
              <a:ext uri="{FF2B5EF4-FFF2-40B4-BE49-F238E27FC236}">
                <a16:creationId xmlns:a16="http://schemas.microsoft.com/office/drawing/2014/main" id="{257F7EA9-81FB-6D39-84C1-297A32C7C2B2}"/>
              </a:ext>
            </a:extLst>
          </p:cNvPr>
          <p:cNvCxnSpPr>
            <a:cxnSpLocks/>
          </p:cNvCxnSpPr>
          <p:nvPr/>
        </p:nvCxnSpPr>
        <p:spPr bwMode="auto">
          <a:xfrm>
            <a:off x="9952913"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74" name="Straight Connector 373">
            <a:extLst>
              <a:ext uri="{FF2B5EF4-FFF2-40B4-BE49-F238E27FC236}">
                <a16:creationId xmlns:a16="http://schemas.microsoft.com/office/drawing/2014/main" id="{68692C18-AD7B-E4A8-CABE-EB513173A68C}"/>
              </a:ext>
            </a:extLst>
          </p:cNvPr>
          <p:cNvCxnSpPr>
            <a:cxnSpLocks/>
          </p:cNvCxnSpPr>
          <p:nvPr/>
        </p:nvCxnSpPr>
        <p:spPr bwMode="auto">
          <a:xfrm>
            <a:off x="10116870"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75" name="Straight Connector 374">
            <a:extLst>
              <a:ext uri="{FF2B5EF4-FFF2-40B4-BE49-F238E27FC236}">
                <a16:creationId xmlns:a16="http://schemas.microsoft.com/office/drawing/2014/main" id="{2510E4F3-1EC3-89C3-0F39-EB2B9741CE39}"/>
              </a:ext>
            </a:extLst>
          </p:cNvPr>
          <p:cNvCxnSpPr>
            <a:cxnSpLocks/>
          </p:cNvCxnSpPr>
          <p:nvPr/>
        </p:nvCxnSpPr>
        <p:spPr bwMode="auto">
          <a:xfrm>
            <a:off x="10280827"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76" name="Straight Connector 375">
            <a:extLst>
              <a:ext uri="{FF2B5EF4-FFF2-40B4-BE49-F238E27FC236}">
                <a16:creationId xmlns:a16="http://schemas.microsoft.com/office/drawing/2014/main" id="{A924CD85-DEEC-8077-6F2D-11CBDCC1021D}"/>
              </a:ext>
            </a:extLst>
          </p:cNvPr>
          <p:cNvCxnSpPr>
            <a:cxnSpLocks/>
          </p:cNvCxnSpPr>
          <p:nvPr/>
        </p:nvCxnSpPr>
        <p:spPr bwMode="auto">
          <a:xfrm>
            <a:off x="10444784"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77" name="Straight Connector 376">
            <a:extLst>
              <a:ext uri="{FF2B5EF4-FFF2-40B4-BE49-F238E27FC236}">
                <a16:creationId xmlns:a16="http://schemas.microsoft.com/office/drawing/2014/main" id="{02FBA001-8D61-19AC-6883-BA47E8BB1FD4}"/>
              </a:ext>
            </a:extLst>
          </p:cNvPr>
          <p:cNvCxnSpPr>
            <a:cxnSpLocks/>
          </p:cNvCxnSpPr>
          <p:nvPr/>
        </p:nvCxnSpPr>
        <p:spPr bwMode="auto">
          <a:xfrm>
            <a:off x="10608741"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78" name="Straight Connector 377">
            <a:extLst>
              <a:ext uri="{FF2B5EF4-FFF2-40B4-BE49-F238E27FC236}">
                <a16:creationId xmlns:a16="http://schemas.microsoft.com/office/drawing/2014/main" id="{D5252443-FE8A-227C-5D71-29A225E256EB}"/>
              </a:ext>
            </a:extLst>
          </p:cNvPr>
          <p:cNvCxnSpPr>
            <a:cxnSpLocks/>
          </p:cNvCxnSpPr>
          <p:nvPr/>
        </p:nvCxnSpPr>
        <p:spPr bwMode="auto">
          <a:xfrm>
            <a:off x="10772698"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79" name="Straight Connector 378">
            <a:extLst>
              <a:ext uri="{FF2B5EF4-FFF2-40B4-BE49-F238E27FC236}">
                <a16:creationId xmlns:a16="http://schemas.microsoft.com/office/drawing/2014/main" id="{3B9A7A26-251F-BFE2-294C-CA69F5FD8C34}"/>
              </a:ext>
            </a:extLst>
          </p:cNvPr>
          <p:cNvCxnSpPr>
            <a:cxnSpLocks/>
          </p:cNvCxnSpPr>
          <p:nvPr/>
        </p:nvCxnSpPr>
        <p:spPr bwMode="auto">
          <a:xfrm>
            <a:off x="10936655"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80" name="Straight Connector 379">
            <a:extLst>
              <a:ext uri="{FF2B5EF4-FFF2-40B4-BE49-F238E27FC236}">
                <a16:creationId xmlns:a16="http://schemas.microsoft.com/office/drawing/2014/main" id="{753B81C1-58FC-6A03-90B9-C6EE09C282E2}"/>
              </a:ext>
            </a:extLst>
          </p:cNvPr>
          <p:cNvCxnSpPr>
            <a:cxnSpLocks/>
          </p:cNvCxnSpPr>
          <p:nvPr/>
        </p:nvCxnSpPr>
        <p:spPr bwMode="auto">
          <a:xfrm>
            <a:off x="11100612"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81" name="Straight Connector 380">
            <a:extLst>
              <a:ext uri="{FF2B5EF4-FFF2-40B4-BE49-F238E27FC236}">
                <a16:creationId xmlns:a16="http://schemas.microsoft.com/office/drawing/2014/main" id="{97104B17-D088-50C3-5D27-FD9FC4331733}"/>
              </a:ext>
            </a:extLst>
          </p:cNvPr>
          <p:cNvCxnSpPr>
            <a:cxnSpLocks/>
          </p:cNvCxnSpPr>
          <p:nvPr/>
        </p:nvCxnSpPr>
        <p:spPr bwMode="auto">
          <a:xfrm>
            <a:off x="11264569"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82" name="Straight Connector 381">
            <a:extLst>
              <a:ext uri="{FF2B5EF4-FFF2-40B4-BE49-F238E27FC236}">
                <a16:creationId xmlns:a16="http://schemas.microsoft.com/office/drawing/2014/main" id="{DE301426-17DD-B1F1-1BD1-87C72D93CE99}"/>
              </a:ext>
            </a:extLst>
          </p:cNvPr>
          <p:cNvCxnSpPr>
            <a:cxnSpLocks/>
          </p:cNvCxnSpPr>
          <p:nvPr/>
        </p:nvCxnSpPr>
        <p:spPr bwMode="auto">
          <a:xfrm>
            <a:off x="11428526"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83" name="Straight Connector 382">
            <a:extLst>
              <a:ext uri="{FF2B5EF4-FFF2-40B4-BE49-F238E27FC236}">
                <a16:creationId xmlns:a16="http://schemas.microsoft.com/office/drawing/2014/main" id="{41253399-5668-0988-DF59-BDAD6E5F48B6}"/>
              </a:ext>
            </a:extLst>
          </p:cNvPr>
          <p:cNvCxnSpPr>
            <a:cxnSpLocks/>
          </p:cNvCxnSpPr>
          <p:nvPr/>
        </p:nvCxnSpPr>
        <p:spPr bwMode="auto">
          <a:xfrm>
            <a:off x="11756440" y="5047009"/>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84" name="Straight Connector 383">
            <a:extLst>
              <a:ext uri="{FF2B5EF4-FFF2-40B4-BE49-F238E27FC236}">
                <a16:creationId xmlns:a16="http://schemas.microsoft.com/office/drawing/2014/main" id="{33EE31B7-E11E-114F-BB22-513C5E03C929}"/>
              </a:ext>
            </a:extLst>
          </p:cNvPr>
          <p:cNvCxnSpPr>
            <a:cxnSpLocks/>
          </p:cNvCxnSpPr>
          <p:nvPr/>
        </p:nvCxnSpPr>
        <p:spPr bwMode="auto">
          <a:xfrm>
            <a:off x="11592483" y="5047009"/>
            <a:ext cx="0" cy="64008"/>
          </a:xfrm>
          <a:prstGeom prst="line">
            <a:avLst/>
          </a:prstGeom>
          <a:noFill/>
          <a:ln w="28575" cap="flat" cmpd="sng" algn="ctr">
            <a:solidFill>
              <a:schemeClr val="bg1"/>
            </a:solidFill>
            <a:prstDash val="solid"/>
            <a:round/>
            <a:headEnd type="none" w="med" len="med"/>
            <a:tailEnd type="none" w="med" len="med"/>
          </a:ln>
          <a:effectLst/>
        </p:spPr>
      </p:cxnSp>
      <p:sp>
        <p:nvSpPr>
          <p:cNvPr id="385" name="TextBox 384">
            <a:extLst>
              <a:ext uri="{FF2B5EF4-FFF2-40B4-BE49-F238E27FC236}">
                <a16:creationId xmlns:a16="http://schemas.microsoft.com/office/drawing/2014/main" id="{2E13DABB-3768-39D5-6078-78F22AA7D38A}"/>
              </a:ext>
            </a:extLst>
          </p:cNvPr>
          <p:cNvSpPr txBox="1"/>
          <p:nvPr/>
        </p:nvSpPr>
        <p:spPr bwMode="auto">
          <a:xfrm>
            <a:off x="6826300" y="5302964"/>
            <a:ext cx="4970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Time, months</a:t>
            </a:r>
          </a:p>
        </p:txBody>
      </p:sp>
      <p:sp>
        <p:nvSpPr>
          <p:cNvPr id="386" name="TextBox 385">
            <a:extLst>
              <a:ext uri="{FF2B5EF4-FFF2-40B4-BE49-F238E27FC236}">
                <a16:creationId xmlns:a16="http://schemas.microsoft.com/office/drawing/2014/main" id="{739410C2-3790-9AD4-9D25-1693C12C6D56}"/>
              </a:ext>
            </a:extLst>
          </p:cNvPr>
          <p:cNvSpPr txBox="1"/>
          <p:nvPr/>
        </p:nvSpPr>
        <p:spPr bwMode="auto">
          <a:xfrm rot="16200000">
            <a:off x="5130751" y="3698686"/>
            <a:ext cx="24688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Overall survival</a:t>
            </a:r>
          </a:p>
        </p:txBody>
      </p:sp>
      <p:sp>
        <p:nvSpPr>
          <p:cNvPr id="387" name="TextBox 386">
            <a:extLst>
              <a:ext uri="{FF2B5EF4-FFF2-40B4-BE49-F238E27FC236}">
                <a16:creationId xmlns:a16="http://schemas.microsoft.com/office/drawing/2014/main" id="{89D9E3AD-E76C-142E-D18E-9B618C5F4401}"/>
              </a:ext>
            </a:extLst>
          </p:cNvPr>
          <p:cNvSpPr txBox="1"/>
          <p:nvPr/>
        </p:nvSpPr>
        <p:spPr bwMode="auto">
          <a:xfrm>
            <a:off x="6317664" y="2469544"/>
            <a:ext cx="5086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a:t>
            </a:r>
          </a:p>
        </p:txBody>
      </p:sp>
      <p:sp>
        <p:nvSpPr>
          <p:cNvPr id="388" name="TextBox 387">
            <a:extLst>
              <a:ext uri="{FF2B5EF4-FFF2-40B4-BE49-F238E27FC236}">
                <a16:creationId xmlns:a16="http://schemas.microsoft.com/office/drawing/2014/main" id="{77A3147F-31BA-BCE7-CC5A-D1C8AD6CABFF}"/>
              </a:ext>
            </a:extLst>
          </p:cNvPr>
          <p:cNvSpPr txBox="1"/>
          <p:nvPr/>
        </p:nvSpPr>
        <p:spPr bwMode="auto">
          <a:xfrm>
            <a:off x="6317664" y="2955319"/>
            <a:ext cx="5086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0.8</a:t>
            </a:r>
          </a:p>
        </p:txBody>
      </p:sp>
      <p:sp>
        <p:nvSpPr>
          <p:cNvPr id="389" name="TextBox 388">
            <a:extLst>
              <a:ext uri="{FF2B5EF4-FFF2-40B4-BE49-F238E27FC236}">
                <a16:creationId xmlns:a16="http://schemas.microsoft.com/office/drawing/2014/main" id="{88FD162B-CEB6-138C-37F9-D7D18E547687}"/>
              </a:ext>
            </a:extLst>
          </p:cNvPr>
          <p:cNvSpPr txBox="1"/>
          <p:nvPr/>
        </p:nvSpPr>
        <p:spPr bwMode="auto">
          <a:xfrm>
            <a:off x="6317664" y="3441094"/>
            <a:ext cx="5086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0.6</a:t>
            </a:r>
          </a:p>
        </p:txBody>
      </p:sp>
      <p:sp>
        <p:nvSpPr>
          <p:cNvPr id="390" name="TextBox 389">
            <a:extLst>
              <a:ext uri="{FF2B5EF4-FFF2-40B4-BE49-F238E27FC236}">
                <a16:creationId xmlns:a16="http://schemas.microsoft.com/office/drawing/2014/main" id="{B61F0491-036C-D7AA-DD40-0F382A73DBB0}"/>
              </a:ext>
            </a:extLst>
          </p:cNvPr>
          <p:cNvSpPr txBox="1"/>
          <p:nvPr/>
        </p:nvSpPr>
        <p:spPr bwMode="auto">
          <a:xfrm>
            <a:off x="6317664" y="3926869"/>
            <a:ext cx="5086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0.4</a:t>
            </a:r>
          </a:p>
        </p:txBody>
      </p:sp>
      <p:sp>
        <p:nvSpPr>
          <p:cNvPr id="391" name="TextBox 390">
            <a:extLst>
              <a:ext uri="{FF2B5EF4-FFF2-40B4-BE49-F238E27FC236}">
                <a16:creationId xmlns:a16="http://schemas.microsoft.com/office/drawing/2014/main" id="{836FAE6A-6F0B-AD50-FAF1-26538FBA320F}"/>
              </a:ext>
            </a:extLst>
          </p:cNvPr>
          <p:cNvSpPr txBox="1"/>
          <p:nvPr/>
        </p:nvSpPr>
        <p:spPr bwMode="auto">
          <a:xfrm>
            <a:off x="6317664" y="4412644"/>
            <a:ext cx="5086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0.2</a:t>
            </a:r>
          </a:p>
        </p:txBody>
      </p:sp>
      <p:sp>
        <p:nvSpPr>
          <p:cNvPr id="392" name="TextBox 391">
            <a:extLst>
              <a:ext uri="{FF2B5EF4-FFF2-40B4-BE49-F238E27FC236}">
                <a16:creationId xmlns:a16="http://schemas.microsoft.com/office/drawing/2014/main" id="{3A08FBE6-86A9-8C83-ADE7-869CF096F0CD}"/>
              </a:ext>
            </a:extLst>
          </p:cNvPr>
          <p:cNvSpPr txBox="1"/>
          <p:nvPr/>
        </p:nvSpPr>
        <p:spPr bwMode="auto">
          <a:xfrm>
            <a:off x="6317664" y="4898419"/>
            <a:ext cx="5086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grpSp>
        <p:nvGrpSpPr>
          <p:cNvPr id="449" name="Group 448">
            <a:extLst>
              <a:ext uri="{FF2B5EF4-FFF2-40B4-BE49-F238E27FC236}">
                <a16:creationId xmlns:a16="http://schemas.microsoft.com/office/drawing/2014/main" id="{07D0FEFC-4432-1C8B-2611-52FC16FD0721}"/>
              </a:ext>
            </a:extLst>
          </p:cNvPr>
          <p:cNvGrpSpPr/>
          <p:nvPr/>
        </p:nvGrpSpPr>
        <p:grpSpPr>
          <a:xfrm>
            <a:off x="6911511" y="4299714"/>
            <a:ext cx="1554480" cy="738664"/>
            <a:chOff x="10158145" y="3333942"/>
            <a:chExt cx="1554480" cy="738664"/>
          </a:xfrm>
        </p:grpSpPr>
        <p:sp>
          <p:nvSpPr>
            <p:cNvPr id="393" name="TextBox 392">
              <a:extLst>
                <a:ext uri="{FF2B5EF4-FFF2-40B4-BE49-F238E27FC236}">
                  <a16:creationId xmlns:a16="http://schemas.microsoft.com/office/drawing/2014/main" id="{E54CC324-51CF-B5D3-59FA-3C8BBB96A34E}"/>
                </a:ext>
              </a:extLst>
            </p:cNvPr>
            <p:cNvSpPr txBox="1"/>
            <p:nvPr/>
          </p:nvSpPr>
          <p:spPr bwMode="auto">
            <a:xfrm>
              <a:off x="10158145" y="3333942"/>
              <a:ext cx="15544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346075" marR="0" lvl="0" indent="-346075"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Censor:</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DXd</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(n = 35)</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TPC (n = 17)</a:t>
              </a:r>
            </a:p>
          </p:txBody>
        </p:sp>
        <p:cxnSp>
          <p:nvCxnSpPr>
            <p:cNvPr id="394" name="Straight Connector 393">
              <a:extLst>
                <a:ext uri="{FF2B5EF4-FFF2-40B4-BE49-F238E27FC236}">
                  <a16:creationId xmlns:a16="http://schemas.microsoft.com/office/drawing/2014/main" id="{1E8F42EC-52B9-EA03-619F-93089548DB15}"/>
                </a:ext>
              </a:extLst>
            </p:cNvPr>
            <p:cNvCxnSpPr>
              <a:cxnSpLocks/>
            </p:cNvCxnSpPr>
            <p:nvPr/>
          </p:nvCxnSpPr>
          <p:spPr bwMode="auto">
            <a:xfrm>
              <a:off x="10261015" y="3703274"/>
              <a:ext cx="251460" cy="0"/>
            </a:xfrm>
            <a:prstGeom prst="line">
              <a:avLst/>
            </a:prstGeom>
            <a:noFill/>
            <a:ln w="28575" cap="flat" cmpd="sng" algn="ctr">
              <a:solidFill>
                <a:schemeClr val="accent1"/>
              </a:solidFill>
              <a:prstDash val="solid"/>
              <a:round/>
              <a:headEnd type="none" w="med" len="med"/>
              <a:tailEnd type="none" w="med" len="med"/>
            </a:ln>
            <a:effectLst/>
          </p:spPr>
        </p:cxnSp>
        <p:cxnSp>
          <p:nvCxnSpPr>
            <p:cNvPr id="395" name="Straight Connector 394">
              <a:extLst>
                <a:ext uri="{FF2B5EF4-FFF2-40B4-BE49-F238E27FC236}">
                  <a16:creationId xmlns:a16="http://schemas.microsoft.com/office/drawing/2014/main" id="{CBB80630-6A36-8040-2A28-1D7966B5F11B}"/>
                </a:ext>
              </a:extLst>
            </p:cNvPr>
            <p:cNvCxnSpPr>
              <a:cxnSpLocks/>
            </p:cNvCxnSpPr>
            <p:nvPr/>
          </p:nvCxnSpPr>
          <p:spPr bwMode="auto">
            <a:xfrm>
              <a:off x="10261015" y="3912824"/>
              <a:ext cx="251460" cy="0"/>
            </a:xfrm>
            <a:prstGeom prst="line">
              <a:avLst/>
            </a:prstGeom>
            <a:noFill/>
            <a:ln w="28575" cap="flat" cmpd="sng" algn="ctr">
              <a:solidFill>
                <a:schemeClr val="accent3"/>
              </a:solidFill>
              <a:prstDash val="solid"/>
              <a:round/>
              <a:headEnd type="none" w="med" len="med"/>
              <a:tailEnd type="none" w="med" len="med"/>
            </a:ln>
            <a:effectLst/>
          </p:spPr>
        </p:cxnSp>
      </p:grpSp>
      <p:sp>
        <p:nvSpPr>
          <p:cNvPr id="396" name="TextBox 395">
            <a:extLst>
              <a:ext uri="{FF2B5EF4-FFF2-40B4-BE49-F238E27FC236}">
                <a16:creationId xmlns:a16="http://schemas.microsoft.com/office/drawing/2014/main" id="{23F256C9-B98C-9AE5-1D3B-604A2A36AC98}"/>
              </a:ext>
            </a:extLst>
          </p:cNvPr>
          <p:cNvSpPr txBox="1"/>
          <p:nvPr/>
        </p:nvSpPr>
        <p:spPr bwMode="auto">
          <a:xfrm>
            <a:off x="11556415" y="5070285"/>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a:t>
            </a:r>
          </a:p>
        </p:txBody>
      </p:sp>
      <p:sp>
        <p:nvSpPr>
          <p:cNvPr id="397" name="TextBox 396">
            <a:extLst>
              <a:ext uri="{FF2B5EF4-FFF2-40B4-BE49-F238E27FC236}">
                <a16:creationId xmlns:a16="http://schemas.microsoft.com/office/drawing/2014/main" id="{ACB355FC-E50E-A811-6AC6-444E54A66F2D}"/>
              </a:ext>
            </a:extLst>
          </p:cNvPr>
          <p:cNvSpPr txBox="1"/>
          <p:nvPr/>
        </p:nvSpPr>
        <p:spPr bwMode="auto">
          <a:xfrm>
            <a:off x="6633895" y="5070285"/>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399" name="TextBox 398">
            <a:extLst>
              <a:ext uri="{FF2B5EF4-FFF2-40B4-BE49-F238E27FC236}">
                <a16:creationId xmlns:a16="http://schemas.microsoft.com/office/drawing/2014/main" id="{CD960BD7-64FA-AAEA-1C30-0B35C2F4B25D}"/>
              </a:ext>
            </a:extLst>
          </p:cNvPr>
          <p:cNvSpPr txBox="1"/>
          <p:nvPr/>
        </p:nvSpPr>
        <p:spPr bwMode="auto">
          <a:xfrm>
            <a:off x="6962063" y="5070285"/>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a:t>
            </a:r>
          </a:p>
        </p:txBody>
      </p:sp>
      <p:sp>
        <p:nvSpPr>
          <p:cNvPr id="401" name="TextBox 400">
            <a:extLst>
              <a:ext uri="{FF2B5EF4-FFF2-40B4-BE49-F238E27FC236}">
                <a16:creationId xmlns:a16="http://schemas.microsoft.com/office/drawing/2014/main" id="{46EEB561-271A-0674-8E54-AEAC1EDFE6A7}"/>
              </a:ext>
            </a:extLst>
          </p:cNvPr>
          <p:cNvSpPr txBox="1"/>
          <p:nvPr/>
        </p:nvSpPr>
        <p:spPr bwMode="auto">
          <a:xfrm>
            <a:off x="7290231" y="5070285"/>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a:t>
            </a:r>
          </a:p>
        </p:txBody>
      </p:sp>
      <p:sp>
        <p:nvSpPr>
          <p:cNvPr id="403" name="TextBox 402">
            <a:extLst>
              <a:ext uri="{FF2B5EF4-FFF2-40B4-BE49-F238E27FC236}">
                <a16:creationId xmlns:a16="http://schemas.microsoft.com/office/drawing/2014/main" id="{654BE09A-EE7E-3529-C878-36C563BAE362}"/>
              </a:ext>
            </a:extLst>
          </p:cNvPr>
          <p:cNvSpPr txBox="1"/>
          <p:nvPr/>
        </p:nvSpPr>
        <p:spPr bwMode="auto">
          <a:xfrm>
            <a:off x="7618399" y="5070285"/>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a:t>
            </a:r>
          </a:p>
        </p:txBody>
      </p:sp>
      <p:sp>
        <p:nvSpPr>
          <p:cNvPr id="405" name="TextBox 404">
            <a:extLst>
              <a:ext uri="{FF2B5EF4-FFF2-40B4-BE49-F238E27FC236}">
                <a16:creationId xmlns:a16="http://schemas.microsoft.com/office/drawing/2014/main" id="{47E2078D-3DD7-DA5D-CE4E-B3A1FE5E304D}"/>
              </a:ext>
            </a:extLst>
          </p:cNvPr>
          <p:cNvSpPr txBox="1"/>
          <p:nvPr/>
        </p:nvSpPr>
        <p:spPr bwMode="auto">
          <a:xfrm>
            <a:off x="7946567" y="5070285"/>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a:t>
            </a:r>
          </a:p>
        </p:txBody>
      </p:sp>
      <p:sp>
        <p:nvSpPr>
          <p:cNvPr id="407" name="TextBox 406">
            <a:extLst>
              <a:ext uri="{FF2B5EF4-FFF2-40B4-BE49-F238E27FC236}">
                <a16:creationId xmlns:a16="http://schemas.microsoft.com/office/drawing/2014/main" id="{E91571AD-CF51-169F-C483-7276130C673C}"/>
              </a:ext>
            </a:extLst>
          </p:cNvPr>
          <p:cNvSpPr txBox="1"/>
          <p:nvPr/>
        </p:nvSpPr>
        <p:spPr bwMode="auto">
          <a:xfrm>
            <a:off x="8274735" y="5070285"/>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a:t>
            </a:r>
          </a:p>
        </p:txBody>
      </p:sp>
      <p:sp>
        <p:nvSpPr>
          <p:cNvPr id="409" name="TextBox 408">
            <a:extLst>
              <a:ext uri="{FF2B5EF4-FFF2-40B4-BE49-F238E27FC236}">
                <a16:creationId xmlns:a16="http://schemas.microsoft.com/office/drawing/2014/main" id="{74537DB2-D4D3-2252-1827-693F5EA970C7}"/>
              </a:ext>
            </a:extLst>
          </p:cNvPr>
          <p:cNvSpPr txBox="1"/>
          <p:nvPr/>
        </p:nvSpPr>
        <p:spPr bwMode="auto">
          <a:xfrm>
            <a:off x="8602903" y="5070285"/>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12</a:t>
            </a:r>
          </a:p>
        </p:txBody>
      </p:sp>
      <p:sp>
        <p:nvSpPr>
          <p:cNvPr id="411" name="TextBox 410">
            <a:extLst>
              <a:ext uri="{FF2B5EF4-FFF2-40B4-BE49-F238E27FC236}">
                <a16:creationId xmlns:a16="http://schemas.microsoft.com/office/drawing/2014/main" id="{78FC20C6-3643-BD25-16CB-C9CCBC3F74B4}"/>
              </a:ext>
            </a:extLst>
          </p:cNvPr>
          <p:cNvSpPr txBox="1"/>
          <p:nvPr/>
        </p:nvSpPr>
        <p:spPr bwMode="auto">
          <a:xfrm>
            <a:off x="8931071" y="5070285"/>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14</a:t>
            </a:r>
          </a:p>
        </p:txBody>
      </p:sp>
      <p:sp>
        <p:nvSpPr>
          <p:cNvPr id="413" name="TextBox 412">
            <a:extLst>
              <a:ext uri="{FF2B5EF4-FFF2-40B4-BE49-F238E27FC236}">
                <a16:creationId xmlns:a16="http://schemas.microsoft.com/office/drawing/2014/main" id="{608141A1-7877-D9AE-F37B-981B6FAA69B8}"/>
              </a:ext>
            </a:extLst>
          </p:cNvPr>
          <p:cNvSpPr txBox="1"/>
          <p:nvPr/>
        </p:nvSpPr>
        <p:spPr bwMode="auto">
          <a:xfrm>
            <a:off x="9259239" y="5070285"/>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16</a:t>
            </a:r>
          </a:p>
        </p:txBody>
      </p:sp>
      <p:sp>
        <p:nvSpPr>
          <p:cNvPr id="415" name="TextBox 414">
            <a:extLst>
              <a:ext uri="{FF2B5EF4-FFF2-40B4-BE49-F238E27FC236}">
                <a16:creationId xmlns:a16="http://schemas.microsoft.com/office/drawing/2014/main" id="{C35D1332-922F-9896-DC09-9F10C079F546}"/>
              </a:ext>
            </a:extLst>
          </p:cNvPr>
          <p:cNvSpPr txBox="1"/>
          <p:nvPr/>
        </p:nvSpPr>
        <p:spPr bwMode="auto">
          <a:xfrm>
            <a:off x="9587407" y="5070285"/>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18</a:t>
            </a:r>
          </a:p>
        </p:txBody>
      </p:sp>
      <p:sp>
        <p:nvSpPr>
          <p:cNvPr id="417" name="TextBox 416">
            <a:extLst>
              <a:ext uri="{FF2B5EF4-FFF2-40B4-BE49-F238E27FC236}">
                <a16:creationId xmlns:a16="http://schemas.microsoft.com/office/drawing/2014/main" id="{47B9C9EE-CFE2-1B25-5789-708DFCBF93E3}"/>
              </a:ext>
            </a:extLst>
          </p:cNvPr>
          <p:cNvSpPr txBox="1"/>
          <p:nvPr/>
        </p:nvSpPr>
        <p:spPr bwMode="auto">
          <a:xfrm>
            <a:off x="9915575" y="5070285"/>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419" name="TextBox 418">
            <a:extLst>
              <a:ext uri="{FF2B5EF4-FFF2-40B4-BE49-F238E27FC236}">
                <a16:creationId xmlns:a16="http://schemas.microsoft.com/office/drawing/2014/main" id="{273961E9-F7F2-165C-8CB4-3CF63A872DE8}"/>
              </a:ext>
            </a:extLst>
          </p:cNvPr>
          <p:cNvSpPr txBox="1"/>
          <p:nvPr/>
        </p:nvSpPr>
        <p:spPr bwMode="auto">
          <a:xfrm>
            <a:off x="10243743" y="5070285"/>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22</a:t>
            </a:r>
          </a:p>
        </p:txBody>
      </p:sp>
      <p:sp>
        <p:nvSpPr>
          <p:cNvPr id="421" name="TextBox 420">
            <a:extLst>
              <a:ext uri="{FF2B5EF4-FFF2-40B4-BE49-F238E27FC236}">
                <a16:creationId xmlns:a16="http://schemas.microsoft.com/office/drawing/2014/main" id="{C9738B97-E731-892C-8A2E-CD8FDD4C72B9}"/>
              </a:ext>
            </a:extLst>
          </p:cNvPr>
          <p:cNvSpPr txBox="1"/>
          <p:nvPr/>
        </p:nvSpPr>
        <p:spPr bwMode="auto">
          <a:xfrm>
            <a:off x="10571911" y="5070285"/>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24</a:t>
            </a:r>
          </a:p>
        </p:txBody>
      </p:sp>
      <p:sp>
        <p:nvSpPr>
          <p:cNvPr id="423" name="TextBox 422">
            <a:extLst>
              <a:ext uri="{FF2B5EF4-FFF2-40B4-BE49-F238E27FC236}">
                <a16:creationId xmlns:a16="http://schemas.microsoft.com/office/drawing/2014/main" id="{F31EBC8F-869A-D820-9F1A-98F2511D1D9E}"/>
              </a:ext>
            </a:extLst>
          </p:cNvPr>
          <p:cNvSpPr txBox="1"/>
          <p:nvPr/>
        </p:nvSpPr>
        <p:spPr bwMode="auto">
          <a:xfrm>
            <a:off x="10900079" y="5070285"/>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26</a:t>
            </a:r>
          </a:p>
        </p:txBody>
      </p:sp>
      <p:sp>
        <p:nvSpPr>
          <p:cNvPr id="425" name="TextBox 424">
            <a:extLst>
              <a:ext uri="{FF2B5EF4-FFF2-40B4-BE49-F238E27FC236}">
                <a16:creationId xmlns:a16="http://schemas.microsoft.com/office/drawing/2014/main" id="{6A0CB015-D3F7-3744-B946-493D84A75518}"/>
              </a:ext>
            </a:extLst>
          </p:cNvPr>
          <p:cNvSpPr txBox="1"/>
          <p:nvPr/>
        </p:nvSpPr>
        <p:spPr bwMode="auto">
          <a:xfrm>
            <a:off x="11228247" y="5070285"/>
            <a:ext cx="390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15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28</a:t>
            </a:r>
          </a:p>
        </p:txBody>
      </p:sp>
      <p:sp>
        <p:nvSpPr>
          <p:cNvPr id="467" name="Freeform 466">
            <a:extLst>
              <a:ext uri="{FF2B5EF4-FFF2-40B4-BE49-F238E27FC236}">
                <a16:creationId xmlns:a16="http://schemas.microsoft.com/office/drawing/2014/main" id="{0C4D9E9D-852A-5419-DF8A-FD781AA5BC2A}"/>
              </a:ext>
            </a:extLst>
          </p:cNvPr>
          <p:cNvSpPr/>
          <p:nvPr/>
        </p:nvSpPr>
        <p:spPr bwMode="auto">
          <a:xfrm>
            <a:off x="1136650" y="2623657"/>
            <a:ext cx="3095625" cy="2425700"/>
          </a:xfrm>
          <a:custGeom>
            <a:avLst/>
            <a:gdLst>
              <a:gd name="connsiteX0" fmla="*/ 3095625 w 3095625"/>
              <a:gd name="connsiteY0" fmla="*/ 2425700 h 2425700"/>
              <a:gd name="connsiteX1" fmla="*/ 3095625 w 3095625"/>
              <a:gd name="connsiteY1" fmla="*/ 2282825 h 2425700"/>
              <a:gd name="connsiteX2" fmla="*/ 2695575 w 3095625"/>
              <a:gd name="connsiteY2" fmla="*/ 2282825 h 2425700"/>
              <a:gd name="connsiteX3" fmla="*/ 2695575 w 3095625"/>
              <a:gd name="connsiteY3" fmla="*/ 1981200 h 2425700"/>
              <a:gd name="connsiteX4" fmla="*/ 2654300 w 3095625"/>
              <a:gd name="connsiteY4" fmla="*/ 1981200 h 2425700"/>
              <a:gd name="connsiteX5" fmla="*/ 2654300 w 3095625"/>
              <a:gd name="connsiteY5" fmla="*/ 1828800 h 2425700"/>
              <a:gd name="connsiteX6" fmla="*/ 2406650 w 3095625"/>
              <a:gd name="connsiteY6" fmla="*/ 1828800 h 2425700"/>
              <a:gd name="connsiteX7" fmla="*/ 2406650 w 3095625"/>
              <a:gd name="connsiteY7" fmla="*/ 1727200 h 2425700"/>
              <a:gd name="connsiteX8" fmla="*/ 2044700 w 3095625"/>
              <a:gd name="connsiteY8" fmla="*/ 1727200 h 2425700"/>
              <a:gd name="connsiteX9" fmla="*/ 2044700 w 3095625"/>
              <a:gd name="connsiteY9" fmla="*/ 1635125 h 2425700"/>
              <a:gd name="connsiteX10" fmla="*/ 2003425 w 3095625"/>
              <a:gd name="connsiteY10" fmla="*/ 1635125 h 2425700"/>
              <a:gd name="connsiteX11" fmla="*/ 2003425 w 3095625"/>
              <a:gd name="connsiteY11" fmla="*/ 1552575 h 2425700"/>
              <a:gd name="connsiteX12" fmla="*/ 1927225 w 3095625"/>
              <a:gd name="connsiteY12" fmla="*/ 1552575 h 2425700"/>
              <a:gd name="connsiteX13" fmla="*/ 1927225 w 3095625"/>
              <a:gd name="connsiteY13" fmla="*/ 1463675 h 2425700"/>
              <a:gd name="connsiteX14" fmla="*/ 1889125 w 3095625"/>
              <a:gd name="connsiteY14" fmla="*/ 1463675 h 2425700"/>
              <a:gd name="connsiteX15" fmla="*/ 1889125 w 3095625"/>
              <a:gd name="connsiteY15" fmla="*/ 1381125 h 2425700"/>
              <a:gd name="connsiteX16" fmla="*/ 1784350 w 3095625"/>
              <a:gd name="connsiteY16" fmla="*/ 1381125 h 2425700"/>
              <a:gd name="connsiteX17" fmla="*/ 1784350 w 3095625"/>
              <a:gd name="connsiteY17" fmla="*/ 1301750 h 2425700"/>
              <a:gd name="connsiteX18" fmla="*/ 1635125 w 3095625"/>
              <a:gd name="connsiteY18" fmla="*/ 1301750 h 2425700"/>
              <a:gd name="connsiteX19" fmla="*/ 1635125 w 3095625"/>
              <a:gd name="connsiteY19" fmla="*/ 1222375 h 2425700"/>
              <a:gd name="connsiteX20" fmla="*/ 1387475 w 3095625"/>
              <a:gd name="connsiteY20" fmla="*/ 1222375 h 2425700"/>
              <a:gd name="connsiteX21" fmla="*/ 1387475 w 3095625"/>
              <a:gd name="connsiteY21" fmla="*/ 1143000 h 2425700"/>
              <a:gd name="connsiteX22" fmla="*/ 1358900 w 3095625"/>
              <a:gd name="connsiteY22" fmla="*/ 1143000 h 2425700"/>
              <a:gd name="connsiteX23" fmla="*/ 1358900 w 3095625"/>
              <a:gd name="connsiteY23" fmla="*/ 1073150 h 2425700"/>
              <a:gd name="connsiteX24" fmla="*/ 1171575 w 3095625"/>
              <a:gd name="connsiteY24" fmla="*/ 1073150 h 2425700"/>
              <a:gd name="connsiteX25" fmla="*/ 1171575 w 3095625"/>
              <a:gd name="connsiteY25" fmla="*/ 1000125 h 2425700"/>
              <a:gd name="connsiteX26" fmla="*/ 1085850 w 3095625"/>
              <a:gd name="connsiteY26" fmla="*/ 1000125 h 2425700"/>
              <a:gd name="connsiteX27" fmla="*/ 1085850 w 3095625"/>
              <a:gd name="connsiteY27" fmla="*/ 930275 h 2425700"/>
              <a:gd name="connsiteX28" fmla="*/ 1079500 w 3095625"/>
              <a:gd name="connsiteY28" fmla="*/ 930275 h 2425700"/>
              <a:gd name="connsiteX29" fmla="*/ 1079500 w 3095625"/>
              <a:gd name="connsiteY29" fmla="*/ 860425 h 2425700"/>
              <a:gd name="connsiteX30" fmla="*/ 981075 w 3095625"/>
              <a:gd name="connsiteY30" fmla="*/ 860425 h 2425700"/>
              <a:gd name="connsiteX31" fmla="*/ 981075 w 3095625"/>
              <a:gd name="connsiteY31" fmla="*/ 784225 h 2425700"/>
              <a:gd name="connsiteX32" fmla="*/ 920750 w 3095625"/>
              <a:gd name="connsiteY32" fmla="*/ 784225 h 2425700"/>
              <a:gd name="connsiteX33" fmla="*/ 920750 w 3095625"/>
              <a:gd name="connsiteY33" fmla="*/ 708025 h 2425700"/>
              <a:gd name="connsiteX34" fmla="*/ 914400 w 3095625"/>
              <a:gd name="connsiteY34" fmla="*/ 708025 h 2425700"/>
              <a:gd name="connsiteX35" fmla="*/ 914400 w 3095625"/>
              <a:gd name="connsiteY35" fmla="*/ 644525 h 2425700"/>
              <a:gd name="connsiteX36" fmla="*/ 908050 w 3095625"/>
              <a:gd name="connsiteY36" fmla="*/ 644525 h 2425700"/>
              <a:gd name="connsiteX37" fmla="*/ 908050 w 3095625"/>
              <a:gd name="connsiteY37" fmla="*/ 568325 h 2425700"/>
              <a:gd name="connsiteX38" fmla="*/ 701675 w 3095625"/>
              <a:gd name="connsiteY38" fmla="*/ 568325 h 2425700"/>
              <a:gd name="connsiteX39" fmla="*/ 701675 w 3095625"/>
              <a:gd name="connsiteY39" fmla="*/ 498475 h 2425700"/>
              <a:gd name="connsiteX40" fmla="*/ 701675 w 3095625"/>
              <a:gd name="connsiteY40" fmla="*/ 498475 h 2425700"/>
              <a:gd name="connsiteX41" fmla="*/ 676275 w 3095625"/>
              <a:gd name="connsiteY41" fmla="*/ 498475 h 2425700"/>
              <a:gd name="connsiteX42" fmla="*/ 676275 w 3095625"/>
              <a:gd name="connsiteY42" fmla="*/ 425450 h 2425700"/>
              <a:gd name="connsiteX43" fmla="*/ 676275 w 3095625"/>
              <a:gd name="connsiteY43" fmla="*/ 425450 h 2425700"/>
              <a:gd name="connsiteX44" fmla="*/ 660400 w 3095625"/>
              <a:gd name="connsiteY44" fmla="*/ 425450 h 2425700"/>
              <a:gd name="connsiteX45" fmla="*/ 660400 w 3095625"/>
              <a:gd name="connsiteY45" fmla="*/ 355600 h 2425700"/>
              <a:gd name="connsiteX46" fmla="*/ 457200 w 3095625"/>
              <a:gd name="connsiteY46" fmla="*/ 355600 h 2425700"/>
              <a:gd name="connsiteX47" fmla="*/ 457200 w 3095625"/>
              <a:gd name="connsiteY47" fmla="*/ 285750 h 2425700"/>
              <a:gd name="connsiteX48" fmla="*/ 381000 w 3095625"/>
              <a:gd name="connsiteY48" fmla="*/ 285750 h 2425700"/>
              <a:gd name="connsiteX49" fmla="*/ 381000 w 3095625"/>
              <a:gd name="connsiteY49" fmla="*/ 212725 h 2425700"/>
              <a:gd name="connsiteX50" fmla="*/ 381000 w 3095625"/>
              <a:gd name="connsiteY50" fmla="*/ 212725 h 2425700"/>
              <a:gd name="connsiteX51" fmla="*/ 355600 w 3095625"/>
              <a:gd name="connsiteY51" fmla="*/ 212725 h 2425700"/>
              <a:gd name="connsiteX52" fmla="*/ 355600 w 3095625"/>
              <a:gd name="connsiteY52" fmla="*/ 142875 h 2425700"/>
              <a:gd name="connsiteX53" fmla="*/ 244475 w 3095625"/>
              <a:gd name="connsiteY53" fmla="*/ 142875 h 2425700"/>
              <a:gd name="connsiteX54" fmla="*/ 244475 w 3095625"/>
              <a:gd name="connsiteY54" fmla="*/ 69850 h 2425700"/>
              <a:gd name="connsiteX55" fmla="*/ 231775 w 3095625"/>
              <a:gd name="connsiteY55" fmla="*/ 69850 h 2425700"/>
              <a:gd name="connsiteX56" fmla="*/ 231775 w 3095625"/>
              <a:gd name="connsiteY56" fmla="*/ 0 h 2425700"/>
              <a:gd name="connsiteX57" fmla="*/ 0 w 3095625"/>
              <a:gd name="connsiteY57" fmla="*/ 0 h 242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095625" h="2425700">
                <a:moveTo>
                  <a:pt x="3095625" y="2425700"/>
                </a:moveTo>
                <a:lnTo>
                  <a:pt x="3095625" y="2282825"/>
                </a:lnTo>
                <a:lnTo>
                  <a:pt x="2695575" y="2282825"/>
                </a:lnTo>
                <a:lnTo>
                  <a:pt x="2695575" y="1981200"/>
                </a:lnTo>
                <a:lnTo>
                  <a:pt x="2654300" y="1981200"/>
                </a:lnTo>
                <a:lnTo>
                  <a:pt x="2654300" y="1828800"/>
                </a:lnTo>
                <a:lnTo>
                  <a:pt x="2406650" y="1828800"/>
                </a:lnTo>
                <a:lnTo>
                  <a:pt x="2406650" y="1727200"/>
                </a:lnTo>
                <a:lnTo>
                  <a:pt x="2044700" y="1727200"/>
                </a:lnTo>
                <a:lnTo>
                  <a:pt x="2044700" y="1635125"/>
                </a:lnTo>
                <a:lnTo>
                  <a:pt x="2003425" y="1635125"/>
                </a:lnTo>
                <a:lnTo>
                  <a:pt x="2003425" y="1552575"/>
                </a:lnTo>
                <a:lnTo>
                  <a:pt x="1927225" y="1552575"/>
                </a:lnTo>
                <a:lnTo>
                  <a:pt x="1927225" y="1463675"/>
                </a:lnTo>
                <a:lnTo>
                  <a:pt x="1889125" y="1463675"/>
                </a:lnTo>
                <a:lnTo>
                  <a:pt x="1889125" y="1381125"/>
                </a:lnTo>
                <a:lnTo>
                  <a:pt x="1784350" y="1381125"/>
                </a:lnTo>
                <a:lnTo>
                  <a:pt x="1784350" y="1301750"/>
                </a:lnTo>
                <a:lnTo>
                  <a:pt x="1635125" y="1301750"/>
                </a:lnTo>
                <a:lnTo>
                  <a:pt x="1635125" y="1222375"/>
                </a:lnTo>
                <a:lnTo>
                  <a:pt x="1387475" y="1222375"/>
                </a:lnTo>
                <a:lnTo>
                  <a:pt x="1387475" y="1143000"/>
                </a:lnTo>
                <a:lnTo>
                  <a:pt x="1358900" y="1143000"/>
                </a:lnTo>
                <a:lnTo>
                  <a:pt x="1358900" y="1073150"/>
                </a:lnTo>
                <a:lnTo>
                  <a:pt x="1171575" y="1073150"/>
                </a:lnTo>
                <a:lnTo>
                  <a:pt x="1171575" y="1000125"/>
                </a:lnTo>
                <a:lnTo>
                  <a:pt x="1085850" y="1000125"/>
                </a:lnTo>
                <a:lnTo>
                  <a:pt x="1085850" y="930275"/>
                </a:lnTo>
                <a:lnTo>
                  <a:pt x="1079500" y="930275"/>
                </a:lnTo>
                <a:lnTo>
                  <a:pt x="1079500" y="860425"/>
                </a:lnTo>
                <a:lnTo>
                  <a:pt x="981075" y="860425"/>
                </a:lnTo>
                <a:lnTo>
                  <a:pt x="981075" y="784225"/>
                </a:lnTo>
                <a:lnTo>
                  <a:pt x="920750" y="784225"/>
                </a:lnTo>
                <a:lnTo>
                  <a:pt x="920750" y="708025"/>
                </a:lnTo>
                <a:lnTo>
                  <a:pt x="914400" y="708025"/>
                </a:lnTo>
                <a:lnTo>
                  <a:pt x="914400" y="644525"/>
                </a:lnTo>
                <a:lnTo>
                  <a:pt x="908050" y="644525"/>
                </a:lnTo>
                <a:lnTo>
                  <a:pt x="908050" y="568325"/>
                </a:lnTo>
                <a:lnTo>
                  <a:pt x="701675" y="568325"/>
                </a:lnTo>
                <a:lnTo>
                  <a:pt x="701675" y="498475"/>
                </a:lnTo>
                <a:lnTo>
                  <a:pt x="701675" y="498475"/>
                </a:lnTo>
                <a:lnTo>
                  <a:pt x="676275" y="498475"/>
                </a:lnTo>
                <a:lnTo>
                  <a:pt x="676275" y="425450"/>
                </a:lnTo>
                <a:lnTo>
                  <a:pt x="676275" y="425450"/>
                </a:lnTo>
                <a:lnTo>
                  <a:pt x="660400" y="425450"/>
                </a:lnTo>
                <a:lnTo>
                  <a:pt x="660400" y="355600"/>
                </a:lnTo>
                <a:lnTo>
                  <a:pt x="457200" y="355600"/>
                </a:lnTo>
                <a:lnTo>
                  <a:pt x="457200" y="285750"/>
                </a:lnTo>
                <a:lnTo>
                  <a:pt x="381000" y="285750"/>
                </a:lnTo>
                <a:lnTo>
                  <a:pt x="381000" y="212725"/>
                </a:lnTo>
                <a:lnTo>
                  <a:pt x="381000" y="212725"/>
                </a:lnTo>
                <a:lnTo>
                  <a:pt x="355600" y="212725"/>
                </a:lnTo>
                <a:lnTo>
                  <a:pt x="355600" y="142875"/>
                </a:lnTo>
                <a:lnTo>
                  <a:pt x="244475" y="142875"/>
                </a:lnTo>
                <a:lnTo>
                  <a:pt x="244475" y="69850"/>
                </a:lnTo>
                <a:lnTo>
                  <a:pt x="231775" y="69850"/>
                </a:lnTo>
                <a:lnTo>
                  <a:pt x="231775" y="0"/>
                </a:lnTo>
                <a:lnTo>
                  <a:pt x="0" y="0"/>
                </a:ln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69" name="Freeform 468">
            <a:extLst>
              <a:ext uri="{FF2B5EF4-FFF2-40B4-BE49-F238E27FC236}">
                <a16:creationId xmlns:a16="http://schemas.microsoft.com/office/drawing/2014/main" id="{757A61B6-F48F-3E4B-F241-D9E22F9BD44E}"/>
              </a:ext>
            </a:extLst>
          </p:cNvPr>
          <p:cNvSpPr/>
          <p:nvPr/>
        </p:nvSpPr>
        <p:spPr bwMode="auto">
          <a:xfrm>
            <a:off x="1228725" y="2633182"/>
            <a:ext cx="2184400" cy="2419350"/>
          </a:xfrm>
          <a:custGeom>
            <a:avLst/>
            <a:gdLst>
              <a:gd name="connsiteX0" fmla="*/ 0 w 2184400"/>
              <a:gd name="connsiteY0" fmla="*/ 0 h 2419350"/>
              <a:gd name="connsiteX1" fmla="*/ 0 w 2184400"/>
              <a:gd name="connsiteY1" fmla="*/ 146050 h 2419350"/>
              <a:gd name="connsiteX2" fmla="*/ 66675 w 2184400"/>
              <a:gd name="connsiteY2" fmla="*/ 146050 h 2419350"/>
              <a:gd name="connsiteX3" fmla="*/ 66675 w 2184400"/>
              <a:gd name="connsiteY3" fmla="*/ 288925 h 2419350"/>
              <a:gd name="connsiteX4" fmla="*/ 88900 w 2184400"/>
              <a:gd name="connsiteY4" fmla="*/ 288925 h 2419350"/>
              <a:gd name="connsiteX5" fmla="*/ 88900 w 2184400"/>
              <a:gd name="connsiteY5" fmla="*/ 444500 h 2419350"/>
              <a:gd name="connsiteX6" fmla="*/ 88900 w 2184400"/>
              <a:gd name="connsiteY6" fmla="*/ 444500 h 2419350"/>
              <a:gd name="connsiteX7" fmla="*/ 88900 w 2184400"/>
              <a:gd name="connsiteY7" fmla="*/ 444500 h 2419350"/>
              <a:gd name="connsiteX8" fmla="*/ 117475 w 2184400"/>
              <a:gd name="connsiteY8" fmla="*/ 444500 h 2419350"/>
              <a:gd name="connsiteX9" fmla="*/ 117475 w 2184400"/>
              <a:gd name="connsiteY9" fmla="*/ 762000 h 2419350"/>
              <a:gd name="connsiteX10" fmla="*/ 117475 w 2184400"/>
              <a:gd name="connsiteY10" fmla="*/ 762000 h 2419350"/>
              <a:gd name="connsiteX11" fmla="*/ 139700 w 2184400"/>
              <a:gd name="connsiteY11" fmla="*/ 762000 h 2419350"/>
              <a:gd name="connsiteX12" fmla="*/ 139700 w 2184400"/>
              <a:gd name="connsiteY12" fmla="*/ 914400 h 2419350"/>
              <a:gd name="connsiteX13" fmla="*/ 146050 w 2184400"/>
              <a:gd name="connsiteY13" fmla="*/ 920750 h 2419350"/>
              <a:gd name="connsiteX14" fmla="*/ 146050 w 2184400"/>
              <a:gd name="connsiteY14" fmla="*/ 1079500 h 2419350"/>
              <a:gd name="connsiteX15" fmla="*/ 320675 w 2184400"/>
              <a:gd name="connsiteY15" fmla="*/ 1079500 h 2419350"/>
              <a:gd name="connsiteX16" fmla="*/ 320675 w 2184400"/>
              <a:gd name="connsiteY16" fmla="*/ 1254125 h 2419350"/>
              <a:gd name="connsiteX17" fmla="*/ 384175 w 2184400"/>
              <a:gd name="connsiteY17" fmla="*/ 1254125 h 2419350"/>
              <a:gd name="connsiteX18" fmla="*/ 384175 w 2184400"/>
              <a:gd name="connsiteY18" fmla="*/ 1454150 h 2419350"/>
              <a:gd name="connsiteX19" fmla="*/ 403225 w 2184400"/>
              <a:gd name="connsiteY19" fmla="*/ 1454150 h 2419350"/>
              <a:gd name="connsiteX20" fmla="*/ 403225 w 2184400"/>
              <a:gd name="connsiteY20" fmla="*/ 1641475 h 2419350"/>
              <a:gd name="connsiteX21" fmla="*/ 654050 w 2184400"/>
              <a:gd name="connsiteY21" fmla="*/ 1641475 h 2419350"/>
              <a:gd name="connsiteX22" fmla="*/ 654050 w 2184400"/>
              <a:gd name="connsiteY22" fmla="*/ 1838325 h 2419350"/>
              <a:gd name="connsiteX23" fmla="*/ 774700 w 2184400"/>
              <a:gd name="connsiteY23" fmla="*/ 1838325 h 2419350"/>
              <a:gd name="connsiteX24" fmla="*/ 774700 w 2184400"/>
              <a:gd name="connsiteY24" fmla="*/ 2032000 h 2419350"/>
              <a:gd name="connsiteX25" fmla="*/ 942975 w 2184400"/>
              <a:gd name="connsiteY25" fmla="*/ 2032000 h 2419350"/>
              <a:gd name="connsiteX26" fmla="*/ 942975 w 2184400"/>
              <a:gd name="connsiteY26" fmla="*/ 2232025 h 2419350"/>
              <a:gd name="connsiteX27" fmla="*/ 2184400 w 2184400"/>
              <a:gd name="connsiteY27" fmla="*/ 2232025 h 2419350"/>
              <a:gd name="connsiteX28" fmla="*/ 2184400 w 2184400"/>
              <a:gd name="connsiteY28" fmla="*/ 2419350 h 241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84400" h="2419350">
                <a:moveTo>
                  <a:pt x="0" y="0"/>
                </a:moveTo>
                <a:lnTo>
                  <a:pt x="0" y="146050"/>
                </a:lnTo>
                <a:lnTo>
                  <a:pt x="66675" y="146050"/>
                </a:lnTo>
                <a:lnTo>
                  <a:pt x="66675" y="288925"/>
                </a:lnTo>
                <a:lnTo>
                  <a:pt x="88900" y="288925"/>
                </a:lnTo>
                <a:lnTo>
                  <a:pt x="88900" y="444500"/>
                </a:lnTo>
                <a:lnTo>
                  <a:pt x="88900" y="444500"/>
                </a:lnTo>
                <a:lnTo>
                  <a:pt x="88900" y="444500"/>
                </a:lnTo>
                <a:lnTo>
                  <a:pt x="117475" y="444500"/>
                </a:lnTo>
                <a:lnTo>
                  <a:pt x="117475" y="762000"/>
                </a:lnTo>
                <a:lnTo>
                  <a:pt x="117475" y="762000"/>
                </a:lnTo>
                <a:lnTo>
                  <a:pt x="139700" y="762000"/>
                </a:lnTo>
                <a:lnTo>
                  <a:pt x="139700" y="914400"/>
                </a:lnTo>
                <a:lnTo>
                  <a:pt x="146050" y="920750"/>
                </a:lnTo>
                <a:lnTo>
                  <a:pt x="146050" y="1079500"/>
                </a:lnTo>
                <a:lnTo>
                  <a:pt x="320675" y="1079500"/>
                </a:lnTo>
                <a:lnTo>
                  <a:pt x="320675" y="1254125"/>
                </a:lnTo>
                <a:lnTo>
                  <a:pt x="384175" y="1254125"/>
                </a:lnTo>
                <a:lnTo>
                  <a:pt x="384175" y="1454150"/>
                </a:lnTo>
                <a:lnTo>
                  <a:pt x="403225" y="1454150"/>
                </a:lnTo>
                <a:lnTo>
                  <a:pt x="403225" y="1641475"/>
                </a:lnTo>
                <a:lnTo>
                  <a:pt x="654050" y="1641475"/>
                </a:lnTo>
                <a:lnTo>
                  <a:pt x="654050" y="1838325"/>
                </a:lnTo>
                <a:lnTo>
                  <a:pt x="774700" y="1838325"/>
                </a:lnTo>
                <a:lnTo>
                  <a:pt x="774700" y="2032000"/>
                </a:lnTo>
                <a:lnTo>
                  <a:pt x="942975" y="2032000"/>
                </a:lnTo>
                <a:lnTo>
                  <a:pt x="942975" y="2232025"/>
                </a:lnTo>
                <a:lnTo>
                  <a:pt x="2184400" y="2232025"/>
                </a:lnTo>
                <a:lnTo>
                  <a:pt x="2184400" y="2419350"/>
                </a:ln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476" name="Group 475">
            <a:extLst>
              <a:ext uri="{FF2B5EF4-FFF2-40B4-BE49-F238E27FC236}">
                <a16:creationId xmlns:a16="http://schemas.microsoft.com/office/drawing/2014/main" id="{984DCBCE-AEC4-7A12-63BB-FB743F910006}"/>
              </a:ext>
            </a:extLst>
          </p:cNvPr>
          <p:cNvGrpSpPr/>
          <p:nvPr/>
        </p:nvGrpSpPr>
        <p:grpSpPr>
          <a:xfrm>
            <a:off x="1323975" y="2576032"/>
            <a:ext cx="2508250" cy="2037179"/>
            <a:chOff x="1323975" y="2647950"/>
            <a:chExt cx="2508250" cy="2037179"/>
          </a:xfrm>
        </p:grpSpPr>
        <p:sp>
          <p:nvSpPr>
            <p:cNvPr id="470" name="TextBox 469">
              <a:extLst>
                <a:ext uri="{FF2B5EF4-FFF2-40B4-BE49-F238E27FC236}">
                  <a16:creationId xmlns:a16="http://schemas.microsoft.com/office/drawing/2014/main" id="{90D521FC-6026-F910-CC91-EE2ED13D17C9}"/>
                </a:ext>
              </a:extLst>
            </p:cNvPr>
            <p:cNvSpPr txBox="1"/>
            <p:nvPr/>
          </p:nvSpPr>
          <p:spPr bwMode="auto">
            <a:xfrm>
              <a:off x="1323975" y="2647950"/>
              <a:ext cx="1206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471" name="TextBox 470">
              <a:extLst>
                <a:ext uri="{FF2B5EF4-FFF2-40B4-BE49-F238E27FC236}">
                  <a16:creationId xmlns:a16="http://schemas.microsoft.com/office/drawing/2014/main" id="{C4C68556-6F43-73CA-DB5D-89267D77AFCB}"/>
                </a:ext>
              </a:extLst>
            </p:cNvPr>
            <p:cNvSpPr txBox="1"/>
            <p:nvPr/>
          </p:nvSpPr>
          <p:spPr bwMode="auto">
            <a:xfrm>
              <a:off x="3711575" y="4346575"/>
              <a:ext cx="1206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472" name="TextBox 471">
              <a:extLst>
                <a:ext uri="{FF2B5EF4-FFF2-40B4-BE49-F238E27FC236}">
                  <a16:creationId xmlns:a16="http://schemas.microsoft.com/office/drawing/2014/main" id="{9CA2A5A0-E309-6B2A-8696-ABDA50EB2EFE}"/>
                </a:ext>
              </a:extLst>
            </p:cNvPr>
            <p:cNvSpPr txBox="1"/>
            <p:nvPr/>
          </p:nvSpPr>
          <p:spPr bwMode="auto">
            <a:xfrm>
              <a:off x="3581400" y="4346575"/>
              <a:ext cx="1206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473" name="TextBox 472">
              <a:extLst>
                <a:ext uri="{FF2B5EF4-FFF2-40B4-BE49-F238E27FC236}">
                  <a16:creationId xmlns:a16="http://schemas.microsoft.com/office/drawing/2014/main" id="{73CD341A-A26C-8CE7-223B-2A7B8B526218}"/>
                </a:ext>
              </a:extLst>
            </p:cNvPr>
            <p:cNvSpPr txBox="1"/>
            <p:nvPr/>
          </p:nvSpPr>
          <p:spPr bwMode="auto">
            <a:xfrm>
              <a:off x="3425825" y="4241800"/>
              <a:ext cx="1206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474" name="TextBox 473">
              <a:extLst>
                <a:ext uri="{FF2B5EF4-FFF2-40B4-BE49-F238E27FC236}">
                  <a16:creationId xmlns:a16="http://schemas.microsoft.com/office/drawing/2014/main" id="{8E3F9F0B-F102-582C-D751-94C6E9F285FA}"/>
                </a:ext>
              </a:extLst>
            </p:cNvPr>
            <p:cNvSpPr txBox="1"/>
            <p:nvPr/>
          </p:nvSpPr>
          <p:spPr bwMode="auto">
            <a:xfrm>
              <a:off x="2965450" y="3975100"/>
              <a:ext cx="1206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475" name="TextBox 474">
              <a:extLst>
                <a:ext uri="{FF2B5EF4-FFF2-40B4-BE49-F238E27FC236}">
                  <a16:creationId xmlns:a16="http://schemas.microsoft.com/office/drawing/2014/main" id="{6AF1FEF4-3D3F-83AA-5380-D4A3C08C5186}"/>
                </a:ext>
              </a:extLst>
            </p:cNvPr>
            <p:cNvSpPr txBox="1"/>
            <p:nvPr/>
          </p:nvSpPr>
          <p:spPr bwMode="auto">
            <a:xfrm>
              <a:off x="2581275" y="3733800"/>
              <a:ext cx="1206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grpSp>
      <p:grpSp>
        <p:nvGrpSpPr>
          <p:cNvPr id="479" name="Group 478">
            <a:extLst>
              <a:ext uri="{FF2B5EF4-FFF2-40B4-BE49-F238E27FC236}">
                <a16:creationId xmlns:a16="http://schemas.microsoft.com/office/drawing/2014/main" id="{B418A1B4-E75B-2C89-1178-69E1BE460C78}"/>
              </a:ext>
            </a:extLst>
          </p:cNvPr>
          <p:cNvGrpSpPr/>
          <p:nvPr/>
        </p:nvGrpSpPr>
        <p:grpSpPr>
          <a:xfrm>
            <a:off x="1282700" y="3200505"/>
            <a:ext cx="365125" cy="843379"/>
            <a:chOff x="1282700" y="3272423"/>
            <a:chExt cx="365125" cy="843379"/>
          </a:xfrm>
        </p:grpSpPr>
        <p:sp>
          <p:nvSpPr>
            <p:cNvPr id="477" name="TextBox 476">
              <a:extLst>
                <a:ext uri="{FF2B5EF4-FFF2-40B4-BE49-F238E27FC236}">
                  <a16:creationId xmlns:a16="http://schemas.microsoft.com/office/drawing/2014/main" id="{EF7F0FEA-8082-17FC-7762-D1EDE81654C3}"/>
                </a:ext>
              </a:extLst>
            </p:cNvPr>
            <p:cNvSpPr txBox="1"/>
            <p:nvPr/>
          </p:nvSpPr>
          <p:spPr bwMode="auto">
            <a:xfrm>
              <a:off x="1282700" y="3272423"/>
              <a:ext cx="1206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a:t>
              </a:r>
            </a:p>
          </p:txBody>
        </p:sp>
        <p:sp>
          <p:nvSpPr>
            <p:cNvPr id="478" name="TextBox 477">
              <a:extLst>
                <a:ext uri="{FF2B5EF4-FFF2-40B4-BE49-F238E27FC236}">
                  <a16:creationId xmlns:a16="http://schemas.microsoft.com/office/drawing/2014/main" id="{1E5A00D4-F21C-5902-64DE-2BA96B9DADF5}"/>
                </a:ext>
              </a:extLst>
            </p:cNvPr>
            <p:cNvSpPr txBox="1"/>
            <p:nvPr/>
          </p:nvSpPr>
          <p:spPr bwMode="auto">
            <a:xfrm>
              <a:off x="1527175" y="3777248"/>
              <a:ext cx="1206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a:t>
              </a:r>
            </a:p>
          </p:txBody>
        </p:sp>
      </p:grpSp>
      <p:sp>
        <p:nvSpPr>
          <p:cNvPr id="481" name="Freeform 480">
            <a:extLst>
              <a:ext uri="{FF2B5EF4-FFF2-40B4-BE49-F238E27FC236}">
                <a16:creationId xmlns:a16="http://schemas.microsoft.com/office/drawing/2014/main" id="{A364133C-AE68-FEA5-A7B5-B0060F5E8420}"/>
              </a:ext>
            </a:extLst>
          </p:cNvPr>
          <p:cNvSpPr/>
          <p:nvPr/>
        </p:nvSpPr>
        <p:spPr bwMode="auto">
          <a:xfrm>
            <a:off x="6930189" y="2636281"/>
            <a:ext cx="3368843" cy="2091307"/>
          </a:xfrm>
          <a:custGeom>
            <a:avLst/>
            <a:gdLst>
              <a:gd name="connsiteX0" fmla="*/ 3368843 w 3368843"/>
              <a:gd name="connsiteY0" fmla="*/ 2091307 h 2091307"/>
              <a:gd name="connsiteX1" fmla="*/ 2673199 w 3368843"/>
              <a:gd name="connsiteY1" fmla="*/ 2091307 h 2091307"/>
              <a:gd name="connsiteX2" fmla="*/ 2673199 w 3368843"/>
              <a:gd name="connsiteY2" fmla="*/ 1933803 h 2091307"/>
              <a:gd name="connsiteX3" fmla="*/ 2358190 w 3368843"/>
              <a:gd name="connsiteY3" fmla="*/ 1933803 h 2091307"/>
              <a:gd name="connsiteX4" fmla="*/ 2358190 w 3368843"/>
              <a:gd name="connsiteY4" fmla="*/ 1767548 h 2091307"/>
              <a:gd name="connsiteX5" fmla="*/ 2279438 w 3368843"/>
              <a:gd name="connsiteY5" fmla="*/ 1767548 h 2091307"/>
              <a:gd name="connsiteX6" fmla="*/ 2279438 w 3368843"/>
              <a:gd name="connsiteY6" fmla="*/ 1601294 h 2091307"/>
              <a:gd name="connsiteX7" fmla="*/ 2218186 w 3368843"/>
              <a:gd name="connsiteY7" fmla="*/ 1601294 h 2091307"/>
              <a:gd name="connsiteX8" fmla="*/ 2218186 w 3368843"/>
              <a:gd name="connsiteY8" fmla="*/ 1443790 h 2091307"/>
              <a:gd name="connsiteX9" fmla="*/ 2121933 w 3368843"/>
              <a:gd name="connsiteY9" fmla="*/ 1443790 h 2091307"/>
              <a:gd name="connsiteX10" fmla="*/ 2121933 w 3368843"/>
              <a:gd name="connsiteY10" fmla="*/ 1273160 h 2091307"/>
              <a:gd name="connsiteX11" fmla="*/ 1579419 w 3368843"/>
              <a:gd name="connsiteY11" fmla="*/ 1273160 h 2091307"/>
              <a:gd name="connsiteX12" fmla="*/ 1579419 w 3368843"/>
              <a:gd name="connsiteY12" fmla="*/ 1120031 h 2091307"/>
              <a:gd name="connsiteX13" fmla="*/ 1448165 w 3368843"/>
              <a:gd name="connsiteY13" fmla="*/ 1120031 h 2091307"/>
              <a:gd name="connsiteX14" fmla="*/ 1448165 w 3368843"/>
              <a:gd name="connsiteY14" fmla="*/ 945026 h 2091307"/>
              <a:gd name="connsiteX15" fmla="*/ 1448165 w 3368843"/>
              <a:gd name="connsiteY15" fmla="*/ 945026 h 2091307"/>
              <a:gd name="connsiteX16" fmla="*/ 1421914 w 3368843"/>
              <a:gd name="connsiteY16" fmla="*/ 945026 h 2091307"/>
              <a:gd name="connsiteX17" fmla="*/ 1421914 w 3368843"/>
              <a:gd name="connsiteY17" fmla="*/ 796272 h 2091307"/>
              <a:gd name="connsiteX18" fmla="*/ 1343162 w 3368843"/>
              <a:gd name="connsiteY18" fmla="*/ 796272 h 2091307"/>
              <a:gd name="connsiteX19" fmla="*/ 1343162 w 3368843"/>
              <a:gd name="connsiteY19" fmla="*/ 630017 h 2091307"/>
              <a:gd name="connsiteX20" fmla="*/ 1194408 w 3368843"/>
              <a:gd name="connsiteY20" fmla="*/ 630017 h 2091307"/>
              <a:gd name="connsiteX21" fmla="*/ 1194408 w 3368843"/>
              <a:gd name="connsiteY21" fmla="*/ 472513 h 2091307"/>
              <a:gd name="connsiteX22" fmla="*/ 1093780 w 3368843"/>
              <a:gd name="connsiteY22" fmla="*/ 472513 h 2091307"/>
              <a:gd name="connsiteX23" fmla="*/ 1093780 w 3368843"/>
              <a:gd name="connsiteY23" fmla="*/ 306258 h 2091307"/>
              <a:gd name="connsiteX24" fmla="*/ 940651 w 3368843"/>
              <a:gd name="connsiteY24" fmla="*/ 306258 h 2091307"/>
              <a:gd name="connsiteX25" fmla="*/ 940651 w 3368843"/>
              <a:gd name="connsiteY25" fmla="*/ 140004 h 2091307"/>
              <a:gd name="connsiteX26" fmla="*/ 0 w 3368843"/>
              <a:gd name="connsiteY26" fmla="*/ 140004 h 2091307"/>
              <a:gd name="connsiteX27" fmla="*/ 0 w 3368843"/>
              <a:gd name="connsiteY27" fmla="*/ 0 h 209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68843" h="2091307">
                <a:moveTo>
                  <a:pt x="3368843" y="2091307"/>
                </a:moveTo>
                <a:lnTo>
                  <a:pt x="2673199" y="2091307"/>
                </a:lnTo>
                <a:lnTo>
                  <a:pt x="2673199" y="1933803"/>
                </a:lnTo>
                <a:lnTo>
                  <a:pt x="2358190" y="1933803"/>
                </a:lnTo>
                <a:lnTo>
                  <a:pt x="2358190" y="1767548"/>
                </a:lnTo>
                <a:lnTo>
                  <a:pt x="2279438" y="1767548"/>
                </a:lnTo>
                <a:lnTo>
                  <a:pt x="2279438" y="1601294"/>
                </a:lnTo>
                <a:lnTo>
                  <a:pt x="2218186" y="1601294"/>
                </a:lnTo>
                <a:lnTo>
                  <a:pt x="2218186" y="1443790"/>
                </a:lnTo>
                <a:lnTo>
                  <a:pt x="2121933" y="1443790"/>
                </a:lnTo>
                <a:lnTo>
                  <a:pt x="2121933" y="1273160"/>
                </a:lnTo>
                <a:lnTo>
                  <a:pt x="1579419" y="1273160"/>
                </a:lnTo>
                <a:lnTo>
                  <a:pt x="1579419" y="1120031"/>
                </a:lnTo>
                <a:lnTo>
                  <a:pt x="1448165" y="1120031"/>
                </a:lnTo>
                <a:lnTo>
                  <a:pt x="1448165" y="945026"/>
                </a:lnTo>
                <a:lnTo>
                  <a:pt x="1448165" y="945026"/>
                </a:lnTo>
                <a:lnTo>
                  <a:pt x="1421914" y="945026"/>
                </a:lnTo>
                <a:lnTo>
                  <a:pt x="1421914" y="796272"/>
                </a:lnTo>
                <a:lnTo>
                  <a:pt x="1343162" y="796272"/>
                </a:lnTo>
                <a:lnTo>
                  <a:pt x="1343162" y="630017"/>
                </a:lnTo>
                <a:lnTo>
                  <a:pt x="1194408" y="630017"/>
                </a:lnTo>
                <a:lnTo>
                  <a:pt x="1194408" y="472513"/>
                </a:lnTo>
                <a:lnTo>
                  <a:pt x="1093780" y="472513"/>
                </a:lnTo>
                <a:lnTo>
                  <a:pt x="1093780" y="306258"/>
                </a:lnTo>
                <a:lnTo>
                  <a:pt x="940651" y="306258"/>
                </a:lnTo>
                <a:lnTo>
                  <a:pt x="940651" y="140004"/>
                </a:lnTo>
                <a:lnTo>
                  <a:pt x="0" y="140004"/>
                </a:lnTo>
                <a:lnTo>
                  <a:pt x="0" y="0"/>
                </a:ln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80" name="Freeform 479">
            <a:extLst>
              <a:ext uri="{FF2B5EF4-FFF2-40B4-BE49-F238E27FC236}">
                <a16:creationId xmlns:a16="http://schemas.microsoft.com/office/drawing/2014/main" id="{CAB9323A-20A2-DEF5-5897-7386B2EBBF7D}"/>
              </a:ext>
            </a:extLst>
          </p:cNvPr>
          <p:cNvSpPr/>
          <p:nvPr/>
        </p:nvSpPr>
        <p:spPr bwMode="auto">
          <a:xfrm>
            <a:off x="6838312" y="2631906"/>
            <a:ext cx="4760130" cy="1216283"/>
          </a:xfrm>
          <a:custGeom>
            <a:avLst/>
            <a:gdLst>
              <a:gd name="connsiteX0" fmla="*/ 4760130 w 4760130"/>
              <a:gd name="connsiteY0" fmla="*/ 1216283 h 1216283"/>
              <a:gd name="connsiteX1" fmla="*/ 3281340 w 4760130"/>
              <a:gd name="connsiteY1" fmla="*/ 1216283 h 1216283"/>
              <a:gd name="connsiteX2" fmla="*/ 3281340 w 4760130"/>
              <a:gd name="connsiteY2" fmla="*/ 1045654 h 1216283"/>
              <a:gd name="connsiteX3" fmla="*/ 3198212 w 4760130"/>
              <a:gd name="connsiteY3" fmla="*/ 1045654 h 1216283"/>
              <a:gd name="connsiteX4" fmla="*/ 3198212 w 4760130"/>
              <a:gd name="connsiteY4" fmla="*/ 875024 h 1216283"/>
              <a:gd name="connsiteX5" fmla="*/ 2712574 w 4760130"/>
              <a:gd name="connsiteY5" fmla="*/ 875024 h 1216283"/>
              <a:gd name="connsiteX6" fmla="*/ 2712574 w 4760130"/>
              <a:gd name="connsiteY6" fmla="*/ 770021 h 1216283"/>
              <a:gd name="connsiteX7" fmla="*/ 2209435 w 4760130"/>
              <a:gd name="connsiteY7" fmla="*/ 770021 h 1216283"/>
              <a:gd name="connsiteX8" fmla="*/ 2209435 w 4760130"/>
              <a:gd name="connsiteY8" fmla="*/ 691269 h 1216283"/>
              <a:gd name="connsiteX9" fmla="*/ 1942553 w 4760130"/>
              <a:gd name="connsiteY9" fmla="*/ 691269 h 1216283"/>
              <a:gd name="connsiteX10" fmla="*/ 1942553 w 4760130"/>
              <a:gd name="connsiteY10" fmla="*/ 621267 h 1216283"/>
              <a:gd name="connsiteX11" fmla="*/ 1798174 w 4760130"/>
              <a:gd name="connsiteY11" fmla="*/ 621267 h 1216283"/>
              <a:gd name="connsiteX12" fmla="*/ 1798174 w 4760130"/>
              <a:gd name="connsiteY12" fmla="*/ 555640 h 1216283"/>
              <a:gd name="connsiteX13" fmla="*/ 1618794 w 4760130"/>
              <a:gd name="connsiteY13" fmla="*/ 555640 h 1216283"/>
              <a:gd name="connsiteX14" fmla="*/ 1618794 w 4760130"/>
              <a:gd name="connsiteY14" fmla="*/ 485638 h 1216283"/>
              <a:gd name="connsiteX15" fmla="*/ 1264410 w 4760130"/>
              <a:gd name="connsiteY15" fmla="*/ 485638 h 1216283"/>
              <a:gd name="connsiteX16" fmla="*/ 1264410 w 4760130"/>
              <a:gd name="connsiteY16" fmla="*/ 415636 h 1216283"/>
              <a:gd name="connsiteX17" fmla="*/ 1255659 w 4760130"/>
              <a:gd name="connsiteY17" fmla="*/ 415636 h 1216283"/>
              <a:gd name="connsiteX18" fmla="*/ 1255659 w 4760130"/>
              <a:gd name="connsiteY18" fmla="*/ 345634 h 1216283"/>
              <a:gd name="connsiteX19" fmla="*/ 1080655 w 4760130"/>
              <a:gd name="connsiteY19" fmla="*/ 345634 h 1216283"/>
              <a:gd name="connsiteX20" fmla="*/ 1080655 w 4760130"/>
              <a:gd name="connsiteY20" fmla="*/ 275632 h 1216283"/>
              <a:gd name="connsiteX21" fmla="*/ 901275 w 4760130"/>
              <a:gd name="connsiteY21" fmla="*/ 275632 h 1216283"/>
              <a:gd name="connsiteX22" fmla="*/ 901275 w 4760130"/>
              <a:gd name="connsiteY22" fmla="*/ 205631 h 1216283"/>
              <a:gd name="connsiteX23" fmla="*/ 796272 w 4760130"/>
              <a:gd name="connsiteY23" fmla="*/ 205631 h 1216283"/>
              <a:gd name="connsiteX24" fmla="*/ 796272 w 4760130"/>
              <a:gd name="connsiteY24" fmla="*/ 135629 h 1216283"/>
              <a:gd name="connsiteX25" fmla="*/ 380635 w 4760130"/>
              <a:gd name="connsiteY25" fmla="*/ 135629 h 1216283"/>
              <a:gd name="connsiteX26" fmla="*/ 380635 w 4760130"/>
              <a:gd name="connsiteY26" fmla="*/ 65627 h 1216283"/>
              <a:gd name="connsiteX27" fmla="*/ 380635 w 4760130"/>
              <a:gd name="connsiteY27" fmla="*/ 65627 h 1216283"/>
              <a:gd name="connsiteX28" fmla="*/ 350010 w 4760130"/>
              <a:gd name="connsiteY28" fmla="*/ 65627 h 1216283"/>
              <a:gd name="connsiteX29" fmla="*/ 350010 w 4760130"/>
              <a:gd name="connsiteY29" fmla="*/ 0 h 1216283"/>
              <a:gd name="connsiteX30" fmla="*/ 0 w 4760130"/>
              <a:gd name="connsiteY30" fmla="*/ 0 h 121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60130" h="1216283">
                <a:moveTo>
                  <a:pt x="4760130" y="1216283"/>
                </a:moveTo>
                <a:lnTo>
                  <a:pt x="3281340" y="1216283"/>
                </a:lnTo>
                <a:lnTo>
                  <a:pt x="3281340" y="1045654"/>
                </a:lnTo>
                <a:lnTo>
                  <a:pt x="3198212" y="1045654"/>
                </a:lnTo>
                <a:lnTo>
                  <a:pt x="3198212" y="875024"/>
                </a:lnTo>
                <a:lnTo>
                  <a:pt x="2712574" y="875024"/>
                </a:lnTo>
                <a:lnTo>
                  <a:pt x="2712574" y="770021"/>
                </a:lnTo>
                <a:lnTo>
                  <a:pt x="2209435" y="770021"/>
                </a:lnTo>
                <a:lnTo>
                  <a:pt x="2209435" y="691269"/>
                </a:lnTo>
                <a:lnTo>
                  <a:pt x="1942553" y="691269"/>
                </a:lnTo>
                <a:lnTo>
                  <a:pt x="1942553" y="621267"/>
                </a:lnTo>
                <a:lnTo>
                  <a:pt x="1798174" y="621267"/>
                </a:lnTo>
                <a:lnTo>
                  <a:pt x="1798174" y="555640"/>
                </a:lnTo>
                <a:lnTo>
                  <a:pt x="1618794" y="555640"/>
                </a:lnTo>
                <a:lnTo>
                  <a:pt x="1618794" y="485638"/>
                </a:lnTo>
                <a:lnTo>
                  <a:pt x="1264410" y="485638"/>
                </a:lnTo>
                <a:lnTo>
                  <a:pt x="1264410" y="415636"/>
                </a:lnTo>
                <a:lnTo>
                  <a:pt x="1255659" y="415636"/>
                </a:lnTo>
                <a:lnTo>
                  <a:pt x="1255659" y="345634"/>
                </a:lnTo>
                <a:lnTo>
                  <a:pt x="1080655" y="345634"/>
                </a:lnTo>
                <a:lnTo>
                  <a:pt x="1080655" y="275632"/>
                </a:lnTo>
                <a:lnTo>
                  <a:pt x="901275" y="275632"/>
                </a:lnTo>
                <a:lnTo>
                  <a:pt x="901275" y="205631"/>
                </a:lnTo>
                <a:lnTo>
                  <a:pt x="796272" y="205631"/>
                </a:lnTo>
                <a:lnTo>
                  <a:pt x="796272" y="135629"/>
                </a:lnTo>
                <a:lnTo>
                  <a:pt x="380635" y="135629"/>
                </a:lnTo>
                <a:lnTo>
                  <a:pt x="380635" y="65627"/>
                </a:lnTo>
                <a:lnTo>
                  <a:pt x="380635" y="65627"/>
                </a:lnTo>
                <a:lnTo>
                  <a:pt x="350010" y="65627"/>
                </a:lnTo>
                <a:lnTo>
                  <a:pt x="350010" y="0"/>
                </a:lnTo>
                <a:lnTo>
                  <a:pt x="0" y="0"/>
                </a:ln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507" name="Group 506">
            <a:extLst>
              <a:ext uri="{FF2B5EF4-FFF2-40B4-BE49-F238E27FC236}">
                <a16:creationId xmlns:a16="http://schemas.microsoft.com/office/drawing/2014/main" id="{72613A6C-C878-0F18-150E-EDB94F3A19F9}"/>
              </a:ext>
            </a:extLst>
          </p:cNvPr>
          <p:cNvGrpSpPr/>
          <p:nvPr/>
        </p:nvGrpSpPr>
        <p:grpSpPr>
          <a:xfrm>
            <a:off x="6735496" y="2437213"/>
            <a:ext cx="4978158" cy="1589261"/>
            <a:chOff x="6735496" y="2509131"/>
            <a:chExt cx="4978158" cy="1589261"/>
          </a:xfrm>
        </p:grpSpPr>
        <p:sp>
          <p:nvSpPr>
            <p:cNvPr id="486" name="TextBox 485">
              <a:extLst>
                <a:ext uri="{FF2B5EF4-FFF2-40B4-BE49-F238E27FC236}">
                  <a16:creationId xmlns:a16="http://schemas.microsoft.com/office/drawing/2014/main" id="{B1C6ADF4-4BF5-8807-E54C-EF1C75B106F7}"/>
                </a:ext>
              </a:extLst>
            </p:cNvPr>
            <p:cNvSpPr txBox="1"/>
            <p:nvPr/>
          </p:nvSpPr>
          <p:spPr bwMode="auto">
            <a:xfrm>
              <a:off x="8831908" y="3201129"/>
              <a:ext cx="2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487" name="TextBox 486">
              <a:extLst>
                <a:ext uri="{FF2B5EF4-FFF2-40B4-BE49-F238E27FC236}">
                  <a16:creationId xmlns:a16="http://schemas.microsoft.com/office/drawing/2014/main" id="{F1C3E321-29DD-A989-5B3F-BC658B6E562F}"/>
                </a:ext>
              </a:extLst>
            </p:cNvPr>
            <p:cNvSpPr txBox="1"/>
            <p:nvPr/>
          </p:nvSpPr>
          <p:spPr bwMode="auto">
            <a:xfrm>
              <a:off x="6735496" y="2509131"/>
              <a:ext cx="2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488" name="TextBox 487">
              <a:extLst>
                <a:ext uri="{FF2B5EF4-FFF2-40B4-BE49-F238E27FC236}">
                  <a16:creationId xmlns:a16="http://schemas.microsoft.com/office/drawing/2014/main" id="{53760218-7DF3-A3EE-3F12-4A02B55420B8}"/>
                </a:ext>
              </a:extLst>
            </p:cNvPr>
            <p:cNvSpPr txBox="1"/>
            <p:nvPr/>
          </p:nvSpPr>
          <p:spPr bwMode="auto">
            <a:xfrm>
              <a:off x="11481772" y="3729060"/>
              <a:ext cx="2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489" name="TextBox 488">
              <a:extLst>
                <a:ext uri="{FF2B5EF4-FFF2-40B4-BE49-F238E27FC236}">
                  <a16:creationId xmlns:a16="http://schemas.microsoft.com/office/drawing/2014/main" id="{9DE9886C-FC83-4447-4AB2-1634FA50DD83}"/>
                </a:ext>
              </a:extLst>
            </p:cNvPr>
            <p:cNvSpPr txBox="1"/>
            <p:nvPr/>
          </p:nvSpPr>
          <p:spPr bwMode="auto">
            <a:xfrm>
              <a:off x="9997877" y="3715206"/>
              <a:ext cx="2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490" name="TextBox 489">
              <a:extLst>
                <a:ext uri="{FF2B5EF4-FFF2-40B4-BE49-F238E27FC236}">
                  <a16:creationId xmlns:a16="http://schemas.microsoft.com/office/drawing/2014/main" id="{8B67A1F7-B971-316C-3B76-40C35DDA53A5}"/>
                </a:ext>
              </a:extLst>
            </p:cNvPr>
            <p:cNvSpPr txBox="1"/>
            <p:nvPr/>
          </p:nvSpPr>
          <p:spPr bwMode="auto">
            <a:xfrm>
              <a:off x="10141527" y="3723227"/>
              <a:ext cx="2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491" name="TextBox 490">
              <a:extLst>
                <a:ext uri="{FF2B5EF4-FFF2-40B4-BE49-F238E27FC236}">
                  <a16:creationId xmlns:a16="http://schemas.microsoft.com/office/drawing/2014/main" id="{574E7854-EF6A-B68A-D1D2-743A1ACE1409}"/>
                </a:ext>
              </a:extLst>
            </p:cNvPr>
            <p:cNvSpPr txBox="1"/>
            <p:nvPr/>
          </p:nvSpPr>
          <p:spPr bwMode="auto">
            <a:xfrm>
              <a:off x="10337678" y="3726873"/>
              <a:ext cx="2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492" name="TextBox 491">
              <a:extLst>
                <a:ext uri="{FF2B5EF4-FFF2-40B4-BE49-F238E27FC236}">
                  <a16:creationId xmlns:a16="http://schemas.microsoft.com/office/drawing/2014/main" id="{91141CC3-F947-DDE1-E7F4-D7AD9E8916CD}"/>
                </a:ext>
              </a:extLst>
            </p:cNvPr>
            <p:cNvSpPr txBox="1"/>
            <p:nvPr/>
          </p:nvSpPr>
          <p:spPr bwMode="auto">
            <a:xfrm>
              <a:off x="10385075" y="3726144"/>
              <a:ext cx="2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493" name="TextBox 492">
              <a:extLst>
                <a:ext uri="{FF2B5EF4-FFF2-40B4-BE49-F238E27FC236}">
                  <a16:creationId xmlns:a16="http://schemas.microsoft.com/office/drawing/2014/main" id="{7D1CC15C-4633-09F4-5E28-B52733F09CAC}"/>
                </a:ext>
              </a:extLst>
            </p:cNvPr>
            <p:cNvSpPr txBox="1"/>
            <p:nvPr/>
          </p:nvSpPr>
          <p:spPr bwMode="auto">
            <a:xfrm>
              <a:off x="10651229" y="3721039"/>
              <a:ext cx="2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494" name="TextBox 493">
              <a:extLst>
                <a:ext uri="{FF2B5EF4-FFF2-40B4-BE49-F238E27FC236}">
                  <a16:creationId xmlns:a16="http://schemas.microsoft.com/office/drawing/2014/main" id="{35588F49-C0AA-41B2-FF1B-7AF3BA3D6A31}"/>
                </a:ext>
              </a:extLst>
            </p:cNvPr>
            <p:cNvSpPr txBox="1"/>
            <p:nvPr/>
          </p:nvSpPr>
          <p:spPr bwMode="auto">
            <a:xfrm>
              <a:off x="10711751" y="3720310"/>
              <a:ext cx="2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495" name="TextBox 494">
              <a:extLst>
                <a:ext uri="{FF2B5EF4-FFF2-40B4-BE49-F238E27FC236}">
                  <a16:creationId xmlns:a16="http://schemas.microsoft.com/office/drawing/2014/main" id="{2B208E57-B581-3890-F26B-6695C3A0F69C}"/>
                </a:ext>
              </a:extLst>
            </p:cNvPr>
            <p:cNvSpPr txBox="1"/>
            <p:nvPr/>
          </p:nvSpPr>
          <p:spPr bwMode="auto">
            <a:xfrm>
              <a:off x="8890972" y="3198942"/>
              <a:ext cx="2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496" name="TextBox 495">
              <a:extLst>
                <a:ext uri="{FF2B5EF4-FFF2-40B4-BE49-F238E27FC236}">
                  <a16:creationId xmlns:a16="http://schemas.microsoft.com/office/drawing/2014/main" id="{840B5F3B-DAF7-4757-0D38-E28D49ABC086}"/>
                </a:ext>
              </a:extLst>
            </p:cNvPr>
            <p:cNvSpPr txBox="1"/>
            <p:nvPr/>
          </p:nvSpPr>
          <p:spPr bwMode="auto">
            <a:xfrm>
              <a:off x="8912118" y="3198212"/>
              <a:ext cx="2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497" name="TextBox 496">
              <a:extLst>
                <a:ext uri="{FF2B5EF4-FFF2-40B4-BE49-F238E27FC236}">
                  <a16:creationId xmlns:a16="http://schemas.microsoft.com/office/drawing/2014/main" id="{FDF4AC83-E5AC-4BD6-3304-988D7EF4AB30}"/>
                </a:ext>
              </a:extLst>
            </p:cNvPr>
            <p:cNvSpPr txBox="1"/>
            <p:nvPr/>
          </p:nvSpPr>
          <p:spPr bwMode="auto">
            <a:xfrm>
              <a:off x="8942015" y="3276236"/>
              <a:ext cx="2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498" name="TextBox 497">
              <a:extLst>
                <a:ext uri="{FF2B5EF4-FFF2-40B4-BE49-F238E27FC236}">
                  <a16:creationId xmlns:a16="http://schemas.microsoft.com/office/drawing/2014/main" id="{CE427865-F7DB-2509-2A34-5E9DC064163C}"/>
                </a:ext>
              </a:extLst>
            </p:cNvPr>
            <p:cNvSpPr txBox="1"/>
            <p:nvPr/>
          </p:nvSpPr>
          <p:spPr bwMode="auto">
            <a:xfrm>
              <a:off x="9352547" y="3279882"/>
              <a:ext cx="2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499" name="TextBox 498">
              <a:extLst>
                <a:ext uri="{FF2B5EF4-FFF2-40B4-BE49-F238E27FC236}">
                  <a16:creationId xmlns:a16="http://schemas.microsoft.com/office/drawing/2014/main" id="{FACD5ED5-8206-5441-CA2E-2E3EA3D73FFA}"/>
                </a:ext>
              </a:extLst>
            </p:cNvPr>
            <p:cNvSpPr txBox="1"/>
            <p:nvPr/>
          </p:nvSpPr>
          <p:spPr bwMode="auto">
            <a:xfrm>
              <a:off x="9010558" y="3279153"/>
              <a:ext cx="2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500" name="TextBox 499">
              <a:extLst>
                <a:ext uri="{FF2B5EF4-FFF2-40B4-BE49-F238E27FC236}">
                  <a16:creationId xmlns:a16="http://schemas.microsoft.com/office/drawing/2014/main" id="{4CF2845B-9E22-DE96-6818-E7FC762A96CE}"/>
                </a:ext>
              </a:extLst>
            </p:cNvPr>
            <p:cNvSpPr txBox="1"/>
            <p:nvPr/>
          </p:nvSpPr>
          <p:spPr bwMode="auto">
            <a:xfrm>
              <a:off x="9031704" y="3278424"/>
              <a:ext cx="2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501" name="TextBox 500">
              <a:extLst>
                <a:ext uri="{FF2B5EF4-FFF2-40B4-BE49-F238E27FC236}">
                  <a16:creationId xmlns:a16="http://schemas.microsoft.com/office/drawing/2014/main" id="{5DEE998F-7B6B-71CA-8473-0967B9BFAC27}"/>
                </a:ext>
              </a:extLst>
            </p:cNvPr>
            <p:cNvSpPr txBox="1"/>
            <p:nvPr/>
          </p:nvSpPr>
          <p:spPr bwMode="auto">
            <a:xfrm>
              <a:off x="9485987" y="3378322"/>
              <a:ext cx="2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502" name="TextBox 501">
              <a:extLst>
                <a:ext uri="{FF2B5EF4-FFF2-40B4-BE49-F238E27FC236}">
                  <a16:creationId xmlns:a16="http://schemas.microsoft.com/office/drawing/2014/main" id="{2285A94A-A6EB-96E0-DC17-5EFC4718061C}"/>
                </a:ext>
              </a:extLst>
            </p:cNvPr>
            <p:cNvSpPr txBox="1"/>
            <p:nvPr/>
          </p:nvSpPr>
          <p:spPr bwMode="auto">
            <a:xfrm>
              <a:off x="9529009" y="3377594"/>
              <a:ext cx="2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503" name="TextBox 502">
              <a:extLst>
                <a:ext uri="{FF2B5EF4-FFF2-40B4-BE49-F238E27FC236}">
                  <a16:creationId xmlns:a16="http://schemas.microsoft.com/office/drawing/2014/main" id="{B2CC93F7-7812-0369-E69D-2DBEB9F32D3B}"/>
                </a:ext>
              </a:extLst>
            </p:cNvPr>
            <p:cNvSpPr txBox="1"/>
            <p:nvPr/>
          </p:nvSpPr>
          <p:spPr bwMode="auto">
            <a:xfrm>
              <a:off x="9607032" y="3381240"/>
              <a:ext cx="2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504" name="TextBox 503">
              <a:extLst>
                <a:ext uri="{FF2B5EF4-FFF2-40B4-BE49-F238E27FC236}">
                  <a16:creationId xmlns:a16="http://schemas.microsoft.com/office/drawing/2014/main" id="{7A27317F-988A-283D-27D7-B6B8A076CB0B}"/>
                </a:ext>
              </a:extLst>
            </p:cNvPr>
            <p:cNvSpPr txBox="1"/>
            <p:nvPr/>
          </p:nvSpPr>
          <p:spPr bwMode="auto">
            <a:xfrm>
              <a:off x="9645679" y="3380510"/>
              <a:ext cx="2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505" name="TextBox 504">
              <a:extLst>
                <a:ext uri="{FF2B5EF4-FFF2-40B4-BE49-F238E27FC236}">
                  <a16:creationId xmlns:a16="http://schemas.microsoft.com/office/drawing/2014/main" id="{5A2F099C-8A9C-3ED4-9D9B-3E277E452AE6}"/>
                </a:ext>
              </a:extLst>
            </p:cNvPr>
            <p:cNvSpPr txBox="1"/>
            <p:nvPr/>
          </p:nvSpPr>
          <p:spPr bwMode="auto">
            <a:xfrm>
              <a:off x="9776203" y="3379781"/>
              <a:ext cx="2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sp>
          <p:nvSpPr>
            <p:cNvPr id="506" name="TextBox 505">
              <a:extLst>
                <a:ext uri="{FF2B5EF4-FFF2-40B4-BE49-F238E27FC236}">
                  <a16:creationId xmlns:a16="http://schemas.microsoft.com/office/drawing/2014/main" id="{BBB34B3E-D369-48D6-56D5-69CD5333BE62}"/>
                </a:ext>
              </a:extLst>
            </p:cNvPr>
            <p:cNvSpPr txBox="1"/>
            <p:nvPr/>
          </p:nvSpPr>
          <p:spPr bwMode="auto">
            <a:xfrm>
              <a:off x="9854226" y="3387802"/>
              <a:ext cx="2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a:t>
              </a:r>
            </a:p>
          </p:txBody>
        </p:sp>
      </p:grpSp>
    </p:spTree>
    <p:extLst>
      <p:ext uri="{BB962C8B-B14F-4D97-AF65-F5344CB8AC3E}">
        <p14:creationId xmlns:p14="http://schemas.microsoft.com/office/powerpoint/2010/main" val="622362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C401B718-73F6-2D88-350C-E376B8A02836}"/>
              </a:ext>
            </a:extLst>
          </p:cNvPr>
          <p:cNvGraphicFramePr>
            <a:graphicFrameLocks noGrp="1"/>
          </p:cNvGraphicFramePr>
          <p:nvPr/>
        </p:nvGraphicFramePr>
        <p:xfrm>
          <a:off x="680842" y="941557"/>
          <a:ext cx="10811332" cy="4823723"/>
        </p:xfrm>
        <a:graphic>
          <a:graphicData uri="http://schemas.openxmlformats.org/drawingml/2006/table">
            <a:tbl>
              <a:tblPr firstRow="1" bandRow="1">
                <a:tableStyleId>{5C22544A-7EE6-4342-B048-85BDC9FD1C3A}</a:tableStyleId>
              </a:tblPr>
              <a:tblGrid>
                <a:gridCol w="3804548">
                  <a:extLst>
                    <a:ext uri="{9D8B030D-6E8A-4147-A177-3AD203B41FA5}">
                      <a16:colId xmlns:a16="http://schemas.microsoft.com/office/drawing/2014/main" val="2567272693"/>
                    </a:ext>
                  </a:extLst>
                </a:gridCol>
                <a:gridCol w="1751696">
                  <a:extLst>
                    <a:ext uri="{9D8B030D-6E8A-4147-A177-3AD203B41FA5}">
                      <a16:colId xmlns:a16="http://schemas.microsoft.com/office/drawing/2014/main" val="3504262920"/>
                    </a:ext>
                  </a:extLst>
                </a:gridCol>
                <a:gridCol w="1751696">
                  <a:extLst>
                    <a:ext uri="{9D8B030D-6E8A-4147-A177-3AD203B41FA5}">
                      <a16:colId xmlns:a16="http://schemas.microsoft.com/office/drawing/2014/main" val="3970603519"/>
                    </a:ext>
                  </a:extLst>
                </a:gridCol>
                <a:gridCol w="1751696">
                  <a:extLst>
                    <a:ext uri="{9D8B030D-6E8A-4147-A177-3AD203B41FA5}">
                      <a16:colId xmlns:a16="http://schemas.microsoft.com/office/drawing/2014/main" val="3591839340"/>
                    </a:ext>
                  </a:extLst>
                </a:gridCol>
                <a:gridCol w="1751696">
                  <a:extLst>
                    <a:ext uri="{9D8B030D-6E8A-4147-A177-3AD203B41FA5}">
                      <a16:colId xmlns:a16="http://schemas.microsoft.com/office/drawing/2014/main" val="841252333"/>
                    </a:ext>
                  </a:extLst>
                </a:gridCol>
              </a:tblGrid>
              <a:tr h="366359">
                <a:tc>
                  <a:txBody>
                    <a:bodyPr/>
                    <a:lstStyle/>
                    <a:p>
                      <a:endParaRPr lang="en-US" sz="1200" dirty="0">
                        <a:latin typeface="+mj-lt"/>
                      </a:endParaRPr>
                    </a:p>
                  </a:txBody>
                  <a:tcPr marL="121920" marR="121920" marT="60960" marB="60960">
                    <a:solidFill>
                      <a:schemeClr val="bg1"/>
                    </a:solidFill>
                  </a:tcPr>
                </a:tc>
                <a:tc gridSpan="2">
                  <a:txBody>
                    <a:bodyPr/>
                    <a:lstStyle/>
                    <a:p>
                      <a:pPr algn="ctr"/>
                      <a:r>
                        <a:rPr lang="en-US" sz="1600" dirty="0">
                          <a:solidFill>
                            <a:schemeClr val="tx1"/>
                          </a:solidFill>
                          <a:latin typeface="+mj-lt"/>
                        </a:rPr>
                        <a:t>HR+ Cohort</a:t>
                      </a:r>
                      <a:endParaRPr lang="en-US" sz="1500" dirty="0">
                        <a:latin typeface="+mj-lt"/>
                      </a:endParaRPr>
                    </a:p>
                  </a:txBody>
                  <a:tcPr marL="121920" marR="121920" marT="60960" marB="6096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tcPr>
                </a:tc>
                <a:tc gridSpan="2">
                  <a:txBody>
                    <a:bodyPr/>
                    <a:lstStyle/>
                    <a:p>
                      <a:pPr algn="ctr"/>
                      <a:r>
                        <a:rPr lang="en-US" sz="1600" dirty="0">
                          <a:solidFill>
                            <a:schemeClr val="tx1"/>
                          </a:solidFill>
                          <a:latin typeface="+mj-lt"/>
                        </a:rPr>
                        <a:t>All Patients</a:t>
                      </a:r>
                    </a:p>
                  </a:txBody>
                  <a:tcPr marL="121920" marR="121920" marT="60960" marB="6096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841359354"/>
                  </a:ext>
                </a:extLst>
              </a:tr>
              <a:tr h="488477">
                <a:tc>
                  <a:txBody>
                    <a:bodyPr/>
                    <a:lstStyle/>
                    <a:p>
                      <a:endParaRPr lang="en-US" sz="1200" b="1" baseline="30000" dirty="0">
                        <a:latin typeface="+mj-lt"/>
                      </a:endParaRPr>
                    </a:p>
                  </a:txBody>
                  <a:tcPr marL="121920" marR="121920" marT="60960" marB="60960" anchor="b">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200" b="1" dirty="0">
                          <a:solidFill>
                            <a:schemeClr val="bg1"/>
                          </a:solidFill>
                          <a:latin typeface="+mj-lt"/>
                        </a:rPr>
                        <a:t>T-DXd</a:t>
                      </a:r>
                    </a:p>
                    <a:p>
                      <a:pPr algn="ctr"/>
                      <a:r>
                        <a:rPr lang="en-US" sz="1200" b="1" dirty="0">
                          <a:solidFill>
                            <a:schemeClr val="bg1"/>
                          </a:solidFill>
                          <a:latin typeface="+mj-lt"/>
                        </a:rPr>
                        <a:t>(n = 331)</a:t>
                      </a:r>
                      <a:endParaRPr lang="en-US" sz="1200" b="1" baseline="30000" dirty="0">
                        <a:latin typeface="+mj-lt"/>
                      </a:endParaRPr>
                    </a:p>
                  </a:txBody>
                  <a:tcPr marL="121920" marR="121920" marT="60960" marB="60960" anchor="ct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2985"/>
                    </a:solidFill>
                  </a:tcPr>
                </a:tc>
                <a:tc>
                  <a:txBody>
                    <a:bodyPr/>
                    <a:lstStyle/>
                    <a:p>
                      <a:pPr algn="ctr"/>
                      <a:r>
                        <a:rPr lang="en-US" sz="1200" b="1" dirty="0">
                          <a:solidFill>
                            <a:schemeClr val="bg1"/>
                          </a:solidFill>
                          <a:latin typeface="+mj-lt"/>
                        </a:rPr>
                        <a:t>TPC</a:t>
                      </a:r>
                    </a:p>
                    <a:p>
                      <a:pPr algn="ctr"/>
                      <a:r>
                        <a:rPr lang="en-US" sz="1200" b="1" dirty="0">
                          <a:solidFill>
                            <a:schemeClr val="bg1"/>
                          </a:solidFill>
                          <a:latin typeface="+mj-lt"/>
                        </a:rPr>
                        <a:t>(n = 163)</a:t>
                      </a:r>
                    </a:p>
                  </a:txBody>
                  <a:tcPr marL="121920" marR="121920" marT="60960" marB="6096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595959"/>
                    </a:solidFill>
                  </a:tcPr>
                </a:tc>
                <a:tc>
                  <a:txBody>
                    <a:bodyPr/>
                    <a:lstStyle/>
                    <a:p>
                      <a:pPr algn="ctr"/>
                      <a:r>
                        <a:rPr lang="en-US" sz="1200" b="1" dirty="0">
                          <a:solidFill>
                            <a:schemeClr val="bg1"/>
                          </a:solidFill>
                          <a:latin typeface="+mj-lt"/>
                        </a:rPr>
                        <a:t>T-DXd</a:t>
                      </a:r>
                    </a:p>
                    <a:p>
                      <a:pPr algn="ctr"/>
                      <a:r>
                        <a:rPr lang="en-US" sz="1200" b="1" dirty="0">
                          <a:solidFill>
                            <a:schemeClr val="bg1"/>
                          </a:solidFill>
                          <a:latin typeface="+mj-lt"/>
                        </a:rPr>
                        <a:t>(n = 373)</a:t>
                      </a:r>
                    </a:p>
                  </a:txBody>
                  <a:tcPr marL="121920" marR="121920" marT="60960" marB="6096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2985"/>
                    </a:solidFill>
                  </a:tcPr>
                </a:tc>
                <a:tc>
                  <a:txBody>
                    <a:bodyPr/>
                    <a:lstStyle/>
                    <a:p>
                      <a:pPr algn="ctr"/>
                      <a:r>
                        <a:rPr lang="en-US" sz="1200" b="1" dirty="0">
                          <a:solidFill>
                            <a:schemeClr val="bg1"/>
                          </a:solidFill>
                          <a:latin typeface="+mj-lt"/>
                        </a:rPr>
                        <a:t>TPC</a:t>
                      </a:r>
                    </a:p>
                    <a:p>
                      <a:pPr algn="ctr"/>
                      <a:r>
                        <a:rPr lang="en-US" sz="1200" b="1" dirty="0">
                          <a:solidFill>
                            <a:schemeClr val="bg1"/>
                          </a:solidFill>
                          <a:latin typeface="+mj-lt"/>
                        </a:rPr>
                        <a:t>(n = 184)</a:t>
                      </a:r>
                    </a:p>
                  </a:txBody>
                  <a:tcPr marL="121920" marR="121920" marT="60960" marB="60960" anchor="ct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595959"/>
                    </a:solidFill>
                  </a:tcPr>
                </a:tc>
                <a:extLst>
                  <a:ext uri="{0D108BD9-81ED-4DB2-BD59-A6C34878D82A}">
                    <a16:rowId xmlns:a16="http://schemas.microsoft.com/office/drawing/2014/main" val="4171489895"/>
                  </a:ext>
                </a:extLst>
              </a:tr>
              <a:tr h="305299">
                <a:tc>
                  <a:txBody>
                    <a:bodyPr/>
                    <a:lstStyle/>
                    <a:p>
                      <a:r>
                        <a:rPr lang="en-US" sz="1200" b="1" dirty="0">
                          <a:latin typeface="+mj-lt"/>
                        </a:rPr>
                        <a:t>Median PFS2 </a:t>
                      </a:r>
                      <a:r>
                        <a:rPr lang="en-US" sz="1200" b="0" dirty="0">
                          <a:latin typeface="+mj-lt"/>
                        </a:rPr>
                        <a:t>by investigator, mo (95% CI)</a:t>
                      </a:r>
                      <a:endParaRPr lang="en-US" sz="1200" b="1" dirty="0">
                        <a:latin typeface="+mj-lt"/>
                      </a:endParaRPr>
                    </a:p>
                  </a:txBody>
                  <a:tcPr marL="121920" marR="121920" marT="60960" marB="6096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AEAEA"/>
                    </a:solidFill>
                  </a:tcPr>
                </a:tc>
                <a:tc>
                  <a:txBody>
                    <a:bodyPr/>
                    <a:lstStyle/>
                    <a:p>
                      <a:pPr algn="ctr"/>
                      <a:r>
                        <a:rPr lang="en-NZ" sz="1200" dirty="0">
                          <a:solidFill>
                            <a:schemeClr val="tx1"/>
                          </a:solidFill>
                          <a:effectLst/>
                          <a:latin typeface="+mj-lt"/>
                          <a:ea typeface="Calibri" panose="020F0502020204030204" pitchFamily="34" charset="0"/>
                          <a:cs typeface="Arial" panose="020B0604020202020204" pitchFamily="34" charset="0"/>
                        </a:rPr>
                        <a:t>15.5 (13.8-17.2) </a:t>
                      </a:r>
                      <a:endParaRPr lang="en-US" sz="1200" b="1" dirty="0">
                        <a:solidFill>
                          <a:schemeClr val="tx1"/>
                        </a:solidFill>
                        <a:latin typeface="+mj-lt"/>
                      </a:endParaRP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a:txBody>
                    <a:bodyPr/>
                    <a:lstStyle/>
                    <a:p>
                      <a:pPr algn="ctr">
                        <a:lnSpc>
                          <a:spcPct val="107000"/>
                        </a:lnSpc>
                        <a:spcAft>
                          <a:spcPts val="600"/>
                        </a:spcAft>
                      </a:pPr>
                      <a:r>
                        <a:rPr lang="en-NZ" sz="1200" b="0" i="0" u="none" strike="noStrike" cap="none" dirty="0">
                          <a:solidFill>
                            <a:schemeClr val="tx1"/>
                          </a:solidFill>
                          <a:effectLst/>
                          <a:latin typeface="+mn-lt"/>
                          <a:ea typeface="Calibri" panose="020F0502020204030204" pitchFamily="34" charset="0"/>
                          <a:cs typeface="Arial" panose="020B0604020202020204" pitchFamily="34" charset="0"/>
                          <a:sym typeface="Arial"/>
                        </a:rPr>
                        <a:t>10.5 (8.3-11.4)</a:t>
                      </a:r>
                      <a:endParaRPr lang="en-NZ" sz="1200" dirty="0">
                        <a:solidFill>
                          <a:schemeClr val="tx1"/>
                        </a:solidFill>
                        <a:effectLst/>
                        <a:latin typeface="+mj-lt"/>
                        <a:ea typeface="Calibri" panose="020F0502020204030204" pitchFamily="34" charset="0"/>
                        <a:cs typeface="Arial" panose="020B0604020202020204" pitchFamily="34" charset="0"/>
                      </a:endParaRPr>
                    </a:p>
                  </a:txBody>
                  <a:tcPr marT="0" marB="0" anchor="ctr">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9D9D9"/>
                    </a:solidFill>
                  </a:tcPr>
                </a:tc>
                <a:tc>
                  <a:txBody>
                    <a:bodyPr/>
                    <a:lstStyle/>
                    <a:p>
                      <a:pPr algn="ctr">
                        <a:lnSpc>
                          <a:spcPct val="107000"/>
                        </a:lnSpc>
                        <a:spcAft>
                          <a:spcPts val="600"/>
                        </a:spcAft>
                      </a:pPr>
                      <a:r>
                        <a:rPr lang="en-NZ" sz="1200" b="0" i="0" u="none" strike="noStrike" cap="none" dirty="0">
                          <a:solidFill>
                            <a:schemeClr val="dk1"/>
                          </a:solidFill>
                          <a:effectLst/>
                          <a:latin typeface="+mn-lt"/>
                          <a:ea typeface="Calibri" panose="020F0502020204030204" pitchFamily="34" charset="0"/>
                          <a:cs typeface="Arial" panose="020B0604020202020204" pitchFamily="34" charset="0"/>
                          <a:sym typeface="Arial"/>
                        </a:rPr>
                        <a:t>15.4 (13.6-16.5)</a:t>
                      </a:r>
                      <a:endParaRPr lang="en-NZ" sz="1200" dirty="0">
                        <a:effectLst/>
                        <a:latin typeface="+mj-lt"/>
                        <a:ea typeface="Calibri" panose="020F0502020204030204" pitchFamily="34" charset="0"/>
                        <a:cs typeface="Arial" panose="020B0604020202020204" pitchFamily="34" charset="0"/>
                      </a:endParaRPr>
                    </a:p>
                  </a:txBody>
                  <a:tcPr marT="0" marB="0" anchor="ctr">
                    <a:lnL w="12700" cap="flat" cmpd="sng" algn="ctr">
                      <a:solidFill>
                        <a:schemeClr val="tx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a:txBody>
                    <a:bodyPr/>
                    <a:lstStyle/>
                    <a:p>
                      <a:pPr algn="ctr">
                        <a:lnSpc>
                          <a:spcPct val="107000"/>
                        </a:lnSpc>
                        <a:spcAft>
                          <a:spcPts val="600"/>
                        </a:spcAft>
                      </a:pPr>
                      <a:r>
                        <a:rPr lang="en-NZ" sz="1200" b="0" i="0" u="none" strike="noStrike" cap="none" dirty="0">
                          <a:solidFill>
                            <a:schemeClr val="dk1"/>
                          </a:solidFill>
                          <a:effectLst/>
                          <a:latin typeface="+mn-lt"/>
                          <a:ea typeface="Calibri" panose="020F0502020204030204" pitchFamily="34" charset="0"/>
                          <a:cs typeface="Arial" panose="020B0604020202020204" pitchFamily="34" charset="0"/>
                          <a:sym typeface="Arial"/>
                        </a:rPr>
                        <a:t>9.7 (8.3-10.8)</a:t>
                      </a:r>
                      <a:endParaRPr lang="en-NZ" sz="1200" dirty="0">
                        <a:effectLst/>
                        <a:latin typeface="+mj-lt"/>
                        <a:ea typeface="Calibri" panose="020F0502020204030204" pitchFamily="34" charset="0"/>
                        <a:cs typeface="Arial" panose="020B0604020202020204" pitchFamily="34" charset="0"/>
                      </a:endParaRP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5404309"/>
                  </a:ext>
                </a:extLst>
              </a:tr>
              <a:tr h="305299">
                <a:tc>
                  <a:txBody>
                    <a:bodyPr/>
                    <a:lstStyle/>
                    <a:p>
                      <a:pPr marL="109538" indent="0"/>
                      <a:r>
                        <a:rPr lang="en-US" sz="1200" b="0" dirty="0">
                          <a:latin typeface="+mj-lt"/>
                        </a:rPr>
                        <a:t>Hazard ratio (95% CI)</a:t>
                      </a:r>
                    </a:p>
                  </a:txBody>
                  <a:tcPr marL="121920" marR="121920" marT="60960" marB="6096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gridSpan="2">
                  <a:txBody>
                    <a:bodyPr/>
                    <a:lstStyle/>
                    <a:p>
                      <a:pPr marL="109538" indent="0" algn="ctr"/>
                      <a:r>
                        <a:rPr lang="en-US" sz="1200" b="0" dirty="0">
                          <a:solidFill>
                            <a:schemeClr val="tx1"/>
                          </a:solidFill>
                          <a:latin typeface="+mj-lt"/>
                        </a:rPr>
                        <a:t>0.51 (0.40-0.64)</a:t>
                      </a:r>
                    </a:p>
                  </a:txBody>
                  <a:tcPr marT="0" marB="0" anchor="ctr">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hMerge="1">
                  <a:txBody>
                    <a:bodyPr/>
                    <a:lstStyle/>
                    <a:p>
                      <a:pPr algn="ctr">
                        <a:lnSpc>
                          <a:spcPct val="107000"/>
                        </a:lnSpc>
                        <a:spcAft>
                          <a:spcPts val="600"/>
                        </a:spcAft>
                      </a:pPr>
                      <a:endParaRPr lang="en-NZ" sz="1100" dirty="0">
                        <a:effectLst/>
                        <a:latin typeface="+mj-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9D9D9"/>
                    </a:solidFill>
                  </a:tcPr>
                </a:tc>
                <a:tc gridSpan="2">
                  <a:txBody>
                    <a:bodyPr/>
                    <a:lstStyle/>
                    <a:p>
                      <a:pPr marL="0" marR="0" lvl="0" indent="0" algn="ctr" defTabSz="914400" rtl="0" eaLnBrk="1" fontAlgn="auto" latinLnBrk="0" hangingPunct="1">
                        <a:lnSpc>
                          <a:spcPct val="107000"/>
                        </a:lnSpc>
                        <a:spcBef>
                          <a:spcPts val="0"/>
                        </a:spcBef>
                        <a:spcAft>
                          <a:spcPts val="600"/>
                        </a:spcAft>
                        <a:buClr>
                          <a:srgbClr val="000000"/>
                        </a:buClr>
                        <a:buSzTx/>
                        <a:buFont typeface="Arial"/>
                        <a:buNone/>
                        <a:tabLst/>
                        <a:defRPr/>
                      </a:pPr>
                      <a:r>
                        <a:rPr lang="en-US" sz="1200" b="0" i="0" u="none" strike="noStrike" cap="none" dirty="0">
                          <a:solidFill>
                            <a:schemeClr val="dk1"/>
                          </a:solidFill>
                          <a:latin typeface="+mn-lt"/>
                          <a:ea typeface="+mn-ea"/>
                          <a:cs typeface="+mn-cs"/>
                          <a:sym typeface="Arial"/>
                        </a:rPr>
                        <a:t>0.51 (0.41-0.64)</a:t>
                      </a:r>
                    </a:p>
                  </a:txBody>
                  <a:tcPr marT="0" marB="0" anchor="ctr">
                    <a:lnL w="12700" cap="flat" cmpd="sng" algn="ctr">
                      <a:solidFill>
                        <a:schemeClr val="tx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hMerge="1">
                  <a:txBody>
                    <a:bodyPr/>
                    <a:lstStyle/>
                    <a:p>
                      <a:pPr algn="ctr">
                        <a:lnSpc>
                          <a:spcPct val="107000"/>
                        </a:lnSpc>
                        <a:spcAft>
                          <a:spcPts val="600"/>
                        </a:spcAft>
                      </a:pPr>
                      <a:endParaRPr lang="en-NZ" sz="1100" dirty="0">
                        <a:effectLst/>
                        <a:latin typeface="+mj-lt"/>
                        <a:ea typeface="Calibri" panose="020F0502020204030204" pitchFamily="34" charset="0"/>
                        <a:cs typeface="Arial" panose="020B0604020202020204" pitchFamily="34" charset="0"/>
                      </a:endParaRPr>
                    </a:p>
                  </a:txBody>
                  <a:tcPr marL="68580" marR="6858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40433989"/>
                  </a:ext>
                </a:extLst>
              </a:tr>
              <a:tr h="305299">
                <a:tc gridSpan="5">
                  <a:txBody>
                    <a:bodyPr/>
                    <a:lstStyle/>
                    <a:p>
                      <a:r>
                        <a:rPr lang="en-US" sz="1200" b="1" dirty="0">
                          <a:latin typeface="+mj-lt"/>
                        </a:rPr>
                        <a:t>Post-study anticancer therapies</a:t>
                      </a:r>
                    </a:p>
                  </a:txBody>
                  <a:tcPr marL="121920" marR="121920" marT="60960" marB="6096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AEAEA"/>
                    </a:solidFill>
                  </a:tcPr>
                </a:tc>
                <a:tc hMerge="1">
                  <a:txBody>
                    <a:bodyPr/>
                    <a:lstStyle/>
                    <a:p>
                      <a:endParaRPr lang="en-US"/>
                    </a:p>
                  </a:txBody>
                  <a:tcPr>
                    <a:lnT w="12700" cap="flat" cmpd="sng" algn="ctr">
                      <a:solidFill>
                        <a:schemeClr val="accent1"/>
                      </a:solidFill>
                      <a:prstDash val="solid"/>
                      <a:round/>
                      <a:headEnd type="none" w="med" len="med"/>
                      <a:tailEnd type="none" w="med" len="med"/>
                    </a:lnT>
                  </a:tcPr>
                </a:tc>
                <a:tc hMerge="1">
                  <a:txBody>
                    <a:bodyPr/>
                    <a:lstStyle/>
                    <a:p>
                      <a:pPr algn="ctr">
                        <a:lnSpc>
                          <a:spcPct val="107000"/>
                        </a:lnSpc>
                        <a:spcAft>
                          <a:spcPts val="600"/>
                        </a:spcAft>
                      </a:pPr>
                      <a:endParaRPr lang="en-NZ" sz="1100" dirty="0">
                        <a:effectLst/>
                        <a:latin typeface="+mj-lt"/>
                        <a:ea typeface="Calibri" panose="020F0502020204030204" pitchFamily="34" charset="0"/>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9D9D9"/>
                    </a:solidFill>
                  </a:tcPr>
                </a:tc>
                <a:tc hMerge="1">
                  <a:txBody>
                    <a:bodyPr/>
                    <a:lstStyle/>
                    <a:p>
                      <a:pPr algn="ctr">
                        <a:lnSpc>
                          <a:spcPct val="107000"/>
                        </a:lnSpc>
                        <a:spcAft>
                          <a:spcPts val="600"/>
                        </a:spcAft>
                      </a:pPr>
                      <a:endParaRPr lang="en-NZ" sz="1100" dirty="0">
                        <a:effectLst/>
                        <a:latin typeface="+mj-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hMerge="1">
                  <a:txBody>
                    <a:bodyPr/>
                    <a:lstStyle/>
                    <a:p>
                      <a:pPr algn="ctr">
                        <a:lnSpc>
                          <a:spcPct val="107000"/>
                        </a:lnSpc>
                        <a:spcAft>
                          <a:spcPts val="600"/>
                        </a:spcAft>
                      </a:pPr>
                      <a:endParaRPr lang="en-NZ" sz="1100" dirty="0">
                        <a:effectLst/>
                        <a:latin typeface="+mj-lt"/>
                        <a:ea typeface="Calibri" panose="020F0502020204030204" pitchFamily="34" charset="0"/>
                        <a:cs typeface="Arial" panose="020B0604020202020204" pitchFamily="34" charset="0"/>
                      </a:endParaRPr>
                    </a:p>
                  </a:txBody>
                  <a:tcPr marL="68580" marR="6858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45248218"/>
                  </a:ext>
                </a:extLst>
              </a:tr>
              <a:tr h="305299">
                <a:tc>
                  <a:txBody>
                    <a:bodyPr/>
                    <a:lstStyle/>
                    <a:p>
                      <a:r>
                        <a:rPr lang="en-US" sz="1200" b="1" dirty="0">
                          <a:latin typeface="+mj-lt"/>
                        </a:rPr>
                        <a:t>Systemic treatment, n (%)</a:t>
                      </a:r>
                    </a:p>
                  </a:txBody>
                  <a:tcPr marL="121920" marR="121920" marT="60960" marB="6096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r>
                        <a:rPr lang="en-NZ" sz="1200" dirty="0">
                          <a:solidFill>
                            <a:srgbClr val="000000"/>
                          </a:solidFill>
                          <a:effectLst/>
                          <a:latin typeface="+mj-lt"/>
                          <a:ea typeface="Yu Mincho" panose="02020400000000000000" pitchFamily="18" charset="-128"/>
                          <a:cs typeface="Arial" panose="020B0604020202020204" pitchFamily="34" charset="0"/>
                        </a:rPr>
                        <a:t>247 (74.6)</a:t>
                      </a:r>
                      <a:endParaRPr lang="en-US" sz="1200" b="1" dirty="0">
                        <a:latin typeface="+mj-lt"/>
                      </a:endParaRP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a:txBody>
                    <a:bodyPr/>
                    <a:lstStyle/>
                    <a:p>
                      <a:pPr algn="ctr">
                        <a:lnSpc>
                          <a:spcPct val="107000"/>
                        </a:lnSpc>
                        <a:spcAft>
                          <a:spcPts val="600"/>
                        </a:spcAft>
                      </a:pPr>
                      <a:r>
                        <a:rPr lang="en-NZ" sz="1200" dirty="0">
                          <a:solidFill>
                            <a:srgbClr val="000000"/>
                          </a:solidFill>
                          <a:effectLst/>
                          <a:latin typeface="+mj-lt"/>
                          <a:ea typeface="Yu Mincho" panose="02020400000000000000" pitchFamily="18" charset="-128"/>
                          <a:cs typeface="Arial" panose="020B0604020202020204" pitchFamily="34" charset="0"/>
                        </a:rPr>
                        <a:t>126 (77.3)</a:t>
                      </a:r>
                      <a:endParaRPr lang="en-NZ" sz="1200" dirty="0">
                        <a:effectLst/>
                        <a:latin typeface="+mj-lt"/>
                        <a:ea typeface="Calibri" panose="020F0502020204030204" pitchFamily="34" charset="0"/>
                        <a:cs typeface="Arial" panose="020B0604020202020204" pitchFamily="34" charset="0"/>
                      </a:endParaRPr>
                    </a:p>
                  </a:txBody>
                  <a:tcPr marT="0" marB="0" anchor="ctr">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9D9D9"/>
                    </a:solidFill>
                  </a:tcPr>
                </a:tc>
                <a:tc>
                  <a:txBody>
                    <a:bodyPr/>
                    <a:lstStyle/>
                    <a:p>
                      <a:pPr algn="ctr">
                        <a:lnSpc>
                          <a:spcPct val="107000"/>
                        </a:lnSpc>
                        <a:spcAft>
                          <a:spcPts val="600"/>
                        </a:spcAft>
                      </a:pPr>
                      <a:r>
                        <a:rPr lang="en-NZ" sz="1200" dirty="0">
                          <a:solidFill>
                            <a:srgbClr val="000000"/>
                          </a:solidFill>
                          <a:effectLst/>
                          <a:latin typeface="+mj-lt"/>
                          <a:ea typeface="Yu Mincho" panose="02020400000000000000" pitchFamily="18" charset="-128"/>
                          <a:cs typeface="Arial" panose="020B0604020202020204" pitchFamily="34" charset="0"/>
                        </a:rPr>
                        <a:t>282 (75.6)</a:t>
                      </a:r>
                      <a:endParaRPr lang="en-NZ" sz="1200" dirty="0">
                        <a:effectLst/>
                        <a:latin typeface="+mj-lt"/>
                        <a:ea typeface="Calibri" panose="020F0502020204030204" pitchFamily="34" charset="0"/>
                        <a:cs typeface="Arial" panose="020B0604020202020204" pitchFamily="34" charset="0"/>
                      </a:endParaRPr>
                    </a:p>
                  </a:txBody>
                  <a:tcPr marT="0" marB="0" anchor="ctr">
                    <a:lnL w="12700" cap="flat" cmpd="sng" algn="ctr">
                      <a:solidFill>
                        <a:schemeClr val="tx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a:txBody>
                    <a:bodyPr/>
                    <a:lstStyle/>
                    <a:p>
                      <a:pPr algn="ctr">
                        <a:lnSpc>
                          <a:spcPct val="107000"/>
                        </a:lnSpc>
                        <a:spcAft>
                          <a:spcPts val="600"/>
                        </a:spcAft>
                      </a:pPr>
                      <a:r>
                        <a:rPr lang="en-NZ" sz="1200" dirty="0">
                          <a:solidFill>
                            <a:srgbClr val="000000"/>
                          </a:solidFill>
                          <a:effectLst/>
                          <a:latin typeface="+mj-lt"/>
                          <a:ea typeface="Yu Mincho" panose="02020400000000000000" pitchFamily="18" charset="-128"/>
                          <a:cs typeface="Arial" panose="020B0604020202020204" pitchFamily="34" charset="0"/>
                        </a:rPr>
                        <a:t>144 (78.3)</a:t>
                      </a:r>
                      <a:endParaRPr lang="en-NZ" sz="1200" dirty="0">
                        <a:effectLst/>
                        <a:latin typeface="+mj-lt"/>
                        <a:ea typeface="Calibri" panose="020F0502020204030204" pitchFamily="34" charset="0"/>
                        <a:cs typeface="Arial" panose="020B0604020202020204" pitchFamily="34" charset="0"/>
                      </a:endParaRP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28986711"/>
                  </a:ext>
                </a:extLst>
              </a:tr>
              <a:tr h="305299">
                <a:tc>
                  <a:txBody>
                    <a:bodyPr/>
                    <a:lstStyle/>
                    <a:p>
                      <a:pPr marL="88900" indent="0"/>
                      <a:r>
                        <a:rPr lang="en-US" sz="1200" b="0" dirty="0">
                          <a:latin typeface="+mj-lt"/>
                        </a:rPr>
                        <a:t>Targeted therapy</a:t>
                      </a:r>
                      <a:r>
                        <a:rPr lang="en-US" sz="1200" b="0" baseline="30000" dirty="0">
                          <a:latin typeface="+mj-lt"/>
                        </a:rPr>
                        <a:t>c</a:t>
                      </a:r>
                    </a:p>
                  </a:txBody>
                  <a:tcPr marL="121920" marR="121920" marT="60960" marB="6096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indent="0" algn="ctr"/>
                      <a:r>
                        <a:rPr lang="en-NZ" sz="1200" dirty="0">
                          <a:effectLst/>
                          <a:latin typeface="+mj-lt"/>
                          <a:ea typeface="Yu Mincho" panose="02020400000000000000" pitchFamily="18" charset="-128"/>
                          <a:cs typeface="Arial" panose="020B0604020202020204" pitchFamily="34" charset="0"/>
                        </a:rPr>
                        <a:t>119 (36.0)</a:t>
                      </a:r>
                      <a:endParaRPr lang="en-US" sz="1200" b="0" baseline="30000" dirty="0">
                        <a:latin typeface="+mj-lt"/>
                      </a:endParaRP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a:txBody>
                    <a:bodyPr/>
                    <a:lstStyle/>
                    <a:p>
                      <a:pPr algn="ctr">
                        <a:lnSpc>
                          <a:spcPct val="107000"/>
                        </a:lnSpc>
                        <a:spcAft>
                          <a:spcPts val="600"/>
                        </a:spcAft>
                      </a:pPr>
                      <a:r>
                        <a:rPr lang="en-NZ" sz="1200" dirty="0">
                          <a:effectLst/>
                          <a:latin typeface="+mj-lt"/>
                          <a:ea typeface="Yu Mincho" panose="02020400000000000000" pitchFamily="18" charset="-128"/>
                          <a:cs typeface="Arial" panose="020B0604020202020204" pitchFamily="34" charset="0"/>
                        </a:rPr>
                        <a:t>70 (42.9)</a:t>
                      </a:r>
                      <a:endParaRPr lang="en-NZ" sz="1200" dirty="0">
                        <a:effectLst/>
                        <a:latin typeface="+mj-lt"/>
                        <a:ea typeface="Calibri" panose="020F0502020204030204" pitchFamily="34" charset="0"/>
                        <a:cs typeface="Arial" panose="020B0604020202020204" pitchFamily="34" charset="0"/>
                      </a:endParaRPr>
                    </a:p>
                  </a:txBody>
                  <a:tcPr marT="0" marB="0" anchor="ctr">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tc>
                  <a:txBody>
                    <a:bodyPr/>
                    <a:lstStyle/>
                    <a:p>
                      <a:pPr algn="ctr">
                        <a:lnSpc>
                          <a:spcPct val="107000"/>
                        </a:lnSpc>
                        <a:spcAft>
                          <a:spcPts val="600"/>
                        </a:spcAft>
                      </a:pPr>
                      <a:r>
                        <a:rPr lang="en-NZ" sz="1200" dirty="0">
                          <a:effectLst/>
                          <a:latin typeface="+mj-lt"/>
                          <a:ea typeface="Yu Mincho" panose="02020400000000000000" pitchFamily="18" charset="-128"/>
                          <a:cs typeface="Arial" panose="020B0604020202020204" pitchFamily="34" charset="0"/>
                        </a:rPr>
                        <a:t>134 (35.9)</a:t>
                      </a:r>
                      <a:endParaRPr lang="en-NZ" sz="1200" dirty="0">
                        <a:effectLst/>
                        <a:latin typeface="+mj-lt"/>
                        <a:ea typeface="Calibri" panose="020F0502020204030204" pitchFamily="34" charset="0"/>
                        <a:cs typeface="Arial" panose="020B0604020202020204" pitchFamily="34" charset="0"/>
                      </a:endParaRPr>
                    </a:p>
                  </a:txBody>
                  <a:tcPr marT="0" marB="0" anchor="ctr">
                    <a:lnL w="12700" cap="flat" cmpd="sng" algn="ctr">
                      <a:solidFill>
                        <a:schemeClr val="tx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a:txBody>
                    <a:bodyPr/>
                    <a:lstStyle/>
                    <a:p>
                      <a:pPr algn="ctr">
                        <a:lnSpc>
                          <a:spcPct val="107000"/>
                        </a:lnSpc>
                        <a:spcAft>
                          <a:spcPts val="600"/>
                        </a:spcAft>
                      </a:pPr>
                      <a:r>
                        <a:rPr lang="en-NZ" sz="1200" dirty="0">
                          <a:effectLst/>
                          <a:latin typeface="+mj-lt"/>
                          <a:ea typeface="Yu Mincho" panose="02020400000000000000" pitchFamily="18" charset="-128"/>
                          <a:cs typeface="Arial" panose="020B0604020202020204" pitchFamily="34" charset="0"/>
                        </a:rPr>
                        <a:t>75 (40.8)</a:t>
                      </a:r>
                      <a:endParaRPr lang="en-NZ" sz="1200" dirty="0">
                        <a:effectLst/>
                        <a:latin typeface="+mj-lt"/>
                        <a:ea typeface="Calibri" panose="020F0502020204030204" pitchFamily="34" charset="0"/>
                        <a:cs typeface="Arial" panose="020B0604020202020204" pitchFamily="34" charset="0"/>
                      </a:endParaRP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88432403"/>
                  </a:ext>
                </a:extLst>
              </a:tr>
              <a:tr h="305299">
                <a:tc>
                  <a:txBody>
                    <a:bodyPr/>
                    <a:lstStyle/>
                    <a:p>
                      <a:pPr marL="228600" indent="0"/>
                      <a:r>
                        <a:rPr lang="en-US" sz="1200" b="0" dirty="0">
                          <a:latin typeface="+mj-lt"/>
                        </a:rPr>
                        <a:t>CDK4/6 inhibitors</a:t>
                      </a:r>
                    </a:p>
                  </a:txBody>
                  <a:tcPr marL="121920" marR="121920" marT="60960" marB="6096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indent="0" algn="ctr"/>
                      <a:r>
                        <a:rPr lang="en-NZ" sz="1200" dirty="0">
                          <a:effectLst/>
                          <a:latin typeface="+mj-lt"/>
                          <a:ea typeface="Yu Mincho" panose="02020400000000000000" pitchFamily="18" charset="-128"/>
                          <a:cs typeface="Arial" panose="020B0604020202020204" pitchFamily="34" charset="0"/>
                        </a:rPr>
                        <a:t>47 (14.2)</a:t>
                      </a:r>
                      <a:endParaRPr lang="en-US" sz="1200" b="0" dirty="0">
                        <a:latin typeface="+mj-lt"/>
                      </a:endParaRP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a:txBody>
                    <a:bodyPr/>
                    <a:lstStyle/>
                    <a:p>
                      <a:pPr algn="ctr">
                        <a:lnSpc>
                          <a:spcPct val="107000"/>
                        </a:lnSpc>
                        <a:spcAft>
                          <a:spcPts val="600"/>
                        </a:spcAft>
                      </a:pPr>
                      <a:r>
                        <a:rPr lang="en-NZ" sz="1200" dirty="0">
                          <a:effectLst/>
                          <a:latin typeface="+mj-lt"/>
                          <a:ea typeface="Yu Mincho" panose="02020400000000000000" pitchFamily="18" charset="-128"/>
                          <a:cs typeface="Arial" panose="020B0604020202020204" pitchFamily="34" charset="0"/>
                        </a:rPr>
                        <a:t>27 (16.6)</a:t>
                      </a:r>
                      <a:endParaRPr lang="en-NZ" sz="1200" dirty="0">
                        <a:effectLst/>
                        <a:latin typeface="+mj-lt"/>
                        <a:ea typeface="Calibri" panose="020F0502020204030204" pitchFamily="34" charset="0"/>
                        <a:cs typeface="Arial" panose="020B0604020202020204" pitchFamily="34" charset="0"/>
                      </a:endParaRPr>
                    </a:p>
                  </a:txBody>
                  <a:tcPr marT="0" marB="0" anchor="ctr">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tc>
                  <a:txBody>
                    <a:bodyPr/>
                    <a:lstStyle/>
                    <a:p>
                      <a:pPr algn="ctr">
                        <a:lnSpc>
                          <a:spcPct val="107000"/>
                        </a:lnSpc>
                        <a:spcAft>
                          <a:spcPts val="600"/>
                        </a:spcAft>
                      </a:pPr>
                      <a:r>
                        <a:rPr lang="en-NZ" sz="1200" dirty="0">
                          <a:effectLst/>
                          <a:latin typeface="+mj-lt"/>
                          <a:ea typeface="Yu Mincho" panose="02020400000000000000" pitchFamily="18" charset="-128"/>
                          <a:cs typeface="Arial" panose="020B0604020202020204" pitchFamily="34" charset="0"/>
                        </a:rPr>
                        <a:t>48 (12.9)</a:t>
                      </a:r>
                      <a:endParaRPr lang="en-NZ" sz="1200" dirty="0">
                        <a:effectLst/>
                        <a:latin typeface="+mj-lt"/>
                        <a:ea typeface="Calibri" panose="020F0502020204030204" pitchFamily="34" charset="0"/>
                        <a:cs typeface="Arial" panose="020B0604020202020204" pitchFamily="34" charset="0"/>
                      </a:endParaRPr>
                    </a:p>
                  </a:txBody>
                  <a:tcPr marT="0" marB="0" anchor="ctr">
                    <a:lnL w="12700" cap="flat" cmpd="sng" algn="ctr">
                      <a:solidFill>
                        <a:schemeClr val="tx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a:txBody>
                    <a:bodyPr/>
                    <a:lstStyle/>
                    <a:p>
                      <a:pPr algn="ctr">
                        <a:lnSpc>
                          <a:spcPct val="107000"/>
                        </a:lnSpc>
                        <a:spcAft>
                          <a:spcPts val="600"/>
                        </a:spcAft>
                      </a:pPr>
                      <a:r>
                        <a:rPr lang="en-NZ" sz="1200" dirty="0">
                          <a:effectLst/>
                          <a:latin typeface="+mj-lt"/>
                          <a:ea typeface="Yu Mincho" panose="02020400000000000000" pitchFamily="18" charset="-128"/>
                          <a:cs typeface="Arial" panose="020B0604020202020204" pitchFamily="34" charset="0"/>
                        </a:rPr>
                        <a:t>27 (14.7)</a:t>
                      </a:r>
                      <a:endParaRPr lang="en-NZ" sz="1200" dirty="0">
                        <a:effectLst/>
                        <a:latin typeface="+mj-lt"/>
                        <a:ea typeface="Calibri" panose="020F0502020204030204" pitchFamily="34" charset="0"/>
                        <a:cs typeface="Arial" panose="020B0604020202020204" pitchFamily="34" charset="0"/>
                      </a:endParaRP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15910965"/>
                  </a:ext>
                </a:extLst>
              </a:tr>
              <a:tr h="305299">
                <a:tc>
                  <a:txBody>
                    <a:bodyPr/>
                    <a:lstStyle/>
                    <a:p>
                      <a:pPr marL="228600" indent="0"/>
                      <a:r>
                        <a:rPr lang="en-US" sz="1200" b="1" dirty="0">
                          <a:latin typeface="+mj-lt"/>
                        </a:rPr>
                        <a:t>ADC</a:t>
                      </a:r>
                    </a:p>
                  </a:txBody>
                  <a:tcPr marL="121920" marR="121920" marT="60960" marB="6096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indent="0" algn="ctr"/>
                      <a:r>
                        <a:rPr lang="en-NZ" sz="1200" b="1" dirty="0">
                          <a:effectLst/>
                          <a:latin typeface="+mj-lt"/>
                          <a:ea typeface="Yu Mincho" panose="02020400000000000000" pitchFamily="18" charset="-128"/>
                          <a:cs typeface="Arial" panose="020B0604020202020204" pitchFamily="34" charset="0"/>
                        </a:rPr>
                        <a:t>16 (4.8)</a:t>
                      </a:r>
                      <a:endParaRPr lang="en-US" sz="1200" b="1" dirty="0">
                        <a:latin typeface="+mj-lt"/>
                      </a:endParaRP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a:txBody>
                    <a:bodyPr/>
                    <a:lstStyle/>
                    <a:p>
                      <a:pPr algn="ctr">
                        <a:lnSpc>
                          <a:spcPct val="107000"/>
                        </a:lnSpc>
                        <a:spcAft>
                          <a:spcPts val="600"/>
                        </a:spcAft>
                      </a:pPr>
                      <a:r>
                        <a:rPr lang="en-NZ" sz="1200" b="1" dirty="0">
                          <a:effectLst/>
                          <a:latin typeface="+mj-lt"/>
                          <a:ea typeface="Yu Mincho" panose="02020400000000000000" pitchFamily="18" charset="-128"/>
                          <a:cs typeface="Arial" panose="020B0604020202020204" pitchFamily="34" charset="0"/>
                        </a:rPr>
                        <a:t>15 (9.2)</a:t>
                      </a:r>
                      <a:endParaRPr lang="en-NZ" sz="1200" b="1" dirty="0">
                        <a:effectLst/>
                        <a:latin typeface="+mj-lt"/>
                        <a:ea typeface="Calibri" panose="020F0502020204030204" pitchFamily="34" charset="0"/>
                        <a:cs typeface="Arial" panose="020B0604020202020204" pitchFamily="34" charset="0"/>
                      </a:endParaRPr>
                    </a:p>
                  </a:txBody>
                  <a:tcPr marT="0" marB="0" anchor="ctr">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tc>
                  <a:txBody>
                    <a:bodyPr/>
                    <a:lstStyle/>
                    <a:p>
                      <a:pPr algn="ctr">
                        <a:lnSpc>
                          <a:spcPct val="107000"/>
                        </a:lnSpc>
                        <a:spcAft>
                          <a:spcPts val="600"/>
                        </a:spcAft>
                      </a:pPr>
                      <a:r>
                        <a:rPr lang="en-NZ" sz="1200" b="1" dirty="0">
                          <a:effectLst/>
                          <a:latin typeface="+mj-lt"/>
                          <a:ea typeface="Yu Mincho" panose="02020400000000000000" pitchFamily="18" charset="-128"/>
                          <a:cs typeface="Arial" panose="020B0604020202020204" pitchFamily="34" charset="0"/>
                        </a:rPr>
                        <a:t>18 (4.8)</a:t>
                      </a:r>
                      <a:endParaRPr lang="en-NZ" sz="1200" b="1" dirty="0">
                        <a:effectLst/>
                        <a:latin typeface="+mj-lt"/>
                        <a:ea typeface="Calibri" panose="020F0502020204030204" pitchFamily="34" charset="0"/>
                        <a:cs typeface="Arial" panose="020B0604020202020204" pitchFamily="34" charset="0"/>
                      </a:endParaRPr>
                    </a:p>
                  </a:txBody>
                  <a:tcPr marT="0" marB="0" anchor="ctr">
                    <a:lnL w="12700" cap="flat" cmpd="sng" algn="ctr">
                      <a:solidFill>
                        <a:schemeClr val="tx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a:txBody>
                    <a:bodyPr/>
                    <a:lstStyle/>
                    <a:p>
                      <a:pPr algn="ctr">
                        <a:lnSpc>
                          <a:spcPct val="107000"/>
                        </a:lnSpc>
                        <a:spcAft>
                          <a:spcPts val="600"/>
                        </a:spcAft>
                      </a:pPr>
                      <a:r>
                        <a:rPr lang="en-NZ" sz="1200" b="1" dirty="0">
                          <a:effectLst/>
                          <a:latin typeface="+mj-lt"/>
                          <a:ea typeface="Yu Mincho" panose="02020400000000000000" pitchFamily="18" charset="-128"/>
                          <a:cs typeface="Arial" panose="020B0604020202020204" pitchFamily="34" charset="0"/>
                        </a:rPr>
                        <a:t>15 (8.2)</a:t>
                      </a:r>
                      <a:endParaRPr lang="en-NZ" sz="1200" b="1" dirty="0">
                        <a:effectLst/>
                        <a:latin typeface="+mj-lt"/>
                        <a:ea typeface="Calibri" panose="020F0502020204030204" pitchFamily="34" charset="0"/>
                        <a:cs typeface="Arial" panose="020B0604020202020204" pitchFamily="34" charset="0"/>
                      </a:endParaRP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97935228"/>
                  </a:ext>
                </a:extLst>
              </a:tr>
              <a:tr h="305299">
                <a:tc>
                  <a:txBody>
                    <a:bodyPr/>
                    <a:lstStyle/>
                    <a:p>
                      <a:pPr marL="347663" indent="0"/>
                      <a:r>
                        <a:rPr lang="en-US" sz="1200" b="0" dirty="0">
                          <a:latin typeface="+mj-lt"/>
                        </a:rPr>
                        <a:t>T-DXd</a:t>
                      </a:r>
                    </a:p>
                  </a:txBody>
                  <a:tcPr marL="121920" marR="121920" marT="60960" marB="6096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indent="0" algn="ctr"/>
                      <a:r>
                        <a:rPr lang="en-NZ" sz="1200" dirty="0">
                          <a:effectLst/>
                          <a:latin typeface="+mj-lt"/>
                          <a:ea typeface="Calibri" panose="020F0502020204030204" pitchFamily="34" charset="0"/>
                          <a:cs typeface="Arial" panose="020B0604020202020204" pitchFamily="34" charset="0"/>
                        </a:rPr>
                        <a:t>2 (0.6)</a:t>
                      </a:r>
                      <a:endParaRPr lang="en-US" sz="1200" b="0" dirty="0">
                        <a:latin typeface="+mj-lt"/>
                      </a:endParaRP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a:txBody>
                    <a:bodyPr/>
                    <a:lstStyle/>
                    <a:p>
                      <a:pPr algn="ctr">
                        <a:lnSpc>
                          <a:spcPct val="107000"/>
                        </a:lnSpc>
                        <a:spcAft>
                          <a:spcPts val="600"/>
                        </a:spcAft>
                      </a:pPr>
                      <a:r>
                        <a:rPr lang="en-NZ" sz="1200" dirty="0">
                          <a:effectLst/>
                          <a:latin typeface="+mj-lt"/>
                          <a:ea typeface="Calibri" panose="020F0502020204030204" pitchFamily="34" charset="0"/>
                          <a:cs typeface="Arial" panose="020B0604020202020204" pitchFamily="34" charset="0"/>
                        </a:rPr>
                        <a:t>4 (2.5)</a:t>
                      </a:r>
                    </a:p>
                  </a:txBody>
                  <a:tcPr marT="0" marB="0" anchor="ctr">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tc>
                  <a:txBody>
                    <a:bodyPr/>
                    <a:lstStyle/>
                    <a:p>
                      <a:pPr algn="ctr">
                        <a:lnSpc>
                          <a:spcPct val="107000"/>
                        </a:lnSpc>
                        <a:spcAft>
                          <a:spcPts val="600"/>
                        </a:spcAft>
                      </a:pPr>
                      <a:r>
                        <a:rPr lang="en-NZ" sz="1200" dirty="0">
                          <a:effectLst/>
                          <a:latin typeface="+mj-lt"/>
                          <a:ea typeface="Calibri" panose="020F0502020204030204" pitchFamily="34" charset="0"/>
                          <a:cs typeface="Arial" panose="020B0604020202020204" pitchFamily="34" charset="0"/>
                        </a:rPr>
                        <a:t>2 (0.5)</a:t>
                      </a:r>
                    </a:p>
                  </a:txBody>
                  <a:tcPr marT="0" marB="0" anchor="ctr">
                    <a:lnL w="12700" cap="flat" cmpd="sng" algn="ctr">
                      <a:solidFill>
                        <a:schemeClr val="tx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a:txBody>
                    <a:bodyPr/>
                    <a:lstStyle/>
                    <a:p>
                      <a:pPr algn="ctr">
                        <a:lnSpc>
                          <a:spcPct val="107000"/>
                        </a:lnSpc>
                        <a:spcAft>
                          <a:spcPts val="600"/>
                        </a:spcAft>
                      </a:pPr>
                      <a:r>
                        <a:rPr lang="en-NZ" sz="1200" dirty="0">
                          <a:effectLst/>
                          <a:latin typeface="+mj-lt"/>
                          <a:ea typeface="Calibri" panose="020F0502020204030204" pitchFamily="34" charset="0"/>
                          <a:cs typeface="Arial" panose="020B0604020202020204" pitchFamily="34" charset="0"/>
                        </a:rPr>
                        <a:t>4 (2.2)</a:t>
                      </a: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20634237"/>
                  </a:ext>
                </a:extLst>
              </a:tr>
              <a:tr h="305299">
                <a:tc>
                  <a:txBody>
                    <a:bodyPr/>
                    <a:lstStyle/>
                    <a:p>
                      <a:pPr marL="347663" indent="0"/>
                      <a:r>
                        <a:rPr lang="en-US" sz="1200" b="0" dirty="0">
                          <a:latin typeface="+mj-lt"/>
                        </a:rPr>
                        <a:t>Sacituzumab govitecan</a:t>
                      </a:r>
                    </a:p>
                  </a:txBody>
                  <a:tcPr marL="121920" marR="121920" marT="60960" marB="6096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indent="0" algn="ctr"/>
                      <a:r>
                        <a:rPr lang="en-US" sz="1200" b="0" dirty="0">
                          <a:latin typeface="+mj-lt"/>
                        </a:rPr>
                        <a:t>9 (2.7)</a:t>
                      </a: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a:txBody>
                    <a:bodyPr/>
                    <a:lstStyle/>
                    <a:p>
                      <a:pPr algn="ctr">
                        <a:lnSpc>
                          <a:spcPct val="107000"/>
                        </a:lnSpc>
                        <a:spcAft>
                          <a:spcPts val="600"/>
                        </a:spcAft>
                      </a:pPr>
                      <a:r>
                        <a:rPr lang="en-NZ" sz="1200" dirty="0">
                          <a:effectLst/>
                          <a:latin typeface="+mj-lt"/>
                          <a:ea typeface="Calibri" panose="020F0502020204030204" pitchFamily="34" charset="0"/>
                          <a:cs typeface="Arial" panose="020B0604020202020204" pitchFamily="34" charset="0"/>
                        </a:rPr>
                        <a:t>5 (3.1)</a:t>
                      </a:r>
                    </a:p>
                  </a:txBody>
                  <a:tcPr marT="0" marB="0" anchor="ctr">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tc>
                  <a:txBody>
                    <a:bodyPr/>
                    <a:lstStyle/>
                    <a:p>
                      <a:pPr algn="ctr">
                        <a:lnSpc>
                          <a:spcPct val="107000"/>
                        </a:lnSpc>
                        <a:spcAft>
                          <a:spcPts val="600"/>
                        </a:spcAft>
                      </a:pPr>
                      <a:r>
                        <a:rPr lang="en-NZ" sz="1200" dirty="0">
                          <a:effectLst/>
                          <a:latin typeface="+mj-lt"/>
                          <a:ea typeface="Calibri" panose="020F0502020204030204" pitchFamily="34" charset="0"/>
                          <a:cs typeface="Arial" panose="020B0604020202020204" pitchFamily="34" charset="0"/>
                        </a:rPr>
                        <a:t>11 (2.9)</a:t>
                      </a:r>
                    </a:p>
                  </a:txBody>
                  <a:tcPr marT="0" marB="0" anchor="ctr">
                    <a:lnL w="12700" cap="flat" cmpd="sng" algn="ctr">
                      <a:solidFill>
                        <a:schemeClr val="tx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a:txBody>
                    <a:bodyPr/>
                    <a:lstStyle/>
                    <a:p>
                      <a:pPr algn="ctr">
                        <a:lnSpc>
                          <a:spcPct val="107000"/>
                        </a:lnSpc>
                        <a:spcAft>
                          <a:spcPts val="600"/>
                        </a:spcAft>
                      </a:pPr>
                      <a:r>
                        <a:rPr lang="en-NZ" sz="1200" dirty="0">
                          <a:effectLst/>
                          <a:latin typeface="+mj-lt"/>
                          <a:ea typeface="Calibri" panose="020F0502020204030204" pitchFamily="34" charset="0"/>
                          <a:cs typeface="Arial" panose="020B0604020202020204" pitchFamily="34" charset="0"/>
                        </a:rPr>
                        <a:t>5 (2.7)</a:t>
                      </a: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87753884"/>
                  </a:ext>
                </a:extLst>
              </a:tr>
              <a:tr h="305299">
                <a:tc>
                  <a:txBody>
                    <a:bodyPr/>
                    <a:lstStyle/>
                    <a:p>
                      <a:pPr marL="88900" indent="0"/>
                      <a:r>
                        <a:rPr lang="en-US" sz="1200" b="0" dirty="0">
                          <a:latin typeface="+mj-lt"/>
                        </a:rPr>
                        <a:t>Endocrine therapy</a:t>
                      </a:r>
                    </a:p>
                  </a:txBody>
                  <a:tcPr marL="121920" marR="121920" marT="60960" marB="6096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88900" indent="0" algn="ctr"/>
                      <a:r>
                        <a:rPr lang="en-NZ" sz="1200" dirty="0">
                          <a:effectLst/>
                          <a:latin typeface="+mj-lt"/>
                          <a:ea typeface="Yu Mincho" panose="02020400000000000000" pitchFamily="18" charset="-128"/>
                          <a:cs typeface="Arial" panose="020B0604020202020204" pitchFamily="34" charset="0"/>
                        </a:rPr>
                        <a:t>102 (30.8)</a:t>
                      </a:r>
                      <a:endParaRPr lang="en-US" sz="1200" b="0" dirty="0">
                        <a:latin typeface="+mj-lt"/>
                      </a:endParaRP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a:txBody>
                    <a:bodyPr/>
                    <a:lstStyle/>
                    <a:p>
                      <a:pPr algn="ctr">
                        <a:lnSpc>
                          <a:spcPct val="107000"/>
                        </a:lnSpc>
                        <a:spcAft>
                          <a:spcPts val="600"/>
                        </a:spcAft>
                      </a:pPr>
                      <a:r>
                        <a:rPr lang="en-NZ" sz="1200" dirty="0">
                          <a:effectLst/>
                          <a:latin typeface="+mj-lt"/>
                          <a:ea typeface="Yu Mincho" panose="02020400000000000000" pitchFamily="18" charset="-128"/>
                          <a:cs typeface="Arial" panose="020B0604020202020204" pitchFamily="34" charset="0"/>
                        </a:rPr>
                        <a:t>56 (34.4)</a:t>
                      </a:r>
                      <a:endParaRPr lang="en-NZ" sz="1200" dirty="0">
                        <a:effectLst/>
                        <a:latin typeface="+mj-lt"/>
                        <a:ea typeface="Calibri" panose="020F0502020204030204" pitchFamily="34" charset="0"/>
                        <a:cs typeface="Arial" panose="020B0604020202020204" pitchFamily="34" charset="0"/>
                      </a:endParaRPr>
                    </a:p>
                  </a:txBody>
                  <a:tcPr marT="0" marB="0" anchor="ctr">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tc>
                  <a:txBody>
                    <a:bodyPr/>
                    <a:lstStyle/>
                    <a:p>
                      <a:pPr algn="ctr">
                        <a:lnSpc>
                          <a:spcPct val="107000"/>
                        </a:lnSpc>
                        <a:spcAft>
                          <a:spcPts val="600"/>
                        </a:spcAft>
                      </a:pPr>
                      <a:r>
                        <a:rPr lang="en-NZ" sz="1200" dirty="0">
                          <a:effectLst/>
                          <a:latin typeface="+mj-lt"/>
                          <a:ea typeface="Yu Mincho" panose="02020400000000000000" pitchFamily="18" charset="-128"/>
                          <a:cs typeface="Arial" panose="020B0604020202020204" pitchFamily="34" charset="0"/>
                        </a:rPr>
                        <a:t>103 (27.6)</a:t>
                      </a:r>
                      <a:endParaRPr lang="en-NZ" sz="1200" dirty="0">
                        <a:effectLst/>
                        <a:latin typeface="+mj-lt"/>
                        <a:ea typeface="Calibri" panose="020F0502020204030204" pitchFamily="34" charset="0"/>
                        <a:cs typeface="Arial" panose="020B0604020202020204" pitchFamily="34" charset="0"/>
                      </a:endParaRPr>
                    </a:p>
                  </a:txBody>
                  <a:tcPr marT="0" marB="0" anchor="ctr">
                    <a:lnL w="12700" cap="flat" cmpd="sng" algn="ctr">
                      <a:solidFill>
                        <a:schemeClr val="tx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a:txBody>
                    <a:bodyPr/>
                    <a:lstStyle/>
                    <a:p>
                      <a:pPr algn="ctr">
                        <a:lnSpc>
                          <a:spcPct val="107000"/>
                        </a:lnSpc>
                        <a:spcAft>
                          <a:spcPts val="600"/>
                        </a:spcAft>
                      </a:pPr>
                      <a:r>
                        <a:rPr lang="en-NZ" sz="1200" dirty="0">
                          <a:effectLst/>
                          <a:latin typeface="+mj-lt"/>
                          <a:ea typeface="Yu Mincho" panose="02020400000000000000" pitchFamily="18" charset="-128"/>
                          <a:cs typeface="Arial" panose="020B0604020202020204" pitchFamily="34" charset="0"/>
                        </a:rPr>
                        <a:t>57 (31.0)</a:t>
                      </a:r>
                      <a:endParaRPr lang="en-NZ" sz="1200" dirty="0">
                        <a:effectLst/>
                        <a:latin typeface="+mj-lt"/>
                        <a:ea typeface="Calibri" panose="020F0502020204030204" pitchFamily="34" charset="0"/>
                        <a:cs typeface="Arial" panose="020B0604020202020204" pitchFamily="34" charset="0"/>
                      </a:endParaRP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85712592"/>
                  </a:ext>
                </a:extLst>
              </a:tr>
              <a:tr h="305299">
                <a:tc>
                  <a:txBody>
                    <a:bodyPr/>
                    <a:lstStyle/>
                    <a:p>
                      <a:pPr marL="88900" indent="0"/>
                      <a:r>
                        <a:rPr lang="en-US" sz="1200" b="0" dirty="0">
                          <a:latin typeface="+mj-lt"/>
                        </a:rPr>
                        <a:t>Chemotherapy</a:t>
                      </a:r>
                      <a:endParaRPr lang="en-US" sz="1200" b="0" baseline="30000" dirty="0">
                        <a:latin typeface="+mj-lt"/>
                      </a:endParaRPr>
                    </a:p>
                  </a:txBody>
                  <a:tcPr marL="121920" marR="121920" marT="60960" marB="6096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88900" indent="0" algn="ctr"/>
                      <a:r>
                        <a:rPr lang="en-NZ" sz="1200" dirty="0">
                          <a:effectLst/>
                          <a:latin typeface="+mj-lt"/>
                          <a:ea typeface="Yu Mincho" panose="02020400000000000000" pitchFamily="18" charset="-128"/>
                          <a:cs typeface="Arial" panose="020B0604020202020204" pitchFamily="34" charset="0"/>
                        </a:rPr>
                        <a:t>222 (67.1)</a:t>
                      </a:r>
                      <a:endParaRPr lang="en-US" sz="1200" b="0" baseline="30000" dirty="0">
                        <a:latin typeface="+mj-lt"/>
                      </a:endParaRP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a:txBody>
                    <a:bodyPr/>
                    <a:lstStyle/>
                    <a:p>
                      <a:pPr algn="ctr">
                        <a:lnSpc>
                          <a:spcPct val="107000"/>
                        </a:lnSpc>
                        <a:spcAft>
                          <a:spcPts val="600"/>
                        </a:spcAft>
                      </a:pPr>
                      <a:r>
                        <a:rPr lang="en-NZ" sz="1200" dirty="0">
                          <a:effectLst/>
                          <a:latin typeface="+mj-lt"/>
                          <a:ea typeface="Yu Mincho" panose="02020400000000000000" pitchFamily="18" charset="-128"/>
                          <a:cs typeface="Arial" panose="020B0604020202020204" pitchFamily="34" charset="0"/>
                        </a:rPr>
                        <a:t>109 (66.9)</a:t>
                      </a:r>
                      <a:endParaRPr lang="en-NZ" sz="1200" dirty="0">
                        <a:effectLst/>
                        <a:latin typeface="+mj-lt"/>
                        <a:ea typeface="Calibri" panose="020F0502020204030204" pitchFamily="34" charset="0"/>
                        <a:cs typeface="Arial" panose="020B0604020202020204" pitchFamily="34" charset="0"/>
                      </a:endParaRPr>
                    </a:p>
                  </a:txBody>
                  <a:tcPr marT="0" marB="0" anchor="ctr">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tc>
                  <a:txBody>
                    <a:bodyPr/>
                    <a:lstStyle/>
                    <a:p>
                      <a:pPr algn="ctr">
                        <a:lnSpc>
                          <a:spcPct val="107000"/>
                        </a:lnSpc>
                        <a:spcAft>
                          <a:spcPts val="600"/>
                        </a:spcAft>
                      </a:pPr>
                      <a:r>
                        <a:rPr lang="en-NZ" sz="1200" dirty="0">
                          <a:effectLst/>
                          <a:latin typeface="+mj-lt"/>
                          <a:ea typeface="Yu Mincho" panose="02020400000000000000" pitchFamily="18" charset="-128"/>
                          <a:cs typeface="Arial" panose="020B0604020202020204" pitchFamily="34" charset="0"/>
                        </a:rPr>
                        <a:t>257 (68.9)</a:t>
                      </a:r>
                      <a:endParaRPr lang="en-NZ" sz="1200" dirty="0">
                        <a:effectLst/>
                        <a:latin typeface="+mj-lt"/>
                        <a:ea typeface="Calibri" panose="020F0502020204030204" pitchFamily="34" charset="0"/>
                        <a:cs typeface="Arial" panose="020B0604020202020204" pitchFamily="34" charset="0"/>
                      </a:endParaRPr>
                    </a:p>
                  </a:txBody>
                  <a:tcPr marT="0" marB="0" anchor="ctr">
                    <a:lnL w="12700" cap="flat" cmpd="sng" algn="ctr">
                      <a:solidFill>
                        <a:schemeClr val="tx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a:txBody>
                    <a:bodyPr/>
                    <a:lstStyle/>
                    <a:p>
                      <a:pPr algn="ctr">
                        <a:lnSpc>
                          <a:spcPct val="107000"/>
                        </a:lnSpc>
                        <a:spcAft>
                          <a:spcPts val="600"/>
                        </a:spcAft>
                      </a:pPr>
                      <a:r>
                        <a:rPr lang="en-NZ" sz="1200" dirty="0">
                          <a:effectLst/>
                          <a:latin typeface="+mj-lt"/>
                          <a:ea typeface="Yu Mincho" panose="02020400000000000000" pitchFamily="18" charset="-128"/>
                          <a:cs typeface="Arial" panose="020B0604020202020204" pitchFamily="34" charset="0"/>
                        </a:rPr>
                        <a:t>126 (68.5)</a:t>
                      </a:r>
                      <a:endParaRPr lang="en-NZ" sz="1200" dirty="0">
                        <a:effectLst/>
                        <a:latin typeface="+mj-lt"/>
                        <a:ea typeface="Calibri" panose="020F0502020204030204" pitchFamily="34" charset="0"/>
                        <a:cs typeface="Arial" panose="020B0604020202020204" pitchFamily="34" charset="0"/>
                      </a:endParaRP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29155761"/>
                  </a:ext>
                </a:extLst>
              </a:tr>
              <a:tr h="305299">
                <a:tc>
                  <a:txBody>
                    <a:bodyPr/>
                    <a:lstStyle/>
                    <a:p>
                      <a:r>
                        <a:rPr lang="en-US" sz="1200" b="1" dirty="0">
                          <a:latin typeface="+mj-lt"/>
                        </a:rPr>
                        <a:t>Radiation, n (%)</a:t>
                      </a:r>
                    </a:p>
                  </a:txBody>
                  <a:tcPr marL="121920" marR="121920" marT="60960" marB="6096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r>
                        <a:rPr lang="en-NZ" sz="1200" dirty="0">
                          <a:effectLst/>
                          <a:latin typeface="+mj-lt"/>
                          <a:ea typeface="Yu Mincho" panose="02020400000000000000" pitchFamily="18" charset="-128"/>
                          <a:cs typeface="Arial" panose="020B0604020202020204" pitchFamily="34" charset="0"/>
                        </a:rPr>
                        <a:t>32 (9.7)</a:t>
                      </a:r>
                      <a:endParaRPr lang="en-US" sz="1200" b="1" dirty="0">
                        <a:latin typeface="+mj-lt"/>
                      </a:endParaRP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a:txBody>
                    <a:bodyPr/>
                    <a:lstStyle/>
                    <a:p>
                      <a:pPr algn="ctr">
                        <a:lnSpc>
                          <a:spcPct val="107000"/>
                        </a:lnSpc>
                        <a:spcAft>
                          <a:spcPts val="600"/>
                        </a:spcAft>
                      </a:pPr>
                      <a:r>
                        <a:rPr lang="en-NZ" sz="1200" dirty="0">
                          <a:effectLst/>
                          <a:latin typeface="+mj-lt"/>
                          <a:ea typeface="Yu Mincho" panose="02020400000000000000" pitchFamily="18" charset="-128"/>
                          <a:cs typeface="Arial" panose="020B0604020202020204" pitchFamily="34" charset="0"/>
                        </a:rPr>
                        <a:t>25 (15.3)</a:t>
                      </a:r>
                      <a:endParaRPr lang="en-NZ" sz="1200" dirty="0">
                        <a:effectLst/>
                        <a:latin typeface="+mj-lt"/>
                        <a:ea typeface="Calibri" panose="020F0502020204030204" pitchFamily="34" charset="0"/>
                        <a:cs typeface="Arial" panose="020B0604020202020204" pitchFamily="34" charset="0"/>
                      </a:endParaRPr>
                    </a:p>
                  </a:txBody>
                  <a:tcPr marT="0" marB="0" anchor="ctr">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tc>
                  <a:txBody>
                    <a:bodyPr/>
                    <a:lstStyle/>
                    <a:p>
                      <a:pPr algn="ctr">
                        <a:lnSpc>
                          <a:spcPct val="107000"/>
                        </a:lnSpc>
                        <a:spcAft>
                          <a:spcPts val="600"/>
                        </a:spcAft>
                      </a:pPr>
                      <a:r>
                        <a:rPr lang="en-NZ" sz="1200" dirty="0">
                          <a:effectLst/>
                          <a:latin typeface="+mj-lt"/>
                          <a:ea typeface="Yu Mincho" panose="02020400000000000000" pitchFamily="18" charset="-128"/>
                          <a:cs typeface="Arial" panose="020B0604020202020204" pitchFamily="34" charset="0"/>
                        </a:rPr>
                        <a:t>37 (9.9)</a:t>
                      </a:r>
                      <a:endParaRPr lang="en-NZ" sz="1200" dirty="0">
                        <a:effectLst/>
                        <a:latin typeface="+mj-lt"/>
                        <a:ea typeface="Calibri" panose="020F0502020204030204" pitchFamily="34" charset="0"/>
                        <a:cs typeface="Arial" panose="020B0604020202020204" pitchFamily="34" charset="0"/>
                      </a:endParaRPr>
                    </a:p>
                  </a:txBody>
                  <a:tcPr marT="0" marB="0" anchor="ctr">
                    <a:lnL w="12700" cap="flat" cmpd="sng" algn="ctr">
                      <a:solidFill>
                        <a:schemeClr val="tx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a:txBody>
                    <a:bodyPr/>
                    <a:lstStyle/>
                    <a:p>
                      <a:pPr algn="ctr">
                        <a:lnSpc>
                          <a:spcPct val="107000"/>
                        </a:lnSpc>
                        <a:spcAft>
                          <a:spcPts val="600"/>
                        </a:spcAft>
                      </a:pPr>
                      <a:r>
                        <a:rPr lang="en-NZ" sz="1200" dirty="0">
                          <a:effectLst/>
                          <a:latin typeface="+mj-lt"/>
                          <a:ea typeface="Yu Mincho" panose="02020400000000000000" pitchFamily="18" charset="-128"/>
                          <a:cs typeface="Arial" panose="020B0604020202020204" pitchFamily="34" charset="0"/>
                        </a:rPr>
                        <a:t>29 (15.8)</a:t>
                      </a:r>
                      <a:endParaRPr lang="en-NZ" sz="1200" dirty="0">
                        <a:effectLst/>
                        <a:latin typeface="+mj-lt"/>
                        <a:ea typeface="Calibri" panose="020F0502020204030204" pitchFamily="34" charset="0"/>
                        <a:cs typeface="Arial" panose="020B0604020202020204" pitchFamily="34" charset="0"/>
                      </a:endParaRP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38490186"/>
                  </a:ext>
                </a:extLst>
              </a:tr>
              <a:tr h="305299">
                <a:tc>
                  <a:txBody>
                    <a:bodyPr/>
                    <a:lstStyle/>
                    <a:p>
                      <a:r>
                        <a:rPr lang="en-US" sz="1200" b="1" dirty="0">
                          <a:latin typeface="+mj-lt"/>
                        </a:rPr>
                        <a:t>Surgery, n (%)</a:t>
                      </a:r>
                    </a:p>
                  </a:txBody>
                  <a:tcPr marL="121920" marR="121920" marT="60960" marB="6096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r>
                        <a:rPr lang="en-NZ" sz="1200" dirty="0">
                          <a:effectLst/>
                          <a:latin typeface="+mj-lt"/>
                          <a:ea typeface="Yu Mincho" panose="02020400000000000000" pitchFamily="18" charset="-128"/>
                          <a:cs typeface="Arial" panose="020B0604020202020204" pitchFamily="34" charset="0"/>
                        </a:rPr>
                        <a:t>3 (0.9)</a:t>
                      </a:r>
                      <a:endParaRPr lang="en-US" sz="1200" b="1" dirty="0">
                        <a:latin typeface="+mj-lt"/>
                      </a:endParaRP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a:txBody>
                    <a:bodyPr/>
                    <a:lstStyle/>
                    <a:p>
                      <a:pPr algn="ctr">
                        <a:lnSpc>
                          <a:spcPct val="107000"/>
                        </a:lnSpc>
                        <a:spcAft>
                          <a:spcPts val="600"/>
                        </a:spcAft>
                      </a:pPr>
                      <a:r>
                        <a:rPr lang="en-NZ" sz="1200" dirty="0">
                          <a:effectLst/>
                          <a:latin typeface="+mj-lt"/>
                          <a:ea typeface="Yu Mincho" panose="02020400000000000000" pitchFamily="18" charset="-128"/>
                          <a:cs typeface="Arial" panose="020B0604020202020204" pitchFamily="34" charset="0"/>
                        </a:rPr>
                        <a:t>1 (0.6)</a:t>
                      </a:r>
                      <a:endParaRPr lang="en-NZ" sz="1200" dirty="0">
                        <a:effectLst/>
                        <a:latin typeface="+mj-lt"/>
                        <a:ea typeface="Calibri" panose="020F0502020204030204" pitchFamily="34" charset="0"/>
                        <a:cs typeface="Arial" panose="020B0604020202020204" pitchFamily="34" charset="0"/>
                      </a:endParaRPr>
                    </a:p>
                  </a:txBody>
                  <a:tcPr marT="0" marB="0" anchor="ctr">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tc>
                  <a:txBody>
                    <a:bodyPr/>
                    <a:lstStyle/>
                    <a:p>
                      <a:pPr algn="ctr">
                        <a:lnSpc>
                          <a:spcPct val="107000"/>
                        </a:lnSpc>
                        <a:spcAft>
                          <a:spcPts val="600"/>
                        </a:spcAft>
                      </a:pPr>
                      <a:r>
                        <a:rPr lang="en-NZ" sz="1200" dirty="0">
                          <a:effectLst/>
                          <a:latin typeface="+mj-lt"/>
                          <a:ea typeface="Yu Mincho" panose="02020400000000000000" pitchFamily="18" charset="-128"/>
                          <a:cs typeface="Arial" panose="020B0604020202020204" pitchFamily="34" charset="0"/>
                        </a:rPr>
                        <a:t>5 (1.3)</a:t>
                      </a:r>
                      <a:endParaRPr lang="en-NZ" sz="1200" dirty="0">
                        <a:effectLst/>
                        <a:latin typeface="+mj-lt"/>
                        <a:ea typeface="Calibri" panose="020F0502020204030204" pitchFamily="34" charset="0"/>
                        <a:cs typeface="Arial" panose="020B0604020202020204" pitchFamily="34" charset="0"/>
                      </a:endParaRPr>
                    </a:p>
                  </a:txBody>
                  <a:tcPr marT="0" marB="0" anchor="ctr">
                    <a:lnL w="12700" cap="flat" cmpd="sng" algn="ctr">
                      <a:solidFill>
                        <a:schemeClr val="tx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a:txBody>
                    <a:bodyPr/>
                    <a:lstStyle/>
                    <a:p>
                      <a:pPr algn="ctr">
                        <a:lnSpc>
                          <a:spcPct val="107000"/>
                        </a:lnSpc>
                        <a:spcAft>
                          <a:spcPts val="600"/>
                        </a:spcAft>
                      </a:pPr>
                      <a:r>
                        <a:rPr lang="en-NZ" sz="1200" dirty="0">
                          <a:effectLst/>
                          <a:latin typeface="+mj-lt"/>
                          <a:ea typeface="Yu Mincho" panose="02020400000000000000" pitchFamily="18" charset="-128"/>
                          <a:cs typeface="Arial" panose="020B0604020202020204" pitchFamily="34" charset="0"/>
                        </a:rPr>
                        <a:t>1 (0.5)</a:t>
                      </a:r>
                      <a:endParaRPr lang="en-NZ" sz="1200" dirty="0">
                        <a:effectLst/>
                        <a:latin typeface="+mj-lt"/>
                        <a:ea typeface="Calibri" panose="020F0502020204030204" pitchFamily="34" charset="0"/>
                        <a:cs typeface="Arial" panose="020B0604020202020204" pitchFamily="34" charset="0"/>
                      </a:endParaRP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33414661"/>
                  </a:ext>
                </a:extLst>
              </a:tr>
            </a:tbl>
          </a:graphicData>
        </a:graphic>
      </p:graphicFrame>
      <p:sp>
        <p:nvSpPr>
          <p:cNvPr id="2" name="Title 2">
            <a:extLst>
              <a:ext uri="{FF2B5EF4-FFF2-40B4-BE49-F238E27FC236}">
                <a16:creationId xmlns:a16="http://schemas.microsoft.com/office/drawing/2014/main" id="{B42CF22C-2916-BE3E-25D1-2EA2C4AF17E6}"/>
              </a:ext>
            </a:extLst>
          </p:cNvPr>
          <p:cNvSpPr txBox="1">
            <a:spLocks/>
          </p:cNvSpPr>
          <p:nvPr/>
        </p:nvSpPr>
        <p:spPr>
          <a:xfrm>
            <a:off x="522736" y="293554"/>
            <a:ext cx="11213020" cy="576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pPr marL="0" marR="0" lvl="0" indent="0" algn="l" defTabSz="1219170" rtl="0" eaLnBrk="1" fontAlgn="auto" latinLnBrk="0" hangingPunct="1">
              <a:lnSpc>
                <a:spcPct val="80000"/>
              </a:lnSpc>
              <a:spcBef>
                <a:spcPts val="0"/>
              </a:spcBef>
              <a:spcAft>
                <a:spcPts val="0"/>
              </a:spcAft>
              <a:buClr>
                <a:srgbClr val="05416B"/>
              </a:buClr>
              <a:buSzPts val="1400"/>
              <a:buFont typeface="Arial"/>
              <a:buNone/>
              <a:tabLst>
                <a:tab pos="6559387" algn="l"/>
              </a:tabLst>
              <a:defRPr/>
            </a:pPr>
            <a:r>
              <a:rPr kumimoji="0" lang="en-US" sz="2933" b="1" i="0" u="none" strike="noStrike" kern="0" cap="none" spc="0" normalizeH="0" baseline="0" noProof="0" dirty="0">
                <a:ln>
                  <a:noFill/>
                </a:ln>
                <a:solidFill>
                  <a:srgbClr val="026C72"/>
                </a:solidFill>
                <a:effectLst/>
                <a:uLnTx/>
                <a:uFillTx/>
                <a:latin typeface="Arial"/>
                <a:cs typeface="Arial Narrow"/>
                <a:sym typeface="Arial Narrow"/>
              </a:rPr>
              <a:t>DB-04: PFS2 and Post-Study Anticancer Therapies</a:t>
            </a:r>
            <a:endParaRPr kumimoji="0" lang="en-US" sz="2933" b="1" i="0" u="none" strike="noStrike" kern="0" cap="none" spc="0" normalizeH="0" baseline="30000" noProof="0" dirty="0">
              <a:ln>
                <a:noFill/>
              </a:ln>
              <a:solidFill>
                <a:srgbClr val="026C72"/>
              </a:solidFill>
              <a:effectLst/>
              <a:uLnTx/>
              <a:uFillTx/>
              <a:latin typeface="Arial"/>
              <a:cs typeface="Arial Narrow"/>
              <a:sym typeface="Arial Narrow"/>
            </a:endParaRPr>
          </a:p>
        </p:txBody>
      </p:sp>
      <p:sp>
        <p:nvSpPr>
          <p:cNvPr id="8" name="TextBox 7">
            <a:extLst>
              <a:ext uri="{FF2B5EF4-FFF2-40B4-BE49-F238E27FC236}">
                <a16:creationId xmlns:a16="http://schemas.microsoft.com/office/drawing/2014/main" id="{B28002DD-1086-03F0-E837-13591A471B67}"/>
              </a:ext>
            </a:extLst>
          </p:cNvPr>
          <p:cNvSpPr txBox="1"/>
          <p:nvPr/>
        </p:nvSpPr>
        <p:spPr>
          <a:xfrm>
            <a:off x="522736" y="5766113"/>
            <a:ext cx="11660261" cy="510333"/>
          </a:xfrm>
          <a:prstGeom prst="rect">
            <a:avLst/>
          </a:prstGeom>
          <a:noFill/>
        </p:spPr>
        <p:txBody>
          <a:bodyPr wrap="square" rtlCol="0" anchor="b">
            <a:spAutoFit/>
          </a:bodyPr>
          <a:lstStyle/>
          <a:p>
            <a:pPr marL="0" marR="0" lvl="0" indent="0" algn="l" defTabSz="1219170" rtl="0" eaLnBrk="1" fontAlgn="auto" latinLnBrk="0" hangingPunct="1">
              <a:lnSpc>
                <a:spcPct val="107000"/>
              </a:lnSpc>
              <a:spcBef>
                <a:spcPts val="0"/>
              </a:spcBef>
              <a:spcAft>
                <a:spcPts val="0"/>
              </a:spcAft>
              <a:buClr>
                <a:srgbClr val="000000"/>
              </a:buClr>
              <a:buSzTx/>
              <a:buFontTx/>
              <a:buNone/>
              <a:tabLst/>
              <a:defRPr/>
            </a:pPr>
            <a:r>
              <a:rPr kumimoji="0" lang="en-US" sz="867"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ADC, antibody drug conjugate; CDK, cyclin-dependent kinase; HR, hormone receptor; PFS, progression-free survival; T-DXd, trastuzumab deruxtecan; TPC, treatment of physician’s choice.</a:t>
            </a:r>
          </a:p>
          <a:p>
            <a:pPr marL="0" marR="0" lvl="0" indent="0" algn="l" defTabSz="1219170" rtl="0" eaLnBrk="1" fontAlgn="auto" latinLnBrk="0" hangingPunct="1">
              <a:lnSpc>
                <a:spcPct val="107000"/>
              </a:lnSpc>
              <a:spcBef>
                <a:spcPts val="0"/>
              </a:spcBef>
              <a:spcAft>
                <a:spcPts val="0"/>
              </a:spcAft>
              <a:buClr>
                <a:srgbClr val="000000"/>
              </a:buClr>
              <a:buSzTx/>
              <a:buFontTx/>
              <a:buNone/>
              <a:tabLst/>
              <a:defRPr/>
            </a:pPr>
            <a:r>
              <a:rPr kumimoji="0" lang="en-US" sz="867" b="0" i="0" u="none" strike="noStrike" kern="100" cap="none" spc="0" normalizeH="0" baseline="3000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a:t>
            </a:r>
            <a:r>
              <a:rPr kumimoji="0" lang="en-US" sz="867"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Defined as the time from date of randomization to the first documented progression per investigator assessment on next-line of systemic therapy or death due to any cause, whichever occurs first. </a:t>
            </a:r>
            <a:endParaRPr kumimoji="0" lang="en-US" sz="867" b="0" i="0" u="none" strike="noStrike" kern="100" cap="none" spc="0" normalizeH="0" baseline="3000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l" defTabSz="1219170" rtl="0" eaLnBrk="1" fontAlgn="auto" latinLnBrk="0" hangingPunct="1">
              <a:lnSpc>
                <a:spcPct val="107000"/>
              </a:lnSpc>
              <a:spcBef>
                <a:spcPts val="0"/>
              </a:spcBef>
              <a:spcAft>
                <a:spcPts val="0"/>
              </a:spcAft>
              <a:buClr>
                <a:srgbClr val="000000"/>
              </a:buClr>
              <a:buSzTx/>
              <a:buFontTx/>
              <a:buNone/>
              <a:tabLst/>
              <a:defRPr/>
            </a:pPr>
            <a:r>
              <a:rPr kumimoji="0" lang="en-US" sz="867" b="0" i="0" u="none" strike="noStrike" kern="100" cap="none" spc="0" normalizeH="0" baseline="3000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a:t>
            </a:r>
            <a:r>
              <a:rPr kumimoji="0" lang="en-US" sz="867"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Participants may have been treated with more than 1 type of post-study anticancer therapy. </a:t>
            </a:r>
            <a:r>
              <a:rPr kumimoji="0" lang="en-US" sz="867" b="0" i="0" u="none" strike="noStrike" kern="100" cap="none" spc="0" normalizeH="0" baseline="3000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a:t>
            </a:r>
            <a:r>
              <a:rPr kumimoji="0" lang="en-US" sz="867"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Class includes CDK4/6 inhibitor, immunotherapy, antibody drug conjugates, or no subclass specified. </a:t>
            </a:r>
          </a:p>
        </p:txBody>
      </p:sp>
      <p:sp>
        <p:nvSpPr>
          <p:cNvPr id="6" name="TextBox 5">
            <a:extLst>
              <a:ext uri="{FF2B5EF4-FFF2-40B4-BE49-F238E27FC236}">
                <a16:creationId xmlns:a16="http://schemas.microsoft.com/office/drawing/2014/main" id="{938EB566-6732-A543-9CC1-2AE6BE3A3E46}"/>
              </a:ext>
            </a:extLst>
          </p:cNvPr>
          <p:cNvSpPr txBox="1"/>
          <p:nvPr/>
        </p:nvSpPr>
        <p:spPr>
          <a:xfrm>
            <a:off x="10239576" y="6514626"/>
            <a:ext cx="134684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Modi S, ESMO 2023</a:t>
            </a:r>
          </a:p>
        </p:txBody>
      </p:sp>
    </p:spTree>
    <p:extLst>
      <p:ext uri="{BB962C8B-B14F-4D97-AF65-F5344CB8AC3E}">
        <p14:creationId xmlns:p14="http://schemas.microsoft.com/office/powerpoint/2010/main" val="3804964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1A4C851-2DC3-1954-8127-2536B02F2195}"/>
              </a:ext>
            </a:extLst>
          </p:cNvPr>
          <p:cNvSpPr>
            <a:spLocks noGrp="1" noChangeArrowheads="1"/>
          </p:cNvSpPr>
          <p:nvPr>
            <p:ph type="title"/>
          </p:nvPr>
        </p:nvSpPr>
        <p:spPr>
          <a:xfrm>
            <a:off x="609759" y="238127"/>
            <a:ext cx="11141055" cy="1103313"/>
          </a:xfrm>
        </p:spPr>
        <p:txBody>
          <a:bodyPr/>
          <a:lstStyle/>
          <a:p>
            <a:pPr algn="ctr"/>
            <a:r>
              <a:rPr lang="en-US" altLang="en-US" dirty="0">
                <a:solidFill>
                  <a:srgbClr val="002060"/>
                </a:solidFill>
              </a:rPr>
              <a:t>DESTINY-Breast04: Summary and Impact</a:t>
            </a:r>
          </a:p>
        </p:txBody>
      </p:sp>
      <p:sp>
        <p:nvSpPr>
          <p:cNvPr id="4" name="Content Placeholder 3">
            <a:extLst>
              <a:ext uri="{FF2B5EF4-FFF2-40B4-BE49-F238E27FC236}">
                <a16:creationId xmlns:a16="http://schemas.microsoft.com/office/drawing/2014/main" id="{226F1F22-C43F-1441-7B1C-6EBA3FC22EB7}"/>
              </a:ext>
            </a:extLst>
          </p:cNvPr>
          <p:cNvSpPr txBox="1">
            <a:spLocks/>
          </p:cNvSpPr>
          <p:nvPr/>
        </p:nvSpPr>
        <p:spPr>
          <a:xfrm>
            <a:off x="1055836" y="5044669"/>
            <a:ext cx="10248900" cy="1146671"/>
          </a:xfrm>
          <a:prstGeom prst="rect">
            <a:avLst/>
          </a:prstGeom>
          <a:solidFill>
            <a:schemeClr val="accent5">
              <a:lumMod val="20000"/>
              <a:lumOff val="80000"/>
            </a:schemeClr>
          </a:solidFill>
        </p:spPr>
        <p:txBody>
          <a:bodyPr anchor="ct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FFFFFF"/>
              </a:buClr>
              <a:buSzTx/>
              <a:buFont typeface="Wingdings" panose="05000000000000000000" pitchFamily="2" charset="2"/>
              <a:buChar char="§"/>
              <a:tabLst/>
              <a:defRPr/>
            </a:pP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 FDA approved T-</a:t>
            </a:r>
            <a:r>
              <a:rPr kumimoji="0" lang="en-US" sz="1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DXd</a:t>
            </a: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for patients with unresectable or metastatic HER2-low BC who have received a prior CT in the metastatic setting or developed disease recurrence ≤6 </a:t>
            </a:r>
            <a:r>
              <a:rPr kumimoji="0" lang="en-US" sz="1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mo</a:t>
            </a: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of completing adjuvant CT.</a:t>
            </a:r>
          </a:p>
          <a:p>
            <a:pPr marL="342900" marR="0" lvl="0" indent="-342900" algn="l" defTabSz="914400" rtl="0" eaLnBrk="1" fontAlgn="base" latinLnBrk="0" hangingPunct="1">
              <a:lnSpc>
                <a:spcPct val="90000"/>
              </a:lnSpc>
              <a:spcBef>
                <a:spcPts val="1000"/>
              </a:spcBef>
              <a:spcAft>
                <a:spcPts val="700"/>
              </a:spcAft>
              <a:buClr>
                <a:srgbClr val="FFFFFF"/>
              </a:buClr>
              <a:buSzTx/>
              <a:buFont typeface="Wingdings" panose="05000000000000000000" pitchFamily="2" charset="2"/>
              <a:buChar char="§"/>
              <a:tabLst/>
              <a:defRPr/>
            </a:pPr>
            <a:r>
              <a:rPr kumimoji="0" lang="en-US" sz="1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Endorsed by the International and NCCN Guidelines</a:t>
            </a:r>
          </a:p>
        </p:txBody>
      </p:sp>
      <p:sp>
        <p:nvSpPr>
          <p:cNvPr id="17" name="Text Box 15">
            <a:extLst>
              <a:ext uri="{FF2B5EF4-FFF2-40B4-BE49-F238E27FC236}">
                <a16:creationId xmlns:a16="http://schemas.microsoft.com/office/drawing/2014/main" id="{FE0EB021-D261-46AC-8248-C3ACA25E4444}"/>
              </a:ext>
            </a:extLst>
          </p:cNvPr>
          <p:cNvSpPr txBox="1">
            <a:spLocks noChangeArrowheads="1"/>
          </p:cNvSpPr>
          <p:nvPr/>
        </p:nvSpPr>
        <p:spPr bwMode="auto">
          <a:xfrm>
            <a:off x="412751" y="6388915"/>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Modi. ASCO 2022. Abstr LBA3.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Modi. NEJM. 2022;387:9.</a:t>
            </a:r>
          </a:p>
        </p:txBody>
      </p:sp>
      <p:sp>
        <p:nvSpPr>
          <p:cNvPr id="5" name="Rectangle 4">
            <a:extLst>
              <a:ext uri="{FF2B5EF4-FFF2-40B4-BE49-F238E27FC236}">
                <a16:creationId xmlns:a16="http://schemas.microsoft.com/office/drawing/2014/main" id="{6042EA24-2AE8-FA92-6F32-8F253D0CB4FF}"/>
              </a:ext>
            </a:extLst>
          </p:cNvPr>
          <p:cNvSpPr/>
          <p:nvPr/>
        </p:nvSpPr>
        <p:spPr bwMode="auto">
          <a:xfrm>
            <a:off x="1512455" y="2143985"/>
            <a:ext cx="2311400" cy="638175"/>
          </a:xfrm>
          <a:prstGeom prst="rect">
            <a:avLst/>
          </a:prstGeom>
          <a:solidFill>
            <a:srgbClr val="002060"/>
          </a:solidFill>
          <a:ln w="0">
            <a:solidFill>
              <a:schemeClr val="bg1"/>
            </a:solidFill>
            <a:miter lim="800000"/>
            <a:headEnd/>
            <a:tailEnd/>
          </a:ln>
        </p:spPr>
        <p:txBody>
          <a:bodyPr rtlCol="0" anchor="ctr"/>
          <a:lstStyle/>
          <a:p>
            <a:pPr marL="0" marR="0" lvl="0" indent="0" algn="ctr" defTabSz="914400" rtl="0" eaLnBrk="1" fontAlgn="base" latinLnBrk="0" hangingPunct="1">
              <a:lnSpc>
                <a:spcPct val="90000"/>
              </a:lnSpc>
              <a:spcBef>
                <a:spcPts val="0"/>
              </a:spcBef>
              <a:spcAft>
                <a:spcPts val="0"/>
              </a:spcAft>
              <a:buClr>
                <a:srgbClr val="015873"/>
              </a:buClr>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HER2+</a:t>
            </a:r>
          </a:p>
          <a:p>
            <a:pPr marL="0" marR="0" lvl="0" indent="0" algn="ctr" defTabSz="914400" rtl="0" eaLnBrk="1" fontAlgn="base" latinLnBrk="0" hangingPunct="1">
              <a:lnSpc>
                <a:spcPct val="90000"/>
              </a:lnSpc>
              <a:spcBef>
                <a:spcPts val="0"/>
              </a:spcBef>
              <a:spcAft>
                <a:spcPts val="0"/>
              </a:spcAft>
              <a:buClr>
                <a:srgbClr val="015873"/>
              </a:buClr>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IHC 3+</a:t>
            </a:r>
          </a:p>
          <a:p>
            <a:pPr marL="0" marR="0" lvl="0" indent="0" algn="ctr" defTabSz="914400" rtl="0" eaLnBrk="1" fontAlgn="base" latinLnBrk="0" hangingPunct="1">
              <a:lnSpc>
                <a:spcPct val="90000"/>
              </a:lnSpc>
              <a:spcBef>
                <a:spcPts val="0"/>
              </a:spcBef>
              <a:spcAft>
                <a:spcPts val="0"/>
              </a:spcAft>
              <a:buClr>
                <a:srgbClr val="015873"/>
              </a:buClr>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IHC2+/ISH+</a:t>
            </a:r>
          </a:p>
        </p:txBody>
      </p:sp>
      <p:sp>
        <p:nvSpPr>
          <p:cNvPr id="6" name="Rectangle 5">
            <a:extLst>
              <a:ext uri="{FF2B5EF4-FFF2-40B4-BE49-F238E27FC236}">
                <a16:creationId xmlns:a16="http://schemas.microsoft.com/office/drawing/2014/main" id="{92EB4A3B-CF7B-00CB-AEE9-EE9B53D42160}"/>
              </a:ext>
            </a:extLst>
          </p:cNvPr>
          <p:cNvSpPr/>
          <p:nvPr/>
        </p:nvSpPr>
        <p:spPr bwMode="auto">
          <a:xfrm>
            <a:off x="1512455" y="2844072"/>
            <a:ext cx="2311400" cy="1243013"/>
          </a:xfrm>
          <a:prstGeom prst="rect">
            <a:avLst/>
          </a:prstGeom>
          <a:solidFill>
            <a:srgbClr val="0070C0"/>
          </a:solidFill>
          <a:ln w="0">
            <a:solidFill>
              <a:schemeClr val="bg1"/>
            </a:solidFill>
            <a:miter lim="800000"/>
            <a:headEnd/>
            <a:tailEnd/>
          </a:ln>
        </p:spPr>
        <p:txBody>
          <a:bodyPr rtlCol="0" anchor="ctr"/>
          <a:lstStyle/>
          <a:p>
            <a:pPr marL="0" marR="0" lvl="0" indent="0" algn="ctr" defTabSz="914400" rtl="0" eaLnBrk="1" fontAlgn="base" latinLnBrk="0" hangingPunct="1">
              <a:lnSpc>
                <a:spcPct val="90000"/>
              </a:lnSpc>
              <a:spcBef>
                <a:spcPts val="0"/>
              </a:spcBef>
              <a:spcAft>
                <a:spcPts val="0"/>
              </a:spcAft>
              <a:buClr>
                <a:srgbClr val="015873"/>
              </a:buClr>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HER2-low</a:t>
            </a:r>
          </a:p>
          <a:p>
            <a:pPr marL="0" marR="0" lvl="0" indent="0" algn="ctr" defTabSz="914400" rtl="0" eaLnBrk="1" fontAlgn="base" latinLnBrk="0" hangingPunct="1">
              <a:lnSpc>
                <a:spcPct val="90000"/>
              </a:lnSpc>
              <a:spcBef>
                <a:spcPts val="0"/>
              </a:spcBef>
              <a:spcAft>
                <a:spcPts val="0"/>
              </a:spcAft>
              <a:buClr>
                <a:srgbClr val="015873"/>
              </a:buClr>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IHC 1+</a:t>
            </a:r>
          </a:p>
          <a:p>
            <a:pPr marL="0" marR="0" lvl="0" indent="0" algn="ctr" defTabSz="914400" rtl="0" eaLnBrk="1" fontAlgn="base" latinLnBrk="0" hangingPunct="1">
              <a:lnSpc>
                <a:spcPct val="90000"/>
              </a:lnSpc>
              <a:spcBef>
                <a:spcPts val="0"/>
              </a:spcBef>
              <a:spcAft>
                <a:spcPts val="0"/>
              </a:spcAft>
              <a:buClr>
                <a:srgbClr val="015873"/>
              </a:buClr>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IHC2+/ISH-</a:t>
            </a:r>
          </a:p>
          <a:p>
            <a:pPr marL="0" marR="0" lvl="0" indent="0" algn="ctr" defTabSz="914400" rtl="0" eaLnBrk="1" fontAlgn="base" latinLnBrk="0" hangingPunct="1">
              <a:lnSpc>
                <a:spcPct val="90000"/>
              </a:lnSpc>
              <a:spcBef>
                <a:spcPts val="0"/>
              </a:spcBef>
              <a:spcAft>
                <a:spcPts val="0"/>
              </a:spcAft>
              <a:buClr>
                <a:srgbClr val="015873"/>
              </a:buClr>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~50%</a:t>
            </a:r>
          </a:p>
        </p:txBody>
      </p:sp>
      <p:sp>
        <p:nvSpPr>
          <p:cNvPr id="7" name="Rectangle 6">
            <a:extLst>
              <a:ext uri="{FF2B5EF4-FFF2-40B4-BE49-F238E27FC236}">
                <a16:creationId xmlns:a16="http://schemas.microsoft.com/office/drawing/2014/main" id="{FEECFE74-186F-27C9-8EC9-17F556809210}"/>
              </a:ext>
            </a:extLst>
          </p:cNvPr>
          <p:cNvSpPr/>
          <p:nvPr/>
        </p:nvSpPr>
        <p:spPr bwMode="auto">
          <a:xfrm>
            <a:off x="1512455" y="4125185"/>
            <a:ext cx="2311400" cy="495300"/>
          </a:xfrm>
          <a:prstGeom prst="rect">
            <a:avLst/>
          </a:prstGeom>
          <a:solidFill>
            <a:srgbClr val="00B0F0"/>
          </a:solidFill>
          <a:ln w="0">
            <a:solidFill>
              <a:schemeClr val="bg1"/>
            </a:solidFill>
            <a:miter lim="800000"/>
            <a:headEnd/>
            <a:tailEnd/>
          </a:ln>
        </p:spPr>
        <p:txBody>
          <a:bodyPr rtlCol="0" anchor="ctr"/>
          <a:lstStyle/>
          <a:p>
            <a:pPr marL="0" marR="0" lvl="0" indent="0" algn="ctr" defTabSz="914400" rtl="0" eaLnBrk="1" fontAlgn="base" latinLnBrk="0" hangingPunct="1">
              <a:lnSpc>
                <a:spcPct val="90000"/>
              </a:lnSpc>
              <a:spcBef>
                <a:spcPts val="0"/>
              </a:spcBef>
              <a:spcAft>
                <a:spcPts val="0"/>
              </a:spcAft>
              <a:buClr>
                <a:srgbClr val="015873"/>
              </a:buClr>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HER2-</a:t>
            </a:r>
          </a:p>
          <a:p>
            <a:pPr marL="0" marR="0" lvl="0" indent="0" algn="ctr" defTabSz="914400" rtl="0" eaLnBrk="1" fontAlgn="base" latinLnBrk="0" hangingPunct="1">
              <a:lnSpc>
                <a:spcPct val="90000"/>
              </a:lnSpc>
              <a:spcBef>
                <a:spcPts val="0"/>
              </a:spcBef>
              <a:spcAft>
                <a:spcPts val="0"/>
              </a:spcAft>
              <a:buClr>
                <a:srgbClr val="015873"/>
              </a:buClr>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IHC &lt;1</a:t>
            </a:r>
          </a:p>
        </p:txBody>
      </p:sp>
      <p:sp>
        <p:nvSpPr>
          <p:cNvPr id="8" name="TextBox 7">
            <a:extLst>
              <a:ext uri="{FF2B5EF4-FFF2-40B4-BE49-F238E27FC236}">
                <a16:creationId xmlns:a16="http://schemas.microsoft.com/office/drawing/2014/main" id="{33A399D6-831A-AB87-A5BF-87026465F9CD}"/>
              </a:ext>
            </a:extLst>
          </p:cNvPr>
          <p:cNvSpPr txBox="1"/>
          <p:nvPr/>
        </p:nvSpPr>
        <p:spPr bwMode="auto">
          <a:xfrm>
            <a:off x="4339432" y="1534791"/>
            <a:ext cx="4619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The new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mBC</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paradigm</a:t>
            </a:r>
          </a:p>
        </p:txBody>
      </p:sp>
      <p:sp>
        <p:nvSpPr>
          <p:cNvPr id="9" name="TextBox 8">
            <a:extLst>
              <a:ext uri="{FF2B5EF4-FFF2-40B4-BE49-F238E27FC236}">
                <a16:creationId xmlns:a16="http://schemas.microsoft.com/office/drawing/2014/main" id="{2CA1C5EB-23FB-B45A-0B47-218CAD0AE9C4}"/>
              </a:ext>
            </a:extLst>
          </p:cNvPr>
          <p:cNvSpPr txBox="1"/>
          <p:nvPr/>
        </p:nvSpPr>
        <p:spPr bwMode="auto">
          <a:xfrm>
            <a:off x="4204854" y="2353535"/>
            <a:ext cx="591502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342900" marR="0" lvl="0" indent="-342900"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DXd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is the first HER2-targeted therapy to demonstrate improved efficacy in HER2-low MBC</a:t>
            </a:r>
          </a:p>
          <a:p>
            <a:pPr marL="342900" marR="0" lvl="0" indent="-342900"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DESTINY-Breast04 establishes T-</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DXd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as the new standard of care for HER2-low MBC</a:t>
            </a:r>
          </a:p>
          <a:p>
            <a:pPr marL="342900" marR="0" lvl="0" indent="-342900"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Potential improvement for ~50% of all patients with MBC in this setting</a:t>
            </a:r>
          </a:p>
        </p:txBody>
      </p:sp>
    </p:spTree>
    <p:extLst>
      <p:ext uri="{BB962C8B-B14F-4D97-AF65-F5344CB8AC3E}">
        <p14:creationId xmlns:p14="http://schemas.microsoft.com/office/powerpoint/2010/main" val="2941140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67095A-21E8-2D43-B987-0835284747EA}"/>
              </a:ext>
            </a:extLst>
          </p:cNvPr>
          <p:cNvSpPr txBox="1"/>
          <p:nvPr/>
        </p:nvSpPr>
        <p:spPr>
          <a:xfrm>
            <a:off x="1823631" y="330083"/>
            <a:ext cx="885934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Approach to Sequencing Therapy in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HR+ HER2 Low </a:t>
            </a:r>
            <a:r>
              <a:rPr kumimoji="0" lang="en-U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MBC </a:t>
            </a:r>
          </a:p>
        </p:txBody>
      </p:sp>
      <p:sp>
        <p:nvSpPr>
          <p:cNvPr id="7" name="TextBox 6">
            <a:extLst>
              <a:ext uri="{FF2B5EF4-FFF2-40B4-BE49-F238E27FC236}">
                <a16:creationId xmlns:a16="http://schemas.microsoft.com/office/drawing/2014/main" id="{6B678834-052E-0C42-A23D-FAB3C893460D}"/>
              </a:ext>
            </a:extLst>
          </p:cNvPr>
          <p:cNvSpPr txBox="1"/>
          <p:nvPr/>
        </p:nvSpPr>
        <p:spPr>
          <a:xfrm>
            <a:off x="3029102" y="1345675"/>
            <a:ext cx="6133795" cy="461665"/>
          </a:xfrm>
          <a:prstGeom prst="rect">
            <a:avLst/>
          </a:prstGeom>
          <a:solidFill>
            <a:schemeClr val="accent2">
              <a:lumMod val="20000"/>
              <a:lumOff val="80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A"/>
                </a:solidFill>
                <a:effectLst/>
                <a:uLnTx/>
                <a:uFillTx/>
                <a:latin typeface="Calibri" panose="020F0502020204030204"/>
                <a:ea typeface="+mn-ea"/>
                <a:cs typeface="+mn-cs"/>
              </a:rPr>
              <a:t>1-3 Lines of Endocrine-Based Targeted Therapy</a:t>
            </a:r>
          </a:p>
        </p:txBody>
      </p:sp>
      <p:sp>
        <p:nvSpPr>
          <p:cNvPr id="8" name="TextBox 7">
            <a:extLst>
              <a:ext uri="{FF2B5EF4-FFF2-40B4-BE49-F238E27FC236}">
                <a16:creationId xmlns:a16="http://schemas.microsoft.com/office/drawing/2014/main" id="{B2CEB2EE-939C-3544-801A-283177EC461C}"/>
              </a:ext>
            </a:extLst>
          </p:cNvPr>
          <p:cNvSpPr txBox="1"/>
          <p:nvPr/>
        </p:nvSpPr>
        <p:spPr>
          <a:xfrm>
            <a:off x="4141329" y="2278798"/>
            <a:ext cx="3909340"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A"/>
                </a:solidFill>
                <a:effectLst/>
                <a:uLnTx/>
                <a:uFillTx/>
                <a:latin typeface="Calibri" panose="020F0502020204030204"/>
                <a:ea typeface="+mn-ea"/>
                <a:cs typeface="+mn-cs"/>
              </a:rPr>
              <a:t>Endocrine Refractory Disease</a:t>
            </a:r>
          </a:p>
        </p:txBody>
      </p:sp>
      <p:sp>
        <p:nvSpPr>
          <p:cNvPr id="9" name="TextBox 8">
            <a:extLst>
              <a:ext uri="{FF2B5EF4-FFF2-40B4-BE49-F238E27FC236}">
                <a16:creationId xmlns:a16="http://schemas.microsoft.com/office/drawing/2014/main" id="{514FC98E-744A-DA40-A00C-5E5F5891BBDB}"/>
              </a:ext>
            </a:extLst>
          </p:cNvPr>
          <p:cNvSpPr txBox="1"/>
          <p:nvPr/>
        </p:nvSpPr>
        <p:spPr>
          <a:xfrm>
            <a:off x="4272168" y="3133156"/>
            <a:ext cx="3730317" cy="461665"/>
          </a:xfrm>
          <a:prstGeom prst="rect">
            <a:avLst/>
          </a:prstGeom>
          <a:solidFill>
            <a:schemeClr val="accent2">
              <a:lumMod val="20000"/>
              <a:lumOff val="80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A"/>
                </a:solidFill>
                <a:effectLst/>
                <a:uLnTx/>
                <a:uFillTx/>
                <a:latin typeface="Calibri" panose="020F0502020204030204"/>
                <a:ea typeface="+mn-ea"/>
                <a:cs typeface="+mn-cs"/>
              </a:rPr>
              <a:t>Single Agent Chemotherapy</a:t>
            </a:r>
          </a:p>
        </p:txBody>
      </p:sp>
      <p:sp>
        <p:nvSpPr>
          <p:cNvPr id="13" name="TextBox 12">
            <a:extLst>
              <a:ext uri="{FF2B5EF4-FFF2-40B4-BE49-F238E27FC236}">
                <a16:creationId xmlns:a16="http://schemas.microsoft.com/office/drawing/2014/main" id="{DFC6E177-16B0-9F48-AF41-1C5B0AA48C6A}"/>
              </a:ext>
            </a:extLst>
          </p:cNvPr>
          <p:cNvSpPr txBox="1"/>
          <p:nvPr/>
        </p:nvSpPr>
        <p:spPr>
          <a:xfrm>
            <a:off x="4574480" y="4029592"/>
            <a:ext cx="3357650" cy="461665"/>
          </a:xfrm>
          <a:prstGeom prst="rect">
            <a:avLst/>
          </a:prstGeom>
          <a:solidFill>
            <a:srgbClr val="0070C0"/>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Trastuzumab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Deruxtecan</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F60FDC9-6E6F-7444-A6B3-0E55FD1F0C12}"/>
              </a:ext>
            </a:extLst>
          </p:cNvPr>
          <p:cNvSpPr txBox="1"/>
          <p:nvPr/>
        </p:nvSpPr>
        <p:spPr>
          <a:xfrm>
            <a:off x="2558972" y="5476001"/>
            <a:ext cx="3164713" cy="461665"/>
          </a:xfrm>
          <a:prstGeom prst="rect">
            <a:avLst/>
          </a:prstGeom>
          <a:solidFill>
            <a:srgbClr val="00B050"/>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Sacituzumab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Govitecan</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6" name="Straight Arrow Connector 15">
            <a:extLst>
              <a:ext uri="{FF2B5EF4-FFF2-40B4-BE49-F238E27FC236}">
                <a16:creationId xmlns:a16="http://schemas.microsoft.com/office/drawing/2014/main" id="{EE550310-2006-DF4E-A5DF-19ACA2F41429}"/>
              </a:ext>
            </a:extLst>
          </p:cNvPr>
          <p:cNvCxnSpPr/>
          <p:nvPr/>
        </p:nvCxnSpPr>
        <p:spPr>
          <a:xfrm>
            <a:off x="6083213" y="1807340"/>
            <a:ext cx="0" cy="45156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450323D-D1BD-3948-B342-6527982E2FBE}"/>
              </a:ext>
            </a:extLst>
          </p:cNvPr>
          <p:cNvCxnSpPr>
            <a:cxnSpLocks/>
          </p:cNvCxnSpPr>
          <p:nvPr/>
        </p:nvCxnSpPr>
        <p:spPr>
          <a:xfrm>
            <a:off x="6096000" y="2753541"/>
            <a:ext cx="0" cy="37451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0B3FE46-C3E2-A14D-8EFA-D8C5459FA270}"/>
              </a:ext>
            </a:extLst>
          </p:cNvPr>
          <p:cNvCxnSpPr>
            <a:cxnSpLocks/>
          </p:cNvCxnSpPr>
          <p:nvPr/>
        </p:nvCxnSpPr>
        <p:spPr>
          <a:xfrm>
            <a:off x="6095999" y="3736052"/>
            <a:ext cx="0" cy="25842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2EAA5E8-02BF-8044-982A-FDD745A11C3B}"/>
              </a:ext>
            </a:extLst>
          </p:cNvPr>
          <p:cNvCxnSpPr>
            <a:cxnSpLocks/>
          </p:cNvCxnSpPr>
          <p:nvPr/>
        </p:nvCxnSpPr>
        <p:spPr>
          <a:xfrm flipH="1">
            <a:off x="4821382" y="4690981"/>
            <a:ext cx="1181576" cy="722648"/>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56C5B90-5426-B34A-86E0-CBD74B85C9EF}"/>
              </a:ext>
            </a:extLst>
          </p:cNvPr>
          <p:cNvSpPr txBox="1"/>
          <p:nvPr/>
        </p:nvSpPr>
        <p:spPr>
          <a:xfrm>
            <a:off x="5031436" y="4602862"/>
            <a:ext cx="579360"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89E1718C-77F2-DB45-9B0C-9ABC4657435C}"/>
              </a:ext>
            </a:extLst>
          </p:cNvPr>
          <p:cNvSpPr txBox="1"/>
          <p:nvPr/>
        </p:nvSpPr>
        <p:spPr>
          <a:xfrm>
            <a:off x="7109862" y="5413629"/>
            <a:ext cx="3730317"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A"/>
                </a:solidFill>
                <a:effectLst/>
                <a:uLnTx/>
                <a:uFillTx/>
                <a:latin typeface="Calibri" panose="020F0502020204030204"/>
                <a:ea typeface="+mn-ea"/>
                <a:cs typeface="+mn-cs"/>
              </a:rPr>
              <a:t>Single Agent Chemotherapy</a:t>
            </a:r>
          </a:p>
        </p:txBody>
      </p:sp>
      <p:cxnSp>
        <p:nvCxnSpPr>
          <p:cNvPr id="6" name="Straight Arrow Connector 5">
            <a:extLst>
              <a:ext uri="{FF2B5EF4-FFF2-40B4-BE49-F238E27FC236}">
                <a16:creationId xmlns:a16="http://schemas.microsoft.com/office/drawing/2014/main" id="{BB26ED4B-56FB-0C4D-9834-0AD5FA5A8530}"/>
              </a:ext>
            </a:extLst>
          </p:cNvPr>
          <p:cNvCxnSpPr>
            <a:cxnSpLocks/>
          </p:cNvCxnSpPr>
          <p:nvPr/>
        </p:nvCxnSpPr>
        <p:spPr>
          <a:xfrm>
            <a:off x="6395121" y="4690981"/>
            <a:ext cx="933696" cy="75375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290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67095A-21E8-2D43-B987-0835284747EA}"/>
              </a:ext>
            </a:extLst>
          </p:cNvPr>
          <p:cNvSpPr txBox="1"/>
          <p:nvPr/>
        </p:nvSpPr>
        <p:spPr>
          <a:xfrm>
            <a:off x="1738402" y="135498"/>
            <a:ext cx="87086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Approach to Sequencing Therapy in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HR- HER2 Low </a:t>
            </a:r>
            <a:r>
              <a:rPr kumimoji="0" lang="en-U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MBC </a:t>
            </a:r>
          </a:p>
        </p:txBody>
      </p:sp>
      <p:sp>
        <p:nvSpPr>
          <p:cNvPr id="7" name="TextBox 6">
            <a:extLst>
              <a:ext uri="{FF2B5EF4-FFF2-40B4-BE49-F238E27FC236}">
                <a16:creationId xmlns:a16="http://schemas.microsoft.com/office/drawing/2014/main" id="{6B678834-052E-0C42-A23D-FAB3C893460D}"/>
              </a:ext>
            </a:extLst>
          </p:cNvPr>
          <p:cNvSpPr txBox="1"/>
          <p:nvPr/>
        </p:nvSpPr>
        <p:spPr>
          <a:xfrm>
            <a:off x="567339" y="2119298"/>
            <a:ext cx="4370748" cy="461665"/>
          </a:xfrm>
          <a:prstGeom prst="rect">
            <a:avLst/>
          </a:prstGeom>
          <a:solidFill>
            <a:schemeClr val="accent2">
              <a:lumMod val="20000"/>
              <a:lumOff val="80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A"/>
                </a:solidFill>
                <a:effectLst/>
                <a:uLnTx/>
                <a:uFillTx/>
                <a:latin typeface="Calibri" panose="020F0502020204030204"/>
                <a:ea typeface="+mn-ea"/>
                <a:cs typeface="+mn-cs"/>
              </a:rPr>
              <a:t>Pembrolizumab +Chemotherapy </a:t>
            </a:r>
          </a:p>
        </p:txBody>
      </p:sp>
      <p:sp>
        <p:nvSpPr>
          <p:cNvPr id="9" name="TextBox 8">
            <a:extLst>
              <a:ext uri="{FF2B5EF4-FFF2-40B4-BE49-F238E27FC236}">
                <a16:creationId xmlns:a16="http://schemas.microsoft.com/office/drawing/2014/main" id="{514FC98E-744A-DA40-A00C-5E5F5891BBDB}"/>
              </a:ext>
            </a:extLst>
          </p:cNvPr>
          <p:cNvSpPr txBox="1"/>
          <p:nvPr/>
        </p:nvSpPr>
        <p:spPr>
          <a:xfrm>
            <a:off x="6342684" y="2178187"/>
            <a:ext cx="3730317" cy="461665"/>
          </a:xfrm>
          <a:prstGeom prst="rect">
            <a:avLst/>
          </a:prstGeom>
          <a:solidFill>
            <a:schemeClr val="accent2">
              <a:lumMod val="20000"/>
              <a:lumOff val="80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A"/>
                </a:solidFill>
                <a:effectLst/>
                <a:uLnTx/>
                <a:uFillTx/>
                <a:latin typeface="Calibri" panose="020F0502020204030204"/>
                <a:ea typeface="+mn-ea"/>
                <a:cs typeface="+mn-cs"/>
              </a:rPr>
              <a:t>Single Agent Chemotherapy</a:t>
            </a:r>
          </a:p>
        </p:txBody>
      </p:sp>
      <p:sp>
        <p:nvSpPr>
          <p:cNvPr id="13" name="TextBox 12">
            <a:extLst>
              <a:ext uri="{FF2B5EF4-FFF2-40B4-BE49-F238E27FC236}">
                <a16:creationId xmlns:a16="http://schemas.microsoft.com/office/drawing/2014/main" id="{DFC6E177-16B0-9F48-AF41-1C5B0AA48C6A}"/>
              </a:ext>
            </a:extLst>
          </p:cNvPr>
          <p:cNvSpPr txBox="1"/>
          <p:nvPr/>
        </p:nvSpPr>
        <p:spPr>
          <a:xfrm>
            <a:off x="8394176" y="3711828"/>
            <a:ext cx="3357650" cy="461665"/>
          </a:xfrm>
          <a:prstGeom prst="rect">
            <a:avLst/>
          </a:prstGeom>
          <a:solidFill>
            <a:srgbClr val="0070C0"/>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Trastuzumab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Deruxtecan</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F60FDC9-6E6F-7444-A6B3-0E55FD1F0C12}"/>
              </a:ext>
            </a:extLst>
          </p:cNvPr>
          <p:cNvSpPr txBox="1"/>
          <p:nvPr/>
        </p:nvSpPr>
        <p:spPr>
          <a:xfrm>
            <a:off x="5007956" y="3712698"/>
            <a:ext cx="3164713" cy="461665"/>
          </a:xfrm>
          <a:prstGeom prst="rect">
            <a:avLst/>
          </a:prstGeom>
          <a:solidFill>
            <a:srgbClr val="00B050"/>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Sacituzumab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Govitecan</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6" name="Straight Arrow Connector 15">
            <a:extLst>
              <a:ext uri="{FF2B5EF4-FFF2-40B4-BE49-F238E27FC236}">
                <a16:creationId xmlns:a16="http://schemas.microsoft.com/office/drawing/2014/main" id="{EE550310-2006-DF4E-A5DF-19ACA2F41429}"/>
              </a:ext>
            </a:extLst>
          </p:cNvPr>
          <p:cNvCxnSpPr/>
          <p:nvPr/>
        </p:nvCxnSpPr>
        <p:spPr>
          <a:xfrm>
            <a:off x="2752713" y="2580963"/>
            <a:ext cx="0" cy="45156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450323D-D1BD-3948-B342-6527982E2FBE}"/>
              </a:ext>
            </a:extLst>
          </p:cNvPr>
          <p:cNvCxnSpPr>
            <a:cxnSpLocks/>
          </p:cNvCxnSpPr>
          <p:nvPr/>
        </p:nvCxnSpPr>
        <p:spPr>
          <a:xfrm flipH="1">
            <a:off x="7206802" y="2784351"/>
            <a:ext cx="785740" cy="77883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DDE380D-0962-0140-A843-4690FD6E259D}"/>
              </a:ext>
            </a:extLst>
          </p:cNvPr>
          <p:cNvCxnSpPr>
            <a:cxnSpLocks/>
          </p:cNvCxnSpPr>
          <p:nvPr/>
        </p:nvCxnSpPr>
        <p:spPr>
          <a:xfrm>
            <a:off x="8207842" y="2784351"/>
            <a:ext cx="724289" cy="75644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3B814FC-00EA-464C-B16A-A1B987214CDD}"/>
              </a:ext>
            </a:extLst>
          </p:cNvPr>
          <p:cNvSpPr txBox="1"/>
          <p:nvPr/>
        </p:nvSpPr>
        <p:spPr>
          <a:xfrm>
            <a:off x="4042871" y="1005846"/>
            <a:ext cx="3949671" cy="461665"/>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A"/>
                </a:solidFill>
                <a:effectLst/>
                <a:uLnTx/>
                <a:uFillTx/>
                <a:latin typeface="Calibri" panose="020F0502020204030204"/>
                <a:ea typeface="+mn-ea"/>
                <a:cs typeface="+mn-cs"/>
              </a:rPr>
              <a:t>PDL1 Status/</a:t>
            </a:r>
            <a:r>
              <a:rPr kumimoji="0" lang="en-US" sz="2400" b="1" i="0" u="none" strike="noStrike" kern="1200" cap="none" spc="0" normalizeH="0" baseline="0" noProof="0" dirty="0" err="1">
                <a:ln>
                  <a:noFill/>
                </a:ln>
                <a:solidFill>
                  <a:srgbClr val="44546A"/>
                </a:solidFill>
                <a:effectLst/>
                <a:uLnTx/>
                <a:uFillTx/>
                <a:latin typeface="Calibri" panose="020F0502020204030204"/>
                <a:ea typeface="+mn-ea"/>
                <a:cs typeface="+mn-cs"/>
              </a:rPr>
              <a:t>gBRCA</a:t>
            </a:r>
            <a:r>
              <a:rPr kumimoji="0" lang="en-US" sz="2400" b="1" i="0" u="none" strike="noStrike" kern="1200" cap="none" spc="0" normalizeH="0" baseline="0" noProof="0" dirty="0">
                <a:ln>
                  <a:noFill/>
                </a:ln>
                <a:solidFill>
                  <a:srgbClr val="44546A"/>
                </a:solidFill>
                <a:effectLst/>
                <a:uLnTx/>
                <a:uFillTx/>
                <a:latin typeface="Calibri" panose="020F0502020204030204"/>
                <a:ea typeface="+mn-ea"/>
                <a:cs typeface="+mn-cs"/>
              </a:rPr>
              <a:t> status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2" name="Straight Arrow Connector 21">
            <a:extLst>
              <a:ext uri="{FF2B5EF4-FFF2-40B4-BE49-F238E27FC236}">
                <a16:creationId xmlns:a16="http://schemas.microsoft.com/office/drawing/2014/main" id="{D67B20B1-8BB5-0D4E-A370-47AD5D8BC8CA}"/>
              </a:ext>
            </a:extLst>
          </p:cNvPr>
          <p:cNvCxnSpPr>
            <a:cxnSpLocks/>
          </p:cNvCxnSpPr>
          <p:nvPr/>
        </p:nvCxnSpPr>
        <p:spPr>
          <a:xfrm flipH="1">
            <a:off x="4388863" y="1680594"/>
            <a:ext cx="1403248" cy="37417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9D35E19-2269-F24A-95DB-9AA780CDA92D}"/>
              </a:ext>
            </a:extLst>
          </p:cNvPr>
          <p:cNvCxnSpPr>
            <a:cxnSpLocks/>
          </p:cNvCxnSpPr>
          <p:nvPr/>
        </p:nvCxnSpPr>
        <p:spPr>
          <a:xfrm>
            <a:off x="6306450" y="1673378"/>
            <a:ext cx="1171404" cy="38688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7FDE2B8-B0BC-5B48-82AA-664B5F55D7F9}"/>
              </a:ext>
            </a:extLst>
          </p:cNvPr>
          <p:cNvSpPr txBox="1"/>
          <p:nvPr/>
        </p:nvSpPr>
        <p:spPr>
          <a:xfrm>
            <a:off x="4857915" y="1610893"/>
            <a:ext cx="3000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0BDD2906-052C-4143-BE73-92EDACD70063}"/>
              </a:ext>
            </a:extLst>
          </p:cNvPr>
          <p:cNvSpPr txBox="1"/>
          <p:nvPr/>
        </p:nvSpPr>
        <p:spPr>
          <a:xfrm>
            <a:off x="6927558" y="1526475"/>
            <a:ext cx="2792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5" name="TextBox 24">
            <a:extLst>
              <a:ext uri="{FF2B5EF4-FFF2-40B4-BE49-F238E27FC236}">
                <a16:creationId xmlns:a16="http://schemas.microsoft.com/office/drawing/2014/main" id="{1D3924FB-EECF-6747-BB17-FA98D64E978E}"/>
              </a:ext>
            </a:extLst>
          </p:cNvPr>
          <p:cNvSpPr txBox="1"/>
          <p:nvPr/>
        </p:nvSpPr>
        <p:spPr>
          <a:xfrm>
            <a:off x="1279232" y="3143047"/>
            <a:ext cx="3015890" cy="461665"/>
          </a:xfrm>
          <a:prstGeom prst="rect">
            <a:avLst/>
          </a:prstGeom>
          <a:solidFill>
            <a:schemeClr val="accent2">
              <a:lumMod val="20000"/>
              <a:lumOff val="80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A"/>
                </a:solidFill>
                <a:effectLst/>
                <a:uLnTx/>
                <a:uFillTx/>
                <a:latin typeface="Calibri" panose="020F0502020204030204"/>
                <a:ea typeface="+mn-ea"/>
                <a:cs typeface="+mn-cs"/>
              </a:rPr>
              <a:t>Olaparib / </a:t>
            </a:r>
            <a:r>
              <a:rPr kumimoji="0" lang="en-US" sz="2400" b="1" i="0" u="none" strike="noStrike" kern="1200" cap="none" spc="0" normalizeH="0" baseline="0" noProof="0" dirty="0" err="1">
                <a:ln>
                  <a:noFill/>
                </a:ln>
                <a:solidFill>
                  <a:srgbClr val="44546A"/>
                </a:solidFill>
                <a:effectLst/>
                <a:uLnTx/>
                <a:uFillTx/>
                <a:latin typeface="Calibri" panose="020F0502020204030204"/>
                <a:ea typeface="+mn-ea"/>
                <a:cs typeface="+mn-cs"/>
              </a:rPr>
              <a:t>Talazoparib</a:t>
            </a:r>
            <a:endParaRPr kumimoji="0" lang="en-US" sz="24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18849B6C-5D78-5142-B96C-C72836B91F1C}"/>
              </a:ext>
            </a:extLst>
          </p:cNvPr>
          <p:cNvSpPr txBox="1"/>
          <p:nvPr/>
        </p:nvSpPr>
        <p:spPr>
          <a:xfrm>
            <a:off x="7787854" y="5109128"/>
            <a:ext cx="839976" cy="101566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sp>
        <p:nvSpPr>
          <p:cNvPr id="40" name="TextBox 39">
            <a:extLst>
              <a:ext uri="{FF2B5EF4-FFF2-40B4-BE49-F238E27FC236}">
                <a16:creationId xmlns:a16="http://schemas.microsoft.com/office/drawing/2014/main" id="{00CC5A9C-3E2C-3C42-8103-C152BB6DDA8F}"/>
              </a:ext>
            </a:extLst>
          </p:cNvPr>
          <p:cNvSpPr txBox="1"/>
          <p:nvPr/>
        </p:nvSpPr>
        <p:spPr>
          <a:xfrm>
            <a:off x="7341061" y="5174017"/>
            <a:ext cx="44107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rPr>
              <a:t>	Cross-over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rPr>
              <a:t>	New ADCs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rPr>
              <a:t>	Clinical Trials</a:t>
            </a:r>
          </a:p>
        </p:txBody>
      </p:sp>
      <p:sp>
        <p:nvSpPr>
          <p:cNvPr id="41" name="Right Arrow 3">
            <a:extLst>
              <a:ext uri="{FF2B5EF4-FFF2-40B4-BE49-F238E27FC236}">
                <a16:creationId xmlns:a16="http://schemas.microsoft.com/office/drawing/2014/main" id="{8A06B42B-8C03-1743-BF0C-1A2FE1211C4A}"/>
              </a:ext>
            </a:extLst>
          </p:cNvPr>
          <p:cNvSpPr/>
          <p:nvPr/>
        </p:nvSpPr>
        <p:spPr>
          <a:xfrm rot="5400000">
            <a:off x="7889898" y="4580340"/>
            <a:ext cx="579905" cy="428651"/>
          </a:xfrm>
          <a:prstGeom prst="rightArrow">
            <a:avLst/>
          </a:prstGeom>
          <a:solidFill>
            <a:schemeClr val="tx2"/>
          </a:solidFill>
          <a:ln w="25400" cap="flat" cmpd="sng" algn="ctr">
            <a:solidFill>
              <a:schemeClr val="tx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cxnSp>
        <p:nvCxnSpPr>
          <p:cNvPr id="29" name="Straight Arrow Connector 28">
            <a:extLst>
              <a:ext uri="{FF2B5EF4-FFF2-40B4-BE49-F238E27FC236}">
                <a16:creationId xmlns:a16="http://schemas.microsoft.com/office/drawing/2014/main" id="{7D5BC6D0-7BC6-7647-8A9D-361DF443842D}"/>
              </a:ext>
            </a:extLst>
          </p:cNvPr>
          <p:cNvCxnSpPr>
            <a:cxnSpLocks/>
          </p:cNvCxnSpPr>
          <p:nvPr/>
        </p:nvCxnSpPr>
        <p:spPr>
          <a:xfrm>
            <a:off x="2752712" y="4173493"/>
            <a:ext cx="147348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43DD838-7ED9-2D4F-97F5-B9A1124E756F}"/>
              </a:ext>
            </a:extLst>
          </p:cNvPr>
          <p:cNvCxnSpPr>
            <a:cxnSpLocks/>
          </p:cNvCxnSpPr>
          <p:nvPr/>
        </p:nvCxnSpPr>
        <p:spPr>
          <a:xfrm>
            <a:off x="2752712" y="3711828"/>
            <a:ext cx="0" cy="46166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9DCB670-8057-4E4F-A517-695234B067C0}"/>
              </a:ext>
            </a:extLst>
          </p:cNvPr>
          <p:cNvSpPr txBox="1"/>
          <p:nvPr/>
        </p:nvSpPr>
        <p:spPr>
          <a:xfrm>
            <a:off x="6529017" y="6161770"/>
            <a:ext cx="3730317" cy="461665"/>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A"/>
                </a:solidFill>
                <a:effectLst/>
                <a:uLnTx/>
                <a:uFillTx/>
                <a:latin typeface="Calibri" panose="020F0502020204030204"/>
                <a:ea typeface="+mn-ea"/>
                <a:cs typeface="+mn-cs"/>
              </a:rPr>
              <a:t>Single Agent Chemotherapy</a:t>
            </a:r>
          </a:p>
        </p:txBody>
      </p:sp>
      <p:sp>
        <p:nvSpPr>
          <p:cNvPr id="50" name="TextBox 49">
            <a:extLst>
              <a:ext uri="{FF2B5EF4-FFF2-40B4-BE49-F238E27FC236}">
                <a16:creationId xmlns:a16="http://schemas.microsoft.com/office/drawing/2014/main" id="{13157008-A12C-3847-B5CC-EC2708E9C208}"/>
              </a:ext>
            </a:extLst>
          </p:cNvPr>
          <p:cNvSpPr txBox="1"/>
          <p:nvPr/>
        </p:nvSpPr>
        <p:spPr>
          <a:xfrm>
            <a:off x="6354883" y="4462797"/>
            <a:ext cx="4790775" cy="2308324"/>
          </a:xfrm>
          <a:prstGeom prst="rect">
            <a:avLst/>
          </a:prstGeom>
          <a:solidFill>
            <a:schemeClr val="bg1"/>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Both OS benefit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DXd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smaller cohort 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Toxicity profile &amp; Patient characteristics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 individualize Rx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727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0" grpId="0"/>
      <p:bldP spid="41" grpId="0" animBg="1"/>
      <p:bldP spid="5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63C5AD-5836-24DF-5323-5C366C35627C}"/>
              </a:ext>
            </a:extLst>
          </p:cNvPr>
          <p:cNvSpPr/>
          <p:nvPr/>
        </p:nvSpPr>
        <p:spPr bwMode="auto">
          <a:xfrm>
            <a:off x="912286" y="3303132"/>
            <a:ext cx="10974914" cy="87845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416053"/>
            <a:ext cx="10512306" cy="4799013"/>
          </a:xfrm>
        </p:spPr>
        <p:txBody>
          <a:bodyPr/>
          <a:lstStyle/>
          <a:p>
            <a:pPr marL="98425" indent="0">
              <a:lnSpc>
                <a:spcPct val="100000"/>
              </a:lnSpc>
              <a:spcBef>
                <a:spcPts val="1600"/>
              </a:spcBef>
              <a:spcAft>
                <a:spcPts val="0"/>
              </a:spcAft>
              <a:buNone/>
            </a:pPr>
            <a:r>
              <a:rPr lang="en-US" sz="2500" dirty="0">
                <a:solidFill>
                  <a:schemeClr val="tx1"/>
                </a:solidFill>
              </a:rPr>
              <a:t>Module 1: Optimal Approaches to HER2 Testing for the Identification of </a:t>
            </a:r>
            <a:br>
              <a:rPr lang="en-US" sz="2500" dirty="0">
                <a:solidFill>
                  <a:schemeClr val="tx1"/>
                </a:solidFill>
              </a:rPr>
            </a:br>
            <a:r>
              <a:rPr lang="en-US" sz="2500" dirty="0">
                <a:solidFill>
                  <a:schemeClr val="tx1"/>
                </a:solidFill>
              </a:rPr>
              <a:t>HER2-Low Breast Cancer — Dr Carey</a:t>
            </a:r>
          </a:p>
          <a:p>
            <a:pPr marL="98425" indent="0">
              <a:lnSpc>
                <a:spcPct val="100000"/>
              </a:lnSpc>
              <a:spcBef>
                <a:spcPts val="1600"/>
              </a:spcBef>
              <a:spcAft>
                <a:spcPts val="0"/>
              </a:spcAft>
              <a:buNone/>
            </a:pPr>
            <a:r>
              <a:rPr lang="en-US" sz="2500" dirty="0">
                <a:solidFill>
                  <a:schemeClr val="tx1"/>
                </a:solidFill>
              </a:rPr>
              <a:t>Module 2: Available Data with and Current Role of HER2-Targeted Therapy </a:t>
            </a:r>
            <a:br>
              <a:rPr lang="en-US" sz="2500" dirty="0">
                <a:solidFill>
                  <a:schemeClr val="tx1"/>
                </a:solidFill>
              </a:rPr>
            </a:br>
            <a:r>
              <a:rPr lang="en-US" sz="2500" dirty="0">
                <a:solidFill>
                  <a:schemeClr val="tx1"/>
                </a:solidFill>
              </a:rPr>
              <a:t>for HER2-Low Disease — Dr Modi</a:t>
            </a:r>
          </a:p>
          <a:p>
            <a:pPr marL="98425" indent="0">
              <a:lnSpc>
                <a:spcPct val="100000"/>
              </a:lnSpc>
              <a:spcBef>
                <a:spcPts val="1600"/>
              </a:spcBef>
              <a:spcAft>
                <a:spcPts val="0"/>
              </a:spcAft>
              <a:buNone/>
            </a:pPr>
            <a:r>
              <a:rPr lang="en-US" sz="2500" dirty="0">
                <a:solidFill>
                  <a:schemeClr val="bg1"/>
                </a:solidFill>
              </a:rPr>
              <a:t>Module 3: Identification and Management of Toxicities with Trastuzumab </a:t>
            </a:r>
            <a:r>
              <a:rPr lang="en-US" sz="2500" dirty="0" err="1">
                <a:solidFill>
                  <a:schemeClr val="bg1"/>
                </a:solidFill>
              </a:rPr>
              <a:t>Deruxtecan</a:t>
            </a:r>
            <a:r>
              <a:rPr lang="en-US" sz="2500" dirty="0">
                <a:solidFill>
                  <a:schemeClr val="bg1"/>
                </a:solidFill>
              </a:rPr>
              <a:t> — Prof Schmid </a:t>
            </a:r>
          </a:p>
          <a:p>
            <a:pPr marL="98425" indent="0">
              <a:lnSpc>
                <a:spcPct val="100000"/>
              </a:lnSpc>
              <a:spcBef>
                <a:spcPts val="1600"/>
              </a:spcBef>
              <a:spcAft>
                <a:spcPts val="0"/>
              </a:spcAft>
              <a:buNone/>
            </a:pPr>
            <a:r>
              <a:rPr lang="en-US" sz="2500" dirty="0">
                <a:solidFill>
                  <a:schemeClr val="tx1"/>
                </a:solidFill>
              </a:rPr>
              <a:t>Module 4: Future Directions in the Management of HER2-Low Breast Cancer </a:t>
            </a:r>
            <a:br>
              <a:rPr lang="en-US" sz="2500" dirty="0">
                <a:solidFill>
                  <a:schemeClr val="tx1"/>
                </a:solidFill>
              </a:rPr>
            </a:br>
            <a:r>
              <a:rPr lang="en-US" sz="2500" dirty="0">
                <a:solidFill>
                  <a:schemeClr val="tx1"/>
                </a:solidFill>
              </a:rPr>
              <a:t>— Dr </a:t>
            </a:r>
            <a:r>
              <a:rPr lang="en-US" sz="2500" dirty="0" err="1">
                <a:solidFill>
                  <a:schemeClr val="tx1"/>
                </a:solidFill>
              </a:rPr>
              <a:t>Bardia</a:t>
            </a:r>
            <a:endParaRPr lang="en-US" sz="2500" dirty="0">
              <a:solidFill>
                <a:schemeClr val="tx1"/>
              </a:solidFill>
            </a:endParaRPr>
          </a:p>
        </p:txBody>
      </p:sp>
    </p:spTree>
    <p:extLst>
      <p:ext uri="{BB962C8B-B14F-4D97-AF65-F5344CB8AC3E}">
        <p14:creationId xmlns:p14="http://schemas.microsoft.com/office/powerpoint/2010/main" val="35249618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p:nvPr>
        </p:nvSpPr>
        <p:spPr>
          <a:xfrm>
            <a:off x="912285" y="227013"/>
            <a:ext cx="10289115" cy="1494631"/>
          </a:xfrm>
        </p:spPr>
        <p:txBody>
          <a:bodyPr/>
          <a:lstStyle/>
          <a:p>
            <a:pPr marL="0" marR="0">
              <a:spcBef>
                <a:spcPts val="0"/>
              </a:spcBef>
              <a:spcAft>
                <a:spcPts val="0"/>
              </a:spcAft>
            </a:pPr>
            <a:r>
              <a:rPr lang="en-US" b="1" kern="100"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Have you readministered or would you readminister trastuzumab </a:t>
            </a:r>
            <a:r>
              <a:rPr lang="en-US" b="1" kern="100" dirty="0" err="1">
                <a:solidFill>
                  <a:srgbClr val="0432FF"/>
                </a:solidFill>
                <a:effectLst/>
                <a:latin typeface="Arial" panose="020B0604020202020204" pitchFamily="34" charset="0"/>
                <a:ea typeface="Calibri" panose="020F0502020204030204" pitchFamily="34" charset="0"/>
                <a:cs typeface="Times New Roman" panose="02020603050405020304" pitchFamily="18" charset="0"/>
              </a:rPr>
              <a:t>deruxtecan</a:t>
            </a:r>
            <a:r>
              <a:rPr lang="en-US" b="1" kern="100"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 to a patient who developed </a:t>
            </a:r>
            <a:r>
              <a:rPr lang="en-US" b="1" u="sng" kern="100"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Grade 2</a:t>
            </a:r>
            <a:r>
              <a:rPr lang="en-US" b="1" kern="100"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 interstitial lung disease (ILD)?</a:t>
            </a:r>
            <a:endParaRPr lang="en-US" kern="100"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4">
            <a:extLst>
              <a:ext uri="{FF2B5EF4-FFF2-40B4-BE49-F238E27FC236}">
                <a16:creationId xmlns:a16="http://schemas.microsoft.com/office/drawing/2014/main" id="{310ED6AF-44FA-5563-66A3-C27B8FAB57D2}"/>
              </a:ext>
            </a:extLst>
          </p:cNvPr>
          <p:cNvSpPr txBox="1">
            <a:spLocks noChangeArrowheads="1"/>
          </p:cNvSpPr>
          <p:nvPr/>
        </p:nvSpPr>
        <p:spPr bwMode="auto">
          <a:xfrm>
            <a:off x="685801" y="1880337"/>
            <a:ext cx="3019573"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6" name="Text Box 4">
            <a:extLst>
              <a:ext uri="{FF2B5EF4-FFF2-40B4-BE49-F238E27FC236}">
                <a16:creationId xmlns:a16="http://schemas.microsoft.com/office/drawing/2014/main" id="{6EBF47E3-C72B-ACDC-2F71-DF8FB2195827}"/>
              </a:ext>
            </a:extLst>
          </p:cNvPr>
          <p:cNvSpPr txBox="1">
            <a:spLocks noChangeArrowheads="1"/>
          </p:cNvSpPr>
          <p:nvPr/>
        </p:nvSpPr>
        <p:spPr bwMode="auto">
          <a:xfrm>
            <a:off x="685800" y="2568624"/>
            <a:ext cx="3019573"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1">
            <a:extLst>
              <a:ext uri="{FF2B5EF4-FFF2-40B4-BE49-F238E27FC236}">
                <a16:creationId xmlns:a16="http://schemas.microsoft.com/office/drawing/2014/main" id="{20256B7F-479D-7DF4-0375-4D3CF8A27219}"/>
              </a:ext>
            </a:extLst>
          </p:cNvPr>
          <p:cNvPicPr>
            <a:picLocks noChangeAspect="1"/>
          </p:cNvPicPr>
          <p:nvPr/>
        </p:nvPicPr>
        <p:blipFill>
          <a:blip r:embed="rId2"/>
          <a:srcRect/>
          <a:stretch/>
        </p:blipFill>
        <p:spPr bwMode="auto">
          <a:xfrm>
            <a:off x="3857774"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9">
            <a:extLst>
              <a:ext uri="{FF2B5EF4-FFF2-40B4-BE49-F238E27FC236}">
                <a16:creationId xmlns:a16="http://schemas.microsoft.com/office/drawing/2014/main" id="{87B2A076-B7D2-CD41-949D-599120536AEF}"/>
              </a:ext>
            </a:extLst>
          </p:cNvPr>
          <p:cNvSpPr txBox="1">
            <a:spLocks noChangeArrowheads="1"/>
          </p:cNvSpPr>
          <p:nvPr/>
        </p:nvSpPr>
        <p:spPr bwMode="auto">
          <a:xfrm>
            <a:off x="11032273" y="2560637"/>
            <a:ext cx="457200"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16</a:t>
            </a:r>
          </a:p>
        </p:txBody>
      </p:sp>
      <p:pic>
        <p:nvPicPr>
          <p:cNvPr id="9" name="Picture 1">
            <a:extLst>
              <a:ext uri="{FF2B5EF4-FFF2-40B4-BE49-F238E27FC236}">
                <a16:creationId xmlns:a16="http://schemas.microsoft.com/office/drawing/2014/main" id="{CF6AAF50-DA60-1932-84CD-B961A4CABC75}"/>
              </a:ext>
            </a:extLst>
          </p:cNvPr>
          <p:cNvPicPr>
            <a:picLocks noChangeAspect="1"/>
          </p:cNvPicPr>
          <p:nvPr/>
        </p:nvPicPr>
        <p:blipFill>
          <a:blip r:embed="rId2"/>
          <a:srcRect/>
          <a:stretch/>
        </p:blipFill>
        <p:spPr bwMode="auto">
          <a:xfrm>
            <a:off x="4298100"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
            <a:extLst>
              <a:ext uri="{FF2B5EF4-FFF2-40B4-BE49-F238E27FC236}">
                <a16:creationId xmlns:a16="http://schemas.microsoft.com/office/drawing/2014/main" id="{B76432FF-D1B1-D967-A542-B362D010572D}"/>
              </a:ext>
            </a:extLst>
          </p:cNvPr>
          <p:cNvPicPr>
            <a:picLocks noChangeAspect="1"/>
          </p:cNvPicPr>
          <p:nvPr/>
        </p:nvPicPr>
        <p:blipFill>
          <a:blip r:embed="rId2"/>
          <a:srcRect/>
          <a:stretch/>
        </p:blipFill>
        <p:spPr bwMode="auto">
          <a:xfrm>
            <a:off x="4738426"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 Box 9">
            <a:extLst>
              <a:ext uri="{FF2B5EF4-FFF2-40B4-BE49-F238E27FC236}">
                <a16:creationId xmlns:a16="http://schemas.microsoft.com/office/drawing/2014/main" id="{87A89874-BF72-D38F-EC8E-E3B1B8DD8EE1}"/>
              </a:ext>
            </a:extLst>
          </p:cNvPr>
          <p:cNvSpPr txBox="1">
            <a:spLocks noChangeArrowheads="1"/>
          </p:cNvSpPr>
          <p:nvPr/>
        </p:nvSpPr>
        <p:spPr bwMode="auto">
          <a:xfrm>
            <a:off x="5684838" y="18288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pic>
        <p:nvPicPr>
          <p:cNvPr id="16" name="Picture 15">
            <a:extLst>
              <a:ext uri="{FF2B5EF4-FFF2-40B4-BE49-F238E27FC236}">
                <a16:creationId xmlns:a16="http://schemas.microsoft.com/office/drawing/2014/main" id="{8CC140A8-2A40-83A0-66CE-4E40E6A7AC2E}"/>
              </a:ext>
            </a:extLst>
          </p:cNvPr>
          <p:cNvPicPr>
            <a:picLocks noChangeAspect="1"/>
          </p:cNvPicPr>
          <p:nvPr/>
        </p:nvPicPr>
        <p:blipFill>
          <a:blip r:embed="rId3"/>
          <a:srcRect/>
          <a:stretch/>
        </p:blipFill>
        <p:spPr bwMode="auto">
          <a:xfrm>
            <a:off x="3857774" y="18288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5C813400-EEC3-8458-8AE1-27A2A0059D6D}"/>
              </a:ext>
            </a:extLst>
          </p:cNvPr>
          <p:cNvPicPr>
            <a:picLocks noChangeAspect="1"/>
          </p:cNvPicPr>
          <p:nvPr/>
        </p:nvPicPr>
        <p:blipFill>
          <a:blip r:embed="rId3"/>
          <a:srcRect/>
          <a:stretch/>
        </p:blipFill>
        <p:spPr bwMode="auto">
          <a:xfrm>
            <a:off x="4292430" y="18288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68DDEAE3-A350-BACC-4F77-8E3AE2604224}"/>
              </a:ext>
            </a:extLst>
          </p:cNvPr>
          <p:cNvPicPr>
            <a:picLocks noChangeAspect="1"/>
          </p:cNvPicPr>
          <p:nvPr/>
        </p:nvPicPr>
        <p:blipFill>
          <a:blip r:embed="rId3"/>
          <a:srcRect/>
          <a:stretch/>
        </p:blipFill>
        <p:spPr bwMode="auto">
          <a:xfrm>
            <a:off x="4727086" y="18288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50D512BC-B8DD-715C-21A1-D1DAFBE0099D}"/>
              </a:ext>
            </a:extLst>
          </p:cNvPr>
          <p:cNvPicPr>
            <a:picLocks noChangeAspect="1"/>
          </p:cNvPicPr>
          <p:nvPr/>
        </p:nvPicPr>
        <p:blipFill>
          <a:blip r:embed="rId3"/>
          <a:srcRect/>
          <a:stretch/>
        </p:blipFill>
        <p:spPr bwMode="auto">
          <a:xfrm>
            <a:off x="5161742" y="18288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itle 1">
            <a:extLst>
              <a:ext uri="{FF2B5EF4-FFF2-40B4-BE49-F238E27FC236}">
                <a16:creationId xmlns:a16="http://schemas.microsoft.com/office/drawing/2014/main" id="{1BF18BFE-0A3A-AEA8-F367-B34DB3F68B92}"/>
              </a:ext>
            </a:extLst>
          </p:cNvPr>
          <p:cNvSpPr txBox="1">
            <a:spLocks/>
          </p:cNvSpPr>
          <p:nvPr/>
        </p:nvSpPr>
        <p:spPr bwMode="auto">
          <a:xfrm>
            <a:off x="912285" y="3276600"/>
            <a:ext cx="10289115" cy="149463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ts val="0"/>
              </a:spcBef>
              <a:spcAft>
                <a:spcPts val="0"/>
              </a:spcAft>
              <a:buClr>
                <a:srgbClr val="000000"/>
              </a:buClr>
              <a:buSzPct val="45000"/>
              <a:buFont typeface="Wingdings" pitchFamily="-72" charset="2"/>
              <a:buNone/>
              <a:tabLst/>
              <a:defRPr/>
            </a:pPr>
            <a:r>
              <a:rPr kumimoji="0" lang="en-US" sz="2600" b="1" i="0" u="none" strike="noStrike" kern="100" cap="none" spc="0" normalizeH="0" baseline="0" noProof="0" dirty="0">
                <a:ln>
                  <a:noFill/>
                </a:ln>
                <a:solidFill>
                  <a:srgbClr val="3333FF"/>
                </a:solidFill>
                <a:effectLst/>
                <a:uLnTx/>
                <a:uFillTx/>
                <a:latin typeface="Arial" panose="020B0604020202020204" pitchFamily="34" charset="0"/>
                <a:ea typeface="Calibri" panose="020F0502020204030204" pitchFamily="34" charset="0"/>
                <a:cs typeface="Times New Roman" panose="02020603050405020304" pitchFamily="18" charset="0"/>
              </a:rPr>
              <a:t>What grade of ILD would lead you to permanently discontinue treatment with trastuzumab </a:t>
            </a:r>
            <a:r>
              <a:rPr kumimoji="0" lang="en-US" sz="2600" b="1" i="0" u="none" strike="noStrike" kern="100" cap="none" spc="0" normalizeH="0" baseline="0" noProof="0" dirty="0" err="1">
                <a:ln>
                  <a:noFill/>
                </a:ln>
                <a:solidFill>
                  <a:srgbClr val="3333FF"/>
                </a:solidFill>
                <a:effectLst/>
                <a:uLnTx/>
                <a:uFillTx/>
                <a:latin typeface="Arial" panose="020B0604020202020204" pitchFamily="34" charset="0"/>
                <a:ea typeface="Calibri" panose="020F0502020204030204" pitchFamily="34" charset="0"/>
                <a:cs typeface="Times New Roman" panose="02020603050405020304" pitchFamily="18" charset="0"/>
              </a:rPr>
              <a:t>deruxtecan</a:t>
            </a:r>
            <a:r>
              <a:rPr kumimoji="0" lang="en-US" sz="2600" b="1" i="0" u="none" strike="noStrike" kern="100" cap="none" spc="0" normalizeH="0" baseline="0" noProof="0" dirty="0">
                <a:ln>
                  <a:noFill/>
                </a:ln>
                <a:solidFill>
                  <a:srgbClr val="3333FF"/>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2600" b="1" i="0" u="none" strike="noStrike" kern="1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1">
            <a:extLst>
              <a:ext uri="{FF2B5EF4-FFF2-40B4-BE49-F238E27FC236}">
                <a16:creationId xmlns:a16="http://schemas.microsoft.com/office/drawing/2014/main" id="{752028A2-FF36-B24A-0E23-5D578151E804}"/>
              </a:ext>
            </a:extLst>
          </p:cNvPr>
          <p:cNvPicPr>
            <a:picLocks noChangeAspect="1"/>
          </p:cNvPicPr>
          <p:nvPr/>
        </p:nvPicPr>
        <p:blipFill>
          <a:blip r:embed="rId2"/>
          <a:srcRect/>
          <a:stretch/>
        </p:blipFill>
        <p:spPr bwMode="auto">
          <a:xfrm>
            <a:off x="5178752"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
            <a:extLst>
              <a:ext uri="{FF2B5EF4-FFF2-40B4-BE49-F238E27FC236}">
                <a16:creationId xmlns:a16="http://schemas.microsoft.com/office/drawing/2014/main" id="{2493A0B7-3FE5-71A4-E578-8E63E500624A}"/>
              </a:ext>
            </a:extLst>
          </p:cNvPr>
          <p:cNvPicPr>
            <a:picLocks noChangeAspect="1"/>
          </p:cNvPicPr>
          <p:nvPr/>
        </p:nvPicPr>
        <p:blipFill>
          <a:blip r:embed="rId2"/>
          <a:srcRect/>
          <a:stretch/>
        </p:blipFill>
        <p:spPr bwMode="auto">
          <a:xfrm>
            <a:off x="5619078"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
            <a:extLst>
              <a:ext uri="{FF2B5EF4-FFF2-40B4-BE49-F238E27FC236}">
                <a16:creationId xmlns:a16="http://schemas.microsoft.com/office/drawing/2014/main" id="{B77BD475-1D11-6C18-4FE1-D27DEB5AEDDE}"/>
              </a:ext>
            </a:extLst>
          </p:cNvPr>
          <p:cNvPicPr>
            <a:picLocks noChangeAspect="1"/>
          </p:cNvPicPr>
          <p:nvPr/>
        </p:nvPicPr>
        <p:blipFill>
          <a:blip r:embed="rId2"/>
          <a:srcRect/>
          <a:stretch/>
        </p:blipFill>
        <p:spPr bwMode="auto">
          <a:xfrm>
            <a:off x="6059404"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
            <a:extLst>
              <a:ext uri="{FF2B5EF4-FFF2-40B4-BE49-F238E27FC236}">
                <a16:creationId xmlns:a16="http://schemas.microsoft.com/office/drawing/2014/main" id="{8D0C8CF7-2C0C-9C24-B929-690AB4E5B36F}"/>
              </a:ext>
            </a:extLst>
          </p:cNvPr>
          <p:cNvPicPr>
            <a:picLocks noChangeAspect="1"/>
          </p:cNvPicPr>
          <p:nvPr/>
        </p:nvPicPr>
        <p:blipFill>
          <a:blip r:embed="rId2"/>
          <a:srcRect/>
          <a:stretch/>
        </p:blipFill>
        <p:spPr bwMode="auto">
          <a:xfrm>
            <a:off x="6499730"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
            <a:extLst>
              <a:ext uri="{FF2B5EF4-FFF2-40B4-BE49-F238E27FC236}">
                <a16:creationId xmlns:a16="http://schemas.microsoft.com/office/drawing/2014/main" id="{24B44D56-042B-EC97-DCBC-294765DD9465}"/>
              </a:ext>
            </a:extLst>
          </p:cNvPr>
          <p:cNvPicPr>
            <a:picLocks noChangeAspect="1"/>
          </p:cNvPicPr>
          <p:nvPr/>
        </p:nvPicPr>
        <p:blipFill>
          <a:blip r:embed="rId2"/>
          <a:srcRect/>
          <a:stretch/>
        </p:blipFill>
        <p:spPr bwMode="auto">
          <a:xfrm>
            <a:off x="6940056"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 name="Picture 1">
            <a:extLst>
              <a:ext uri="{FF2B5EF4-FFF2-40B4-BE49-F238E27FC236}">
                <a16:creationId xmlns:a16="http://schemas.microsoft.com/office/drawing/2014/main" id="{47419898-3C0B-1A8A-8D03-28C32AA7F289}"/>
              </a:ext>
            </a:extLst>
          </p:cNvPr>
          <p:cNvPicPr>
            <a:picLocks noChangeAspect="1"/>
          </p:cNvPicPr>
          <p:nvPr/>
        </p:nvPicPr>
        <p:blipFill>
          <a:blip r:embed="rId2"/>
          <a:srcRect/>
          <a:stretch/>
        </p:blipFill>
        <p:spPr bwMode="auto">
          <a:xfrm>
            <a:off x="7380382"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 name="Picture 1">
            <a:extLst>
              <a:ext uri="{FF2B5EF4-FFF2-40B4-BE49-F238E27FC236}">
                <a16:creationId xmlns:a16="http://schemas.microsoft.com/office/drawing/2014/main" id="{3F509BFF-3A86-F4A8-B49F-E7DE75BD024C}"/>
              </a:ext>
            </a:extLst>
          </p:cNvPr>
          <p:cNvPicPr>
            <a:picLocks noChangeAspect="1"/>
          </p:cNvPicPr>
          <p:nvPr/>
        </p:nvPicPr>
        <p:blipFill>
          <a:blip r:embed="rId2"/>
          <a:srcRect/>
          <a:stretch/>
        </p:blipFill>
        <p:spPr bwMode="auto">
          <a:xfrm>
            <a:off x="7820708"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 name="Picture 1">
            <a:extLst>
              <a:ext uri="{FF2B5EF4-FFF2-40B4-BE49-F238E27FC236}">
                <a16:creationId xmlns:a16="http://schemas.microsoft.com/office/drawing/2014/main" id="{C21D83A2-7545-D883-EA3E-B2DB8B7E1856}"/>
              </a:ext>
            </a:extLst>
          </p:cNvPr>
          <p:cNvPicPr>
            <a:picLocks noChangeAspect="1"/>
          </p:cNvPicPr>
          <p:nvPr/>
        </p:nvPicPr>
        <p:blipFill>
          <a:blip r:embed="rId2"/>
          <a:srcRect/>
          <a:stretch/>
        </p:blipFill>
        <p:spPr bwMode="auto">
          <a:xfrm>
            <a:off x="8261034"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 name="Picture 1">
            <a:extLst>
              <a:ext uri="{FF2B5EF4-FFF2-40B4-BE49-F238E27FC236}">
                <a16:creationId xmlns:a16="http://schemas.microsoft.com/office/drawing/2014/main" id="{1536181B-9E21-4488-5B9D-840C372DAE4D}"/>
              </a:ext>
            </a:extLst>
          </p:cNvPr>
          <p:cNvPicPr>
            <a:picLocks noChangeAspect="1"/>
          </p:cNvPicPr>
          <p:nvPr/>
        </p:nvPicPr>
        <p:blipFill>
          <a:blip r:embed="rId2"/>
          <a:srcRect/>
          <a:stretch/>
        </p:blipFill>
        <p:spPr bwMode="auto">
          <a:xfrm>
            <a:off x="8701360"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 name="Picture 1">
            <a:extLst>
              <a:ext uri="{FF2B5EF4-FFF2-40B4-BE49-F238E27FC236}">
                <a16:creationId xmlns:a16="http://schemas.microsoft.com/office/drawing/2014/main" id="{E95C1B7F-07A8-79EE-3F00-DD60821D09AE}"/>
              </a:ext>
            </a:extLst>
          </p:cNvPr>
          <p:cNvPicPr>
            <a:picLocks noChangeAspect="1"/>
          </p:cNvPicPr>
          <p:nvPr/>
        </p:nvPicPr>
        <p:blipFill>
          <a:blip r:embed="rId2"/>
          <a:srcRect/>
          <a:stretch/>
        </p:blipFill>
        <p:spPr bwMode="auto">
          <a:xfrm>
            <a:off x="9141686"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 name="Picture 1">
            <a:extLst>
              <a:ext uri="{FF2B5EF4-FFF2-40B4-BE49-F238E27FC236}">
                <a16:creationId xmlns:a16="http://schemas.microsoft.com/office/drawing/2014/main" id="{6AFE1418-4567-268C-E47C-EDD31365ED8F}"/>
              </a:ext>
            </a:extLst>
          </p:cNvPr>
          <p:cNvPicPr>
            <a:picLocks noChangeAspect="1"/>
          </p:cNvPicPr>
          <p:nvPr/>
        </p:nvPicPr>
        <p:blipFill>
          <a:blip r:embed="rId2"/>
          <a:srcRect/>
          <a:stretch/>
        </p:blipFill>
        <p:spPr bwMode="auto">
          <a:xfrm>
            <a:off x="9582012"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 name="Text Box 4">
            <a:extLst>
              <a:ext uri="{FF2B5EF4-FFF2-40B4-BE49-F238E27FC236}">
                <a16:creationId xmlns:a16="http://schemas.microsoft.com/office/drawing/2014/main" id="{E7A9A761-476B-670A-6F46-412D4121C280}"/>
              </a:ext>
            </a:extLst>
          </p:cNvPr>
          <p:cNvSpPr txBox="1">
            <a:spLocks noChangeArrowheads="1"/>
          </p:cNvSpPr>
          <p:nvPr/>
        </p:nvSpPr>
        <p:spPr bwMode="auto">
          <a:xfrm>
            <a:off x="1219200" y="5902469"/>
            <a:ext cx="2486173"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Grade 3</a:t>
            </a:r>
          </a:p>
        </p:txBody>
      </p:sp>
      <p:sp>
        <p:nvSpPr>
          <p:cNvPr id="61" name="Text Box 4">
            <a:extLst>
              <a:ext uri="{FF2B5EF4-FFF2-40B4-BE49-F238E27FC236}">
                <a16:creationId xmlns:a16="http://schemas.microsoft.com/office/drawing/2014/main" id="{92E9D33D-D2BD-48C4-1BD8-CF93D575477F}"/>
              </a:ext>
            </a:extLst>
          </p:cNvPr>
          <p:cNvSpPr txBox="1">
            <a:spLocks noChangeArrowheads="1"/>
          </p:cNvSpPr>
          <p:nvPr/>
        </p:nvSpPr>
        <p:spPr bwMode="auto">
          <a:xfrm>
            <a:off x="912285" y="4764546"/>
            <a:ext cx="279308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Grade 2</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2" name="Picture 1">
            <a:extLst>
              <a:ext uri="{FF2B5EF4-FFF2-40B4-BE49-F238E27FC236}">
                <a16:creationId xmlns:a16="http://schemas.microsoft.com/office/drawing/2014/main" id="{E25C6B8C-49A0-FB5B-D054-6C7E4382451B}"/>
              </a:ext>
            </a:extLst>
          </p:cNvPr>
          <p:cNvPicPr>
            <a:picLocks noChangeAspect="1"/>
          </p:cNvPicPr>
          <p:nvPr/>
        </p:nvPicPr>
        <p:blipFill>
          <a:blip r:embed="rId2"/>
          <a:srcRect/>
          <a:stretch/>
        </p:blipFill>
        <p:spPr bwMode="auto">
          <a:xfrm>
            <a:off x="3857774" y="477516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 name="Picture 3">
            <a:extLst>
              <a:ext uri="{FF2B5EF4-FFF2-40B4-BE49-F238E27FC236}">
                <a16:creationId xmlns:a16="http://schemas.microsoft.com/office/drawing/2014/main" id="{F3A9FF2C-8679-6E63-6045-BBEB9F5D1376}"/>
              </a:ext>
            </a:extLst>
          </p:cNvPr>
          <p:cNvPicPr>
            <a:picLocks noChangeAspect="1"/>
          </p:cNvPicPr>
          <p:nvPr/>
        </p:nvPicPr>
        <p:blipFill>
          <a:blip r:embed="rId4"/>
          <a:srcRect/>
          <a:stretch/>
        </p:blipFill>
        <p:spPr bwMode="auto">
          <a:xfrm>
            <a:off x="3857774" y="59121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 name="Text Box 9">
            <a:extLst>
              <a:ext uri="{FF2B5EF4-FFF2-40B4-BE49-F238E27FC236}">
                <a16:creationId xmlns:a16="http://schemas.microsoft.com/office/drawing/2014/main" id="{66382000-B9B5-6248-5BBF-2EACE350EA82}"/>
              </a:ext>
            </a:extLst>
          </p:cNvPr>
          <p:cNvSpPr txBox="1">
            <a:spLocks noChangeArrowheads="1"/>
          </p:cNvSpPr>
          <p:nvPr/>
        </p:nvSpPr>
        <p:spPr bwMode="auto">
          <a:xfrm>
            <a:off x="11032273" y="4769251"/>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18</a:t>
            </a:r>
          </a:p>
        </p:txBody>
      </p:sp>
      <p:pic>
        <p:nvPicPr>
          <p:cNvPr id="65" name="Picture 1">
            <a:extLst>
              <a:ext uri="{FF2B5EF4-FFF2-40B4-BE49-F238E27FC236}">
                <a16:creationId xmlns:a16="http://schemas.microsoft.com/office/drawing/2014/main" id="{546487EF-E425-C525-3128-ABDEDCFE8D98}"/>
              </a:ext>
            </a:extLst>
          </p:cNvPr>
          <p:cNvPicPr>
            <a:picLocks noChangeAspect="1"/>
          </p:cNvPicPr>
          <p:nvPr/>
        </p:nvPicPr>
        <p:blipFill>
          <a:blip r:embed="rId2"/>
          <a:srcRect/>
          <a:stretch/>
        </p:blipFill>
        <p:spPr bwMode="auto">
          <a:xfrm>
            <a:off x="4298005" y="477516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 name="Text Box 9">
            <a:extLst>
              <a:ext uri="{FF2B5EF4-FFF2-40B4-BE49-F238E27FC236}">
                <a16:creationId xmlns:a16="http://schemas.microsoft.com/office/drawing/2014/main" id="{05417F73-8C24-4A79-405F-9FA535F7326A}"/>
              </a:ext>
            </a:extLst>
          </p:cNvPr>
          <p:cNvSpPr txBox="1">
            <a:spLocks noChangeArrowheads="1"/>
          </p:cNvSpPr>
          <p:nvPr/>
        </p:nvSpPr>
        <p:spPr bwMode="auto">
          <a:xfrm>
            <a:off x="4846638" y="591343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pic>
        <p:nvPicPr>
          <p:cNvPr id="67" name="Picture 1">
            <a:extLst>
              <a:ext uri="{FF2B5EF4-FFF2-40B4-BE49-F238E27FC236}">
                <a16:creationId xmlns:a16="http://schemas.microsoft.com/office/drawing/2014/main" id="{28A5C0CA-3C5E-0F81-3E9B-A9A82CABF3FE}"/>
              </a:ext>
            </a:extLst>
          </p:cNvPr>
          <p:cNvPicPr>
            <a:picLocks noChangeAspect="1"/>
          </p:cNvPicPr>
          <p:nvPr/>
        </p:nvPicPr>
        <p:blipFill>
          <a:blip r:embed="rId2"/>
          <a:srcRect/>
          <a:stretch/>
        </p:blipFill>
        <p:spPr bwMode="auto">
          <a:xfrm>
            <a:off x="4738236" y="477516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 name="Picture 1">
            <a:extLst>
              <a:ext uri="{FF2B5EF4-FFF2-40B4-BE49-F238E27FC236}">
                <a16:creationId xmlns:a16="http://schemas.microsoft.com/office/drawing/2014/main" id="{99144D1F-4EC7-4D6D-A513-3702527E09FA}"/>
              </a:ext>
            </a:extLst>
          </p:cNvPr>
          <p:cNvPicPr>
            <a:picLocks noChangeAspect="1"/>
          </p:cNvPicPr>
          <p:nvPr/>
        </p:nvPicPr>
        <p:blipFill>
          <a:blip r:embed="rId2"/>
          <a:srcRect/>
          <a:stretch/>
        </p:blipFill>
        <p:spPr bwMode="auto">
          <a:xfrm>
            <a:off x="5178467" y="477516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 name="Picture 1">
            <a:extLst>
              <a:ext uri="{FF2B5EF4-FFF2-40B4-BE49-F238E27FC236}">
                <a16:creationId xmlns:a16="http://schemas.microsoft.com/office/drawing/2014/main" id="{CD53CB6E-03EB-6BB9-EFA1-D044DBDCF724}"/>
              </a:ext>
            </a:extLst>
          </p:cNvPr>
          <p:cNvPicPr>
            <a:picLocks noChangeAspect="1"/>
          </p:cNvPicPr>
          <p:nvPr/>
        </p:nvPicPr>
        <p:blipFill>
          <a:blip r:embed="rId2"/>
          <a:srcRect/>
          <a:stretch/>
        </p:blipFill>
        <p:spPr bwMode="auto">
          <a:xfrm>
            <a:off x="5618698" y="477516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 name="Picture 1">
            <a:extLst>
              <a:ext uri="{FF2B5EF4-FFF2-40B4-BE49-F238E27FC236}">
                <a16:creationId xmlns:a16="http://schemas.microsoft.com/office/drawing/2014/main" id="{B64707AE-8D72-D65F-D02D-1FE7F80F6B86}"/>
              </a:ext>
            </a:extLst>
          </p:cNvPr>
          <p:cNvPicPr>
            <a:picLocks noChangeAspect="1"/>
          </p:cNvPicPr>
          <p:nvPr/>
        </p:nvPicPr>
        <p:blipFill>
          <a:blip r:embed="rId2"/>
          <a:srcRect/>
          <a:stretch/>
        </p:blipFill>
        <p:spPr bwMode="auto">
          <a:xfrm>
            <a:off x="6058929" y="477516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 name="Picture 1">
            <a:extLst>
              <a:ext uri="{FF2B5EF4-FFF2-40B4-BE49-F238E27FC236}">
                <a16:creationId xmlns:a16="http://schemas.microsoft.com/office/drawing/2014/main" id="{3A05ADF5-B8FA-09D1-E798-533B069BA26A}"/>
              </a:ext>
            </a:extLst>
          </p:cNvPr>
          <p:cNvPicPr>
            <a:picLocks noChangeAspect="1"/>
          </p:cNvPicPr>
          <p:nvPr/>
        </p:nvPicPr>
        <p:blipFill>
          <a:blip r:embed="rId2"/>
          <a:srcRect/>
          <a:stretch/>
        </p:blipFill>
        <p:spPr bwMode="auto">
          <a:xfrm>
            <a:off x="6499160" y="477516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 name="Picture 3">
            <a:extLst>
              <a:ext uri="{FF2B5EF4-FFF2-40B4-BE49-F238E27FC236}">
                <a16:creationId xmlns:a16="http://schemas.microsoft.com/office/drawing/2014/main" id="{704924FF-4232-0321-5EC9-C088CA90FB9B}"/>
              </a:ext>
            </a:extLst>
          </p:cNvPr>
          <p:cNvPicPr>
            <a:picLocks noChangeAspect="1"/>
          </p:cNvPicPr>
          <p:nvPr/>
        </p:nvPicPr>
        <p:blipFill>
          <a:blip r:embed="rId4"/>
          <a:srcRect/>
          <a:stretch/>
        </p:blipFill>
        <p:spPr bwMode="auto">
          <a:xfrm>
            <a:off x="4298241" y="59121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 name="Picture 1">
            <a:extLst>
              <a:ext uri="{FF2B5EF4-FFF2-40B4-BE49-F238E27FC236}">
                <a16:creationId xmlns:a16="http://schemas.microsoft.com/office/drawing/2014/main" id="{86287BFE-71E3-E522-58A8-04DAC01E4CCA}"/>
              </a:ext>
            </a:extLst>
          </p:cNvPr>
          <p:cNvPicPr>
            <a:picLocks noChangeAspect="1"/>
          </p:cNvPicPr>
          <p:nvPr/>
        </p:nvPicPr>
        <p:blipFill>
          <a:blip r:embed="rId2"/>
          <a:srcRect/>
          <a:stretch/>
        </p:blipFill>
        <p:spPr bwMode="auto">
          <a:xfrm>
            <a:off x="6939391" y="477516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 name="Picture 1">
            <a:extLst>
              <a:ext uri="{FF2B5EF4-FFF2-40B4-BE49-F238E27FC236}">
                <a16:creationId xmlns:a16="http://schemas.microsoft.com/office/drawing/2014/main" id="{4AC096B1-ECD3-72E9-A649-E62D9F0E7757}"/>
              </a:ext>
            </a:extLst>
          </p:cNvPr>
          <p:cNvPicPr>
            <a:picLocks noChangeAspect="1"/>
          </p:cNvPicPr>
          <p:nvPr/>
        </p:nvPicPr>
        <p:blipFill>
          <a:blip r:embed="rId2"/>
          <a:srcRect/>
          <a:stretch/>
        </p:blipFill>
        <p:spPr bwMode="auto">
          <a:xfrm>
            <a:off x="7379622" y="477516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 name="Picture 1">
            <a:extLst>
              <a:ext uri="{FF2B5EF4-FFF2-40B4-BE49-F238E27FC236}">
                <a16:creationId xmlns:a16="http://schemas.microsoft.com/office/drawing/2014/main" id="{D3D10D66-AA71-451A-174A-447C62D54B66}"/>
              </a:ext>
            </a:extLst>
          </p:cNvPr>
          <p:cNvPicPr>
            <a:picLocks noChangeAspect="1"/>
          </p:cNvPicPr>
          <p:nvPr/>
        </p:nvPicPr>
        <p:blipFill>
          <a:blip r:embed="rId2"/>
          <a:srcRect/>
          <a:stretch/>
        </p:blipFill>
        <p:spPr bwMode="auto">
          <a:xfrm>
            <a:off x="7819853" y="477516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 name="Picture 1">
            <a:extLst>
              <a:ext uri="{FF2B5EF4-FFF2-40B4-BE49-F238E27FC236}">
                <a16:creationId xmlns:a16="http://schemas.microsoft.com/office/drawing/2014/main" id="{621928C4-CA33-A71C-80C8-A137A11F6071}"/>
              </a:ext>
            </a:extLst>
          </p:cNvPr>
          <p:cNvPicPr>
            <a:picLocks noChangeAspect="1"/>
          </p:cNvPicPr>
          <p:nvPr/>
        </p:nvPicPr>
        <p:blipFill>
          <a:blip r:embed="rId2"/>
          <a:srcRect/>
          <a:stretch/>
        </p:blipFill>
        <p:spPr bwMode="auto">
          <a:xfrm>
            <a:off x="8260084" y="477516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 name="Picture 1">
            <a:extLst>
              <a:ext uri="{FF2B5EF4-FFF2-40B4-BE49-F238E27FC236}">
                <a16:creationId xmlns:a16="http://schemas.microsoft.com/office/drawing/2014/main" id="{D316678E-4415-E551-9F4F-44F08E44E55D}"/>
              </a:ext>
            </a:extLst>
          </p:cNvPr>
          <p:cNvPicPr>
            <a:picLocks noChangeAspect="1"/>
          </p:cNvPicPr>
          <p:nvPr/>
        </p:nvPicPr>
        <p:blipFill>
          <a:blip r:embed="rId2"/>
          <a:srcRect/>
          <a:stretch/>
        </p:blipFill>
        <p:spPr bwMode="auto">
          <a:xfrm>
            <a:off x="8700315" y="477516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 name="Picture 1">
            <a:extLst>
              <a:ext uri="{FF2B5EF4-FFF2-40B4-BE49-F238E27FC236}">
                <a16:creationId xmlns:a16="http://schemas.microsoft.com/office/drawing/2014/main" id="{7237DA8A-656B-59DE-6049-5B3AD1FC116C}"/>
              </a:ext>
            </a:extLst>
          </p:cNvPr>
          <p:cNvPicPr>
            <a:picLocks noChangeAspect="1"/>
          </p:cNvPicPr>
          <p:nvPr/>
        </p:nvPicPr>
        <p:blipFill>
          <a:blip r:embed="rId2"/>
          <a:srcRect/>
          <a:stretch/>
        </p:blipFill>
        <p:spPr bwMode="auto">
          <a:xfrm>
            <a:off x="9140546" y="477516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5" name="Picture 1">
            <a:extLst>
              <a:ext uri="{FF2B5EF4-FFF2-40B4-BE49-F238E27FC236}">
                <a16:creationId xmlns:a16="http://schemas.microsoft.com/office/drawing/2014/main" id="{3FB3D2EB-3B1B-0DF3-AA03-36206BC2C9D9}"/>
              </a:ext>
            </a:extLst>
          </p:cNvPr>
          <p:cNvPicPr>
            <a:picLocks noChangeAspect="1"/>
          </p:cNvPicPr>
          <p:nvPr/>
        </p:nvPicPr>
        <p:blipFill>
          <a:blip r:embed="rId2"/>
          <a:srcRect/>
          <a:stretch/>
        </p:blipFill>
        <p:spPr bwMode="auto">
          <a:xfrm>
            <a:off x="9580777" y="477516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1">
            <a:extLst>
              <a:ext uri="{FF2B5EF4-FFF2-40B4-BE49-F238E27FC236}">
                <a16:creationId xmlns:a16="http://schemas.microsoft.com/office/drawing/2014/main" id="{63B7B28F-728D-57F1-4B28-74697443F57E}"/>
              </a:ext>
            </a:extLst>
          </p:cNvPr>
          <p:cNvPicPr>
            <a:picLocks noChangeAspect="1"/>
          </p:cNvPicPr>
          <p:nvPr/>
        </p:nvPicPr>
        <p:blipFill>
          <a:blip r:embed="rId2"/>
          <a:srcRect/>
          <a:stretch/>
        </p:blipFill>
        <p:spPr bwMode="auto">
          <a:xfrm>
            <a:off x="10021008" y="477516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7" name="Picture 1">
            <a:extLst>
              <a:ext uri="{FF2B5EF4-FFF2-40B4-BE49-F238E27FC236}">
                <a16:creationId xmlns:a16="http://schemas.microsoft.com/office/drawing/2014/main" id="{EDBA3F6E-AC4B-2E20-7263-7A16048DF57B}"/>
              </a:ext>
            </a:extLst>
          </p:cNvPr>
          <p:cNvPicPr>
            <a:picLocks noChangeAspect="1"/>
          </p:cNvPicPr>
          <p:nvPr/>
        </p:nvPicPr>
        <p:blipFill>
          <a:blip r:embed="rId2"/>
          <a:srcRect/>
          <a:stretch/>
        </p:blipFill>
        <p:spPr bwMode="auto">
          <a:xfrm>
            <a:off x="10461243" y="477516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5E80B23E-88AA-D886-EF60-AC4390B702C1}"/>
              </a:ext>
            </a:extLst>
          </p:cNvPr>
          <p:cNvPicPr>
            <a:picLocks noChangeAspect="1"/>
          </p:cNvPicPr>
          <p:nvPr/>
        </p:nvPicPr>
        <p:blipFill>
          <a:blip r:embed="rId2"/>
          <a:srcRect/>
          <a:stretch/>
        </p:blipFill>
        <p:spPr bwMode="auto">
          <a:xfrm>
            <a:off x="10022331"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
            <a:extLst>
              <a:ext uri="{FF2B5EF4-FFF2-40B4-BE49-F238E27FC236}">
                <a16:creationId xmlns:a16="http://schemas.microsoft.com/office/drawing/2014/main" id="{D7BE7B93-0629-68E9-A146-E8F3B0E7DBAB}"/>
              </a:ext>
            </a:extLst>
          </p:cNvPr>
          <p:cNvPicPr>
            <a:picLocks noChangeAspect="1"/>
          </p:cNvPicPr>
          <p:nvPr/>
        </p:nvPicPr>
        <p:blipFill>
          <a:blip r:embed="rId2"/>
          <a:srcRect/>
          <a:stretch/>
        </p:blipFill>
        <p:spPr bwMode="auto">
          <a:xfrm>
            <a:off x="10460946" y="2550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
            <a:extLst>
              <a:ext uri="{FF2B5EF4-FFF2-40B4-BE49-F238E27FC236}">
                <a16:creationId xmlns:a16="http://schemas.microsoft.com/office/drawing/2014/main" id="{3EEE4AB1-8BA4-C862-B7C1-72FB85A17940}"/>
              </a:ext>
            </a:extLst>
          </p:cNvPr>
          <p:cNvPicPr>
            <a:picLocks noChangeAspect="1"/>
          </p:cNvPicPr>
          <p:nvPr/>
        </p:nvPicPr>
        <p:blipFill>
          <a:blip r:embed="rId2"/>
          <a:srcRect/>
          <a:stretch/>
        </p:blipFill>
        <p:spPr bwMode="auto">
          <a:xfrm>
            <a:off x="3857774" y="522545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
            <a:extLst>
              <a:ext uri="{FF2B5EF4-FFF2-40B4-BE49-F238E27FC236}">
                <a16:creationId xmlns:a16="http://schemas.microsoft.com/office/drawing/2014/main" id="{FB2F5B93-E9A6-F10C-1824-0CB8A38A939C}"/>
              </a:ext>
            </a:extLst>
          </p:cNvPr>
          <p:cNvPicPr>
            <a:picLocks noChangeAspect="1"/>
          </p:cNvPicPr>
          <p:nvPr/>
        </p:nvPicPr>
        <p:blipFill>
          <a:blip r:embed="rId2"/>
          <a:srcRect/>
          <a:stretch/>
        </p:blipFill>
        <p:spPr bwMode="auto">
          <a:xfrm>
            <a:off x="4298005" y="522545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2007159"/>
      </p:ext>
    </p:extLst>
  </p:cSld>
  <p:clrMapOvr>
    <a:masterClrMapping/>
  </p:clrMapOvr>
  <p:transition spd="slow" advClick="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p:nvPr>
        </p:nvSpPr>
        <p:spPr/>
        <p:txBody>
          <a:bodyPr/>
          <a:lstStyle/>
          <a:p>
            <a:pPr marL="0" marR="0">
              <a:spcBef>
                <a:spcPts val="0"/>
              </a:spcBef>
              <a:spcAft>
                <a:spcPts val="0"/>
              </a:spcAft>
            </a:pPr>
            <a:r>
              <a:rPr lang="en-US" b="1" kern="100"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How would you characterize the degree of alopecia observed with trastuzumab </a:t>
            </a:r>
            <a:r>
              <a:rPr lang="en-US" b="1" kern="100" dirty="0" err="1">
                <a:solidFill>
                  <a:srgbClr val="0432FF"/>
                </a:solidFill>
                <a:effectLst/>
                <a:latin typeface="Arial" panose="020B0604020202020204" pitchFamily="34" charset="0"/>
                <a:ea typeface="Calibri" panose="020F0502020204030204" pitchFamily="34" charset="0"/>
                <a:cs typeface="Times New Roman" panose="02020603050405020304" pitchFamily="18" charset="0"/>
              </a:rPr>
              <a:t>deruxtecan</a:t>
            </a:r>
            <a:r>
              <a:rPr lang="en-US" b="1" kern="100"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a:t>
            </a:r>
            <a:endParaRPr lang="en-US" kern="100"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18584" y="2579908"/>
            <a:ext cx="47700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Moderate alopecia as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observed with platinum agents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3" name="Text Box 4">
            <a:extLst>
              <a:ext uri="{FF2B5EF4-FFF2-40B4-BE49-F238E27FC236}">
                <a16:creationId xmlns:a16="http://schemas.microsoft.com/office/drawing/2014/main" id="{63831789-C9BE-DB4B-9BC1-41F50D7736AF}"/>
              </a:ext>
            </a:extLst>
          </p:cNvPr>
          <p:cNvSpPr txBox="1">
            <a:spLocks noChangeArrowheads="1"/>
          </p:cNvSpPr>
          <p:nvPr/>
        </p:nvSpPr>
        <p:spPr bwMode="auto">
          <a:xfrm>
            <a:off x="-18585" y="4496766"/>
            <a:ext cx="477316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Complete alopecia as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observed with anthracyclines</a:t>
            </a: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18585" y="3527836"/>
            <a:ext cx="47700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Less alopecia than that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observed with platinum agents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2" name="Picture 81">
            <a:extLst>
              <a:ext uri="{FF2B5EF4-FFF2-40B4-BE49-F238E27FC236}">
                <a16:creationId xmlns:a16="http://schemas.microsoft.com/office/drawing/2014/main" id="{7A42EFDB-0DDA-494A-B2D5-401890957E13}"/>
              </a:ext>
            </a:extLst>
          </p:cNvPr>
          <p:cNvPicPr>
            <a:picLocks noChangeAspect="1"/>
          </p:cNvPicPr>
          <p:nvPr/>
        </p:nvPicPr>
        <p:blipFill>
          <a:blip r:embed="rId2"/>
          <a:srcRect/>
          <a:stretch/>
        </p:blipFill>
        <p:spPr bwMode="auto">
          <a:xfrm>
            <a:off x="4903873" y="446563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3"/>
          <a:srcRect/>
          <a:stretch/>
        </p:blipFill>
        <p:spPr bwMode="auto">
          <a:xfrm>
            <a:off x="4903873"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4"/>
          <a:srcRect/>
          <a:stretch/>
        </p:blipFill>
        <p:spPr bwMode="auto">
          <a:xfrm>
            <a:off x="4903873" y="350795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10591800" y="2560637"/>
            <a:ext cx="457200"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13</a:t>
            </a:r>
          </a:p>
        </p:txBody>
      </p:sp>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flipH="1">
            <a:off x="7620000" y="3507951"/>
            <a:ext cx="457200"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sp>
        <p:nvSpPr>
          <p:cNvPr id="253" name="Text Box 9">
            <a:extLst>
              <a:ext uri="{FF2B5EF4-FFF2-40B4-BE49-F238E27FC236}">
                <a16:creationId xmlns:a16="http://schemas.microsoft.com/office/drawing/2014/main" id="{DA13BDB2-2F8D-6D46-BDA6-F50ECFA6C035}"/>
              </a:ext>
            </a:extLst>
          </p:cNvPr>
          <p:cNvSpPr txBox="1">
            <a:spLocks noChangeArrowheads="1"/>
          </p:cNvSpPr>
          <p:nvPr/>
        </p:nvSpPr>
        <p:spPr bwMode="auto">
          <a:xfrm>
            <a:off x="5410200" y="4464111"/>
            <a:ext cx="457200"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18" name="Picture 1">
            <a:extLst>
              <a:ext uri="{FF2B5EF4-FFF2-40B4-BE49-F238E27FC236}">
                <a16:creationId xmlns:a16="http://schemas.microsoft.com/office/drawing/2014/main" id="{62E618E7-C7B4-844F-98CC-7E7E7414B70B}"/>
              </a:ext>
            </a:extLst>
          </p:cNvPr>
          <p:cNvPicPr>
            <a:picLocks noChangeAspect="1"/>
          </p:cNvPicPr>
          <p:nvPr/>
        </p:nvPicPr>
        <p:blipFill>
          <a:blip r:embed="rId3"/>
          <a:srcRect/>
          <a:stretch/>
        </p:blipFill>
        <p:spPr bwMode="auto">
          <a:xfrm>
            <a:off x="5337000"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
            <a:extLst>
              <a:ext uri="{FF2B5EF4-FFF2-40B4-BE49-F238E27FC236}">
                <a16:creationId xmlns:a16="http://schemas.microsoft.com/office/drawing/2014/main" id="{76F223FC-A73A-1443-B57E-F710429B3BB0}"/>
              </a:ext>
            </a:extLst>
          </p:cNvPr>
          <p:cNvPicPr>
            <a:picLocks noChangeAspect="1"/>
          </p:cNvPicPr>
          <p:nvPr/>
        </p:nvPicPr>
        <p:blipFill>
          <a:blip r:embed="rId3"/>
          <a:srcRect/>
          <a:stretch/>
        </p:blipFill>
        <p:spPr bwMode="auto">
          <a:xfrm>
            <a:off x="5770127"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
            <a:extLst>
              <a:ext uri="{FF2B5EF4-FFF2-40B4-BE49-F238E27FC236}">
                <a16:creationId xmlns:a16="http://schemas.microsoft.com/office/drawing/2014/main" id="{C3F9CD06-CF09-1240-9520-15137812DC10}"/>
              </a:ext>
            </a:extLst>
          </p:cNvPr>
          <p:cNvPicPr>
            <a:picLocks noChangeAspect="1"/>
          </p:cNvPicPr>
          <p:nvPr/>
        </p:nvPicPr>
        <p:blipFill>
          <a:blip r:embed="rId3"/>
          <a:srcRect/>
          <a:stretch/>
        </p:blipFill>
        <p:spPr bwMode="auto">
          <a:xfrm>
            <a:off x="6203254"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
            <a:extLst>
              <a:ext uri="{FF2B5EF4-FFF2-40B4-BE49-F238E27FC236}">
                <a16:creationId xmlns:a16="http://schemas.microsoft.com/office/drawing/2014/main" id="{65DC0069-B388-374D-9C85-BB1465E181D2}"/>
              </a:ext>
            </a:extLst>
          </p:cNvPr>
          <p:cNvPicPr>
            <a:picLocks noChangeAspect="1"/>
          </p:cNvPicPr>
          <p:nvPr/>
        </p:nvPicPr>
        <p:blipFill>
          <a:blip r:embed="rId3"/>
          <a:srcRect/>
          <a:stretch/>
        </p:blipFill>
        <p:spPr bwMode="auto">
          <a:xfrm>
            <a:off x="6636381"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1">
            <a:extLst>
              <a:ext uri="{FF2B5EF4-FFF2-40B4-BE49-F238E27FC236}">
                <a16:creationId xmlns:a16="http://schemas.microsoft.com/office/drawing/2014/main" id="{6D9E79D9-087E-6348-8504-052D47CEDAA5}"/>
              </a:ext>
            </a:extLst>
          </p:cNvPr>
          <p:cNvPicPr>
            <a:picLocks noChangeAspect="1"/>
          </p:cNvPicPr>
          <p:nvPr/>
        </p:nvPicPr>
        <p:blipFill>
          <a:blip r:embed="rId3"/>
          <a:srcRect/>
          <a:stretch/>
        </p:blipFill>
        <p:spPr bwMode="auto">
          <a:xfrm>
            <a:off x="7069508"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
            <a:extLst>
              <a:ext uri="{FF2B5EF4-FFF2-40B4-BE49-F238E27FC236}">
                <a16:creationId xmlns:a16="http://schemas.microsoft.com/office/drawing/2014/main" id="{4E2CB2A5-57D4-1A42-A5CD-9F8D12FD752F}"/>
              </a:ext>
            </a:extLst>
          </p:cNvPr>
          <p:cNvPicPr>
            <a:picLocks noChangeAspect="1"/>
          </p:cNvPicPr>
          <p:nvPr/>
        </p:nvPicPr>
        <p:blipFill>
          <a:blip r:embed="rId3"/>
          <a:srcRect/>
          <a:stretch/>
        </p:blipFill>
        <p:spPr bwMode="auto">
          <a:xfrm>
            <a:off x="7502635"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1">
            <a:extLst>
              <a:ext uri="{FF2B5EF4-FFF2-40B4-BE49-F238E27FC236}">
                <a16:creationId xmlns:a16="http://schemas.microsoft.com/office/drawing/2014/main" id="{D52CA123-8F35-CB45-87B1-A216DFF39CBC}"/>
              </a:ext>
            </a:extLst>
          </p:cNvPr>
          <p:cNvPicPr>
            <a:picLocks noChangeAspect="1"/>
          </p:cNvPicPr>
          <p:nvPr/>
        </p:nvPicPr>
        <p:blipFill>
          <a:blip r:embed="rId3"/>
          <a:srcRect/>
          <a:stretch/>
        </p:blipFill>
        <p:spPr bwMode="auto">
          <a:xfrm>
            <a:off x="7935762"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1">
            <a:extLst>
              <a:ext uri="{FF2B5EF4-FFF2-40B4-BE49-F238E27FC236}">
                <a16:creationId xmlns:a16="http://schemas.microsoft.com/office/drawing/2014/main" id="{9559FBBC-E5DF-5F4F-B3D6-0975ECBA16FD}"/>
              </a:ext>
            </a:extLst>
          </p:cNvPr>
          <p:cNvPicPr>
            <a:picLocks noChangeAspect="1"/>
          </p:cNvPicPr>
          <p:nvPr/>
        </p:nvPicPr>
        <p:blipFill>
          <a:blip r:embed="rId3"/>
          <a:srcRect/>
          <a:stretch/>
        </p:blipFill>
        <p:spPr bwMode="auto">
          <a:xfrm>
            <a:off x="8368889"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
            <a:extLst>
              <a:ext uri="{FF2B5EF4-FFF2-40B4-BE49-F238E27FC236}">
                <a16:creationId xmlns:a16="http://schemas.microsoft.com/office/drawing/2014/main" id="{39A37639-5EB4-784D-AAA8-0DB4A7F70B74}"/>
              </a:ext>
            </a:extLst>
          </p:cNvPr>
          <p:cNvPicPr>
            <a:picLocks noChangeAspect="1"/>
          </p:cNvPicPr>
          <p:nvPr/>
        </p:nvPicPr>
        <p:blipFill>
          <a:blip r:embed="rId3"/>
          <a:srcRect/>
          <a:stretch/>
        </p:blipFill>
        <p:spPr bwMode="auto">
          <a:xfrm>
            <a:off x="8802016"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1">
            <a:extLst>
              <a:ext uri="{FF2B5EF4-FFF2-40B4-BE49-F238E27FC236}">
                <a16:creationId xmlns:a16="http://schemas.microsoft.com/office/drawing/2014/main" id="{AF4F46B9-49E0-F14B-993E-5C717C347944}"/>
              </a:ext>
            </a:extLst>
          </p:cNvPr>
          <p:cNvPicPr>
            <a:picLocks noChangeAspect="1"/>
          </p:cNvPicPr>
          <p:nvPr/>
        </p:nvPicPr>
        <p:blipFill>
          <a:blip r:embed="rId3"/>
          <a:srcRect/>
          <a:stretch/>
        </p:blipFill>
        <p:spPr bwMode="auto">
          <a:xfrm>
            <a:off x="9235143"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
            <a:extLst>
              <a:ext uri="{FF2B5EF4-FFF2-40B4-BE49-F238E27FC236}">
                <a16:creationId xmlns:a16="http://schemas.microsoft.com/office/drawing/2014/main" id="{587879E1-51BA-BA4A-958F-791E8DC5A342}"/>
              </a:ext>
            </a:extLst>
          </p:cNvPr>
          <p:cNvPicPr>
            <a:picLocks noChangeAspect="1"/>
          </p:cNvPicPr>
          <p:nvPr/>
        </p:nvPicPr>
        <p:blipFill>
          <a:blip r:embed="rId3"/>
          <a:srcRect/>
          <a:stretch/>
        </p:blipFill>
        <p:spPr bwMode="auto">
          <a:xfrm>
            <a:off x="9668270"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B32FD80F-E80E-B77C-3041-A8DF641C023D}"/>
              </a:ext>
            </a:extLst>
          </p:cNvPr>
          <p:cNvPicPr>
            <a:picLocks noChangeAspect="1"/>
          </p:cNvPicPr>
          <p:nvPr/>
        </p:nvPicPr>
        <p:blipFill>
          <a:blip r:embed="rId4"/>
          <a:srcRect/>
          <a:stretch/>
        </p:blipFill>
        <p:spPr bwMode="auto">
          <a:xfrm>
            <a:off x="5338529" y="350795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a:extLst>
              <a:ext uri="{FF2B5EF4-FFF2-40B4-BE49-F238E27FC236}">
                <a16:creationId xmlns:a16="http://schemas.microsoft.com/office/drawing/2014/main" id="{FDC74526-3644-1894-9171-92D406EDDC74}"/>
              </a:ext>
            </a:extLst>
          </p:cNvPr>
          <p:cNvPicPr>
            <a:picLocks noChangeAspect="1"/>
          </p:cNvPicPr>
          <p:nvPr/>
        </p:nvPicPr>
        <p:blipFill>
          <a:blip r:embed="rId4"/>
          <a:srcRect/>
          <a:stretch/>
        </p:blipFill>
        <p:spPr bwMode="auto">
          <a:xfrm>
            <a:off x="5773185" y="350795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89E1CE3F-2B5A-510E-0C21-13897504721E}"/>
              </a:ext>
            </a:extLst>
          </p:cNvPr>
          <p:cNvPicPr>
            <a:picLocks noChangeAspect="1"/>
          </p:cNvPicPr>
          <p:nvPr/>
        </p:nvPicPr>
        <p:blipFill>
          <a:blip r:embed="rId4"/>
          <a:srcRect/>
          <a:stretch/>
        </p:blipFill>
        <p:spPr bwMode="auto">
          <a:xfrm>
            <a:off x="6207841" y="350795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DA20FCB7-91C9-0D91-FCF9-F6AF74B78CD9}"/>
              </a:ext>
            </a:extLst>
          </p:cNvPr>
          <p:cNvPicPr>
            <a:picLocks noChangeAspect="1"/>
          </p:cNvPicPr>
          <p:nvPr/>
        </p:nvPicPr>
        <p:blipFill>
          <a:blip r:embed="rId4"/>
          <a:srcRect/>
          <a:stretch/>
        </p:blipFill>
        <p:spPr bwMode="auto">
          <a:xfrm>
            <a:off x="6642497" y="350795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1">
            <a:extLst>
              <a:ext uri="{FF2B5EF4-FFF2-40B4-BE49-F238E27FC236}">
                <a16:creationId xmlns:a16="http://schemas.microsoft.com/office/drawing/2014/main" id="{5B775B89-2885-0918-F625-01B7C1E13E2D}"/>
              </a:ext>
            </a:extLst>
          </p:cNvPr>
          <p:cNvPicPr>
            <a:picLocks noChangeAspect="1"/>
          </p:cNvPicPr>
          <p:nvPr/>
        </p:nvPicPr>
        <p:blipFill>
          <a:blip r:embed="rId3"/>
          <a:srcRect/>
          <a:stretch/>
        </p:blipFill>
        <p:spPr bwMode="auto">
          <a:xfrm>
            <a:off x="10101401"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a:extLst>
              <a:ext uri="{FF2B5EF4-FFF2-40B4-BE49-F238E27FC236}">
                <a16:creationId xmlns:a16="http://schemas.microsoft.com/office/drawing/2014/main" id="{014D8875-6009-372E-17E8-8509F89E0846}"/>
              </a:ext>
            </a:extLst>
          </p:cNvPr>
          <p:cNvPicPr>
            <a:picLocks noChangeAspect="1"/>
          </p:cNvPicPr>
          <p:nvPr/>
        </p:nvPicPr>
        <p:blipFill>
          <a:blip r:embed="rId4"/>
          <a:srcRect/>
          <a:stretch/>
        </p:blipFill>
        <p:spPr bwMode="auto">
          <a:xfrm>
            <a:off x="7069508" y="350795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74972961"/>
      </p:ext>
    </p:extLst>
  </p:cSld>
  <p:clrMapOvr>
    <a:masterClrMapping/>
  </p:clrMapOvr>
  <p:transition spd="slow"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10358967" cy="1501346"/>
          </a:xfrm>
        </p:spPr>
        <p:txBody>
          <a:bodyPr/>
          <a:lstStyle/>
          <a:p>
            <a:pPr marL="98425" indent="0">
              <a:buNone/>
            </a:pPr>
            <a:r>
              <a:rPr lang="en-US" sz="2500" b="0" dirty="0"/>
              <a:t>This symposium is sponsored by Research To Practice and supported by grants from AstraZeneca Pharmaceuticals LP and Daiichi Sankyo Inc. This is not an official program of the San Antonio Breast Cancer Symposium®.</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573016"/>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p:nvPr>
        </p:nvSpPr>
        <p:spPr/>
        <p:txBody>
          <a:bodyPr/>
          <a:lstStyle/>
          <a:p>
            <a:pPr marL="0" marR="0">
              <a:spcBef>
                <a:spcPts val="0"/>
              </a:spcBef>
              <a:spcAft>
                <a:spcPts val="0"/>
              </a:spcAft>
            </a:pPr>
            <a:r>
              <a:rPr lang="en-US" b="1" kern="100"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How would you describe the “chemotherapy-like” side-effect profile (fatigue, GI symptoms) of trastuzumab </a:t>
            </a:r>
            <a:r>
              <a:rPr lang="en-US" b="1" kern="100" dirty="0" err="1">
                <a:solidFill>
                  <a:srgbClr val="0432FF"/>
                </a:solidFill>
                <a:effectLst/>
                <a:latin typeface="Arial" panose="020B0604020202020204" pitchFamily="34" charset="0"/>
                <a:ea typeface="Calibri" panose="020F0502020204030204" pitchFamily="34" charset="0"/>
                <a:cs typeface="Times New Roman" panose="02020603050405020304" pitchFamily="18" charset="0"/>
              </a:rPr>
              <a:t>deruxtecan</a:t>
            </a:r>
            <a:r>
              <a:rPr lang="en-US" b="1" kern="100" dirty="0">
                <a:solidFill>
                  <a:srgbClr val="0432FF"/>
                </a:solidFill>
                <a:effectLst/>
                <a:latin typeface="Arial" panose="020B0604020202020204" pitchFamily="34" charset="0"/>
                <a:ea typeface="Calibri" panose="020F0502020204030204" pitchFamily="34" charset="0"/>
                <a:cs typeface="Times New Roman" panose="02020603050405020304" pitchFamily="18" charset="0"/>
              </a:rPr>
              <a:t>?</a:t>
            </a:r>
            <a:endParaRPr lang="en-US" kern="100"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533400" y="2579908"/>
            <a:ext cx="4218074"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Similar to but less concerning than the profile of anthracyclines and platinum agents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3" name="Text Box 4">
            <a:extLst>
              <a:ext uri="{FF2B5EF4-FFF2-40B4-BE49-F238E27FC236}">
                <a16:creationId xmlns:a16="http://schemas.microsoft.com/office/drawing/2014/main" id="{63831789-C9BE-DB4B-9BC1-41F50D7736AF}"/>
              </a:ext>
            </a:extLst>
          </p:cNvPr>
          <p:cNvSpPr txBox="1">
            <a:spLocks noChangeArrowheads="1"/>
          </p:cNvSpPr>
          <p:nvPr/>
        </p:nvSpPr>
        <p:spPr bwMode="auto">
          <a:xfrm>
            <a:off x="380999" y="4801566"/>
            <a:ext cx="4373583"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Similar to but much less concerning than the profile of anthracyclines and platinum agents</a:t>
            </a: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152399" y="3680236"/>
            <a:ext cx="4599073"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Similar to the profile of anthracyclines and platinum agents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2" name="Picture 81">
            <a:extLst>
              <a:ext uri="{FF2B5EF4-FFF2-40B4-BE49-F238E27FC236}">
                <a16:creationId xmlns:a16="http://schemas.microsoft.com/office/drawing/2014/main" id="{7A42EFDB-0DDA-494A-B2D5-401890957E13}"/>
              </a:ext>
            </a:extLst>
          </p:cNvPr>
          <p:cNvPicPr>
            <a:picLocks noChangeAspect="1"/>
          </p:cNvPicPr>
          <p:nvPr/>
        </p:nvPicPr>
        <p:blipFill>
          <a:blip r:embed="rId2"/>
          <a:srcRect/>
          <a:stretch/>
        </p:blipFill>
        <p:spPr bwMode="auto">
          <a:xfrm>
            <a:off x="4903873" y="477043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3"/>
          <a:srcRect/>
          <a:stretch/>
        </p:blipFill>
        <p:spPr bwMode="auto">
          <a:xfrm>
            <a:off x="4903873"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4"/>
          <a:srcRect/>
          <a:stretch/>
        </p:blipFill>
        <p:spPr bwMode="auto">
          <a:xfrm>
            <a:off x="4903873" y="366035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9753600" y="2560637"/>
            <a:ext cx="457200"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11</a:t>
            </a:r>
          </a:p>
        </p:txBody>
      </p:sp>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flipH="1">
            <a:off x="7162800" y="3660351"/>
            <a:ext cx="457200"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sp>
        <p:nvSpPr>
          <p:cNvPr id="253" name="Text Box 9">
            <a:extLst>
              <a:ext uri="{FF2B5EF4-FFF2-40B4-BE49-F238E27FC236}">
                <a16:creationId xmlns:a16="http://schemas.microsoft.com/office/drawing/2014/main" id="{DA13BDB2-2F8D-6D46-BDA6-F50ECFA6C035}"/>
              </a:ext>
            </a:extLst>
          </p:cNvPr>
          <p:cNvSpPr txBox="1">
            <a:spLocks noChangeArrowheads="1"/>
          </p:cNvSpPr>
          <p:nvPr/>
        </p:nvSpPr>
        <p:spPr bwMode="auto">
          <a:xfrm>
            <a:off x="6705600" y="4768911"/>
            <a:ext cx="457200"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pic>
        <p:nvPicPr>
          <p:cNvPr id="18" name="Picture 1">
            <a:extLst>
              <a:ext uri="{FF2B5EF4-FFF2-40B4-BE49-F238E27FC236}">
                <a16:creationId xmlns:a16="http://schemas.microsoft.com/office/drawing/2014/main" id="{62E618E7-C7B4-844F-98CC-7E7E7414B70B}"/>
              </a:ext>
            </a:extLst>
          </p:cNvPr>
          <p:cNvPicPr>
            <a:picLocks noChangeAspect="1"/>
          </p:cNvPicPr>
          <p:nvPr/>
        </p:nvPicPr>
        <p:blipFill>
          <a:blip r:embed="rId3"/>
          <a:srcRect/>
          <a:stretch/>
        </p:blipFill>
        <p:spPr bwMode="auto">
          <a:xfrm>
            <a:off x="5338529"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
            <a:extLst>
              <a:ext uri="{FF2B5EF4-FFF2-40B4-BE49-F238E27FC236}">
                <a16:creationId xmlns:a16="http://schemas.microsoft.com/office/drawing/2014/main" id="{76F223FC-A73A-1443-B57E-F710429B3BB0}"/>
              </a:ext>
            </a:extLst>
          </p:cNvPr>
          <p:cNvPicPr>
            <a:picLocks noChangeAspect="1"/>
          </p:cNvPicPr>
          <p:nvPr/>
        </p:nvPicPr>
        <p:blipFill>
          <a:blip r:embed="rId3"/>
          <a:srcRect/>
          <a:stretch/>
        </p:blipFill>
        <p:spPr bwMode="auto">
          <a:xfrm>
            <a:off x="5773185"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
            <a:extLst>
              <a:ext uri="{FF2B5EF4-FFF2-40B4-BE49-F238E27FC236}">
                <a16:creationId xmlns:a16="http://schemas.microsoft.com/office/drawing/2014/main" id="{C3F9CD06-CF09-1240-9520-15137812DC10}"/>
              </a:ext>
            </a:extLst>
          </p:cNvPr>
          <p:cNvPicPr>
            <a:picLocks noChangeAspect="1"/>
          </p:cNvPicPr>
          <p:nvPr/>
        </p:nvPicPr>
        <p:blipFill>
          <a:blip r:embed="rId3"/>
          <a:srcRect/>
          <a:stretch/>
        </p:blipFill>
        <p:spPr bwMode="auto">
          <a:xfrm>
            <a:off x="6207841"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
            <a:extLst>
              <a:ext uri="{FF2B5EF4-FFF2-40B4-BE49-F238E27FC236}">
                <a16:creationId xmlns:a16="http://schemas.microsoft.com/office/drawing/2014/main" id="{65DC0069-B388-374D-9C85-BB1465E181D2}"/>
              </a:ext>
            </a:extLst>
          </p:cNvPr>
          <p:cNvPicPr>
            <a:picLocks noChangeAspect="1"/>
          </p:cNvPicPr>
          <p:nvPr/>
        </p:nvPicPr>
        <p:blipFill>
          <a:blip r:embed="rId3"/>
          <a:srcRect/>
          <a:stretch/>
        </p:blipFill>
        <p:spPr bwMode="auto">
          <a:xfrm>
            <a:off x="6642497"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1">
            <a:extLst>
              <a:ext uri="{FF2B5EF4-FFF2-40B4-BE49-F238E27FC236}">
                <a16:creationId xmlns:a16="http://schemas.microsoft.com/office/drawing/2014/main" id="{6D9E79D9-087E-6348-8504-052D47CEDAA5}"/>
              </a:ext>
            </a:extLst>
          </p:cNvPr>
          <p:cNvPicPr>
            <a:picLocks noChangeAspect="1"/>
          </p:cNvPicPr>
          <p:nvPr/>
        </p:nvPicPr>
        <p:blipFill>
          <a:blip r:embed="rId3"/>
          <a:srcRect/>
          <a:stretch/>
        </p:blipFill>
        <p:spPr bwMode="auto">
          <a:xfrm>
            <a:off x="7077153"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
            <a:extLst>
              <a:ext uri="{FF2B5EF4-FFF2-40B4-BE49-F238E27FC236}">
                <a16:creationId xmlns:a16="http://schemas.microsoft.com/office/drawing/2014/main" id="{4E2CB2A5-57D4-1A42-A5CD-9F8D12FD752F}"/>
              </a:ext>
            </a:extLst>
          </p:cNvPr>
          <p:cNvPicPr>
            <a:picLocks noChangeAspect="1"/>
          </p:cNvPicPr>
          <p:nvPr/>
        </p:nvPicPr>
        <p:blipFill>
          <a:blip r:embed="rId3"/>
          <a:srcRect/>
          <a:stretch/>
        </p:blipFill>
        <p:spPr bwMode="auto">
          <a:xfrm>
            <a:off x="7511809"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1">
            <a:extLst>
              <a:ext uri="{FF2B5EF4-FFF2-40B4-BE49-F238E27FC236}">
                <a16:creationId xmlns:a16="http://schemas.microsoft.com/office/drawing/2014/main" id="{D52CA123-8F35-CB45-87B1-A216DFF39CBC}"/>
              </a:ext>
            </a:extLst>
          </p:cNvPr>
          <p:cNvPicPr>
            <a:picLocks noChangeAspect="1"/>
          </p:cNvPicPr>
          <p:nvPr/>
        </p:nvPicPr>
        <p:blipFill>
          <a:blip r:embed="rId3"/>
          <a:srcRect/>
          <a:stretch/>
        </p:blipFill>
        <p:spPr bwMode="auto">
          <a:xfrm>
            <a:off x="7946465"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1">
            <a:extLst>
              <a:ext uri="{FF2B5EF4-FFF2-40B4-BE49-F238E27FC236}">
                <a16:creationId xmlns:a16="http://schemas.microsoft.com/office/drawing/2014/main" id="{9559FBBC-E5DF-5F4F-B3D6-0975ECBA16FD}"/>
              </a:ext>
            </a:extLst>
          </p:cNvPr>
          <p:cNvPicPr>
            <a:picLocks noChangeAspect="1"/>
          </p:cNvPicPr>
          <p:nvPr/>
        </p:nvPicPr>
        <p:blipFill>
          <a:blip r:embed="rId3"/>
          <a:srcRect/>
          <a:stretch/>
        </p:blipFill>
        <p:spPr bwMode="auto">
          <a:xfrm>
            <a:off x="8381121"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
            <a:extLst>
              <a:ext uri="{FF2B5EF4-FFF2-40B4-BE49-F238E27FC236}">
                <a16:creationId xmlns:a16="http://schemas.microsoft.com/office/drawing/2014/main" id="{39A37639-5EB4-784D-AAA8-0DB4A7F70B74}"/>
              </a:ext>
            </a:extLst>
          </p:cNvPr>
          <p:cNvPicPr>
            <a:picLocks noChangeAspect="1"/>
          </p:cNvPicPr>
          <p:nvPr/>
        </p:nvPicPr>
        <p:blipFill>
          <a:blip r:embed="rId3"/>
          <a:srcRect/>
          <a:stretch/>
        </p:blipFill>
        <p:spPr bwMode="auto">
          <a:xfrm>
            <a:off x="8815777"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B32FD80F-E80E-B77C-3041-A8DF641C023D}"/>
              </a:ext>
            </a:extLst>
          </p:cNvPr>
          <p:cNvPicPr>
            <a:picLocks noChangeAspect="1"/>
          </p:cNvPicPr>
          <p:nvPr/>
        </p:nvPicPr>
        <p:blipFill>
          <a:blip r:embed="rId4"/>
          <a:srcRect/>
          <a:stretch/>
        </p:blipFill>
        <p:spPr bwMode="auto">
          <a:xfrm>
            <a:off x="5338529" y="366035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a:extLst>
              <a:ext uri="{FF2B5EF4-FFF2-40B4-BE49-F238E27FC236}">
                <a16:creationId xmlns:a16="http://schemas.microsoft.com/office/drawing/2014/main" id="{FDC74526-3644-1894-9171-92D406EDDC74}"/>
              </a:ext>
            </a:extLst>
          </p:cNvPr>
          <p:cNvPicPr>
            <a:picLocks noChangeAspect="1"/>
          </p:cNvPicPr>
          <p:nvPr/>
        </p:nvPicPr>
        <p:blipFill>
          <a:blip r:embed="rId4"/>
          <a:srcRect/>
          <a:stretch/>
        </p:blipFill>
        <p:spPr bwMode="auto">
          <a:xfrm>
            <a:off x="5773185" y="366035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89E1CE3F-2B5A-510E-0C21-13897504721E}"/>
              </a:ext>
            </a:extLst>
          </p:cNvPr>
          <p:cNvPicPr>
            <a:picLocks noChangeAspect="1"/>
          </p:cNvPicPr>
          <p:nvPr/>
        </p:nvPicPr>
        <p:blipFill>
          <a:blip r:embed="rId4"/>
          <a:srcRect/>
          <a:stretch/>
        </p:blipFill>
        <p:spPr bwMode="auto">
          <a:xfrm>
            <a:off x="6207841" y="366035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id="{5F725747-82B1-2100-829C-6804CCF566BD}"/>
              </a:ext>
            </a:extLst>
          </p:cNvPr>
          <p:cNvPicPr>
            <a:picLocks noChangeAspect="1"/>
          </p:cNvPicPr>
          <p:nvPr/>
        </p:nvPicPr>
        <p:blipFill>
          <a:blip r:embed="rId2"/>
          <a:srcRect/>
          <a:stretch/>
        </p:blipFill>
        <p:spPr bwMode="auto">
          <a:xfrm>
            <a:off x="5338529" y="477043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a:extLst>
              <a:ext uri="{FF2B5EF4-FFF2-40B4-BE49-F238E27FC236}">
                <a16:creationId xmlns:a16="http://schemas.microsoft.com/office/drawing/2014/main" id="{22CB4FC8-B03C-67AB-4215-92EBD84496EC}"/>
              </a:ext>
            </a:extLst>
          </p:cNvPr>
          <p:cNvPicPr>
            <a:picLocks noChangeAspect="1"/>
          </p:cNvPicPr>
          <p:nvPr/>
        </p:nvPicPr>
        <p:blipFill>
          <a:blip r:embed="rId2"/>
          <a:srcRect/>
          <a:stretch/>
        </p:blipFill>
        <p:spPr bwMode="auto">
          <a:xfrm>
            <a:off x="5773185" y="477043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a:extLst>
              <a:ext uri="{FF2B5EF4-FFF2-40B4-BE49-F238E27FC236}">
                <a16:creationId xmlns:a16="http://schemas.microsoft.com/office/drawing/2014/main" id="{2ADF97DF-6F28-63B0-CACB-E4201EB816D1}"/>
              </a:ext>
            </a:extLst>
          </p:cNvPr>
          <p:cNvPicPr>
            <a:picLocks noChangeAspect="1"/>
          </p:cNvPicPr>
          <p:nvPr/>
        </p:nvPicPr>
        <p:blipFill>
          <a:blip r:embed="rId2"/>
          <a:srcRect/>
          <a:stretch/>
        </p:blipFill>
        <p:spPr bwMode="auto">
          <a:xfrm>
            <a:off x="6207841" y="477043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a:extLst>
              <a:ext uri="{FF2B5EF4-FFF2-40B4-BE49-F238E27FC236}">
                <a16:creationId xmlns:a16="http://schemas.microsoft.com/office/drawing/2014/main" id="{54FE62F6-623E-5094-69DB-D3606A73F3BF}"/>
              </a:ext>
            </a:extLst>
          </p:cNvPr>
          <p:cNvPicPr>
            <a:picLocks noChangeAspect="1"/>
          </p:cNvPicPr>
          <p:nvPr/>
        </p:nvPicPr>
        <p:blipFill>
          <a:blip r:embed="rId3"/>
          <a:srcRect/>
          <a:stretch/>
        </p:blipFill>
        <p:spPr bwMode="auto">
          <a:xfrm>
            <a:off x="9239523"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a:extLst>
              <a:ext uri="{FF2B5EF4-FFF2-40B4-BE49-F238E27FC236}">
                <a16:creationId xmlns:a16="http://schemas.microsoft.com/office/drawing/2014/main" id="{81ADE54C-5CAD-59CC-235E-6AE5267F2202}"/>
              </a:ext>
            </a:extLst>
          </p:cNvPr>
          <p:cNvPicPr>
            <a:picLocks noChangeAspect="1"/>
          </p:cNvPicPr>
          <p:nvPr/>
        </p:nvPicPr>
        <p:blipFill>
          <a:blip r:embed="rId4"/>
          <a:srcRect/>
          <a:stretch/>
        </p:blipFill>
        <p:spPr bwMode="auto">
          <a:xfrm>
            <a:off x="6642497" y="366035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62926718"/>
      </p:ext>
    </p:extLst>
  </p:cSld>
  <p:clrMapOvr>
    <a:masterClrMapping/>
  </p:clrMapOvr>
  <p:transition spd="slow" advClick="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p:nvPr>
        </p:nvSpPr>
        <p:spPr>
          <a:xfrm>
            <a:off x="912285" y="227013"/>
            <a:ext cx="9831915" cy="1494631"/>
          </a:xfrm>
        </p:spPr>
        <p:txBody>
          <a:bodyPr/>
          <a:lstStyle/>
          <a:p>
            <a:pPr marL="0" marR="0">
              <a:spcBef>
                <a:spcPts val="0"/>
              </a:spcBef>
              <a:spcAft>
                <a:spcPts val="0"/>
              </a:spcAft>
            </a:pPr>
            <a:r>
              <a:rPr lang="en-US" b="1" dirty="0">
                <a:effectLst/>
                <a:latin typeface="Arial" panose="020B0604020202020204" pitchFamily="34" charset="0"/>
                <a:ea typeface="Calibri" panose="020F0502020204030204" pitchFamily="34" charset="0"/>
              </a:rPr>
              <a:t>Do you use chest imaging to monitor a patient receiving trastuzumab </a:t>
            </a:r>
            <a:r>
              <a:rPr lang="en-US" b="1" dirty="0" err="1">
                <a:effectLst/>
                <a:latin typeface="Arial" panose="020B0604020202020204" pitchFamily="34" charset="0"/>
                <a:ea typeface="Calibri" panose="020F0502020204030204" pitchFamily="34" charset="0"/>
              </a:rPr>
              <a:t>deruxtecan</a:t>
            </a:r>
            <a:r>
              <a:rPr lang="en-US" b="1" dirty="0">
                <a:effectLst/>
                <a:latin typeface="Arial" panose="020B0604020202020204" pitchFamily="34" charset="0"/>
                <a:ea typeface="Calibri" panose="020F0502020204030204" pitchFamily="34" charset="0"/>
              </a:rPr>
              <a:t> who otherwise does not require chest imaging?</a:t>
            </a:r>
            <a:r>
              <a:rPr lang="en-US" dirty="0">
                <a:effectLst/>
              </a:rPr>
              <a:t> </a:t>
            </a:r>
            <a:endParaRPr lang="en-US" kern="100"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4">
            <a:extLst>
              <a:ext uri="{FF2B5EF4-FFF2-40B4-BE49-F238E27FC236}">
                <a16:creationId xmlns:a16="http://schemas.microsoft.com/office/drawing/2014/main" id="{310ED6AF-44FA-5563-66A3-C27B8FAB57D2}"/>
              </a:ext>
            </a:extLst>
          </p:cNvPr>
          <p:cNvSpPr txBox="1">
            <a:spLocks noChangeArrowheads="1"/>
          </p:cNvSpPr>
          <p:nvPr/>
        </p:nvSpPr>
        <p:spPr bwMode="auto">
          <a:xfrm>
            <a:off x="685801" y="2700222"/>
            <a:ext cx="3019573"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6" name="Text Box 4">
            <a:extLst>
              <a:ext uri="{FF2B5EF4-FFF2-40B4-BE49-F238E27FC236}">
                <a16:creationId xmlns:a16="http://schemas.microsoft.com/office/drawing/2014/main" id="{6EBF47E3-C72B-ACDC-2F71-DF8FB2195827}"/>
              </a:ext>
            </a:extLst>
          </p:cNvPr>
          <p:cNvSpPr txBox="1">
            <a:spLocks noChangeArrowheads="1"/>
          </p:cNvSpPr>
          <p:nvPr/>
        </p:nvSpPr>
        <p:spPr bwMode="auto">
          <a:xfrm>
            <a:off x="685800" y="1906751"/>
            <a:ext cx="3019573"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1">
            <a:extLst>
              <a:ext uri="{FF2B5EF4-FFF2-40B4-BE49-F238E27FC236}">
                <a16:creationId xmlns:a16="http://schemas.microsoft.com/office/drawing/2014/main" id="{20256B7F-479D-7DF4-0375-4D3CF8A27219}"/>
              </a:ext>
            </a:extLst>
          </p:cNvPr>
          <p:cNvPicPr>
            <a:picLocks noChangeAspect="1"/>
          </p:cNvPicPr>
          <p:nvPr/>
        </p:nvPicPr>
        <p:blipFill>
          <a:blip r:embed="rId2"/>
          <a:srcRect/>
          <a:stretch/>
        </p:blipFill>
        <p:spPr bwMode="auto">
          <a:xfrm>
            <a:off x="3857774" y="188839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9">
            <a:extLst>
              <a:ext uri="{FF2B5EF4-FFF2-40B4-BE49-F238E27FC236}">
                <a16:creationId xmlns:a16="http://schemas.microsoft.com/office/drawing/2014/main" id="{87B2A076-B7D2-CD41-949D-599120536AEF}"/>
              </a:ext>
            </a:extLst>
          </p:cNvPr>
          <p:cNvSpPr txBox="1">
            <a:spLocks noChangeArrowheads="1"/>
          </p:cNvSpPr>
          <p:nvPr/>
        </p:nvSpPr>
        <p:spPr bwMode="auto">
          <a:xfrm>
            <a:off x="5672371" y="1898764"/>
            <a:ext cx="457200"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pic>
        <p:nvPicPr>
          <p:cNvPr id="9" name="Picture 1">
            <a:extLst>
              <a:ext uri="{FF2B5EF4-FFF2-40B4-BE49-F238E27FC236}">
                <a16:creationId xmlns:a16="http://schemas.microsoft.com/office/drawing/2014/main" id="{CF6AAF50-DA60-1932-84CD-B961A4CABC75}"/>
              </a:ext>
            </a:extLst>
          </p:cNvPr>
          <p:cNvPicPr>
            <a:picLocks noChangeAspect="1"/>
          </p:cNvPicPr>
          <p:nvPr/>
        </p:nvPicPr>
        <p:blipFill>
          <a:blip r:embed="rId2"/>
          <a:srcRect/>
          <a:stretch/>
        </p:blipFill>
        <p:spPr bwMode="auto">
          <a:xfrm>
            <a:off x="4292430" y="188839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
            <a:extLst>
              <a:ext uri="{FF2B5EF4-FFF2-40B4-BE49-F238E27FC236}">
                <a16:creationId xmlns:a16="http://schemas.microsoft.com/office/drawing/2014/main" id="{B76432FF-D1B1-D967-A542-B362D010572D}"/>
              </a:ext>
            </a:extLst>
          </p:cNvPr>
          <p:cNvPicPr>
            <a:picLocks noChangeAspect="1"/>
          </p:cNvPicPr>
          <p:nvPr/>
        </p:nvPicPr>
        <p:blipFill>
          <a:blip r:embed="rId2"/>
          <a:srcRect/>
          <a:stretch/>
        </p:blipFill>
        <p:spPr bwMode="auto">
          <a:xfrm>
            <a:off x="4727086" y="188839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 Box 9">
            <a:extLst>
              <a:ext uri="{FF2B5EF4-FFF2-40B4-BE49-F238E27FC236}">
                <a16:creationId xmlns:a16="http://schemas.microsoft.com/office/drawing/2014/main" id="{87A89874-BF72-D38F-EC8E-E3B1B8DD8EE1}"/>
              </a:ext>
            </a:extLst>
          </p:cNvPr>
          <p:cNvSpPr txBox="1">
            <a:spLocks noChangeArrowheads="1"/>
          </p:cNvSpPr>
          <p:nvPr/>
        </p:nvSpPr>
        <p:spPr bwMode="auto">
          <a:xfrm>
            <a:off x="9611169" y="2648685"/>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13</a:t>
            </a:r>
          </a:p>
        </p:txBody>
      </p:sp>
      <p:pic>
        <p:nvPicPr>
          <p:cNvPr id="16" name="Picture 15">
            <a:extLst>
              <a:ext uri="{FF2B5EF4-FFF2-40B4-BE49-F238E27FC236}">
                <a16:creationId xmlns:a16="http://schemas.microsoft.com/office/drawing/2014/main" id="{8CC140A8-2A40-83A0-66CE-4E40E6A7AC2E}"/>
              </a:ext>
            </a:extLst>
          </p:cNvPr>
          <p:cNvPicPr>
            <a:picLocks noChangeAspect="1"/>
          </p:cNvPicPr>
          <p:nvPr/>
        </p:nvPicPr>
        <p:blipFill>
          <a:blip r:embed="rId3"/>
          <a:srcRect/>
          <a:stretch/>
        </p:blipFill>
        <p:spPr bwMode="auto">
          <a:xfrm>
            <a:off x="3857774" y="264868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5C813400-EEC3-8458-8AE1-27A2A0059D6D}"/>
              </a:ext>
            </a:extLst>
          </p:cNvPr>
          <p:cNvPicPr>
            <a:picLocks noChangeAspect="1"/>
          </p:cNvPicPr>
          <p:nvPr/>
        </p:nvPicPr>
        <p:blipFill>
          <a:blip r:embed="rId3"/>
          <a:srcRect/>
          <a:stretch/>
        </p:blipFill>
        <p:spPr bwMode="auto">
          <a:xfrm>
            <a:off x="4292430" y="264868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68DDEAE3-A350-BACC-4F77-8E3AE2604224}"/>
              </a:ext>
            </a:extLst>
          </p:cNvPr>
          <p:cNvPicPr>
            <a:picLocks noChangeAspect="1"/>
          </p:cNvPicPr>
          <p:nvPr/>
        </p:nvPicPr>
        <p:blipFill>
          <a:blip r:embed="rId3"/>
          <a:srcRect/>
          <a:stretch/>
        </p:blipFill>
        <p:spPr bwMode="auto">
          <a:xfrm>
            <a:off x="4727086" y="264868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50D512BC-B8DD-715C-21A1-D1DAFBE0099D}"/>
              </a:ext>
            </a:extLst>
          </p:cNvPr>
          <p:cNvPicPr>
            <a:picLocks noChangeAspect="1"/>
          </p:cNvPicPr>
          <p:nvPr/>
        </p:nvPicPr>
        <p:blipFill>
          <a:blip r:embed="rId3"/>
          <a:srcRect/>
          <a:stretch/>
        </p:blipFill>
        <p:spPr bwMode="auto">
          <a:xfrm>
            <a:off x="5161742" y="264868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itle 1">
            <a:extLst>
              <a:ext uri="{FF2B5EF4-FFF2-40B4-BE49-F238E27FC236}">
                <a16:creationId xmlns:a16="http://schemas.microsoft.com/office/drawing/2014/main" id="{1BF18BFE-0A3A-AEA8-F367-B34DB3F68B92}"/>
              </a:ext>
            </a:extLst>
          </p:cNvPr>
          <p:cNvSpPr txBox="1">
            <a:spLocks/>
          </p:cNvSpPr>
          <p:nvPr/>
        </p:nvSpPr>
        <p:spPr bwMode="auto">
          <a:xfrm>
            <a:off x="912285" y="3388854"/>
            <a:ext cx="10289115" cy="149463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ts val="0"/>
              </a:spcBef>
              <a:spcAft>
                <a:spcPts val="0"/>
              </a:spcAft>
              <a:buClr>
                <a:srgbClr val="000000"/>
              </a:buClr>
              <a:buSzPct val="45000"/>
              <a:buFont typeface="Wingdings" pitchFamily="-72" charset="2"/>
              <a:buNone/>
              <a:tabLst/>
              <a:defRPr/>
            </a:pPr>
            <a:r>
              <a:rPr kumimoji="0" lang="en-US" sz="2600" b="1" i="0" u="none" strike="noStrike" kern="100" cap="none" spc="0" normalizeH="0" baseline="0" noProof="0" dirty="0">
                <a:ln>
                  <a:noFill/>
                </a:ln>
                <a:solidFill>
                  <a:srgbClr val="3333FF"/>
                </a:solidFill>
                <a:effectLst/>
                <a:uLnTx/>
                <a:uFillTx/>
                <a:latin typeface="Arial" panose="020B0604020202020204" pitchFamily="34" charset="0"/>
                <a:ea typeface="Calibri" panose="020F0502020204030204" pitchFamily="34" charset="0"/>
                <a:cs typeface="Times New Roman" panose="02020603050405020304" pitchFamily="18" charset="0"/>
              </a:rPr>
              <a:t>How often would you order imaging if the patient remained asymptomatic?</a:t>
            </a:r>
            <a:endParaRPr kumimoji="0" lang="en-US" sz="2600" b="1" i="0" u="none" strike="noStrike" kern="1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1">
            <a:extLst>
              <a:ext uri="{FF2B5EF4-FFF2-40B4-BE49-F238E27FC236}">
                <a16:creationId xmlns:a16="http://schemas.microsoft.com/office/drawing/2014/main" id="{752028A2-FF36-B24A-0E23-5D578151E804}"/>
              </a:ext>
            </a:extLst>
          </p:cNvPr>
          <p:cNvPicPr>
            <a:picLocks noChangeAspect="1"/>
          </p:cNvPicPr>
          <p:nvPr/>
        </p:nvPicPr>
        <p:blipFill>
          <a:blip r:embed="rId2"/>
          <a:srcRect/>
          <a:stretch/>
        </p:blipFill>
        <p:spPr bwMode="auto">
          <a:xfrm>
            <a:off x="5155553" y="188839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DFF6801-C2AA-9AA8-A06A-3A8FEA251214}"/>
              </a:ext>
            </a:extLst>
          </p:cNvPr>
          <p:cNvPicPr>
            <a:picLocks noChangeAspect="1"/>
          </p:cNvPicPr>
          <p:nvPr/>
        </p:nvPicPr>
        <p:blipFill>
          <a:blip r:embed="rId3"/>
          <a:srcRect/>
          <a:stretch/>
        </p:blipFill>
        <p:spPr bwMode="auto">
          <a:xfrm>
            <a:off x="5596398" y="264868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502F4025-1A23-5F42-0F1F-3EB27D2001C5}"/>
              </a:ext>
            </a:extLst>
          </p:cNvPr>
          <p:cNvPicPr>
            <a:picLocks noChangeAspect="1"/>
          </p:cNvPicPr>
          <p:nvPr/>
        </p:nvPicPr>
        <p:blipFill>
          <a:blip r:embed="rId3"/>
          <a:srcRect/>
          <a:stretch/>
        </p:blipFill>
        <p:spPr bwMode="auto">
          <a:xfrm>
            <a:off x="6031054" y="264868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F6F50176-709D-565D-8ABF-2BD20AA77C95}"/>
              </a:ext>
            </a:extLst>
          </p:cNvPr>
          <p:cNvPicPr>
            <a:picLocks noChangeAspect="1"/>
          </p:cNvPicPr>
          <p:nvPr/>
        </p:nvPicPr>
        <p:blipFill>
          <a:blip r:embed="rId3"/>
          <a:srcRect/>
          <a:stretch/>
        </p:blipFill>
        <p:spPr bwMode="auto">
          <a:xfrm>
            <a:off x="6465710" y="264868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F7A4AE15-7E25-BDEE-7482-DC352A59DE58}"/>
              </a:ext>
            </a:extLst>
          </p:cNvPr>
          <p:cNvPicPr>
            <a:picLocks noChangeAspect="1"/>
          </p:cNvPicPr>
          <p:nvPr/>
        </p:nvPicPr>
        <p:blipFill>
          <a:blip r:embed="rId3"/>
          <a:srcRect/>
          <a:stretch/>
        </p:blipFill>
        <p:spPr bwMode="auto">
          <a:xfrm>
            <a:off x="6900366" y="264868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2B3419BF-4C71-4180-3204-2324AB8077E3}"/>
              </a:ext>
            </a:extLst>
          </p:cNvPr>
          <p:cNvPicPr>
            <a:picLocks noChangeAspect="1"/>
          </p:cNvPicPr>
          <p:nvPr/>
        </p:nvPicPr>
        <p:blipFill>
          <a:blip r:embed="rId3"/>
          <a:srcRect/>
          <a:stretch/>
        </p:blipFill>
        <p:spPr bwMode="auto">
          <a:xfrm>
            <a:off x="7344102" y="264868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E5F8BA74-5929-6DD9-60D6-21BEE62801DA}"/>
              </a:ext>
            </a:extLst>
          </p:cNvPr>
          <p:cNvPicPr>
            <a:picLocks noChangeAspect="1"/>
          </p:cNvPicPr>
          <p:nvPr/>
        </p:nvPicPr>
        <p:blipFill>
          <a:blip r:embed="rId3"/>
          <a:srcRect/>
          <a:stretch/>
        </p:blipFill>
        <p:spPr bwMode="auto">
          <a:xfrm>
            <a:off x="7778758" y="264868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0BECEB8D-A560-43CE-A267-8ED90492FD6D}"/>
              </a:ext>
            </a:extLst>
          </p:cNvPr>
          <p:cNvPicPr>
            <a:picLocks noChangeAspect="1"/>
          </p:cNvPicPr>
          <p:nvPr/>
        </p:nvPicPr>
        <p:blipFill>
          <a:blip r:embed="rId3"/>
          <a:srcRect/>
          <a:stretch/>
        </p:blipFill>
        <p:spPr bwMode="auto">
          <a:xfrm>
            <a:off x="8213414" y="264868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2F998E81-7542-5219-8602-B301C208AB10}"/>
              </a:ext>
            </a:extLst>
          </p:cNvPr>
          <p:cNvPicPr>
            <a:picLocks noChangeAspect="1"/>
          </p:cNvPicPr>
          <p:nvPr/>
        </p:nvPicPr>
        <p:blipFill>
          <a:blip r:embed="rId3"/>
          <a:srcRect/>
          <a:stretch/>
        </p:blipFill>
        <p:spPr bwMode="auto">
          <a:xfrm>
            <a:off x="8648070" y="264868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955D5636-9608-366D-35F6-352F297B2B1E}"/>
              </a:ext>
            </a:extLst>
          </p:cNvPr>
          <p:cNvPicPr>
            <a:picLocks noChangeAspect="1"/>
          </p:cNvPicPr>
          <p:nvPr/>
        </p:nvPicPr>
        <p:blipFill>
          <a:blip r:embed="rId3"/>
          <a:srcRect/>
          <a:stretch/>
        </p:blipFill>
        <p:spPr bwMode="auto">
          <a:xfrm>
            <a:off x="9082726" y="264868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Text Box 4">
            <a:extLst>
              <a:ext uri="{FF2B5EF4-FFF2-40B4-BE49-F238E27FC236}">
                <a16:creationId xmlns:a16="http://schemas.microsoft.com/office/drawing/2014/main" id="{68579B4C-1EB5-53D3-F597-4FE968BD52A9}"/>
              </a:ext>
            </a:extLst>
          </p:cNvPr>
          <p:cNvSpPr txBox="1">
            <a:spLocks noChangeArrowheads="1"/>
          </p:cNvSpPr>
          <p:nvPr/>
        </p:nvSpPr>
        <p:spPr bwMode="auto">
          <a:xfrm>
            <a:off x="304800" y="5235142"/>
            <a:ext cx="4343399"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Every 9 weeks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33" name="Text Box 4">
            <a:extLst>
              <a:ext uri="{FF2B5EF4-FFF2-40B4-BE49-F238E27FC236}">
                <a16:creationId xmlns:a16="http://schemas.microsoft.com/office/drawing/2014/main" id="{47A584EA-E335-F0DD-95AB-AFC662817046}"/>
              </a:ext>
            </a:extLst>
          </p:cNvPr>
          <p:cNvSpPr txBox="1">
            <a:spLocks noChangeArrowheads="1"/>
          </p:cNvSpPr>
          <p:nvPr/>
        </p:nvSpPr>
        <p:spPr bwMode="auto">
          <a:xfrm>
            <a:off x="76200" y="4656262"/>
            <a:ext cx="45719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Every 6 weeks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4" name="Picture 33">
            <a:extLst>
              <a:ext uri="{FF2B5EF4-FFF2-40B4-BE49-F238E27FC236}">
                <a16:creationId xmlns:a16="http://schemas.microsoft.com/office/drawing/2014/main" id="{449ED37E-49AF-D79F-E416-E2AF127C1F2D}"/>
              </a:ext>
            </a:extLst>
          </p:cNvPr>
          <p:cNvPicPr>
            <a:picLocks noChangeAspect="1"/>
          </p:cNvPicPr>
          <p:nvPr/>
        </p:nvPicPr>
        <p:blipFill>
          <a:blip r:embed="rId4"/>
          <a:srcRect/>
          <a:stretch/>
        </p:blipFill>
        <p:spPr bwMode="auto">
          <a:xfrm>
            <a:off x="4813428" y="576053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
            <a:extLst>
              <a:ext uri="{FF2B5EF4-FFF2-40B4-BE49-F238E27FC236}">
                <a16:creationId xmlns:a16="http://schemas.microsoft.com/office/drawing/2014/main" id="{EDE71813-3E46-CFDA-8FD1-022F8F80F9C1}"/>
              </a:ext>
            </a:extLst>
          </p:cNvPr>
          <p:cNvPicPr>
            <a:picLocks noChangeAspect="1"/>
          </p:cNvPicPr>
          <p:nvPr/>
        </p:nvPicPr>
        <p:blipFill>
          <a:blip r:embed="rId2"/>
          <a:srcRect/>
          <a:stretch/>
        </p:blipFill>
        <p:spPr bwMode="auto">
          <a:xfrm>
            <a:off x="4813428" y="461600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3">
            <a:extLst>
              <a:ext uri="{FF2B5EF4-FFF2-40B4-BE49-F238E27FC236}">
                <a16:creationId xmlns:a16="http://schemas.microsoft.com/office/drawing/2014/main" id="{CCF41F6C-9390-09CD-F036-BED933BD7C32}"/>
              </a:ext>
            </a:extLst>
          </p:cNvPr>
          <p:cNvPicPr>
            <a:picLocks noChangeAspect="1"/>
          </p:cNvPicPr>
          <p:nvPr/>
        </p:nvPicPr>
        <p:blipFill>
          <a:blip r:embed="rId5"/>
          <a:srcRect/>
          <a:stretch/>
        </p:blipFill>
        <p:spPr bwMode="auto">
          <a:xfrm>
            <a:off x="4813428" y="519391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Text Box 4">
            <a:extLst>
              <a:ext uri="{FF2B5EF4-FFF2-40B4-BE49-F238E27FC236}">
                <a16:creationId xmlns:a16="http://schemas.microsoft.com/office/drawing/2014/main" id="{1C241BBA-02FD-613D-2606-22E21154D8E7}"/>
              </a:ext>
            </a:extLst>
          </p:cNvPr>
          <p:cNvSpPr txBox="1">
            <a:spLocks noChangeArrowheads="1"/>
          </p:cNvSpPr>
          <p:nvPr/>
        </p:nvSpPr>
        <p:spPr bwMode="auto">
          <a:xfrm>
            <a:off x="1" y="5759004"/>
            <a:ext cx="4648200"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Every 12 weeks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38" name="Text Box 9">
            <a:extLst>
              <a:ext uri="{FF2B5EF4-FFF2-40B4-BE49-F238E27FC236}">
                <a16:creationId xmlns:a16="http://schemas.microsoft.com/office/drawing/2014/main" id="{6E99792F-095D-8E07-AAD2-6E7150A51567}"/>
              </a:ext>
            </a:extLst>
          </p:cNvPr>
          <p:cNvSpPr txBox="1">
            <a:spLocks noChangeArrowheads="1"/>
          </p:cNvSpPr>
          <p:nvPr/>
        </p:nvSpPr>
        <p:spPr bwMode="auto">
          <a:xfrm>
            <a:off x="5283200" y="4610091"/>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40" name="Text Box 9">
            <a:extLst>
              <a:ext uri="{FF2B5EF4-FFF2-40B4-BE49-F238E27FC236}">
                <a16:creationId xmlns:a16="http://schemas.microsoft.com/office/drawing/2014/main" id="{21409C44-1B47-81C8-7E8C-9F66B9B21141}"/>
              </a:ext>
            </a:extLst>
          </p:cNvPr>
          <p:cNvSpPr txBox="1">
            <a:spLocks noChangeArrowheads="1"/>
          </p:cNvSpPr>
          <p:nvPr/>
        </p:nvSpPr>
        <p:spPr bwMode="auto">
          <a:xfrm>
            <a:off x="9723438" y="519523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11</a:t>
            </a:r>
          </a:p>
        </p:txBody>
      </p:sp>
      <p:sp>
        <p:nvSpPr>
          <p:cNvPr id="41" name="Text Box 9">
            <a:extLst>
              <a:ext uri="{FF2B5EF4-FFF2-40B4-BE49-F238E27FC236}">
                <a16:creationId xmlns:a16="http://schemas.microsoft.com/office/drawing/2014/main" id="{E45559D5-56F5-29D6-244A-720F8A5B08DA}"/>
              </a:ext>
            </a:extLst>
          </p:cNvPr>
          <p:cNvSpPr txBox="1">
            <a:spLocks noChangeArrowheads="1"/>
          </p:cNvSpPr>
          <p:nvPr/>
        </p:nvSpPr>
        <p:spPr bwMode="auto">
          <a:xfrm>
            <a:off x="7113053" y="575900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pic>
        <p:nvPicPr>
          <p:cNvPr id="47" name="Picture 3">
            <a:extLst>
              <a:ext uri="{FF2B5EF4-FFF2-40B4-BE49-F238E27FC236}">
                <a16:creationId xmlns:a16="http://schemas.microsoft.com/office/drawing/2014/main" id="{72762483-ACC1-37F8-D5C1-A33F6D29E3F0}"/>
              </a:ext>
            </a:extLst>
          </p:cNvPr>
          <p:cNvPicPr>
            <a:picLocks noChangeAspect="1"/>
          </p:cNvPicPr>
          <p:nvPr/>
        </p:nvPicPr>
        <p:blipFill>
          <a:blip r:embed="rId5"/>
          <a:srcRect/>
          <a:stretch/>
        </p:blipFill>
        <p:spPr bwMode="auto">
          <a:xfrm>
            <a:off x="5253895" y="519391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 name="Picture 3">
            <a:extLst>
              <a:ext uri="{FF2B5EF4-FFF2-40B4-BE49-F238E27FC236}">
                <a16:creationId xmlns:a16="http://schemas.microsoft.com/office/drawing/2014/main" id="{766A5BE5-B49E-E5E2-F92E-EF4A4405EEBF}"/>
              </a:ext>
            </a:extLst>
          </p:cNvPr>
          <p:cNvPicPr>
            <a:picLocks noChangeAspect="1"/>
          </p:cNvPicPr>
          <p:nvPr/>
        </p:nvPicPr>
        <p:blipFill>
          <a:blip r:embed="rId5"/>
          <a:srcRect/>
          <a:stretch/>
        </p:blipFill>
        <p:spPr bwMode="auto">
          <a:xfrm>
            <a:off x="5694362" y="519391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 name="Picture 3">
            <a:extLst>
              <a:ext uri="{FF2B5EF4-FFF2-40B4-BE49-F238E27FC236}">
                <a16:creationId xmlns:a16="http://schemas.microsoft.com/office/drawing/2014/main" id="{2EE7BA44-81DB-5CFC-2817-23982DD42F74}"/>
              </a:ext>
            </a:extLst>
          </p:cNvPr>
          <p:cNvPicPr>
            <a:picLocks noChangeAspect="1"/>
          </p:cNvPicPr>
          <p:nvPr/>
        </p:nvPicPr>
        <p:blipFill>
          <a:blip r:embed="rId5"/>
          <a:srcRect/>
          <a:stretch/>
        </p:blipFill>
        <p:spPr bwMode="auto">
          <a:xfrm>
            <a:off x="6134829" y="519391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 name="Picture 3">
            <a:extLst>
              <a:ext uri="{FF2B5EF4-FFF2-40B4-BE49-F238E27FC236}">
                <a16:creationId xmlns:a16="http://schemas.microsoft.com/office/drawing/2014/main" id="{9B2B6795-5327-B90B-1482-86FAF64B514A}"/>
              </a:ext>
            </a:extLst>
          </p:cNvPr>
          <p:cNvPicPr>
            <a:picLocks noChangeAspect="1"/>
          </p:cNvPicPr>
          <p:nvPr/>
        </p:nvPicPr>
        <p:blipFill>
          <a:blip r:embed="rId5"/>
          <a:srcRect/>
          <a:stretch/>
        </p:blipFill>
        <p:spPr bwMode="auto">
          <a:xfrm>
            <a:off x="6575296" y="519391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 name="Picture 3">
            <a:extLst>
              <a:ext uri="{FF2B5EF4-FFF2-40B4-BE49-F238E27FC236}">
                <a16:creationId xmlns:a16="http://schemas.microsoft.com/office/drawing/2014/main" id="{B8B066ED-989F-E0C3-3B6D-63910590C8A0}"/>
              </a:ext>
            </a:extLst>
          </p:cNvPr>
          <p:cNvPicPr>
            <a:picLocks noChangeAspect="1"/>
          </p:cNvPicPr>
          <p:nvPr/>
        </p:nvPicPr>
        <p:blipFill>
          <a:blip r:embed="rId5"/>
          <a:srcRect/>
          <a:stretch/>
        </p:blipFill>
        <p:spPr bwMode="auto">
          <a:xfrm>
            <a:off x="7015763" y="519391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 name="Picture 3">
            <a:extLst>
              <a:ext uri="{FF2B5EF4-FFF2-40B4-BE49-F238E27FC236}">
                <a16:creationId xmlns:a16="http://schemas.microsoft.com/office/drawing/2014/main" id="{72F9BF29-9E61-77A9-7C5F-FA74CE5062F7}"/>
              </a:ext>
            </a:extLst>
          </p:cNvPr>
          <p:cNvPicPr>
            <a:picLocks noChangeAspect="1"/>
          </p:cNvPicPr>
          <p:nvPr/>
        </p:nvPicPr>
        <p:blipFill>
          <a:blip r:embed="rId5"/>
          <a:srcRect/>
          <a:stretch/>
        </p:blipFill>
        <p:spPr bwMode="auto">
          <a:xfrm>
            <a:off x="7456229" y="519391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 name="Picture 3">
            <a:extLst>
              <a:ext uri="{FF2B5EF4-FFF2-40B4-BE49-F238E27FC236}">
                <a16:creationId xmlns:a16="http://schemas.microsoft.com/office/drawing/2014/main" id="{A553AA06-2777-22BE-79B8-7767398B4F70}"/>
              </a:ext>
            </a:extLst>
          </p:cNvPr>
          <p:cNvPicPr>
            <a:picLocks noChangeAspect="1"/>
          </p:cNvPicPr>
          <p:nvPr/>
        </p:nvPicPr>
        <p:blipFill>
          <a:blip r:embed="rId5"/>
          <a:srcRect/>
          <a:stretch/>
        </p:blipFill>
        <p:spPr bwMode="auto">
          <a:xfrm>
            <a:off x="7896696" y="519391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 name="Picture 3">
            <a:extLst>
              <a:ext uri="{FF2B5EF4-FFF2-40B4-BE49-F238E27FC236}">
                <a16:creationId xmlns:a16="http://schemas.microsoft.com/office/drawing/2014/main" id="{91258F6C-5E3C-DF40-0BBB-E8E31B1E5343}"/>
              </a:ext>
            </a:extLst>
          </p:cNvPr>
          <p:cNvPicPr>
            <a:picLocks noChangeAspect="1"/>
          </p:cNvPicPr>
          <p:nvPr/>
        </p:nvPicPr>
        <p:blipFill>
          <a:blip r:embed="rId5"/>
          <a:srcRect/>
          <a:stretch/>
        </p:blipFill>
        <p:spPr bwMode="auto">
          <a:xfrm>
            <a:off x="8337162" y="519391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 name="Picture 80">
            <a:extLst>
              <a:ext uri="{FF2B5EF4-FFF2-40B4-BE49-F238E27FC236}">
                <a16:creationId xmlns:a16="http://schemas.microsoft.com/office/drawing/2014/main" id="{293AED6D-4781-C81D-D198-0AD7A82FC8DE}"/>
              </a:ext>
            </a:extLst>
          </p:cNvPr>
          <p:cNvPicPr>
            <a:picLocks noChangeAspect="1"/>
          </p:cNvPicPr>
          <p:nvPr/>
        </p:nvPicPr>
        <p:blipFill>
          <a:blip r:embed="rId4"/>
          <a:srcRect/>
          <a:stretch/>
        </p:blipFill>
        <p:spPr bwMode="auto">
          <a:xfrm>
            <a:off x="5253895" y="576053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 name="Picture 87">
            <a:extLst>
              <a:ext uri="{FF2B5EF4-FFF2-40B4-BE49-F238E27FC236}">
                <a16:creationId xmlns:a16="http://schemas.microsoft.com/office/drawing/2014/main" id="{AA1B1930-970D-39BB-A054-72C7A297FB49}"/>
              </a:ext>
            </a:extLst>
          </p:cNvPr>
          <p:cNvPicPr>
            <a:picLocks noChangeAspect="1"/>
          </p:cNvPicPr>
          <p:nvPr/>
        </p:nvPicPr>
        <p:blipFill>
          <a:blip r:embed="rId4"/>
          <a:srcRect/>
          <a:stretch/>
        </p:blipFill>
        <p:spPr bwMode="auto">
          <a:xfrm>
            <a:off x="5694362" y="576053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 name="Picture 88">
            <a:extLst>
              <a:ext uri="{FF2B5EF4-FFF2-40B4-BE49-F238E27FC236}">
                <a16:creationId xmlns:a16="http://schemas.microsoft.com/office/drawing/2014/main" id="{D10AAEA6-3407-6257-5D6D-1BAA710DDAC0}"/>
              </a:ext>
            </a:extLst>
          </p:cNvPr>
          <p:cNvPicPr>
            <a:picLocks noChangeAspect="1"/>
          </p:cNvPicPr>
          <p:nvPr/>
        </p:nvPicPr>
        <p:blipFill>
          <a:blip r:embed="rId4"/>
          <a:srcRect/>
          <a:stretch/>
        </p:blipFill>
        <p:spPr bwMode="auto">
          <a:xfrm>
            <a:off x="6134829" y="576053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 name="Picture 89">
            <a:extLst>
              <a:ext uri="{FF2B5EF4-FFF2-40B4-BE49-F238E27FC236}">
                <a16:creationId xmlns:a16="http://schemas.microsoft.com/office/drawing/2014/main" id="{8DAA304D-A421-3B4F-33B1-FD32F089A6F6}"/>
              </a:ext>
            </a:extLst>
          </p:cNvPr>
          <p:cNvPicPr>
            <a:picLocks noChangeAspect="1"/>
          </p:cNvPicPr>
          <p:nvPr/>
        </p:nvPicPr>
        <p:blipFill>
          <a:blip r:embed="rId4"/>
          <a:srcRect/>
          <a:stretch/>
        </p:blipFill>
        <p:spPr bwMode="auto">
          <a:xfrm>
            <a:off x="6575296" y="576053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A36E5D25-972A-3827-2C91-86DE6D6255BC}"/>
              </a:ext>
            </a:extLst>
          </p:cNvPr>
          <p:cNvPicPr>
            <a:picLocks noChangeAspect="1"/>
          </p:cNvPicPr>
          <p:nvPr/>
        </p:nvPicPr>
        <p:blipFill>
          <a:blip r:embed="rId5"/>
          <a:srcRect/>
          <a:stretch/>
        </p:blipFill>
        <p:spPr bwMode="auto">
          <a:xfrm>
            <a:off x="8798079" y="519391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872CEAC2-1C5E-0656-119A-4F9551031ACE}"/>
              </a:ext>
            </a:extLst>
          </p:cNvPr>
          <p:cNvPicPr>
            <a:picLocks noChangeAspect="1"/>
          </p:cNvPicPr>
          <p:nvPr/>
        </p:nvPicPr>
        <p:blipFill>
          <a:blip r:embed="rId5"/>
          <a:srcRect/>
          <a:stretch/>
        </p:blipFill>
        <p:spPr bwMode="auto">
          <a:xfrm>
            <a:off x="9236694" y="519391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703408"/>
      </p:ext>
    </p:extLst>
  </p:cSld>
  <p:clrMapOvr>
    <a:masterClrMapping/>
  </p:clrMapOvr>
  <p:transition spd="slow" advClick="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p:nvPr>
        </p:nvSpPr>
        <p:spPr>
          <a:xfrm>
            <a:off x="912285" y="152400"/>
            <a:ext cx="10289115" cy="1148414"/>
          </a:xfrm>
        </p:spPr>
        <p:txBody>
          <a:bodyPr/>
          <a:lstStyle/>
          <a:p>
            <a:pPr marL="0" marR="0">
              <a:spcBef>
                <a:spcPts val="0"/>
              </a:spcBef>
              <a:spcAft>
                <a:spcPts val="0"/>
              </a:spcAft>
            </a:pPr>
            <a:r>
              <a:rPr lang="en-US" b="1" kern="100" dirty="0">
                <a:effectLst/>
                <a:latin typeface="Arial" panose="020B0604020202020204" pitchFamily="34" charset="0"/>
                <a:ea typeface="Calibri" panose="020F0502020204030204" pitchFamily="34" charset="0"/>
                <a:cs typeface="Times New Roman" panose="02020603050405020304" pitchFamily="18" charset="0"/>
              </a:rPr>
              <a:t>Do you perform pul</a:t>
            </a:r>
            <a:r>
              <a:rPr lang="en-US" kern="100" dirty="0">
                <a:ea typeface="Calibri" panose="020F0502020204030204" pitchFamily="34" charset="0"/>
                <a:cs typeface="Times New Roman" panose="02020603050405020304" pitchFamily="18" charset="0"/>
              </a:rPr>
              <a:t>monary function tests</a:t>
            </a:r>
            <a:r>
              <a:rPr lang="en-US" b="1"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4">
            <a:extLst>
              <a:ext uri="{FF2B5EF4-FFF2-40B4-BE49-F238E27FC236}">
                <a16:creationId xmlns:a16="http://schemas.microsoft.com/office/drawing/2014/main" id="{310ED6AF-44FA-5563-66A3-C27B8FAB57D2}"/>
              </a:ext>
            </a:extLst>
          </p:cNvPr>
          <p:cNvSpPr txBox="1">
            <a:spLocks noChangeArrowheads="1"/>
          </p:cNvSpPr>
          <p:nvPr/>
        </p:nvSpPr>
        <p:spPr bwMode="auto">
          <a:xfrm>
            <a:off x="685801" y="1410490"/>
            <a:ext cx="3019573"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6" name="Text Box 4">
            <a:extLst>
              <a:ext uri="{FF2B5EF4-FFF2-40B4-BE49-F238E27FC236}">
                <a16:creationId xmlns:a16="http://schemas.microsoft.com/office/drawing/2014/main" id="{6EBF47E3-C72B-ACDC-2F71-DF8FB2195827}"/>
              </a:ext>
            </a:extLst>
          </p:cNvPr>
          <p:cNvSpPr txBox="1">
            <a:spLocks noChangeArrowheads="1"/>
          </p:cNvSpPr>
          <p:nvPr/>
        </p:nvSpPr>
        <p:spPr bwMode="auto">
          <a:xfrm>
            <a:off x="685800" y="2098777"/>
            <a:ext cx="3019573"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1">
            <a:extLst>
              <a:ext uri="{FF2B5EF4-FFF2-40B4-BE49-F238E27FC236}">
                <a16:creationId xmlns:a16="http://schemas.microsoft.com/office/drawing/2014/main" id="{20256B7F-479D-7DF4-0375-4D3CF8A27219}"/>
              </a:ext>
            </a:extLst>
          </p:cNvPr>
          <p:cNvPicPr>
            <a:picLocks noChangeAspect="1"/>
          </p:cNvPicPr>
          <p:nvPr/>
        </p:nvPicPr>
        <p:blipFill>
          <a:blip r:embed="rId2"/>
          <a:srcRect/>
          <a:stretch/>
        </p:blipFill>
        <p:spPr bwMode="auto">
          <a:xfrm>
            <a:off x="3857774" y="2080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9">
            <a:extLst>
              <a:ext uri="{FF2B5EF4-FFF2-40B4-BE49-F238E27FC236}">
                <a16:creationId xmlns:a16="http://schemas.microsoft.com/office/drawing/2014/main" id="{87B2A076-B7D2-CD41-949D-599120536AEF}"/>
              </a:ext>
            </a:extLst>
          </p:cNvPr>
          <p:cNvSpPr txBox="1">
            <a:spLocks noChangeArrowheads="1"/>
          </p:cNvSpPr>
          <p:nvPr/>
        </p:nvSpPr>
        <p:spPr bwMode="auto">
          <a:xfrm>
            <a:off x="10824330" y="2090790"/>
            <a:ext cx="457200"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17</a:t>
            </a:r>
          </a:p>
        </p:txBody>
      </p:sp>
      <p:pic>
        <p:nvPicPr>
          <p:cNvPr id="9" name="Picture 1">
            <a:extLst>
              <a:ext uri="{FF2B5EF4-FFF2-40B4-BE49-F238E27FC236}">
                <a16:creationId xmlns:a16="http://schemas.microsoft.com/office/drawing/2014/main" id="{CF6AAF50-DA60-1932-84CD-B961A4CABC75}"/>
              </a:ext>
            </a:extLst>
          </p:cNvPr>
          <p:cNvPicPr>
            <a:picLocks noChangeAspect="1"/>
          </p:cNvPicPr>
          <p:nvPr/>
        </p:nvPicPr>
        <p:blipFill>
          <a:blip r:embed="rId2"/>
          <a:srcRect/>
          <a:stretch/>
        </p:blipFill>
        <p:spPr bwMode="auto">
          <a:xfrm>
            <a:off x="4292430" y="2080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
            <a:extLst>
              <a:ext uri="{FF2B5EF4-FFF2-40B4-BE49-F238E27FC236}">
                <a16:creationId xmlns:a16="http://schemas.microsoft.com/office/drawing/2014/main" id="{B76432FF-D1B1-D967-A542-B362D010572D}"/>
              </a:ext>
            </a:extLst>
          </p:cNvPr>
          <p:cNvPicPr>
            <a:picLocks noChangeAspect="1"/>
          </p:cNvPicPr>
          <p:nvPr/>
        </p:nvPicPr>
        <p:blipFill>
          <a:blip r:embed="rId2"/>
          <a:srcRect/>
          <a:stretch/>
        </p:blipFill>
        <p:spPr bwMode="auto">
          <a:xfrm>
            <a:off x="4727086" y="2080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 Box 9">
            <a:extLst>
              <a:ext uri="{FF2B5EF4-FFF2-40B4-BE49-F238E27FC236}">
                <a16:creationId xmlns:a16="http://schemas.microsoft.com/office/drawing/2014/main" id="{87A89874-BF72-D38F-EC8E-E3B1B8DD8EE1}"/>
              </a:ext>
            </a:extLst>
          </p:cNvPr>
          <p:cNvSpPr txBox="1">
            <a:spLocks noChangeArrowheads="1"/>
          </p:cNvSpPr>
          <p:nvPr/>
        </p:nvSpPr>
        <p:spPr bwMode="auto">
          <a:xfrm>
            <a:off x="5193705" y="1358953"/>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pic>
        <p:nvPicPr>
          <p:cNvPr id="16" name="Picture 15">
            <a:extLst>
              <a:ext uri="{FF2B5EF4-FFF2-40B4-BE49-F238E27FC236}">
                <a16:creationId xmlns:a16="http://schemas.microsoft.com/office/drawing/2014/main" id="{8CC140A8-2A40-83A0-66CE-4E40E6A7AC2E}"/>
              </a:ext>
            </a:extLst>
          </p:cNvPr>
          <p:cNvPicPr>
            <a:picLocks noChangeAspect="1"/>
          </p:cNvPicPr>
          <p:nvPr/>
        </p:nvPicPr>
        <p:blipFill>
          <a:blip r:embed="rId3"/>
          <a:srcRect/>
          <a:stretch/>
        </p:blipFill>
        <p:spPr bwMode="auto">
          <a:xfrm>
            <a:off x="3857774" y="135895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5C813400-EEC3-8458-8AE1-27A2A0059D6D}"/>
              </a:ext>
            </a:extLst>
          </p:cNvPr>
          <p:cNvPicPr>
            <a:picLocks noChangeAspect="1"/>
          </p:cNvPicPr>
          <p:nvPr/>
        </p:nvPicPr>
        <p:blipFill>
          <a:blip r:embed="rId3"/>
          <a:srcRect/>
          <a:stretch/>
        </p:blipFill>
        <p:spPr bwMode="auto">
          <a:xfrm>
            <a:off x="4292430" y="135895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68DDEAE3-A350-BACC-4F77-8E3AE2604224}"/>
              </a:ext>
            </a:extLst>
          </p:cNvPr>
          <p:cNvPicPr>
            <a:picLocks noChangeAspect="1"/>
          </p:cNvPicPr>
          <p:nvPr/>
        </p:nvPicPr>
        <p:blipFill>
          <a:blip r:embed="rId3"/>
          <a:srcRect/>
          <a:stretch/>
        </p:blipFill>
        <p:spPr bwMode="auto">
          <a:xfrm>
            <a:off x="4727086" y="135895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itle 1">
            <a:extLst>
              <a:ext uri="{FF2B5EF4-FFF2-40B4-BE49-F238E27FC236}">
                <a16:creationId xmlns:a16="http://schemas.microsoft.com/office/drawing/2014/main" id="{1BF18BFE-0A3A-AEA8-F367-B34DB3F68B92}"/>
              </a:ext>
            </a:extLst>
          </p:cNvPr>
          <p:cNvSpPr txBox="1">
            <a:spLocks/>
          </p:cNvSpPr>
          <p:nvPr/>
        </p:nvSpPr>
        <p:spPr bwMode="auto">
          <a:xfrm>
            <a:off x="912285" y="3101181"/>
            <a:ext cx="10289115" cy="149463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ts val="0"/>
              </a:spcBef>
              <a:spcAft>
                <a:spcPts val="0"/>
              </a:spcAft>
              <a:buClr>
                <a:srgbClr val="000000"/>
              </a:buClr>
              <a:buSzPct val="45000"/>
              <a:buFont typeface="Wingdings" pitchFamily="-72" charset="2"/>
              <a:buNone/>
              <a:tabLst/>
              <a:defRPr/>
            </a:pPr>
            <a:r>
              <a:rPr kumimoji="0" lang="en-US" sz="2600" b="1" i="0" u="none" strike="noStrike" kern="100" cap="none" spc="0" normalizeH="0" baseline="0" noProof="0" dirty="0">
                <a:ln>
                  <a:noFill/>
                </a:ln>
                <a:solidFill>
                  <a:srgbClr val="3333FF"/>
                </a:solidFill>
                <a:effectLst/>
                <a:uLnTx/>
                <a:uFillTx/>
                <a:latin typeface="Arial" panose="020B0604020202020204" pitchFamily="34" charset="0"/>
                <a:ea typeface="Calibri" panose="020F0502020204030204" pitchFamily="34" charset="0"/>
                <a:cs typeface="Times New Roman" panose="02020603050405020304" pitchFamily="18" charset="0"/>
              </a:rPr>
              <a:t>Do you use self-reporting apps, at-home oxygen saturation devices</a:t>
            </a:r>
            <a:r>
              <a:rPr kumimoji="0" lang="en-US" sz="2600" b="1" i="0" u="none" strike="noStrike" kern="1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600" b="1" i="0" u="none" strike="noStrike" kern="100" cap="none" spc="0" normalizeH="0" baseline="0" noProof="0" dirty="0">
                <a:ln>
                  <a:noFill/>
                </a:ln>
                <a:solidFill>
                  <a:srgbClr val="3333FF"/>
                </a:solidFill>
                <a:effectLst/>
                <a:uLnTx/>
                <a:uFillTx/>
                <a:latin typeface="Arial" panose="020B0604020202020204" pitchFamily="34" charset="0"/>
                <a:ea typeface="Calibri" panose="020F0502020204030204" pitchFamily="34" charset="0"/>
                <a:cs typeface="Times New Roman" panose="02020603050405020304" pitchFamily="18" charset="0"/>
              </a:rPr>
              <a:t>or other electronic means to pick up pulmonary symptoms particularly related to exercise?</a:t>
            </a:r>
            <a:endParaRPr kumimoji="0" lang="en-US" sz="2600" b="1" i="0" u="none" strike="noStrike" kern="1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 Box 4">
            <a:extLst>
              <a:ext uri="{FF2B5EF4-FFF2-40B4-BE49-F238E27FC236}">
                <a16:creationId xmlns:a16="http://schemas.microsoft.com/office/drawing/2014/main" id="{D80CB89A-F433-312B-27AE-DD83AE181C7D}"/>
              </a:ext>
            </a:extLst>
          </p:cNvPr>
          <p:cNvSpPr txBox="1">
            <a:spLocks noChangeArrowheads="1"/>
          </p:cNvSpPr>
          <p:nvPr/>
        </p:nvSpPr>
        <p:spPr bwMode="auto">
          <a:xfrm>
            <a:off x="685801" y="4754505"/>
            <a:ext cx="3019573"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25" name="Text Box 4">
            <a:extLst>
              <a:ext uri="{FF2B5EF4-FFF2-40B4-BE49-F238E27FC236}">
                <a16:creationId xmlns:a16="http://schemas.microsoft.com/office/drawing/2014/main" id="{7CF587EE-2BEB-3BBD-CC22-3B585ECB0976}"/>
              </a:ext>
            </a:extLst>
          </p:cNvPr>
          <p:cNvSpPr txBox="1">
            <a:spLocks noChangeArrowheads="1"/>
          </p:cNvSpPr>
          <p:nvPr/>
        </p:nvSpPr>
        <p:spPr bwMode="auto">
          <a:xfrm>
            <a:off x="685800" y="5668430"/>
            <a:ext cx="3019573"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27" name="Picture 1">
            <a:extLst>
              <a:ext uri="{FF2B5EF4-FFF2-40B4-BE49-F238E27FC236}">
                <a16:creationId xmlns:a16="http://schemas.microsoft.com/office/drawing/2014/main" id="{AF4AF8B0-E004-BB50-6856-F9A818DCC01B}"/>
              </a:ext>
            </a:extLst>
          </p:cNvPr>
          <p:cNvPicPr>
            <a:picLocks noChangeAspect="1"/>
          </p:cNvPicPr>
          <p:nvPr/>
        </p:nvPicPr>
        <p:blipFill>
          <a:blip r:embed="rId2"/>
          <a:srcRect/>
          <a:stretch/>
        </p:blipFill>
        <p:spPr bwMode="auto">
          <a:xfrm>
            <a:off x="3857774" y="54244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Text Box 9">
            <a:extLst>
              <a:ext uri="{FF2B5EF4-FFF2-40B4-BE49-F238E27FC236}">
                <a16:creationId xmlns:a16="http://schemas.microsoft.com/office/drawing/2014/main" id="{CA67A7D2-7302-11A3-163C-8E14C4972A57}"/>
              </a:ext>
            </a:extLst>
          </p:cNvPr>
          <p:cNvSpPr txBox="1">
            <a:spLocks noChangeArrowheads="1"/>
          </p:cNvSpPr>
          <p:nvPr/>
        </p:nvSpPr>
        <p:spPr bwMode="auto">
          <a:xfrm>
            <a:off x="10439400" y="5424433"/>
            <a:ext cx="457200"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19</a:t>
            </a:r>
          </a:p>
        </p:txBody>
      </p:sp>
      <p:pic>
        <p:nvPicPr>
          <p:cNvPr id="29" name="Picture 1">
            <a:extLst>
              <a:ext uri="{FF2B5EF4-FFF2-40B4-BE49-F238E27FC236}">
                <a16:creationId xmlns:a16="http://schemas.microsoft.com/office/drawing/2014/main" id="{96C4335D-D7BB-411F-D3E3-157E01FCE9C9}"/>
              </a:ext>
            </a:extLst>
          </p:cNvPr>
          <p:cNvPicPr>
            <a:picLocks noChangeAspect="1"/>
          </p:cNvPicPr>
          <p:nvPr/>
        </p:nvPicPr>
        <p:blipFill>
          <a:blip r:embed="rId2"/>
          <a:srcRect/>
          <a:stretch/>
        </p:blipFill>
        <p:spPr bwMode="auto">
          <a:xfrm>
            <a:off x="4292430" y="54244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
            <a:extLst>
              <a:ext uri="{FF2B5EF4-FFF2-40B4-BE49-F238E27FC236}">
                <a16:creationId xmlns:a16="http://schemas.microsoft.com/office/drawing/2014/main" id="{9B53B514-3C52-4217-0923-150C68CEB0F3}"/>
              </a:ext>
            </a:extLst>
          </p:cNvPr>
          <p:cNvPicPr>
            <a:picLocks noChangeAspect="1"/>
          </p:cNvPicPr>
          <p:nvPr/>
        </p:nvPicPr>
        <p:blipFill>
          <a:blip r:embed="rId2"/>
          <a:srcRect/>
          <a:stretch/>
        </p:blipFill>
        <p:spPr bwMode="auto">
          <a:xfrm>
            <a:off x="4727086" y="54244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Text Box 9">
            <a:extLst>
              <a:ext uri="{FF2B5EF4-FFF2-40B4-BE49-F238E27FC236}">
                <a16:creationId xmlns:a16="http://schemas.microsoft.com/office/drawing/2014/main" id="{33D6349D-2CEF-52EE-77B4-7CE9CB415E93}"/>
              </a:ext>
            </a:extLst>
          </p:cNvPr>
          <p:cNvSpPr txBox="1">
            <a:spLocks noChangeArrowheads="1"/>
          </p:cNvSpPr>
          <p:nvPr/>
        </p:nvSpPr>
        <p:spPr bwMode="auto">
          <a:xfrm>
            <a:off x="4383013" y="4725783"/>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38" name="Picture 37">
            <a:extLst>
              <a:ext uri="{FF2B5EF4-FFF2-40B4-BE49-F238E27FC236}">
                <a16:creationId xmlns:a16="http://schemas.microsoft.com/office/drawing/2014/main" id="{5999EB57-7EB1-24B2-BA05-12917B2C8113}"/>
              </a:ext>
            </a:extLst>
          </p:cNvPr>
          <p:cNvPicPr>
            <a:picLocks noChangeAspect="1"/>
          </p:cNvPicPr>
          <p:nvPr/>
        </p:nvPicPr>
        <p:blipFill>
          <a:blip r:embed="rId3"/>
          <a:srcRect/>
          <a:stretch/>
        </p:blipFill>
        <p:spPr bwMode="auto">
          <a:xfrm>
            <a:off x="3857774" y="470296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 name="Picture 1">
            <a:extLst>
              <a:ext uri="{FF2B5EF4-FFF2-40B4-BE49-F238E27FC236}">
                <a16:creationId xmlns:a16="http://schemas.microsoft.com/office/drawing/2014/main" id="{D66EEACC-6D21-1637-E334-CB6B561DCCCE}"/>
              </a:ext>
            </a:extLst>
          </p:cNvPr>
          <p:cNvPicPr>
            <a:picLocks noChangeAspect="1"/>
          </p:cNvPicPr>
          <p:nvPr/>
        </p:nvPicPr>
        <p:blipFill>
          <a:blip r:embed="rId2"/>
          <a:srcRect/>
          <a:stretch/>
        </p:blipFill>
        <p:spPr bwMode="auto">
          <a:xfrm>
            <a:off x="5168375" y="54244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 name="Picture 1">
            <a:extLst>
              <a:ext uri="{FF2B5EF4-FFF2-40B4-BE49-F238E27FC236}">
                <a16:creationId xmlns:a16="http://schemas.microsoft.com/office/drawing/2014/main" id="{C1F29F3B-68C8-FCC3-A96D-08A18674ED89}"/>
              </a:ext>
            </a:extLst>
          </p:cNvPr>
          <p:cNvPicPr>
            <a:picLocks noChangeAspect="1"/>
          </p:cNvPicPr>
          <p:nvPr/>
        </p:nvPicPr>
        <p:blipFill>
          <a:blip r:embed="rId2"/>
          <a:srcRect/>
          <a:stretch/>
        </p:blipFill>
        <p:spPr bwMode="auto">
          <a:xfrm>
            <a:off x="5603031" y="54244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1">
            <a:extLst>
              <a:ext uri="{FF2B5EF4-FFF2-40B4-BE49-F238E27FC236}">
                <a16:creationId xmlns:a16="http://schemas.microsoft.com/office/drawing/2014/main" id="{CD1E46E8-B258-4867-7A3B-833010430E6F}"/>
              </a:ext>
            </a:extLst>
          </p:cNvPr>
          <p:cNvPicPr>
            <a:picLocks noChangeAspect="1"/>
          </p:cNvPicPr>
          <p:nvPr/>
        </p:nvPicPr>
        <p:blipFill>
          <a:blip r:embed="rId2"/>
          <a:srcRect/>
          <a:stretch/>
        </p:blipFill>
        <p:spPr bwMode="auto">
          <a:xfrm>
            <a:off x="5161742" y="2080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
            <a:extLst>
              <a:ext uri="{FF2B5EF4-FFF2-40B4-BE49-F238E27FC236}">
                <a16:creationId xmlns:a16="http://schemas.microsoft.com/office/drawing/2014/main" id="{3442FED0-0049-9C2D-D0F7-490451D6488D}"/>
              </a:ext>
            </a:extLst>
          </p:cNvPr>
          <p:cNvPicPr>
            <a:picLocks noChangeAspect="1"/>
          </p:cNvPicPr>
          <p:nvPr/>
        </p:nvPicPr>
        <p:blipFill>
          <a:blip r:embed="rId2"/>
          <a:srcRect/>
          <a:stretch/>
        </p:blipFill>
        <p:spPr bwMode="auto">
          <a:xfrm>
            <a:off x="5596398" y="2080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
            <a:extLst>
              <a:ext uri="{FF2B5EF4-FFF2-40B4-BE49-F238E27FC236}">
                <a16:creationId xmlns:a16="http://schemas.microsoft.com/office/drawing/2014/main" id="{6DEA6AEB-F592-6CD3-6C81-9AF86D6CAA95}"/>
              </a:ext>
            </a:extLst>
          </p:cNvPr>
          <p:cNvPicPr>
            <a:picLocks noChangeAspect="1"/>
          </p:cNvPicPr>
          <p:nvPr/>
        </p:nvPicPr>
        <p:blipFill>
          <a:blip r:embed="rId2"/>
          <a:srcRect/>
          <a:stretch/>
        </p:blipFill>
        <p:spPr bwMode="auto">
          <a:xfrm>
            <a:off x="6031054" y="2080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
            <a:extLst>
              <a:ext uri="{FF2B5EF4-FFF2-40B4-BE49-F238E27FC236}">
                <a16:creationId xmlns:a16="http://schemas.microsoft.com/office/drawing/2014/main" id="{13283ABF-9F17-288F-3EFA-BEAF20E7F9DA}"/>
              </a:ext>
            </a:extLst>
          </p:cNvPr>
          <p:cNvPicPr>
            <a:picLocks noChangeAspect="1"/>
          </p:cNvPicPr>
          <p:nvPr/>
        </p:nvPicPr>
        <p:blipFill>
          <a:blip r:embed="rId2"/>
          <a:srcRect/>
          <a:stretch/>
        </p:blipFill>
        <p:spPr bwMode="auto">
          <a:xfrm>
            <a:off x="6465710" y="2080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
            <a:extLst>
              <a:ext uri="{FF2B5EF4-FFF2-40B4-BE49-F238E27FC236}">
                <a16:creationId xmlns:a16="http://schemas.microsoft.com/office/drawing/2014/main" id="{DE6F8A34-9993-953B-FDD4-F5CFBBC501B2}"/>
              </a:ext>
            </a:extLst>
          </p:cNvPr>
          <p:cNvPicPr>
            <a:picLocks noChangeAspect="1"/>
          </p:cNvPicPr>
          <p:nvPr/>
        </p:nvPicPr>
        <p:blipFill>
          <a:blip r:embed="rId2"/>
          <a:srcRect/>
          <a:stretch/>
        </p:blipFill>
        <p:spPr bwMode="auto">
          <a:xfrm>
            <a:off x="6900366" y="2080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 name="Picture 1">
            <a:extLst>
              <a:ext uri="{FF2B5EF4-FFF2-40B4-BE49-F238E27FC236}">
                <a16:creationId xmlns:a16="http://schemas.microsoft.com/office/drawing/2014/main" id="{60A1CDD5-78F7-CA27-8999-6D768BA665E4}"/>
              </a:ext>
            </a:extLst>
          </p:cNvPr>
          <p:cNvPicPr>
            <a:picLocks noChangeAspect="1"/>
          </p:cNvPicPr>
          <p:nvPr/>
        </p:nvPicPr>
        <p:blipFill>
          <a:blip r:embed="rId2"/>
          <a:srcRect/>
          <a:stretch/>
        </p:blipFill>
        <p:spPr bwMode="auto">
          <a:xfrm>
            <a:off x="7335022" y="2080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 name="Picture 1">
            <a:extLst>
              <a:ext uri="{FF2B5EF4-FFF2-40B4-BE49-F238E27FC236}">
                <a16:creationId xmlns:a16="http://schemas.microsoft.com/office/drawing/2014/main" id="{6C4BF1D9-E526-E9A0-E623-0BB429240A0D}"/>
              </a:ext>
            </a:extLst>
          </p:cNvPr>
          <p:cNvPicPr>
            <a:picLocks noChangeAspect="1"/>
          </p:cNvPicPr>
          <p:nvPr/>
        </p:nvPicPr>
        <p:blipFill>
          <a:blip r:embed="rId2"/>
          <a:srcRect/>
          <a:stretch/>
        </p:blipFill>
        <p:spPr bwMode="auto">
          <a:xfrm>
            <a:off x="7769678" y="2080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 name="Picture 1">
            <a:extLst>
              <a:ext uri="{FF2B5EF4-FFF2-40B4-BE49-F238E27FC236}">
                <a16:creationId xmlns:a16="http://schemas.microsoft.com/office/drawing/2014/main" id="{F06479B0-C4FD-0600-7388-9A79D9DF892C}"/>
              </a:ext>
            </a:extLst>
          </p:cNvPr>
          <p:cNvPicPr>
            <a:picLocks noChangeAspect="1"/>
          </p:cNvPicPr>
          <p:nvPr/>
        </p:nvPicPr>
        <p:blipFill>
          <a:blip r:embed="rId2"/>
          <a:srcRect/>
          <a:stretch/>
        </p:blipFill>
        <p:spPr bwMode="auto">
          <a:xfrm>
            <a:off x="8204334" y="2080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 name="Picture 1">
            <a:extLst>
              <a:ext uri="{FF2B5EF4-FFF2-40B4-BE49-F238E27FC236}">
                <a16:creationId xmlns:a16="http://schemas.microsoft.com/office/drawing/2014/main" id="{C97B4AA4-1D60-2A94-EFB8-D87FBFE91519}"/>
              </a:ext>
            </a:extLst>
          </p:cNvPr>
          <p:cNvPicPr>
            <a:picLocks noChangeAspect="1"/>
          </p:cNvPicPr>
          <p:nvPr/>
        </p:nvPicPr>
        <p:blipFill>
          <a:blip r:embed="rId2"/>
          <a:srcRect/>
          <a:stretch/>
        </p:blipFill>
        <p:spPr bwMode="auto">
          <a:xfrm>
            <a:off x="8638990" y="2080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 name="Picture 1">
            <a:extLst>
              <a:ext uri="{FF2B5EF4-FFF2-40B4-BE49-F238E27FC236}">
                <a16:creationId xmlns:a16="http://schemas.microsoft.com/office/drawing/2014/main" id="{FB419683-BE4A-AFAD-55BA-3C56AA916FFA}"/>
              </a:ext>
            </a:extLst>
          </p:cNvPr>
          <p:cNvPicPr>
            <a:picLocks noChangeAspect="1"/>
          </p:cNvPicPr>
          <p:nvPr/>
        </p:nvPicPr>
        <p:blipFill>
          <a:blip r:embed="rId2"/>
          <a:srcRect/>
          <a:stretch/>
        </p:blipFill>
        <p:spPr bwMode="auto">
          <a:xfrm>
            <a:off x="9073646" y="2080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 name="Picture 1">
            <a:extLst>
              <a:ext uri="{FF2B5EF4-FFF2-40B4-BE49-F238E27FC236}">
                <a16:creationId xmlns:a16="http://schemas.microsoft.com/office/drawing/2014/main" id="{E7457E03-E87D-F6CE-1797-0EA15E76A2AA}"/>
              </a:ext>
            </a:extLst>
          </p:cNvPr>
          <p:cNvPicPr>
            <a:picLocks noChangeAspect="1"/>
          </p:cNvPicPr>
          <p:nvPr/>
        </p:nvPicPr>
        <p:blipFill>
          <a:blip r:embed="rId2"/>
          <a:srcRect/>
          <a:stretch/>
        </p:blipFill>
        <p:spPr bwMode="auto">
          <a:xfrm>
            <a:off x="9508302" y="2080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 name="Picture 1">
            <a:extLst>
              <a:ext uri="{FF2B5EF4-FFF2-40B4-BE49-F238E27FC236}">
                <a16:creationId xmlns:a16="http://schemas.microsoft.com/office/drawing/2014/main" id="{DD59A90B-F627-951E-4B73-387BBF78AB77}"/>
              </a:ext>
            </a:extLst>
          </p:cNvPr>
          <p:cNvPicPr>
            <a:picLocks noChangeAspect="1"/>
          </p:cNvPicPr>
          <p:nvPr/>
        </p:nvPicPr>
        <p:blipFill>
          <a:blip r:embed="rId2"/>
          <a:srcRect/>
          <a:stretch/>
        </p:blipFill>
        <p:spPr bwMode="auto">
          <a:xfrm>
            <a:off x="9942958" y="2080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 name="Picture 1">
            <a:extLst>
              <a:ext uri="{FF2B5EF4-FFF2-40B4-BE49-F238E27FC236}">
                <a16:creationId xmlns:a16="http://schemas.microsoft.com/office/drawing/2014/main" id="{D540A265-4142-2409-D5C0-9F504F611CD1}"/>
              </a:ext>
            </a:extLst>
          </p:cNvPr>
          <p:cNvPicPr>
            <a:picLocks noChangeAspect="1"/>
          </p:cNvPicPr>
          <p:nvPr/>
        </p:nvPicPr>
        <p:blipFill>
          <a:blip r:embed="rId2"/>
          <a:srcRect/>
          <a:stretch/>
        </p:blipFill>
        <p:spPr bwMode="auto">
          <a:xfrm>
            <a:off x="6037687" y="54244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 name="Picture 1">
            <a:extLst>
              <a:ext uri="{FF2B5EF4-FFF2-40B4-BE49-F238E27FC236}">
                <a16:creationId xmlns:a16="http://schemas.microsoft.com/office/drawing/2014/main" id="{3F43A783-26C4-59F0-EE8D-2D2CA9475A6F}"/>
              </a:ext>
            </a:extLst>
          </p:cNvPr>
          <p:cNvPicPr>
            <a:picLocks noChangeAspect="1"/>
          </p:cNvPicPr>
          <p:nvPr/>
        </p:nvPicPr>
        <p:blipFill>
          <a:blip r:embed="rId2"/>
          <a:srcRect/>
          <a:stretch/>
        </p:blipFill>
        <p:spPr bwMode="auto">
          <a:xfrm>
            <a:off x="6472343" y="54244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 name="Picture 1">
            <a:extLst>
              <a:ext uri="{FF2B5EF4-FFF2-40B4-BE49-F238E27FC236}">
                <a16:creationId xmlns:a16="http://schemas.microsoft.com/office/drawing/2014/main" id="{044D870B-86C9-240F-94BB-30F777C5B214}"/>
              </a:ext>
            </a:extLst>
          </p:cNvPr>
          <p:cNvPicPr>
            <a:picLocks noChangeAspect="1"/>
          </p:cNvPicPr>
          <p:nvPr/>
        </p:nvPicPr>
        <p:blipFill>
          <a:blip r:embed="rId2"/>
          <a:srcRect/>
          <a:stretch/>
        </p:blipFill>
        <p:spPr bwMode="auto">
          <a:xfrm>
            <a:off x="6906999" y="54244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 name="Picture 1">
            <a:extLst>
              <a:ext uri="{FF2B5EF4-FFF2-40B4-BE49-F238E27FC236}">
                <a16:creationId xmlns:a16="http://schemas.microsoft.com/office/drawing/2014/main" id="{ADFED3BA-80CD-6546-B404-4CCD331925C5}"/>
              </a:ext>
            </a:extLst>
          </p:cNvPr>
          <p:cNvPicPr>
            <a:picLocks noChangeAspect="1"/>
          </p:cNvPicPr>
          <p:nvPr/>
        </p:nvPicPr>
        <p:blipFill>
          <a:blip r:embed="rId2"/>
          <a:srcRect/>
          <a:stretch/>
        </p:blipFill>
        <p:spPr bwMode="auto">
          <a:xfrm>
            <a:off x="7348288" y="54244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 name="Picture 1">
            <a:extLst>
              <a:ext uri="{FF2B5EF4-FFF2-40B4-BE49-F238E27FC236}">
                <a16:creationId xmlns:a16="http://schemas.microsoft.com/office/drawing/2014/main" id="{83EF5361-F00F-1D36-93C7-3614751A454C}"/>
              </a:ext>
            </a:extLst>
          </p:cNvPr>
          <p:cNvPicPr>
            <a:picLocks noChangeAspect="1"/>
          </p:cNvPicPr>
          <p:nvPr/>
        </p:nvPicPr>
        <p:blipFill>
          <a:blip r:embed="rId2"/>
          <a:srcRect/>
          <a:stretch/>
        </p:blipFill>
        <p:spPr bwMode="auto">
          <a:xfrm>
            <a:off x="7782944" y="54244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 name="Picture 1">
            <a:extLst>
              <a:ext uri="{FF2B5EF4-FFF2-40B4-BE49-F238E27FC236}">
                <a16:creationId xmlns:a16="http://schemas.microsoft.com/office/drawing/2014/main" id="{DFC39842-F08E-212D-632A-154949B4AF11}"/>
              </a:ext>
            </a:extLst>
          </p:cNvPr>
          <p:cNvPicPr>
            <a:picLocks noChangeAspect="1"/>
          </p:cNvPicPr>
          <p:nvPr/>
        </p:nvPicPr>
        <p:blipFill>
          <a:blip r:embed="rId2"/>
          <a:srcRect/>
          <a:stretch/>
        </p:blipFill>
        <p:spPr bwMode="auto">
          <a:xfrm>
            <a:off x="8227827" y="54244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 name="Picture 1">
            <a:extLst>
              <a:ext uri="{FF2B5EF4-FFF2-40B4-BE49-F238E27FC236}">
                <a16:creationId xmlns:a16="http://schemas.microsoft.com/office/drawing/2014/main" id="{7955FC5D-6A95-E0CF-848F-9225475AC04F}"/>
              </a:ext>
            </a:extLst>
          </p:cNvPr>
          <p:cNvPicPr>
            <a:picLocks noChangeAspect="1"/>
          </p:cNvPicPr>
          <p:nvPr/>
        </p:nvPicPr>
        <p:blipFill>
          <a:blip r:embed="rId2"/>
          <a:srcRect/>
          <a:stretch/>
        </p:blipFill>
        <p:spPr bwMode="auto">
          <a:xfrm>
            <a:off x="8662483" y="54244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 name="Picture 1">
            <a:extLst>
              <a:ext uri="{FF2B5EF4-FFF2-40B4-BE49-F238E27FC236}">
                <a16:creationId xmlns:a16="http://schemas.microsoft.com/office/drawing/2014/main" id="{056888BB-46AA-A8DB-B845-0C4110BE20FC}"/>
              </a:ext>
            </a:extLst>
          </p:cNvPr>
          <p:cNvPicPr>
            <a:picLocks noChangeAspect="1"/>
          </p:cNvPicPr>
          <p:nvPr/>
        </p:nvPicPr>
        <p:blipFill>
          <a:blip r:embed="rId2"/>
          <a:srcRect/>
          <a:stretch/>
        </p:blipFill>
        <p:spPr bwMode="auto">
          <a:xfrm>
            <a:off x="9097139" y="54244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 name="Picture 1">
            <a:extLst>
              <a:ext uri="{FF2B5EF4-FFF2-40B4-BE49-F238E27FC236}">
                <a16:creationId xmlns:a16="http://schemas.microsoft.com/office/drawing/2014/main" id="{BFA04FC7-0B78-2864-CFF3-D4B527A562ED}"/>
              </a:ext>
            </a:extLst>
          </p:cNvPr>
          <p:cNvPicPr>
            <a:picLocks noChangeAspect="1"/>
          </p:cNvPicPr>
          <p:nvPr/>
        </p:nvPicPr>
        <p:blipFill>
          <a:blip r:embed="rId2"/>
          <a:srcRect/>
          <a:stretch/>
        </p:blipFill>
        <p:spPr bwMode="auto">
          <a:xfrm>
            <a:off x="9531795" y="54244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 name="Picture 1">
            <a:extLst>
              <a:ext uri="{FF2B5EF4-FFF2-40B4-BE49-F238E27FC236}">
                <a16:creationId xmlns:a16="http://schemas.microsoft.com/office/drawing/2014/main" id="{BB7FB3AF-3EEE-A912-5A19-CAFF1F96DE5E}"/>
              </a:ext>
            </a:extLst>
          </p:cNvPr>
          <p:cNvPicPr>
            <a:picLocks noChangeAspect="1"/>
          </p:cNvPicPr>
          <p:nvPr/>
        </p:nvPicPr>
        <p:blipFill>
          <a:blip r:embed="rId2"/>
          <a:srcRect/>
          <a:stretch/>
        </p:blipFill>
        <p:spPr bwMode="auto">
          <a:xfrm>
            <a:off x="9966451" y="54244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 name="Picture 1">
            <a:extLst>
              <a:ext uri="{FF2B5EF4-FFF2-40B4-BE49-F238E27FC236}">
                <a16:creationId xmlns:a16="http://schemas.microsoft.com/office/drawing/2014/main" id="{138A4D1E-A05B-1DDC-ABD2-76083F991EB5}"/>
              </a:ext>
            </a:extLst>
          </p:cNvPr>
          <p:cNvPicPr>
            <a:picLocks noChangeAspect="1"/>
          </p:cNvPicPr>
          <p:nvPr/>
        </p:nvPicPr>
        <p:blipFill>
          <a:blip r:embed="rId2"/>
          <a:srcRect/>
          <a:stretch/>
        </p:blipFill>
        <p:spPr bwMode="auto">
          <a:xfrm>
            <a:off x="3857774" y="59134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 name="Picture 1">
            <a:extLst>
              <a:ext uri="{FF2B5EF4-FFF2-40B4-BE49-F238E27FC236}">
                <a16:creationId xmlns:a16="http://schemas.microsoft.com/office/drawing/2014/main" id="{8FB3D312-82F1-5F32-25D7-8E3915D1D2BB}"/>
              </a:ext>
            </a:extLst>
          </p:cNvPr>
          <p:cNvPicPr>
            <a:picLocks noChangeAspect="1"/>
          </p:cNvPicPr>
          <p:nvPr/>
        </p:nvPicPr>
        <p:blipFill>
          <a:blip r:embed="rId2"/>
          <a:srcRect/>
          <a:stretch/>
        </p:blipFill>
        <p:spPr bwMode="auto">
          <a:xfrm>
            <a:off x="4292430" y="59134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1F0C53F5-4689-6BF2-9432-F9176C18384D}"/>
              </a:ext>
            </a:extLst>
          </p:cNvPr>
          <p:cNvPicPr>
            <a:picLocks noChangeAspect="1"/>
          </p:cNvPicPr>
          <p:nvPr/>
        </p:nvPicPr>
        <p:blipFill>
          <a:blip r:embed="rId2"/>
          <a:srcRect/>
          <a:stretch/>
        </p:blipFill>
        <p:spPr bwMode="auto">
          <a:xfrm>
            <a:off x="10363200" y="2080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
            <a:extLst>
              <a:ext uri="{FF2B5EF4-FFF2-40B4-BE49-F238E27FC236}">
                <a16:creationId xmlns:a16="http://schemas.microsoft.com/office/drawing/2014/main" id="{46DFC049-4E91-D674-C7C9-4A66960B17B0}"/>
              </a:ext>
            </a:extLst>
          </p:cNvPr>
          <p:cNvPicPr>
            <a:picLocks noChangeAspect="1"/>
          </p:cNvPicPr>
          <p:nvPr/>
        </p:nvPicPr>
        <p:blipFill>
          <a:blip r:embed="rId2"/>
          <a:srcRect/>
          <a:stretch/>
        </p:blipFill>
        <p:spPr bwMode="auto">
          <a:xfrm>
            <a:off x="4727086" y="59134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
            <a:extLst>
              <a:ext uri="{FF2B5EF4-FFF2-40B4-BE49-F238E27FC236}">
                <a16:creationId xmlns:a16="http://schemas.microsoft.com/office/drawing/2014/main" id="{ADC87B24-FA17-217A-4E36-645553FE0DD5}"/>
              </a:ext>
            </a:extLst>
          </p:cNvPr>
          <p:cNvPicPr>
            <a:picLocks noChangeAspect="1"/>
          </p:cNvPicPr>
          <p:nvPr/>
        </p:nvPicPr>
        <p:blipFill>
          <a:blip r:embed="rId2"/>
          <a:srcRect/>
          <a:stretch/>
        </p:blipFill>
        <p:spPr bwMode="auto">
          <a:xfrm>
            <a:off x="5168375" y="59134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
            <a:extLst>
              <a:ext uri="{FF2B5EF4-FFF2-40B4-BE49-F238E27FC236}">
                <a16:creationId xmlns:a16="http://schemas.microsoft.com/office/drawing/2014/main" id="{A4BC174D-7C6A-C7E6-9D15-1E36A1B5D193}"/>
              </a:ext>
            </a:extLst>
          </p:cNvPr>
          <p:cNvPicPr>
            <a:picLocks noChangeAspect="1"/>
          </p:cNvPicPr>
          <p:nvPr/>
        </p:nvPicPr>
        <p:blipFill>
          <a:blip r:embed="rId2"/>
          <a:srcRect/>
          <a:stretch/>
        </p:blipFill>
        <p:spPr bwMode="auto">
          <a:xfrm>
            <a:off x="3857774" y="253390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6588048"/>
      </p:ext>
    </p:extLst>
  </p:cSld>
  <p:clrMapOvr>
    <a:masterClrMapping/>
  </p:clrMapOvr>
  <p:transition spd="slow" advClick="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p:nvPr>
        </p:nvSpPr>
        <p:spPr>
          <a:xfrm>
            <a:off x="912285" y="19280"/>
            <a:ext cx="9755715" cy="2038120"/>
          </a:xfrm>
        </p:spPr>
        <p:txBody>
          <a:bodyPr/>
          <a:lstStyle/>
          <a:p>
            <a:pPr marL="0" marR="0">
              <a:spcBef>
                <a:spcPts val="0"/>
              </a:spcBef>
              <a:spcAft>
                <a:spcPts val="0"/>
              </a:spcAft>
            </a:pPr>
            <a:r>
              <a:rPr lang="en-US" b="1" kern="100" dirty="0">
                <a:effectLst/>
                <a:latin typeface="Arial" panose="020B0604020202020204" pitchFamily="34" charset="0"/>
                <a:ea typeface="Calibri" panose="020F0502020204030204" pitchFamily="34" charset="0"/>
                <a:cs typeface="Times New Roman" panose="02020603050405020304" pitchFamily="18" charset="0"/>
              </a:rPr>
              <a:t>Do you believe that the incidence of ILD is higher among Asian people who have immigrated to the United States than in </a:t>
            </a:r>
            <a:r>
              <a:rPr lang="en-US" b="1" kern="100" dirty="0" err="1">
                <a:effectLst/>
                <a:latin typeface="Arial" panose="020B0604020202020204" pitchFamily="34" charset="0"/>
                <a:ea typeface="Calibri" panose="020F0502020204030204" pitchFamily="34" charset="0"/>
                <a:cs typeface="Times New Roman" panose="02020603050405020304" pitchFamily="18" charset="0"/>
              </a:rPr>
              <a:t>non-Asian</a:t>
            </a:r>
            <a:r>
              <a:rPr lang="en-US" b="1" kern="100" dirty="0">
                <a:effectLst/>
                <a:latin typeface="Arial" panose="020B0604020202020204" pitchFamily="34" charset="0"/>
                <a:ea typeface="Calibri" panose="020F0502020204030204" pitchFamily="34" charset="0"/>
                <a:cs typeface="Times New Roman" panose="02020603050405020304" pitchFamily="18" charset="0"/>
              </a:rPr>
              <a:t> US populations?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4">
            <a:extLst>
              <a:ext uri="{FF2B5EF4-FFF2-40B4-BE49-F238E27FC236}">
                <a16:creationId xmlns:a16="http://schemas.microsoft.com/office/drawing/2014/main" id="{CAD23C90-DB2E-C97F-59C0-8A51AA8B9B51}"/>
              </a:ext>
            </a:extLst>
          </p:cNvPr>
          <p:cNvSpPr txBox="1">
            <a:spLocks noChangeArrowheads="1"/>
          </p:cNvSpPr>
          <p:nvPr/>
        </p:nvSpPr>
        <p:spPr bwMode="auto">
          <a:xfrm>
            <a:off x="912285" y="2794737"/>
            <a:ext cx="3019573"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6" name="Text Box 4">
            <a:extLst>
              <a:ext uri="{FF2B5EF4-FFF2-40B4-BE49-F238E27FC236}">
                <a16:creationId xmlns:a16="http://schemas.microsoft.com/office/drawing/2014/main" id="{6B4236E5-589E-4AFC-9F3B-1F39814DFE80}"/>
              </a:ext>
            </a:extLst>
          </p:cNvPr>
          <p:cNvSpPr txBox="1">
            <a:spLocks noChangeArrowheads="1"/>
          </p:cNvSpPr>
          <p:nvPr/>
        </p:nvSpPr>
        <p:spPr bwMode="auto">
          <a:xfrm>
            <a:off x="912284" y="3483024"/>
            <a:ext cx="3019573"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1">
            <a:extLst>
              <a:ext uri="{FF2B5EF4-FFF2-40B4-BE49-F238E27FC236}">
                <a16:creationId xmlns:a16="http://schemas.microsoft.com/office/drawing/2014/main" id="{F4371857-B437-5326-09FC-E15ADE7D2578}"/>
              </a:ext>
            </a:extLst>
          </p:cNvPr>
          <p:cNvPicPr>
            <a:picLocks noChangeAspect="1"/>
          </p:cNvPicPr>
          <p:nvPr/>
        </p:nvPicPr>
        <p:blipFill>
          <a:blip r:embed="rId2"/>
          <a:srcRect/>
          <a:stretch/>
        </p:blipFill>
        <p:spPr bwMode="auto">
          <a:xfrm>
            <a:off x="4084258" y="3464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9">
            <a:extLst>
              <a:ext uri="{FF2B5EF4-FFF2-40B4-BE49-F238E27FC236}">
                <a16:creationId xmlns:a16="http://schemas.microsoft.com/office/drawing/2014/main" id="{E93AF467-5B79-5F42-37CB-22382D3173FE}"/>
              </a:ext>
            </a:extLst>
          </p:cNvPr>
          <p:cNvSpPr txBox="1">
            <a:spLocks noChangeArrowheads="1"/>
          </p:cNvSpPr>
          <p:nvPr/>
        </p:nvSpPr>
        <p:spPr bwMode="auto">
          <a:xfrm>
            <a:off x="8915400" y="3483024"/>
            <a:ext cx="457200"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11</a:t>
            </a:r>
          </a:p>
        </p:txBody>
      </p:sp>
      <p:pic>
        <p:nvPicPr>
          <p:cNvPr id="9" name="Picture 1">
            <a:extLst>
              <a:ext uri="{FF2B5EF4-FFF2-40B4-BE49-F238E27FC236}">
                <a16:creationId xmlns:a16="http://schemas.microsoft.com/office/drawing/2014/main" id="{0A78EF67-C3C4-4E23-46E5-4241FBF758EA}"/>
              </a:ext>
            </a:extLst>
          </p:cNvPr>
          <p:cNvPicPr>
            <a:picLocks noChangeAspect="1"/>
          </p:cNvPicPr>
          <p:nvPr/>
        </p:nvPicPr>
        <p:blipFill>
          <a:blip r:embed="rId2"/>
          <a:srcRect/>
          <a:stretch/>
        </p:blipFill>
        <p:spPr bwMode="auto">
          <a:xfrm>
            <a:off x="4518914" y="3464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
            <a:extLst>
              <a:ext uri="{FF2B5EF4-FFF2-40B4-BE49-F238E27FC236}">
                <a16:creationId xmlns:a16="http://schemas.microsoft.com/office/drawing/2014/main" id="{4CC40B38-A4A6-B152-B7C4-EF9272FE20E6}"/>
              </a:ext>
            </a:extLst>
          </p:cNvPr>
          <p:cNvPicPr>
            <a:picLocks noChangeAspect="1"/>
          </p:cNvPicPr>
          <p:nvPr/>
        </p:nvPicPr>
        <p:blipFill>
          <a:blip r:embed="rId2"/>
          <a:srcRect/>
          <a:stretch/>
        </p:blipFill>
        <p:spPr bwMode="auto">
          <a:xfrm>
            <a:off x="4953570" y="3464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
            <a:extLst>
              <a:ext uri="{FF2B5EF4-FFF2-40B4-BE49-F238E27FC236}">
                <a16:creationId xmlns:a16="http://schemas.microsoft.com/office/drawing/2014/main" id="{C888674A-9CFB-61C0-F62B-EE7E96D15062}"/>
              </a:ext>
            </a:extLst>
          </p:cNvPr>
          <p:cNvPicPr>
            <a:picLocks noChangeAspect="1"/>
          </p:cNvPicPr>
          <p:nvPr/>
        </p:nvPicPr>
        <p:blipFill>
          <a:blip r:embed="rId2"/>
          <a:srcRect/>
          <a:stretch/>
        </p:blipFill>
        <p:spPr bwMode="auto">
          <a:xfrm>
            <a:off x="5388226" y="3464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
            <a:extLst>
              <a:ext uri="{FF2B5EF4-FFF2-40B4-BE49-F238E27FC236}">
                <a16:creationId xmlns:a16="http://schemas.microsoft.com/office/drawing/2014/main" id="{338CAAD8-3784-74A3-B53A-BB9C13DA483F}"/>
              </a:ext>
            </a:extLst>
          </p:cNvPr>
          <p:cNvPicPr>
            <a:picLocks noChangeAspect="1"/>
          </p:cNvPicPr>
          <p:nvPr/>
        </p:nvPicPr>
        <p:blipFill>
          <a:blip r:embed="rId2"/>
          <a:srcRect/>
          <a:stretch/>
        </p:blipFill>
        <p:spPr bwMode="auto">
          <a:xfrm>
            <a:off x="5822882" y="3464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
            <a:extLst>
              <a:ext uri="{FF2B5EF4-FFF2-40B4-BE49-F238E27FC236}">
                <a16:creationId xmlns:a16="http://schemas.microsoft.com/office/drawing/2014/main" id="{288F60B6-9758-575F-C1A8-48402AA9CDEC}"/>
              </a:ext>
            </a:extLst>
          </p:cNvPr>
          <p:cNvPicPr>
            <a:picLocks noChangeAspect="1"/>
          </p:cNvPicPr>
          <p:nvPr/>
        </p:nvPicPr>
        <p:blipFill>
          <a:blip r:embed="rId2"/>
          <a:srcRect/>
          <a:stretch/>
        </p:blipFill>
        <p:spPr bwMode="auto">
          <a:xfrm>
            <a:off x="6257538" y="3464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
            <a:extLst>
              <a:ext uri="{FF2B5EF4-FFF2-40B4-BE49-F238E27FC236}">
                <a16:creationId xmlns:a16="http://schemas.microsoft.com/office/drawing/2014/main" id="{C3346BB5-4EAE-4998-8E3F-F6F401C1484E}"/>
              </a:ext>
            </a:extLst>
          </p:cNvPr>
          <p:cNvPicPr>
            <a:picLocks noChangeAspect="1"/>
          </p:cNvPicPr>
          <p:nvPr/>
        </p:nvPicPr>
        <p:blipFill>
          <a:blip r:embed="rId2"/>
          <a:srcRect/>
          <a:stretch/>
        </p:blipFill>
        <p:spPr bwMode="auto">
          <a:xfrm>
            <a:off x="6692194" y="3464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ext Box 9">
            <a:extLst>
              <a:ext uri="{FF2B5EF4-FFF2-40B4-BE49-F238E27FC236}">
                <a16:creationId xmlns:a16="http://schemas.microsoft.com/office/drawing/2014/main" id="{636F0312-0253-BCEC-F0E9-7A6E25039CE0}"/>
              </a:ext>
            </a:extLst>
          </p:cNvPr>
          <p:cNvSpPr txBox="1">
            <a:spLocks noChangeArrowheads="1"/>
          </p:cNvSpPr>
          <p:nvPr/>
        </p:nvSpPr>
        <p:spPr bwMode="auto">
          <a:xfrm>
            <a:off x="8077200" y="27432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9</a:t>
            </a:r>
          </a:p>
        </p:txBody>
      </p:sp>
      <p:pic>
        <p:nvPicPr>
          <p:cNvPr id="22" name="Picture 21">
            <a:extLst>
              <a:ext uri="{FF2B5EF4-FFF2-40B4-BE49-F238E27FC236}">
                <a16:creationId xmlns:a16="http://schemas.microsoft.com/office/drawing/2014/main" id="{A307980C-67D3-2368-8783-A5DAA97795DC}"/>
              </a:ext>
            </a:extLst>
          </p:cNvPr>
          <p:cNvPicPr>
            <a:picLocks noChangeAspect="1"/>
          </p:cNvPicPr>
          <p:nvPr/>
        </p:nvPicPr>
        <p:blipFill>
          <a:blip r:embed="rId3"/>
          <a:srcRect/>
          <a:stretch/>
        </p:blipFill>
        <p:spPr bwMode="auto">
          <a:xfrm>
            <a:off x="4084258" y="27432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D8955B84-5D57-869F-1709-840F71BCAF97}"/>
              </a:ext>
            </a:extLst>
          </p:cNvPr>
          <p:cNvPicPr>
            <a:picLocks noChangeAspect="1"/>
          </p:cNvPicPr>
          <p:nvPr/>
        </p:nvPicPr>
        <p:blipFill>
          <a:blip r:embed="rId3"/>
          <a:srcRect/>
          <a:stretch/>
        </p:blipFill>
        <p:spPr bwMode="auto">
          <a:xfrm>
            <a:off x="4518914" y="27432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03E0E670-DA30-D9E6-0185-D8455A77854D}"/>
              </a:ext>
            </a:extLst>
          </p:cNvPr>
          <p:cNvPicPr>
            <a:picLocks noChangeAspect="1"/>
          </p:cNvPicPr>
          <p:nvPr/>
        </p:nvPicPr>
        <p:blipFill>
          <a:blip r:embed="rId3"/>
          <a:srcRect/>
          <a:stretch/>
        </p:blipFill>
        <p:spPr bwMode="auto">
          <a:xfrm>
            <a:off x="4953570" y="27432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CAF1D79E-F5AB-A0DB-04A8-5750254EE6CC}"/>
              </a:ext>
            </a:extLst>
          </p:cNvPr>
          <p:cNvPicPr>
            <a:picLocks noChangeAspect="1"/>
          </p:cNvPicPr>
          <p:nvPr/>
        </p:nvPicPr>
        <p:blipFill>
          <a:blip r:embed="rId3"/>
          <a:srcRect/>
          <a:stretch/>
        </p:blipFill>
        <p:spPr bwMode="auto">
          <a:xfrm>
            <a:off x="5388226" y="27432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35">
            <a:extLst>
              <a:ext uri="{FF2B5EF4-FFF2-40B4-BE49-F238E27FC236}">
                <a16:creationId xmlns:a16="http://schemas.microsoft.com/office/drawing/2014/main" id="{1157DE63-D6AA-B630-D4F8-F32BC34182E4}"/>
              </a:ext>
            </a:extLst>
          </p:cNvPr>
          <p:cNvPicPr>
            <a:picLocks noChangeAspect="1"/>
          </p:cNvPicPr>
          <p:nvPr/>
        </p:nvPicPr>
        <p:blipFill>
          <a:blip r:embed="rId3"/>
          <a:srcRect/>
          <a:stretch/>
        </p:blipFill>
        <p:spPr bwMode="auto">
          <a:xfrm>
            <a:off x="5822882" y="27432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D22710B8-CFCB-379C-1B4C-120281CCA963}"/>
              </a:ext>
            </a:extLst>
          </p:cNvPr>
          <p:cNvPicPr>
            <a:picLocks noChangeAspect="1"/>
          </p:cNvPicPr>
          <p:nvPr/>
        </p:nvPicPr>
        <p:blipFill>
          <a:blip r:embed="rId3"/>
          <a:srcRect/>
          <a:stretch/>
        </p:blipFill>
        <p:spPr bwMode="auto">
          <a:xfrm>
            <a:off x="6257538" y="27432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39">
            <a:extLst>
              <a:ext uri="{FF2B5EF4-FFF2-40B4-BE49-F238E27FC236}">
                <a16:creationId xmlns:a16="http://schemas.microsoft.com/office/drawing/2014/main" id="{CA2F35D4-EC06-6031-6298-9733A7957B67}"/>
              </a:ext>
            </a:extLst>
          </p:cNvPr>
          <p:cNvPicPr>
            <a:picLocks noChangeAspect="1"/>
          </p:cNvPicPr>
          <p:nvPr/>
        </p:nvPicPr>
        <p:blipFill>
          <a:blip r:embed="rId3"/>
          <a:srcRect/>
          <a:stretch/>
        </p:blipFill>
        <p:spPr bwMode="auto">
          <a:xfrm>
            <a:off x="6692194" y="27432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40">
            <a:extLst>
              <a:ext uri="{FF2B5EF4-FFF2-40B4-BE49-F238E27FC236}">
                <a16:creationId xmlns:a16="http://schemas.microsoft.com/office/drawing/2014/main" id="{3102E2DD-FB20-F401-7925-F090CEEE4581}"/>
              </a:ext>
            </a:extLst>
          </p:cNvPr>
          <p:cNvPicPr>
            <a:picLocks noChangeAspect="1"/>
          </p:cNvPicPr>
          <p:nvPr/>
        </p:nvPicPr>
        <p:blipFill>
          <a:blip r:embed="rId3"/>
          <a:srcRect/>
          <a:stretch/>
        </p:blipFill>
        <p:spPr bwMode="auto">
          <a:xfrm>
            <a:off x="7126850" y="27432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1099DFF0-90A7-3D0A-1529-2E267967A54C}"/>
              </a:ext>
            </a:extLst>
          </p:cNvPr>
          <p:cNvPicPr>
            <a:picLocks noChangeAspect="1"/>
          </p:cNvPicPr>
          <p:nvPr/>
        </p:nvPicPr>
        <p:blipFill>
          <a:blip r:embed="rId2"/>
          <a:srcRect/>
          <a:stretch/>
        </p:blipFill>
        <p:spPr bwMode="auto">
          <a:xfrm>
            <a:off x="7126850" y="3464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
            <a:extLst>
              <a:ext uri="{FF2B5EF4-FFF2-40B4-BE49-F238E27FC236}">
                <a16:creationId xmlns:a16="http://schemas.microsoft.com/office/drawing/2014/main" id="{820E19C2-FA43-D32C-8EF2-D1E9FF260671}"/>
              </a:ext>
            </a:extLst>
          </p:cNvPr>
          <p:cNvPicPr>
            <a:picLocks noChangeAspect="1"/>
          </p:cNvPicPr>
          <p:nvPr/>
        </p:nvPicPr>
        <p:blipFill>
          <a:blip r:embed="rId2"/>
          <a:srcRect/>
          <a:stretch/>
        </p:blipFill>
        <p:spPr bwMode="auto">
          <a:xfrm>
            <a:off x="7561506" y="3464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
            <a:extLst>
              <a:ext uri="{FF2B5EF4-FFF2-40B4-BE49-F238E27FC236}">
                <a16:creationId xmlns:a16="http://schemas.microsoft.com/office/drawing/2014/main" id="{E196DC2D-10C9-E8DA-E62F-611637783B7E}"/>
              </a:ext>
            </a:extLst>
          </p:cNvPr>
          <p:cNvPicPr>
            <a:picLocks noChangeAspect="1"/>
          </p:cNvPicPr>
          <p:nvPr/>
        </p:nvPicPr>
        <p:blipFill>
          <a:blip r:embed="rId2"/>
          <a:srcRect/>
          <a:stretch/>
        </p:blipFill>
        <p:spPr bwMode="auto">
          <a:xfrm>
            <a:off x="7996162" y="3464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0622646-4D3E-FDAC-1544-5419B568BF4B}"/>
              </a:ext>
            </a:extLst>
          </p:cNvPr>
          <p:cNvPicPr>
            <a:picLocks noChangeAspect="1"/>
          </p:cNvPicPr>
          <p:nvPr/>
        </p:nvPicPr>
        <p:blipFill>
          <a:blip r:embed="rId3"/>
          <a:srcRect/>
          <a:stretch/>
        </p:blipFill>
        <p:spPr bwMode="auto">
          <a:xfrm>
            <a:off x="7561506" y="27432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
            <a:extLst>
              <a:ext uri="{FF2B5EF4-FFF2-40B4-BE49-F238E27FC236}">
                <a16:creationId xmlns:a16="http://schemas.microsoft.com/office/drawing/2014/main" id="{30EE6754-083A-E467-0C50-4662698DA76F}"/>
              </a:ext>
            </a:extLst>
          </p:cNvPr>
          <p:cNvPicPr>
            <a:picLocks noChangeAspect="1"/>
          </p:cNvPicPr>
          <p:nvPr/>
        </p:nvPicPr>
        <p:blipFill>
          <a:blip r:embed="rId2"/>
          <a:srcRect/>
          <a:stretch/>
        </p:blipFill>
        <p:spPr bwMode="auto">
          <a:xfrm>
            <a:off x="8434777" y="3464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9448176"/>
      </p:ext>
    </p:extLst>
  </p:cSld>
  <p:clrMapOvr>
    <a:masterClrMapping/>
  </p:clrMapOvr>
  <p:transition spd="slow" advClick="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263352" y="404665"/>
            <a:ext cx="11656800" cy="1440160"/>
          </a:xfrm>
          <a:solidFill>
            <a:srgbClr val="3333CC"/>
          </a:solidFill>
        </p:spPr>
        <p:txBody>
          <a:bodyPr lIns="182880" rIns="182880"/>
          <a:lstStyle/>
          <a:p>
            <a:pPr>
              <a:spcBef>
                <a:spcPts val="1200"/>
              </a:spcBef>
            </a:pPr>
            <a:r>
              <a:rPr lang="en-US" sz="3200" dirty="0">
                <a:solidFill>
                  <a:schemeClr val="bg1"/>
                </a:solidFill>
              </a:rPr>
              <a:t>Strategies to manage chemotherapy-related side effects associated with trastuzumab </a:t>
            </a:r>
            <a:r>
              <a:rPr lang="en-US" sz="3200" dirty="0" err="1">
                <a:solidFill>
                  <a:schemeClr val="bg1"/>
                </a:solidFill>
              </a:rPr>
              <a:t>deruxtecan</a:t>
            </a:r>
            <a:endParaRPr lang="en-US" sz="3200" dirty="0">
              <a:solidFill>
                <a:srgbClr val="FF0000"/>
              </a:solidFill>
            </a:endParaRPr>
          </a:p>
        </p:txBody>
      </p:sp>
      <p:sp>
        <p:nvSpPr>
          <p:cNvPr id="3" name="TextBox 2">
            <a:extLst>
              <a:ext uri="{FF2B5EF4-FFF2-40B4-BE49-F238E27FC236}">
                <a16:creationId xmlns:a16="http://schemas.microsoft.com/office/drawing/2014/main" id="{F7C1A803-C02C-5D92-5515-3AC27C090C97}"/>
              </a:ext>
            </a:extLst>
          </p:cNvPr>
          <p:cNvSpPr txBox="1"/>
          <p:nvPr/>
        </p:nvSpPr>
        <p:spPr>
          <a:xfrm>
            <a:off x="4095610" y="5890680"/>
            <a:ext cx="3657600"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Paolo Tarantino, MD</a:t>
            </a:r>
          </a:p>
        </p:txBody>
      </p:sp>
      <p:pic>
        <p:nvPicPr>
          <p:cNvPr id="4" name="Picture 3" descr="A person wearing a headset and smiling&#10;&#10;Description automatically generated">
            <a:extLst>
              <a:ext uri="{FF2B5EF4-FFF2-40B4-BE49-F238E27FC236}">
                <a16:creationId xmlns:a16="http://schemas.microsoft.com/office/drawing/2014/main" id="{7F578FE4-739D-C85B-43C0-C3366DE0C845}"/>
              </a:ext>
            </a:extLst>
          </p:cNvPr>
          <p:cNvPicPr>
            <a:picLocks noChangeAspect="1"/>
          </p:cNvPicPr>
          <p:nvPr/>
        </p:nvPicPr>
        <p:blipFill>
          <a:blip r:embed="rId2"/>
          <a:stretch>
            <a:fillRect/>
          </a:stretch>
        </p:blipFill>
        <p:spPr>
          <a:xfrm>
            <a:off x="2689518" y="2154369"/>
            <a:ext cx="6454478" cy="36306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09218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263352" y="404665"/>
            <a:ext cx="11656800" cy="1440160"/>
          </a:xfrm>
          <a:solidFill>
            <a:srgbClr val="3333CC"/>
          </a:solidFill>
        </p:spPr>
        <p:txBody>
          <a:bodyPr lIns="182880" rIns="182880"/>
          <a:lstStyle/>
          <a:p>
            <a:pPr>
              <a:spcBef>
                <a:spcPts val="1200"/>
              </a:spcBef>
            </a:pPr>
            <a:r>
              <a:rPr lang="en-US" sz="3200" dirty="0">
                <a:solidFill>
                  <a:schemeClr val="bg1"/>
                </a:solidFill>
              </a:rPr>
              <a:t>Approach to patients responding to trastuzumab </a:t>
            </a:r>
            <a:r>
              <a:rPr lang="en-US" sz="3200" dirty="0" err="1">
                <a:solidFill>
                  <a:schemeClr val="bg1"/>
                </a:solidFill>
              </a:rPr>
              <a:t>deruxtecan</a:t>
            </a:r>
            <a:r>
              <a:rPr lang="en-US" sz="3200" dirty="0">
                <a:solidFill>
                  <a:schemeClr val="bg1"/>
                </a:solidFill>
              </a:rPr>
              <a:t> </a:t>
            </a:r>
            <a:br>
              <a:rPr lang="en-US" sz="3200" dirty="0">
                <a:solidFill>
                  <a:schemeClr val="bg1"/>
                </a:solidFill>
              </a:rPr>
            </a:br>
            <a:r>
              <a:rPr lang="en-US" sz="3200" dirty="0">
                <a:solidFill>
                  <a:schemeClr val="bg1"/>
                </a:solidFill>
              </a:rPr>
              <a:t>who have abnormal chest imaging</a:t>
            </a:r>
          </a:p>
        </p:txBody>
      </p:sp>
      <p:sp>
        <p:nvSpPr>
          <p:cNvPr id="3" name="TextBox 2">
            <a:extLst>
              <a:ext uri="{FF2B5EF4-FFF2-40B4-BE49-F238E27FC236}">
                <a16:creationId xmlns:a16="http://schemas.microsoft.com/office/drawing/2014/main" id="{47F51026-D56F-2A94-96C7-6BC1D8E36D99}"/>
              </a:ext>
            </a:extLst>
          </p:cNvPr>
          <p:cNvSpPr txBox="1"/>
          <p:nvPr/>
        </p:nvSpPr>
        <p:spPr>
          <a:xfrm>
            <a:off x="4425495" y="5970973"/>
            <a:ext cx="3657600"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Adam M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Brufsky</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 PhD</a:t>
            </a:r>
          </a:p>
        </p:txBody>
      </p:sp>
      <p:pic>
        <p:nvPicPr>
          <p:cNvPr id="4" name="Picture 3" descr="A person wearing glasses and a sweater&#10;&#10;Description automatically generated">
            <a:extLst>
              <a:ext uri="{FF2B5EF4-FFF2-40B4-BE49-F238E27FC236}">
                <a16:creationId xmlns:a16="http://schemas.microsoft.com/office/drawing/2014/main" id="{49A16EE6-4EC6-1C51-9057-9C1958E3D03A}"/>
              </a:ext>
            </a:extLst>
          </p:cNvPr>
          <p:cNvPicPr>
            <a:picLocks noChangeAspect="1"/>
          </p:cNvPicPr>
          <p:nvPr/>
        </p:nvPicPr>
        <p:blipFill>
          <a:blip r:embed="rId2"/>
          <a:stretch>
            <a:fillRect/>
          </a:stretch>
        </p:blipFill>
        <p:spPr>
          <a:xfrm>
            <a:off x="2771713" y="2207993"/>
            <a:ext cx="6454480" cy="3630645"/>
          </a:xfrm>
          <a:prstGeom prst="rect">
            <a:avLst/>
          </a:prstGeom>
        </p:spPr>
      </p:pic>
    </p:spTree>
    <p:extLst>
      <p:ext uri="{BB962C8B-B14F-4D97-AF65-F5344CB8AC3E}">
        <p14:creationId xmlns:p14="http://schemas.microsoft.com/office/powerpoint/2010/main" val="3807904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263352" y="404665"/>
            <a:ext cx="11656800" cy="1440160"/>
          </a:xfrm>
          <a:solidFill>
            <a:srgbClr val="3333CC"/>
          </a:solidFill>
        </p:spPr>
        <p:txBody>
          <a:bodyPr lIns="182880" rIns="182880"/>
          <a:lstStyle/>
          <a:p>
            <a:pPr>
              <a:spcBef>
                <a:spcPts val="1200"/>
              </a:spcBef>
            </a:pPr>
            <a:r>
              <a:rPr lang="en-US" sz="3200" dirty="0">
                <a:solidFill>
                  <a:schemeClr val="bg1"/>
                </a:solidFill>
              </a:rPr>
              <a:t>Monitoring for trastuzumab </a:t>
            </a:r>
            <a:r>
              <a:rPr lang="en-US" sz="3200" dirty="0" err="1">
                <a:solidFill>
                  <a:schemeClr val="bg1"/>
                </a:solidFill>
              </a:rPr>
              <a:t>deruxtecan</a:t>
            </a:r>
            <a:r>
              <a:rPr lang="en-US" sz="3200" dirty="0">
                <a:solidFill>
                  <a:schemeClr val="bg1"/>
                </a:solidFill>
              </a:rPr>
              <a:t>-associated ILD/pneumonitis; trastuzumab </a:t>
            </a:r>
            <a:r>
              <a:rPr lang="en-US" sz="3200" dirty="0" err="1">
                <a:solidFill>
                  <a:schemeClr val="bg1"/>
                </a:solidFill>
              </a:rPr>
              <a:t>deruxtecan</a:t>
            </a:r>
            <a:r>
              <a:rPr lang="en-US" sz="3200" dirty="0">
                <a:solidFill>
                  <a:schemeClr val="bg1"/>
                </a:solidFill>
              </a:rPr>
              <a:t> in patients </a:t>
            </a:r>
            <a:br>
              <a:rPr lang="en-US" sz="3200" dirty="0">
                <a:solidFill>
                  <a:schemeClr val="bg1"/>
                </a:solidFill>
              </a:rPr>
            </a:br>
            <a:r>
              <a:rPr lang="en-US" sz="3200" dirty="0">
                <a:solidFill>
                  <a:schemeClr val="bg1"/>
                </a:solidFill>
              </a:rPr>
              <a:t>with prior ILD</a:t>
            </a:r>
          </a:p>
        </p:txBody>
      </p:sp>
      <p:sp>
        <p:nvSpPr>
          <p:cNvPr id="7" name="TextBox 6">
            <a:extLst>
              <a:ext uri="{FF2B5EF4-FFF2-40B4-BE49-F238E27FC236}">
                <a16:creationId xmlns:a16="http://schemas.microsoft.com/office/drawing/2014/main" id="{7F5DFCEB-7AF7-8BB6-9E63-C467DEA8B1B8}"/>
              </a:ext>
            </a:extLst>
          </p:cNvPr>
          <p:cNvSpPr txBox="1"/>
          <p:nvPr/>
        </p:nvSpPr>
        <p:spPr>
          <a:xfrm>
            <a:off x="1556262" y="5623550"/>
            <a:ext cx="3657600"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Jane Lowe Meisel, MD</a:t>
            </a:r>
          </a:p>
        </p:txBody>
      </p:sp>
      <p:pic>
        <p:nvPicPr>
          <p:cNvPr id="8" name="Picture 7" descr="A person smiling at camera&#10;&#10;Description automatically generated">
            <a:extLst>
              <a:ext uri="{FF2B5EF4-FFF2-40B4-BE49-F238E27FC236}">
                <a16:creationId xmlns:a16="http://schemas.microsoft.com/office/drawing/2014/main" id="{CBD130AD-C55C-E1DD-D218-C437C9F01320}"/>
              </a:ext>
            </a:extLst>
          </p:cNvPr>
          <p:cNvPicPr>
            <a:picLocks noChangeAspect="1"/>
          </p:cNvPicPr>
          <p:nvPr/>
        </p:nvPicPr>
        <p:blipFill>
          <a:blip r:embed="rId2"/>
          <a:stretch>
            <a:fillRect/>
          </a:stretch>
        </p:blipFill>
        <p:spPr>
          <a:xfrm>
            <a:off x="1045653" y="2822525"/>
            <a:ext cx="4590254" cy="2582018"/>
          </a:xfrm>
          <a:prstGeom prst="rect">
            <a:avLst/>
          </a:prstGeom>
          <a:effectLst>
            <a:outerShdw blurRad="50800" dist="38100" dir="2700000" algn="tl" rotWithShape="0">
              <a:prstClr val="black">
                <a:alpha val="40000"/>
              </a:prstClr>
            </a:outerShdw>
          </a:effectLst>
        </p:spPr>
      </p:pic>
      <p:pic>
        <p:nvPicPr>
          <p:cNvPr id="9" name="Picture 8" descr="A person wearing a red shirt and headphones&#10;&#10;Description automatically generated">
            <a:extLst>
              <a:ext uri="{FF2B5EF4-FFF2-40B4-BE49-F238E27FC236}">
                <a16:creationId xmlns:a16="http://schemas.microsoft.com/office/drawing/2014/main" id="{435A4812-7A3A-B560-D12A-D82832C22EBF}"/>
              </a:ext>
            </a:extLst>
          </p:cNvPr>
          <p:cNvPicPr>
            <a:picLocks noChangeAspect="1"/>
          </p:cNvPicPr>
          <p:nvPr/>
        </p:nvPicPr>
        <p:blipFill>
          <a:blip r:embed="rId3"/>
          <a:stretch>
            <a:fillRect/>
          </a:stretch>
        </p:blipFill>
        <p:spPr>
          <a:xfrm>
            <a:off x="6346711" y="2822524"/>
            <a:ext cx="4590255" cy="2582019"/>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B0DE3840-E46D-CF30-0A85-413E3F201BAC}"/>
              </a:ext>
            </a:extLst>
          </p:cNvPr>
          <p:cNvSpPr txBox="1"/>
          <p:nvPr/>
        </p:nvSpPr>
        <p:spPr>
          <a:xfrm>
            <a:off x="6813038" y="5623550"/>
            <a:ext cx="3657600"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Priyanka Sharma, MD</a:t>
            </a:r>
          </a:p>
        </p:txBody>
      </p:sp>
    </p:spTree>
    <p:extLst>
      <p:ext uri="{BB962C8B-B14F-4D97-AF65-F5344CB8AC3E}">
        <p14:creationId xmlns:p14="http://schemas.microsoft.com/office/powerpoint/2010/main" val="2856256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title"/>
          </p:nvPr>
        </p:nvSpPr>
        <p:spPr>
          <a:xfrm>
            <a:off x="1257899" y="2050409"/>
            <a:ext cx="9816868" cy="1362075"/>
          </a:xfrm>
        </p:spPr>
        <p:txBody>
          <a:bodyPr/>
          <a:lstStyle/>
          <a:p>
            <a:pPr algn="ctr"/>
            <a:r>
              <a:rPr lang="en-GB" dirty="0"/>
              <a:t>Immunotherapeutic approaches </a:t>
            </a:r>
            <a:br>
              <a:rPr lang="en-GB" dirty="0"/>
            </a:br>
            <a:r>
              <a:rPr lang="en-GB" dirty="0"/>
              <a:t>in the treatment of breast cancer</a:t>
            </a:r>
            <a:endParaRPr lang="en-GB" altLang="en-US" dirty="0"/>
          </a:p>
        </p:txBody>
      </p:sp>
      <p:pic>
        <p:nvPicPr>
          <p:cNvPr id="4" name="Picture 4" descr="th?id=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3415" y="4618988"/>
            <a:ext cx="1640725" cy="15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th?id=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 y="4618988"/>
            <a:ext cx="3160579" cy="15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th?id=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4409" y="4618988"/>
            <a:ext cx="2441401" cy="15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5"/>
          <a:srcRect l="4166" r="2" b="5060"/>
          <a:stretch>
            <a:fillRect/>
          </a:stretch>
        </p:blipFill>
        <p:spPr bwMode="auto">
          <a:xfrm>
            <a:off x="3157728" y="4618988"/>
            <a:ext cx="2554233" cy="1584000"/>
          </a:xfrm>
          <a:prstGeom prst="rect">
            <a:avLst/>
          </a:prstGeom>
          <a:solidFill>
            <a:schemeClr val="tx1"/>
          </a:solidFill>
          <a:ln w="9525">
            <a:noFill/>
            <a:miter lim="800000"/>
            <a:headEnd/>
            <a:tailEnd/>
          </a:ln>
        </p:spPr>
      </p:pic>
      <p:pic>
        <p:nvPicPr>
          <p:cNvPr id="10" name="Picture 2"/>
          <p:cNvPicPr>
            <a:picLocks noChangeAspect="1" noChangeArrowheads="1"/>
          </p:cNvPicPr>
          <p:nvPr/>
        </p:nvPicPr>
        <p:blipFill>
          <a:blip r:embed="rId6"/>
          <a:srcRect l="16705" t="18959" r="47221" b="25691"/>
          <a:stretch>
            <a:fillRect/>
          </a:stretch>
        </p:blipFill>
        <p:spPr bwMode="auto">
          <a:xfrm>
            <a:off x="7344142" y="4619036"/>
            <a:ext cx="2450503" cy="1583952"/>
          </a:xfrm>
          <a:prstGeom prst="rect">
            <a:avLst/>
          </a:prstGeom>
          <a:solidFill>
            <a:schemeClr val="tx1"/>
          </a:solidFill>
          <a:ln w="9525">
            <a:noFill/>
            <a:miter lim="800000"/>
            <a:headEnd/>
            <a:tailEnd/>
          </a:ln>
        </p:spPr>
      </p:pic>
      <p:sp>
        <p:nvSpPr>
          <p:cNvPr id="11" name="Rectangle 3"/>
          <p:cNvSpPr>
            <a:spLocks noGrp="1" noChangeArrowheads="1"/>
          </p:cNvSpPr>
          <p:nvPr>
            <p:ph type="subTitle" idx="4294967295"/>
          </p:nvPr>
        </p:nvSpPr>
        <p:spPr>
          <a:xfrm>
            <a:off x="-48683" y="2525511"/>
            <a:ext cx="12192000" cy="1752600"/>
          </a:xfrm>
          <a:prstGeom prst="rect">
            <a:avLst/>
          </a:prstGeom>
        </p:spPr>
        <p:txBody>
          <a:bodyPr/>
          <a:lstStyle/>
          <a:p>
            <a:pPr marL="0" indent="0" algn="ctr">
              <a:spcBef>
                <a:spcPts val="0"/>
              </a:spcBef>
              <a:spcAft>
                <a:spcPts val="1600"/>
              </a:spcAft>
              <a:buNone/>
            </a:pPr>
            <a:r>
              <a:rPr lang="en-GB" sz="2667" dirty="0">
                <a:solidFill>
                  <a:srgbClr val="000000"/>
                </a:solidFill>
                <a:latin typeface="Calibri" panose="020F0502020204030204" pitchFamily="34" charset="0"/>
              </a:rPr>
              <a:t>Professor Peter Schmid</a:t>
            </a:r>
            <a:r>
              <a:rPr lang="en-GB" dirty="0">
                <a:solidFill>
                  <a:srgbClr val="000000"/>
                </a:solidFill>
                <a:latin typeface="Calibri" panose="020F0502020204030204" pitchFamily="34" charset="0"/>
              </a:rPr>
              <a:t>, MD PhD FRCP</a:t>
            </a:r>
          </a:p>
          <a:p>
            <a:pPr marL="0" indent="0" algn="ctr">
              <a:spcBef>
                <a:spcPts val="0"/>
              </a:spcBef>
              <a:buNone/>
            </a:pPr>
            <a:r>
              <a:rPr lang="en-GB" dirty="0">
                <a:solidFill>
                  <a:srgbClr val="000000"/>
                </a:solidFill>
                <a:latin typeface="Calibri" panose="020F0502020204030204" pitchFamily="34" charset="0"/>
              </a:rPr>
              <a:t>Lead, Centre for Experimental Cancer Medicine</a:t>
            </a:r>
          </a:p>
          <a:p>
            <a:pPr marL="0" indent="0" algn="ctr">
              <a:spcBef>
                <a:spcPts val="0"/>
              </a:spcBef>
              <a:buNone/>
            </a:pPr>
            <a:r>
              <a:rPr lang="en-GB" dirty="0">
                <a:solidFill>
                  <a:srgbClr val="000000"/>
                </a:solidFill>
                <a:latin typeface="Calibri" panose="020F0502020204030204" pitchFamily="34" charset="0"/>
              </a:rPr>
              <a:t>Barts Cancer Institute, </a:t>
            </a:r>
            <a:r>
              <a:rPr lang="en-GB" altLang="en-US" dirty="0">
                <a:solidFill>
                  <a:srgbClr val="000000"/>
                </a:solidFill>
                <a:latin typeface="Calibri" panose="020F0502020204030204" pitchFamily="34" charset="0"/>
              </a:rPr>
              <a:t>St Bartholomew’s Hospital</a:t>
            </a:r>
          </a:p>
          <a:p>
            <a:pPr marL="0" indent="0" algn="ctr">
              <a:lnSpc>
                <a:spcPct val="80000"/>
              </a:lnSpc>
              <a:spcBef>
                <a:spcPts val="0"/>
              </a:spcBef>
              <a:buNone/>
            </a:pPr>
            <a:r>
              <a:rPr lang="en-GB" altLang="en-US" dirty="0">
                <a:solidFill>
                  <a:srgbClr val="000000"/>
                </a:solidFill>
                <a:latin typeface="Calibri" panose="020F0502020204030204" pitchFamily="34" charset="0"/>
              </a:rPr>
              <a:t>Queen Mary University of London</a:t>
            </a:r>
          </a:p>
          <a:p>
            <a:pPr>
              <a:lnSpc>
                <a:spcPct val="80000"/>
              </a:lnSpc>
              <a:spcBef>
                <a:spcPts val="0"/>
              </a:spcBef>
            </a:pPr>
            <a:endParaRPr lang="en-GB" altLang="en-US" sz="2133" dirty="0">
              <a:solidFill>
                <a:srgbClr val="000000"/>
              </a:solidFill>
              <a:latin typeface="Calibri" panose="020F0502020204030204" pitchFamily="34" charset="0"/>
            </a:endParaRPr>
          </a:p>
        </p:txBody>
      </p:sp>
      <p:pic>
        <p:nvPicPr>
          <p:cNvPr id="12" name="Picture 50" descr="Barts Health NHS Trust"/>
          <p:cNvPicPr>
            <a:picLocks noChangeAspect="1" noChangeArrowheads="1"/>
          </p:cNvPicPr>
          <p:nvPr/>
        </p:nvPicPr>
        <p:blipFill>
          <a:blip r:embed="rId7"/>
          <a:srcRect/>
          <a:stretch>
            <a:fillRect/>
          </a:stretch>
        </p:blipFill>
        <p:spPr bwMode="auto">
          <a:xfrm>
            <a:off x="9972391" y="6345865"/>
            <a:ext cx="1985436" cy="396000"/>
          </a:xfrm>
          <a:prstGeom prst="rect">
            <a:avLst/>
          </a:prstGeom>
          <a:noFill/>
          <a:ln w="9525">
            <a:noFill/>
            <a:miter lim="800000"/>
            <a:headEnd/>
            <a:tailEnd/>
          </a:ln>
        </p:spPr>
      </p:pic>
      <p:pic>
        <p:nvPicPr>
          <p:cNvPr id="13" name="Picture 54" descr="http://www.black-kite.co.uk/images/qmul.gif"/>
          <p:cNvPicPr>
            <a:picLocks noChangeAspect="1" noChangeArrowheads="1"/>
          </p:cNvPicPr>
          <p:nvPr/>
        </p:nvPicPr>
        <p:blipFill>
          <a:blip r:embed="rId8"/>
          <a:srcRect/>
          <a:stretch>
            <a:fillRect/>
          </a:stretch>
        </p:blipFill>
        <p:spPr bwMode="auto">
          <a:xfrm>
            <a:off x="124228" y="6345865"/>
            <a:ext cx="1985435" cy="396000"/>
          </a:xfrm>
          <a:prstGeom prst="rect">
            <a:avLst/>
          </a:prstGeom>
          <a:noFill/>
          <a:ln w="9525">
            <a:noFill/>
            <a:miter lim="800000"/>
            <a:headEnd/>
            <a:tailEnd/>
          </a:ln>
        </p:spPr>
      </p:pic>
      <p:sp>
        <p:nvSpPr>
          <p:cNvPr id="14" name="Rectangle 2"/>
          <p:cNvSpPr txBox="1">
            <a:spLocks noChangeArrowheads="1"/>
          </p:cNvSpPr>
          <p:nvPr/>
        </p:nvSpPr>
        <p:spPr>
          <a:xfrm>
            <a:off x="306126" y="546942"/>
            <a:ext cx="11522207" cy="1470025"/>
          </a:xfrm>
          <a:prstGeom prst="rect">
            <a:avLst/>
          </a:prstGeom>
        </p:spPr>
        <p:txBody>
          <a:bodyPr vert="horz" lIns="121920" tIns="60960" rIns="121920" bIns="60960" rtlCol="0" anchor="ctr" anchorCtr="0">
            <a:noAutofit/>
          </a:bodyPr>
          <a:lstStyle>
            <a:lvl1pPr marL="0" algn="l" defTabSz="914400" rtl="0" eaLnBrk="1" latinLnBrk="0" hangingPunct="1">
              <a:spcBef>
                <a:spcPct val="0"/>
              </a:spcBef>
              <a:buNone/>
              <a:defRPr lang="en-GB" sz="3200" b="0" kern="1200" dirty="0">
                <a:solidFill>
                  <a:schemeClr val="bg1"/>
                </a:solidFill>
                <a:effectLst/>
                <a:latin typeface="+mj-lt"/>
                <a:ea typeface="+mj-ea"/>
                <a:cs typeface="+mj-cs"/>
              </a:defRPr>
            </a:lvl1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4267"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Identification and Management </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4267"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of Toxicities with T-DXd </a:t>
            </a:r>
            <a:endParaRPr kumimoji="0" lang="en-GB" sz="3733"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3314169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44C97257-0A99-4886-433F-259729DB0D4B}"/>
              </a:ext>
            </a:extLst>
          </p:cNvPr>
          <p:cNvSpPr txBox="1">
            <a:spLocks/>
          </p:cNvSpPr>
          <p:nvPr/>
        </p:nvSpPr>
        <p:spPr bwMode="auto">
          <a:xfrm>
            <a:off x="535338" y="97420"/>
            <a:ext cx="11290604" cy="75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noAutofit/>
          </a:bodyPr>
          <a:lstStyle>
            <a:lvl1pPr algn="l" defTabSz="457200" rtl="0" eaLnBrk="1" fontAlgn="base" hangingPunct="1">
              <a:spcBef>
                <a:spcPct val="0"/>
              </a:spcBef>
              <a:spcAft>
                <a:spcPct val="0"/>
              </a:spcAft>
              <a:defRPr sz="2400" b="1" kern="1200" cap="all" baseline="0">
                <a:solidFill>
                  <a:schemeClr val="tx1"/>
                </a:solidFill>
                <a:latin typeface="Arial" panose="020B0604020202020204" pitchFamily="34" charset="0"/>
                <a:ea typeface="MS PGothic" pitchFamily="34" charset="-128"/>
                <a:cs typeface="Arial" panose="020B0604020202020204" pitchFamily="34" charset="0"/>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Trastuzumab </a:t>
            </a:r>
            <a:r>
              <a:rPr kumimoji="0" lang="en-US" sz="3733" b="1" i="0" u="none" strike="noStrike" kern="1200" cap="none" spc="0" normalizeH="0" baseline="0" noProof="0" dirty="0" err="1">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Deruxtecan</a:t>
            </a:r>
            <a:r>
              <a:rPr kumimoji="0" lang="en-US" sz="3733" b="1" i="0" u="none" strike="noStrike" kern="1200" cap="none" spc="0" normalizeH="0" baseline="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 (T-</a:t>
            </a:r>
            <a:r>
              <a:rPr kumimoji="0" lang="en-US" sz="3733" b="1" i="0" u="none" strike="noStrike" kern="1200" cap="none" spc="0" normalizeH="0" baseline="0" noProof="0" dirty="0" err="1">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DXd</a:t>
            </a:r>
            <a:r>
              <a:rPr kumimoji="0" lang="en-US" sz="3733" b="1" i="0" u="none" strike="noStrike" kern="1200" cap="none" spc="0" normalizeH="0" baseline="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 in HER2</a:t>
            </a:r>
            <a:r>
              <a:rPr kumimoji="0" lang="en-US" sz="3733" b="1" i="0" u="none" strike="noStrike" kern="1200" cap="none" spc="0" normalizeH="0" baseline="-2500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low</a:t>
            </a:r>
            <a:r>
              <a:rPr kumimoji="0" lang="en-US" sz="3733" b="1" i="0" u="none" strike="noStrike" kern="1200" cap="none" spc="0" normalizeH="0" baseline="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 MBC</a:t>
            </a:r>
            <a:endParaRPr kumimoji="0" lang="en-US" sz="3733" b="1" i="0" u="none" strike="noStrike" kern="1200" cap="none" spc="0" normalizeH="0" baseline="3000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endParaRPr>
          </a:p>
        </p:txBody>
      </p:sp>
      <p:graphicFrame>
        <p:nvGraphicFramePr>
          <p:cNvPr id="13" name="Table 20">
            <a:extLst>
              <a:ext uri="{FF2B5EF4-FFF2-40B4-BE49-F238E27FC236}">
                <a16:creationId xmlns:a16="http://schemas.microsoft.com/office/drawing/2014/main" id="{113B721D-0671-F139-04BA-D112952AE42C}"/>
              </a:ext>
            </a:extLst>
          </p:cNvPr>
          <p:cNvGraphicFramePr>
            <a:graphicFrameLocks noGrp="1"/>
          </p:cNvGraphicFramePr>
          <p:nvPr/>
        </p:nvGraphicFramePr>
        <p:xfrm>
          <a:off x="692780" y="4956328"/>
          <a:ext cx="11339563" cy="1300480"/>
        </p:xfrm>
        <a:graphic>
          <a:graphicData uri="http://schemas.openxmlformats.org/drawingml/2006/table">
            <a:tbl>
              <a:tblPr firstRow="1" bandRow="1">
                <a:tableStyleId>{69012ECD-51FC-41F1-AA8D-1B2483CD663E}</a:tableStyleId>
              </a:tblPr>
              <a:tblGrid>
                <a:gridCol w="2141848">
                  <a:extLst>
                    <a:ext uri="{9D8B030D-6E8A-4147-A177-3AD203B41FA5}">
                      <a16:colId xmlns:a16="http://schemas.microsoft.com/office/drawing/2014/main" val="3553142736"/>
                    </a:ext>
                  </a:extLst>
                </a:gridCol>
                <a:gridCol w="743696">
                  <a:extLst>
                    <a:ext uri="{9D8B030D-6E8A-4147-A177-3AD203B41FA5}">
                      <a16:colId xmlns:a16="http://schemas.microsoft.com/office/drawing/2014/main" val="2907159155"/>
                    </a:ext>
                  </a:extLst>
                </a:gridCol>
                <a:gridCol w="743696">
                  <a:extLst>
                    <a:ext uri="{9D8B030D-6E8A-4147-A177-3AD203B41FA5}">
                      <a16:colId xmlns:a16="http://schemas.microsoft.com/office/drawing/2014/main" val="748289605"/>
                    </a:ext>
                  </a:extLst>
                </a:gridCol>
                <a:gridCol w="743696">
                  <a:extLst>
                    <a:ext uri="{9D8B030D-6E8A-4147-A177-3AD203B41FA5}">
                      <a16:colId xmlns:a16="http://schemas.microsoft.com/office/drawing/2014/main" val="3287366651"/>
                    </a:ext>
                  </a:extLst>
                </a:gridCol>
                <a:gridCol w="743696">
                  <a:extLst>
                    <a:ext uri="{9D8B030D-6E8A-4147-A177-3AD203B41FA5}">
                      <a16:colId xmlns:a16="http://schemas.microsoft.com/office/drawing/2014/main" val="4274857933"/>
                    </a:ext>
                  </a:extLst>
                </a:gridCol>
                <a:gridCol w="743696">
                  <a:extLst>
                    <a:ext uri="{9D8B030D-6E8A-4147-A177-3AD203B41FA5}">
                      <a16:colId xmlns:a16="http://schemas.microsoft.com/office/drawing/2014/main" val="2514262905"/>
                    </a:ext>
                  </a:extLst>
                </a:gridCol>
                <a:gridCol w="743696">
                  <a:extLst>
                    <a:ext uri="{9D8B030D-6E8A-4147-A177-3AD203B41FA5}">
                      <a16:colId xmlns:a16="http://schemas.microsoft.com/office/drawing/2014/main" val="2118918568"/>
                    </a:ext>
                  </a:extLst>
                </a:gridCol>
                <a:gridCol w="743696">
                  <a:extLst>
                    <a:ext uri="{9D8B030D-6E8A-4147-A177-3AD203B41FA5}">
                      <a16:colId xmlns:a16="http://schemas.microsoft.com/office/drawing/2014/main" val="3799482372"/>
                    </a:ext>
                  </a:extLst>
                </a:gridCol>
                <a:gridCol w="743696">
                  <a:extLst>
                    <a:ext uri="{9D8B030D-6E8A-4147-A177-3AD203B41FA5}">
                      <a16:colId xmlns:a16="http://schemas.microsoft.com/office/drawing/2014/main" val="2303649924"/>
                    </a:ext>
                  </a:extLst>
                </a:gridCol>
                <a:gridCol w="743696">
                  <a:extLst>
                    <a:ext uri="{9D8B030D-6E8A-4147-A177-3AD203B41FA5}">
                      <a16:colId xmlns:a16="http://schemas.microsoft.com/office/drawing/2014/main" val="4294440465"/>
                    </a:ext>
                  </a:extLst>
                </a:gridCol>
                <a:gridCol w="743696">
                  <a:extLst>
                    <a:ext uri="{9D8B030D-6E8A-4147-A177-3AD203B41FA5}">
                      <a16:colId xmlns:a16="http://schemas.microsoft.com/office/drawing/2014/main" val="2434483660"/>
                    </a:ext>
                  </a:extLst>
                </a:gridCol>
                <a:gridCol w="935845">
                  <a:extLst>
                    <a:ext uri="{9D8B030D-6E8A-4147-A177-3AD203B41FA5}">
                      <a16:colId xmlns:a16="http://schemas.microsoft.com/office/drawing/2014/main" val="2076162700"/>
                    </a:ext>
                  </a:extLst>
                </a:gridCol>
                <a:gridCol w="824910">
                  <a:extLst>
                    <a:ext uri="{9D8B030D-6E8A-4147-A177-3AD203B41FA5}">
                      <a16:colId xmlns:a16="http://schemas.microsoft.com/office/drawing/2014/main" val="1558612863"/>
                    </a:ext>
                  </a:extLst>
                </a:gridCol>
              </a:tblGrid>
              <a:tr h="203200">
                <a:tc>
                  <a:txBody>
                    <a:bodyPr/>
                    <a:lstStyle/>
                    <a:p>
                      <a:endParaRPr lang="en-GB" sz="1300" b="1" dirty="0">
                        <a:latin typeface="Calibri" panose="020F0502020204030204" pitchFamily="34" charset="0"/>
                        <a:cs typeface="Calibri" panose="020F0502020204030204" pitchFamily="34" charset="0"/>
                      </a:endParaRP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300" b="1" dirty="0">
                          <a:latin typeface="Calibri" panose="020F0502020204030204" pitchFamily="34" charset="0"/>
                          <a:cs typeface="Calibri" panose="020F0502020204030204" pitchFamily="34" charset="0"/>
                        </a:rPr>
                        <a:t>Grade 1</a:t>
                      </a: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300" b="1">
                          <a:latin typeface="Calibri" panose="020F0502020204030204" pitchFamily="34" charset="0"/>
                          <a:cs typeface="Calibri" panose="020F0502020204030204" pitchFamily="34" charset="0"/>
                        </a:rPr>
                        <a:t>Grade 2</a:t>
                      </a: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a:txBody>
                    <a:bodyPr/>
                    <a:lstStyle/>
                    <a:p>
                      <a:pPr algn="ctr"/>
                      <a:r>
                        <a:rPr lang="en-GB" sz="1300" b="1">
                          <a:latin typeface="Calibri" panose="020F0502020204030204" pitchFamily="34" charset="0"/>
                          <a:cs typeface="Calibri" panose="020F0502020204030204" pitchFamily="34" charset="0"/>
                        </a:rPr>
                        <a:t>Grade 3</a:t>
                      </a: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300" b="1">
                          <a:latin typeface="Calibri" panose="020F0502020204030204" pitchFamily="34" charset="0"/>
                          <a:cs typeface="Calibri" panose="020F0502020204030204" pitchFamily="34" charset="0"/>
                        </a:rPr>
                        <a:t>Grade 4</a:t>
                      </a: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300" b="1">
                          <a:latin typeface="Calibri" panose="020F0502020204030204" pitchFamily="34" charset="0"/>
                          <a:cs typeface="Calibri" panose="020F0502020204030204" pitchFamily="34" charset="0"/>
                        </a:rPr>
                        <a:t>Grade 5</a:t>
                      </a: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a:txBody>
                    <a:bodyPr/>
                    <a:lstStyle/>
                    <a:p>
                      <a:pPr algn="ctr"/>
                      <a:r>
                        <a:rPr lang="en-GB" sz="1300" b="1" dirty="0">
                          <a:latin typeface="Calibri" panose="020F0502020204030204" pitchFamily="34" charset="0"/>
                          <a:cs typeface="Calibri" panose="020F0502020204030204" pitchFamily="34" charset="0"/>
                        </a:rPr>
                        <a:t>Any Grade</a:t>
                      </a: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266314175"/>
                  </a:ext>
                </a:extLst>
              </a:tr>
              <a:tr h="365760">
                <a:tc>
                  <a:txBody>
                    <a:bodyPr/>
                    <a:lstStyle/>
                    <a:p>
                      <a:endParaRPr lang="en-GB" sz="1300" b="1" dirty="0">
                        <a:latin typeface="Calibri" panose="020F0502020204030204" pitchFamily="34" charset="0"/>
                        <a:cs typeface="Calibri" panose="020F0502020204030204" pitchFamily="34" charset="0"/>
                      </a:endParaRP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a:solidFill>
                            <a:schemeClr val="bg1"/>
                          </a:solidFill>
                          <a:latin typeface="Calibri" panose="020F0502020204030204" pitchFamily="34" charset="0"/>
                          <a:cs typeface="Calibri" panose="020F0502020204030204" pitchFamily="34" charset="0"/>
                        </a:rPr>
                        <a:t>T-</a:t>
                      </a:r>
                      <a:r>
                        <a:rPr lang="en-GB" sz="1200" err="1">
                          <a:solidFill>
                            <a:schemeClr val="bg1"/>
                          </a:solidFill>
                          <a:latin typeface="Calibri" panose="020F0502020204030204" pitchFamily="34" charset="0"/>
                          <a:cs typeface="Calibri" panose="020F0502020204030204" pitchFamily="34" charset="0"/>
                        </a:rPr>
                        <a:t>DXd</a:t>
                      </a:r>
                      <a:r>
                        <a:rPr lang="en-GB" sz="1200">
                          <a:solidFill>
                            <a:schemeClr val="bg1"/>
                          </a:solidFill>
                          <a:latin typeface="Calibri" panose="020F0502020204030204" pitchFamily="34" charset="0"/>
                          <a:cs typeface="Calibri" panose="020F0502020204030204" pitchFamily="34" charset="0"/>
                        </a:rPr>
                        <a:t> (n=371)</a:t>
                      </a: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a:solidFill>
                            <a:schemeClr val="bg1"/>
                          </a:solidFill>
                          <a:latin typeface="Calibri" panose="020F0502020204030204" pitchFamily="34" charset="0"/>
                          <a:cs typeface="Calibri" panose="020F0502020204030204" pitchFamily="34" charset="0"/>
                        </a:rPr>
                        <a:t>TPC (n=172)</a:t>
                      </a: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a:solidFill>
                            <a:schemeClr val="bg1"/>
                          </a:solidFill>
                          <a:latin typeface="Calibri" panose="020F0502020204030204" pitchFamily="34" charset="0"/>
                          <a:cs typeface="Calibri" panose="020F0502020204030204" pitchFamily="34" charset="0"/>
                        </a:rPr>
                        <a:t>T-</a:t>
                      </a:r>
                      <a:r>
                        <a:rPr lang="en-GB" sz="1200" err="1">
                          <a:solidFill>
                            <a:schemeClr val="bg1"/>
                          </a:solidFill>
                          <a:latin typeface="Calibri" panose="020F0502020204030204" pitchFamily="34" charset="0"/>
                          <a:cs typeface="Calibri" panose="020F0502020204030204" pitchFamily="34" charset="0"/>
                        </a:rPr>
                        <a:t>DXd</a:t>
                      </a:r>
                      <a:r>
                        <a:rPr lang="en-GB" sz="1200">
                          <a:solidFill>
                            <a:schemeClr val="bg1"/>
                          </a:solidFill>
                          <a:latin typeface="Calibri" panose="020F0502020204030204" pitchFamily="34" charset="0"/>
                          <a:cs typeface="Calibri" panose="020F0502020204030204" pitchFamily="34" charset="0"/>
                        </a:rPr>
                        <a:t> (n=371)</a:t>
                      </a: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a:solidFill>
                            <a:schemeClr val="bg1"/>
                          </a:solidFill>
                          <a:latin typeface="Calibri" panose="020F0502020204030204" pitchFamily="34" charset="0"/>
                          <a:cs typeface="Calibri" panose="020F0502020204030204" pitchFamily="34" charset="0"/>
                        </a:rPr>
                        <a:t>TPC (n=172)</a:t>
                      </a: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a:solidFill>
                            <a:schemeClr val="bg1"/>
                          </a:solidFill>
                          <a:latin typeface="Calibri" panose="020F0502020204030204" pitchFamily="34" charset="0"/>
                          <a:cs typeface="Calibri" panose="020F0502020204030204" pitchFamily="34" charset="0"/>
                        </a:rPr>
                        <a:t>T-</a:t>
                      </a:r>
                      <a:r>
                        <a:rPr lang="en-GB" sz="1200" err="1">
                          <a:solidFill>
                            <a:schemeClr val="bg1"/>
                          </a:solidFill>
                          <a:latin typeface="Calibri" panose="020F0502020204030204" pitchFamily="34" charset="0"/>
                          <a:cs typeface="Calibri" panose="020F0502020204030204" pitchFamily="34" charset="0"/>
                        </a:rPr>
                        <a:t>DXd</a:t>
                      </a:r>
                      <a:r>
                        <a:rPr lang="en-GB" sz="1200">
                          <a:solidFill>
                            <a:schemeClr val="bg1"/>
                          </a:solidFill>
                          <a:latin typeface="Calibri" panose="020F0502020204030204" pitchFamily="34" charset="0"/>
                          <a:cs typeface="Calibri" panose="020F0502020204030204" pitchFamily="34" charset="0"/>
                        </a:rPr>
                        <a:t> (n=371)</a:t>
                      </a: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a:solidFill>
                            <a:schemeClr val="bg1"/>
                          </a:solidFill>
                          <a:latin typeface="Calibri" panose="020F0502020204030204" pitchFamily="34" charset="0"/>
                          <a:cs typeface="Calibri" panose="020F0502020204030204" pitchFamily="34" charset="0"/>
                        </a:rPr>
                        <a:t>TPC (n=172)</a:t>
                      </a: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a:solidFill>
                            <a:schemeClr val="bg1"/>
                          </a:solidFill>
                          <a:latin typeface="Calibri" panose="020F0502020204030204" pitchFamily="34" charset="0"/>
                          <a:cs typeface="Calibri" panose="020F0502020204030204" pitchFamily="34" charset="0"/>
                        </a:rPr>
                        <a:t>T-</a:t>
                      </a:r>
                      <a:r>
                        <a:rPr lang="en-GB" sz="1200" err="1">
                          <a:solidFill>
                            <a:schemeClr val="bg1"/>
                          </a:solidFill>
                          <a:latin typeface="Calibri" panose="020F0502020204030204" pitchFamily="34" charset="0"/>
                          <a:cs typeface="Calibri" panose="020F0502020204030204" pitchFamily="34" charset="0"/>
                        </a:rPr>
                        <a:t>DXd</a:t>
                      </a:r>
                      <a:r>
                        <a:rPr lang="en-GB" sz="1200">
                          <a:solidFill>
                            <a:schemeClr val="bg1"/>
                          </a:solidFill>
                          <a:latin typeface="Calibri" panose="020F0502020204030204" pitchFamily="34" charset="0"/>
                          <a:cs typeface="Calibri" panose="020F0502020204030204" pitchFamily="34" charset="0"/>
                        </a:rPr>
                        <a:t> (n=371)</a:t>
                      </a: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a:solidFill>
                            <a:schemeClr val="bg1"/>
                          </a:solidFill>
                          <a:latin typeface="Calibri" panose="020F0502020204030204" pitchFamily="34" charset="0"/>
                          <a:cs typeface="Calibri" panose="020F0502020204030204" pitchFamily="34" charset="0"/>
                        </a:rPr>
                        <a:t>TPC (n=172)</a:t>
                      </a: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a:solidFill>
                            <a:schemeClr val="bg1"/>
                          </a:solidFill>
                          <a:latin typeface="Calibri" panose="020F0502020204030204" pitchFamily="34" charset="0"/>
                          <a:cs typeface="Calibri" panose="020F0502020204030204" pitchFamily="34" charset="0"/>
                        </a:rPr>
                        <a:t>T-</a:t>
                      </a:r>
                      <a:r>
                        <a:rPr lang="en-GB" sz="1200" err="1">
                          <a:solidFill>
                            <a:schemeClr val="bg1"/>
                          </a:solidFill>
                          <a:latin typeface="Calibri" panose="020F0502020204030204" pitchFamily="34" charset="0"/>
                          <a:cs typeface="Calibri" panose="020F0502020204030204" pitchFamily="34" charset="0"/>
                        </a:rPr>
                        <a:t>DXd</a:t>
                      </a:r>
                      <a:r>
                        <a:rPr lang="en-GB" sz="1200">
                          <a:solidFill>
                            <a:schemeClr val="bg1"/>
                          </a:solidFill>
                          <a:latin typeface="Calibri" panose="020F0502020204030204" pitchFamily="34" charset="0"/>
                          <a:cs typeface="Calibri" panose="020F0502020204030204" pitchFamily="34" charset="0"/>
                        </a:rPr>
                        <a:t> (n=371)</a:t>
                      </a: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a:solidFill>
                            <a:schemeClr val="bg1"/>
                          </a:solidFill>
                          <a:latin typeface="Calibri" panose="020F0502020204030204" pitchFamily="34" charset="0"/>
                          <a:cs typeface="Calibri" panose="020F0502020204030204" pitchFamily="34" charset="0"/>
                        </a:rPr>
                        <a:t>TPC (n=172)</a:t>
                      </a: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a:solidFill>
                            <a:schemeClr val="bg1"/>
                          </a:solidFill>
                          <a:latin typeface="Calibri" panose="020F0502020204030204" pitchFamily="34" charset="0"/>
                          <a:cs typeface="Calibri" panose="020F0502020204030204" pitchFamily="34" charset="0"/>
                        </a:rPr>
                        <a:t>T-</a:t>
                      </a:r>
                      <a:r>
                        <a:rPr lang="en-GB" sz="1200" err="1">
                          <a:solidFill>
                            <a:schemeClr val="bg1"/>
                          </a:solidFill>
                          <a:latin typeface="Calibri" panose="020F0502020204030204" pitchFamily="34" charset="0"/>
                          <a:cs typeface="Calibri" panose="020F0502020204030204" pitchFamily="34" charset="0"/>
                        </a:rPr>
                        <a:t>DXd</a:t>
                      </a:r>
                      <a:r>
                        <a:rPr lang="en-GB" sz="1200">
                          <a:solidFill>
                            <a:schemeClr val="bg1"/>
                          </a:solidFill>
                          <a:latin typeface="Calibri" panose="020F0502020204030204" pitchFamily="34" charset="0"/>
                          <a:cs typeface="Calibri" panose="020F0502020204030204" pitchFamily="34" charset="0"/>
                        </a:rPr>
                        <a:t> (n=371)</a:t>
                      </a: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a:solidFill>
                            <a:schemeClr val="bg1"/>
                          </a:solidFill>
                          <a:latin typeface="Calibri" panose="020F0502020204030204" pitchFamily="34" charset="0"/>
                          <a:cs typeface="Calibri" panose="020F0502020204030204" pitchFamily="34" charset="0"/>
                        </a:rPr>
                        <a:t>TPC (n=172)</a:t>
                      </a:r>
                    </a:p>
                  </a:txBody>
                  <a:tcPr marL="121920" marR="1219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4171181172"/>
                  </a:ext>
                </a:extLst>
              </a:tr>
              <a:tr h="1828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dirty="0">
                          <a:latin typeface="Calibri" panose="020F0502020204030204" pitchFamily="34" charset="0"/>
                          <a:cs typeface="Calibri" panose="020F0502020204030204" pitchFamily="34" charset="0"/>
                        </a:rPr>
                        <a:t>ILD/pneumonitis*</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200" dirty="0">
                          <a:latin typeface="Calibri" panose="020F0502020204030204" pitchFamily="34" charset="0"/>
                          <a:cs typeface="Calibri" panose="020F0502020204030204" pitchFamily="34" charset="0"/>
                        </a:rPr>
                        <a:t>13 (3.5)</a:t>
                      </a: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cs typeface="Calibri" panose="020F0502020204030204" pitchFamily="34" charset="0"/>
                        </a:rPr>
                        <a:t>1 (0.6)</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200" dirty="0">
                          <a:latin typeface="Calibri" panose="020F0502020204030204" pitchFamily="34" charset="0"/>
                          <a:cs typeface="Calibri" panose="020F0502020204030204" pitchFamily="34" charset="0"/>
                        </a:rPr>
                        <a:t>24 (6.5)</a:t>
                      </a: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cs typeface="Calibri" panose="020F0502020204030204" pitchFamily="34" charset="0"/>
                        </a:rPr>
                        <a:t>0</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200" dirty="0">
                          <a:latin typeface="Calibri" panose="020F0502020204030204" pitchFamily="34" charset="0"/>
                          <a:cs typeface="Calibri" panose="020F0502020204030204" pitchFamily="34" charset="0"/>
                        </a:rPr>
                        <a:t>4 (1.1)</a:t>
                      </a: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cs typeface="Calibri" panose="020F0502020204030204" pitchFamily="34" charset="0"/>
                        </a:rPr>
                        <a:t>0</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200" dirty="0">
                          <a:latin typeface="Calibri" panose="020F0502020204030204" pitchFamily="34" charset="0"/>
                          <a:cs typeface="Calibri" panose="020F0502020204030204" pitchFamily="34" charset="0"/>
                        </a:rPr>
                        <a:t>0</a:t>
                      </a: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cs typeface="Calibri" panose="020F0502020204030204" pitchFamily="34" charset="0"/>
                        </a:rPr>
                        <a:t>0</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200" dirty="0">
                          <a:latin typeface="Calibri" panose="020F0502020204030204" pitchFamily="34" charset="0"/>
                          <a:cs typeface="Calibri" panose="020F0502020204030204" pitchFamily="34" charset="0"/>
                        </a:rPr>
                        <a:t>4 (1.1)</a:t>
                      </a: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200" dirty="0">
                          <a:latin typeface="Calibri" panose="020F0502020204030204" pitchFamily="34" charset="0"/>
                          <a:cs typeface="Calibri" panose="020F0502020204030204" pitchFamily="34" charset="0"/>
                        </a:rPr>
                        <a:t>0</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200" dirty="0">
                          <a:latin typeface="Calibri" panose="020F0502020204030204" pitchFamily="34" charset="0"/>
                          <a:cs typeface="Calibri" panose="020F0502020204030204" pitchFamily="34" charset="0"/>
                        </a:rPr>
                        <a:t>45 (12.1)</a:t>
                      </a: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cs typeface="Calibri" panose="020F0502020204030204" pitchFamily="34" charset="0"/>
                        </a:rPr>
                        <a:t>1 (0.6)</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22263228"/>
                  </a:ext>
                </a:extLst>
              </a:tr>
              <a:tr h="1828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dirty="0">
                          <a:latin typeface="Calibri" panose="020F0502020204030204" pitchFamily="34" charset="0"/>
                          <a:cs typeface="Calibri" panose="020F0502020204030204" pitchFamily="34" charset="0"/>
                        </a:rPr>
                        <a:t>Left ventricular dysfunction†</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dirty="0">
                        <a:latin typeface="Calibri" panose="020F0502020204030204" pitchFamily="34" charset="0"/>
                        <a:cs typeface="Calibri" panose="020F0502020204030204" pitchFamily="34" charset="0"/>
                      </a:endParaRP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a:latin typeface="Calibri" panose="020F0502020204030204" pitchFamily="34" charset="0"/>
                        <a:cs typeface="Calibri" panose="020F0502020204030204" pitchFamily="34" charset="0"/>
                      </a:endParaRP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dirty="0">
                        <a:latin typeface="Calibri" panose="020F0502020204030204" pitchFamily="34" charset="0"/>
                        <a:cs typeface="Calibri" panose="020F0502020204030204" pitchFamily="34" charset="0"/>
                      </a:endParaRP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dirty="0">
                        <a:latin typeface="Calibri" panose="020F0502020204030204" pitchFamily="34" charset="0"/>
                        <a:cs typeface="Calibri" panose="020F0502020204030204" pitchFamily="34" charset="0"/>
                      </a:endParaRP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dirty="0">
                        <a:latin typeface="Calibri" panose="020F0502020204030204" pitchFamily="34" charset="0"/>
                        <a:cs typeface="Calibri" panose="020F0502020204030204" pitchFamily="34" charset="0"/>
                      </a:endParaRP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a:latin typeface="Calibri" panose="020F0502020204030204" pitchFamily="34" charset="0"/>
                        <a:cs typeface="Calibri" panose="020F0502020204030204" pitchFamily="34" charset="0"/>
                      </a:endParaRP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a:latin typeface="Calibri" panose="020F0502020204030204" pitchFamily="34" charset="0"/>
                        <a:cs typeface="Calibri" panose="020F0502020204030204" pitchFamily="34" charset="0"/>
                      </a:endParaRP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a:latin typeface="Calibri" panose="020F0502020204030204" pitchFamily="34" charset="0"/>
                        <a:cs typeface="Calibri" panose="020F0502020204030204" pitchFamily="34" charset="0"/>
                      </a:endParaRP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a:latin typeface="Calibri" panose="020F0502020204030204" pitchFamily="34" charset="0"/>
                        <a:cs typeface="Calibri" panose="020F0502020204030204" pitchFamily="34" charset="0"/>
                      </a:endParaRP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a:latin typeface="Calibri" panose="020F0502020204030204" pitchFamily="34" charset="0"/>
                        <a:cs typeface="Calibri" panose="020F0502020204030204" pitchFamily="34" charset="0"/>
                      </a:endParaRP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a:latin typeface="Calibri" panose="020F0502020204030204" pitchFamily="34" charset="0"/>
                        <a:cs typeface="Calibri" panose="020F0502020204030204" pitchFamily="34" charset="0"/>
                      </a:endParaRP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a:latin typeface="Calibri" panose="020F0502020204030204" pitchFamily="34" charset="0"/>
                        <a:cs typeface="Calibri" panose="020F0502020204030204" pitchFamily="34" charset="0"/>
                      </a:endParaRP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5580170"/>
                  </a:ext>
                </a:extLst>
              </a:tr>
              <a:tr h="182880">
                <a:tc>
                  <a:txBody>
                    <a:bodyPr/>
                    <a:lstStyle/>
                    <a:p>
                      <a:pPr marL="0" marR="0" lvl="0" indent="177800" algn="l" defTabSz="457200" rtl="0" eaLnBrk="1" fontAlgn="auto" latinLnBrk="0" hangingPunct="1">
                        <a:lnSpc>
                          <a:spcPct val="100000"/>
                        </a:lnSpc>
                        <a:spcBef>
                          <a:spcPts val="0"/>
                        </a:spcBef>
                        <a:spcAft>
                          <a:spcPts val="0"/>
                        </a:spcAft>
                        <a:buClrTx/>
                        <a:buSzTx/>
                        <a:buFontTx/>
                        <a:buNone/>
                        <a:tabLst/>
                        <a:defRPr/>
                      </a:pPr>
                      <a:r>
                        <a:rPr lang="en-GB" sz="1200" b="1" dirty="0">
                          <a:latin typeface="Calibri" panose="020F0502020204030204" pitchFamily="34" charset="0"/>
                          <a:cs typeface="Calibri" panose="020F0502020204030204" pitchFamily="34" charset="0"/>
                        </a:rPr>
                        <a:t>LVEF decreased</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latin typeface="Calibri" panose="020F0502020204030204" pitchFamily="34" charset="0"/>
                          <a:cs typeface="Calibri" panose="020F0502020204030204" pitchFamily="34" charset="0"/>
                        </a:rPr>
                        <a:t>2 (0.5)</a:t>
                      </a: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latin typeface="Calibri" panose="020F0502020204030204" pitchFamily="34" charset="0"/>
                          <a:cs typeface="Calibri" panose="020F0502020204030204" pitchFamily="34" charset="0"/>
                        </a:rPr>
                        <a:t>0</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latin typeface="Calibri" panose="020F0502020204030204" pitchFamily="34" charset="0"/>
                          <a:cs typeface="Calibri" panose="020F0502020204030204" pitchFamily="34" charset="0"/>
                        </a:rPr>
                        <a:t>15 (4.0)</a:t>
                      </a: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latin typeface="Calibri" panose="020F0502020204030204" pitchFamily="34" charset="0"/>
                          <a:cs typeface="Calibri" panose="020F0502020204030204" pitchFamily="34" charset="0"/>
                        </a:rPr>
                        <a:t>0</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latin typeface="Calibri" panose="020F0502020204030204" pitchFamily="34" charset="0"/>
                          <a:cs typeface="Calibri" panose="020F0502020204030204" pitchFamily="34" charset="0"/>
                        </a:rPr>
                        <a:t>1 (0.3)</a:t>
                      </a: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latin typeface="Calibri" panose="020F0502020204030204" pitchFamily="34" charset="0"/>
                          <a:cs typeface="Calibri" panose="020F0502020204030204" pitchFamily="34" charset="0"/>
                        </a:rPr>
                        <a:t>0</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latin typeface="Calibri" panose="020F0502020204030204" pitchFamily="34" charset="0"/>
                          <a:cs typeface="Calibri" panose="020F0502020204030204" pitchFamily="34" charset="0"/>
                        </a:rPr>
                        <a:t>0</a:t>
                      </a: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latin typeface="Calibri" panose="020F0502020204030204" pitchFamily="34" charset="0"/>
                          <a:cs typeface="Calibri" panose="020F0502020204030204" pitchFamily="34" charset="0"/>
                        </a:rPr>
                        <a:t>0</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latin typeface="Calibri" panose="020F0502020204030204" pitchFamily="34" charset="0"/>
                          <a:cs typeface="Calibri" panose="020F0502020204030204" pitchFamily="34" charset="0"/>
                        </a:rPr>
                        <a:t>0</a:t>
                      </a: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latin typeface="Calibri" panose="020F0502020204030204" pitchFamily="34" charset="0"/>
                          <a:cs typeface="Calibri" panose="020F0502020204030204" pitchFamily="34" charset="0"/>
                        </a:rPr>
                        <a:t>0</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latin typeface="Calibri" panose="020F0502020204030204" pitchFamily="34" charset="0"/>
                          <a:cs typeface="Calibri" panose="020F0502020204030204" pitchFamily="34" charset="0"/>
                        </a:rPr>
                        <a:t>18 (4.9)</a:t>
                      </a: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latin typeface="Calibri" panose="020F0502020204030204" pitchFamily="34" charset="0"/>
                          <a:cs typeface="Calibri" panose="020F0502020204030204" pitchFamily="34" charset="0"/>
                        </a:rPr>
                        <a:t>0</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4675228"/>
                  </a:ext>
                </a:extLst>
              </a:tr>
              <a:tr h="182880">
                <a:tc>
                  <a:txBody>
                    <a:bodyPr/>
                    <a:lstStyle/>
                    <a:p>
                      <a:pPr marL="0" marR="0" lvl="0" indent="177800" algn="l" defTabSz="457200" rtl="0" eaLnBrk="1" fontAlgn="auto" latinLnBrk="0" hangingPunct="1">
                        <a:lnSpc>
                          <a:spcPct val="100000"/>
                        </a:lnSpc>
                        <a:spcBef>
                          <a:spcPts val="0"/>
                        </a:spcBef>
                        <a:spcAft>
                          <a:spcPts val="0"/>
                        </a:spcAft>
                        <a:buClrTx/>
                        <a:buSzTx/>
                        <a:buFontTx/>
                        <a:buNone/>
                        <a:tabLst/>
                        <a:defRPr/>
                      </a:pPr>
                      <a:r>
                        <a:rPr lang="en-GB" sz="1200" b="1" dirty="0">
                          <a:latin typeface="Calibri" panose="020F0502020204030204" pitchFamily="34" charset="0"/>
                          <a:cs typeface="Calibri" panose="020F0502020204030204" pitchFamily="34" charset="0"/>
                        </a:rPr>
                        <a:t>Cardiac failure‡</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latin typeface="Calibri" panose="020F0502020204030204" pitchFamily="34" charset="0"/>
                          <a:cs typeface="Calibri" panose="020F0502020204030204" pitchFamily="34" charset="0"/>
                        </a:rPr>
                        <a:t>0</a:t>
                      </a: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latin typeface="Calibri" panose="020F0502020204030204" pitchFamily="34" charset="0"/>
                          <a:cs typeface="Calibri" panose="020F0502020204030204" pitchFamily="34" charset="0"/>
                        </a:rPr>
                        <a:t>0</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latin typeface="Calibri" panose="020F0502020204030204" pitchFamily="34" charset="0"/>
                          <a:cs typeface="Calibri" panose="020F0502020204030204" pitchFamily="34" charset="0"/>
                        </a:rPr>
                        <a:t>1 (0.3)</a:t>
                      </a: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latin typeface="Calibri" panose="020F0502020204030204" pitchFamily="34" charset="0"/>
                          <a:cs typeface="Calibri" panose="020F0502020204030204" pitchFamily="34" charset="0"/>
                        </a:rPr>
                        <a:t>0</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latin typeface="Calibri" panose="020F0502020204030204" pitchFamily="34" charset="0"/>
                          <a:cs typeface="Calibri" panose="020F0502020204030204" pitchFamily="34" charset="0"/>
                        </a:rPr>
                        <a:t>1 (0.3)</a:t>
                      </a: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latin typeface="Calibri" panose="020F0502020204030204" pitchFamily="34" charset="0"/>
                          <a:cs typeface="Calibri" panose="020F0502020204030204" pitchFamily="34" charset="0"/>
                        </a:rPr>
                        <a:t>0</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latin typeface="Calibri" panose="020F0502020204030204" pitchFamily="34" charset="0"/>
                          <a:cs typeface="Calibri" panose="020F0502020204030204" pitchFamily="34" charset="0"/>
                        </a:rPr>
                        <a:t>0</a:t>
                      </a: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latin typeface="Calibri" panose="020F0502020204030204" pitchFamily="34" charset="0"/>
                          <a:cs typeface="Calibri" panose="020F0502020204030204" pitchFamily="34" charset="0"/>
                        </a:rPr>
                        <a:t>0</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latin typeface="Calibri" panose="020F0502020204030204" pitchFamily="34" charset="0"/>
                          <a:cs typeface="Calibri" panose="020F0502020204030204" pitchFamily="34" charset="0"/>
                        </a:rPr>
                        <a:t>0</a:t>
                      </a: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latin typeface="Calibri" panose="020F0502020204030204" pitchFamily="34" charset="0"/>
                          <a:cs typeface="Calibri" panose="020F0502020204030204" pitchFamily="34" charset="0"/>
                        </a:rPr>
                        <a:t>0</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latin typeface="Calibri" panose="020F0502020204030204" pitchFamily="34" charset="0"/>
                          <a:cs typeface="Calibri" panose="020F0502020204030204" pitchFamily="34" charset="0"/>
                        </a:rPr>
                        <a:t>2 (0.5)</a:t>
                      </a:r>
                    </a:p>
                  </a:txBody>
                  <a:tcPr marL="121920" marR="12192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latin typeface="Calibri" panose="020F0502020204030204" pitchFamily="34" charset="0"/>
                          <a:cs typeface="Calibri" panose="020F0502020204030204" pitchFamily="34" charset="0"/>
                        </a:rPr>
                        <a:t>0</a:t>
                      </a:r>
                    </a:p>
                  </a:txBody>
                  <a:tcPr marL="121920" marR="1219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5526904"/>
                  </a:ext>
                </a:extLst>
              </a:tr>
            </a:tbl>
          </a:graphicData>
        </a:graphic>
      </p:graphicFrame>
      <p:sp>
        <p:nvSpPr>
          <p:cNvPr id="15" name="TextBox 14">
            <a:extLst>
              <a:ext uri="{FF2B5EF4-FFF2-40B4-BE49-F238E27FC236}">
                <a16:creationId xmlns:a16="http://schemas.microsoft.com/office/drawing/2014/main" id="{7284635D-C8AF-CBC4-C55E-768ED24127B7}"/>
              </a:ext>
            </a:extLst>
          </p:cNvPr>
          <p:cNvSpPr txBox="1"/>
          <p:nvPr/>
        </p:nvSpPr>
        <p:spPr>
          <a:xfrm>
            <a:off x="177281" y="893304"/>
            <a:ext cx="5737904" cy="379656"/>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Drug related TEAEs in ≥20% of patients</a:t>
            </a:r>
          </a:p>
        </p:txBody>
      </p:sp>
      <p:sp>
        <p:nvSpPr>
          <p:cNvPr id="16" name="TextBox 15">
            <a:extLst>
              <a:ext uri="{FF2B5EF4-FFF2-40B4-BE49-F238E27FC236}">
                <a16:creationId xmlns:a16="http://schemas.microsoft.com/office/drawing/2014/main" id="{A6C9A569-047F-11D2-8A7A-E48C9D2B9F4A}"/>
              </a:ext>
            </a:extLst>
          </p:cNvPr>
          <p:cNvSpPr txBox="1"/>
          <p:nvPr/>
        </p:nvSpPr>
        <p:spPr>
          <a:xfrm>
            <a:off x="6908802" y="1031605"/>
            <a:ext cx="5283199" cy="379656"/>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Most common TEAEs associated with: </a:t>
            </a:r>
          </a:p>
        </p:txBody>
      </p:sp>
      <p:graphicFrame>
        <p:nvGraphicFramePr>
          <p:cNvPr id="17" name="Table 28">
            <a:extLst>
              <a:ext uri="{FF2B5EF4-FFF2-40B4-BE49-F238E27FC236}">
                <a16:creationId xmlns:a16="http://schemas.microsoft.com/office/drawing/2014/main" id="{E1C6BCE9-F960-42DC-69C0-74E0FDB3D21E}"/>
              </a:ext>
            </a:extLst>
          </p:cNvPr>
          <p:cNvGraphicFramePr>
            <a:graphicFrameLocks noGrp="1"/>
          </p:cNvGraphicFramePr>
          <p:nvPr/>
        </p:nvGraphicFramePr>
        <p:xfrm>
          <a:off x="6839076" y="1479664"/>
          <a:ext cx="5193267" cy="1813560"/>
        </p:xfrm>
        <a:graphic>
          <a:graphicData uri="http://schemas.openxmlformats.org/drawingml/2006/table">
            <a:tbl>
              <a:tblPr firstRow="1" bandRow="1">
                <a:tableStyleId>{69012ECD-51FC-41F1-AA8D-1B2483CD663E}</a:tableStyleId>
              </a:tblPr>
              <a:tblGrid>
                <a:gridCol w="1731089">
                  <a:extLst>
                    <a:ext uri="{9D8B030D-6E8A-4147-A177-3AD203B41FA5}">
                      <a16:colId xmlns:a16="http://schemas.microsoft.com/office/drawing/2014/main" val="1026202456"/>
                    </a:ext>
                  </a:extLst>
                </a:gridCol>
                <a:gridCol w="1843595">
                  <a:extLst>
                    <a:ext uri="{9D8B030D-6E8A-4147-A177-3AD203B41FA5}">
                      <a16:colId xmlns:a16="http://schemas.microsoft.com/office/drawing/2014/main" val="1590928428"/>
                    </a:ext>
                  </a:extLst>
                </a:gridCol>
                <a:gridCol w="1618583">
                  <a:extLst>
                    <a:ext uri="{9D8B030D-6E8A-4147-A177-3AD203B41FA5}">
                      <a16:colId xmlns:a16="http://schemas.microsoft.com/office/drawing/2014/main" val="1706358404"/>
                    </a:ext>
                  </a:extLst>
                </a:gridCol>
              </a:tblGrid>
              <a:tr h="345440">
                <a:tc>
                  <a:txBody>
                    <a:bodyPr/>
                    <a:lstStyle/>
                    <a:p>
                      <a:endParaRPr lang="en-GB" sz="1100">
                        <a:latin typeface="Calibri" panose="020F0502020204030204" pitchFamily="34" charset="0"/>
                        <a:cs typeface="Calibri" panose="020F050202020403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500" dirty="0">
                          <a:latin typeface="Calibri" panose="020F0502020204030204" pitchFamily="34" charset="0"/>
                          <a:cs typeface="Calibri" panose="020F0502020204030204" pitchFamily="34" charset="0"/>
                        </a:rPr>
                        <a:t>T-</a:t>
                      </a:r>
                      <a:r>
                        <a:rPr lang="en-GB" sz="1500" dirty="0" err="1">
                          <a:latin typeface="Calibri" panose="020F0502020204030204" pitchFamily="34" charset="0"/>
                          <a:cs typeface="Calibri" panose="020F0502020204030204" pitchFamily="34" charset="0"/>
                        </a:rPr>
                        <a:t>DXd</a:t>
                      </a:r>
                      <a:endParaRPr lang="en-GB" sz="1500" dirty="0">
                        <a:latin typeface="Calibri" panose="020F0502020204030204" pitchFamily="34" charset="0"/>
                        <a:cs typeface="Calibri" panose="020F050202020403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985"/>
                    </a:solidFill>
                  </a:tcPr>
                </a:tc>
                <a:tc>
                  <a:txBody>
                    <a:bodyPr/>
                    <a:lstStyle/>
                    <a:p>
                      <a:pPr algn="ctr"/>
                      <a:r>
                        <a:rPr lang="en-GB" sz="1500" dirty="0">
                          <a:latin typeface="Calibri" panose="020F0502020204030204" pitchFamily="34" charset="0"/>
                          <a:cs typeface="Calibri" panose="020F0502020204030204" pitchFamily="34" charset="0"/>
                        </a:rPr>
                        <a:t>TPC</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640259582"/>
                  </a:ext>
                </a:extLst>
              </a:tr>
              <a:tr h="4876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latin typeface="Calibri" panose="020F0502020204030204" pitchFamily="34" charset="0"/>
                          <a:ea typeface="+mn-ea"/>
                          <a:cs typeface="Calibri" panose="020F0502020204030204" pitchFamily="34" charset="0"/>
                        </a:rPr>
                        <a:t>Treatment discontinuation</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mn-ea"/>
                          <a:cs typeface="Calibri" panose="020F0502020204030204" pitchFamily="34" charset="0"/>
                        </a:rPr>
                        <a:t>10.2% ILD/pneumonitis</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a:latin typeface="Calibri" panose="020F0502020204030204" pitchFamily="34" charset="0"/>
                          <a:ea typeface="+mn-ea"/>
                          <a:cs typeface="Calibri" panose="020F0502020204030204" pitchFamily="34" charset="0"/>
                        </a:rPr>
                        <a:t>2.3% peripheral sensory neuropathy</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4498405"/>
                  </a:ext>
                </a:extLst>
              </a:tr>
              <a:tr h="4876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i="0" u="none" strike="noStrike" kern="1200" baseline="0">
                          <a:latin typeface="Calibri" panose="020F0502020204030204" pitchFamily="34" charset="0"/>
                          <a:ea typeface="+mn-ea"/>
                          <a:cs typeface="Calibri" panose="020F0502020204030204" pitchFamily="34" charset="0"/>
                        </a:rPr>
                        <a:t>Dose reduction</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mn-ea"/>
                          <a:cs typeface="Calibri" panose="020F0502020204030204" pitchFamily="34" charset="0"/>
                        </a:rPr>
                        <a:t>4.6% nausea and 3% decreased platelets</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i="0" u="none" strike="noStrike" kern="1200" baseline="0" dirty="0">
                          <a:latin typeface="Calibri" panose="020F0502020204030204" pitchFamily="34" charset="0"/>
                          <a:ea typeface="+mn-ea"/>
                          <a:cs typeface="Calibri" panose="020F0502020204030204" pitchFamily="34" charset="0"/>
                        </a:rPr>
                        <a:t>10.5% neutropenia</a:t>
                      </a:r>
                      <a:endParaRPr lang="en-GB" sz="1200" dirty="0">
                        <a:latin typeface="Calibri" panose="020F0502020204030204" pitchFamily="34" charset="0"/>
                        <a:cs typeface="Calibri" panose="020F050202020403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9938290"/>
                  </a:ext>
                </a:extLst>
              </a:tr>
              <a:tr h="487680">
                <a:tc>
                  <a:txBody>
                    <a:bodyPr/>
                    <a:lstStyle/>
                    <a:p>
                      <a:r>
                        <a:rPr lang="en-GB" sz="1200" b="1" i="0" u="none" strike="noStrike" kern="1200" baseline="0" dirty="0">
                          <a:latin typeface="Calibri" panose="020F0502020204030204" pitchFamily="34" charset="0"/>
                          <a:ea typeface="+mn-ea"/>
                          <a:cs typeface="Calibri" panose="020F0502020204030204" pitchFamily="34" charset="0"/>
                        </a:rPr>
                        <a:t>Total on-treatment deaths</a:t>
                      </a:r>
                      <a:r>
                        <a:rPr lang="en-GB" sz="1200" b="1" i="0" u="none" strike="noStrike" kern="1200" baseline="30000" dirty="0">
                          <a:latin typeface="Calibri" panose="020F0502020204030204" pitchFamily="34" charset="0"/>
                          <a:ea typeface="+mn-ea"/>
                          <a:cs typeface="Calibri" panose="020F0502020204030204" pitchFamily="34" charset="0"/>
                        </a:rPr>
                        <a:t>§</a:t>
                      </a:r>
                      <a:endParaRPr lang="en-GB" sz="1200" baseline="30000" dirty="0">
                        <a:latin typeface="Calibri" panose="020F0502020204030204" pitchFamily="34" charset="0"/>
                        <a:cs typeface="Calibri" panose="020F050202020403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latin typeface="Calibri" panose="020F0502020204030204" pitchFamily="34" charset="0"/>
                          <a:ea typeface="+mn-ea"/>
                          <a:cs typeface="Calibri" panose="020F0502020204030204" pitchFamily="34" charset="0"/>
                        </a:rPr>
                        <a:t>3.8%</a:t>
                      </a:r>
                      <a:endParaRPr lang="en-GB" sz="1200" dirty="0">
                        <a:latin typeface="Calibri" panose="020F0502020204030204" pitchFamily="34" charset="0"/>
                        <a:cs typeface="Calibri" panose="020F050202020403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i="0" u="none" strike="noStrike" kern="1200" baseline="0" dirty="0">
                          <a:latin typeface="Calibri" panose="020F0502020204030204" pitchFamily="34" charset="0"/>
                          <a:ea typeface="+mn-ea"/>
                          <a:cs typeface="Calibri" panose="020F0502020204030204" pitchFamily="34" charset="0"/>
                        </a:rPr>
                        <a:t>4.7%</a:t>
                      </a:r>
                      <a:endParaRPr lang="en-GB" sz="1200" dirty="0">
                        <a:latin typeface="Calibri" panose="020F0502020204030204" pitchFamily="34" charset="0"/>
                        <a:cs typeface="Calibri" panose="020F050202020403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3866454"/>
                  </a:ext>
                </a:extLst>
              </a:tr>
            </a:tbl>
          </a:graphicData>
        </a:graphic>
      </p:graphicFrame>
      <p:sp>
        <p:nvSpPr>
          <p:cNvPr id="2" name="Rectangle 1">
            <a:extLst>
              <a:ext uri="{FF2B5EF4-FFF2-40B4-BE49-F238E27FC236}">
                <a16:creationId xmlns:a16="http://schemas.microsoft.com/office/drawing/2014/main" id="{297F4C3D-683D-DA47-A577-BE8D06FB6482}"/>
              </a:ext>
            </a:extLst>
          </p:cNvPr>
          <p:cNvSpPr/>
          <p:nvPr/>
        </p:nvSpPr>
        <p:spPr>
          <a:xfrm>
            <a:off x="429066" y="5126757"/>
            <a:ext cx="2617167" cy="379656"/>
          </a:xfrm>
          <a:prstGeom prst="rect">
            <a:avLst/>
          </a:prstGeom>
        </p:spPr>
        <p:txBody>
          <a:bodyPr wrap="squar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AEs of special interest</a:t>
            </a:r>
          </a:p>
        </p:txBody>
      </p:sp>
      <p:sp>
        <p:nvSpPr>
          <p:cNvPr id="18" name="TextBox 17">
            <a:extLst>
              <a:ext uri="{FF2B5EF4-FFF2-40B4-BE49-F238E27FC236}">
                <a16:creationId xmlns:a16="http://schemas.microsoft.com/office/drawing/2014/main" id="{B84626A7-1C93-C04E-896A-D2A9CB43CDE3}"/>
              </a:ext>
            </a:extLst>
          </p:cNvPr>
          <p:cNvSpPr txBox="1"/>
          <p:nvPr/>
        </p:nvSpPr>
        <p:spPr>
          <a:xfrm>
            <a:off x="3250009" y="1214903"/>
            <a:ext cx="1155180" cy="297454"/>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T-DXD</a:t>
            </a:r>
            <a:endPar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20" name="TextBox 19">
            <a:extLst>
              <a:ext uri="{FF2B5EF4-FFF2-40B4-BE49-F238E27FC236}">
                <a16:creationId xmlns:a16="http://schemas.microsoft.com/office/drawing/2014/main" id="{68127220-53DC-1242-8631-E1B01B919D5A}"/>
              </a:ext>
            </a:extLst>
          </p:cNvPr>
          <p:cNvSpPr txBox="1"/>
          <p:nvPr/>
        </p:nvSpPr>
        <p:spPr>
          <a:xfrm>
            <a:off x="3873425" y="1214903"/>
            <a:ext cx="1155180" cy="297454"/>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TPC</a:t>
            </a:r>
          </a:p>
        </p:txBody>
      </p:sp>
      <p:sp>
        <p:nvSpPr>
          <p:cNvPr id="21" name="Footer Placeholder 4">
            <a:extLst>
              <a:ext uri="{FF2B5EF4-FFF2-40B4-BE49-F238E27FC236}">
                <a16:creationId xmlns:a16="http://schemas.microsoft.com/office/drawing/2014/main" id="{C3D2FC1A-D1BB-1242-B7CC-2BBF7057AEED}"/>
              </a:ext>
            </a:extLst>
          </p:cNvPr>
          <p:cNvSpPr txBox="1">
            <a:spLocks/>
          </p:cNvSpPr>
          <p:nvPr/>
        </p:nvSpPr>
        <p:spPr>
          <a:xfrm>
            <a:off x="0" y="6610935"/>
            <a:ext cx="12192000" cy="242111"/>
          </a:xfrm>
          <a:prstGeom prst="rect">
            <a:avLst/>
          </a:prstGeom>
          <a:noFill/>
        </p:spPr>
        <p:txBody>
          <a:bodyPr lIns="121920" tIns="60960" rIns="121920" bIns="60960" anchor="t"/>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0" marR="0" lvl="0" indent="0" algn="r" defTabSz="609570" rtl="0" eaLnBrk="0" fontAlgn="base" latinLnBrk="0" hangingPunct="0">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a:ea typeface="MS PGothic"/>
                <a:cs typeface="Calibri"/>
              </a:rPr>
              <a:t>Modi S, et al. </a:t>
            </a:r>
            <a:r>
              <a:rPr kumimoji="0" lang="en-GB" sz="1100" b="1" i="1" u="none" strike="noStrike" kern="1200" cap="none" spc="0" normalizeH="0" baseline="0" noProof="0" dirty="0">
                <a:ln>
                  <a:noFill/>
                </a:ln>
                <a:solidFill>
                  <a:srgbClr val="000000"/>
                </a:solidFill>
                <a:effectLst/>
                <a:uLnTx/>
                <a:uFillTx/>
                <a:latin typeface="Calibri"/>
                <a:ea typeface="MS PGothic"/>
                <a:cs typeface="Calibri"/>
              </a:rPr>
              <a:t>ESMO 2023; Abstract 376O.</a:t>
            </a:r>
            <a:endParaRPr kumimoji="0" lang="en-GB" sz="1100" b="1" i="0" u="none" strike="noStrike" kern="1200" cap="none" spc="0" normalizeH="0" baseline="0" noProof="0" dirty="0">
              <a:ln>
                <a:noFill/>
              </a:ln>
              <a:solidFill>
                <a:srgbClr val="000000"/>
              </a:solidFill>
              <a:effectLst/>
              <a:uLnTx/>
              <a:uFillTx/>
              <a:latin typeface="Calibri"/>
              <a:ea typeface="MS PGothic"/>
              <a:cs typeface="Calibri"/>
            </a:endParaRPr>
          </a:p>
        </p:txBody>
      </p:sp>
      <p:pic>
        <p:nvPicPr>
          <p:cNvPr id="4" name="Picture 3" descr="A graph with numbers and a number in the middle&#10;&#10;Description automatically generated with medium confidence">
            <a:extLst>
              <a:ext uri="{FF2B5EF4-FFF2-40B4-BE49-F238E27FC236}">
                <a16:creationId xmlns:a16="http://schemas.microsoft.com/office/drawing/2014/main" id="{79E3E73C-FFD6-C50B-7779-4C5E3D794F8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225" r="35195"/>
          <a:stretch/>
        </p:blipFill>
        <p:spPr>
          <a:xfrm>
            <a:off x="71457" y="1483391"/>
            <a:ext cx="5566470" cy="3296362"/>
          </a:xfrm>
          <a:prstGeom prst="rect">
            <a:avLst/>
          </a:prstGeom>
        </p:spPr>
      </p:pic>
      <p:pic>
        <p:nvPicPr>
          <p:cNvPr id="5" name="Picture 4" descr="A graph with numbers and a number in the middle&#10;&#10;Description automatically generated with medium confidence">
            <a:extLst>
              <a:ext uri="{FF2B5EF4-FFF2-40B4-BE49-F238E27FC236}">
                <a16:creationId xmlns:a16="http://schemas.microsoft.com/office/drawing/2014/main" id="{1D4B6736-5E9E-0DCE-2260-A1F5909803C9}"/>
              </a:ext>
            </a:extLst>
          </p:cNvPr>
          <p:cNvPicPr>
            <a:picLocks noChangeAspect="1"/>
          </p:cNvPicPr>
          <p:nvPr/>
        </p:nvPicPr>
        <p:blipFill rotWithShape="1">
          <a:blip r:embed="rId5"/>
          <a:srcRect l="78036" r="4924" b="70638"/>
          <a:stretch/>
        </p:blipFill>
        <p:spPr>
          <a:xfrm>
            <a:off x="5374456" y="1559638"/>
            <a:ext cx="1169780" cy="758932"/>
          </a:xfrm>
          <a:prstGeom prst="rect">
            <a:avLst/>
          </a:prstGeom>
        </p:spPr>
      </p:pic>
      <p:sp>
        <p:nvSpPr>
          <p:cNvPr id="6" name="Rectangle 5">
            <a:extLst>
              <a:ext uri="{FF2B5EF4-FFF2-40B4-BE49-F238E27FC236}">
                <a16:creationId xmlns:a16="http://schemas.microsoft.com/office/drawing/2014/main" id="{EA81AEF6-D40E-08E9-9082-47CC1C98BCC8}"/>
              </a:ext>
            </a:extLst>
          </p:cNvPr>
          <p:cNvSpPr/>
          <p:nvPr/>
        </p:nvSpPr>
        <p:spPr>
          <a:xfrm>
            <a:off x="1291772" y="1536519"/>
            <a:ext cx="779706" cy="312176"/>
          </a:xfrm>
          <a:prstGeom prst="rect">
            <a:avLst/>
          </a:prstGeom>
          <a:noFill/>
          <a:ln>
            <a:solidFill>
              <a:srgbClr val="01257C"/>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 name="Rectangle 6">
            <a:extLst>
              <a:ext uri="{FF2B5EF4-FFF2-40B4-BE49-F238E27FC236}">
                <a16:creationId xmlns:a16="http://schemas.microsoft.com/office/drawing/2014/main" id="{27B9F18D-0B76-0D65-FF89-253E6E75D1D7}"/>
              </a:ext>
            </a:extLst>
          </p:cNvPr>
          <p:cNvSpPr/>
          <p:nvPr/>
        </p:nvSpPr>
        <p:spPr>
          <a:xfrm>
            <a:off x="957942" y="2582401"/>
            <a:ext cx="1113535" cy="312176"/>
          </a:xfrm>
          <a:prstGeom prst="rect">
            <a:avLst/>
          </a:prstGeom>
          <a:noFill/>
          <a:ln>
            <a:solidFill>
              <a:srgbClr val="90909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Tree>
    <p:extLst>
      <p:ext uri="{BB962C8B-B14F-4D97-AF65-F5344CB8AC3E}">
        <p14:creationId xmlns:p14="http://schemas.microsoft.com/office/powerpoint/2010/main" val="3214893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68EA3BA-BB28-F741-A0E4-41ABB08C23B4}"/>
              </a:ext>
            </a:extLst>
          </p:cNvPr>
          <p:cNvGrpSpPr/>
          <p:nvPr/>
        </p:nvGrpSpPr>
        <p:grpSpPr>
          <a:xfrm>
            <a:off x="2644069" y="1638700"/>
            <a:ext cx="3830585" cy="4230080"/>
            <a:chOff x="882501" y="1389213"/>
            <a:chExt cx="2335578" cy="2449093"/>
          </a:xfrm>
        </p:grpSpPr>
        <p:pic>
          <p:nvPicPr>
            <p:cNvPr id="15" name="Picture 14">
              <a:extLst>
                <a:ext uri="{FF2B5EF4-FFF2-40B4-BE49-F238E27FC236}">
                  <a16:creationId xmlns:a16="http://schemas.microsoft.com/office/drawing/2014/main" id="{EAA8410A-2C40-4447-9BAE-9B9E5404E5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9385" t="5487" b="50611"/>
            <a:stretch/>
          </p:blipFill>
          <p:spPr>
            <a:xfrm>
              <a:off x="882501" y="1435395"/>
              <a:ext cx="2335578" cy="2402911"/>
            </a:xfrm>
            <a:prstGeom prst="rect">
              <a:avLst/>
            </a:prstGeom>
          </p:spPr>
        </p:pic>
        <p:pic>
          <p:nvPicPr>
            <p:cNvPr id="6" name="Picture 5">
              <a:extLst>
                <a:ext uri="{FF2B5EF4-FFF2-40B4-BE49-F238E27FC236}">
                  <a16:creationId xmlns:a16="http://schemas.microsoft.com/office/drawing/2014/main" id="{C6FFE653-7FCA-8C4E-876F-589424EAB7DE}"/>
                </a:ext>
              </a:extLst>
            </p:cNvPr>
            <p:cNvPicPr>
              <a:picLocks noChangeAspect="1"/>
            </p:cNvPicPr>
            <p:nvPr/>
          </p:nvPicPr>
          <p:blipFill>
            <a:blip r:embed="rId4"/>
            <a:stretch>
              <a:fillRect/>
            </a:stretch>
          </p:blipFill>
          <p:spPr>
            <a:xfrm>
              <a:off x="1919440" y="1761065"/>
              <a:ext cx="72000" cy="46588"/>
            </a:xfrm>
            <a:prstGeom prst="rect">
              <a:avLst/>
            </a:prstGeom>
          </p:spPr>
        </p:pic>
        <p:pic>
          <p:nvPicPr>
            <p:cNvPr id="8" name="Picture 7">
              <a:extLst>
                <a:ext uri="{FF2B5EF4-FFF2-40B4-BE49-F238E27FC236}">
                  <a16:creationId xmlns:a16="http://schemas.microsoft.com/office/drawing/2014/main" id="{FCC11F6B-A947-E640-BD52-54B58C09DD97}"/>
                </a:ext>
              </a:extLst>
            </p:cNvPr>
            <p:cNvPicPr>
              <a:picLocks noChangeAspect="1"/>
            </p:cNvPicPr>
            <p:nvPr/>
          </p:nvPicPr>
          <p:blipFill>
            <a:blip r:embed="rId4"/>
            <a:stretch>
              <a:fillRect/>
            </a:stretch>
          </p:blipFill>
          <p:spPr>
            <a:xfrm>
              <a:off x="2114173" y="1761065"/>
              <a:ext cx="72000" cy="46588"/>
            </a:xfrm>
            <a:prstGeom prst="rect">
              <a:avLst/>
            </a:prstGeom>
          </p:spPr>
        </p:pic>
        <p:sp>
          <p:nvSpPr>
            <p:cNvPr id="7" name="Pie 6">
              <a:extLst>
                <a:ext uri="{FF2B5EF4-FFF2-40B4-BE49-F238E27FC236}">
                  <a16:creationId xmlns:a16="http://schemas.microsoft.com/office/drawing/2014/main" id="{5BB55B1D-560E-DE45-9739-F78968A1E603}"/>
                </a:ext>
              </a:extLst>
            </p:cNvPr>
            <p:cNvSpPr/>
            <p:nvPr/>
          </p:nvSpPr>
          <p:spPr>
            <a:xfrm rot="8025157">
              <a:off x="1770260" y="1521590"/>
              <a:ext cx="555023" cy="290269"/>
            </a:xfrm>
            <a:prstGeom prst="pie">
              <a:avLst>
                <a:gd name="adj1" fmla="val 720196"/>
                <a:gd name="adj2" fmla="val 15426517"/>
              </a:avLst>
            </a:prstGeom>
            <a:solidFill>
              <a:schemeClr val="tx2"/>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pic>
          <p:nvPicPr>
            <p:cNvPr id="10" name="Picture 9">
              <a:extLst>
                <a:ext uri="{FF2B5EF4-FFF2-40B4-BE49-F238E27FC236}">
                  <a16:creationId xmlns:a16="http://schemas.microsoft.com/office/drawing/2014/main" id="{12B4DD6F-4A1F-A445-A770-DA790603687D}"/>
                </a:ext>
              </a:extLst>
            </p:cNvPr>
            <p:cNvPicPr>
              <a:picLocks/>
            </p:cNvPicPr>
            <p:nvPr/>
          </p:nvPicPr>
          <p:blipFill>
            <a:blip r:embed="rId5"/>
            <a:stretch>
              <a:fillRect/>
            </a:stretch>
          </p:blipFill>
          <p:spPr>
            <a:xfrm>
              <a:off x="1969289" y="1919720"/>
              <a:ext cx="162000" cy="72000"/>
            </a:xfrm>
            <a:prstGeom prst="rect">
              <a:avLst/>
            </a:prstGeom>
          </p:spPr>
        </p:pic>
      </p:grpSp>
      <p:sp>
        <p:nvSpPr>
          <p:cNvPr id="48" name="Rounded Rectangle 47">
            <a:extLst>
              <a:ext uri="{FF2B5EF4-FFF2-40B4-BE49-F238E27FC236}">
                <a16:creationId xmlns:a16="http://schemas.microsoft.com/office/drawing/2014/main" id="{01E86E40-E5E3-0A4F-A43E-85C0E76D4AF7}"/>
              </a:ext>
            </a:extLst>
          </p:cNvPr>
          <p:cNvSpPr/>
          <p:nvPr/>
        </p:nvSpPr>
        <p:spPr>
          <a:xfrm>
            <a:off x="5575960" y="1474789"/>
            <a:ext cx="2681371" cy="4320000"/>
          </a:xfrm>
          <a:prstGeom prst="roundRect">
            <a:avLst>
              <a:gd name="adj" fmla="val 8536"/>
            </a:avLst>
          </a:prstGeom>
          <a:solidFill>
            <a:schemeClr val="accent4">
              <a:lumMod val="40000"/>
              <a:lumOff val="60000"/>
              <a:alpha val="16863"/>
            </a:schemeClr>
          </a:solidFill>
          <a:ln>
            <a:solidFill>
              <a:schemeClr val="accent4">
                <a:lumMod val="40000"/>
                <a:lumOff val="60000"/>
              </a:schemeClr>
            </a:solidFill>
          </a:ln>
        </p:spPr>
        <p:txBody>
          <a:bodyPr wrap="square" rtlCol="0" anchor="ctr">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31" name="Text Placeholder 11">
            <a:extLst>
              <a:ext uri="{FF2B5EF4-FFF2-40B4-BE49-F238E27FC236}">
                <a16:creationId xmlns:a16="http://schemas.microsoft.com/office/drawing/2014/main" id="{790F6D7B-A4C6-4040-8D87-7D0161F8C548}"/>
              </a:ext>
            </a:extLst>
          </p:cNvPr>
          <p:cNvSpPr txBox="1">
            <a:spLocks/>
          </p:cNvSpPr>
          <p:nvPr/>
        </p:nvSpPr>
        <p:spPr>
          <a:xfrm>
            <a:off x="5771628" y="6593494"/>
            <a:ext cx="6384768" cy="264506"/>
          </a:xfrm>
          <a:prstGeom prst="rect">
            <a:avLst/>
          </a:prstGeom>
        </p:spPr>
        <p:txBody>
          <a:bodyPr/>
          <a:lstStyle>
            <a:lvl1pPr marL="342900" indent="-3429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lumMod val="50000"/>
                    <a:lumOff val="50000"/>
                  </a:schemeClr>
                </a:solidFill>
                <a:latin typeface="Arial" panose="020B0604020202020204" pitchFamily="34" charset="0"/>
                <a:ea typeface="MS PGothic" pitchFamily="34" charset="-128"/>
                <a:cs typeface="Arial" panose="020B0604020202020204" pitchFamily="34" charset="0"/>
              </a:defRPr>
            </a:lvl2pPr>
            <a:lvl3pPr marL="1143000" indent="-2286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bg1">
                    <a:lumMod val="65000"/>
                  </a:schemeClr>
                </a:solidFill>
                <a:latin typeface="Arial" panose="020B0604020202020204" pitchFamily="34" charset="0"/>
                <a:ea typeface="MS PGothic" pitchFamily="34" charset="-128"/>
                <a:cs typeface="Arial" panose="020B0604020202020204"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609585" rtl="0" eaLnBrk="1" fontAlgn="base" latinLnBrk="0" hangingPunct="1">
              <a:lnSpc>
                <a:spcPct val="100000"/>
              </a:lnSpc>
              <a:spcBef>
                <a:spcPct val="20000"/>
              </a:spcBef>
              <a:spcAft>
                <a:spcPct val="0"/>
              </a:spcAft>
              <a:buClr>
                <a:prstClr val="black"/>
              </a:buClr>
              <a:buSzPct val="35000"/>
              <a:buFont typeface="Wingdings" panose="05000000000000000000" pitchFamily="2" charset="2"/>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Modi, et al NEJM 2022;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Hackshaw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 BCRT 2022; Powell, ESMO Open 2022;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Abuhelwa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 Drugs 2022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endParaRPr>
          </a:p>
        </p:txBody>
      </p:sp>
      <p:sp>
        <p:nvSpPr>
          <p:cNvPr id="23" name="Rectangle 22">
            <a:extLst>
              <a:ext uri="{FF2B5EF4-FFF2-40B4-BE49-F238E27FC236}">
                <a16:creationId xmlns:a16="http://schemas.microsoft.com/office/drawing/2014/main" id="{65EED492-B4D4-9041-8107-FCB725BEAA34}"/>
              </a:ext>
            </a:extLst>
          </p:cNvPr>
          <p:cNvSpPr/>
          <p:nvPr/>
        </p:nvSpPr>
        <p:spPr>
          <a:xfrm>
            <a:off x="5989602" y="2283959"/>
            <a:ext cx="1728657"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Fatigue 48%</a:t>
            </a:r>
          </a:p>
        </p:txBody>
      </p:sp>
      <p:sp>
        <p:nvSpPr>
          <p:cNvPr id="24" name="Rectangle 23">
            <a:extLst>
              <a:ext uri="{FF2B5EF4-FFF2-40B4-BE49-F238E27FC236}">
                <a16:creationId xmlns:a16="http://schemas.microsoft.com/office/drawing/2014/main" id="{396F31E1-5A71-7942-923E-7A0CD2E623F7}"/>
              </a:ext>
            </a:extLst>
          </p:cNvPr>
          <p:cNvSpPr/>
          <p:nvPr/>
        </p:nvSpPr>
        <p:spPr>
          <a:xfrm>
            <a:off x="5623820" y="2964761"/>
            <a:ext cx="2616040"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C00000"/>
                </a:solidFill>
                <a:effectLst/>
                <a:uLnTx/>
                <a:uFillTx/>
                <a:latin typeface="Calibri" panose="020F0502020204030204" pitchFamily="34" charset="0"/>
                <a:ea typeface="MS PGothic" panose="020B0600070205080204" pitchFamily="34" charset="-128"/>
                <a:cs typeface="+mn-cs"/>
              </a:rPr>
              <a:t>Interstitial lung disease 12%</a:t>
            </a:r>
          </a:p>
        </p:txBody>
      </p:sp>
      <p:sp>
        <p:nvSpPr>
          <p:cNvPr id="26" name="Rectangle 25">
            <a:extLst>
              <a:ext uri="{FF2B5EF4-FFF2-40B4-BE49-F238E27FC236}">
                <a16:creationId xmlns:a16="http://schemas.microsoft.com/office/drawing/2014/main" id="{BE1C4678-765E-7448-B45E-6524AAA6E398}"/>
              </a:ext>
            </a:extLst>
          </p:cNvPr>
          <p:cNvSpPr/>
          <p:nvPr/>
        </p:nvSpPr>
        <p:spPr>
          <a:xfrm>
            <a:off x="6196412" y="4894137"/>
            <a:ext cx="1728657"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C00000"/>
                </a:solidFill>
                <a:effectLst/>
                <a:uLnTx/>
                <a:uFillTx/>
                <a:latin typeface="Calibri" panose="020F0502020204030204" pitchFamily="34" charset="0"/>
                <a:ea typeface="MS PGothic" panose="020B0600070205080204" pitchFamily="34" charset="-128"/>
                <a:cs typeface="+mn-cs"/>
              </a:rPr>
              <a:t>Nausea 73%</a:t>
            </a:r>
          </a:p>
        </p:txBody>
      </p:sp>
      <p:cxnSp>
        <p:nvCxnSpPr>
          <p:cNvPr id="35" name="Straight Arrow Connector 34">
            <a:extLst>
              <a:ext uri="{FF2B5EF4-FFF2-40B4-BE49-F238E27FC236}">
                <a16:creationId xmlns:a16="http://schemas.microsoft.com/office/drawing/2014/main" id="{865F26DC-8BD3-0141-A1C9-2AF5457B5D36}"/>
              </a:ext>
            </a:extLst>
          </p:cNvPr>
          <p:cNvCxnSpPr>
            <a:cxnSpLocks/>
          </p:cNvCxnSpPr>
          <p:nvPr/>
        </p:nvCxnSpPr>
        <p:spPr>
          <a:xfrm flipV="1">
            <a:off x="3379701" y="4140368"/>
            <a:ext cx="384000" cy="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59C0AFD6-F732-8A45-AE2F-C851007CFC97}"/>
              </a:ext>
            </a:extLst>
          </p:cNvPr>
          <p:cNvCxnSpPr>
            <a:cxnSpLocks/>
          </p:cNvCxnSpPr>
          <p:nvPr/>
        </p:nvCxnSpPr>
        <p:spPr>
          <a:xfrm>
            <a:off x="3069597" y="4951308"/>
            <a:ext cx="856460" cy="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973FB68A-A153-9549-BBA4-D1D61D44AAE8}"/>
              </a:ext>
            </a:extLst>
          </p:cNvPr>
          <p:cNvCxnSpPr>
            <a:cxnSpLocks/>
          </p:cNvCxnSpPr>
          <p:nvPr/>
        </p:nvCxnSpPr>
        <p:spPr>
          <a:xfrm flipH="1" flipV="1">
            <a:off x="5028121" y="2540816"/>
            <a:ext cx="384000" cy="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C713234B-E59F-8744-90BF-F23CA730C190}"/>
              </a:ext>
            </a:extLst>
          </p:cNvPr>
          <p:cNvCxnSpPr>
            <a:cxnSpLocks/>
          </p:cNvCxnSpPr>
          <p:nvPr/>
        </p:nvCxnSpPr>
        <p:spPr>
          <a:xfrm flipH="1" flipV="1">
            <a:off x="5011007" y="3191056"/>
            <a:ext cx="384000" cy="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471CC0E0-1C28-0243-8CA0-360E6C31303A}"/>
              </a:ext>
            </a:extLst>
          </p:cNvPr>
          <p:cNvCxnSpPr>
            <a:cxnSpLocks/>
          </p:cNvCxnSpPr>
          <p:nvPr/>
        </p:nvCxnSpPr>
        <p:spPr>
          <a:xfrm flipH="1">
            <a:off x="4782223" y="3277386"/>
            <a:ext cx="841597" cy="336297"/>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EC226F55-1056-0447-8788-259FA8C7CDAB}"/>
              </a:ext>
            </a:extLst>
          </p:cNvPr>
          <p:cNvCxnSpPr>
            <a:cxnSpLocks/>
          </p:cNvCxnSpPr>
          <p:nvPr/>
        </p:nvCxnSpPr>
        <p:spPr>
          <a:xfrm flipH="1" flipV="1">
            <a:off x="4831444" y="4951308"/>
            <a:ext cx="1248000" cy="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46" name="Rounded Rectangle 45">
            <a:extLst>
              <a:ext uri="{FF2B5EF4-FFF2-40B4-BE49-F238E27FC236}">
                <a16:creationId xmlns:a16="http://schemas.microsoft.com/office/drawing/2014/main" id="{D11F1B8F-CC45-FB4E-9E9B-D72B1127B7C4}"/>
              </a:ext>
            </a:extLst>
          </p:cNvPr>
          <p:cNvSpPr/>
          <p:nvPr/>
        </p:nvSpPr>
        <p:spPr>
          <a:xfrm>
            <a:off x="507120" y="1470915"/>
            <a:ext cx="2642083" cy="4320000"/>
          </a:xfrm>
          <a:prstGeom prst="roundRect">
            <a:avLst>
              <a:gd name="adj" fmla="val 8536"/>
            </a:avLst>
          </a:prstGeom>
          <a:solidFill>
            <a:srgbClr val="EC6A52">
              <a:alpha val="16863"/>
            </a:srgbClr>
          </a:solidFill>
          <a:ln>
            <a:solidFill>
              <a:srgbClr val="EC6A52"/>
            </a:solidFill>
          </a:ln>
        </p:spPr>
        <p:txBody>
          <a:bodyPr wrap="square" rtlCol="0" anchor="ctr">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4" name="Rectangle 13">
            <a:extLst>
              <a:ext uri="{FF2B5EF4-FFF2-40B4-BE49-F238E27FC236}">
                <a16:creationId xmlns:a16="http://schemas.microsoft.com/office/drawing/2014/main" id="{A7A3F711-9BC3-904A-8431-4B0A65C857B4}"/>
              </a:ext>
            </a:extLst>
          </p:cNvPr>
          <p:cNvSpPr/>
          <p:nvPr/>
        </p:nvSpPr>
        <p:spPr>
          <a:xfrm>
            <a:off x="1050321" y="3325511"/>
            <a:ext cx="1728657"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LVEF 2.2%</a:t>
            </a:r>
          </a:p>
        </p:txBody>
      </p:sp>
      <p:sp>
        <p:nvSpPr>
          <p:cNvPr id="16" name="Rectangle 15">
            <a:extLst>
              <a:ext uri="{FF2B5EF4-FFF2-40B4-BE49-F238E27FC236}">
                <a16:creationId xmlns:a16="http://schemas.microsoft.com/office/drawing/2014/main" id="{44177003-CC51-7141-BE2E-FFFCFAB08C98}"/>
              </a:ext>
            </a:extLst>
          </p:cNvPr>
          <p:cNvSpPr/>
          <p:nvPr/>
        </p:nvSpPr>
        <p:spPr>
          <a:xfrm>
            <a:off x="861391" y="3748137"/>
            <a:ext cx="2369773"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Thrombocytopenia 25%</a:t>
            </a:r>
          </a:p>
        </p:txBody>
      </p:sp>
      <p:sp>
        <p:nvSpPr>
          <p:cNvPr id="17" name="Rectangle 16">
            <a:extLst>
              <a:ext uri="{FF2B5EF4-FFF2-40B4-BE49-F238E27FC236}">
                <a16:creationId xmlns:a16="http://schemas.microsoft.com/office/drawing/2014/main" id="{AE03A05A-7550-4D46-960A-0D29AC140A00}"/>
              </a:ext>
            </a:extLst>
          </p:cNvPr>
          <p:cNvSpPr/>
          <p:nvPr/>
        </p:nvSpPr>
        <p:spPr>
          <a:xfrm>
            <a:off x="923834" y="3966676"/>
            <a:ext cx="1948076"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Haemorrhage 35%</a:t>
            </a:r>
          </a:p>
        </p:txBody>
      </p:sp>
      <p:sp>
        <p:nvSpPr>
          <p:cNvPr id="18" name="Rectangle 17">
            <a:extLst>
              <a:ext uri="{FF2B5EF4-FFF2-40B4-BE49-F238E27FC236}">
                <a16:creationId xmlns:a16="http://schemas.microsoft.com/office/drawing/2014/main" id="{109B9103-E567-A241-8511-C2759F5CC2F9}"/>
              </a:ext>
            </a:extLst>
          </p:cNvPr>
          <p:cNvSpPr/>
          <p:nvPr/>
        </p:nvSpPr>
        <p:spPr>
          <a:xfrm>
            <a:off x="325813" y="5319546"/>
            <a:ext cx="2952243"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C00000"/>
                </a:solidFill>
                <a:effectLst/>
                <a:uLnTx/>
                <a:uFillTx/>
                <a:latin typeface="Calibri" panose="020F0502020204030204" pitchFamily="34" charset="0"/>
                <a:ea typeface="MS PGothic" panose="020B0600070205080204" pitchFamily="34" charset="-128"/>
                <a:cs typeface="+mn-cs"/>
              </a:rPr>
              <a:t>Peripheral Neuropathy 32%</a:t>
            </a:r>
          </a:p>
        </p:txBody>
      </p:sp>
      <p:sp>
        <p:nvSpPr>
          <p:cNvPr id="19" name="Rectangle 18">
            <a:extLst>
              <a:ext uri="{FF2B5EF4-FFF2-40B4-BE49-F238E27FC236}">
                <a16:creationId xmlns:a16="http://schemas.microsoft.com/office/drawing/2014/main" id="{A997B083-C378-954C-AD0B-845517D9048E}"/>
              </a:ext>
            </a:extLst>
          </p:cNvPr>
          <p:cNvSpPr/>
          <p:nvPr/>
        </p:nvSpPr>
        <p:spPr>
          <a:xfrm>
            <a:off x="1143253" y="4694406"/>
            <a:ext cx="1987121"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Diarrhoea 10-25%</a:t>
            </a:r>
          </a:p>
        </p:txBody>
      </p:sp>
      <p:sp>
        <p:nvSpPr>
          <p:cNvPr id="20" name="Rectangle 19">
            <a:extLst>
              <a:ext uri="{FF2B5EF4-FFF2-40B4-BE49-F238E27FC236}">
                <a16:creationId xmlns:a16="http://schemas.microsoft.com/office/drawing/2014/main" id="{EFC38D3C-F3A6-D045-91D7-AE1464EC42E1}"/>
              </a:ext>
            </a:extLst>
          </p:cNvPr>
          <p:cNvSpPr/>
          <p:nvPr/>
        </p:nvSpPr>
        <p:spPr>
          <a:xfrm>
            <a:off x="1143253" y="4894138"/>
            <a:ext cx="1728657"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Nausea 39-47%</a:t>
            </a:r>
          </a:p>
        </p:txBody>
      </p:sp>
      <p:cxnSp>
        <p:nvCxnSpPr>
          <p:cNvPr id="32" name="Straight Arrow Connector 31">
            <a:extLst>
              <a:ext uri="{FF2B5EF4-FFF2-40B4-BE49-F238E27FC236}">
                <a16:creationId xmlns:a16="http://schemas.microsoft.com/office/drawing/2014/main" id="{4E925E4D-8372-A04C-85B5-D23988C673C7}"/>
              </a:ext>
            </a:extLst>
          </p:cNvPr>
          <p:cNvCxnSpPr>
            <a:cxnSpLocks/>
          </p:cNvCxnSpPr>
          <p:nvPr/>
        </p:nvCxnSpPr>
        <p:spPr>
          <a:xfrm flipV="1">
            <a:off x="3464548" y="2568621"/>
            <a:ext cx="384000" cy="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44" name="Rectangle 43">
            <a:extLst>
              <a:ext uri="{FF2B5EF4-FFF2-40B4-BE49-F238E27FC236}">
                <a16:creationId xmlns:a16="http://schemas.microsoft.com/office/drawing/2014/main" id="{79293A9F-8DEC-C145-9706-59BAFF06A8F4}"/>
              </a:ext>
            </a:extLst>
          </p:cNvPr>
          <p:cNvSpPr/>
          <p:nvPr/>
        </p:nvSpPr>
        <p:spPr>
          <a:xfrm>
            <a:off x="491490" y="1522780"/>
            <a:ext cx="2638884" cy="3416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800" b="1" i="0" u="none" strike="noStrike" kern="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T-DM1</a:t>
            </a:r>
          </a:p>
        </p:txBody>
      </p:sp>
      <p:sp>
        <p:nvSpPr>
          <p:cNvPr id="49" name="Rectangle 48">
            <a:extLst>
              <a:ext uri="{FF2B5EF4-FFF2-40B4-BE49-F238E27FC236}">
                <a16:creationId xmlns:a16="http://schemas.microsoft.com/office/drawing/2014/main" id="{7232ABBF-2626-C449-94DA-24F432CED6CB}"/>
              </a:ext>
            </a:extLst>
          </p:cNvPr>
          <p:cNvSpPr/>
          <p:nvPr/>
        </p:nvSpPr>
        <p:spPr>
          <a:xfrm>
            <a:off x="5575961" y="1522780"/>
            <a:ext cx="2562284" cy="3416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800" b="1" i="0" u="none" strike="noStrike" kern="0" cap="none" spc="0" normalizeH="0" baseline="0" noProof="0" dirty="0">
                <a:ln>
                  <a:noFill/>
                </a:ln>
                <a:solidFill>
                  <a:srgbClr val="32502D">
                    <a:lumMod val="75000"/>
                  </a:srgbClr>
                </a:solidFill>
                <a:effectLst/>
                <a:uLnTx/>
                <a:uFillTx/>
                <a:latin typeface="Calibri" panose="020F0502020204030204" pitchFamily="34" charset="0"/>
                <a:ea typeface="MS PGothic" panose="020B0600070205080204" pitchFamily="34" charset="-128"/>
                <a:cs typeface="+mn-cs"/>
              </a:rPr>
              <a:t>T-</a:t>
            </a:r>
            <a:r>
              <a:rPr kumimoji="0" lang="en-GB" sz="1800" b="1" i="0" u="none" strike="noStrike" kern="0" cap="none" spc="0" normalizeH="0" baseline="0" noProof="0" dirty="0" err="1">
                <a:ln>
                  <a:noFill/>
                </a:ln>
                <a:solidFill>
                  <a:srgbClr val="32502D">
                    <a:lumMod val="75000"/>
                  </a:srgbClr>
                </a:solidFill>
                <a:effectLst/>
                <a:uLnTx/>
                <a:uFillTx/>
                <a:latin typeface="Calibri" panose="020F0502020204030204" pitchFamily="34" charset="0"/>
                <a:ea typeface="MS PGothic" panose="020B0600070205080204" pitchFamily="34" charset="-128"/>
                <a:cs typeface="+mn-cs"/>
              </a:rPr>
              <a:t>DXd</a:t>
            </a:r>
            <a:endParaRPr kumimoji="0" lang="en-GB" sz="1800" b="1" i="0" u="none" strike="noStrike" kern="0" cap="none" spc="0" normalizeH="0" baseline="0" noProof="0" dirty="0">
              <a:ln>
                <a:noFill/>
              </a:ln>
              <a:solidFill>
                <a:srgbClr val="32502D">
                  <a:lumMod val="75000"/>
                </a:srgbClr>
              </a:solidFill>
              <a:effectLst/>
              <a:uLnTx/>
              <a:uFillTx/>
              <a:latin typeface="Calibri" panose="020F0502020204030204" pitchFamily="34" charset="0"/>
              <a:ea typeface="MS PGothic" panose="020B0600070205080204" pitchFamily="34" charset="-128"/>
              <a:cs typeface="+mn-cs"/>
            </a:endParaRPr>
          </a:p>
        </p:txBody>
      </p:sp>
      <p:grpSp>
        <p:nvGrpSpPr>
          <p:cNvPr id="51" name="Group 50">
            <a:extLst>
              <a:ext uri="{FF2B5EF4-FFF2-40B4-BE49-F238E27FC236}">
                <a16:creationId xmlns:a16="http://schemas.microsoft.com/office/drawing/2014/main" id="{E3813988-32B9-414F-8055-A6C3DB85627B}"/>
              </a:ext>
            </a:extLst>
          </p:cNvPr>
          <p:cNvGrpSpPr/>
          <p:nvPr/>
        </p:nvGrpSpPr>
        <p:grpSpPr>
          <a:xfrm>
            <a:off x="8416359" y="2437676"/>
            <a:ext cx="3546565" cy="2339212"/>
            <a:chOff x="5963562" y="873519"/>
            <a:chExt cx="2659924" cy="1754409"/>
          </a:xfrm>
        </p:grpSpPr>
        <p:sp>
          <p:nvSpPr>
            <p:cNvPr id="52" name="Rounded Rectangle 51">
              <a:extLst>
                <a:ext uri="{FF2B5EF4-FFF2-40B4-BE49-F238E27FC236}">
                  <a16:creationId xmlns:a16="http://schemas.microsoft.com/office/drawing/2014/main" id="{B0BCAA05-B60C-2647-90B5-31C23283AF67}"/>
                </a:ext>
              </a:extLst>
            </p:cNvPr>
            <p:cNvSpPr/>
            <p:nvPr/>
          </p:nvSpPr>
          <p:spPr>
            <a:xfrm>
              <a:off x="5963562" y="873519"/>
              <a:ext cx="2659924" cy="1754409"/>
            </a:xfrm>
            <a:prstGeom prst="roundRect">
              <a:avLst>
                <a:gd name="adj" fmla="val 4545"/>
              </a:avLst>
            </a:prstGeom>
            <a:solidFill>
              <a:srgbClr val="00B0F0"/>
            </a:solidFill>
            <a:ln w="190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667"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3" name="Rectangle 52">
              <a:extLst>
                <a:ext uri="{FF2B5EF4-FFF2-40B4-BE49-F238E27FC236}">
                  <a16:creationId xmlns:a16="http://schemas.microsoft.com/office/drawing/2014/main" id="{8A58DEAA-26C5-7243-B36D-A9C9BFD3C999}"/>
                </a:ext>
              </a:extLst>
            </p:cNvPr>
            <p:cNvSpPr/>
            <p:nvPr/>
          </p:nvSpPr>
          <p:spPr>
            <a:xfrm>
              <a:off x="6062282" y="1039693"/>
              <a:ext cx="2440286" cy="1503826"/>
            </a:xfrm>
            <a:prstGeom prst="rect">
              <a:avLst/>
            </a:prstGeom>
          </p:spPr>
          <p:txBody>
            <a:bodyPr wrap="square">
              <a:spAutoFit/>
            </a:bodyPr>
            <a:lstStyle/>
            <a:p>
              <a:pPr marL="0" marR="0" lvl="0" indent="0" algn="l" defTabSz="1219170" rtl="0" eaLnBrk="1" fontAlgn="auto" latinLnBrk="0" hangingPunct="1">
                <a:lnSpc>
                  <a:spcPct val="90000"/>
                </a:lnSpc>
                <a:spcBef>
                  <a:spcPts val="0"/>
                </a:spcBef>
                <a:spcAft>
                  <a:spcPts val="800"/>
                </a:spcAft>
                <a:buClrTx/>
                <a:buSzTx/>
                <a:buFontTx/>
                <a:buNone/>
                <a:tabLst/>
                <a:defRPr/>
              </a:pPr>
              <a:r>
                <a:rPr kumimoji="0" lang="en-GB" sz="1867" b="1" i="0" u="none" strike="noStrike" kern="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Determinants of ADC Toxicity </a:t>
              </a:r>
            </a:p>
            <a:p>
              <a:pPr marL="228594" marR="0" lvl="0" indent="-165096" algn="l" defTabSz="121917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867" b="1" i="0" u="none" strike="noStrike" kern="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Target (tissue distribution)</a:t>
              </a:r>
            </a:p>
            <a:p>
              <a:pPr marL="228594" marR="0" lvl="0" indent="-165096" algn="l" defTabSz="121917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867" b="1" i="0" u="none" strike="noStrike" kern="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Payload </a:t>
              </a:r>
            </a:p>
            <a:p>
              <a:pPr marL="228594" marR="0" lvl="0" indent="-165096" algn="l" defTabSz="121917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867" b="1" i="0" u="none" strike="noStrike" kern="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Linker</a:t>
              </a:r>
            </a:p>
            <a:p>
              <a:pPr marL="228594" marR="0" lvl="0" indent="-165096" algn="l" defTabSz="121917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867" b="1" i="0" u="none" strike="noStrike" kern="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Antibody effects (on target or immune)</a:t>
              </a:r>
            </a:p>
            <a:p>
              <a:pPr marL="228594" marR="0" lvl="0" indent="-165096" algn="l" defTabSz="121917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867" b="1" i="0" u="none" strike="noStrike" kern="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Patient factors</a:t>
              </a:r>
            </a:p>
          </p:txBody>
        </p:sp>
      </p:grpSp>
      <p:sp>
        <p:nvSpPr>
          <p:cNvPr id="54" name="Rectangle 200">
            <a:extLst>
              <a:ext uri="{FF2B5EF4-FFF2-40B4-BE49-F238E27FC236}">
                <a16:creationId xmlns:a16="http://schemas.microsoft.com/office/drawing/2014/main" id="{639C547B-A8DE-3A4F-B9C6-87B9D2325514}"/>
              </a:ext>
            </a:extLst>
          </p:cNvPr>
          <p:cNvSpPr>
            <a:spLocks noChangeArrowheads="1"/>
          </p:cNvSpPr>
          <p:nvPr/>
        </p:nvSpPr>
        <p:spPr bwMode="auto">
          <a:xfrm>
            <a:off x="1482884" y="99561"/>
            <a:ext cx="9036051" cy="952603"/>
          </a:xfrm>
          <a:prstGeom prst="rect">
            <a:avLst/>
          </a:prstGeom>
          <a:noFill/>
          <a:ln w="9525">
            <a:noFill/>
            <a:miter lim="800000"/>
            <a:headEnd/>
            <a:tailEnd/>
          </a:ln>
        </p:spPr>
        <p:txBody>
          <a:bodyPr anchor="ctr"/>
          <a:lstStyle/>
          <a:p>
            <a:pPr marL="0" marR="0" lvl="0" indent="0" algn="ctr" defTabSz="609585" rtl="0" eaLnBrk="0" fontAlgn="base" latinLnBrk="0" hangingPunct="0">
              <a:lnSpc>
                <a:spcPct val="90000"/>
              </a:lnSpc>
              <a:spcBef>
                <a:spcPct val="0"/>
              </a:spcBef>
              <a:spcAft>
                <a:spcPct val="0"/>
              </a:spcAft>
              <a:buClrTx/>
              <a:buSzTx/>
              <a:buFontTx/>
              <a:buNone/>
              <a:tabLst/>
              <a:defRPr/>
            </a:pPr>
            <a:r>
              <a:rPr kumimoji="0" lang="en-GB" sz="4267"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Side effects of ADCs</a:t>
            </a:r>
            <a:endParaRPr kumimoji="0" lang="en-GB" sz="5333"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charset="0"/>
            </a:endParaRPr>
          </a:p>
        </p:txBody>
      </p:sp>
      <p:sp>
        <p:nvSpPr>
          <p:cNvPr id="43" name="Rectangle 42">
            <a:extLst>
              <a:ext uri="{FF2B5EF4-FFF2-40B4-BE49-F238E27FC236}">
                <a16:creationId xmlns:a16="http://schemas.microsoft.com/office/drawing/2014/main" id="{01C0C52D-AFA7-B947-91AB-1B3C578838A8}"/>
              </a:ext>
            </a:extLst>
          </p:cNvPr>
          <p:cNvSpPr/>
          <p:nvPr/>
        </p:nvSpPr>
        <p:spPr>
          <a:xfrm>
            <a:off x="1181949" y="4435144"/>
            <a:ext cx="1728657"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LFTs 24%</a:t>
            </a:r>
          </a:p>
        </p:txBody>
      </p:sp>
      <p:sp>
        <p:nvSpPr>
          <p:cNvPr id="45" name="Rectangle 44">
            <a:extLst>
              <a:ext uri="{FF2B5EF4-FFF2-40B4-BE49-F238E27FC236}">
                <a16:creationId xmlns:a16="http://schemas.microsoft.com/office/drawing/2014/main" id="{D3AFAEE2-8620-464C-8B4B-88C4208A4818}"/>
              </a:ext>
            </a:extLst>
          </p:cNvPr>
          <p:cNvSpPr/>
          <p:nvPr/>
        </p:nvSpPr>
        <p:spPr>
          <a:xfrm>
            <a:off x="560521" y="2964761"/>
            <a:ext cx="2708260"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Interstitial lung disease 0.5%</a:t>
            </a:r>
          </a:p>
        </p:txBody>
      </p:sp>
      <p:sp>
        <p:nvSpPr>
          <p:cNvPr id="47" name="Rectangle 46">
            <a:extLst>
              <a:ext uri="{FF2B5EF4-FFF2-40B4-BE49-F238E27FC236}">
                <a16:creationId xmlns:a16="http://schemas.microsoft.com/office/drawing/2014/main" id="{8ECE8F1C-0B77-0243-92F0-620E9325EDF9}"/>
              </a:ext>
            </a:extLst>
          </p:cNvPr>
          <p:cNvSpPr/>
          <p:nvPr/>
        </p:nvSpPr>
        <p:spPr>
          <a:xfrm>
            <a:off x="1168624" y="2283960"/>
            <a:ext cx="1728657"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Fatigue 22-35%</a:t>
            </a:r>
          </a:p>
        </p:txBody>
      </p:sp>
      <p:sp>
        <p:nvSpPr>
          <p:cNvPr id="55" name="Rectangle 54">
            <a:extLst>
              <a:ext uri="{FF2B5EF4-FFF2-40B4-BE49-F238E27FC236}">
                <a16:creationId xmlns:a16="http://schemas.microsoft.com/office/drawing/2014/main" id="{1DBC5CDC-24B7-394B-A08E-EFD77E7BD849}"/>
              </a:ext>
            </a:extLst>
          </p:cNvPr>
          <p:cNvSpPr/>
          <p:nvPr/>
        </p:nvSpPr>
        <p:spPr>
          <a:xfrm>
            <a:off x="5768471" y="3748137"/>
            <a:ext cx="2369773"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Thrombocytopenia 24%</a:t>
            </a:r>
          </a:p>
        </p:txBody>
      </p:sp>
      <p:sp>
        <p:nvSpPr>
          <p:cNvPr id="56" name="Rectangle 55">
            <a:extLst>
              <a:ext uri="{FF2B5EF4-FFF2-40B4-BE49-F238E27FC236}">
                <a16:creationId xmlns:a16="http://schemas.microsoft.com/office/drawing/2014/main" id="{EF53E20F-0DE8-0340-8E22-EC1A14FFF1D9}"/>
              </a:ext>
            </a:extLst>
          </p:cNvPr>
          <p:cNvSpPr/>
          <p:nvPr/>
        </p:nvSpPr>
        <p:spPr>
          <a:xfrm>
            <a:off x="5739472" y="3966675"/>
            <a:ext cx="2369773"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Neutropenia 33%</a:t>
            </a:r>
          </a:p>
        </p:txBody>
      </p:sp>
      <p:sp>
        <p:nvSpPr>
          <p:cNvPr id="57" name="Rectangle 56">
            <a:extLst>
              <a:ext uri="{FF2B5EF4-FFF2-40B4-BE49-F238E27FC236}">
                <a16:creationId xmlns:a16="http://schemas.microsoft.com/office/drawing/2014/main" id="{61906789-1799-DF46-ADB6-C062C52CDE1C}"/>
              </a:ext>
            </a:extLst>
          </p:cNvPr>
          <p:cNvSpPr/>
          <p:nvPr/>
        </p:nvSpPr>
        <p:spPr>
          <a:xfrm>
            <a:off x="6067181" y="4694405"/>
            <a:ext cx="1987121"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Diarrhoea 22%</a:t>
            </a:r>
          </a:p>
        </p:txBody>
      </p:sp>
      <p:sp>
        <p:nvSpPr>
          <p:cNvPr id="58" name="Rectangle 57">
            <a:extLst>
              <a:ext uri="{FF2B5EF4-FFF2-40B4-BE49-F238E27FC236}">
                <a16:creationId xmlns:a16="http://schemas.microsoft.com/office/drawing/2014/main" id="{C28542E2-2D7F-6842-A56D-0759F85D9A8C}"/>
              </a:ext>
            </a:extLst>
          </p:cNvPr>
          <p:cNvSpPr/>
          <p:nvPr/>
        </p:nvSpPr>
        <p:spPr>
          <a:xfrm>
            <a:off x="6020478" y="3325511"/>
            <a:ext cx="1728657"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LVEF 4%</a:t>
            </a:r>
          </a:p>
        </p:txBody>
      </p:sp>
      <p:sp>
        <p:nvSpPr>
          <p:cNvPr id="59" name="Rectangle 58">
            <a:extLst>
              <a:ext uri="{FF2B5EF4-FFF2-40B4-BE49-F238E27FC236}">
                <a16:creationId xmlns:a16="http://schemas.microsoft.com/office/drawing/2014/main" id="{4E10C8CB-B053-3E41-BF88-AB3406C65065}"/>
              </a:ext>
            </a:extLst>
          </p:cNvPr>
          <p:cNvSpPr/>
          <p:nvPr/>
        </p:nvSpPr>
        <p:spPr>
          <a:xfrm>
            <a:off x="6196410" y="4435144"/>
            <a:ext cx="1728657"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LFTs 24%</a:t>
            </a:r>
          </a:p>
        </p:txBody>
      </p:sp>
      <p:cxnSp>
        <p:nvCxnSpPr>
          <p:cNvPr id="60" name="Straight Arrow Connector 59">
            <a:extLst>
              <a:ext uri="{FF2B5EF4-FFF2-40B4-BE49-F238E27FC236}">
                <a16:creationId xmlns:a16="http://schemas.microsoft.com/office/drawing/2014/main" id="{201DBC7D-2993-7A4D-90D1-AD1BC60D980D}"/>
              </a:ext>
            </a:extLst>
          </p:cNvPr>
          <p:cNvCxnSpPr>
            <a:cxnSpLocks/>
          </p:cNvCxnSpPr>
          <p:nvPr/>
        </p:nvCxnSpPr>
        <p:spPr>
          <a:xfrm flipH="1">
            <a:off x="4749966" y="3630916"/>
            <a:ext cx="1239636" cy="325281"/>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D84E1C2B-B477-CD49-815D-E1C72DF9A330}"/>
              </a:ext>
            </a:extLst>
          </p:cNvPr>
          <p:cNvCxnSpPr>
            <a:cxnSpLocks/>
          </p:cNvCxnSpPr>
          <p:nvPr/>
        </p:nvCxnSpPr>
        <p:spPr>
          <a:xfrm flipV="1">
            <a:off x="2995701" y="5486847"/>
            <a:ext cx="384000" cy="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393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767408" y="1029494"/>
            <a:ext cx="10657184" cy="4799013"/>
          </a:xfrm>
        </p:spPr>
        <p:txBody>
          <a:bodyPr anchor="ctr"/>
          <a:lstStyle/>
          <a:p>
            <a:pPr marL="98425" indent="0">
              <a:lnSpc>
                <a:spcPct val="100000"/>
              </a:lnSpc>
              <a:buNone/>
            </a:pPr>
            <a:r>
              <a:rPr lang="en-US" sz="2400" dirty="0"/>
              <a:t>This educational activity contains discussion of published and/or investigational uses of agents that are not indicated by the Food and Drug Administration. Research To Practice does not recommend the use of any agent outside of the labeled indications. Please refer to the official prescribing information for each product for discussion of approved indications, contraindications and warnings. The opinions expressed are those of the presenters and are not to be construed </a:t>
            </a:r>
            <a:br>
              <a:rPr lang="en-US" sz="2400" dirty="0"/>
            </a:br>
            <a:r>
              <a:rPr lang="en-US" sz="2400" dirty="0"/>
              <a:t>as those of the publisher or grantors.</a:t>
            </a:r>
            <a:endParaRPr lang="en-US" sz="2400" b="0" dirty="0"/>
          </a:p>
        </p:txBody>
      </p:sp>
    </p:spTree>
    <p:extLst>
      <p:ext uri="{BB962C8B-B14F-4D97-AF65-F5344CB8AC3E}">
        <p14:creationId xmlns:p14="http://schemas.microsoft.com/office/powerpoint/2010/main" val="8913026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239185EB-04FA-2842-B114-BBCB4A27EEED}"/>
              </a:ext>
            </a:extLst>
          </p:cNvPr>
          <p:cNvSpPr/>
          <p:nvPr/>
        </p:nvSpPr>
        <p:spPr>
          <a:xfrm>
            <a:off x="1273136" y="2519123"/>
            <a:ext cx="3038237" cy="394343"/>
          </a:xfrm>
          <a:prstGeom prst="roundRect">
            <a:avLst>
              <a:gd name="adj" fmla="val 7824"/>
            </a:avLst>
          </a:prstGeom>
          <a:solidFill>
            <a:srgbClr val="74AC6B">
              <a:alpha val="45882"/>
            </a:srgbClr>
          </a:solidFill>
          <a:ln w="12700">
            <a:solidFill>
              <a:srgbClr val="74AC6B"/>
            </a:solidFill>
          </a:ln>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Prophylactic/Acute N/V</a:t>
            </a:r>
          </a:p>
        </p:txBody>
      </p:sp>
      <p:sp>
        <p:nvSpPr>
          <p:cNvPr id="46" name="Rectangle 45">
            <a:extLst>
              <a:ext uri="{FF2B5EF4-FFF2-40B4-BE49-F238E27FC236}">
                <a16:creationId xmlns:a16="http://schemas.microsoft.com/office/drawing/2014/main" id="{557D6367-7318-4F02-8571-9557A094D9A3}"/>
              </a:ext>
            </a:extLst>
          </p:cNvPr>
          <p:cNvSpPr/>
          <p:nvPr/>
        </p:nvSpPr>
        <p:spPr>
          <a:xfrm>
            <a:off x="852354" y="1375040"/>
            <a:ext cx="10014431" cy="60914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80990" marR="0" lvl="0" indent="-380990" algn="l" defTabSz="609585" rtl="0" eaLnBrk="1" fontAlgn="auto" latinLnBrk="0" hangingPunct="1">
              <a:lnSpc>
                <a:spcPct val="85000"/>
              </a:lnSpc>
              <a:spcBef>
                <a:spcPts val="0"/>
              </a:spcBef>
              <a:spcAft>
                <a:spcPts val="0"/>
              </a:spcAft>
              <a:buClrTx/>
              <a:buSzTx/>
              <a:buFontTx/>
              <a:buChar char="-"/>
              <a:tabLst/>
              <a:defRPr/>
            </a:pPr>
            <a:r>
              <a:rPr kumimoji="0" lang="en-GB" sz="1867"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t>
            </a:r>
            <a:r>
              <a:rPr kumimoji="0" lang="en-GB" sz="1867"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DXd</a:t>
            </a:r>
            <a:r>
              <a:rPr kumimoji="0" lang="en-GB" sz="1867"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is moderately emetogenic</a:t>
            </a:r>
          </a:p>
          <a:p>
            <a:pPr marL="380990" marR="0" lvl="0" indent="-380990" algn="l" defTabSz="609585" rtl="0" eaLnBrk="1" fontAlgn="auto" latinLnBrk="0" hangingPunct="1">
              <a:lnSpc>
                <a:spcPct val="85000"/>
              </a:lnSpc>
              <a:spcBef>
                <a:spcPts val="0"/>
              </a:spcBef>
              <a:spcAft>
                <a:spcPts val="0"/>
              </a:spcAft>
              <a:buClrTx/>
              <a:buSzTx/>
              <a:buFontTx/>
              <a:buChar char="-"/>
              <a:tabLst/>
              <a:defRPr/>
            </a:pPr>
            <a:r>
              <a:rPr kumimoji="0" lang="en-GB" sz="1867"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Nausea can be effectively managed with appropriate anti-emetic prophylaxis and treatment</a:t>
            </a:r>
          </a:p>
          <a:p>
            <a:pPr marL="380990" marR="0" lvl="0" indent="-380990" algn="l" defTabSz="609585" rtl="0" eaLnBrk="1" fontAlgn="auto" latinLnBrk="0" hangingPunct="1">
              <a:lnSpc>
                <a:spcPct val="85000"/>
              </a:lnSpc>
              <a:spcBef>
                <a:spcPts val="0"/>
              </a:spcBef>
              <a:spcAft>
                <a:spcPts val="0"/>
              </a:spcAft>
              <a:buClrTx/>
              <a:buSzTx/>
              <a:buFontTx/>
              <a:buChar char="-"/>
              <a:tabLst/>
              <a:defRPr/>
            </a:pPr>
            <a:r>
              <a:rPr kumimoji="0" lang="en-GB" sz="1867"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Consider slightly longer breakthrough medication compared to standard chemotherapy  </a:t>
            </a:r>
            <a:endParaRPr kumimoji="0" lang="en-GB" sz="1867" b="1"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7" name="Title 2">
            <a:extLst>
              <a:ext uri="{FF2B5EF4-FFF2-40B4-BE49-F238E27FC236}">
                <a16:creationId xmlns:a16="http://schemas.microsoft.com/office/drawing/2014/main" id="{F706E56F-ACB6-9E48-AA1D-EFA6E0E47269}"/>
              </a:ext>
            </a:extLst>
          </p:cNvPr>
          <p:cNvSpPr txBox="1">
            <a:spLocks/>
          </p:cNvSpPr>
          <p:nvPr/>
        </p:nvSpPr>
        <p:spPr bwMode="auto">
          <a:xfrm>
            <a:off x="490918" y="191715"/>
            <a:ext cx="11290604" cy="75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noAutofit/>
          </a:bodyPr>
          <a:lstStyle>
            <a:lvl1pPr algn="l" defTabSz="457200" rtl="0" eaLnBrk="1" fontAlgn="base" hangingPunct="1">
              <a:spcBef>
                <a:spcPct val="0"/>
              </a:spcBef>
              <a:spcAft>
                <a:spcPct val="0"/>
              </a:spcAft>
              <a:defRPr sz="2400" b="1" kern="1200" cap="all" baseline="0">
                <a:solidFill>
                  <a:schemeClr val="tx1"/>
                </a:solidFill>
                <a:latin typeface="Arial" panose="020B0604020202020204" pitchFamily="34" charset="0"/>
                <a:ea typeface="MS PGothic" pitchFamily="34" charset="-128"/>
                <a:cs typeface="Arial" panose="020B0604020202020204" pitchFamily="34" charset="0"/>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T-</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DXd</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 Management of Nausea and Vomiting</a:t>
            </a:r>
          </a:p>
        </p:txBody>
      </p:sp>
      <p:sp>
        <p:nvSpPr>
          <p:cNvPr id="48" name="Rounded Rectangle 47">
            <a:extLst>
              <a:ext uri="{FF2B5EF4-FFF2-40B4-BE49-F238E27FC236}">
                <a16:creationId xmlns:a16="http://schemas.microsoft.com/office/drawing/2014/main" id="{F7632DC0-E48C-644C-AF95-62A4C19B76C2}"/>
              </a:ext>
            </a:extLst>
          </p:cNvPr>
          <p:cNvSpPr/>
          <p:nvPr/>
        </p:nvSpPr>
        <p:spPr>
          <a:xfrm>
            <a:off x="4550842" y="2519123"/>
            <a:ext cx="3038237" cy="394343"/>
          </a:xfrm>
          <a:prstGeom prst="roundRect">
            <a:avLst>
              <a:gd name="adj" fmla="val 7824"/>
            </a:avLst>
          </a:prstGeom>
          <a:solidFill>
            <a:srgbClr val="ED6B53">
              <a:alpha val="45882"/>
            </a:srgbClr>
          </a:solidFill>
          <a:ln w="12700">
            <a:solidFill>
              <a:srgbClr val="EC6A52"/>
            </a:solidFill>
          </a:ln>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Delayed N/V (d2 &amp; 3)</a:t>
            </a:r>
          </a:p>
        </p:txBody>
      </p:sp>
      <p:sp>
        <p:nvSpPr>
          <p:cNvPr id="49" name="Rounded Rectangle 48">
            <a:extLst>
              <a:ext uri="{FF2B5EF4-FFF2-40B4-BE49-F238E27FC236}">
                <a16:creationId xmlns:a16="http://schemas.microsoft.com/office/drawing/2014/main" id="{052E0470-BB86-0B49-87CB-E3FE03F2943F}"/>
              </a:ext>
            </a:extLst>
          </p:cNvPr>
          <p:cNvSpPr/>
          <p:nvPr/>
        </p:nvSpPr>
        <p:spPr>
          <a:xfrm>
            <a:off x="7828547" y="2519123"/>
            <a:ext cx="3038237" cy="394343"/>
          </a:xfrm>
          <a:prstGeom prst="roundRect">
            <a:avLst>
              <a:gd name="adj" fmla="val 7824"/>
            </a:avLst>
          </a:prstGeom>
          <a:solidFill>
            <a:srgbClr val="FFC000">
              <a:alpha val="45882"/>
            </a:srgbClr>
          </a:solidFill>
          <a:ln w="12700">
            <a:solidFill>
              <a:srgbClr val="FFC000"/>
            </a:solidFill>
          </a:ln>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Breakthrough N/V</a:t>
            </a:r>
          </a:p>
        </p:txBody>
      </p:sp>
      <p:sp>
        <p:nvSpPr>
          <p:cNvPr id="59" name="Rounded Rectangle 58">
            <a:extLst>
              <a:ext uri="{FF2B5EF4-FFF2-40B4-BE49-F238E27FC236}">
                <a16:creationId xmlns:a16="http://schemas.microsoft.com/office/drawing/2014/main" id="{C4A114CF-9B74-CF43-AA5B-655745405920}"/>
              </a:ext>
            </a:extLst>
          </p:cNvPr>
          <p:cNvSpPr/>
          <p:nvPr/>
        </p:nvSpPr>
        <p:spPr>
          <a:xfrm>
            <a:off x="1273136" y="3122416"/>
            <a:ext cx="3038237" cy="1774297"/>
          </a:xfrm>
          <a:prstGeom prst="roundRect">
            <a:avLst>
              <a:gd name="adj" fmla="val 7824"/>
            </a:avLst>
          </a:prstGeom>
          <a:solidFill>
            <a:srgbClr val="74AC6B">
              <a:alpha val="45882"/>
            </a:srgbClr>
          </a:solidFill>
          <a:ln w="12700">
            <a:solidFill>
              <a:srgbClr val="74AC6B"/>
            </a:solidFill>
          </a:ln>
        </p:spPr>
        <p:txBody>
          <a:bodyPr wrap="square" lIns="96000" rIns="0" rtlCol="0" anchor="ctr">
            <a:noAutofit/>
          </a:bodyPr>
          <a:lstStyle/>
          <a:p>
            <a:pPr marL="228594" marR="0" lvl="0" indent="-228594" algn="l" defTabSz="609585" rtl="0" eaLnBrk="0" fontAlgn="base" latinLnBrk="0" hangingPunct="0">
              <a:lnSpc>
                <a:spcPct val="100000"/>
              </a:lnSpc>
              <a:spcBef>
                <a:spcPct val="0"/>
              </a:spcBef>
              <a:spcAft>
                <a:spcPct val="0"/>
              </a:spcAft>
              <a:buClrTx/>
              <a:buSzTx/>
              <a:buFont typeface="Wingdings" pitchFamily="2" charset="2"/>
              <a:buChar char="§"/>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Moderately emetogenic</a:t>
            </a:r>
          </a:p>
          <a:p>
            <a:pPr marL="603236" marR="0" lvl="1" indent="-20954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5-HT3 + Dexamethasone</a:t>
            </a:r>
          </a:p>
          <a:p>
            <a:pPr marL="228594" marR="0" lvl="0" indent="-228594" algn="l" defTabSz="609585" rtl="0" eaLnBrk="0" fontAlgn="base" latinLnBrk="0" hangingPunct="0">
              <a:lnSpc>
                <a:spcPct val="100000"/>
              </a:lnSpc>
              <a:spcBef>
                <a:spcPts val="800"/>
              </a:spcBef>
              <a:spcAft>
                <a:spcPct val="0"/>
              </a:spcAft>
              <a:buClrTx/>
              <a:buSzTx/>
              <a:buFont typeface="Wingdings" pitchFamily="2" charset="2"/>
              <a:buChar char="§"/>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Highly emetogenic</a:t>
            </a:r>
          </a:p>
          <a:p>
            <a:pPr marL="603236" marR="0" lvl="1" indent="-20954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5-HT3 + Dexamethasone</a:t>
            </a:r>
          </a:p>
          <a:p>
            <a:pPr marL="603236" marR="0" lvl="1" indent="-20954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NK1R Antagonist</a:t>
            </a:r>
            <a:endPar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60" name="Rounded Rectangle 59">
            <a:extLst>
              <a:ext uri="{FF2B5EF4-FFF2-40B4-BE49-F238E27FC236}">
                <a16:creationId xmlns:a16="http://schemas.microsoft.com/office/drawing/2014/main" id="{2605249A-3F0F-124D-A51A-371E58C8F81B}"/>
              </a:ext>
            </a:extLst>
          </p:cNvPr>
          <p:cNvSpPr/>
          <p:nvPr/>
        </p:nvSpPr>
        <p:spPr>
          <a:xfrm>
            <a:off x="4550842" y="3122416"/>
            <a:ext cx="3038237" cy="1774297"/>
          </a:xfrm>
          <a:prstGeom prst="roundRect">
            <a:avLst>
              <a:gd name="adj" fmla="val 7824"/>
            </a:avLst>
          </a:prstGeom>
          <a:solidFill>
            <a:srgbClr val="ED6B53">
              <a:alpha val="45882"/>
            </a:srgbClr>
          </a:solidFill>
          <a:ln w="12700">
            <a:solidFill>
              <a:srgbClr val="EC6A52"/>
            </a:solidFill>
          </a:ln>
        </p:spPr>
        <p:txBody>
          <a:bodyPr wrap="square" lIns="0" rIns="0" rtlCol="0" anchor="ctr">
            <a:noAutofit/>
          </a:bodyPr>
          <a:lstStyle/>
          <a:p>
            <a:pPr marL="603236" marR="0" lvl="1" indent="-20954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5-HT3 </a:t>
            </a:r>
          </a:p>
          <a:p>
            <a:pPr marL="603236" marR="0" lvl="1" indent="-20954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Dexamethasone (8mg BD)</a:t>
            </a:r>
          </a:p>
          <a:p>
            <a:pPr marL="603236" marR="0" lvl="1" indent="-20954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Olanzapine</a:t>
            </a:r>
            <a:endParaRPr kumimoji="0" lang="en-US" sz="2133"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61" name="Rounded Rectangle 60">
            <a:extLst>
              <a:ext uri="{FF2B5EF4-FFF2-40B4-BE49-F238E27FC236}">
                <a16:creationId xmlns:a16="http://schemas.microsoft.com/office/drawing/2014/main" id="{3AE781B8-B4EF-A443-8DF0-98546F96C0BE}"/>
              </a:ext>
            </a:extLst>
          </p:cNvPr>
          <p:cNvSpPr/>
          <p:nvPr/>
        </p:nvSpPr>
        <p:spPr>
          <a:xfrm>
            <a:off x="7828547" y="3122416"/>
            <a:ext cx="3038237" cy="1774297"/>
          </a:xfrm>
          <a:prstGeom prst="roundRect">
            <a:avLst>
              <a:gd name="adj" fmla="val 7824"/>
            </a:avLst>
          </a:prstGeom>
          <a:solidFill>
            <a:srgbClr val="FFC000">
              <a:alpha val="45882"/>
            </a:srgbClr>
          </a:solidFill>
          <a:ln w="12700">
            <a:solidFill>
              <a:srgbClr val="FFC000"/>
            </a:solidFill>
          </a:ln>
        </p:spPr>
        <p:txBody>
          <a:bodyPr wrap="square" lIns="0" rIns="0" rtlCol="0" anchor="ctr">
            <a:noAutofit/>
          </a:bodyPr>
          <a:lstStyle/>
          <a:p>
            <a:pPr marL="603236" marR="0" lvl="1" indent="-20954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Ondansetron</a:t>
            </a:r>
          </a:p>
          <a:p>
            <a:pPr marL="603236" marR="0" lvl="1" indent="-20954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Prochlorperazine</a:t>
            </a:r>
          </a:p>
          <a:p>
            <a:pPr marL="603236" marR="0" lvl="1" indent="-20954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1"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Cyclizine</a:t>
            </a:r>
            <a:endPar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603236" marR="0" lvl="1" indent="-20954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Olanzapine</a:t>
            </a:r>
          </a:p>
          <a:p>
            <a:pPr marL="603236" marR="0" lvl="1" indent="-20954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Dexamethasone</a:t>
            </a:r>
          </a:p>
        </p:txBody>
      </p:sp>
      <p:sp>
        <p:nvSpPr>
          <p:cNvPr id="2" name="Rectangle 1">
            <a:extLst>
              <a:ext uri="{FF2B5EF4-FFF2-40B4-BE49-F238E27FC236}">
                <a16:creationId xmlns:a16="http://schemas.microsoft.com/office/drawing/2014/main" id="{0FB4414B-96D4-274B-B69B-F7F460D26F61}"/>
              </a:ext>
            </a:extLst>
          </p:cNvPr>
          <p:cNvSpPr/>
          <p:nvPr/>
        </p:nvSpPr>
        <p:spPr>
          <a:xfrm>
            <a:off x="237777" y="5325538"/>
            <a:ext cx="4678780" cy="1015663"/>
          </a:xfrm>
          <a:prstGeom prst="rect">
            <a:avLst/>
          </a:prstGeom>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5-HT3 receptor antagonist </a:t>
            </a:r>
          </a:p>
          <a:p>
            <a:pPr marL="182029" marR="0" lvl="0" indent="-182029"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Dolasetron</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100 mg PO once.</a:t>
            </a:r>
          </a:p>
          <a:p>
            <a:pPr marL="182029" marR="0" lvl="0" indent="-182029"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Granisetron</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10 mg SC or 2 mg PO or 0.01 mg/kg (max. 1 mg) IV once.</a:t>
            </a:r>
          </a:p>
          <a:p>
            <a:pPr marL="182029" marR="0" lvl="0" indent="-182029"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Ondansetron 16 mg to 24 mg PO once or 8 mg to 16 mg IV once.</a:t>
            </a:r>
          </a:p>
          <a:p>
            <a:pPr marL="182029" marR="0" lvl="0" indent="-182029"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Palonosetron 0.25 mg IV once.</a:t>
            </a:r>
          </a:p>
        </p:txBody>
      </p:sp>
      <p:sp>
        <p:nvSpPr>
          <p:cNvPr id="63" name="Rectangle 62">
            <a:extLst>
              <a:ext uri="{FF2B5EF4-FFF2-40B4-BE49-F238E27FC236}">
                <a16:creationId xmlns:a16="http://schemas.microsoft.com/office/drawing/2014/main" id="{60D8D8D4-E8D5-3842-9186-E52C68459DEB}"/>
              </a:ext>
            </a:extLst>
          </p:cNvPr>
          <p:cNvSpPr/>
          <p:nvPr/>
        </p:nvSpPr>
        <p:spPr>
          <a:xfrm>
            <a:off x="4850301" y="5325537"/>
            <a:ext cx="3710603" cy="1200329"/>
          </a:xfrm>
          <a:prstGeom prst="rect">
            <a:avLst/>
          </a:prstGeom>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NK1R antagonist</a:t>
            </a: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p>
          <a:p>
            <a:pPr marL="228594" marR="0" lvl="0" indent="-228594"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Aprepitant</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125 mg PO once or emulsion 130 mg IV.</a:t>
            </a:r>
          </a:p>
          <a:p>
            <a:pPr marL="228594" marR="0" lvl="0" indent="-228594"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Fosaprepitant</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150 mg IV once.</a:t>
            </a:r>
          </a:p>
          <a:p>
            <a:pPr marL="228594" marR="0" lvl="0" indent="-228594"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Netupitant</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300 mg/palonosetron 0.5 mg PO once.</a:t>
            </a:r>
          </a:p>
          <a:p>
            <a:pPr marL="228594" marR="0" lvl="0" indent="-228594"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Fosnetupitant</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235 mg/palonosetron 0.25 mg once.</a:t>
            </a:r>
          </a:p>
          <a:p>
            <a:pPr marL="228594" marR="0" lvl="0" indent="-228594"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Rolapitant</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180 mg PO once on days 2 and 3.</a:t>
            </a:r>
          </a:p>
        </p:txBody>
      </p:sp>
      <p:sp>
        <p:nvSpPr>
          <p:cNvPr id="64" name="Rectangle 63">
            <a:extLst>
              <a:ext uri="{FF2B5EF4-FFF2-40B4-BE49-F238E27FC236}">
                <a16:creationId xmlns:a16="http://schemas.microsoft.com/office/drawing/2014/main" id="{5270F92F-0DCE-B64E-9E6F-BC4E9440419D}"/>
              </a:ext>
            </a:extLst>
          </p:cNvPr>
          <p:cNvSpPr/>
          <p:nvPr/>
        </p:nvSpPr>
        <p:spPr>
          <a:xfrm>
            <a:off x="8560904" y="5325537"/>
            <a:ext cx="3393319" cy="1384995"/>
          </a:xfrm>
          <a:prstGeom prst="rect">
            <a:avLst/>
          </a:prstGeom>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Breakthrough</a:t>
            </a:r>
            <a:endPar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228594" marR="0" lvl="0" indent="-228594"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Ondansetron 8 mg PO BD or TDS.</a:t>
            </a:r>
          </a:p>
          <a:p>
            <a:pPr marL="228594" marR="0" lvl="0" indent="-228594"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Prochlorperazine 10 mg IV/PO Q6H PRN for N/V.</a:t>
            </a:r>
          </a:p>
          <a:p>
            <a:pPr marL="228594" marR="0" lvl="0" indent="-228594"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Cyclizine</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50 mg PD BD or TDS.</a:t>
            </a:r>
          </a:p>
          <a:p>
            <a:pPr marL="228594" marR="0" lvl="0" indent="-228594"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Dexamethasone 4 mg to 8 mg BID.</a:t>
            </a:r>
          </a:p>
          <a:p>
            <a:pPr marL="228594" marR="0" lvl="0" indent="-228594"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Olanzapine 2.5 mg to 10 mg PO daily.</a:t>
            </a:r>
          </a:p>
          <a:p>
            <a:pPr marL="228594" marR="0" lvl="0" indent="-228594"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46256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7D72D5F-D0C0-C148-AE03-B4FEFD4BB0FD}"/>
              </a:ext>
            </a:extLst>
          </p:cNvPr>
          <p:cNvSpPr/>
          <p:nvPr/>
        </p:nvSpPr>
        <p:spPr>
          <a:xfrm>
            <a:off x="779261" y="1698114"/>
            <a:ext cx="2029571" cy="408623"/>
          </a:xfrm>
          <a:prstGeom prst="roundRect">
            <a:avLst/>
          </a:prstGeom>
          <a:solidFill>
            <a:srgbClr val="00B0F0"/>
          </a:solidFill>
          <a:ln>
            <a:solidFill>
              <a:schemeClr val="accent3">
                <a:lumMod val="60000"/>
                <a:lumOff val="40000"/>
              </a:schemeClr>
            </a:solidFill>
          </a:ln>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5" name="Rounded Rectangle 4">
            <a:extLst>
              <a:ext uri="{FF2B5EF4-FFF2-40B4-BE49-F238E27FC236}">
                <a16:creationId xmlns:a16="http://schemas.microsoft.com/office/drawing/2014/main" id="{2848570C-B249-E54D-943E-2F7BE6AE7632}"/>
              </a:ext>
            </a:extLst>
          </p:cNvPr>
          <p:cNvSpPr/>
          <p:nvPr/>
        </p:nvSpPr>
        <p:spPr>
          <a:xfrm>
            <a:off x="779263" y="2266104"/>
            <a:ext cx="4793943" cy="1218701"/>
          </a:xfrm>
          <a:prstGeom prst="roundRect">
            <a:avLst/>
          </a:prstGeom>
          <a:solidFill>
            <a:schemeClr val="bg1"/>
          </a:solidFill>
          <a:ln w="28575">
            <a:solidFill>
              <a:srgbClr val="00B0F0"/>
            </a:solidFill>
          </a:ln>
        </p:spPr>
        <p:txBody>
          <a:bodyPr wrap="square" rtlCol="0" anchor="ctr">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graphicFrame>
        <p:nvGraphicFramePr>
          <p:cNvPr id="2" name="Table 1">
            <a:extLst>
              <a:ext uri="{FF2B5EF4-FFF2-40B4-BE49-F238E27FC236}">
                <a16:creationId xmlns:a16="http://schemas.microsoft.com/office/drawing/2014/main" id="{D95EE697-5094-9045-8F99-641260050EE4}"/>
              </a:ext>
            </a:extLst>
          </p:cNvPr>
          <p:cNvGraphicFramePr>
            <a:graphicFrameLocks noGrp="1"/>
          </p:cNvGraphicFramePr>
          <p:nvPr/>
        </p:nvGraphicFramePr>
        <p:xfrm>
          <a:off x="779263" y="3770675"/>
          <a:ext cx="10436198" cy="2018411"/>
        </p:xfrm>
        <a:graphic>
          <a:graphicData uri="http://schemas.openxmlformats.org/drawingml/2006/table">
            <a:tbl>
              <a:tblPr firstRow="1" bandRow="1">
                <a:tableStyleId>{B301B821-A1FF-4177-AEE7-76D212191A09}</a:tableStyleId>
              </a:tblPr>
              <a:tblGrid>
                <a:gridCol w="1739373">
                  <a:extLst>
                    <a:ext uri="{9D8B030D-6E8A-4147-A177-3AD203B41FA5}">
                      <a16:colId xmlns:a16="http://schemas.microsoft.com/office/drawing/2014/main" val="4173561141"/>
                    </a:ext>
                  </a:extLst>
                </a:gridCol>
                <a:gridCol w="1607327">
                  <a:extLst>
                    <a:ext uri="{9D8B030D-6E8A-4147-A177-3AD203B41FA5}">
                      <a16:colId xmlns:a16="http://schemas.microsoft.com/office/drawing/2014/main" val="2044972123"/>
                    </a:ext>
                  </a:extLst>
                </a:gridCol>
                <a:gridCol w="1916296">
                  <a:extLst>
                    <a:ext uri="{9D8B030D-6E8A-4147-A177-3AD203B41FA5}">
                      <a16:colId xmlns:a16="http://schemas.microsoft.com/office/drawing/2014/main" val="3342120959"/>
                    </a:ext>
                  </a:extLst>
                </a:gridCol>
                <a:gridCol w="1767300">
                  <a:extLst>
                    <a:ext uri="{9D8B030D-6E8A-4147-A177-3AD203B41FA5}">
                      <a16:colId xmlns:a16="http://schemas.microsoft.com/office/drawing/2014/main" val="3760374024"/>
                    </a:ext>
                  </a:extLst>
                </a:gridCol>
                <a:gridCol w="1702951">
                  <a:extLst>
                    <a:ext uri="{9D8B030D-6E8A-4147-A177-3AD203B41FA5}">
                      <a16:colId xmlns:a16="http://schemas.microsoft.com/office/drawing/2014/main" val="3351721143"/>
                    </a:ext>
                  </a:extLst>
                </a:gridCol>
                <a:gridCol w="1702951">
                  <a:extLst>
                    <a:ext uri="{9D8B030D-6E8A-4147-A177-3AD203B41FA5}">
                      <a16:colId xmlns:a16="http://schemas.microsoft.com/office/drawing/2014/main" val="557898410"/>
                    </a:ext>
                  </a:extLst>
                </a:gridCol>
              </a:tblGrid>
              <a:tr h="607568">
                <a:tc>
                  <a:txBody>
                    <a:bodyPr/>
                    <a:lstStyle/>
                    <a:p>
                      <a:pPr>
                        <a:lnSpc>
                          <a:spcPct val="85000"/>
                        </a:lnSpc>
                      </a:pPr>
                      <a:endParaRPr lang="en-US" sz="1600" b="0" i="0" dirty="0">
                        <a:latin typeface="Calibri" panose="020F0502020204030204" pitchFamily="34" charset="0"/>
                        <a:cs typeface="Calibri" panose="020F0502020204030204" pitchFamily="34" charset="0"/>
                      </a:endParaRPr>
                    </a:p>
                  </a:txBody>
                  <a:tcPr marL="121920" marR="121920" marT="60960" marB="6096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85000"/>
                        </a:lnSpc>
                      </a:pPr>
                      <a:r>
                        <a:rPr lang="en-US" sz="1900" b="1" i="0" dirty="0">
                          <a:latin typeface="Calibri" panose="020F0502020204030204" pitchFamily="34" charset="0"/>
                          <a:cs typeface="Calibri" panose="020F0502020204030204" pitchFamily="34" charset="0"/>
                        </a:rPr>
                        <a:t>Grade 1</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85000"/>
                        </a:lnSpc>
                      </a:pPr>
                      <a:r>
                        <a:rPr lang="en-US" sz="1900" b="1" i="0" dirty="0">
                          <a:latin typeface="Calibri" panose="020F0502020204030204" pitchFamily="34" charset="0"/>
                          <a:cs typeface="Calibri" panose="020F0502020204030204" pitchFamily="34" charset="0"/>
                        </a:rPr>
                        <a:t>Grade 2</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85000"/>
                        </a:lnSpc>
                      </a:pPr>
                      <a:r>
                        <a:rPr lang="en-US" sz="1900" b="1" i="0" dirty="0">
                          <a:latin typeface="Calibri" panose="020F0502020204030204" pitchFamily="34" charset="0"/>
                          <a:cs typeface="Calibri" panose="020F0502020204030204" pitchFamily="34" charset="0"/>
                        </a:rPr>
                        <a:t>Grade 3</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tc>
                  <a:txBody>
                    <a:bodyPr/>
                    <a:lstStyle/>
                    <a:p>
                      <a:r>
                        <a:rPr lang="en-US" sz="1900" b="1" i="0" dirty="0">
                          <a:latin typeface="Calibri" panose="020F0502020204030204" pitchFamily="34" charset="0"/>
                          <a:cs typeface="Calibri" panose="020F0502020204030204" pitchFamily="34" charset="0"/>
                        </a:rPr>
                        <a:t>Grade 4</a:t>
                      </a:r>
                      <a:endParaRPr lang="en-US" sz="32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85000"/>
                        </a:lnSpc>
                      </a:pPr>
                      <a:r>
                        <a:rPr lang="en-US" sz="1900" b="1" i="0" dirty="0">
                          <a:latin typeface="Calibri" panose="020F0502020204030204" pitchFamily="34" charset="0"/>
                          <a:cs typeface="Calibri" panose="020F0502020204030204" pitchFamily="34" charset="0"/>
                        </a:rPr>
                        <a:t>Febrile Neutropenia</a:t>
                      </a:r>
                      <a:endParaRPr lang="en-US" sz="1900" dirty="0">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266130872"/>
                  </a:ext>
                </a:extLst>
              </a:tr>
              <a:tr h="345440">
                <a:tc>
                  <a:txBody>
                    <a:bodyPr/>
                    <a:lstStyle/>
                    <a:p>
                      <a:pPr>
                        <a:lnSpc>
                          <a:spcPct val="85000"/>
                        </a:lnSpc>
                      </a:pPr>
                      <a:r>
                        <a:rPr lang="en-US" sz="1600" b="1" i="0" dirty="0">
                          <a:latin typeface="Calibri" panose="020F0502020204030204" pitchFamily="34" charset="0"/>
                          <a:cs typeface="Calibri" panose="020F0502020204030204" pitchFamily="34" charset="0"/>
                        </a:rPr>
                        <a:t>Description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lang="en-GB" sz="1500" b="0" i="0" noProof="0" dirty="0">
                          <a:solidFill>
                            <a:schemeClr val="tx1"/>
                          </a:solidFill>
                          <a:latin typeface="Calibri" panose="020F0502020204030204" pitchFamily="34" charset="0"/>
                          <a:cs typeface="Calibri" panose="020F0502020204030204" pitchFamily="34" charset="0"/>
                        </a:rPr>
                        <a:t>ANC 1.5 - &lt;2</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lang="en-GB" sz="1500" b="0" i="0" noProof="0" dirty="0">
                          <a:solidFill>
                            <a:schemeClr val="tx1"/>
                          </a:solidFill>
                          <a:latin typeface="Calibri" panose="020F0502020204030204" pitchFamily="34" charset="0"/>
                          <a:cs typeface="Calibri" panose="020F0502020204030204" pitchFamily="34" charset="0"/>
                        </a:rPr>
                        <a:t>ANC 1 - &lt;1.5</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lang="en-GB" sz="1500" b="0" i="0" noProof="0" dirty="0">
                          <a:solidFill>
                            <a:schemeClr val="tx1"/>
                          </a:solidFill>
                          <a:latin typeface="Calibri" panose="020F0502020204030204" pitchFamily="34" charset="0"/>
                          <a:cs typeface="Calibri" panose="020F0502020204030204" pitchFamily="34" charset="0"/>
                        </a:rPr>
                        <a:t>ANC 0.5 - &lt;1</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b="0" i="0" noProof="0" dirty="0">
                          <a:solidFill>
                            <a:schemeClr val="tx1"/>
                          </a:solidFill>
                          <a:latin typeface="Calibri" panose="020F0502020204030204" pitchFamily="34" charset="0"/>
                          <a:cs typeface="Calibri" panose="020F0502020204030204" pitchFamily="34" charset="0"/>
                        </a:rPr>
                        <a:t>ANC &lt;0.5</a:t>
                      </a:r>
                      <a:endParaRPr lang="en-US" sz="32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ANC &lt;1 &amp; T &gt;38.3</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6597457"/>
                  </a:ext>
                </a:extLst>
              </a:tr>
              <a:tr h="345440">
                <a:tc>
                  <a:txBody>
                    <a:bodyPr/>
                    <a:lstStyle/>
                    <a:p>
                      <a:pPr>
                        <a:lnSpc>
                          <a:spcPct val="85000"/>
                        </a:lnSpc>
                      </a:pPr>
                      <a:r>
                        <a:rPr lang="en-US" sz="1600" b="1" i="0" dirty="0">
                          <a:latin typeface="Calibri" panose="020F0502020204030204" pitchFamily="34" charset="0"/>
                          <a:cs typeface="Calibri" panose="020F0502020204030204" pitchFamily="34" charset="0"/>
                        </a:rPr>
                        <a:t>T-</a:t>
                      </a:r>
                      <a:r>
                        <a:rPr lang="en-US" sz="1600" b="1" i="0" dirty="0" err="1">
                          <a:latin typeface="Calibri" panose="020F0502020204030204" pitchFamily="34" charset="0"/>
                          <a:cs typeface="Calibri" panose="020F0502020204030204" pitchFamily="34" charset="0"/>
                        </a:rPr>
                        <a:t>DXd</a:t>
                      </a:r>
                      <a:endParaRPr lang="en-US" sz="1600" b="1" i="0" dirty="0">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500" b="0" i="0" dirty="0">
                          <a:latin typeface="Calibri" panose="020F0502020204030204" pitchFamily="34" charset="0"/>
                          <a:cs typeface="Calibri" panose="020F0502020204030204" pitchFamily="34" charset="0"/>
                        </a:rPr>
                        <a:t>Continue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500" b="0" i="0" dirty="0">
                          <a:latin typeface="Calibri" panose="020F0502020204030204" pitchFamily="34" charset="0"/>
                          <a:cs typeface="Calibri" panose="020F0502020204030204" pitchFamily="34" charset="0"/>
                        </a:rPr>
                        <a:t>Continue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500" b="0" i="0" dirty="0">
                          <a:latin typeface="Calibri" panose="020F0502020204030204" pitchFamily="34" charset="0"/>
                          <a:cs typeface="Calibri" panose="020F0502020204030204" pitchFamily="34" charset="0"/>
                        </a:rPr>
                        <a:t>Hold until ≥1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b="0" i="0" dirty="0">
                          <a:latin typeface="Calibri" panose="020F0502020204030204" pitchFamily="34" charset="0"/>
                          <a:cs typeface="Calibri" panose="020F0502020204030204" pitchFamily="34" charset="0"/>
                        </a:rPr>
                        <a:t>Hold until ≥1 </a:t>
                      </a:r>
                      <a:endParaRPr lang="en-US" sz="32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b="0" i="0" dirty="0">
                          <a:latin typeface="Calibri" panose="020F0502020204030204" pitchFamily="34" charset="0"/>
                          <a:cs typeface="Calibri" panose="020F0502020204030204" pitchFamily="34" charset="0"/>
                        </a:rPr>
                        <a:t>Hold until resolved</a:t>
                      </a:r>
                      <a:endParaRPr lang="en-US" sz="1500" dirty="0">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8419281"/>
                  </a:ext>
                </a:extLst>
              </a:tr>
              <a:tr h="345440">
                <a:tc>
                  <a:txBody>
                    <a:bodyPr/>
                    <a:lstStyle/>
                    <a:p>
                      <a:pPr>
                        <a:lnSpc>
                          <a:spcPct val="85000"/>
                        </a:lnSpc>
                      </a:pPr>
                      <a:r>
                        <a:rPr lang="en-US" sz="1600" b="1" i="0" dirty="0">
                          <a:latin typeface="Calibri" panose="020F0502020204030204" pitchFamily="34" charset="0"/>
                          <a:cs typeface="Calibri" panose="020F0502020204030204" pitchFamily="34" charset="0"/>
                        </a:rPr>
                        <a:t>Dose reduction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500" kern="1200" dirty="0">
                          <a:solidFill>
                            <a:schemeClr val="dk1"/>
                          </a:solidFill>
                          <a:effectLst/>
                          <a:latin typeface="Calibri" panose="020F0502020204030204" pitchFamily="34" charset="0"/>
                          <a:ea typeface="+mn-ea"/>
                          <a:cs typeface="Calibri" panose="020F0502020204030204" pitchFamily="34" charset="0"/>
                        </a:rPr>
                        <a:t>N/A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500" b="0" i="0" dirty="0">
                          <a:latin typeface="Calibri" panose="020F0502020204030204" pitchFamily="34" charset="0"/>
                          <a:cs typeface="Calibri" panose="020F0502020204030204" pitchFamily="34" charset="0"/>
                        </a:rPr>
                        <a:t>N/A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500" b="0" i="0" dirty="0">
                          <a:latin typeface="Calibri" panose="020F0502020204030204" pitchFamily="34" charset="0"/>
                          <a:cs typeface="Calibri" panose="020F0502020204030204" pitchFamily="34" charset="0"/>
                        </a:rPr>
                        <a:t>N/A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b="0" i="0" dirty="0">
                          <a:latin typeface="Calibri" panose="020F0502020204030204" pitchFamily="34" charset="0"/>
                          <a:cs typeface="Calibri" panose="020F0502020204030204" pitchFamily="34" charset="0"/>
                        </a:rPr>
                        <a:t>Reduce by 1 level</a:t>
                      </a:r>
                      <a:endParaRPr lang="en-US" sz="32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b="0" i="0" dirty="0">
                          <a:latin typeface="Calibri" panose="020F0502020204030204" pitchFamily="34" charset="0"/>
                          <a:cs typeface="Calibri" panose="020F0502020204030204" pitchFamily="34" charset="0"/>
                        </a:rPr>
                        <a:t>Reduce by 1 level</a:t>
                      </a:r>
                      <a:endParaRPr lang="en-US" sz="1500" dirty="0">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7156860"/>
                  </a:ext>
                </a:extLst>
              </a:tr>
              <a:tr h="345440">
                <a:tc>
                  <a:txBody>
                    <a:bodyPr/>
                    <a:lstStyle/>
                    <a:p>
                      <a:pPr>
                        <a:lnSpc>
                          <a:spcPct val="85000"/>
                        </a:lnSpc>
                      </a:pPr>
                      <a:r>
                        <a:rPr lang="en-US" sz="1600" b="1" i="0" dirty="0">
                          <a:latin typeface="Calibri" panose="020F0502020204030204" pitchFamily="34" charset="0"/>
                          <a:cs typeface="Calibri" panose="020F0502020204030204" pitchFamily="34" charset="0"/>
                        </a:rPr>
                        <a:t>G-CSF</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85000"/>
                        </a:lnSpc>
                      </a:pPr>
                      <a:r>
                        <a:rPr lang="en-GB" sz="1500" b="0" i="0" dirty="0">
                          <a:latin typeface="Calibri" panose="020F0502020204030204" pitchFamily="34" charset="0"/>
                          <a:cs typeface="Calibri" panose="020F0502020204030204" pitchFamily="34" charset="0"/>
                        </a:rPr>
                        <a:t>No primary prophylaxis (unless risk group)     </a:t>
                      </a:r>
                      <a:endParaRPr lang="en-US" sz="1500" b="0" i="0" dirty="0">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85000"/>
                        </a:lnSpc>
                      </a:pPr>
                      <a:endParaRPr lang="en-US" sz="1100" b="0" i="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500" b="0" i="0" dirty="0">
                          <a:latin typeface="Calibri" panose="020F0502020204030204" pitchFamily="34" charset="0"/>
                          <a:cs typeface="Calibri" panose="020F0502020204030204" pitchFamily="34" charset="0"/>
                        </a:rPr>
                        <a:t>Consider G-CSF</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b="0" i="0" dirty="0">
                          <a:latin typeface="Calibri" panose="020F0502020204030204" pitchFamily="34" charset="0"/>
                          <a:cs typeface="Calibri" panose="020F0502020204030204" pitchFamily="34" charset="0"/>
                        </a:rPr>
                        <a:t>Consider G-CSF</a:t>
                      </a:r>
                      <a:endParaRPr lang="en-US" sz="32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b="0" i="0" dirty="0">
                          <a:latin typeface="Calibri" panose="020F0502020204030204" pitchFamily="34" charset="0"/>
                          <a:cs typeface="Calibri" panose="020F0502020204030204" pitchFamily="34" charset="0"/>
                        </a:rPr>
                        <a:t>Consider G-CSF</a:t>
                      </a:r>
                      <a:endParaRPr lang="en-US" sz="1500" dirty="0">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624397"/>
                  </a:ext>
                </a:extLst>
              </a:tr>
            </a:tbl>
          </a:graphicData>
        </a:graphic>
      </p:graphicFrame>
      <p:sp>
        <p:nvSpPr>
          <p:cNvPr id="4" name="Rectangle 3">
            <a:extLst>
              <a:ext uri="{FF2B5EF4-FFF2-40B4-BE49-F238E27FC236}">
                <a16:creationId xmlns:a16="http://schemas.microsoft.com/office/drawing/2014/main" id="{72D47835-D7B0-3C45-BE1B-2E239753DCC6}"/>
              </a:ext>
            </a:extLst>
          </p:cNvPr>
          <p:cNvSpPr/>
          <p:nvPr/>
        </p:nvSpPr>
        <p:spPr>
          <a:xfrm>
            <a:off x="883818" y="2285655"/>
            <a:ext cx="4793943" cy="1200329"/>
          </a:xfrm>
          <a:prstGeom prst="rect">
            <a:avLst/>
          </a:prstGeom>
        </p:spPr>
        <p:txBody>
          <a:bodyPr wrap="square">
            <a:spAutoFit/>
          </a:bodyPr>
          <a:lstStyle/>
          <a:p>
            <a:pPr marL="304792" marR="0" lvl="0" indent="-304792" algn="l" defTabSz="609585" rtl="0" eaLnBrk="0" fontAlgn="base" latinLnBrk="0" hangingPunct="0">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Prior to D1 of each cycle ANC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≥1  and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Plt</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≥75</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a:t>
            </a:r>
          </a:p>
          <a:p>
            <a:pPr marL="304792" marR="0" lvl="0" indent="-304792" algn="l" defTabSz="609585" rtl="0" eaLnBrk="0" fontAlgn="base" latinLnBrk="0" hangingPunct="0">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Nadir control not required</a:t>
            </a:r>
          </a:p>
          <a:p>
            <a:pPr marL="304792" marR="0" lvl="0" indent="-304792" algn="l" defTabSz="609585" rtl="0" eaLnBrk="0" fontAlgn="base" latinLnBrk="0" hangingPunct="0">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Primary G-CSF prophylaxis only in risk groups</a:t>
            </a:r>
          </a:p>
          <a:p>
            <a:pPr marL="304792" marR="0" lvl="0" indent="-304792" algn="l" defTabSz="609585" rtl="0" eaLnBrk="0" fontAlgn="base" latinLnBrk="0" hangingPunct="0">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Secondary G-CSF as indicated</a:t>
            </a:r>
          </a:p>
        </p:txBody>
      </p:sp>
      <p:sp>
        <p:nvSpPr>
          <p:cNvPr id="6" name="Rectangle 5">
            <a:extLst>
              <a:ext uri="{FF2B5EF4-FFF2-40B4-BE49-F238E27FC236}">
                <a16:creationId xmlns:a16="http://schemas.microsoft.com/office/drawing/2014/main" id="{6416B81A-2E57-3A44-8AB1-E3D9228E567D}"/>
              </a:ext>
            </a:extLst>
          </p:cNvPr>
          <p:cNvSpPr/>
          <p:nvPr/>
        </p:nvSpPr>
        <p:spPr>
          <a:xfrm rot="5400000">
            <a:off x="1637416" y="884551"/>
            <a:ext cx="461665" cy="2043833"/>
          </a:xfrm>
          <a:prstGeom prst="rect">
            <a:avLst/>
          </a:prstGeom>
        </p:spPr>
        <p:txBody>
          <a:bodyPr vert="vert270"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Routine Monitoring</a:t>
            </a:r>
          </a:p>
        </p:txBody>
      </p:sp>
      <p:sp>
        <p:nvSpPr>
          <p:cNvPr id="11" name="Title 2">
            <a:extLst>
              <a:ext uri="{FF2B5EF4-FFF2-40B4-BE49-F238E27FC236}">
                <a16:creationId xmlns:a16="http://schemas.microsoft.com/office/drawing/2014/main" id="{855D0074-4F04-ED40-9EF8-E7B1E8146D81}"/>
              </a:ext>
            </a:extLst>
          </p:cNvPr>
          <p:cNvSpPr txBox="1">
            <a:spLocks/>
          </p:cNvSpPr>
          <p:nvPr/>
        </p:nvSpPr>
        <p:spPr bwMode="auto">
          <a:xfrm>
            <a:off x="294753" y="176949"/>
            <a:ext cx="11584649" cy="75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noAutofit/>
          </a:bodyPr>
          <a:lstStyle>
            <a:lvl1pPr algn="l" defTabSz="457200" rtl="0" eaLnBrk="1" fontAlgn="base" hangingPunct="1">
              <a:spcBef>
                <a:spcPct val="0"/>
              </a:spcBef>
              <a:spcAft>
                <a:spcPct val="0"/>
              </a:spcAft>
              <a:defRPr sz="2400" b="1" kern="1200" cap="all" baseline="0">
                <a:solidFill>
                  <a:schemeClr val="tx1"/>
                </a:solidFill>
                <a:latin typeface="Arial" panose="020B0604020202020204" pitchFamily="34" charset="0"/>
                <a:ea typeface="MS PGothic" pitchFamily="34" charset="-128"/>
                <a:cs typeface="Arial" panose="020B0604020202020204" pitchFamily="34" charset="0"/>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T-</a:t>
            </a:r>
            <a:r>
              <a:rPr kumimoji="0" lang="en-US" sz="3733" b="1" i="0" u="none" strike="noStrike" kern="1200" cap="none" spc="0" normalizeH="0" baseline="0" noProof="0" dirty="0" err="1">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DXd</a:t>
            </a:r>
            <a:r>
              <a:rPr kumimoji="0" lang="en-US" sz="3733" b="1" i="0" u="none" strike="noStrike" kern="1200" cap="none" spc="0" normalizeH="0" baseline="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 Management of </a:t>
            </a:r>
            <a:r>
              <a:rPr kumimoji="0" lang="en-US" sz="3733" b="1" i="0" u="none" strike="noStrike" kern="1200" cap="none" spc="0" normalizeH="0" baseline="0" noProof="0" dirty="0" err="1">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Neutro</a:t>
            </a:r>
            <a:r>
              <a:rPr kumimoji="0" lang="en-US" sz="3733" b="1" i="0" u="none" strike="noStrike" kern="1200" cap="none" spc="0" normalizeH="0" baseline="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 and Thrombocytopenia </a:t>
            </a:r>
            <a:endParaRPr kumimoji="0" lang="en-US" sz="3733" b="1" i="0" u="none" strike="noStrike" kern="1200" cap="none" spc="0" normalizeH="0" baseline="3000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endParaRPr>
          </a:p>
        </p:txBody>
      </p:sp>
      <p:graphicFrame>
        <p:nvGraphicFramePr>
          <p:cNvPr id="12" name="Table 11">
            <a:extLst>
              <a:ext uri="{FF2B5EF4-FFF2-40B4-BE49-F238E27FC236}">
                <a16:creationId xmlns:a16="http://schemas.microsoft.com/office/drawing/2014/main" id="{1B17F213-95DB-C545-B0AD-F45003716F62}"/>
              </a:ext>
            </a:extLst>
          </p:cNvPr>
          <p:cNvGraphicFramePr>
            <a:graphicFrameLocks noGrp="1"/>
          </p:cNvGraphicFramePr>
          <p:nvPr/>
        </p:nvGraphicFramePr>
        <p:xfrm>
          <a:off x="6747638" y="1573689"/>
          <a:ext cx="3917689" cy="1826701"/>
        </p:xfrm>
        <a:graphic>
          <a:graphicData uri="http://schemas.openxmlformats.org/drawingml/2006/table">
            <a:tbl>
              <a:tblPr firstRow="1" bandRow="1">
                <a:tableStyleId>{B301B821-A1FF-4177-AEE7-76D212191A09}</a:tableStyleId>
              </a:tblPr>
              <a:tblGrid>
                <a:gridCol w="2631500">
                  <a:extLst>
                    <a:ext uri="{9D8B030D-6E8A-4147-A177-3AD203B41FA5}">
                      <a16:colId xmlns:a16="http://schemas.microsoft.com/office/drawing/2014/main" val="3080561514"/>
                    </a:ext>
                  </a:extLst>
                </a:gridCol>
                <a:gridCol w="1286189">
                  <a:extLst>
                    <a:ext uri="{9D8B030D-6E8A-4147-A177-3AD203B41FA5}">
                      <a16:colId xmlns:a16="http://schemas.microsoft.com/office/drawing/2014/main" val="644714039"/>
                    </a:ext>
                  </a:extLst>
                </a:gridCol>
              </a:tblGrid>
              <a:tr h="463609">
                <a:tc>
                  <a:txBody>
                    <a:bodyPr/>
                    <a:lstStyle/>
                    <a:p>
                      <a:pPr>
                        <a:lnSpc>
                          <a:spcPct val="85000"/>
                        </a:lnSpc>
                      </a:pPr>
                      <a:endParaRPr lang="en-US" sz="1600" b="0" i="0" dirty="0">
                        <a:latin typeface="Calibri" panose="020F0502020204030204" pitchFamily="34" charset="0"/>
                        <a:cs typeface="Calibri" panose="020F0502020204030204" pitchFamily="34" charset="0"/>
                      </a:endParaRPr>
                    </a:p>
                  </a:txBody>
                  <a:tcPr marL="121920" marR="121920" marT="60960" marB="6096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85000"/>
                        </a:lnSpc>
                      </a:pPr>
                      <a:r>
                        <a:rPr lang="en-US" sz="1600" b="1" i="0" dirty="0">
                          <a:latin typeface="Calibri" panose="020F0502020204030204" pitchFamily="34" charset="0"/>
                          <a:cs typeface="Calibri" panose="020F0502020204030204" pitchFamily="34" charset="0"/>
                        </a:rPr>
                        <a:t>T-</a:t>
                      </a:r>
                      <a:r>
                        <a:rPr lang="en-US" sz="1600" b="1" i="0" dirty="0" err="1">
                          <a:latin typeface="Calibri" panose="020F0502020204030204" pitchFamily="34" charset="0"/>
                          <a:cs typeface="Calibri" panose="020F0502020204030204" pitchFamily="34" charset="0"/>
                        </a:rPr>
                        <a:t>DXd</a:t>
                      </a:r>
                      <a:r>
                        <a:rPr lang="en-US" sz="1600" b="1" i="0" dirty="0">
                          <a:latin typeface="Calibri" panose="020F0502020204030204" pitchFamily="34" charset="0"/>
                          <a:cs typeface="Calibri" panose="020F0502020204030204" pitchFamily="34" charset="0"/>
                        </a:rPr>
                        <a:t> dose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431686208"/>
                  </a:ext>
                </a:extLst>
              </a:tr>
              <a:tr h="330963">
                <a:tc>
                  <a:txBody>
                    <a:bodyPr/>
                    <a:lstStyle/>
                    <a:p>
                      <a:pPr>
                        <a:lnSpc>
                          <a:spcPct val="85000"/>
                        </a:lnSpc>
                      </a:pPr>
                      <a:r>
                        <a:rPr lang="en-US" sz="1600" b="1" i="0" dirty="0">
                          <a:latin typeface="Calibri" panose="020F0502020204030204" pitchFamily="34" charset="0"/>
                          <a:cs typeface="Calibri" panose="020F0502020204030204" pitchFamily="34" charset="0"/>
                        </a:rPr>
                        <a:t>Starting dose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lang="en-GB" sz="1500" b="0" i="0" noProof="0" dirty="0">
                          <a:solidFill>
                            <a:schemeClr val="tx1"/>
                          </a:solidFill>
                          <a:latin typeface="Calibri" panose="020F0502020204030204" pitchFamily="34" charset="0"/>
                          <a:cs typeface="Calibri" panose="020F0502020204030204" pitchFamily="34" charset="0"/>
                        </a:rPr>
                        <a:t>5.4 mg/kg</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7260907"/>
                  </a:ext>
                </a:extLst>
              </a:tr>
              <a:tr h="330963">
                <a:tc>
                  <a:txBody>
                    <a:bodyPr/>
                    <a:lstStyle/>
                    <a:p>
                      <a:pPr>
                        <a:lnSpc>
                          <a:spcPct val="85000"/>
                        </a:lnSpc>
                      </a:pPr>
                      <a:r>
                        <a:rPr lang="en-US" sz="1600" b="1" i="0" dirty="0">
                          <a:latin typeface="Calibri" panose="020F0502020204030204" pitchFamily="34" charset="0"/>
                          <a:cs typeface="Calibri" panose="020F0502020204030204" pitchFamily="34" charset="0"/>
                        </a:rPr>
                        <a:t>1</a:t>
                      </a:r>
                      <a:r>
                        <a:rPr lang="en-US" sz="1600" b="1" i="0" baseline="30000" dirty="0">
                          <a:latin typeface="Calibri" panose="020F0502020204030204" pitchFamily="34" charset="0"/>
                          <a:cs typeface="Calibri" panose="020F0502020204030204" pitchFamily="34" charset="0"/>
                        </a:rPr>
                        <a:t>st</a:t>
                      </a:r>
                      <a:r>
                        <a:rPr lang="en-US" sz="1600" b="1" i="0" dirty="0">
                          <a:latin typeface="Calibri" panose="020F0502020204030204" pitchFamily="34" charset="0"/>
                          <a:cs typeface="Calibri" panose="020F0502020204030204" pitchFamily="34" charset="0"/>
                        </a:rPr>
                        <a:t> reduction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500" b="0" i="0" dirty="0">
                          <a:latin typeface="Calibri" panose="020F0502020204030204" pitchFamily="34" charset="0"/>
                          <a:cs typeface="Calibri" panose="020F0502020204030204" pitchFamily="34" charset="0"/>
                        </a:rPr>
                        <a:t>4.4 mg/kg</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7587458"/>
                  </a:ext>
                </a:extLst>
              </a:tr>
              <a:tr h="345440">
                <a:tc>
                  <a:txBody>
                    <a:bodyPr/>
                    <a:lstStyle/>
                    <a:p>
                      <a:pPr>
                        <a:lnSpc>
                          <a:spcPct val="85000"/>
                        </a:lnSpc>
                      </a:pPr>
                      <a:r>
                        <a:rPr lang="en-US" sz="1600" b="1" i="0" dirty="0">
                          <a:latin typeface="Calibri" panose="020F0502020204030204" pitchFamily="34" charset="0"/>
                          <a:cs typeface="Calibri" panose="020F0502020204030204" pitchFamily="34" charset="0"/>
                        </a:rPr>
                        <a:t>2</a:t>
                      </a:r>
                      <a:r>
                        <a:rPr lang="en-US" sz="1600" b="1" i="0" baseline="30000" dirty="0">
                          <a:latin typeface="Calibri" panose="020F0502020204030204" pitchFamily="34" charset="0"/>
                          <a:cs typeface="Calibri" panose="020F0502020204030204" pitchFamily="34" charset="0"/>
                        </a:rPr>
                        <a:t>nd</a:t>
                      </a:r>
                      <a:r>
                        <a:rPr lang="en-US" sz="1600" b="1" i="0" dirty="0">
                          <a:latin typeface="Calibri" panose="020F0502020204030204" pitchFamily="34" charset="0"/>
                          <a:cs typeface="Calibri" panose="020F0502020204030204" pitchFamily="34" charset="0"/>
                        </a:rPr>
                        <a:t> reduction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500" kern="1200" dirty="0">
                          <a:solidFill>
                            <a:schemeClr val="dk1"/>
                          </a:solidFill>
                          <a:effectLst/>
                          <a:latin typeface="Calibri" panose="020F0502020204030204" pitchFamily="34" charset="0"/>
                          <a:ea typeface="+mn-ea"/>
                          <a:cs typeface="Calibri" panose="020F0502020204030204" pitchFamily="34" charset="0"/>
                        </a:rPr>
                        <a:t>3.2 mg/kg</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1796499"/>
                  </a:ext>
                </a:extLst>
              </a:tr>
              <a:tr h="345440">
                <a:tc>
                  <a:txBody>
                    <a:bodyPr/>
                    <a:lstStyle/>
                    <a:p>
                      <a:pPr marL="0" marR="0" lvl="0" indent="0" algn="l" defTabSz="457200" rtl="0" eaLnBrk="1" fontAlgn="auto" latinLnBrk="0" hangingPunct="1">
                        <a:lnSpc>
                          <a:spcPct val="85000"/>
                        </a:lnSpc>
                        <a:spcBef>
                          <a:spcPts val="0"/>
                        </a:spcBef>
                        <a:spcAft>
                          <a:spcPts val="0"/>
                        </a:spcAft>
                        <a:buClrTx/>
                        <a:buSzTx/>
                        <a:buFontTx/>
                        <a:buNone/>
                        <a:tabLst/>
                        <a:defRPr/>
                      </a:pPr>
                      <a:r>
                        <a:rPr lang="en-US" sz="1600" b="1" i="0" dirty="0">
                          <a:latin typeface="Calibri" panose="020F0502020204030204" pitchFamily="34" charset="0"/>
                          <a:cs typeface="Calibri" panose="020F0502020204030204" pitchFamily="34" charset="0"/>
                        </a:rPr>
                        <a:t>Further reduction required</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500" kern="1200" dirty="0">
                          <a:solidFill>
                            <a:schemeClr val="dk1"/>
                          </a:solidFill>
                          <a:effectLst/>
                          <a:latin typeface="Calibri" panose="020F0502020204030204" pitchFamily="34" charset="0"/>
                          <a:ea typeface="+mn-ea"/>
                          <a:cs typeface="Calibri" panose="020F0502020204030204" pitchFamily="34" charset="0"/>
                        </a:rPr>
                        <a:t>Discontinue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9105250"/>
                  </a:ext>
                </a:extLst>
              </a:tr>
            </a:tbl>
          </a:graphicData>
        </a:graphic>
      </p:graphicFrame>
      <p:sp>
        <p:nvSpPr>
          <p:cNvPr id="13" name="Rectangle 12">
            <a:extLst>
              <a:ext uri="{FF2B5EF4-FFF2-40B4-BE49-F238E27FC236}">
                <a16:creationId xmlns:a16="http://schemas.microsoft.com/office/drawing/2014/main" id="{815CFDBC-C126-904A-A8FB-5BECDFE1EC45}"/>
              </a:ext>
            </a:extLst>
          </p:cNvPr>
          <p:cNvSpPr/>
          <p:nvPr/>
        </p:nvSpPr>
        <p:spPr>
          <a:xfrm>
            <a:off x="2950878" y="6040231"/>
            <a:ext cx="4584828" cy="584775"/>
          </a:xfrm>
          <a:prstGeom prst="rect">
            <a:avLst/>
          </a:prstGeom>
        </p:spPr>
        <p:txBody>
          <a:bodyPr wrap="square">
            <a:spAutoFit/>
          </a:bodyPr>
          <a:lstStyle/>
          <a:p>
            <a:pPr marL="304792" marR="0" lvl="0" indent="-304792" algn="l" defTabSz="609585" rtl="0" eaLnBrk="0" fontAlgn="base" latinLnBrk="0" hangingPunct="0">
              <a:lnSpc>
                <a:spcPct val="100000"/>
              </a:lnSpc>
              <a:spcBef>
                <a:spcPct val="0"/>
              </a:spcBef>
              <a:spcAft>
                <a:spcPct val="0"/>
              </a:spcAft>
              <a:buClrTx/>
              <a:buSzTx/>
              <a:buFontTx/>
              <a:buAutoNum type="arabicPeriod"/>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Hold if Platelets &lt;50, until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≥75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304792" marR="0" lvl="0" indent="-304792" algn="l" defTabSz="609585" rtl="0" eaLnBrk="0" fontAlgn="base" latinLnBrk="0" hangingPunct="0">
              <a:lnSpc>
                <a:spcPct val="100000"/>
              </a:lnSpc>
              <a:spcBef>
                <a:spcPct val="0"/>
              </a:spcBef>
              <a:spcAft>
                <a:spcPct val="0"/>
              </a:spcAft>
              <a:buClrTx/>
              <a:buSzTx/>
              <a:buFontTx/>
              <a:buAutoNum type="arabicPeriod"/>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Reduce by 1 level if Platelet nadir &lt;25</a:t>
            </a:r>
          </a:p>
        </p:txBody>
      </p:sp>
      <p:sp>
        <p:nvSpPr>
          <p:cNvPr id="14" name="Rectangle 13">
            <a:extLst>
              <a:ext uri="{FF2B5EF4-FFF2-40B4-BE49-F238E27FC236}">
                <a16:creationId xmlns:a16="http://schemas.microsoft.com/office/drawing/2014/main" id="{6B04D0E4-BECF-494B-BEBD-C7E0528B4A49}"/>
              </a:ext>
            </a:extLst>
          </p:cNvPr>
          <p:cNvSpPr/>
          <p:nvPr/>
        </p:nvSpPr>
        <p:spPr>
          <a:xfrm>
            <a:off x="779263" y="3964162"/>
            <a:ext cx="1460863" cy="338554"/>
          </a:xfrm>
          <a:prstGeom prst="rect">
            <a:avLst/>
          </a:prstGeom>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Neutropenia</a:t>
            </a:r>
          </a:p>
        </p:txBody>
      </p:sp>
      <p:sp>
        <p:nvSpPr>
          <p:cNvPr id="15" name="Rectangle 14">
            <a:extLst>
              <a:ext uri="{FF2B5EF4-FFF2-40B4-BE49-F238E27FC236}">
                <a16:creationId xmlns:a16="http://schemas.microsoft.com/office/drawing/2014/main" id="{3442A1A3-454B-C347-8A6D-56AF3741A82D}"/>
              </a:ext>
            </a:extLst>
          </p:cNvPr>
          <p:cNvSpPr/>
          <p:nvPr/>
        </p:nvSpPr>
        <p:spPr>
          <a:xfrm>
            <a:off x="779261" y="6040231"/>
            <a:ext cx="2171616" cy="338554"/>
          </a:xfrm>
          <a:prstGeom prst="rect">
            <a:avLst/>
          </a:prstGeom>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Thrombocytopenia:</a:t>
            </a:r>
          </a:p>
        </p:txBody>
      </p:sp>
    </p:spTree>
    <p:extLst>
      <p:ext uri="{BB962C8B-B14F-4D97-AF65-F5344CB8AC3E}">
        <p14:creationId xmlns:p14="http://schemas.microsoft.com/office/powerpoint/2010/main" val="722155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7D72D5F-D0C0-C148-AE03-B4FEFD4BB0FD}"/>
              </a:ext>
            </a:extLst>
          </p:cNvPr>
          <p:cNvSpPr/>
          <p:nvPr/>
        </p:nvSpPr>
        <p:spPr>
          <a:xfrm>
            <a:off x="837519" y="1735420"/>
            <a:ext cx="2148392" cy="408623"/>
          </a:xfrm>
          <a:prstGeom prst="roundRect">
            <a:avLst/>
          </a:prstGeom>
          <a:solidFill>
            <a:srgbClr val="00B0F0"/>
          </a:solidFill>
          <a:ln>
            <a:solidFill>
              <a:schemeClr val="accent3">
                <a:lumMod val="60000"/>
                <a:lumOff val="40000"/>
              </a:schemeClr>
            </a:solidFill>
          </a:ln>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5" name="Rounded Rectangle 4">
            <a:extLst>
              <a:ext uri="{FF2B5EF4-FFF2-40B4-BE49-F238E27FC236}">
                <a16:creationId xmlns:a16="http://schemas.microsoft.com/office/drawing/2014/main" id="{2848570C-B249-E54D-943E-2F7BE6AE7632}"/>
              </a:ext>
            </a:extLst>
          </p:cNvPr>
          <p:cNvSpPr/>
          <p:nvPr/>
        </p:nvSpPr>
        <p:spPr>
          <a:xfrm>
            <a:off x="779263" y="2229626"/>
            <a:ext cx="4793943" cy="758931"/>
          </a:xfrm>
          <a:prstGeom prst="roundRect">
            <a:avLst/>
          </a:prstGeom>
          <a:solidFill>
            <a:schemeClr val="bg1"/>
          </a:solidFill>
          <a:ln w="28575">
            <a:solidFill>
              <a:srgbClr val="00B0F0"/>
            </a:solidFill>
          </a:ln>
        </p:spPr>
        <p:txBody>
          <a:bodyPr wrap="square" rtlCol="0" anchor="ctr">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graphicFrame>
        <p:nvGraphicFramePr>
          <p:cNvPr id="2" name="Table 1">
            <a:extLst>
              <a:ext uri="{FF2B5EF4-FFF2-40B4-BE49-F238E27FC236}">
                <a16:creationId xmlns:a16="http://schemas.microsoft.com/office/drawing/2014/main" id="{D95EE697-5094-9045-8F99-641260050EE4}"/>
              </a:ext>
            </a:extLst>
          </p:cNvPr>
          <p:cNvGraphicFramePr>
            <a:graphicFrameLocks noGrp="1"/>
          </p:cNvGraphicFramePr>
          <p:nvPr/>
        </p:nvGraphicFramePr>
        <p:xfrm>
          <a:off x="779262" y="3275021"/>
          <a:ext cx="10316827" cy="2725485"/>
        </p:xfrm>
        <a:graphic>
          <a:graphicData uri="http://schemas.openxmlformats.org/drawingml/2006/table">
            <a:tbl>
              <a:tblPr firstRow="1" bandRow="1">
                <a:tableStyleId>{B301B821-A1FF-4177-AEE7-76D212191A09}</a:tableStyleId>
              </a:tblPr>
              <a:tblGrid>
                <a:gridCol w="2625925">
                  <a:extLst>
                    <a:ext uri="{9D8B030D-6E8A-4147-A177-3AD203B41FA5}">
                      <a16:colId xmlns:a16="http://schemas.microsoft.com/office/drawing/2014/main" val="4173561141"/>
                    </a:ext>
                  </a:extLst>
                </a:gridCol>
                <a:gridCol w="1853562">
                  <a:extLst>
                    <a:ext uri="{9D8B030D-6E8A-4147-A177-3AD203B41FA5}">
                      <a16:colId xmlns:a16="http://schemas.microsoft.com/office/drawing/2014/main" val="2044972123"/>
                    </a:ext>
                  </a:extLst>
                </a:gridCol>
                <a:gridCol w="3209154">
                  <a:extLst>
                    <a:ext uri="{9D8B030D-6E8A-4147-A177-3AD203B41FA5}">
                      <a16:colId xmlns:a16="http://schemas.microsoft.com/office/drawing/2014/main" val="3760374024"/>
                    </a:ext>
                  </a:extLst>
                </a:gridCol>
                <a:gridCol w="2628186">
                  <a:extLst>
                    <a:ext uri="{9D8B030D-6E8A-4147-A177-3AD203B41FA5}">
                      <a16:colId xmlns:a16="http://schemas.microsoft.com/office/drawing/2014/main" val="3351721143"/>
                    </a:ext>
                  </a:extLst>
                </a:gridCol>
              </a:tblGrid>
              <a:tr h="406400">
                <a:tc>
                  <a:txBody>
                    <a:bodyPr/>
                    <a:lstStyle/>
                    <a:p>
                      <a:pPr>
                        <a:lnSpc>
                          <a:spcPct val="85000"/>
                        </a:lnSpc>
                      </a:pPr>
                      <a:endParaRPr lang="en-US" sz="1600" b="0" i="0" dirty="0">
                        <a:latin typeface="Calibri" panose="020F0502020204030204" pitchFamily="34" charset="0"/>
                        <a:cs typeface="Calibri" panose="020F0502020204030204" pitchFamily="34" charset="0"/>
                      </a:endParaRPr>
                    </a:p>
                  </a:txBody>
                  <a:tcPr marL="121920" marR="121920" marT="60960" marB="6096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85000"/>
                        </a:lnSpc>
                      </a:pPr>
                      <a:r>
                        <a:rPr lang="en-US" sz="1900" b="1" i="0" dirty="0">
                          <a:latin typeface="Calibri" panose="020F0502020204030204" pitchFamily="34" charset="0"/>
                          <a:cs typeface="Calibri" panose="020F0502020204030204" pitchFamily="34" charset="0"/>
                        </a:rPr>
                        <a:t>LVEF &gt;45%</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85000"/>
                        </a:lnSpc>
                      </a:pPr>
                      <a:r>
                        <a:rPr lang="en-US" sz="1900" b="1" i="0" dirty="0">
                          <a:latin typeface="Calibri" panose="020F0502020204030204" pitchFamily="34" charset="0"/>
                          <a:cs typeface="Calibri" panose="020F0502020204030204" pitchFamily="34" charset="0"/>
                        </a:rPr>
                        <a:t>LVEF 40-45%</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tc>
                  <a:txBody>
                    <a:bodyPr/>
                    <a:lstStyle/>
                    <a:p>
                      <a:r>
                        <a:rPr lang="en-US" sz="1900" b="1" i="0" dirty="0">
                          <a:latin typeface="Calibri" panose="020F0502020204030204" pitchFamily="34" charset="0"/>
                          <a:cs typeface="Calibri" panose="020F0502020204030204" pitchFamily="34" charset="0"/>
                        </a:rPr>
                        <a:t>LVEF &lt;40%</a:t>
                      </a:r>
                      <a:endParaRPr lang="en-US" sz="32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266130872"/>
                  </a:ext>
                </a:extLst>
              </a:tr>
              <a:tr h="503513">
                <a:tc>
                  <a:txBody>
                    <a:bodyPr/>
                    <a:lstStyle/>
                    <a:p>
                      <a:pPr>
                        <a:lnSpc>
                          <a:spcPct val="85000"/>
                        </a:lnSpc>
                      </a:pPr>
                      <a:r>
                        <a:rPr lang="en-US" sz="1600" b="1" i="0" dirty="0">
                          <a:latin typeface="Calibri" panose="020F0502020204030204" pitchFamily="34" charset="0"/>
                          <a:cs typeface="Calibri" panose="020F0502020204030204" pitchFamily="34" charset="0"/>
                        </a:rPr>
                        <a:t>Decrease from BL &lt;10%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lang="en-US" sz="1500" b="0" i="0" dirty="0">
                          <a:latin typeface="Calibri" panose="020F0502020204030204" pitchFamily="34" charset="0"/>
                          <a:cs typeface="Calibri" panose="020F0502020204030204" pitchFamily="34" charset="0"/>
                        </a:rPr>
                        <a:t>Continue.</a:t>
                      </a:r>
                      <a:endParaRPr lang="en-GB" sz="1500" b="0" i="0" noProof="0" dirty="0">
                        <a:solidFill>
                          <a:schemeClr val="tx1"/>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lang="en-US" sz="1500" b="0" i="0" dirty="0">
                          <a:latin typeface="Calibri" panose="020F0502020204030204" pitchFamily="34" charset="0"/>
                          <a:cs typeface="Calibri" panose="020F0502020204030204" pitchFamily="34" charset="0"/>
                        </a:rPr>
                        <a:t>Continue. </a:t>
                      </a:r>
                    </a:p>
                    <a:p>
                      <a:pPr marL="0" marR="0" lvl="0" indent="0" algn="ctr" defTabSz="457200" rtl="0" eaLnBrk="1" fontAlgn="auto" latinLnBrk="0" hangingPunct="1">
                        <a:lnSpc>
                          <a:spcPct val="85000"/>
                        </a:lnSpc>
                        <a:spcBef>
                          <a:spcPts val="0"/>
                        </a:spcBef>
                        <a:spcAft>
                          <a:spcPts val="0"/>
                        </a:spcAft>
                        <a:buClrTx/>
                        <a:buSzTx/>
                        <a:buFontTx/>
                        <a:buNone/>
                        <a:tabLst/>
                        <a:defRPr/>
                      </a:pPr>
                      <a:r>
                        <a:rPr lang="en-US" sz="1500" b="0" i="0" dirty="0">
                          <a:latin typeface="Calibri" panose="020F0502020204030204" pitchFamily="34" charset="0"/>
                          <a:cs typeface="Calibri" panose="020F0502020204030204" pitchFamily="34" charset="0"/>
                        </a:rPr>
                        <a:t>Repeat LVEF after 3 weeks.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171450" marR="0" lvl="0" indent="-171450" algn="l" defTabSz="457200" rtl="0" eaLnBrk="1" fontAlgn="auto" latinLnBrk="0" hangingPunct="1">
                        <a:lnSpc>
                          <a:spcPct val="85000"/>
                        </a:lnSpc>
                        <a:spcBef>
                          <a:spcPts val="0"/>
                        </a:spcBef>
                        <a:spcAft>
                          <a:spcPts val="0"/>
                        </a:spcAft>
                        <a:buClrTx/>
                        <a:buSzTx/>
                        <a:buFont typeface="Arial" panose="020B0604020202020204" pitchFamily="34" charset="0"/>
                        <a:buChar char="•"/>
                        <a:tabLst/>
                        <a:defRPr/>
                      </a:pPr>
                      <a:r>
                        <a:rPr lang="en-US" sz="1500" b="0" i="0" dirty="0">
                          <a:latin typeface="Calibri" panose="020F0502020204030204" pitchFamily="34" charset="0"/>
                          <a:cs typeface="Calibri" panose="020F0502020204030204" pitchFamily="34" charset="0"/>
                        </a:rPr>
                        <a:t>Hold T-</a:t>
                      </a:r>
                      <a:r>
                        <a:rPr lang="en-US" sz="1500" b="0" i="0" dirty="0" err="1">
                          <a:latin typeface="Calibri" panose="020F0502020204030204" pitchFamily="34" charset="0"/>
                          <a:cs typeface="Calibri" panose="020F0502020204030204" pitchFamily="34" charset="0"/>
                        </a:rPr>
                        <a:t>DXd</a:t>
                      </a:r>
                      <a:r>
                        <a:rPr lang="en-US" sz="1500" b="0" i="0" dirty="0">
                          <a:latin typeface="Calibri" panose="020F0502020204030204" pitchFamily="34" charset="0"/>
                          <a:cs typeface="Calibri" panose="020F0502020204030204" pitchFamily="34" charset="0"/>
                        </a:rPr>
                        <a:t>.</a:t>
                      </a:r>
                    </a:p>
                    <a:p>
                      <a:pPr marL="171450" marR="0" lvl="0" indent="-171450" algn="l" defTabSz="457200" rtl="0" eaLnBrk="1" fontAlgn="auto" latinLnBrk="0" hangingPunct="1">
                        <a:lnSpc>
                          <a:spcPct val="85000"/>
                        </a:lnSpc>
                        <a:spcBef>
                          <a:spcPts val="0"/>
                        </a:spcBef>
                        <a:spcAft>
                          <a:spcPts val="0"/>
                        </a:spcAft>
                        <a:buClrTx/>
                        <a:buSzTx/>
                        <a:buFont typeface="Arial" panose="020B0604020202020204" pitchFamily="34" charset="0"/>
                        <a:buChar char="•"/>
                        <a:tabLst/>
                        <a:defRPr/>
                      </a:pPr>
                      <a:r>
                        <a:rPr lang="en-US" sz="1500" b="0" i="0" dirty="0">
                          <a:latin typeface="Calibri" panose="020F0502020204030204" pitchFamily="34" charset="0"/>
                          <a:cs typeface="Calibri" panose="020F0502020204030204" pitchFamily="34" charset="0"/>
                        </a:rPr>
                        <a:t>Repeat LVEF after 3 weeks. </a:t>
                      </a:r>
                    </a:p>
                    <a:p>
                      <a:pPr marL="171450" marR="0" lvl="0" indent="-171450" algn="l" defTabSz="457200" rtl="0" eaLnBrk="1" fontAlgn="auto" latinLnBrk="0" hangingPunct="1">
                        <a:lnSpc>
                          <a:spcPct val="85000"/>
                        </a:lnSpc>
                        <a:spcBef>
                          <a:spcPts val="0"/>
                        </a:spcBef>
                        <a:spcAft>
                          <a:spcPts val="0"/>
                        </a:spcAft>
                        <a:buClrTx/>
                        <a:buSzTx/>
                        <a:buFont typeface="Arial" panose="020B0604020202020204" pitchFamily="34" charset="0"/>
                        <a:buChar char="•"/>
                        <a:tabLst/>
                        <a:defRPr/>
                      </a:pPr>
                      <a:r>
                        <a:rPr lang="en-US" sz="1500" b="0" i="0" dirty="0">
                          <a:latin typeface="Calibri" panose="020F0502020204030204" pitchFamily="34" charset="0"/>
                          <a:cs typeface="Calibri" panose="020F0502020204030204" pitchFamily="34" charset="0"/>
                        </a:rPr>
                        <a:t>If confirmed, discontinue.</a:t>
                      </a:r>
                      <a:endParaRPr lang="en-US" sz="32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6597457"/>
                  </a:ext>
                </a:extLst>
              </a:tr>
              <a:tr h="1073489">
                <a:tc>
                  <a:txBody>
                    <a:bodyPr/>
                    <a:lstStyle/>
                    <a:p>
                      <a:pPr>
                        <a:lnSpc>
                          <a:spcPct val="85000"/>
                        </a:lnSpc>
                      </a:pPr>
                      <a:r>
                        <a:rPr lang="en-US" sz="1600" b="1" i="0" dirty="0">
                          <a:latin typeface="Calibri" panose="020F0502020204030204" pitchFamily="34" charset="0"/>
                          <a:cs typeface="Calibri" panose="020F0502020204030204" pitchFamily="34" charset="0"/>
                        </a:rPr>
                        <a:t>Decrease from BL 10-20%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500" b="0" i="0" dirty="0">
                          <a:latin typeface="Calibri" panose="020F0502020204030204" pitchFamily="34" charset="0"/>
                          <a:cs typeface="Calibri" panose="020F0502020204030204" pitchFamily="34" charset="0"/>
                        </a:rPr>
                        <a:t>Continue.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457200" rtl="0" eaLnBrk="1" fontAlgn="auto" latinLnBrk="0" hangingPunct="1">
                        <a:lnSpc>
                          <a:spcPct val="85000"/>
                        </a:lnSpc>
                        <a:spcBef>
                          <a:spcPts val="0"/>
                        </a:spcBef>
                        <a:spcAft>
                          <a:spcPts val="0"/>
                        </a:spcAft>
                        <a:buClrTx/>
                        <a:buSzTx/>
                        <a:buFont typeface="Arial" panose="020B0604020202020204" pitchFamily="34" charset="0"/>
                        <a:buChar char="•"/>
                        <a:tabLst/>
                        <a:defRPr/>
                      </a:pPr>
                      <a:r>
                        <a:rPr lang="en-US" sz="1500" b="0" i="0" dirty="0">
                          <a:latin typeface="Calibri" panose="020F0502020204030204" pitchFamily="34" charset="0"/>
                          <a:cs typeface="Calibri" panose="020F0502020204030204" pitchFamily="34" charset="0"/>
                        </a:rPr>
                        <a:t>Hold T-</a:t>
                      </a:r>
                      <a:r>
                        <a:rPr lang="en-US" sz="1500" b="0" i="0" dirty="0" err="1">
                          <a:latin typeface="Calibri" panose="020F0502020204030204" pitchFamily="34" charset="0"/>
                          <a:cs typeface="Calibri" panose="020F0502020204030204" pitchFamily="34" charset="0"/>
                        </a:rPr>
                        <a:t>DXd</a:t>
                      </a:r>
                      <a:r>
                        <a:rPr lang="en-US" sz="1500" b="0" i="0" dirty="0">
                          <a:latin typeface="Calibri" panose="020F0502020204030204" pitchFamily="34" charset="0"/>
                          <a:cs typeface="Calibri" panose="020F0502020204030204" pitchFamily="34" charset="0"/>
                        </a:rPr>
                        <a:t>.</a:t>
                      </a:r>
                    </a:p>
                    <a:p>
                      <a:pPr marL="171450" marR="0" lvl="0" indent="-171450" algn="l" defTabSz="457200" rtl="0" eaLnBrk="1" fontAlgn="auto" latinLnBrk="0" hangingPunct="1">
                        <a:lnSpc>
                          <a:spcPct val="85000"/>
                        </a:lnSpc>
                        <a:spcBef>
                          <a:spcPts val="0"/>
                        </a:spcBef>
                        <a:spcAft>
                          <a:spcPts val="0"/>
                        </a:spcAft>
                        <a:buClrTx/>
                        <a:buSzTx/>
                        <a:buFont typeface="Arial" panose="020B0604020202020204" pitchFamily="34" charset="0"/>
                        <a:buChar char="•"/>
                        <a:tabLst/>
                        <a:defRPr/>
                      </a:pPr>
                      <a:r>
                        <a:rPr lang="en-US" sz="1500" b="0" i="0" dirty="0">
                          <a:latin typeface="Calibri" panose="020F0502020204030204" pitchFamily="34" charset="0"/>
                          <a:cs typeface="Calibri" panose="020F0502020204030204" pitchFamily="34" charset="0"/>
                        </a:rPr>
                        <a:t>Repeat LVEF after 3 weeks. </a:t>
                      </a:r>
                    </a:p>
                    <a:p>
                      <a:pPr marL="171450" marR="0" lvl="0" indent="-171450" algn="l" defTabSz="457200" rtl="0" eaLnBrk="1" fontAlgn="auto" latinLnBrk="0" hangingPunct="1">
                        <a:lnSpc>
                          <a:spcPct val="85000"/>
                        </a:lnSpc>
                        <a:spcBef>
                          <a:spcPts val="0"/>
                        </a:spcBef>
                        <a:spcAft>
                          <a:spcPts val="0"/>
                        </a:spcAft>
                        <a:buClrTx/>
                        <a:buSzTx/>
                        <a:buFont typeface="Arial" panose="020B0604020202020204" pitchFamily="34" charset="0"/>
                        <a:buChar char="•"/>
                        <a:tabLst/>
                        <a:defRPr/>
                      </a:pPr>
                      <a:r>
                        <a:rPr lang="en-US" sz="1500" b="0" i="0" dirty="0">
                          <a:latin typeface="Calibri" panose="020F0502020204030204" pitchFamily="34" charset="0"/>
                          <a:cs typeface="Calibri" panose="020F0502020204030204" pitchFamily="34" charset="0"/>
                        </a:rPr>
                        <a:t>If not recovered to within 10% from BL, discontinue.</a:t>
                      </a:r>
                    </a:p>
                    <a:p>
                      <a:pPr marL="171450" marR="0" lvl="0" indent="-171450" algn="l" defTabSz="457200" rtl="0" eaLnBrk="1" fontAlgn="auto" latinLnBrk="0" hangingPunct="1">
                        <a:lnSpc>
                          <a:spcPct val="85000"/>
                        </a:lnSpc>
                        <a:spcBef>
                          <a:spcPts val="0"/>
                        </a:spcBef>
                        <a:spcAft>
                          <a:spcPts val="0"/>
                        </a:spcAft>
                        <a:buClrTx/>
                        <a:buSzTx/>
                        <a:buFont typeface="Arial" panose="020B0604020202020204" pitchFamily="34" charset="0"/>
                        <a:buChar char="•"/>
                        <a:tabLst/>
                        <a:defRPr/>
                      </a:pPr>
                      <a:r>
                        <a:rPr lang="en-US" sz="1500" b="0" i="0" dirty="0">
                          <a:latin typeface="Calibri" panose="020F0502020204030204" pitchFamily="34" charset="0"/>
                          <a:cs typeface="Calibri" panose="020F0502020204030204" pitchFamily="34" charset="0"/>
                        </a:rPr>
                        <a:t>If recovered, resume at same dose.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marL="171450" marR="0" lvl="0" indent="-171450" algn="l" defTabSz="457200" rtl="0" eaLnBrk="1" fontAlgn="auto" latinLnBrk="0" hangingPunct="1">
                        <a:lnSpc>
                          <a:spcPct val="85000"/>
                        </a:lnSpc>
                        <a:spcBef>
                          <a:spcPts val="0"/>
                        </a:spcBef>
                        <a:spcAft>
                          <a:spcPts val="0"/>
                        </a:spcAft>
                        <a:buClrTx/>
                        <a:buSzTx/>
                        <a:buFont typeface="Arial" panose="020B0604020202020204" pitchFamily="34" charset="0"/>
                        <a:buChar char="•"/>
                        <a:tabLst/>
                        <a:defRPr/>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8419281"/>
                  </a:ext>
                </a:extLst>
              </a:tr>
              <a:tr h="693505">
                <a:tc>
                  <a:txBody>
                    <a:bodyPr/>
                    <a:lstStyle/>
                    <a:p>
                      <a:pPr>
                        <a:lnSpc>
                          <a:spcPct val="85000"/>
                        </a:lnSpc>
                      </a:pPr>
                      <a:r>
                        <a:rPr lang="en-US" sz="1600" b="1" i="0" dirty="0">
                          <a:latin typeface="Calibri" panose="020F0502020204030204" pitchFamily="34" charset="0"/>
                          <a:cs typeface="Calibri" panose="020F0502020204030204" pitchFamily="34" charset="0"/>
                        </a:rPr>
                        <a:t>Decrease from BL &gt;20%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171450" marR="0" lvl="0" indent="-171450" algn="l" defTabSz="457200" rtl="0" eaLnBrk="1" fontAlgn="auto" latinLnBrk="0" hangingPunct="1">
                        <a:lnSpc>
                          <a:spcPct val="85000"/>
                        </a:lnSpc>
                        <a:spcBef>
                          <a:spcPts val="0"/>
                        </a:spcBef>
                        <a:spcAft>
                          <a:spcPts val="0"/>
                        </a:spcAft>
                        <a:buClrTx/>
                        <a:buSzTx/>
                        <a:buFont typeface="Arial" panose="020B0604020202020204" pitchFamily="34" charset="0"/>
                        <a:buChar char="•"/>
                        <a:tabLst/>
                        <a:defRPr/>
                      </a:pPr>
                      <a:r>
                        <a:rPr lang="en-US" sz="1500" b="0" i="0" dirty="0">
                          <a:latin typeface="Calibri" panose="020F0502020204030204" pitchFamily="34" charset="0"/>
                          <a:cs typeface="Calibri" panose="020F0502020204030204" pitchFamily="34" charset="0"/>
                        </a:rPr>
                        <a:t>Hold T-</a:t>
                      </a:r>
                      <a:r>
                        <a:rPr lang="en-US" sz="1500" b="0" i="0" dirty="0" err="1">
                          <a:latin typeface="Calibri" panose="020F0502020204030204" pitchFamily="34" charset="0"/>
                          <a:cs typeface="Calibri" panose="020F0502020204030204" pitchFamily="34" charset="0"/>
                        </a:rPr>
                        <a:t>DXd</a:t>
                      </a:r>
                      <a:r>
                        <a:rPr lang="en-US" sz="1500" b="0" i="0" dirty="0">
                          <a:latin typeface="Calibri" panose="020F0502020204030204" pitchFamily="34" charset="0"/>
                          <a:cs typeface="Calibri" panose="020F0502020204030204" pitchFamily="34" charset="0"/>
                        </a:rPr>
                        <a:t>.</a:t>
                      </a:r>
                    </a:p>
                    <a:p>
                      <a:pPr marL="171450" marR="0" lvl="0" indent="-171450" algn="l" defTabSz="457200" rtl="0" eaLnBrk="1" fontAlgn="auto" latinLnBrk="0" hangingPunct="1">
                        <a:lnSpc>
                          <a:spcPct val="85000"/>
                        </a:lnSpc>
                        <a:spcBef>
                          <a:spcPts val="0"/>
                        </a:spcBef>
                        <a:spcAft>
                          <a:spcPts val="0"/>
                        </a:spcAft>
                        <a:buClrTx/>
                        <a:buSzTx/>
                        <a:buFont typeface="Arial" panose="020B0604020202020204" pitchFamily="34" charset="0"/>
                        <a:buChar char="•"/>
                        <a:tabLst/>
                        <a:defRPr/>
                      </a:pPr>
                      <a:r>
                        <a:rPr lang="en-US" sz="1500" b="0" i="0" dirty="0">
                          <a:latin typeface="Calibri" panose="020F0502020204030204" pitchFamily="34" charset="0"/>
                          <a:cs typeface="Calibri" panose="020F0502020204030204" pitchFamily="34" charset="0"/>
                        </a:rPr>
                        <a:t>Repeat LVEF after 3 weeks. </a:t>
                      </a:r>
                    </a:p>
                    <a:p>
                      <a:pPr marL="171450" marR="0" lvl="0" indent="-171450" algn="l" defTabSz="457200" rtl="0" eaLnBrk="1" fontAlgn="auto" latinLnBrk="0" hangingPunct="1">
                        <a:lnSpc>
                          <a:spcPct val="85000"/>
                        </a:lnSpc>
                        <a:spcBef>
                          <a:spcPts val="0"/>
                        </a:spcBef>
                        <a:spcAft>
                          <a:spcPts val="0"/>
                        </a:spcAft>
                        <a:buClrTx/>
                        <a:buSzTx/>
                        <a:buFont typeface="Arial" panose="020B0604020202020204" pitchFamily="34" charset="0"/>
                        <a:buChar char="•"/>
                        <a:tabLst/>
                        <a:defRPr/>
                      </a:pPr>
                      <a:r>
                        <a:rPr lang="en-US" sz="1500" b="0" i="0" dirty="0">
                          <a:latin typeface="Calibri" panose="020F0502020204030204" pitchFamily="34" charset="0"/>
                          <a:cs typeface="Calibri" panose="020F0502020204030204" pitchFamily="34" charset="0"/>
                        </a:rPr>
                        <a:t>If confirmed, discontinue.</a:t>
                      </a:r>
                      <a:endParaRPr lang="en-GB" sz="1500" kern="1200" dirty="0">
                        <a:solidFill>
                          <a:schemeClr val="dk1"/>
                        </a:solidFill>
                        <a:effectLst/>
                        <a:latin typeface="Calibri" panose="020F0502020204030204" pitchFamily="34" charset="0"/>
                        <a:ea typeface="+mn-ea"/>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endParaRPr lang="en-US" sz="1100" b="0" i="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7156860"/>
                  </a:ext>
                </a:extLst>
              </a:tr>
            </a:tbl>
          </a:graphicData>
        </a:graphic>
      </p:graphicFrame>
      <p:sp>
        <p:nvSpPr>
          <p:cNvPr id="4" name="Rectangle 3">
            <a:extLst>
              <a:ext uri="{FF2B5EF4-FFF2-40B4-BE49-F238E27FC236}">
                <a16:creationId xmlns:a16="http://schemas.microsoft.com/office/drawing/2014/main" id="{72D47835-D7B0-3C45-BE1B-2E239753DCC6}"/>
              </a:ext>
            </a:extLst>
          </p:cNvPr>
          <p:cNvSpPr/>
          <p:nvPr/>
        </p:nvSpPr>
        <p:spPr>
          <a:xfrm>
            <a:off x="883819" y="2285655"/>
            <a:ext cx="4584828" cy="646331"/>
          </a:xfrm>
          <a:prstGeom prst="rect">
            <a:avLst/>
          </a:prstGeom>
        </p:spPr>
        <p:txBody>
          <a:bodyPr wrap="square">
            <a:spAutoFit/>
          </a:bodyPr>
          <a:lstStyle/>
          <a:p>
            <a:pPr marL="304792" marR="0" lvl="0" indent="-304792" algn="l" defTabSz="609585" rtl="0" eaLnBrk="0" fontAlgn="base" latinLnBrk="0" hangingPunct="0">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LVEF assessment at baseline</a:t>
            </a:r>
          </a:p>
          <a:p>
            <a:pPr marL="304792" marR="0" lvl="0" indent="-304792" algn="l" defTabSz="609585" rtl="0" eaLnBrk="0" fontAlgn="base" latinLnBrk="0" hangingPunct="0">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Repeat LVEF every 3 months </a:t>
            </a:r>
          </a:p>
        </p:txBody>
      </p:sp>
      <p:sp>
        <p:nvSpPr>
          <p:cNvPr id="6" name="Rectangle 5">
            <a:extLst>
              <a:ext uri="{FF2B5EF4-FFF2-40B4-BE49-F238E27FC236}">
                <a16:creationId xmlns:a16="http://schemas.microsoft.com/office/drawing/2014/main" id="{6416B81A-2E57-3A44-8AB1-E3D9228E567D}"/>
              </a:ext>
            </a:extLst>
          </p:cNvPr>
          <p:cNvSpPr/>
          <p:nvPr/>
        </p:nvSpPr>
        <p:spPr>
          <a:xfrm rot="5400000">
            <a:off x="1733162" y="917816"/>
            <a:ext cx="461665" cy="2043833"/>
          </a:xfrm>
          <a:prstGeom prst="rect">
            <a:avLst/>
          </a:prstGeom>
        </p:spPr>
        <p:txBody>
          <a:bodyPr vert="vert270"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Routine Monitoring</a:t>
            </a:r>
          </a:p>
        </p:txBody>
      </p:sp>
      <p:sp>
        <p:nvSpPr>
          <p:cNvPr id="11" name="Title 2">
            <a:extLst>
              <a:ext uri="{FF2B5EF4-FFF2-40B4-BE49-F238E27FC236}">
                <a16:creationId xmlns:a16="http://schemas.microsoft.com/office/drawing/2014/main" id="{855D0074-4F04-ED40-9EF8-E7B1E8146D81}"/>
              </a:ext>
            </a:extLst>
          </p:cNvPr>
          <p:cNvSpPr txBox="1">
            <a:spLocks/>
          </p:cNvSpPr>
          <p:nvPr/>
        </p:nvSpPr>
        <p:spPr bwMode="auto">
          <a:xfrm>
            <a:off x="588798" y="176949"/>
            <a:ext cx="11290604" cy="75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noAutofit/>
          </a:bodyPr>
          <a:lstStyle>
            <a:lvl1pPr algn="l" defTabSz="457200" rtl="0" eaLnBrk="1" fontAlgn="base" hangingPunct="1">
              <a:spcBef>
                <a:spcPct val="0"/>
              </a:spcBef>
              <a:spcAft>
                <a:spcPct val="0"/>
              </a:spcAft>
              <a:defRPr sz="2400" b="1" kern="1200" cap="all" baseline="0">
                <a:solidFill>
                  <a:schemeClr val="tx1"/>
                </a:solidFill>
                <a:latin typeface="Arial" panose="020B0604020202020204" pitchFamily="34" charset="0"/>
                <a:ea typeface="MS PGothic" pitchFamily="34" charset="-128"/>
                <a:cs typeface="Arial" panose="020B0604020202020204" pitchFamily="34" charset="0"/>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T-</a:t>
            </a:r>
            <a:r>
              <a:rPr kumimoji="0" lang="en-US" sz="3733" b="1" i="0" u="none" strike="noStrike" kern="1200" cap="none" spc="0" normalizeH="0" baseline="0" noProof="0" dirty="0" err="1">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DXd</a:t>
            </a:r>
            <a:r>
              <a:rPr kumimoji="0" lang="en-US" sz="3733" b="1" i="0" u="none" strike="noStrike" kern="1200" cap="none" spc="0" normalizeH="0" baseline="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 Management of LVEF changes</a:t>
            </a:r>
            <a:endParaRPr kumimoji="0" lang="en-US" sz="3733" b="1" i="0" u="none" strike="noStrike" kern="1200" cap="none" spc="0" normalizeH="0" baseline="3000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endParaRPr>
          </a:p>
        </p:txBody>
      </p:sp>
      <p:sp>
        <p:nvSpPr>
          <p:cNvPr id="9" name="Rectangle 8">
            <a:extLst>
              <a:ext uri="{FF2B5EF4-FFF2-40B4-BE49-F238E27FC236}">
                <a16:creationId xmlns:a16="http://schemas.microsoft.com/office/drawing/2014/main" id="{0CF7CAF2-E96E-8C40-80A3-B0AB609511C3}"/>
              </a:ext>
            </a:extLst>
          </p:cNvPr>
          <p:cNvSpPr/>
          <p:nvPr/>
        </p:nvSpPr>
        <p:spPr>
          <a:xfrm>
            <a:off x="779261" y="6040231"/>
            <a:ext cx="5598092" cy="338554"/>
          </a:xfrm>
          <a:prstGeom prst="rect">
            <a:avLst/>
          </a:prstGeom>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Discontinue if symptomatic congestive heart failure </a:t>
            </a:r>
          </a:p>
        </p:txBody>
      </p:sp>
    </p:spTree>
    <p:extLst>
      <p:ext uri="{BB962C8B-B14F-4D97-AF65-F5344CB8AC3E}">
        <p14:creationId xmlns:p14="http://schemas.microsoft.com/office/powerpoint/2010/main" val="707790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8A58ECA-FFCA-664C-8E27-0F98A86F6FD8}"/>
              </a:ext>
            </a:extLst>
          </p:cNvPr>
          <p:cNvGrpSpPr/>
          <p:nvPr/>
        </p:nvGrpSpPr>
        <p:grpSpPr>
          <a:xfrm>
            <a:off x="535338" y="2451928"/>
            <a:ext cx="3555343" cy="3022897"/>
            <a:chOff x="401503" y="1838946"/>
            <a:chExt cx="2666507" cy="2267173"/>
          </a:xfrm>
        </p:grpSpPr>
        <p:sp>
          <p:nvSpPr>
            <p:cNvPr id="62" name="Rounded Rectangle 61">
              <a:extLst>
                <a:ext uri="{FF2B5EF4-FFF2-40B4-BE49-F238E27FC236}">
                  <a16:creationId xmlns:a16="http://schemas.microsoft.com/office/drawing/2014/main" id="{4AA72541-4AA7-5749-B088-98D531531936}"/>
                </a:ext>
              </a:extLst>
            </p:cNvPr>
            <p:cNvSpPr/>
            <p:nvPr/>
          </p:nvSpPr>
          <p:spPr>
            <a:xfrm>
              <a:off x="1218706" y="1838946"/>
              <a:ext cx="1849304" cy="768544"/>
            </a:xfrm>
            <a:prstGeom prst="roundRect">
              <a:avLst/>
            </a:prstGeom>
            <a:solidFill>
              <a:srgbClr val="FF9966">
                <a:alpha val="45882"/>
              </a:srgbClr>
            </a:solidFill>
            <a:ln w="12700">
              <a:solidFill>
                <a:srgbClr val="FF9900"/>
              </a:solidFill>
            </a:ln>
          </p:spPr>
          <p:txBody>
            <a:bodyPr wrap="none" rtlCol="0" anchor="ctr">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58" name="Rounded Rectangle 57">
              <a:extLst>
                <a:ext uri="{FF2B5EF4-FFF2-40B4-BE49-F238E27FC236}">
                  <a16:creationId xmlns:a16="http://schemas.microsoft.com/office/drawing/2014/main" id="{5BF1DF3C-020E-4144-9E56-10B84D3B7AC0}"/>
                </a:ext>
              </a:extLst>
            </p:cNvPr>
            <p:cNvSpPr/>
            <p:nvPr/>
          </p:nvSpPr>
          <p:spPr>
            <a:xfrm>
              <a:off x="413952" y="1838946"/>
              <a:ext cx="756000" cy="768544"/>
            </a:xfrm>
            <a:prstGeom prst="roundRect">
              <a:avLst/>
            </a:prstGeom>
            <a:solidFill>
              <a:srgbClr val="FF9966">
                <a:alpha val="45882"/>
              </a:srgbClr>
            </a:solidFill>
            <a:ln w="12700">
              <a:solidFill>
                <a:srgbClr val="FF9900"/>
              </a:solidFill>
            </a:ln>
          </p:spPr>
          <p:txBody>
            <a:bodyPr wrap="none" rtlCol="0" anchor="ctr">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8" name="Rounded Rectangle 7">
              <a:extLst>
                <a:ext uri="{FF2B5EF4-FFF2-40B4-BE49-F238E27FC236}">
                  <a16:creationId xmlns:a16="http://schemas.microsoft.com/office/drawing/2014/main" id="{239185EB-04FA-2842-B114-BBCB4A27EEED}"/>
                </a:ext>
              </a:extLst>
            </p:cNvPr>
            <p:cNvSpPr/>
            <p:nvPr/>
          </p:nvSpPr>
          <p:spPr>
            <a:xfrm>
              <a:off x="401503" y="2727224"/>
              <a:ext cx="2653508" cy="1378895"/>
            </a:xfrm>
            <a:prstGeom prst="roundRect">
              <a:avLst>
                <a:gd name="adj" fmla="val 7824"/>
              </a:avLst>
            </a:prstGeom>
            <a:solidFill>
              <a:srgbClr val="FF9966">
                <a:alpha val="45882"/>
              </a:srgbClr>
            </a:solidFill>
            <a:ln w="12700">
              <a:solidFill>
                <a:srgbClr val="FF9900"/>
              </a:solidFill>
            </a:ln>
          </p:spPr>
          <p:txBody>
            <a:bodyPr wrap="square" rtlCol="0" anchor="ctr">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24" name="Rectangle 23">
              <a:extLst>
                <a:ext uri="{FF2B5EF4-FFF2-40B4-BE49-F238E27FC236}">
                  <a16:creationId xmlns:a16="http://schemas.microsoft.com/office/drawing/2014/main" id="{B70027DC-57FE-4881-A3E9-6075426B1193}"/>
                </a:ext>
              </a:extLst>
            </p:cNvPr>
            <p:cNvSpPr/>
            <p:nvPr/>
          </p:nvSpPr>
          <p:spPr>
            <a:xfrm>
              <a:off x="499966" y="2878821"/>
              <a:ext cx="2555045" cy="10430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Nonspecific cough</a:t>
              </a:r>
              <a:r>
                <a:rPr kumimoji="0" lang="en-GB" sz="16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1,2</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Fever</a:t>
              </a:r>
              <a:r>
                <a:rPr kumimoji="0" lang="en-GB" sz="16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3</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Shortness of breath (dyspnoea)</a:t>
              </a:r>
              <a:r>
                <a:rPr kumimoji="0" lang="en-GB" sz="16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2</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Pneumonitis and idiopathic pulmonary fibrosis</a:t>
              </a:r>
              <a:r>
                <a:rPr kumimoji="0" lang="en-GB" sz="16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sp>
          <p:nvSpPr>
            <p:cNvPr id="36" name="Oval 35">
              <a:extLst>
                <a:ext uri="{FF2B5EF4-FFF2-40B4-BE49-F238E27FC236}">
                  <a16:creationId xmlns:a16="http://schemas.microsoft.com/office/drawing/2014/main" id="{25CC6275-25F4-440D-A849-64EFF376FCF8}"/>
                </a:ext>
              </a:extLst>
            </p:cNvPr>
            <p:cNvSpPr/>
            <p:nvPr/>
          </p:nvSpPr>
          <p:spPr>
            <a:xfrm>
              <a:off x="518008" y="1958680"/>
              <a:ext cx="577907" cy="577907"/>
            </a:xfrm>
            <a:prstGeom prst="ellipse">
              <a:avLst/>
            </a:prstGeom>
            <a:solidFill>
              <a:schemeClr val="bg1"/>
            </a:solidFill>
            <a:ln>
              <a:noFill/>
            </a:ln>
            <a:effectLst>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E604E27B-4A31-4447-BB09-040FFB5EB932}"/>
                </a:ext>
              </a:extLst>
            </p:cNvPr>
            <p:cNvSpPr txBox="1"/>
            <p:nvPr/>
          </p:nvSpPr>
          <p:spPr>
            <a:xfrm>
              <a:off x="1438323" y="2077988"/>
              <a:ext cx="1330141" cy="315423"/>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Symptoms</a:t>
              </a:r>
            </a:p>
          </p:txBody>
        </p:sp>
        <p:grpSp>
          <p:nvGrpSpPr>
            <p:cNvPr id="50" name="Graphic 7">
              <a:extLst>
                <a:ext uri="{FF2B5EF4-FFF2-40B4-BE49-F238E27FC236}">
                  <a16:creationId xmlns:a16="http://schemas.microsoft.com/office/drawing/2014/main" id="{04B648BA-9B1F-45C4-AA3E-6EF8EAC92A15}"/>
                </a:ext>
              </a:extLst>
            </p:cNvPr>
            <p:cNvGrpSpPr/>
            <p:nvPr/>
          </p:nvGrpSpPr>
          <p:grpSpPr>
            <a:xfrm>
              <a:off x="639003" y="2033881"/>
              <a:ext cx="364555" cy="359806"/>
              <a:chOff x="192655" y="3428883"/>
              <a:chExt cx="626943" cy="618775"/>
            </a:xfrm>
            <a:solidFill>
              <a:schemeClr val="tx1"/>
            </a:solidFill>
          </p:grpSpPr>
          <p:sp>
            <p:nvSpPr>
              <p:cNvPr id="51" name="Freeform: Shape 50">
                <a:extLst>
                  <a:ext uri="{FF2B5EF4-FFF2-40B4-BE49-F238E27FC236}">
                    <a16:creationId xmlns:a16="http://schemas.microsoft.com/office/drawing/2014/main" id="{C61AD93B-E5F6-4FF3-B5FB-D8CF09731452}"/>
                  </a:ext>
                </a:extLst>
              </p:cNvPr>
              <p:cNvSpPr/>
              <p:nvPr/>
            </p:nvSpPr>
            <p:spPr>
              <a:xfrm>
                <a:off x="192655" y="3428883"/>
                <a:ext cx="412785" cy="618775"/>
              </a:xfrm>
              <a:custGeom>
                <a:avLst/>
                <a:gdLst>
                  <a:gd name="connsiteX0" fmla="*/ 26868 w 412785"/>
                  <a:gd name="connsiteY0" fmla="*/ 618680 h 618775"/>
                  <a:gd name="connsiteX1" fmla="*/ 5532 w 412785"/>
                  <a:gd name="connsiteY1" fmla="*/ 611632 h 618775"/>
                  <a:gd name="connsiteX2" fmla="*/ 103 w 412785"/>
                  <a:gd name="connsiteY2" fmla="*/ 592677 h 618775"/>
                  <a:gd name="connsiteX3" fmla="*/ 1246 w 412785"/>
                  <a:gd name="connsiteY3" fmla="*/ 562578 h 618775"/>
                  <a:gd name="connsiteX4" fmla="*/ 5532 w 412785"/>
                  <a:gd name="connsiteY4" fmla="*/ 504951 h 618775"/>
                  <a:gd name="connsiteX5" fmla="*/ 82113 w 412785"/>
                  <a:gd name="connsiteY5" fmla="*/ 391033 h 618775"/>
                  <a:gd name="connsiteX6" fmla="*/ 95067 w 412785"/>
                  <a:gd name="connsiteY6" fmla="*/ 367506 h 618775"/>
                  <a:gd name="connsiteX7" fmla="*/ 95067 w 412785"/>
                  <a:gd name="connsiteY7" fmla="*/ 284638 h 618775"/>
                  <a:gd name="connsiteX8" fmla="*/ 85066 w 412785"/>
                  <a:gd name="connsiteY8" fmla="*/ 263493 h 618775"/>
                  <a:gd name="connsiteX9" fmla="*/ 32488 w 412785"/>
                  <a:gd name="connsiteY9" fmla="*/ 160908 h 618775"/>
                  <a:gd name="connsiteX10" fmla="*/ 69064 w 412785"/>
                  <a:gd name="connsiteY10" fmla="*/ 56515 h 618775"/>
                  <a:gd name="connsiteX11" fmla="*/ 253277 w 412785"/>
                  <a:gd name="connsiteY11" fmla="*/ 7651 h 618775"/>
                  <a:gd name="connsiteX12" fmla="*/ 368149 w 412785"/>
                  <a:gd name="connsiteY12" fmla="*/ 140334 h 618775"/>
                  <a:gd name="connsiteX13" fmla="*/ 377579 w 412785"/>
                  <a:gd name="connsiteY13" fmla="*/ 166147 h 618775"/>
                  <a:gd name="connsiteX14" fmla="*/ 394628 w 412785"/>
                  <a:gd name="connsiteY14" fmla="*/ 192436 h 618775"/>
                  <a:gd name="connsiteX15" fmla="*/ 399962 w 412785"/>
                  <a:gd name="connsiteY15" fmla="*/ 200056 h 618775"/>
                  <a:gd name="connsiteX16" fmla="*/ 403487 w 412785"/>
                  <a:gd name="connsiteY16" fmla="*/ 218058 h 618775"/>
                  <a:gd name="connsiteX17" fmla="*/ 388151 w 412785"/>
                  <a:gd name="connsiteY17" fmla="*/ 228917 h 618775"/>
                  <a:gd name="connsiteX18" fmla="*/ 385580 w 412785"/>
                  <a:gd name="connsiteY18" fmla="*/ 229679 h 618775"/>
                  <a:gd name="connsiteX19" fmla="*/ 380246 w 412785"/>
                  <a:gd name="connsiteY19" fmla="*/ 231203 h 618775"/>
                  <a:gd name="connsiteX20" fmla="*/ 368149 w 412785"/>
                  <a:gd name="connsiteY20" fmla="*/ 246252 h 618775"/>
                  <a:gd name="connsiteX21" fmla="*/ 368149 w 412785"/>
                  <a:gd name="connsiteY21" fmla="*/ 273780 h 618775"/>
                  <a:gd name="connsiteX22" fmla="*/ 368339 w 412785"/>
                  <a:gd name="connsiteY22" fmla="*/ 307403 h 618775"/>
                  <a:gd name="connsiteX23" fmla="*/ 362053 w 412785"/>
                  <a:gd name="connsiteY23" fmla="*/ 325596 h 618775"/>
                  <a:gd name="connsiteX24" fmla="*/ 341479 w 412785"/>
                  <a:gd name="connsiteY24" fmla="*/ 329406 h 618775"/>
                  <a:gd name="connsiteX25" fmla="*/ 286996 w 412785"/>
                  <a:gd name="connsiteY25" fmla="*/ 322167 h 618775"/>
                  <a:gd name="connsiteX26" fmla="*/ 270518 w 412785"/>
                  <a:gd name="connsiteY26" fmla="*/ 320166 h 618775"/>
                  <a:gd name="connsiteX27" fmla="*/ 260135 w 412785"/>
                  <a:gd name="connsiteY27" fmla="*/ 320452 h 618775"/>
                  <a:gd name="connsiteX28" fmla="*/ 258897 w 412785"/>
                  <a:gd name="connsiteY28" fmla="*/ 327882 h 618775"/>
                  <a:gd name="connsiteX29" fmla="*/ 258802 w 412785"/>
                  <a:gd name="connsiteY29" fmla="*/ 337788 h 618775"/>
                  <a:gd name="connsiteX30" fmla="*/ 259278 w 412785"/>
                  <a:gd name="connsiteY30" fmla="*/ 388556 h 618775"/>
                  <a:gd name="connsiteX31" fmla="*/ 265184 w 412785"/>
                  <a:gd name="connsiteY31" fmla="*/ 400653 h 618775"/>
                  <a:gd name="connsiteX32" fmla="*/ 379198 w 412785"/>
                  <a:gd name="connsiteY32" fmla="*/ 526859 h 618775"/>
                  <a:gd name="connsiteX33" fmla="*/ 408916 w 412785"/>
                  <a:gd name="connsiteY33" fmla="*/ 586390 h 618775"/>
                  <a:gd name="connsiteX34" fmla="*/ 410249 w 412785"/>
                  <a:gd name="connsiteY34" fmla="*/ 610203 h 618775"/>
                  <a:gd name="connsiteX35" fmla="*/ 385294 w 412785"/>
                  <a:gd name="connsiteY35" fmla="*/ 618490 h 618775"/>
                  <a:gd name="connsiteX36" fmla="*/ 256897 w 412785"/>
                  <a:gd name="connsiteY36" fmla="*/ 618490 h 618775"/>
                  <a:gd name="connsiteX37" fmla="*/ 159647 w 412785"/>
                  <a:gd name="connsiteY37" fmla="*/ 618490 h 618775"/>
                  <a:gd name="connsiteX38" fmla="*/ 27344 w 412785"/>
                  <a:gd name="connsiteY38" fmla="*/ 618775 h 618775"/>
                  <a:gd name="connsiteX39" fmla="*/ 26868 w 412785"/>
                  <a:gd name="connsiteY39" fmla="*/ 618680 h 618775"/>
                  <a:gd name="connsiteX40" fmla="*/ 20296 w 412785"/>
                  <a:gd name="connsiteY40" fmla="*/ 598011 h 618775"/>
                  <a:gd name="connsiteX41" fmla="*/ 27344 w 412785"/>
                  <a:gd name="connsiteY41" fmla="*/ 598582 h 618775"/>
                  <a:gd name="connsiteX42" fmla="*/ 159837 w 412785"/>
                  <a:gd name="connsiteY42" fmla="*/ 598297 h 618775"/>
                  <a:gd name="connsiteX43" fmla="*/ 256992 w 412785"/>
                  <a:gd name="connsiteY43" fmla="*/ 598297 h 618775"/>
                  <a:gd name="connsiteX44" fmla="*/ 385389 w 412785"/>
                  <a:gd name="connsiteY44" fmla="*/ 598297 h 618775"/>
                  <a:gd name="connsiteX45" fmla="*/ 392057 w 412785"/>
                  <a:gd name="connsiteY45" fmla="*/ 598106 h 618775"/>
                  <a:gd name="connsiteX46" fmla="*/ 390533 w 412785"/>
                  <a:gd name="connsiteY46" fmla="*/ 594106 h 618775"/>
                  <a:gd name="connsiteX47" fmla="*/ 362529 w 412785"/>
                  <a:gd name="connsiteY47" fmla="*/ 537717 h 618775"/>
                  <a:gd name="connsiteX48" fmla="*/ 251944 w 412785"/>
                  <a:gd name="connsiteY48" fmla="*/ 415512 h 618775"/>
                  <a:gd name="connsiteX49" fmla="*/ 239466 w 412785"/>
                  <a:gd name="connsiteY49" fmla="*/ 389604 h 618775"/>
                  <a:gd name="connsiteX50" fmla="*/ 238990 w 412785"/>
                  <a:gd name="connsiteY50" fmla="*/ 337407 h 618775"/>
                  <a:gd name="connsiteX51" fmla="*/ 239085 w 412785"/>
                  <a:gd name="connsiteY51" fmla="*/ 327596 h 618775"/>
                  <a:gd name="connsiteX52" fmla="*/ 247181 w 412785"/>
                  <a:gd name="connsiteY52" fmla="*/ 305308 h 618775"/>
                  <a:gd name="connsiteX53" fmla="*/ 273280 w 412785"/>
                  <a:gd name="connsiteY53" fmla="*/ 300259 h 618775"/>
                  <a:gd name="connsiteX54" fmla="*/ 289663 w 412785"/>
                  <a:gd name="connsiteY54" fmla="*/ 302259 h 618775"/>
                  <a:gd name="connsiteX55" fmla="*/ 344908 w 412785"/>
                  <a:gd name="connsiteY55" fmla="*/ 309689 h 618775"/>
                  <a:gd name="connsiteX56" fmla="*/ 348432 w 412785"/>
                  <a:gd name="connsiteY56" fmla="*/ 310070 h 618775"/>
                  <a:gd name="connsiteX57" fmla="*/ 348432 w 412785"/>
                  <a:gd name="connsiteY57" fmla="*/ 308070 h 618775"/>
                  <a:gd name="connsiteX58" fmla="*/ 348242 w 412785"/>
                  <a:gd name="connsiteY58" fmla="*/ 273780 h 618775"/>
                  <a:gd name="connsiteX59" fmla="*/ 348242 w 412785"/>
                  <a:gd name="connsiteY59" fmla="*/ 246633 h 618775"/>
                  <a:gd name="connsiteX60" fmla="*/ 376531 w 412785"/>
                  <a:gd name="connsiteY60" fmla="*/ 211582 h 618775"/>
                  <a:gd name="connsiteX61" fmla="*/ 379103 w 412785"/>
                  <a:gd name="connsiteY61" fmla="*/ 210819 h 618775"/>
                  <a:gd name="connsiteX62" fmla="*/ 382341 w 412785"/>
                  <a:gd name="connsiteY62" fmla="*/ 209772 h 618775"/>
                  <a:gd name="connsiteX63" fmla="*/ 378341 w 412785"/>
                  <a:gd name="connsiteY63" fmla="*/ 204057 h 618775"/>
                  <a:gd name="connsiteX64" fmla="*/ 360053 w 412785"/>
                  <a:gd name="connsiteY64" fmla="*/ 175767 h 618775"/>
                  <a:gd name="connsiteX65" fmla="*/ 348242 w 412785"/>
                  <a:gd name="connsiteY65" fmla="*/ 142430 h 618775"/>
                  <a:gd name="connsiteX66" fmla="*/ 247943 w 412785"/>
                  <a:gd name="connsiteY66" fmla="*/ 27082 h 618775"/>
                  <a:gd name="connsiteX67" fmla="*/ 84113 w 412785"/>
                  <a:gd name="connsiteY67" fmla="*/ 70040 h 618775"/>
                  <a:gd name="connsiteX68" fmla="*/ 52490 w 412785"/>
                  <a:gd name="connsiteY68" fmla="*/ 159766 h 618775"/>
                  <a:gd name="connsiteX69" fmla="*/ 98210 w 412785"/>
                  <a:gd name="connsiteY69" fmla="*/ 248539 h 618775"/>
                  <a:gd name="connsiteX70" fmla="*/ 115165 w 412785"/>
                  <a:gd name="connsiteY70" fmla="*/ 285400 h 618775"/>
                  <a:gd name="connsiteX71" fmla="*/ 115165 w 412785"/>
                  <a:gd name="connsiteY71" fmla="*/ 366839 h 618775"/>
                  <a:gd name="connsiteX72" fmla="*/ 93734 w 412785"/>
                  <a:gd name="connsiteY72" fmla="*/ 407511 h 618775"/>
                  <a:gd name="connsiteX73" fmla="*/ 25344 w 412785"/>
                  <a:gd name="connsiteY73" fmla="*/ 508571 h 618775"/>
                  <a:gd name="connsiteX74" fmla="*/ 21344 w 412785"/>
                  <a:gd name="connsiteY74" fmla="*/ 563149 h 618775"/>
                  <a:gd name="connsiteX75" fmla="*/ 20105 w 412785"/>
                  <a:gd name="connsiteY75" fmla="*/ 594106 h 618775"/>
                  <a:gd name="connsiteX76" fmla="*/ 20296 w 412785"/>
                  <a:gd name="connsiteY76" fmla="*/ 598011 h 618775"/>
                  <a:gd name="connsiteX77" fmla="*/ 20296 w 412785"/>
                  <a:gd name="connsiteY77" fmla="*/ 598011 h 61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12785" h="618775">
                    <a:moveTo>
                      <a:pt x="26868" y="618680"/>
                    </a:moveTo>
                    <a:cubicBezTo>
                      <a:pt x="19820" y="618680"/>
                      <a:pt x="11247" y="617823"/>
                      <a:pt x="5532" y="611632"/>
                    </a:cubicBezTo>
                    <a:cubicBezTo>
                      <a:pt x="1341" y="607155"/>
                      <a:pt x="-469" y="600964"/>
                      <a:pt x="103" y="592677"/>
                    </a:cubicBezTo>
                    <a:cubicBezTo>
                      <a:pt x="770" y="582771"/>
                      <a:pt x="1055" y="572484"/>
                      <a:pt x="1246" y="562578"/>
                    </a:cubicBezTo>
                    <a:cubicBezTo>
                      <a:pt x="1722" y="543718"/>
                      <a:pt x="2198" y="524097"/>
                      <a:pt x="5532" y="504951"/>
                    </a:cubicBezTo>
                    <a:cubicBezTo>
                      <a:pt x="13628" y="459517"/>
                      <a:pt x="39346" y="421227"/>
                      <a:pt x="82113" y="391033"/>
                    </a:cubicBezTo>
                    <a:cubicBezTo>
                      <a:pt x="92114" y="383984"/>
                      <a:pt x="95543" y="377888"/>
                      <a:pt x="95067" y="367506"/>
                    </a:cubicBezTo>
                    <a:cubicBezTo>
                      <a:pt x="94115" y="342265"/>
                      <a:pt x="94115" y="315214"/>
                      <a:pt x="95067" y="284638"/>
                    </a:cubicBezTo>
                    <a:cubicBezTo>
                      <a:pt x="95353" y="275780"/>
                      <a:pt x="92591" y="270065"/>
                      <a:pt x="85066" y="263493"/>
                    </a:cubicBezTo>
                    <a:cubicBezTo>
                      <a:pt x="53729" y="236347"/>
                      <a:pt x="35060" y="199961"/>
                      <a:pt x="32488" y="160908"/>
                    </a:cubicBezTo>
                    <a:cubicBezTo>
                      <a:pt x="30011" y="122999"/>
                      <a:pt x="42965" y="85947"/>
                      <a:pt x="69064" y="56515"/>
                    </a:cubicBezTo>
                    <a:cubicBezTo>
                      <a:pt x="113260" y="6794"/>
                      <a:pt x="183840" y="-11970"/>
                      <a:pt x="253277" y="7651"/>
                    </a:cubicBezTo>
                    <a:cubicBezTo>
                      <a:pt x="315666" y="25177"/>
                      <a:pt x="361862" y="78517"/>
                      <a:pt x="368149" y="140334"/>
                    </a:cubicBezTo>
                    <a:cubicBezTo>
                      <a:pt x="369101" y="149574"/>
                      <a:pt x="374054" y="159480"/>
                      <a:pt x="377579" y="166147"/>
                    </a:cubicBezTo>
                    <a:cubicBezTo>
                      <a:pt x="382436" y="175101"/>
                      <a:pt x="388342" y="183483"/>
                      <a:pt x="394628" y="192436"/>
                    </a:cubicBezTo>
                    <a:lnTo>
                      <a:pt x="399962" y="200056"/>
                    </a:lnTo>
                    <a:cubicBezTo>
                      <a:pt x="404439" y="206533"/>
                      <a:pt x="405677" y="212629"/>
                      <a:pt x="403487" y="218058"/>
                    </a:cubicBezTo>
                    <a:cubicBezTo>
                      <a:pt x="401296" y="223583"/>
                      <a:pt x="396152" y="227202"/>
                      <a:pt x="388151" y="228917"/>
                    </a:cubicBezTo>
                    <a:cubicBezTo>
                      <a:pt x="387294" y="229108"/>
                      <a:pt x="386437" y="229393"/>
                      <a:pt x="385580" y="229679"/>
                    </a:cubicBezTo>
                    <a:cubicBezTo>
                      <a:pt x="383865" y="230250"/>
                      <a:pt x="382055" y="230917"/>
                      <a:pt x="380246" y="231203"/>
                    </a:cubicBezTo>
                    <a:cubicBezTo>
                      <a:pt x="371006" y="233013"/>
                      <a:pt x="367958" y="236823"/>
                      <a:pt x="368149" y="246252"/>
                    </a:cubicBezTo>
                    <a:cubicBezTo>
                      <a:pt x="368244" y="255397"/>
                      <a:pt x="368244" y="264636"/>
                      <a:pt x="368149" y="273780"/>
                    </a:cubicBezTo>
                    <a:cubicBezTo>
                      <a:pt x="368054" y="285019"/>
                      <a:pt x="368054" y="296259"/>
                      <a:pt x="368339" y="307403"/>
                    </a:cubicBezTo>
                    <a:cubicBezTo>
                      <a:pt x="368435" y="312737"/>
                      <a:pt x="367958" y="320357"/>
                      <a:pt x="362053" y="325596"/>
                    </a:cubicBezTo>
                    <a:cubicBezTo>
                      <a:pt x="355957" y="330930"/>
                      <a:pt x="347956" y="330358"/>
                      <a:pt x="341479" y="329406"/>
                    </a:cubicBezTo>
                    <a:cubicBezTo>
                      <a:pt x="323477" y="326548"/>
                      <a:pt x="304903" y="324262"/>
                      <a:pt x="286996" y="322167"/>
                    </a:cubicBezTo>
                    <a:lnTo>
                      <a:pt x="270518" y="320166"/>
                    </a:lnTo>
                    <a:cubicBezTo>
                      <a:pt x="261945" y="319119"/>
                      <a:pt x="260135" y="320452"/>
                      <a:pt x="260135" y="320452"/>
                    </a:cubicBezTo>
                    <a:cubicBezTo>
                      <a:pt x="260135" y="320452"/>
                      <a:pt x="258992" y="321691"/>
                      <a:pt x="258897" y="327882"/>
                    </a:cubicBezTo>
                    <a:lnTo>
                      <a:pt x="258802" y="337788"/>
                    </a:lnTo>
                    <a:cubicBezTo>
                      <a:pt x="258516" y="354457"/>
                      <a:pt x="258326" y="371792"/>
                      <a:pt x="259278" y="388556"/>
                    </a:cubicBezTo>
                    <a:cubicBezTo>
                      <a:pt x="259469" y="392652"/>
                      <a:pt x="262040" y="397891"/>
                      <a:pt x="265184" y="400653"/>
                    </a:cubicBezTo>
                    <a:cubicBezTo>
                      <a:pt x="303284" y="434848"/>
                      <a:pt x="346622" y="476662"/>
                      <a:pt x="379198" y="526859"/>
                    </a:cubicBezTo>
                    <a:cubicBezTo>
                      <a:pt x="391104" y="545147"/>
                      <a:pt x="399677" y="564578"/>
                      <a:pt x="408916" y="586390"/>
                    </a:cubicBezTo>
                    <a:cubicBezTo>
                      <a:pt x="412345" y="594582"/>
                      <a:pt x="414917" y="603154"/>
                      <a:pt x="410249" y="610203"/>
                    </a:cubicBezTo>
                    <a:cubicBezTo>
                      <a:pt x="405201" y="617823"/>
                      <a:pt x="395581" y="618490"/>
                      <a:pt x="385294" y="618490"/>
                    </a:cubicBezTo>
                    <a:cubicBezTo>
                      <a:pt x="342527" y="618490"/>
                      <a:pt x="299664" y="618490"/>
                      <a:pt x="256897" y="618490"/>
                    </a:cubicBezTo>
                    <a:lnTo>
                      <a:pt x="159647" y="618490"/>
                    </a:lnTo>
                    <a:cubicBezTo>
                      <a:pt x="115546" y="618394"/>
                      <a:pt x="71445" y="618394"/>
                      <a:pt x="27344" y="618775"/>
                    </a:cubicBezTo>
                    <a:cubicBezTo>
                      <a:pt x="27249" y="618680"/>
                      <a:pt x="27059" y="618680"/>
                      <a:pt x="26868" y="618680"/>
                    </a:cubicBezTo>
                    <a:close/>
                    <a:moveTo>
                      <a:pt x="20296" y="598011"/>
                    </a:moveTo>
                    <a:cubicBezTo>
                      <a:pt x="20582" y="598011"/>
                      <a:pt x="22296" y="598582"/>
                      <a:pt x="27344" y="598582"/>
                    </a:cubicBezTo>
                    <a:cubicBezTo>
                      <a:pt x="71445" y="598201"/>
                      <a:pt x="115641" y="598297"/>
                      <a:pt x="159837" y="598297"/>
                    </a:cubicBezTo>
                    <a:lnTo>
                      <a:pt x="256992" y="598297"/>
                    </a:lnTo>
                    <a:cubicBezTo>
                      <a:pt x="299759" y="598297"/>
                      <a:pt x="342527" y="598297"/>
                      <a:pt x="385389" y="598297"/>
                    </a:cubicBezTo>
                    <a:cubicBezTo>
                      <a:pt x="388437" y="598297"/>
                      <a:pt x="390533" y="598201"/>
                      <a:pt x="392057" y="598106"/>
                    </a:cubicBezTo>
                    <a:cubicBezTo>
                      <a:pt x="391676" y="597058"/>
                      <a:pt x="391199" y="595820"/>
                      <a:pt x="390533" y="594106"/>
                    </a:cubicBezTo>
                    <a:cubicBezTo>
                      <a:pt x="381674" y="573246"/>
                      <a:pt x="373483" y="554577"/>
                      <a:pt x="362529" y="537717"/>
                    </a:cubicBezTo>
                    <a:cubicBezTo>
                      <a:pt x="331192" y="489521"/>
                      <a:pt x="288996" y="448944"/>
                      <a:pt x="251944" y="415512"/>
                    </a:cubicBezTo>
                    <a:cubicBezTo>
                      <a:pt x="244991" y="409321"/>
                      <a:pt x="239942" y="398843"/>
                      <a:pt x="239466" y="389604"/>
                    </a:cubicBezTo>
                    <a:cubicBezTo>
                      <a:pt x="238418" y="372173"/>
                      <a:pt x="238704" y="354457"/>
                      <a:pt x="238990" y="337407"/>
                    </a:cubicBezTo>
                    <a:lnTo>
                      <a:pt x="239085" y="327596"/>
                    </a:lnTo>
                    <a:cubicBezTo>
                      <a:pt x="239180" y="321024"/>
                      <a:pt x="240038" y="311499"/>
                      <a:pt x="247181" y="305308"/>
                    </a:cubicBezTo>
                    <a:cubicBezTo>
                      <a:pt x="254516" y="298831"/>
                      <a:pt x="264993" y="299211"/>
                      <a:pt x="273280" y="300259"/>
                    </a:cubicBezTo>
                    <a:lnTo>
                      <a:pt x="289663" y="302259"/>
                    </a:lnTo>
                    <a:cubicBezTo>
                      <a:pt x="307760" y="304450"/>
                      <a:pt x="326525" y="306736"/>
                      <a:pt x="344908" y="309689"/>
                    </a:cubicBezTo>
                    <a:cubicBezTo>
                      <a:pt x="346527" y="309975"/>
                      <a:pt x="347670" y="310070"/>
                      <a:pt x="348432" y="310070"/>
                    </a:cubicBezTo>
                    <a:cubicBezTo>
                      <a:pt x="348432" y="309594"/>
                      <a:pt x="348432" y="308927"/>
                      <a:pt x="348432" y="308070"/>
                    </a:cubicBezTo>
                    <a:cubicBezTo>
                      <a:pt x="348146" y="296640"/>
                      <a:pt x="348242" y="285210"/>
                      <a:pt x="348242" y="273780"/>
                    </a:cubicBezTo>
                    <a:cubicBezTo>
                      <a:pt x="348337" y="264731"/>
                      <a:pt x="348337" y="255682"/>
                      <a:pt x="348242" y="246633"/>
                    </a:cubicBezTo>
                    <a:cubicBezTo>
                      <a:pt x="347956" y="227393"/>
                      <a:pt x="357767" y="215296"/>
                      <a:pt x="376531" y="211582"/>
                    </a:cubicBezTo>
                    <a:cubicBezTo>
                      <a:pt x="377388" y="211391"/>
                      <a:pt x="378245" y="211105"/>
                      <a:pt x="379103" y="210819"/>
                    </a:cubicBezTo>
                    <a:cubicBezTo>
                      <a:pt x="380150" y="210439"/>
                      <a:pt x="381293" y="210058"/>
                      <a:pt x="382341" y="209772"/>
                    </a:cubicBezTo>
                    <a:lnTo>
                      <a:pt x="378341" y="204057"/>
                    </a:lnTo>
                    <a:cubicBezTo>
                      <a:pt x="371959" y="195008"/>
                      <a:pt x="365387" y="185769"/>
                      <a:pt x="360053" y="175767"/>
                    </a:cubicBezTo>
                    <a:cubicBezTo>
                      <a:pt x="355671" y="167576"/>
                      <a:pt x="349575" y="155289"/>
                      <a:pt x="348242" y="142430"/>
                    </a:cubicBezTo>
                    <a:cubicBezTo>
                      <a:pt x="342717" y="88709"/>
                      <a:pt x="302426" y="42417"/>
                      <a:pt x="247943" y="27082"/>
                    </a:cubicBezTo>
                    <a:cubicBezTo>
                      <a:pt x="186888" y="9937"/>
                      <a:pt x="122594" y="26701"/>
                      <a:pt x="84113" y="70040"/>
                    </a:cubicBezTo>
                    <a:cubicBezTo>
                      <a:pt x="61634" y="95376"/>
                      <a:pt x="50395" y="127190"/>
                      <a:pt x="52490" y="159766"/>
                    </a:cubicBezTo>
                    <a:cubicBezTo>
                      <a:pt x="54681" y="193484"/>
                      <a:pt x="70969" y="224916"/>
                      <a:pt x="98210" y="248539"/>
                    </a:cubicBezTo>
                    <a:cubicBezTo>
                      <a:pt x="110402" y="259016"/>
                      <a:pt x="115641" y="270446"/>
                      <a:pt x="115165" y="285400"/>
                    </a:cubicBezTo>
                    <a:cubicBezTo>
                      <a:pt x="114212" y="315499"/>
                      <a:pt x="114308" y="342169"/>
                      <a:pt x="115165" y="366839"/>
                    </a:cubicBezTo>
                    <a:cubicBezTo>
                      <a:pt x="115832" y="383984"/>
                      <a:pt x="109164" y="396557"/>
                      <a:pt x="93734" y="407511"/>
                    </a:cubicBezTo>
                    <a:cubicBezTo>
                      <a:pt x="55443" y="434466"/>
                      <a:pt x="32488" y="468471"/>
                      <a:pt x="25344" y="508571"/>
                    </a:cubicBezTo>
                    <a:cubicBezTo>
                      <a:pt x="22201" y="526288"/>
                      <a:pt x="21725" y="544194"/>
                      <a:pt x="21344" y="563149"/>
                    </a:cubicBezTo>
                    <a:cubicBezTo>
                      <a:pt x="21058" y="573246"/>
                      <a:pt x="20867" y="583723"/>
                      <a:pt x="20105" y="594106"/>
                    </a:cubicBezTo>
                    <a:cubicBezTo>
                      <a:pt x="19820" y="596677"/>
                      <a:pt x="20105" y="597725"/>
                      <a:pt x="20296" y="598011"/>
                    </a:cubicBezTo>
                    <a:cubicBezTo>
                      <a:pt x="20201" y="598011"/>
                      <a:pt x="20296" y="598011"/>
                      <a:pt x="20296" y="598011"/>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E1C46"/>
                  </a:solidFill>
                  <a:effectLst/>
                  <a:uLnTx/>
                  <a:uFillTx/>
                  <a:latin typeface="Arial"/>
                  <a:ea typeface="MS PGothic" panose="020B0600070205080204" pitchFamily="34" charset="-128"/>
                  <a:cs typeface="+mn-cs"/>
                </a:endParaRPr>
              </a:p>
            </p:txBody>
          </p:sp>
          <p:sp>
            <p:nvSpPr>
              <p:cNvPr id="52" name="Freeform: Shape 51">
                <a:extLst>
                  <a:ext uri="{FF2B5EF4-FFF2-40B4-BE49-F238E27FC236}">
                    <a16:creationId xmlns:a16="http://schemas.microsoft.com/office/drawing/2014/main" id="{0F0993ED-FDA8-4FF9-AACD-94509816734A}"/>
                  </a:ext>
                </a:extLst>
              </p:cNvPr>
              <p:cNvSpPr/>
              <p:nvPr/>
            </p:nvSpPr>
            <p:spPr>
              <a:xfrm>
                <a:off x="660864" y="3723360"/>
                <a:ext cx="158734" cy="73600"/>
              </a:xfrm>
              <a:custGeom>
                <a:avLst/>
                <a:gdLst>
                  <a:gd name="connsiteX0" fmla="*/ 140065 w 158734"/>
                  <a:gd name="connsiteY0" fmla="*/ 71409 h 73600"/>
                  <a:gd name="connsiteX1" fmla="*/ 129683 w 158734"/>
                  <a:gd name="connsiteY1" fmla="*/ 68838 h 73600"/>
                  <a:gd name="connsiteX2" fmla="*/ 15383 w 158734"/>
                  <a:gd name="connsiteY2" fmla="*/ 29785 h 73600"/>
                  <a:gd name="connsiteX3" fmla="*/ 1191 w 158734"/>
                  <a:gd name="connsiteY3" fmla="*/ 10259 h 73600"/>
                  <a:gd name="connsiteX4" fmla="*/ 26718 w 158734"/>
                  <a:gd name="connsiteY4" fmla="*/ 2163 h 73600"/>
                  <a:gd name="connsiteX5" fmla="*/ 144828 w 158734"/>
                  <a:gd name="connsiteY5" fmla="*/ 42358 h 73600"/>
                  <a:gd name="connsiteX6" fmla="*/ 157686 w 158734"/>
                  <a:gd name="connsiteY6" fmla="*/ 59408 h 73600"/>
                  <a:gd name="connsiteX7" fmla="*/ 143018 w 158734"/>
                  <a:gd name="connsiteY7" fmla="*/ 73600 h 73600"/>
                  <a:gd name="connsiteX8" fmla="*/ 140065 w 158734"/>
                  <a:gd name="connsiteY8" fmla="*/ 71409 h 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734" h="73600">
                    <a:moveTo>
                      <a:pt x="140065" y="71409"/>
                    </a:moveTo>
                    <a:cubicBezTo>
                      <a:pt x="136636" y="70552"/>
                      <a:pt x="133017" y="69981"/>
                      <a:pt x="129683" y="68838"/>
                    </a:cubicBezTo>
                    <a:cubicBezTo>
                      <a:pt x="91583" y="55884"/>
                      <a:pt x="53483" y="42739"/>
                      <a:pt x="15383" y="29785"/>
                    </a:cubicBezTo>
                    <a:cubicBezTo>
                      <a:pt x="5191" y="26356"/>
                      <a:pt x="-3191" y="21880"/>
                      <a:pt x="1191" y="10259"/>
                    </a:cubicBezTo>
                    <a:cubicBezTo>
                      <a:pt x="4905" y="258"/>
                      <a:pt x="13192" y="-2409"/>
                      <a:pt x="26718" y="2163"/>
                    </a:cubicBezTo>
                    <a:cubicBezTo>
                      <a:pt x="66151" y="15403"/>
                      <a:pt x="105585" y="28833"/>
                      <a:pt x="144828" y="42358"/>
                    </a:cubicBezTo>
                    <a:cubicBezTo>
                      <a:pt x="153114" y="45216"/>
                      <a:pt x="161782" y="49978"/>
                      <a:pt x="157686" y="59408"/>
                    </a:cubicBezTo>
                    <a:cubicBezTo>
                      <a:pt x="155210" y="65028"/>
                      <a:pt x="148066" y="68933"/>
                      <a:pt x="143018" y="73600"/>
                    </a:cubicBezTo>
                    <a:cubicBezTo>
                      <a:pt x="142161" y="72743"/>
                      <a:pt x="141113" y="72076"/>
                      <a:pt x="140065" y="71409"/>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E1C46"/>
                  </a:solidFill>
                  <a:effectLst/>
                  <a:uLnTx/>
                  <a:uFillTx/>
                  <a:latin typeface="Arial"/>
                  <a:ea typeface="MS PGothic" panose="020B0600070205080204" pitchFamily="34" charset="-128"/>
                  <a:cs typeface="+mn-cs"/>
                </a:endParaRPr>
              </a:p>
            </p:txBody>
          </p:sp>
          <p:sp>
            <p:nvSpPr>
              <p:cNvPr id="53" name="Freeform: Shape 52">
                <a:extLst>
                  <a:ext uri="{FF2B5EF4-FFF2-40B4-BE49-F238E27FC236}">
                    <a16:creationId xmlns:a16="http://schemas.microsoft.com/office/drawing/2014/main" id="{C9FED4A1-992E-4835-B27C-B854E1EFB4BE}"/>
                  </a:ext>
                </a:extLst>
              </p:cNvPr>
              <p:cNvSpPr/>
              <p:nvPr/>
            </p:nvSpPr>
            <p:spPr>
              <a:xfrm>
                <a:off x="629612" y="3764961"/>
                <a:ext cx="125319" cy="102484"/>
              </a:xfrm>
              <a:custGeom>
                <a:avLst/>
                <a:gdLst>
                  <a:gd name="connsiteX0" fmla="*/ 111691 w 125319"/>
                  <a:gd name="connsiteY0" fmla="*/ 102484 h 102484"/>
                  <a:gd name="connsiteX1" fmla="*/ 95879 w 125319"/>
                  <a:gd name="connsiteY1" fmla="*/ 94293 h 102484"/>
                  <a:gd name="connsiteX2" fmla="*/ 8440 w 125319"/>
                  <a:gd name="connsiteY2" fmla="*/ 28475 h 102484"/>
                  <a:gd name="connsiteX3" fmla="*/ 4820 w 125319"/>
                  <a:gd name="connsiteY3" fmla="*/ 5330 h 102484"/>
                  <a:gd name="connsiteX4" fmla="*/ 28347 w 125319"/>
                  <a:gd name="connsiteY4" fmla="*/ 5615 h 102484"/>
                  <a:gd name="connsiteX5" fmla="*/ 118549 w 125319"/>
                  <a:gd name="connsiteY5" fmla="*/ 74100 h 102484"/>
                  <a:gd name="connsiteX6" fmla="*/ 125121 w 125319"/>
                  <a:gd name="connsiteY6" fmla="*/ 90483 h 102484"/>
                  <a:gd name="connsiteX7" fmla="*/ 111691 w 125319"/>
                  <a:gd name="connsiteY7" fmla="*/ 102484 h 10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19" h="102484">
                    <a:moveTo>
                      <a:pt x="111691" y="102484"/>
                    </a:moveTo>
                    <a:cubicBezTo>
                      <a:pt x="105023" y="99056"/>
                      <a:pt x="99880" y="97246"/>
                      <a:pt x="95879" y="94293"/>
                    </a:cubicBezTo>
                    <a:cubicBezTo>
                      <a:pt x="66637" y="72481"/>
                      <a:pt x="37586" y="50383"/>
                      <a:pt x="8440" y="28475"/>
                    </a:cubicBezTo>
                    <a:cubicBezTo>
                      <a:pt x="-704" y="21617"/>
                      <a:pt x="-3181" y="14092"/>
                      <a:pt x="4820" y="5330"/>
                    </a:cubicBezTo>
                    <a:cubicBezTo>
                      <a:pt x="12631" y="-3338"/>
                      <a:pt x="20727" y="-100"/>
                      <a:pt x="28347" y="5615"/>
                    </a:cubicBezTo>
                    <a:cubicBezTo>
                      <a:pt x="58541" y="28285"/>
                      <a:pt x="88926" y="50764"/>
                      <a:pt x="118549" y="74100"/>
                    </a:cubicBezTo>
                    <a:cubicBezTo>
                      <a:pt x="122930" y="77624"/>
                      <a:pt x="126169" y="85435"/>
                      <a:pt x="125121" y="90483"/>
                    </a:cubicBezTo>
                    <a:cubicBezTo>
                      <a:pt x="124264" y="94865"/>
                      <a:pt x="116739" y="98293"/>
                      <a:pt x="111691" y="102484"/>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E1C46"/>
                  </a:solidFill>
                  <a:effectLst/>
                  <a:uLnTx/>
                  <a:uFillTx/>
                  <a:latin typeface="Arial"/>
                  <a:ea typeface="MS PGothic" panose="020B0600070205080204" pitchFamily="34" charset="-128"/>
                  <a:cs typeface="+mn-cs"/>
                </a:endParaRPr>
              </a:p>
            </p:txBody>
          </p:sp>
          <p:sp>
            <p:nvSpPr>
              <p:cNvPr id="54" name="Freeform: Shape 53">
                <a:extLst>
                  <a:ext uri="{FF2B5EF4-FFF2-40B4-BE49-F238E27FC236}">
                    <a16:creationId xmlns:a16="http://schemas.microsoft.com/office/drawing/2014/main" id="{745CC732-302D-4164-ACDD-FDA3C129D916}"/>
                  </a:ext>
                </a:extLst>
              </p:cNvPr>
              <p:cNvSpPr/>
              <p:nvPr/>
            </p:nvSpPr>
            <p:spPr>
              <a:xfrm>
                <a:off x="678107" y="3681169"/>
                <a:ext cx="140468" cy="29216"/>
              </a:xfrm>
              <a:custGeom>
                <a:avLst/>
                <a:gdLst>
                  <a:gd name="connsiteX0" fmla="*/ 69863 w 140468"/>
                  <a:gd name="connsiteY0" fmla="*/ 29114 h 29216"/>
                  <a:gd name="connsiteX1" fmla="*/ 19571 w 140468"/>
                  <a:gd name="connsiteY1" fmla="*/ 29019 h 29216"/>
                  <a:gd name="connsiteX2" fmla="*/ 140 w 140468"/>
                  <a:gd name="connsiteY2" fmla="*/ 15779 h 29216"/>
                  <a:gd name="connsiteX3" fmla="*/ 14047 w 140468"/>
                  <a:gd name="connsiteY3" fmla="*/ 158 h 29216"/>
                  <a:gd name="connsiteX4" fmla="*/ 125489 w 140468"/>
                  <a:gd name="connsiteY4" fmla="*/ 63 h 29216"/>
                  <a:gd name="connsiteX5" fmla="*/ 140444 w 140468"/>
                  <a:gd name="connsiteY5" fmla="*/ 12731 h 29216"/>
                  <a:gd name="connsiteX6" fmla="*/ 124156 w 140468"/>
                  <a:gd name="connsiteY6" fmla="*/ 28733 h 29216"/>
                  <a:gd name="connsiteX7" fmla="*/ 69863 w 140468"/>
                  <a:gd name="connsiteY7" fmla="*/ 28923 h 29216"/>
                  <a:gd name="connsiteX8" fmla="*/ 69863 w 140468"/>
                  <a:gd name="connsiteY8" fmla="*/ 29114 h 2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68" h="29216">
                    <a:moveTo>
                      <a:pt x="69863" y="29114"/>
                    </a:moveTo>
                    <a:cubicBezTo>
                      <a:pt x="53099" y="29114"/>
                      <a:pt x="36335" y="29399"/>
                      <a:pt x="19571" y="29019"/>
                    </a:cubicBezTo>
                    <a:cubicBezTo>
                      <a:pt x="9951" y="28828"/>
                      <a:pt x="1283" y="26256"/>
                      <a:pt x="140" y="15779"/>
                    </a:cubicBezTo>
                    <a:cubicBezTo>
                      <a:pt x="-812" y="6635"/>
                      <a:pt x="2998" y="158"/>
                      <a:pt x="14047" y="158"/>
                    </a:cubicBezTo>
                    <a:cubicBezTo>
                      <a:pt x="51194" y="-33"/>
                      <a:pt x="88342" y="-33"/>
                      <a:pt x="125489" y="63"/>
                    </a:cubicBezTo>
                    <a:cubicBezTo>
                      <a:pt x="134538" y="63"/>
                      <a:pt x="139967" y="4254"/>
                      <a:pt x="140444" y="12731"/>
                    </a:cubicBezTo>
                    <a:cubicBezTo>
                      <a:pt x="140920" y="22827"/>
                      <a:pt x="134443" y="28352"/>
                      <a:pt x="124156" y="28733"/>
                    </a:cubicBezTo>
                    <a:cubicBezTo>
                      <a:pt x="106058" y="29399"/>
                      <a:pt x="87961" y="28923"/>
                      <a:pt x="69863" y="28923"/>
                    </a:cubicBezTo>
                    <a:cubicBezTo>
                      <a:pt x="69863" y="28923"/>
                      <a:pt x="69863" y="29019"/>
                      <a:pt x="69863" y="29114"/>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E1C46"/>
                  </a:solidFill>
                  <a:effectLst/>
                  <a:uLnTx/>
                  <a:uFillTx/>
                  <a:latin typeface="Arial"/>
                  <a:ea typeface="MS PGothic" panose="020B0600070205080204" pitchFamily="34" charset="-128"/>
                  <a:cs typeface="+mn-cs"/>
                </a:endParaRPr>
              </a:p>
            </p:txBody>
          </p:sp>
        </p:grpSp>
      </p:grpSp>
      <p:sp>
        <p:nvSpPr>
          <p:cNvPr id="45" name="Rectangle: Rounded Corners 44">
            <a:extLst>
              <a:ext uri="{FF2B5EF4-FFF2-40B4-BE49-F238E27FC236}">
                <a16:creationId xmlns:a16="http://schemas.microsoft.com/office/drawing/2014/main" id="{7300F119-D2EC-49F0-85A3-A57BC72119C0}"/>
              </a:ext>
            </a:extLst>
          </p:cNvPr>
          <p:cNvSpPr/>
          <p:nvPr/>
        </p:nvSpPr>
        <p:spPr>
          <a:xfrm>
            <a:off x="535337" y="1161777"/>
            <a:ext cx="11134707" cy="743151"/>
          </a:xfrm>
          <a:prstGeom prst="roundRect">
            <a:avLst>
              <a:gd name="adj" fmla="val 24721"/>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Rectangle 45">
            <a:extLst>
              <a:ext uri="{FF2B5EF4-FFF2-40B4-BE49-F238E27FC236}">
                <a16:creationId xmlns:a16="http://schemas.microsoft.com/office/drawing/2014/main" id="{557D6367-7318-4F02-8571-9557A094D9A3}"/>
              </a:ext>
            </a:extLst>
          </p:cNvPr>
          <p:cNvSpPr/>
          <p:nvPr/>
        </p:nvSpPr>
        <p:spPr>
          <a:xfrm>
            <a:off x="1172039" y="1240348"/>
            <a:ext cx="10014431" cy="60914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85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ILD (Interstitial Lung Disease) is a broad term for a group of diffuse, </a:t>
            </a:r>
            <a:br>
              <a:rPr kumimoji="0" lang="en-GB"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GB"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parenchymal lung disorders including some types of </a:t>
            </a:r>
            <a:r>
              <a:rPr kumimoji="0" lang="en-GB" sz="2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pneumonitits</a:t>
            </a:r>
            <a:endParaRPr kumimoji="0" lang="en-GB" sz="2200" b="1"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Footer Placeholder 2">
            <a:extLst>
              <a:ext uri="{FF2B5EF4-FFF2-40B4-BE49-F238E27FC236}">
                <a16:creationId xmlns:a16="http://schemas.microsoft.com/office/drawing/2014/main" id="{9C635B91-BAE4-4B3D-84F4-7D14EEEB45BA}"/>
              </a:ext>
            </a:extLst>
          </p:cNvPr>
          <p:cNvSpPr>
            <a:spLocks noGrp="1"/>
          </p:cNvSpPr>
          <p:nvPr>
            <p:ph type="ftr" sz="quarter" idx="10"/>
          </p:nvPr>
        </p:nvSpPr>
        <p:spPr>
          <a:xfrm>
            <a:off x="269949" y="6331621"/>
            <a:ext cx="11690667" cy="41131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59595B"/>
                </a:solidFill>
                <a:effectLst/>
                <a:uLnTx/>
                <a:uFillTx/>
                <a:latin typeface="Calibri" panose="020F0502020204030204" pitchFamily="34" charset="0"/>
                <a:ea typeface="MS PGothic" panose="020B0600070205080204" pitchFamily="34" charset="-128"/>
                <a:cs typeface="Calibri" panose="020F0502020204030204" pitchFamily="34" charset="0"/>
              </a:rPr>
              <a:t>ILD, interstitial lung disease.</a:t>
            </a:r>
          </a:p>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59595B"/>
                </a:solidFill>
                <a:effectLst/>
                <a:uLnTx/>
                <a:uFillTx/>
                <a:latin typeface="Calibri" panose="020F0502020204030204" pitchFamily="34" charset="0"/>
                <a:ea typeface="MS PGothic" panose="020B0600070205080204" pitchFamily="34" charset="-128"/>
                <a:cs typeface="Calibri" panose="020F0502020204030204" pitchFamily="34" charset="0"/>
              </a:rPr>
              <a:t>1. Wells AU et al. </a:t>
            </a:r>
            <a:r>
              <a:rPr kumimoji="0" lang="en-GB" sz="933" b="0" i="1" u="none" strike="noStrike" kern="1200" cap="none" spc="0" normalizeH="0" baseline="0" noProof="0" dirty="0">
                <a:ln>
                  <a:noFill/>
                </a:ln>
                <a:solidFill>
                  <a:srgbClr val="59595B"/>
                </a:solidFill>
                <a:effectLst/>
                <a:uLnTx/>
                <a:uFillTx/>
                <a:latin typeface="Calibri" panose="020F0502020204030204" pitchFamily="34" charset="0"/>
                <a:ea typeface="MS PGothic" panose="020B0600070205080204" pitchFamily="34" charset="-128"/>
                <a:cs typeface="Calibri" panose="020F0502020204030204" pitchFamily="34" charset="0"/>
              </a:rPr>
              <a:t>Thorax</a:t>
            </a:r>
            <a:r>
              <a:rPr kumimoji="0" lang="en-GB" sz="933" b="0" i="0" u="none" strike="noStrike" kern="1200" cap="none" spc="0" normalizeH="0" baseline="0" noProof="0" dirty="0">
                <a:ln>
                  <a:noFill/>
                </a:ln>
                <a:solidFill>
                  <a:srgbClr val="59595B"/>
                </a:solidFill>
                <a:effectLst/>
                <a:uLnTx/>
                <a:uFillTx/>
                <a:latin typeface="Calibri" panose="020F0502020204030204" pitchFamily="34" charset="0"/>
                <a:ea typeface="MS PGothic" panose="020B0600070205080204" pitchFamily="34" charset="-128"/>
                <a:cs typeface="Calibri" panose="020F0502020204030204" pitchFamily="34" charset="0"/>
              </a:rPr>
              <a:t> 2008;63:Sv1–Sv58; 2. Meyer KC. </a:t>
            </a:r>
            <a:r>
              <a:rPr kumimoji="0" lang="en-GB" sz="933" b="0" i="1" u="none" strike="noStrike" kern="1200" cap="none" spc="0" normalizeH="0" baseline="0" noProof="0" dirty="0" err="1">
                <a:ln>
                  <a:noFill/>
                </a:ln>
                <a:solidFill>
                  <a:srgbClr val="59595B"/>
                </a:solidFill>
                <a:effectLst/>
                <a:uLnTx/>
                <a:uFillTx/>
                <a:latin typeface="Calibri" panose="020F0502020204030204" pitchFamily="34" charset="0"/>
                <a:ea typeface="MS PGothic" panose="020B0600070205080204" pitchFamily="34" charset="-128"/>
                <a:cs typeface="Calibri" panose="020F0502020204030204" pitchFamily="34" charset="0"/>
              </a:rPr>
              <a:t>Transl</a:t>
            </a:r>
            <a:r>
              <a:rPr kumimoji="0" lang="en-GB" sz="933" b="0" i="1" u="none" strike="noStrike" kern="1200" cap="none" spc="0" normalizeH="0" baseline="0" noProof="0" dirty="0">
                <a:ln>
                  <a:noFill/>
                </a:ln>
                <a:solidFill>
                  <a:srgbClr val="59595B"/>
                </a:solidFill>
                <a:effectLst/>
                <a:uLnTx/>
                <a:uFillTx/>
                <a:latin typeface="Calibri" panose="020F0502020204030204" pitchFamily="34" charset="0"/>
                <a:ea typeface="MS PGothic" panose="020B0600070205080204" pitchFamily="34" charset="-128"/>
                <a:cs typeface="Calibri" panose="020F0502020204030204" pitchFamily="34" charset="0"/>
              </a:rPr>
              <a:t> Respir Med </a:t>
            </a:r>
            <a:r>
              <a:rPr kumimoji="0" lang="en-GB" sz="933" b="0" i="0" u="none" strike="noStrike" kern="1200" cap="none" spc="0" normalizeH="0" baseline="0" noProof="0" dirty="0">
                <a:ln>
                  <a:noFill/>
                </a:ln>
                <a:solidFill>
                  <a:srgbClr val="59595B"/>
                </a:solidFill>
                <a:effectLst/>
                <a:uLnTx/>
                <a:uFillTx/>
                <a:latin typeface="Calibri" panose="020F0502020204030204" pitchFamily="34" charset="0"/>
                <a:ea typeface="MS PGothic" panose="020B0600070205080204" pitchFamily="34" charset="-128"/>
                <a:cs typeface="Calibri" panose="020F0502020204030204" pitchFamily="34" charset="0"/>
              </a:rPr>
              <a:t>2014;2:4; 3. Modi S et al. </a:t>
            </a:r>
            <a:r>
              <a:rPr kumimoji="0" lang="en-GB" sz="933" b="0" i="1" u="none" strike="noStrike" kern="1200" cap="none" spc="0" normalizeH="0" baseline="0" noProof="0" dirty="0">
                <a:ln>
                  <a:noFill/>
                </a:ln>
                <a:solidFill>
                  <a:srgbClr val="59595B"/>
                </a:solidFill>
                <a:effectLst/>
                <a:uLnTx/>
                <a:uFillTx/>
                <a:latin typeface="Calibri" panose="020F0502020204030204" pitchFamily="34" charset="0"/>
                <a:ea typeface="MS PGothic" panose="020B0600070205080204" pitchFamily="34" charset="-128"/>
                <a:cs typeface="Calibri" panose="020F0502020204030204" pitchFamily="34" charset="0"/>
              </a:rPr>
              <a:t>N </a:t>
            </a:r>
            <a:r>
              <a:rPr kumimoji="0" lang="en-GB" sz="933" b="0" i="1" u="none" strike="noStrike" kern="1200" cap="none" spc="0" normalizeH="0" baseline="0" noProof="0" dirty="0" err="1">
                <a:ln>
                  <a:noFill/>
                </a:ln>
                <a:solidFill>
                  <a:srgbClr val="59595B"/>
                </a:solidFill>
                <a:effectLst/>
                <a:uLnTx/>
                <a:uFillTx/>
                <a:latin typeface="Calibri" panose="020F0502020204030204" pitchFamily="34" charset="0"/>
                <a:ea typeface="MS PGothic" panose="020B0600070205080204" pitchFamily="34" charset="-128"/>
                <a:cs typeface="Calibri" panose="020F0502020204030204" pitchFamily="34" charset="0"/>
              </a:rPr>
              <a:t>Engl</a:t>
            </a:r>
            <a:r>
              <a:rPr kumimoji="0" lang="en-GB" sz="933" b="0" i="1" u="none" strike="noStrike" kern="1200" cap="none" spc="0" normalizeH="0" baseline="0" noProof="0" dirty="0">
                <a:ln>
                  <a:noFill/>
                </a:ln>
                <a:solidFill>
                  <a:srgbClr val="59595B"/>
                </a:solidFill>
                <a:effectLst/>
                <a:uLnTx/>
                <a:uFillTx/>
                <a:latin typeface="Calibri" panose="020F0502020204030204" pitchFamily="34" charset="0"/>
                <a:ea typeface="MS PGothic" panose="020B0600070205080204" pitchFamily="34" charset="-128"/>
                <a:cs typeface="Calibri" panose="020F0502020204030204" pitchFamily="34" charset="0"/>
              </a:rPr>
              <a:t> J Med </a:t>
            </a:r>
            <a:r>
              <a:rPr kumimoji="0" lang="en-GB" sz="933" b="0" i="0" u="none" strike="noStrike" kern="1200" cap="none" spc="0" normalizeH="0" baseline="0" noProof="0" dirty="0">
                <a:ln>
                  <a:noFill/>
                </a:ln>
                <a:solidFill>
                  <a:srgbClr val="59595B"/>
                </a:solidFill>
                <a:effectLst/>
                <a:uLnTx/>
                <a:uFillTx/>
                <a:latin typeface="Calibri" panose="020F0502020204030204" pitchFamily="34" charset="0"/>
                <a:ea typeface="MS PGothic" panose="020B0600070205080204" pitchFamily="34" charset="-128"/>
                <a:cs typeface="Calibri" panose="020F0502020204030204" pitchFamily="34" charset="0"/>
              </a:rPr>
              <a:t>2020;382:610–621; 4. </a:t>
            </a:r>
            <a:r>
              <a:rPr kumimoji="0" lang="en-GB" sz="933" b="0" i="0" u="none" strike="noStrike" kern="1200" cap="none" spc="0" normalizeH="0" baseline="0" noProof="0" dirty="0" err="1">
                <a:ln>
                  <a:noFill/>
                </a:ln>
                <a:solidFill>
                  <a:srgbClr val="59595B"/>
                </a:solidFill>
                <a:effectLst/>
                <a:uLnTx/>
                <a:uFillTx/>
                <a:latin typeface="Calibri" panose="020F0502020204030204" pitchFamily="34" charset="0"/>
                <a:ea typeface="MS PGothic" panose="020B0600070205080204" pitchFamily="34" charset="-128"/>
                <a:cs typeface="Calibri" panose="020F0502020204030204" pitchFamily="34" charset="0"/>
              </a:rPr>
              <a:t>Kreuter</a:t>
            </a:r>
            <a:r>
              <a:rPr kumimoji="0" lang="en-GB" sz="933" b="0" i="0" u="none" strike="noStrike" kern="1200" cap="none" spc="0" normalizeH="0" baseline="0" noProof="0" dirty="0">
                <a:ln>
                  <a:noFill/>
                </a:ln>
                <a:solidFill>
                  <a:srgbClr val="59595B"/>
                </a:solidFill>
                <a:effectLst/>
                <a:uLnTx/>
                <a:uFillTx/>
                <a:latin typeface="Calibri" panose="020F0502020204030204" pitchFamily="34" charset="0"/>
                <a:ea typeface="MS PGothic" panose="020B0600070205080204" pitchFamily="34" charset="-128"/>
                <a:cs typeface="Calibri" panose="020F0502020204030204" pitchFamily="34" charset="0"/>
              </a:rPr>
              <a:t> M et al. </a:t>
            </a:r>
            <a:r>
              <a:rPr kumimoji="0" lang="en-GB" sz="933" b="0" i="1" u="none" strike="noStrike" kern="1200" cap="none" spc="0" normalizeH="0" baseline="0" noProof="0" dirty="0">
                <a:ln>
                  <a:noFill/>
                </a:ln>
                <a:solidFill>
                  <a:srgbClr val="59595B"/>
                </a:solidFill>
                <a:effectLst/>
                <a:uLnTx/>
                <a:uFillTx/>
                <a:latin typeface="Calibri" panose="020F0502020204030204" pitchFamily="34" charset="0"/>
                <a:ea typeface="MS PGothic" panose="020B0600070205080204" pitchFamily="34" charset="-128"/>
                <a:cs typeface="Calibri" panose="020F0502020204030204" pitchFamily="34" charset="0"/>
              </a:rPr>
              <a:t>Biomed Res Int</a:t>
            </a:r>
            <a:r>
              <a:rPr kumimoji="0" lang="en-GB" sz="933" b="0" i="0" u="none" strike="noStrike" kern="1200" cap="none" spc="0" normalizeH="0" baseline="0" noProof="0" dirty="0">
                <a:ln>
                  <a:noFill/>
                </a:ln>
                <a:solidFill>
                  <a:srgbClr val="59595B"/>
                </a:solidFill>
                <a:effectLst/>
                <a:uLnTx/>
                <a:uFillTx/>
                <a:latin typeface="Calibri" panose="020F0502020204030204" pitchFamily="34" charset="0"/>
                <a:ea typeface="MS PGothic" panose="020B0600070205080204" pitchFamily="34" charset="-128"/>
                <a:cs typeface="Calibri" panose="020F0502020204030204" pitchFamily="34" charset="0"/>
              </a:rPr>
              <a:t> 2015;2015:123876; 5. Choi W et al. </a:t>
            </a:r>
            <a:r>
              <a:rPr kumimoji="0" lang="en-GB" sz="933" b="0" i="1" u="none" strike="noStrike" kern="1200" cap="none" spc="0" normalizeH="0" baseline="0" noProof="0" dirty="0">
                <a:ln>
                  <a:noFill/>
                </a:ln>
                <a:solidFill>
                  <a:srgbClr val="59595B"/>
                </a:solidFill>
                <a:effectLst/>
                <a:uLnTx/>
                <a:uFillTx/>
                <a:latin typeface="Calibri" panose="020F0502020204030204" pitchFamily="34" charset="0"/>
                <a:ea typeface="MS PGothic" panose="020B0600070205080204" pitchFamily="34" charset="-128"/>
                <a:cs typeface="Calibri" panose="020F0502020204030204" pitchFamily="34" charset="0"/>
              </a:rPr>
              <a:t>BMC </a:t>
            </a:r>
            <a:r>
              <a:rPr kumimoji="0" lang="en-GB" sz="933" b="0" i="1" u="none" strike="noStrike" kern="1200" cap="none" spc="0" normalizeH="0" baseline="0" noProof="0" dirty="0" err="1">
                <a:ln>
                  <a:noFill/>
                </a:ln>
                <a:solidFill>
                  <a:srgbClr val="59595B"/>
                </a:solidFill>
                <a:effectLst/>
                <a:uLnTx/>
                <a:uFillTx/>
                <a:latin typeface="Calibri" panose="020F0502020204030204" pitchFamily="34" charset="0"/>
                <a:ea typeface="MS PGothic" panose="020B0600070205080204" pitchFamily="34" charset="-128"/>
                <a:cs typeface="Calibri" panose="020F0502020204030204" pitchFamily="34" charset="0"/>
              </a:rPr>
              <a:t>Pulm</a:t>
            </a:r>
            <a:r>
              <a:rPr kumimoji="0" lang="en-GB" sz="933" b="0" i="1" u="none" strike="noStrike" kern="1200" cap="none" spc="0" normalizeH="0" baseline="0" noProof="0" dirty="0">
                <a:ln>
                  <a:noFill/>
                </a:ln>
                <a:solidFill>
                  <a:srgbClr val="59595B"/>
                </a:solidFill>
                <a:effectLst/>
                <a:uLnTx/>
                <a:uFillTx/>
                <a:latin typeface="Calibri" panose="020F0502020204030204" pitchFamily="34" charset="0"/>
                <a:ea typeface="MS PGothic" panose="020B0600070205080204" pitchFamily="34" charset="-128"/>
                <a:cs typeface="Calibri" panose="020F0502020204030204" pitchFamily="34" charset="0"/>
              </a:rPr>
              <a:t> Med </a:t>
            </a:r>
            <a:r>
              <a:rPr kumimoji="0" lang="en-GB" sz="933" b="0" i="0" u="none" strike="noStrike" kern="1200" cap="none" spc="0" normalizeH="0" baseline="0" noProof="0" dirty="0">
                <a:ln>
                  <a:noFill/>
                </a:ln>
                <a:solidFill>
                  <a:srgbClr val="59595B"/>
                </a:solidFill>
                <a:effectLst/>
                <a:uLnTx/>
                <a:uFillTx/>
                <a:latin typeface="Calibri" panose="020F0502020204030204" pitchFamily="34" charset="0"/>
                <a:ea typeface="MS PGothic" panose="020B0600070205080204" pitchFamily="34" charset="-128"/>
                <a:cs typeface="Calibri" panose="020F0502020204030204" pitchFamily="34" charset="0"/>
              </a:rPr>
              <a:t>2018;18:96 </a:t>
            </a:r>
          </a:p>
        </p:txBody>
      </p:sp>
      <p:sp>
        <p:nvSpPr>
          <p:cNvPr id="47" name="Title 2">
            <a:extLst>
              <a:ext uri="{FF2B5EF4-FFF2-40B4-BE49-F238E27FC236}">
                <a16:creationId xmlns:a16="http://schemas.microsoft.com/office/drawing/2014/main" id="{F706E56F-ACB6-9E48-AA1D-EFA6E0E47269}"/>
              </a:ext>
            </a:extLst>
          </p:cNvPr>
          <p:cNvSpPr txBox="1">
            <a:spLocks/>
          </p:cNvSpPr>
          <p:nvPr/>
        </p:nvSpPr>
        <p:spPr bwMode="auto">
          <a:xfrm>
            <a:off x="535338" y="99338"/>
            <a:ext cx="11290604" cy="75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noAutofit/>
          </a:bodyPr>
          <a:lstStyle>
            <a:lvl1pPr algn="l" defTabSz="457200" rtl="0" eaLnBrk="1" fontAlgn="base" hangingPunct="1">
              <a:spcBef>
                <a:spcPct val="0"/>
              </a:spcBef>
              <a:spcAft>
                <a:spcPct val="0"/>
              </a:spcAft>
              <a:defRPr sz="2400" b="1" kern="1200" cap="all" baseline="0">
                <a:solidFill>
                  <a:schemeClr val="tx1"/>
                </a:solidFill>
                <a:latin typeface="Arial" panose="020B0604020202020204" pitchFamily="34" charset="0"/>
                <a:ea typeface="MS PGothic" pitchFamily="34" charset="-128"/>
                <a:cs typeface="Arial" panose="020B0604020202020204" pitchFamily="34" charset="0"/>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What is ILD?</a:t>
            </a:r>
            <a:endParaRPr kumimoji="0" lang="en-US" sz="3733" b="1" i="0" u="none" strike="noStrike" kern="1200" cap="none" spc="0" normalizeH="0" baseline="3000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endParaRPr>
          </a:p>
        </p:txBody>
      </p:sp>
      <p:grpSp>
        <p:nvGrpSpPr>
          <p:cNvPr id="10" name="Group 9">
            <a:extLst>
              <a:ext uri="{FF2B5EF4-FFF2-40B4-BE49-F238E27FC236}">
                <a16:creationId xmlns:a16="http://schemas.microsoft.com/office/drawing/2014/main" id="{EAEA7897-F6F6-A14B-9D96-010E8A478D62}"/>
              </a:ext>
            </a:extLst>
          </p:cNvPr>
          <p:cNvGrpSpPr/>
          <p:nvPr/>
        </p:nvGrpSpPr>
        <p:grpSpPr>
          <a:xfrm>
            <a:off x="4302431" y="2451928"/>
            <a:ext cx="3569103" cy="3197187"/>
            <a:chOff x="3226823" y="1838946"/>
            <a:chExt cx="2676827" cy="2397890"/>
          </a:xfrm>
        </p:grpSpPr>
        <p:sp>
          <p:nvSpPr>
            <p:cNvPr id="71" name="Rounded Rectangle 70">
              <a:extLst>
                <a:ext uri="{FF2B5EF4-FFF2-40B4-BE49-F238E27FC236}">
                  <a16:creationId xmlns:a16="http://schemas.microsoft.com/office/drawing/2014/main" id="{47448AEA-37B9-5741-9791-88DBBB9D8867}"/>
                </a:ext>
              </a:extLst>
            </p:cNvPr>
            <p:cNvSpPr/>
            <p:nvPr/>
          </p:nvSpPr>
          <p:spPr>
            <a:xfrm>
              <a:off x="4044026" y="1838946"/>
              <a:ext cx="1849304" cy="768544"/>
            </a:xfrm>
            <a:prstGeom prst="roundRect">
              <a:avLst/>
            </a:prstGeom>
            <a:solidFill>
              <a:srgbClr val="74AC6B">
                <a:alpha val="43922"/>
              </a:srgbClr>
            </a:solidFill>
            <a:ln>
              <a:solidFill>
                <a:schemeClr val="accent4">
                  <a:lumMod val="60000"/>
                  <a:lumOff val="40000"/>
                </a:schemeClr>
              </a:solidFill>
            </a:ln>
          </p:spPr>
          <p:txBody>
            <a:bodyPr wrap="none" rtlCol="0" anchor="ctr">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72" name="Rounded Rectangle 71">
              <a:extLst>
                <a:ext uri="{FF2B5EF4-FFF2-40B4-BE49-F238E27FC236}">
                  <a16:creationId xmlns:a16="http://schemas.microsoft.com/office/drawing/2014/main" id="{49370501-3836-3842-A217-9DE04783C58A}"/>
                </a:ext>
              </a:extLst>
            </p:cNvPr>
            <p:cNvSpPr/>
            <p:nvPr/>
          </p:nvSpPr>
          <p:spPr>
            <a:xfrm>
              <a:off x="3239272" y="1838946"/>
              <a:ext cx="756000" cy="768544"/>
            </a:xfrm>
            <a:prstGeom prst="roundRect">
              <a:avLst/>
            </a:prstGeom>
            <a:solidFill>
              <a:srgbClr val="74AC6B">
                <a:alpha val="43922"/>
              </a:srgbClr>
            </a:solidFill>
            <a:ln>
              <a:solidFill>
                <a:schemeClr val="accent4">
                  <a:lumMod val="60000"/>
                  <a:lumOff val="40000"/>
                </a:schemeClr>
              </a:solidFill>
            </a:ln>
          </p:spPr>
          <p:txBody>
            <a:bodyPr wrap="none" rtlCol="0" anchor="ctr">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73" name="Rounded Rectangle 72">
              <a:extLst>
                <a:ext uri="{FF2B5EF4-FFF2-40B4-BE49-F238E27FC236}">
                  <a16:creationId xmlns:a16="http://schemas.microsoft.com/office/drawing/2014/main" id="{61A079F4-F5DA-1A44-BAFA-7A09743EAC68}"/>
                </a:ext>
              </a:extLst>
            </p:cNvPr>
            <p:cNvSpPr/>
            <p:nvPr/>
          </p:nvSpPr>
          <p:spPr>
            <a:xfrm>
              <a:off x="3226823" y="2714619"/>
              <a:ext cx="2653508" cy="1391500"/>
            </a:xfrm>
            <a:prstGeom prst="roundRect">
              <a:avLst>
                <a:gd name="adj" fmla="val 7824"/>
              </a:avLst>
            </a:prstGeom>
            <a:solidFill>
              <a:srgbClr val="74AC6B">
                <a:alpha val="43922"/>
              </a:srgbClr>
            </a:solidFill>
            <a:ln>
              <a:solidFill>
                <a:schemeClr val="accent4">
                  <a:lumMod val="60000"/>
                  <a:lumOff val="40000"/>
                </a:schemeClr>
              </a:solidFill>
            </a:ln>
          </p:spPr>
          <p:txBody>
            <a:bodyPr wrap="square" rtlCol="0" anchor="ctr">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25" name="Rectangle 24">
              <a:extLst>
                <a:ext uri="{FF2B5EF4-FFF2-40B4-BE49-F238E27FC236}">
                  <a16:creationId xmlns:a16="http://schemas.microsoft.com/office/drawing/2014/main" id="{57897270-8A83-4B77-905D-5EE90F0E05A6}"/>
                </a:ext>
              </a:extLst>
            </p:cNvPr>
            <p:cNvSpPr/>
            <p:nvPr/>
          </p:nvSpPr>
          <p:spPr>
            <a:xfrm>
              <a:off x="3282598" y="2751391"/>
              <a:ext cx="2621052" cy="148544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GB"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rPr>
                <a:t>Inflammation or scarring of the lung interstitium</a:t>
              </a:r>
              <a:r>
                <a:rPr kumimoji="0" lang="en-GB" sz="1600" b="0" i="0" u="none" strike="noStrike" kern="1200" cap="none" spc="0" normalizeH="0" baseline="30000" noProof="0" dirty="0">
                  <a:ln>
                    <a:noFill/>
                  </a:ln>
                  <a:solidFill>
                    <a:srgbClr val="2E1C45"/>
                  </a:solidFill>
                  <a:effectLst/>
                  <a:uLnTx/>
                  <a:uFillTx/>
                  <a:latin typeface="Calibri" panose="020F0502020204030204" pitchFamily="34" charset="0"/>
                  <a:ea typeface="+mn-ea"/>
                  <a:cs typeface="Calibri" panose="020F0502020204030204" pitchFamily="34" charset="0"/>
                </a:rPr>
                <a:t>2</a:t>
              </a:r>
              <a:endParaRPr kumimoji="0" lang="en-GB"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endParaRP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GB"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rPr>
                <a:t>Chest radiographic abnormalities</a:t>
              </a:r>
              <a:r>
                <a:rPr kumimoji="0" lang="en-GB" sz="1600" b="0" i="0" u="none" strike="noStrike" kern="1200" cap="none" spc="0" normalizeH="0" baseline="30000" noProof="0" dirty="0">
                  <a:ln>
                    <a:noFill/>
                  </a:ln>
                  <a:solidFill>
                    <a:srgbClr val="2E1C45"/>
                  </a:solidFill>
                  <a:effectLst/>
                  <a:uLnTx/>
                  <a:uFillTx/>
                  <a:latin typeface="Calibri" panose="020F0502020204030204" pitchFamily="34" charset="0"/>
                  <a:ea typeface="+mn-ea"/>
                  <a:cs typeface="Calibri" panose="020F0502020204030204" pitchFamily="34" charset="0"/>
                </a:rPr>
                <a:t>1</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GB"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rPr>
                <a:t>Changes in pulmonary function tests reflecting decreased lung volume</a:t>
              </a:r>
              <a:r>
                <a:rPr kumimoji="0" lang="en-GB" sz="1600" b="0" i="0" u="none" strike="noStrike" kern="1200" cap="none" spc="0" normalizeH="0" baseline="30000" noProof="0" dirty="0">
                  <a:ln>
                    <a:noFill/>
                  </a:ln>
                  <a:solidFill>
                    <a:srgbClr val="2E1C45"/>
                  </a:solidFill>
                  <a:effectLst/>
                  <a:uLnTx/>
                  <a:uFillTx/>
                  <a:latin typeface="Calibri" panose="020F0502020204030204" pitchFamily="34" charset="0"/>
                  <a:ea typeface="+mn-ea"/>
                  <a:cs typeface="Calibri" panose="020F0502020204030204" pitchFamily="34" charset="0"/>
                </a:rPr>
                <a:t>1</a:t>
              </a:r>
              <a:endParaRPr kumimoji="0" lang="en-GB"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endParaRP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GB"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rPr>
                <a:t>Microscopic patterns of inflammation and fibrosis</a:t>
              </a:r>
              <a:r>
                <a:rPr kumimoji="0" lang="en-GB" sz="1600" b="0" i="0" u="none" strike="noStrike" kern="1200" cap="none" spc="0" normalizeH="0" baseline="30000" noProof="0" dirty="0">
                  <a:ln>
                    <a:noFill/>
                  </a:ln>
                  <a:solidFill>
                    <a:srgbClr val="2E1C45"/>
                  </a:solidFill>
                  <a:effectLst/>
                  <a:uLnTx/>
                  <a:uFillTx/>
                  <a:latin typeface="Calibri" panose="020F0502020204030204" pitchFamily="34" charset="0"/>
                  <a:ea typeface="+mn-ea"/>
                  <a:cs typeface="Calibri" panose="020F0502020204030204" pitchFamily="34" charset="0"/>
                </a:rPr>
                <a:t>2</a:t>
              </a:r>
            </a:p>
          </p:txBody>
        </p:sp>
        <p:sp>
          <p:nvSpPr>
            <p:cNvPr id="28" name="TextBox 27">
              <a:extLst>
                <a:ext uri="{FF2B5EF4-FFF2-40B4-BE49-F238E27FC236}">
                  <a16:creationId xmlns:a16="http://schemas.microsoft.com/office/drawing/2014/main" id="{F48D56F2-8996-4644-9F9B-409FC5B4206A}"/>
                </a:ext>
              </a:extLst>
            </p:cNvPr>
            <p:cNvSpPr txBox="1"/>
            <p:nvPr/>
          </p:nvSpPr>
          <p:spPr>
            <a:xfrm>
              <a:off x="4110622" y="2077988"/>
              <a:ext cx="1589308" cy="315423"/>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Clinical signs</a:t>
              </a:r>
            </a:p>
          </p:txBody>
        </p:sp>
        <p:sp>
          <p:nvSpPr>
            <p:cNvPr id="56" name="Oval 55">
              <a:extLst>
                <a:ext uri="{FF2B5EF4-FFF2-40B4-BE49-F238E27FC236}">
                  <a16:creationId xmlns:a16="http://schemas.microsoft.com/office/drawing/2014/main" id="{68939119-71EF-4365-8DB7-F958BFAE979D}"/>
                </a:ext>
              </a:extLst>
            </p:cNvPr>
            <p:cNvSpPr/>
            <p:nvPr/>
          </p:nvSpPr>
          <p:spPr>
            <a:xfrm>
              <a:off x="3319000" y="1966026"/>
              <a:ext cx="577907" cy="577907"/>
            </a:xfrm>
            <a:prstGeom prst="ellipse">
              <a:avLst/>
            </a:prstGeom>
            <a:solidFill>
              <a:schemeClr val="bg1"/>
            </a:solidFill>
            <a:ln>
              <a:noFill/>
            </a:ln>
            <a:effectLst>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nvGrpSpPr>
            <p:cNvPr id="55" name="Group 54">
              <a:extLst>
                <a:ext uri="{FF2B5EF4-FFF2-40B4-BE49-F238E27FC236}">
                  <a16:creationId xmlns:a16="http://schemas.microsoft.com/office/drawing/2014/main" id="{ACC09C56-29BB-4631-948F-8AC69A375743}"/>
                </a:ext>
              </a:extLst>
            </p:cNvPr>
            <p:cNvGrpSpPr/>
            <p:nvPr/>
          </p:nvGrpSpPr>
          <p:grpSpPr>
            <a:xfrm>
              <a:off x="3441790" y="2031266"/>
              <a:ext cx="332326" cy="362421"/>
              <a:chOff x="215828" y="1843891"/>
              <a:chExt cx="604751" cy="659517"/>
            </a:xfrm>
            <a:solidFill>
              <a:schemeClr val="tx1"/>
            </a:solidFill>
          </p:grpSpPr>
          <p:sp>
            <p:nvSpPr>
              <p:cNvPr id="11" name="Freeform: Shape 10">
                <a:extLst>
                  <a:ext uri="{FF2B5EF4-FFF2-40B4-BE49-F238E27FC236}">
                    <a16:creationId xmlns:a16="http://schemas.microsoft.com/office/drawing/2014/main" id="{6DB6CD98-3CF1-4F6C-95F5-1B93DB392592}"/>
                  </a:ext>
                </a:extLst>
              </p:cNvPr>
              <p:cNvSpPr/>
              <p:nvPr/>
            </p:nvSpPr>
            <p:spPr>
              <a:xfrm>
                <a:off x="215828" y="2041387"/>
                <a:ext cx="259811" cy="462021"/>
              </a:xfrm>
              <a:custGeom>
                <a:avLst/>
                <a:gdLst>
                  <a:gd name="connsiteX0" fmla="*/ 115733 w 259811"/>
                  <a:gd name="connsiteY0" fmla="*/ 288088 h 462021"/>
                  <a:gd name="connsiteX1" fmla="*/ 151928 w 259811"/>
                  <a:gd name="connsiteY1" fmla="*/ 295613 h 462021"/>
                  <a:gd name="connsiteX2" fmla="*/ 192695 w 259811"/>
                  <a:gd name="connsiteY2" fmla="*/ 312377 h 462021"/>
                  <a:gd name="connsiteX3" fmla="*/ 213936 w 259811"/>
                  <a:gd name="connsiteY3" fmla="*/ 316759 h 462021"/>
                  <a:gd name="connsiteX4" fmla="*/ 243559 w 259811"/>
                  <a:gd name="connsiteY4" fmla="*/ 320378 h 462021"/>
                  <a:gd name="connsiteX5" fmla="*/ 255656 w 259811"/>
                  <a:gd name="connsiteY5" fmla="*/ 335618 h 462021"/>
                  <a:gd name="connsiteX6" fmla="*/ 210888 w 259811"/>
                  <a:gd name="connsiteY6" fmla="*/ 447727 h 462021"/>
                  <a:gd name="connsiteX7" fmla="*/ 208031 w 259811"/>
                  <a:gd name="connsiteY7" fmla="*/ 450299 h 462021"/>
                  <a:gd name="connsiteX8" fmla="*/ 194600 w 259811"/>
                  <a:gd name="connsiteY8" fmla="*/ 457443 h 462021"/>
                  <a:gd name="connsiteX9" fmla="*/ 189266 w 259811"/>
                  <a:gd name="connsiteY9" fmla="*/ 445251 h 462021"/>
                  <a:gd name="connsiteX10" fmla="*/ 174312 w 259811"/>
                  <a:gd name="connsiteY10" fmla="*/ 424486 h 462021"/>
                  <a:gd name="connsiteX11" fmla="*/ 150785 w 259811"/>
                  <a:gd name="connsiteY11" fmla="*/ 362478 h 462021"/>
                  <a:gd name="connsiteX12" fmla="*/ 150500 w 259811"/>
                  <a:gd name="connsiteY12" fmla="*/ 358002 h 462021"/>
                  <a:gd name="connsiteX13" fmla="*/ 147642 w 259811"/>
                  <a:gd name="connsiteY13" fmla="*/ 356668 h 462021"/>
                  <a:gd name="connsiteX14" fmla="*/ 142689 w 259811"/>
                  <a:gd name="connsiteY14" fmla="*/ 366670 h 462021"/>
                  <a:gd name="connsiteX15" fmla="*/ 142975 w 259811"/>
                  <a:gd name="connsiteY15" fmla="*/ 394482 h 462021"/>
                  <a:gd name="connsiteX16" fmla="*/ 141070 w 259811"/>
                  <a:gd name="connsiteY16" fmla="*/ 401722 h 462021"/>
                  <a:gd name="connsiteX17" fmla="*/ 133545 w 259811"/>
                  <a:gd name="connsiteY17" fmla="*/ 396197 h 462021"/>
                  <a:gd name="connsiteX18" fmla="*/ 119067 w 259811"/>
                  <a:gd name="connsiteY18" fmla="*/ 376385 h 462021"/>
                  <a:gd name="connsiteX19" fmla="*/ 112781 w 259811"/>
                  <a:gd name="connsiteY19" fmla="*/ 364669 h 462021"/>
                  <a:gd name="connsiteX20" fmla="*/ 112304 w 259811"/>
                  <a:gd name="connsiteY20" fmla="*/ 381338 h 462021"/>
                  <a:gd name="connsiteX21" fmla="*/ 127925 w 259811"/>
                  <a:gd name="connsiteY21" fmla="*/ 401817 h 462021"/>
                  <a:gd name="connsiteX22" fmla="*/ 139736 w 259811"/>
                  <a:gd name="connsiteY22" fmla="*/ 409437 h 462021"/>
                  <a:gd name="connsiteX23" fmla="*/ 156786 w 259811"/>
                  <a:gd name="connsiteY23" fmla="*/ 418295 h 462021"/>
                  <a:gd name="connsiteX24" fmla="*/ 169740 w 259811"/>
                  <a:gd name="connsiteY24" fmla="*/ 429725 h 462021"/>
                  <a:gd name="connsiteX25" fmla="*/ 182218 w 259811"/>
                  <a:gd name="connsiteY25" fmla="*/ 447537 h 462021"/>
                  <a:gd name="connsiteX26" fmla="*/ 172121 w 259811"/>
                  <a:gd name="connsiteY26" fmla="*/ 462015 h 462021"/>
                  <a:gd name="connsiteX27" fmla="*/ 72680 w 259811"/>
                  <a:gd name="connsiteY27" fmla="*/ 428201 h 462021"/>
                  <a:gd name="connsiteX28" fmla="*/ 36962 w 259811"/>
                  <a:gd name="connsiteY28" fmla="*/ 395911 h 462021"/>
                  <a:gd name="connsiteX29" fmla="*/ 35914 w 259811"/>
                  <a:gd name="connsiteY29" fmla="*/ 382672 h 462021"/>
                  <a:gd name="connsiteX30" fmla="*/ 48011 w 259811"/>
                  <a:gd name="connsiteY30" fmla="*/ 361907 h 462021"/>
                  <a:gd name="connsiteX31" fmla="*/ 63346 w 259811"/>
                  <a:gd name="connsiteY31" fmla="*/ 342476 h 462021"/>
                  <a:gd name="connsiteX32" fmla="*/ 69061 w 259811"/>
                  <a:gd name="connsiteY32" fmla="*/ 339619 h 462021"/>
                  <a:gd name="connsiteX33" fmla="*/ 105065 w 259811"/>
                  <a:gd name="connsiteY33" fmla="*/ 335237 h 462021"/>
                  <a:gd name="connsiteX34" fmla="*/ 118877 w 259811"/>
                  <a:gd name="connsiteY34" fmla="*/ 325331 h 462021"/>
                  <a:gd name="connsiteX35" fmla="*/ 90397 w 259811"/>
                  <a:gd name="connsiteY35" fmla="*/ 329332 h 462021"/>
                  <a:gd name="connsiteX36" fmla="*/ 89159 w 259811"/>
                  <a:gd name="connsiteY36" fmla="*/ 326665 h 462021"/>
                  <a:gd name="connsiteX37" fmla="*/ 95350 w 259811"/>
                  <a:gd name="connsiteY37" fmla="*/ 315425 h 462021"/>
                  <a:gd name="connsiteX38" fmla="*/ 97064 w 259811"/>
                  <a:gd name="connsiteY38" fmla="*/ 302185 h 462021"/>
                  <a:gd name="connsiteX39" fmla="*/ 91349 w 259811"/>
                  <a:gd name="connsiteY39" fmla="*/ 305900 h 462021"/>
                  <a:gd name="connsiteX40" fmla="*/ 67251 w 259811"/>
                  <a:gd name="connsiteY40" fmla="*/ 330570 h 462021"/>
                  <a:gd name="connsiteX41" fmla="*/ 40867 w 259811"/>
                  <a:gd name="connsiteY41" fmla="*/ 358764 h 462021"/>
                  <a:gd name="connsiteX42" fmla="*/ 27341 w 259811"/>
                  <a:gd name="connsiteY42" fmla="*/ 382291 h 462021"/>
                  <a:gd name="connsiteX43" fmla="*/ 4767 w 259811"/>
                  <a:gd name="connsiteY43" fmla="*/ 340381 h 462021"/>
                  <a:gd name="connsiteX44" fmla="*/ 11244 w 259811"/>
                  <a:gd name="connsiteY44" fmla="*/ 245893 h 462021"/>
                  <a:gd name="connsiteX45" fmla="*/ 87920 w 259811"/>
                  <a:gd name="connsiteY45" fmla="*/ 79967 h 462021"/>
                  <a:gd name="connsiteX46" fmla="*/ 92207 w 259811"/>
                  <a:gd name="connsiteY46" fmla="*/ 74538 h 462021"/>
                  <a:gd name="connsiteX47" fmla="*/ 102398 w 259811"/>
                  <a:gd name="connsiteY47" fmla="*/ 83015 h 462021"/>
                  <a:gd name="connsiteX48" fmla="*/ 115067 w 259811"/>
                  <a:gd name="connsiteY48" fmla="*/ 91683 h 462021"/>
                  <a:gd name="connsiteX49" fmla="*/ 131450 w 259811"/>
                  <a:gd name="connsiteY49" fmla="*/ 118543 h 462021"/>
                  <a:gd name="connsiteX50" fmla="*/ 125735 w 259811"/>
                  <a:gd name="connsiteY50" fmla="*/ 127497 h 462021"/>
                  <a:gd name="connsiteX51" fmla="*/ 115924 w 259811"/>
                  <a:gd name="connsiteY51" fmla="*/ 134450 h 462021"/>
                  <a:gd name="connsiteX52" fmla="*/ 117162 w 259811"/>
                  <a:gd name="connsiteY52" fmla="*/ 137974 h 462021"/>
                  <a:gd name="connsiteX53" fmla="*/ 129926 w 259811"/>
                  <a:gd name="connsiteY53" fmla="*/ 134164 h 462021"/>
                  <a:gd name="connsiteX54" fmla="*/ 136022 w 259811"/>
                  <a:gd name="connsiteY54" fmla="*/ 105875 h 462021"/>
                  <a:gd name="connsiteX55" fmla="*/ 155453 w 259811"/>
                  <a:gd name="connsiteY55" fmla="*/ 134736 h 462021"/>
                  <a:gd name="connsiteX56" fmla="*/ 159358 w 259811"/>
                  <a:gd name="connsiteY56" fmla="*/ 133593 h 462021"/>
                  <a:gd name="connsiteX57" fmla="*/ 156215 w 259811"/>
                  <a:gd name="connsiteY57" fmla="*/ 115495 h 462021"/>
                  <a:gd name="connsiteX58" fmla="*/ 131545 w 259811"/>
                  <a:gd name="connsiteY58" fmla="*/ 92064 h 462021"/>
                  <a:gd name="connsiteX59" fmla="*/ 101732 w 259811"/>
                  <a:gd name="connsiteY59" fmla="*/ 71299 h 462021"/>
                  <a:gd name="connsiteX60" fmla="*/ 99541 w 259811"/>
                  <a:gd name="connsiteY60" fmla="*/ 59774 h 462021"/>
                  <a:gd name="connsiteX61" fmla="*/ 138308 w 259811"/>
                  <a:gd name="connsiteY61" fmla="*/ 11387 h 462021"/>
                  <a:gd name="connsiteX62" fmla="*/ 205268 w 259811"/>
                  <a:gd name="connsiteY62" fmla="*/ 28437 h 462021"/>
                  <a:gd name="connsiteX63" fmla="*/ 238606 w 259811"/>
                  <a:gd name="connsiteY63" fmla="*/ 120734 h 462021"/>
                  <a:gd name="connsiteX64" fmla="*/ 235463 w 259811"/>
                  <a:gd name="connsiteY64" fmla="*/ 133402 h 462021"/>
                  <a:gd name="connsiteX65" fmla="*/ 201458 w 259811"/>
                  <a:gd name="connsiteY65" fmla="*/ 151500 h 462021"/>
                  <a:gd name="connsiteX66" fmla="*/ 152786 w 259811"/>
                  <a:gd name="connsiteY66" fmla="*/ 179122 h 462021"/>
                  <a:gd name="connsiteX67" fmla="*/ 106780 w 259811"/>
                  <a:gd name="connsiteY67" fmla="*/ 196744 h 462021"/>
                  <a:gd name="connsiteX68" fmla="*/ 100684 w 259811"/>
                  <a:gd name="connsiteY68" fmla="*/ 198934 h 462021"/>
                  <a:gd name="connsiteX69" fmla="*/ 129068 w 259811"/>
                  <a:gd name="connsiteY69" fmla="*/ 204173 h 462021"/>
                  <a:gd name="connsiteX70" fmla="*/ 156596 w 259811"/>
                  <a:gd name="connsiteY70" fmla="*/ 190552 h 462021"/>
                  <a:gd name="connsiteX71" fmla="*/ 144594 w 259811"/>
                  <a:gd name="connsiteY71" fmla="*/ 208078 h 462021"/>
                  <a:gd name="connsiteX72" fmla="*/ 133736 w 259811"/>
                  <a:gd name="connsiteY72" fmla="*/ 225033 h 462021"/>
                  <a:gd name="connsiteX73" fmla="*/ 137260 w 259811"/>
                  <a:gd name="connsiteY73" fmla="*/ 225890 h 462021"/>
                  <a:gd name="connsiteX74" fmla="*/ 165168 w 259811"/>
                  <a:gd name="connsiteY74" fmla="*/ 180837 h 462021"/>
                  <a:gd name="connsiteX75" fmla="*/ 182313 w 259811"/>
                  <a:gd name="connsiteY75" fmla="*/ 163692 h 462021"/>
                  <a:gd name="connsiteX76" fmla="*/ 199077 w 259811"/>
                  <a:gd name="connsiteY76" fmla="*/ 159406 h 462021"/>
                  <a:gd name="connsiteX77" fmla="*/ 236987 w 259811"/>
                  <a:gd name="connsiteY77" fmla="*/ 142546 h 462021"/>
                  <a:gd name="connsiteX78" fmla="*/ 243273 w 259811"/>
                  <a:gd name="connsiteY78" fmla="*/ 139117 h 462021"/>
                  <a:gd name="connsiteX79" fmla="*/ 258418 w 259811"/>
                  <a:gd name="connsiteY79" fmla="*/ 314473 h 462021"/>
                  <a:gd name="connsiteX80" fmla="*/ 205554 w 259811"/>
                  <a:gd name="connsiteY80" fmla="*/ 309234 h 462021"/>
                  <a:gd name="connsiteX81" fmla="*/ 180313 w 259811"/>
                  <a:gd name="connsiteY81" fmla="*/ 287993 h 462021"/>
                  <a:gd name="connsiteX82" fmla="*/ 169264 w 259811"/>
                  <a:gd name="connsiteY82" fmla="*/ 264466 h 462021"/>
                  <a:gd name="connsiteX83" fmla="*/ 142213 w 259811"/>
                  <a:gd name="connsiteY83" fmla="*/ 249893 h 462021"/>
                  <a:gd name="connsiteX84" fmla="*/ 132212 w 259811"/>
                  <a:gd name="connsiteY84" fmla="*/ 254465 h 462021"/>
                  <a:gd name="connsiteX85" fmla="*/ 133069 w 259811"/>
                  <a:gd name="connsiteY85" fmla="*/ 257418 h 462021"/>
                  <a:gd name="connsiteX86" fmla="*/ 138974 w 259811"/>
                  <a:gd name="connsiteY86" fmla="*/ 258180 h 462021"/>
                  <a:gd name="connsiteX87" fmla="*/ 169740 w 259811"/>
                  <a:gd name="connsiteY87" fmla="*/ 284374 h 462021"/>
                  <a:gd name="connsiteX88" fmla="*/ 159453 w 259811"/>
                  <a:gd name="connsiteY88" fmla="*/ 290374 h 462021"/>
                  <a:gd name="connsiteX89" fmla="*/ 143451 w 259811"/>
                  <a:gd name="connsiteY89" fmla="*/ 284183 h 462021"/>
                  <a:gd name="connsiteX90" fmla="*/ 126116 w 259811"/>
                  <a:gd name="connsiteY90" fmla="*/ 279230 h 462021"/>
                  <a:gd name="connsiteX91" fmla="*/ 114971 w 259811"/>
                  <a:gd name="connsiteY91" fmla="*/ 283040 h 462021"/>
                  <a:gd name="connsiteX92" fmla="*/ 115733 w 259811"/>
                  <a:gd name="connsiteY92" fmla="*/ 288088 h 46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59811" h="462021">
                    <a:moveTo>
                      <a:pt x="115733" y="288088"/>
                    </a:moveTo>
                    <a:cubicBezTo>
                      <a:pt x="130497" y="281611"/>
                      <a:pt x="140117" y="294946"/>
                      <a:pt x="151928" y="295613"/>
                    </a:cubicBezTo>
                    <a:cubicBezTo>
                      <a:pt x="168216" y="296661"/>
                      <a:pt x="180789" y="301328"/>
                      <a:pt x="192695" y="312377"/>
                    </a:cubicBezTo>
                    <a:cubicBezTo>
                      <a:pt x="197267" y="316568"/>
                      <a:pt x="206697" y="315711"/>
                      <a:pt x="213936" y="316759"/>
                    </a:cubicBezTo>
                    <a:cubicBezTo>
                      <a:pt x="223747" y="318092"/>
                      <a:pt x="233748" y="318568"/>
                      <a:pt x="243559" y="320378"/>
                    </a:cubicBezTo>
                    <a:cubicBezTo>
                      <a:pt x="251560" y="321807"/>
                      <a:pt x="256513" y="328189"/>
                      <a:pt x="255656" y="335618"/>
                    </a:cubicBezTo>
                    <a:cubicBezTo>
                      <a:pt x="250893" y="376957"/>
                      <a:pt x="242321" y="416962"/>
                      <a:pt x="210888" y="447727"/>
                    </a:cubicBezTo>
                    <a:cubicBezTo>
                      <a:pt x="209936" y="448585"/>
                      <a:pt x="209078" y="449632"/>
                      <a:pt x="208031" y="450299"/>
                    </a:cubicBezTo>
                    <a:cubicBezTo>
                      <a:pt x="203554" y="452776"/>
                      <a:pt x="199077" y="455062"/>
                      <a:pt x="194600" y="457443"/>
                    </a:cubicBezTo>
                    <a:cubicBezTo>
                      <a:pt x="192886" y="453347"/>
                      <a:pt x="191648" y="448966"/>
                      <a:pt x="189266" y="445251"/>
                    </a:cubicBezTo>
                    <a:cubicBezTo>
                      <a:pt x="184694" y="438012"/>
                      <a:pt x="180789" y="429630"/>
                      <a:pt x="174312" y="424486"/>
                    </a:cubicBezTo>
                    <a:cubicBezTo>
                      <a:pt x="153643" y="408294"/>
                      <a:pt x="143070" y="389053"/>
                      <a:pt x="150785" y="362478"/>
                    </a:cubicBezTo>
                    <a:cubicBezTo>
                      <a:pt x="151166" y="361145"/>
                      <a:pt x="150595" y="359526"/>
                      <a:pt x="150500" y="358002"/>
                    </a:cubicBezTo>
                    <a:cubicBezTo>
                      <a:pt x="149547" y="357526"/>
                      <a:pt x="148595" y="357145"/>
                      <a:pt x="147642" y="356668"/>
                    </a:cubicBezTo>
                    <a:cubicBezTo>
                      <a:pt x="145928" y="360002"/>
                      <a:pt x="142880" y="363241"/>
                      <a:pt x="142689" y="366670"/>
                    </a:cubicBezTo>
                    <a:cubicBezTo>
                      <a:pt x="142118" y="375909"/>
                      <a:pt x="142975" y="385243"/>
                      <a:pt x="142975" y="394482"/>
                    </a:cubicBezTo>
                    <a:cubicBezTo>
                      <a:pt x="142975" y="396959"/>
                      <a:pt x="141737" y="399340"/>
                      <a:pt x="141070" y="401722"/>
                    </a:cubicBezTo>
                    <a:cubicBezTo>
                      <a:pt x="138403" y="399816"/>
                      <a:pt x="133450" y="397912"/>
                      <a:pt x="133545" y="396197"/>
                    </a:cubicBezTo>
                    <a:cubicBezTo>
                      <a:pt x="133831" y="385434"/>
                      <a:pt x="128973" y="380005"/>
                      <a:pt x="119067" y="376385"/>
                    </a:cubicBezTo>
                    <a:cubicBezTo>
                      <a:pt x="115924" y="375242"/>
                      <a:pt x="114781" y="368765"/>
                      <a:pt x="112781" y="364669"/>
                    </a:cubicBezTo>
                    <a:cubicBezTo>
                      <a:pt x="105732" y="368194"/>
                      <a:pt x="104780" y="377147"/>
                      <a:pt x="112304" y="381338"/>
                    </a:cubicBezTo>
                    <a:cubicBezTo>
                      <a:pt x="121067" y="386101"/>
                      <a:pt x="127163" y="390863"/>
                      <a:pt x="127925" y="401817"/>
                    </a:cubicBezTo>
                    <a:cubicBezTo>
                      <a:pt x="128116" y="404770"/>
                      <a:pt x="135450" y="409151"/>
                      <a:pt x="139736" y="409437"/>
                    </a:cubicBezTo>
                    <a:cubicBezTo>
                      <a:pt x="147166" y="410008"/>
                      <a:pt x="152119" y="412675"/>
                      <a:pt x="156786" y="418295"/>
                    </a:cubicBezTo>
                    <a:cubicBezTo>
                      <a:pt x="160406" y="422677"/>
                      <a:pt x="165930" y="425439"/>
                      <a:pt x="169740" y="429725"/>
                    </a:cubicBezTo>
                    <a:cubicBezTo>
                      <a:pt x="174503" y="435154"/>
                      <a:pt x="179456" y="440965"/>
                      <a:pt x="182218" y="447537"/>
                    </a:cubicBezTo>
                    <a:cubicBezTo>
                      <a:pt x="186980" y="458586"/>
                      <a:pt x="184028" y="462205"/>
                      <a:pt x="172121" y="462015"/>
                    </a:cubicBezTo>
                    <a:cubicBezTo>
                      <a:pt x="135450" y="461253"/>
                      <a:pt x="101732" y="450966"/>
                      <a:pt x="72680" y="428201"/>
                    </a:cubicBezTo>
                    <a:cubicBezTo>
                      <a:pt x="60107" y="418295"/>
                      <a:pt x="48773" y="406770"/>
                      <a:pt x="36962" y="395911"/>
                    </a:cubicBezTo>
                    <a:cubicBezTo>
                      <a:pt x="32580" y="391911"/>
                      <a:pt x="31818" y="388006"/>
                      <a:pt x="35914" y="382672"/>
                    </a:cubicBezTo>
                    <a:cubicBezTo>
                      <a:pt x="40676" y="376290"/>
                      <a:pt x="43534" y="368574"/>
                      <a:pt x="48011" y="361907"/>
                    </a:cubicBezTo>
                    <a:cubicBezTo>
                      <a:pt x="52583" y="355049"/>
                      <a:pt x="58012" y="348762"/>
                      <a:pt x="63346" y="342476"/>
                    </a:cubicBezTo>
                    <a:cubicBezTo>
                      <a:pt x="64679" y="340952"/>
                      <a:pt x="67918" y="339047"/>
                      <a:pt x="69061" y="339619"/>
                    </a:cubicBezTo>
                    <a:cubicBezTo>
                      <a:pt x="82110" y="346667"/>
                      <a:pt x="92588" y="333808"/>
                      <a:pt x="105065" y="335237"/>
                    </a:cubicBezTo>
                    <a:cubicBezTo>
                      <a:pt x="110399" y="335904"/>
                      <a:pt x="117543" y="332761"/>
                      <a:pt x="118877" y="325331"/>
                    </a:cubicBezTo>
                    <a:cubicBezTo>
                      <a:pt x="109161" y="326665"/>
                      <a:pt x="99827" y="327998"/>
                      <a:pt x="90397" y="329332"/>
                    </a:cubicBezTo>
                    <a:cubicBezTo>
                      <a:pt x="90016" y="328474"/>
                      <a:pt x="89540" y="327522"/>
                      <a:pt x="89159" y="326665"/>
                    </a:cubicBezTo>
                    <a:cubicBezTo>
                      <a:pt x="91254" y="322950"/>
                      <a:pt x="93921" y="319426"/>
                      <a:pt x="95350" y="315425"/>
                    </a:cubicBezTo>
                    <a:cubicBezTo>
                      <a:pt x="96588" y="312091"/>
                      <a:pt x="96302" y="308186"/>
                      <a:pt x="97064" y="302185"/>
                    </a:cubicBezTo>
                    <a:cubicBezTo>
                      <a:pt x="93254" y="304566"/>
                      <a:pt x="91540" y="305043"/>
                      <a:pt x="91349" y="305900"/>
                    </a:cubicBezTo>
                    <a:cubicBezTo>
                      <a:pt x="88016" y="318759"/>
                      <a:pt x="78110" y="325236"/>
                      <a:pt x="67251" y="330570"/>
                    </a:cubicBezTo>
                    <a:cubicBezTo>
                      <a:pt x="54869" y="336761"/>
                      <a:pt x="46582" y="346381"/>
                      <a:pt x="40867" y="358764"/>
                    </a:cubicBezTo>
                    <a:cubicBezTo>
                      <a:pt x="37343" y="366479"/>
                      <a:pt x="32485" y="373528"/>
                      <a:pt x="27341" y="382291"/>
                    </a:cubicBezTo>
                    <a:cubicBezTo>
                      <a:pt x="15149" y="369051"/>
                      <a:pt x="9149" y="355049"/>
                      <a:pt x="4767" y="340381"/>
                    </a:cubicBezTo>
                    <a:cubicBezTo>
                      <a:pt x="-4758" y="308186"/>
                      <a:pt x="1338" y="276753"/>
                      <a:pt x="11244" y="245893"/>
                    </a:cubicBezTo>
                    <a:cubicBezTo>
                      <a:pt x="30008" y="187409"/>
                      <a:pt x="58012" y="133212"/>
                      <a:pt x="87920" y="79967"/>
                    </a:cubicBezTo>
                    <a:cubicBezTo>
                      <a:pt x="88873" y="78348"/>
                      <a:pt x="90302" y="77014"/>
                      <a:pt x="92207" y="74538"/>
                    </a:cubicBezTo>
                    <a:cubicBezTo>
                      <a:pt x="95826" y="77586"/>
                      <a:pt x="98969" y="80443"/>
                      <a:pt x="102398" y="83015"/>
                    </a:cubicBezTo>
                    <a:cubicBezTo>
                      <a:pt x="106494" y="86158"/>
                      <a:pt x="110399" y="90349"/>
                      <a:pt x="115067" y="91683"/>
                    </a:cubicBezTo>
                    <a:cubicBezTo>
                      <a:pt x="129354" y="95588"/>
                      <a:pt x="128116" y="108542"/>
                      <a:pt x="131450" y="118543"/>
                    </a:cubicBezTo>
                    <a:cubicBezTo>
                      <a:pt x="132116" y="120734"/>
                      <a:pt x="128306" y="125020"/>
                      <a:pt x="125735" y="127497"/>
                    </a:cubicBezTo>
                    <a:cubicBezTo>
                      <a:pt x="122877" y="130259"/>
                      <a:pt x="119162" y="132164"/>
                      <a:pt x="115924" y="134450"/>
                    </a:cubicBezTo>
                    <a:cubicBezTo>
                      <a:pt x="116305" y="135593"/>
                      <a:pt x="116781" y="136831"/>
                      <a:pt x="117162" y="137974"/>
                    </a:cubicBezTo>
                    <a:cubicBezTo>
                      <a:pt x="121448" y="136736"/>
                      <a:pt x="126401" y="136450"/>
                      <a:pt x="129926" y="134164"/>
                    </a:cubicBezTo>
                    <a:cubicBezTo>
                      <a:pt x="139832" y="127497"/>
                      <a:pt x="141356" y="117781"/>
                      <a:pt x="136022" y="105875"/>
                    </a:cubicBezTo>
                    <a:cubicBezTo>
                      <a:pt x="151643" y="110542"/>
                      <a:pt x="149452" y="125497"/>
                      <a:pt x="155453" y="134736"/>
                    </a:cubicBezTo>
                    <a:cubicBezTo>
                      <a:pt x="156786" y="134355"/>
                      <a:pt x="158024" y="133974"/>
                      <a:pt x="159358" y="133593"/>
                    </a:cubicBezTo>
                    <a:cubicBezTo>
                      <a:pt x="158501" y="127497"/>
                      <a:pt x="159548" y="119782"/>
                      <a:pt x="156215" y="115495"/>
                    </a:cubicBezTo>
                    <a:cubicBezTo>
                      <a:pt x="149261" y="106637"/>
                      <a:pt x="140498" y="99112"/>
                      <a:pt x="131545" y="92064"/>
                    </a:cubicBezTo>
                    <a:cubicBezTo>
                      <a:pt x="122020" y="84634"/>
                      <a:pt x="111161" y="78824"/>
                      <a:pt x="101732" y="71299"/>
                    </a:cubicBezTo>
                    <a:cubicBezTo>
                      <a:pt x="99350" y="69394"/>
                      <a:pt x="98112" y="62632"/>
                      <a:pt x="99541" y="59774"/>
                    </a:cubicBezTo>
                    <a:cubicBezTo>
                      <a:pt x="109066" y="41010"/>
                      <a:pt x="120782" y="23674"/>
                      <a:pt x="138308" y="11387"/>
                    </a:cubicBezTo>
                    <a:cubicBezTo>
                      <a:pt x="166121" y="-8139"/>
                      <a:pt x="191838" y="-2615"/>
                      <a:pt x="205268" y="28437"/>
                    </a:cubicBezTo>
                    <a:cubicBezTo>
                      <a:pt x="218222" y="58345"/>
                      <a:pt x="228128" y="89778"/>
                      <a:pt x="238606" y="120734"/>
                    </a:cubicBezTo>
                    <a:cubicBezTo>
                      <a:pt x="239844" y="124258"/>
                      <a:pt x="237939" y="130164"/>
                      <a:pt x="235463" y="133402"/>
                    </a:cubicBezTo>
                    <a:cubicBezTo>
                      <a:pt x="227081" y="144451"/>
                      <a:pt x="214984" y="149881"/>
                      <a:pt x="201458" y="151500"/>
                    </a:cubicBezTo>
                    <a:cubicBezTo>
                      <a:pt x="181361" y="153976"/>
                      <a:pt x="165263" y="162549"/>
                      <a:pt x="152786" y="179122"/>
                    </a:cubicBezTo>
                    <a:cubicBezTo>
                      <a:pt x="141546" y="193981"/>
                      <a:pt x="127068" y="203506"/>
                      <a:pt x="106780" y="196744"/>
                    </a:cubicBezTo>
                    <a:cubicBezTo>
                      <a:pt x="105065" y="196172"/>
                      <a:pt x="102875" y="197220"/>
                      <a:pt x="100684" y="198934"/>
                    </a:cubicBezTo>
                    <a:cubicBezTo>
                      <a:pt x="108780" y="207888"/>
                      <a:pt x="119639" y="206745"/>
                      <a:pt x="129068" y="204173"/>
                    </a:cubicBezTo>
                    <a:cubicBezTo>
                      <a:pt x="138498" y="201601"/>
                      <a:pt x="146975" y="195505"/>
                      <a:pt x="156596" y="190552"/>
                    </a:cubicBezTo>
                    <a:cubicBezTo>
                      <a:pt x="156596" y="199506"/>
                      <a:pt x="150023" y="203506"/>
                      <a:pt x="144594" y="208078"/>
                    </a:cubicBezTo>
                    <a:cubicBezTo>
                      <a:pt x="139165" y="212650"/>
                      <a:pt x="134117" y="217127"/>
                      <a:pt x="133736" y="225033"/>
                    </a:cubicBezTo>
                    <a:cubicBezTo>
                      <a:pt x="135545" y="225509"/>
                      <a:pt x="136974" y="226176"/>
                      <a:pt x="137260" y="225890"/>
                    </a:cubicBezTo>
                    <a:cubicBezTo>
                      <a:pt x="148404" y="212079"/>
                      <a:pt x="168121" y="204078"/>
                      <a:pt x="165168" y="180837"/>
                    </a:cubicBezTo>
                    <a:cubicBezTo>
                      <a:pt x="163835" y="170455"/>
                      <a:pt x="174788" y="167311"/>
                      <a:pt x="182313" y="163692"/>
                    </a:cubicBezTo>
                    <a:cubicBezTo>
                      <a:pt x="187361" y="161215"/>
                      <a:pt x="193362" y="160263"/>
                      <a:pt x="199077" y="159406"/>
                    </a:cubicBezTo>
                    <a:cubicBezTo>
                      <a:pt x="213365" y="157405"/>
                      <a:pt x="226700" y="153405"/>
                      <a:pt x="236987" y="142546"/>
                    </a:cubicBezTo>
                    <a:cubicBezTo>
                      <a:pt x="238130" y="141308"/>
                      <a:pt x="240130" y="140736"/>
                      <a:pt x="243273" y="139117"/>
                    </a:cubicBezTo>
                    <a:cubicBezTo>
                      <a:pt x="257942" y="197982"/>
                      <a:pt x="262418" y="256465"/>
                      <a:pt x="258418" y="314473"/>
                    </a:cubicBezTo>
                    <a:cubicBezTo>
                      <a:pt x="239749" y="312663"/>
                      <a:pt x="222604" y="310948"/>
                      <a:pt x="205554" y="309234"/>
                    </a:cubicBezTo>
                    <a:cubicBezTo>
                      <a:pt x="192219" y="307995"/>
                      <a:pt x="185647" y="298661"/>
                      <a:pt x="180313" y="287993"/>
                    </a:cubicBezTo>
                    <a:cubicBezTo>
                      <a:pt x="176503" y="280182"/>
                      <a:pt x="173455" y="271991"/>
                      <a:pt x="169264" y="264466"/>
                    </a:cubicBezTo>
                    <a:cubicBezTo>
                      <a:pt x="163454" y="254084"/>
                      <a:pt x="154405" y="248369"/>
                      <a:pt x="142213" y="249893"/>
                    </a:cubicBezTo>
                    <a:cubicBezTo>
                      <a:pt x="138784" y="250369"/>
                      <a:pt x="135545" y="252846"/>
                      <a:pt x="132212" y="254465"/>
                    </a:cubicBezTo>
                    <a:cubicBezTo>
                      <a:pt x="132497" y="255418"/>
                      <a:pt x="132783" y="256465"/>
                      <a:pt x="133069" y="257418"/>
                    </a:cubicBezTo>
                    <a:cubicBezTo>
                      <a:pt x="135069" y="257703"/>
                      <a:pt x="137069" y="258466"/>
                      <a:pt x="138974" y="258180"/>
                    </a:cubicBezTo>
                    <a:cubicBezTo>
                      <a:pt x="153643" y="255799"/>
                      <a:pt x="170978" y="269895"/>
                      <a:pt x="169740" y="284374"/>
                    </a:cubicBezTo>
                    <a:cubicBezTo>
                      <a:pt x="169550" y="286850"/>
                      <a:pt x="162787" y="290755"/>
                      <a:pt x="159453" y="290374"/>
                    </a:cubicBezTo>
                    <a:cubicBezTo>
                      <a:pt x="154024" y="289803"/>
                      <a:pt x="148880" y="286088"/>
                      <a:pt x="143451" y="284183"/>
                    </a:cubicBezTo>
                    <a:cubicBezTo>
                      <a:pt x="137736" y="282183"/>
                      <a:pt x="132021" y="279802"/>
                      <a:pt x="126116" y="279230"/>
                    </a:cubicBezTo>
                    <a:cubicBezTo>
                      <a:pt x="122591" y="278849"/>
                      <a:pt x="118686" y="281707"/>
                      <a:pt x="114971" y="283040"/>
                    </a:cubicBezTo>
                    <a:cubicBezTo>
                      <a:pt x="115352" y="284659"/>
                      <a:pt x="115543" y="286374"/>
                      <a:pt x="115733" y="288088"/>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E1C46"/>
                  </a:solidFill>
                  <a:effectLst/>
                  <a:uLnTx/>
                  <a:uFillTx/>
                  <a:latin typeface="Arial"/>
                  <a:ea typeface="MS PGothic" panose="020B0600070205080204" pitchFamily="34" charset="-128"/>
                  <a:cs typeface="+mn-cs"/>
                </a:endParaRPr>
              </a:p>
            </p:txBody>
          </p:sp>
          <p:sp>
            <p:nvSpPr>
              <p:cNvPr id="12" name="Freeform: Shape 11">
                <a:extLst>
                  <a:ext uri="{FF2B5EF4-FFF2-40B4-BE49-F238E27FC236}">
                    <a16:creationId xmlns:a16="http://schemas.microsoft.com/office/drawing/2014/main" id="{C7BE56FD-EE83-4DA9-955B-AF18650B479D}"/>
                  </a:ext>
                </a:extLst>
              </p:cNvPr>
              <p:cNvSpPr/>
              <p:nvPr/>
            </p:nvSpPr>
            <p:spPr>
              <a:xfrm>
                <a:off x="560127" y="2041101"/>
                <a:ext cx="260452" cy="462208"/>
              </a:xfrm>
              <a:custGeom>
                <a:avLst/>
                <a:gdLst>
                  <a:gd name="connsiteX0" fmla="*/ 129194 w 260452"/>
                  <a:gd name="connsiteY0" fmla="*/ 258752 h 462208"/>
                  <a:gd name="connsiteX1" fmla="*/ 104048 w 260452"/>
                  <a:gd name="connsiteY1" fmla="*/ 252656 h 462208"/>
                  <a:gd name="connsiteX2" fmla="*/ 86522 w 260452"/>
                  <a:gd name="connsiteY2" fmla="*/ 274563 h 462208"/>
                  <a:gd name="connsiteX3" fmla="*/ 31943 w 260452"/>
                  <a:gd name="connsiteY3" fmla="*/ 310187 h 462208"/>
                  <a:gd name="connsiteX4" fmla="*/ 2225 w 260452"/>
                  <a:gd name="connsiteY4" fmla="*/ 317330 h 462208"/>
                  <a:gd name="connsiteX5" fmla="*/ 15846 w 260452"/>
                  <a:gd name="connsiteY5" fmla="*/ 143023 h 462208"/>
                  <a:gd name="connsiteX6" fmla="*/ 20609 w 260452"/>
                  <a:gd name="connsiteY6" fmla="*/ 143499 h 462208"/>
                  <a:gd name="connsiteX7" fmla="*/ 72710 w 260452"/>
                  <a:gd name="connsiteY7" fmla="*/ 162549 h 462208"/>
                  <a:gd name="connsiteX8" fmla="*/ 89665 w 260452"/>
                  <a:gd name="connsiteY8" fmla="*/ 170931 h 462208"/>
                  <a:gd name="connsiteX9" fmla="*/ 95475 w 260452"/>
                  <a:gd name="connsiteY9" fmla="*/ 184742 h 462208"/>
                  <a:gd name="connsiteX10" fmla="*/ 98809 w 260452"/>
                  <a:gd name="connsiteY10" fmla="*/ 200268 h 462208"/>
                  <a:gd name="connsiteX11" fmla="*/ 124526 w 260452"/>
                  <a:gd name="connsiteY11" fmla="*/ 228081 h 462208"/>
                  <a:gd name="connsiteX12" fmla="*/ 117668 w 260452"/>
                  <a:gd name="connsiteY12" fmla="*/ 209793 h 462208"/>
                  <a:gd name="connsiteX13" fmla="*/ 104048 w 260452"/>
                  <a:gd name="connsiteY13" fmla="*/ 189124 h 462208"/>
                  <a:gd name="connsiteX14" fmla="*/ 113096 w 260452"/>
                  <a:gd name="connsiteY14" fmla="*/ 195601 h 462208"/>
                  <a:gd name="connsiteX15" fmla="*/ 148339 w 260452"/>
                  <a:gd name="connsiteY15" fmla="*/ 205412 h 462208"/>
                  <a:gd name="connsiteX16" fmla="*/ 159769 w 260452"/>
                  <a:gd name="connsiteY16" fmla="*/ 201316 h 462208"/>
                  <a:gd name="connsiteX17" fmla="*/ 159102 w 260452"/>
                  <a:gd name="connsiteY17" fmla="*/ 197696 h 462208"/>
                  <a:gd name="connsiteX18" fmla="*/ 151768 w 260452"/>
                  <a:gd name="connsiteY18" fmla="*/ 197220 h 462208"/>
                  <a:gd name="connsiteX19" fmla="*/ 108810 w 260452"/>
                  <a:gd name="connsiteY19" fmla="*/ 180837 h 462208"/>
                  <a:gd name="connsiteX20" fmla="*/ 61947 w 260452"/>
                  <a:gd name="connsiteY20" fmla="*/ 151881 h 462208"/>
                  <a:gd name="connsiteX21" fmla="*/ 25657 w 260452"/>
                  <a:gd name="connsiteY21" fmla="*/ 137403 h 462208"/>
                  <a:gd name="connsiteX22" fmla="*/ 20418 w 260452"/>
                  <a:gd name="connsiteY22" fmla="*/ 124830 h 462208"/>
                  <a:gd name="connsiteX23" fmla="*/ 55470 w 260452"/>
                  <a:gd name="connsiteY23" fmla="*/ 28056 h 462208"/>
                  <a:gd name="connsiteX24" fmla="*/ 123383 w 260452"/>
                  <a:gd name="connsiteY24" fmla="*/ 12340 h 462208"/>
                  <a:gd name="connsiteX25" fmla="*/ 161579 w 260452"/>
                  <a:gd name="connsiteY25" fmla="*/ 61298 h 462208"/>
                  <a:gd name="connsiteX26" fmla="*/ 159102 w 260452"/>
                  <a:gd name="connsiteY26" fmla="*/ 71871 h 462208"/>
                  <a:gd name="connsiteX27" fmla="*/ 134813 w 260452"/>
                  <a:gd name="connsiteY27" fmla="*/ 89016 h 462208"/>
                  <a:gd name="connsiteX28" fmla="*/ 111858 w 260452"/>
                  <a:gd name="connsiteY28" fmla="*/ 104637 h 462208"/>
                  <a:gd name="connsiteX29" fmla="*/ 101000 w 260452"/>
                  <a:gd name="connsiteY29" fmla="*/ 124354 h 462208"/>
                  <a:gd name="connsiteX30" fmla="*/ 104905 w 260452"/>
                  <a:gd name="connsiteY30" fmla="*/ 133403 h 462208"/>
                  <a:gd name="connsiteX31" fmla="*/ 123574 w 260452"/>
                  <a:gd name="connsiteY31" fmla="*/ 105399 h 462208"/>
                  <a:gd name="connsiteX32" fmla="*/ 121669 w 260452"/>
                  <a:gd name="connsiteY32" fmla="*/ 116353 h 462208"/>
                  <a:gd name="connsiteX33" fmla="*/ 135766 w 260452"/>
                  <a:gd name="connsiteY33" fmla="*/ 136832 h 462208"/>
                  <a:gd name="connsiteX34" fmla="*/ 140719 w 260452"/>
                  <a:gd name="connsiteY34" fmla="*/ 135593 h 462208"/>
                  <a:gd name="connsiteX35" fmla="*/ 138623 w 260452"/>
                  <a:gd name="connsiteY35" fmla="*/ 130926 h 462208"/>
                  <a:gd name="connsiteX36" fmla="*/ 130622 w 260452"/>
                  <a:gd name="connsiteY36" fmla="*/ 111114 h 462208"/>
                  <a:gd name="connsiteX37" fmla="*/ 143672 w 260452"/>
                  <a:gd name="connsiteY37" fmla="*/ 92636 h 462208"/>
                  <a:gd name="connsiteX38" fmla="*/ 169961 w 260452"/>
                  <a:gd name="connsiteY38" fmla="*/ 75681 h 462208"/>
                  <a:gd name="connsiteX39" fmla="*/ 188058 w 260452"/>
                  <a:gd name="connsiteY39" fmla="*/ 108352 h 462208"/>
                  <a:gd name="connsiteX40" fmla="*/ 253400 w 260452"/>
                  <a:gd name="connsiteY40" fmla="*/ 260276 h 462208"/>
                  <a:gd name="connsiteX41" fmla="*/ 242446 w 260452"/>
                  <a:gd name="connsiteY41" fmla="*/ 370861 h 462208"/>
                  <a:gd name="connsiteX42" fmla="*/ 225682 w 260452"/>
                  <a:gd name="connsiteY42" fmla="*/ 370575 h 462208"/>
                  <a:gd name="connsiteX43" fmla="*/ 183010 w 260452"/>
                  <a:gd name="connsiteY43" fmla="*/ 324093 h 462208"/>
                  <a:gd name="connsiteX44" fmla="*/ 166532 w 260452"/>
                  <a:gd name="connsiteY44" fmla="*/ 305138 h 462208"/>
                  <a:gd name="connsiteX45" fmla="*/ 175009 w 260452"/>
                  <a:gd name="connsiteY45" fmla="*/ 330094 h 462208"/>
                  <a:gd name="connsiteX46" fmla="*/ 140719 w 260452"/>
                  <a:gd name="connsiteY46" fmla="*/ 325808 h 462208"/>
                  <a:gd name="connsiteX47" fmla="*/ 150530 w 260452"/>
                  <a:gd name="connsiteY47" fmla="*/ 335714 h 462208"/>
                  <a:gd name="connsiteX48" fmla="*/ 179105 w 260452"/>
                  <a:gd name="connsiteY48" fmla="*/ 341905 h 462208"/>
                  <a:gd name="connsiteX49" fmla="*/ 182915 w 260452"/>
                  <a:gd name="connsiteY49" fmla="*/ 342000 h 462208"/>
                  <a:gd name="connsiteX50" fmla="*/ 206632 w 260452"/>
                  <a:gd name="connsiteY50" fmla="*/ 352097 h 462208"/>
                  <a:gd name="connsiteX51" fmla="*/ 226158 w 260452"/>
                  <a:gd name="connsiteY51" fmla="*/ 386291 h 462208"/>
                  <a:gd name="connsiteX52" fmla="*/ 224348 w 260452"/>
                  <a:gd name="connsiteY52" fmla="*/ 394769 h 462208"/>
                  <a:gd name="connsiteX53" fmla="*/ 88046 w 260452"/>
                  <a:gd name="connsiteY53" fmla="*/ 462206 h 462208"/>
                  <a:gd name="connsiteX54" fmla="*/ 78616 w 260452"/>
                  <a:gd name="connsiteY54" fmla="*/ 449633 h 462208"/>
                  <a:gd name="connsiteX55" fmla="*/ 92046 w 260452"/>
                  <a:gd name="connsiteY55" fmla="*/ 429154 h 462208"/>
                  <a:gd name="connsiteX56" fmla="*/ 107572 w 260452"/>
                  <a:gd name="connsiteY56" fmla="*/ 414866 h 462208"/>
                  <a:gd name="connsiteX57" fmla="*/ 117573 w 260452"/>
                  <a:gd name="connsiteY57" fmla="*/ 410390 h 462208"/>
                  <a:gd name="connsiteX58" fmla="*/ 135004 w 260452"/>
                  <a:gd name="connsiteY58" fmla="*/ 394102 h 462208"/>
                  <a:gd name="connsiteX59" fmla="*/ 142814 w 260452"/>
                  <a:gd name="connsiteY59" fmla="*/ 385053 h 462208"/>
                  <a:gd name="connsiteX60" fmla="*/ 153101 w 260452"/>
                  <a:gd name="connsiteY60" fmla="*/ 369527 h 462208"/>
                  <a:gd name="connsiteX61" fmla="*/ 149101 w 260452"/>
                  <a:gd name="connsiteY61" fmla="*/ 364765 h 462208"/>
                  <a:gd name="connsiteX62" fmla="*/ 145386 w 260452"/>
                  <a:gd name="connsiteY62" fmla="*/ 369337 h 462208"/>
                  <a:gd name="connsiteX63" fmla="*/ 137766 w 260452"/>
                  <a:gd name="connsiteY63" fmla="*/ 378576 h 462208"/>
                  <a:gd name="connsiteX64" fmla="*/ 127003 w 260452"/>
                  <a:gd name="connsiteY64" fmla="*/ 393626 h 462208"/>
                  <a:gd name="connsiteX65" fmla="*/ 116430 w 260452"/>
                  <a:gd name="connsiteY65" fmla="*/ 401436 h 462208"/>
                  <a:gd name="connsiteX66" fmla="*/ 113001 w 260452"/>
                  <a:gd name="connsiteY66" fmla="*/ 357145 h 462208"/>
                  <a:gd name="connsiteX67" fmla="*/ 109763 w 260452"/>
                  <a:gd name="connsiteY67" fmla="*/ 357431 h 462208"/>
                  <a:gd name="connsiteX68" fmla="*/ 110239 w 260452"/>
                  <a:gd name="connsiteY68" fmla="*/ 365908 h 462208"/>
                  <a:gd name="connsiteX69" fmla="*/ 96237 w 260452"/>
                  <a:gd name="connsiteY69" fmla="*/ 415247 h 462208"/>
                  <a:gd name="connsiteX70" fmla="*/ 80521 w 260452"/>
                  <a:gd name="connsiteY70" fmla="*/ 430773 h 462208"/>
                  <a:gd name="connsiteX71" fmla="*/ 65567 w 260452"/>
                  <a:gd name="connsiteY71" fmla="*/ 457443 h 462208"/>
                  <a:gd name="connsiteX72" fmla="*/ 41183 w 260452"/>
                  <a:gd name="connsiteY72" fmla="*/ 439536 h 462208"/>
                  <a:gd name="connsiteX73" fmla="*/ 16227 w 260452"/>
                  <a:gd name="connsiteY73" fmla="*/ 390959 h 462208"/>
                  <a:gd name="connsiteX74" fmla="*/ 5369 w 260452"/>
                  <a:gd name="connsiteY74" fmla="*/ 343238 h 462208"/>
                  <a:gd name="connsiteX75" fmla="*/ 23657 w 260452"/>
                  <a:gd name="connsiteY75" fmla="*/ 318092 h 462208"/>
                  <a:gd name="connsiteX76" fmla="*/ 47660 w 260452"/>
                  <a:gd name="connsiteY76" fmla="*/ 317140 h 462208"/>
                  <a:gd name="connsiteX77" fmla="*/ 81854 w 260452"/>
                  <a:gd name="connsiteY77" fmla="*/ 300947 h 462208"/>
                  <a:gd name="connsiteX78" fmla="*/ 91475 w 260452"/>
                  <a:gd name="connsiteY78" fmla="*/ 297328 h 462208"/>
                  <a:gd name="connsiteX79" fmla="*/ 116335 w 260452"/>
                  <a:gd name="connsiteY79" fmla="*/ 292756 h 462208"/>
                  <a:gd name="connsiteX80" fmla="*/ 145767 w 260452"/>
                  <a:gd name="connsiteY80" fmla="*/ 284183 h 462208"/>
                  <a:gd name="connsiteX81" fmla="*/ 134909 w 260452"/>
                  <a:gd name="connsiteY81" fmla="*/ 279421 h 462208"/>
                  <a:gd name="connsiteX82" fmla="*/ 116621 w 260452"/>
                  <a:gd name="connsiteY82" fmla="*/ 284469 h 462208"/>
                  <a:gd name="connsiteX83" fmla="*/ 105381 w 260452"/>
                  <a:gd name="connsiteY83" fmla="*/ 289803 h 462208"/>
                  <a:gd name="connsiteX84" fmla="*/ 91570 w 260452"/>
                  <a:gd name="connsiteY84" fmla="*/ 289041 h 462208"/>
                  <a:gd name="connsiteX85" fmla="*/ 93189 w 260452"/>
                  <a:gd name="connsiteY85" fmla="*/ 276659 h 462208"/>
                  <a:gd name="connsiteX86" fmla="*/ 114525 w 260452"/>
                  <a:gd name="connsiteY86" fmla="*/ 256847 h 462208"/>
                  <a:gd name="connsiteX87" fmla="*/ 129194 w 260452"/>
                  <a:gd name="connsiteY87" fmla="*/ 258752 h 46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60452" h="462208">
                    <a:moveTo>
                      <a:pt x="129194" y="258752"/>
                    </a:moveTo>
                    <a:cubicBezTo>
                      <a:pt x="123383" y="249036"/>
                      <a:pt x="112334" y="246179"/>
                      <a:pt x="104048" y="252656"/>
                    </a:cubicBezTo>
                    <a:cubicBezTo>
                      <a:pt x="96809" y="258275"/>
                      <a:pt x="89093" y="266181"/>
                      <a:pt x="86522" y="274563"/>
                    </a:cubicBezTo>
                    <a:cubicBezTo>
                      <a:pt x="78044" y="302662"/>
                      <a:pt x="59852" y="312187"/>
                      <a:pt x="31943" y="310187"/>
                    </a:cubicBezTo>
                    <a:cubicBezTo>
                      <a:pt x="22895" y="309520"/>
                      <a:pt x="13370" y="314473"/>
                      <a:pt x="2225" y="317330"/>
                    </a:cubicBezTo>
                    <a:cubicBezTo>
                      <a:pt x="-3966" y="259609"/>
                      <a:pt x="3464" y="201411"/>
                      <a:pt x="15846" y="143023"/>
                    </a:cubicBezTo>
                    <a:cubicBezTo>
                      <a:pt x="18227" y="143213"/>
                      <a:pt x="19751" y="142832"/>
                      <a:pt x="20609" y="143499"/>
                    </a:cubicBezTo>
                    <a:cubicBezTo>
                      <a:pt x="36230" y="154834"/>
                      <a:pt x="54613" y="158072"/>
                      <a:pt x="72710" y="162549"/>
                    </a:cubicBezTo>
                    <a:cubicBezTo>
                      <a:pt x="78711" y="164073"/>
                      <a:pt x="85093" y="166835"/>
                      <a:pt x="89665" y="170931"/>
                    </a:cubicBezTo>
                    <a:cubicBezTo>
                      <a:pt x="92999" y="173979"/>
                      <a:pt x="94142" y="179885"/>
                      <a:pt x="95475" y="184742"/>
                    </a:cubicBezTo>
                    <a:cubicBezTo>
                      <a:pt x="96904" y="189886"/>
                      <a:pt x="95951" y="196458"/>
                      <a:pt x="98809" y="200268"/>
                    </a:cubicBezTo>
                    <a:cubicBezTo>
                      <a:pt x="106048" y="209698"/>
                      <a:pt x="115001" y="217889"/>
                      <a:pt x="124526" y="228081"/>
                    </a:cubicBezTo>
                    <a:cubicBezTo>
                      <a:pt x="127765" y="218175"/>
                      <a:pt x="122717" y="213984"/>
                      <a:pt x="117668" y="209793"/>
                    </a:cubicBezTo>
                    <a:cubicBezTo>
                      <a:pt x="111668" y="204840"/>
                      <a:pt x="103952" y="201125"/>
                      <a:pt x="104048" y="189124"/>
                    </a:cubicBezTo>
                    <a:cubicBezTo>
                      <a:pt x="107858" y="191886"/>
                      <a:pt x="110525" y="193696"/>
                      <a:pt x="113096" y="195601"/>
                    </a:cubicBezTo>
                    <a:cubicBezTo>
                      <a:pt x="123479" y="203697"/>
                      <a:pt x="135290" y="207031"/>
                      <a:pt x="148339" y="205412"/>
                    </a:cubicBezTo>
                    <a:cubicBezTo>
                      <a:pt x="152244" y="204935"/>
                      <a:pt x="155959" y="202745"/>
                      <a:pt x="159769" y="201316"/>
                    </a:cubicBezTo>
                    <a:cubicBezTo>
                      <a:pt x="159578" y="200078"/>
                      <a:pt x="159293" y="198935"/>
                      <a:pt x="159102" y="197696"/>
                    </a:cubicBezTo>
                    <a:cubicBezTo>
                      <a:pt x="156626" y="197506"/>
                      <a:pt x="154054" y="196649"/>
                      <a:pt x="151768" y="197220"/>
                    </a:cubicBezTo>
                    <a:cubicBezTo>
                      <a:pt x="133385" y="202173"/>
                      <a:pt x="118811" y="194934"/>
                      <a:pt x="108810" y="180837"/>
                    </a:cubicBezTo>
                    <a:cubicBezTo>
                      <a:pt x="96999" y="163978"/>
                      <a:pt x="81378" y="156167"/>
                      <a:pt x="61947" y="151881"/>
                    </a:cubicBezTo>
                    <a:cubicBezTo>
                      <a:pt x="49374" y="149119"/>
                      <a:pt x="37658" y="142642"/>
                      <a:pt x="25657" y="137403"/>
                    </a:cubicBezTo>
                    <a:cubicBezTo>
                      <a:pt x="20323" y="135117"/>
                      <a:pt x="18227" y="130926"/>
                      <a:pt x="20418" y="124830"/>
                    </a:cubicBezTo>
                    <a:cubicBezTo>
                      <a:pt x="32039" y="92540"/>
                      <a:pt x="41754" y="59393"/>
                      <a:pt x="55470" y="28056"/>
                    </a:cubicBezTo>
                    <a:cubicBezTo>
                      <a:pt x="69186" y="-3281"/>
                      <a:pt x="95856" y="-8139"/>
                      <a:pt x="123383" y="12340"/>
                    </a:cubicBezTo>
                    <a:cubicBezTo>
                      <a:pt x="140624" y="25199"/>
                      <a:pt x="151958" y="42629"/>
                      <a:pt x="161579" y="61298"/>
                    </a:cubicBezTo>
                    <a:cubicBezTo>
                      <a:pt x="162912" y="63870"/>
                      <a:pt x="161388" y="69871"/>
                      <a:pt x="159102" y="71871"/>
                    </a:cubicBezTo>
                    <a:cubicBezTo>
                      <a:pt x="151482" y="78253"/>
                      <a:pt x="143005" y="83492"/>
                      <a:pt x="134813" y="89016"/>
                    </a:cubicBezTo>
                    <a:cubicBezTo>
                      <a:pt x="127098" y="94255"/>
                      <a:pt x="118335" y="98255"/>
                      <a:pt x="111858" y="104637"/>
                    </a:cubicBezTo>
                    <a:cubicBezTo>
                      <a:pt x="106715" y="109685"/>
                      <a:pt x="103762" y="117401"/>
                      <a:pt x="101000" y="124354"/>
                    </a:cubicBezTo>
                    <a:cubicBezTo>
                      <a:pt x="100047" y="126640"/>
                      <a:pt x="102428" y="130355"/>
                      <a:pt x="104905" y="133403"/>
                    </a:cubicBezTo>
                    <a:cubicBezTo>
                      <a:pt x="108810" y="122639"/>
                      <a:pt x="111477" y="112257"/>
                      <a:pt x="123574" y="105399"/>
                    </a:cubicBezTo>
                    <a:cubicBezTo>
                      <a:pt x="122717" y="110352"/>
                      <a:pt x="122050" y="113305"/>
                      <a:pt x="121669" y="116353"/>
                    </a:cubicBezTo>
                    <a:cubicBezTo>
                      <a:pt x="120621" y="124925"/>
                      <a:pt x="127479" y="135022"/>
                      <a:pt x="135766" y="136832"/>
                    </a:cubicBezTo>
                    <a:cubicBezTo>
                      <a:pt x="137290" y="137117"/>
                      <a:pt x="139100" y="136070"/>
                      <a:pt x="140719" y="135593"/>
                    </a:cubicBezTo>
                    <a:cubicBezTo>
                      <a:pt x="140052" y="133974"/>
                      <a:pt x="139766" y="131593"/>
                      <a:pt x="138623" y="130926"/>
                    </a:cubicBezTo>
                    <a:cubicBezTo>
                      <a:pt x="130622" y="126354"/>
                      <a:pt x="127193" y="120830"/>
                      <a:pt x="130622" y="111114"/>
                    </a:cubicBezTo>
                    <a:cubicBezTo>
                      <a:pt x="133385" y="103494"/>
                      <a:pt x="135004" y="96541"/>
                      <a:pt x="143672" y="92636"/>
                    </a:cubicBezTo>
                    <a:cubicBezTo>
                      <a:pt x="152530" y="88635"/>
                      <a:pt x="160340" y="82063"/>
                      <a:pt x="169961" y="75681"/>
                    </a:cubicBezTo>
                    <a:cubicBezTo>
                      <a:pt x="176057" y="86730"/>
                      <a:pt x="182248" y="97493"/>
                      <a:pt x="188058" y="108352"/>
                    </a:cubicBezTo>
                    <a:cubicBezTo>
                      <a:pt x="214061" y="157215"/>
                      <a:pt x="238255" y="206745"/>
                      <a:pt x="253400" y="260276"/>
                    </a:cubicBezTo>
                    <a:cubicBezTo>
                      <a:pt x="264353" y="298757"/>
                      <a:pt x="263877" y="335714"/>
                      <a:pt x="242446" y="370861"/>
                    </a:cubicBezTo>
                    <a:cubicBezTo>
                      <a:pt x="235016" y="383053"/>
                      <a:pt x="231302" y="383624"/>
                      <a:pt x="225682" y="370575"/>
                    </a:cubicBezTo>
                    <a:cubicBezTo>
                      <a:pt x="216728" y="349811"/>
                      <a:pt x="202727" y="334952"/>
                      <a:pt x="183010" y="324093"/>
                    </a:cubicBezTo>
                    <a:cubicBezTo>
                      <a:pt x="176152" y="320283"/>
                      <a:pt x="171961" y="311615"/>
                      <a:pt x="166532" y="305138"/>
                    </a:cubicBezTo>
                    <a:cubicBezTo>
                      <a:pt x="160912" y="310187"/>
                      <a:pt x="161388" y="311901"/>
                      <a:pt x="175009" y="330094"/>
                    </a:cubicBezTo>
                    <a:cubicBezTo>
                      <a:pt x="162722" y="328570"/>
                      <a:pt x="152149" y="327236"/>
                      <a:pt x="140719" y="325808"/>
                    </a:cubicBezTo>
                    <a:cubicBezTo>
                      <a:pt x="139385" y="332666"/>
                      <a:pt x="145481" y="334285"/>
                      <a:pt x="150530" y="335714"/>
                    </a:cubicBezTo>
                    <a:cubicBezTo>
                      <a:pt x="159959" y="338190"/>
                      <a:pt x="169580" y="339905"/>
                      <a:pt x="179105" y="341905"/>
                    </a:cubicBezTo>
                    <a:cubicBezTo>
                      <a:pt x="180343" y="342191"/>
                      <a:pt x="181867" y="342572"/>
                      <a:pt x="182915" y="342000"/>
                    </a:cubicBezTo>
                    <a:cubicBezTo>
                      <a:pt x="194726" y="336285"/>
                      <a:pt x="201298" y="344286"/>
                      <a:pt x="206632" y="352097"/>
                    </a:cubicBezTo>
                    <a:cubicBezTo>
                      <a:pt x="213966" y="362955"/>
                      <a:pt x="220157" y="374671"/>
                      <a:pt x="226158" y="386291"/>
                    </a:cubicBezTo>
                    <a:cubicBezTo>
                      <a:pt x="227206" y="388292"/>
                      <a:pt x="226063" y="392768"/>
                      <a:pt x="224348" y="394769"/>
                    </a:cubicBezTo>
                    <a:cubicBezTo>
                      <a:pt x="188249" y="436012"/>
                      <a:pt x="144434" y="461729"/>
                      <a:pt x="88046" y="462206"/>
                    </a:cubicBezTo>
                    <a:cubicBezTo>
                      <a:pt x="77187" y="462301"/>
                      <a:pt x="74615" y="459634"/>
                      <a:pt x="78616" y="449633"/>
                    </a:cubicBezTo>
                    <a:cubicBezTo>
                      <a:pt x="81569" y="442203"/>
                      <a:pt x="86807" y="435440"/>
                      <a:pt x="92046" y="429154"/>
                    </a:cubicBezTo>
                    <a:cubicBezTo>
                      <a:pt x="96523" y="423725"/>
                      <a:pt x="102047" y="419153"/>
                      <a:pt x="107572" y="414866"/>
                    </a:cubicBezTo>
                    <a:cubicBezTo>
                      <a:pt x="110334" y="412676"/>
                      <a:pt x="114049" y="410866"/>
                      <a:pt x="117573" y="410390"/>
                    </a:cubicBezTo>
                    <a:cubicBezTo>
                      <a:pt x="129956" y="408770"/>
                      <a:pt x="132718" y="405818"/>
                      <a:pt x="135004" y="394102"/>
                    </a:cubicBezTo>
                    <a:cubicBezTo>
                      <a:pt x="135671" y="390673"/>
                      <a:pt x="139576" y="387053"/>
                      <a:pt x="142814" y="385053"/>
                    </a:cubicBezTo>
                    <a:cubicBezTo>
                      <a:pt x="149006" y="381338"/>
                      <a:pt x="154435" y="377624"/>
                      <a:pt x="153101" y="369527"/>
                    </a:cubicBezTo>
                    <a:cubicBezTo>
                      <a:pt x="152816" y="367718"/>
                      <a:pt x="150530" y="366289"/>
                      <a:pt x="149101" y="364765"/>
                    </a:cubicBezTo>
                    <a:cubicBezTo>
                      <a:pt x="147863" y="366289"/>
                      <a:pt x="146624" y="367813"/>
                      <a:pt x="145386" y="369337"/>
                    </a:cubicBezTo>
                    <a:cubicBezTo>
                      <a:pt x="142910" y="372480"/>
                      <a:pt x="141005" y="377147"/>
                      <a:pt x="137766" y="378576"/>
                    </a:cubicBezTo>
                    <a:cubicBezTo>
                      <a:pt x="130622" y="381624"/>
                      <a:pt x="126717" y="385625"/>
                      <a:pt x="127003" y="393626"/>
                    </a:cubicBezTo>
                    <a:cubicBezTo>
                      <a:pt x="127193" y="399722"/>
                      <a:pt x="124622" y="403532"/>
                      <a:pt x="116430" y="401436"/>
                    </a:cubicBezTo>
                    <a:cubicBezTo>
                      <a:pt x="118145" y="386387"/>
                      <a:pt x="123764" y="370575"/>
                      <a:pt x="113001" y="357145"/>
                    </a:cubicBezTo>
                    <a:cubicBezTo>
                      <a:pt x="111953" y="357240"/>
                      <a:pt x="110906" y="357335"/>
                      <a:pt x="109763" y="357431"/>
                    </a:cubicBezTo>
                    <a:cubicBezTo>
                      <a:pt x="109858" y="360288"/>
                      <a:pt x="109667" y="363146"/>
                      <a:pt x="110239" y="365908"/>
                    </a:cubicBezTo>
                    <a:cubicBezTo>
                      <a:pt x="114525" y="384958"/>
                      <a:pt x="110620" y="401531"/>
                      <a:pt x="96237" y="415247"/>
                    </a:cubicBezTo>
                    <a:cubicBezTo>
                      <a:pt x="90903" y="420391"/>
                      <a:pt x="84712" y="424868"/>
                      <a:pt x="80521" y="430773"/>
                    </a:cubicBezTo>
                    <a:cubicBezTo>
                      <a:pt x="74901" y="438679"/>
                      <a:pt x="70901" y="447728"/>
                      <a:pt x="65567" y="457443"/>
                    </a:cubicBezTo>
                    <a:cubicBezTo>
                      <a:pt x="55946" y="455157"/>
                      <a:pt x="46707" y="448871"/>
                      <a:pt x="41183" y="439536"/>
                    </a:cubicBezTo>
                    <a:cubicBezTo>
                      <a:pt x="31848" y="423915"/>
                      <a:pt x="22609" y="407913"/>
                      <a:pt x="16227" y="390959"/>
                    </a:cubicBezTo>
                    <a:cubicBezTo>
                      <a:pt x="10512" y="375814"/>
                      <a:pt x="8226" y="359336"/>
                      <a:pt x="5369" y="343238"/>
                    </a:cubicBezTo>
                    <a:cubicBezTo>
                      <a:pt x="3273" y="331332"/>
                      <a:pt x="11655" y="319902"/>
                      <a:pt x="23657" y="318092"/>
                    </a:cubicBezTo>
                    <a:cubicBezTo>
                      <a:pt x="31562" y="316949"/>
                      <a:pt x="39659" y="317140"/>
                      <a:pt x="47660" y="317140"/>
                    </a:cubicBezTo>
                    <a:cubicBezTo>
                      <a:pt x="61661" y="317045"/>
                      <a:pt x="73377" y="313044"/>
                      <a:pt x="81854" y="300947"/>
                    </a:cubicBezTo>
                    <a:cubicBezTo>
                      <a:pt x="83474" y="298661"/>
                      <a:pt x="88046" y="298090"/>
                      <a:pt x="91475" y="297328"/>
                    </a:cubicBezTo>
                    <a:cubicBezTo>
                      <a:pt x="99761" y="295613"/>
                      <a:pt x="108143" y="294756"/>
                      <a:pt x="116335" y="292756"/>
                    </a:cubicBezTo>
                    <a:cubicBezTo>
                      <a:pt x="125574" y="290565"/>
                      <a:pt x="134623" y="287517"/>
                      <a:pt x="145767" y="284183"/>
                    </a:cubicBezTo>
                    <a:cubicBezTo>
                      <a:pt x="142052" y="282469"/>
                      <a:pt x="138338" y="279135"/>
                      <a:pt x="134909" y="279421"/>
                    </a:cubicBezTo>
                    <a:cubicBezTo>
                      <a:pt x="128717" y="279992"/>
                      <a:pt x="122526" y="282374"/>
                      <a:pt x="116621" y="284469"/>
                    </a:cubicBezTo>
                    <a:cubicBezTo>
                      <a:pt x="112715" y="285898"/>
                      <a:pt x="109286" y="289136"/>
                      <a:pt x="105381" y="289803"/>
                    </a:cubicBezTo>
                    <a:cubicBezTo>
                      <a:pt x="101000" y="290565"/>
                      <a:pt x="96237" y="289327"/>
                      <a:pt x="91570" y="289041"/>
                    </a:cubicBezTo>
                    <a:cubicBezTo>
                      <a:pt x="92046" y="284945"/>
                      <a:pt x="91665" y="280373"/>
                      <a:pt x="93189" y="276659"/>
                    </a:cubicBezTo>
                    <a:cubicBezTo>
                      <a:pt x="97094" y="266848"/>
                      <a:pt x="102428" y="257894"/>
                      <a:pt x="114525" y="256847"/>
                    </a:cubicBezTo>
                    <a:cubicBezTo>
                      <a:pt x="118716" y="256656"/>
                      <a:pt x="123002" y="257990"/>
                      <a:pt x="129194" y="258752"/>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E1C46"/>
                  </a:solidFill>
                  <a:effectLst/>
                  <a:uLnTx/>
                  <a:uFillTx/>
                  <a:latin typeface="Arial"/>
                  <a:ea typeface="MS PGothic" panose="020B0600070205080204" pitchFamily="34" charset="-128"/>
                  <a:cs typeface="+mn-cs"/>
                </a:endParaRPr>
              </a:p>
            </p:txBody>
          </p:sp>
          <p:sp>
            <p:nvSpPr>
              <p:cNvPr id="13" name="Freeform: Shape 12">
                <a:extLst>
                  <a:ext uri="{FF2B5EF4-FFF2-40B4-BE49-F238E27FC236}">
                    <a16:creationId xmlns:a16="http://schemas.microsoft.com/office/drawing/2014/main" id="{B96AE122-65C8-41D4-B177-3289428503BC}"/>
                  </a:ext>
                </a:extLst>
              </p:cNvPr>
              <p:cNvSpPr/>
              <p:nvPr/>
            </p:nvSpPr>
            <p:spPr>
              <a:xfrm>
                <a:off x="448379" y="2036532"/>
                <a:ext cx="138908" cy="119397"/>
              </a:xfrm>
              <a:custGeom>
                <a:avLst/>
                <a:gdLst>
                  <a:gd name="connsiteX0" fmla="*/ 118450 w 138908"/>
                  <a:gd name="connsiteY0" fmla="*/ 119398 h 119397"/>
                  <a:gd name="connsiteX1" fmla="*/ 79493 w 138908"/>
                  <a:gd name="connsiteY1" fmla="*/ 78821 h 119397"/>
                  <a:gd name="connsiteX2" fmla="*/ 60729 w 138908"/>
                  <a:gd name="connsiteY2" fmla="*/ 78631 h 119397"/>
                  <a:gd name="connsiteX3" fmla="*/ 22629 w 138908"/>
                  <a:gd name="connsiteY3" fmla="*/ 118731 h 119397"/>
                  <a:gd name="connsiteX4" fmla="*/ 17961 w 138908"/>
                  <a:gd name="connsiteY4" fmla="*/ 110444 h 119397"/>
                  <a:gd name="connsiteX5" fmla="*/ 1197 w 138908"/>
                  <a:gd name="connsiteY5" fmla="*/ 61296 h 119397"/>
                  <a:gd name="connsiteX6" fmla="*/ 4055 w 138908"/>
                  <a:gd name="connsiteY6" fmla="*/ 46532 h 119397"/>
                  <a:gd name="connsiteX7" fmla="*/ 14532 w 138908"/>
                  <a:gd name="connsiteY7" fmla="*/ 35292 h 119397"/>
                  <a:gd name="connsiteX8" fmla="*/ 24438 w 138908"/>
                  <a:gd name="connsiteY8" fmla="*/ 9670 h 119397"/>
                  <a:gd name="connsiteX9" fmla="*/ 36059 w 138908"/>
                  <a:gd name="connsiteY9" fmla="*/ 50 h 119397"/>
                  <a:gd name="connsiteX10" fmla="*/ 104067 w 138908"/>
                  <a:gd name="connsiteY10" fmla="*/ 50 h 119397"/>
                  <a:gd name="connsiteX11" fmla="*/ 115593 w 138908"/>
                  <a:gd name="connsiteY11" fmla="*/ 9860 h 119397"/>
                  <a:gd name="connsiteX12" fmla="*/ 128642 w 138908"/>
                  <a:gd name="connsiteY12" fmla="*/ 38912 h 119397"/>
                  <a:gd name="connsiteX13" fmla="*/ 135405 w 138908"/>
                  <a:gd name="connsiteY13" fmla="*/ 70535 h 119397"/>
                  <a:gd name="connsiteX14" fmla="*/ 118450 w 138908"/>
                  <a:gd name="connsiteY14" fmla="*/ 119398 h 11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908" h="119397">
                    <a:moveTo>
                      <a:pt x="118450" y="119398"/>
                    </a:moveTo>
                    <a:cubicBezTo>
                      <a:pt x="104258" y="104634"/>
                      <a:pt x="91971" y="91585"/>
                      <a:pt x="79493" y="78821"/>
                    </a:cubicBezTo>
                    <a:cubicBezTo>
                      <a:pt x="70254" y="69296"/>
                      <a:pt x="69873" y="69296"/>
                      <a:pt x="60729" y="78631"/>
                    </a:cubicBezTo>
                    <a:cubicBezTo>
                      <a:pt x="48251" y="91490"/>
                      <a:pt x="36059" y="104634"/>
                      <a:pt x="22629" y="118731"/>
                    </a:cubicBezTo>
                    <a:cubicBezTo>
                      <a:pt x="19962" y="114064"/>
                      <a:pt x="18628" y="112350"/>
                      <a:pt x="17961" y="110444"/>
                    </a:cubicBezTo>
                    <a:cubicBezTo>
                      <a:pt x="12342" y="94061"/>
                      <a:pt x="7008" y="77583"/>
                      <a:pt x="1197" y="61296"/>
                    </a:cubicBezTo>
                    <a:cubicBezTo>
                      <a:pt x="-898" y="55390"/>
                      <a:pt x="-422" y="50913"/>
                      <a:pt x="4055" y="46532"/>
                    </a:cubicBezTo>
                    <a:cubicBezTo>
                      <a:pt x="7770" y="43008"/>
                      <a:pt x="10722" y="38721"/>
                      <a:pt x="14532" y="35292"/>
                    </a:cubicBezTo>
                    <a:cubicBezTo>
                      <a:pt x="22152" y="28339"/>
                      <a:pt x="25867" y="20147"/>
                      <a:pt x="24438" y="9670"/>
                    </a:cubicBezTo>
                    <a:cubicBezTo>
                      <a:pt x="23200" y="431"/>
                      <a:pt x="28153" y="-236"/>
                      <a:pt x="36059" y="50"/>
                    </a:cubicBezTo>
                    <a:cubicBezTo>
                      <a:pt x="58728" y="717"/>
                      <a:pt x="81398" y="717"/>
                      <a:pt x="104067" y="50"/>
                    </a:cubicBezTo>
                    <a:cubicBezTo>
                      <a:pt x="112164" y="-236"/>
                      <a:pt x="117021" y="812"/>
                      <a:pt x="115593" y="9860"/>
                    </a:cubicBezTo>
                    <a:cubicBezTo>
                      <a:pt x="113402" y="22624"/>
                      <a:pt x="119688" y="31482"/>
                      <a:pt x="128642" y="38912"/>
                    </a:cubicBezTo>
                    <a:cubicBezTo>
                      <a:pt x="139405" y="47865"/>
                      <a:pt x="141786" y="57104"/>
                      <a:pt x="135405" y="70535"/>
                    </a:cubicBezTo>
                    <a:cubicBezTo>
                      <a:pt x="128737" y="84727"/>
                      <a:pt x="124927" y="100443"/>
                      <a:pt x="118450" y="119398"/>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E1C46"/>
                  </a:solidFill>
                  <a:effectLst/>
                  <a:uLnTx/>
                  <a:uFillTx/>
                  <a:latin typeface="Arial"/>
                  <a:ea typeface="MS PGothic" panose="020B0600070205080204" pitchFamily="34" charset="-128"/>
                  <a:cs typeface="+mn-cs"/>
                </a:endParaRPr>
              </a:p>
            </p:txBody>
          </p:sp>
          <p:sp>
            <p:nvSpPr>
              <p:cNvPr id="14" name="Freeform: Shape 13">
                <a:extLst>
                  <a:ext uri="{FF2B5EF4-FFF2-40B4-BE49-F238E27FC236}">
                    <a16:creationId xmlns:a16="http://schemas.microsoft.com/office/drawing/2014/main" id="{FF970795-52F7-43A2-BB3F-9088D6C6E6A1}"/>
                  </a:ext>
                </a:extLst>
              </p:cNvPr>
              <p:cNvSpPr/>
              <p:nvPr/>
            </p:nvSpPr>
            <p:spPr>
              <a:xfrm>
                <a:off x="472903" y="1985623"/>
                <a:ext cx="91315" cy="39623"/>
              </a:xfrm>
              <a:custGeom>
                <a:avLst/>
                <a:gdLst>
                  <a:gd name="connsiteX0" fmla="*/ 41824 w 91315"/>
                  <a:gd name="connsiteY0" fmla="*/ 39624 h 39623"/>
                  <a:gd name="connsiteX1" fmla="*/ 7820 w 91315"/>
                  <a:gd name="connsiteY1" fmla="*/ 36195 h 39623"/>
                  <a:gd name="connsiteX2" fmla="*/ 10 w 91315"/>
                  <a:gd name="connsiteY2" fmla="*/ 27432 h 39623"/>
                  <a:gd name="connsiteX3" fmla="*/ 10 w 91315"/>
                  <a:gd name="connsiteY3" fmla="*/ 6286 h 39623"/>
                  <a:gd name="connsiteX4" fmla="*/ 7153 w 91315"/>
                  <a:gd name="connsiteY4" fmla="*/ 0 h 39623"/>
                  <a:gd name="connsiteX5" fmla="*/ 83830 w 91315"/>
                  <a:gd name="connsiteY5" fmla="*/ 95 h 39623"/>
                  <a:gd name="connsiteX6" fmla="*/ 91164 w 91315"/>
                  <a:gd name="connsiteY6" fmla="*/ 6286 h 39623"/>
                  <a:gd name="connsiteX7" fmla="*/ 91259 w 91315"/>
                  <a:gd name="connsiteY7" fmla="*/ 8192 h 39623"/>
                  <a:gd name="connsiteX8" fmla="*/ 66304 w 91315"/>
                  <a:gd name="connsiteY8" fmla="*/ 38195 h 39623"/>
                  <a:gd name="connsiteX9" fmla="*/ 41824 w 91315"/>
                  <a:gd name="connsiteY9" fmla="*/ 39624 h 3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15" h="39623">
                    <a:moveTo>
                      <a:pt x="41824" y="39624"/>
                    </a:moveTo>
                    <a:cubicBezTo>
                      <a:pt x="32585" y="38671"/>
                      <a:pt x="20203" y="37433"/>
                      <a:pt x="7820" y="36195"/>
                    </a:cubicBezTo>
                    <a:cubicBezTo>
                      <a:pt x="2486" y="35719"/>
                      <a:pt x="-181" y="33147"/>
                      <a:pt x="10" y="27432"/>
                    </a:cubicBezTo>
                    <a:cubicBezTo>
                      <a:pt x="295" y="20383"/>
                      <a:pt x="105" y="13335"/>
                      <a:pt x="10" y="6286"/>
                    </a:cubicBezTo>
                    <a:cubicBezTo>
                      <a:pt x="-86" y="1238"/>
                      <a:pt x="2105" y="0"/>
                      <a:pt x="7153" y="0"/>
                    </a:cubicBezTo>
                    <a:cubicBezTo>
                      <a:pt x="32680" y="286"/>
                      <a:pt x="58303" y="286"/>
                      <a:pt x="83830" y="95"/>
                    </a:cubicBezTo>
                    <a:cubicBezTo>
                      <a:pt x="88687" y="95"/>
                      <a:pt x="91164" y="1333"/>
                      <a:pt x="91164" y="6286"/>
                    </a:cubicBezTo>
                    <a:cubicBezTo>
                      <a:pt x="91164" y="6953"/>
                      <a:pt x="91259" y="7525"/>
                      <a:pt x="91259" y="8192"/>
                    </a:cubicBezTo>
                    <a:cubicBezTo>
                      <a:pt x="90688" y="39719"/>
                      <a:pt x="96117" y="34480"/>
                      <a:pt x="66304" y="38195"/>
                    </a:cubicBezTo>
                    <a:cubicBezTo>
                      <a:pt x="59255" y="39052"/>
                      <a:pt x="52207" y="39052"/>
                      <a:pt x="41824" y="39624"/>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E1C46"/>
                  </a:solidFill>
                  <a:effectLst/>
                  <a:uLnTx/>
                  <a:uFillTx/>
                  <a:latin typeface="Arial"/>
                  <a:ea typeface="MS PGothic" panose="020B0600070205080204" pitchFamily="34" charset="-128"/>
                  <a:cs typeface="+mn-cs"/>
                </a:endParaRPr>
              </a:p>
            </p:txBody>
          </p:sp>
          <p:sp>
            <p:nvSpPr>
              <p:cNvPr id="39" name="Freeform: Shape 38">
                <a:extLst>
                  <a:ext uri="{FF2B5EF4-FFF2-40B4-BE49-F238E27FC236}">
                    <a16:creationId xmlns:a16="http://schemas.microsoft.com/office/drawing/2014/main" id="{969C2D5F-00F7-4B98-ABEB-909143C2D9A9}"/>
                  </a:ext>
                </a:extLst>
              </p:cNvPr>
              <p:cNvSpPr/>
              <p:nvPr/>
            </p:nvSpPr>
            <p:spPr>
              <a:xfrm>
                <a:off x="471884" y="1935727"/>
                <a:ext cx="92359" cy="38139"/>
              </a:xfrm>
              <a:custGeom>
                <a:avLst/>
                <a:gdLst>
                  <a:gd name="connsiteX0" fmla="*/ 92278 w 92359"/>
                  <a:gd name="connsiteY0" fmla="*/ 17034 h 38139"/>
                  <a:gd name="connsiteX1" fmla="*/ 92278 w 92359"/>
                  <a:gd name="connsiteY1" fmla="*/ 24750 h 38139"/>
                  <a:gd name="connsiteX2" fmla="*/ 82372 w 92359"/>
                  <a:gd name="connsiteY2" fmla="*/ 35894 h 38139"/>
                  <a:gd name="connsiteX3" fmla="*/ 8458 w 92359"/>
                  <a:gd name="connsiteY3" fmla="*/ 35037 h 38139"/>
                  <a:gd name="connsiteX4" fmla="*/ 1314 w 92359"/>
                  <a:gd name="connsiteY4" fmla="*/ 27226 h 38139"/>
                  <a:gd name="connsiteX5" fmla="*/ 26079 w 92359"/>
                  <a:gd name="connsiteY5" fmla="*/ 1604 h 38139"/>
                  <a:gd name="connsiteX6" fmla="*/ 78943 w 92359"/>
                  <a:gd name="connsiteY6" fmla="*/ 271 h 38139"/>
                  <a:gd name="connsiteX7" fmla="*/ 92183 w 92359"/>
                  <a:gd name="connsiteY7" fmla="*/ 12272 h 38139"/>
                  <a:gd name="connsiteX8" fmla="*/ 92278 w 92359"/>
                  <a:gd name="connsiteY8" fmla="*/ 17034 h 3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59" h="38139">
                    <a:moveTo>
                      <a:pt x="92278" y="17034"/>
                    </a:moveTo>
                    <a:cubicBezTo>
                      <a:pt x="92278" y="19606"/>
                      <a:pt x="92088" y="22178"/>
                      <a:pt x="92278" y="24750"/>
                    </a:cubicBezTo>
                    <a:cubicBezTo>
                      <a:pt x="92945" y="31989"/>
                      <a:pt x="89516" y="34846"/>
                      <a:pt x="82372" y="35894"/>
                    </a:cubicBezTo>
                    <a:cubicBezTo>
                      <a:pt x="57702" y="39323"/>
                      <a:pt x="33033" y="38656"/>
                      <a:pt x="8458" y="35037"/>
                    </a:cubicBezTo>
                    <a:cubicBezTo>
                      <a:pt x="5601" y="34656"/>
                      <a:pt x="1600" y="30179"/>
                      <a:pt x="1314" y="27226"/>
                    </a:cubicBezTo>
                    <a:cubicBezTo>
                      <a:pt x="-1734" y="-396"/>
                      <a:pt x="-1638" y="271"/>
                      <a:pt x="26079" y="1604"/>
                    </a:cubicBezTo>
                    <a:cubicBezTo>
                      <a:pt x="43605" y="2461"/>
                      <a:pt x="61322" y="1223"/>
                      <a:pt x="78943" y="271"/>
                    </a:cubicBezTo>
                    <a:cubicBezTo>
                      <a:pt x="92183" y="-396"/>
                      <a:pt x="92088" y="-872"/>
                      <a:pt x="92183" y="12272"/>
                    </a:cubicBezTo>
                    <a:cubicBezTo>
                      <a:pt x="92278" y="13796"/>
                      <a:pt x="92278" y="15415"/>
                      <a:pt x="92278" y="17034"/>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E1C46"/>
                  </a:solidFill>
                  <a:effectLst/>
                  <a:uLnTx/>
                  <a:uFillTx/>
                  <a:latin typeface="Arial"/>
                  <a:ea typeface="MS PGothic" panose="020B0600070205080204" pitchFamily="34" charset="-128"/>
                  <a:cs typeface="+mn-cs"/>
                </a:endParaRPr>
              </a:p>
            </p:txBody>
          </p:sp>
          <p:sp>
            <p:nvSpPr>
              <p:cNvPr id="40" name="Freeform: Shape 39">
                <a:extLst>
                  <a:ext uri="{FF2B5EF4-FFF2-40B4-BE49-F238E27FC236}">
                    <a16:creationId xmlns:a16="http://schemas.microsoft.com/office/drawing/2014/main" id="{E44CD475-C852-4530-A752-CC3D649487B0}"/>
                  </a:ext>
                </a:extLst>
              </p:cNvPr>
              <p:cNvSpPr/>
              <p:nvPr/>
            </p:nvSpPr>
            <p:spPr>
              <a:xfrm>
                <a:off x="472442" y="1884809"/>
                <a:ext cx="91961" cy="38520"/>
              </a:xfrm>
              <a:custGeom>
                <a:avLst/>
                <a:gdLst>
                  <a:gd name="connsiteX0" fmla="*/ 37141 w 91961"/>
                  <a:gd name="connsiteY0" fmla="*/ 38521 h 38520"/>
                  <a:gd name="connsiteX1" fmla="*/ 9424 w 91961"/>
                  <a:gd name="connsiteY1" fmla="*/ 35758 h 38520"/>
                  <a:gd name="connsiteX2" fmla="*/ 4756 w 91961"/>
                  <a:gd name="connsiteY2" fmla="*/ 34901 h 38520"/>
                  <a:gd name="connsiteX3" fmla="*/ 1232 w 91961"/>
                  <a:gd name="connsiteY3" fmla="*/ 4040 h 38520"/>
                  <a:gd name="connsiteX4" fmla="*/ 11805 w 91961"/>
                  <a:gd name="connsiteY4" fmla="*/ 611 h 38520"/>
                  <a:gd name="connsiteX5" fmla="*/ 80861 w 91961"/>
                  <a:gd name="connsiteY5" fmla="*/ 40 h 38520"/>
                  <a:gd name="connsiteX6" fmla="*/ 91910 w 91961"/>
                  <a:gd name="connsiteY6" fmla="*/ 10422 h 38520"/>
                  <a:gd name="connsiteX7" fmla="*/ 66955 w 91961"/>
                  <a:gd name="connsiteY7" fmla="*/ 37473 h 38520"/>
                  <a:gd name="connsiteX8" fmla="*/ 37237 w 91961"/>
                  <a:gd name="connsiteY8" fmla="*/ 37568 h 38520"/>
                  <a:gd name="connsiteX9" fmla="*/ 37141 w 91961"/>
                  <a:gd name="connsiteY9" fmla="*/ 38521 h 3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61" h="38520">
                    <a:moveTo>
                      <a:pt x="37141" y="38521"/>
                    </a:moveTo>
                    <a:cubicBezTo>
                      <a:pt x="27902" y="37663"/>
                      <a:pt x="18663" y="36711"/>
                      <a:pt x="9424" y="35758"/>
                    </a:cubicBezTo>
                    <a:cubicBezTo>
                      <a:pt x="7804" y="35568"/>
                      <a:pt x="5614" y="35854"/>
                      <a:pt x="4756" y="34901"/>
                    </a:cubicBezTo>
                    <a:cubicBezTo>
                      <a:pt x="-3911" y="25662"/>
                      <a:pt x="2089" y="14422"/>
                      <a:pt x="1232" y="4040"/>
                    </a:cubicBezTo>
                    <a:cubicBezTo>
                      <a:pt x="1137" y="3183"/>
                      <a:pt x="8090" y="706"/>
                      <a:pt x="11805" y="611"/>
                    </a:cubicBezTo>
                    <a:cubicBezTo>
                      <a:pt x="34855" y="230"/>
                      <a:pt x="57811" y="992"/>
                      <a:pt x="80861" y="40"/>
                    </a:cubicBezTo>
                    <a:cubicBezTo>
                      <a:pt x="89624" y="-341"/>
                      <a:pt x="92386" y="1945"/>
                      <a:pt x="91910" y="10422"/>
                    </a:cubicBezTo>
                    <a:cubicBezTo>
                      <a:pt x="90672" y="34806"/>
                      <a:pt x="98482" y="35854"/>
                      <a:pt x="66955" y="37473"/>
                    </a:cubicBezTo>
                    <a:cubicBezTo>
                      <a:pt x="57049" y="38044"/>
                      <a:pt x="47143" y="37568"/>
                      <a:pt x="37237" y="37568"/>
                    </a:cubicBezTo>
                    <a:cubicBezTo>
                      <a:pt x="37141" y="37949"/>
                      <a:pt x="37141" y="38235"/>
                      <a:pt x="37141" y="38521"/>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E1C46"/>
                  </a:solidFill>
                  <a:effectLst/>
                  <a:uLnTx/>
                  <a:uFillTx/>
                  <a:latin typeface="Arial"/>
                  <a:ea typeface="MS PGothic" panose="020B0600070205080204" pitchFamily="34" charset="-128"/>
                  <a:cs typeface="+mn-cs"/>
                </a:endParaRPr>
              </a:p>
            </p:txBody>
          </p:sp>
          <p:sp>
            <p:nvSpPr>
              <p:cNvPr id="41" name="Freeform: Shape 40">
                <a:extLst>
                  <a:ext uri="{FF2B5EF4-FFF2-40B4-BE49-F238E27FC236}">
                    <a16:creationId xmlns:a16="http://schemas.microsoft.com/office/drawing/2014/main" id="{E0DB2DF0-9A35-4FB7-B2CB-04611FAD6AF8}"/>
                  </a:ext>
                </a:extLst>
              </p:cNvPr>
              <p:cNvSpPr/>
              <p:nvPr/>
            </p:nvSpPr>
            <p:spPr>
              <a:xfrm>
                <a:off x="472897" y="1843891"/>
                <a:ext cx="91499" cy="26861"/>
              </a:xfrm>
              <a:custGeom>
                <a:avLst/>
                <a:gdLst>
                  <a:gd name="connsiteX0" fmla="*/ 45545 w 91499"/>
                  <a:gd name="connsiteY0" fmla="*/ 0 h 26861"/>
                  <a:gd name="connsiteX1" fmla="*/ 78215 w 91499"/>
                  <a:gd name="connsiteY1" fmla="*/ 0 h 26861"/>
                  <a:gd name="connsiteX2" fmla="*/ 91455 w 91499"/>
                  <a:gd name="connsiteY2" fmla="*/ 12763 h 26861"/>
                  <a:gd name="connsiteX3" fmla="*/ 79739 w 91499"/>
                  <a:gd name="connsiteY3" fmla="*/ 26860 h 26861"/>
                  <a:gd name="connsiteX4" fmla="*/ 9731 w 91499"/>
                  <a:gd name="connsiteY4" fmla="*/ 26575 h 26861"/>
                  <a:gd name="connsiteX5" fmla="*/ 15 w 91499"/>
                  <a:gd name="connsiteY5" fmla="*/ 14668 h 26861"/>
                  <a:gd name="connsiteX6" fmla="*/ 10016 w 91499"/>
                  <a:gd name="connsiteY6" fmla="*/ 381 h 26861"/>
                  <a:gd name="connsiteX7" fmla="*/ 45545 w 91499"/>
                  <a:gd name="connsiteY7" fmla="*/ 286 h 26861"/>
                  <a:gd name="connsiteX8" fmla="*/ 45545 w 91499"/>
                  <a:gd name="connsiteY8" fmla="*/ 0 h 2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99" h="26861">
                    <a:moveTo>
                      <a:pt x="45545" y="0"/>
                    </a:moveTo>
                    <a:cubicBezTo>
                      <a:pt x="56403" y="0"/>
                      <a:pt x="67357" y="0"/>
                      <a:pt x="78215" y="0"/>
                    </a:cubicBezTo>
                    <a:cubicBezTo>
                      <a:pt x="86693" y="0"/>
                      <a:pt x="91074" y="3715"/>
                      <a:pt x="91455" y="12763"/>
                    </a:cubicBezTo>
                    <a:cubicBezTo>
                      <a:pt x="91836" y="21622"/>
                      <a:pt x="89931" y="26956"/>
                      <a:pt x="79739" y="26860"/>
                    </a:cubicBezTo>
                    <a:cubicBezTo>
                      <a:pt x="56403" y="26575"/>
                      <a:pt x="33067" y="26575"/>
                      <a:pt x="9731" y="26575"/>
                    </a:cubicBezTo>
                    <a:cubicBezTo>
                      <a:pt x="1349" y="26575"/>
                      <a:pt x="-175" y="21812"/>
                      <a:pt x="15" y="14668"/>
                    </a:cubicBezTo>
                    <a:cubicBezTo>
                      <a:pt x="110" y="7334"/>
                      <a:pt x="682" y="571"/>
                      <a:pt x="10016" y="381"/>
                    </a:cubicBezTo>
                    <a:cubicBezTo>
                      <a:pt x="21827" y="95"/>
                      <a:pt x="33734" y="286"/>
                      <a:pt x="45545" y="286"/>
                    </a:cubicBezTo>
                    <a:cubicBezTo>
                      <a:pt x="45545" y="191"/>
                      <a:pt x="45545" y="95"/>
                      <a:pt x="45545" y="0"/>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E1C46"/>
                  </a:solidFill>
                  <a:effectLst/>
                  <a:uLnTx/>
                  <a:uFillTx/>
                  <a:latin typeface="Arial"/>
                  <a:ea typeface="MS PGothic" panose="020B0600070205080204" pitchFamily="34" charset="-128"/>
                  <a:cs typeface="+mn-cs"/>
                </a:endParaRPr>
              </a:p>
            </p:txBody>
          </p:sp>
        </p:grpSp>
      </p:grpSp>
      <p:grpSp>
        <p:nvGrpSpPr>
          <p:cNvPr id="15" name="Group 14">
            <a:extLst>
              <a:ext uri="{FF2B5EF4-FFF2-40B4-BE49-F238E27FC236}">
                <a16:creationId xmlns:a16="http://schemas.microsoft.com/office/drawing/2014/main" id="{BFAB8C30-55F8-374D-BAC9-50E38AD2542A}"/>
              </a:ext>
            </a:extLst>
          </p:cNvPr>
          <p:cNvGrpSpPr/>
          <p:nvPr/>
        </p:nvGrpSpPr>
        <p:grpSpPr>
          <a:xfrm>
            <a:off x="8114702" y="2427790"/>
            <a:ext cx="3555343" cy="3243829"/>
            <a:chOff x="6086026" y="1820842"/>
            <a:chExt cx="2666507" cy="2432872"/>
          </a:xfrm>
        </p:grpSpPr>
        <p:sp>
          <p:nvSpPr>
            <p:cNvPr id="77" name="Rounded Rectangle 76">
              <a:extLst>
                <a:ext uri="{FF2B5EF4-FFF2-40B4-BE49-F238E27FC236}">
                  <a16:creationId xmlns:a16="http://schemas.microsoft.com/office/drawing/2014/main" id="{2BD8DC3C-0A08-BC44-83A2-2E144F6C620A}"/>
                </a:ext>
              </a:extLst>
            </p:cNvPr>
            <p:cNvSpPr/>
            <p:nvPr/>
          </p:nvSpPr>
          <p:spPr>
            <a:xfrm>
              <a:off x="6903229" y="1820842"/>
              <a:ext cx="1849304" cy="768544"/>
            </a:xfrm>
            <a:prstGeom prst="roundRect">
              <a:avLst/>
            </a:prstGeom>
            <a:solidFill>
              <a:srgbClr val="ED6B53">
                <a:alpha val="38039"/>
              </a:srgbClr>
            </a:solidFill>
            <a:ln>
              <a:solidFill>
                <a:srgbClr val="EC6A52"/>
              </a:solidFill>
            </a:ln>
          </p:spPr>
          <p:txBody>
            <a:bodyPr wrap="none" rtlCol="0" anchor="ctr">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78" name="Rounded Rectangle 77">
              <a:extLst>
                <a:ext uri="{FF2B5EF4-FFF2-40B4-BE49-F238E27FC236}">
                  <a16:creationId xmlns:a16="http://schemas.microsoft.com/office/drawing/2014/main" id="{50EB86D9-3FC2-A743-82F6-097A3DC04156}"/>
                </a:ext>
              </a:extLst>
            </p:cNvPr>
            <p:cNvSpPr/>
            <p:nvPr/>
          </p:nvSpPr>
          <p:spPr>
            <a:xfrm>
              <a:off x="6098475" y="1820842"/>
              <a:ext cx="756000" cy="768544"/>
            </a:xfrm>
            <a:prstGeom prst="roundRect">
              <a:avLst/>
            </a:prstGeom>
            <a:solidFill>
              <a:srgbClr val="ED6B53">
                <a:alpha val="38039"/>
              </a:srgbClr>
            </a:solidFill>
            <a:ln>
              <a:solidFill>
                <a:srgbClr val="EC6A52"/>
              </a:solidFill>
            </a:ln>
          </p:spPr>
          <p:txBody>
            <a:bodyPr wrap="none" rtlCol="0" anchor="ctr">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79" name="Rounded Rectangle 78">
              <a:extLst>
                <a:ext uri="{FF2B5EF4-FFF2-40B4-BE49-F238E27FC236}">
                  <a16:creationId xmlns:a16="http://schemas.microsoft.com/office/drawing/2014/main" id="{FD36D6C8-F61E-7648-ACE2-20079289EEA9}"/>
                </a:ext>
              </a:extLst>
            </p:cNvPr>
            <p:cNvSpPr/>
            <p:nvPr/>
          </p:nvSpPr>
          <p:spPr>
            <a:xfrm>
              <a:off x="6086026" y="2703150"/>
              <a:ext cx="2653508" cy="1391500"/>
            </a:xfrm>
            <a:prstGeom prst="roundRect">
              <a:avLst>
                <a:gd name="adj" fmla="val 7824"/>
              </a:avLst>
            </a:prstGeom>
            <a:solidFill>
              <a:srgbClr val="ED6B53">
                <a:alpha val="38039"/>
              </a:srgbClr>
            </a:solidFill>
            <a:ln>
              <a:solidFill>
                <a:srgbClr val="EC6A52"/>
              </a:solidFill>
            </a:ln>
          </p:spPr>
          <p:txBody>
            <a:bodyPr wrap="square" rtlCol="0" anchor="ctr">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26" name="Rectangle 25">
              <a:extLst>
                <a:ext uri="{FF2B5EF4-FFF2-40B4-BE49-F238E27FC236}">
                  <a16:creationId xmlns:a16="http://schemas.microsoft.com/office/drawing/2014/main" id="{F5585EE9-78BE-4FC8-BC1F-960ED5C7810F}"/>
                </a:ext>
              </a:extLst>
            </p:cNvPr>
            <p:cNvSpPr/>
            <p:nvPr/>
          </p:nvSpPr>
          <p:spPr>
            <a:xfrm>
              <a:off x="6109345" y="2768269"/>
              <a:ext cx="2561982" cy="148544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GB"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rPr>
                <a:t>Patient history of ILD/pneumonitis or lung disease</a:t>
              </a:r>
              <a:r>
                <a:rPr kumimoji="0" lang="en-GB" sz="1600" b="0" i="0" u="none" strike="noStrike" kern="1200" cap="none" spc="0" normalizeH="0" baseline="30000" noProof="0" dirty="0">
                  <a:ln>
                    <a:noFill/>
                  </a:ln>
                  <a:solidFill>
                    <a:srgbClr val="2E1C45"/>
                  </a:solidFill>
                  <a:effectLst/>
                  <a:uLnTx/>
                  <a:uFillTx/>
                  <a:latin typeface="Calibri" panose="020F0502020204030204" pitchFamily="34" charset="0"/>
                  <a:ea typeface="+mn-ea"/>
                  <a:cs typeface="Calibri" panose="020F0502020204030204" pitchFamily="34" charset="0"/>
                </a:rPr>
                <a:t>4,5</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GB"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rPr>
                <a:t>Smoking status</a:t>
              </a:r>
              <a:r>
                <a:rPr kumimoji="0" lang="en-GB" sz="1600" b="0" i="0" u="none" strike="noStrike" kern="1200" cap="none" spc="0" normalizeH="0" baseline="30000" noProof="0" dirty="0">
                  <a:ln>
                    <a:noFill/>
                  </a:ln>
                  <a:solidFill>
                    <a:srgbClr val="2E1C45"/>
                  </a:solidFill>
                  <a:effectLst/>
                  <a:uLnTx/>
                  <a:uFillTx/>
                  <a:latin typeface="Calibri" panose="020F0502020204030204" pitchFamily="34" charset="0"/>
                  <a:ea typeface="+mn-ea"/>
                  <a:cs typeface="Calibri" panose="020F0502020204030204" pitchFamily="34" charset="0"/>
                </a:rPr>
                <a:t>4,5</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GB"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rPr>
                <a:t>Age &gt;70 years</a:t>
              </a:r>
              <a:r>
                <a:rPr kumimoji="0" lang="en-GB" sz="1600" b="0" i="0" u="none" strike="noStrike" kern="1200" cap="none" spc="0" normalizeH="0" baseline="30000" noProof="0" dirty="0">
                  <a:ln>
                    <a:noFill/>
                  </a:ln>
                  <a:solidFill>
                    <a:srgbClr val="2E1C45"/>
                  </a:solidFill>
                  <a:effectLst/>
                  <a:uLnTx/>
                  <a:uFillTx/>
                  <a:latin typeface="Calibri" panose="020F0502020204030204" pitchFamily="34" charset="0"/>
                  <a:ea typeface="+mn-ea"/>
                  <a:cs typeface="Calibri" panose="020F0502020204030204" pitchFamily="34" charset="0"/>
                </a:rPr>
                <a:t>5</a:t>
              </a:r>
              <a:endParaRPr kumimoji="0" lang="en-GB"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endParaRP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GB"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rPr>
                <a:t>Male</a:t>
              </a:r>
              <a:r>
                <a:rPr kumimoji="0" lang="en-GB" sz="1600" b="0" i="0" u="none" strike="noStrike" kern="1200" cap="none" spc="0" normalizeH="0" baseline="30000" noProof="0" dirty="0">
                  <a:ln>
                    <a:noFill/>
                  </a:ln>
                  <a:solidFill>
                    <a:srgbClr val="2E1C45"/>
                  </a:solidFill>
                  <a:effectLst/>
                  <a:uLnTx/>
                  <a:uFillTx/>
                  <a:latin typeface="Calibri" panose="020F0502020204030204" pitchFamily="34" charset="0"/>
                  <a:ea typeface="+mn-ea"/>
                  <a:cs typeface="Calibri" panose="020F0502020204030204" pitchFamily="34" charset="0"/>
                </a:rPr>
                <a:t>5</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GB"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rPr>
                <a:t>Use of anticancer agents</a:t>
              </a:r>
            </a:p>
          </p:txBody>
        </p:sp>
        <p:sp>
          <p:nvSpPr>
            <p:cNvPr id="20" name="TextBox 19">
              <a:extLst>
                <a:ext uri="{FF2B5EF4-FFF2-40B4-BE49-F238E27FC236}">
                  <a16:creationId xmlns:a16="http://schemas.microsoft.com/office/drawing/2014/main" id="{D18EEC9A-9461-4EC5-9C40-F44D132AB53F}"/>
                </a:ext>
              </a:extLst>
            </p:cNvPr>
            <p:cNvSpPr txBox="1"/>
            <p:nvPr/>
          </p:nvSpPr>
          <p:spPr>
            <a:xfrm>
              <a:off x="6959089" y="2089852"/>
              <a:ext cx="1430763" cy="315423"/>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Risk factors</a:t>
              </a:r>
            </a:p>
          </p:txBody>
        </p:sp>
        <p:sp>
          <p:nvSpPr>
            <p:cNvPr id="57" name="Oval 56">
              <a:extLst>
                <a:ext uri="{FF2B5EF4-FFF2-40B4-BE49-F238E27FC236}">
                  <a16:creationId xmlns:a16="http://schemas.microsoft.com/office/drawing/2014/main" id="{F75FE597-0107-4596-98F6-3A81C65B2662}"/>
                </a:ext>
              </a:extLst>
            </p:cNvPr>
            <p:cNvSpPr/>
            <p:nvPr/>
          </p:nvSpPr>
          <p:spPr>
            <a:xfrm>
              <a:off x="6203832" y="1946359"/>
              <a:ext cx="577907" cy="577907"/>
            </a:xfrm>
            <a:prstGeom prst="ellipse">
              <a:avLst/>
            </a:prstGeom>
            <a:solidFill>
              <a:schemeClr val="bg1"/>
            </a:solidFill>
            <a:ln>
              <a:noFill/>
            </a:ln>
            <a:effectLst>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nvGrpSpPr>
            <p:cNvPr id="42" name="Graphic 7">
              <a:extLst>
                <a:ext uri="{FF2B5EF4-FFF2-40B4-BE49-F238E27FC236}">
                  <a16:creationId xmlns:a16="http://schemas.microsoft.com/office/drawing/2014/main" id="{44E70E86-CDC9-4068-8090-075A9E52709C}"/>
                </a:ext>
              </a:extLst>
            </p:cNvPr>
            <p:cNvGrpSpPr/>
            <p:nvPr/>
          </p:nvGrpSpPr>
          <p:grpSpPr>
            <a:xfrm>
              <a:off x="6327145" y="2081732"/>
              <a:ext cx="331280" cy="315292"/>
              <a:chOff x="201807" y="807635"/>
              <a:chExt cx="684735" cy="684371"/>
            </a:xfrm>
            <a:solidFill>
              <a:schemeClr val="tx1"/>
            </a:solidFill>
          </p:grpSpPr>
          <p:sp>
            <p:nvSpPr>
              <p:cNvPr id="43" name="Freeform: Shape 42">
                <a:extLst>
                  <a:ext uri="{FF2B5EF4-FFF2-40B4-BE49-F238E27FC236}">
                    <a16:creationId xmlns:a16="http://schemas.microsoft.com/office/drawing/2014/main" id="{B44DCD75-5C5D-4778-B4CD-56CA4406B253}"/>
                  </a:ext>
                </a:extLst>
              </p:cNvPr>
              <p:cNvSpPr/>
              <p:nvPr/>
            </p:nvSpPr>
            <p:spPr>
              <a:xfrm>
                <a:off x="201807" y="807635"/>
                <a:ext cx="534733" cy="534447"/>
              </a:xfrm>
              <a:custGeom>
                <a:avLst/>
                <a:gdLst>
                  <a:gd name="connsiteX0" fmla="*/ 267653 w 534733"/>
                  <a:gd name="connsiteY0" fmla="*/ 534448 h 534447"/>
                  <a:gd name="connsiteX1" fmla="*/ 266986 w 534733"/>
                  <a:gd name="connsiteY1" fmla="*/ 534448 h 534447"/>
                  <a:gd name="connsiteX2" fmla="*/ 0 w 534733"/>
                  <a:gd name="connsiteY2" fmla="*/ 267081 h 534447"/>
                  <a:gd name="connsiteX3" fmla="*/ 267557 w 534733"/>
                  <a:gd name="connsiteY3" fmla="*/ 0 h 534447"/>
                  <a:gd name="connsiteX4" fmla="*/ 267748 w 534733"/>
                  <a:gd name="connsiteY4" fmla="*/ 0 h 534447"/>
                  <a:gd name="connsiteX5" fmla="*/ 534734 w 534733"/>
                  <a:gd name="connsiteY5" fmla="*/ 267653 h 534447"/>
                  <a:gd name="connsiteX6" fmla="*/ 455676 w 534733"/>
                  <a:gd name="connsiteY6" fmla="*/ 456629 h 534447"/>
                  <a:gd name="connsiteX7" fmla="*/ 267653 w 534733"/>
                  <a:gd name="connsiteY7" fmla="*/ 534448 h 534447"/>
                  <a:gd name="connsiteX8" fmla="*/ 267653 w 534733"/>
                  <a:gd name="connsiteY8" fmla="*/ 19050 h 534447"/>
                  <a:gd name="connsiteX9" fmla="*/ 19050 w 534733"/>
                  <a:gd name="connsiteY9" fmla="*/ 267081 h 534447"/>
                  <a:gd name="connsiteX10" fmla="*/ 267081 w 534733"/>
                  <a:gd name="connsiteY10" fmla="*/ 515398 h 534447"/>
                  <a:gd name="connsiteX11" fmla="*/ 442151 w 534733"/>
                  <a:gd name="connsiteY11" fmla="*/ 443198 h 534447"/>
                  <a:gd name="connsiteX12" fmla="*/ 515684 w 534733"/>
                  <a:gd name="connsiteY12" fmla="*/ 267653 h 534447"/>
                  <a:gd name="connsiteX13" fmla="*/ 267653 w 534733"/>
                  <a:gd name="connsiteY13" fmla="*/ 19050 h 534447"/>
                  <a:gd name="connsiteX14" fmla="*/ 267653 w 534733"/>
                  <a:gd name="connsiteY14" fmla="*/ 445770 h 534447"/>
                  <a:gd name="connsiteX15" fmla="*/ 266319 w 534733"/>
                  <a:gd name="connsiteY15" fmla="*/ 445770 h 534447"/>
                  <a:gd name="connsiteX16" fmla="*/ 216218 w 534733"/>
                  <a:gd name="connsiteY16" fmla="*/ 394621 h 534447"/>
                  <a:gd name="connsiteX17" fmla="*/ 231553 w 534733"/>
                  <a:gd name="connsiteY17" fmla="*/ 358712 h 534447"/>
                  <a:gd name="connsiteX18" fmla="*/ 267843 w 534733"/>
                  <a:gd name="connsiteY18" fmla="*/ 343567 h 534447"/>
                  <a:gd name="connsiteX19" fmla="*/ 318135 w 534733"/>
                  <a:gd name="connsiteY19" fmla="*/ 395478 h 534447"/>
                  <a:gd name="connsiteX20" fmla="*/ 318135 w 534733"/>
                  <a:gd name="connsiteY20" fmla="*/ 395478 h 534447"/>
                  <a:gd name="connsiteX21" fmla="*/ 302800 w 534733"/>
                  <a:gd name="connsiteY21" fmla="*/ 431673 h 534447"/>
                  <a:gd name="connsiteX22" fmla="*/ 267653 w 534733"/>
                  <a:gd name="connsiteY22" fmla="*/ 445770 h 534447"/>
                  <a:gd name="connsiteX23" fmla="*/ 267462 w 534733"/>
                  <a:gd name="connsiteY23" fmla="*/ 362617 h 534447"/>
                  <a:gd name="connsiteX24" fmla="*/ 244983 w 534733"/>
                  <a:gd name="connsiteY24" fmla="*/ 372237 h 534447"/>
                  <a:gd name="connsiteX25" fmla="*/ 235268 w 534733"/>
                  <a:gd name="connsiteY25" fmla="*/ 394621 h 534447"/>
                  <a:gd name="connsiteX26" fmla="*/ 266795 w 534733"/>
                  <a:gd name="connsiteY26" fmla="*/ 426720 h 534447"/>
                  <a:gd name="connsiteX27" fmla="*/ 289560 w 534733"/>
                  <a:gd name="connsiteY27" fmla="*/ 417957 h 534447"/>
                  <a:gd name="connsiteX28" fmla="*/ 299085 w 534733"/>
                  <a:gd name="connsiteY28" fmla="*/ 395288 h 534447"/>
                  <a:gd name="connsiteX29" fmla="*/ 267653 w 534733"/>
                  <a:gd name="connsiteY29" fmla="*/ 362617 h 534447"/>
                  <a:gd name="connsiteX30" fmla="*/ 267462 w 534733"/>
                  <a:gd name="connsiteY30" fmla="*/ 362617 h 534447"/>
                  <a:gd name="connsiteX31" fmla="*/ 267272 w 534733"/>
                  <a:gd name="connsiteY31" fmla="*/ 332613 h 534447"/>
                  <a:gd name="connsiteX32" fmla="*/ 267272 w 534733"/>
                  <a:gd name="connsiteY32" fmla="*/ 332613 h 534447"/>
                  <a:gd name="connsiteX33" fmla="*/ 227267 w 534733"/>
                  <a:gd name="connsiteY33" fmla="*/ 292703 h 534447"/>
                  <a:gd name="connsiteX34" fmla="*/ 221742 w 534733"/>
                  <a:gd name="connsiteY34" fmla="*/ 194786 h 534447"/>
                  <a:gd name="connsiteX35" fmla="*/ 219551 w 534733"/>
                  <a:gd name="connsiteY35" fmla="*/ 154400 h 534447"/>
                  <a:gd name="connsiteX36" fmla="*/ 219456 w 534733"/>
                  <a:gd name="connsiteY36" fmla="*/ 148685 h 534447"/>
                  <a:gd name="connsiteX37" fmla="*/ 219742 w 534733"/>
                  <a:gd name="connsiteY37" fmla="*/ 132398 h 534447"/>
                  <a:gd name="connsiteX38" fmla="*/ 268986 w 534733"/>
                  <a:gd name="connsiteY38" fmla="*/ 88868 h 534447"/>
                  <a:gd name="connsiteX39" fmla="*/ 315849 w 534733"/>
                  <a:gd name="connsiteY39" fmla="*/ 138208 h 534447"/>
                  <a:gd name="connsiteX40" fmla="*/ 311468 w 534733"/>
                  <a:gd name="connsiteY40" fmla="*/ 230315 h 534447"/>
                  <a:gd name="connsiteX41" fmla="*/ 309467 w 534733"/>
                  <a:gd name="connsiteY41" fmla="*/ 269177 h 534447"/>
                  <a:gd name="connsiteX42" fmla="*/ 309086 w 534733"/>
                  <a:gd name="connsiteY42" fmla="*/ 277749 h 534447"/>
                  <a:gd name="connsiteX43" fmla="*/ 308420 w 534733"/>
                  <a:gd name="connsiteY43" fmla="*/ 291560 h 534447"/>
                  <a:gd name="connsiteX44" fmla="*/ 267272 w 534733"/>
                  <a:gd name="connsiteY44" fmla="*/ 332613 h 534447"/>
                  <a:gd name="connsiteX45" fmla="*/ 238601 w 534733"/>
                  <a:gd name="connsiteY45" fmla="*/ 154115 h 534447"/>
                  <a:gd name="connsiteX46" fmla="*/ 240697 w 534733"/>
                  <a:gd name="connsiteY46" fmla="*/ 193834 h 534447"/>
                  <a:gd name="connsiteX47" fmla="*/ 246221 w 534733"/>
                  <a:gd name="connsiteY47" fmla="*/ 291560 h 534447"/>
                  <a:gd name="connsiteX48" fmla="*/ 267176 w 534733"/>
                  <a:gd name="connsiteY48" fmla="*/ 313563 h 534447"/>
                  <a:gd name="connsiteX49" fmla="*/ 267176 w 534733"/>
                  <a:gd name="connsiteY49" fmla="*/ 313563 h 534447"/>
                  <a:gd name="connsiteX50" fmla="*/ 289274 w 534733"/>
                  <a:gd name="connsiteY50" fmla="*/ 290227 h 534447"/>
                  <a:gd name="connsiteX51" fmla="*/ 289941 w 534733"/>
                  <a:gd name="connsiteY51" fmla="*/ 276987 h 534447"/>
                  <a:gd name="connsiteX52" fmla="*/ 290322 w 534733"/>
                  <a:gd name="connsiteY52" fmla="*/ 268224 h 534447"/>
                  <a:gd name="connsiteX53" fmla="*/ 292322 w 534733"/>
                  <a:gd name="connsiteY53" fmla="*/ 229267 h 534447"/>
                  <a:gd name="connsiteX54" fmla="*/ 296704 w 534733"/>
                  <a:gd name="connsiteY54" fmla="*/ 137351 h 534447"/>
                  <a:gd name="connsiteX55" fmla="*/ 268034 w 534733"/>
                  <a:gd name="connsiteY55" fmla="*/ 107728 h 534447"/>
                  <a:gd name="connsiteX56" fmla="*/ 238601 w 534733"/>
                  <a:gd name="connsiteY56" fmla="*/ 134112 h 534447"/>
                  <a:gd name="connsiteX57" fmla="*/ 238411 w 534733"/>
                  <a:gd name="connsiteY57" fmla="*/ 147923 h 534447"/>
                  <a:gd name="connsiteX58" fmla="*/ 238601 w 534733"/>
                  <a:gd name="connsiteY58" fmla="*/ 154115 h 53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4733" h="534447">
                    <a:moveTo>
                      <a:pt x="267653" y="534448"/>
                    </a:moveTo>
                    <a:cubicBezTo>
                      <a:pt x="267462" y="534448"/>
                      <a:pt x="267272" y="534448"/>
                      <a:pt x="266986" y="534448"/>
                    </a:cubicBezTo>
                    <a:cubicBezTo>
                      <a:pt x="119539" y="534067"/>
                      <a:pt x="-190" y="414147"/>
                      <a:pt x="0" y="267081"/>
                    </a:cubicBezTo>
                    <a:cubicBezTo>
                      <a:pt x="286" y="118777"/>
                      <a:pt x="117824" y="1429"/>
                      <a:pt x="267557" y="0"/>
                    </a:cubicBezTo>
                    <a:lnTo>
                      <a:pt x="267748" y="0"/>
                    </a:lnTo>
                    <a:cubicBezTo>
                      <a:pt x="415005" y="1429"/>
                      <a:pt x="534829" y="121539"/>
                      <a:pt x="534734" y="267653"/>
                    </a:cubicBezTo>
                    <a:cubicBezTo>
                      <a:pt x="534734" y="337661"/>
                      <a:pt x="505873" y="406527"/>
                      <a:pt x="455676" y="456629"/>
                    </a:cubicBezTo>
                    <a:cubicBezTo>
                      <a:pt x="405384" y="506825"/>
                      <a:pt x="338614" y="534448"/>
                      <a:pt x="267653" y="534448"/>
                    </a:cubicBezTo>
                    <a:close/>
                    <a:moveTo>
                      <a:pt x="267653" y="19050"/>
                    </a:moveTo>
                    <a:cubicBezTo>
                      <a:pt x="128492" y="20479"/>
                      <a:pt x="19241" y="129350"/>
                      <a:pt x="19050" y="267081"/>
                    </a:cubicBezTo>
                    <a:cubicBezTo>
                      <a:pt x="18860" y="403670"/>
                      <a:pt x="130112" y="515112"/>
                      <a:pt x="267081" y="515398"/>
                    </a:cubicBezTo>
                    <a:cubicBezTo>
                      <a:pt x="333470" y="515684"/>
                      <a:pt x="395383" y="489871"/>
                      <a:pt x="442151" y="443198"/>
                    </a:cubicBezTo>
                    <a:cubicBezTo>
                      <a:pt x="488823" y="396621"/>
                      <a:pt x="515588" y="332708"/>
                      <a:pt x="515684" y="267653"/>
                    </a:cubicBezTo>
                    <a:cubicBezTo>
                      <a:pt x="515779" y="131921"/>
                      <a:pt x="404527" y="20384"/>
                      <a:pt x="267653" y="19050"/>
                    </a:cubicBezTo>
                    <a:close/>
                    <a:moveTo>
                      <a:pt x="267653" y="445770"/>
                    </a:moveTo>
                    <a:cubicBezTo>
                      <a:pt x="267176" y="445770"/>
                      <a:pt x="266795" y="445770"/>
                      <a:pt x="266319" y="445770"/>
                    </a:cubicBezTo>
                    <a:cubicBezTo>
                      <a:pt x="238601" y="445103"/>
                      <a:pt x="216122" y="422148"/>
                      <a:pt x="216218" y="394621"/>
                    </a:cubicBezTo>
                    <a:cubicBezTo>
                      <a:pt x="216218" y="381476"/>
                      <a:pt x="221837" y="368332"/>
                      <a:pt x="231553" y="358712"/>
                    </a:cubicBezTo>
                    <a:cubicBezTo>
                      <a:pt x="241364" y="348996"/>
                      <a:pt x="254984" y="343567"/>
                      <a:pt x="267843" y="343567"/>
                    </a:cubicBezTo>
                    <a:cubicBezTo>
                      <a:pt x="296228" y="343757"/>
                      <a:pt x="318326" y="366617"/>
                      <a:pt x="318135" y="395478"/>
                    </a:cubicBezTo>
                    <a:lnTo>
                      <a:pt x="318135" y="395478"/>
                    </a:lnTo>
                    <a:cubicBezTo>
                      <a:pt x="318040" y="409385"/>
                      <a:pt x="312611" y="422243"/>
                      <a:pt x="302800" y="431673"/>
                    </a:cubicBezTo>
                    <a:cubicBezTo>
                      <a:pt x="293465" y="440817"/>
                      <a:pt x="280988" y="445770"/>
                      <a:pt x="267653" y="445770"/>
                    </a:cubicBezTo>
                    <a:close/>
                    <a:moveTo>
                      <a:pt x="267462" y="362617"/>
                    </a:moveTo>
                    <a:cubicBezTo>
                      <a:pt x="259271" y="362617"/>
                      <a:pt x="251174" y="366141"/>
                      <a:pt x="244983" y="372237"/>
                    </a:cubicBezTo>
                    <a:cubicBezTo>
                      <a:pt x="238792" y="378333"/>
                      <a:pt x="235268" y="386525"/>
                      <a:pt x="235268" y="394621"/>
                    </a:cubicBezTo>
                    <a:cubicBezTo>
                      <a:pt x="235268" y="411575"/>
                      <a:pt x="249650" y="426339"/>
                      <a:pt x="266795" y="426720"/>
                    </a:cubicBezTo>
                    <a:cubicBezTo>
                      <a:pt x="275082" y="426815"/>
                      <a:pt x="283559" y="423863"/>
                      <a:pt x="289560" y="417957"/>
                    </a:cubicBezTo>
                    <a:cubicBezTo>
                      <a:pt x="295656" y="412051"/>
                      <a:pt x="298990" y="404050"/>
                      <a:pt x="299085" y="395288"/>
                    </a:cubicBezTo>
                    <a:cubicBezTo>
                      <a:pt x="299181" y="377095"/>
                      <a:pt x="285464" y="362712"/>
                      <a:pt x="267653" y="362617"/>
                    </a:cubicBezTo>
                    <a:cubicBezTo>
                      <a:pt x="267653" y="362617"/>
                      <a:pt x="267557" y="362617"/>
                      <a:pt x="267462" y="362617"/>
                    </a:cubicBezTo>
                    <a:close/>
                    <a:moveTo>
                      <a:pt x="267272" y="332613"/>
                    </a:moveTo>
                    <a:cubicBezTo>
                      <a:pt x="267272" y="332613"/>
                      <a:pt x="267176" y="332613"/>
                      <a:pt x="267272" y="332613"/>
                    </a:cubicBezTo>
                    <a:cubicBezTo>
                      <a:pt x="245174" y="332613"/>
                      <a:pt x="228695" y="316230"/>
                      <a:pt x="227267" y="292703"/>
                    </a:cubicBezTo>
                    <a:cubicBezTo>
                      <a:pt x="225171" y="260223"/>
                      <a:pt x="223457" y="227648"/>
                      <a:pt x="221742" y="194786"/>
                    </a:cubicBezTo>
                    <a:lnTo>
                      <a:pt x="219551" y="154400"/>
                    </a:lnTo>
                    <a:cubicBezTo>
                      <a:pt x="219551" y="152591"/>
                      <a:pt x="219456" y="150686"/>
                      <a:pt x="219456" y="148685"/>
                    </a:cubicBezTo>
                    <a:cubicBezTo>
                      <a:pt x="219361" y="143732"/>
                      <a:pt x="219170" y="138113"/>
                      <a:pt x="219742" y="132398"/>
                    </a:cubicBezTo>
                    <a:cubicBezTo>
                      <a:pt x="222218" y="107347"/>
                      <a:pt x="243935" y="87630"/>
                      <a:pt x="268986" y="88868"/>
                    </a:cubicBezTo>
                    <a:cubicBezTo>
                      <a:pt x="296323" y="90011"/>
                      <a:pt x="316897" y="111728"/>
                      <a:pt x="315849" y="138208"/>
                    </a:cubicBezTo>
                    <a:cubicBezTo>
                      <a:pt x="314706" y="168974"/>
                      <a:pt x="313087" y="200216"/>
                      <a:pt x="311468" y="230315"/>
                    </a:cubicBezTo>
                    <a:cubicBezTo>
                      <a:pt x="310801" y="243269"/>
                      <a:pt x="310134" y="256223"/>
                      <a:pt x="309467" y="269177"/>
                    </a:cubicBezTo>
                    <a:cubicBezTo>
                      <a:pt x="309372" y="272034"/>
                      <a:pt x="309182" y="274892"/>
                      <a:pt x="309086" y="277749"/>
                    </a:cubicBezTo>
                    <a:cubicBezTo>
                      <a:pt x="308896" y="282321"/>
                      <a:pt x="308706" y="286893"/>
                      <a:pt x="308420" y="291560"/>
                    </a:cubicBezTo>
                    <a:cubicBezTo>
                      <a:pt x="306705" y="315754"/>
                      <a:pt x="289846" y="332613"/>
                      <a:pt x="267272" y="332613"/>
                    </a:cubicBezTo>
                    <a:close/>
                    <a:moveTo>
                      <a:pt x="238601" y="154115"/>
                    </a:moveTo>
                    <a:lnTo>
                      <a:pt x="240697" y="193834"/>
                    </a:lnTo>
                    <a:cubicBezTo>
                      <a:pt x="242411" y="226695"/>
                      <a:pt x="244126" y="259175"/>
                      <a:pt x="246221" y="291560"/>
                    </a:cubicBezTo>
                    <a:cubicBezTo>
                      <a:pt x="247079" y="304705"/>
                      <a:pt x="255461" y="313563"/>
                      <a:pt x="267176" y="313563"/>
                    </a:cubicBezTo>
                    <a:cubicBezTo>
                      <a:pt x="267176" y="313563"/>
                      <a:pt x="267176" y="313563"/>
                      <a:pt x="267176" y="313563"/>
                    </a:cubicBezTo>
                    <a:cubicBezTo>
                      <a:pt x="279654" y="313563"/>
                      <a:pt x="288322" y="304419"/>
                      <a:pt x="289274" y="290227"/>
                    </a:cubicBezTo>
                    <a:cubicBezTo>
                      <a:pt x="289560" y="285845"/>
                      <a:pt x="289751" y="281464"/>
                      <a:pt x="289941" y="276987"/>
                    </a:cubicBezTo>
                    <a:cubicBezTo>
                      <a:pt x="290036" y="274034"/>
                      <a:pt x="290132" y="271177"/>
                      <a:pt x="290322" y="268224"/>
                    </a:cubicBezTo>
                    <a:cubicBezTo>
                      <a:pt x="290989" y="255270"/>
                      <a:pt x="291656" y="242221"/>
                      <a:pt x="292322" y="229267"/>
                    </a:cubicBezTo>
                    <a:cubicBezTo>
                      <a:pt x="293942" y="199168"/>
                      <a:pt x="295561" y="168021"/>
                      <a:pt x="296704" y="137351"/>
                    </a:cubicBezTo>
                    <a:cubicBezTo>
                      <a:pt x="297275" y="121253"/>
                      <a:pt x="284988" y="108490"/>
                      <a:pt x="268034" y="107728"/>
                    </a:cubicBezTo>
                    <a:cubicBezTo>
                      <a:pt x="253460" y="107347"/>
                      <a:pt x="240125" y="119253"/>
                      <a:pt x="238601" y="134112"/>
                    </a:cubicBezTo>
                    <a:cubicBezTo>
                      <a:pt x="238125" y="138589"/>
                      <a:pt x="238316" y="143351"/>
                      <a:pt x="238411" y="147923"/>
                    </a:cubicBezTo>
                    <a:cubicBezTo>
                      <a:pt x="238506" y="150209"/>
                      <a:pt x="238506" y="152210"/>
                      <a:pt x="238601" y="154115"/>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E1C46"/>
                  </a:solidFill>
                  <a:effectLst/>
                  <a:uLnTx/>
                  <a:uFillTx/>
                  <a:latin typeface="Arial"/>
                  <a:ea typeface="MS PGothic" panose="020B0600070205080204" pitchFamily="34" charset="-128"/>
                  <a:cs typeface="+mn-cs"/>
                </a:endParaRPr>
              </a:p>
            </p:txBody>
          </p:sp>
          <p:sp>
            <p:nvSpPr>
              <p:cNvPr id="44" name="Freeform: Shape 43">
                <a:extLst>
                  <a:ext uri="{FF2B5EF4-FFF2-40B4-BE49-F238E27FC236}">
                    <a16:creationId xmlns:a16="http://schemas.microsoft.com/office/drawing/2014/main" id="{5154E78A-DD75-45F8-AF20-1069BB0F1C29}"/>
                  </a:ext>
                </a:extLst>
              </p:cNvPr>
              <p:cNvSpPr/>
              <p:nvPr/>
            </p:nvSpPr>
            <p:spPr>
              <a:xfrm>
                <a:off x="650553" y="1251499"/>
                <a:ext cx="235988" cy="240506"/>
              </a:xfrm>
              <a:custGeom>
                <a:avLst/>
                <a:gdLst>
                  <a:gd name="connsiteX0" fmla="*/ 171141 w 235988"/>
                  <a:gd name="connsiteY0" fmla="*/ 240506 h 240506"/>
                  <a:gd name="connsiteX1" fmla="*/ 126659 w 235988"/>
                  <a:gd name="connsiteY1" fmla="*/ 221456 h 240506"/>
                  <a:gd name="connsiteX2" fmla="*/ 4358 w 235988"/>
                  <a:gd name="connsiteY2" fmla="*/ 85820 h 240506"/>
                  <a:gd name="connsiteX3" fmla="*/ 3501 w 235988"/>
                  <a:gd name="connsiteY3" fmla="*/ 63246 h 240506"/>
                  <a:gd name="connsiteX4" fmla="*/ 50554 w 235988"/>
                  <a:gd name="connsiteY4" fmla="*/ 15621 h 240506"/>
                  <a:gd name="connsiteX5" fmla="*/ 60460 w 235988"/>
                  <a:gd name="connsiteY5" fmla="*/ 5715 h 240506"/>
                  <a:gd name="connsiteX6" fmla="*/ 65127 w 235988"/>
                  <a:gd name="connsiteY6" fmla="*/ 2858 h 240506"/>
                  <a:gd name="connsiteX7" fmla="*/ 71795 w 235988"/>
                  <a:gd name="connsiteY7" fmla="*/ 0 h 240506"/>
                  <a:gd name="connsiteX8" fmla="*/ 83796 w 235988"/>
                  <a:gd name="connsiteY8" fmla="*/ 10668 h 240506"/>
                  <a:gd name="connsiteX9" fmla="*/ 101703 w 235988"/>
                  <a:gd name="connsiteY9" fmla="*/ 26670 h 240506"/>
                  <a:gd name="connsiteX10" fmla="*/ 134184 w 235988"/>
                  <a:gd name="connsiteY10" fmla="*/ 55912 h 240506"/>
                  <a:gd name="connsiteX11" fmla="*/ 214670 w 235988"/>
                  <a:gd name="connsiteY11" fmla="*/ 128873 h 240506"/>
                  <a:gd name="connsiteX12" fmla="*/ 235530 w 235988"/>
                  <a:gd name="connsiteY12" fmla="*/ 183547 h 240506"/>
                  <a:gd name="connsiteX13" fmla="*/ 201240 w 235988"/>
                  <a:gd name="connsiteY13" fmla="*/ 232600 h 240506"/>
                  <a:gd name="connsiteX14" fmla="*/ 171141 w 235988"/>
                  <a:gd name="connsiteY14" fmla="*/ 240506 h 240506"/>
                  <a:gd name="connsiteX15" fmla="*/ 19407 w 235988"/>
                  <a:gd name="connsiteY15" fmla="*/ 74200 h 240506"/>
                  <a:gd name="connsiteX16" fmla="*/ 140661 w 235988"/>
                  <a:gd name="connsiteY16" fmla="*/ 208598 h 240506"/>
                  <a:gd name="connsiteX17" fmla="*/ 192096 w 235988"/>
                  <a:gd name="connsiteY17" fmla="*/ 216122 h 240506"/>
                  <a:gd name="connsiteX18" fmla="*/ 216670 w 235988"/>
                  <a:gd name="connsiteY18" fmla="*/ 181451 h 240506"/>
                  <a:gd name="connsiteX19" fmla="*/ 201716 w 235988"/>
                  <a:gd name="connsiteY19" fmla="*/ 143066 h 240506"/>
                  <a:gd name="connsiteX20" fmla="*/ 121420 w 235988"/>
                  <a:gd name="connsiteY20" fmla="*/ 70295 h 240506"/>
                  <a:gd name="connsiteX21" fmla="*/ 88845 w 235988"/>
                  <a:gd name="connsiteY21" fmla="*/ 41053 h 240506"/>
                  <a:gd name="connsiteX22" fmla="*/ 71033 w 235988"/>
                  <a:gd name="connsiteY22" fmla="*/ 25146 h 240506"/>
                  <a:gd name="connsiteX23" fmla="*/ 69414 w 235988"/>
                  <a:gd name="connsiteY23" fmla="*/ 23717 h 240506"/>
                  <a:gd name="connsiteX24" fmla="*/ 63889 w 235988"/>
                  <a:gd name="connsiteY24" fmla="*/ 29242 h 240506"/>
                  <a:gd name="connsiteX25" fmla="*/ 19407 w 235988"/>
                  <a:gd name="connsiteY25" fmla="*/ 74200 h 24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5988" h="240506">
                    <a:moveTo>
                      <a:pt x="171141" y="240506"/>
                    </a:moveTo>
                    <a:cubicBezTo>
                      <a:pt x="154472" y="240506"/>
                      <a:pt x="138089" y="233934"/>
                      <a:pt x="126659" y="221456"/>
                    </a:cubicBezTo>
                    <a:cubicBezTo>
                      <a:pt x="85416" y="176689"/>
                      <a:pt x="44172" y="130493"/>
                      <a:pt x="4358" y="85820"/>
                    </a:cubicBezTo>
                    <a:cubicBezTo>
                      <a:pt x="-690" y="80201"/>
                      <a:pt x="-1833" y="68771"/>
                      <a:pt x="3501" y="63246"/>
                    </a:cubicBezTo>
                    <a:cubicBezTo>
                      <a:pt x="19026" y="47149"/>
                      <a:pt x="35028" y="31147"/>
                      <a:pt x="50554" y="15621"/>
                    </a:cubicBezTo>
                    <a:lnTo>
                      <a:pt x="60460" y="5715"/>
                    </a:lnTo>
                    <a:cubicBezTo>
                      <a:pt x="62175" y="4001"/>
                      <a:pt x="64080" y="3334"/>
                      <a:pt x="65127" y="2858"/>
                    </a:cubicBezTo>
                    <a:lnTo>
                      <a:pt x="71795" y="0"/>
                    </a:lnTo>
                    <a:lnTo>
                      <a:pt x="83796" y="10668"/>
                    </a:lnTo>
                    <a:cubicBezTo>
                      <a:pt x="89702" y="15907"/>
                      <a:pt x="95703" y="21241"/>
                      <a:pt x="101703" y="26670"/>
                    </a:cubicBezTo>
                    <a:cubicBezTo>
                      <a:pt x="112562" y="36385"/>
                      <a:pt x="123325" y="46101"/>
                      <a:pt x="134184" y="55912"/>
                    </a:cubicBezTo>
                    <a:cubicBezTo>
                      <a:pt x="160663" y="79724"/>
                      <a:pt x="188095" y="104299"/>
                      <a:pt x="214670" y="128873"/>
                    </a:cubicBezTo>
                    <a:cubicBezTo>
                      <a:pt x="230386" y="143447"/>
                      <a:pt x="238006" y="163354"/>
                      <a:pt x="235530" y="183547"/>
                    </a:cubicBezTo>
                    <a:cubicBezTo>
                      <a:pt x="233053" y="204121"/>
                      <a:pt x="220480" y="222028"/>
                      <a:pt x="201240" y="232600"/>
                    </a:cubicBezTo>
                    <a:cubicBezTo>
                      <a:pt x="191905" y="238030"/>
                      <a:pt x="181428" y="240506"/>
                      <a:pt x="171141" y="240506"/>
                    </a:cubicBezTo>
                    <a:close/>
                    <a:moveTo>
                      <a:pt x="19407" y="74200"/>
                    </a:moveTo>
                    <a:cubicBezTo>
                      <a:pt x="59222" y="118777"/>
                      <a:pt x="99989" y="164402"/>
                      <a:pt x="140661" y="208598"/>
                    </a:cubicBezTo>
                    <a:cubicBezTo>
                      <a:pt x="153329" y="222409"/>
                      <a:pt x="175046" y="225552"/>
                      <a:pt x="192096" y="216122"/>
                    </a:cubicBezTo>
                    <a:cubicBezTo>
                      <a:pt x="206002" y="208502"/>
                      <a:pt x="214956" y="195834"/>
                      <a:pt x="216670" y="181451"/>
                    </a:cubicBezTo>
                    <a:cubicBezTo>
                      <a:pt x="218385" y="167450"/>
                      <a:pt x="212955" y="153448"/>
                      <a:pt x="201716" y="143066"/>
                    </a:cubicBezTo>
                    <a:cubicBezTo>
                      <a:pt x="175236" y="118586"/>
                      <a:pt x="147900" y="94012"/>
                      <a:pt x="121420" y="70295"/>
                    </a:cubicBezTo>
                    <a:cubicBezTo>
                      <a:pt x="110562" y="60579"/>
                      <a:pt x="99703" y="50864"/>
                      <a:pt x="88845" y="41053"/>
                    </a:cubicBezTo>
                    <a:cubicBezTo>
                      <a:pt x="82844" y="35719"/>
                      <a:pt x="76938" y="30385"/>
                      <a:pt x="71033" y="25146"/>
                    </a:cubicBezTo>
                    <a:lnTo>
                      <a:pt x="69414" y="23717"/>
                    </a:lnTo>
                    <a:lnTo>
                      <a:pt x="63889" y="29242"/>
                    </a:lnTo>
                    <a:cubicBezTo>
                      <a:pt x="49316" y="43910"/>
                      <a:pt x="34171" y="59055"/>
                      <a:pt x="19407" y="74200"/>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E1C46"/>
                  </a:solidFill>
                  <a:effectLst/>
                  <a:uLnTx/>
                  <a:uFillTx/>
                  <a:latin typeface="Arial"/>
                  <a:ea typeface="MS PGothic" panose="020B0600070205080204" pitchFamily="34" charset="-128"/>
                  <a:cs typeface="+mn-cs"/>
                </a:endParaRPr>
              </a:p>
            </p:txBody>
          </p:sp>
        </p:grpSp>
      </p:grpSp>
    </p:spTree>
    <p:extLst>
      <p:ext uri="{BB962C8B-B14F-4D97-AF65-F5344CB8AC3E}">
        <p14:creationId xmlns:p14="http://schemas.microsoft.com/office/powerpoint/2010/main" val="2336058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5132F8D-0596-EE41-9CBE-7DF8E02694A1}"/>
              </a:ext>
            </a:extLst>
          </p:cNvPr>
          <p:cNvSpPr/>
          <p:nvPr/>
        </p:nvSpPr>
        <p:spPr>
          <a:xfrm>
            <a:off x="406398" y="3395168"/>
            <a:ext cx="5337484" cy="81615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32828" marR="0" lvl="1"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rgbClr val="2E1C45"/>
              </a:solidFill>
              <a:effectLst/>
              <a:uLnTx/>
              <a:uFillTx/>
              <a:latin typeface="Arial"/>
              <a:ea typeface="+mn-ea"/>
              <a:cs typeface="+mn-cs"/>
            </a:endParaRPr>
          </a:p>
        </p:txBody>
      </p:sp>
      <p:sp>
        <p:nvSpPr>
          <p:cNvPr id="81" name="Title 2">
            <a:extLst>
              <a:ext uri="{FF2B5EF4-FFF2-40B4-BE49-F238E27FC236}">
                <a16:creationId xmlns:a16="http://schemas.microsoft.com/office/drawing/2014/main" id="{B7C67581-4147-D14C-B596-875D3C69F2FB}"/>
              </a:ext>
            </a:extLst>
          </p:cNvPr>
          <p:cNvSpPr txBox="1">
            <a:spLocks/>
          </p:cNvSpPr>
          <p:nvPr/>
        </p:nvSpPr>
        <p:spPr bwMode="auto">
          <a:xfrm>
            <a:off x="488750" y="195427"/>
            <a:ext cx="11290604" cy="75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noAutofit/>
          </a:bodyPr>
          <a:lstStyle>
            <a:lvl1pPr algn="l" defTabSz="457200" rtl="0" eaLnBrk="1" fontAlgn="base" hangingPunct="1">
              <a:spcBef>
                <a:spcPct val="0"/>
              </a:spcBef>
              <a:spcAft>
                <a:spcPct val="0"/>
              </a:spcAft>
              <a:defRPr sz="2400" b="1" kern="1200" cap="all" baseline="0">
                <a:solidFill>
                  <a:schemeClr val="tx1"/>
                </a:solidFill>
                <a:latin typeface="Arial" panose="020B0604020202020204" pitchFamily="34" charset="0"/>
                <a:ea typeface="MS PGothic" pitchFamily="34" charset="-128"/>
                <a:cs typeface="Arial" panose="020B0604020202020204" pitchFamily="34" charset="0"/>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Incidence and time course of ILD with T-</a:t>
            </a:r>
            <a:r>
              <a:rPr kumimoji="0" lang="en-US" sz="3733" b="1" i="0" u="none" strike="noStrike" kern="1200" cap="none" spc="0" normalizeH="0" baseline="0" noProof="0" dirty="0" err="1">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DXd</a:t>
            </a:r>
            <a:endParaRPr kumimoji="0" lang="en-US" sz="3733" b="1" i="0" u="none" strike="noStrike" kern="1200" cap="none" spc="0" normalizeH="0" baseline="3000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endParaRPr>
          </a:p>
        </p:txBody>
      </p:sp>
      <p:grpSp>
        <p:nvGrpSpPr>
          <p:cNvPr id="12" name="Group 11">
            <a:extLst>
              <a:ext uri="{FF2B5EF4-FFF2-40B4-BE49-F238E27FC236}">
                <a16:creationId xmlns:a16="http://schemas.microsoft.com/office/drawing/2014/main" id="{59D25D92-F0BA-3F46-843D-E7B647F19BFB}"/>
              </a:ext>
            </a:extLst>
          </p:cNvPr>
          <p:cNvGrpSpPr/>
          <p:nvPr/>
        </p:nvGrpSpPr>
        <p:grpSpPr>
          <a:xfrm>
            <a:off x="6508917" y="1470308"/>
            <a:ext cx="2901547" cy="3775529"/>
            <a:chOff x="4881688" y="1102730"/>
            <a:chExt cx="2176160" cy="2831647"/>
          </a:xfrm>
        </p:grpSpPr>
        <p:pic>
          <p:nvPicPr>
            <p:cNvPr id="5" name="Picture 4">
              <a:extLst>
                <a:ext uri="{FF2B5EF4-FFF2-40B4-BE49-F238E27FC236}">
                  <a16:creationId xmlns:a16="http://schemas.microsoft.com/office/drawing/2014/main" id="{B9A3F225-7815-DC44-AC00-D3B2CD6E32EB}"/>
                </a:ext>
              </a:extLst>
            </p:cNvPr>
            <p:cNvPicPr>
              <a:picLocks noChangeAspect="1"/>
            </p:cNvPicPr>
            <p:nvPr/>
          </p:nvPicPr>
          <p:blipFill rotWithShape="1">
            <a:blip r:embed="rId3"/>
            <a:srcRect l="37556" t="88150" r="36188" b="3003"/>
            <a:stretch/>
          </p:blipFill>
          <p:spPr>
            <a:xfrm>
              <a:off x="5317433" y="3635118"/>
              <a:ext cx="1232453" cy="299259"/>
            </a:xfrm>
            <a:prstGeom prst="rect">
              <a:avLst/>
            </a:prstGeom>
          </p:spPr>
        </p:pic>
        <p:pic>
          <p:nvPicPr>
            <p:cNvPr id="11" name="Picture 10">
              <a:extLst>
                <a:ext uri="{FF2B5EF4-FFF2-40B4-BE49-F238E27FC236}">
                  <a16:creationId xmlns:a16="http://schemas.microsoft.com/office/drawing/2014/main" id="{FC1A84DF-86ED-A641-9B16-D78D6254192B}"/>
                </a:ext>
              </a:extLst>
            </p:cNvPr>
            <p:cNvPicPr>
              <a:picLocks noChangeAspect="1"/>
            </p:cNvPicPr>
            <p:nvPr/>
          </p:nvPicPr>
          <p:blipFill rotWithShape="1">
            <a:blip r:embed="rId4"/>
            <a:srcRect l="22391" t="5057" r="23276" b="17381"/>
            <a:stretch/>
          </p:blipFill>
          <p:spPr>
            <a:xfrm>
              <a:off x="4980569" y="1553799"/>
              <a:ext cx="2077279" cy="2136827"/>
            </a:xfrm>
            <a:prstGeom prst="rect">
              <a:avLst/>
            </a:prstGeom>
          </p:spPr>
        </p:pic>
        <p:sp>
          <p:nvSpPr>
            <p:cNvPr id="21" name="TextBox 20">
              <a:extLst>
                <a:ext uri="{FF2B5EF4-FFF2-40B4-BE49-F238E27FC236}">
                  <a16:creationId xmlns:a16="http://schemas.microsoft.com/office/drawing/2014/main" id="{E988C296-03E1-584F-A8BE-83A55364BA8C}"/>
                </a:ext>
              </a:extLst>
            </p:cNvPr>
            <p:cNvSpPr txBox="1"/>
            <p:nvPr/>
          </p:nvSpPr>
          <p:spPr>
            <a:xfrm>
              <a:off x="4881688" y="1102730"/>
              <a:ext cx="2103941" cy="284742"/>
            </a:xfrm>
            <a:prstGeom prst="rect">
              <a:avLst/>
            </a:prstGeom>
            <a:noFill/>
          </p:spPr>
          <p:txBody>
            <a:bodyPr wrap="square" rtlCol="0">
              <a:spAutoFit/>
            </a:bodyPr>
            <a:lstStyle/>
            <a:p>
              <a:pPr marL="0" marR="0" lvl="0" indent="0" algn="ctr" defTabSz="60903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2E1C45"/>
                  </a:solidFill>
                  <a:effectLst/>
                  <a:uLnTx/>
                  <a:uFillTx/>
                  <a:latin typeface="Calibri" panose="020F0502020204030204" pitchFamily="34" charset="0"/>
                  <a:ea typeface="MS PGothic" panose="020B0600070205080204" pitchFamily="34" charset="-128"/>
                  <a:cs typeface="Calibri" panose="020F0502020204030204" pitchFamily="34" charset="0"/>
                </a:rPr>
                <a:t>Incidence of ILD</a:t>
              </a:r>
              <a:endParaRPr kumimoji="0" lang="en-US" sz="1867" b="1" i="0" u="none" strike="noStrike" kern="1200" cap="none" spc="0" normalizeH="0" baseline="30000" noProof="0" dirty="0">
                <a:ln>
                  <a:noFill/>
                </a:ln>
                <a:solidFill>
                  <a:srgbClr val="2E1C45"/>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26" name="Group 25">
            <a:extLst>
              <a:ext uri="{FF2B5EF4-FFF2-40B4-BE49-F238E27FC236}">
                <a16:creationId xmlns:a16="http://schemas.microsoft.com/office/drawing/2014/main" id="{1901B429-9183-1B40-99C7-E3C0327CABE6}"/>
              </a:ext>
            </a:extLst>
          </p:cNvPr>
          <p:cNvGrpSpPr/>
          <p:nvPr/>
        </p:nvGrpSpPr>
        <p:grpSpPr>
          <a:xfrm>
            <a:off x="9195313" y="1470307"/>
            <a:ext cx="3027450" cy="3738655"/>
            <a:chOff x="6896484" y="1102730"/>
            <a:chExt cx="2270587" cy="2803991"/>
          </a:xfrm>
        </p:grpSpPr>
        <p:grpSp>
          <p:nvGrpSpPr>
            <p:cNvPr id="8" name="Group 7">
              <a:extLst>
                <a:ext uri="{FF2B5EF4-FFF2-40B4-BE49-F238E27FC236}">
                  <a16:creationId xmlns:a16="http://schemas.microsoft.com/office/drawing/2014/main" id="{B4F46F48-E908-3D44-AD6C-C3D8AD4F5C72}"/>
                </a:ext>
              </a:extLst>
            </p:cNvPr>
            <p:cNvGrpSpPr/>
            <p:nvPr/>
          </p:nvGrpSpPr>
          <p:grpSpPr>
            <a:xfrm>
              <a:off x="6896484" y="1537580"/>
              <a:ext cx="2270587" cy="2369141"/>
              <a:chOff x="6946179" y="1825815"/>
              <a:chExt cx="2270587" cy="2369141"/>
            </a:xfrm>
          </p:grpSpPr>
          <p:pic>
            <p:nvPicPr>
              <p:cNvPr id="6" name="Picture 5">
                <a:extLst>
                  <a:ext uri="{FF2B5EF4-FFF2-40B4-BE49-F238E27FC236}">
                    <a16:creationId xmlns:a16="http://schemas.microsoft.com/office/drawing/2014/main" id="{261795C2-4F50-BE48-B45A-0E342000B836}"/>
                  </a:ext>
                </a:extLst>
              </p:cNvPr>
              <p:cNvPicPr>
                <a:picLocks noChangeAspect="1"/>
              </p:cNvPicPr>
              <p:nvPr/>
            </p:nvPicPr>
            <p:blipFill rotWithShape="1">
              <a:blip r:embed="rId5"/>
              <a:srcRect l="26893" t="4891" r="27230" b="18352"/>
              <a:stretch/>
            </p:blipFill>
            <p:spPr>
              <a:xfrm>
                <a:off x="7129435" y="1832183"/>
                <a:ext cx="1996816" cy="2116859"/>
              </a:xfrm>
              <a:prstGeom prst="rect">
                <a:avLst/>
              </a:prstGeom>
            </p:spPr>
          </p:pic>
          <p:pic>
            <p:nvPicPr>
              <p:cNvPr id="13" name="Picture 12">
                <a:extLst>
                  <a:ext uri="{FF2B5EF4-FFF2-40B4-BE49-F238E27FC236}">
                    <a16:creationId xmlns:a16="http://schemas.microsoft.com/office/drawing/2014/main" id="{822F4946-E702-D346-9D82-3213871B0489}"/>
                  </a:ext>
                </a:extLst>
              </p:cNvPr>
              <p:cNvPicPr>
                <a:picLocks noChangeAspect="1"/>
              </p:cNvPicPr>
              <p:nvPr/>
            </p:nvPicPr>
            <p:blipFill rotWithShape="1">
              <a:blip r:embed="rId6"/>
              <a:srcRect l="26893" t="88620" r="27230" b="3882"/>
              <a:stretch/>
            </p:blipFill>
            <p:spPr>
              <a:xfrm>
                <a:off x="7116414" y="3943229"/>
                <a:ext cx="1987829" cy="251727"/>
              </a:xfrm>
              <a:prstGeom prst="rect">
                <a:avLst/>
              </a:prstGeom>
            </p:spPr>
          </p:pic>
          <p:sp>
            <p:nvSpPr>
              <p:cNvPr id="15" name="TextBox 14">
                <a:extLst>
                  <a:ext uri="{FF2B5EF4-FFF2-40B4-BE49-F238E27FC236}">
                    <a16:creationId xmlns:a16="http://schemas.microsoft.com/office/drawing/2014/main" id="{0313D347-EC47-4044-9985-36CB83AAB112}"/>
                  </a:ext>
                </a:extLst>
              </p:cNvPr>
              <p:cNvSpPr txBox="1"/>
              <p:nvPr/>
            </p:nvSpPr>
            <p:spPr>
              <a:xfrm>
                <a:off x="8127843" y="2479053"/>
                <a:ext cx="1088923" cy="238575"/>
              </a:xfrm>
              <a:prstGeom prst="rect">
                <a:avLst/>
              </a:prstGeom>
              <a:noFill/>
            </p:spPr>
            <p:txBody>
              <a:bodyPr wrap="square" rtlCol="0">
                <a:spAutoFit/>
              </a:bodyPr>
              <a:lstStyle/>
              <a:p>
                <a:pPr marL="0" marR="0" lvl="0" indent="0" algn="ctr" defTabSz="60903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Grade 1</a:t>
                </a:r>
                <a:endParaRPr kumimoji="0" lang="en-US" sz="1467" b="1" i="0" u="none" strike="noStrike" kern="1200" cap="none" spc="0" normalizeH="0" baseline="3000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17" name="TextBox 16">
                <a:extLst>
                  <a:ext uri="{FF2B5EF4-FFF2-40B4-BE49-F238E27FC236}">
                    <a16:creationId xmlns:a16="http://schemas.microsoft.com/office/drawing/2014/main" id="{E3C69CC3-92F9-834C-BCA7-0CD9407A5998}"/>
                  </a:ext>
                </a:extLst>
              </p:cNvPr>
              <p:cNvSpPr txBox="1"/>
              <p:nvPr/>
            </p:nvSpPr>
            <p:spPr>
              <a:xfrm>
                <a:off x="7156170" y="3334128"/>
                <a:ext cx="1088923" cy="238575"/>
              </a:xfrm>
              <a:prstGeom prst="rect">
                <a:avLst/>
              </a:prstGeom>
              <a:noFill/>
            </p:spPr>
            <p:txBody>
              <a:bodyPr wrap="square" rtlCol="0">
                <a:spAutoFit/>
              </a:bodyPr>
              <a:lstStyle/>
              <a:p>
                <a:pPr marL="0" marR="0" lvl="0" indent="0" algn="ctr" defTabSz="60903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Grade 2</a:t>
                </a:r>
                <a:endParaRPr kumimoji="0" lang="en-US" sz="1467" b="1" i="0" u="none" strike="noStrike" kern="1200" cap="none" spc="0" normalizeH="0" baseline="3000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19" name="TextBox 18">
                <a:extLst>
                  <a:ext uri="{FF2B5EF4-FFF2-40B4-BE49-F238E27FC236}">
                    <a16:creationId xmlns:a16="http://schemas.microsoft.com/office/drawing/2014/main" id="{497EC1D3-BFE1-7744-A8A6-64399E16D05F}"/>
                  </a:ext>
                </a:extLst>
              </p:cNvPr>
              <p:cNvSpPr txBox="1"/>
              <p:nvPr/>
            </p:nvSpPr>
            <p:spPr>
              <a:xfrm>
                <a:off x="7159426" y="2362900"/>
                <a:ext cx="1088923" cy="238575"/>
              </a:xfrm>
              <a:prstGeom prst="rect">
                <a:avLst/>
              </a:prstGeom>
              <a:noFill/>
            </p:spPr>
            <p:txBody>
              <a:bodyPr wrap="square" rtlCol="0">
                <a:spAutoFit/>
              </a:bodyPr>
              <a:lstStyle/>
              <a:p>
                <a:pPr marL="0" marR="0" lvl="0" indent="0" algn="ctr" defTabSz="60903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G3</a:t>
                </a:r>
                <a:endParaRPr kumimoji="0" lang="en-US" sz="1467" b="1" i="0" u="none" strike="noStrike" kern="1200" cap="none" spc="0" normalizeH="0" baseline="3000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20" name="TextBox 19">
                <a:extLst>
                  <a:ext uri="{FF2B5EF4-FFF2-40B4-BE49-F238E27FC236}">
                    <a16:creationId xmlns:a16="http://schemas.microsoft.com/office/drawing/2014/main" id="{035D0C23-29A9-4048-86D2-9F75E9A4762B}"/>
                  </a:ext>
                </a:extLst>
              </p:cNvPr>
              <p:cNvSpPr txBox="1"/>
              <p:nvPr/>
            </p:nvSpPr>
            <p:spPr>
              <a:xfrm>
                <a:off x="7466476" y="2172648"/>
                <a:ext cx="1088923" cy="238575"/>
              </a:xfrm>
              <a:prstGeom prst="rect">
                <a:avLst/>
              </a:prstGeom>
              <a:noFill/>
            </p:spPr>
            <p:txBody>
              <a:bodyPr wrap="square" rtlCol="0">
                <a:spAutoFit/>
              </a:bodyPr>
              <a:lstStyle/>
              <a:p>
                <a:pPr marL="0" marR="0" lvl="0" indent="0" algn="ctr" defTabSz="60903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G5</a:t>
                </a:r>
                <a:endParaRPr kumimoji="0" lang="en-US" sz="1467" b="1" i="0" u="none" strike="noStrike" kern="1200" cap="none" spc="0" normalizeH="0" baseline="3000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 name="TextBox 3">
                <a:extLst>
                  <a:ext uri="{FF2B5EF4-FFF2-40B4-BE49-F238E27FC236}">
                    <a16:creationId xmlns:a16="http://schemas.microsoft.com/office/drawing/2014/main" id="{727F15FF-F4AD-9CBF-B831-0CDD44262141}"/>
                  </a:ext>
                </a:extLst>
              </p:cNvPr>
              <p:cNvSpPr txBox="1"/>
              <p:nvPr/>
            </p:nvSpPr>
            <p:spPr>
              <a:xfrm>
                <a:off x="6946179" y="1825815"/>
                <a:ext cx="812245" cy="185494"/>
              </a:xfrm>
              <a:prstGeom prst="rect">
                <a:avLst/>
              </a:prstGeom>
              <a:solidFill>
                <a:schemeClr val="bg1"/>
              </a:solidFill>
            </p:spPr>
            <p:txBody>
              <a:bodyPr wrap="square" lIns="0" tIns="0" rIns="0" bIns="0" rtlCol="0">
                <a:noAutofit/>
              </a:bodyPr>
              <a:lstStyle/>
              <a:p>
                <a:pPr marL="0" marR="0" lvl="0" indent="0" algn="r" defTabSz="60903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S PGothic" panose="020B0600070205080204" pitchFamily="34" charset="-128"/>
                    <a:cs typeface="Calibri" panose="020F0502020204030204" pitchFamily="34" charset="0"/>
                  </a:rPr>
                  <a:t> 0% Grade 4</a:t>
                </a:r>
              </a:p>
            </p:txBody>
          </p:sp>
        </p:grpSp>
        <p:sp>
          <p:nvSpPr>
            <p:cNvPr id="22" name="TextBox 21">
              <a:extLst>
                <a:ext uri="{FF2B5EF4-FFF2-40B4-BE49-F238E27FC236}">
                  <a16:creationId xmlns:a16="http://schemas.microsoft.com/office/drawing/2014/main" id="{2D1845F2-D241-424F-B3F9-241A15517861}"/>
                </a:ext>
              </a:extLst>
            </p:cNvPr>
            <p:cNvSpPr txBox="1"/>
            <p:nvPr/>
          </p:nvSpPr>
          <p:spPr>
            <a:xfrm>
              <a:off x="7048418" y="1102730"/>
              <a:ext cx="2103941" cy="284742"/>
            </a:xfrm>
            <a:prstGeom prst="rect">
              <a:avLst/>
            </a:prstGeom>
            <a:noFill/>
          </p:spPr>
          <p:txBody>
            <a:bodyPr wrap="square" rtlCol="0">
              <a:spAutoFit/>
            </a:bodyPr>
            <a:lstStyle/>
            <a:p>
              <a:pPr marL="0" marR="0" lvl="0" indent="0" algn="ctr" defTabSz="60903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2E1C45"/>
                  </a:solidFill>
                  <a:effectLst/>
                  <a:uLnTx/>
                  <a:uFillTx/>
                  <a:latin typeface="Calibri" panose="020F0502020204030204" pitchFamily="34" charset="0"/>
                  <a:ea typeface="MS PGothic" panose="020B0600070205080204" pitchFamily="34" charset="-128"/>
                  <a:cs typeface="Calibri" panose="020F0502020204030204" pitchFamily="34" charset="0"/>
                </a:rPr>
                <a:t>Severity of ILD</a:t>
              </a:r>
              <a:endParaRPr kumimoji="0" lang="en-US" sz="1867" b="1" i="0" u="none" strike="noStrike" kern="1200" cap="none" spc="0" normalizeH="0" baseline="30000" noProof="0" dirty="0">
                <a:ln>
                  <a:noFill/>
                </a:ln>
                <a:solidFill>
                  <a:srgbClr val="2E1C45"/>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sp>
        <p:nvSpPr>
          <p:cNvPr id="23" name="Rectangle: Rounded Corners 9">
            <a:extLst>
              <a:ext uri="{FF2B5EF4-FFF2-40B4-BE49-F238E27FC236}">
                <a16:creationId xmlns:a16="http://schemas.microsoft.com/office/drawing/2014/main" id="{F9CE5F40-23C9-3240-AA97-FD33307FB3DA}"/>
              </a:ext>
            </a:extLst>
          </p:cNvPr>
          <p:cNvSpPr/>
          <p:nvPr/>
        </p:nvSpPr>
        <p:spPr>
          <a:xfrm>
            <a:off x="535337" y="5858410"/>
            <a:ext cx="11364384" cy="473069"/>
          </a:xfrm>
          <a:prstGeom prst="roundRect">
            <a:avLst>
              <a:gd name="adj" fmla="val 24721"/>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ILD does not appear to be directly associated with cumulative exposure to T-</a:t>
            </a:r>
            <a:r>
              <a:rPr kumimoji="0" lang="en-GB" sz="1867"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DXd</a:t>
            </a:r>
            <a:endParaRPr kumimoji="0" lang="en-GB" sz="1867"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 name="Footer Placeholder 4">
            <a:extLst>
              <a:ext uri="{FF2B5EF4-FFF2-40B4-BE49-F238E27FC236}">
                <a16:creationId xmlns:a16="http://schemas.microsoft.com/office/drawing/2014/main" id="{7CC17CB8-6CEA-AC42-A950-6E20D2D62C1A}"/>
              </a:ext>
            </a:extLst>
          </p:cNvPr>
          <p:cNvSpPr txBox="1">
            <a:spLocks/>
          </p:cNvSpPr>
          <p:nvPr/>
        </p:nvSpPr>
        <p:spPr>
          <a:xfrm>
            <a:off x="-23665" y="6599498"/>
            <a:ext cx="12192000" cy="263005"/>
          </a:xfrm>
          <a:prstGeom prst="rect">
            <a:avLst/>
          </a:prstGeom>
          <a:noFill/>
        </p:spPr>
        <p:txBody>
          <a:bodyPr lIns="121920" tIns="60960" rIns="121920" bIns="60960" anchor="t"/>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0" marR="0" lvl="0" indent="0" algn="r" defTabSz="609570" rtl="0" eaLnBrk="0" fontAlgn="base" latinLnBrk="0" hangingPunct="0">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a:ea typeface="MS PGothic"/>
                <a:cs typeface="Calibri"/>
              </a:rPr>
              <a:t>Powell, et al. ESMO OPEN 2022; Modi S, et al. </a:t>
            </a:r>
            <a:r>
              <a:rPr kumimoji="0" lang="en-GB" sz="1100" b="1" i="1" u="none" strike="noStrike" kern="1200" cap="none" spc="0" normalizeH="0" baseline="0" noProof="0" dirty="0">
                <a:ln>
                  <a:noFill/>
                </a:ln>
                <a:solidFill>
                  <a:srgbClr val="000000"/>
                </a:solidFill>
                <a:effectLst/>
                <a:uLnTx/>
                <a:uFillTx/>
                <a:latin typeface="Calibri"/>
                <a:ea typeface="MS PGothic"/>
                <a:cs typeface="Calibri"/>
              </a:rPr>
              <a:t>N </a:t>
            </a:r>
            <a:r>
              <a:rPr kumimoji="0" lang="en-GB" sz="1100" b="1" i="1" u="none" strike="noStrike" kern="1200" cap="none" spc="0" normalizeH="0" baseline="0" noProof="0" dirty="0" err="1">
                <a:ln>
                  <a:noFill/>
                </a:ln>
                <a:solidFill>
                  <a:srgbClr val="000000"/>
                </a:solidFill>
                <a:effectLst/>
                <a:uLnTx/>
                <a:uFillTx/>
                <a:latin typeface="Calibri"/>
                <a:ea typeface="MS PGothic"/>
                <a:cs typeface="Calibri"/>
              </a:rPr>
              <a:t>Engl</a:t>
            </a:r>
            <a:r>
              <a:rPr kumimoji="0" lang="en-GB" sz="1100" b="1" i="1" u="none" strike="noStrike" kern="1200" cap="none" spc="0" normalizeH="0" baseline="0" noProof="0" dirty="0">
                <a:ln>
                  <a:noFill/>
                </a:ln>
                <a:solidFill>
                  <a:srgbClr val="000000"/>
                </a:solidFill>
                <a:effectLst/>
                <a:uLnTx/>
                <a:uFillTx/>
                <a:latin typeface="Calibri"/>
                <a:ea typeface="MS PGothic"/>
                <a:cs typeface="Calibri"/>
              </a:rPr>
              <a:t> J Med</a:t>
            </a:r>
            <a:r>
              <a:rPr kumimoji="0" lang="en-GB" sz="1100" b="1" i="0" u="none" strike="noStrike" kern="1200" cap="none" spc="0" normalizeH="0" baseline="0" noProof="0" dirty="0">
                <a:ln>
                  <a:noFill/>
                </a:ln>
                <a:solidFill>
                  <a:srgbClr val="000000"/>
                </a:solidFill>
                <a:effectLst/>
                <a:uLnTx/>
                <a:uFillTx/>
                <a:latin typeface="Calibri"/>
                <a:ea typeface="MS PGothic"/>
                <a:cs typeface="Calibri"/>
              </a:rPr>
              <a:t>. 2022;387(1):9–20 </a:t>
            </a:r>
          </a:p>
        </p:txBody>
      </p:sp>
      <p:grpSp>
        <p:nvGrpSpPr>
          <p:cNvPr id="9" name="Group 8">
            <a:extLst>
              <a:ext uri="{FF2B5EF4-FFF2-40B4-BE49-F238E27FC236}">
                <a16:creationId xmlns:a16="http://schemas.microsoft.com/office/drawing/2014/main" id="{70E92988-CFED-7442-9DE4-CF0C1954684F}"/>
              </a:ext>
            </a:extLst>
          </p:cNvPr>
          <p:cNvGrpSpPr/>
          <p:nvPr/>
        </p:nvGrpSpPr>
        <p:grpSpPr>
          <a:xfrm>
            <a:off x="89925" y="1470307"/>
            <a:ext cx="6418993" cy="4254631"/>
            <a:chOff x="401503" y="1102730"/>
            <a:chExt cx="4480185" cy="3190973"/>
          </a:xfrm>
        </p:grpSpPr>
        <p:sp>
          <p:nvSpPr>
            <p:cNvPr id="18" name="TextBox 17">
              <a:extLst>
                <a:ext uri="{FF2B5EF4-FFF2-40B4-BE49-F238E27FC236}">
                  <a16:creationId xmlns:a16="http://schemas.microsoft.com/office/drawing/2014/main" id="{24AC6F83-7EA6-CE48-A1FC-FF33B36123AD}"/>
                </a:ext>
              </a:extLst>
            </p:cNvPr>
            <p:cNvSpPr txBox="1"/>
            <p:nvPr/>
          </p:nvSpPr>
          <p:spPr>
            <a:xfrm>
              <a:off x="772234" y="1102730"/>
              <a:ext cx="4109454" cy="500233"/>
            </a:xfrm>
            <a:prstGeom prst="rect">
              <a:avLst/>
            </a:prstGeom>
            <a:noFill/>
          </p:spPr>
          <p:txBody>
            <a:bodyPr wrap="square" rtlCol="0">
              <a:spAutoFit/>
            </a:bodyPr>
            <a:lstStyle/>
            <a:p>
              <a:pPr marL="0" marR="0" lvl="0" indent="0" algn="ctr" defTabSz="60903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2E1C45"/>
                  </a:solidFill>
                  <a:effectLst/>
                  <a:uLnTx/>
                  <a:uFillTx/>
                  <a:latin typeface="Calibri" panose="020F0502020204030204" pitchFamily="34" charset="0"/>
                  <a:ea typeface="MS PGothic" panose="020B0600070205080204" pitchFamily="34" charset="-128"/>
                  <a:cs typeface="Calibri" panose="020F0502020204030204" pitchFamily="34" charset="0"/>
                </a:rPr>
                <a:t>Cumulative probability of developing ILD for patients treated with T-</a:t>
              </a:r>
              <a:r>
                <a:rPr kumimoji="0" lang="en-US" sz="1867" b="1" i="0" u="none" strike="noStrike" kern="1200" cap="none" spc="0" normalizeH="0" baseline="0" noProof="0" dirty="0" err="1">
                  <a:ln>
                    <a:noFill/>
                  </a:ln>
                  <a:solidFill>
                    <a:srgbClr val="2E1C45"/>
                  </a:solidFill>
                  <a:effectLst/>
                  <a:uLnTx/>
                  <a:uFillTx/>
                  <a:latin typeface="Calibri" panose="020F0502020204030204" pitchFamily="34" charset="0"/>
                  <a:ea typeface="MS PGothic" panose="020B0600070205080204" pitchFamily="34" charset="-128"/>
                  <a:cs typeface="Calibri" panose="020F0502020204030204" pitchFamily="34" charset="0"/>
                </a:rPr>
                <a:t>DXd</a:t>
              </a:r>
              <a:endParaRPr kumimoji="0" lang="en-US" sz="1867" b="1" i="0" u="none" strike="noStrike" kern="1200" cap="none" spc="0" normalizeH="0" baseline="30000" noProof="0" dirty="0">
                <a:ln>
                  <a:noFill/>
                </a:ln>
                <a:solidFill>
                  <a:srgbClr val="2E1C45"/>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pic>
          <p:nvPicPr>
            <p:cNvPr id="2" name="Picture 1">
              <a:extLst>
                <a:ext uri="{FF2B5EF4-FFF2-40B4-BE49-F238E27FC236}">
                  <a16:creationId xmlns:a16="http://schemas.microsoft.com/office/drawing/2014/main" id="{B7CFA9BB-BA0A-8F42-B1CA-1A171465EA8E}"/>
                </a:ext>
              </a:extLst>
            </p:cNvPr>
            <p:cNvPicPr>
              <a:picLocks noChangeAspect="1"/>
            </p:cNvPicPr>
            <p:nvPr/>
          </p:nvPicPr>
          <p:blipFill>
            <a:blip r:embed="rId7"/>
            <a:stretch>
              <a:fillRect/>
            </a:stretch>
          </p:blipFill>
          <p:spPr>
            <a:xfrm>
              <a:off x="401503" y="1467556"/>
              <a:ext cx="4309645" cy="2826147"/>
            </a:xfrm>
            <a:prstGeom prst="rect">
              <a:avLst/>
            </a:prstGeom>
          </p:spPr>
        </p:pic>
        <p:sp>
          <p:nvSpPr>
            <p:cNvPr id="14" name="TextBox 13">
              <a:extLst>
                <a:ext uri="{FF2B5EF4-FFF2-40B4-BE49-F238E27FC236}">
                  <a16:creationId xmlns:a16="http://schemas.microsoft.com/office/drawing/2014/main" id="{34EEE8DE-4A2A-594E-9693-2172B7615F0D}"/>
                </a:ext>
              </a:extLst>
            </p:cNvPr>
            <p:cNvSpPr txBox="1"/>
            <p:nvPr/>
          </p:nvSpPr>
          <p:spPr>
            <a:xfrm>
              <a:off x="1568826" y="2779190"/>
              <a:ext cx="3008506" cy="284742"/>
            </a:xfrm>
            <a:prstGeom prst="rect">
              <a:avLst/>
            </a:prstGeom>
            <a:noFill/>
          </p:spPr>
          <p:txBody>
            <a:bodyPr wrap="square" rtlCol="0">
              <a:spAutoFit/>
            </a:bodyPr>
            <a:lstStyle/>
            <a:p>
              <a:pPr marL="0" marR="0" lvl="0" indent="0" algn="ctr" defTabSz="60903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2E1C45"/>
                  </a:solidFill>
                  <a:effectLst/>
                  <a:uLnTx/>
                  <a:uFillTx/>
                  <a:latin typeface="Calibri" panose="020F0502020204030204" pitchFamily="34" charset="0"/>
                  <a:ea typeface="MS PGothic" panose="020B0600070205080204" pitchFamily="34" charset="-128"/>
                  <a:cs typeface="Calibri" panose="020F0502020204030204" pitchFamily="34" charset="0"/>
                </a:rPr>
                <a:t>Median Time to onset 5.4 months</a:t>
              </a:r>
              <a:endParaRPr kumimoji="0" lang="en-US" sz="1867" b="1" i="0" u="none" strike="noStrike" kern="1200" cap="none" spc="0" normalizeH="0" baseline="30000" noProof="0" dirty="0">
                <a:ln>
                  <a:noFill/>
                </a:ln>
                <a:solidFill>
                  <a:srgbClr val="2E1C45"/>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25" name="TextBox 24">
              <a:extLst>
                <a:ext uri="{FF2B5EF4-FFF2-40B4-BE49-F238E27FC236}">
                  <a16:creationId xmlns:a16="http://schemas.microsoft.com/office/drawing/2014/main" id="{CD8CDBF1-5EA2-884B-AC22-56BAA8B1F9AF}"/>
                </a:ext>
              </a:extLst>
            </p:cNvPr>
            <p:cNvSpPr txBox="1"/>
            <p:nvPr/>
          </p:nvSpPr>
          <p:spPr>
            <a:xfrm>
              <a:off x="1568826" y="3010318"/>
              <a:ext cx="3008506" cy="238575"/>
            </a:xfrm>
            <a:prstGeom prst="rect">
              <a:avLst/>
            </a:prstGeom>
            <a:noFill/>
          </p:spPr>
          <p:txBody>
            <a:bodyPr wrap="square" rtlCol="0">
              <a:spAutoFit/>
            </a:bodyPr>
            <a:lstStyle/>
            <a:p>
              <a:pPr marL="0" marR="0" lvl="0" indent="0" algn="ctr" defTabSz="60903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2E1C45"/>
                  </a:solidFill>
                  <a:effectLst/>
                  <a:uLnTx/>
                  <a:uFillTx/>
                  <a:latin typeface="Calibri" panose="020F0502020204030204" pitchFamily="34" charset="0"/>
                  <a:ea typeface="MS PGothic" panose="020B0600070205080204" pitchFamily="34" charset="-128"/>
                  <a:cs typeface="Calibri" panose="020F0502020204030204" pitchFamily="34" charset="0"/>
                </a:rPr>
                <a:t>Median Time to G3 3.2 months</a:t>
              </a:r>
              <a:endParaRPr kumimoji="0" lang="en-US" sz="1467" b="1" i="0" u="none" strike="noStrike" kern="1200" cap="none" spc="0" normalizeH="0" baseline="30000" noProof="0" dirty="0">
                <a:ln>
                  <a:noFill/>
                </a:ln>
                <a:solidFill>
                  <a:srgbClr val="2E1C45"/>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spTree>
    <p:extLst>
      <p:ext uri="{BB962C8B-B14F-4D97-AF65-F5344CB8AC3E}">
        <p14:creationId xmlns:p14="http://schemas.microsoft.com/office/powerpoint/2010/main" val="1849208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93643"/>
            <a:ext cx="10358967" cy="1143000"/>
          </a:xfrm>
        </p:spPr>
        <p:txBody>
          <a:bodyPr/>
          <a:lstStyle/>
          <a:p>
            <a:r>
              <a:rPr lang="en-US" dirty="0"/>
              <a:t>DESTINY-Breast04: Detailed Safety Summary</a:t>
            </a:r>
          </a:p>
        </p:txBody>
      </p:sp>
      <p:pic>
        <p:nvPicPr>
          <p:cNvPr id="17" name="Picture 16" descr="A close-up of a graph&#10;&#10;Description automatically generated">
            <a:extLst>
              <a:ext uri="{FF2B5EF4-FFF2-40B4-BE49-F238E27FC236}">
                <a16:creationId xmlns:a16="http://schemas.microsoft.com/office/drawing/2014/main" id="{510DDC49-B902-064C-F570-09C281F75DE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117" r="2977"/>
          <a:stretch/>
        </p:blipFill>
        <p:spPr>
          <a:xfrm>
            <a:off x="354332" y="1336643"/>
            <a:ext cx="11483333" cy="4135907"/>
          </a:xfrm>
          <a:prstGeom prst="rect">
            <a:avLst/>
          </a:prstGeom>
        </p:spPr>
      </p:pic>
      <p:sp>
        <p:nvSpPr>
          <p:cNvPr id="20" name="TextBox 19">
            <a:extLst>
              <a:ext uri="{FF2B5EF4-FFF2-40B4-BE49-F238E27FC236}">
                <a16:creationId xmlns:a16="http://schemas.microsoft.com/office/drawing/2014/main" id="{D402D6C9-BB63-5DA4-171A-DABF30C8A168}"/>
              </a:ext>
            </a:extLst>
          </p:cNvPr>
          <p:cNvSpPr txBox="1"/>
          <p:nvPr/>
        </p:nvSpPr>
        <p:spPr>
          <a:xfrm>
            <a:off x="130629" y="6479691"/>
            <a:ext cx="5326742" cy="323165"/>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panose="020B0600070205080204" pitchFamily="34" charset="-128"/>
                <a:cs typeface="+mn-cs"/>
              </a:rPr>
              <a:t>Rugo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 HS et al. ESMO Breast 2023;</a:t>
            </a: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t>Abstract 185O.</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1" name="Rectangle 20">
            <a:extLst>
              <a:ext uri="{FF2B5EF4-FFF2-40B4-BE49-F238E27FC236}">
                <a16:creationId xmlns:a16="http://schemas.microsoft.com/office/drawing/2014/main" id="{5A72EDC6-E1B5-90F2-0E78-70CC312B647E}"/>
              </a:ext>
            </a:extLst>
          </p:cNvPr>
          <p:cNvSpPr/>
          <p:nvPr/>
        </p:nvSpPr>
        <p:spPr bwMode="auto">
          <a:xfrm>
            <a:off x="1538513" y="4354285"/>
            <a:ext cx="4426857" cy="391886"/>
          </a:xfrm>
          <a:prstGeom prst="rect">
            <a:avLst/>
          </a:prstGeom>
          <a:noFill/>
          <a:ln w="19050" cap="flat" cmpd="sng" algn="ctr">
            <a:solidFill>
              <a:srgbClr val="01257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anose="020B0600070205080204" pitchFamily="34" charset="-128"/>
              <a:cs typeface="+mn-cs"/>
            </a:endParaRPr>
          </a:p>
        </p:txBody>
      </p:sp>
    </p:spTree>
    <p:custDataLst>
      <p:tags r:id="rId1"/>
    </p:custDataLst>
    <p:extLst>
      <p:ext uri="{BB962C8B-B14F-4D97-AF65-F5344CB8AC3E}">
        <p14:creationId xmlns:p14="http://schemas.microsoft.com/office/powerpoint/2010/main" val="2028938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85F70C7E-4281-2640-9E01-D8862C166087}"/>
              </a:ext>
            </a:extLst>
          </p:cNvPr>
          <p:cNvSpPr/>
          <p:nvPr/>
        </p:nvSpPr>
        <p:spPr>
          <a:xfrm>
            <a:off x="6376143" y="869853"/>
            <a:ext cx="2596219" cy="408623"/>
          </a:xfrm>
          <a:prstGeom prst="roundRect">
            <a:avLst/>
          </a:prstGeom>
          <a:solidFill>
            <a:srgbClr val="FF9900"/>
          </a:solidFill>
          <a:ln>
            <a:solidFill>
              <a:srgbClr val="FF9900"/>
            </a:solidFill>
          </a:ln>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9" name="Rounded Rectangle 8">
            <a:extLst>
              <a:ext uri="{FF2B5EF4-FFF2-40B4-BE49-F238E27FC236}">
                <a16:creationId xmlns:a16="http://schemas.microsoft.com/office/drawing/2014/main" id="{69A5A08E-32AD-9940-B984-AD8F9AAD7853}"/>
              </a:ext>
            </a:extLst>
          </p:cNvPr>
          <p:cNvSpPr/>
          <p:nvPr/>
        </p:nvSpPr>
        <p:spPr>
          <a:xfrm>
            <a:off x="6234101" y="1358901"/>
            <a:ext cx="4793943" cy="1077217"/>
          </a:xfrm>
          <a:prstGeom prst="roundRect">
            <a:avLst/>
          </a:prstGeom>
          <a:solidFill>
            <a:schemeClr val="bg1"/>
          </a:solidFill>
          <a:ln w="28575">
            <a:solidFill>
              <a:srgbClr val="FF9900"/>
            </a:solidFill>
          </a:ln>
        </p:spPr>
        <p:txBody>
          <a:bodyPr wrap="square" rtlCol="0" anchor="ctr">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0" name="Rectangle 9">
            <a:extLst>
              <a:ext uri="{FF2B5EF4-FFF2-40B4-BE49-F238E27FC236}">
                <a16:creationId xmlns:a16="http://schemas.microsoft.com/office/drawing/2014/main" id="{4B909228-8946-8C49-B3D0-251E0A7D89E0}"/>
              </a:ext>
            </a:extLst>
          </p:cNvPr>
          <p:cNvSpPr/>
          <p:nvPr/>
        </p:nvSpPr>
        <p:spPr>
          <a:xfrm rot="5400000">
            <a:off x="7510101" y="-168611"/>
            <a:ext cx="430887" cy="2493635"/>
          </a:xfrm>
          <a:prstGeom prst="rect">
            <a:avLst/>
          </a:prstGeom>
        </p:spPr>
        <p:txBody>
          <a:bodyPr vert="vert270"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Diagnostic if ILD suspected  </a:t>
            </a:r>
          </a:p>
        </p:txBody>
      </p:sp>
      <p:sp>
        <p:nvSpPr>
          <p:cNvPr id="7" name="Rounded Rectangle 6">
            <a:extLst>
              <a:ext uri="{FF2B5EF4-FFF2-40B4-BE49-F238E27FC236}">
                <a16:creationId xmlns:a16="http://schemas.microsoft.com/office/drawing/2014/main" id="{37D72D5F-D0C0-C148-AE03-B4FEFD4BB0FD}"/>
              </a:ext>
            </a:extLst>
          </p:cNvPr>
          <p:cNvSpPr/>
          <p:nvPr/>
        </p:nvSpPr>
        <p:spPr>
          <a:xfrm>
            <a:off x="1345463" y="869855"/>
            <a:ext cx="2029571" cy="408623"/>
          </a:xfrm>
          <a:prstGeom prst="roundRect">
            <a:avLst/>
          </a:prstGeom>
          <a:solidFill>
            <a:srgbClr val="00B0F0"/>
          </a:solidFill>
          <a:ln>
            <a:solidFill>
              <a:schemeClr val="accent3">
                <a:lumMod val="60000"/>
                <a:lumOff val="40000"/>
              </a:schemeClr>
            </a:solidFill>
          </a:ln>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5" name="Rounded Rectangle 4">
            <a:extLst>
              <a:ext uri="{FF2B5EF4-FFF2-40B4-BE49-F238E27FC236}">
                <a16:creationId xmlns:a16="http://schemas.microsoft.com/office/drawing/2014/main" id="{2848570C-B249-E54D-943E-2F7BE6AE7632}"/>
              </a:ext>
            </a:extLst>
          </p:cNvPr>
          <p:cNvSpPr/>
          <p:nvPr/>
        </p:nvSpPr>
        <p:spPr>
          <a:xfrm>
            <a:off x="1203419" y="1285569"/>
            <a:ext cx="4793943" cy="1116080"/>
          </a:xfrm>
          <a:prstGeom prst="roundRect">
            <a:avLst/>
          </a:prstGeom>
          <a:solidFill>
            <a:schemeClr val="bg1"/>
          </a:solidFill>
          <a:ln w="28575">
            <a:solidFill>
              <a:srgbClr val="00B0F0"/>
            </a:solidFill>
          </a:ln>
        </p:spPr>
        <p:txBody>
          <a:bodyPr wrap="square" rtlCol="0" anchor="ctr">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graphicFrame>
        <p:nvGraphicFramePr>
          <p:cNvPr id="2" name="Table 1">
            <a:extLst>
              <a:ext uri="{FF2B5EF4-FFF2-40B4-BE49-F238E27FC236}">
                <a16:creationId xmlns:a16="http://schemas.microsoft.com/office/drawing/2014/main" id="{D95EE697-5094-9045-8F99-641260050EE4}"/>
              </a:ext>
            </a:extLst>
          </p:cNvPr>
          <p:cNvGraphicFramePr>
            <a:graphicFrameLocks noGrp="1"/>
          </p:cNvGraphicFramePr>
          <p:nvPr/>
        </p:nvGraphicFramePr>
        <p:xfrm>
          <a:off x="607626" y="2559245"/>
          <a:ext cx="11000421" cy="4093530"/>
        </p:xfrm>
        <a:graphic>
          <a:graphicData uri="http://schemas.openxmlformats.org/drawingml/2006/table">
            <a:tbl>
              <a:tblPr firstRow="1" bandRow="1">
                <a:tableStyleId>{B301B821-A1FF-4177-AEE7-76D212191A09}</a:tableStyleId>
              </a:tblPr>
              <a:tblGrid>
                <a:gridCol w="1545876">
                  <a:extLst>
                    <a:ext uri="{9D8B030D-6E8A-4147-A177-3AD203B41FA5}">
                      <a16:colId xmlns:a16="http://schemas.microsoft.com/office/drawing/2014/main" val="4173561141"/>
                    </a:ext>
                  </a:extLst>
                </a:gridCol>
                <a:gridCol w="3191357">
                  <a:extLst>
                    <a:ext uri="{9D8B030D-6E8A-4147-A177-3AD203B41FA5}">
                      <a16:colId xmlns:a16="http://schemas.microsoft.com/office/drawing/2014/main" val="2044972123"/>
                    </a:ext>
                  </a:extLst>
                </a:gridCol>
                <a:gridCol w="2426388">
                  <a:extLst>
                    <a:ext uri="{9D8B030D-6E8A-4147-A177-3AD203B41FA5}">
                      <a16:colId xmlns:a16="http://schemas.microsoft.com/office/drawing/2014/main" val="3342120959"/>
                    </a:ext>
                  </a:extLst>
                </a:gridCol>
                <a:gridCol w="3836800">
                  <a:extLst>
                    <a:ext uri="{9D8B030D-6E8A-4147-A177-3AD203B41FA5}">
                      <a16:colId xmlns:a16="http://schemas.microsoft.com/office/drawing/2014/main" val="3760374024"/>
                    </a:ext>
                  </a:extLst>
                </a:gridCol>
              </a:tblGrid>
              <a:tr h="294963">
                <a:tc>
                  <a:txBody>
                    <a:bodyPr/>
                    <a:lstStyle/>
                    <a:p>
                      <a:pPr>
                        <a:lnSpc>
                          <a:spcPct val="85000"/>
                        </a:lnSpc>
                      </a:pPr>
                      <a:endParaRPr lang="en-US" sz="1600" b="0" i="0" dirty="0">
                        <a:latin typeface="Calibri" panose="020F0502020204030204" pitchFamily="34" charset="0"/>
                        <a:cs typeface="Calibri" panose="020F0502020204030204" pitchFamily="34" charset="0"/>
                      </a:endParaRPr>
                    </a:p>
                  </a:txBody>
                  <a:tcPr marL="121920" marR="121920" marT="60960" marB="6096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85000"/>
                        </a:lnSpc>
                      </a:pPr>
                      <a:r>
                        <a:rPr lang="en-US" sz="1900" b="1" i="0" dirty="0">
                          <a:latin typeface="Calibri" panose="020F0502020204030204" pitchFamily="34" charset="0"/>
                          <a:cs typeface="Calibri" panose="020F0502020204030204" pitchFamily="34" charset="0"/>
                        </a:rPr>
                        <a:t>Grade 1</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85000"/>
                        </a:lnSpc>
                      </a:pPr>
                      <a:r>
                        <a:rPr lang="en-US" sz="1900" b="1" i="0" dirty="0">
                          <a:latin typeface="Calibri" panose="020F0502020204030204" pitchFamily="34" charset="0"/>
                          <a:cs typeface="Calibri" panose="020F0502020204030204" pitchFamily="34" charset="0"/>
                        </a:rPr>
                        <a:t>Grade 2</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tc>
                  <a:txBody>
                    <a:bodyPr/>
                    <a:lstStyle/>
                    <a:p>
                      <a:pPr algn="ctr">
                        <a:lnSpc>
                          <a:spcPct val="85000"/>
                        </a:lnSpc>
                      </a:pPr>
                      <a:r>
                        <a:rPr lang="en-US" sz="1900" b="1" i="0" dirty="0">
                          <a:latin typeface="Calibri" panose="020F0502020204030204" pitchFamily="34" charset="0"/>
                          <a:cs typeface="Calibri" panose="020F0502020204030204" pitchFamily="34" charset="0"/>
                        </a:rPr>
                        <a:t>Grade 3/4</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266130872"/>
                  </a:ext>
                </a:extLst>
              </a:tr>
              <a:tr h="404965">
                <a:tc>
                  <a:txBody>
                    <a:bodyPr/>
                    <a:lstStyle/>
                    <a:p>
                      <a:pPr>
                        <a:lnSpc>
                          <a:spcPct val="85000"/>
                        </a:lnSpc>
                      </a:pPr>
                      <a:r>
                        <a:rPr lang="en-US" sz="1600" b="1" i="0" dirty="0">
                          <a:latin typeface="Calibri" panose="020F0502020204030204" pitchFamily="34" charset="0"/>
                          <a:cs typeface="Calibri" panose="020F0502020204030204" pitchFamily="34" charset="0"/>
                        </a:rPr>
                        <a:t>Description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lang="en-GB" sz="1500" b="0" i="0" noProof="0" dirty="0">
                          <a:solidFill>
                            <a:schemeClr val="tx1"/>
                          </a:solidFill>
                          <a:latin typeface="Calibri" panose="020F0502020204030204" pitchFamily="34" charset="0"/>
                          <a:cs typeface="Calibri" panose="020F0502020204030204" pitchFamily="34" charset="0"/>
                        </a:rPr>
                        <a:t>Asymptomatic </a:t>
                      </a:r>
                    </a:p>
                    <a:p>
                      <a:pPr marL="0" marR="0" lvl="0" indent="0" algn="ctr" defTabSz="457200" rtl="0" eaLnBrk="1" fontAlgn="auto" latinLnBrk="0" hangingPunct="1">
                        <a:lnSpc>
                          <a:spcPct val="85000"/>
                        </a:lnSpc>
                        <a:spcBef>
                          <a:spcPts val="0"/>
                        </a:spcBef>
                        <a:spcAft>
                          <a:spcPts val="0"/>
                        </a:spcAft>
                        <a:buClrTx/>
                        <a:buSzTx/>
                        <a:buFontTx/>
                        <a:buNone/>
                        <a:tabLst/>
                        <a:defRPr/>
                      </a:pPr>
                      <a:r>
                        <a:rPr lang="en-GB" sz="1500" b="0" i="0" noProof="0" dirty="0">
                          <a:solidFill>
                            <a:schemeClr val="tx1"/>
                          </a:solidFill>
                          <a:latin typeface="Calibri" panose="020F0502020204030204" pitchFamily="34" charset="0"/>
                          <a:cs typeface="Calibri" panose="020F0502020204030204" pitchFamily="34" charset="0"/>
                        </a:rPr>
                        <a:t>(</a:t>
                      </a:r>
                      <a:r>
                        <a:rPr lang="en-GB" sz="1500" b="0" i="0" dirty="0">
                          <a:latin typeface="Calibri" panose="020F0502020204030204" pitchFamily="34" charset="0"/>
                          <a:cs typeface="Calibri" panose="020F0502020204030204" pitchFamily="34" charset="0"/>
                        </a:rPr>
                        <a:t>diagnostic observations only)</a:t>
                      </a:r>
                      <a:endParaRPr lang="en-GB" sz="1500" b="0" i="0" noProof="0" dirty="0">
                        <a:solidFill>
                          <a:schemeClr val="tx1"/>
                        </a:solidFill>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lang="en-GB" sz="1500" b="0" i="0" noProof="0" dirty="0">
                          <a:solidFill>
                            <a:schemeClr val="tx1"/>
                          </a:solidFill>
                          <a:latin typeface="Calibri" panose="020F0502020204030204" pitchFamily="34" charset="0"/>
                          <a:cs typeface="Calibri" panose="020F0502020204030204" pitchFamily="34" charset="0"/>
                        </a:rPr>
                        <a:t>Symptomatic; </a:t>
                      </a:r>
                    </a:p>
                    <a:p>
                      <a:pPr marL="0" marR="0" lvl="0" indent="0" algn="ctr" defTabSz="457200" rtl="0" eaLnBrk="1" fontAlgn="auto" latinLnBrk="0" hangingPunct="1">
                        <a:lnSpc>
                          <a:spcPct val="85000"/>
                        </a:lnSpc>
                        <a:spcBef>
                          <a:spcPts val="0"/>
                        </a:spcBef>
                        <a:spcAft>
                          <a:spcPts val="0"/>
                        </a:spcAft>
                        <a:buClrTx/>
                        <a:buSzTx/>
                        <a:buFontTx/>
                        <a:buNone/>
                        <a:tabLst/>
                        <a:defRPr/>
                      </a:pPr>
                      <a:r>
                        <a:rPr lang="en-GB" sz="1500" b="0" i="0" noProof="0" dirty="0">
                          <a:solidFill>
                            <a:schemeClr val="tx1"/>
                          </a:solidFill>
                          <a:latin typeface="Calibri" panose="020F0502020204030204" pitchFamily="34" charset="0"/>
                          <a:cs typeface="Calibri" panose="020F0502020204030204" pitchFamily="34" charset="0"/>
                        </a:rPr>
                        <a:t>limiting instrumental ADL</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lang="en-GB" sz="1500" b="0" i="0" noProof="0" dirty="0">
                          <a:solidFill>
                            <a:schemeClr val="tx1"/>
                          </a:solidFill>
                          <a:latin typeface="Calibri" panose="020F0502020204030204" pitchFamily="34" charset="0"/>
                          <a:cs typeface="Calibri" panose="020F0502020204030204" pitchFamily="34" charset="0"/>
                        </a:rPr>
                        <a:t>Severe symptoms; limiting self-care ADL; oxygen (G3); Life-threatening (G4)</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6597457"/>
                  </a:ext>
                </a:extLst>
              </a:tr>
              <a:tr h="558578">
                <a:tc>
                  <a:txBody>
                    <a:bodyPr/>
                    <a:lstStyle/>
                    <a:p>
                      <a:pPr>
                        <a:lnSpc>
                          <a:spcPct val="85000"/>
                        </a:lnSpc>
                      </a:pPr>
                      <a:r>
                        <a:rPr lang="en-US" sz="1600" b="1" i="0" dirty="0">
                          <a:latin typeface="Calibri" panose="020F0502020204030204" pitchFamily="34" charset="0"/>
                          <a:cs typeface="Calibri" panose="020F0502020204030204" pitchFamily="34" charset="0"/>
                        </a:rPr>
                        <a:t>T-</a:t>
                      </a:r>
                      <a:r>
                        <a:rPr lang="en-US" sz="1600" b="1" i="0" dirty="0" err="1">
                          <a:latin typeface="Calibri" panose="020F0502020204030204" pitchFamily="34" charset="0"/>
                          <a:cs typeface="Calibri" panose="020F0502020204030204" pitchFamily="34" charset="0"/>
                        </a:rPr>
                        <a:t>DXd</a:t>
                      </a:r>
                      <a:endParaRPr lang="en-US" sz="1600" b="1" i="0" dirty="0">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500" b="0" i="0" dirty="0">
                          <a:latin typeface="Calibri" panose="020F0502020204030204" pitchFamily="34" charset="0"/>
                          <a:cs typeface="Calibri" panose="020F0502020204030204" pitchFamily="34" charset="0"/>
                        </a:rPr>
                        <a:t>Hold </a:t>
                      </a:r>
                    </a:p>
                    <a:p>
                      <a:pPr algn="ctr">
                        <a:lnSpc>
                          <a:spcPct val="85000"/>
                        </a:lnSpc>
                      </a:pPr>
                      <a:r>
                        <a:rPr lang="en-US" sz="1500" b="0" i="0" dirty="0">
                          <a:latin typeface="Calibri" panose="020F0502020204030204" pitchFamily="34" charset="0"/>
                          <a:cs typeface="Calibri" panose="020F0502020204030204" pitchFamily="34" charset="0"/>
                        </a:rPr>
                        <a:t>(restart if resolved within 49 days, otherwise discontinue)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500" b="0" i="0" dirty="0">
                          <a:latin typeface="Calibri" panose="020F0502020204030204" pitchFamily="34" charset="0"/>
                          <a:cs typeface="Calibri" panose="020F0502020204030204" pitchFamily="34" charset="0"/>
                        </a:rPr>
                        <a:t>Discontinue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500" b="0" i="0" dirty="0">
                          <a:latin typeface="Calibri" panose="020F0502020204030204" pitchFamily="34" charset="0"/>
                          <a:cs typeface="Calibri" panose="020F0502020204030204" pitchFamily="34" charset="0"/>
                        </a:rPr>
                        <a:t>Discontinue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8419281"/>
                  </a:ext>
                </a:extLst>
              </a:tr>
              <a:tr h="457826">
                <a:tc>
                  <a:txBody>
                    <a:bodyPr/>
                    <a:lstStyle/>
                    <a:p>
                      <a:pPr>
                        <a:lnSpc>
                          <a:spcPct val="85000"/>
                        </a:lnSpc>
                      </a:pPr>
                      <a:r>
                        <a:rPr lang="en-US" sz="1600" b="1" i="0" dirty="0">
                          <a:latin typeface="Calibri" panose="020F0502020204030204" pitchFamily="34" charset="0"/>
                          <a:cs typeface="Calibri" panose="020F0502020204030204" pitchFamily="34" charset="0"/>
                        </a:rPr>
                        <a:t>Dose reduction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kern="1200" dirty="0">
                          <a:solidFill>
                            <a:schemeClr val="dk1"/>
                          </a:solidFill>
                          <a:effectLst/>
                          <a:latin typeface="Calibri" panose="020F0502020204030204" pitchFamily="34" charset="0"/>
                          <a:ea typeface="+mn-ea"/>
                          <a:cs typeface="Calibri" panose="020F0502020204030204" pitchFamily="34" charset="0"/>
                        </a:rPr>
                        <a:t>Same dose if ≤28d, lower dose if &gt; 28d</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500" b="0" i="0" dirty="0">
                          <a:latin typeface="Calibri" panose="020F0502020204030204" pitchFamily="34" charset="0"/>
                          <a:cs typeface="Calibri" panose="020F0502020204030204" pitchFamily="34" charset="0"/>
                        </a:rPr>
                        <a:t>N/A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500" b="0" i="0" dirty="0">
                          <a:latin typeface="Calibri" panose="020F0502020204030204" pitchFamily="34" charset="0"/>
                          <a:cs typeface="Calibri" panose="020F0502020204030204" pitchFamily="34" charset="0"/>
                        </a:rPr>
                        <a:t>N/A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7156860"/>
                  </a:ext>
                </a:extLst>
              </a:tr>
              <a:tr h="558578">
                <a:tc>
                  <a:txBody>
                    <a:bodyPr/>
                    <a:lstStyle/>
                    <a:p>
                      <a:pPr>
                        <a:lnSpc>
                          <a:spcPct val="85000"/>
                        </a:lnSpc>
                      </a:pPr>
                      <a:r>
                        <a:rPr lang="en-US" sz="1600" b="1" i="0" dirty="0">
                          <a:latin typeface="Calibri" panose="020F0502020204030204" pitchFamily="34" charset="0"/>
                          <a:cs typeface="Calibri" panose="020F0502020204030204" pitchFamily="34" charset="0"/>
                        </a:rPr>
                        <a:t>Steroids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GB" sz="1500" b="0" i="0" dirty="0">
                          <a:latin typeface="Calibri" panose="020F0502020204030204" pitchFamily="34" charset="0"/>
                          <a:cs typeface="Calibri" panose="020F0502020204030204" pitchFamily="34" charset="0"/>
                        </a:rPr>
                        <a:t>0.5 mg/kg/day</a:t>
                      </a:r>
                      <a:endParaRPr lang="en-US" sz="1500" b="0" i="0" dirty="0">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GB" sz="1500" b="0" i="0" dirty="0">
                          <a:latin typeface="Calibri" panose="020F0502020204030204" pitchFamily="34" charset="0"/>
                          <a:cs typeface="Calibri" panose="020F0502020204030204" pitchFamily="34" charset="0"/>
                        </a:rPr>
                        <a:t>≥1 mg/kg/day</a:t>
                      </a:r>
                      <a:endParaRPr lang="en-US" sz="1500" b="0" i="0" dirty="0">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GB" sz="1500" b="0" i="0" dirty="0">
                          <a:latin typeface="Calibri" panose="020F0502020204030204" pitchFamily="34" charset="0"/>
                          <a:cs typeface="Calibri" panose="020F0502020204030204" pitchFamily="34" charset="0"/>
                        </a:rPr>
                        <a:t>Methylprednisolone </a:t>
                      </a:r>
                      <a:r>
                        <a:rPr lang="en-GB" sz="1500" b="0" i="0" dirty="0" err="1">
                          <a:latin typeface="Calibri" panose="020F0502020204030204" pitchFamily="34" charset="0"/>
                          <a:cs typeface="Calibri" panose="020F0502020204030204" pitchFamily="34" charset="0"/>
                        </a:rPr>
                        <a:t>i.v.</a:t>
                      </a:r>
                      <a:r>
                        <a:rPr lang="en-GB" sz="1500" b="0" i="0" dirty="0">
                          <a:latin typeface="Calibri" panose="020F0502020204030204" pitchFamily="34" charset="0"/>
                          <a:cs typeface="Calibri" panose="020F0502020204030204" pitchFamily="34" charset="0"/>
                        </a:rPr>
                        <a:t> 500-1000 mg/d for 3d, followed by ≥1 mg/kg/d prednisolone for 14d</a:t>
                      </a:r>
                      <a:endParaRPr lang="en-US" sz="1500" b="0" i="0" dirty="0">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624397"/>
                  </a:ext>
                </a:extLst>
              </a:tr>
              <a:tr h="558578">
                <a:tc>
                  <a:txBody>
                    <a:bodyPr/>
                    <a:lstStyle/>
                    <a:p>
                      <a:pPr>
                        <a:lnSpc>
                          <a:spcPct val="85000"/>
                        </a:lnSpc>
                      </a:pPr>
                      <a:r>
                        <a:rPr lang="en-US" sz="1600" b="1" i="0" dirty="0">
                          <a:latin typeface="Calibri" panose="020F0502020204030204" pitchFamily="34" charset="0"/>
                          <a:cs typeface="Calibri" panose="020F0502020204030204" pitchFamily="34" charset="0"/>
                        </a:rPr>
                        <a:t>Escalation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If worsens despite initiation of steroids, follow Grade 2 guidelines</a:t>
                      </a:r>
                      <a:endParaRPr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GB" sz="1500" b="0" i="0" dirty="0">
                          <a:latin typeface="Calibri" panose="020F0502020204030204" pitchFamily="34" charset="0"/>
                          <a:cs typeface="Calibri" panose="020F0502020204030204" pitchFamily="34" charset="0"/>
                        </a:rPr>
                        <a:t>If not better within 5d: Increase dose or switch to IV</a:t>
                      </a:r>
                      <a:endParaRPr lang="en-US" sz="1500" b="0" i="0" dirty="0">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GB" sz="1500" b="0" i="0" dirty="0">
                          <a:latin typeface="Calibri" panose="020F0502020204030204" pitchFamily="34" charset="0"/>
                          <a:cs typeface="Calibri" panose="020F0502020204030204" pitchFamily="34" charset="0"/>
                        </a:rPr>
                        <a:t>If not better within 5d:</a:t>
                      </a:r>
                    </a:p>
                    <a:p>
                      <a:pPr algn="ctr">
                        <a:lnSpc>
                          <a:spcPct val="85000"/>
                        </a:lnSpc>
                      </a:pPr>
                      <a:r>
                        <a:rPr lang="en-US" sz="1500" b="0" i="0" dirty="0">
                          <a:latin typeface="Calibri" panose="020F0502020204030204" pitchFamily="34" charset="0"/>
                          <a:cs typeface="Calibri" panose="020F0502020204030204" pitchFamily="34" charset="0"/>
                        </a:rPr>
                        <a:t>Infliximab, IVIG or MMF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3082016"/>
                  </a:ext>
                </a:extLst>
              </a:tr>
              <a:tr h="404965">
                <a:tc>
                  <a:txBody>
                    <a:bodyPr/>
                    <a:lstStyle/>
                    <a:p>
                      <a:pPr>
                        <a:lnSpc>
                          <a:spcPct val="85000"/>
                        </a:lnSpc>
                      </a:pPr>
                      <a:r>
                        <a:rPr lang="en-US" sz="1600" b="1" i="0" dirty="0">
                          <a:latin typeface="Calibri" panose="020F0502020204030204" pitchFamily="34" charset="0"/>
                          <a:cs typeface="Calibri" panose="020F0502020204030204" pitchFamily="34" charset="0"/>
                        </a:rPr>
                        <a:t>Duration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Until improvement, followed by gradual taper over ≥4 weeks</a:t>
                      </a:r>
                      <a:endParaRPr lang="en-US" sz="1500" b="0" i="0" dirty="0">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85000"/>
                        </a:lnSpc>
                      </a:pPr>
                      <a:r>
                        <a:rPr lang="en-GB" sz="1500" b="0" i="0" noProof="0" dirty="0">
                          <a:solidFill>
                            <a:schemeClr val="tx1"/>
                          </a:solidFill>
                          <a:latin typeface="Calibri" panose="020F0502020204030204" pitchFamily="34" charset="0"/>
                          <a:cs typeface="Calibri" panose="020F0502020204030204" pitchFamily="34" charset="0"/>
                        </a:rPr>
                        <a:t>For at least 14d or until complete resolution of clinical and chest CT findings then gradually taper (for at least 4wks)</a:t>
                      </a:r>
                      <a:endParaRPr lang="en-US" sz="1500" b="0" i="0" dirty="0">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595995933"/>
                  </a:ext>
                </a:extLst>
              </a:tr>
            </a:tbl>
          </a:graphicData>
        </a:graphic>
      </p:graphicFrame>
      <p:sp>
        <p:nvSpPr>
          <p:cNvPr id="3" name="Rectangle 2">
            <a:extLst>
              <a:ext uri="{FF2B5EF4-FFF2-40B4-BE49-F238E27FC236}">
                <a16:creationId xmlns:a16="http://schemas.microsoft.com/office/drawing/2014/main" id="{D77978E4-B5FC-E64D-BAC3-5360353BFE48}"/>
              </a:ext>
            </a:extLst>
          </p:cNvPr>
          <p:cNvSpPr/>
          <p:nvPr/>
        </p:nvSpPr>
        <p:spPr>
          <a:xfrm>
            <a:off x="6443217" y="1343727"/>
            <a:ext cx="4048219" cy="1077218"/>
          </a:xfrm>
          <a:prstGeom prst="rect">
            <a:avLst/>
          </a:prstGeom>
        </p:spPr>
        <p:txBody>
          <a:bodyPr wrap="square">
            <a:spAutoFit/>
          </a:bodyPr>
          <a:lstStyle/>
          <a:p>
            <a:pPr marL="304792" marR="0" lvl="0" indent="-304792" algn="l" defTabSz="609585" rtl="0" eaLnBrk="0" fontAlgn="base" latinLnBrk="0" hangingPunct="0">
              <a:lnSpc>
                <a:spcPct val="100000"/>
              </a:lnSpc>
              <a:spcBef>
                <a:spcPct val="0"/>
              </a:spcBef>
              <a:spcAft>
                <a:spcPct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Lung function test</a:t>
            </a:r>
          </a:p>
          <a:p>
            <a:pPr marL="304792" marR="0" lvl="0" indent="-304792" algn="l" defTabSz="609585" rtl="0" eaLnBrk="0" fontAlgn="base" latinLnBrk="0" hangingPunct="0">
              <a:lnSpc>
                <a:spcPct val="100000"/>
              </a:lnSpc>
              <a:spcBef>
                <a:spcPct val="0"/>
              </a:spcBef>
              <a:spcAft>
                <a:spcPct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CT chest scan (ideally high-resolution CT)</a:t>
            </a:r>
          </a:p>
          <a:p>
            <a:pPr marL="304792" marR="0" lvl="0" indent="-304792" algn="l" defTabSz="609585" rtl="0" eaLnBrk="0" fontAlgn="base" latinLnBrk="0" hangingPunct="0">
              <a:lnSpc>
                <a:spcPct val="100000"/>
              </a:lnSpc>
              <a:spcBef>
                <a:spcPct val="0"/>
              </a:spcBef>
              <a:spcAft>
                <a:spcPct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Possibly Bronchoscopy</a:t>
            </a:r>
          </a:p>
          <a:p>
            <a:pPr marL="304792" marR="0" lvl="0" indent="-304792" algn="l" defTabSz="609585" rtl="0" eaLnBrk="0" fontAlgn="base" latinLnBrk="0" hangingPunct="0">
              <a:lnSpc>
                <a:spcPct val="100000"/>
              </a:lnSpc>
              <a:spcBef>
                <a:spcPct val="0"/>
              </a:spcBef>
              <a:spcAft>
                <a:spcPct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Bloods, blood and sputum cultures</a:t>
            </a:r>
          </a:p>
        </p:txBody>
      </p:sp>
      <p:sp>
        <p:nvSpPr>
          <p:cNvPr id="4" name="Rectangle 3">
            <a:extLst>
              <a:ext uri="{FF2B5EF4-FFF2-40B4-BE49-F238E27FC236}">
                <a16:creationId xmlns:a16="http://schemas.microsoft.com/office/drawing/2014/main" id="{72D47835-D7B0-3C45-BE1B-2E239753DCC6}"/>
              </a:ext>
            </a:extLst>
          </p:cNvPr>
          <p:cNvSpPr/>
          <p:nvPr/>
        </p:nvSpPr>
        <p:spPr>
          <a:xfrm>
            <a:off x="1317842" y="1324430"/>
            <a:ext cx="4774215" cy="1077218"/>
          </a:xfrm>
          <a:prstGeom prst="rect">
            <a:avLst/>
          </a:prstGeom>
        </p:spPr>
        <p:txBody>
          <a:bodyPr wrap="square">
            <a:spAutoFit/>
          </a:bodyPr>
          <a:lstStyle/>
          <a:p>
            <a:pPr marL="304792" marR="0" lvl="0" indent="-304792" algn="l" defTabSz="609585" rtl="0" eaLnBrk="0" fontAlgn="base" latinLnBrk="0" hangingPunct="0">
              <a:lnSpc>
                <a:spcPct val="100000"/>
              </a:lnSpc>
              <a:spcBef>
                <a:spcPct val="0"/>
              </a:spcBef>
              <a:spcAft>
                <a:spcPct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Monitor for symptoms (cough, dyspnea, pyrexia)</a:t>
            </a:r>
          </a:p>
          <a:p>
            <a:pPr marL="304792" marR="0" lvl="0" indent="-304792" algn="l" defTabSz="609585" rtl="0" eaLnBrk="0" fontAlgn="base" latinLnBrk="0" hangingPunct="0">
              <a:lnSpc>
                <a:spcPct val="100000"/>
              </a:lnSpc>
              <a:spcBef>
                <a:spcPct val="0"/>
              </a:spcBef>
              <a:spcAft>
                <a:spcPct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Review every 4-6 weeks</a:t>
            </a:r>
          </a:p>
          <a:p>
            <a:pPr marL="304792" marR="0" lvl="0" indent="-304792" algn="l" defTabSz="609585" rtl="0" eaLnBrk="0" fontAlgn="base" latinLnBrk="0" hangingPunct="0">
              <a:lnSpc>
                <a:spcPct val="100000"/>
              </a:lnSpc>
              <a:spcBef>
                <a:spcPct val="0"/>
              </a:spcBef>
              <a:spcAft>
                <a:spcPct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Monitor SpO2 (examine if drops by 2-4% for 1-3d)</a:t>
            </a:r>
          </a:p>
          <a:p>
            <a:pPr marL="304792" marR="0" lvl="0" indent="-304792" algn="l" defTabSz="609585" rtl="0" eaLnBrk="0" fontAlgn="base" latinLnBrk="0" hangingPunct="0">
              <a:lnSpc>
                <a:spcPct val="100000"/>
              </a:lnSpc>
              <a:spcBef>
                <a:spcPct val="0"/>
              </a:spcBef>
              <a:spcAft>
                <a:spcPct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CT scans every 9-12 weeks</a:t>
            </a:r>
          </a:p>
        </p:txBody>
      </p:sp>
      <p:sp>
        <p:nvSpPr>
          <p:cNvPr id="6" name="Rectangle 5">
            <a:extLst>
              <a:ext uri="{FF2B5EF4-FFF2-40B4-BE49-F238E27FC236}">
                <a16:creationId xmlns:a16="http://schemas.microsoft.com/office/drawing/2014/main" id="{6416B81A-2E57-3A44-8AB1-E3D9228E567D}"/>
              </a:ext>
            </a:extLst>
          </p:cNvPr>
          <p:cNvSpPr/>
          <p:nvPr/>
        </p:nvSpPr>
        <p:spPr>
          <a:xfrm rot="5400000">
            <a:off x="2219007" y="56292"/>
            <a:ext cx="430887" cy="2043833"/>
          </a:xfrm>
          <a:prstGeom prst="rect">
            <a:avLst/>
          </a:prstGeom>
        </p:spPr>
        <p:txBody>
          <a:bodyPr vert="vert270"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Routine Monitoring</a:t>
            </a:r>
          </a:p>
        </p:txBody>
      </p:sp>
      <p:sp>
        <p:nvSpPr>
          <p:cNvPr id="11" name="Title 2">
            <a:extLst>
              <a:ext uri="{FF2B5EF4-FFF2-40B4-BE49-F238E27FC236}">
                <a16:creationId xmlns:a16="http://schemas.microsoft.com/office/drawing/2014/main" id="{855D0074-4F04-ED40-9EF8-E7B1E8146D81}"/>
              </a:ext>
            </a:extLst>
          </p:cNvPr>
          <p:cNvSpPr txBox="1">
            <a:spLocks/>
          </p:cNvSpPr>
          <p:nvPr/>
        </p:nvSpPr>
        <p:spPr bwMode="auto">
          <a:xfrm>
            <a:off x="535338" y="4954"/>
            <a:ext cx="11290604" cy="75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noAutofit/>
          </a:bodyPr>
          <a:lstStyle>
            <a:lvl1pPr algn="l" defTabSz="457200" rtl="0" eaLnBrk="1" fontAlgn="base" hangingPunct="1">
              <a:spcBef>
                <a:spcPct val="0"/>
              </a:spcBef>
              <a:spcAft>
                <a:spcPct val="0"/>
              </a:spcAft>
              <a:defRPr sz="2400" b="1" kern="1200" cap="all" baseline="0">
                <a:solidFill>
                  <a:schemeClr val="tx1"/>
                </a:solidFill>
                <a:latin typeface="Arial" panose="020B0604020202020204" pitchFamily="34" charset="0"/>
                <a:ea typeface="MS PGothic" pitchFamily="34" charset="-128"/>
                <a:cs typeface="Arial" panose="020B0604020202020204" pitchFamily="34" charset="0"/>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T-</a:t>
            </a:r>
            <a:r>
              <a:rPr kumimoji="0" lang="en-US" sz="3733" b="1" i="0" u="none" strike="noStrike" kern="1200" cap="none" spc="0" normalizeH="0" baseline="0" noProof="0" dirty="0" err="1">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DXd</a:t>
            </a:r>
            <a:r>
              <a:rPr kumimoji="0" lang="en-US" sz="3733" b="1" i="0" u="none" strike="noStrike" kern="1200" cap="none" spc="0" normalizeH="0" baseline="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 Management of ILD</a:t>
            </a:r>
            <a:endParaRPr kumimoji="0" lang="en-US" sz="3733" b="1" i="0" u="none" strike="noStrike" kern="1200" cap="none" spc="0" normalizeH="0" baseline="3000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1029355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63C5AD-5836-24DF-5323-5C366C35627C}"/>
              </a:ext>
            </a:extLst>
          </p:cNvPr>
          <p:cNvSpPr/>
          <p:nvPr/>
        </p:nvSpPr>
        <p:spPr bwMode="auto">
          <a:xfrm>
            <a:off x="912286" y="4268903"/>
            <a:ext cx="10974914" cy="87845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416053"/>
            <a:ext cx="10512306" cy="4799013"/>
          </a:xfrm>
        </p:spPr>
        <p:txBody>
          <a:bodyPr/>
          <a:lstStyle/>
          <a:p>
            <a:pPr marL="98425" indent="0">
              <a:lnSpc>
                <a:spcPct val="100000"/>
              </a:lnSpc>
              <a:spcBef>
                <a:spcPts val="1600"/>
              </a:spcBef>
              <a:spcAft>
                <a:spcPts val="0"/>
              </a:spcAft>
              <a:buNone/>
            </a:pPr>
            <a:r>
              <a:rPr lang="en-US" sz="2500" dirty="0">
                <a:solidFill>
                  <a:schemeClr val="tx1"/>
                </a:solidFill>
              </a:rPr>
              <a:t>Module 1: Optimal Approaches to HER2 Testing for the Identification of </a:t>
            </a:r>
            <a:br>
              <a:rPr lang="en-US" sz="2500" dirty="0">
                <a:solidFill>
                  <a:schemeClr val="tx1"/>
                </a:solidFill>
              </a:rPr>
            </a:br>
            <a:r>
              <a:rPr lang="en-US" sz="2500" dirty="0">
                <a:solidFill>
                  <a:schemeClr val="tx1"/>
                </a:solidFill>
              </a:rPr>
              <a:t>HER2-Low Breast Cancer — Dr Carey</a:t>
            </a:r>
          </a:p>
          <a:p>
            <a:pPr marL="98425" indent="0">
              <a:lnSpc>
                <a:spcPct val="100000"/>
              </a:lnSpc>
              <a:spcBef>
                <a:spcPts val="1600"/>
              </a:spcBef>
              <a:spcAft>
                <a:spcPts val="0"/>
              </a:spcAft>
              <a:buNone/>
            </a:pPr>
            <a:r>
              <a:rPr lang="en-US" sz="2500" dirty="0">
                <a:solidFill>
                  <a:schemeClr val="tx1"/>
                </a:solidFill>
              </a:rPr>
              <a:t>Module 2: Available Data with and Current Role of HER2-Targeted Therapy </a:t>
            </a:r>
            <a:br>
              <a:rPr lang="en-US" sz="2500" dirty="0">
                <a:solidFill>
                  <a:schemeClr val="tx1"/>
                </a:solidFill>
              </a:rPr>
            </a:br>
            <a:r>
              <a:rPr lang="en-US" sz="2500" dirty="0">
                <a:solidFill>
                  <a:schemeClr val="tx1"/>
                </a:solidFill>
              </a:rPr>
              <a:t>for HER2-Low Disease — Dr Modi</a:t>
            </a:r>
          </a:p>
          <a:p>
            <a:pPr marL="98425" indent="0">
              <a:lnSpc>
                <a:spcPct val="100000"/>
              </a:lnSpc>
              <a:spcBef>
                <a:spcPts val="1600"/>
              </a:spcBef>
              <a:spcAft>
                <a:spcPts val="0"/>
              </a:spcAft>
              <a:buNone/>
            </a:pPr>
            <a:r>
              <a:rPr lang="en-US" sz="2500" dirty="0">
                <a:solidFill>
                  <a:schemeClr val="tx1"/>
                </a:solidFill>
              </a:rPr>
              <a:t>Module 3: Identification and Management of Toxicities with Trastuzumab </a:t>
            </a:r>
            <a:r>
              <a:rPr lang="en-US" sz="2500" dirty="0" err="1">
                <a:solidFill>
                  <a:schemeClr val="tx1"/>
                </a:solidFill>
              </a:rPr>
              <a:t>Deruxtecan</a:t>
            </a:r>
            <a:r>
              <a:rPr lang="en-US" sz="2500" dirty="0">
                <a:solidFill>
                  <a:schemeClr val="tx1"/>
                </a:solidFill>
              </a:rPr>
              <a:t> — Prof Schmid </a:t>
            </a:r>
          </a:p>
          <a:p>
            <a:pPr marL="98425" indent="0">
              <a:lnSpc>
                <a:spcPct val="100000"/>
              </a:lnSpc>
              <a:spcBef>
                <a:spcPts val="1600"/>
              </a:spcBef>
              <a:spcAft>
                <a:spcPts val="0"/>
              </a:spcAft>
              <a:buNone/>
            </a:pPr>
            <a:r>
              <a:rPr lang="en-US" sz="2500" dirty="0">
                <a:solidFill>
                  <a:schemeClr val="bg1"/>
                </a:solidFill>
              </a:rPr>
              <a:t>Module 4: Future Directions in the Management of HER2-Low Breast Cancer </a:t>
            </a:r>
            <a:br>
              <a:rPr lang="en-US" sz="2500" dirty="0">
                <a:solidFill>
                  <a:schemeClr val="bg1"/>
                </a:solidFill>
              </a:rPr>
            </a:br>
            <a:r>
              <a:rPr lang="en-US" sz="2500" dirty="0">
                <a:solidFill>
                  <a:schemeClr val="bg1"/>
                </a:solidFill>
              </a:rPr>
              <a:t>— Dr </a:t>
            </a:r>
            <a:r>
              <a:rPr lang="en-US" sz="2500" dirty="0" err="1">
                <a:solidFill>
                  <a:schemeClr val="bg1"/>
                </a:solidFill>
              </a:rPr>
              <a:t>Bardia</a:t>
            </a:r>
            <a:endParaRPr lang="en-US" sz="2500" dirty="0">
              <a:solidFill>
                <a:schemeClr val="bg1"/>
              </a:solidFill>
            </a:endParaRPr>
          </a:p>
        </p:txBody>
      </p:sp>
    </p:spTree>
    <p:extLst>
      <p:ext uri="{BB962C8B-B14F-4D97-AF65-F5344CB8AC3E}">
        <p14:creationId xmlns:p14="http://schemas.microsoft.com/office/powerpoint/2010/main" val="14202893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p:nvPr>
        </p:nvSpPr>
        <p:spPr>
          <a:xfrm>
            <a:off x="912285" y="94065"/>
            <a:ext cx="10441515" cy="1494631"/>
          </a:xfrm>
        </p:spPr>
        <p:txBody>
          <a:bodyPr/>
          <a:lstStyle/>
          <a:p>
            <a:pPr marL="0" marR="0">
              <a:spcBef>
                <a:spcPts val="600"/>
              </a:spcBef>
              <a:spcAft>
                <a:spcPts val="0"/>
              </a:spcAft>
            </a:pPr>
            <a:r>
              <a:rPr lang="en-US" b="1" dirty="0">
                <a:effectLst/>
                <a:latin typeface="Arial" panose="020B0604020202020204" pitchFamily="34" charset="0"/>
                <a:ea typeface="Calibri" panose="020F0502020204030204" pitchFamily="34" charset="0"/>
              </a:rPr>
              <a:t>Please describe the last patient with HER2-low metastatic breast cancer in your practice who received trastuzumab </a:t>
            </a:r>
            <a:r>
              <a:rPr lang="en-US" b="1" dirty="0" err="1">
                <a:effectLst/>
                <a:latin typeface="Arial" panose="020B0604020202020204" pitchFamily="34" charset="0"/>
                <a:ea typeface="Calibri" panose="020F0502020204030204" pitchFamily="34" charset="0"/>
              </a:rPr>
              <a:t>deruxtecan</a:t>
            </a:r>
            <a:r>
              <a:rPr lang="en-US" b="1" dirty="0">
                <a:effectLst/>
                <a:latin typeface="Arial" panose="020B0604020202020204" pitchFamily="34" charset="0"/>
                <a:ea typeface="Calibri" panose="020F0502020204030204" pitchFamily="34" charset="0"/>
              </a:rPr>
              <a:t>.</a:t>
            </a:r>
            <a:br>
              <a:rPr lang="en-US" b="1" dirty="0">
                <a:effectLst/>
                <a:latin typeface="Arial" panose="020B0604020202020204" pitchFamily="34" charset="0"/>
                <a:ea typeface="Calibri" panose="020F0502020204030204" pitchFamily="34" charset="0"/>
              </a:rPr>
            </a:br>
            <a:br>
              <a:rPr lang="en-US" sz="1400" b="1" dirty="0">
                <a:effectLst/>
                <a:latin typeface="Arial" panose="020B0604020202020204" pitchFamily="34" charset="0"/>
                <a:ea typeface="Calibri" panose="020F0502020204030204" pitchFamily="34" charset="0"/>
              </a:rPr>
            </a:br>
            <a:r>
              <a:rPr lang="en-US" sz="2400" b="1" dirty="0">
                <a:effectLst/>
                <a:latin typeface="Arial" panose="020B0604020202020204" pitchFamily="34" charset="0"/>
                <a:ea typeface="Calibri" panose="020F0502020204030204" pitchFamily="34" charset="0"/>
              </a:rPr>
              <a:t>Patient age: </a:t>
            </a:r>
            <a:r>
              <a:rPr lang="en-US" sz="2400" b="0" dirty="0">
                <a:effectLst/>
                <a:latin typeface="Arial" panose="020B0604020202020204" pitchFamily="34" charset="0"/>
                <a:ea typeface="Calibri" panose="020F0502020204030204" pitchFamily="34" charset="0"/>
              </a:rPr>
              <a:t>57 (median; range 30-77)</a:t>
            </a:r>
          </a:p>
        </p:txBody>
      </p:sp>
      <p:sp>
        <p:nvSpPr>
          <p:cNvPr id="5" name="Text Box 4">
            <a:extLst>
              <a:ext uri="{FF2B5EF4-FFF2-40B4-BE49-F238E27FC236}">
                <a16:creationId xmlns:a16="http://schemas.microsoft.com/office/drawing/2014/main" id="{310ED6AF-44FA-5563-66A3-C27B8FAB57D2}"/>
              </a:ext>
            </a:extLst>
          </p:cNvPr>
          <p:cNvSpPr txBox="1">
            <a:spLocks noChangeArrowheads="1"/>
          </p:cNvSpPr>
          <p:nvPr/>
        </p:nvSpPr>
        <p:spPr bwMode="auto">
          <a:xfrm>
            <a:off x="1704827" y="2420024"/>
            <a:ext cx="3019573"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ER-positive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15" name="Text Box 9">
            <a:extLst>
              <a:ext uri="{FF2B5EF4-FFF2-40B4-BE49-F238E27FC236}">
                <a16:creationId xmlns:a16="http://schemas.microsoft.com/office/drawing/2014/main" id="{87A89874-BF72-D38F-EC8E-E3B1B8DD8EE1}"/>
              </a:ext>
            </a:extLst>
          </p:cNvPr>
          <p:cNvSpPr txBox="1">
            <a:spLocks noChangeArrowheads="1"/>
          </p:cNvSpPr>
          <p:nvPr/>
        </p:nvSpPr>
        <p:spPr bwMode="auto">
          <a:xfrm>
            <a:off x="11018838" y="236848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14</a:t>
            </a:r>
          </a:p>
        </p:txBody>
      </p:sp>
      <p:sp>
        <p:nvSpPr>
          <p:cNvPr id="23" name="Title 1">
            <a:extLst>
              <a:ext uri="{FF2B5EF4-FFF2-40B4-BE49-F238E27FC236}">
                <a16:creationId xmlns:a16="http://schemas.microsoft.com/office/drawing/2014/main" id="{1BF18BFE-0A3A-AEA8-F367-B34DB3F68B92}"/>
              </a:ext>
            </a:extLst>
          </p:cNvPr>
          <p:cNvSpPr txBox="1">
            <a:spLocks/>
          </p:cNvSpPr>
          <p:nvPr/>
        </p:nvSpPr>
        <p:spPr bwMode="auto">
          <a:xfrm>
            <a:off x="912285" y="4248918"/>
            <a:ext cx="10289115" cy="695784"/>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ts val="0"/>
              </a:spcBef>
              <a:spcAft>
                <a:spcPts val="0"/>
              </a:spcAft>
              <a:buClr>
                <a:srgbClr val="000000"/>
              </a:buClr>
              <a:buSzPct val="45000"/>
              <a:buFont typeface="Wingdings" pitchFamily="-72" charset="2"/>
              <a:buNone/>
              <a:tabLst/>
              <a:defRPr/>
            </a:pPr>
            <a:r>
              <a:rPr kumimoji="0" lang="en-US" sz="2200" b="1" i="0" u="none" strike="noStrike" kern="100" cap="none" spc="0" normalizeH="0" baseline="0" noProof="0" dirty="0">
                <a:ln>
                  <a:noFill/>
                </a:ln>
                <a:solidFill>
                  <a:srgbClr val="3333FF"/>
                </a:solidFill>
                <a:effectLst/>
                <a:uLnTx/>
                <a:uFillTx/>
                <a:latin typeface="Arial" panose="020B0604020202020204" pitchFamily="34" charset="0"/>
                <a:ea typeface="Calibri" panose="020F0502020204030204" pitchFamily="34" charset="0"/>
                <a:cs typeface="Times New Roman" panose="02020603050405020304" pitchFamily="18" charset="0"/>
              </a:rPr>
              <a:t>HER2 IHC:</a:t>
            </a:r>
            <a:endParaRPr kumimoji="0" lang="en-US" sz="2200" b="1" i="0" u="none" strike="noStrike" kern="1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 Box 4">
            <a:extLst>
              <a:ext uri="{FF2B5EF4-FFF2-40B4-BE49-F238E27FC236}">
                <a16:creationId xmlns:a16="http://schemas.microsoft.com/office/drawing/2014/main" id="{68579B4C-1EB5-53D3-F597-4FE968BD52A9}"/>
              </a:ext>
            </a:extLst>
          </p:cNvPr>
          <p:cNvSpPr txBox="1">
            <a:spLocks noChangeArrowheads="1"/>
          </p:cNvSpPr>
          <p:nvPr/>
        </p:nvSpPr>
        <p:spPr bwMode="auto">
          <a:xfrm>
            <a:off x="304800" y="5507877"/>
            <a:ext cx="4343399"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IHC 2+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33" name="Text Box 4">
            <a:extLst>
              <a:ext uri="{FF2B5EF4-FFF2-40B4-BE49-F238E27FC236}">
                <a16:creationId xmlns:a16="http://schemas.microsoft.com/office/drawing/2014/main" id="{47A584EA-E335-F0DD-95AB-AFC662817046}"/>
              </a:ext>
            </a:extLst>
          </p:cNvPr>
          <p:cNvSpPr txBox="1">
            <a:spLocks noChangeArrowheads="1"/>
          </p:cNvSpPr>
          <p:nvPr/>
        </p:nvSpPr>
        <p:spPr bwMode="auto">
          <a:xfrm>
            <a:off x="76200" y="4928997"/>
            <a:ext cx="45719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IHC 1+</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5" name="Picture 1">
            <a:extLst>
              <a:ext uri="{FF2B5EF4-FFF2-40B4-BE49-F238E27FC236}">
                <a16:creationId xmlns:a16="http://schemas.microsoft.com/office/drawing/2014/main" id="{EDE71813-3E46-CFDA-8FD1-022F8F80F9C1}"/>
              </a:ext>
            </a:extLst>
          </p:cNvPr>
          <p:cNvPicPr>
            <a:picLocks noChangeAspect="1"/>
          </p:cNvPicPr>
          <p:nvPr/>
        </p:nvPicPr>
        <p:blipFill>
          <a:blip r:embed="rId2"/>
          <a:srcRect/>
          <a:stretch/>
        </p:blipFill>
        <p:spPr bwMode="auto">
          <a:xfrm>
            <a:off x="4813428" y="488819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3">
            <a:extLst>
              <a:ext uri="{FF2B5EF4-FFF2-40B4-BE49-F238E27FC236}">
                <a16:creationId xmlns:a16="http://schemas.microsoft.com/office/drawing/2014/main" id="{CCF41F6C-9390-09CD-F036-BED933BD7C32}"/>
              </a:ext>
            </a:extLst>
          </p:cNvPr>
          <p:cNvPicPr>
            <a:picLocks noChangeAspect="1"/>
          </p:cNvPicPr>
          <p:nvPr/>
        </p:nvPicPr>
        <p:blipFill>
          <a:blip r:embed="rId3"/>
          <a:srcRect/>
          <a:stretch/>
        </p:blipFill>
        <p:spPr bwMode="auto">
          <a:xfrm>
            <a:off x="4813428" y="546610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 name="Text Box 9">
            <a:extLst>
              <a:ext uri="{FF2B5EF4-FFF2-40B4-BE49-F238E27FC236}">
                <a16:creationId xmlns:a16="http://schemas.microsoft.com/office/drawing/2014/main" id="{6E99792F-095D-8E07-AAD2-6E7150A51567}"/>
              </a:ext>
            </a:extLst>
          </p:cNvPr>
          <p:cNvSpPr txBox="1">
            <a:spLocks noChangeArrowheads="1"/>
          </p:cNvSpPr>
          <p:nvPr/>
        </p:nvSpPr>
        <p:spPr bwMode="auto">
          <a:xfrm>
            <a:off x="9768408" y="4882285"/>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sz="2000" dirty="0">
                <a:solidFill>
                  <a:srgbClr val="002B50"/>
                </a:solidFill>
                <a:latin typeface="Arial" charset="0"/>
                <a:ea typeface="ＭＳ Ｐゴシック" pitchFamily="34" charset="-128"/>
                <a:cs typeface="ＭＳ Ｐゴシック"/>
              </a:rPr>
              <a:t>11</a:t>
            </a:r>
            <a:endPar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pic>
        <p:nvPicPr>
          <p:cNvPr id="47" name="Picture 3">
            <a:extLst>
              <a:ext uri="{FF2B5EF4-FFF2-40B4-BE49-F238E27FC236}">
                <a16:creationId xmlns:a16="http://schemas.microsoft.com/office/drawing/2014/main" id="{72762483-ACC1-37F8-D5C1-A33F6D29E3F0}"/>
              </a:ext>
            </a:extLst>
          </p:cNvPr>
          <p:cNvPicPr>
            <a:picLocks noChangeAspect="1"/>
          </p:cNvPicPr>
          <p:nvPr/>
        </p:nvPicPr>
        <p:blipFill>
          <a:blip r:embed="rId3"/>
          <a:srcRect/>
          <a:stretch/>
        </p:blipFill>
        <p:spPr bwMode="auto">
          <a:xfrm>
            <a:off x="5255828" y="546610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 name="Picture 3">
            <a:extLst>
              <a:ext uri="{FF2B5EF4-FFF2-40B4-BE49-F238E27FC236}">
                <a16:creationId xmlns:a16="http://schemas.microsoft.com/office/drawing/2014/main" id="{766A5BE5-B49E-E5E2-F92E-EF4A4405EEBF}"/>
              </a:ext>
            </a:extLst>
          </p:cNvPr>
          <p:cNvPicPr>
            <a:picLocks noChangeAspect="1"/>
          </p:cNvPicPr>
          <p:nvPr/>
        </p:nvPicPr>
        <p:blipFill>
          <a:blip r:embed="rId3"/>
          <a:srcRect/>
          <a:stretch/>
        </p:blipFill>
        <p:spPr bwMode="auto">
          <a:xfrm>
            <a:off x="5698228" y="546610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 name="Picture 3">
            <a:extLst>
              <a:ext uri="{FF2B5EF4-FFF2-40B4-BE49-F238E27FC236}">
                <a16:creationId xmlns:a16="http://schemas.microsoft.com/office/drawing/2014/main" id="{2EE7BA44-81DB-5CFC-2817-23982DD42F74}"/>
              </a:ext>
            </a:extLst>
          </p:cNvPr>
          <p:cNvPicPr>
            <a:picLocks noChangeAspect="1"/>
          </p:cNvPicPr>
          <p:nvPr/>
        </p:nvPicPr>
        <p:blipFill>
          <a:blip r:embed="rId3"/>
          <a:srcRect/>
          <a:stretch/>
        </p:blipFill>
        <p:spPr bwMode="auto">
          <a:xfrm>
            <a:off x="6140628" y="546610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 name="Picture 3">
            <a:extLst>
              <a:ext uri="{FF2B5EF4-FFF2-40B4-BE49-F238E27FC236}">
                <a16:creationId xmlns:a16="http://schemas.microsoft.com/office/drawing/2014/main" id="{9B2B6795-5327-B90B-1482-86FAF64B514A}"/>
              </a:ext>
            </a:extLst>
          </p:cNvPr>
          <p:cNvPicPr>
            <a:picLocks noChangeAspect="1"/>
          </p:cNvPicPr>
          <p:nvPr/>
        </p:nvPicPr>
        <p:blipFill>
          <a:blip r:embed="rId3"/>
          <a:srcRect/>
          <a:stretch/>
        </p:blipFill>
        <p:spPr bwMode="auto">
          <a:xfrm>
            <a:off x="6583028" y="546610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a:extLst>
              <a:ext uri="{FF2B5EF4-FFF2-40B4-BE49-F238E27FC236}">
                <a16:creationId xmlns:a16="http://schemas.microsoft.com/office/drawing/2014/main" id="{F941F559-030E-2CD5-55D5-EBCD7E37F50F}"/>
              </a:ext>
            </a:extLst>
          </p:cNvPr>
          <p:cNvSpPr txBox="1">
            <a:spLocks/>
          </p:cNvSpPr>
          <p:nvPr/>
        </p:nvSpPr>
        <p:spPr bwMode="auto">
          <a:xfrm>
            <a:off x="912285" y="1653096"/>
            <a:ext cx="10289115" cy="695784"/>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ts val="0"/>
              </a:spcBef>
              <a:spcAft>
                <a:spcPts val="0"/>
              </a:spcAft>
              <a:buClr>
                <a:srgbClr val="000000"/>
              </a:buClr>
              <a:buSzPct val="45000"/>
              <a:buFont typeface="Wingdings" pitchFamily="-72" charset="2"/>
              <a:buNone/>
              <a:tabLst/>
              <a:defRPr/>
            </a:pPr>
            <a:r>
              <a:rPr kumimoji="0" lang="en-US" sz="2200" b="1" i="0" u="none" strike="noStrike" kern="100" cap="none" spc="0" normalizeH="0" baseline="0" noProof="0" dirty="0">
                <a:ln>
                  <a:noFill/>
                </a:ln>
                <a:solidFill>
                  <a:srgbClr val="3333FF"/>
                </a:solidFill>
                <a:effectLst/>
                <a:uLnTx/>
                <a:uFillTx/>
                <a:latin typeface="Arial" panose="020B0604020202020204" pitchFamily="34" charset="0"/>
                <a:ea typeface="Calibri" panose="020F0502020204030204" pitchFamily="34" charset="0"/>
                <a:cs typeface="Times New Roman" panose="02020603050405020304" pitchFamily="18" charset="0"/>
              </a:rPr>
              <a:t>ER status:</a:t>
            </a:r>
            <a:endParaRPr kumimoji="0" lang="en-US" sz="2200" b="1" i="0" u="none" strike="noStrike" kern="1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9">
            <a:extLst>
              <a:ext uri="{FF2B5EF4-FFF2-40B4-BE49-F238E27FC236}">
                <a16:creationId xmlns:a16="http://schemas.microsoft.com/office/drawing/2014/main" id="{58923682-7DD9-779B-7639-F0E8CB64CC1E}"/>
              </a:ext>
            </a:extLst>
          </p:cNvPr>
          <p:cNvSpPr txBox="1">
            <a:spLocks noChangeArrowheads="1"/>
          </p:cNvSpPr>
          <p:nvPr/>
        </p:nvSpPr>
        <p:spPr bwMode="auto">
          <a:xfrm>
            <a:off x="7104112" y="5462148"/>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pic>
        <p:nvPicPr>
          <p:cNvPr id="14" name="Picture 1">
            <a:extLst>
              <a:ext uri="{FF2B5EF4-FFF2-40B4-BE49-F238E27FC236}">
                <a16:creationId xmlns:a16="http://schemas.microsoft.com/office/drawing/2014/main" id="{F4BE0770-D811-72A8-CE42-FBD46CB8FBDA}"/>
              </a:ext>
            </a:extLst>
          </p:cNvPr>
          <p:cNvPicPr>
            <a:picLocks noChangeAspect="1"/>
          </p:cNvPicPr>
          <p:nvPr/>
        </p:nvPicPr>
        <p:blipFill>
          <a:blip r:embed="rId2"/>
          <a:srcRect/>
          <a:stretch/>
        </p:blipFill>
        <p:spPr bwMode="auto">
          <a:xfrm>
            <a:off x="5255828" y="488819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1">
            <a:extLst>
              <a:ext uri="{FF2B5EF4-FFF2-40B4-BE49-F238E27FC236}">
                <a16:creationId xmlns:a16="http://schemas.microsoft.com/office/drawing/2014/main" id="{4A1D415F-1DF5-ABC1-FEC6-607E0C7AA783}"/>
              </a:ext>
            </a:extLst>
          </p:cNvPr>
          <p:cNvPicPr>
            <a:picLocks noChangeAspect="1"/>
          </p:cNvPicPr>
          <p:nvPr/>
        </p:nvPicPr>
        <p:blipFill>
          <a:blip r:embed="rId2"/>
          <a:srcRect/>
          <a:stretch/>
        </p:blipFill>
        <p:spPr bwMode="auto">
          <a:xfrm>
            <a:off x="5698228" y="488819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1">
            <a:extLst>
              <a:ext uri="{FF2B5EF4-FFF2-40B4-BE49-F238E27FC236}">
                <a16:creationId xmlns:a16="http://schemas.microsoft.com/office/drawing/2014/main" id="{F384B69A-F76D-D667-AB5B-9B33107E1D53}"/>
              </a:ext>
            </a:extLst>
          </p:cNvPr>
          <p:cNvPicPr>
            <a:picLocks noChangeAspect="1"/>
          </p:cNvPicPr>
          <p:nvPr/>
        </p:nvPicPr>
        <p:blipFill>
          <a:blip r:embed="rId2"/>
          <a:srcRect/>
          <a:stretch/>
        </p:blipFill>
        <p:spPr bwMode="auto">
          <a:xfrm>
            <a:off x="6140628" y="488819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1">
            <a:extLst>
              <a:ext uri="{FF2B5EF4-FFF2-40B4-BE49-F238E27FC236}">
                <a16:creationId xmlns:a16="http://schemas.microsoft.com/office/drawing/2014/main" id="{6ACB097D-3B33-DCDF-0E5F-4DD2660C49EE}"/>
              </a:ext>
            </a:extLst>
          </p:cNvPr>
          <p:cNvPicPr>
            <a:picLocks noChangeAspect="1"/>
          </p:cNvPicPr>
          <p:nvPr/>
        </p:nvPicPr>
        <p:blipFill>
          <a:blip r:embed="rId2"/>
          <a:srcRect/>
          <a:stretch/>
        </p:blipFill>
        <p:spPr bwMode="auto">
          <a:xfrm>
            <a:off x="6583028" y="488819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4">
            <a:extLst>
              <a:ext uri="{FF2B5EF4-FFF2-40B4-BE49-F238E27FC236}">
                <a16:creationId xmlns:a16="http://schemas.microsoft.com/office/drawing/2014/main" id="{1F4247BA-7757-2960-8987-73D9FAEBFC96}"/>
              </a:ext>
            </a:extLst>
          </p:cNvPr>
          <p:cNvSpPr txBox="1">
            <a:spLocks noChangeArrowheads="1"/>
          </p:cNvSpPr>
          <p:nvPr/>
        </p:nvSpPr>
        <p:spPr bwMode="auto">
          <a:xfrm>
            <a:off x="977164" y="3443601"/>
            <a:ext cx="3733799"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ER-negative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8" name="Text Box 4">
            <a:extLst>
              <a:ext uri="{FF2B5EF4-FFF2-40B4-BE49-F238E27FC236}">
                <a16:creationId xmlns:a16="http://schemas.microsoft.com/office/drawing/2014/main" id="{C1D5B428-5CA8-6A44-C123-4952D6232544}"/>
              </a:ext>
            </a:extLst>
          </p:cNvPr>
          <p:cNvSpPr txBox="1">
            <a:spLocks noChangeArrowheads="1"/>
          </p:cNvSpPr>
          <p:nvPr/>
        </p:nvSpPr>
        <p:spPr bwMode="auto">
          <a:xfrm>
            <a:off x="977164" y="2905345"/>
            <a:ext cx="37337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ER-low (1-2%)</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11" name="Text Box 9">
            <a:extLst>
              <a:ext uri="{FF2B5EF4-FFF2-40B4-BE49-F238E27FC236}">
                <a16:creationId xmlns:a16="http://schemas.microsoft.com/office/drawing/2014/main" id="{935A3570-BFD2-3E38-CB93-9D10564D66BC}"/>
              </a:ext>
            </a:extLst>
          </p:cNvPr>
          <p:cNvSpPr txBox="1">
            <a:spLocks noChangeArrowheads="1"/>
          </p:cNvSpPr>
          <p:nvPr/>
        </p:nvSpPr>
        <p:spPr bwMode="auto">
          <a:xfrm>
            <a:off x="5316666" y="2880192"/>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39" name="Text Box 9">
            <a:extLst>
              <a:ext uri="{FF2B5EF4-FFF2-40B4-BE49-F238E27FC236}">
                <a16:creationId xmlns:a16="http://schemas.microsoft.com/office/drawing/2014/main" id="{044EFC6B-DB06-26E9-9FC8-46B8F11F43AB}"/>
              </a:ext>
            </a:extLst>
          </p:cNvPr>
          <p:cNvSpPr txBox="1">
            <a:spLocks noChangeArrowheads="1"/>
          </p:cNvSpPr>
          <p:nvPr/>
        </p:nvSpPr>
        <p:spPr bwMode="auto">
          <a:xfrm>
            <a:off x="5316666" y="342372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48" name="Picture 1">
            <a:extLst>
              <a:ext uri="{FF2B5EF4-FFF2-40B4-BE49-F238E27FC236}">
                <a16:creationId xmlns:a16="http://schemas.microsoft.com/office/drawing/2014/main" id="{36D01952-90A0-D06D-5DF2-31763F023775}"/>
              </a:ext>
            </a:extLst>
          </p:cNvPr>
          <p:cNvPicPr>
            <a:picLocks noChangeAspect="1"/>
          </p:cNvPicPr>
          <p:nvPr/>
        </p:nvPicPr>
        <p:blipFill>
          <a:blip r:embed="rId2"/>
          <a:srcRect/>
          <a:stretch/>
        </p:blipFill>
        <p:spPr bwMode="auto">
          <a:xfrm>
            <a:off x="7025428" y="488819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1">
            <a:extLst>
              <a:ext uri="{FF2B5EF4-FFF2-40B4-BE49-F238E27FC236}">
                <a16:creationId xmlns:a16="http://schemas.microsoft.com/office/drawing/2014/main" id="{0D77BE07-BAC6-7165-8FBD-4E835BDD90DA}"/>
              </a:ext>
            </a:extLst>
          </p:cNvPr>
          <p:cNvPicPr>
            <a:picLocks noChangeAspect="1"/>
          </p:cNvPicPr>
          <p:nvPr/>
        </p:nvPicPr>
        <p:blipFill>
          <a:blip r:embed="rId2"/>
          <a:srcRect/>
          <a:stretch/>
        </p:blipFill>
        <p:spPr bwMode="auto">
          <a:xfrm>
            <a:off x="7467828" y="488819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 name="Picture 1">
            <a:extLst>
              <a:ext uri="{FF2B5EF4-FFF2-40B4-BE49-F238E27FC236}">
                <a16:creationId xmlns:a16="http://schemas.microsoft.com/office/drawing/2014/main" id="{0A2825D5-269F-E485-A046-7CFACA16612A}"/>
              </a:ext>
            </a:extLst>
          </p:cNvPr>
          <p:cNvPicPr>
            <a:picLocks noChangeAspect="1"/>
          </p:cNvPicPr>
          <p:nvPr/>
        </p:nvPicPr>
        <p:blipFill>
          <a:blip r:embed="rId2"/>
          <a:srcRect/>
          <a:stretch/>
        </p:blipFill>
        <p:spPr bwMode="auto">
          <a:xfrm>
            <a:off x="7910228" y="488819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Picture 1">
            <a:extLst>
              <a:ext uri="{FF2B5EF4-FFF2-40B4-BE49-F238E27FC236}">
                <a16:creationId xmlns:a16="http://schemas.microsoft.com/office/drawing/2014/main" id="{B35F6795-EF10-B2FA-9C54-1E405892463D}"/>
              </a:ext>
            </a:extLst>
          </p:cNvPr>
          <p:cNvPicPr>
            <a:picLocks noChangeAspect="1"/>
          </p:cNvPicPr>
          <p:nvPr/>
        </p:nvPicPr>
        <p:blipFill>
          <a:blip r:embed="rId2"/>
          <a:srcRect/>
          <a:stretch/>
        </p:blipFill>
        <p:spPr bwMode="auto">
          <a:xfrm>
            <a:off x="8352628" y="488819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 name="Picture 1">
            <a:extLst>
              <a:ext uri="{FF2B5EF4-FFF2-40B4-BE49-F238E27FC236}">
                <a16:creationId xmlns:a16="http://schemas.microsoft.com/office/drawing/2014/main" id="{86E55B83-99E9-0AF3-D7F1-52ED593518B8}"/>
              </a:ext>
            </a:extLst>
          </p:cNvPr>
          <p:cNvPicPr>
            <a:picLocks noChangeAspect="1"/>
          </p:cNvPicPr>
          <p:nvPr/>
        </p:nvPicPr>
        <p:blipFill>
          <a:blip r:embed="rId2"/>
          <a:srcRect/>
          <a:stretch/>
        </p:blipFill>
        <p:spPr bwMode="auto">
          <a:xfrm>
            <a:off x="4813428" y="237635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 name="Picture 1">
            <a:extLst>
              <a:ext uri="{FF2B5EF4-FFF2-40B4-BE49-F238E27FC236}">
                <a16:creationId xmlns:a16="http://schemas.microsoft.com/office/drawing/2014/main" id="{7249920F-A497-3113-1FC9-E4EECF52BACD}"/>
              </a:ext>
            </a:extLst>
          </p:cNvPr>
          <p:cNvPicPr>
            <a:picLocks noChangeAspect="1"/>
          </p:cNvPicPr>
          <p:nvPr/>
        </p:nvPicPr>
        <p:blipFill>
          <a:blip r:embed="rId2"/>
          <a:srcRect/>
          <a:stretch/>
        </p:blipFill>
        <p:spPr bwMode="auto">
          <a:xfrm>
            <a:off x="5253895" y="237635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 name="Picture 1">
            <a:extLst>
              <a:ext uri="{FF2B5EF4-FFF2-40B4-BE49-F238E27FC236}">
                <a16:creationId xmlns:a16="http://schemas.microsoft.com/office/drawing/2014/main" id="{371F0032-9EC0-F397-924F-AFFEFCD1F0EA}"/>
              </a:ext>
            </a:extLst>
          </p:cNvPr>
          <p:cNvPicPr>
            <a:picLocks noChangeAspect="1"/>
          </p:cNvPicPr>
          <p:nvPr/>
        </p:nvPicPr>
        <p:blipFill>
          <a:blip r:embed="rId2"/>
          <a:srcRect/>
          <a:stretch/>
        </p:blipFill>
        <p:spPr bwMode="auto">
          <a:xfrm>
            <a:off x="5694362" y="237635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 name="Picture 1">
            <a:extLst>
              <a:ext uri="{FF2B5EF4-FFF2-40B4-BE49-F238E27FC236}">
                <a16:creationId xmlns:a16="http://schemas.microsoft.com/office/drawing/2014/main" id="{000F9EC5-D2F5-36F7-9B64-8D89175A1B38}"/>
              </a:ext>
            </a:extLst>
          </p:cNvPr>
          <p:cNvPicPr>
            <a:picLocks noChangeAspect="1"/>
          </p:cNvPicPr>
          <p:nvPr/>
        </p:nvPicPr>
        <p:blipFill>
          <a:blip r:embed="rId2"/>
          <a:srcRect/>
          <a:stretch/>
        </p:blipFill>
        <p:spPr bwMode="auto">
          <a:xfrm>
            <a:off x="6134829" y="237635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 name="Picture 1">
            <a:extLst>
              <a:ext uri="{FF2B5EF4-FFF2-40B4-BE49-F238E27FC236}">
                <a16:creationId xmlns:a16="http://schemas.microsoft.com/office/drawing/2014/main" id="{CCDF57DE-47A8-54F3-2DD6-81BE3B36AFD7}"/>
              </a:ext>
            </a:extLst>
          </p:cNvPr>
          <p:cNvPicPr>
            <a:picLocks noChangeAspect="1"/>
          </p:cNvPicPr>
          <p:nvPr/>
        </p:nvPicPr>
        <p:blipFill>
          <a:blip r:embed="rId2"/>
          <a:srcRect/>
          <a:stretch/>
        </p:blipFill>
        <p:spPr bwMode="auto">
          <a:xfrm>
            <a:off x="6575296" y="237635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 name="Picture 1">
            <a:extLst>
              <a:ext uri="{FF2B5EF4-FFF2-40B4-BE49-F238E27FC236}">
                <a16:creationId xmlns:a16="http://schemas.microsoft.com/office/drawing/2014/main" id="{B6E8468C-76FF-CB16-3814-BEAC8D5349F3}"/>
              </a:ext>
            </a:extLst>
          </p:cNvPr>
          <p:cNvPicPr>
            <a:picLocks noChangeAspect="1"/>
          </p:cNvPicPr>
          <p:nvPr/>
        </p:nvPicPr>
        <p:blipFill>
          <a:blip r:embed="rId2"/>
          <a:srcRect/>
          <a:stretch/>
        </p:blipFill>
        <p:spPr bwMode="auto">
          <a:xfrm>
            <a:off x="7015763" y="237635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 name="Picture 1">
            <a:extLst>
              <a:ext uri="{FF2B5EF4-FFF2-40B4-BE49-F238E27FC236}">
                <a16:creationId xmlns:a16="http://schemas.microsoft.com/office/drawing/2014/main" id="{9981A4DE-F6EF-AA89-213A-C4ACB28A08F4}"/>
              </a:ext>
            </a:extLst>
          </p:cNvPr>
          <p:cNvPicPr>
            <a:picLocks noChangeAspect="1"/>
          </p:cNvPicPr>
          <p:nvPr/>
        </p:nvPicPr>
        <p:blipFill>
          <a:blip r:embed="rId2"/>
          <a:srcRect/>
          <a:stretch/>
        </p:blipFill>
        <p:spPr bwMode="auto">
          <a:xfrm>
            <a:off x="7456230" y="237635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 name="Picture 1">
            <a:extLst>
              <a:ext uri="{FF2B5EF4-FFF2-40B4-BE49-F238E27FC236}">
                <a16:creationId xmlns:a16="http://schemas.microsoft.com/office/drawing/2014/main" id="{1C5EC941-B43A-2B86-22CD-9E928CDA46A4}"/>
              </a:ext>
            </a:extLst>
          </p:cNvPr>
          <p:cNvPicPr>
            <a:picLocks noChangeAspect="1"/>
          </p:cNvPicPr>
          <p:nvPr/>
        </p:nvPicPr>
        <p:blipFill>
          <a:blip r:embed="rId2"/>
          <a:srcRect/>
          <a:stretch/>
        </p:blipFill>
        <p:spPr bwMode="auto">
          <a:xfrm>
            <a:off x="7896697" y="237635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 name="Picture 1">
            <a:extLst>
              <a:ext uri="{FF2B5EF4-FFF2-40B4-BE49-F238E27FC236}">
                <a16:creationId xmlns:a16="http://schemas.microsoft.com/office/drawing/2014/main" id="{B26E342D-AC87-BEFA-9951-6ADEC84934EA}"/>
              </a:ext>
            </a:extLst>
          </p:cNvPr>
          <p:cNvPicPr>
            <a:picLocks noChangeAspect="1"/>
          </p:cNvPicPr>
          <p:nvPr/>
        </p:nvPicPr>
        <p:blipFill>
          <a:blip r:embed="rId2"/>
          <a:srcRect/>
          <a:stretch/>
        </p:blipFill>
        <p:spPr bwMode="auto">
          <a:xfrm>
            <a:off x="8337164" y="237635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 name="Picture 3">
            <a:extLst>
              <a:ext uri="{FF2B5EF4-FFF2-40B4-BE49-F238E27FC236}">
                <a16:creationId xmlns:a16="http://schemas.microsoft.com/office/drawing/2014/main" id="{4AB8EBC6-5892-4A05-002B-2AF2E7023149}"/>
              </a:ext>
            </a:extLst>
          </p:cNvPr>
          <p:cNvPicPr>
            <a:picLocks noChangeAspect="1"/>
          </p:cNvPicPr>
          <p:nvPr/>
        </p:nvPicPr>
        <p:blipFill>
          <a:blip r:embed="rId3"/>
          <a:srcRect/>
          <a:stretch/>
        </p:blipFill>
        <p:spPr bwMode="auto">
          <a:xfrm>
            <a:off x="4813428" y="289491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 name="Picture 64">
            <a:extLst>
              <a:ext uri="{FF2B5EF4-FFF2-40B4-BE49-F238E27FC236}">
                <a16:creationId xmlns:a16="http://schemas.microsoft.com/office/drawing/2014/main" id="{233A16FE-6A2E-0D8F-D82A-901A65843CAF}"/>
              </a:ext>
            </a:extLst>
          </p:cNvPr>
          <p:cNvPicPr>
            <a:picLocks noChangeAspect="1"/>
          </p:cNvPicPr>
          <p:nvPr/>
        </p:nvPicPr>
        <p:blipFill>
          <a:blip r:embed="rId4"/>
          <a:srcRect/>
          <a:stretch/>
        </p:blipFill>
        <p:spPr bwMode="auto">
          <a:xfrm>
            <a:off x="4813428" y="3476811"/>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 name="Picture 1">
            <a:extLst>
              <a:ext uri="{FF2B5EF4-FFF2-40B4-BE49-F238E27FC236}">
                <a16:creationId xmlns:a16="http://schemas.microsoft.com/office/drawing/2014/main" id="{EE299273-2953-B3B2-5195-4CA169353FDE}"/>
              </a:ext>
            </a:extLst>
          </p:cNvPr>
          <p:cNvPicPr>
            <a:picLocks noChangeAspect="1"/>
          </p:cNvPicPr>
          <p:nvPr/>
        </p:nvPicPr>
        <p:blipFill>
          <a:blip r:embed="rId2"/>
          <a:srcRect/>
          <a:stretch/>
        </p:blipFill>
        <p:spPr bwMode="auto">
          <a:xfrm>
            <a:off x="8767653" y="237635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 name="Picture 1">
            <a:extLst>
              <a:ext uri="{FF2B5EF4-FFF2-40B4-BE49-F238E27FC236}">
                <a16:creationId xmlns:a16="http://schemas.microsoft.com/office/drawing/2014/main" id="{E25C3E69-550D-C379-CE7A-5748888E2C94}"/>
              </a:ext>
            </a:extLst>
          </p:cNvPr>
          <p:cNvPicPr>
            <a:picLocks noChangeAspect="1"/>
          </p:cNvPicPr>
          <p:nvPr/>
        </p:nvPicPr>
        <p:blipFill>
          <a:blip r:embed="rId2"/>
          <a:srcRect/>
          <a:stretch/>
        </p:blipFill>
        <p:spPr bwMode="auto">
          <a:xfrm>
            <a:off x="9208120" y="237635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 name="Picture 1">
            <a:extLst>
              <a:ext uri="{FF2B5EF4-FFF2-40B4-BE49-F238E27FC236}">
                <a16:creationId xmlns:a16="http://schemas.microsoft.com/office/drawing/2014/main" id="{9BB8C629-FFB2-C288-B6FA-489C00FDFD36}"/>
              </a:ext>
            </a:extLst>
          </p:cNvPr>
          <p:cNvPicPr>
            <a:picLocks noChangeAspect="1"/>
          </p:cNvPicPr>
          <p:nvPr/>
        </p:nvPicPr>
        <p:blipFill>
          <a:blip r:embed="rId2"/>
          <a:srcRect/>
          <a:stretch/>
        </p:blipFill>
        <p:spPr bwMode="auto">
          <a:xfrm>
            <a:off x="9648587" y="237635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 name="Picture 1">
            <a:extLst>
              <a:ext uri="{FF2B5EF4-FFF2-40B4-BE49-F238E27FC236}">
                <a16:creationId xmlns:a16="http://schemas.microsoft.com/office/drawing/2014/main" id="{B4E04854-B18E-C5B1-1D3B-90A749B77ABD}"/>
              </a:ext>
            </a:extLst>
          </p:cNvPr>
          <p:cNvPicPr>
            <a:picLocks noChangeAspect="1"/>
          </p:cNvPicPr>
          <p:nvPr/>
        </p:nvPicPr>
        <p:blipFill>
          <a:blip r:embed="rId2"/>
          <a:srcRect/>
          <a:stretch/>
        </p:blipFill>
        <p:spPr bwMode="auto">
          <a:xfrm>
            <a:off x="10089054" y="237635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 name="Picture 1">
            <a:extLst>
              <a:ext uri="{FF2B5EF4-FFF2-40B4-BE49-F238E27FC236}">
                <a16:creationId xmlns:a16="http://schemas.microsoft.com/office/drawing/2014/main" id="{A10676A6-6CEB-A2E5-BAA2-3471739B5B10}"/>
              </a:ext>
            </a:extLst>
          </p:cNvPr>
          <p:cNvPicPr>
            <a:picLocks noChangeAspect="1"/>
          </p:cNvPicPr>
          <p:nvPr/>
        </p:nvPicPr>
        <p:blipFill>
          <a:blip r:embed="rId2"/>
          <a:srcRect/>
          <a:stretch/>
        </p:blipFill>
        <p:spPr bwMode="auto">
          <a:xfrm>
            <a:off x="10529521" y="237635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1">
            <a:extLst>
              <a:ext uri="{FF2B5EF4-FFF2-40B4-BE49-F238E27FC236}">
                <a16:creationId xmlns:a16="http://schemas.microsoft.com/office/drawing/2014/main" id="{5AFB6FD3-05EA-B5D4-9AAA-D43135E91A07}"/>
              </a:ext>
            </a:extLst>
          </p:cNvPr>
          <p:cNvPicPr>
            <a:picLocks noChangeAspect="1"/>
          </p:cNvPicPr>
          <p:nvPr/>
        </p:nvPicPr>
        <p:blipFill>
          <a:blip r:embed="rId2"/>
          <a:srcRect/>
          <a:stretch/>
        </p:blipFill>
        <p:spPr bwMode="auto">
          <a:xfrm>
            <a:off x="8795028" y="4882284"/>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
            <a:extLst>
              <a:ext uri="{FF2B5EF4-FFF2-40B4-BE49-F238E27FC236}">
                <a16:creationId xmlns:a16="http://schemas.microsoft.com/office/drawing/2014/main" id="{8183CEB4-1DAE-E167-3E7F-6DFD8E801FC0}"/>
              </a:ext>
            </a:extLst>
          </p:cNvPr>
          <p:cNvPicPr>
            <a:picLocks noChangeAspect="1"/>
          </p:cNvPicPr>
          <p:nvPr/>
        </p:nvPicPr>
        <p:blipFill>
          <a:blip r:embed="rId2"/>
          <a:srcRect/>
          <a:stretch/>
        </p:blipFill>
        <p:spPr bwMode="auto">
          <a:xfrm>
            <a:off x="9237424" y="4882284"/>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95576546"/>
      </p:ext>
    </p:extLst>
  </p:cSld>
  <p:clrMapOvr>
    <a:masterClrMapping/>
  </p:clrMapOvr>
  <p:transition spd="slow" advClick="0"/>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p:nvPr>
        </p:nvSpPr>
        <p:spPr>
          <a:xfrm>
            <a:off x="912285" y="291240"/>
            <a:ext cx="10441515" cy="925876"/>
          </a:xfrm>
        </p:spPr>
        <p:txBody>
          <a:bodyPr/>
          <a:lstStyle/>
          <a:p>
            <a:pPr marL="0" marR="0">
              <a:spcBef>
                <a:spcPts val="600"/>
              </a:spcBef>
              <a:spcAft>
                <a:spcPts val="0"/>
              </a:spcAft>
            </a:pPr>
            <a:r>
              <a:rPr lang="en-US" b="1" dirty="0">
                <a:effectLst/>
                <a:latin typeface="Arial" panose="020B0604020202020204" pitchFamily="34" charset="0"/>
                <a:ea typeface="Calibri" panose="020F0502020204030204" pitchFamily="34" charset="0"/>
              </a:rPr>
              <a:t>Please describe the last patient with HER2-low metastatic breast cancer in your practice who received trastuzumab </a:t>
            </a:r>
            <a:r>
              <a:rPr lang="en-US" b="1" dirty="0" err="1">
                <a:effectLst/>
                <a:latin typeface="Arial" panose="020B0604020202020204" pitchFamily="34" charset="0"/>
                <a:ea typeface="Calibri" panose="020F0502020204030204" pitchFamily="34" charset="0"/>
              </a:rPr>
              <a:t>deruxtecan</a:t>
            </a:r>
            <a:r>
              <a:rPr lang="en-US" b="1" dirty="0">
                <a:effectLst/>
                <a:latin typeface="Arial" panose="020B0604020202020204" pitchFamily="34" charset="0"/>
                <a:ea typeface="Calibri" panose="020F0502020204030204" pitchFamily="34" charset="0"/>
              </a:rPr>
              <a:t>.</a:t>
            </a:r>
            <a:endParaRPr lang="en-US" sz="2400" b="0" dirty="0">
              <a:effectLst/>
              <a:latin typeface="Arial" panose="020B0604020202020204" pitchFamily="34" charset="0"/>
              <a:ea typeface="Calibri" panose="020F0502020204030204" pitchFamily="34" charset="0"/>
            </a:endParaRPr>
          </a:p>
        </p:txBody>
      </p:sp>
      <p:sp>
        <p:nvSpPr>
          <p:cNvPr id="12" name="Title 1">
            <a:extLst>
              <a:ext uri="{FF2B5EF4-FFF2-40B4-BE49-F238E27FC236}">
                <a16:creationId xmlns:a16="http://schemas.microsoft.com/office/drawing/2014/main" id="{F941F559-030E-2CD5-55D5-EBCD7E37F50F}"/>
              </a:ext>
            </a:extLst>
          </p:cNvPr>
          <p:cNvSpPr txBox="1">
            <a:spLocks/>
          </p:cNvSpPr>
          <p:nvPr/>
        </p:nvSpPr>
        <p:spPr bwMode="auto">
          <a:xfrm>
            <a:off x="407368" y="1876917"/>
            <a:ext cx="10289115" cy="47196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ts val="0"/>
              </a:spcBef>
              <a:spcAft>
                <a:spcPts val="0"/>
              </a:spcAft>
              <a:buClr>
                <a:srgbClr val="000000"/>
              </a:buClr>
              <a:buSzPct val="45000"/>
              <a:buFont typeface="Wingdings" pitchFamily="-72" charset="2"/>
              <a:buNone/>
              <a:tabLst/>
              <a:defRPr/>
            </a:pPr>
            <a:r>
              <a:rPr kumimoji="0" lang="en-US" sz="2200" b="1" i="0" u="none" strike="noStrike" kern="100" cap="none" spc="0" normalizeH="0" baseline="0" noProof="0" dirty="0">
                <a:ln>
                  <a:noFill/>
                </a:ln>
                <a:solidFill>
                  <a:srgbClr val="3333FF"/>
                </a:solidFill>
                <a:effectLst/>
                <a:uLnTx/>
                <a:uFillTx/>
                <a:latin typeface="Arial" panose="020B0604020202020204" pitchFamily="34" charset="0"/>
                <a:ea typeface="Calibri" panose="020F0502020204030204" pitchFamily="34" charset="0"/>
                <a:cs typeface="Times New Roman" panose="02020603050405020304" pitchFamily="18" charset="0"/>
              </a:rPr>
              <a:t>Patient’s response to therapy:</a:t>
            </a:r>
            <a:endParaRPr kumimoji="0" lang="en-US" sz="2200" b="1" i="0" u="none" strike="noStrike" kern="1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2C8EC600-5F1E-0F64-530F-7EEA842BD1F1}"/>
              </a:ext>
            </a:extLst>
          </p:cNvPr>
          <p:cNvSpPr txBox="1">
            <a:spLocks noChangeArrowheads="1"/>
          </p:cNvSpPr>
          <p:nvPr/>
        </p:nvSpPr>
        <p:spPr bwMode="auto">
          <a:xfrm>
            <a:off x="-954531" y="2963651"/>
            <a:ext cx="3733799"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Partial response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6" name="Text Box 4">
            <a:extLst>
              <a:ext uri="{FF2B5EF4-FFF2-40B4-BE49-F238E27FC236}">
                <a16:creationId xmlns:a16="http://schemas.microsoft.com/office/drawing/2014/main" id="{8AD99F94-227A-BBC4-003B-24743E7ED3B6}"/>
              </a:ext>
            </a:extLst>
          </p:cNvPr>
          <p:cNvSpPr txBox="1">
            <a:spLocks noChangeArrowheads="1"/>
          </p:cNvSpPr>
          <p:nvPr/>
        </p:nvSpPr>
        <p:spPr bwMode="auto">
          <a:xfrm>
            <a:off x="-954531" y="2518049"/>
            <a:ext cx="37337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Complete response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6">
            <a:extLst>
              <a:ext uri="{FF2B5EF4-FFF2-40B4-BE49-F238E27FC236}">
                <a16:creationId xmlns:a16="http://schemas.microsoft.com/office/drawing/2014/main" id="{DFC211A3-6232-EDDC-FABF-CD7D81F7241F}"/>
              </a:ext>
            </a:extLst>
          </p:cNvPr>
          <p:cNvPicPr>
            <a:picLocks noChangeAspect="1"/>
          </p:cNvPicPr>
          <p:nvPr/>
        </p:nvPicPr>
        <p:blipFill>
          <a:blip r:embed="rId2"/>
          <a:srcRect/>
          <a:stretch/>
        </p:blipFill>
        <p:spPr bwMode="auto">
          <a:xfrm>
            <a:off x="2945105" y="340157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
            <a:extLst>
              <a:ext uri="{FF2B5EF4-FFF2-40B4-BE49-F238E27FC236}">
                <a16:creationId xmlns:a16="http://schemas.microsoft.com/office/drawing/2014/main" id="{BF25A45A-4145-1E09-AB21-6BD8015ADB5D}"/>
              </a:ext>
            </a:extLst>
          </p:cNvPr>
          <p:cNvPicPr>
            <a:picLocks noChangeAspect="1"/>
          </p:cNvPicPr>
          <p:nvPr/>
        </p:nvPicPr>
        <p:blipFill>
          <a:blip r:embed="rId3"/>
          <a:srcRect/>
          <a:stretch/>
        </p:blipFill>
        <p:spPr bwMode="auto">
          <a:xfrm>
            <a:off x="2945105" y="2492896"/>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3">
            <a:extLst>
              <a:ext uri="{FF2B5EF4-FFF2-40B4-BE49-F238E27FC236}">
                <a16:creationId xmlns:a16="http://schemas.microsoft.com/office/drawing/2014/main" id="{7419ED2B-7E35-EA25-59FF-90D4FEBB6065}"/>
              </a:ext>
            </a:extLst>
          </p:cNvPr>
          <p:cNvPicPr>
            <a:picLocks noChangeAspect="1"/>
          </p:cNvPicPr>
          <p:nvPr/>
        </p:nvPicPr>
        <p:blipFill>
          <a:blip r:embed="rId4"/>
          <a:srcRect/>
          <a:stretch/>
        </p:blipFill>
        <p:spPr bwMode="auto">
          <a:xfrm>
            <a:off x="2945105" y="294210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9">
            <a:extLst>
              <a:ext uri="{FF2B5EF4-FFF2-40B4-BE49-F238E27FC236}">
                <a16:creationId xmlns:a16="http://schemas.microsoft.com/office/drawing/2014/main" id="{4C48566E-24E7-0040-A741-98803E7ADA61}"/>
              </a:ext>
            </a:extLst>
          </p:cNvPr>
          <p:cNvSpPr txBox="1">
            <a:spLocks noChangeArrowheads="1"/>
          </p:cNvSpPr>
          <p:nvPr/>
        </p:nvSpPr>
        <p:spPr bwMode="auto">
          <a:xfrm>
            <a:off x="4799856" y="2492896"/>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pic>
        <p:nvPicPr>
          <p:cNvPr id="29" name="Picture 1">
            <a:extLst>
              <a:ext uri="{FF2B5EF4-FFF2-40B4-BE49-F238E27FC236}">
                <a16:creationId xmlns:a16="http://schemas.microsoft.com/office/drawing/2014/main" id="{E0557587-BA86-D5EA-C83A-63518BADF5B5}"/>
              </a:ext>
            </a:extLst>
          </p:cNvPr>
          <p:cNvPicPr>
            <a:picLocks noChangeAspect="1"/>
          </p:cNvPicPr>
          <p:nvPr/>
        </p:nvPicPr>
        <p:blipFill>
          <a:blip r:embed="rId3"/>
          <a:srcRect/>
          <a:stretch/>
        </p:blipFill>
        <p:spPr bwMode="auto">
          <a:xfrm>
            <a:off x="3384017" y="2492896"/>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 name="Text Box 9">
            <a:extLst>
              <a:ext uri="{FF2B5EF4-FFF2-40B4-BE49-F238E27FC236}">
                <a16:creationId xmlns:a16="http://schemas.microsoft.com/office/drawing/2014/main" id="{F12579AC-BEA9-1464-57EA-5454376F9805}"/>
              </a:ext>
            </a:extLst>
          </p:cNvPr>
          <p:cNvSpPr txBox="1">
            <a:spLocks noChangeArrowheads="1"/>
          </p:cNvSpPr>
          <p:nvPr/>
        </p:nvSpPr>
        <p:spPr bwMode="auto">
          <a:xfrm>
            <a:off x="6116886" y="294582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7</a:t>
            </a:r>
          </a:p>
        </p:txBody>
      </p:sp>
      <p:sp>
        <p:nvSpPr>
          <p:cNvPr id="40" name="Text Box 9">
            <a:extLst>
              <a:ext uri="{FF2B5EF4-FFF2-40B4-BE49-F238E27FC236}">
                <a16:creationId xmlns:a16="http://schemas.microsoft.com/office/drawing/2014/main" id="{7C05F6A6-9B21-50BB-E189-3A5D130C725B}"/>
              </a:ext>
            </a:extLst>
          </p:cNvPr>
          <p:cNvSpPr txBox="1">
            <a:spLocks noChangeArrowheads="1"/>
          </p:cNvSpPr>
          <p:nvPr/>
        </p:nvSpPr>
        <p:spPr bwMode="auto">
          <a:xfrm>
            <a:off x="4799856" y="3401575"/>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42" name="Text Box 9">
            <a:extLst>
              <a:ext uri="{FF2B5EF4-FFF2-40B4-BE49-F238E27FC236}">
                <a16:creationId xmlns:a16="http://schemas.microsoft.com/office/drawing/2014/main" id="{C9580645-1679-A565-01F7-A2FD012EE1C7}"/>
              </a:ext>
            </a:extLst>
          </p:cNvPr>
          <p:cNvSpPr txBox="1">
            <a:spLocks noChangeArrowheads="1"/>
          </p:cNvSpPr>
          <p:nvPr/>
        </p:nvSpPr>
        <p:spPr bwMode="auto">
          <a:xfrm>
            <a:off x="3460581" y="3877581"/>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45" name="Picture 3">
            <a:extLst>
              <a:ext uri="{FF2B5EF4-FFF2-40B4-BE49-F238E27FC236}">
                <a16:creationId xmlns:a16="http://schemas.microsoft.com/office/drawing/2014/main" id="{993B2267-921C-C0F1-F4A6-B5EF5D4D7C59}"/>
              </a:ext>
            </a:extLst>
          </p:cNvPr>
          <p:cNvPicPr>
            <a:picLocks noChangeAspect="1"/>
          </p:cNvPicPr>
          <p:nvPr/>
        </p:nvPicPr>
        <p:blipFill>
          <a:blip r:embed="rId4"/>
          <a:srcRect/>
          <a:stretch/>
        </p:blipFill>
        <p:spPr bwMode="auto">
          <a:xfrm>
            <a:off x="3387790" y="294210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3">
            <a:extLst>
              <a:ext uri="{FF2B5EF4-FFF2-40B4-BE49-F238E27FC236}">
                <a16:creationId xmlns:a16="http://schemas.microsoft.com/office/drawing/2014/main" id="{AF5BEBDA-CF9A-3895-342B-98D6EB6C30C5}"/>
              </a:ext>
            </a:extLst>
          </p:cNvPr>
          <p:cNvPicPr>
            <a:picLocks noChangeAspect="1"/>
          </p:cNvPicPr>
          <p:nvPr/>
        </p:nvPicPr>
        <p:blipFill>
          <a:blip r:embed="rId4"/>
          <a:srcRect/>
          <a:stretch/>
        </p:blipFill>
        <p:spPr bwMode="auto">
          <a:xfrm>
            <a:off x="3844990" y="294210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Picture 3">
            <a:extLst>
              <a:ext uri="{FF2B5EF4-FFF2-40B4-BE49-F238E27FC236}">
                <a16:creationId xmlns:a16="http://schemas.microsoft.com/office/drawing/2014/main" id="{060801BC-E058-BC63-268B-877556A4D042}"/>
              </a:ext>
            </a:extLst>
          </p:cNvPr>
          <p:cNvPicPr>
            <a:picLocks noChangeAspect="1"/>
          </p:cNvPicPr>
          <p:nvPr/>
        </p:nvPicPr>
        <p:blipFill>
          <a:blip r:embed="rId4"/>
          <a:srcRect/>
          <a:stretch/>
        </p:blipFill>
        <p:spPr bwMode="auto">
          <a:xfrm>
            <a:off x="4280418" y="294210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 name="Text Box 4">
            <a:extLst>
              <a:ext uri="{FF2B5EF4-FFF2-40B4-BE49-F238E27FC236}">
                <a16:creationId xmlns:a16="http://schemas.microsoft.com/office/drawing/2014/main" id="{35E94718-5F74-1D33-EE8B-A0AD474E887D}"/>
              </a:ext>
            </a:extLst>
          </p:cNvPr>
          <p:cNvSpPr txBox="1">
            <a:spLocks noChangeArrowheads="1"/>
          </p:cNvSpPr>
          <p:nvPr/>
        </p:nvSpPr>
        <p:spPr bwMode="auto">
          <a:xfrm>
            <a:off x="-99217" y="3907811"/>
            <a:ext cx="2878485"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ts val="2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Disease progression</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59" name="Text Box 4">
            <a:extLst>
              <a:ext uri="{FF2B5EF4-FFF2-40B4-BE49-F238E27FC236}">
                <a16:creationId xmlns:a16="http://schemas.microsoft.com/office/drawing/2014/main" id="{8189C6D6-7CED-3FC5-6DAA-7A42741B6CD1}"/>
              </a:ext>
            </a:extLst>
          </p:cNvPr>
          <p:cNvSpPr txBox="1">
            <a:spLocks noChangeArrowheads="1"/>
          </p:cNvSpPr>
          <p:nvPr/>
        </p:nvSpPr>
        <p:spPr bwMode="auto">
          <a:xfrm>
            <a:off x="-725931" y="3411343"/>
            <a:ext cx="3505199"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Stable disease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1" name="Picture 60">
            <a:extLst>
              <a:ext uri="{FF2B5EF4-FFF2-40B4-BE49-F238E27FC236}">
                <a16:creationId xmlns:a16="http://schemas.microsoft.com/office/drawing/2014/main" id="{A1B3B06E-717F-250E-DD35-A9B18B819AC7}"/>
              </a:ext>
            </a:extLst>
          </p:cNvPr>
          <p:cNvPicPr>
            <a:picLocks noChangeAspect="1"/>
          </p:cNvPicPr>
          <p:nvPr/>
        </p:nvPicPr>
        <p:blipFill>
          <a:blip r:embed="rId5"/>
          <a:srcRect/>
          <a:stretch/>
        </p:blipFill>
        <p:spPr bwMode="auto">
          <a:xfrm>
            <a:off x="2939064" y="386604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 name="Picture 3">
            <a:extLst>
              <a:ext uri="{FF2B5EF4-FFF2-40B4-BE49-F238E27FC236}">
                <a16:creationId xmlns:a16="http://schemas.microsoft.com/office/drawing/2014/main" id="{EFB57731-06DF-3E4C-A39E-15E02C353BC3}"/>
              </a:ext>
            </a:extLst>
          </p:cNvPr>
          <p:cNvPicPr>
            <a:picLocks noChangeAspect="1"/>
          </p:cNvPicPr>
          <p:nvPr/>
        </p:nvPicPr>
        <p:blipFill>
          <a:blip r:embed="rId4"/>
          <a:srcRect/>
          <a:stretch/>
        </p:blipFill>
        <p:spPr bwMode="auto">
          <a:xfrm>
            <a:off x="4731530" y="294210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 name="Picture 3">
            <a:extLst>
              <a:ext uri="{FF2B5EF4-FFF2-40B4-BE49-F238E27FC236}">
                <a16:creationId xmlns:a16="http://schemas.microsoft.com/office/drawing/2014/main" id="{D63F9263-BDD6-6017-5E47-99683CB8347B}"/>
              </a:ext>
            </a:extLst>
          </p:cNvPr>
          <p:cNvPicPr>
            <a:picLocks noChangeAspect="1"/>
          </p:cNvPicPr>
          <p:nvPr/>
        </p:nvPicPr>
        <p:blipFill>
          <a:blip r:embed="rId4"/>
          <a:srcRect/>
          <a:stretch/>
        </p:blipFill>
        <p:spPr bwMode="auto">
          <a:xfrm>
            <a:off x="5166958" y="294210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 name="Picture 64">
            <a:extLst>
              <a:ext uri="{FF2B5EF4-FFF2-40B4-BE49-F238E27FC236}">
                <a16:creationId xmlns:a16="http://schemas.microsoft.com/office/drawing/2014/main" id="{A47B788B-8C64-11DE-4BE8-73D699899C73}"/>
              </a:ext>
            </a:extLst>
          </p:cNvPr>
          <p:cNvPicPr>
            <a:picLocks noChangeAspect="1"/>
          </p:cNvPicPr>
          <p:nvPr/>
        </p:nvPicPr>
        <p:blipFill>
          <a:blip r:embed="rId2"/>
          <a:srcRect/>
          <a:stretch/>
        </p:blipFill>
        <p:spPr bwMode="auto">
          <a:xfrm>
            <a:off x="3387790" y="340157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 name="Picture 65">
            <a:extLst>
              <a:ext uri="{FF2B5EF4-FFF2-40B4-BE49-F238E27FC236}">
                <a16:creationId xmlns:a16="http://schemas.microsoft.com/office/drawing/2014/main" id="{02FC2BF4-CC2F-733F-F6F7-D2A0DBF664D0}"/>
              </a:ext>
            </a:extLst>
          </p:cNvPr>
          <p:cNvPicPr>
            <a:picLocks noChangeAspect="1"/>
          </p:cNvPicPr>
          <p:nvPr/>
        </p:nvPicPr>
        <p:blipFill>
          <a:blip r:embed="rId2"/>
          <a:srcRect/>
          <a:stretch/>
        </p:blipFill>
        <p:spPr bwMode="auto">
          <a:xfrm>
            <a:off x="3844990" y="340157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
            <a:extLst>
              <a:ext uri="{FF2B5EF4-FFF2-40B4-BE49-F238E27FC236}">
                <a16:creationId xmlns:a16="http://schemas.microsoft.com/office/drawing/2014/main" id="{7D91A89A-F6CE-2456-C764-906724769DD5}"/>
              </a:ext>
            </a:extLst>
          </p:cNvPr>
          <p:cNvPicPr>
            <a:picLocks noChangeAspect="1"/>
          </p:cNvPicPr>
          <p:nvPr/>
        </p:nvPicPr>
        <p:blipFill>
          <a:blip r:embed="rId3"/>
          <a:srcRect/>
          <a:stretch/>
        </p:blipFill>
        <p:spPr bwMode="auto">
          <a:xfrm>
            <a:off x="3844990" y="2492896"/>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
            <a:extLst>
              <a:ext uri="{FF2B5EF4-FFF2-40B4-BE49-F238E27FC236}">
                <a16:creationId xmlns:a16="http://schemas.microsoft.com/office/drawing/2014/main" id="{68286055-6FF6-D2B5-2218-4954F38E6EC1}"/>
              </a:ext>
            </a:extLst>
          </p:cNvPr>
          <p:cNvPicPr>
            <a:picLocks noChangeAspect="1"/>
          </p:cNvPicPr>
          <p:nvPr/>
        </p:nvPicPr>
        <p:blipFill>
          <a:blip r:embed="rId3"/>
          <a:srcRect/>
          <a:stretch/>
        </p:blipFill>
        <p:spPr bwMode="auto">
          <a:xfrm>
            <a:off x="4283902" y="2492896"/>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3">
            <a:extLst>
              <a:ext uri="{FF2B5EF4-FFF2-40B4-BE49-F238E27FC236}">
                <a16:creationId xmlns:a16="http://schemas.microsoft.com/office/drawing/2014/main" id="{E6D6F301-1364-DD16-EF34-5AAE500B4DEC}"/>
              </a:ext>
            </a:extLst>
          </p:cNvPr>
          <p:cNvPicPr>
            <a:picLocks noChangeAspect="1"/>
          </p:cNvPicPr>
          <p:nvPr/>
        </p:nvPicPr>
        <p:blipFill>
          <a:blip r:embed="rId4"/>
          <a:srcRect/>
          <a:stretch/>
        </p:blipFill>
        <p:spPr bwMode="auto">
          <a:xfrm>
            <a:off x="5602386" y="294210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C79FC715-3856-41F9-499A-45308F4D7E92}"/>
              </a:ext>
            </a:extLst>
          </p:cNvPr>
          <p:cNvPicPr>
            <a:picLocks noChangeAspect="1"/>
          </p:cNvPicPr>
          <p:nvPr/>
        </p:nvPicPr>
        <p:blipFill>
          <a:blip r:embed="rId2"/>
          <a:srcRect/>
          <a:stretch/>
        </p:blipFill>
        <p:spPr bwMode="auto">
          <a:xfrm>
            <a:off x="4277983" y="340157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itle 1">
            <a:extLst>
              <a:ext uri="{FF2B5EF4-FFF2-40B4-BE49-F238E27FC236}">
                <a16:creationId xmlns:a16="http://schemas.microsoft.com/office/drawing/2014/main" id="{A708DB0B-EC23-521C-1530-AC20BA7E1D77}"/>
              </a:ext>
            </a:extLst>
          </p:cNvPr>
          <p:cNvSpPr txBox="1">
            <a:spLocks/>
          </p:cNvSpPr>
          <p:nvPr/>
        </p:nvSpPr>
        <p:spPr bwMode="auto">
          <a:xfrm>
            <a:off x="5807968" y="1856159"/>
            <a:ext cx="6241850" cy="58088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ts val="0"/>
              </a:spcBef>
              <a:spcAft>
                <a:spcPts val="0"/>
              </a:spcAft>
              <a:buClr>
                <a:srgbClr val="000000"/>
              </a:buClr>
              <a:buSzPct val="45000"/>
              <a:buFont typeface="Wingdings" pitchFamily="-72" charset="2"/>
              <a:buNone/>
              <a:tabLst/>
              <a:defRPr/>
            </a:pPr>
            <a:r>
              <a:rPr kumimoji="0" lang="en-US" sz="2200" b="1" i="0" u="none" strike="noStrike" kern="100" cap="none" spc="0" normalizeH="0" baseline="0" noProof="0" dirty="0">
                <a:ln>
                  <a:noFill/>
                </a:ln>
                <a:solidFill>
                  <a:srgbClr val="3333FF"/>
                </a:solidFill>
                <a:effectLst/>
                <a:uLnTx/>
                <a:uFillTx/>
                <a:latin typeface="Arial" panose="020B0604020202020204" pitchFamily="34" charset="0"/>
                <a:ea typeface="Calibri" panose="020F0502020204030204" pitchFamily="34" charset="0"/>
                <a:cs typeface="Times New Roman" panose="02020603050405020304" pitchFamily="18" charset="0"/>
              </a:rPr>
              <a:t>   Patient’s tolerance of therapy:</a:t>
            </a:r>
            <a:endParaRPr kumimoji="0" lang="en-US" sz="2200" b="1" i="0" u="none" strike="noStrike" kern="1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4">
            <a:extLst>
              <a:ext uri="{FF2B5EF4-FFF2-40B4-BE49-F238E27FC236}">
                <a16:creationId xmlns:a16="http://schemas.microsoft.com/office/drawing/2014/main" id="{F588A483-98AF-2994-4C70-64E91F1DADDA}"/>
              </a:ext>
            </a:extLst>
          </p:cNvPr>
          <p:cNvSpPr txBox="1">
            <a:spLocks noChangeArrowheads="1"/>
          </p:cNvSpPr>
          <p:nvPr/>
        </p:nvSpPr>
        <p:spPr bwMode="auto">
          <a:xfrm>
            <a:off x="6520309" y="2866485"/>
            <a:ext cx="2311448"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Nausea</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16" name="Text Box 4">
            <a:extLst>
              <a:ext uri="{FF2B5EF4-FFF2-40B4-BE49-F238E27FC236}">
                <a16:creationId xmlns:a16="http://schemas.microsoft.com/office/drawing/2014/main" id="{9A7C2FE5-EC0E-21B8-C3C8-662715BBF167}"/>
              </a:ext>
            </a:extLst>
          </p:cNvPr>
          <p:cNvSpPr txBox="1">
            <a:spLocks noChangeArrowheads="1"/>
          </p:cNvSpPr>
          <p:nvPr/>
        </p:nvSpPr>
        <p:spPr bwMode="auto">
          <a:xfrm>
            <a:off x="5713114" y="2414448"/>
            <a:ext cx="3118643"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lang="en-US" sz="2000" dirty="0">
                <a:solidFill>
                  <a:srgbClr val="002060"/>
                </a:solidFill>
                <a:latin typeface="Arial" charset="0"/>
                <a:ea typeface="ＭＳ Ｐゴシック" charset="0"/>
              </a:rPr>
              <a:t>V</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ery</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well tolerated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7" name="Picture 16">
            <a:extLst>
              <a:ext uri="{FF2B5EF4-FFF2-40B4-BE49-F238E27FC236}">
                <a16:creationId xmlns:a16="http://schemas.microsoft.com/office/drawing/2014/main" id="{47FCAB85-7F6F-B15E-4FEC-E022A55011FD}"/>
              </a:ext>
            </a:extLst>
          </p:cNvPr>
          <p:cNvPicPr>
            <a:picLocks noChangeAspect="1"/>
          </p:cNvPicPr>
          <p:nvPr/>
        </p:nvPicPr>
        <p:blipFill>
          <a:blip r:embed="rId2"/>
          <a:srcRect/>
          <a:stretch/>
        </p:blipFill>
        <p:spPr bwMode="auto">
          <a:xfrm>
            <a:off x="8991553" y="32906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
            <a:extLst>
              <a:ext uri="{FF2B5EF4-FFF2-40B4-BE49-F238E27FC236}">
                <a16:creationId xmlns:a16="http://schemas.microsoft.com/office/drawing/2014/main" id="{A4E94F79-EF76-5B83-5D60-27048B78A0F9}"/>
              </a:ext>
            </a:extLst>
          </p:cNvPr>
          <p:cNvPicPr>
            <a:picLocks noChangeAspect="1"/>
          </p:cNvPicPr>
          <p:nvPr/>
        </p:nvPicPr>
        <p:blipFill>
          <a:blip r:embed="rId3"/>
          <a:srcRect/>
          <a:stretch/>
        </p:blipFill>
        <p:spPr bwMode="auto">
          <a:xfrm>
            <a:off x="8991553" y="238929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3">
            <a:extLst>
              <a:ext uri="{FF2B5EF4-FFF2-40B4-BE49-F238E27FC236}">
                <a16:creationId xmlns:a16="http://schemas.microsoft.com/office/drawing/2014/main" id="{94769A93-0BD6-79D4-EA8B-AD8ECC93B1CB}"/>
              </a:ext>
            </a:extLst>
          </p:cNvPr>
          <p:cNvPicPr>
            <a:picLocks noChangeAspect="1"/>
          </p:cNvPicPr>
          <p:nvPr/>
        </p:nvPicPr>
        <p:blipFill>
          <a:blip r:embed="rId4"/>
          <a:srcRect/>
          <a:stretch/>
        </p:blipFill>
        <p:spPr bwMode="auto">
          <a:xfrm>
            <a:off x="8991553" y="28449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9AB1CE79-A80B-FADE-E320-A67B9B3EF6A6}"/>
              </a:ext>
            </a:extLst>
          </p:cNvPr>
          <p:cNvPicPr>
            <a:picLocks noChangeAspect="1"/>
          </p:cNvPicPr>
          <p:nvPr/>
        </p:nvPicPr>
        <p:blipFill>
          <a:blip r:embed="rId6"/>
          <a:srcRect/>
          <a:stretch/>
        </p:blipFill>
        <p:spPr bwMode="auto">
          <a:xfrm>
            <a:off x="8991553" y="4188843"/>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 Box 9">
            <a:extLst>
              <a:ext uri="{FF2B5EF4-FFF2-40B4-BE49-F238E27FC236}">
                <a16:creationId xmlns:a16="http://schemas.microsoft.com/office/drawing/2014/main" id="{9EFB21C2-9503-1F55-2156-CFEC02EC784C}"/>
              </a:ext>
            </a:extLst>
          </p:cNvPr>
          <p:cNvSpPr txBox="1">
            <a:spLocks noChangeArrowheads="1"/>
          </p:cNvSpPr>
          <p:nvPr/>
        </p:nvSpPr>
        <p:spPr bwMode="auto">
          <a:xfrm>
            <a:off x="11733510" y="2389295"/>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pic>
        <p:nvPicPr>
          <p:cNvPr id="22" name="Picture 1">
            <a:extLst>
              <a:ext uri="{FF2B5EF4-FFF2-40B4-BE49-F238E27FC236}">
                <a16:creationId xmlns:a16="http://schemas.microsoft.com/office/drawing/2014/main" id="{8751AFBA-42B6-D8B1-7FFD-C3F6DA6E507A}"/>
              </a:ext>
            </a:extLst>
          </p:cNvPr>
          <p:cNvPicPr>
            <a:picLocks noChangeAspect="1"/>
          </p:cNvPicPr>
          <p:nvPr/>
        </p:nvPicPr>
        <p:blipFill>
          <a:blip r:embed="rId3"/>
          <a:srcRect/>
          <a:stretch/>
        </p:blipFill>
        <p:spPr bwMode="auto">
          <a:xfrm>
            <a:off x="9437595" y="238929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9">
            <a:extLst>
              <a:ext uri="{FF2B5EF4-FFF2-40B4-BE49-F238E27FC236}">
                <a16:creationId xmlns:a16="http://schemas.microsoft.com/office/drawing/2014/main" id="{9555EEB9-9EFA-8229-4E77-A417128D25E1}"/>
              </a:ext>
            </a:extLst>
          </p:cNvPr>
          <p:cNvSpPr txBox="1">
            <a:spLocks noChangeArrowheads="1"/>
          </p:cNvSpPr>
          <p:nvPr/>
        </p:nvSpPr>
        <p:spPr bwMode="auto">
          <a:xfrm>
            <a:off x="11733510" y="284493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sp>
        <p:nvSpPr>
          <p:cNvPr id="24" name="Text Box 9">
            <a:extLst>
              <a:ext uri="{FF2B5EF4-FFF2-40B4-BE49-F238E27FC236}">
                <a16:creationId xmlns:a16="http://schemas.microsoft.com/office/drawing/2014/main" id="{0B0236E7-B730-C055-3156-ACF2CF5BD785}"/>
              </a:ext>
            </a:extLst>
          </p:cNvPr>
          <p:cNvSpPr txBox="1">
            <a:spLocks noChangeArrowheads="1"/>
          </p:cNvSpPr>
          <p:nvPr/>
        </p:nvSpPr>
        <p:spPr bwMode="auto">
          <a:xfrm>
            <a:off x="9513070" y="3290678"/>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5" name="Text Box 9">
            <a:extLst>
              <a:ext uri="{FF2B5EF4-FFF2-40B4-BE49-F238E27FC236}">
                <a16:creationId xmlns:a16="http://schemas.microsoft.com/office/drawing/2014/main" id="{D55C0674-A121-AD91-C084-E9CF1195B5C3}"/>
              </a:ext>
            </a:extLst>
          </p:cNvPr>
          <p:cNvSpPr txBox="1">
            <a:spLocks noChangeArrowheads="1"/>
          </p:cNvSpPr>
          <p:nvPr/>
        </p:nvSpPr>
        <p:spPr bwMode="auto">
          <a:xfrm>
            <a:off x="9513070" y="3749005"/>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26" name="Picture 1">
            <a:extLst>
              <a:ext uri="{FF2B5EF4-FFF2-40B4-BE49-F238E27FC236}">
                <a16:creationId xmlns:a16="http://schemas.microsoft.com/office/drawing/2014/main" id="{E0B13EF0-2CC6-D370-6B4E-5B262D20F0E9}"/>
              </a:ext>
            </a:extLst>
          </p:cNvPr>
          <p:cNvPicPr>
            <a:picLocks noChangeAspect="1"/>
          </p:cNvPicPr>
          <p:nvPr/>
        </p:nvPicPr>
        <p:blipFill>
          <a:blip r:embed="rId3"/>
          <a:srcRect/>
          <a:stretch/>
        </p:blipFill>
        <p:spPr bwMode="auto">
          <a:xfrm>
            <a:off x="9883637" y="238929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
            <a:extLst>
              <a:ext uri="{FF2B5EF4-FFF2-40B4-BE49-F238E27FC236}">
                <a16:creationId xmlns:a16="http://schemas.microsoft.com/office/drawing/2014/main" id="{A0F42152-02DE-551C-D3F1-41F37B12D480}"/>
              </a:ext>
            </a:extLst>
          </p:cNvPr>
          <p:cNvPicPr>
            <a:picLocks noChangeAspect="1"/>
          </p:cNvPicPr>
          <p:nvPr/>
        </p:nvPicPr>
        <p:blipFill>
          <a:blip r:embed="rId3"/>
          <a:srcRect/>
          <a:stretch/>
        </p:blipFill>
        <p:spPr bwMode="auto">
          <a:xfrm>
            <a:off x="10329679" y="238929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
            <a:extLst>
              <a:ext uri="{FF2B5EF4-FFF2-40B4-BE49-F238E27FC236}">
                <a16:creationId xmlns:a16="http://schemas.microsoft.com/office/drawing/2014/main" id="{DCA2A340-90A7-7A8D-F407-FC9C308FB356}"/>
              </a:ext>
            </a:extLst>
          </p:cNvPr>
          <p:cNvPicPr>
            <a:picLocks noChangeAspect="1"/>
          </p:cNvPicPr>
          <p:nvPr/>
        </p:nvPicPr>
        <p:blipFill>
          <a:blip r:embed="rId4"/>
          <a:srcRect/>
          <a:stretch/>
        </p:blipFill>
        <p:spPr bwMode="auto">
          <a:xfrm>
            <a:off x="9437595" y="28449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Text Box 9">
            <a:extLst>
              <a:ext uri="{FF2B5EF4-FFF2-40B4-BE49-F238E27FC236}">
                <a16:creationId xmlns:a16="http://schemas.microsoft.com/office/drawing/2014/main" id="{FB6F9B4C-1B9B-F256-E832-A0108DB5BA2D}"/>
              </a:ext>
            </a:extLst>
          </p:cNvPr>
          <p:cNvSpPr txBox="1">
            <a:spLocks noChangeArrowheads="1"/>
          </p:cNvSpPr>
          <p:nvPr/>
        </p:nvSpPr>
        <p:spPr bwMode="auto">
          <a:xfrm>
            <a:off x="9513070" y="4207016"/>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31" name="Picture 3">
            <a:extLst>
              <a:ext uri="{FF2B5EF4-FFF2-40B4-BE49-F238E27FC236}">
                <a16:creationId xmlns:a16="http://schemas.microsoft.com/office/drawing/2014/main" id="{0EB08FC4-41DA-0297-7989-CDDFEE151DA3}"/>
              </a:ext>
            </a:extLst>
          </p:cNvPr>
          <p:cNvPicPr>
            <a:picLocks noChangeAspect="1"/>
          </p:cNvPicPr>
          <p:nvPr/>
        </p:nvPicPr>
        <p:blipFill>
          <a:blip r:embed="rId4"/>
          <a:srcRect/>
          <a:stretch/>
        </p:blipFill>
        <p:spPr bwMode="auto">
          <a:xfrm>
            <a:off x="9883637" y="28449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
            <a:extLst>
              <a:ext uri="{FF2B5EF4-FFF2-40B4-BE49-F238E27FC236}">
                <a16:creationId xmlns:a16="http://schemas.microsoft.com/office/drawing/2014/main" id="{812CEB29-5809-7761-422B-7DE4EC6F114C}"/>
              </a:ext>
            </a:extLst>
          </p:cNvPr>
          <p:cNvPicPr>
            <a:picLocks noChangeAspect="1"/>
          </p:cNvPicPr>
          <p:nvPr/>
        </p:nvPicPr>
        <p:blipFill>
          <a:blip r:embed="rId3"/>
          <a:srcRect/>
          <a:stretch/>
        </p:blipFill>
        <p:spPr bwMode="auto">
          <a:xfrm>
            <a:off x="10775721" y="238929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B394F9F5-38B7-1973-925D-8990DF2E648A}"/>
              </a:ext>
            </a:extLst>
          </p:cNvPr>
          <p:cNvPicPr>
            <a:picLocks noChangeAspect="1"/>
          </p:cNvPicPr>
          <p:nvPr/>
        </p:nvPicPr>
        <p:blipFill>
          <a:blip r:embed="rId3"/>
          <a:srcRect/>
          <a:stretch/>
        </p:blipFill>
        <p:spPr bwMode="auto">
          <a:xfrm>
            <a:off x="11221764" y="238929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Text Box 4">
            <a:extLst>
              <a:ext uri="{FF2B5EF4-FFF2-40B4-BE49-F238E27FC236}">
                <a16:creationId xmlns:a16="http://schemas.microsoft.com/office/drawing/2014/main" id="{B6E046D8-657A-E461-B205-B17B30A9EF9E}"/>
              </a:ext>
            </a:extLst>
          </p:cNvPr>
          <p:cNvSpPr txBox="1">
            <a:spLocks noChangeArrowheads="1"/>
          </p:cNvSpPr>
          <p:nvPr/>
        </p:nvSpPr>
        <p:spPr bwMode="auto">
          <a:xfrm>
            <a:off x="5612829" y="3779235"/>
            <a:ext cx="3283768"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ts val="2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Minor respiratory issues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35" name="Text Box 4">
            <a:extLst>
              <a:ext uri="{FF2B5EF4-FFF2-40B4-BE49-F238E27FC236}">
                <a16:creationId xmlns:a16="http://schemas.microsoft.com/office/drawing/2014/main" id="{B8F8014C-C4C3-6754-1870-881EDB634E2C}"/>
              </a:ext>
            </a:extLst>
          </p:cNvPr>
          <p:cNvSpPr txBox="1">
            <a:spLocks noChangeArrowheads="1"/>
          </p:cNvSpPr>
          <p:nvPr/>
        </p:nvSpPr>
        <p:spPr bwMode="auto">
          <a:xfrm>
            <a:off x="6520309" y="3300446"/>
            <a:ext cx="231144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Alopecia</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36" name="Text Box 4">
            <a:extLst>
              <a:ext uri="{FF2B5EF4-FFF2-40B4-BE49-F238E27FC236}">
                <a16:creationId xmlns:a16="http://schemas.microsoft.com/office/drawing/2014/main" id="{D1148309-62E4-50F4-1E33-B708AD6DA003}"/>
              </a:ext>
            </a:extLst>
          </p:cNvPr>
          <p:cNvSpPr txBox="1">
            <a:spLocks noChangeArrowheads="1"/>
          </p:cNvSpPr>
          <p:nvPr/>
        </p:nvSpPr>
        <p:spPr bwMode="auto">
          <a:xfrm>
            <a:off x="5807968" y="4230611"/>
            <a:ext cx="3023789"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ts val="2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Grade 3 ILD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pic>
        <p:nvPicPr>
          <p:cNvPr id="37" name="Picture 36">
            <a:extLst>
              <a:ext uri="{FF2B5EF4-FFF2-40B4-BE49-F238E27FC236}">
                <a16:creationId xmlns:a16="http://schemas.microsoft.com/office/drawing/2014/main" id="{97355437-4453-A718-EF0C-F210684A166F}"/>
              </a:ext>
            </a:extLst>
          </p:cNvPr>
          <p:cNvPicPr>
            <a:picLocks noChangeAspect="1"/>
          </p:cNvPicPr>
          <p:nvPr/>
        </p:nvPicPr>
        <p:blipFill>
          <a:blip r:embed="rId5"/>
          <a:srcRect/>
          <a:stretch/>
        </p:blipFill>
        <p:spPr bwMode="auto">
          <a:xfrm>
            <a:off x="8991553" y="373746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3">
            <a:extLst>
              <a:ext uri="{FF2B5EF4-FFF2-40B4-BE49-F238E27FC236}">
                <a16:creationId xmlns:a16="http://schemas.microsoft.com/office/drawing/2014/main" id="{229BADBD-557E-70C4-217A-0B92C38D45C9}"/>
              </a:ext>
            </a:extLst>
          </p:cNvPr>
          <p:cNvPicPr>
            <a:picLocks noChangeAspect="1"/>
          </p:cNvPicPr>
          <p:nvPr/>
        </p:nvPicPr>
        <p:blipFill>
          <a:blip r:embed="rId4"/>
          <a:srcRect/>
          <a:stretch/>
        </p:blipFill>
        <p:spPr bwMode="auto">
          <a:xfrm>
            <a:off x="10329679" y="28449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3">
            <a:extLst>
              <a:ext uri="{FF2B5EF4-FFF2-40B4-BE49-F238E27FC236}">
                <a16:creationId xmlns:a16="http://schemas.microsoft.com/office/drawing/2014/main" id="{4123C5D8-3A2E-365C-1E89-388E890BA1ED}"/>
              </a:ext>
            </a:extLst>
          </p:cNvPr>
          <p:cNvPicPr>
            <a:picLocks noChangeAspect="1"/>
          </p:cNvPicPr>
          <p:nvPr/>
        </p:nvPicPr>
        <p:blipFill>
          <a:blip r:embed="rId4"/>
          <a:srcRect/>
          <a:stretch/>
        </p:blipFill>
        <p:spPr bwMode="auto">
          <a:xfrm>
            <a:off x="10775721" y="28449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3">
            <a:extLst>
              <a:ext uri="{FF2B5EF4-FFF2-40B4-BE49-F238E27FC236}">
                <a16:creationId xmlns:a16="http://schemas.microsoft.com/office/drawing/2014/main" id="{DE42B1D3-F3B7-FD28-129D-965A18C62790}"/>
              </a:ext>
            </a:extLst>
          </p:cNvPr>
          <p:cNvPicPr>
            <a:picLocks noChangeAspect="1"/>
          </p:cNvPicPr>
          <p:nvPr/>
        </p:nvPicPr>
        <p:blipFill>
          <a:blip r:embed="rId4"/>
          <a:srcRect/>
          <a:stretch/>
        </p:blipFill>
        <p:spPr bwMode="auto">
          <a:xfrm>
            <a:off x="11221764" y="28449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 name="Text Box 4">
            <a:extLst>
              <a:ext uri="{FF2B5EF4-FFF2-40B4-BE49-F238E27FC236}">
                <a16:creationId xmlns:a16="http://schemas.microsoft.com/office/drawing/2014/main" id="{CCCAF62A-3959-F0EE-61FA-9A86909F2C45}"/>
              </a:ext>
            </a:extLst>
          </p:cNvPr>
          <p:cNvSpPr txBox="1">
            <a:spLocks noChangeArrowheads="1"/>
          </p:cNvSpPr>
          <p:nvPr/>
        </p:nvSpPr>
        <p:spPr bwMode="auto">
          <a:xfrm>
            <a:off x="5250512" y="4641011"/>
            <a:ext cx="3668475" cy="44417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Required dose reduction</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pic>
        <p:nvPicPr>
          <p:cNvPr id="46" name="Picture 45">
            <a:extLst>
              <a:ext uri="{FF2B5EF4-FFF2-40B4-BE49-F238E27FC236}">
                <a16:creationId xmlns:a16="http://schemas.microsoft.com/office/drawing/2014/main" id="{559959F6-41F6-95FA-643B-E92447DFFADE}"/>
              </a:ext>
            </a:extLst>
          </p:cNvPr>
          <p:cNvPicPr>
            <a:picLocks noChangeAspect="1"/>
          </p:cNvPicPr>
          <p:nvPr/>
        </p:nvPicPr>
        <p:blipFill>
          <a:blip r:embed="rId7"/>
          <a:srcRect/>
          <a:stretch/>
        </p:blipFill>
        <p:spPr bwMode="auto">
          <a:xfrm>
            <a:off x="8991553" y="465590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 name="Text Box 9">
            <a:extLst>
              <a:ext uri="{FF2B5EF4-FFF2-40B4-BE49-F238E27FC236}">
                <a16:creationId xmlns:a16="http://schemas.microsoft.com/office/drawing/2014/main" id="{631E26BE-191B-F518-44A6-9A97BA26130D}"/>
              </a:ext>
            </a:extLst>
          </p:cNvPr>
          <p:cNvSpPr txBox="1">
            <a:spLocks noChangeArrowheads="1"/>
          </p:cNvSpPr>
          <p:nvPr/>
        </p:nvSpPr>
        <p:spPr bwMode="auto">
          <a:xfrm>
            <a:off x="9513070" y="4655905"/>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Tree>
    <p:extLst>
      <p:ext uri="{BB962C8B-B14F-4D97-AF65-F5344CB8AC3E}">
        <p14:creationId xmlns:p14="http://schemas.microsoft.com/office/powerpoint/2010/main" val="2762558633"/>
      </p:ext>
    </p:extLst>
  </p:cSld>
  <p:clrMapOvr>
    <a:masterClrMapping/>
  </p:clrMapOvr>
  <p:transition spd="slow"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416053"/>
            <a:ext cx="10512306" cy="4799013"/>
          </a:xfrm>
        </p:spPr>
        <p:txBody>
          <a:bodyPr/>
          <a:lstStyle/>
          <a:p>
            <a:pPr marL="98425" indent="0">
              <a:lnSpc>
                <a:spcPct val="100000"/>
              </a:lnSpc>
              <a:spcBef>
                <a:spcPts val="1600"/>
              </a:spcBef>
              <a:spcAft>
                <a:spcPts val="0"/>
              </a:spcAft>
              <a:buNone/>
            </a:pPr>
            <a:r>
              <a:rPr lang="en-US" sz="2500" dirty="0">
                <a:solidFill>
                  <a:schemeClr val="tx1"/>
                </a:solidFill>
              </a:rPr>
              <a:t>Module 1: Optimal Approaches to HER2 Testing for the Identification of </a:t>
            </a:r>
            <a:br>
              <a:rPr lang="en-US" sz="2500" dirty="0">
                <a:solidFill>
                  <a:schemeClr val="tx1"/>
                </a:solidFill>
              </a:rPr>
            </a:br>
            <a:r>
              <a:rPr lang="en-US" sz="2500" dirty="0">
                <a:solidFill>
                  <a:schemeClr val="tx1"/>
                </a:solidFill>
              </a:rPr>
              <a:t>HER2-Low Breast Cancer — Dr Carey</a:t>
            </a:r>
          </a:p>
          <a:p>
            <a:pPr marL="98425" indent="0">
              <a:lnSpc>
                <a:spcPct val="100000"/>
              </a:lnSpc>
              <a:spcBef>
                <a:spcPts val="1600"/>
              </a:spcBef>
              <a:spcAft>
                <a:spcPts val="0"/>
              </a:spcAft>
              <a:buNone/>
            </a:pPr>
            <a:r>
              <a:rPr lang="en-US" sz="2500" dirty="0">
                <a:solidFill>
                  <a:schemeClr val="tx1"/>
                </a:solidFill>
              </a:rPr>
              <a:t>Module 2: Available Data with and Current Role of HER2-Targeted Therapy </a:t>
            </a:r>
            <a:br>
              <a:rPr lang="en-US" sz="2500" dirty="0">
                <a:solidFill>
                  <a:schemeClr val="tx1"/>
                </a:solidFill>
              </a:rPr>
            </a:br>
            <a:r>
              <a:rPr lang="en-US" sz="2500" dirty="0">
                <a:solidFill>
                  <a:schemeClr val="tx1"/>
                </a:solidFill>
              </a:rPr>
              <a:t>for HER2-Low Disease — Dr Modi</a:t>
            </a:r>
          </a:p>
          <a:p>
            <a:pPr marL="98425" indent="0">
              <a:lnSpc>
                <a:spcPct val="100000"/>
              </a:lnSpc>
              <a:spcBef>
                <a:spcPts val="1600"/>
              </a:spcBef>
              <a:spcAft>
                <a:spcPts val="0"/>
              </a:spcAft>
              <a:buNone/>
            </a:pPr>
            <a:r>
              <a:rPr lang="en-US" sz="2500" dirty="0">
                <a:solidFill>
                  <a:schemeClr val="tx1"/>
                </a:solidFill>
              </a:rPr>
              <a:t>Module 3: Identification and Management of Toxicities with Trastuzumab </a:t>
            </a:r>
            <a:r>
              <a:rPr lang="en-US" sz="2500" dirty="0" err="1">
                <a:solidFill>
                  <a:schemeClr val="tx1"/>
                </a:solidFill>
              </a:rPr>
              <a:t>Deruxtecan</a:t>
            </a:r>
            <a:r>
              <a:rPr lang="en-US" sz="2500" dirty="0">
                <a:solidFill>
                  <a:schemeClr val="tx1"/>
                </a:solidFill>
              </a:rPr>
              <a:t> — Prof Schmid </a:t>
            </a:r>
          </a:p>
          <a:p>
            <a:pPr marL="98425" indent="0">
              <a:lnSpc>
                <a:spcPct val="100000"/>
              </a:lnSpc>
              <a:spcBef>
                <a:spcPts val="1600"/>
              </a:spcBef>
              <a:spcAft>
                <a:spcPts val="0"/>
              </a:spcAft>
              <a:buNone/>
            </a:pPr>
            <a:r>
              <a:rPr lang="en-US" sz="2500" dirty="0">
                <a:solidFill>
                  <a:schemeClr val="tx1"/>
                </a:solidFill>
              </a:rPr>
              <a:t>Module 4: Future Directions in the Management of HER2-Low Breast Cancer </a:t>
            </a:r>
            <a:br>
              <a:rPr lang="en-US" sz="2500" dirty="0">
                <a:solidFill>
                  <a:schemeClr val="tx1"/>
                </a:solidFill>
              </a:rPr>
            </a:br>
            <a:r>
              <a:rPr lang="en-US" sz="2500" dirty="0">
                <a:solidFill>
                  <a:schemeClr val="tx1"/>
                </a:solidFill>
              </a:rPr>
              <a:t>— Dr </a:t>
            </a:r>
            <a:r>
              <a:rPr lang="en-US" sz="2500" dirty="0" err="1">
                <a:solidFill>
                  <a:schemeClr val="tx1"/>
                </a:solidFill>
              </a:rPr>
              <a:t>Bardia</a:t>
            </a:r>
            <a:endParaRPr lang="en-US" sz="2500" dirty="0">
              <a:solidFill>
                <a:schemeClr val="tx1"/>
              </a:solidFill>
            </a:endParaRPr>
          </a:p>
        </p:txBody>
      </p:sp>
    </p:spTree>
    <p:extLst>
      <p:ext uri="{BB962C8B-B14F-4D97-AF65-F5344CB8AC3E}">
        <p14:creationId xmlns:p14="http://schemas.microsoft.com/office/powerpoint/2010/main" val="6453820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263352" y="404665"/>
            <a:ext cx="11656800" cy="1440160"/>
          </a:xfrm>
          <a:solidFill>
            <a:srgbClr val="3333CC"/>
          </a:solidFill>
        </p:spPr>
        <p:txBody>
          <a:bodyPr lIns="182880" rIns="182880"/>
          <a:lstStyle/>
          <a:p>
            <a:pPr>
              <a:spcBef>
                <a:spcPts val="1200"/>
              </a:spcBef>
            </a:pPr>
            <a:r>
              <a:rPr lang="en-US" sz="3200">
                <a:solidFill>
                  <a:schemeClr val="bg1"/>
                </a:solidFill>
              </a:rPr>
              <a:t>Antibody-drug </a:t>
            </a:r>
            <a:r>
              <a:rPr lang="en-US" sz="3200" dirty="0">
                <a:solidFill>
                  <a:schemeClr val="bg1"/>
                </a:solidFill>
              </a:rPr>
              <a:t>conjugate technology and novel </a:t>
            </a:r>
            <a:br>
              <a:rPr lang="en-US" sz="3200" dirty="0">
                <a:solidFill>
                  <a:schemeClr val="bg1"/>
                </a:solidFill>
              </a:rPr>
            </a:br>
            <a:r>
              <a:rPr lang="en-US" sz="3200" dirty="0">
                <a:solidFill>
                  <a:schemeClr val="bg1"/>
                </a:solidFill>
              </a:rPr>
              <a:t>cytotoxic payloads</a:t>
            </a:r>
          </a:p>
        </p:txBody>
      </p:sp>
      <p:sp>
        <p:nvSpPr>
          <p:cNvPr id="3" name="TextBox 2">
            <a:extLst>
              <a:ext uri="{FF2B5EF4-FFF2-40B4-BE49-F238E27FC236}">
                <a16:creationId xmlns:a16="http://schemas.microsoft.com/office/drawing/2014/main" id="{B7556B06-698F-700C-9894-3FFC89695838}"/>
              </a:ext>
            </a:extLst>
          </p:cNvPr>
          <p:cNvSpPr txBox="1"/>
          <p:nvPr/>
        </p:nvSpPr>
        <p:spPr>
          <a:xfrm>
            <a:off x="4046805" y="5899922"/>
            <a:ext cx="3657600"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Mark D Pegram, MD</a:t>
            </a:r>
          </a:p>
        </p:txBody>
      </p:sp>
      <p:pic>
        <p:nvPicPr>
          <p:cNvPr id="6" name="Picture 5" descr="A person wearing a headset&#10;&#10;Description automatically generated">
            <a:extLst>
              <a:ext uri="{FF2B5EF4-FFF2-40B4-BE49-F238E27FC236}">
                <a16:creationId xmlns:a16="http://schemas.microsoft.com/office/drawing/2014/main" id="{59586234-9248-47B7-4676-B9D37F9AB62B}"/>
              </a:ext>
            </a:extLst>
          </p:cNvPr>
          <p:cNvPicPr>
            <a:picLocks noChangeAspect="1"/>
          </p:cNvPicPr>
          <p:nvPr/>
        </p:nvPicPr>
        <p:blipFill>
          <a:blip r:embed="rId2"/>
          <a:stretch>
            <a:fillRect/>
          </a:stretch>
        </p:blipFill>
        <p:spPr>
          <a:xfrm>
            <a:off x="2694430" y="2167847"/>
            <a:ext cx="6454480" cy="36306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61026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263352" y="404665"/>
            <a:ext cx="11656800" cy="1440160"/>
          </a:xfrm>
          <a:solidFill>
            <a:srgbClr val="3333CC"/>
          </a:solidFill>
        </p:spPr>
        <p:txBody>
          <a:bodyPr lIns="182880" rIns="182880"/>
          <a:lstStyle/>
          <a:p>
            <a:pPr>
              <a:spcBef>
                <a:spcPts val="1200"/>
              </a:spcBef>
            </a:pPr>
            <a:r>
              <a:rPr lang="en-US" sz="3200" dirty="0">
                <a:solidFill>
                  <a:schemeClr val="bg1"/>
                </a:solidFill>
              </a:rPr>
              <a:t>Perspectives on the future management of HER2-positive </a:t>
            </a:r>
            <a:br>
              <a:rPr lang="en-US" sz="3200" dirty="0">
                <a:solidFill>
                  <a:schemeClr val="bg1"/>
                </a:solidFill>
              </a:rPr>
            </a:br>
            <a:r>
              <a:rPr lang="en-US" sz="3200" dirty="0">
                <a:solidFill>
                  <a:schemeClr val="bg1"/>
                </a:solidFill>
              </a:rPr>
              <a:t>breast cancer</a:t>
            </a:r>
          </a:p>
        </p:txBody>
      </p:sp>
      <p:sp>
        <p:nvSpPr>
          <p:cNvPr id="3" name="TextBox 2">
            <a:extLst>
              <a:ext uri="{FF2B5EF4-FFF2-40B4-BE49-F238E27FC236}">
                <a16:creationId xmlns:a16="http://schemas.microsoft.com/office/drawing/2014/main" id="{B7556B06-698F-700C-9894-3FFC89695838}"/>
              </a:ext>
            </a:extLst>
          </p:cNvPr>
          <p:cNvSpPr txBox="1"/>
          <p:nvPr/>
        </p:nvSpPr>
        <p:spPr>
          <a:xfrm>
            <a:off x="4046805" y="5899922"/>
            <a:ext cx="3657600"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Mark D Pegram, MD</a:t>
            </a:r>
          </a:p>
        </p:txBody>
      </p:sp>
      <p:pic>
        <p:nvPicPr>
          <p:cNvPr id="6" name="Picture 5" descr="A person wearing a headset&#10;&#10;Description automatically generated">
            <a:extLst>
              <a:ext uri="{FF2B5EF4-FFF2-40B4-BE49-F238E27FC236}">
                <a16:creationId xmlns:a16="http://schemas.microsoft.com/office/drawing/2014/main" id="{59586234-9248-47B7-4676-B9D37F9AB62B}"/>
              </a:ext>
            </a:extLst>
          </p:cNvPr>
          <p:cNvPicPr>
            <a:picLocks noChangeAspect="1"/>
          </p:cNvPicPr>
          <p:nvPr/>
        </p:nvPicPr>
        <p:blipFill>
          <a:blip r:embed="rId2"/>
          <a:stretch>
            <a:fillRect/>
          </a:stretch>
        </p:blipFill>
        <p:spPr>
          <a:xfrm>
            <a:off x="2694430" y="2167847"/>
            <a:ext cx="6454480" cy="36306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40475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676400" y="1242604"/>
            <a:ext cx="8610600" cy="2286000"/>
          </a:xfrm>
        </p:spPr>
        <p:txBody>
          <a:bodyPr/>
          <a:lstStyle/>
          <a:p>
            <a:pPr>
              <a:spcBef>
                <a:spcPts val="0"/>
              </a:spcBef>
              <a:spcAft>
                <a:spcPts val="0"/>
              </a:spcAft>
              <a:buSzPts val="1000"/>
              <a:tabLst>
                <a:tab pos="457200" algn="l"/>
              </a:tabLst>
            </a:pPr>
            <a:br>
              <a:rPr lang="en-US" sz="1600" dirty="0"/>
            </a:br>
            <a:r>
              <a:rPr lang="en-US" b="1" i="0" u="none" strike="noStrike" dirty="0">
                <a:solidFill>
                  <a:srgbClr val="FF0000"/>
                </a:solidFill>
                <a:effectLst/>
              </a:rPr>
              <a:t>Future Directions in the </a:t>
            </a:r>
            <a:br>
              <a:rPr lang="en-US" b="1" i="0" u="none" strike="noStrike" dirty="0">
                <a:solidFill>
                  <a:srgbClr val="FF0000"/>
                </a:solidFill>
                <a:effectLst/>
              </a:rPr>
            </a:br>
            <a:r>
              <a:rPr lang="en-US" b="1" i="0" u="none" strike="noStrike" dirty="0">
                <a:solidFill>
                  <a:srgbClr val="FF0000"/>
                </a:solidFill>
                <a:effectLst/>
              </a:rPr>
              <a:t>Management of HER2-Low BC</a:t>
            </a:r>
            <a:endParaRPr lang="en-US" dirty="0">
              <a:solidFill>
                <a:srgbClr val="FF0000"/>
              </a:solidFill>
              <a:effectLst/>
              <a:ea typeface="Calibri" panose="020F0502020204030204" pitchFamily="34" charset="0"/>
            </a:endParaRPr>
          </a:p>
        </p:txBody>
      </p:sp>
      <p:sp>
        <p:nvSpPr>
          <p:cNvPr id="3" name="Content Placeholder 2"/>
          <p:cNvSpPr>
            <a:spLocks noGrp="1"/>
          </p:cNvSpPr>
          <p:nvPr>
            <p:ph type="subTitle" idx="1"/>
          </p:nvPr>
        </p:nvSpPr>
        <p:spPr>
          <a:xfrm>
            <a:off x="1752600" y="3771900"/>
            <a:ext cx="8610600" cy="1795564"/>
          </a:xfrm>
        </p:spPr>
        <p:txBody>
          <a:bodyPr/>
          <a:lstStyle/>
          <a:p>
            <a:r>
              <a:rPr lang="en-US" sz="2400" dirty="0">
                <a:solidFill>
                  <a:schemeClr val="tx1"/>
                </a:solidFill>
              </a:rPr>
              <a:t>Aditya Bardia, MD, MPH, FASCO</a:t>
            </a:r>
          </a:p>
          <a:p>
            <a:r>
              <a:rPr lang="en-US" sz="2400" dirty="0">
                <a:solidFill>
                  <a:schemeClr val="tx1"/>
                </a:solidFill>
              </a:rPr>
              <a:t>Director, Breast Cancer Research</a:t>
            </a:r>
          </a:p>
          <a:p>
            <a:r>
              <a:rPr lang="en-US" sz="2400" dirty="0">
                <a:solidFill>
                  <a:schemeClr val="tx1"/>
                </a:solidFill>
              </a:rPr>
              <a:t>Massachusetts General Hospital, Harvard Medical School </a:t>
            </a:r>
          </a:p>
          <a:p>
            <a:endParaRPr lang="en-US" sz="2000" dirty="0"/>
          </a:p>
        </p:txBody>
      </p:sp>
      <p:pic>
        <p:nvPicPr>
          <p:cNvPr id="4" name="Picture 10" descr="harvard"/>
          <p:cNvPicPr>
            <a:picLocks noChangeAspect="1" noChangeArrowheads="1"/>
          </p:cNvPicPr>
          <p:nvPr/>
        </p:nvPicPr>
        <p:blipFill>
          <a:blip r:embed="rId3" cstate="print"/>
          <a:srcRect/>
          <a:stretch>
            <a:fillRect/>
          </a:stretch>
        </p:blipFill>
        <p:spPr bwMode="auto">
          <a:xfrm>
            <a:off x="457200" y="5791200"/>
            <a:ext cx="838199" cy="1026312"/>
          </a:xfrm>
          <a:prstGeom prst="rect">
            <a:avLst/>
          </a:prstGeom>
          <a:noFill/>
          <a:ln w="9525">
            <a:noFill/>
            <a:miter lim="800000"/>
            <a:headEnd/>
            <a:tailEnd/>
          </a:ln>
        </p:spPr>
      </p:pic>
      <p:pic>
        <p:nvPicPr>
          <p:cNvPr id="6" name="Picture 13" descr="Cancer Center_RGB"/>
          <p:cNvPicPr>
            <a:picLocks noChangeAspect="1" noChangeArrowheads="1"/>
          </p:cNvPicPr>
          <p:nvPr/>
        </p:nvPicPr>
        <p:blipFill>
          <a:blip r:embed="rId4" cstate="print"/>
          <a:srcRect/>
          <a:stretch>
            <a:fillRect/>
          </a:stretch>
        </p:blipFill>
        <p:spPr bwMode="auto">
          <a:xfrm>
            <a:off x="9601200" y="5708740"/>
            <a:ext cx="2438400" cy="1136650"/>
          </a:xfrm>
          <a:prstGeom prst="rect">
            <a:avLst/>
          </a:prstGeom>
          <a:noFill/>
          <a:ln w="9525">
            <a:noFill/>
            <a:miter lim="800000"/>
            <a:headEnd/>
            <a:tailEnd/>
          </a:ln>
        </p:spPr>
      </p:pic>
    </p:spTree>
    <p:extLst>
      <p:ext uri="{BB962C8B-B14F-4D97-AF65-F5344CB8AC3E}">
        <p14:creationId xmlns:p14="http://schemas.microsoft.com/office/powerpoint/2010/main" val="28852195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736E0-F047-959E-D961-EE5949494B73}"/>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7815FB70-19FA-F075-8B36-05DFC15B2D5D}"/>
              </a:ext>
            </a:extLst>
          </p:cNvPr>
          <p:cNvSpPr>
            <a:spLocks noGrp="1"/>
          </p:cNvSpPr>
          <p:nvPr>
            <p:ph idx="1"/>
          </p:nvPr>
        </p:nvSpPr>
        <p:spPr/>
        <p:txBody>
          <a:bodyPr/>
          <a:lstStyle/>
          <a:p>
            <a:pPr marL="0">
              <a:spcBef>
                <a:spcPts val="0"/>
              </a:spcBef>
              <a:spcAft>
                <a:spcPts val="0"/>
              </a:spcAft>
              <a:buFont typeface="Arial" panose="020B0604020202020204" pitchFamily="34" charset="0"/>
              <a:buChar char="•"/>
            </a:pPr>
            <a:r>
              <a:rPr lang="en-US" sz="2400" dirty="0">
                <a:solidFill>
                  <a:srgbClr val="212121"/>
                </a:solidFill>
                <a:latin typeface="Calibri" panose="020F0502020204030204" pitchFamily="34" charset="0"/>
              </a:rPr>
              <a:t>Understand HER2 ultra-low breast cancer and biologic rationale for T-</a:t>
            </a:r>
            <a:r>
              <a:rPr lang="en-US" sz="2400" dirty="0" err="1">
                <a:solidFill>
                  <a:srgbClr val="212121"/>
                </a:solidFill>
                <a:latin typeface="Calibri" panose="020F0502020204030204" pitchFamily="34" charset="0"/>
              </a:rPr>
              <a:t>DXd</a:t>
            </a:r>
            <a:r>
              <a:rPr lang="en-US" sz="2400" dirty="0">
                <a:solidFill>
                  <a:srgbClr val="212121"/>
                </a:solidFill>
                <a:latin typeface="Calibri" panose="020F0502020204030204" pitchFamily="34" charset="0"/>
              </a:rPr>
              <a:t> </a:t>
            </a:r>
          </a:p>
          <a:p>
            <a:pPr marL="0">
              <a:spcBef>
                <a:spcPts val="0"/>
              </a:spcBef>
              <a:spcAft>
                <a:spcPts val="0"/>
              </a:spcAft>
              <a:buFont typeface="Arial" panose="020B0604020202020204" pitchFamily="34" charset="0"/>
              <a:buChar char="•"/>
            </a:pPr>
            <a:endParaRPr lang="en-US" sz="2400" dirty="0">
              <a:solidFill>
                <a:srgbClr val="212121"/>
              </a:solidFill>
              <a:latin typeface="Calibri" panose="020F0502020204030204" pitchFamily="34" charset="0"/>
            </a:endParaRPr>
          </a:p>
          <a:p>
            <a:pPr marL="0">
              <a:spcBef>
                <a:spcPts val="0"/>
              </a:spcBef>
              <a:spcAft>
                <a:spcPts val="0"/>
              </a:spcAft>
              <a:buFont typeface="Arial" panose="020B0604020202020204" pitchFamily="34" charset="0"/>
              <a:buChar char="•"/>
            </a:pPr>
            <a:r>
              <a:rPr lang="en-US" sz="2400" dirty="0">
                <a:solidFill>
                  <a:srgbClr val="212121"/>
                </a:solidFill>
                <a:latin typeface="Calibri" panose="020F0502020204030204" pitchFamily="34" charset="0"/>
              </a:rPr>
              <a:t>Review clinical data of activity of T-</a:t>
            </a:r>
            <a:r>
              <a:rPr lang="en-US" sz="2400" dirty="0" err="1">
                <a:solidFill>
                  <a:srgbClr val="212121"/>
                </a:solidFill>
                <a:latin typeface="Calibri" panose="020F0502020204030204" pitchFamily="34" charset="0"/>
              </a:rPr>
              <a:t>DXd</a:t>
            </a:r>
            <a:r>
              <a:rPr lang="en-US" sz="2400" dirty="0">
                <a:solidFill>
                  <a:srgbClr val="212121"/>
                </a:solidFill>
                <a:latin typeface="Calibri" panose="020F0502020204030204" pitchFamily="34" charset="0"/>
              </a:rPr>
              <a:t> in HER2 ultra-low breast cancer</a:t>
            </a:r>
          </a:p>
          <a:p>
            <a:pPr marL="0">
              <a:spcBef>
                <a:spcPts val="0"/>
              </a:spcBef>
              <a:spcAft>
                <a:spcPts val="0"/>
              </a:spcAft>
              <a:buFont typeface="Arial" panose="020B0604020202020204" pitchFamily="34" charset="0"/>
              <a:buChar char="•"/>
            </a:pPr>
            <a:endParaRPr lang="en-US" sz="2400" dirty="0">
              <a:solidFill>
                <a:srgbClr val="212121"/>
              </a:solidFill>
              <a:latin typeface="Calibri" panose="020F0502020204030204" pitchFamily="34" charset="0"/>
            </a:endParaRPr>
          </a:p>
          <a:p>
            <a:pPr marL="0">
              <a:spcBef>
                <a:spcPts val="0"/>
              </a:spcBef>
              <a:spcAft>
                <a:spcPts val="0"/>
              </a:spcAft>
              <a:buFont typeface="Arial" panose="020B0604020202020204" pitchFamily="34" charset="0"/>
              <a:buChar char="•"/>
            </a:pPr>
            <a:r>
              <a:rPr lang="en-US" sz="2400" dirty="0">
                <a:solidFill>
                  <a:srgbClr val="212121"/>
                </a:solidFill>
                <a:latin typeface="Calibri" panose="020F0502020204030204" pitchFamily="34" charset="0"/>
              </a:rPr>
              <a:t>Review ongoing and upcoming clinical trials in metastatic and localized breast cancer </a:t>
            </a:r>
          </a:p>
          <a:p>
            <a:pPr marL="0">
              <a:spcBef>
                <a:spcPts val="0"/>
              </a:spcBef>
              <a:spcAft>
                <a:spcPts val="0"/>
              </a:spcAft>
              <a:buFont typeface="Arial" panose="020B0604020202020204" pitchFamily="34" charset="0"/>
              <a:buChar char="•"/>
            </a:pPr>
            <a:endParaRPr lang="en-US" sz="2400" dirty="0">
              <a:solidFill>
                <a:srgbClr val="212121"/>
              </a:solidFill>
              <a:latin typeface="Calibri" panose="020F0502020204030204" pitchFamily="34" charset="0"/>
            </a:endParaRPr>
          </a:p>
          <a:p>
            <a:pPr marL="0">
              <a:spcBef>
                <a:spcPts val="0"/>
              </a:spcBef>
              <a:spcAft>
                <a:spcPts val="0"/>
              </a:spcAft>
              <a:buFont typeface="Arial" panose="020B0604020202020204" pitchFamily="34" charset="0"/>
              <a:buChar char="•"/>
            </a:pPr>
            <a:r>
              <a:rPr lang="en-US" sz="2400" dirty="0">
                <a:solidFill>
                  <a:srgbClr val="212121"/>
                </a:solidFill>
                <a:latin typeface="Calibri" panose="020F0502020204030204" pitchFamily="34" charset="0"/>
              </a:rPr>
              <a:t>Understand research efforts combining T-</a:t>
            </a:r>
            <a:r>
              <a:rPr lang="en-US" sz="2400" dirty="0" err="1">
                <a:solidFill>
                  <a:srgbClr val="212121"/>
                </a:solidFill>
                <a:latin typeface="Calibri" panose="020F0502020204030204" pitchFamily="34" charset="0"/>
              </a:rPr>
              <a:t>DXd</a:t>
            </a:r>
            <a:r>
              <a:rPr lang="en-US" sz="2400" dirty="0">
                <a:solidFill>
                  <a:srgbClr val="212121"/>
                </a:solidFill>
                <a:latin typeface="Calibri" panose="020F0502020204030204" pitchFamily="34" charset="0"/>
              </a:rPr>
              <a:t> with other systemic therapies </a:t>
            </a:r>
          </a:p>
          <a:p>
            <a:pPr marL="0">
              <a:spcBef>
                <a:spcPts val="0"/>
              </a:spcBef>
              <a:spcAft>
                <a:spcPts val="0"/>
              </a:spcAft>
              <a:buFont typeface="Arial" panose="020B0604020202020204" pitchFamily="34" charset="0"/>
              <a:buChar char="•"/>
            </a:pPr>
            <a:endParaRPr lang="en-US" sz="2400" dirty="0">
              <a:solidFill>
                <a:srgbClr val="212121"/>
              </a:solidFill>
              <a:latin typeface="Calibri" panose="020F0502020204030204" pitchFamily="34" charset="0"/>
            </a:endParaRPr>
          </a:p>
          <a:p>
            <a:pPr marL="0">
              <a:spcBef>
                <a:spcPts val="0"/>
              </a:spcBef>
              <a:spcAft>
                <a:spcPts val="0"/>
              </a:spcAft>
              <a:buFont typeface="Arial" panose="020B0604020202020204" pitchFamily="34" charset="0"/>
              <a:buChar char="•"/>
            </a:pPr>
            <a:r>
              <a:rPr lang="en-US" sz="2400" dirty="0">
                <a:solidFill>
                  <a:srgbClr val="212121"/>
                </a:solidFill>
                <a:latin typeface="Calibri" panose="020F0502020204030204" pitchFamily="34" charset="0"/>
              </a:rPr>
              <a:t>Review other novel HER2-targeted agents in HER2-low breast cancer</a:t>
            </a:r>
          </a:p>
          <a:p>
            <a:pPr marL="0">
              <a:spcBef>
                <a:spcPts val="0"/>
              </a:spcBef>
              <a:spcAft>
                <a:spcPts val="0"/>
              </a:spcAft>
            </a:pPr>
            <a:endParaRPr lang="en-US" sz="2400" dirty="0">
              <a:solidFill>
                <a:srgbClr val="212121"/>
              </a:solidFill>
              <a:latin typeface="Calibri" panose="020F0502020204030204" pitchFamily="34" charset="0"/>
            </a:endParaRPr>
          </a:p>
          <a:p>
            <a:endParaRPr lang="en-US" sz="2400" dirty="0"/>
          </a:p>
        </p:txBody>
      </p:sp>
    </p:spTree>
    <p:extLst>
      <p:ext uri="{BB962C8B-B14F-4D97-AF65-F5344CB8AC3E}">
        <p14:creationId xmlns:p14="http://schemas.microsoft.com/office/powerpoint/2010/main" val="32654703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3">
            <a:extLst>
              <a:ext uri="{FF2B5EF4-FFF2-40B4-BE49-F238E27FC236}">
                <a16:creationId xmlns:a16="http://schemas.microsoft.com/office/drawing/2014/main" id="{D80A2769-88ED-4876-A95E-1C3C41FE9D9E}"/>
              </a:ext>
            </a:extLst>
          </p:cNvPr>
          <p:cNvSpPr>
            <a:spLocks noGrp="1"/>
          </p:cNvSpPr>
          <p:nvPr>
            <p:ph type="title"/>
          </p:nvPr>
        </p:nvSpPr>
        <p:spPr>
          <a:xfrm>
            <a:off x="1828801" y="1"/>
            <a:ext cx="8455025" cy="1216025"/>
          </a:xfrm>
        </p:spPr>
        <p:txBody>
          <a:bodyPr/>
          <a:lstStyle/>
          <a:p>
            <a:r>
              <a:rPr lang="en-US" dirty="0">
                <a:cs typeface="Arial" panose="020B0604020202020204" pitchFamily="34" charset="0"/>
              </a:rPr>
              <a:t>HER2-Low and Ultra-low </a:t>
            </a:r>
            <a:br>
              <a:rPr lang="en-US" dirty="0">
                <a:cs typeface="Arial" panose="020B0604020202020204" pitchFamily="34" charset="0"/>
              </a:rPr>
            </a:br>
            <a:r>
              <a:rPr lang="en-US" dirty="0">
                <a:cs typeface="Arial" panose="020B0604020202020204" pitchFamily="34" charset="0"/>
              </a:rPr>
              <a:t>Breast Cancer</a:t>
            </a:r>
            <a:endParaRPr lang="en-US" dirty="0"/>
          </a:p>
        </p:txBody>
      </p:sp>
      <p:sp>
        <p:nvSpPr>
          <p:cNvPr id="30" name="Text Placeholder 31">
            <a:extLst>
              <a:ext uri="{FF2B5EF4-FFF2-40B4-BE49-F238E27FC236}">
                <a16:creationId xmlns:a16="http://schemas.microsoft.com/office/drawing/2014/main" id="{02A6BC56-B279-4058-A904-D6C1003BAF17}"/>
              </a:ext>
            </a:extLst>
          </p:cNvPr>
          <p:cNvSpPr txBox="1">
            <a:spLocks/>
          </p:cNvSpPr>
          <p:nvPr/>
        </p:nvSpPr>
        <p:spPr>
          <a:xfrm>
            <a:off x="5334001" y="6553201"/>
            <a:ext cx="9359977" cy="221599"/>
          </a:xfrm>
          <a:prstGeom prst="rect">
            <a:avLst/>
          </a:prstGeom>
        </p:spPr>
        <p:txBody>
          <a:bodyPr/>
          <a:lstStyle>
            <a:lvl1pPr marL="342900" indent="-342900" algn="l" defTabSz="457200" rtl="0" eaLnBrk="0" fontAlgn="base" hangingPunct="0">
              <a:lnSpc>
                <a:spcPct val="93000"/>
              </a:lnSpc>
              <a:spcBef>
                <a:spcPct val="0"/>
              </a:spcBef>
              <a:spcAft>
                <a:spcPts val="1288"/>
              </a:spcAft>
              <a:buClr>
                <a:srgbClr val="000000"/>
              </a:buClr>
              <a:buSzPct val="100000"/>
              <a:buFont typeface="Times New Roman" pitchFamily="18" charset="0"/>
              <a:buChar char="•"/>
              <a:defRPr sz="2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038"/>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775"/>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25"/>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63"/>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6pPr>
            <a:lvl7pPr marL="2971800" indent="-228600" algn="l" defTabSz="457200"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7pPr>
            <a:lvl8pPr marL="3429000" indent="-228600" algn="l" defTabSz="457200"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8pPr>
            <a:lvl9pPr marL="3886200" indent="-228600" algn="l" defTabSz="457200"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9pPr>
          </a:lstStyle>
          <a:p>
            <a:pPr marL="0" marR="0" lvl="0" indent="0" algn="l" defTabSz="457200" rtl="0" eaLnBrk="0" fontAlgn="base" latinLnBrk="0" hangingPunct="0">
              <a:lnSpc>
                <a:spcPct val="93000"/>
              </a:lnSpc>
              <a:spcBef>
                <a:spcPct val="0"/>
              </a:spcBef>
              <a:spcAft>
                <a:spcPts val="1288"/>
              </a:spcAft>
              <a:buClr>
                <a:srgbClr val="000000"/>
              </a:buClr>
              <a:buSzPct val="100000"/>
              <a:buFont typeface="Times New Roman" pitchFamily="18" charset="0"/>
              <a:buNone/>
              <a:tabLst/>
              <a:defRPr/>
            </a:pPr>
            <a:r>
              <a:rPr kumimoji="0" lang="en-GB" sz="900" b="0" i="0" u="none" strike="noStrike" kern="0" cap="none" spc="0" normalizeH="0" baseline="0" noProof="0" dirty="0">
                <a:ln>
                  <a:noFill/>
                </a:ln>
                <a:solidFill>
                  <a:srgbClr val="000000"/>
                </a:solidFill>
                <a:effectLst/>
                <a:uLnTx/>
                <a:uFillTx/>
                <a:latin typeface="Arial"/>
                <a:ea typeface="Microsoft YaHei"/>
              </a:rPr>
              <a:t>IHC, immunohistochemistry; ISH, in-situ hybridisation. Wolff AC, et al. </a:t>
            </a:r>
            <a:r>
              <a:rPr kumimoji="0" lang="en-GB" sz="900" b="0" i="1" u="none" strike="noStrike" kern="0" cap="none" spc="0" normalizeH="0" baseline="0" noProof="0" dirty="0">
                <a:ln>
                  <a:noFill/>
                </a:ln>
                <a:solidFill>
                  <a:srgbClr val="000000"/>
                </a:solidFill>
                <a:effectLst/>
                <a:uLnTx/>
                <a:uFillTx/>
                <a:latin typeface="Arial"/>
                <a:ea typeface="Microsoft YaHei"/>
              </a:rPr>
              <a:t>Arch </a:t>
            </a:r>
            <a:r>
              <a:rPr kumimoji="0" lang="en-GB" sz="900" b="0" i="1" u="none" strike="noStrike" kern="0" cap="none" spc="0" normalizeH="0" baseline="0" noProof="0" dirty="0" err="1">
                <a:ln>
                  <a:noFill/>
                </a:ln>
                <a:solidFill>
                  <a:srgbClr val="000000"/>
                </a:solidFill>
                <a:effectLst/>
                <a:uLnTx/>
                <a:uFillTx/>
                <a:latin typeface="Arial"/>
                <a:ea typeface="Microsoft YaHei"/>
              </a:rPr>
              <a:t>Pathol</a:t>
            </a:r>
            <a:r>
              <a:rPr kumimoji="0" lang="en-GB" sz="900" b="0" i="1" u="none" strike="noStrike" kern="0" cap="none" spc="0" normalizeH="0" baseline="0" noProof="0" dirty="0">
                <a:ln>
                  <a:noFill/>
                </a:ln>
                <a:solidFill>
                  <a:srgbClr val="000000"/>
                </a:solidFill>
                <a:effectLst/>
                <a:uLnTx/>
                <a:uFillTx/>
                <a:latin typeface="Arial"/>
                <a:ea typeface="Microsoft YaHei"/>
              </a:rPr>
              <a:t> Lab Med.</a:t>
            </a:r>
            <a:r>
              <a:rPr kumimoji="0" lang="en-GB" sz="900" b="0" i="0" u="none" strike="noStrike" kern="0" cap="none" spc="0" normalizeH="0" baseline="0" noProof="0" dirty="0">
                <a:ln>
                  <a:noFill/>
                </a:ln>
                <a:solidFill>
                  <a:srgbClr val="000000"/>
                </a:solidFill>
                <a:effectLst/>
                <a:uLnTx/>
                <a:uFillTx/>
                <a:latin typeface="Arial"/>
                <a:ea typeface="Microsoft YaHei"/>
              </a:rPr>
              <a:t> 2018.</a:t>
            </a:r>
          </a:p>
        </p:txBody>
      </p:sp>
      <p:grpSp>
        <p:nvGrpSpPr>
          <p:cNvPr id="2" name="Group 1">
            <a:extLst>
              <a:ext uri="{FF2B5EF4-FFF2-40B4-BE49-F238E27FC236}">
                <a16:creationId xmlns:a16="http://schemas.microsoft.com/office/drawing/2014/main" id="{5B878D9E-3437-3343-9D2B-109D23FE167C}"/>
              </a:ext>
            </a:extLst>
          </p:cNvPr>
          <p:cNvGrpSpPr/>
          <p:nvPr/>
        </p:nvGrpSpPr>
        <p:grpSpPr>
          <a:xfrm>
            <a:off x="548088" y="1600200"/>
            <a:ext cx="11025703" cy="4419600"/>
            <a:chOff x="1778805" y="1957970"/>
            <a:chExt cx="8902447" cy="3568503"/>
          </a:xfrm>
        </p:grpSpPr>
        <p:sp>
          <p:nvSpPr>
            <p:cNvPr id="6" name="Rectangle 5"/>
            <p:cNvSpPr/>
            <p:nvPr/>
          </p:nvSpPr>
          <p:spPr>
            <a:xfrm>
              <a:off x="5445343" y="1957970"/>
              <a:ext cx="1371600" cy="82296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HER 2 testing by validated IHC assay</a:t>
              </a:r>
            </a:p>
          </p:txBody>
        </p:sp>
        <p:sp>
          <p:nvSpPr>
            <p:cNvPr id="7" name="Rectangle 6"/>
            <p:cNvSpPr/>
            <p:nvPr/>
          </p:nvSpPr>
          <p:spPr>
            <a:xfrm>
              <a:off x="1778805" y="3357177"/>
              <a:ext cx="1783080" cy="109728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Circumferential membrane staining that is complete, intense, and in &gt;10% of tumor cells </a:t>
              </a:r>
              <a:r>
                <a:rPr kumimoji="0" lang="en-US"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sym typeface="Wingdings" panose="05000000000000000000" pitchFamily="2" charset="2"/>
                </a:rPr>
                <a:t> </a:t>
              </a:r>
              <a:r>
                <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sym typeface="Wingdings" panose="05000000000000000000" pitchFamily="2" charset="2"/>
                </a:rPr>
                <a:t>(IHC 3+)</a:t>
              </a:r>
              <a:endPar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p:txBody>
        </p:sp>
        <p:sp>
          <p:nvSpPr>
            <p:cNvPr id="9" name="Rectangle 8"/>
            <p:cNvSpPr/>
            <p:nvPr/>
          </p:nvSpPr>
          <p:spPr>
            <a:xfrm>
              <a:off x="4023553" y="3357177"/>
              <a:ext cx="1721684" cy="109728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Weak to moderate complete membrane staining in &gt;10% of tumor cells </a:t>
              </a:r>
              <a:r>
                <a:rPr kumimoji="0" lang="en-US"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sym typeface="Wingdings" panose="05000000000000000000" pitchFamily="2" charset="2"/>
                </a:rPr>
                <a:t> </a:t>
              </a:r>
              <a:r>
                <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sym typeface="Wingdings" panose="05000000000000000000" pitchFamily="2" charset="2"/>
                </a:rPr>
                <a:t>(IHC 2+)</a:t>
              </a:r>
              <a:endPar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p:txBody>
        </p:sp>
        <p:sp>
          <p:nvSpPr>
            <p:cNvPr id="10" name="Rectangle 9"/>
            <p:cNvSpPr/>
            <p:nvPr/>
          </p:nvSpPr>
          <p:spPr>
            <a:xfrm>
              <a:off x="6269609" y="3357176"/>
              <a:ext cx="1904346" cy="109728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Incomplete membrane staining that is faint/barely perceptible and in &gt;10% of tumor cells </a:t>
              </a:r>
              <a:r>
                <a:rPr kumimoji="0" lang="en-US"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sym typeface="Wingdings" panose="05000000000000000000" pitchFamily="2" charset="2"/>
                </a:rPr>
                <a:t> </a:t>
              </a:r>
              <a:r>
                <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sym typeface="Wingdings" panose="05000000000000000000" pitchFamily="2" charset="2"/>
                </a:rPr>
                <a:t>(IHC 1+)</a:t>
              </a:r>
              <a:endPar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p:txBody>
        </p:sp>
        <p:sp>
          <p:nvSpPr>
            <p:cNvPr id="11" name="Rectangle 10"/>
            <p:cNvSpPr/>
            <p:nvPr/>
          </p:nvSpPr>
          <p:spPr>
            <a:xfrm>
              <a:off x="8470052" y="3357177"/>
              <a:ext cx="2125980" cy="109728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No staining is observed </a:t>
              </a:r>
              <a:br>
                <a:rPr kumimoji="0" lang="en-US"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br>
              <a:r>
                <a:rPr kumimoji="0" lang="en-US"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HER2-null </a:t>
              </a:r>
              <a:r>
                <a:rPr kumimoji="0" lang="en-US" sz="1400" b="1" i="0" u="sng"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or</a:t>
              </a:r>
              <a:r>
                <a:rPr kumimoji="0" lang="en-US"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 membrane staining that is incomplete and is faint/barely perceptible and in ≤10% tumor cells </a:t>
              </a:r>
              <a:r>
                <a:rPr kumimoji="0" lang="en-US"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sym typeface="Wingdings" panose="05000000000000000000" pitchFamily="2" charset="2"/>
                </a:rPr>
                <a:t> </a:t>
              </a:r>
              <a:r>
                <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sym typeface="Wingdings" panose="05000000000000000000" pitchFamily="2" charset="2"/>
                </a:rPr>
                <a:t>(IHC 0)</a:t>
              </a:r>
              <a:r>
                <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 </a:t>
              </a:r>
            </a:p>
          </p:txBody>
        </p:sp>
        <p:sp>
          <p:nvSpPr>
            <p:cNvPr id="14" name="Rectangle 13"/>
            <p:cNvSpPr/>
            <p:nvPr/>
          </p:nvSpPr>
          <p:spPr>
            <a:xfrm>
              <a:off x="1984545" y="4669945"/>
              <a:ext cx="1371600" cy="61722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HER2-Positive</a:t>
              </a:r>
            </a:p>
          </p:txBody>
        </p:sp>
        <p:sp>
          <p:nvSpPr>
            <p:cNvPr id="15" name="Rectangle 14"/>
            <p:cNvSpPr/>
            <p:nvPr/>
          </p:nvSpPr>
          <p:spPr>
            <a:xfrm>
              <a:off x="3834959" y="4672784"/>
              <a:ext cx="955830" cy="61722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Reflex ISH test </a:t>
              </a:r>
              <a:r>
                <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Positive</a:t>
              </a:r>
            </a:p>
          </p:txBody>
        </p:sp>
        <p:sp>
          <p:nvSpPr>
            <p:cNvPr id="16" name="Rectangle 15"/>
            <p:cNvSpPr/>
            <p:nvPr/>
          </p:nvSpPr>
          <p:spPr>
            <a:xfrm>
              <a:off x="5036906" y="4675133"/>
              <a:ext cx="816872" cy="61722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Reflex ISH test </a:t>
              </a:r>
              <a:r>
                <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Negative</a:t>
              </a:r>
            </a:p>
          </p:txBody>
        </p:sp>
        <p:sp>
          <p:nvSpPr>
            <p:cNvPr id="17" name="Rectangle 16"/>
            <p:cNvSpPr/>
            <p:nvPr/>
          </p:nvSpPr>
          <p:spPr>
            <a:xfrm>
              <a:off x="6533912" y="4675133"/>
              <a:ext cx="1371600" cy="6172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HER2-Low</a:t>
              </a:r>
            </a:p>
          </p:txBody>
        </p:sp>
        <p:sp>
          <p:nvSpPr>
            <p:cNvPr id="18" name="Rectangle 17"/>
            <p:cNvSpPr/>
            <p:nvPr/>
          </p:nvSpPr>
          <p:spPr>
            <a:xfrm>
              <a:off x="8669128" y="4722095"/>
              <a:ext cx="1727828" cy="61722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ysClr val="windowText" lastClr="000000"/>
                  </a:solidFill>
                  <a:effectLst/>
                  <a:highlight>
                    <a:srgbClr val="FFFF00"/>
                  </a:highlight>
                  <a:uLnTx/>
                  <a:uFillTx/>
                  <a:latin typeface="Arial" panose="020B0604020202020204" pitchFamily="34" charset="0"/>
                  <a:ea typeface="Microsoft YaHei"/>
                  <a:cs typeface="Arial" panose="020B0604020202020204" pitchFamily="34" charset="0"/>
                </a:rPr>
                <a:t>HER2-Negative/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ysClr val="windowText" lastClr="000000"/>
                  </a:solidFill>
                  <a:effectLst/>
                  <a:highlight>
                    <a:srgbClr val="FFFF00"/>
                  </a:highlight>
                  <a:uLnTx/>
                  <a:uFillTx/>
                  <a:latin typeface="Arial" panose="020B0604020202020204" pitchFamily="34" charset="0"/>
                  <a:ea typeface="Microsoft YaHei"/>
                  <a:cs typeface="Arial" panose="020B0604020202020204" pitchFamily="34" charset="0"/>
                </a:rPr>
                <a:t>ultra-low</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p:txBody>
        </p:sp>
        <p:cxnSp>
          <p:nvCxnSpPr>
            <p:cNvPr id="25" name="Elbow Connector 24"/>
            <p:cNvCxnSpPr>
              <a:stCxn id="6" idx="2"/>
            </p:cNvCxnSpPr>
            <p:nvPr/>
          </p:nvCxnSpPr>
          <p:spPr>
            <a:xfrm rot="5400000">
              <a:off x="4112620" y="1338655"/>
              <a:ext cx="576248" cy="3460798"/>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6" idx="2"/>
              <a:endCxn id="11" idx="0"/>
            </p:cNvCxnSpPr>
            <p:nvPr/>
          </p:nvCxnSpPr>
          <p:spPr>
            <a:xfrm rot="16200000" flipH="1">
              <a:off x="7543968" y="1368105"/>
              <a:ext cx="576248" cy="3401899"/>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cxnSpLocks/>
              <a:stCxn id="6" idx="2"/>
              <a:endCxn id="9" idx="0"/>
            </p:cNvCxnSpPr>
            <p:nvPr/>
          </p:nvCxnSpPr>
          <p:spPr>
            <a:xfrm rot="5400000">
              <a:off x="5219645" y="2445679"/>
              <a:ext cx="576248" cy="1246748"/>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cxnSpLocks/>
              <a:stCxn id="6" idx="2"/>
              <a:endCxn id="10" idx="0"/>
            </p:cNvCxnSpPr>
            <p:nvPr/>
          </p:nvCxnSpPr>
          <p:spPr>
            <a:xfrm rot="16200000" flipH="1">
              <a:off x="6388340" y="2523734"/>
              <a:ext cx="576247" cy="1090639"/>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6" idx="3"/>
              <a:endCxn id="17" idx="1"/>
            </p:cNvCxnSpPr>
            <p:nvPr/>
          </p:nvCxnSpPr>
          <p:spPr>
            <a:xfrm>
              <a:off x="5853778" y="4983743"/>
              <a:ext cx="68013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p:cNvCxnSpPr>
              <a:cxnSpLocks/>
              <a:stCxn id="9" idx="2"/>
              <a:endCxn id="16" idx="0"/>
            </p:cNvCxnSpPr>
            <p:nvPr/>
          </p:nvCxnSpPr>
          <p:spPr>
            <a:xfrm rot="16200000" flipH="1">
              <a:off x="5053357" y="4285496"/>
              <a:ext cx="223024" cy="56094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Elbow Connector 38"/>
            <p:cNvCxnSpPr>
              <a:cxnSpLocks/>
              <a:stCxn id="9" idx="2"/>
              <a:endCxn id="15" idx="0"/>
            </p:cNvCxnSpPr>
            <p:nvPr/>
          </p:nvCxnSpPr>
          <p:spPr>
            <a:xfrm rot="5400000">
              <a:off x="4489473" y="4277861"/>
              <a:ext cx="218327" cy="571521"/>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7" idx="2"/>
              <a:endCxn id="14" idx="0"/>
            </p:cNvCxnSpPr>
            <p:nvPr/>
          </p:nvCxnSpPr>
          <p:spPr>
            <a:xfrm>
              <a:off x="2670345" y="4454457"/>
              <a:ext cx="0" cy="2154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cxnSpLocks/>
              <a:stCxn id="11" idx="2"/>
              <a:endCxn id="18" idx="0"/>
            </p:cNvCxnSpPr>
            <p:nvPr/>
          </p:nvCxnSpPr>
          <p:spPr>
            <a:xfrm>
              <a:off x="9533042" y="4454458"/>
              <a:ext cx="0" cy="2676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cxnSpLocks/>
              <a:stCxn id="10" idx="2"/>
              <a:endCxn id="17" idx="0"/>
            </p:cNvCxnSpPr>
            <p:nvPr/>
          </p:nvCxnSpPr>
          <p:spPr>
            <a:xfrm flipH="1">
              <a:off x="7219712" y="4454457"/>
              <a:ext cx="2070" cy="2206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cxnSpLocks/>
              <a:stCxn id="15" idx="1"/>
            </p:cNvCxnSpPr>
            <p:nvPr/>
          </p:nvCxnSpPr>
          <p:spPr>
            <a:xfrm flipH="1" flipV="1">
              <a:off x="3356145" y="4978556"/>
              <a:ext cx="478814" cy="28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042672E-B0AB-4311-A456-D36ACEAD7518}"/>
                </a:ext>
              </a:extLst>
            </p:cNvPr>
            <p:cNvSpPr/>
            <p:nvPr/>
          </p:nvSpPr>
          <p:spPr bwMode="auto">
            <a:xfrm>
              <a:off x="8422230" y="4534938"/>
              <a:ext cx="2259022" cy="99153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icrosoft YaHei"/>
              </a:endParaRPr>
            </a:p>
          </p:txBody>
        </p:sp>
      </p:grpSp>
    </p:spTree>
    <p:extLst>
      <p:ext uri="{BB962C8B-B14F-4D97-AF65-F5344CB8AC3E}">
        <p14:creationId xmlns:p14="http://schemas.microsoft.com/office/powerpoint/2010/main" val="7323726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4102957" y="1989459"/>
            <a:ext cx="3898943" cy="3152054"/>
            <a:chOff x="2517168" y="-64535"/>
            <a:chExt cx="8231658" cy="6878052"/>
          </a:xfrm>
        </p:grpSpPr>
        <p:sp>
          <p:nvSpPr>
            <p:cNvPr id="4" name="楕円 3"/>
            <p:cNvSpPr/>
            <p:nvPr/>
          </p:nvSpPr>
          <p:spPr>
            <a:xfrm>
              <a:off x="2517168" y="1188504"/>
              <a:ext cx="8231658" cy="562501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5" name="楕円 4"/>
            <p:cNvSpPr/>
            <p:nvPr/>
          </p:nvSpPr>
          <p:spPr>
            <a:xfrm>
              <a:off x="7626731" y="1776063"/>
              <a:ext cx="1828799" cy="163359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pic>
          <p:nvPicPr>
            <p:cNvPr id="8" name="図 7"/>
            <p:cNvPicPr>
              <a:picLocks noChangeAspect="1"/>
            </p:cNvPicPr>
            <p:nvPr/>
          </p:nvPicPr>
          <p:blipFill>
            <a:blip r:embed="rId3"/>
            <a:stretch>
              <a:fillRect/>
            </a:stretch>
          </p:blipFill>
          <p:spPr>
            <a:xfrm rot="12312822">
              <a:off x="6351992" y="-64535"/>
              <a:ext cx="925168" cy="833247"/>
            </a:xfrm>
            <a:prstGeom prst="rect">
              <a:avLst/>
            </a:prstGeom>
          </p:spPr>
        </p:pic>
        <p:pic>
          <p:nvPicPr>
            <p:cNvPr id="9" name="図 8"/>
            <p:cNvPicPr>
              <a:picLocks noChangeAspect="1"/>
            </p:cNvPicPr>
            <p:nvPr/>
          </p:nvPicPr>
          <p:blipFill>
            <a:blip r:embed="rId3"/>
            <a:stretch>
              <a:fillRect/>
            </a:stretch>
          </p:blipFill>
          <p:spPr>
            <a:xfrm rot="3900000">
              <a:off x="4126544" y="265685"/>
              <a:ext cx="925168" cy="833247"/>
            </a:xfrm>
            <a:prstGeom prst="rect">
              <a:avLst/>
            </a:prstGeom>
          </p:spPr>
        </p:pic>
        <p:sp>
          <p:nvSpPr>
            <p:cNvPr id="12" name="楕円 11"/>
            <p:cNvSpPr/>
            <p:nvPr/>
          </p:nvSpPr>
          <p:spPr>
            <a:xfrm>
              <a:off x="2648092" y="1294417"/>
              <a:ext cx="7962347" cy="536946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13" name="楕円 12"/>
            <p:cNvSpPr/>
            <p:nvPr/>
          </p:nvSpPr>
          <p:spPr>
            <a:xfrm>
              <a:off x="7533112" y="1692437"/>
              <a:ext cx="2016035" cy="180084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11" name="フリーフォーム: 図形 10"/>
            <p:cNvSpPr/>
            <p:nvPr/>
          </p:nvSpPr>
          <p:spPr>
            <a:xfrm rot="2698438">
              <a:off x="7804991" y="2888103"/>
              <a:ext cx="269545" cy="519808"/>
            </a:xfrm>
            <a:custGeom>
              <a:avLst/>
              <a:gdLst>
                <a:gd name="connsiteX0" fmla="*/ 429992 w 642708"/>
                <a:gd name="connsiteY0" fmla="*/ 1072737 h 1075846"/>
                <a:gd name="connsiteX1" fmla="*/ 39574 w 642708"/>
                <a:gd name="connsiteY1" fmla="*/ 805609 h 1075846"/>
                <a:gd name="connsiteX2" fmla="*/ 19026 w 642708"/>
                <a:gd name="connsiteY2" fmla="*/ 456288 h 1075846"/>
                <a:gd name="connsiteX3" fmla="*/ 90945 w 642708"/>
                <a:gd name="connsiteY3" fmla="*/ 14499 h 1075846"/>
                <a:gd name="connsiteX4" fmla="*/ 501911 w 642708"/>
                <a:gd name="connsiteY4" fmla="*/ 137789 h 1075846"/>
                <a:gd name="connsiteX5" fmla="*/ 553282 w 642708"/>
                <a:gd name="connsiteY5" fmla="*/ 446014 h 1075846"/>
                <a:gd name="connsiteX6" fmla="*/ 625201 w 642708"/>
                <a:gd name="connsiteY6" fmla="*/ 723416 h 1075846"/>
                <a:gd name="connsiteX7" fmla="*/ 625201 w 642708"/>
                <a:gd name="connsiteY7" fmla="*/ 939173 h 1075846"/>
                <a:gd name="connsiteX8" fmla="*/ 429992 w 642708"/>
                <a:gd name="connsiteY8" fmla="*/ 1072737 h 10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708" h="1075846">
                  <a:moveTo>
                    <a:pt x="429992" y="1072737"/>
                  </a:moveTo>
                  <a:cubicBezTo>
                    <a:pt x="332388" y="1050476"/>
                    <a:pt x="108068" y="908351"/>
                    <a:pt x="39574" y="805609"/>
                  </a:cubicBezTo>
                  <a:cubicBezTo>
                    <a:pt x="-28920" y="702867"/>
                    <a:pt x="10464" y="588140"/>
                    <a:pt x="19026" y="456288"/>
                  </a:cubicBezTo>
                  <a:cubicBezTo>
                    <a:pt x="27588" y="324436"/>
                    <a:pt x="10464" y="67582"/>
                    <a:pt x="90945" y="14499"/>
                  </a:cubicBezTo>
                  <a:cubicBezTo>
                    <a:pt x="171426" y="-38584"/>
                    <a:pt x="424855" y="65870"/>
                    <a:pt x="501911" y="137789"/>
                  </a:cubicBezTo>
                  <a:cubicBezTo>
                    <a:pt x="578967" y="209708"/>
                    <a:pt x="532734" y="348410"/>
                    <a:pt x="553282" y="446014"/>
                  </a:cubicBezTo>
                  <a:cubicBezTo>
                    <a:pt x="573830" y="543618"/>
                    <a:pt x="613215" y="641223"/>
                    <a:pt x="625201" y="723416"/>
                  </a:cubicBezTo>
                  <a:cubicBezTo>
                    <a:pt x="637187" y="805609"/>
                    <a:pt x="657736" y="886090"/>
                    <a:pt x="625201" y="939173"/>
                  </a:cubicBezTo>
                  <a:cubicBezTo>
                    <a:pt x="592666" y="992256"/>
                    <a:pt x="527596" y="1094998"/>
                    <a:pt x="429992" y="1072737"/>
                  </a:cubicBezTo>
                  <a:close/>
                </a:path>
              </a:pathLst>
            </a:custGeom>
            <a:gradFill flip="none" rotWithShape="1">
              <a:gsLst>
                <a:gs pos="0">
                  <a:srgbClr val="E747DF">
                    <a:tint val="66000"/>
                    <a:satMod val="160000"/>
                  </a:srgbClr>
                </a:gs>
                <a:gs pos="50000">
                  <a:srgbClr val="E747DF">
                    <a:tint val="44500"/>
                    <a:satMod val="160000"/>
                  </a:srgbClr>
                </a:gs>
                <a:gs pos="100000">
                  <a:srgbClr val="E747D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pic>
          <p:nvPicPr>
            <p:cNvPr id="10" name="図 9"/>
            <p:cNvPicPr>
              <a:picLocks noChangeAspect="1"/>
            </p:cNvPicPr>
            <p:nvPr/>
          </p:nvPicPr>
          <p:blipFill>
            <a:blip r:embed="rId3"/>
            <a:stretch>
              <a:fillRect/>
            </a:stretch>
          </p:blipFill>
          <p:spPr>
            <a:xfrm rot="13200000">
              <a:off x="8107924" y="2068352"/>
              <a:ext cx="925168" cy="833247"/>
            </a:xfrm>
            <a:prstGeom prst="rect">
              <a:avLst/>
            </a:prstGeom>
          </p:spPr>
        </p:pic>
        <p:grpSp>
          <p:nvGrpSpPr>
            <p:cNvPr id="22" name="グループ化 21"/>
            <p:cNvGrpSpPr/>
            <p:nvPr/>
          </p:nvGrpSpPr>
          <p:grpSpPr>
            <a:xfrm>
              <a:off x="7799010" y="4136268"/>
              <a:ext cx="1896592" cy="1694147"/>
              <a:chOff x="6946882" y="4356182"/>
              <a:chExt cx="1896592" cy="1694147"/>
            </a:xfrm>
          </p:grpSpPr>
          <p:sp>
            <p:nvSpPr>
              <p:cNvPr id="20" name="楕円 19"/>
              <p:cNvSpPr/>
              <p:nvPr/>
            </p:nvSpPr>
            <p:spPr>
              <a:xfrm>
                <a:off x="7029408" y="4429897"/>
                <a:ext cx="1720447" cy="153680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21" name="楕円 20"/>
              <p:cNvSpPr/>
              <p:nvPr/>
            </p:nvSpPr>
            <p:spPr>
              <a:xfrm>
                <a:off x="6946882" y="4356182"/>
                <a:ext cx="1896592" cy="169414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grpSp>
          <p:nvGrpSpPr>
            <p:cNvPr id="23" name="グループ化 22"/>
            <p:cNvGrpSpPr/>
            <p:nvPr/>
          </p:nvGrpSpPr>
          <p:grpSpPr>
            <a:xfrm>
              <a:off x="5437296" y="4520395"/>
              <a:ext cx="2016035" cy="1800841"/>
              <a:chOff x="6774603" y="4124672"/>
              <a:chExt cx="2016035" cy="1800841"/>
            </a:xfrm>
          </p:grpSpPr>
          <p:sp>
            <p:nvSpPr>
              <p:cNvPr id="24" name="楕円 23"/>
              <p:cNvSpPr/>
              <p:nvPr/>
            </p:nvSpPr>
            <p:spPr>
              <a:xfrm>
                <a:off x="6868222" y="4208298"/>
                <a:ext cx="1828799" cy="1633591"/>
              </a:xfrm>
              <a:prstGeom prst="ellipse">
                <a:avLst/>
              </a:prstGeom>
              <a:solidFill>
                <a:schemeClr val="bg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25" name="楕円 24"/>
              <p:cNvSpPr/>
              <p:nvPr/>
            </p:nvSpPr>
            <p:spPr>
              <a:xfrm>
                <a:off x="6774603" y="4124672"/>
                <a:ext cx="2016035" cy="180084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sp>
          <p:nvSpPr>
            <p:cNvPr id="28" name="楕円 27"/>
            <p:cNvSpPr/>
            <p:nvPr/>
          </p:nvSpPr>
          <p:spPr>
            <a:xfrm>
              <a:off x="4292395" y="2263018"/>
              <a:ext cx="2420281" cy="2052635"/>
            </a:xfrm>
            <a:prstGeom prst="ellipse">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37" name="楕円 36"/>
            <p:cNvSpPr/>
            <p:nvPr/>
          </p:nvSpPr>
          <p:spPr>
            <a:xfrm>
              <a:off x="2766541" y="3493443"/>
              <a:ext cx="441477" cy="6427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39" name="円弧 38"/>
            <p:cNvSpPr/>
            <p:nvPr/>
          </p:nvSpPr>
          <p:spPr>
            <a:xfrm rot="10800000">
              <a:off x="3006141" y="2966083"/>
              <a:ext cx="3850019" cy="2558622"/>
            </a:xfrm>
            <a:prstGeom prst="arc">
              <a:avLst>
                <a:gd name="adj1" fmla="val 18474078"/>
                <a:gd name="adj2" fmla="val 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000000"/>
                </a:solidFill>
                <a:effectLst/>
                <a:uLnTx/>
                <a:uFillTx/>
                <a:latin typeface="Arial"/>
                <a:ea typeface="Microsoft YaHei"/>
              </a:endParaRPr>
            </a:p>
          </p:txBody>
        </p:sp>
        <p:sp>
          <p:nvSpPr>
            <p:cNvPr id="42" name="円弧 41"/>
            <p:cNvSpPr/>
            <p:nvPr/>
          </p:nvSpPr>
          <p:spPr>
            <a:xfrm rot="13200000">
              <a:off x="3270818" y="1369210"/>
              <a:ext cx="2950437" cy="4248136"/>
            </a:xfrm>
            <a:prstGeom prst="arc">
              <a:avLst>
                <a:gd name="adj1" fmla="val 19401305"/>
                <a:gd name="adj2" fmla="val 1954439"/>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000000"/>
                </a:solidFill>
                <a:effectLst/>
                <a:uLnTx/>
                <a:uFillTx/>
                <a:latin typeface="Arial"/>
                <a:ea typeface="Microsoft YaHei"/>
              </a:endParaRPr>
            </a:p>
          </p:txBody>
        </p:sp>
        <p:sp>
          <p:nvSpPr>
            <p:cNvPr id="43" name="円弧 42"/>
            <p:cNvSpPr/>
            <p:nvPr/>
          </p:nvSpPr>
          <p:spPr>
            <a:xfrm rot="14700000">
              <a:off x="3576886" y="1568084"/>
              <a:ext cx="2950437" cy="4248136"/>
            </a:xfrm>
            <a:prstGeom prst="arc">
              <a:avLst>
                <a:gd name="adj1" fmla="val 18151206"/>
                <a:gd name="adj2" fmla="val 65851"/>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000000"/>
                </a:solidFill>
                <a:effectLst/>
                <a:uLnTx/>
                <a:uFillTx/>
                <a:latin typeface="Arial"/>
                <a:ea typeface="Microsoft YaHei"/>
              </a:endParaRPr>
            </a:p>
          </p:txBody>
        </p:sp>
        <p:sp>
          <p:nvSpPr>
            <p:cNvPr id="44" name="円弧 43"/>
            <p:cNvSpPr/>
            <p:nvPr/>
          </p:nvSpPr>
          <p:spPr>
            <a:xfrm rot="14700000">
              <a:off x="3535810" y="1204771"/>
              <a:ext cx="2950437" cy="4248136"/>
            </a:xfrm>
            <a:prstGeom prst="arc">
              <a:avLst>
                <a:gd name="adj1" fmla="val 14017393"/>
                <a:gd name="adj2" fmla="val 16104782"/>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000000"/>
                </a:solidFill>
                <a:effectLst/>
                <a:uLnTx/>
                <a:uFillTx/>
                <a:latin typeface="Arial"/>
                <a:ea typeface="Microsoft YaHei"/>
              </a:endParaRPr>
            </a:p>
          </p:txBody>
        </p:sp>
        <p:sp>
          <p:nvSpPr>
            <p:cNvPr id="45" name="円弧 44"/>
            <p:cNvSpPr/>
            <p:nvPr/>
          </p:nvSpPr>
          <p:spPr>
            <a:xfrm rot="14700000">
              <a:off x="3455931" y="846795"/>
              <a:ext cx="2950437" cy="4248136"/>
            </a:xfrm>
            <a:prstGeom prst="arc">
              <a:avLst>
                <a:gd name="adj1" fmla="val 13438190"/>
                <a:gd name="adj2" fmla="val 15507329"/>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000000"/>
                </a:solidFill>
                <a:effectLst/>
                <a:uLnTx/>
                <a:uFillTx/>
                <a:latin typeface="Arial"/>
                <a:ea typeface="Microsoft YaHei"/>
              </a:endParaRPr>
            </a:p>
          </p:txBody>
        </p:sp>
        <p:sp>
          <p:nvSpPr>
            <p:cNvPr id="48" name="星: 8 pt 47"/>
            <p:cNvSpPr/>
            <p:nvPr/>
          </p:nvSpPr>
          <p:spPr>
            <a:xfrm>
              <a:off x="3814708" y="4676968"/>
              <a:ext cx="281426" cy="281426"/>
            </a:xfrm>
            <a:prstGeom prst="star8">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49" name="円弧 48"/>
            <p:cNvSpPr/>
            <p:nvPr/>
          </p:nvSpPr>
          <p:spPr>
            <a:xfrm rot="14700000">
              <a:off x="3545456" y="624062"/>
              <a:ext cx="2950437" cy="4248136"/>
            </a:xfrm>
            <a:prstGeom prst="arc">
              <a:avLst>
                <a:gd name="adj1" fmla="val 16619706"/>
                <a:gd name="adj2" fmla="val 1725835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000000"/>
                </a:solidFill>
                <a:effectLst/>
                <a:uLnTx/>
                <a:uFillTx/>
                <a:latin typeface="Arial"/>
                <a:ea typeface="Microsoft YaHei"/>
              </a:endParaRPr>
            </a:p>
          </p:txBody>
        </p:sp>
        <p:sp>
          <p:nvSpPr>
            <p:cNvPr id="50" name="円弧 49"/>
            <p:cNvSpPr/>
            <p:nvPr/>
          </p:nvSpPr>
          <p:spPr>
            <a:xfrm rot="14700000">
              <a:off x="3442191" y="1857052"/>
              <a:ext cx="2950437" cy="4248136"/>
            </a:xfrm>
            <a:prstGeom prst="arc">
              <a:avLst>
                <a:gd name="adj1" fmla="val 16619706"/>
                <a:gd name="adj2" fmla="val 1725835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000000"/>
                </a:solidFill>
                <a:effectLst/>
                <a:uLnTx/>
                <a:uFillTx/>
                <a:latin typeface="Arial"/>
                <a:ea typeface="Microsoft YaHei"/>
              </a:endParaRPr>
            </a:p>
          </p:txBody>
        </p:sp>
        <p:pic>
          <p:nvPicPr>
            <p:cNvPr id="51" name="図 50"/>
            <p:cNvPicPr>
              <a:picLocks noChangeAspect="1"/>
            </p:cNvPicPr>
            <p:nvPr/>
          </p:nvPicPr>
          <p:blipFill>
            <a:blip r:embed="rId3"/>
            <a:stretch>
              <a:fillRect/>
            </a:stretch>
          </p:blipFill>
          <p:spPr>
            <a:xfrm rot="1800000">
              <a:off x="8832571" y="4598172"/>
              <a:ext cx="541296" cy="487515"/>
            </a:xfrm>
            <a:prstGeom prst="rect">
              <a:avLst/>
            </a:prstGeom>
          </p:spPr>
        </p:pic>
        <p:sp>
          <p:nvSpPr>
            <p:cNvPr id="52" name="フリーフォーム: 図形 51"/>
            <p:cNvSpPr/>
            <p:nvPr/>
          </p:nvSpPr>
          <p:spPr>
            <a:xfrm rot="575599">
              <a:off x="8051728" y="4702337"/>
              <a:ext cx="204496" cy="380921"/>
            </a:xfrm>
            <a:custGeom>
              <a:avLst/>
              <a:gdLst>
                <a:gd name="connsiteX0" fmla="*/ 429992 w 642708"/>
                <a:gd name="connsiteY0" fmla="*/ 1072737 h 1075846"/>
                <a:gd name="connsiteX1" fmla="*/ 39574 w 642708"/>
                <a:gd name="connsiteY1" fmla="*/ 805609 h 1075846"/>
                <a:gd name="connsiteX2" fmla="*/ 19026 w 642708"/>
                <a:gd name="connsiteY2" fmla="*/ 456288 h 1075846"/>
                <a:gd name="connsiteX3" fmla="*/ 90945 w 642708"/>
                <a:gd name="connsiteY3" fmla="*/ 14499 h 1075846"/>
                <a:gd name="connsiteX4" fmla="*/ 501911 w 642708"/>
                <a:gd name="connsiteY4" fmla="*/ 137789 h 1075846"/>
                <a:gd name="connsiteX5" fmla="*/ 553282 w 642708"/>
                <a:gd name="connsiteY5" fmla="*/ 446014 h 1075846"/>
                <a:gd name="connsiteX6" fmla="*/ 625201 w 642708"/>
                <a:gd name="connsiteY6" fmla="*/ 723416 h 1075846"/>
                <a:gd name="connsiteX7" fmla="*/ 625201 w 642708"/>
                <a:gd name="connsiteY7" fmla="*/ 939173 h 1075846"/>
                <a:gd name="connsiteX8" fmla="*/ 429992 w 642708"/>
                <a:gd name="connsiteY8" fmla="*/ 1072737 h 10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708" h="1075846">
                  <a:moveTo>
                    <a:pt x="429992" y="1072737"/>
                  </a:moveTo>
                  <a:cubicBezTo>
                    <a:pt x="332388" y="1050476"/>
                    <a:pt x="108068" y="908351"/>
                    <a:pt x="39574" y="805609"/>
                  </a:cubicBezTo>
                  <a:cubicBezTo>
                    <a:pt x="-28920" y="702867"/>
                    <a:pt x="10464" y="588140"/>
                    <a:pt x="19026" y="456288"/>
                  </a:cubicBezTo>
                  <a:cubicBezTo>
                    <a:pt x="27588" y="324436"/>
                    <a:pt x="10464" y="67582"/>
                    <a:pt x="90945" y="14499"/>
                  </a:cubicBezTo>
                  <a:cubicBezTo>
                    <a:pt x="171426" y="-38584"/>
                    <a:pt x="424855" y="65870"/>
                    <a:pt x="501911" y="137789"/>
                  </a:cubicBezTo>
                  <a:cubicBezTo>
                    <a:pt x="578967" y="209708"/>
                    <a:pt x="532734" y="348410"/>
                    <a:pt x="553282" y="446014"/>
                  </a:cubicBezTo>
                  <a:cubicBezTo>
                    <a:pt x="573830" y="543618"/>
                    <a:pt x="613215" y="641223"/>
                    <a:pt x="625201" y="723416"/>
                  </a:cubicBezTo>
                  <a:cubicBezTo>
                    <a:pt x="637187" y="805609"/>
                    <a:pt x="657736" y="886090"/>
                    <a:pt x="625201" y="939173"/>
                  </a:cubicBezTo>
                  <a:cubicBezTo>
                    <a:pt x="592666" y="992256"/>
                    <a:pt x="527596" y="1094998"/>
                    <a:pt x="429992" y="1072737"/>
                  </a:cubicBezTo>
                  <a:close/>
                </a:path>
              </a:pathLst>
            </a:custGeom>
            <a:gradFill flip="none" rotWithShape="1">
              <a:gsLst>
                <a:gs pos="0">
                  <a:srgbClr val="E747DF">
                    <a:tint val="66000"/>
                    <a:satMod val="160000"/>
                  </a:srgbClr>
                </a:gs>
                <a:gs pos="50000">
                  <a:srgbClr val="E747DF">
                    <a:tint val="44500"/>
                    <a:satMod val="160000"/>
                  </a:srgbClr>
                </a:gs>
                <a:gs pos="100000">
                  <a:srgbClr val="E747D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pic>
          <p:nvPicPr>
            <p:cNvPr id="53" name="図 52"/>
            <p:cNvPicPr>
              <a:picLocks noChangeAspect="1"/>
            </p:cNvPicPr>
            <p:nvPr/>
          </p:nvPicPr>
          <p:blipFill>
            <a:blip r:embed="rId3"/>
            <a:stretch>
              <a:fillRect/>
            </a:stretch>
          </p:blipFill>
          <p:spPr>
            <a:xfrm rot="20400000">
              <a:off x="8284447" y="5065305"/>
              <a:ext cx="541296" cy="487515"/>
            </a:xfrm>
            <a:prstGeom prst="rect">
              <a:avLst/>
            </a:prstGeom>
          </p:spPr>
        </p:pic>
        <p:sp>
          <p:nvSpPr>
            <p:cNvPr id="54" name="楕円 53"/>
            <p:cNvSpPr/>
            <p:nvPr/>
          </p:nvSpPr>
          <p:spPr>
            <a:xfrm rot="1800000">
              <a:off x="8648412" y="1689446"/>
              <a:ext cx="933697" cy="3814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nvGrpSpPr>
            <p:cNvPr id="38" name="グループ化 37"/>
            <p:cNvGrpSpPr/>
            <p:nvPr/>
          </p:nvGrpSpPr>
          <p:grpSpPr>
            <a:xfrm>
              <a:off x="4434265" y="3127279"/>
              <a:ext cx="2113362" cy="285342"/>
              <a:chOff x="4249505" y="5998441"/>
              <a:chExt cx="4404295" cy="562133"/>
            </a:xfrm>
          </p:grpSpPr>
          <p:sp>
            <p:nvSpPr>
              <p:cNvPr id="40" name="フリーフォーム: 図形 39"/>
              <p:cNvSpPr/>
              <p:nvPr/>
            </p:nvSpPr>
            <p:spPr>
              <a:xfrm>
                <a:off x="4712716" y="5998441"/>
                <a:ext cx="3941084" cy="553508"/>
              </a:xfrm>
              <a:custGeom>
                <a:avLst/>
                <a:gdLst>
                  <a:gd name="connsiteX0" fmla="*/ 0 w 6804837"/>
                  <a:gd name="connsiteY0" fmla="*/ 829532 h 840165"/>
                  <a:gd name="connsiteX1" fmla="*/ 744279 w 6804837"/>
                  <a:gd name="connsiteY1" fmla="*/ 85253 h 840165"/>
                  <a:gd name="connsiteX2" fmla="*/ 1637414 w 6804837"/>
                  <a:gd name="connsiteY2" fmla="*/ 787002 h 840165"/>
                  <a:gd name="connsiteX3" fmla="*/ 2349796 w 6804837"/>
                  <a:gd name="connsiteY3" fmla="*/ 42723 h 840165"/>
                  <a:gd name="connsiteX4" fmla="*/ 3327991 w 6804837"/>
                  <a:gd name="connsiteY4" fmla="*/ 829532 h 840165"/>
                  <a:gd name="connsiteX5" fmla="*/ 4263656 w 6804837"/>
                  <a:gd name="connsiteY5" fmla="*/ 193 h 840165"/>
                  <a:gd name="connsiteX6" fmla="*/ 4944140 w 6804837"/>
                  <a:gd name="connsiteY6" fmla="*/ 755104 h 840165"/>
                  <a:gd name="connsiteX7" fmla="*/ 5932968 w 6804837"/>
                  <a:gd name="connsiteY7" fmla="*/ 193 h 840165"/>
                  <a:gd name="connsiteX8" fmla="*/ 6804837 w 6804837"/>
                  <a:gd name="connsiteY8" fmla="*/ 840165 h 84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837" h="840165">
                    <a:moveTo>
                      <a:pt x="0" y="829532"/>
                    </a:moveTo>
                    <a:cubicBezTo>
                      <a:pt x="235688" y="460936"/>
                      <a:pt x="471377" y="92341"/>
                      <a:pt x="744279" y="85253"/>
                    </a:cubicBezTo>
                    <a:cubicBezTo>
                      <a:pt x="1017181" y="78165"/>
                      <a:pt x="1369828" y="794090"/>
                      <a:pt x="1637414" y="787002"/>
                    </a:cubicBezTo>
                    <a:cubicBezTo>
                      <a:pt x="1905000" y="779914"/>
                      <a:pt x="2068033" y="35635"/>
                      <a:pt x="2349796" y="42723"/>
                    </a:cubicBezTo>
                    <a:cubicBezTo>
                      <a:pt x="2631559" y="49811"/>
                      <a:pt x="3009014" y="836620"/>
                      <a:pt x="3327991" y="829532"/>
                    </a:cubicBezTo>
                    <a:cubicBezTo>
                      <a:pt x="3646968" y="822444"/>
                      <a:pt x="3994298" y="12598"/>
                      <a:pt x="4263656" y="193"/>
                    </a:cubicBezTo>
                    <a:cubicBezTo>
                      <a:pt x="4533014" y="-12212"/>
                      <a:pt x="4665921" y="755104"/>
                      <a:pt x="4944140" y="755104"/>
                    </a:cubicBezTo>
                    <a:cubicBezTo>
                      <a:pt x="5222359" y="755104"/>
                      <a:pt x="5622852" y="-13984"/>
                      <a:pt x="5932968" y="193"/>
                    </a:cubicBezTo>
                    <a:cubicBezTo>
                      <a:pt x="6243084" y="14370"/>
                      <a:pt x="6523960" y="427267"/>
                      <a:pt x="6804837" y="840165"/>
                    </a:cubicBezTo>
                  </a:path>
                </a:pathLst>
              </a:custGeom>
              <a:noFill/>
              <a:ln w="38100">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41" name="フリーフォーム: 図形 40"/>
              <p:cNvSpPr/>
              <p:nvPr/>
            </p:nvSpPr>
            <p:spPr>
              <a:xfrm>
                <a:off x="4249505" y="6007066"/>
                <a:ext cx="3941084" cy="553508"/>
              </a:xfrm>
              <a:custGeom>
                <a:avLst/>
                <a:gdLst>
                  <a:gd name="connsiteX0" fmla="*/ 0 w 6804837"/>
                  <a:gd name="connsiteY0" fmla="*/ 829532 h 840165"/>
                  <a:gd name="connsiteX1" fmla="*/ 744279 w 6804837"/>
                  <a:gd name="connsiteY1" fmla="*/ 85253 h 840165"/>
                  <a:gd name="connsiteX2" fmla="*/ 1637414 w 6804837"/>
                  <a:gd name="connsiteY2" fmla="*/ 787002 h 840165"/>
                  <a:gd name="connsiteX3" fmla="*/ 2349796 w 6804837"/>
                  <a:gd name="connsiteY3" fmla="*/ 42723 h 840165"/>
                  <a:gd name="connsiteX4" fmla="*/ 3327991 w 6804837"/>
                  <a:gd name="connsiteY4" fmla="*/ 829532 h 840165"/>
                  <a:gd name="connsiteX5" fmla="*/ 4263656 w 6804837"/>
                  <a:gd name="connsiteY5" fmla="*/ 193 h 840165"/>
                  <a:gd name="connsiteX6" fmla="*/ 4944140 w 6804837"/>
                  <a:gd name="connsiteY6" fmla="*/ 755104 h 840165"/>
                  <a:gd name="connsiteX7" fmla="*/ 5932968 w 6804837"/>
                  <a:gd name="connsiteY7" fmla="*/ 193 h 840165"/>
                  <a:gd name="connsiteX8" fmla="*/ 6804837 w 6804837"/>
                  <a:gd name="connsiteY8" fmla="*/ 840165 h 84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837" h="840165">
                    <a:moveTo>
                      <a:pt x="0" y="829532"/>
                    </a:moveTo>
                    <a:cubicBezTo>
                      <a:pt x="235688" y="460936"/>
                      <a:pt x="471377" y="92341"/>
                      <a:pt x="744279" y="85253"/>
                    </a:cubicBezTo>
                    <a:cubicBezTo>
                      <a:pt x="1017181" y="78165"/>
                      <a:pt x="1369828" y="794090"/>
                      <a:pt x="1637414" y="787002"/>
                    </a:cubicBezTo>
                    <a:cubicBezTo>
                      <a:pt x="1905000" y="779914"/>
                      <a:pt x="2068033" y="35635"/>
                      <a:pt x="2349796" y="42723"/>
                    </a:cubicBezTo>
                    <a:cubicBezTo>
                      <a:pt x="2631559" y="49811"/>
                      <a:pt x="3009014" y="836620"/>
                      <a:pt x="3327991" y="829532"/>
                    </a:cubicBezTo>
                    <a:cubicBezTo>
                      <a:pt x="3646968" y="822444"/>
                      <a:pt x="3994298" y="12598"/>
                      <a:pt x="4263656" y="193"/>
                    </a:cubicBezTo>
                    <a:cubicBezTo>
                      <a:pt x="4533014" y="-12212"/>
                      <a:pt x="4665921" y="755104"/>
                      <a:pt x="4944140" y="755104"/>
                    </a:cubicBezTo>
                    <a:cubicBezTo>
                      <a:pt x="5222359" y="755104"/>
                      <a:pt x="5622852" y="-13984"/>
                      <a:pt x="5932968" y="193"/>
                    </a:cubicBezTo>
                    <a:cubicBezTo>
                      <a:pt x="6243084" y="14370"/>
                      <a:pt x="6523960" y="427267"/>
                      <a:pt x="6804837" y="840165"/>
                    </a:cubicBezTo>
                  </a:path>
                </a:pathLst>
              </a:custGeom>
              <a:noFill/>
              <a:ln w="38100">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sp>
          <p:nvSpPr>
            <p:cNvPr id="46" name="星: 8 pt 45"/>
            <p:cNvSpPr/>
            <p:nvPr/>
          </p:nvSpPr>
          <p:spPr>
            <a:xfrm>
              <a:off x="4526006" y="3088473"/>
              <a:ext cx="287035" cy="287035"/>
            </a:xfrm>
            <a:prstGeom prst="star8">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58" name="星: 8 pt 57"/>
            <p:cNvSpPr/>
            <p:nvPr/>
          </p:nvSpPr>
          <p:spPr>
            <a:xfrm>
              <a:off x="5979826" y="5662215"/>
              <a:ext cx="258532" cy="258532"/>
            </a:xfrm>
            <a:prstGeom prst="star8">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59" name="星: 8 pt 58"/>
            <p:cNvSpPr/>
            <p:nvPr/>
          </p:nvSpPr>
          <p:spPr>
            <a:xfrm>
              <a:off x="6813040" y="5103198"/>
              <a:ext cx="258532" cy="258532"/>
            </a:xfrm>
            <a:prstGeom prst="star8">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pic>
        <p:nvPicPr>
          <p:cNvPr id="7" name="図 6"/>
          <p:cNvPicPr>
            <a:picLocks noChangeAspect="1"/>
          </p:cNvPicPr>
          <p:nvPr/>
        </p:nvPicPr>
        <p:blipFill>
          <a:blip r:embed="rId4"/>
          <a:stretch>
            <a:fillRect/>
          </a:stretch>
        </p:blipFill>
        <p:spPr>
          <a:xfrm>
            <a:off x="5906715" y="4316543"/>
            <a:ext cx="118793" cy="118793"/>
          </a:xfrm>
          <a:prstGeom prst="rect">
            <a:avLst/>
          </a:prstGeom>
        </p:spPr>
      </p:pic>
      <p:pic>
        <p:nvPicPr>
          <p:cNvPr id="47" name="図 46"/>
          <p:cNvPicPr>
            <a:picLocks noChangeAspect="1"/>
          </p:cNvPicPr>
          <p:nvPr/>
        </p:nvPicPr>
        <p:blipFill>
          <a:blip r:embed="rId4"/>
          <a:stretch>
            <a:fillRect/>
          </a:stretch>
        </p:blipFill>
        <p:spPr>
          <a:xfrm rot="3967343">
            <a:off x="6167918" y="4543690"/>
            <a:ext cx="118793" cy="118793"/>
          </a:xfrm>
          <a:prstGeom prst="rect">
            <a:avLst/>
          </a:prstGeom>
        </p:spPr>
      </p:pic>
      <p:pic>
        <p:nvPicPr>
          <p:cNvPr id="60" name="図 59"/>
          <p:cNvPicPr>
            <a:picLocks noChangeAspect="1"/>
          </p:cNvPicPr>
          <p:nvPr/>
        </p:nvPicPr>
        <p:blipFill>
          <a:blip r:embed="rId4"/>
          <a:stretch>
            <a:fillRect/>
          </a:stretch>
        </p:blipFill>
        <p:spPr>
          <a:xfrm rot="214393">
            <a:off x="5661485" y="4451281"/>
            <a:ext cx="118793" cy="118793"/>
          </a:xfrm>
          <a:prstGeom prst="rect">
            <a:avLst/>
          </a:prstGeom>
        </p:spPr>
      </p:pic>
      <p:pic>
        <p:nvPicPr>
          <p:cNvPr id="61" name="図 60"/>
          <p:cNvPicPr>
            <a:picLocks noChangeAspect="1"/>
          </p:cNvPicPr>
          <p:nvPr/>
        </p:nvPicPr>
        <p:blipFill>
          <a:blip r:embed="rId4"/>
          <a:stretch>
            <a:fillRect/>
          </a:stretch>
        </p:blipFill>
        <p:spPr>
          <a:xfrm rot="2400587">
            <a:off x="5918816" y="4573364"/>
            <a:ext cx="118793" cy="118793"/>
          </a:xfrm>
          <a:prstGeom prst="rect">
            <a:avLst/>
          </a:prstGeom>
        </p:spPr>
      </p:pic>
      <p:grpSp>
        <p:nvGrpSpPr>
          <p:cNvPr id="15" name="グループ化 14"/>
          <p:cNvGrpSpPr>
            <a:grpSpLocks noChangeAspect="1"/>
          </p:cNvGrpSpPr>
          <p:nvPr/>
        </p:nvGrpSpPr>
        <p:grpSpPr>
          <a:xfrm rot="538702">
            <a:off x="6334139" y="3048865"/>
            <a:ext cx="123368" cy="304388"/>
            <a:chOff x="7973034" y="2728579"/>
            <a:chExt cx="273896" cy="675791"/>
          </a:xfrm>
        </p:grpSpPr>
        <p:sp>
          <p:nvSpPr>
            <p:cNvPr id="14" name="月 13"/>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62" name="月 61"/>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grpSp>
        <p:nvGrpSpPr>
          <p:cNvPr id="63" name="グループ化 62"/>
          <p:cNvGrpSpPr>
            <a:grpSpLocks noChangeAspect="1"/>
          </p:cNvGrpSpPr>
          <p:nvPr/>
        </p:nvGrpSpPr>
        <p:grpSpPr>
          <a:xfrm rot="16200000">
            <a:off x="6983355" y="3529765"/>
            <a:ext cx="123368" cy="304388"/>
            <a:chOff x="7973034" y="2728579"/>
            <a:chExt cx="273896" cy="675791"/>
          </a:xfrm>
        </p:grpSpPr>
        <p:sp>
          <p:nvSpPr>
            <p:cNvPr id="64" name="月 63"/>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65" name="月 64"/>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grpSp>
        <p:nvGrpSpPr>
          <p:cNvPr id="66" name="グループ化 65"/>
          <p:cNvGrpSpPr>
            <a:grpSpLocks noChangeAspect="1"/>
          </p:cNvGrpSpPr>
          <p:nvPr/>
        </p:nvGrpSpPr>
        <p:grpSpPr>
          <a:xfrm rot="13429816">
            <a:off x="7377180" y="3300000"/>
            <a:ext cx="123368" cy="304388"/>
            <a:chOff x="7973034" y="2728579"/>
            <a:chExt cx="273896" cy="675791"/>
          </a:xfrm>
        </p:grpSpPr>
        <p:sp>
          <p:nvSpPr>
            <p:cNvPr id="67" name="月 66"/>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68" name="月 67"/>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grpSp>
        <p:nvGrpSpPr>
          <p:cNvPr id="69" name="グループ化 68"/>
          <p:cNvGrpSpPr>
            <a:grpSpLocks noChangeAspect="1"/>
          </p:cNvGrpSpPr>
          <p:nvPr/>
        </p:nvGrpSpPr>
        <p:grpSpPr>
          <a:xfrm rot="3749302">
            <a:off x="6535246" y="2675426"/>
            <a:ext cx="123368" cy="304388"/>
            <a:chOff x="7973034" y="2728579"/>
            <a:chExt cx="273896" cy="675791"/>
          </a:xfrm>
        </p:grpSpPr>
        <p:sp>
          <p:nvSpPr>
            <p:cNvPr id="70" name="月 69"/>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71" name="月 70"/>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grpSp>
        <p:nvGrpSpPr>
          <p:cNvPr id="72" name="グループ化 71"/>
          <p:cNvGrpSpPr>
            <a:grpSpLocks noChangeAspect="1"/>
          </p:cNvGrpSpPr>
          <p:nvPr/>
        </p:nvGrpSpPr>
        <p:grpSpPr>
          <a:xfrm rot="19036667">
            <a:off x="6511681" y="3429507"/>
            <a:ext cx="123368" cy="304388"/>
            <a:chOff x="7973034" y="2728579"/>
            <a:chExt cx="273896" cy="675791"/>
          </a:xfrm>
        </p:grpSpPr>
        <p:sp>
          <p:nvSpPr>
            <p:cNvPr id="73" name="月 72"/>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74" name="月 73"/>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grpSp>
        <p:nvGrpSpPr>
          <p:cNvPr id="75" name="グループ化 74"/>
          <p:cNvGrpSpPr>
            <a:grpSpLocks noChangeAspect="1"/>
          </p:cNvGrpSpPr>
          <p:nvPr/>
        </p:nvGrpSpPr>
        <p:grpSpPr>
          <a:xfrm rot="8414957">
            <a:off x="7354214" y="3861812"/>
            <a:ext cx="92332" cy="227815"/>
            <a:chOff x="7973034" y="2728579"/>
            <a:chExt cx="273896" cy="675791"/>
          </a:xfrm>
        </p:grpSpPr>
        <p:sp>
          <p:nvSpPr>
            <p:cNvPr id="76" name="月 75"/>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77" name="月 76"/>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grpSp>
        <p:nvGrpSpPr>
          <p:cNvPr id="78" name="グループ化 77"/>
          <p:cNvGrpSpPr>
            <a:grpSpLocks noChangeAspect="1"/>
          </p:cNvGrpSpPr>
          <p:nvPr/>
        </p:nvGrpSpPr>
        <p:grpSpPr>
          <a:xfrm rot="3257973">
            <a:off x="6657516" y="3867359"/>
            <a:ext cx="92332" cy="227815"/>
            <a:chOff x="7973034" y="2728579"/>
            <a:chExt cx="273896" cy="675791"/>
          </a:xfrm>
        </p:grpSpPr>
        <p:sp>
          <p:nvSpPr>
            <p:cNvPr id="79" name="月 78"/>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80" name="月 79"/>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grpSp>
        <p:nvGrpSpPr>
          <p:cNvPr id="81" name="グループ化 80"/>
          <p:cNvGrpSpPr>
            <a:grpSpLocks noChangeAspect="1"/>
          </p:cNvGrpSpPr>
          <p:nvPr/>
        </p:nvGrpSpPr>
        <p:grpSpPr>
          <a:xfrm rot="5677465">
            <a:off x="6998038" y="3741584"/>
            <a:ext cx="92332" cy="227815"/>
            <a:chOff x="7973034" y="2728579"/>
            <a:chExt cx="273896" cy="675791"/>
          </a:xfrm>
        </p:grpSpPr>
        <p:sp>
          <p:nvSpPr>
            <p:cNvPr id="82" name="月 81"/>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83" name="月 82"/>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grpSp>
        <p:nvGrpSpPr>
          <p:cNvPr id="84" name="グループ化 83"/>
          <p:cNvGrpSpPr>
            <a:grpSpLocks noChangeAspect="1"/>
          </p:cNvGrpSpPr>
          <p:nvPr/>
        </p:nvGrpSpPr>
        <p:grpSpPr>
          <a:xfrm rot="161441">
            <a:off x="6502116" y="4177447"/>
            <a:ext cx="92332" cy="227815"/>
            <a:chOff x="7973034" y="2728579"/>
            <a:chExt cx="273896" cy="675791"/>
          </a:xfrm>
        </p:grpSpPr>
        <p:sp>
          <p:nvSpPr>
            <p:cNvPr id="85" name="月 84"/>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86" name="月 85"/>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grpSp>
        <p:nvGrpSpPr>
          <p:cNvPr id="87" name="グループ化 86"/>
          <p:cNvGrpSpPr>
            <a:grpSpLocks noChangeAspect="1"/>
          </p:cNvGrpSpPr>
          <p:nvPr/>
        </p:nvGrpSpPr>
        <p:grpSpPr>
          <a:xfrm rot="19078255">
            <a:off x="6624575" y="4484039"/>
            <a:ext cx="92332" cy="227815"/>
            <a:chOff x="7973034" y="2728579"/>
            <a:chExt cx="273896" cy="675791"/>
          </a:xfrm>
        </p:grpSpPr>
        <p:sp>
          <p:nvSpPr>
            <p:cNvPr id="88" name="月 87"/>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89" name="月 88"/>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grpSp>
        <p:nvGrpSpPr>
          <p:cNvPr id="90" name="グループ化 89"/>
          <p:cNvGrpSpPr>
            <a:grpSpLocks noChangeAspect="1"/>
          </p:cNvGrpSpPr>
          <p:nvPr/>
        </p:nvGrpSpPr>
        <p:grpSpPr>
          <a:xfrm rot="16824556">
            <a:off x="6979544" y="4630320"/>
            <a:ext cx="92332" cy="227815"/>
            <a:chOff x="7973034" y="2728579"/>
            <a:chExt cx="273896" cy="675791"/>
          </a:xfrm>
        </p:grpSpPr>
        <p:sp>
          <p:nvSpPr>
            <p:cNvPr id="91" name="月 90"/>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92" name="月 91"/>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grpSp>
        <p:nvGrpSpPr>
          <p:cNvPr id="93" name="グループ化 92"/>
          <p:cNvGrpSpPr>
            <a:grpSpLocks noChangeAspect="1"/>
          </p:cNvGrpSpPr>
          <p:nvPr/>
        </p:nvGrpSpPr>
        <p:grpSpPr>
          <a:xfrm rot="14532207">
            <a:off x="7331866" y="4523227"/>
            <a:ext cx="92332" cy="227815"/>
            <a:chOff x="7973034" y="2728579"/>
            <a:chExt cx="273896" cy="675791"/>
          </a:xfrm>
        </p:grpSpPr>
        <p:sp>
          <p:nvSpPr>
            <p:cNvPr id="94" name="月 93"/>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95" name="月 94"/>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grpSp>
        <p:nvGrpSpPr>
          <p:cNvPr id="96" name="グループ化 95"/>
          <p:cNvGrpSpPr>
            <a:grpSpLocks noChangeAspect="1"/>
          </p:cNvGrpSpPr>
          <p:nvPr/>
        </p:nvGrpSpPr>
        <p:grpSpPr>
          <a:xfrm rot="11538489">
            <a:off x="7515727" y="4200915"/>
            <a:ext cx="92332" cy="227815"/>
            <a:chOff x="7973034" y="2728579"/>
            <a:chExt cx="273896" cy="675791"/>
          </a:xfrm>
        </p:grpSpPr>
        <p:sp>
          <p:nvSpPr>
            <p:cNvPr id="97" name="月 96"/>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98" name="月 97"/>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sp>
        <p:nvSpPr>
          <p:cNvPr id="16" name="テキスト ボックス 15"/>
          <p:cNvSpPr txBox="1"/>
          <p:nvPr/>
        </p:nvSpPr>
        <p:spPr>
          <a:xfrm>
            <a:off x="3381145" y="1522431"/>
            <a:ext cx="1823302" cy="64697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802"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1. Binding of an ADC to antigen</a:t>
            </a:r>
            <a:endParaRPr kumimoji="1" lang="ja-JP" altLang="en-US" sz="1802"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
        <p:nvSpPr>
          <p:cNvPr id="99" name="テキスト ボックス 98"/>
          <p:cNvSpPr txBox="1"/>
          <p:nvPr/>
        </p:nvSpPr>
        <p:spPr>
          <a:xfrm>
            <a:off x="7431731" y="2019959"/>
            <a:ext cx="1962965" cy="92429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1802"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2</a:t>
            </a:r>
            <a:r>
              <a:rPr kumimoji="1" lang="en-US" altLang="ja-JP" sz="1802"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Internalization to the early endosome</a:t>
            </a:r>
            <a:endParaRPr kumimoji="1" lang="ja-JP" altLang="en-US" sz="1802"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
        <p:nvSpPr>
          <p:cNvPr id="100" name="テキスト ボックス 99"/>
          <p:cNvSpPr txBox="1"/>
          <p:nvPr/>
        </p:nvSpPr>
        <p:spPr>
          <a:xfrm>
            <a:off x="7661424" y="4537714"/>
            <a:ext cx="1914935" cy="92429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802"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3. Degradation of ADCs in the lysosome</a:t>
            </a:r>
            <a:endParaRPr kumimoji="1" lang="ja-JP" altLang="en-US" sz="1802"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
        <p:nvSpPr>
          <p:cNvPr id="101" name="テキスト ボックス 100"/>
          <p:cNvSpPr txBox="1"/>
          <p:nvPr/>
        </p:nvSpPr>
        <p:spPr>
          <a:xfrm>
            <a:off x="3062907" y="4856799"/>
            <a:ext cx="1823302" cy="64697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1802"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4</a:t>
            </a:r>
            <a:r>
              <a:rPr kumimoji="1" lang="en-US" altLang="ja-JP" sz="1802"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Release </a:t>
            </a:r>
            <a:r>
              <a:rPr kumimoji="0" lang="en-US" altLang="ja-JP" sz="1802"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and action </a:t>
            </a:r>
            <a:r>
              <a:rPr kumimoji="1" lang="en-US" altLang="ja-JP" sz="1802"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of payload</a:t>
            </a:r>
            <a:endParaRPr kumimoji="1" lang="ja-JP" altLang="en-US" sz="1802"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cxnSp>
        <p:nvCxnSpPr>
          <p:cNvPr id="18" name="コネクタ: カギ線 17"/>
          <p:cNvCxnSpPr>
            <a:cxnSpLocks/>
            <a:stCxn id="67" idx="1"/>
          </p:cNvCxnSpPr>
          <p:nvPr/>
        </p:nvCxnSpPr>
        <p:spPr>
          <a:xfrm>
            <a:off x="7486963" y="3490700"/>
            <a:ext cx="164027" cy="204904"/>
          </a:xfrm>
          <a:prstGeom prst="bentConnector2">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7416763" y="3672360"/>
            <a:ext cx="464461" cy="33483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788" b="0" i="0" u="none" strike="noStrike" kern="1200" cap="none" spc="0" normalizeH="0" baseline="0" noProof="0" dirty="0" err="1">
                <a:ln>
                  <a:noFill/>
                </a:ln>
                <a:solidFill>
                  <a:srgbClr val="FFFFFF"/>
                </a:solidFill>
                <a:effectLst/>
                <a:uLnTx/>
                <a:uFillTx/>
                <a:latin typeface="Calibri" panose="020F0502020204030204" pitchFamily="34" charset="0"/>
                <a:ea typeface="Microsoft YaHei"/>
                <a:cs typeface="Calibri" panose="020F0502020204030204" pitchFamily="34" charset="0"/>
              </a:rPr>
              <a:t>Clathrin</a:t>
            </a:r>
            <a:endParaRPr kumimoji="1" lang="ja-JP" altLang="en-US" sz="788" b="0" i="0" u="none" strike="noStrike" kern="1200" cap="none" spc="0" normalizeH="0" baseline="0" noProof="0" dirty="0">
              <a:ln>
                <a:noFill/>
              </a:ln>
              <a:solidFill>
                <a:srgbClr val="FFFFFF"/>
              </a:solidFill>
              <a:effectLst/>
              <a:uLnTx/>
              <a:uFillTx/>
              <a:latin typeface="Calibri" panose="020F0502020204030204" pitchFamily="34" charset="0"/>
              <a:ea typeface="Microsoft YaHei"/>
              <a:cs typeface="Calibri" panose="020F0502020204030204" pitchFamily="34" charset="0"/>
            </a:endParaRPr>
          </a:p>
        </p:txBody>
      </p:sp>
      <p:sp>
        <p:nvSpPr>
          <p:cNvPr id="27" name="矢印: 右 26"/>
          <p:cNvSpPr/>
          <p:nvPr/>
        </p:nvSpPr>
        <p:spPr>
          <a:xfrm rot="10800000">
            <a:off x="3505321" y="3542072"/>
            <a:ext cx="434831" cy="2167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32" name="フリーフォーム: 図形 31"/>
          <p:cNvSpPr/>
          <p:nvPr/>
        </p:nvSpPr>
        <p:spPr>
          <a:xfrm>
            <a:off x="2392237" y="3127555"/>
            <a:ext cx="1096268" cy="976690"/>
          </a:xfrm>
          <a:custGeom>
            <a:avLst/>
            <a:gdLst>
              <a:gd name="connsiteX0" fmla="*/ 970082 w 1947118"/>
              <a:gd name="connsiteY0" fmla="*/ 1726115 h 1734730"/>
              <a:gd name="connsiteX1" fmla="*/ 63633 w 1947118"/>
              <a:gd name="connsiteY1" fmla="*/ 1352404 h 1734730"/>
              <a:gd name="connsiteX2" fmla="*/ 119292 w 1947118"/>
              <a:gd name="connsiteY2" fmla="*/ 612932 h 1734730"/>
              <a:gd name="connsiteX3" fmla="*/ 469150 w 1947118"/>
              <a:gd name="connsiteY3" fmla="*/ 310783 h 1734730"/>
              <a:gd name="connsiteX4" fmla="*/ 1025741 w 1947118"/>
              <a:gd name="connsiteY4" fmla="*/ 682 h 1734730"/>
              <a:gd name="connsiteX5" fmla="*/ 1733407 w 1947118"/>
              <a:gd name="connsiteY5" fmla="*/ 398247 h 1734730"/>
              <a:gd name="connsiteX6" fmla="*/ 1940141 w 1947118"/>
              <a:gd name="connsiteY6" fmla="*/ 930984 h 1734730"/>
              <a:gd name="connsiteX7" fmla="*/ 1534624 w 1947118"/>
              <a:gd name="connsiteY7" fmla="*/ 1559137 h 1734730"/>
              <a:gd name="connsiteX8" fmla="*/ 970082 w 1947118"/>
              <a:gd name="connsiteY8" fmla="*/ 1726115 h 173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118" h="1734730">
                <a:moveTo>
                  <a:pt x="970082" y="1726115"/>
                </a:moveTo>
                <a:cubicBezTo>
                  <a:pt x="724917" y="1691660"/>
                  <a:pt x="205431" y="1537934"/>
                  <a:pt x="63633" y="1352404"/>
                </a:cubicBezTo>
                <a:cubicBezTo>
                  <a:pt x="-78165" y="1166874"/>
                  <a:pt x="51706" y="786535"/>
                  <a:pt x="119292" y="612932"/>
                </a:cubicBezTo>
                <a:cubicBezTo>
                  <a:pt x="186878" y="439328"/>
                  <a:pt x="318075" y="412825"/>
                  <a:pt x="469150" y="310783"/>
                </a:cubicBezTo>
                <a:cubicBezTo>
                  <a:pt x="620225" y="208741"/>
                  <a:pt x="815031" y="-13895"/>
                  <a:pt x="1025741" y="682"/>
                </a:cubicBezTo>
                <a:cubicBezTo>
                  <a:pt x="1236451" y="15259"/>
                  <a:pt x="1581007" y="243197"/>
                  <a:pt x="1733407" y="398247"/>
                </a:cubicBezTo>
                <a:cubicBezTo>
                  <a:pt x="1885807" y="553297"/>
                  <a:pt x="1973271" y="737502"/>
                  <a:pt x="1940141" y="930984"/>
                </a:cubicBezTo>
                <a:cubicBezTo>
                  <a:pt x="1907011" y="1124466"/>
                  <a:pt x="1694975" y="1429266"/>
                  <a:pt x="1534624" y="1559137"/>
                </a:cubicBezTo>
                <a:cubicBezTo>
                  <a:pt x="1374273" y="1689008"/>
                  <a:pt x="1215247" y="1760570"/>
                  <a:pt x="970082" y="1726115"/>
                </a:cubicBezTo>
                <a:close/>
              </a:path>
            </a:pathLst>
          </a:custGeom>
          <a:gradFill flip="none" rotWithShape="1">
            <a:gsLst>
              <a:gs pos="0">
                <a:schemeClr val="accent1">
                  <a:tint val="66000"/>
                  <a:satMod val="160000"/>
                  <a:alpha val="44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33" name="楕円 32"/>
          <p:cNvSpPr/>
          <p:nvPr/>
        </p:nvSpPr>
        <p:spPr>
          <a:xfrm>
            <a:off x="2669808" y="3352302"/>
            <a:ext cx="183546" cy="183546"/>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102" name="楕円 101"/>
          <p:cNvSpPr/>
          <p:nvPr/>
        </p:nvSpPr>
        <p:spPr>
          <a:xfrm>
            <a:off x="2611085" y="3564602"/>
            <a:ext cx="138665" cy="138665"/>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103" name="楕円 102"/>
          <p:cNvSpPr/>
          <p:nvPr/>
        </p:nvSpPr>
        <p:spPr>
          <a:xfrm>
            <a:off x="2975478" y="3536478"/>
            <a:ext cx="349170" cy="349170"/>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104" name="楕円 103"/>
          <p:cNvSpPr/>
          <p:nvPr/>
        </p:nvSpPr>
        <p:spPr>
          <a:xfrm>
            <a:off x="2998525" y="3311619"/>
            <a:ext cx="183546" cy="183546"/>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105" name="楕円 104"/>
          <p:cNvSpPr/>
          <p:nvPr/>
        </p:nvSpPr>
        <p:spPr>
          <a:xfrm>
            <a:off x="2844989" y="3482828"/>
            <a:ext cx="154747" cy="143020"/>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106" name="楕円 105"/>
          <p:cNvSpPr/>
          <p:nvPr/>
        </p:nvSpPr>
        <p:spPr>
          <a:xfrm>
            <a:off x="2642418" y="3688670"/>
            <a:ext cx="343120" cy="343120"/>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107" name="楕円 106"/>
          <p:cNvSpPr/>
          <p:nvPr/>
        </p:nvSpPr>
        <p:spPr>
          <a:xfrm>
            <a:off x="3228798" y="3373762"/>
            <a:ext cx="100399" cy="100399"/>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108" name="テキスト ボックス 107"/>
          <p:cNvSpPr txBox="1"/>
          <p:nvPr/>
        </p:nvSpPr>
        <p:spPr>
          <a:xfrm>
            <a:off x="2209800" y="4140666"/>
            <a:ext cx="1823302" cy="64697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802"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5. Apoptosis of the cancer cell</a:t>
            </a:r>
            <a:endParaRPr kumimoji="1" lang="ja-JP" altLang="en-US" sz="1802"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
        <p:nvSpPr>
          <p:cNvPr id="34" name="フローチャート: 結合子 33"/>
          <p:cNvSpPr/>
          <p:nvPr/>
        </p:nvSpPr>
        <p:spPr>
          <a:xfrm>
            <a:off x="7143586" y="4406464"/>
            <a:ext cx="166802" cy="166802"/>
          </a:xfrm>
          <a:prstGeom prst="flowChartConnec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450" b="0" i="0" u="none" strike="noStrike" kern="1200" cap="none" spc="0" normalizeH="0" baseline="0" noProof="0" dirty="0">
                <a:ln>
                  <a:noFill/>
                </a:ln>
                <a:solidFill>
                  <a:srgbClr val="000000"/>
                </a:solidFill>
                <a:effectLst/>
                <a:uLnTx/>
                <a:uFillTx/>
                <a:latin typeface="Arial"/>
                <a:ea typeface="Microsoft YaHei"/>
              </a:rPr>
              <a:t>H</a:t>
            </a:r>
            <a:r>
              <a:rPr kumimoji="1" lang="en-US" altLang="ja-JP" sz="563" b="0" i="0" u="none" strike="noStrike" kern="1200" cap="none" spc="0" normalizeH="0" baseline="30000" noProof="0" dirty="0">
                <a:ln>
                  <a:noFill/>
                </a:ln>
                <a:solidFill>
                  <a:srgbClr val="000000"/>
                </a:solidFill>
                <a:effectLst/>
                <a:uLnTx/>
                <a:uFillTx/>
                <a:latin typeface="Arial"/>
                <a:ea typeface="Microsoft YaHei"/>
              </a:rPr>
              <a:t>+</a:t>
            </a:r>
            <a:endParaRPr kumimoji="1" lang="ja-JP" altLang="en-US" sz="563" b="0" i="0" u="none" strike="noStrike" kern="1200" cap="none" spc="0" normalizeH="0" baseline="30000" noProof="0" dirty="0">
              <a:ln>
                <a:noFill/>
              </a:ln>
              <a:solidFill>
                <a:srgbClr val="000000"/>
              </a:solidFill>
              <a:effectLst/>
              <a:uLnTx/>
              <a:uFillTx/>
              <a:latin typeface="Arial"/>
              <a:ea typeface="Microsoft YaHei"/>
            </a:endParaRPr>
          </a:p>
        </p:txBody>
      </p:sp>
      <p:sp>
        <p:nvSpPr>
          <p:cNvPr id="109" name="フローチャート: 結合子 108"/>
          <p:cNvSpPr/>
          <p:nvPr/>
        </p:nvSpPr>
        <p:spPr>
          <a:xfrm>
            <a:off x="6893517" y="4041066"/>
            <a:ext cx="166802" cy="166802"/>
          </a:xfrm>
          <a:prstGeom prst="flowChartConnec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450" b="0" i="0" u="none" strike="noStrike" kern="1200" cap="none" spc="0" normalizeH="0" baseline="0" noProof="0" dirty="0">
                <a:ln>
                  <a:noFill/>
                </a:ln>
                <a:solidFill>
                  <a:srgbClr val="000000"/>
                </a:solidFill>
                <a:effectLst/>
                <a:uLnTx/>
                <a:uFillTx/>
                <a:latin typeface="Arial"/>
                <a:ea typeface="Microsoft YaHei"/>
              </a:rPr>
              <a:t>H</a:t>
            </a:r>
            <a:r>
              <a:rPr kumimoji="1" lang="en-US" altLang="ja-JP" sz="563" b="0" i="0" u="none" strike="noStrike" kern="1200" cap="none" spc="0" normalizeH="0" baseline="30000" noProof="0" dirty="0">
                <a:ln>
                  <a:noFill/>
                </a:ln>
                <a:solidFill>
                  <a:srgbClr val="000000"/>
                </a:solidFill>
                <a:effectLst/>
                <a:uLnTx/>
                <a:uFillTx/>
                <a:latin typeface="Arial"/>
                <a:ea typeface="Microsoft YaHei"/>
              </a:rPr>
              <a:t>+</a:t>
            </a:r>
            <a:endParaRPr kumimoji="1" lang="ja-JP" altLang="en-US" sz="563" b="0" i="0" u="none" strike="noStrike" kern="1200" cap="none" spc="0" normalizeH="0" baseline="30000" noProof="0" dirty="0">
              <a:ln>
                <a:noFill/>
              </a:ln>
              <a:solidFill>
                <a:srgbClr val="000000"/>
              </a:solidFill>
              <a:effectLst/>
              <a:uLnTx/>
              <a:uFillTx/>
              <a:latin typeface="Arial"/>
              <a:ea typeface="Microsoft YaHei"/>
            </a:endParaRPr>
          </a:p>
        </p:txBody>
      </p:sp>
      <p:sp>
        <p:nvSpPr>
          <p:cNvPr id="36" name="フローチャート: 結合子 35"/>
          <p:cNvSpPr/>
          <p:nvPr/>
        </p:nvSpPr>
        <p:spPr>
          <a:xfrm>
            <a:off x="5160815" y="4167159"/>
            <a:ext cx="298336" cy="188269"/>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110" name="フローチャート: 結合子 109"/>
          <p:cNvSpPr/>
          <p:nvPr/>
        </p:nvSpPr>
        <p:spPr>
          <a:xfrm>
            <a:off x="5376051" y="4723762"/>
            <a:ext cx="188388" cy="166861"/>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111" name="フローチャート: 結合子 110"/>
          <p:cNvSpPr/>
          <p:nvPr/>
        </p:nvSpPr>
        <p:spPr>
          <a:xfrm>
            <a:off x="6061892" y="3816205"/>
            <a:ext cx="438500" cy="303136"/>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nvGrpSpPr>
          <p:cNvPr id="124" name="グループ化 123"/>
          <p:cNvGrpSpPr/>
          <p:nvPr/>
        </p:nvGrpSpPr>
        <p:grpSpPr>
          <a:xfrm>
            <a:off x="5230596" y="4274464"/>
            <a:ext cx="107032" cy="60965"/>
            <a:chOff x="6051098" y="4930652"/>
            <a:chExt cx="190102" cy="108282"/>
          </a:xfrm>
        </p:grpSpPr>
        <p:sp>
          <p:nvSpPr>
            <p:cNvPr id="113" name="フローチャート: 結合子 112"/>
            <p:cNvSpPr/>
            <p:nvPr/>
          </p:nvSpPr>
          <p:spPr>
            <a:xfrm>
              <a:off x="6051098" y="4930652"/>
              <a:ext cx="190102" cy="108282"/>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114" name="フローチャート: 結合子 113"/>
            <p:cNvSpPr/>
            <p:nvPr/>
          </p:nvSpPr>
          <p:spPr>
            <a:xfrm>
              <a:off x="6129970" y="4955177"/>
              <a:ext cx="54297" cy="5429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grpSp>
        <p:nvGrpSpPr>
          <p:cNvPr id="117" name="グループ化 116"/>
          <p:cNvGrpSpPr/>
          <p:nvPr/>
        </p:nvGrpSpPr>
        <p:grpSpPr>
          <a:xfrm>
            <a:off x="5288229" y="4191422"/>
            <a:ext cx="107032" cy="60965"/>
            <a:chOff x="6153462" y="4783160"/>
            <a:chExt cx="190102" cy="108282"/>
          </a:xfrm>
        </p:grpSpPr>
        <p:sp>
          <p:nvSpPr>
            <p:cNvPr id="112" name="フローチャート: 結合子 111"/>
            <p:cNvSpPr/>
            <p:nvPr/>
          </p:nvSpPr>
          <p:spPr>
            <a:xfrm>
              <a:off x="6153462" y="4783160"/>
              <a:ext cx="190102" cy="108282"/>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116" name="フローチャート: 結合子 115"/>
            <p:cNvSpPr/>
            <p:nvPr/>
          </p:nvSpPr>
          <p:spPr>
            <a:xfrm>
              <a:off x="6223682" y="4814282"/>
              <a:ext cx="54297" cy="5429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grpSp>
        <p:nvGrpSpPr>
          <p:cNvPr id="118" name="グループ化 117"/>
          <p:cNvGrpSpPr/>
          <p:nvPr/>
        </p:nvGrpSpPr>
        <p:grpSpPr>
          <a:xfrm>
            <a:off x="5419770" y="4770209"/>
            <a:ext cx="107032" cy="60965"/>
            <a:chOff x="6153462" y="4783160"/>
            <a:chExt cx="190102" cy="108282"/>
          </a:xfrm>
        </p:grpSpPr>
        <p:sp>
          <p:nvSpPr>
            <p:cNvPr id="119" name="フローチャート: 結合子 118"/>
            <p:cNvSpPr/>
            <p:nvPr/>
          </p:nvSpPr>
          <p:spPr>
            <a:xfrm>
              <a:off x="6153462" y="4783160"/>
              <a:ext cx="190102" cy="108282"/>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120" name="フローチャート: 結合子 119"/>
            <p:cNvSpPr/>
            <p:nvPr/>
          </p:nvSpPr>
          <p:spPr>
            <a:xfrm>
              <a:off x="6223682" y="4814282"/>
              <a:ext cx="54297" cy="5429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grpSp>
        <p:nvGrpSpPr>
          <p:cNvPr id="121" name="グループ化 120"/>
          <p:cNvGrpSpPr/>
          <p:nvPr/>
        </p:nvGrpSpPr>
        <p:grpSpPr>
          <a:xfrm>
            <a:off x="6201613" y="3858771"/>
            <a:ext cx="107032" cy="60965"/>
            <a:chOff x="6153462" y="4783160"/>
            <a:chExt cx="190102" cy="108282"/>
          </a:xfrm>
        </p:grpSpPr>
        <p:sp>
          <p:nvSpPr>
            <p:cNvPr id="122" name="フローチャート: 結合子 121"/>
            <p:cNvSpPr/>
            <p:nvPr/>
          </p:nvSpPr>
          <p:spPr>
            <a:xfrm>
              <a:off x="6153462" y="4783160"/>
              <a:ext cx="190102" cy="108282"/>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123" name="フローチャート: 結合子 122"/>
            <p:cNvSpPr/>
            <p:nvPr/>
          </p:nvSpPr>
          <p:spPr>
            <a:xfrm>
              <a:off x="6223682" y="4814282"/>
              <a:ext cx="54297" cy="5429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grpSp>
        <p:nvGrpSpPr>
          <p:cNvPr id="125" name="グループ化 124"/>
          <p:cNvGrpSpPr/>
          <p:nvPr/>
        </p:nvGrpSpPr>
        <p:grpSpPr>
          <a:xfrm>
            <a:off x="6302223" y="3948145"/>
            <a:ext cx="107032" cy="60965"/>
            <a:chOff x="6051098" y="4930652"/>
            <a:chExt cx="190102" cy="108282"/>
          </a:xfrm>
        </p:grpSpPr>
        <p:sp>
          <p:nvSpPr>
            <p:cNvPr id="126" name="フローチャート: 結合子 125"/>
            <p:cNvSpPr/>
            <p:nvPr/>
          </p:nvSpPr>
          <p:spPr>
            <a:xfrm>
              <a:off x="6051098" y="4930652"/>
              <a:ext cx="190102" cy="108282"/>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127" name="フローチャート: 結合子 126"/>
            <p:cNvSpPr/>
            <p:nvPr/>
          </p:nvSpPr>
          <p:spPr>
            <a:xfrm>
              <a:off x="6129970" y="4955177"/>
              <a:ext cx="54297" cy="5429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sp>
        <p:nvSpPr>
          <p:cNvPr id="132" name="フリーフォーム: 図形 131"/>
          <p:cNvSpPr/>
          <p:nvPr/>
        </p:nvSpPr>
        <p:spPr>
          <a:xfrm>
            <a:off x="5204447" y="4203477"/>
            <a:ext cx="60568" cy="50480"/>
          </a:xfrm>
          <a:custGeom>
            <a:avLst/>
            <a:gdLst>
              <a:gd name="connsiteX0" fmla="*/ 0 w 107576"/>
              <a:gd name="connsiteY0" fmla="*/ 40760 h 89658"/>
              <a:gd name="connsiteX1" fmla="*/ 63568 w 107576"/>
              <a:gd name="connsiteY1" fmla="*/ 1641 h 89658"/>
              <a:gd name="connsiteX2" fmla="*/ 107576 w 107576"/>
              <a:gd name="connsiteY2" fmla="*/ 89658 h 89658"/>
            </a:gdLst>
            <a:ahLst/>
            <a:cxnLst>
              <a:cxn ang="0">
                <a:pos x="connsiteX0" y="connsiteY0"/>
              </a:cxn>
              <a:cxn ang="0">
                <a:pos x="connsiteX1" y="connsiteY1"/>
              </a:cxn>
              <a:cxn ang="0">
                <a:pos x="connsiteX2" y="connsiteY2"/>
              </a:cxn>
            </a:cxnLst>
            <a:rect l="l" t="t" r="r" b="b"/>
            <a:pathLst>
              <a:path w="107576" h="89658">
                <a:moveTo>
                  <a:pt x="0" y="40760"/>
                </a:moveTo>
                <a:cubicBezTo>
                  <a:pt x="22819" y="17125"/>
                  <a:pt x="45639" y="-6509"/>
                  <a:pt x="63568" y="1641"/>
                </a:cubicBezTo>
                <a:cubicBezTo>
                  <a:pt x="81497" y="9791"/>
                  <a:pt x="94536" y="49724"/>
                  <a:pt x="107576" y="89658"/>
                </a:cubicBezTo>
              </a:path>
            </a:pathLst>
          </a:cu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133" name="フリーフォーム: 図形 132"/>
          <p:cNvSpPr/>
          <p:nvPr/>
        </p:nvSpPr>
        <p:spPr>
          <a:xfrm rot="7865904">
            <a:off x="6168393" y="3934539"/>
            <a:ext cx="60568" cy="50480"/>
          </a:xfrm>
          <a:custGeom>
            <a:avLst/>
            <a:gdLst>
              <a:gd name="connsiteX0" fmla="*/ 0 w 107576"/>
              <a:gd name="connsiteY0" fmla="*/ 40760 h 89658"/>
              <a:gd name="connsiteX1" fmla="*/ 63568 w 107576"/>
              <a:gd name="connsiteY1" fmla="*/ 1641 h 89658"/>
              <a:gd name="connsiteX2" fmla="*/ 107576 w 107576"/>
              <a:gd name="connsiteY2" fmla="*/ 89658 h 89658"/>
            </a:gdLst>
            <a:ahLst/>
            <a:cxnLst>
              <a:cxn ang="0">
                <a:pos x="connsiteX0" y="connsiteY0"/>
              </a:cxn>
              <a:cxn ang="0">
                <a:pos x="connsiteX1" y="connsiteY1"/>
              </a:cxn>
              <a:cxn ang="0">
                <a:pos x="connsiteX2" y="connsiteY2"/>
              </a:cxn>
            </a:cxnLst>
            <a:rect l="l" t="t" r="r" b="b"/>
            <a:pathLst>
              <a:path w="107576" h="89658">
                <a:moveTo>
                  <a:pt x="0" y="40760"/>
                </a:moveTo>
                <a:cubicBezTo>
                  <a:pt x="22819" y="17125"/>
                  <a:pt x="45639" y="-6509"/>
                  <a:pt x="63568" y="1641"/>
                </a:cubicBezTo>
                <a:cubicBezTo>
                  <a:pt x="81497" y="9791"/>
                  <a:pt x="94536" y="49724"/>
                  <a:pt x="107576" y="89658"/>
                </a:cubicBezTo>
              </a:path>
            </a:pathLst>
          </a:cu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134" name="フリーフォーム: 図形 133"/>
          <p:cNvSpPr/>
          <p:nvPr/>
        </p:nvSpPr>
        <p:spPr>
          <a:xfrm>
            <a:off x="6328132" y="3887950"/>
            <a:ext cx="54642" cy="49735"/>
          </a:xfrm>
          <a:custGeom>
            <a:avLst/>
            <a:gdLst>
              <a:gd name="connsiteX0" fmla="*/ 0 w 107576"/>
              <a:gd name="connsiteY0" fmla="*/ 40760 h 89658"/>
              <a:gd name="connsiteX1" fmla="*/ 63568 w 107576"/>
              <a:gd name="connsiteY1" fmla="*/ 1641 h 89658"/>
              <a:gd name="connsiteX2" fmla="*/ 107576 w 107576"/>
              <a:gd name="connsiteY2" fmla="*/ 89658 h 89658"/>
            </a:gdLst>
            <a:ahLst/>
            <a:cxnLst>
              <a:cxn ang="0">
                <a:pos x="connsiteX0" y="connsiteY0"/>
              </a:cxn>
              <a:cxn ang="0">
                <a:pos x="connsiteX1" y="connsiteY1"/>
              </a:cxn>
              <a:cxn ang="0">
                <a:pos x="connsiteX2" y="connsiteY2"/>
              </a:cxn>
            </a:cxnLst>
            <a:rect l="l" t="t" r="r" b="b"/>
            <a:pathLst>
              <a:path w="107576" h="89658">
                <a:moveTo>
                  <a:pt x="0" y="40760"/>
                </a:moveTo>
                <a:cubicBezTo>
                  <a:pt x="22819" y="17125"/>
                  <a:pt x="45639" y="-6509"/>
                  <a:pt x="63568" y="1641"/>
                </a:cubicBezTo>
                <a:cubicBezTo>
                  <a:pt x="81497" y="9791"/>
                  <a:pt x="94536" y="49724"/>
                  <a:pt x="107576" y="89658"/>
                </a:cubicBezTo>
              </a:path>
            </a:pathLst>
          </a:cu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nvGrpSpPr>
          <p:cNvPr id="135" name="グループ化 134"/>
          <p:cNvGrpSpPr/>
          <p:nvPr/>
        </p:nvGrpSpPr>
        <p:grpSpPr>
          <a:xfrm>
            <a:off x="6220050" y="4026053"/>
            <a:ext cx="107032" cy="60965"/>
            <a:chOff x="6051098" y="4930652"/>
            <a:chExt cx="190102" cy="108282"/>
          </a:xfrm>
        </p:grpSpPr>
        <p:sp>
          <p:nvSpPr>
            <p:cNvPr id="136" name="フローチャート: 結合子 135"/>
            <p:cNvSpPr/>
            <p:nvPr/>
          </p:nvSpPr>
          <p:spPr>
            <a:xfrm>
              <a:off x="6051098" y="4930652"/>
              <a:ext cx="190102" cy="108282"/>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137" name="フローチャート: 結合子 136"/>
            <p:cNvSpPr/>
            <p:nvPr/>
          </p:nvSpPr>
          <p:spPr>
            <a:xfrm>
              <a:off x="6129970" y="4955177"/>
              <a:ext cx="54297" cy="5429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grpSp>
      <p:cxnSp>
        <p:nvCxnSpPr>
          <p:cNvPr id="139" name="コネクタ: カギ線 138"/>
          <p:cNvCxnSpPr>
            <a:cxnSpLocks/>
            <a:stCxn id="36" idx="3"/>
          </p:cNvCxnSpPr>
          <p:nvPr/>
        </p:nvCxnSpPr>
        <p:spPr>
          <a:xfrm rot="5400000">
            <a:off x="5117026" y="4415278"/>
            <a:ext cx="174905" cy="59"/>
          </a:xfrm>
          <a:prstGeom prst="bentConnector3">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141" name="テキスト ボックス 140"/>
          <p:cNvSpPr txBox="1"/>
          <p:nvPr/>
        </p:nvSpPr>
        <p:spPr>
          <a:xfrm>
            <a:off x="4908390" y="4483418"/>
            <a:ext cx="570877" cy="33483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788" b="0" i="0" u="none" strike="noStrike" kern="1200" cap="none" spc="0" normalizeH="0" baseline="0" noProof="0" dirty="0">
                <a:ln>
                  <a:noFill/>
                </a:ln>
                <a:solidFill>
                  <a:srgbClr val="FFFFFF"/>
                </a:solidFill>
                <a:effectLst/>
                <a:uLnTx/>
                <a:uFillTx/>
                <a:latin typeface="Calibri" panose="020F0502020204030204" pitchFamily="34" charset="0"/>
                <a:ea typeface="Microsoft YaHei"/>
                <a:cs typeface="Calibri" panose="020F0502020204030204" pitchFamily="34" charset="0"/>
              </a:rPr>
              <a:t>Lysosomes</a:t>
            </a:r>
            <a:endParaRPr kumimoji="1" lang="ja-JP" altLang="en-US" sz="788" b="0" i="0" u="none" strike="noStrike" kern="1200" cap="none" spc="0" normalizeH="0" baseline="0" noProof="0" dirty="0">
              <a:ln>
                <a:noFill/>
              </a:ln>
              <a:solidFill>
                <a:srgbClr val="FFFFFF"/>
              </a:solidFill>
              <a:effectLst/>
              <a:uLnTx/>
              <a:uFillTx/>
              <a:latin typeface="Calibri" panose="020F0502020204030204" pitchFamily="34" charset="0"/>
              <a:ea typeface="Microsoft YaHei"/>
              <a:cs typeface="Calibri" panose="020F0502020204030204" pitchFamily="34" charset="0"/>
            </a:endParaRPr>
          </a:p>
        </p:txBody>
      </p:sp>
      <p:sp>
        <p:nvSpPr>
          <p:cNvPr id="128" name="フリーフォーム: 図形 127">
            <a:extLst>
              <a:ext uri="{FF2B5EF4-FFF2-40B4-BE49-F238E27FC236}">
                <a16:creationId xmlns:a16="http://schemas.microsoft.com/office/drawing/2014/main" id="{78108F55-937F-45F0-8666-B3ACB466AAA0}"/>
              </a:ext>
            </a:extLst>
          </p:cNvPr>
          <p:cNvSpPr/>
          <p:nvPr/>
        </p:nvSpPr>
        <p:spPr>
          <a:xfrm>
            <a:off x="5897942" y="2396139"/>
            <a:ext cx="407729" cy="493036"/>
          </a:xfrm>
          <a:custGeom>
            <a:avLst/>
            <a:gdLst>
              <a:gd name="connsiteX0" fmla="*/ 429992 w 642708"/>
              <a:gd name="connsiteY0" fmla="*/ 1072737 h 1075846"/>
              <a:gd name="connsiteX1" fmla="*/ 39574 w 642708"/>
              <a:gd name="connsiteY1" fmla="*/ 805609 h 1075846"/>
              <a:gd name="connsiteX2" fmla="*/ 19026 w 642708"/>
              <a:gd name="connsiteY2" fmla="*/ 456288 h 1075846"/>
              <a:gd name="connsiteX3" fmla="*/ 90945 w 642708"/>
              <a:gd name="connsiteY3" fmla="*/ 14499 h 1075846"/>
              <a:gd name="connsiteX4" fmla="*/ 501911 w 642708"/>
              <a:gd name="connsiteY4" fmla="*/ 137789 h 1075846"/>
              <a:gd name="connsiteX5" fmla="*/ 553282 w 642708"/>
              <a:gd name="connsiteY5" fmla="*/ 446014 h 1075846"/>
              <a:gd name="connsiteX6" fmla="*/ 625201 w 642708"/>
              <a:gd name="connsiteY6" fmla="*/ 723416 h 1075846"/>
              <a:gd name="connsiteX7" fmla="*/ 625201 w 642708"/>
              <a:gd name="connsiteY7" fmla="*/ 939173 h 1075846"/>
              <a:gd name="connsiteX8" fmla="*/ 429992 w 642708"/>
              <a:gd name="connsiteY8" fmla="*/ 1072737 h 10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708" h="1075846">
                <a:moveTo>
                  <a:pt x="429992" y="1072737"/>
                </a:moveTo>
                <a:cubicBezTo>
                  <a:pt x="332388" y="1050476"/>
                  <a:pt x="108068" y="908351"/>
                  <a:pt x="39574" y="805609"/>
                </a:cubicBezTo>
                <a:cubicBezTo>
                  <a:pt x="-28920" y="702867"/>
                  <a:pt x="10464" y="588140"/>
                  <a:pt x="19026" y="456288"/>
                </a:cubicBezTo>
                <a:cubicBezTo>
                  <a:pt x="27588" y="324436"/>
                  <a:pt x="10464" y="67582"/>
                  <a:pt x="90945" y="14499"/>
                </a:cubicBezTo>
                <a:cubicBezTo>
                  <a:pt x="171426" y="-38584"/>
                  <a:pt x="424855" y="65870"/>
                  <a:pt x="501911" y="137789"/>
                </a:cubicBezTo>
                <a:cubicBezTo>
                  <a:pt x="578967" y="209708"/>
                  <a:pt x="532734" y="348410"/>
                  <a:pt x="553282" y="446014"/>
                </a:cubicBezTo>
                <a:cubicBezTo>
                  <a:pt x="573830" y="543618"/>
                  <a:pt x="613215" y="641223"/>
                  <a:pt x="625201" y="723416"/>
                </a:cubicBezTo>
                <a:cubicBezTo>
                  <a:pt x="637187" y="805609"/>
                  <a:pt x="657736" y="886090"/>
                  <a:pt x="625201" y="939173"/>
                </a:cubicBezTo>
                <a:cubicBezTo>
                  <a:pt x="592666" y="992256"/>
                  <a:pt x="527596" y="1094998"/>
                  <a:pt x="429992" y="1072737"/>
                </a:cubicBezTo>
                <a:close/>
              </a:path>
            </a:pathLst>
          </a:custGeom>
          <a:gradFill flip="none" rotWithShape="1">
            <a:gsLst>
              <a:gs pos="0">
                <a:srgbClr val="E747DF">
                  <a:tint val="66000"/>
                  <a:satMod val="160000"/>
                </a:srgbClr>
              </a:gs>
              <a:gs pos="50000">
                <a:srgbClr val="E747DF">
                  <a:tint val="44500"/>
                  <a:satMod val="160000"/>
                </a:srgbClr>
              </a:gs>
              <a:gs pos="100000">
                <a:srgbClr val="E747D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563" b="0" i="0" u="none" strike="noStrike" kern="1200" cap="none" spc="0" normalizeH="0" baseline="0" noProof="0" dirty="0">
                <a:ln>
                  <a:noFill/>
                </a:ln>
                <a:solidFill>
                  <a:srgbClr val="000000"/>
                </a:solidFill>
                <a:effectLst/>
                <a:uLnTx/>
                <a:uFillTx/>
                <a:latin typeface="Arial"/>
                <a:ea typeface="Microsoft YaHei"/>
              </a:rPr>
              <a:t>HER-2</a:t>
            </a:r>
            <a:endParaRPr kumimoji="1" lang="ja-JP" altLang="en-US" sz="563" b="0" i="0" u="none" strike="noStrike" kern="1200" cap="none" spc="0" normalizeH="0" baseline="0" noProof="0" dirty="0">
              <a:ln>
                <a:noFill/>
              </a:ln>
              <a:solidFill>
                <a:srgbClr val="000000"/>
              </a:solidFill>
              <a:effectLst/>
              <a:uLnTx/>
              <a:uFillTx/>
              <a:latin typeface="Arial"/>
              <a:ea typeface="Microsoft YaHei"/>
            </a:endParaRPr>
          </a:p>
        </p:txBody>
      </p:sp>
      <p:sp>
        <p:nvSpPr>
          <p:cNvPr id="129" name="フリーフォーム: 図形 127"/>
          <p:cNvSpPr/>
          <p:nvPr/>
        </p:nvSpPr>
        <p:spPr>
          <a:xfrm>
            <a:off x="5352783" y="2397562"/>
            <a:ext cx="432345" cy="493036"/>
          </a:xfrm>
          <a:custGeom>
            <a:avLst/>
            <a:gdLst>
              <a:gd name="connsiteX0" fmla="*/ 429992 w 642708"/>
              <a:gd name="connsiteY0" fmla="*/ 1072737 h 1075846"/>
              <a:gd name="connsiteX1" fmla="*/ 39574 w 642708"/>
              <a:gd name="connsiteY1" fmla="*/ 805609 h 1075846"/>
              <a:gd name="connsiteX2" fmla="*/ 19026 w 642708"/>
              <a:gd name="connsiteY2" fmla="*/ 456288 h 1075846"/>
              <a:gd name="connsiteX3" fmla="*/ 90945 w 642708"/>
              <a:gd name="connsiteY3" fmla="*/ 14499 h 1075846"/>
              <a:gd name="connsiteX4" fmla="*/ 501911 w 642708"/>
              <a:gd name="connsiteY4" fmla="*/ 137789 h 1075846"/>
              <a:gd name="connsiteX5" fmla="*/ 553282 w 642708"/>
              <a:gd name="connsiteY5" fmla="*/ 446014 h 1075846"/>
              <a:gd name="connsiteX6" fmla="*/ 625201 w 642708"/>
              <a:gd name="connsiteY6" fmla="*/ 723416 h 1075846"/>
              <a:gd name="connsiteX7" fmla="*/ 625201 w 642708"/>
              <a:gd name="connsiteY7" fmla="*/ 939173 h 1075846"/>
              <a:gd name="connsiteX8" fmla="*/ 429992 w 642708"/>
              <a:gd name="connsiteY8" fmla="*/ 1072737 h 10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708" h="1075846">
                <a:moveTo>
                  <a:pt x="429992" y="1072737"/>
                </a:moveTo>
                <a:cubicBezTo>
                  <a:pt x="332388" y="1050476"/>
                  <a:pt x="108068" y="908351"/>
                  <a:pt x="39574" y="805609"/>
                </a:cubicBezTo>
                <a:cubicBezTo>
                  <a:pt x="-28920" y="702867"/>
                  <a:pt x="10464" y="588140"/>
                  <a:pt x="19026" y="456288"/>
                </a:cubicBezTo>
                <a:cubicBezTo>
                  <a:pt x="27588" y="324436"/>
                  <a:pt x="10464" y="67582"/>
                  <a:pt x="90945" y="14499"/>
                </a:cubicBezTo>
                <a:cubicBezTo>
                  <a:pt x="171426" y="-38584"/>
                  <a:pt x="424855" y="65870"/>
                  <a:pt x="501911" y="137789"/>
                </a:cubicBezTo>
                <a:cubicBezTo>
                  <a:pt x="578967" y="209708"/>
                  <a:pt x="532734" y="348410"/>
                  <a:pt x="553282" y="446014"/>
                </a:cubicBezTo>
                <a:cubicBezTo>
                  <a:pt x="573830" y="543618"/>
                  <a:pt x="613215" y="641223"/>
                  <a:pt x="625201" y="723416"/>
                </a:cubicBezTo>
                <a:cubicBezTo>
                  <a:pt x="637187" y="805609"/>
                  <a:pt x="657736" y="886090"/>
                  <a:pt x="625201" y="939173"/>
                </a:cubicBezTo>
                <a:cubicBezTo>
                  <a:pt x="592666" y="992256"/>
                  <a:pt x="527596" y="1094998"/>
                  <a:pt x="429992" y="1072737"/>
                </a:cubicBezTo>
                <a:close/>
              </a:path>
            </a:pathLst>
          </a:custGeom>
          <a:gradFill flip="none" rotWithShape="1">
            <a:gsLst>
              <a:gs pos="0">
                <a:srgbClr val="E747DF">
                  <a:tint val="66000"/>
                  <a:satMod val="160000"/>
                </a:srgbClr>
              </a:gs>
              <a:gs pos="50000">
                <a:srgbClr val="E747DF">
                  <a:tint val="44500"/>
                  <a:satMod val="160000"/>
                </a:srgbClr>
              </a:gs>
              <a:gs pos="100000">
                <a:srgbClr val="E747D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563" b="0" i="0" u="none" strike="noStrike" kern="1200" cap="none" spc="0" normalizeH="0" baseline="0" noProof="0" dirty="0">
                <a:ln>
                  <a:noFill/>
                </a:ln>
                <a:solidFill>
                  <a:srgbClr val="000000"/>
                </a:solidFill>
                <a:effectLst/>
                <a:uLnTx/>
                <a:uFillTx/>
                <a:latin typeface="Arial"/>
                <a:ea typeface="Microsoft YaHei"/>
              </a:rPr>
              <a:t>HER-2</a:t>
            </a:r>
            <a:endParaRPr kumimoji="1" lang="ja-JP" altLang="en-US" sz="563" b="0" i="0" u="none" strike="noStrike" kern="1200" cap="none" spc="0" normalizeH="0" baseline="0" noProof="0" dirty="0">
              <a:ln>
                <a:noFill/>
              </a:ln>
              <a:solidFill>
                <a:srgbClr val="000000"/>
              </a:solidFill>
              <a:effectLst/>
              <a:uLnTx/>
              <a:uFillTx/>
              <a:latin typeface="Arial"/>
              <a:ea typeface="Microsoft YaHei"/>
            </a:endParaRPr>
          </a:p>
        </p:txBody>
      </p:sp>
      <p:sp>
        <p:nvSpPr>
          <p:cNvPr id="131" name="Title 1"/>
          <p:cNvSpPr>
            <a:spLocks noGrp="1"/>
          </p:cNvSpPr>
          <p:nvPr>
            <p:ph type="title"/>
          </p:nvPr>
        </p:nvSpPr>
        <p:spPr>
          <a:xfrm>
            <a:off x="2447426" y="232394"/>
            <a:ext cx="7032209" cy="741254"/>
          </a:xfrm>
        </p:spPr>
        <p:txBody>
          <a:bodyPr>
            <a:noAutofit/>
          </a:bodyPr>
          <a:lstStyle/>
          <a:p>
            <a:pPr algn="ctr"/>
            <a:r>
              <a:rPr lang="en-US" sz="3200" dirty="0"/>
              <a:t>ADC:</a:t>
            </a:r>
            <a:br>
              <a:rPr lang="en-US" sz="3200" dirty="0"/>
            </a:br>
            <a:r>
              <a:rPr lang="en-US" sz="3200" dirty="0"/>
              <a:t>Selective delivery of toxic payload</a:t>
            </a:r>
          </a:p>
        </p:txBody>
      </p:sp>
      <p:sp>
        <p:nvSpPr>
          <p:cNvPr id="130" name="正方形/長方形 6"/>
          <p:cNvSpPr/>
          <p:nvPr/>
        </p:nvSpPr>
        <p:spPr>
          <a:xfrm>
            <a:off x="6835143" y="6550986"/>
            <a:ext cx="4957699" cy="230832"/>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9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Nagayama, A, Ellisen L, Chabner B, Bardia A. Target </a:t>
            </a:r>
            <a:r>
              <a:rPr kumimoji="0" lang="en-US" altLang="ja-JP" sz="900" b="0" i="0" u="none" strike="noStrike" kern="1200" cap="none" spc="0" normalizeH="0" baseline="0" noProof="0" dirty="0" err="1">
                <a:ln>
                  <a:noFill/>
                </a:ln>
                <a:solidFill>
                  <a:srgbClr val="000000"/>
                </a:solidFill>
                <a:effectLst/>
                <a:uLnTx/>
                <a:uFillTx/>
                <a:latin typeface="Arial" panose="020B0604020202020204" pitchFamily="34" charset="0"/>
                <a:ea typeface="Microsoft YaHei"/>
                <a:cs typeface="Arial" panose="020B0604020202020204" pitchFamily="34" charset="0"/>
              </a:rPr>
              <a:t>Oncol</a:t>
            </a:r>
            <a:r>
              <a:rPr kumimoji="0" lang="en-US" altLang="ja-JP" sz="9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 2017</a:t>
            </a:r>
            <a:endParaRPr kumimoji="0" lang="ja-JP" altLang="en-US" sz="9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endParaRPr>
          </a:p>
        </p:txBody>
      </p:sp>
      <p:sp>
        <p:nvSpPr>
          <p:cNvPr id="140" name="矢印: 右 26">
            <a:extLst>
              <a:ext uri="{FF2B5EF4-FFF2-40B4-BE49-F238E27FC236}">
                <a16:creationId xmlns:a16="http://schemas.microsoft.com/office/drawing/2014/main" id="{07CAFF52-6042-498A-999F-35F913C71993}"/>
              </a:ext>
            </a:extLst>
          </p:cNvPr>
          <p:cNvSpPr/>
          <p:nvPr/>
        </p:nvSpPr>
        <p:spPr>
          <a:xfrm rot="10800000">
            <a:off x="3639351" y="2932433"/>
            <a:ext cx="434831" cy="2167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
        <p:nvSpPr>
          <p:cNvPr id="142" name="テキスト ボックス 15">
            <a:extLst>
              <a:ext uri="{FF2B5EF4-FFF2-40B4-BE49-F238E27FC236}">
                <a16:creationId xmlns:a16="http://schemas.microsoft.com/office/drawing/2014/main" id="{5FBD2D4A-5E3F-4557-B302-D3506E728CCB}"/>
              </a:ext>
            </a:extLst>
          </p:cNvPr>
          <p:cNvSpPr txBox="1"/>
          <p:nvPr/>
        </p:nvSpPr>
        <p:spPr>
          <a:xfrm>
            <a:off x="1615459" y="1590826"/>
            <a:ext cx="1823302" cy="64697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802"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6. Bystander Effect</a:t>
            </a:r>
            <a:endParaRPr kumimoji="1" lang="ja-JP" altLang="en-US" sz="1802"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
        <p:nvSpPr>
          <p:cNvPr id="143" name="フリーフォーム: 図形 31">
            <a:extLst>
              <a:ext uri="{FF2B5EF4-FFF2-40B4-BE49-F238E27FC236}">
                <a16:creationId xmlns:a16="http://schemas.microsoft.com/office/drawing/2014/main" id="{24BA0631-29DF-4D4B-9EF3-6E1CD13E21AF}"/>
              </a:ext>
            </a:extLst>
          </p:cNvPr>
          <p:cNvSpPr/>
          <p:nvPr/>
        </p:nvSpPr>
        <p:spPr>
          <a:xfrm>
            <a:off x="2400108" y="2037508"/>
            <a:ext cx="1096268" cy="976690"/>
          </a:xfrm>
          <a:custGeom>
            <a:avLst/>
            <a:gdLst>
              <a:gd name="connsiteX0" fmla="*/ 970082 w 1947118"/>
              <a:gd name="connsiteY0" fmla="*/ 1726115 h 1734730"/>
              <a:gd name="connsiteX1" fmla="*/ 63633 w 1947118"/>
              <a:gd name="connsiteY1" fmla="*/ 1352404 h 1734730"/>
              <a:gd name="connsiteX2" fmla="*/ 119292 w 1947118"/>
              <a:gd name="connsiteY2" fmla="*/ 612932 h 1734730"/>
              <a:gd name="connsiteX3" fmla="*/ 469150 w 1947118"/>
              <a:gd name="connsiteY3" fmla="*/ 310783 h 1734730"/>
              <a:gd name="connsiteX4" fmla="*/ 1025741 w 1947118"/>
              <a:gd name="connsiteY4" fmla="*/ 682 h 1734730"/>
              <a:gd name="connsiteX5" fmla="*/ 1733407 w 1947118"/>
              <a:gd name="connsiteY5" fmla="*/ 398247 h 1734730"/>
              <a:gd name="connsiteX6" fmla="*/ 1940141 w 1947118"/>
              <a:gd name="connsiteY6" fmla="*/ 930984 h 1734730"/>
              <a:gd name="connsiteX7" fmla="*/ 1534624 w 1947118"/>
              <a:gd name="connsiteY7" fmla="*/ 1559137 h 1734730"/>
              <a:gd name="connsiteX8" fmla="*/ 970082 w 1947118"/>
              <a:gd name="connsiteY8" fmla="*/ 1726115 h 173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118" h="1734730">
                <a:moveTo>
                  <a:pt x="970082" y="1726115"/>
                </a:moveTo>
                <a:cubicBezTo>
                  <a:pt x="724917" y="1691660"/>
                  <a:pt x="205431" y="1537934"/>
                  <a:pt x="63633" y="1352404"/>
                </a:cubicBezTo>
                <a:cubicBezTo>
                  <a:pt x="-78165" y="1166874"/>
                  <a:pt x="51706" y="786535"/>
                  <a:pt x="119292" y="612932"/>
                </a:cubicBezTo>
                <a:cubicBezTo>
                  <a:pt x="186878" y="439328"/>
                  <a:pt x="318075" y="412825"/>
                  <a:pt x="469150" y="310783"/>
                </a:cubicBezTo>
                <a:cubicBezTo>
                  <a:pt x="620225" y="208741"/>
                  <a:pt x="815031" y="-13895"/>
                  <a:pt x="1025741" y="682"/>
                </a:cubicBezTo>
                <a:cubicBezTo>
                  <a:pt x="1236451" y="15259"/>
                  <a:pt x="1581007" y="243197"/>
                  <a:pt x="1733407" y="398247"/>
                </a:cubicBezTo>
                <a:cubicBezTo>
                  <a:pt x="1885807" y="553297"/>
                  <a:pt x="1973271" y="737502"/>
                  <a:pt x="1940141" y="930984"/>
                </a:cubicBezTo>
                <a:cubicBezTo>
                  <a:pt x="1907011" y="1124466"/>
                  <a:pt x="1694975" y="1429266"/>
                  <a:pt x="1534624" y="1559137"/>
                </a:cubicBezTo>
                <a:cubicBezTo>
                  <a:pt x="1374273" y="1689008"/>
                  <a:pt x="1215247" y="1760570"/>
                  <a:pt x="970082" y="1726115"/>
                </a:cubicBezTo>
                <a:close/>
              </a:path>
            </a:pathLst>
          </a:custGeom>
          <a:gradFill flip="none" rotWithShape="1">
            <a:gsLst>
              <a:gs pos="0">
                <a:schemeClr val="accent1">
                  <a:tint val="66000"/>
                  <a:satMod val="160000"/>
                  <a:alpha val="44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2" b="0" i="0" u="none" strike="noStrike" kern="1200" cap="none" spc="0" normalizeH="0" baseline="0" noProof="0">
              <a:ln>
                <a:noFill/>
              </a:ln>
              <a:solidFill>
                <a:srgbClr val="FFFFFF"/>
              </a:solidFill>
              <a:effectLst/>
              <a:uLnTx/>
              <a:uFillTx/>
              <a:latin typeface="Arial"/>
              <a:ea typeface="Microsoft YaHei"/>
            </a:endParaRPr>
          </a:p>
        </p:txBody>
      </p:sp>
    </p:spTree>
    <p:extLst>
      <p:ext uri="{BB962C8B-B14F-4D97-AF65-F5344CB8AC3E}">
        <p14:creationId xmlns:p14="http://schemas.microsoft.com/office/powerpoint/2010/main" val="381765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P spid="142" grpId="0"/>
      <p:bldP spid="14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858940" y="114087"/>
            <a:ext cx="9144000" cy="1077218"/>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s-AR" sz="3200" b="1" i="0" u="none" strike="noStrike" kern="1200" cap="none" spc="0" normalizeH="0" baseline="0" noProof="0" dirty="0">
                <a:ln>
                  <a:noFill/>
                </a:ln>
                <a:solidFill>
                  <a:srgbClr val="FFFFFF"/>
                </a:solidFill>
                <a:effectLst/>
                <a:uLnTx/>
                <a:uFillTx/>
                <a:latin typeface="Arial" charset="0"/>
                <a:ea typeface="Microsoft YaHei"/>
              </a:rPr>
              <a:t>DAISY: Response </a:t>
            </a:r>
            <a:r>
              <a:rPr kumimoji="0" lang="es-AR" sz="3200" b="1" i="0" u="none" strike="noStrike" kern="1200" cap="none" spc="0" normalizeH="0" baseline="0" noProof="0" dirty="0" err="1">
                <a:ln>
                  <a:noFill/>
                </a:ln>
                <a:solidFill>
                  <a:srgbClr val="FFFFFF"/>
                </a:solidFill>
                <a:effectLst/>
                <a:uLnTx/>
                <a:uFillTx/>
                <a:latin typeface="Arial" charset="0"/>
                <a:ea typeface="Microsoft YaHei"/>
              </a:rPr>
              <a:t>Rate</a:t>
            </a:r>
            <a:endParaRPr kumimoji="0" lang="es-AR" sz="3200" b="1" i="0" u="none" strike="noStrike" kern="1200" cap="none" spc="0" normalizeH="0" baseline="0" noProof="0" dirty="0">
              <a:ln>
                <a:noFill/>
              </a:ln>
              <a:solidFill>
                <a:srgbClr val="FFFFFF"/>
              </a:solidFill>
              <a:effectLst/>
              <a:uLnTx/>
              <a:uFillTx/>
              <a:latin typeface="Arial" charset="0"/>
              <a:ea typeface="Microsoft YaHei"/>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s-AR" sz="3200" b="1" i="0" u="none" strike="noStrike" kern="1200" cap="none" spc="0" normalizeH="0" baseline="0" noProof="0" dirty="0" err="1">
                <a:ln>
                  <a:noFill/>
                </a:ln>
                <a:solidFill>
                  <a:srgbClr val="FFFFFF"/>
                </a:solidFill>
                <a:effectLst/>
                <a:uLnTx/>
                <a:uFillTx/>
                <a:latin typeface="Arial" charset="0"/>
                <a:ea typeface="Microsoft YaHei"/>
              </a:rPr>
              <a:t>according</a:t>
            </a:r>
            <a:r>
              <a:rPr kumimoji="0" lang="es-AR" sz="3200" b="1" i="0" u="none" strike="noStrike" kern="1200" cap="none" spc="0" normalizeH="0" baseline="0" noProof="0" dirty="0">
                <a:ln>
                  <a:noFill/>
                </a:ln>
                <a:solidFill>
                  <a:srgbClr val="FFFFFF"/>
                </a:solidFill>
                <a:effectLst/>
                <a:uLnTx/>
                <a:uFillTx/>
                <a:latin typeface="Arial" charset="0"/>
                <a:ea typeface="Microsoft YaHei"/>
              </a:rPr>
              <a:t> to HER2 </a:t>
            </a:r>
            <a:r>
              <a:rPr kumimoji="0" lang="es-AR" sz="3200" b="1" i="0" u="none" strike="noStrike" kern="1200" cap="none" spc="0" normalizeH="0" baseline="0" noProof="0" dirty="0" err="1">
                <a:ln>
                  <a:noFill/>
                </a:ln>
                <a:solidFill>
                  <a:srgbClr val="FFFFFF"/>
                </a:solidFill>
                <a:effectLst/>
                <a:uLnTx/>
                <a:uFillTx/>
                <a:latin typeface="Arial" charset="0"/>
                <a:ea typeface="Microsoft YaHei"/>
              </a:rPr>
              <a:t>expression</a:t>
            </a:r>
            <a:endParaRPr kumimoji="0" lang="es-AR" sz="3200" b="0" i="0" u="none" strike="noStrike" kern="1200" cap="none" spc="0" normalizeH="0" baseline="0" noProof="0" dirty="0">
              <a:ln>
                <a:noFill/>
              </a:ln>
              <a:solidFill>
                <a:srgbClr val="FFFFFF"/>
              </a:solidFill>
              <a:effectLst/>
              <a:uLnTx/>
              <a:uFillTx/>
              <a:latin typeface="Arial" charset="0"/>
              <a:ea typeface="Microsoft YaHei"/>
            </a:endParaRPr>
          </a:p>
        </p:txBody>
      </p:sp>
      <p:pic>
        <p:nvPicPr>
          <p:cNvPr id="12" name="Imagen 2">
            <a:extLst>
              <a:ext uri="{FF2B5EF4-FFF2-40B4-BE49-F238E27FC236}">
                <a16:creationId xmlns:a16="http://schemas.microsoft.com/office/drawing/2014/main" id="{23500198-D56F-4939-A25C-1584508D2A2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8222" t="30378" r="5594" b="19037"/>
          <a:stretch/>
        </p:blipFill>
        <p:spPr>
          <a:xfrm>
            <a:off x="221900" y="1423416"/>
            <a:ext cx="11508097" cy="4633364"/>
          </a:xfrm>
          <a:prstGeom prst="rect">
            <a:avLst/>
          </a:prstGeom>
        </p:spPr>
      </p:pic>
      <p:sp>
        <p:nvSpPr>
          <p:cNvPr id="2" name="ZoneTexte 1"/>
          <p:cNvSpPr txBox="1"/>
          <p:nvPr/>
        </p:nvSpPr>
        <p:spPr>
          <a:xfrm>
            <a:off x="5907874" y="2733470"/>
            <a:ext cx="1689733" cy="483482"/>
          </a:xfrm>
          <a:prstGeom prst="rect">
            <a:avLst/>
          </a:prstGeom>
          <a:noFill/>
          <a:ln w="12700">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000000"/>
                </a:solidFill>
                <a:effectLst/>
                <a:uLnTx/>
                <a:uFillTx/>
                <a:latin typeface="Arial" charset="0"/>
                <a:ea typeface="Microsoft YaHei"/>
                <a:cs typeface="Calibri" panose="020F0502020204030204" pitchFamily="34" charset="0"/>
              </a:rPr>
              <a:t>BOR: 37.5%</a:t>
            </a:r>
            <a:endParaRPr kumimoji="0" lang="fr-FR" sz="1000" b="0" i="0" u="none" strike="noStrike" kern="1200" cap="none" spc="0" normalizeH="0" baseline="0" noProof="0" dirty="0">
              <a:ln>
                <a:noFill/>
              </a:ln>
              <a:solidFill>
                <a:srgbClr val="000000"/>
              </a:solidFill>
              <a:effectLst/>
              <a:uLnTx/>
              <a:uFillTx/>
              <a:latin typeface="Arial" charset="0"/>
              <a:ea typeface="Microsoft YaHei"/>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Arial" charset="0"/>
                <a:ea typeface="Microsoft YaHei"/>
                <a:cs typeface="Calibri" panose="020F0502020204030204" pitchFamily="34" charset="0"/>
              </a:rPr>
              <a:t>95% CI [26.4-50]</a:t>
            </a:r>
          </a:p>
        </p:txBody>
      </p:sp>
      <p:sp>
        <p:nvSpPr>
          <p:cNvPr id="11" name="ZoneTexte 10"/>
          <p:cNvSpPr txBox="1"/>
          <p:nvPr/>
        </p:nvSpPr>
        <p:spPr>
          <a:xfrm>
            <a:off x="2194221" y="2726414"/>
            <a:ext cx="1741331" cy="483482"/>
          </a:xfrm>
          <a:prstGeom prst="rect">
            <a:avLst/>
          </a:prstGeom>
          <a:noFill/>
          <a:ln w="12700">
            <a:solidFill>
              <a:srgbClr val="008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000000"/>
                </a:solidFill>
                <a:effectLst/>
                <a:uLnTx/>
                <a:uFillTx/>
                <a:latin typeface="Arial" charset="0"/>
                <a:ea typeface="Microsoft YaHei"/>
                <a:cs typeface="Calibri" panose="020F0502020204030204" pitchFamily="34" charset="0"/>
              </a:rPr>
              <a:t>BOR: 71%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Arial" charset="0"/>
                <a:ea typeface="Microsoft YaHei"/>
                <a:cs typeface="Calibri" panose="020F0502020204030204" pitchFamily="34" charset="0"/>
              </a:rPr>
              <a:t>95% CI [58.3-81]</a:t>
            </a:r>
          </a:p>
        </p:txBody>
      </p:sp>
      <p:sp>
        <p:nvSpPr>
          <p:cNvPr id="16" name="ZoneTexte 15"/>
          <p:cNvSpPr txBox="1"/>
          <p:nvPr/>
        </p:nvSpPr>
        <p:spPr>
          <a:xfrm>
            <a:off x="9273183" y="2733470"/>
            <a:ext cx="1413991" cy="483482"/>
          </a:xfrm>
          <a:prstGeom prst="rect">
            <a:avLst/>
          </a:prstGeom>
          <a:noFill/>
          <a:ln w="12700">
            <a:solidFill>
              <a:srgbClr val="C0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000000"/>
                </a:solidFill>
                <a:effectLst/>
                <a:uLnTx/>
                <a:uFillTx/>
                <a:latin typeface="Arial" charset="0"/>
                <a:ea typeface="Microsoft YaHei"/>
                <a:cs typeface="Calibri" panose="020F0502020204030204" pitchFamily="34" charset="0"/>
              </a:rPr>
              <a:t>BOR: 30%</a:t>
            </a:r>
            <a:endParaRPr kumimoji="0" lang="fr-FR" sz="1000" b="0" i="0" u="none" strike="noStrike" kern="1200" cap="none" spc="0" normalizeH="0" baseline="0" noProof="0" dirty="0">
              <a:ln>
                <a:noFill/>
              </a:ln>
              <a:solidFill>
                <a:srgbClr val="000000"/>
              </a:solidFill>
              <a:effectLst/>
              <a:uLnTx/>
              <a:uFillTx/>
              <a:latin typeface="Arial" charset="0"/>
              <a:ea typeface="Microsoft YaHei"/>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Arial" charset="0"/>
                <a:ea typeface="Microsoft YaHei"/>
                <a:cs typeface="Calibri" panose="020F0502020204030204" pitchFamily="34" charset="0"/>
              </a:rPr>
              <a:t>95% CI [16-47]</a:t>
            </a:r>
          </a:p>
        </p:txBody>
      </p:sp>
      <p:sp>
        <p:nvSpPr>
          <p:cNvPr id="4" name="Rectangle 3"/>
          <p:cNvSpPr/>
          <p:nvPr/>
        </p:nvSpPr>
        <p:spPr>
          <a:xfrm>
            <a:off x="9499305" y="1752932"/>
            <a:ext cx="238354" cy="446291"/>
          </a:xfrm>
          <a:prstGeom prst="rect">
            <a:avLst/>
          </a:prstGeom>
          <a:solidFill>
            <a:schemeClr val="bg1"/>
          </a:solidFill>
          <a:ln>
            <a:solidFill>
              <a:schemeClr val="bg1"/>
            </a:solidFill>
          </a:ln>
        </p:spPr>
        <p:txBody>
          <a:bodyPr wrap="none" rtlCol="0" anchor="ct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rial"/>
              <a:ea typeface="Microsoft YaHei"/>
            </a:endParaRPr>
          </a:p>
        </p:txBody>
      </p:sp>
      <p:sp>
        <p:nvSpPr>
          <p:cNvPr id="17" name="ZoneTexte 16"/>
          <p:cNvSpPr txBox="1"/>
          <p:nvPr/>
        </p:nvSpPr>
        <p:spPr>
          <a:xfrm>
            <a:off x="1524001" y="6299922"/>
            <a:ext cx="210386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50" b="0" i="1" u="none" strike="noStrike" kern="1200" cap="none" spc="0" normalizeH="0" baseline="0" noProof="0" dirty="0">
                <a:ln>
                  <a:noFill/>
                </a:ln>
                <a:solidFill>
                  <a:srgbClr val="000000"/>
                </a:solidFill>
                <a:effectLst/>
                <a:uLnTx/>
                <a:uFillTx/>
                <a:latin typeface="Arial" charset="0"/>
                <a:ea typeface="Microsoft YaHei"/>
                <a:cs typeface="Calibri" panose="020F0502020204030204" pitchFamily="34" charset="0"/>
              </a:rPr>
              <a:t>Data </a:t>
            </a:r>
            <a:r>
              <a:rPr kumimoji="0" lang="fr-FR" sz="1050" b="0" i="1" u="none" strike="noStrike" kern="1200" cap="none" spc="0" normalizeH="0" baseline="0" noProof="0" dirty="0" err="1">
                <a:ln>
                  <a:noFill/>
                </a:ln>
                <a:solidFill>
                  <a:srgbClr val="000000"/>
                </a:solidFill>
                <a:effectLst/>
                <a:uLnTx/>
                <a:uFillTx/>
                <a:latin typeface="Arial" charset="0"/>
                <a:ea typeface="Microsoft YaHei"/>
                <a:cs typeface="Calibri" panose="020F0502020204030204" pitchFamily="34" charset="0"/>
              </a:rPr>
              <a:t>cut</a:t>
            </a:r>
            <a:r>
              <a:rPr kumimoji="0" lang="fr-FR" sz="1050" b="0" i="1" u="none" strike="noStrike" kern="1200" cap="none" spc="0" normalizeH="0" baseline="0" noProof="0" dirty="0">
                <a:ln>
                  <a:noFill/>
                </a:ln>
                <a:solidFill>
                  <a:srgbClr val="000000"/>
                </a:solidFill>
                <a:effectLst/>
                <a:uLnTx/>
                <a:uFillTx/>
                <a:latin typeface="Arial" charset="0"/>
                <a:ea typeface="Microsoft YaHei"/>
                <a:cs typeface="Calibri" panose="020F0502020204030204" pitchFamily="34" charset="0"/>
              </a:rPr>
              <a:t>-off: </a:t>
            </a:r>
            <a:r>
              <a:rPr kumimoji="0" lang="fr-FR" sz="1050" b="0" i="1" u="none" strike="noStrike" kern="1200" cap="none" spc="0" normalizeH="0" baseline="0" noProof="0" dirty="0" err="1">
                <a:ln>
                  <a:noFill/>
                </a:ln>
                <a:solidFill>
                  <a:srgbClr val="000000"/>
                </a:solidFill>
                <a:effectLst/>
                <a:uLnTx/>
                <a:uFillTx/>
                <a:latin typeface="Arial" charset="0"/>
                <a:ea typeface="Microsoft YaHei"/>
                <a:cs typeface="Calibri" panose="020F0502020204030204" pitchFamily="34" charset="0"/>
              </a:rPr>
              <a:t>Oct</a:t>
            </a:r>
            <a:r>
              <a:rPr kumimoji="0" lang="fr-FR" sz="1050" b="0" i="1" u="none" strike="noStrike" kern="1200" cap="none" spc="0" normalizeH="0" baseline="0" noProof="0" dirty="0">
                <a:ln>
                  <a:noFill/>
                </a:ln>
                <a:solidFill>
                  <a:srgbClr val="000000"/>
                </a:solidFill>
                <a:effectLst/>
                <a:uLnTx/>
                <a:uFillTx/>
                <a:latin typeface="Arial" charset="0"/>
                <a:ea typeface="Microsoft YaHei"/>
                <a:cs typeface="Calibri" panose="020F0502020204030204" pitchFamily="34" charset="0"/>
              </a:rPr>
              <a:t> 19, 2021</a:t>
            </a:r>
          </a:p>
        </p:txBody>
      </p:sp>
      <p:sp>
        <p:nvSpPr>
          <p:cNvPr id="3" name="正方形/長方形 6">
            <a:extLst>
              <a:ext uri="{FF2B5EF4-FFF2-40B4-BE49-F238E27FC236}">
                <a16:creationId xmlns:a16="http://schemas.microsoft.com/office/drawing/2014/main" id="{BF8B1768-4434-884E-86D8-09A3221BCEAF}"/>
              </a:ext>
            </a:extLst>
          </p:cNvPr>
          <p:cNvSpPr/>
          <p:nvPr/>
        </p:nvSpPr>
        <p:spPr>
          <a:xfrm>
            <a:off x="6641477" y="6550691"/>
            <a:ext cx="3718274" cy="230832"/>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900" b="1" i="0" u="none" strike="noStrike" kern="1200" cap="none" spc="0" normalizeH="0" baseline="0" noProof="0" dirty="0" err="1">
                <a:ln>
                  <a:noFill/>
                </a:ln>
                <a:solidFill>
                  <a:srgbClr val="000000"/>
                </a:solidFill>
                <a:effectLst/>
                <a:uLnTx/>
                <a:uFillTx/>
                <a:latin typeface="Arial" panose="020B0604020202020204" pitchFamily="34" charset="0"/>
                <a:ea typeface="Microsoft YaHei"/>
                <a:cs typeface="Arial" panose="020B0604020202020204" pitchFamily="34" charset="0"/>
              </a:rPr>
              <a:t>Mosele</a:t>
            </a:r>
            <a:r>
              <a:rPr kumimoji="0" lang="en-US" altLang="ja-JP" sz="900" b="1"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 F et al. Nature Medicine 2023 </a:t>
            </a:r>
            <a:endParaRPr kumimoji="0" lang="ja-JP" altLang="en-US" sz="900" b="1"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endParaRPr>
          </a:p>
        </p:txBody>
      </p:sp>
    </p:spTree>
    <p:extLst>
      <p:ext uri="{BB962C8B-B14F-4D97-AF65-F5344CB8AC3E}">
        <p14:creationId xmlns:p14="http://schemas.microsoft.com/office/powerpoint/2010/main" val="24385800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89540A-1F94-801A-F58E-52D15DA27C2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16399" y="1407759"/>
            <a:ext cx="9559201" cy="4916841"/>
          </a:xfrm>
          <a:prstGeom prst="rect">
            <a:avLst/>
          </a:prstGeom>
        </p:spPr>
      </p:pic>
      <p:sp>
        <p:nvSpPr>
          <p:cNvPr id="10" name="TextBox 9">
            <a:extLst>
              <a:ext uri="{FF2B5EF4-FFF2-40B4-BE49-F238E27FC236}">
                <a16:creationId xmlns:a16="http://schemas.microsoft.com/office/drawing/2014/main" id="{27FB19EF-E1E2-889E-5058-0B4D485D5DF4}"/>
              </a:ext>
            </a:extLst>
          </p:cNvPr>
          <p:cNvSpPr txBox="1"/>
          <p:nvPr/>
        </p:nvSpPr>
        <p:spPr>
          <a:xfrm>
            <a:off x="7620000" y="6488668"/>
            <a:ext cx="4572000" cy="369332"/>
          </a:xfrm>
          <a:prstGeom prst="rect">
            <a:avLst/>
          </a:prstGeom>
          <a:noFill/>
        </p:spPr>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Helvetica" pitchFamily="2" charset="0"/>
                <a:ea typeface="Microsoft YaHei"/>
              </a:rPr>
              <a:t>2</a:t>
            </a:r>
            <a:r>
              <a:rPr kumimoji="0" lang="en-US" sz="1800" b="0" i="0" u="none" strike="noStrike" kern="1200" cap="none" spc="0" normalizeH="0" baseline="0" noProof="0" dirty="0">
                <a:ln>
                  <a:noFill/>
                </a:ln>
                <a:solidFill>
                  <a:srgbClr val="000000"/>
                </a:solidFill>
                <a:effectLst/>
                <a:uLnTx/>
                <a:uFillTx/>
                <a:latin typeface="Helvetica" pitchFamily="2" charset="0"/>
                <a:ea typeface="Microsoft YaHei"/>
              </a:rPr>
              <a:t>Bardia A et al. SABCS 2020</a:t>
            </a:r>
          </a:p>
        </p:txBody>
      </p:sp>
      <p:sp>
        <p:nvSpPr>
          <p:cNvPr id="11" name="Rectangle 10">
            <a:extLst>
              <a:ext uri="{FF2B5EF4-FFF2-40B4-BE49-F238E27FC236}">
                <a16:creationId xmlns:a16="http://schemas.microsoft.com/office/drawing/2014/main" id="{AEB20981-57D1-8C66-3332-E06C35188AA2}"/>
              </a:ext>
            </a:extLst>
          </p:cNvPr>
          <p:cNvSpPr/>
          <p:nvPr/>
        </p:nvSpPr>
        <p:spPr>
          <a:xfrm>
            <a:off x="1545856" y="145875"/>
            <a:ext cx="9084527" cy="1261884"/>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s-AR" sz="2800" b="1" i="0" u="none" strike="noStrike" kern="1200" cap="none" spc="0" normalizeH="0" baseline="0" noProof="0" dirty="0">
                <a:ln>
                  <a:noFill/>
                </a:ln>
                <a:solidFill>
                  <a:srgbClr val="FFFFFF"/>
                </a:solidFill>
                <a:effectLst/>
                <a:uLnTx/>
                <a:uFillTx/>
                <a:latin typeface="Arial" charset="0"/>
                <a:ea typeface="Microsoft YaHei"/>
              </a:rPr>
              <a:t>DESTINY-Breast06: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s-AR" sz="2800" b="1" i="0" u="none" strike="noStrike" kern="1200" cap="none" spc="0" normalizeH="0" baseline="0" noProof="0" dirty="0">
                <a:ln>
                  <a:noFill/>
                </a:ln>
                <a:solidFill>
                  <a:srgbClr val="FFFFFF"/>
                </a:solidFill>
                <a:effectLst/>
                <a:uLnTx/>
                <a:uFillTx/>
                <a:latin typeface="Arial" charset="0"/>
                <a:ea typeface="Microsoft YaHei"/>
              </a:rPr>
              <a:t>T-</a:t>
            </a:r>
            <a:r>
              <a:rPr kumimoji="0" lang="es-AR" sz="2800" b="1" i="0" u="none" strike="noStrike" kern="1200" cap="none" spc="0" normalizeH="0" baseline="0" noProof="0" dirty="0" err="1">
                <a:ln>
                  <a:noFill/>
                </a:ln>
                <a:solidFill>
                  <a:srgbClr val="FFFFFF"/>
                </a:solidFill>
                <a:effectLst/>
                <a:uLnTx/>
                <a:uFillTx/>
                <a:latin typeface="Arial" charset="0"/>
                <a:ea typeface="Microsoft YaHei"/>
              </a:rPr>
              <a:t>DXd</a:t>
            </a:r>
            <a:r>
              <a:rPr kumimoji="0" lang="es-AR" sz="2800" b="1" i="0" u="none" strike="noStrike" kern="1200" cap="none" spc="0" normalizeH="0" baseline="0" noProof="0" dirty="0">
                <a:ln>
                  <a:noFill/>
                </a:ln>
                <a:solidFill>
                  <a:srgbClr val="FFFFFF"/>
                </a:solidFill>
                <a:effectLst/>
                <a:uLnTx/>
                <a:uFillTx/>
                <a:latin typeface="Arial" charset="0"/>
                <a:ea typeface="Microsoft YaHei"/>
              </a:rPr>
              <a:t> vs ICC </a:t>
            </a:r>
            <a:r>
              <a:rPr kumimoji="0" lang="es-AR" sz="2800" b="1" i="0" u="none" strike="noStrike" kern="1200" cap="none" spc="0" normalizeH="0" baseline="0" noProof="0" dirty="0" err="1">
                <a:ln>
                  <a:noFill/>
                </a:ln>
                <a:solidFill>
                  <a:srgbClr val="FFFFFF"/>
                </a:solidFill>
                <a:effectLst/>
                <a:uLnTx/>
                <a:uFillTx/>
                <a:latin typeface="Arial" charset="0"/>
                <a:ea typeface="Microsoft YaHei"/>
              </a:rPr>
              <a:t>for</a:t>
            </a:r>
            <a:r>
              <a:rPr kumimoji="0" lang="es-AR" sz="2800" b="1" i="0" u="none" strike="noStrike" kern="1200" cap="none" spc="0" normalizeH="0" baseline="0" noProof="0" dirty="0">
                <a:ln>
                  <a:noFill/>
                </a:ln>
                <a:solidFill>
                  <a:srgbClr val="FFFFFF"/>
                </a:solidFill>
                <a:effectLst/>
                <a:uLnTx/>
                <a:uFillTx/>
                <a:latin typeface="Arial" charset="0"/>
                <a:ea typeface="Microsoft YaHei"/>
              </a:rPr>
              <a:t> HER2 </a:t>
            </a:r>
            <a:r>
              <a:rPr kumimoji="0" lang="es-AR" sz="2800" b="1" i="0" u="none" strike="noStrike" kern="1200" cap="none" spc="0" normalizeH="0" baseline="0" noProof="0" dirty="0" err="1">
                <a:ln>
                  <a:noFill/>
                </a:ln>
                <a:solidFill>
                  <a:srgbClr val="FFFFFF"/>
                </a:solidFill>
                <a:effectLst/>
                <a:uLnTx/>
                <a:uFillTx/>
                <a:latin typeface="Arial" charset="0"/>
                <a:ea typeface="Microsoft YaHei"/>
              </a:rPr>
              <a:t>low</a:t>
            </a:r>
            <a:r>
              <a:rPr kumimoji="0" lang="es-AR" sz="2800" b="1" i="0" u="none" strike="noStrike" kern="1200" cap="none" spc="0" normalizeH="0" baseline="0" noProof="0" dirty="0">
                <a:ln>
                  <a:noFill/>
                </a:ln>
                <a:solidFill>
                  <a:srgbClr val="FFFFFF"/>
                </a:solidFill>
                <a:effectLst/>
                <a:uLnTx/>
                <a:uFillTx/>
                <a:latin typeface="Arial" charset="0"/>
                <a:ea typeface="Microsoft YaHei"/>
              </a:rPr>
              <a:t> and ultra-</a:t>
            </a:r>
            <a:r>
              <a:rPr kumimoji="0" lang="es-AR" sz="2800" b="1" i="0" u="none" strike="noStrike" kern="1200" cap="none" spc="0" normalizeH="0" baseline="0" noProof="0" dirty="0" err="1">
                <a:ln>
                  <a:noFill/>
                </a:ln>
                <a:solidFill>
                  <a:srgbClr val="FFFFFF"/>
                </a:solidFill>
                <a:effectLst/>
                <a:uLnTx/>
                <a:uFillTx/>
                <a:latin typeface="Arial" charset="0"/>
                <a:ea typeface="Microsoft YaHei"/>
              </a:rPr>
              <a:t>low</a:t>
            </a:r>
            <a:r>
              <a:rPr kumimoji="0" lang="es-AR" sz="2800" b="1" i="0" u="none" strike="noStrike" kern="1200" cap="none" spc="0" normalizeH="0" baseline="0" noProof="0" dirty="0">
                <a:ln>
                  <a:noFill/>
                </a:ln>
                <a:solidFill>
                  <a:srgbClr val="FFFFFF"/>
                </a:solidFill>
                <a:effectLst/>
                <a:uLnTx/>
                <a:uFillTx/>
                <a:latin typeface="Arial" charset="0"/>
                <a:ea typeface="Microsoft YaHei"/>
              </a:rPr>
              <a:t> BC</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s-AR" sz="2000" b="0" i="0" u="none" strike="noStrike" kern="1200" cap="none" spc="0" normalizeH="0" baseline="0" noProof="0" dirty="0">
              <a:ln>
                <a:noFill/>
              </a:ln>
              <a:solidFill>
                <a:srgbClr val="800000"/>
              </a:solidFill>
              <a:effectLst/>
              <a:uLnTx/>
              <a:uFillTx/>
              <a:latin typeface="Arial" charset="0"/>
              <a:ea typeface="Microsoft YaHei"/>
            </a:endParaRPr>
          </a:p>
        </p:txBody>
      </p:sp>
    </p:spTree>
    <p:extLst>
      <p:ext uri="{BB962C8B-B14F-4D97-AF65-F5344CB8AC3E}">
        <p14:creationId xmlns:p14="http://schemas.microsoft.com/office/powerpoint/2010/main" val="2898554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EB20981-57D1-8C66-3332-E06C35188AA2}"/>
              </a:ext>
            </a:extLst>
          </p:cNvPr>
          <p:cNvSpPr/>
          <p:nvPr/>
        </p:nvSpPr>
        <p:spPr>
          <a:xfrm>
            <a:off x="1553737" y="228600"/>
            <a:ext cx="9084527" cy="892552"/>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s-AR" sz="3200" b="1" i="0" u="none" strike="noStrike" kern="1200" cap="none" spc="0" normalizeH="0" baseline="0" noProof="0" dirty="0" err="1">
                <a:ln>
                  <a:noFill/>
                </a:ln>
                <a:solidFill>
                  <a:srgbClr val="FFFFFF"/>
                </a:solidFill>
                <a:effectLst/>
                <a:uLnTx/>
                <a:uFillTx/>
                <a:latin typeface="Arial" charset="0"/>
                <a:ea typeface="Microsoft YaHei"/>
              </a:rPr>
              <a:t>How</a:t>
            </a:r>
            <a:r>
              <a:rPr kumimoji="0" lang="es-AR" sz="3200" b="1" i="0" u="none" strike="noStrike" kern="1200" cap="none" spc="0" normalizeH="0" baseline="0" noProof="0" dirty="0">
                <a:ln>
                  <a:noFill/>
                </a:ln>
                <a:solidFill>
                  <a:srgbClr val="FFFFFF"/>
                </a:solidFill>
                <a:effectLst/>
                <a:uLnTx/>
                <a:uFillTx/>
                <a:latin typeface="Arial" charset="0"/>
                <a:ea typeface="Microsoft YaHei"/>
              </a:rPr>
              <a:t> </a:t>
            </a:r>
            <a:r>
              <a:rPr kumimoji="0" lang="es-AR" sz="3200" b="1" i="0" u="none" strike="noStrike" kern="1200" cap="none" spc="0" normalizeH="0" baseline="0" noProof="0" dirty="0" err="1">
                <a:ln>
                  <a:noFill/>
                </a:ln>
                <a:solidFill>
                  <a:srgbClr val="FFFFFF"/>
                </a:solidFill>
                <a:effectLst/>
                <a:uLnTx/>
                <a:uFillTx/>
                <a:latin typeface="Arial" charset="0"/>
                <a:ea typeface="Microsoft YaHei"/>
              </a:rPr>
              <a:t>about</a:t>
            </a:r>
            <a:r>
              <a:rPr kumimoji="0" lang="es-AR" sz="3200" b="1" i="0" u="none" strike="noStrike" kern="1200" cap="none" spc="0" normalizeH="0" baseline="0" noProof="0" dirty="0">
                <a:ln>
                  <a:noFill/>
                </a:ln>
                <a:solidFill>
                  <a:srgbClr val="FFFFFF"/>
                </a:solidFill>
                <a:effectLst/>
                <a:uLnTx/>
                <a:uFillTx/>
                <a:latin typeface="Arial" charset="0"/>
                <a:ea typeface="Microsoft YaHei"/>
              </a:rPr>
              <a:t> </a:t>
            </a:r>
            <a:r>
              <a:rPr kumimoji="0" lang="es-AR" sz="3200" b="1" i="0" u="none" strike="noStrike" kern="1200" cap="none" spc="0" normalizeH="0" baseline="0" noProof="0" dirty="0" err="1">
                <a:ln>
                  <a:noFill/>
                </a:ln>
                <a:solidFill>
                  <a:srgbClr val="FFFFFF"/>
                </a:solidFill>
                <a:effectLst/>
                <a:uLnTx/>
                <a:uFillTx/>
                <a:latin typeface="Arial" charset="0"/>
                <a:ea typeface="Microsoft YaHei"/>
              </a:rPr>
              <a:t>early</a:t>
            </a:r>
            <a:r>
              <a:rPr kumimoji="0" lang="es-AR" sz="3200" b="1" i="0" u="none" strike="noStrike" kern="1200" cap="none" spc="0" normalizeH="0" baseline="0" noProof="0" dirty="0">
                <a:ln>
                  <a:noFill/>
                </a:ln>
                <a:solidFill>
                  <a:srgbClr val="FFFFFF"/>
                </a:solidFill>
                <a:effectLst/>
                <a:uLnTx/>
                <a:uFillTx/>
                <a:latin typeface="Arial" charset="0"/>
                <a:ea typeface="Microsoft YaHei"/>
              </a:rPr>
              <a:t> </a:t>
            </a:r>
            <a:r>
              <a:rPr kumimoji="0" lang="es-AR" sz="3200" b="1" i="0" u="none" strike="noStrike" kern="1200" cap="none" spc="0" normalizeH="0" baseline="0" noProof="0" dirty="0" err="1">
                <a:ln>
                  <a:noFill/>
                </a:ln>
                <a:solidFill>
                  <a:srgbClr val="FFFFFF"/>
                </a:solidFill>
                <a:effectLst/>
                <a:uLnTx/>
                <a:uFillTx/>
                <a:latin typeface="Arial" charset="0"/>
                <a:ea typeface="Microsoft YaHei"/>
              </a:rPr>
              <a:t>breast</a:t>
            </a:r>
            <a:r>
              <a:rPr kumimoji="0" lang="es-AR" sz="3200" b="1" i="0" u="none" strike="noStrike" kern="1200" cap="none" spc="0" normalizeH="0" baseline="0" noProof="0" dirty="0">
                <a:ln>
                  <a:noFill/>
                </a:ln>
                <a:solidFill>
                  <a:srgbClr val="FFFFFF"/>
                </a:solidFill>
                <a:effectLst/>
                <a:uLnTx/>
                <a:uFillTx/>
                <a:latin typeface="Arial" charset="0"/>
                <a:ea typeface="Microsoft YaHei"/>
              </a:rPr>
              <a:t> </a:t>
            </a:r>
            <a:r>
              <a:rPr kumimoji="0" lang="es-AR" sz="3200" b="1" i="0" u="none" strike="noStrike" kern="1200" cap="none" spc="0" normalizeH="0" baseline="0" noProof="0" dirty="0" err="1">
                <a:ln>
                  <a:noFill/>
                </a:ln>
                <a:solidFill>
                  <a:srgbClr val="FFFFFF"/>
                </a:solidFill>
                <a:effectLst/>
                <a:uLnTx/>
                <a:uFillTx/>
                <a:latin typeface="Arial" charset="0"/>
                <a:ea typeface="Microsoft YaHei"/>
              </a:rPr>
              <a:t>cancer</a:t>
            </a:r>
            <a:r>
              <a:rPr kumimoji="0" lang="es-AR" sz="3200" b="1" i="0" u="none" strike="noStrike" kern="1200" cap="none" spc="0" normalizeH="0" baseline="0" noProof="0" dirty="0">
                <a:ln>
                  <a:noFill/>
                </a:ln>
                <a:solidFill>
                  <a:srgbClr val="FFFFFF"/>
                </a:solidFill>
                <a:effectLst/>
                <a:uLnTx/>
                <a:uFillTx/>
                <a:latin typeface="Arial" charset="0"/>
                <a:ea typeface="Microsoft YaHei"/>
              </a:rPr>
              <a:t>?</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s-AR" sz="2000" b="0" i="0" u="none" strike="noStrike" kern="1200" cap="none" spc="0" normalizeH="0" baseline="0" noProof="0" dirty="0">
              <a:ln>
                <a:noFill/>
              </a:ln>
              <a:solidFill>
                <a:srgbClr val="800000"/>
              </a:solidFill>
              <a:effectLst/>
              <a:uLnTx/>
              <a:uFillTx/>
              <a:latin typeface="Arial" charset="0"/>
              <a:ea typeface="Microsoft YaHei"/>
            </a:endParaRPr>
          </a:p>
        </p:txBody>
      </p:sp>
    </p:spTree>
    <p:extLst>
      <p:ext uri="{BB962C8B-B14F-4D97-AF65-F5344CB8AC3E}">
        <p14:creationId xmlns:p14="http://schemas.microsoft.com/office/powerpoint/2010/main" val="11409142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C9AB0AC-C264-4DF8-B682-82D405A4BD0C}"/>
              </a:ext>
            </a:extLst>
          </p:cNvPr>
          <p:cNvSpPr txBox="1">
            <a:spLocks/>
          </p:cNvSpPr>
          <p:nvPr/>
        </p:nvSpPr>
        <p:spPr>
          <a:xfrm>
            <a:off x="2057401" y="145841"/>
            <a:ext cx="7884563" cy="854201"/>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TRIO-US B-12 TALENT:</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Study Design</a:t>
            </a:r>
          </a:p>
        </p:txBody>
      </p:sp>
      <p:grpSp>
        <p:nvGrpSpPr>
          <p:cNvPr id="2" name="Group 1">
            <a:extLst>
              <a:ext uri="{FF2B5EF4-FFF2-40B4-BE49-F238E27FC236}">
                <a16:creationId xmlns:a16="http://schemas.microsoft.com/office/drawing/2014/main" id="{E8902C41-0D8E-FA9A-2647-95FC6CE427AB}"/>
              </a:ext>
            </a:extLst>
          </p:cNvPr>
          <p:cNvGrpSpPr/>
          <p:nvPr/>
        </p:nvGrpSpPr>
        <p:grpSpPr>
          <a:xfrm>
            <a:off x="971250" y="1446638"/>
            <a:ext cx="9872106" cy="5339575"/>
            <a:chOff x="1700760" y="1929961"/>
            <a:chExt cx="7449035" cy="4028996"/>
          </a:xfrm>
        </p:grpSpPr>
        <p:sp>
          <p:nvSpPr>
            <p:cNvPr id="20" name="TextBox 19">
              <a:extLst>
                <a:ext uri="{FF2B5EF4-FFF2-40B4-BE49-F238E27FC236}">
                  <a16:creationId xmlns:a16="http://schemas.microsoft.com/office/drawing/2014/main" id="{B22CCDA2-ABE4-8349-BE47-EFF83FECF9E7}"/>
                </a:ext>
              </a:extLst>
            </p:cNvPr>
            <p:cNvSpPr txBox="1"/>
            <p:nvPr/>
          </p:nvSpPr>
          <p:spPr>
            <a:xfrm>
              <a:off x="1700761" y="5366761"/>
              <a:ext cx="7449034" cy="592196"/>
            </a:xfrm>
            <a:prstGeom prst="rect">
              <a:avLst/>
            </a:prstGeom>
            <a:solidFill>
              <a:srgbClr val="FFFF00"/>
            </a:solidFill>
            <a:ln>
              <a:solidFill>
                <a:schemeClr val="accent1"/>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30000" noProof="0" dirty="0">
                  <a:ln>
                    <a:noFill/>
                  </a:ln>
                  <a:solidFill>
                    <a:srgbClr val="000000"/>
                  </a:solidFill>
                  <a:effectLst/>
                  <a:uLnTx/>
                  <a:uFillTx/>
                  <a:latin typeface="Arial" panose="020B0604020202020204" pitchFamily="34" charset="0"/>
                  <a:ea typeface="Microsoft YaHei"/>
                  <a:cs typeface="Arial" panose="020B0604020202020204" pitchFamily="34" charset="0"/>
                </a:rPr>
                <a:t>*</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 Originally, 6 cycles of treatment were given but in 02/2022, an amendment increased the number of treatment cycles from 6 to 8 for newly enrolled participants, or those who had not yet had surgery. EOT 21-28 days after last dose of T-</a:t>
              </a:r>
              <a:r>
                <a:rPr kumimoji="0" lang="en-US" sz="1500" b="0" i="0" u="none" strike="noStrike" kern="1200" cap="none" spc="0" normalizeH="0" baseline="0" noProof="0" dirty="0" err="1">
                  <a:ln>
                    <a:noFill/>
                  </a:ln>
                  <a:solidFill>
                    <a:srgbClr val="000000"/>
                  </a:solidFill>
                  <a:effectLst/>
                  <a:uLnTx/>
                  <a:uFillTx/>
                  <a:latin typeface="Arial" panose="020B0604020202020204" pitchFamily="34" charset="0"/>
                  <a:ea typeface="Microsoft YaHei"/>
                  <a:cs typeface="Arial" panose="020B0604020202020204" pitchFamily="34" charset="0"/>
                </a:rPr>
                <a:t>DXd</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 </a:t>
              </a:r>
            </a:p>
          </p:txBody>
        </p:sp>
        <p:cxnSp>
          <p:nvCxnSpPr>
            <p:cNvPr id="28" name="Elbow Connector 27"/>
            <p:cNvCxnSpPr>
              <a:cxnSpLocks/>
              <a:stCxn id="3" idx="3"/>
              <a:endCxn id="11" idx="1"/>
            </p:cNvCxnSpPr>
            <p:nvPr/>
          </p:nvCxnSpPr>
          <p:spPr>
            <a:xfrm>
              <a:off x="3250248" y="3028647"/>
              <a:ext cx="1207758" cy="487711"/>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3AA127A-B7F3-4771-BD50-3CD693963FBD}"/>
                </a:ext>
              </a:extLst>
            </p:cNvPr>
            <p:cNvGrpSpPr/>
            <p:nvPr/>
          </p:nvGrpSpPr>
          <p:grpSpPr>
            <a:xfrm>
              <a:off x="1700760" y="1929961"/>
              <a:ext cx="7449035" cy="3371830"/>
              <a:chOff x="235679" y="726859"/>
              <a:chExt cx="9932046" cy="4495773"/>
            </a:xfrm>
          </p:grpSpPr>
          <p:sp>
            <p:nvSpPr>
              <p:cNvPr id="3" name="AutoShape 6">
                <a:extLst>
                  <a:ext uri="{FF2B5EF4-FFF2-40B4-BE49-F238E27FC236}">
                    <a16:creationId xmlns:a16="http://schemas.microsoft.com/office/drawing/2014/main" id="{585E3DAF-2521-AB44-B15A-6DE52A8FEA61}"/>
                  </a:ext>
                </a:extLst>
              </p:cNvPr>
              <p:cNvSpPr>
                <a:spLocks noChangeArrowheads="1"/>
              </p:cNvSpPr>
              <p:nvPr/>
            </p:nvSpPr>
            <p:spPr bwMode="auto">
              <a:xfrm>
                <a:off x="235679" y="726859"/>
                <a:ext cx="2065984" cy="2929830"/>
              </a:xfrm>
              <a:prstGeom prst="rect">
                <a:avLst/>
              </a:prstGeom>
              <a:solidFill>
                <a:srgbClr val="FFFF00"/>
              </a:solidFill>
              <a:ln>
                <a:headEnd/>
                <a:tailEnd/>
              </a:ln>
              <a:effectLst/>
            </p:spPr>
            <p:style>
              <a:lnRef idx="2">
                <a:schemeClr val="accent1"/>
              </a:lnRef>
              <a:fillRef idx="1">
                <a:schemeClr val="lt1"/>
              </a:fillRef>
              <a:effectRef idx="0">
                <a:schemeClr val="accent1"/>
              </a:effectRef>
              <a:fontRef idx="minor">
                <a:schemeClr val="dk1"/>
              </a:fontRef>
            </p:style>
            <p:txBody>
              <a:bodyPr lIns="60124" tIns="30062" rIns="0" bIns="30062" anchor="ctr"/>
              <a:lstStyle/>
              <a:p>
                <a:pPr marL="0" marR="0" lvl="0" indent="0" algn="ctr" defTabSz="684783" rtl="0" eaLnBrk="1" fontAlgn="base" latinLnBrk="0" hangingPunct="1">
                  <a:lnSpc>
                    <a:spcPct val="100000"/>
                  </a:lnSpc>
                  <a:spcBef>
                    <a:spcPct val="0"/>
                  </a:spcBef>
                  <a:spcAft>
                    <a:spcPct val="0"/>
                  </a:spcAft>
                  <a:buClrTx/>
                  <a:buSzTx/>
                  <a:buFontTx/>
                  <a:buNone/>
                  <a:tabLst/>
                  <a:defRPr/>
                </a:pPr>
                <a:r>
                  <a:rPr kumimoji="0" lang="en-US" sz="1500" b="1" i="0" u="sng"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Study Population</a:t>
                </a: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 </a:t>
                </a:r>
              </a:p>
              <a:p>
                <a:pPr marL="84535" marR="0" lvl="0" indent="-84535" algn="l" defTabSz="684783" rtl="0" eaLnBrk="1" fontAlgn="base" latinLnBrk="0" hangingPunct="1">
                  <a:lnSpc>
                    <a:spcPct val="100000"/>
                  </a:lnSpc>
                  <a:spcBef>
                    <a:spcPct val="0"/>
                  </a:spcBef>
                  <a:spcAft>
                    <a:spcPct val="0"/>
                  </a:spcAft>
                  <a:buClrTx/>
                  <a:buSzTx/>
                  <a:buFont typeface="Arial"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Hormone Receptor +</a:t>
                </a:r>
              </a:p>
              <a:p>
                <a:pPr marL="84535" marR="0" lvl="0" indent="-84535" algn="l" defTabSz="684783" rtl="0" eaLnBrk="1" fontAlgn="base" latinLnBrk="0" hangingPunct="1">
                  <a:lnSpc>
                    <a:spcPct val="100000"/>
                  </a:lnSpc>
                  <a:spcBef>
                    <a:spcPct val="0"/>
                  </a:spcBef>
                  <a:spcAft>
                    <a:spcPct val="0"/>
                  </a:spcAft>
                  <a:buClrTx/>
                  <a:buSzTx/>
                  <a:buFont typeface="Arial"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HER2-low (by local and/or central review)</a:t>
                </a:r>
              </a:p>
              <a:p>
                <a:pPr marL="84535" marR="0" lvl="0" indent="-84535" algn="l" defTabSz="684783" rtl="0" eaLnBrk="1" fontAlgn="base" latinLnBrk="0" hangingPunct="1">
                  <a:lnSpc>
                    <a:spcPct val="100000"/>
                  </a:lnSpc>
                  <a:spcBef>
                    <a:spcPct val="0"/>
                  </a:spcBef>
                  <a:spcAft>
                    <a:spcPct val="0"/>
                  </a:spcAft>
                  <a:buClrTx/>
                  <a:buSzTx/>
                  <a:buFont typeface="Arial"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Stage II-III operable</a:t>
                </a:r>
              </a:p>
              <a:p>
                <a:pPr marL="84535" marR="0" lvl="0" indent="-84535" algn="l" defTabSz="684783" rtl="0" eaLnBrk="1" fontAlgn="base" latinLnBrk="0" hangingPunct="1">
                  <a:lnSpc>
                    <a:spcPct val="100000"/>
                  </a:lnSpc>
                  <a:spcBef>
                    <a:spcPct val="0"/>
                  </a:spcBef>
                  <a:spcAft>
                    <a:spcPct val="0"/>
                  </a:spcAft>
                  <a:buClrTx/>
                  <a:buSzTx/>
                  <a:buFont typeface="Arial"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Men or Pre-/Post-menopausal women</a:t>
                </a:r>
              </a:p>
            </p:txBody>
          </p:sp>
          <p:sp>
            <p:nvSpPr>
              <p:cNvPr id="7" name="TextBox 6">
                <a:extLst>
                  <a:ext uri="{FF2B5EF4-FFF2-40B4-BE49-F238E27FC236}">
                    <a16:creationId xmlns:a16="http://schemas.microsoft.com/office/drawing/2014/main" id="{74D0DFA5-6FFD-6049-99B9-DC32B67C21CE}"/>
                  </a:ext>
                </a:extLst>
              </p:cNvPr>
              <p:cNvSpPr txBox="1"/>
              <p:nvPr/>
            </p:nvSpPr>
            <p:spPr>
              <a:xfrm>
                <a:off x="3929207" y="1206922"/>
                <a:ext cx="3677489" cy="557362"/>
              </a:xfrm>
              <a:prstGeom prst="rect">
                <a:avLst/>
              </a:prstGeom>
              <a:solidFill>
                <a:srgbClr val="92D050"/>
              </a:solid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Arm A (N=29):</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T-</a:t>
                </a:r>
                <a:r>
                  <a:rPr kumimoji="0" lang="en-US" sz="1500" b="0" i="0" u="none" strike="noStrike" kern="1200" cap="none" spc="0" normalizeH="0" baseline="0" noProof="0" dirty="0" err="1">
                    <a:ln>
                      <a:noFill/>
                    </a:ln>
                    <a:solidFill>
                      <a:srgbClr val="000000"/>
                    </a:solidFill>
                    <a:effectLst/>
                    <a:uLnTx/>
                    <a:uFillTx/>
                    <a:latin typeface="Arial" panose="020B0604020202020204" pitchFamily="34" charset="0"/>
                    <a:ea typeface="Microsoft YaHei"/>
                    <a:cs typeface="Arial" panose="020B0604020202020204" pitchFamily="34" charset="0"/>
                  </a:rPr>
                  <a:t>DXd</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 5.4mg/kg</a:t>
                </a:r>
              </a:p>
            </p:txBody>
          </p:sp>
          <p:cxnSp>
            <p:nvCxnSpPr>
              <p:cNvPr id="9" name="Straight Arrow Connector 8">
                <a:extLst>
                  <a:ext uri="{FF2B5EF4-FFF2-40B4-BE49-F238E27FC236}">
                    <a16:creationId xmlns:a16="http://schemas.microsoft.com/office/drawing/2014/main" id="{796444E1-446E-CB47-B6EB-CBBE4AA2454F}"/>
                  </a:ext>
                </a:extLst>
              </p:cNvPr>
              <p:cNvCxnSpPr>
                <a:cxnSpLocks/>
              </p:cNvCxnSpPr>
              <p:nvPr/>
            </p:nvCxnSpPr>
            <p:spPr>
              <a:xfrm flipV="1">
                <a:off x="4588843" y="3569106"/>
                <a:ext cx="0" cy="5171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3EE917B-944B-B044-B639-DE431FA139F4}"/>
                  </a:ext>
                </a:extLst>
              </p:cNvPr>
              <p:cNvSpPr txBox="1"/>
              <p:nvPr/>
            </p:nvSpPr>
            <p:spPr>
              <a:xfrm>
                <a:off x="3922103" y="2000287"/>
                <a:ext cx="3675888" cy="325127"/>
              </a:xfrm>
              <a:prstGeom prst="rect">
                <a:avLst/>
              </a:prstGeom>
              <a:solidFill>
                <a:srgbClr val="FFFF00"/>
              </a:solid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Treatment: 6 or 8 cycles</a:t>
                </a:r>
                <a:r>
                  <a:rPr kumimoji="0" lang="en-US" sz="1500" b="0" i="0" u="none" strike="noStrike" kern="1200" cap="none" spc="0" normalizeH="0" baseline="30000" noProof="0" dirty="0">
                    <a:ln>
                      <a:noFill/>
                    </a:ln>
                    <a:solidFill>
                      <a:srgbClr val="000000"/>
                    </a:solidFill>
                    <a:effectLst/>
                    <a:uLnTx/>
                    <a:uFillTx/>
                    <a:latin typeface="Arial" panose="020B0604020202020204" pitchFamily="34" charset="0"/>
                    <a:ea typeface="Microsoft YaHei"/>
                    <a:cs typeface="Arial" panose="020B0604020202020204" pitchFamily="34" charset="0"/>
                  </a:rPr>
                  <a:t>*</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 + EOT</a:t>
                </a:r>
              </a:p>
            </p:txBody>
          </p:sp>
          <p:sp>
            <p:nvSpPr>
              <p:cNvPr id="11" name="TextBox 10">
                <a:extLst>
                  <a:ext uri="{FF2B5EF4-FFF2-40B4-BE49-F238E27FC236}">
                    <a16:creationId xmlns:a16="http://schemas.microsoft.com/office/drawing/2014/main" id="{E1153233-3224-EA48-8B1E-8FED0E601089}"/>
                  </a:ext>
                </a:extLst>
              </p:cNvPr>
              <p:cNvSpPr txBox="1"/>
              <p:nvPr/>
            </p:nvSpPr>
            <p:spPr>
              <a:xfrm>
                <a:off x="3912007" y="2447258"/>
                <a:ext cx="3678880" cy="789595"/>
              </a:xfrm>
              <a:prstGeom prst="rect">
                <a:avLst/>
              </a:prstGeom>
              <a:solidFill>
                <a:srgbClr val="92D050"/>
              </a:solid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Arm B (N=29):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T-</a:t>
                </a:r>
                <a:r>
                  <a:rPr kumimoji="0" lang="en-US" sz="1500" b="0" i="0" u="none" strike="noStrike" kern="1200" cap="none" spc="0" normalizeH="0" baseline="0" noProof="0" dirty="0" err="1">
                    <a:ln>
                      <a:noFill/>
                    </a:ln>
                    <a:solidFill>
                      <a:srgbClr val="000000"/>
                    </a:solidFill>
                    <a:effectLst/>
                    <a:uLnTx/>
                    <a:uFillTx/>
                    <a:latin typeface="Arial" panose="020B0604020202020204" pitchFamily="34" charset="0"/>
                    <a:ea typeface="Microsoft YaHei"/>
                    <a:cs typeface="Arial" panose="020B0604020202020204" pitchFamily="34" charset="0"/>
                  </a:rPr>
                  <a:t>DXd</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 5.4mg/kg + anastrozole (+GnRH analog for men/premenopausal women) </a:t>
                </a:r>
              </a:p>
            </p:txBody>
          </p:sp>
          <p:sp>
            <p:nvSpPr>
              <p:cNvPr id="15" name="TextBox 14">
                <a:extLst>
                  <a:ext uri="{FF2B5EF4-FFF2-40B4-BE49-F238E27FC236}">
                    <a16:creationId xmlns:a16="http://schemas.microsoft.com/office/drawing/2014/main" id="{A85E31AE-EE3B-EC4B-A8CA-966ED4FBEFE4}"/>
                  </a:ext>
                </a:extLst>
              </p:cNvPr>
              <p:cNvSpPr txBox="1"/>
              <p:nvPr/>
            </p:nvSpPr>
            <p:spPr>
              <a:xfrm>
                <a:off x="8981134" y="1963595"/>
                <a:ext cx="1027079" cy="325127"/>
              </a:xfrm>
              <a:prstGeom prst="rect">
                <a:avLst/>
              </a:prstGeom>
              <a:solidFill>
                <a:srgbClr val="FFC000"/>
              </a:solid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Surgery</a:t>
                </a:r>
              </a:p>
            </p:txBody>
          </p:sp>
          <p:sp>
            <p:nvSpPr>
              <p:cNvPr id="26" name="TextBox 25">
                <a:extLst>
                  <a:ext uri="{FF2B5EF4-FFF2-40B4-BE49-F238E27FC236}">
                    <a16:creationId xmlns:a16="http://schemas.microsoft.com/office/drawing/2014/main" id="{42878FC5-7743-1048-B62A-D921CFAAEE37}"/>
                  </a:ext>
                </a:extLst>
              </p:cNvPr>
              <p:cNvSpPr txBox="1"/>
              <p:nvPr/>
            </p:nvSpPr>
            <p:spPr>
              <a:xfrm>
                <a:off x="2301663" y="4056474"/>
                <a:ext cx="7866062" cy="557362"/>
              </a:xfrm>
              <a:prstGeom prst="rect">
                <a:avLst/>
              </a:prstGeom>
              <a:solidFill>
                <a:srgbClr val="FFC000"/>
              </a:solidFill>
              <a:ln>
                <a:solidFill>
                  <a:schemeClr val="accent1"/>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Tissue acquisition from archival tissue or biopsy at baseline and biopsy between </a:t>
                </a:r>
                <a:b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b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C1D17-C1D21, and tissue at time of surgical resection</a:t>
                </a:r>
              </a:p>
            </p:txBody>
          </p:sp>
          <p:sp>
            <p:nvSpPr>
              <p:cNvPr id="27" name="TextBox 26">
                <a:extLst>
                  <a:ext uri="{FF2B5EF4-FFF2-40B4-BE49-F238E27FC236}">
                    <a16:creationId xmlns:a16="http://schemas.microsoft.com/office/drawing/2014/main" id="{FECFF90D-A7CD-3748-9CF5-21F696F18ACE}"/>
                  </a:ext>
                </a:extLst>
              </p:cNvPr>
              <p:cNvSpPr txBox="1"/>
              <p:nvPr/>
            </p:nvSpPr>
            <p:spPr>
              <a:xfrm>
                <a:off x="3092928" y="4897505"/>
                <a:ext cx="5997197" cy="325127"/>
              </a:xfrm>
              <a:prstGeom prst="rect">
                <a:avLst/>
              </a:prstGeom>
              <a:solidFill>
                <a:srgbClr val="FFFF00"/>
              </a:solid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All tissue collected for study: pathology centrally reviewed</a:t>
                </a:r>
              </a:p>
            </p:txBody>
          </p:sp>
          <p:cxnSp>
            <p:nvCxnSpPr>
              <p:cNvPr id="16" name="Elbow Connector 15"/>
              <p:cNvCxnSpPr>
                <a:cxnSpLocks/>
                <a:stCxn id="3" idx="3"/>
                <a:endCxn id="7" idx="1"/>
              </p:cNvCxnSpPr>
              <p:nvPr/>
            </p:nvCxnSpPr>
            <p:spPr>
              <a:xfrm flipV="1">
                <a:off x="2301663" y="1485603"/>
                <a:ext cx="1627544" cy="706171"/>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a:cxnSpLocks/>
              </p:cNvCxnSpPr>
              <p:nvPr/>
            </p:nvCxnSpPr>
            <p:spPr>
              <a:xfrm>
                <a:off x="7618126" y="1572775"/>
                <a:ext cx="1374439" cy="622021"/>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cxnSpLocks/>
              </p:cNvCxnSpPr>
              <p:nvPr/>
            </p:nvCxnSpPr>
            <p:spPr>
              <a:xfrm flipV="1">
                <a:off x="7613747" y="2194796"/>
                <a:ext cx="1390248" cy="887396"/>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815EE28-63EA-491D-87CC-DE0F809696CD}"/>
                  </a:ext>
                </a:extLst>
              </p:cNvPr>
              <p:cNvCxnSpPr>
                <a:cxnSpLocks/>
              </p:cNvCxnSpPr>
              <p:nvPr/>
            </p:nvCxnSpPr>
            <p:spPr>
              <a:xfrm flipV="1">
                <a:off x="2534757" y="3539311"/>
                <a:ext cx="0" cy="5171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CC6D8E8-3F0F-4520-9E28-046D518ECC48}"/>
                  </a:ext>
                </a:extLst>
              </p:cNvPr>
              <p:cNvCxnSpPr>
                <a:cxnSpLocks/>
              </p:cNvCxnSpPr>
              <p:nvPr/>
            </p:nvCxnSpPr>
            <p:spPr>
              <a:xfrm flipV="1">
                <a:off x="9494952" y="3520575"/>
                <a:ext cx="0" cy="5486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 name="TextBox 3">
            <a:extLst>
              <a:ext uri="{FF2B5EF4-FFF2-40B4-BE49-F238E27FC236}">
                <a16:creationId xmlns:a16="http://schemas.microsoft.com/office/drawing/2014/main" id="{51E5E209-7732-6A1D-88A8-11C4157911F4}"/>
              </a:ext>
            </a:extLst>
          </p:cNvPr>
          <p:cNvSpPr txBox="1"/>
          <p:nvPr/>
        </p:nvSpPr>
        <p:spPr>
          <a:xfrm>
            <a:off x="421494" y="4542180"/>
            <a:ext cx="2438400" cy="1015663"/>
          </a:xfrm>
          <a:prstGeom prst="rect">
            <a:avLst/>
          </a:prstGeom>
          <a:ln w="9525"/>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rPr>
              <a:t>Stratified by HER2 expression level (1+ or 2+ by IHC) and menopausal status (pre or post)</a:t>
            </a:r>
            <a:endParaRPr kumimoji="0" lang="en-US" sz="1500" b="0" i="0" u="none" strike="noStrike" kern="1200" cap="none" spc="0" normalizeH="0" baseline="0" noProof="0" dirty="0">
              <a:ln>
                <a:noFill/>
              </a:ln>
              <a:solidFill>
                <a:srgbClr val="000000"/>
              </a:solidFill>
              <a:effectLst/>
              <a:uLnTx/>
              <a:uFillTx/>
              <a:latin typeface="Arial"/>
              <a:ea typeface="Microsoft YaHei"/>
            </a:endParaRPr>
          </a:p>
        </p:txBody>
      </p:sp>
    </p:spTree>
    <p:extLst>
      <p:ext uri="{BB962C8B-B14F-4D97-AF65-F5344CB8AC3E}">
        <p14:creationId xmlns:p14="http://schemas.microsoft.com/office/powerpoint/2010/main" val="10586377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APO THEME">
      <a:dk1>
        <a:srgbClr val="002557"/>
      </a:dk1>
      <a:lt1>
        <a:sysClr val="window" lastClr="FFFFFF"/>
      </a:lt1>
      <a:dk2>
        <a:srgbClr val="44546A"/>
      </a:dk2>
      <a:lt2>
        <a:srgbClr val="E7E6E6"/>
      </a:lt2>
      <a:accent1>
        <a:srgbClr val="008764"/>
      </a:accent1>
      <a:accent2>
        <a:srgbClr val="1C81B0"/>
      </a:accent2>
      <a:accent3>
        <a:srgbClr val="002985"/>
      </a:accent3>
      <a:accent4>
        <a:srgbClr val="6E6E6E"/>
      </a:accent4>
      <a:accent5>
        <a:srgbClr val="C6DFEB"/>
      </a:accent5>
      <a:accent6>
        <a:srgbClr val="EBEEF5"/>
      </a:accent6>
      <a:hlink>
        <a:srgbClr val="0000FF"/>
      </a:hlink>
      <a:folHlink>
        <a:srgbClr val="66CC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3_Office Theme">
  <a:themeElements>
    <a:clrScheme name="APO THEME">
      <a:dk1>
        <a:srgbClr val="002557"/>
      </a:dk1>
      <a:lt1>
        <a:sysClr val="window" lastClr="FFFFFF"/>
      </a:lt1>
      <a:dk2>
        <a:srgbClr val="44546A"/>
      </a:dk2>
      <a:lt2>
        <a:srgbClr val="E7E6E6"/>
      </a:lt2>
      <a:accent1>
        <a:srgbClr val="008764"/>
      </a:accent1>
      <a:accent2>
        <a:srgbClr val="1C81B0"/>
      </a:accent2>
      <a:accent3>
        <a:srgbClr val="002985"/>
      </a:accent3>
      <a:accent4>
        <a:srgbClr val="6E6E6E"/>
      </a:accent4>
      <a:accent5>
        <a:srgbClr val="C6DFEB"/>
      </a:accent5>
      <a:accent6>
        <a:srgbClr val="EBEEF5"/>
      </a:accent6>
      <a:hlink>
        <a:srgbClr val="0000FF"/>
      </a:hlink>
      <a:folHlink>
        <a:srgbClr val="66CC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Theme">
  <a:themeElements>
    <a:clrScheme name="Custom 29">
      <a:dk1>
        <a:srgbClr val="000000"/>
      </a:dk1>
      <a:lt1>
        <a:srgbClr val="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a:defPPr>
      </a:lstStyle>
    </a:txDef>
  </a:objectDefaults>
  <a:extraClrSchemeLst/>
</a:theme>
</file>

<file path=ppt/theme/theme13.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CORRECTED TEMPLATE (RC)">
  <a:themeElements>
    <a:clrScheme name="Custom 11">
      <a:dk1>
        <a:srgbClr val="000000"/>
      </a:dk1>
      <a:lt1>
        <a:srgbClr val="FFFFFF"/>
      </a:lt1>
      <a:dk2>
        <a:srgbClr val="58595B"/>
      </a:dk2>
      <a:lt2>
        <a:srgbClr val="D1D2D3"/>
      </a:lt2>
      <a:accent1>
        <a:srgbClr val="138BCB"/>
      </a:accent1>
      <a:accent2>
        <a:srgbClr val="7FBB25"/>
      </a:accent2>
      <a:accent3>
        <a:srgbClr val="00396F"/>
      </a:accent3>
      <a:accent4>
        <a:srgbClr val="FF9900"/>
      </a:accent4>
      <a:accent5>
        <a:srgbClr val="DB0350"/>
      </a:accent5>
      <a:accent6>
        <a:srgbClr val="8C8C8C"/>
      </a:accent6>
      <a:hlink>
        <a:srgbClr val="ED7D31"/>
      </a:hlink>
      <a:folHlink>
        <a:srgbClr val="833C0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ctr">
          <a:defRPr sz="1600" dirty="0" smtClean="0">
            <a:solidFill>
              <a:schemeClr val="tx2"/>
            </a:solidFill>
          </a:defRPr>
        </a:defPPr>
      </a:lstStyle>
    </a:txDef>
  </a:objectDefaults>
  <a:extraClrSchemeLst/>
  <a:extLst>
    <a:ext uri="{05A4C25C-085E-4340-85A3-A5531E510DB2}">
      <thm15:themeFamily xmlns:thm15="http://schemas.microsoft.com/office/thememl/2012/main" name="ER+ WSG Sept 2023 final" id="{38B5AB3D-6AF7-B849-9878-FB5869F27AEB}" vid="{38FD4F36-1E7F-034C-B649-0194300282EF}"/>
    </a:ext>
  </a:extLst>
</a:theme>
</file>

<file path=ppt/theme/theme15.xml><?xml version="1.0" encoding="utf-8"?>
<a:theme xmlns:a="http://schemas.openxmlformats.org/drawingml/2006/main" name="5_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i="0" u="none" strike="noStrike" kern="1200" baseline="0" dirty="0" smtClean="0">
            <a:latin typeface="Arial Narrow"/>
            <a:ea typeface="+mn-ea"/>
            <a:cs typeface="Arial Narrow"/>
          </a:defRPr>
        </a:defPPr>
      </a:lstStyle>
    </a:txDef>
  </a:objectDefaults>
  <a:extraClrSchemeLst/>
</a:theme>
</file>

<file path=ppt/theme/theme16.xml><?xml version="1.0" encoding="utf-8"?>
<a:theme xmlns:a="http://schemas.openxmlformats.org/drawingml/2006/main" name="6_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i="0" u="none" strike="noStrike" kern="1200" baseline="0" dirty="0" smtClean="0">
            <a:latin typeface="Arial Narrow"/>
            <a:ea typeface="+mn-ea"/>
            <a:cs typeface="Arial Narrow"/>
          </a:defRPr>
        </a:defPPr>
      </a:lstStyle>
    </a:txDef>
  </a:objectDefaults>
  <a:extraClrSchemeLst/>
</a:theme>
</file>

<file path=ppt/theme/theme17.xml><?xml version="1.0" encoding="utf-8"?>
<a:theme xmlns:a="http://schemas.openxmlformats.org/drawingml/2006/main" name="7_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i="0" u="none" strike="noStrike" kern="1200" baseline="0" dirty="0" smtClean="0">
            <a:latin typeface="Arial Narrow"/>
            <a:ea typeface="+mn-ea"/>
            <a:cs typeface="Arial Narrow"/>
          </a:defRPr>
        </a:defPPr>
      </a:lstStyle>
    </a:txDef>
  </a:objectDefaults>
  <a:extraClrSchemeLst/>
</a:theme>
</file>

<file path=ppt/theme/theme18.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Microsoft YaHei"/>
      </a:majorFont>
      <a:minorFont>
        <a:latin typeface="Arial"/>
        <a:ea typeface="Microsoft YaHei"/>
        <a:cs typeface="Microsoft Ya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Presentation">
  <a:themeElements>
    <a:clrScheme name="Custom 10">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4B9CD3"/>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CCC ppt slide template 2018 VER2" id="{8B87043E-9184-C842-8FD9-A3D184D34173}" vid="{595D5CD3-651A-2A4D-A938-4EAAE7D1A94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Custom 2">
      <a:dk1>
        <a:srgbClr val="000000"/>
      </a:dk1>
      <a:lt1>
        <a:sysClr val="window" lastClr="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AstraZeneca Standard Template">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AstraZeneca template_Mac" id="{EE7C6150-902D-8F4F-B03A-D8B37DECC96B}" vid="{58FA7955-BC39-224B-B8BE-2EA612937F17}"/>
    </a:ext>
  </a:ext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AstraZeneca Standard Template">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blank" id="{9FA266AB-5005-44F8-ABE1-CBD751927E0B}" vid="{01D0DAFE-49CF-437F-BBAC-5737518177C1}"/>
    </a:ext>
  </a:extLst>
</a:theme>
</file>

<file path=ppt/theme/theme9.xml><?xml version="1.0" encoding="utf-8"?>
<a:theme xmlns:a="http://schemas.openxmlformats.org/drawingml/2006/main" name="3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Override1.xml><?xml version="1.0" encoding="utf-8"?>
<a:themeOverride xmlns:a="http://schemas.openxmlformats.org/drawingml/2006/main">
  <a:clrScheme name="Custom 84">
    <a:dk1>
      <a:sysClr val="windowText" lastClr="000000"/>
    </a:dk1>
    <a:lt1>
      <a:sysClr val="window" lastClr="FFFFFF"/>
    </a:lt1>
    <a:dk2>
      <a:srgbClr val="000000"/>
    </a:dk2>
    <a:lt2>
      <a:srgbClr val="FFFFFF"/>
    </a:lt2>
    <a:accent1>
      <a:srgbClr val="EE7623"/>
    </a:accent1>
    <a:accent2>
      <a:srgbClr val="2E1A46"/>
    </a:accent2>
    <a:accent3>
      <a:srgbClr val="C1D82F"/>
    </a:accent3>
    <a:accent4>
      <a:srgbClr val="5B6670"/>
    </a:accent4>
    <a:accent5>
      <a:srgbClr val="A74B0D"/>
    </a:accent5>
    <a:accent6>
      <a:srgbClr val="5E358F"/>
    </a:accent6>
    <a:hlink>
      <a:srgbClr val="5B6670"/>
    </a:hlink>
    <a:folHlink>
      <a:srgbClr val="2E1A46"/>
    </a:folHlink>
  </a:clrScheme>
  <a:fontScheme name="Custom 1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0" ma:contentTypeDescription="Create a new document." ma:contentTypeScope="" ma:versionID="42313d248ba35013c6f23fcedd0391f9">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9822f659af8aa18c39dc480cf07ae51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BrandIn lastLayout="1"/>
</file>

<file path=customXml/itemProps1.xml><?xml version="1.0" encoding="utf-8"?>
<ds:datastoreItem xmlns:ds="http://schemas.openxmlformats.org/officeDocument/2006/customXml" ds:itemID="{37622709-A989-456A-9AB8-E76BDC22D442}"/>
</file>

<file path=customXml/itemProps2.xml><?xml version="1.0" encoding="utf-8"?>
<ds:datastoreItem xmlns:ds="http://schemas.openxmlformats.org/officeDocument/2006/customXml" ds:itemID="{E33A9950-F680-465E-9379-7AF8F12B778C}">
  <ds:schemaRefs>
    <ds:schemaRef ds:uri="http://schemas.microsoft.com/sharepoint/v3/contenttype/forms"/>
  </ds:schemaRefs>
</ds:datastoreItem>
</file>

<file path=customXml/itemProps3.xml><?xml version="1.0" encoding="utf-8"?>
<ds:datastoreItem xmlns:ds="http://schemas.openxmlformats.org/officeDocument/2006/customXml" ds:itemID="{A9377F0E-6DE4-47A6-94F7-B5269FE2FCE0}">
  <ds:schemaRefs/>
</ds:datastoreItem>
</file>

<file path=docProps/app.xml><?xml version="1.0" encoding="utf-8"?>
<Properties xmlns="http://schemas.openxmlformats.org/officeDocument/2006/extended-properties" xmlns:vt="http://schemas.openxmlformats.org/officeDocument/2006/docPropsVTypes">
  <TotalTime>7207</TotalTime>
  <Words>9463</Words>
  <Application>Microsoft Macintosh PowerPoint</Application>
  <PresentationFormat>Widescreen</PresentationFormat>
  <Paragraphs>1876</Paragraphs>
  <Slides>111</Slides>
  <Notes>43</Notes>
  <HiddenSlides>0</HiddenSlides>
  <MMClips>0</MMClips>
  <ScaleCrop>false</ScaleCrop>
  <HeadingPairs>
    <vt:vector size="6" baseType="variant">
      <vt:variant>
        <vt:lpstr>Fonts Used</vt:lpstr>
      </vt:variant>
      <vt:variant>
        <vt:i4>19</vt:i4>
      </vt:variant>
      <vt:variant>
        <vt:lpstr>Theme</vt:lpstr>
      </vt:variant>
      <vt:variant>
        <vt:i4>19</vt:i4>
      </vt:variant>
      <vt:variant>
        <vt:lpstr>Slide Titles</vt:lpstr>
      </vt:variant>
      <vt:variant>
        <vt:i4>111</vt:i4>
      </vt:variant>
    </vt:vector>
  </HeadingPairs>
  <TitlesOfParts>
    <vt:vector size="149" baseType="lpstr">
      <vt:lpstr>Arial</vt:lpstr>
      <vt:lpstr>Arial Narrow</vt:lpstr>
      <vt:lpstr>BlinkMacSystemFont</vt:lpstr>
      <vt:lpstr>Calibri</vt:lpstr>
      <vt:lpstr>Calibri Light</vt:lpstr>
      <vt:lpstr>Calisto MT</vt:lpstr>
      <vt:lpstr>Century Gothic</vt:lpstr>
      <vt:lpstr>Courier New</vt:lpstr>
      <vt:lpstr>Helvetica</vt:lpstr>
      <vt:lpstr>Helvetica-Bold</vt:lpstr>
      <vt:lpstr>Monotype Sorts</vt:lpstr>
      <vt:lpstr>Noto Sans Symbols</vt:lpstr>
      <vt:lpstr>Roboto</vt:lpstr>
      <vt:lpstr>Symbol</vt:lpstr>
      <vt:lpstr>Tahoma</vt:lpstr>
      <vt:lpstr>Times New Roman</vt:lpstr>
      <vt:lpstr>Whitney Semibold</vt:lpstr>
      <vt:lpstr>Wingdings</vt:lpstr>
      <vt:lpstr>Wingdings 2</vt:lpstr>
      <vt:lpstr>3_Default Design</vt:lpstr>
      <vt:lpstr>2_Default Design</vt:lpstr>
      <vt:lpstr>Blank Presentation</vt:lpstr>
      <vt:lpstr>Office Theme</vt:lpstr>
      <vt:lpstr>3_Office Theme</vt:lpstr>
      <vt:lpstr>AstraZeneca Standard Template</vt:lpstr>
      <vt:lpstr>11_Office Theme</vt:lpstr>
      <vt:lpstr>1_AstraZeneca Standard Template</vt:lpstr>
      <vt:lpstr>3_2022_CCO_Template</vt:lpstr>
      <vt:lpstr>4_Office Theme</vt:lpstr>
      <vt:lpstr>13_Office Theme</vt:lpstr>
      <vt:lpstr>1_Office Theme</vt:lpstr>
      <vt:lpstr>15_Office Theme</vt:lpstr>
      <vt:lpstr>1_CORRECTED TEMPLATE (RC)</vt:lpstr>
      <vt:lpstr>5_Office Theme</vt:lpstr>
      <vt:lpstr>6_Office Theme</vt:lpstr>
      <vt:lpstr>7_Office Theme</vt:lpstr>
      <vt:lpstr>8_Office Theme</vt:lpstr>
      <vt:lpstr>4_Default Design</vt:lpstr>
      <vt:lpstr>Beyond the Guidelines: Clinical Investigator  Perspectives on the Management of  HER2-Low Breast Cancer</vt:lpstr>
      <vt:lpstr>Faculty</vt:lpstr>
      <vt:lpstr>Dr Bardia — Disclosures</vt:lpstr>
      <vt:lpstr>Dr Carey — Disclosures</vt:lpstr>
      <vt:lpstr>Dr Modi — Disclosures</vt:lpstr>
      <vt:lpstr>Prof Schmid — Disclosures</vt:lpstr>
      <vt:lpstr>Commercial Support</vt:lpstr>
      <vt:lpstr>PowerPoint Presentation</vt:lpstr>
      <vt:lpstr>Agenda</vt:lpstr>
      <vt:lpstr>Breast Cancer Survey Respondents</vt:lpstr>
      <vt:lpstr>PowerPoint Presentation</vt:lpstr>
      <vt:lpstr>Agenda</vt:lpstr>
      <vt:lpstr>Approximately what proportion of patients with metastatic breast cancer have tumors that are HER2-negative or HER2-low based on ER status? (Median; range)</vt:lpstr>
      <vt:lpstr>Based on available data, do you believe that trastuzumab deruxtecan has shown efficacy in HER2-low tumors other than breast cancer?</vt:lpstr>
      <vt:lpstr>Do you believe that trastuzumab deruxtecan (T-DXd) should receive a tumor-agnostic FDA approval?</vt:lpstr>
      <vt:lpstr>PowerPoint Presentation</vt:lpstr>
      <vt:lpstr>HER2 IHC levels and selection of patients for treatment with trastuzumab deruxtecan </vt:lpstr>
      <vt:lpstr>HER2 IHC 0 breast cancer and potential role  for trastuzumab deruxtecan</vt:lpstr>
      <vt:lpstr>Optimal Approaches to HER2 Testing  to Identify HER2-Low Breast Cancer (BC) </vt:lpstr>
      <vt:lpstr>History of HER2 Testing</vt:lpstr>
      <vt:lpstr>History of HER2 Testing</vt:lpstr>
      <vt:lpstr>Immunostains (IHC) for HER2</vt:lpstr>
      <vt:lpstr>Immunostains (IHC) for HER2: Focus was on ”HER2-Positive”</vt:lpstr>
      <vt:lpstr>Then Came The Anti-HER2 ADCs…</vt:lpstr>
      <vt:lpstr>Immunostains (IHC) for HER2: “HER2-Low”</vt:lpstr>
      <vt:lpstr>HER2-Low: Defining Immunostains in the Lower Register</vt:lpstr>
      <vt:lpstr>Testing Biomarkers for Clinical Use</vt:lpstr>
      <vt:lpstr>College of American Pathologists Is Not Happy…</vt:lpstr>
      <vt:lpstr>General Comments about Defining HER2-Low</vt:lpstr>
      <vt:lpstr>Clinical Characteristics of HER2-Low</vt:lpstr>
      <vt:lpstr>Clinical Characteristics of HER2-Low</vt:lpstr>
      <vt:lpstr>Prognosis by HER2-Low Status</vt:lpstr>
      <vt:lpstr>Molecular Subtypes</vt:lpstr>
      <vt:lpstr>Precision of HER2-Low Testing</vt:lpstr>
      <vt:lpstr>HER2-Low as a Biomarker: Sources of Heterogeneity</vt:lpstr>
      <vt:lpstr>Training for HER2-Low Interpretation </vt:lpstr>
      <vt:lpstr>Novel Quantitative Approaches Are Coming…</vt:lpstr>
      <vt:lpstr>Summary </vt:lpstr>
      <vt:lpstr>Agenda</vt:lpstr>
      <vt:lpstr>Regulatory and reimbursement issues aside, for a patient with metastatic breast cancer, at what point would you like to use trastuzumab deruxtecan?</vt:lpstr>
      <vt:lpstr>Regulatory and reimbursement issues aside, for a patient with metastatic breast cancer, at what point would you like to use trastuzumab deruxtecan?</vt:lpstr>
      <vt:lpstr>How do you generally sequence the following agents for a patient with HER2-low metastatic breast cancer who is eligible to receive both?</vt:lpstr>
      <vt:lpstr>What is your global view on the antitumor efficacy of trastuzumab deruxtecan in patients with HER2-low breast cancer? (Eg, approximate proportion of patients who experience a clinical response; general duration of response)</vt:lpstr>
      <vt:lpstr>Integration of antibody-drug conjugates in the management of recurrent metastatic HER2-low breast cancer</vt:lpstr>
      <vt:lpstr>Sequencing therapy for recurrent metastatic triple-negative  breast cancer</vt:lpstr>
      <vt:lpstr>Therapy options for patients with HER2-low metastatic breast cancer after capecitabine</vt:lpstr>
      <vt:lpstr>HER2 Targeted Therapy for HER2 LOW MBC</vt:lpstr>
      <vt:lpstr>HER2 Expressing Breast Cancer: Positive, Negative, and HER2-Low</vt:lpstr>
      <vt:lpstr>NSABP B-47</vt:lpstr>
      <vt:lpstr>NSABP B-47: Efficacy Results</vt:lpstr>
      <vt:lpstr>Pertuzumab for HER2-low MBC</vt:lpstr>
      <vt:lpstr>T-DM1 for HER2-low MBC</vt:lpstr>
      <vt:lpstr> Trastuzumab Deruxtecan (T-DXd): Next Generation HER2 ADC Characteristic Differences Between T-DXd and T-DM1</vt:lpstr>
      <vt:lpstr>PowerPoint Presentation</vt:lpstr>
      <vt:lpstr>T-DXd in HER2-Low MBC: Robust and Durable Antitumor Activity</vt:lpstr>
      <vt:lpstr>PowerPoint Presentation</vt:lpstr>
      <vt:lpstr>PowerPoint Presentation</vt:lpstr>
      <vt:lpstr>PowerPoint Presentation</vt:lpstr>
      <vt:lpstr>PowerPoint Presentation</vt:lpstr>
      <vt:lpstr>PowerPoint Presentation</vt:lpstr>
      <vt:lpstr>PowerPoint Presentation</vt:lpstr>
      <vt:lpstr>DB-04: Exploratory Efficacy in ER-Low Cohort (IHC: 1-10%) </vt:lpstr>
      <vt:lpstr>PowerPoint Presentation</vt:lpstr>
      <vt:lpstr>DESTINY-Breast04: Summary and Impact</vt:lpstr>
      <vt:lpstr>PowerPoint Presentation</vt:lpstr>
      <vt:lpstr>PowerPoint Presentation</vt:lpstr>
      <vt:lpstr>Agenda</vt:lpstr>
      <vt:lpstr>Have you readministered or would you readminister trastuzumab deruxtecan to a patient who developed Grade 2 interstitial lung disease (ILD)?</vt:lpstr>
      <vt:lpstr>How would you characterize the degree of alopecia observed with trastuzumab deruxtecan?</vt:lpstr>
      <vt:lpstr>How would you describe the “chemotherapy-like” side-effect profile (fatigue, GI symptoms) of trastuzumab deruxtecan?</vt:lpstr>
      <vt:lpstr>Do you use chest imaging to monitor a patient receiving trastuzumab deruxtecan who otherwise does not require chest imaging? </vt:lpstr>
      <vt:lpstr>Do you perform pulmonary function tests?</vt:lpstr>
      <vt:lpstr>Do you believe that the incidence of ILD is higher among Asian people who have immigrated to the United States than in non-Asian US populations? </vt:lpstr>
      <vt:lpstr>Strategies to manage chemotherapy-related side effects associated with trastuzumab deruxtecan</vt:lpstr>
      <vt:lpstr>Approach to patients responding to trastuzumab deruxtecan  who have abnormal chest imaging</vt:lpstr>
      <vt:lpstr>Monitoring for trastuzumab deruxtecan-associated ILD/pneumonitis; trastuzumab deruxtecan in patients  with prior ILD</vt:lpstr>
      <vt:lpstr>Immunotherapeutic approaches  in the treatment of breast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DESTINY-Breast04: Detailed Safety Summary</vt:lpstr>
      <vt:lpstr>PowerPoint Presentation</vt:lpstr>
      <vt:lpstr>Agenda</vt:lpstr>
      <vt:lpstr>Please describe the last patient with HER2-low metastatic breast cancer in your practice who received trastuzumab deruxtecan.  Patient age: 57 (median; range 30-77)</vt:lpstr>
      <vt:lpstr>Please describe the last patient with HER2-low metastatic breast cancer in your practice who received trastuzumab deruxtecan.</vt:lpstr>
      <vt:lpstr>Antibody-drug conjugate technology and novel  cytotoxic payloads</vt:lpstr>
      <vt:lpstr>Perspectives on the future management of HER2-positive  breast cancer</vt:lpstr>
      <vt:lpstr> Future Directions in the  Management of HER2-Low BC</vt:lpstr>
      <vt:lpstr>Objectives</vt:lpstr>
      <vt:lpstr>HER2-Low and Ultra-low  Breast Cancer</vt:lpstr>
      <vt:lpstr>ADC: Selective delivery of toxic payload</vt:lpstr>
      <vt:lpstr>PowerPoint Presentation</vt:lpstr>
      <vt:lpstr>PowerPoint Presentation</vt:lpstr>
      <vt:lpstr>PowerPoint Presentation</vt:lpstr>
      <vt:lpstr>PowerPoint Presentation</vt:lpstr>
      <vt:lpstr>Objective Response Rate with T-DXd (based on imaging)</vt:lpstr>
      <vt:lpstr>HER2 IHC Change from Baseline to Surgery  with T-DXd (central review)</vt:lpstr>
      <vt:lpstr>PowerPoint Presentation</vt:lpstr>
      <vt:lpstr>Combination with immunotherapy: T-DXd and Nivolumab (U105)</vt:lpstr>
      <vt:lpstr>PowerPoint Presentation</vt:lpstr>
      <vt:lpstr>SYD985: HER2-targeting ADC Trastuzumab duocarmazine</vt:lpstr>
      <vt:lpstr>RC48-ADC: HER2-targeting ADC Disitamab vedotin</vt:lpstr>
      <vt:lpstr>PowerPoint Presentation</vt:lpstr>
      <vt:lpstr>PowerPoint Presentation</vt:lpstr>
      <vt:lpstr>ADCs to target MBC:  Multiple Agents in Development</vt:lpstr>
      <vt:lpstr>Implications of resistance mechanisms  for ADC sequencing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979</cp:revision>
  <cp:lastPrinted>2023-10-07T03:21:37Z</cp:lastPrinted>
  <dcterms:created xsi:type="dcterms:W3CDTF">2020-11-13T19:02:13Z</dcterms:created>
  <dcterms:modified xsi:type="dcterms:W3CDTF">2023-12-08T13:44:37Z</dcterms:modified>
</cp:coreProperties>
</file>